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1" r:id="rId2"/>
    <p:sldId id="1322" r:id="rId3"/>
    <p:sldId id="1325" r:id="rId4"/>
  </p:sldIdLst>
  <p:sldSz cx="9144000" cy="6858000" type="screen4x3"/>
  <p:notesSz cx="7104063" cy="10234613"/>
  <p:defaultTextStyle>
    <a:defPPr>
      <a:defRPr lang="nb-NO"/>
    </a:defPPr>
    <a:lvl1pPr marL="0" algn="l" defTabSz="20953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09535" algn="l" defTabSz="20953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419070" algn="l" defTabSz="20953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628604" algn="l" defTabSz="20953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838139" algn="l" defTabSz="20953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047674" algn="l" defTabSz="20953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257209" algn="l" defTabSz="20953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466743" algn="l" defTabSz="20953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1676278" algn="l" defTabSz="20953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6">
          <p15:clr>
            <a:srgbClr val="A4A3A4"/>
          </p15:clr>
        </p15:guide>
        <p15:guide id="2" pos="11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489CE"/>
    <a:srgbClr val="3D76BD"/>
    <a:srgbClr val="629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24" d="100"/>
          <a:sy n="124" d="100"/>
        </p:scale>
        <p:origin x="1530" y="96"/>
      </p:cViewPr>
      <p:guideLst>
        <p:guide orient="horz" pos="1176"/>
        <p:guide pos="11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D16B0FD-44B0-41CD-9AA8-4F3CFAF00B9D}" type="datetimeFigureOut">
              <a:rPr lang="nb-NO" smtClean="0"/>
              <a:t>04.11.2022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DC780A9-E274-48CB-8704-D0000BEF9E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878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1684" y="3478936"/>
            <a:ext cx="9145758" cy="3379064"/>
          </a:xfrm>
          <a:prstGeom prst="rect">
            <a:avLst/>
          </a:prstGeom>
          <a:solidFill>
            <a:srgbClr val="A645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7417" tIns="18709" rIns="37417" bIns="18709" rtlCol="0" anchor="ctr"/>
          <a:lstStyle/>
          <a:p>
            <a:pPr algn="ctr"/>
            <a:endParaRPr lang="nb-NO"/>
          </a:p>
        </p:txBody>
      </p:sp>
      <p:pic>
        <p:nvPicPr>
          <p:cNvPr id="27" name="Bild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937" y="2515037"/>
            <a:ext cx="4002126" cy="1845853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470372" y="4869160"/>
            <a:ext cx="8203256" cy="1100518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Tittel</a:t>
            </a:r>
            <a:endParaRPr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372" y="5986300"/>
            <a:ext cx="8203256" cy="293985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Dato  –  Foredragsholder</a:t>
            </a:r>
            <a:endParaRPr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7F91-6D1D-487A-93DD-6AB167742E74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372" y="2174667"/>
            <a:ext cx="4032504" cy="37746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4572000" y="2174667"/>
            <a:ext cx="4101628" cy="37746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CA5DA1-A968-5C59-0B46-1DE80A78D6A3}" type="datetimeFigureOut">
              <a:rPr lang="nb-NO" smtClean="0"/>
              <a:pPr/>
              <a:t>04.11.2022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3516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itle 2"/>
          <p:cNvSpPr>
            <a:spLocks noGrp="1"/>
          </p:cNvSpPr>
          <p:nvPr>
            <p:ph type="pic" idx="1"/>
          </p:nvPr>
        </p:nvSpPr>
        <p:spPr>
          <a:xfrm>
            <a:off x="470372" y="2174667"/>
            <a:ext cx="8203256" cy="37640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E071E8-1706-6CE8-C299-6224E8C0DE74}" type="datetimeFigureOut">
              <a:rPr lang="nb-NO" smtClean="0"/>
              <a:pPr/>
              <a:t>04.11.2022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18535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itle 2"/>
          <p:cNvSpPr>
            <a:spLocks noGrp="1"/>
          </p:cNvSpPr>
          <p:nvPr>
            <p:ph type="pic" idx="1"/>
          </p:nvPr>
        </p:nvSpPr>
        <p:spPr>
          <a:xfrm>
            <a:off x="470372" y="2174667"/>
            <a:ext cx="8203256" cy="37640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71E8-1706-6CE8-C299-6224E8C0DE74}" type="datetimeFigureOut">
              <a:t>04.11.2022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831819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372" y="2174667"/>
            <a:ext cx="8203256" cy="377461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1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5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1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5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0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DDB280-7C4D-5C7E-8BD5-BAD1AD51261A}" type="datetimeFigureOut">
              <a:rPr lang="nb-NO" smtClean="0"/>
              <a:pPr/>
              <a:t>04.11.2022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30274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372" y="2174667"/>
            <a:ext cx="8203257" cy="37746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E63EC2-2586-6559-2AEA-CCB507999B55}" type="datetimeFigureOut">
              <a:rPr lang="nb-NO" smtClean="0"/>
              <a:pPr/>
              <a:t>04.11.2022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99137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itle 2"/>
          <p:cNvSpPr>
            <a:spLocks noGrp="1"/>
          </p:cNvSpPr>
          <p:nvPr>
            <p:ph type="pic" idx="1"/>
          </p:nvPr>
        </p:nvSpPr>
        <p:spPr>
          <a:xfrm>
            <a:off x="470372" y="2174667"/>
            <a:ext cx="8203256" cy="376407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E071E8-1706-6CE8-C299-6224E8C0DE74}" type="datetimeFigureOut">
              <a:rPr lang="nb-NO" smtClean="0"/>
              <a:pPr/>
              <a:t>04.11.2022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60644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7F91-6D1D-487A-93DD-6AB167742E74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860032" y="2276475"/>
            <a:ext cx="4033143" cy="3889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4"/>
          </p:nvPr>
        </p:nvSpPr>
        <p:spPr>
          <a:xfrm>
            <a:off x="452438" y="2276475"/>
            <a:ext cx="4335462" cy="3889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947044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372" y="2174667"/>
            <a:ext cx="8203256" cy="377461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1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5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1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5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0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B280-7C4D-5C7E-8BD5-BAD1AD51261A}" type="datetimeFigureOut">
              <a:t>04.11.2022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67222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372" y="2174667"/>
            <a:ext cx="8203256" cy="377461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1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5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1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5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0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DDB280-7C4D-5C7E-8BD5-BAD1AD51261A}" type="datetimeFigureOut">
              <a:rPr lang="nb-NO" smtClean="0"/>
              <a:pPr/>
              <a:t>04.11.2022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47163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684" y="3478936"/>
            <a:ext cx="9145758" cy="3379064"/>
          </a:xfrm>
          <a:prstGeom prst="rect">
            <a:avLst/>
          </a:prstGeom>
          <a:solidFill>
            <a:srgbClr val="A645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7417" tIns="18709" rIns="37417" bIns="18709" rtlCol="0" anchor="ctr"/>
          <a:lstStyle/>
          <a:p>
            <a:pPr algn="ctr"/>
            <a:endParaRPr lang="nb-NO"/>
          </a:p>
        </p:txBody>
      </p:sp>
      <p:sp>
        <p:nvSpPr>
          <p:cNvPr id="10" name="TextBox 3"/>
          <p:cNvSpPr txBox="1"/>
          <p:nvPr userDrawn="1"/>
        </p:nvSpPr>
        <p:spPr>
          <a:xfrm>
            <a:off x="0" y="1027959"/>
            <a:ext cx="9146500" cy="583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/>
          <a:lstStyle/>
          <a:p>
            <a:pPr algn="ctr">
              <a:lnSpc>
                <a:spcPts val="1558"/>
              </a:lnSpc>
              <a:spcAft>
                <a:spcPts val="458"/>
              </a:spcAft>
              <a:tabLst>
                <a:tab pos="104767" algn="l"/>
              </a:tabLst>
              <a:defRPr lang="en-US"/>
            </a:pPr>
            <a:r>
              <a:rPr sz="2700" b="1" dirty="0">
                <a:solidFill>
                  <a:srgbClr val="FFFFFF"/>
                </a:solidFill>
                <a:latin typeface="Calibri" charset="77"/>
                <a:ea typeface="Calibri" charset="77"/>
                <a:cs typeface="Calibri" charset="77"/>
              </a:rPr>
              <a:t>www.norsok.no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7F91-6D1D-487A-93DD-6AB167742E74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9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1684" y="3478936"/>
            <a:ext cx="9145758" cy="3379064"/>
          </a:xfrm>
          <a:prstGeom prst="rect">
            <a:avLst/>
          </a:prstGeom>
          <a:solidFill>
            <a:srgbClr val="A645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7417" tIns="18709" rIns="37417" bIns="18709"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7706" y="5661248"/>
            <a:ext cx="8203256" cy="40998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51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5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1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5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0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Dato - foredragsholder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B280-7C4D-5C7E-8BD5-BAD1AD51261A}" type="datetimeFigureOut">
              <a:t>04.11.2022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0937" y="2515037"/>
            <a:ext cx="4002126" cy="1845853"/>
          </a:xfrm>
          <a:prstGeom prst="rect">
            <a:avLst/>
          </a:prstGeom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14534" y="4475035"/>
            <a:ext cx="8229600" cy="10282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372" y="2174667"/>
            <a:ext cx="8203257" cy="377461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3EC2-2586-6559-2AEA-CCB507999B55}" type="datetimeFigureOut">
              <a:t>04.11.2022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620" y="6307490"/>
            <a:ext cx="7098700" cy="7259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0844" y="6093296"/>
            <a:ext cx="1030456" cy="419983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40844" y="6093296"/>
            <a:ext cx="1030456" cy="41998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454044" y="6307489"/>
            <a:ext cx="7098700" cy="54000"/>
          </a:xfrm>
          <a:prstGeom prst="rect">
            <a:avLst/>
          </a:prstGeom>
          <a:solidFill>
            <a:srgbClr val="5489CE"/>
          </a:solidFill>
          <a:ln>
            <a:solidFill>
              <a:srgbClr val="5489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0372" y="2174667"/>
            <a:ext cx="4032504" cy="377461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Overskrift 1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idx="2" hasCustomPrompt="1"/>
          </p:nvPr>
        </p:nvSpPr>
        <p:spPr>
          <a:xfrm>
            <a:off x="4572000" y="2174667"/>
            <a:ext cx="4101628" cy="377461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Overskrift 1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CA5DA1-A968-5C59-0B46-1DE80A78D6A3}" type="datetimeFigureOut">
              <a:rPr lang="nb-NO" smtClean="0"/>
              <a:pPr/>
              <a:t>04.11.2022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796" y="2152502"/>
            <a:ext cx="4032504" cy="392129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470372" y="2152502"/>
            <a:ext cx="4101628" cy="39215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CA5DA1-A968-5C59-0B46-1DE80A78D6A3}" type="datetimeFigureOut">
              <a:rPr lang="nb-NO" smtClean="0"/>
              <a:pPr/>
              <a:t>04.11.2022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3718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7F91-6D1D-487A-93DD-6AB167742E74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2"/>
          </p:nvPr>
        </p:nvSpPr>
        <p:spPr>
          <a:xfrm>
            <a:off x="457200" y="2060848"/>
            <a:ext cx="3827463" cy="41050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511675" y="2060848"/>
            <a:ext cx="4175125" cy="41050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606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itle 2"/>
          <p:cNvSpPr>
            <a:spLocks noGrp="1"/>
          </p:cNvSpPr>
          <p:nvPr>
            <p:ph type="pic" idx="1"/>
          </p:nvPr>
        </p:nvSpPr>
        <p:spPr>
          <a:xfrm>
            <a:off x="470372" y="2174667"/>
            <a:ext cx="8203256" cy="3764077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71E8-1706-6CE8-C299-6224E8C0DE74}" type="datetimeFigureOut">
              <a:t>04.11.2022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372" y="2174667"/>
            <a:ext cx="8203256" cy="377461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1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5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1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5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0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DDB280-7C4D-5C7E-8BD5-BAD1AD51261A}" type="datetimeFigureOut">
              <a:rPr lang="nb-NO" smtClean="0"/>
              <a:pPr/>
              <a:t>04.11.2022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260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7F91-6D1D-487A-93DD-6AB167742E74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3816"/>
            <a:ext cx="8229600" cy="1028201"/>
          </a:xfrm>
          <a:prstGeom prst="rect">
            <a:avLst/>
          </a:prstGeom>
        </p:spPr>
        <p:txBody>
          <a:bodyPr vert="horz" lIns="41907" tIns="20953" rIns="41907" bIns="20953" rtlCol="0" anchor="ctr">
            <a:normAutofit/>
          </a:bodyPr>
          <a:lstStyle/>
          <a:p>
            <a:r>
              <a:rPr lang="nb-NO" dirty="0"/>
              <a:t>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042772"/>
          </a:xfrm>
          <a:prstGeom prst="rect">
            <a:avLst/>
          </a:prstGeom>
        </p:spPr>
        <p:txBody>
          <a:bodyPr vert="horz" lIns="41907" tIns="20953" rIns="41907" bIns="20953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 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9360"/>
            <a:ext cx="2130552" cy="411480"/>
          </a:xfrm>
          <a:prstGeom prst="rect">
            <a:avLst/>
          </a:prstGeom>
        </p:spPr>
        <p:txBody>
          <a:bodyPr vert="horz" lIns="41907" tIns="20953" rIns="41907" bIns="20953" rtlCol="0" anchor="ctr"/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7F91-6D1D-487A-93DD-6AB167742E74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8104" y="6309360"/>
            <a:ext cx="2898648" cy="411480"/>
          </a:xfrm>
          <a:prstGeom prst="rect">
            <a:avLst/>
          </a:prstGeom>
        </p:spPr>
        <p:txBody>
          <a:bodyPr vert="horz" lIns="41907" tIns="20953" rIns="41907" bIns="20953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1"/>
          <a:srcRect b="81899"/>
          <a:stretch/>
        </p:blipFill>
        <p:spPr>
          <a:xfrm>
            <a:off x="0" y="-27384"/>
            <a:ext cx="9144000" cy="62068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640844" y="6093296"/>
            <a:ext cx="1030456" cy="41998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453620" y="6309320"/>
            <a:ext cx="7098700" cy="725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50" r:id="rId3"/>
    <p:sldLayoutId id="2147483652" r:id="rId4"/>
    <p:sldLayoutId id="2147483678" r:id="rId5"/>
    <p:sldLayoutId id="2147483697" r:id="rId6"/>
    <p:sldLayoutId id="2147483657" r:id="rId7"/>
    <p:sldLayoutId id="2147483680" r:id="rId8"/>
    <p:sldLayoutId id="2147483681" r:id="rId9"/>
    <p:sldLayoutId id="2147483682" r:id="rId10"/>
    <p:sldLayoutId id="2147483683" r:id="rId11"/>
    <p:sldLayoutId id="2147483675" r:id="rId12"/>
    <p:sldLayoutId id="2147483676" r:id="rId13"/>
    <p:sldLayoutId id="2147483677" r:id="rId14"/>
    <p:sldLayoutId id="2147483679" r:id="rId15"/>
    <p:sldLayoutId id="2147483698" r:id="rId16"/>
    <p:sldLayoutId id="2147483686" r:id="rId17"/>
    <p:sldLayoutId id="2147483690" r:id="rId18"/>
    <p:sldLayoutId id="2147483685" r:id="rId19"/>
  </p:sldLayoutIdLst>
  <p:txStyles>
    <p:titleStyle>
      <a:lvl1pPr algn="ctr" defTabSz="41907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7151" indent="-157151" algn="l" defTabSz="41907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40494" indent="-130959" algn="l" defTabSz="41907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23837" indent="-104767" algn="l" defTabSz="41907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33372" indent="-104767" algn="l" defTabSz="41907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42906" indent="-104767" algn="l" defTabSz="41907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152441" indent="-104767" algn="l" defTabSz="419070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61976" indent="-104767" algn="l" defTabSz="419070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71511" indent="-104767" algn="l" defTabSz="419070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81045" indent="-104767" algn="l" defTabSz="419070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907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09535" algn="l" defTabSz="41907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19070" algn="l" defTabSz="41907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04" algn="l" defTabSz="41907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38139" algn="l" defTabSz="41907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47674" algn="l" defTabSz="41907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57209" algn="l" defTabSz="41907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66743" algn="l" defTabSz="41907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76278" algn="l" defTabSz="41907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470372" y="4581915"/>
            <a:ext cx="8203256" cy="700380"/>
          </a:xfrm>
        </p:spPr>
        <p:txBody>
          <a:bodyPr>
            <a:normAutofit fontScale="90000"/>
          </a:bodyPr>
          <a:lstStyle/>
          <a:p>
            <a:r>
              <a:rPr lang="en-US" dirty="0"/>
              <a:t>Recycling P from residues of captured fish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427706" y="5496847"/>
            <a:ext cx="8245922" cy="1117527"/>
          </a:xfrm>
        </p:spPr>
        <p:txBody>
          <a:bodyPr>
            <a:normAutofit/>
          </a:bodyPr>
          <a:lstStyle/>
          <a:p>
            <a:r>
              <a:rPr lang="nb-NO" sz="2400" dirty="0"/>
              <a:t>PERM4 </a:t>
            </a:r>
            <a:r>
              <a:rPr lang="nb-NO" sz="2400" dirty="0" err="1"/>
              <a:t>webinar</a:t>
            </a:r>
            <a:r>
              <a:rPr lang="nb-NO" sz="2400" dirty="0"/>
              <a:t> </a:t>
            </a:r>
            <a:r>
              <a:rPr lang="nb-NO" sz="2400"/>
              <a:t>June 2, </a:t>
            </a:r>
            <a:r>
              <a:rPr lang="nb-NO" sz="2400" dirty="0"/>
              <a:t>2021</a:t>
            </a:r>
          </a:p>
          <a:p>
            <a:r>
              <a:rPr lang="nb-NO" dirty="0" err="1"/>
              <a:t>Session</a:t>
            </a:r>
            <a:r>
              <a:rPr lang="nb-NO" dirty="0"/>
              <a:t> «F</a:t>
            </a:r>
            <a:r>
              <a:rPr lang="en-US" dirty="0" err="1"/>
              <a:t>ertiliser</a:t>
            </a:r>
            <a:r>
              <a:rPr lang="en-US" dirty="0"/>
              <a:t> properties and user uptake of recycled nutrient materials”</a:t>
            </a:r>
            <a:r>
              <a:rPr lang="nb-NO" dirty="0"/>
              <a:t> 		</a:t>
            </a:r>
          </a:p>
          <a:p>
            <a:r>
              <a:rPr lang="nb-NO" dirty="0"/>
              <a:t>Anne-Kristin Løes</a:t>
            </a:r>
          </a:p>
          <a:p>
            <a:endParaRPr lang="nb-NO" dirty="0"/>
          </a:p>
        </p:txBody>
      </p:sp>
      <p:pic>
        <p:nvPicPr>
          <p:cNvPr id="6" name="Picture 2" descr="Bilderesultat for Organic PLUS project">
            <a:extLst>
              <a:ext uri="{FF2B5EF4-FFF2-40B4-BE49-F238E27FC236}">
                <a16:creationId xmlns:a16="http://schemas.microsoft.com/office/drawing/2014/main" id="{069F1279-4D0E-46CA-990D-EC8A6F0D4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7111"/>
            <a:ext cx="1743761" cy="9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E05F0C48-02F6-42B3-BA73-8FA4B510C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40" y="2279006"/>
            <a:ext cx="1759839" cy="1149994"/>
          </a:xfrm>
          <a:prstGeom prst="rect">
            <a:avLst/>
          </a:prstGeom>
        </p:spPr>
      </p:pic>
      <p:pic>
        <p:nvPicPr>
          <p:cNvPr id="8" name="Bilde 7" descr="MRF_logo_pos">
            <a:extLst>
              <a:ext uri="{FF2B5EF4-FFF2-40B4-BE49-F238E27FC236}">
                <a16:creationId xmlns:a16="http://schemas.microsoft.com/office/drawing/2014/main" id="{60F1DF4C-E8D0-4C3C-A460-B1EA9A39F46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28"/>
          <a:stretch/>
        </p:blipFill>
        <p:spPr bwMode="auto">
          <a:xfrm>
            <a:off x="6626410" y="2894301"/>
            <a:ext cx="617924" cy="6771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5E315D8C-B050-4F3A-800C-4C9BA832541D}"/>
              </a:ext>
            </a:extLst>
          </p:cNvPr>
          <p:cNvSpPr txBox="1"/>
          <p:nvPr/>
        </p:nvSpPr>
        <p:spPr>
          <a:xfrm>
            <a:off x="7244334" y="2894301"/>
            <a:ext cx="189966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600" dirty="0"/>
              <a:t>Møre og Romsdal </a:t>
            </a:r>
          </a:p>
          <a:p>
            <a:r>
              <a:rPr lang="nb-NO" sz="1600" dirty="0" err="1"/>
              <a:t>county</a:t>
            </a:r>
            <a:r>
              <a:rPr lang="nb-NO" sz="1600" dirty="0"/>
              <a:t> </a:t>
            </a:r>
            <a:r>
              <a:rPr lang="nb-NO" sz="1600" dirty="0" err="1"/>
              <a:t>municipality</a:t>
            </a:r>
            <a:endParaRPr lang="nb-NO" sz="16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393533C-73DA-4910-8A50-68ED8B49C76B}"/>
              </a:ext>
            </a:extLst>
          </p:cNvPr>
          <p:cNvSpPr txBox="1"/>
          <p:nvPr/>
        </p:nvSpPr>
        <p:spPr>
          <a:xfrm>
            <a:off x="6626410" y="3479076"/>
            <a:ext cx="1439999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000" dirty="0"/>
              <a:t>RESTOR</a:t>
            </a:r>
          </a:p>
        </p:txBody>
      </p:sp>
    </p:spTree>
    <p:extLst>
      <p:ext uri="{BB962C8B-B14F-4D97-AF65-F5344CB8AC3E}">
        <p14:creationId xmlns:p14="http://schemas.microsoft.com/office/powerpoint/2010/main" val="60719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A6BB549-956B-473F-BEFF-486B634DB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4544" y="536017"/>
            <a:ext cx="9468544" cy="669288"/>
          </a:xfrm>
        </p:spPr>
        <p:txBody>
          <a:bodyPr>
            <a:normAutofit/>
          </a:bodyPr>
          <a:lstStyle/>
          <a:p>
            <a:r>
              <a:rPr lang="nb-NO" sz="2400" b="1" dirty="0"/>
              <a:t>Large </a:t>
            </a:r>
            <a:r>
              <a:rPr lang="nb-NO" sz="2400" b="1" dirty="0" err="1"/>
              <a:t>volumes</a:t>
            </a:r>
            <a:r>
              <a:rPr lang="nb-NO" sz="2400" b="1" dirty="0"/>
              <a:t> </a:t>
            </a:r>
            <a:r>
              <a:rPr lang="nb-NO" sz="2400" b="1" dirty="0" err="1"/>
              <a:t>of</a:t>
            </a:r>
            <a:r>
              <a:rPr lang="nb-NO" sz="2400" b="1" dirty="0"/>
              <a:t> residual materials from </a:t>
            </a:r>
            <a:r>
              <a:rPr lang="nb-NO" sz="2400" b="1" dirty="0" err="1"/>
              <a:t>captured</a:t>
            </a:r>
            <a:r>
              <a:rPr lang="nb-NO" sz="2400" b="1" dirty="0"/>
              <a:t> </a:t>
            </a:r>
            <a:r>
              <a:rPr lang="nb-NO" sz="2400" b="1" dirty="0" err="1"/>
              <a:t>fish</a:t>
            </a:r>
            <a:r>
              <a:rPr lang="nb-NO" sz="2400" b="1" dirty="0"/>
              <a:t> in Norway</a:t>
            </a:r>
          </a:p>
        </p:txBody>
      </p:sp>
      <p:pic>
        <p:nvPicPr>
          <p:cNvPr id="2050" name="Picture 2" descr="Velkommen til Nordmøre Fiskebåt">
            <a:extLst>
              <a:ext uri="{FF2B5EF4-FFF2-40B4-BE49-F238E27FC236}">
                <a16:creationId xmlns:a16="http://schemas.microsoft.com/office/drawing/2014/main" id="{99E4A977-4D44-46F4-80E7-ECB9EE928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75" y="1379451"/>
            <a:ext cx="3251302" cy="135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F632DDC-703F-4227-928F-8EA4DA2C0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0785"/>
            <a:ext cx="2134456" cy="2762237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75FC3097-9FA3-48A9-8A4E-54E95DA0A16A}"/>
              </a:ext>
            </a:extLst>
          </p:cNvPr>
          <p:cNvSpPr txBox="1"/>
          <p:nvPr/>
        </p:nvSpPr>
        <p:spPr>
          <a:xfrm>
            <a:off x="0" y="4405427"/>
            <a:ext cx="738031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Fish </a:t>
            </a:r>
            <a:r>
              <a:rPr lang="nb-NO" sz="1600" dirty="0" err="1"/>
              <a:t>capture</a:t>
            </a:r>
            <a:r>
              <a:rPr lang="nb-NO" sz="1600" dirty="0"/>
              <a:t>: 2.5 million </a:t>
            </a:r>
            <a:r>
              <a:rPr lang="nb-NO" sz="1600" dirty="0" err="1"/>
              <a:t>tons</a:t>
            </a:r>
            <a:r>
              <a:rPr lang="nb-NO" sz="1600" dirty="0"/>
              <a:t> live </a:t>
            </a:r>
            <a:r>
              <a:rPr lang="nb-NO" sz="1600" dirty="0" err="1"/>
              <a:t>weight</a:t>
            </a:r>
            <a:r>
              <a:rPr lang="nb-NO" sz="1600" dirty="0"/>
              <a:t>/</a:t>
            </a:r>
            <a:r>
              <a:rPr lang="nb-NO" sz="1600" dirty="0" err="1"/>
              <a:t>year</a:t>
            </a:r>
            <a:r>
              <a:rPr lang="nb-NO" sz="1600" dirty="0"/>
              <a:t> (</a:t>
            </a:r>
            <a:r>
              <a:rPr lang="nb-NO" sz="1600" dirty="0" err="1"/>
              <a:t>lean</a:t>
            </a:r>
            <a:r>
              <a:rPr lang="nb-NO" sz="1600" dirty="0"/>
              <a:t> </a:t>
            </a:r>
            <a:r>
              <a:rPr lang="nb-NO" sz="1600" dirty="0" err="1"/>
              <a:t>fish</a:t>
            </a:r>
            <a:r>
              <a:rPr lang="nb-NO" sz="1600" dirty="0"/>
              <a:t>, </a:t>
            </a:r>
            <a:r>
              <a:rPr lang="nb-NO" sz="1600" dirty="0" err="1"/>
              <a:t>herring</a:t>
            </a:r>
            <a:r>
              <a:rPr lang="nb-NO" sz="1600" dirty="0"/>
              <a:t> ++)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120 000 </a:t>
            </a:r>
            <a:r>
              <a:rPr lang="nb-NO" sz="1600" dirty="0" err="1"/>
              <a:t>tons</a:t>
            </a:r>
            <a:r>
              <a:rPr lang="nb-NO" sz="1600" dirty="0"/>
              <a:t>/</a:t>
            </a:r>
            <a:r>
              <a:rPr lang="nb-NO" sz="1600" dirty="0" err="1"/>
              <a:t>year</a:t>
            </a:r>
            <a:r>
              <a:rPr lang="nb-NO" sz="1600" dirty="0"/>
              <a:t> from </a:t>
            </a:r>
            <a:r>
              <a:rPr lang="nb-NO" sz="1600" dirty="0" err="1"/>
              <a:t>lean</a:t>
            </a:r>
            <a:r>
              <a:rPr lang="nb-NO" sz="1600" dirty="0"/>
              <a:t> </a:t>
            </a:r>
            <a:r>
              <a:rPr lang="nb-NO" sz="1600" dirty="0" err="1"/>
              <a:t>fish</a:t>
            </a:r>
            <a:r>
              <a:rPr lang="nb-NO" sz="1600" dirty="0"/>
              <a:t> not </a:t>
            </a:r>
            <a:r>
              <a:rPr lang="nb-NO" sz="1600" dirty="0" err="1"/>
              <a:t>utilised</a:t>
            </a:r>
            <a:r>
              <a:rPr lang="nb-NO" sz="16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Assuming</a:t>
            </a:r>
            <a:r>
              <a:rPr lang="nb-NO" sz="1600" dirty="0"/>
              <a:t> </a:t>
            </a:r>
            <a:r>
              <a:rPr lang="nb-NO" sz="1600" dirty="0" err="1"/>
              <a:t>this</a:t>
            </a:r>
            <a:r>
              <a:rPr lang="nb-NO" sz="1600" dirty="0"/>
              <a:t> «</a:t>
            </a:r>
            <a:r>
              <a:rPr lang="nb-NO" sz="1600" dirty="0" err="1"/>
              <a:t>waste</a:t>
            </a:r>
            <a:r>
              <a:rPr lang="nb-NO" sz="1600" dirty="0"/>
              <a:t>» has 30% DM and 10% </a:t>
            </a:r>
            <a:r>
              <a:rPr lang="nb-NO" sz="1600" dirty="0" err="1"/>
              <a:t>of</a:t>
            </a:r>
            <a:r>
              <a:rPr lang="nb-NO" sz="1600" dirty="0"/>
              <a:t> P in DM = 3900 </a:t>
            </a:r>
            <a:r>
              <a:rPr lang="nb-NO" sz="1600" dirty="0" err="1"/>
              <a:t>tons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P/</a:t>
            </a:r>
            <a:r>
              <a:rPr lang="nb-NO" sz="1600" dirty="0" err="1"/>
              <a:t>year</a:t>
            </a: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Equals 25% </a:t>
            </a:r>
            <a:r>
              <a:rPr lang="nb-NO" sz="1600" dirty="0" err="1"/>
              <a:t>of</a:t>
            </a:r>
            <a:r>
              <a:rPr lang="nb-NO" sz="1600" dirty="0"/>
              <a:t> total </a:t>
            </a:r>
            <a:r>
              <a:rPr lang="nb-NO" sz="1600" dirty="0" err="1"/>
              <a:t>domestic</a:t>
            </a:r>
            <a:r>
              <a:rPr lang="nb-NO" sz="1600" dirty="0"/>
              <a:t> P </a:t>
            </a:r>
            <a:r>
              <a:rPr lang="nb-NO" sz="1600" dirty="0" err="1"/>
              <a:t>application</a:t>
            </a:r>
            <a:r>
              <a:rPr lang="nb-NO" sz="1600" dirty="0"/>
              <a:t> (mineral + animal fertilisers)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Industry </a:t>
            </a:r>
            <a:r>
              <a:rPr lang="nb-NO" sz="1600" dirty="0" err="1"/>
              <a:t>actors</a:t>
            </a:r>
            <a:r>
              <a:rPr lang="nb-NO" sz="1600" dirty="0"/>
              <a:t> </a:t>
            </a:r>
            <a:r>
              <a:rPr lang="nb-NO" sz="1600" dirty="0" err="1"/>
              <a:t>prefer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top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bioeconomy </a:t>
            </a:r>
            <a:r>
              <a:rPr lang="nb-NO" sz="1600" dirty="0" err="1"/>
              <a:t>pyramid</a:t>
            </a:r>
            <a:r>
              <a:rPr lang="nb-NO" sz="1600" dirty="0"/>
              <a:t> – </a:t>
            </a:r>
            <a:r>
              <a:rPr lang="nb-NO" sz="1600" dirty="0" err="1"/>
              <a:t>costs</a:t>
            </a:r>
            <a:r>
              <a:rPr lang="nb-NO" sz="1600" dirty="0"/>
              <a:t> must be </a:t>
            </a:r>
            <a:r>
              <a:rPr lang="nb-NO" sz="1600" dirty="0" err="1"/>
              <a:t>kept</a:t>
            </a:r>
            <a:r>
              <a:rPr lang="nb-NO" sz="1600" dirty="0"/>
              <a:t> </a:t>
            </a:r>
            <a:r>
              <a:rPr lang="nb-NO" sz="1600" dirty="0" err="1"/>
              <a:t>low</a:t>
            </a:r>
            <a:endParaRPr lang="nb-NO" sz="1600" dirty="0"/>
          </a:p>
        </p:txBody>
      </p:sp>
      <p:pic>
        <p:nvPicPr>
          <p:cNvPr id="5" name="Bilde 4" descr="Et bilde som inneholder innendørs, grønn, fisk&#10;&#10;Automatisk generert beskrivelse">
            <a:extLst>
              <a:ext uri="{FF2B5EF4-FFF2-40B4-BE49-F238E27FC236}">
                <a16:creationId xmlns:a16="http://schemas.microsoft.com/office/drawing/2014/main" id="{76FE75E7-1E6A-4E07-BA65-D767F5C9D0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41"/>
          <a:stretch/>
        </p:blipFill>
        <p:spPr>
          <a:xfrm rot="10800000">
            <a:off x="2104304" y="2712693"/>
            <a:ext cx="3816424" cy="1584551"/>
          </a:xfrm>
          <a:prstGeom prst="rect">
            <a:avLst/>
          </a:prstGeom>
        </p:spPr>
      </p:pic>
      <p:pic>
        <p:nvPicPr>
          <p:cNvPr id="9" name="Bilde 8" descr="Et bilde som inneholder gruppe, forskjellig&#10;&#10;Automatisk generert beskrivelse">
            <a:extLst>
              <a:ext uri="{FF2B5EF4-FFF2-40B4-BE49-F238E27FC236}">
                <a16:creationId xmlns:a16="http://schemas.microsoft.com/office/drawing/2014/main" id="{2E7D2E85-A602-447A-9827-C933C07E9B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7681" y="1735515"/>
            <a:ext cx="2852936" cy="213970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C11F14E0-FA54-4CDF-ADD9-80D3D638B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277" y="1378898"/>
            <a:ext cx="1878460" cy="2080075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0B7EE6F-3EDB-45B5-BCDA-979C787ECF2E}"/>
              </a:ext>
            </a:extLst>
          </p:cNvPr>
          <p:cNvSpPr txBox="1"/>
          <p:nvPr/>
        </p:nvSpPr>
        <p:spPr>
          <a:xfrm>
            <a:off x="5292080" y="5837048"/>
            <a:ext cx="18647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i="1" dirty="0"/>
              <a:t>1 kg P in dog </a:t>
            </a:r>
            <a:r>
              <a:rPr lang="nb-NO" sz="900" i="1" dirty="0" err="1"/>
              <a:t>food</a:t>
            </a:r>
            <a:r>
              <a:rPr lang="nb-NO" sz="900" i="1" dirty="0"/>
              <a:t>= 33 Euro</a:t>
            </a:r>
          </a:p>
          <a:p>
            <a:r>
              <a:rPr lang="nb-NO" sz="900" i="1" dirty="0"/>
              <a:t>1 kg P in </a:t>
            </a:r>
            <a:r>
              <a:rPr lang="nb-NO" sz="900" i="1" dirty="0" err="1"/>
              <a:t>poultry</a:t>
            </a:r>
            <a:r>
              <a:rPr lang="nb-NO" sz="900" i="1" dirty="0"/>
              <a:t> </a:t>
            </a:r>
            <a:r>
              <a:rPr lang="nb-NO" sz="900" i="1" dirty="0" err="1"/>
              <a:t>manure</a:t>
            </a:r>
            <a:r>
              <a:rPr lang="nb-NO" sz="900" i="1" dirty="0"/>
              <a:t> = 10 Euro</a:t>
            </a:r>
          </a:p>
          <a:p>
            <a:r>
              <a:rPr lang="nb-NO" sz="900" i="1" dirty="0"/>
              <a:t>1 kg P in mineral fertiliser = 4 Euro</a:t>
            </a:r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FA04EADF-1A3E-4FE7-8B36-5E48779F55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6767" y="5373216"/>
            <a:ext cx="1757233" cy="1323439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CA6E2DB4-5A68-46F0-BAA4-96D634F6C30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046" t="9776" r="6848" b="5814"/>
          <a:stretch/>
        </p:blipFill>
        <p:spPr>
          <a:xfrm>
            <a:off x="26420" y="5875553"/>
            <a:ext cx="898679" cy="96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1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9614C78-361A-477D-8C57-3ADD06DE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4" y="385235"/>
            <a:ext cx="8229600" cy="1028201"/>
          </a:xfrm>
        </p:spPr>
        <p:txBody>
          <a:bodyPr>
            <a:normAutofit/>
          </a:bodyPr>
          <a:lstStyle/>
          <a:p>
            <a:r>
              <a:rPr lang="nb-NO" sz="2400" b="1" dirty="0"/>
              <a:t>Fish bones </a:t>
            </a:r>
            <a:r>
              <a:rPr lang="nb-NO" sz="2400" b="1" dirty="0" err="1"/>
              <a:t>rich</a:t>
            </a:r>
            <a:r>
              <a:rPr lang="nb-NO" sz="2400" b="1" dirty="0"/>
              <a:t> in P, </a:t>
            </a:r>
            <a:r>
              <a:rPr lang="nb-NO" sz="2400" b="1" dirty="0" err="1"/>
              <a:t>Ca</a:t>
            </a:r>
            <a:r>
              <a:rPr lang="nb-NO" sz="2400" b="1" dirty="0"/>
              <a:t>, N</a:t>
            </a:r>
          </a:p>
        </p:txBody>
      </p:sp>
      <p:pic>
        <p:nvPicPr>
          <p:cNvPr id="4" name="Picture 12" descr="https://lh3.googleusercontent.com/UHCxCIzEIKnupnoQjFq_wicU5YUrZzzR9mv4kRW2TpQ4taiUUYjdPKgrC5WBhxYvMbcJ4Wuu2H4JdxPdJtdDTxWvbPAzTUcxysQbwsd5nrDL5DB5lJrivpe-FtWtinOdJauhfyqjEeAqaCTtMrJ1tl87GOU7eYfhwxbzZg4eiWJ5OdqC0VBbfNIf3SnIvTzvm5tfwl8jGesPyE0xAMtsYqSB-7N8dFUOCieABMLfIGqicII3lqOasxxIKkEj6CyuPNhmAsj0O_aju4zb6Ohrp4jo9P8XUJ-VtgZXVOdIU7xSRycIOCy_oRsimFuZKxVZ_qAxz6_bL8uT4W13ePeIvFDanN1V3i6coJS2rFaQb8WmePV134CHIZr1Ni3snF3VT3NQnN8L1kBvSS5kWd1DwylUqrOGPgEmY2ws0vHt4GTtT1FXt1si6TQEbt8B_KroV9mq5SIQseISZn69KsZ69_lbujIRvMlB0PYd3pFyq2fAn-pHk6Q9utnq5EWxCv_-a1ULGwQVjnUtBpSgNcatpFfFAjvQCdR885nsWHwCTht-W7kemOuMsWOrnG1u_q43DJ43tb2ookw2wr9Etd1tlFUBGleAkOQ9hmFERLro8mPLjO1VcBlwUUG-LCaE8z9ba5m39ZS7C5DGByxb1KcvaPvNm2jCnIU=w703-h937-no">
            <a:extLst>
              <a:ext uri="{FF2B5EF4-FFF2-40B4-BE49-F238E27FC236}">
                <a16:creationId xmlns:a16="http://schemas.microsoft.com/office/drawing/2014/main" id="{A05A6D1C-0F08-4B5C-91E9-AC74054B4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300" y="1268760"/>
            <a:ext cx="2406382" cy="320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8BB099DD-07A4-4706-8967-0C97D4266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549914"/>
              </p:ext>
            </p:extLst>
          </p:nvPr>
        </p:nvGraphicFramePr>
        <p:xfrm>
          <a:off x="2412562" y="1268761"/>
          <a:ext cx="2896178" cy="2960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098">
                  <a:extLst>
                    <a:ext uri="{9D8B030D-6E8A-4147-A177-3AD203B41FA5}">
                      <a16:colId xmlns:a16="http://schemas.microsoft.com/office/drawing/2014/main" val="3977694742"/>
                    </a:ext>
                  </a:extLst>
                </a:gridCol>
                <a:gridCol w="894080">
                  <a:extLst>
                    <a:ext uri="{9D8B030D-6E8A-4147-A177-3AD203B41FA5}">
                      <a16:colId xmlns:a16="http://schemas.microsoft.com/office/drawing/2014/main" val="4238024728"/>
                    </a:ext>
                  </a:extLst>
                </a:gridCol>
              </a:tblGrid>
              <a:tr h="325726">
                <a:tc>
                  <a:txBody>
                    <a:bodyPr/>
                    <a:lstStyle/>
                    <a:p>
                      <a:r>
                        <a:rPr lang="nb-NO" sz="1800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986765"/>
                  </a:ext>
                </a:extLst>
              </a:tr>
              <a:tr h="325726">
                <a:tc>
                  <a:txBody>
                    <a:bodyPr/>
                    <a:lstStyle/>
                    <a:p>
                      <a:r>
                        <a:rPr lang="nb-NO" sz="1800" dirty="0"/>
                        <a:t>DM,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863061"/>
                  </a:ext>
                </a:extLst>
              </a:tr>
              <a:tr h="371659">
                <a:tc>
                  <a:txBody>
                    <a:bodyPr/>
                    <a:lstStyle/>
                    <a:p>
                      <a:r>
                        <a:rPr lang="nb-NO" sz="1800" dirty="0"/>
                        <a:t>N % </a:t>
                      </a:r>
                      <a:r>
                        <a:rPr lang="nb-NO" sz="1800" dirty="0" err="1"/>
                        <a:t>of</a:t>
                      </a:r>
                      <a:r>
                        <a:rPr lang="nb-NO" sz="1800" dirty="0"/>
                        <a:t> 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335052"/>
                  </a:ext>
                </a:extLst>
              </a:tr>
              <a:tr h="371442">
                <a:tc>
                  <a:txBody>
                    <a:bodyPr/>
                    <a:lstStyle/>
                    <a:p>
                      <a:r>
                        <a:rPr lang="nb-NO" sz="1800" dirty="0"/>
                        <a:t>P % </a:t>
                      </a:r>
                      <a:r>
                        <a:rPr lang="nb-NO" sz="1800" dirty="0" err="1"/>
                        <a:t>of</a:t>
                      </a:r>
                      <a:r>
                        <a:rPr lang="nb-NO" sz="1800" dirty="0"/>
                        <a:t> 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05422"/>
                  </a:ext>
                </a:extLst>
              </a:tr>
              <a:tr h="371442">
                <a:tc>
                  <a:txBody>
                    <a:bodyPr/>
                    <a:lstStyle/>
                    <a:p>
                      <a:r>
                        <a:rPr lang="nb-NO" sz="1800" dirty="0" err="1"/>
                        <a:t>Ca</a:t>
                      </a:r>
                      <a:r>
                        <a:rPr lang="nb-NO" sz="1800" dirty="0"/>
                        <a:t> % </a:t>
                      </a:r>
                      <a:r>
                        <a:rPr lang="nb-NO" sz="1800" dirty="0" err="1"/>
                        <a:t>of</a:t>
                      </a:r>
                      <a:r>
                        <a:rPr lang="nb-NO" sz="1800" dirty="0"/>
                        <a:t> 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652450"/>
                  </a:ext>
                </a:extLst>
              </a:tr>
              <a:tr h="371442">
                <a:tc>
                  <a:txBody>
                    <a:bodyPr/>
                    <a:lstStyle/>
                    <a:p>
                      <a:r>
                        <a:rPr lang="nb-NO" sz="1800" dirty="0"/>
                        <a:t>K % </a:t>
                      </a:r>
                      <a:r>
                        <a:rPr lang="nb-NO" sz="1800" dirty="0" err="1"/>
                        <a:t>of</a:t>
                      </a:r>
                      <a:r>
                        <a:rPr lang="nb-NO" sz="1800" dirty="0"/>
                        <a:t> 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921348"/>
                  </a:ext>
                </a:extLst>
              </a:tr>
              <a:tr h="371442">
                <a:tc>
                  <a:txBody>
                    <a:bodyPr/>
                    <a:lstStyle/>
                    <a:p>
                      <a:r>
                        <a:rPr lang="nb-NO" sz="1800" dirty="0"/>
                        <a:t>Mg % </a:t>
                      </a:r>
                      <a:r>
                        <a:rPr lang="nb-NO" sz="1800" dirty="0" err="1"/>
                        <a:t>of</a:t>
                      </a:r>
                      <a:r>
                        <a:rPr lang="nb-NO" sz="1800" dirty="0"/>
                        <a:t> 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487526"/>
                  </a:ext>
                </a:extLst>
              </a:tr>
              <a:tr h="371442">
                <a:tc>
                  <a:txBody>
                    <a:bodyPr/>
                    <a:lstStyle/>
                    <a:p>
                      <a:r>
                        <a:rPr lang="nb-NO" sz="1800" dirty="0"/>
                        <a:t>S % </a:t>
                      </a:r>
                      <a:r>
                        <a:rPr lang="nb-NO" sz="1800" dirty="0" err="1"/>
                        <a:t>of</a:t>
                      </a:r>
                      <a:r>
                        <a:rPr lang="nb-NO" sz="1800" dirty="0"/>
                        <a:t> 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676611"/>
                  </a:ext>
                </a:extLst>
              </a:tr>
            </a:tbl>
          </a:graphicData>
        </a:graphic>
      </p:graphicFrame>
      <p:pic>
        <p:nvPicPr>
          <p:cNvPr id="8" name="Picture 2" descr="Bilderesultat for Organic PLUS project">
            <a:extLst>
              <a:ext uri="{FF2B5EF4-FFF2-40B4-BE49-F238E27FC236}">
                <a16:creationId xmlns:a16="http://schemas.microsoft.com/office/drawing/2014/main" id="{4AD56753-1401-465D-98C9-ED8D438AF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8" y="5775588"/>
            <a:ext cx="683568" cy="3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7DA0E5D-130B-4E39-9CE5-2141D2F13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514" y="5455790"/>
            <a:ext cx="434818" cy="284139"/>
          </a:xfrm>
          <a:prstGeom prst="rect">
            <a:avLst/>
          </a:prstGeom>
        </p:spPr>
      </p:pic>
      <p:pic>
        <p:nvPicPr>
          <p:cNvPr id="12" name="Bilde 11" descr="Et bilde som inneholder gress, himmel, utendørs, fjell&#10;&#10;Automatisk generert beskrivelse">
            <a:extLst>
              <a:ext uri="{FF2B5EF4-FFF2-40B4-BE49-F238E27FC236}">
                <a16:creationId xmlns:a16="http://schemas.microsoft.com/office/drawing/2014/main" id="{894382E2-8866-4ABE-B021-10828E990A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219" y="1268760"/>
            <a:ext cx="3840427" cy="2880320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825135F-0F2D-4C14-A9E2-4D8F01D9D3F3}"/>
              </a:ext>
            </a:extLst>
          </p:cNvPr>
          <p:cNvSpPr txBox="1"/>
          <p:nvPr/>
        </p:nvSpPr>
        <p:spPr>
          <a:xfrm>
            <a:off x="0" y="4700538"/>
            <a:ext cx="5327350" cy="1515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nb-NO" sz="1600" dirty="0" err="1"/>
              <a:t>Extremely</a:t>
            </a:r>
            <a:r>
              <a:rPr lang="nb-NO" sz="1600" dirty="0"/>
              <a:t> rapid </a:t>
            </a:r>
            <a:r>
              <a:rPr lang="nb-NO" sz="1600" dirty="0" err="1"/>
              <a:t>growth</a:t>
            </a:r>
            <a:r>
              <a:rPr lang="nb-NO" sz="1600" dirty="0"/>
              <a:t> </a:t>
            </a:r>
            <a:r>
              <a:rPr lang="nb-NO" sz="1600" dirty="0" err="1"/>
              <a:t>effect</a:t>
            </a:r>
            <a:r>
              <a:rPr lang="nb-NO" sz="1600" dirty="0"/>
              <a:t> (N?) e.g. in </a:t>
            </a:r>
            <a:r>
              <a:rPr lang="nb-NO" sz="1600" dirty="0" err="1"/>
              <a:t>ryegrass</a:t>
            </a:r>
            <a:endParaRPr lang="nb-NO" sz="1600" dirty="0"/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Residual </a:t>
            </a:r>
            <a:r>
              <a:rPr lang="nb-NO" sz="1600" dirty="0" err="1"/>
              <a:t>growth</a:t>
            </a:r>
            <a:r>
              <a:rPr lang="nb-NO" sz="1600" dirty="0"/>
              <a:t> </a:t>
            </a:r>
            <a:r>
              <a:rPr lang="nb-NO" sz="1600" dirty="0" err="1"/>
              <a:t>effect</a:t>
            </a:r>
            <a:r>
              <a:rPr lang="nb-NO" sz="1600" dirty="0"/>
              <a:t> </a:t>
            </a:r>
            <a:r>
              <a:rPr lang="nb-NO" sz="1600" dirty="0" err="1"/>
              <a:t>similar</a:t>
            </a:r>
            <a:r>
              <a:rPr lang="nb-NO" sz="1600" dirty="0"/>
              <a:t> to </a:t>
            </a:r>
            <a:r>
              <a:rPr lang="nb-NO" sz="1600" dirty="0" err="1"/>
              <a:t>poultry</a:t>
            </a:r>
            <a:r>
              <a:rPr lang="nb-NO" sz="1600" dirty="0"/>
              <a:t> </a:t>
            </a:r>
            <a:r>
              <a:rPr lang="nb-NO" sz="1600" dirty="0" err="1"/>
              <a:t>manure</a:t>
            </a:r>
            <a:r>
              <a:rPr lang="nb-NO" sz="1600" dirty="0"/>
              <a:t>         (+70% </a:t>
            </a:r>
            <a:r>
              <a:rPr lang="nb-NO" sz="1600" dirty="0" err="1"/>
              <a:t>compared</a:t>
            </a:r>
            <a:r>
              <a:rPr lang="nb-NO" sz="1600" dirty="0"/>
              <a:t> </a:t>
            </a:r>
            <a:r>
              <a:rPr lang="nb-NO" sz="1600" dirty="0" err="1"/>
              <a:t>with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non-</a:t>
            </a:r>
            <a:r>
              <a:rPr lang="nb-NO" sz="1600" dirty="0" err="1"/>
              <a:t>fertilised</a:t>
            </a:r>
            <a:r>
              <a:rPr lang="nb-NO" sz="1600" dirty="0"/>
              <a:t> </a:t>
            </a:r>
            <a:r>
              <a:rPr lang="nb-NO" sz="1600" dirty="0" err="1"/>
              <a:t>control</a:t>
            </a:r>
            <a:r>
              <a:rPr lang="nb-NO" sz="1600" dirty="0"/>
              <a:t>)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nb-NO" sz="1600" dirty="0" err="1"/>
              <a:t>Soil</a:t>
            </a:r>
            <a:r>
              <a:rPr lang="nb-NO" sz="1600" dirty="0"/>
              <a:t> P-AL </a:t>
            </a:r>
            <a:r>
              <a:rPr lang="nb-NO" sz="1600" dirty="0" err="1"/>
              <a:t>doubled</a:t>
            </a:r>
            <a:r>
              <a:rPr lang="nb-NO" sz="1600" dirty="0"/>
              <a:t> (40 to 80 mg/kg) </a:t>
            </a:r>
            <a:r>
              <a:rPr lang="nb-NO" sz="1600" dirty="0" err="1"/>
              <a:t>after</a:t>
            </a:r>
            <a:r>
              <a:rPr lang="nb-NO" sz="1600" dirty="0"/>
              <a:t> </a:t>
            </a:r>
            <a:r>
              <a:rPr lang="nb-NO" sz="1600" dirty="0" err="1"/>
              <a:t>use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fishbones</a:t>
            </a: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400B15B8-8FF2-4657-902B-C81B19EC2F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046" t="9776" r="6848" b="5814"/>
          <a:stretch/>
        </p:blipFill>
        <p:spPr>
          <a:xfrm>
            <a:off x="107504" y="5892219"/>
            <a:ext cx="898679" cy="965781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367A62B8-0C78-4746-83AA-1A841D2415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7349" y="4155404"/>
            <a:ext cx="3818393" cy="2585964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BA795618-E4FC-4254-AB17-8B272BADC481}"/>
              </a:ext>
            </a:extLst>
          </p:cNvPr>
          <p:cNvSpPr txBox="1"/>
          <p:nvPr/>
        </p:nvSpPr>
        <p:spPr>
          <a:xfrm>
            <a:off x="6372200" y="4149080"/>
            <a:ext cx="2585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1st </a:t>
            </a:r>
            <a:r>
              <a:rPr lang="nb-NO" sz="1600" dirty="0" err="1"/>
              <a:t>cut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ryegrass</a:t>
            </a:r>
            <a:r>
              <a:rPr lang="nb-NO" sz="1600" dirty="0"/>
              <a:t> , 4 </a:t>
            </a:r>
            <a:r>
              <a:rPr lang="nb-NO" sz="1600" dirty="0" err="1"/>
              <a:t>weeks</a:t>
            </a:r>
            <a:r>
              <a:rPr lang="nb-NO" sz="1600" dirty="0"/>
              <a:t> </a:t>
            </a:r>
            <a:r>
              <a:rPr lang="nb-NO" sz="1600" dirty="0" err="1"/>
              <a:t>after</a:t>
            </a:r>
            <a:r>
              <a:rPr lang="nb-NO" sz="1600" dirty="0"/>
              <a:t> </a:t>
            </a:r>
            <a:r>
              <a:rPr lang="nb-NO" sz="1600" dirty="0" err="1"/>
              <a:t>germination</a:t>
            </a:r>
            <a:r>
              <a:rPr lang="nb-NO" sz="1600" dirty="0"/>
              <a:t>, June 2020</a:t>
            </a:r>
          </a:p>
        </p:txBody>
      </p:sp>
    </p:spTree>
    <p:extLst>
      <p:ext uri="{BB962C8B-B14F-4D97-AF65-F5344CB8AC3E}">
        <p14:creationId xmlns:p14="http://schemas.microsoft.com/office/powerpoint/2010/main" val="1005946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" id="{D90D32D2-E872-4D5E-9B5F-63F86B193500}" vid="{ECB3C96E-653C-488C-B8DD-5686FDD9F64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 ved</Template>
  <TotalTime>2514</TotalTime>
  <Words>252</Words>
  <Application>Microsoft Office PowerPoint</Application>
  <PresentationFormat>Skjermfremvisning (4:3)</PresentationFormat>
  <Paragraphs>37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Office-tema</vt:lpstr>
      <vt:lpstr>Recycling P from residues of captured fish</vt:lpstr>
      <vt:lpstr>Large volumes of residual materials from captured fish in Norway</vt:lpstr>
      <vt:lpstr>Fish bones rich in P, Ca, N</vt:lpstr>
    </vt:vector>
  </TitlesOfParts>
  <Company>Bioforsk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Anita Land</dc:creator>
  <cp:lastModifiedBy>Anne-Kristin Løes</cp:lastModifiedBy>
  <cp:revision>118</cp:revision>
  <cp:lastPrinted>2019-11-20T13:14:03Z</cp:lastPrinted>
  <dcterms:created xsi:type="dcterms:W3CDTF">2016-03-15T11:23:35Z</dcterms:created>
  <dcterms:modified xsi:type="dcterms:W3CDTF">2022-11-04T15:26:41Z</dcterms:modified>
</cp:coreProperties>
</file>