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61" r:id="rId4"/>
  </p:sldMasterIdLst>
  <p:notesMasterIdLst>
    <p:notesMasterId r:id="rId15"/>
  </p:notesMasterIdLst>
  <p:handoutMasterIdLst>
    <p:handoutMasterId r:id="rId16"/>
  </p:handoutMasterIdLst>
  <p:sldIdLst>
    <p:sldId id="548" r:id="rId5"/>
    <p:sldId id="550" r:id="rId6"/>
    <p:sldId id="569" r:id="rId7"/>
    <p:sldId id="570" r:id="rId8"/>
    <p:sldId id="552" r:id="rId9"/>
    <p:sldId id="553" r:id="rId10"/>
    <p:sldId id="560" r:id="rId11"/>
    <p:sldId id="563" r:id="rId12"/>
    <p:sldId id="571" r:id="rId13"/>
    <p:sldId id="568" r:id="rId1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ABD"/>
    <a:srgbClr val="FFFFFF"/>
    <a:srgbClr val="862576"/>
    <a:srgbClr val="00FF00"/>
    <a:srgbClr val="78A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852" autoAdjust="0"/>
    <p:restoredTop sz="94609" autoAdjust="0"/>
  </p:normalViewPr>
  <p:slideViewPr>
    <p:cSldViewPr snapToGrid="0" snapToObjects="1">
      <p:cViewPr varScale="1">
        <p:scale>
          <a:sx n="111" d="100"/>
          <a:sy n="111" d="100"/>
        </p:scale>
        <p:origin x="-17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2" d="100"/>
          <a:sy n="62" d="100"/>
        </p:scale>
        <p:origin x="-1834" y="1565"/>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CA\anewto$\Drive_fCERPATH\FT2012\FK_SB_xx\FK.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9285301602213"/>
          <c:y val="4.4469710181527143E-2"/>
          <c:w val="0.61137894250698355"/>
          <c:h val="0.74795342966620293"/>
        </c:manualLayout>
      </c:layout>
      <c:scatterChart>
        <c:scatterStyle val="lineMarker"/>
        <c:varyColors val="0"/>
        <c:ser>
          <c:idx val="0"/>
          <c:order val="0"/>
          <c:tx>
            <c:v>Single varieties</c:v>
          </c:tx>
          <c:spPr>
            <a:ln w="28575">
              <a:noFill/>
            </a:ln>
          </c:spPr>
          <c:marker>
            <c:symbol val="diamond"/>
            <c:size val="12"/>
            <c:spPr>
              <a:solidFill>
                <a:schemeClr val="accent2"/>
              </a:solidFill>
              <a:ln>
                <a:solidFill>
                  <a:schemeClr val="accent2"/>
                </a:solidFill>
              </a:ln>
            </c:spPr>
          </c:marker>
          <c:xVal>
            <c:numRef>
              <c:f>Sensitivity!$AK$45:$AK$49</c:f>
              <c:numCache>
                <c:formatCode>0.00</c:formatCode>
                <c:ptCount val="5"/>
                <c:pt idx="0">
                  <c:v>5.3360000000000003</c:v>
                </c:pt>
                <c:pt idx="1">
                  <c:v>5.5460000000000003</c:v>
                </c:pt>
                <c:pt idx="2">
                  <c:v>5.774</c:v>
                </c:pt>
                <c:pt idx="3">
                  <c:v>6.173</c:v>
                </c:pt>
                <c:pt idx="4">
                  <c:v>5.1189999999999856</c:v>
                </c:pt>
              </c:numCache>
            </c:numRef>
          </c:xVal>
          <c:yVal>
            <c:numRef>
              <c:f>Sensitivity!$AL$45:$AL$49</c:f>
              <c:numCache>
                <c:formatCode>General</c:formatCode>
                <c:ptCount val="5"/>
                <c:pt idx="0">
                  <c:v>1.023499999999993</c:v>
                </c:pt>
                <c:pt idx="1">
                  <c:v>0.9913999999999995</c:v>
                </c:pt>
                <c:pt idx="2">
                  <c:v>0.90769999999999995</c:v>
                </c:pt>
                <c:pt idx="3">
                  <c:v>0.97970000000000268</c:v>
                </c:pt>
                <c:pt idx="4">
                  <c:v>1.0705</c:v>
                </c:pt>
              </c:numCache>
            </c:numRef>
          </c:yVal>
          <c:smooth val="0"/>
        </c:ser>
        <c:ser>
          <c:idx val="1"/>
          <c:order val="1"/>
          <c:tx>
            <c:v>Four-way blends</c:v>
          </c:tx>
          <c:spPr>
            <a:ln w="28575">
              <a:noFill/>
            </a:ln>
          </c:spPr>
          <c:marker>
            <c:symbol val="diamond"/>
            <c:size val="12"/>
            <c:spPr>
              <a:solidFill>
                <a:srgbClr val="127C1F"/>
              </a:solidFill>
              <a:ln>
                <a:solidFill>
                  <a:srgbClr val="127C1F"/>
                </a:solidFill>
              </a:ln>
            </c:spPr>
          </c:marker>
          <c:xVal>
            <c:numRef>
              <c:f>Sensitivity!$AK$50:$AK$54</c:f>
              <c:numCache>
                <c:formatCode>0.00</c:formatCode>
                <c:ptCount val="5"/>
                <c:pt idx="0">
                  <c:v>5.8330000000000002</c:v>
                </c:pt>
                <c:pt idx="1">
                  <c:v>5.6169999999999956</c:v>
                </c:pt>
                <c:pt idx="2">
                  <c:v>5.6899999999999995</c:v>
                </c:pt>
                <c:pt idx="3">
                  <c:v>5.7610000000000001</c:v>
                </c:pt>
                <c:pt idx="4">
                  <c:v>5.8439999999999985</c:v>
                </c:pt>
              </c:numCache>
            </c:numRef>
          </c:xVal>
          <c:yVal>
            <c:numRef>
              <c:f>Sensitivity!$AL$50:$AL$54</c:f>
              <c:numCache>
                <c:formatCode>General</c:formatCode>
                <c:ptCount val="5"/>
                <c:pt idx="0">
                  <c:v>1.0401</c:v>
                </c:pt>
                <c:pt idx="1">
                  <c:v>1.029399999999993</c:v>
                </c:pt>
                <c:pt idx="2">
                  <c:v>1.004</c:v>
                </c:pt>
                <c:pt idx="3">
                  <c:v>1.0196999999999916</c:v>
                </c:pt>
                <c:pt idx="4">
                  <c:v>0.96390000000000065</c:v>
                </c:pt>
              </c:numCache>
            </c:numRef>
          </c:yVal>
          <c:smooth val="0"/>
        </c:ser>
        <c:ser>
          <c:idx val="2"/>
          <c:order val="2"/>
          <c:tx>
            <c:v>X line</c:v>
          </c:tx>
          <c:spPr>
            <a:ln w="12700">
              <a:solidFill>
                <a:schemeClr val="tx1"/>
              </a:solidFill>
            </a:ln>
          </c:spPr>
          <c:marker>
            <c:symbol val="none"/>
          </c:marker>
          <c:xVal>
            <c:numRef>
              <c:f>Sensitivity!$AM$57:$AM$63</c:f>
              <c:numCache>
                <c:formatCode>General</c:formatCode>
                <c:ptCount val="7"/>
                <c:pt idx="0">
                  <c:v>5</c:v>
                </c:pt>
                <c:pt idx="1">
                  <c:v>5.25</c:v>
                </c:pt>
                <c:pt idx="2">
                  <c:v>5.5</c:v>
                </c:pt>
                <c:pt idx="3">
                  <c:v>5.75</c:v>
                </c:pt>
                <c:pt idx="4">
                  <c:v>6</c:v>
                </c:pt>
                <c:pt idx="5">
                  <c:v>6.25</c:v>
                </c:pt>
                <c:pt idx="6">
                  <c:v>6.5</c:v>
                </c:pt>
              </c:numCache>
            </c:numRef>
          </c:xVal>
          <c:yVal>
            <c:numRef>
              <c:f>Sensitivity!$AN$57:$AN$63</c:f>
              <c:numCache>
                <c:formatCode>General</c:formatCode>
                <c:ptCount val="7"/>
                <c:pt idx="0">
                  <c:v>1</c:v>
                </c:pt>
                <c:pt idx="1">
                  <c:v>1</c:v>
                </c:pt>
                <c:pt idx="2">
                  <c:v>1</c:v>
                </c:pt>
                <c:pt idx="3">
                  <c:v>1</c:v>
                </c:pt>
                <c:pt idx="4">
                  <c:v>1</c:v>
                </c:pt>
                <c:pt idx="5">
                  <c:v>1</c:v>
                </c:pt>
                <c:pt idx="6">
                  <c:v>1</c:v>
                </c:pt>
              </c:numCache>
            </c:numRef>
          </c:yVal>
          <c:smooth val="0"/>
        </c:ser>
        <c:ser>
          <c:idx val="3"/>
          <c:order val="3"/>
          <c:tx>
            <c:v>Y+Sensitivity!$65:$65 line</c:v>
          </c:tx>
          <c:spPr>
            <a:ln w="12700">
              <a:solidFill>
                <a:schemeClr val="tx1"/>
              </a:solidFill>
            </a:ln>
          </c:spPr>
          <c:marker>
            <c:symbol val="none"/>
          </c:marker>
          <c:xVal>
            <c:numRef>
              <c:f>Sensitivity!$AK$57:$AK$65</c:f>
              <c:numCache>
                <c:formatCode>0.00</c:formatCode>
                <c:ptCount val="9"/>
                <c:pt idx="0">
                  <c:v>5.6809090909090907</c:v>
                </c:pt>
                <c:pt idx="1">
                  <c:v>5.6809090909090907</c:v>
                </c:pt>
                <c:pt idx="2">
                  <c:v>5.6809090909090907</c:v>
                </c:pt>
                <c:pt idx="3">
                  <c:v>5.6809090909090907</c:v>
                </c:pt>
                <c:pt idx="4">
                  <c:v>5.6809090909090907</c:v>
                </c:pt>
                <c:pt idx="5">
                  <c:v>5.6809090909090907</c:v>
                </c:pt>
                <c:pt idx="6">
                  <c:v>5.6809090909090907</c:v>
                </c:pt>
                <c:pt idx="7">
                  <c:v>5.6809090909090907</c:v>
                </c:pt>
                <c:pt idx="8">
                  <c:v>5.6809090909090907</c:v>
                </c:pt>
              </c:numCache>
            </c:numRef>
          </c:xVal>
          <c:yVal>
            <c:numRef>
              <c:f>Sensitivity!$AL$57:$AL$65</c:f>
              <c:numCache>
                <c:formatCode>General</c:formatCode>
                <c:ptCount val="9"/>
                <c:pt idx="0">
                  <c:v>0.8</c:v>
                </c:pt>
                <c:pt idx="1">
                  <c:v>0.85000000000000064</c:v>
                </c:pt>
                <c:pt idx="2">
                  <c:v>0.9</c:v>
                </c:pt>
                <c:pt idx="3">
                  <c:v>0.95000000000000062</c:v>
                </c:pt>
                <c:pt idx="4">
                  <c:v>1</c:v>
                </c:pt>
                <c:pt idx="5">
                  <c:v>1.05</c:v>
                </c:pt>
                <c:pt idx="6">
                  <c:v>1.1000000000000001</c:v>
                </c:pt>
                <c:pt idx="7">
                  <c:v>1.1499999999999935</c:v>
                </c:pt>
                <c:pt idx="8">
                  <c:v>1.2</c:v>
                </c:pt>
              </c:numCache>
            </c:numRef>
          </c:yVal>
          <c:smooth val="0"/>
        </c:ser>
        <c:ser>
          <c:idx val="4"/>
          <c:order val="4"/>
          <c:tx>
            <c:v>Five-way blend</c:v>
          </c:tx>
          <c:spPr>
            <a:ln w="28575">
              <a:noFill/>
            </a:ln>
          </c:spPr>
          <c:marker>
            <c:symbol val="diamond"/>
            <c:size val="12"/>
            <c:spPr>
              <a:solidFill>
                <a:srgbClr val="CC0000"/>
              </a:solidFill>
              <a:ln>
                <a:solidFill>
                  <a:srgbClr val="CC0000"/>
                </a:solidFill>
              </a:ln>
            </c:spPr>
          </c:marker>
          <c:xVal>
            <c:numRef>
              <c:f>Sensitivity!$AK$55</c:f>
              <c:numCache>
                <c:formatCode>0.00</c:formatCode>
                <c:ptCount val="1"/>
                <c:pt idx="0">
                  <c:v>5.7969999999999997</c:v>
                </c:pt>
              </c:numCache>
            </c:numRef>
          </c:xVal>
          <c:yVal>
            <c:numRef>
              <c:f>Sensitivity!$AL$55</c:f>
              <c:numCache>
                <c:formatCode>General</c:formatCode>
                <c:ptCount val="1"/>
                <c:pt idx="0">
                  <c:v>1.0427999999999942</c:v>
                </c:pt>
              </c:numCache>
            </c:numRef>
          </c:yVal>
          <c:smooth val="0"/>
        </c:ser>
        <c:dLbls>
          <c:showLegendKey val="0"/>
          <c:showVal val="0"/>
          <c:showCatName val="0"/>
          <c:showSerName val="0"/>
          <c:showPercent val="0"/>
          <c:showBubbleSize val="0"/>
        </c:dLbls>
        <c:axId val="80693504"/>
        <c:axId val="80694080"/>
      </c:scatterChart>
      <c:valAx>
        <c:axId val="80693504"/>
        <c:scaling>
          <c:orientation val="minMax"/>
          <c:max val="6.5"/>
          <c:min val="5"/>
        </c:scaling>
        <c:delete val="0"/>
        <c:axPos val="b"/>
        <c:title>
          <c:tx>
            <c:rich>
              <a:bodyPr/>
              <a:lstStyle/>
              <a:p>
                <a:pPr>
                  <a:defRPr lang="en-GB" sz="1800" b="0"/>
                </a:pPr>
                <a:r>
                  <a:rPr lang="en-US" sz="1800" b="0"/>
                  <a:t>Yield (t/ha)</a:t>
                </a:r>
              </a:p>
            </c:rich>
          </c:tx>
          <c:overlay val="0"/>
        </c:title>
        <c:numFmt formatCode="0.0" sourceLinked="0"/>
        <c:majorTickMark val="in"/>
        <c:minorTickMark val="none"/>
        <c:tickLblPos val="nextTo"/>
        <c:spPr>
          <a:ln>
            <a:solidFill>
              <a:schemeClr val="tx1"/>
            </a:solidFill>
          </a:ln>
        </c:spPr>
        <c:txPr>
          <a:bodyPr rot="0" vert="horz"/>
          <a:lstStyle/>
          <a:p>
            <a:pPr>
              <a:defRPr lang="en-GB" sz="1400" b="0" i="0" u="none" strike="noStrike" baseline="0">
                <a:solidFill>
                  <a:srgbClr val="000000"/>
                </a:solidFill>
                <a:latin typeface="Calibri"/>
                <a:ea typeface="Calibri"/>
                <a:cs typeface="Calibri"/>
              </a:defRPr>
            </a:pPr>
            <a:endParaRPr lang="fr-FR"/>
          </a:p>
        </c:txPr>
        <c:crossAx val="80694080"/>
        <c:crosses val="autoZero"/>
        <c:crossBetween val="midCat"/>
      </c:valAx>
      <c:valAx>
        <c:axId val="80694080"/>
        <c:scaling>
          <c:orientation val="minMax"/>
          <c:max val="1.1000000000000001"/>
          <c:min val="0.85000000000000064"/>
        </c:scaling>
        <c:delete val="0"/>
        <c:axPos val="l"/>
        <c:title>
          <c:tx>
            <c:rich>
              <a:bodyPr rot="-5400000" vert="horz"/>
              <a:lstStyle/>
              <a:p>
                <a:pPr>
                  <a:defRPr lang="en-GB" sz="1800" b="0"/>
                </a:pPr>
                <a:r>
                  <a:rPr lang="en-GB" sz="1800" b="0"/>
                  <a:t>Sensitivity</a:t>
                </a:r>
              </a:p>
            </c:rich>
          </c:tx>
          <c:overlay val="0"/>
        </c:title>
        <c:numFmt formatCode="#,##0.00" sourceLinked="0"/>
        <c:majorTickMark val="in"/>
        <c:minorTickMark val="none"/>
        <c:tickLblPos val="nextTo"/>
        <c:spPr>
          <a:ln>
            <a:solidFill>
              <a:schemeClr val="tx1"/>
            </a:solidFill>
          </a:ln>
        </c:spPr>
        <c:txPr>
          <a:bodyPr/>
          <a:lstStyle/>
          <a:p>
            <a:pPr>
              <a:defRPr lang="en-GB" sz="1400"/>
            </a:pPr>
            <a:endParaRPr lang="fr-FR"/>
          </a:p>
        </c:txPr>
        <c:crossAx val="80693504"/>
        <c:crosses val="autoZero"/>
        <c:crossBetween val="midCat"/>
      </c:valAx>
      <c:spPr>
        <a:noFill/>
        <a:ln>
          <a:solidFill>
            <a:schemeClr val="tx2"/>
          </a:solidFill>
        </a:ln>
      </c:spPr>
    </c:plotArea>
    <c:legend>
      <c:legendPos val="r"/>
      <c:legendEntry>
        <c:idx val="2"/>
        <c:delete val="1"/>
      </c:legendEntry>
      <c:legendEntry>
        <c:idx val="3"/>
        <c:delete val="1"/>
      </c:legendEntry>
      <c:layout>
        <c:manualLayout>
          <c:xMode val="edge"/>
          <c:yMode val="edge"/>
          <c:x val="0.82709151087029065"/>
          <c:y val="9.1293004531462746E-2"/>
          <c:w val="0.1678575276897909"/>
          <c:h val="0.65623112663627725"/>
        </c:manualLayout>
      </c:layout>
      <c:overlay val="0"/>
      <c:spPr>
        <a:solidFill>
          <a:srgbClr val="FFFFFF">
            <a:lumMod val="85000"/>
            <a:alpha val="5000"/>
          </a:srgbClr>
        </a:solidFill>
      </c:spPr>
      <c:txPr>
        <a:bodyPr/>
        <a:lstStyle/>
        <a:p>
          <a:pPr>
            <a:defRPr lang="en-GB" sz="1400">
              <a:solidFill>
                <a:schemeClr val="tx2">
                  <a:lumMod val="75000"/>
                </a:schemeClr>
              </a:solidFill>
            </a:defRPr>
          </a:pPr>
          <a:endParaRPr lang="fr-FR"/>
        </a:p>
      </c:txPr>
    </c:legend>
    <c:plotVisOnly val="1"/>
    <c:dispBlanksAs val="gap"/>
    <c:showDLblsOverMax val="0"/>
  </c:chart>
  <c:spPr>
    <a:solidFill>
      <a:srgbClr val="FFFFFF"/>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0288713910761"/>
          <c:y val="5.1400554097404488E-2"/>
          <c:w val="0.85042957130358698"/>
          <c:h val="0.89719889180519097"/>
        </c:manualLayout>
      </c:layout>
      <c:lineChart>
        <c:grouping val="standard"/>
        <c:varyColors val="0"/>
        <c:ser>
          <c:idx val="0"/>
          <c:order val="0"/>
          <c:tx>
            <c:v>Optic-Westminster</c:v>
          </c:tx>
          <c:spPr>
            <a:ln w="50800">
              <a:solidFill>
                <a:srgbClr val="FF0000"/>
              </a:solidFill>
            </a:ln>
          </c:spPr>
          <c:cat>
            <c:numRef>
              <c:f>Sheet5!$D$124:$N$124</c:f>
              <c:numCache>
                <c:formatCode>General</c:formatCode>
                <c:ptCount val="11"/>
                <c:pt idx="0">
                  <c:v>0</c:v>
                </c:pt>
                <c:pt idx="1">
                  <c:v>5</c:v>
                </c:pt>
                <c:pt idx="2">
                  <c:v>10</c:v>
                </c:pt>
                <c:pt idx="3">
                  <c:v>20</c:v>
                </c:pt>
                <c:pt idx="4">
                  <c:v>35</c:v>
                </c:pt>
                <c:pt idx="5">
                  <c:v>50</c:v>
                </c:pt>
                <c:pt idx="6">
                  <c:v>65</c:v>
                </c:pt>
                <c:pt idx="7">
                  <c:v>80</c:v>
                </c:pt>
                <c:pt idx="8">
                  <c:v>90</c:v>
                </c:pt>
                <c:pt idx="9">
                  <c:v>95</c:v>
                </c:pt>
                <c:pt idx="10">
                  <c:v>100</c:v>
                </c:pt>
              </c:numCache>
            </c:numRef>
          </c:cat>
          <c:val>
            <c:numRef>
              <c:f>Sheet5!$D$84:$N$84</c:f>
              <c:numCache>
                <c:formatCode>0.00</c:formatCode>
                <c:ptCount val="11"/>
                <c:pt idx="0">
                  <c:v>0</c:v>
                </c:pt>
                <c:pt idx="1">
                  <c:v>0.80221764878827173</c:v>
                </c:pt>
                <c:pt idx="2">
                  <c:v>-45.88380935538067</c:v>
                </c:pt>
                <c:pt idx="3">
                  <c:v>-55.030638466100022</c:v>
                </c:pt>
                <c:pt idx="4">
                  <c:v>-60.991418111984636</c:v>
                </c:pt>
                <c:pt idx="5">
                  <c:v>-50.038197097020628</c:v>
                </c:pt>
                <c:pt idx="6">
                  <c:v>-54.607544394241877</c:v>
                </c:pt>
                <c:pt idx="7">
                  <c:v>-63.324360699865409</c:v>
                </c:pt>
                <c:pt idx="8">
                  <c:v>-69.118472768107807</c:v>
                </c:pt>
                <c:pt idx="9">
                  <c:v>-59.510754955714887</c:v>
                </c:pt>
                <c:pt idx="10">
                  <c:v>0</c:v>
                </c:pt>
              </c:numCache>
            </c:numRef>
          </c:val>
          <c:smooth val="0"/>
        </c:ser>
        <c:ser>
          <c:idx val="1"/>
          <c:order val="1"/>
          <c:cat>
            <c:numRef>
              <c:f>Sheet5!$D$124:$N$124</c:f>
              <c:numCache>
                <c:formatCode>General</c:formatCode>
                <c:ptCount val="11"/>
                <c:pt idx="0">
                  <c:v>0</c:v>
                </c:pt>
                <c:pt idx="1">
                  <c:v>5</c:v>
                </c:pt>
                <c:pt idx="2">
                  <c:v>10</c:v>
                </c:pt>
                <c:pt idx="3">
                  <c:v>20</c:v>
                </c:pt>
                <c:pt idx="4">
                  <c:v>35</c:v>
                </c:pt>
                <c:pt idx="5">
                  <c:v>50</c:v>
                </c:pt>
                <c:pt idx="6">
                  <c:v>65</c:v>
                </c:pt>
                <c:pt idx="7">
                  <c:v>80</c:v>
                </c:pt>
                <c:pt idx="8">
                  <c:v>90</c:v>
                </c:pt>
                <c:pt idx="9">
                  <c:v>95</c:v>
                </c:pt>
                <c:pt idx="10">
                  <c:v>100</c:v>
                </c:pt>
              </c:numCache>
            </c:numRef>
          </c:cat>
          <c:val>
            <c:numRef>
              <c:f>Sheet5!$D$85:$N$85</c:f>
              <c:numCache>
                <c:formatCode>General</c:formatCode>
                <c:ptCount val="11"/>
              </c:numCache>
            </c:numRef>
          </c:val>
          <c:smooth val="0"/>
        </c:ser>
        <c:ser>
          <c:idx val="2"/>
          <c:order val="2"/>
          <c:tx>
            <c:v>Concerto-Quench</c:v>
          </c:tx>
          <c:spPr>
            <a:ln w="50800">
              <a:solidFill>
                <a:srgbClr val="00B050"/>
              </a:solidFill>
            </a:ln>
          </c:spPr>
          <c:cat>
            <c:numRef>
              <c:f>Sheet5!$D$124:$N$124</c:f>
              <c:numCache>
                <c:formatCode>General</c:formatCode>
                <c:ptCount val="11"/>
                <c:pt idx="0">
                  <c:v>0</c:v>
                </c:pt>
                <c:pt idx="1">
                  <c:v>5</c:v>
                </c:pt>
                <c:pt idx="2">
                  <c:v>10</c:v>
                </c:pt>
                <c:pt idx="3">
                  <c:v>20</c:v>
                </c:pt>
                <c:pt idx="4">
                  <c:v>35</c:v>
                </c:pt>
                <c:pt idx="5">
                  <c:v>50</c:v>
                </c:pt>
                <c:pt idx="6">
                  <c:v>65</c:v>
                </c:pt>
                <c:pt idx="7">
                  <c:v>80</c:v>
                </c:pt>
                <c:pt idx="8">
                  <c:v>90</c:v>
                </c:pt>
                <c:pt idx="9">
                  <c:v>95</c:v>
                </c:pt>
                <c:pt idx="10">
                  <c:v>100</c:v>
                </c:pt>
              </c:numCache>
            </c:numRef>
          </c:cat>
          <c:val>
            <c:numRef>
              <c:f>Sheet5!$D$86:$N$86</c:f>
              <c:numCache>
                <c:formatCode>0.00</c:formatCode>
                <c:ptCount val="11"/>
                <c:pt idx="0">
                  <c:v>0</c:v>
                </c:pt>
                <c:pt idx="1">
                  <c:v>-39.147540983606554</c:v>
                </c:pt>
                <c:pt idx="2">
                  <c:v>-13.375</c:v>
                </c:pt>
                <c:pt idx="3">
                  <c:v>-45.142857142857139</c:v>
                </c:pt>
                <c:pt idx="4">
                  <c:v>-62.22784810126582</c:v>
                </c:pt>
                <c:pt idx="5">
                  <c:v>-52.090909090909093</c:v>
                </c:pt>
                <c:pt idx="6">
                  <c:v>-52.164948453608254</c:v>
                </c:pt>
                <c:pt idx="7">
                  <c:v>-34.188679245283012</c:v>
                </c:pt>
                <c:pt idx="8">
                  <c:v>-24.642857142857139</c:v>
                </c:pt>
                <c:pt idx="9">
                  <c:v>-21.391304347826079</c:v>
                </c:pt>
                <c:pt idx="10">
                  <c:v>0</c:v>
                </c:pt>
              </c:numCache>
            </c:numRef>
          </c:val>
          <c:smooth val="0"/>
        </c:ser>
        <c:ser>
          <c:idx val="3"/>
          <c:order val="3"/>
          <c:cat>
            <c:numRef>
              <c:f>Sheet5!$D$124:$N$124</c:f>
              <c:numCache>
                <c:formatCode>General</c:formatCode>
                <c:ptCount val="11"/>
                <c:pt idx="0">
                  <c:v>0</c:v>
                </c:pt>
                <c:pt idx="1">
                  <c:v>5</c:v>
                </c:pt>
                <c:pt idx="2">
                  <c:v>10</c:v>
                </c:pt>
                <c:pt idx="3">
                  <c:v>20</c:v>
                </c:pt>
                <c:pt idx="4">
                  <c:v>35</c:v>
                </c:pt>
                <c:pt idx="5">
                  <c:v>50</c:v>
                </c:pt>
                <c:pt idx="6">
                  <c:v>65</c:v>
                </c:pt>
                <c:pt idx="7">
                  <c:v>80</c:v>
                </c:pt>
                <c:pt idx="8">
                  <c:v>90</c:v>
                </c:pt>
                <c:pt idx="9">
                  <c:v>95</c:v>
                </c:pt>
                <c:pt idx="10">
                  <c:v>100</c:v>
                </c:pt>
              </c:numCache>
            </c:numRef>
          </c:cat>
          <c:val>
            <c:numRef>
              <c:f>Sheet5!$D$87:$N$87</c:f>
              <c:numCache>
                <c:formatCode>General</c:formatCode>
                <c:ptCount val="11"/>
              </c:numCache>
            </c:numRef>
          </c:val>
          <c:smooth val="0"/>
        </c:ser>
        <c:ser>
          <c:idx val="4"/>
          <c:order val="4"/>
          <c:tx>
            <c:v>Optic-Waggon</c:v>
          </c:tx>
          <c:spPr>
            <a:ln w="50800"/>
          </c:spPr>
          <c:cat>
            <c:numRef>
              <c:f>Sheet5!$D$124:$N$124</c:f>
              <c:numCache>
                <c:formatCode>General</c:formatCode>
                <c:ptCount val="11"/>
                <c:pt idx="0">
                  <c:v>0</c:v>
                </c:pt>
                <c:pt idx="1">
                  <c:v>5</c:v>
                </c:pt>
                <c:pt idx="2">
                  <c:v>10</c:v>
                </c:pt>
                <c:pt idx="3">
                  <c:v>20</c:v>
                </c:pt>
                <c:pt idx="4">
                  <c:v>35</c:v>
                </c:pt>
                <c:pt idx="5">
                  <c:v>50</c:v>
                </c:pt>
                <c:pt idx="6">
                  <c:v>65</c:v>
                </c:pt>
                <c:pt idx="7">
                  <c:v>80</c:v>
                </c:pt>
                <c:pt idx="8">
                  <c:v>90</c:v>
                </c:pt>
                <c:pt idx="9">
                  <c:v>95</c:v>
                </c:pt>
                <c:pt idx="10">
                  <c:v>100</c:v>
                </c:pt>
              </c:numCache>
            </c:numRef>
          </c:cat>
          <c:val>
            <c:numRef>
              <c:f>Sheet5!$D$88:$N$88</c:f>
              <c:numCache>
                <c:formatCode>0.00</c:formatCode>
                <c:ptCount val="11"/>
                <c:pt idx="0">
                  <c:v>0</c:v>
                </c:pt>
                <c:pt idx="1">
                  <c:v>-39.895036209575728</c:v>
                </c:pt>
                <c:pt idx="2">
                  <c:v>-45.276391199852092</c:v>
                </c:pt>
                <c:pt idx="3">
                  <c:v>-57.115411005900917</c:v>
                </c:pt>
                <c:pt idx="4">
                  <c:v>-60.725949811897969</c:v>
                </c:pt>
                <c:pt idx="5">
                  <c:v>-63.598543941757676</c:v>
                </c:pt>
                <c:pt idx="6">
                  <c:v>-57.956695396258148</c:v>
                </c:pt>
                <c:pt idx="7">
                  <c:v>-37.070446735395194</c:v>
                </c:pt>
                <c:pt idx="8">
                  <c:v>-19.080919080919074</c:v>
                </c:pt>
                <c:pt idx="9">
                  <c:v>7.9715138984608416</c:v>
                </c:pt>
                <c:pt idx="10">
                  <c:v>0</c:v>
                </c:pt>
              </c:numCache>
            </c:numRef>
          </c:val>
          <c:smooth val="0"/>
        </c:ser>
        <c:dLbls>
          <c:showLegendKey val="0"/>
          <c:showVal val="0"/>
          <c:showCatName val="0"/>
          <c:showSerName val="0"/>
          <c:showPercent val="0"/>
          <c:showBubbleSize val="0"/>
        </c:dLbls>
        <c:marker val="1"/>
        <c:smooth val="0"/>
        <c:axId val="141792768"/>
        <c:axId val="80696960"/>
      </c:lineChart>
      <c:dateAx>
        <c:axId val="141792768"/>
        <c:scaling>
          <c:orientation val="minMax"/>
          <c:max val="100"/>
          <c:min val="0"/>
        </c:scaling>
        <c:delete val="0"/>
        <c:axPos val="b"/>
        <c:title>
          <c:tx>
            <c:rich>
              <a:bodyPr/>
              <a:lstStyle/>
              <a:p>
                <a:pPr>
                  <a:defRPr sz="1600"/>
                </a:pPr>
                <a:r>
                  <a:rPr lang="en-US" sz="1600" dirty="0"/>
                  <a:t>Proportion of second component </a:t>
                </a:r>
                <a:r>
                  <a:rPr lang="en-US" sz="1600" dirty="0" smtClean="0"/>
                  <a:t>(%)</a:t>
                </a:r>
                <a:endParaRPr lang="en-US" sz="1600" dirty="0"/>
              </a:p>
            </c:rich>
          </c:tx>
          <c:layout>
            <c:manualLayout>
              <c:xMode val="edge"/>
              <c:yMode val="edge"/>
              <c:x val="0.36500419067315526"/>
              <c:y val="0.28379101120969086"/>
            </c:manualLayout>
          </c:layout>
          <c:overlay val="0"/>
        </c:title>
        <c:numFmt formatCode="General" sourceLinked="1"/>
        <c:majorTickMark val="out"/>
        <c:minorTickMark val="none"/>
        <c:tickLblPos val="nextTo"/>
        <c:txPr>
          <a:bodyPr/>
          <a:lstStyle/>
          <a:p>
            <a:pPr>
              <a:defRPr sz="1600" baseline="0"/>
            </a:pPr>
            <a:endParaRPr lang="fr-FR"/>
          </a:p>
        </c:txPr>
        <c:crossAx val="80696960"/>
        <c:crosses val="autoZero"/>
        <c:auto val="0"/>
        <c:lblOffset val="100"/>
        <c:baseTimeUnit val="days"/>
        <c:majorUnit val="5"/>
        <c:majorTimeUnit val="days"/>
      </c:dateAx>
      <c:valAx>
        <c:axId val="80696960"/>
        <c:scaling>
          <c:orientation val="minMax"/>
        </c:scaling>
        <c:delete val="0"/>
        <c:axPos val="l"/>
        <c:majorGridlines/>
        <c:title>
          <c:tx>
            <c:rich>
              <a:bodyPr rot="-5400000" vert="horz"/>
              <a:lstStyle/>
              <a:p>
                <a:pPr>
                  <a:defRPr sz="1600"/>
                </a:pPr>
                <a:r>
                  <a:rPr lang="en-GB" sz="1600"/>
                  <a:t>Disease</a:t>
                </a:r>
                <a:r>
                  <a:rPr lang="en-GB" sz="1600" baseline="0"/>
                  <a:t> % cf. monoculture mean</a:t>
                </a:r>
              </a:p>
            </c:rich>
          </c:tx>
          <c:overlay val="0"/>
        </c:title>
        <c:numFmt formatCode="0" sourceLinked="0"/>
        <c:majorTickMark val="out"/>
        <c:minorTickMark val="none"/>
        <c:tickLblPos val="nextTo"/>
        <c:txPr>
          <a:bodyPr/>
          <a:lstStyle/>
          <a:p>
            <a:pPr>
              <a:defRPr sz="1600" baseline="0"/>
            </a:pPr>
            <a:endParaRPr lang="fr-FR"/>
          </a:p>
        </c:txPr>
        <c:crossAx val="141792768"/>
        <c:crosses val="autoZero"/>
        <c:crossBetween val="between"/>
      </c:valAx>
    </c:plotArea>
    <c:legend>
      <c:legendPos val="b"/>
      <c:legendEntry>
        <c:idx val="1"/>
        <c:delete val="1"/>
      </c:legendEntry>
      <c:legendEntry>
        <c:idx val="3"/>
        <c:delete val="1"/>
      </c:legendEntry>
      <c:layout>
        <c:manualLayout>
          <c:xMode val="edge"/>
          <c:yMode val="edge"/>
          <c:x val="0.16749648518983631"/>
          <c:y val="0.86759306799051106"/>
          <c:w val="0.66227551079004243"/>
          <c:h val="5.2964418939582369E-2"/>
        </c:manualLayout>
      </c:layout>
      <c:overlay val="1"/>
      <c:spPr>
        <a:ln w="12700"/>
      </c:spPr>
      <c:txPr>
        <a:bodyPr/>
        <a:lstStyle/>
        <a:p>
          <a:pPr>
            <a:defRPr sz="1600" baseline="0"/>
          </a:pPr>
          <a:endParaRPr lang="fr-FR"/>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3500E50-DFEA-4435-B79C-D724DE79F064}" type="datetimeFigureOut">
              <a:rPr lang="en-US"/>
              <a:pPr>
                <a:defRPr/>
              </a:pPr>
              <a:t>3/31/2015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CE9B088-3F13-4C6D-94D2-7A93A48BF8EF}" type="slidenum">
              <a:rPr lang="en-GB"/>
              <a:pPr>
                <a:defRPr/>
              </a:pPr>
              <a:t>‹N°›</a:t>
            </a:fld>
            <a:endParaRPr lang="en-GB"/>
          </a:p>
        </p:txBody>
      </p:sp>
    </p:spTree>
    <p:extLst>
      <p:ext uri="{BB962C8B-B14F-4D97-AF65-F5344CB8AC3E}">
        <p14:creationId xmlns:p14="http://schemas.microsoft.com/office/powerpoint/2010/main" val="324137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C1BF53-2EAE-472D-8863-4664D45180F9}" type="datetimeFigureOut">
              <a:rPr lang="en-US"/>
              <a:pPr>
                <a:defRPr/>
              </a:pPr>
              <a:t>3/31/2015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648380-4441-4A8B-9120-ACA7F2A64A6B}" type="slidenum">
              <a:rPr lang="en-GB"/>
              <a:pPr>
                <a:defRPr/>
              </a:pPr>
              <a:t>‹N°›</a:t>
            </a:fld>
            <a:endParaRPr lang="en-GB"/>
          </a:p>
        </p:txBody>
      </p:sp>
    </p:spTree>
    <p:extLst>
      <p:ext uri="{BB962C8B-B14F-4D97-AF65-F5344CB8AC3E}">
        <p14:creationId xmlns:p14="http://schemas.microsoft.com/office/powerpoint/2010/main" val="2280896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Mixtures can be used to improve resilience of many cropping systems.</a:t>
            </a:r>
          </a:p>
        </p:txBody>
      </p:sp>
      <p:sp>
        <p:nvSpPr>
          <p:cNvPr id="4" name="Slide Number Placeholder 3"/>
          <p:cNvSpPr>
            <a:spLocks noGrp="1"/>
          </p:cNvSpPr>
          <p:nvPr>
            <p:ph type="sldNum" sz="quarter" idx="5"/>
          </p:nvPr>
        </p:nvSpPr>
        <p:spPr/>
        <p:txBody>
          <a:bodyPr/>
          <a:lstStyle/>
          <a:p>
            <a:pPr>
              <a:defRPr/>
            </a:pPr>
            <a:fld id="{803ABC9A-5D1E-491F-A7CF-3A96CA86D3C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Mixtures have many advantages that contribute to cropping system resilience and efficiency.</a:t>
            </a:r>
          </a:p>
          <a:p>
            <a:endParaRPr lang="en-GB" altLang="fr-FR" smtClean="0"/>
          </a:p>
          <a:p>
            <a:r>
              <a:rPr lang="en-GB" altLang="fr-FR" smtClean="0"/>
              <a:t>Newton AC, Begg G, Swanston JS, 2009. Deployment of diversity for enhanced crop function. Annals of Applied Biology 154, 309-322.</a:t>
            </a:r>
          </a:p>
        </p:txBody>
      </p:sp>
      <p:sp>
        <p:nvSpPr>
          <p:cNvPr id="4" name="Slide Number Placeholder 3"/>
          <p:cNvSpPr>
            <a:spLocks noGrp="1"/>
          </p:cNvSpPr>
          <p:nvPr>
            <p:ph type="sldNum" sz="quarter" idx="5"/>
          </p:nvPr>
        </p:nvSpPr>
        <p:spPr/>
        <p:txBody>
          <a:bodyPr/>
          <a:lstStyle/>
          <a:p>
            <a:pPr>
              <a:defRPr/>
            </a:pPr>
            <a:fld id="{59AE35E8-6EA5-4CB1-960B-56C63BFB7503}" type="slidenum">
              <a:rPr lang="en-GB" smtClean="0"/>
              <a:pPr>
                <a:defRPr/>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Mixtures are just one agronomic tool that must be used in appropriate combination with others. They facilitate reduction in other inputs and resource use efficiency.</a:t>
            </a:r>
          </a:p>
          <a:p>
            <a:endParaRPr lang="en-GB" altLang="fr-FR" smtClean="0"/>
          </a:p>
          <a:p>
            <a:r>
              <a:rPr lang="en-GB" altLang="fr-FR" smtClean="0"/>
              <a:t> Newton AC, 2014. Tools for IPDM and analysis of “sustainable” crop management in cereals. Proceedings Crop Protection in Northern Britain, 25-26 February 2014, 9-14.</a:t>
            </a:r>
          </a:p>
        </p:txBody>
      </p:sp>
      <p:sp>
        <p:nvSpPr>
          <p:cNvPr id="4" name="Slide Number Placeholder 3"/>
          <p:cNvSpPr>
            <a:spLocks noGrp="1"/>
          </p:cNvSpPr>
          <p:nvPr>
            <p:ph type="sldNum" sz="quarter" idx="5"/>
          </p:nvPr>
        </p:nvSpPr>
        <p:spPr/>
        <p:txBody>
          <a:bodyPr/>
          <a:lstStyle/>
          <a:p>
            <a:pPr>
              <a:defRPr/>
            </a:pPr>
            <a:fld id="{D9E738A3-770C-4A66-9E7E-0823EC4230BB}"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Mixtures must be carefully designed with the whole cropping system in mind.</a:t>
            </a:r>
          </a:p>
        </p:txBody>
      </p:sp>
      <p:sp>
        <p:nvSpPr>
          <p:cNvPr id="4" name="Slide Number Placeholder 3"/>
          <p:cNvSpPr>
            <a:spLocks noGrp="1"/>
          </p:cNvSpPr>
          <p:nvPr>
            <p:ph type="sldNum" sz="quarter" idx="5"/>
          </p:nvPr>
        </p:nvSpPr>
        <p:spPr/>
        <p:txBody>
          <a:bodyPr/>
          <a:lstStyle/>
          <a:p>
            <a:pPr>
              <a:defRPr/>
            </a:pPr>
            <a:fld id="{D0ACEEA3-FA08-4BEF-8C37-71C51E48DCB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In general, the greater the mixtures complexity, the more disease control and enhanced yield is achieved. Yield enhancement is achieved even when disease is controlled by pesticides.</a:t>
            </a:r>
          </a:p>
          <a:p>
            <a:endParaRPr lang="en-GB" altLang="fr-FR" smtClean="0"/>
          </a:p>
          <a:p>
            <a:r>
              <a:rPr lang="en-GB" altLang="fr-FR" smtClean="0"/>
              <a:t>Newton AC, Ellis RP, Hackett CA, Guy DC, 1997. The effect of component number on </a:t>
            </a:r>
            <a:r>
              <a:rPr lang="en-GB" altLang="fr-FR" i="1" smtClean="0"/>
              <a:t>Rhynchosporium secalis </a:t>
            </a:r>
            <a:r>
              <a:rPr lang="en-GB" altLang="fr-FR" smtClean="0"/>
              <a:t>infection and yield in mixtures of winter barley cultivars. Plant Pathology 46, 930-938.</a:t>
            </a:r>
          </a:p>
        </p:txBody>
      </p:sp>
      <p:sp>
        <p:nvSpPr>
          <p:cNvPr id="4" name="Slide Number Placeholder 3"/>
          <p:cNvSpPr>
            <a:spLocks noGrp="1"/>
          </p:cNvSpPr>
          <p:nvPr>
            <p:ph type="sldNum" sz="quarter" idx="5"/>
          </p:nvPr>
        </p:nvSpPr>
        <p:spPr/>
        <p:txBody>
          <a:bodyPr/>
          <a:lstStyle/>
          <a:p>
            <a:pPr>
              <a:defRPr/>
            </a:pPr>
            <a:fld id="{451D292E-5ECE-4160-9910-54C50AECEEEA}"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Both the mean yield and the yield sensitivity increase in mixtures, and more complex mixtures work best. A sensitivity of &gt;1  = more sensitive to changes in site yield (more responsive to site potential / fertility or better able to exploit high yielding conditions) (Regression coefficient of mean yield of a cultivar at several sites plotted against of all cultivars at the same sites.)</a:t>
            </a:r>
          </a:p>
          <a:p>
            <a:pPr eaLnBrk="1" hangingPunct="1">
              <a:spcBef>
                <a:spcPct val="0"/>
              </a:spcBef>
            </a:pPr>
            <a:endParaRPr lang="en-GB" altLang="en-US" smtClean="0"/>
          </a:p>
          <a:p>
            <a:pPr eaLnBrk="1" hangingPunct="1">
              <a:spcBef>
                <a:spcPct val="0"/>
              </a:spcBef>
            </a:pPr>
            <a:r>
              <a:rPr lang="en-GB" altLang="en-US" smtClean="0"/>
              <a:t>Walters D, Avrova A, Bingham IJ, Burnett FJ, Fountaine J, Havis ND, Hoad SP, Hughes G, Looseley M, Oxley SJP, Renwick A, Topp CFE, Newton AC, 2012. Control of foliar diseases in barley: towards an integrated approach. European Journal of Plant Pathology 133, 33-73.</a:t>
            </a:r>
          </a:p>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927100" y="750888"/>
            <a:ext cx="4943475" cy="37084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8000"/>
              </a:lnSpc>
              <a:spcBef>
                <a:spcPct val="0"/>
              </a:spcBef>
            </a:pPr>
            <a:r>
              <a:rPr lang="en-US" altLang="en-US" smtClean="0"/>
              <a:t>Mixtures are not just appropriate for low input systems or particular agronomic practices. They achieve the same proportionate advantages in a wide range of agronomic practices such as different soil cultivation methods.</a:t>
            </a:r>
          </a:p>
          <a:p>
            <a:pPr eaLnBrk="1" hangingPunct="1">
              <a:lnSpc>
                <a:spcPct val="88000"/>
              </a:lnSpc>
              <a:spcBef>
                <a:spcPct val="0"/>
              </a:spcBef>
            </a:pPr>
            <a:endParaRPr lang="en-US" altLang="en-US" smtClean="0"/>
          </a:p>
          <a:p>
            <a:pPr eaLnBrk="1" hangingPunct="1">
              <a:lnSpc>
                <a:spcPct val="88000"/>
              </a:lnSpc>
              <a:spcBef>
                <a:spcPct val="0"/>
              </a:spcBef>
            </a:pPr>
            <a:r>
              <a:rPr lang="en-US" altLang="en-US" smtClean="0"/>
              <a:t>Newton AC, Guy DC, Bengough AG, Gordon DC, McKenzie BM, Sun B, Valentine T, Hallett PD, 2012. Soil tillage effects on the efficacy of cultivar and their mixtures in winter barley. Field Crops Research 128, 91-100.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27100" y="750888"/>
            <a:ext cx="4943475" cy="37084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xfrm>
            <a:off x="990600" y="4713288"/>
            <a:ext cx="4816475" cy="445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95" tIns="44011" rIns="89595" bIns="44011" numCol="1" anchor="t" anchorCtr="0" compatLnSpc="1">
            <a:prstTxWarp prst="textNoShape">
              <a:avLst/>
            </a:prstTxWarp>
          </a:bodyPr>
          <a:lstStyle/>
          <a:p>
            <a:pPr eaLnBrk="1" hangingPunct="1">
              <a:lnSpc>
                <a:spcPct val="88000"/>
              </a:lnSpc>
              <a:spcBef>
                <a:spcPct val="0"/>
              </a:spcBef>
            </a:pPr>
            <a:r>
              <a:rPr lang="en-US" altLang="en-US" smtClean="0"/>
              <a:t>A patchy sowing of mixtures components is often more effective for controlling disease and increasing yield than homogeneous mixing. However, different granularities of patchiness may be more effective for different diseases depending on the pathogens responsible and their spore dispersal characteristics.</a:t>
            </a:r>
          </a:p>
          <a:p>
            <a:pPr eaLnBrk="1" hangingPunct="1">
              <a:lnSpc>
                <a:spcPct val="88000"/>
              </a:lnSpc>
              <a:spcBef>
                <a:spcPct val="0"/>
              </a:spcBef>
            </a:pPr>
            <a:endParaRPr lang="en-US" altLang="en-US" smtClean="0"/>
          </a:p>
          <a:p>
            <a:pPr eaLnBrk="1" hangingPunct="1">
              <a:lnSpc>
                <a:spcPct val="88000"/>
              </a:lnSpc>
              <a:spcBef>
                <a:spcPct val="0"/>
              </a:spcBef>
            </a:pPr>
            <a:r>
              <a:rPr lang="en-GB" altLang="en-US" smtClean="0"/>
              <a:t>Newton AC, Guy DC, 2009. The effects of uneven, patchy cultivar mixtures on disease control and yield in winter barley. Field Crops Research 110, 225-228.</a:t>
            </a: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A relatively small contribution of one component in a mixture can have a disproportionately large contribution to disease reduction. However, relationships with yield are more complex.</a:t>
            </a:r>
          </a:p>
          <a:p>
            <a:endParaRPr lang="en-GB" altLang="fr-FR" smtClean="0"/>
          </a:p>
          <a:p>
            <a:r>
              <a:rPr lang="en-GB" altLang="fr-FR" smtClean="0"/>
              <a:t>Newton AC, Guy DC. The effect of component proportions and canopy structure in cultivar mixtures of barley for disease control (in prep).</a:t>
            </a:r>
          </a:p>
        </p:txBody>
      </p:sp>
      <p:sp>
        <p:nvSpPr>
          <p:cNvPr id="4" name="Slide Number Placeholder 3"/>
          <p:cNvSpPr>
            <a:spLocks noGrp="1"/>
          </p:cNvSpPr>
          <p:nvPr>
            <p:ph type="sldNum" sz="quarter" idx="5"/>
          </p:nvPr>
        </p:nvSpPr>
        <p:spPr/>
        <p:txBody>
          <a:bodyPr/>
          <a:lstStyle/>
          <a:p>
            <a:pPr>
              <a:defRPr/>
            </a:pPr>
            <a:fld id="{FB3CD33F-4E50-4206-8B32-5CFEC39625C5}"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Increasing crop density controls weeds most effectively. However, different weed species respond differentially to density and to the components of the crop in a mixture. These differences ay be exploited to favour some weed species that may have important roles in the food web.</a:t>
            </a:r>
          </a:p>
          <a:p>
            <a:r>
              <a:rPr lang="en-GB" altLang="fr-FR" smtClean="0"/>
              <a:t> </a:t>
            </a:r>
          </a:p>
          <a:p>
            <a:r>
              <a:rPr lang="en-GB" altLang="fr-FR" smtClean="0"/>
              <a:t>Brooker RW, Karley AJ, Morcillo JL, Newton AC, Pakeman RJ, Schoeb C, 2015. Can crops facilitate rare arable weeds? A case study of </a:t>
            </a:r>
            <a:r>
              <a:rPr lang="en-GB" altLang="fr-FR" i="1" smtClean="0"/>
              <a:t>Valerianella rimosa</a:t>
            </a:r>
            <a:r>
              <a:rPr lang="en-GB" altLang="fr-FR" smtClean="0"/>
              <a:t>. Journal of Applied Ecology (in prep).</a:t>
            </a:r>
          </a:p>
        </p:txBody>
      </p:sp>
      <p:sp>
        <p:nvSpPr>
          <p:cNvPr id="4" name="Slide Number Placeholder 3"/>
          <p:cNvSpPr>
            <a:spLocks noGrp="1"/>
          </p:cNvSpPr>
          <p:nvPr>
            <p:ph type="sldNum" sz="quarter" idx="5"/>
          </p:nvPr>
        </p:nvSpPr>
        <p:spPr/>
        <p:txBody>
          <a:bodyPr/>
          <a:lstStyle/>
          <a:p>
            <a:pPr>
              <a:defRPr/>
            </a:pPr>
            <a:fld id="{9A5AB16E-2898-4BC5-B133-5EDCCB31F926}"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6B2342FB-DAFC-4AF1-B1B5-8075C0AA7307}" type="datetimeFigureOut">
              <a:rPr lang="en-GB"/>
              <a:pPr>
                <a:defRPr/>
              </a:pPr>
              <a:t>31/03/2015</a:t>
            </a:fld>
            <a:endParaRPr lang="en-GB"/>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BED50DF0-407E-48E8-9B2D-A2D8FE7E429C}" type="slidenum">
              <a:rPr lang="en-GB"/>
              <a:pPr>
                <a:defRPr/>
              </a:pPr>
              <a:t>‹N°›</a:t>
            </a:fld>
            <a:endParaRPr lang="en-GB"/>
          </a:p>
        </p:txBody>
      </p:sp>
    </p:spTree>
    <p:extLst>
      <p:ext uri="{BB962C8B-B14F-4D97-AF65-F5344CB8AC3E}">
        <p14:creationId xmlns:p14="http://schemas.microsoft.com/office/powerpoint/2010/main" val="208063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B2F4EC14-CFC0-4C7A-ACE3-2849023B92B5}" type="datetimeFigureOut">
              <a:rPr lang="en-GB"/>
              <a:pPr>
                <a:defRPr/>
              </a:pPr>
              <a:t>31/03/2015</a:t>
            </a:fld>
            <a:endParaRPr lang="en-GB"/>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70E0BD9F-C7E1-4072-8869-421E3A0DFDD9}" type="slidenum">
              <a:rPr lang="en-GB"/>
              <a:pPr>
                <a:defRPr/>
              </a:pPr>
              <a:t>‹N°›</a:t>
            </a:fld>
            <a:endParaRPr lang="en-GB"/>
          </a:p>
        </p:txBody>
      </p:sp>
    </p:spTree>
    <p:extLst>
      <p:ext uri="{BB962C8B-B14F-4D97-AF65-F5344CB8AC3E}">
        <p14:creationId xmlns:p14="http://schemas.microsoft.com/office/powerpoint/2010/main" val="258905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4F5361EF-2721-4A57-B8B8-052E98279A81}" type="datetimeFigureOut">
              <a:rPr lang="en-GB"/>
              <a:pPr>
                <a:defRPr/>
              </a:pPr>
              <a:t>31/03/2015</a:t>
            </a:fld>
            <a:endParaRPr lang="en-GB"/>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5361C747-6385-40B6-B003-15900F0BCF00}" type="slidenum">
              <a:rPr lang="en-GB"/>
              <a:pPr>
                <a:defRPr/>
              </a:pPr>
              <a:t>‹N°›</a:t>
            </a:fld>
            <a:endParaRPr lang="en-GB"/>
          </a:p>
        </p:txBody>
      </p:sp>
    </p:spTree>
    <p:extLst>
      <p:ext uri="{BB962C8B-B14F-4D97-AF65-F5344CB8AC3E}">
        <p14:creationId xmlns:p14="http://schemas.microsoft.com/office/powerpoint/2010/main" val="419551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3" y="1981200"/>
            <a:ext cx="3742267"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63533" y="1981200"/>
            <a:ext cx="3742267"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63533" y="3886200"/>
            <a:ext cx="3742267"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567083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57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D22808CF-BF1E-4CC9-B157-15D6ABB61AC3}" type="datetimeFigureOut">
              <a:rPr lang="en-GB"/>
              <a:pPr>
                <a:defRPr/>
              </a:pPr>
              <a:t>31/03/2015</a:t>
            </a:fld>
            <a:endParaRPr lang="en-GB"/>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4603C3B8-D28C-4064-AFAC-23CB2E18E24A}" type="slidenum">
              <a:rPr lang="en-GB"/>
              <a:pPr>
                <a:defRPr/>
              </a:pPr>
              <a:t>‹N°›</a:t>
            </a:fld>
            <a:endParaRPr lang="en-GB"/>
          </a:p>
        </p:txBody>
      </p:sp>
    </p:spTree>
    <p:extLst>
      <p:ext uri="{BB962C8B-B14F-4D97-AF65-F5344CB8AC3E}">
        <p14:creationId xmlns:p14="http://schemas.microsoft.com/office/powerpoint/2010/main" val="107616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9932059D-C487-46B6-A161-FA3FD194AFBB}" type="datetimeFigureOut">
              <a:rPr lang="en-GB"/>
              <a:pPr>
                <a:defRPr/>
              </a:pPr>
              <a:t>31/03/2015</a:t>
            </a:fld>
            <a:endParaRPr lang="en-GB"/>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36CA8F52-3912-4923-918A-06EFE2286A85}" type="slidenum">
              <a:rPr lang="en-GB"/>
              <a:pPr>
                <a:defRPr/>
              </a:pPr>
              <a:t>‹N°›</a:t>
            </a:fld>
            <a:endParaRPr lang="en-GB"/>
          </a:p>
        </p:txBody>
      </p:sp>
    </p:spTree>
    <p:extLst>
      <p:ext uri="{BB962C8B-B14F-4D97-AF65-F5344CB8AC3E}">
        <p14:creationId xmlns:p14="http://schemas.microsoft.com/office/powerpoint/2010/main" val="377820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0D2A16AB-BD7E-49C0-A454-738CCC21330E}" type="datetimeFigureOut">
              <a:rPr lang="en-GB"/>
              <a:pPr>
                <a:defRPr/>
              </a:pPr>
              <a:t>31/03/2015</a:t>
            </a:fld>
            <a:endParaRPr lang="en-GB"/>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134DD09F-DC11-4464-A52F-200D7AC25560}" type="slidenum">
              <a:rPr lang="en-GB"/>
              <a:pPr>
                <a:defRPr/>
              </a:pPr>
              <a:t>‹N°›</a:t>
            </a:fld>
            <a:endParaRPr lang="en-GB"/>
          </a:p>
        </p:txBody>
      </p:sp>
    </p:spTree>
    <p:extLst>
      <p:ext uri="{BB962C8B-B14F-4D97-AF65-F5344CB8AC3E}">
        <p14:creationId xmlns:p14="http://schemas.microsoft.com/office/powerpoint/2010/main" val="14303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13842075-9F1E-41A4-8546-0A610CBE84EF}" type="datetimeFigureOut">
              <a:rPr lang="en-GB"/>
              <a:pPr>
                <a:defRPr/>
              </a:pPr>
              <a:t>31/03/2015</a:t>
            </a:fld>
            <a:endParaRPr lang="en-GB"/>
          </a:p>
        </p:txBody>
      </p:sp>
      <p:sp>
        <p:nvSpPr>
          <p:cNvPr id="8" name="Footer Placeholder 7"/>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6FE545D1-2B46-455F-A058-9711654C2C97}" type="slidenum">
              <a:rPr lang="en-GB"/>
              <a:pPr>
                <a:defRPr/>
              </a:pPr>
              <a:t>‹N°›</a:t>
            </a:fld>
            <a:endParaRPr lang="en-GB"/>
          </a:p>
        </p:txBody>
      </p:sp>
    </p:spTree>
    <p:extLst>
      <p:ext uri="{BB962C8B-B14F-4D97-AF65-F5344CB8AC3E}">
        <p14:creationId xmlns:p14="http://schemas.microsoft.com/office/powerpoint/2010/main" val="109086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1A7F7A19-B033-4D0B-A4C2-B911F6BEAD06}" type="datetimeFigureOut">
              <a:rPr lang="en-GB"/>
              <a:pPr>
                <a:defRPr/>
              </a:pPr>
              <a:t>31/03/2015</a:t>
            </a:fld>
            <a:endParaRPr lang="en-GB"/>
          </a:p>
        </p:txBody>
      </p:sp>
      <p:sp>
        <p:nvSpPr>
          <p:cNvPr id="4" name="Footer Placeholder 3"/>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6FCFE32A-2600-45C4-828A-D527AB133538}" type="slidenum">
              <a:rPr lang="en-GB"/>
              <a:pPr>
                <a:defRPr/>
              </a:pPr>
              <a:t>‹N°›</a:t>
            </a:fld>
            <a:endParaRPr lang="en-GB"/>
          </a:p>
        </p:txBody>
      </p:sp>
    </p:spTree>
    <p:extLst>
      <p:ext uri="{BB962C8B-B14F-4D97-AF65-F5344CB8AC3E}">
        <p14:creationId xmlns:p14="http://schemas.microsoft.com/office/powerpoint/2010/main" val="274560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F924D0CB-9267-4952-BB1B-5EBDA17FE658}" type="datetimeFigureOut">
              <a:rPr lang="en-GB"/>
              <a:pPr>
                <a:defRPr/>
              </a:pPr>
              <a:t>31/03/2015</a:t>
            </a:fld>
            <a:endParaRPr lang="en-GB"/>
          </a:p>
        </p:txBody>
      </p:sp>
      <p:sp>
        <p:nvSpPr>
          <p:cNvPr id="3" name="Footer Placeholder 2"/>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AAB454C6-75F3-4A96-83FD-9DC1D20154C2}" type="slidenum">
              <a:rPr lang="en-GB"/>
              <a:pPr>
                <a:defRPr/>
              </a:pPr>
              <a:t>‹N°›</a:t>
            </a:fld>
            <a:endParaRPr lang="en-GB"/>
          </a:p>
        </p:txBody>
      </p:sp>
    </p:spTree>
    <p:extLst>
      <p:ext uri="{BB962C8B-B14F-4D97-AF65-F5344CB8AC3E}">
        <p14:creationId xmlns:p14="http://schemas.microsoft.com/office/powerpoint/2010/main" val="165402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97F676A5-26B7-4166-A094-DEFA996CD9F1}" type="datetimeFigureOut">
              <a:rPr lang="en-GB"/>
              <a:pPr>
                <a:defRPr/>
              </a:pPr>
              <a:t>31/03/2015</a:t>
            </a:fld>
            <a:endParaRPr lang="en-GB"/>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C8C63A07-3487-4CB4-84C9-28F5C7A84482}" type="slidenum">
              <a:rPr lang="en-GB"/>
              <a:pPr>
                <a:defRPr/>
              </a:pPr>
              <a:t>‹N°›</a:t>
            </a:fld>
            <a:endParaRPr lang="en-GB"/>
          </a:p>
        </p:txBody>
      </p:sp>
    </p:spTree>
    <p:extLst>
      <p:ext uri="{BB962C8B-B14F-4D97-AF65-F5344CB8AC3E}">
        <p14:creationId xmlns:p14="http://schemas.microsoft.com/office/powerpoint/2010/main" val="322914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fontAlgn="base">
              <a:spcBef>
                <a:spcPct val="0"/>
              </a:spcBef>
              <a:spcAft>
                <a:spcPct val="0"/>
              </a:spcAft>
              <a:defRPr>
                <a:latin typeface="Calibri" pitchFamily="34" charset="0"/>
                <a:cs typeface="Arial" charset="0"/>
              </a:defRPr>
            </a:lvl1pPr>
          </a:lstStyle>
          <a:p>
            <a:pPr>
              <a:defRPr/>
            </a:pPr>
            <a:fld id="{953DBA64-1037-4F90-B558-6956C4D67A13}" type="datetimeFigureOut">
              <a:rPr lang="en-GB"/>
              <a:pPr>
                <a:defRPr/>
              </a:pPr>
              <a:t>31/03/2015</a:t>
            </a:fld>
            <a:endParaRPr lang="en-GB"/>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atin typeface="Calibri" pitchFamily="34"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latin typeface="Calibri" pitchFamily="34" charset="0"/>
                <a:cs typeface="Arial" charset="0"/>
              </a:defRPr>
            </a:lvl1pPr>
          </a:lstStyle>
          <a:p>
            <a:pPr>
              <a:defRPr/>
            </a:pPr>
            <a:fld id="{421B8B9E-F0A4-4F8F-B1C6-EF7118BF55BA}" type="slidenum">
              <a:rPr lang="en-GB"/>
              <a:pPr>
                <a:defRPr/>
              </a:pPr>
              <a:t>‹N°›</a:t>
            </a:fld>
            <a:endParaRPr lang="en-GB"/>
          </a:p>
        </p:txBody>
      </p:sp>
    </p:spTree>
    <p:extLst>
      <p:ext uri="{BB962C8B-B14F-4D97-AF65-F5344CB8AC3E}">
        <p14:creationId xmlns:p14="http://schemas.microsoft.com/office/powerpoint/2010/main" val="376172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cs typeface="+mn-cs"/>
              </a:defRPr>
            </a:lvl1pPr>
          </a:lstStyle>
          <a:p>
            <a:pPr>
              <a:defRPr/>
            </a:pPr>
            <a:fld id="{55697893-8D71-413B-8AC9-25A938679561}" type="datetimeFigureOut">
              <a:rPr lang="en-GB"/>
              <a:pPr>
                <a:defRPr/>
              </a:pPr>
              <a:t>31/03/2015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cs typeface="+mn-cs"/>
              </a:defRPr>
            </a:lvl1pPr>
          </a:lstStyle>
          <a:p>
            <a:pPr>
              <a:defRPr/>
            </a:pPr>
            <a:fld id="{721E49B0-6D72-4D8B-BEF4-3197DFE58B11}"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10" Type="http://schemas.openxmlformats.org/officeDocument/2006/relationships/image" Target="../media/image5.emf"/><Relationship Id="rId4" Type="http://schemas.openxmlformats.org/officeDocument/2006/relationships/image" Target="../media/image6.jpeg"/><Relationship Id="rId9"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oleObject" Target="../embeddings/oleObject4.bin"/><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625475" y="550863"/>
            <a:ext cx="79994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a:t>Use of variety mixtures to reduce disease, increase resource-use efficiency resulting and enhance profitability</a:t>
            </a:r>
          </a:p>
        </p:txBody>
      </p:sp>
      <p:sp>
        <p:nvSpPr>
          <p:cNvPr id="15363" name="TextBox 5"/>
          <p:cNvSpPr txBox="1">
            <a:spLocks noChangeArrowheads="1"/>
          </p:cNvSpPr>
          <p:nvPr/>
        </p:nvSpPr>
        <p:spPr bwMode="auto">
          <a:xfrm>
            <a:off x="898525" y="3433763"/>
            <a:ext cx="3076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b="1"/>
              <a:t>Workpackage 2: </a:t>
            </a:r>
          </a:p>
          <a:p>
            <a:pPr eaLnBrk="1" hangingPunct="1">
              <a:spcBef>
                <a:spcPct val="0"/>
              </a:spcBef>
              <a:buFontTx/>
              <a:buNone/>
            </a:pPr>
            <a:r>
              <a:rPr lang="en-GB" altLang="en-US" sz="2400" b="1"/>
              <a:t>wheat-based rotations</a:t>
            </a:r>
          </a:p>
          <a:p>
            <a:pPr eaLnBrk="1" hangingPunct="1">
              <a:spcBef>
                <a:spcPct val="0"/>
              </a:spcBef>
              <a:buFontTx/>
              <a:buNone/>
            </a:pPr>
            <a:endParaRPr lang="en-GB" altLang="en-US" sz="2400" b="1"/>
          </a:p>
          <a:p>
            <a:pPr eaLnBrk="1" hangingPunct="1">
              <a:spcBef>
                <a:spcPct val="0"/>
              </a:spcBef>
              <a:buFontTx/>
              <a:buNone/>
            </a:pPr>
            <a:r>
              <a:rPr lang="en-GB" altLang="en-US" sz="2400" b="1"/>
              <a:t>Adrian C Newton</a:t>
            </a:r>
          </a:p>
        </p:txBody>
      </p:sp>
      <p:pic>
        <p:nvPicPr>
          <p:cNvPr id="15364" name="Picture 2" descr="\\DCA\anewto$\Drive_hGRANTS\Pure2010\WG2\VirtualFieldVisit\DamPlane250512\53540 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3" y="2859088"/>
            <a:ext cx="43386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txBox="1">
            <a:spLocks/>
          </p:cNvSpPr>
          <p:nvPr/>
        </p:nvSpPr>
        <p:spPr>
          <a:xfrm>
            <a:off x="623888" y="352425"/>
            <a:ext cx="6519862" cy="714375"/>
          </a:xfrm>
          <a:prstGeom prst="rect">
            <a:avLst/>
          </a:prstGeom>
        </p:spPr>
        <p:txBody>
          <a:bodyPr lIns="0">
            <a:normAutofit/>
          </a:bodyPr>
          <a:lstStyle/>
          <a:p>
            <a:pPr marL="396000" indent="-280800" fontAlgn="auto">
              <a:lnSpc>
                <a:spcPct val="120000"/>
              </a:lnSpc>
              <a:spcBef>
                <a:spcPts val="0"/>
              </a:spcBef>
              <a:spcAft>
                <a:spcPts val="1320"/>
              </a:spcAft>
              <a:buClr>
                <a:schemeClr val="accent3">
                  <a:lumMod val="50000"/>
                </a:schemeClr>
              </a:buClr>
              <a:defRPr/>
            </a:pPr>
            <a:r>
              <a:rPr lang="en-US" sz="2800" b="1" dirty="0">
                <a:solidFill>
                  <a:srgbClr val="7030A0"/>
                </a:solidFill>
                <a:latin typeface="+mj-lt"/>
                <a:cs typeface="+mn-cs"/>
              </a:rPr>
              <a:t>Conclusions</a:t>
            </a:r>
          </a:p>
        </p:txBody>
      </p:sp>
      <p:sp>
        <p:nvSpPr>
          <p:cNvPr id="24579" name="Content Placeholder 2"/>
          <p:cNvSpPr>
            <a:spLocks noGrp="1"/>
          </p:cNvSpPr>
          <p:nvPr>
            <p:ph idx="4294967295"/>
          </p:nvPr>
        </p:nvSpPr>
        <p:spPr>
          <a:xfrm>
            <a:off x="444500" y="1651000"/>
            <a:ext cx="8570913" cy="4794250"/>
          </a:xfrm>
        </p:spPr>
        <p:txBody>
          <a:bodyPr/>
          <a:lstStyle/>
          <a:p>
            <a:pPr eaLnBrk="1" hangingPunct="1"/>
            <a:r>
              <a:rPr lang="en-GB" altLang="en-US" sz="2000" smtClean="0"/>
              <a:t>Variety mixtures are an important agronomic method that can contribute to Integrated Pest Management</a:t>
            </a:r>
          </a:p>
          <a:p>
            <a:pPr eaLnBrk="1" hangingPunct="1"/>
            <a:r>
              <a:rPr lang="en-GB" altLang="en-US" sz="2000" smtClean="0"/>
              <a:t>Mixtures contribute to stability and increased resource use efficiency</a:t>
            </a:r>
          </a:p>
          <a:p>
            <a:pPr eaLnBrk="1" hangingPunct="1"/>
            <a:r>
              <a:rPr lang="en-GB" altLang="en-US" sz="2000" smtClean="0"/>
              <a:t>Mixtures to 76% disease reduction and 17% increase in yield (winter barley data)</a:t>
            </a:r>
          </a:p>
          <a:p>
            <a:pPr eaLnBrk="1" hangingPunct="1"/>
            <a:r>
              <a:rPr lang="en-GB" altLang="en-US" sz="2000" smtClean="0"/>
              <a:t>The greater the number of components the more disease is reduced</a:t>
            </a:r>
          </a:p>
          <a:p>
            <a:pPr eaLnBrk="1" hangingPunct="1"/>
            <a:r>
              <a:rPr lang="en-GB" altLang="en-US" sz="2000" smtClean="0"/>
              <a:t>The spatial arrangement, patch size and distribution can affect their efficacy</a:t>
            </a:r>
          </a:p>
          <a:p>
            <a:pPr eaLnBrk="1" hangingPunct="1"/>
            <a:r>
              <a:rPr lang="en-GB" altLang="en-US" sz="2000" smtClean="0"/>
              <a:t>Resistance components can contribute disproportionately, a 10% proportion of a resistant component accounting for up to 50% disease reduction</a:t>
            </a:r>
          </a:p>
          <a:p>
            <a:pPr eaLnBrk="1" hangingPunct="1"/>
            <a:r>
              <a:rPr lang="en-GB" altLang="en-US" sz="2000" smtClean="0"/>
              <a:t>Mixtures can help maintain functional diversity amongst weeds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A\anewto$\Drive_hGRANTS\Pure2010\WG2\VirtualFieldVisit\DamPlots050612\IMG_0965-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9725"/>
            <a:ext cx="9144000" cy="851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03363" y="1589088"/>
            <a:ext cx="5829300" cy="5078412"/>
          </a:xfrm>
          <a:prstGeom prst="rect">
            <a:avLst/>
          </a:prstGeom>
          <a:solidFill>
            <a:schemeClr val="accent5">
              <a:lumMod val="40000"/>
              <a:lumOff val="60000"/>
            </a:schemeClr>
          </a:solidFill>
        </p:spPr>
        <p:txBody>
          <a:bodyPr>
            <a:spAutoFit/>
          </a:bodyPr>
          <a:lstStyle/>
          <a:p>
            <a:pPr>
              <a:defRPr/>
            </a:pPr>
            <a:r>
              <a:rPr lang="en-GB" sz="3600" b="1" dirty="0"/>
              <a:t>In advanced IPM treatments:</a:t>
            </a:r>
          </a:p>
          <a:p>
            <a:pPr>
              <a:defRPr/>
            </a:pPr>
            <a:endParaRPr lang="en-GB" sz="2400" dirty="0"/>
          </a:p>
          <a:p>
            <a:pPr>
              <a:defRPr/>
            </a:pPr>
            <a:r>
              <a:rPr lang="en-GB" sz="2400" dirty="0"/>
              <a:t>use </a:t>
            </a:r>
            <a:r>
              <a:rPr lang="en-GB" sz="2400" b="1" dirty="0"/>
              <a:t>diverse varieties </a:t>
            </a:r>
            <a:r>
              <a:rPr lang="en-GB" sz="2400" dirty="0"/>
              <a:t>in conjunction with other agronomic practices such as:</a:t>
            </a:r>
          </a:p>
          <a:p>
            <a:pPr>
              <a:defRPr/>
            </a:pPr>
            <a:endParaRPr lang="en-GB" sz="2400" dirty="0"/>
          </a:p>
          <a:p>
            <a:pPr marL="285750" indent="-285750">
              <a:buFont typeface="Arial" panose="020B0604020202020204" pitchFamily="34" charset="0"/>
              <a:buChar char="•"/>
              <a:defRPr/>
            </a:pPr>
            <a:r>
              <a:rPr lang="en-GB" sz="2400" dirty="0"/>
              <a:t>Reduced fungicide dose</a:t>
            </a:r>
          </a:p>
          <a:p>
            <a:pPr marL="285750" indent="-285750">
              <a:buFont typeface="Arial" panose="020B0604020202020204" pitchFamily="34" charset="0"/>
              <a:buChar char="•"/>
              <a:defRPr/>
            </a:pPr>
            <a:r>
              <a:rPr lang="en-GB" sz="2400" dirty="0"/>
              <a:t>Disease forecasting</a:t>
            </a:r>
          </a:p>
          <a:p>
            <a:pPr marL="285750" indent="-285750">
              <a:buFont typeface="Arial" panose="020B0604020202020204" pitchFamily="34" charset="0"/>
              <a:buChar char="•"/>
              <a:defRPr/>
            </a:pPr>
            <a:r>
              <a:rPr lang="en-GB" sz="2400" dirty="0"/>
              <a:t>Resistance elicitors</a:t>
            </a:r>
          </a:p>
          <a:p>
            <a:pPr marL="285750" indent="-285750">
              <a:buFont typeface="Arial" panose="020B0604020202020204" pitchFamily="34" charset="0"/>
              <a:buChar char="•"/>
              <a:defRPr/>
            </a:pPr>
            <a:r>
              <a:rPr lang="en-GB" sz="2400" dirty="0"/>
              <a:t>Reduced seed rate</a:t>
            </a:r>
          </a:p>
          <a:p>
            <a:pPr marL="285750" indent="-285750">
              <a:buFont typeface="Arial" panose="020B0604020202020204" pitchFamily="34" charset="0"/>
              <a:buChar char="•"/>
              <a:defRPr/>
            </a:pPr>
            <a:r>
              <a:rPr lang="en-GB" sz="2400" dirty="0"/>
              <a:t>Reduced herbicide rate</a:t>
            </a:r>
          </a:p>
          <a:p>
            <a:pPr marL="285750" indent="-285750">
              <a:buFont typeface="Arial" panose="020B0604020202020204" pitchFamily="34" charset="0"/>
              <a:buChar char="•"/>
              <a:defRPr/>
            </a:pPr>
            <a:r>
              <a:rPr lang="en-GB" sz="2400" dirty="0"/>
              <a:t>No growth regulator</a:t>
            </a:r>
          </a:p>
          <a:p>
            <a:pPr marL="285750" indent="-285750">
              <a:buFont typeface="Arial" panose="020B0604020202020204" pitchFamily="34" charset="0"/>
              <a:buChar char="•"/>
              <a:defRPr/>
            </a:pPr>
            <a:r>
              <a:rPr lang="en-GB" sz="2400" dirty="0"/>
              <a:t>Reduced tillage</a:t>
            </a:r>
          </a:p>
          <a:p>
            <a:pPr marL="285750" indent="-285750">
              <a:buFont typeface="Arial" panose="020B0604020202020204" pitchFamily="34" charset="0"/>
              <a:buChar char="•"/>
              <a:defRPr/>
            </a:pPr>
            <a:r>
              <a:rPr lang="en-GB" sz="2400" dirty="0"/>
              <a:t>Reduced fertiliser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A\anewto$\Drive_eGRAPHICS\BalrudderyPUREWG2Expt\AerialPics250512\53540 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385763"/>
            <a:ext cx="7559675"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wn Arrow 17"/>
          <p:cNvSpPr/>
          <p:nvPr/>
        </p:nvSpPr>
        <p:spPr>
          <a:xfrm>
            <a:off x="5843588" y="4043363"/>
            <a:ext cx="190500" cy="15462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0000"/>
              </a:solidFill>
            </a:endParaRPr>
          </a:p>
        </p:txBody>
      </p:sp>
      <p:sp>
        <p:nvSpPr>
          <p:cNvPr id="22" name="Down Arrow 21"/>
          <p:cNvSpPr/>
          <p:nvPr/>
        </p:nvSpPr>
        <p:spPr>
          <a:xfrm>
            <a:off x="2081213" y="4298950"/>
            <a:ext cx="188912" cy="18002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0000"/>
              </a:solidFill>
            </a:endParaRPr>
          </a:p>
        </p:txBody>
      </p:sp>
      <p:sp>
        <p:nvSpPr>
          <p:cNvPr id="20" name="Down Arrow 19"/>
          <p:cNvSpPr/>
          <p:nvPr/>
        </p:nvSpPr>
        <p:spPr>
          <a:xfrm>
            <a:off x="3927475" y="4178300"/>
            <a:ext cx="203200" cy="16652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0000"/>
              </a:solidFill>
            </a:endParaRPr>
          </a:p>
        </p:txBody>
      </p:sp>
      <p:pic>
        <p:nvPicPr>
          <p:cNvPr id="17" name="Picture 2" descr="\\DCA\anewto$\Drive_hGRANTS\Pure2010\WG2\VirtualFieldVisit\DamPlots050612\IMG_0965-W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38" y="4646343"/>
            <a:ext cx="1657885" cy="2210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7415" name="Group 4"/>
          <p:cNvGrpSpPr>
            <a:grpSpLocks/>
          </p:cNvGrpSpPr>
          <p:nvPr/>
        </p:nvGrpSpPr>
        <p:grpSpPr bwMode="auto">
          <a:xfrm>
            <a:off x="1355725" y="4324350"/>
            <a:ext cx="5346700" cy="493713"/>
            <a:chOff x="1313384" y="5589240"/>
            <a:chExt cx="5346848" cy="493322"/>
          </a:xfrm>
        </p:grpSpPr>
        <p:sp>
          <p:nvSpPr>
            <p:cNvPr id="17427" name="TextBox 3"/>
            <p:cNvSpPr txBox="1">
              <a:spLocks noChangeArrowheads="1"/>
            </p:cNvSpPr>
            <p:nvPr/>
          </p:nvSpPr>
          <p:spPr bwMode="auto">
            <a:xfrm>
              <a:off x="1313384" y="5774785"/>
              <a:ext cx="141838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t>Pea – WW – OSR</a:t>
              </a:r>
            </a:p>
          </p:txBody>
        </p:sp>
        <p:sp>
          <p:nvSpPr>
            <p:cNvPr id="17428" name="TextBox 5"/>
            <p:cNvSpPr txBox="1">
              <a:spLocks noChangeArrowheads="1"/>
            </p:cNvSpPr>
            <p:nvPr/>
          </p:nvSpPr>
          <p:spPr bwMode="auto">
            <a:xfrm>
              <a:off x="3059832" y="5661248"/>
              <a:ext cx="1800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t>S barley – WW – OSR</a:t>
              </a:r>
            </a:p>
          </p:txBody>
        </p:sp>
        <p:sp>
          <p:nvSpPr>
            <p:cNvPr id="17429" name="TextBox 6"/>
            <p:cNvSpPr txBox="1">
              <a:spLocks noChangeArrowheads="1"/>
            </p:cNvSpPr>
            <p:nvPr/>
          </p:nvSpPr>
          <p:spPr bwMode="auto">
            <a:xfrm>
              <a:off x="5148064" y="5589240"/>
              <a:ext cx="151216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t>WW – WW – OSR</a:t>
              </a:r>
            </a:p>
          </p:txBody>
        </p:sp>
      </p:grpSp>
      <p:sp>
        <p:nvSpPr>
          <p:cNvPr id="17416" name="TextBox 4"/>
          <p:cNvSpPr txBox="1">
            <a:spLocks noChangeArrowheads="1"/>
          </p:cNvSpPr>
          <p:nvPr/>
        </p:nvSpPr>
        <p:spPr bwMode="auto">
          <a:xfrm>
            <a:off x="6762750" y="1658938"/>
            <a:ext cx="66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rgbClr val="FFFF00"/>
                </a:solidFill>
              </a:rPr>
              <a:t>Rep 3</a:t>
            </a:r>
          </a:p>
        </p:txBody>
      </p:sp>
      <p:sp>
        <p:nvSpPr>
          <p:cNvPr id="17417" name="TextBox 11"/>
          <p:cNvSpPr txBox="1">
            <a:spLocks noChangeArrowheads="1"/>
          </p:cNvSpPr>
          <p:nvPr/>
        </p:nvSpPr>
        <p:spPr bwMode="auto">
          <a:xfrm>
            <a:off x="6858000" y="2451100"/>
            <a:ext cx="66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rgbClr val="FFFF00"/>
                </a:solidFill>
              </a:rPr>
              <a:t>Rep 2</a:t>
            </a:r>
          </a:p>
        </p:txBody>
      </p:sp>
      <p:sp>
        <p:nvSpPr>
          <p:cNvPr id="17418" name="TextBox 12"/>
          <p:cNvSpPr txBox="1">
            <a:spLocks noChangeArrowheads="1"/>
          </p:cNvSpPr>
          <p:nvPr/>
        </p:nvSpPr>
        <p:spPr bwMode="auto">
          <a:xfrm>
            <a:off x="7015163" y="3532188"/>
            <a:ext cx="66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rgbClr val="FFFF00"/>
                </a:solidFill>
              </a:rPr>
              <a:t>Rep 1</a:t>
            </a:r>
          </a:p>
        </p:txBody>
      </p:sp>
      <p:sp>
        <p:nvSpPr>
          <p:cNvPr id="17419" name="TextBox 13"/>
          <p:cNvSpPr txBox="1">
            <a:spLocks noChangeArrowheads="1"/>
          </p:cNvSpPr>
          <p:nvPr/>
        </p:nvSpPr>
        <p:spPr bwMode="auto">
          <a:xfrm>
            <a:off x="3671888" y="1084263"/>
            <a:ext cx="704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chemeClr val="bg1"/>
                </a:solidFill>
              </a:rPr>
              <a:t>Year 1</a:t>
            </a:r>
          </a:p>
        </p:txBody>
      </p:sp>
      <p:grpSp>
        <p:nvGrpSpPr>
          <p:cNvPr id="17420" name="Group 12"/>
          <p:cNvGrpSpPr>
            <a:grpSpLocks/>
          </p:cNvGrpSpPr>
          <p:nvPr/>
        </p:nvGrpSpPr>
        <p:grpSpPr bwMode="auto">
          <a:xfrm>
            <a:off x="1825625" y="3532188"/>
            <a:ext cx="4741863" cy="508000"/>
            <a:chOff x="1783178" y="4797151"/>
            <a:chExt cx="4741368" cy="507831"/>
          </a:xfrm>
        </p:grpSpPr>
        <p:sp>
          <p:nvSpPr>
            <p:cNvPr id="17424" name="TextBox 10"/>
            <p:cNvSpPr txBox="1">
              <a:spLocks noChangeArrowheads="1"/>
            </p:cNvSpPr>
            <p:nvPr/>
          </p:nvSpPr>
          <p:spPr bwMode="auto">
            <a:xfrm rot="-514009">
              <a:off x="1783178" y="4966428"/>
              <a:ext cx="10264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chemeClr val="bg1"/>
                  </a:solidFill>
                </a:rPr>
                <a:t>Advanced</a:t>
              </a:r>
            </a:p>
          </p:txBody>
        </p:sp>
        <p:sp>
          <p:nvSpPr>
            <p:cNvPr id="17425" name="TextBox 15"/>
            <p:cNvSpPr txBox="1">
              <a:spLocks noChangeArrowheads="1"/>
            </p:cNvSpPr>
            <p:nvPr/>
          </p:nvSpPr>
          <p:spPr bwMode="auto">
            <a:xfrm rot="-514009">
              <a:off x="3378836" y="4874990"/>
              <a:ext cx="1291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chemeClr val="bg1"/>
                  </a:solidFill>
                </a:rPr>
                <a:t>Intermediate</a:t>
              </a:r>
            </a:p>
          </p:txBody>
        </p:sp>
        <p:sp>
          <p:nvSpPr>
            <p:cNvPr id="17426" name="TextBox 16"/>
            <p:cNvSpPr txBox="1">
              <a:spLocks noChangeArrowheads="1"/>
            </p:cNvSpPr>
            <p:nvPr/>
          </p:nvSpPr>
          <p:spPr bwMode="auto">
            <a:xfrm rot="-514009">
              <a:off x="5213290" y="4797151"/>
              <a:ext cx="1311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b="1">
                  <a:solidFill>
                    <a:schemeClr val="bg1"/>
                  </a:solidFill>
                </a:rPr>
                <a:t>Conventional</a:t>
              </a:r>
            </a:p>
          </p:txBody>
        </p:sp>
      </p:grpSp>
      <p:sp>
        <p:nvSpPr>
          <p:cNvPr id="17421" name="TextBox 18"/>
          <p:cNvSpPr txBox="1">
            <a:spLocks noChangeArrowheads="1"/>
          </p:cNvSpPr>
          <p:nvPr/>
        </p:nvSpPr>
        <p:spPr bwMode="auto">
          <a:xfrm>
            <a:off x="5818188" y="5554663"/>
            <a:ext cx="207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t>Single wheat variety</a:t>
            </a:r>
          </a:p>
        </p:txBody>
      </p:sp>
      <p:sp>
        <p:nvSpPr>
          <p:cNvPr id="17422" name="TextBox 20"/>
          <p:cNvSpPr txBox="1">
            <a:spLocks noChangeArrowheads="1"/>
          </p:cNvSpPr>
          <p:nvPr/>
        </p:nvSpPr>
        <p:spPr bwMode="auto">
          <a:xfrm>
            <a:off x="3902075" y="5810250"/>
            <a:ext cx="2214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t>Three wheat varieties</a:t>
            </a:r>
          </a:p>
        </p:txBody>
      </p:sp>
      <p:sp>
        <p:nvSpPr>
          <p:cNvPr id="17423" name="TextBox 22"/>
          <p:cNvSpPr txBox="1">
            <a:spLocks noChangeArrowheads="1"/>
          </p:cNvSpPr>
          <p:nvPr/>
        </p:nvSpPr>
        <p:spPr bwMode="auto">
          <a:xfrm>
            <a:off x="2054225" y="6064250"/>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a:t>Eight wheat varieties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CA\anewto$\Drive_hGRANTS\Pure2010\WG2\VirtualFieldVisit\DamPlots050612\IMG_0966-W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5" name="Object 4"/>
          <p:cNvGraphicFramePr>
            <a:graphicFrameLocks noChangeAspect="1"/>
          </p:cNvGraphicFramePr>
          <p:nvPr/>
        </p:nvGraphicFramePr>
        <p:xfrm>
          <a:off x="403225" y="4051300"/>
          <a:ext cx="4352925" cy="2797175"/>
        </p:xfrm>
        <a:graphic>
          <a:graphicData uri="http://schemas.openxmlformats.org/presentationml/2006/ole">
            <mc:AlternateContent xmlns:mc="http://schemas.openxmlformats.org/markup-compatibility/2006">
              <mc:Choice xmlns:v="urn:schemas-microsoft-com:vml" Requires="v">
                <p:oleObj spid="_x0000_s18439" name="Worksheet" r:id="rId6" imgW="10991160" imgH="6322680" progId="Excel.Sheet.8">
                  <p:embed/>
                </p:oleObj>
              </mc:Choice>
              <mc:Fallback>
                <p:oleObj name="Worksheet" r:id="rId6" imgW="10991160" imgH="632268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4051300"/>
                        <a:ext cx="43529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9"/>
          <p:cNvGraphicFramePr>
            <a:graphicFrameLocks noChangeAspect="1"/>
          </p:cNvGraphicFramePr>
          <p:nvPr/>
        </p:nvGraphicFramePr>
        <p:xfrm>
          <a:off x="4632325" y="3417888"/>
          <a:ext cx="4827588" cy="2695575"/>
        </p:xfrm>
        <a:graphic>
          <a:graphicData uri="http://schemas.openxmlformats.org/presentationml/2006/ole">
            <mc:AlternateContent xmlns:mc="http://schemas.openxmlformats.org/markup-compatibility/2006">
              <mc:Choice xmlns:v="urn:schemas-microsoft-com:vml" Requires="v">
                <p:oleObj spid="_x0000_s18440" name="Worksheet" r:id="rId9" imgW="10991160" imgH="6761160" progId="Excel.Sheet.8">
                  <p:embed/>
                </p:oleObj>
              </mc:Choice>
              <mc:Fallback>
                <p:oleObj name="Worksheet" r:id="rId9" imgW="10991160" imgH="6761160" progId="Excel.Shee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2325" y="3417888"/>
                        <a:ext cx="4827588" cy="2695575"/>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rgbClr val="081D58"/>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4" name="TextBox 3"/>
          <p:cNvSpPr txBox="1"/>
          <p:nvPr/>
        </p:nvSpPr>
        <p:spPr>
          <a:xfrm>
            <a:off x="1222375" y="3663950"/>
            <a:ext cx="3308350" cy="368300"/>
          </a:xfrm>
          <a:prstGeom prst="rect">
            <a:avLst/>
          </a:prstGeom>
          <a:solidFill>
            <a:schemeClr val="accent5">
              <a:lumMod val="40000"/>
              <a:lumOff val="60000"/>
            </a:schemeClr>
          </a:solidFill>
        </p:spPr>
        <p:txBody>
          <a:bodyPr wrap="none">
            <a:spAutoFit/>
          </a:bodyPr>
          <a:lstStyle/>
          <a:p>
            <a:pPr>
              <a:defRPr/>
            </a:pPr>
            <a:r>
              <a:rPr lang="en-GB" b="1" dirty="0"/>
              <a:t>Increased diversity = less disease</a:t>
            </a:r>
          </a:p>
        </p:txBody>
      </p:sp>
      <p:sp>
        <p:nvSpPr>
          <p:cNvPr id="8" name="TextBox 7"/>
          <p:cNvSpPr txBox="1"/>
          <p:nvPr/>
        </p:nvSpPr>
        <p:spPr>
          <a:xfrm>
            <a:off x="5484813" y="3043238"/>
            <a:ext cx="3214687" cy="369887"/>
          </a:xfrm>
          <a:prstGeom prst="rect">
            <a:avLst/>
          </a:prstGeom>
          <a:solidFill>
            <a:schemeClr val="accent5">
              <a:lumMod val="40000"/>
              <a:lumOff val="60000"/>
            </a:schemeClr>
          </a:solidFill>
        </p:spPr>
        <p:txBody>
          <a:bodyPr wrap="none">
            <a:spAutoFit/>
          </a:bodyPr>
          <a:lstStyle/>
          <a:p>
            <a:pPr>
              <a:defRPr/>
            </a:pPr>
            <a:r>
              <a:rPr lang="en-GB" b="1" dirty="0"/>
              <a:t>Increased diversity = more yield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CA\anewto$\Drive_hGRANTS\Pure2010\WG2\VirtualFieldVisit\Damplane060712\53557 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1033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noGrp="1"/>
          </p:cNvGraphicFramePr>
          <p:nvPr/>
        </p:nvGraphicFramePr>
        <p:xfrm>
          <a:off x="1917001" y="3435852"/>
          <a:ext cx="5842585" cy="2599827"/>
        </p:xfrm>
        <a:graphic>
          <a:graphicData uri="http://schemas.openxmlformats.org/drawingml/2006/chart">
            <c:chart xmlns:c="http://schemas.openxmlformats.org/drawingml/2006/chart" xmlns:r="http://schemas.openxmlformats.org/officeDocument/2006/relationships" r:id="rId4"/>
          </a:graphicData>
        </a:graphic>
      </p:graphicFrame>
      <p:sp>
        <p:nvSpPr>
          <p:cNvPr id="19460" name="Oval 12"/>
          <p:cNvSpPr>
            <a:spLocks noChangeArrowheads="1"/>
          </p:cNvSpPr>
          <p:nvPr/>
        </p:nvSpPr>
        <p:spPr bwMode="auto">
          <a:xfrm rot="-2626932">
            <a:off x="4446588" y="3689350"/>
            <a:ext cx="682625" cy="1063625"/>
          </a:xfrm>
          <a:prstGeom prst="ellipse">
            <a:avLst/>
          </a:prstGeom>
          <a:noFill/>
          <a:ln w="22225" algn="ctr">
            <a:solidFill>
              <a:srgbClr val="127C1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3" name="Right Arrow 2"/>
          <p:cNvSpPr/>
          <p:nvPr/>
        </p:nvSpPr>
        <p:spPr>
          <a:xfrm rot="19170993">
            <a:off x="5073650" y="3727450"/>
            <a:ext cx="455613" cy="1476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TextBox 11"/>
          <p:cNvSpPr txBox="1"/>
          <p:nvPr/>
        </p:nvSpPr>
        <p:spPr>
          <a:xfrm>
            <a:off x="2520950" y="2060575"/>
            <a:ext cx="4419600" cy="647700"/>
          </a:xfrm>
          <a:prstGeom prst="rect">
            <a:avLst/>
          </a:prstGeom>
          <a:solidFill>
            <a:schemeClr val="accent5">
              <a:lumMod val="40000"/>
              <a:lumOff val="60000"/>
            </a:schemeClr>
          </a:solidFill>
        </p:spPr>
        <p:txBody>
          <a:bodyPr wrap="none">
            <a:spAutoFit/>
          </a:bodyPr>
          <a:lstStyle/>
          <a:p>
            <a:pPr algn="ctr">
              <a:defRPr/>
            </a:pPr>
            <a:r>
              <a:rPr lang="en-GB" b="1" dirty="0"/>
              <a:t>Increased diversity = greater yield sensitivity</a:t>
            </a:r>
          </a:p>
          <a:p>
            <a:pPr algn="ctr">
              <a:defRPr/>
            </a:pPr>
            <a:r>
              <a:rPr lang="en-GB" b="1" dirty="0"/>
              <a:t>(responds more to fertility)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0439f"/>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28600" y="0"/>
            <a:ext cx="9372600" cy="6858000"/>
          </a:xfrm>
        </p:spPr>
      </p:pic>
      <p:grpSp>
        <p:nvGrpSpPr>
          <p:cNvPr id="20483" name="Group 3"/>
          <p:cNvGrpSpPr>
            <a:grpSpLocks/>
          </p:cNvGrpSpPr>
          <p:nvPr/>
        </p:nvGrpSpPr>
        <p:grpSpPr bwMode="auto">
          <a:xfrm>
            <a:off x="3227388" y="1557338"/>
            <a:ext cx="5632450" cy="2855912"/>
            <a:chOff x="2287" y="981"/>
            <a:chExt cx="3992" cy="1799"/>
          </a:xfrm>
        </p:grpSpPr>
        <p:sp>
          <p:nvSpPr>
            <p:cNvPr id="20487" name="Text Box 5"/>
            <p:cNvSpPr txBox="1">
              <a:spLocks noChangeArrowheads="1"/>
            </p:cNvSpPr>
            <p:nvPr/>
          </p:nvSpPr>
          <p:spPr bwMode="auto">
            <a:xfrm>
              <a:off x="2287" y="981"/>
              <a:ext cx="18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
              </a:pPr>
              <a:r>
                <a:rPr lang="en-GB" altLang="en-US" sz="1600" b="1">
                  <a:solidFill>
                    <a:srgbClr val="FFFF00"/>
                  </a:solidFill>
                  <a:latin typeface="Verdana" pitchFamily="34" charset="0"/>
                </a:rPr>
                <a:t>     Zero</a:t>
              </a:r>
            </a:p>
          </p:txBody>
        </p:sp>
        <p:sp>
          <p:nvSpPr>
            <p:cNvPr id="20488" name="Text Box 6"/>
            <p:cNvSpPr txBox="1">
              <a:spLocks noChangeArrowheads="1"/>
            </p:cNvSpPr>
            <p:nvPr/>
          </p:nvSpPr>
          <p:spPr bwMode="auto">
            <a:xfrm>
              <a:off x="2650" y="1344"/>
              <a:ext cx="18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
              </a:pPr>
              <a:r>
                <a:rPr lang="en-GB" altLang="en-US" sz="1600" b="1">
                  <a:solidFill>
                    <a:srgbClr val="FFFF00"/>
                  </a:solidFill>
                  <a:latin typeface="Verdana" pitchFamily="34" charset="0"/>
                </a:rPr>
                <a:t>     Minimum tillage</a:t>
              </a:r>
            </a:p>
          </p:txBody>
        </p:sp>
        <p:sp>
          <p:nvSpPr>
            <p:cNvPr id="20489" name="Text Box 7"/>
            <p:cNvSpPr txBox="1">
              <a:spLocks noChangeArrowheads="1"/>
            </p:cNvSpPr>
            <p:nvPr/>
          </p:nvSpPr>
          <p:spPr bwMode="auto">
            <a:xfrm>
              <a:off x="3195" y="1706"/>
              <a:ext cx="18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
              </a:pPr>
              <a:r>
                <a:rPr lang="en-GB" altLang="en-US" sz="1600" b="1">
                  <a:solidFill>
                    <a:srgbClr val="FFFF00"/>
                  </a:solidFill>
                  <a:latin typeface="Verdana" pitchFamily="34" charset="0"/>
                </a:rPr>
                <a:t>     Conventional</a:t>
              </a:r>
            </a:p>
          </p:txBody>
        </p:sp>
        <p:sp>
          <p:nvSpPr>
            <p:cNvPr id="20490" name="Text Box 8"/>
            <p:cNvSpPr txBox="1">
              <a:spLocks noChangeArrowheads="1"/>
            </p:cNvSpPr>
            <p:nvPr/>
          </p:nvSpPr>
          <p:spPr bwMode="auto">
            <a:xfrm>
              <a:off x="3784" y="2115"/>
              <a:ext cx="18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
              </a:pPr>
              <a:r>
                <a:rPr lang="en-GB" altLang="en-US" sz="1600" b="1">
                  <a:solidFill>
                    <a:srgbClr val="FFFF00"/>
                  </a:solidFill>
                  <a:latin typeface="Verdana" pitchFamily="34" charset="0"/>
                </a:rPr>
                <a:t>     Compaction</a:t>
              </a:r>
            </a:p>
          </p:txBody>
        </p:sp>
        <p:sp>
          <p:nvSpPr>
            <p:cNvPr id="20491" name="Text Box 9"/>
            <p:cNvSpPr txBox="1">
              <a:spLocks noChangeArrowheads="1"/>
            </p:cNvSpPr>
            <p:nvPr/>
          </p:nvSpPr>
          <p:spPr bwMode="auto">
            <a:xfrm>
              <a:off x="4465" y="2568"/>
              <a:ext cx="18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Wingdings" pitchFamily="2" charset="2"/>
                <a:buChar char="§"/>
              </a:pPr>
              <a:r>
                <a:rPr lang="en-GB" altLang="en-US" sz="1600" b="1">
                  <a:solidFill>
                    <a:srgbClr val="FFFF00"/>
                  </a:solidFill>
                  <a:latin typeface="Verdana" pitchFamily="34" charset="0"/>
                </a:rPr>
                <a:t>     Deep plough</a:t>
              </a:r>
            </a:p>
          </p:txBody>
        </p:sp>
      </p:grpSp>
      <p:graphicFrame>
        <p:nvGraphicFramePr>
          <p:cNvPr id="20484" name="Object 2"/>
          <p:cNvGraphicFramePr>
            <a:graphicFrameLocks noChangeAspect="1"/>
          </p:cNvGraphicFramePr>
          <p:nvPr/>
        </p:nvGraphicFramePr>
        <p:xfrm>
          <a:off x="165100" y="2582863"/>
          <a:ext cx="4343400" cy="3813175"/>
        </p:xfrm>
        <a:graphic>
          <a:graphicData uri="http://schemas.openxmlformats.org/presentationml/2006/ole">
            <mc:AlternateContent xmlns:mc="http://schemas.openxmlformats.org/markup-compatibility/2006">
              <mc:Choice xmlns:v="urn:schemas-microsoft-com:vml" Requires="v">
                <p:oleObj spid="_x0000_s20492" name="Chart" r:id="rId6" imgW="9534525" imgH="7439025" progId="Excel.Sheet.8">
                  <p:embed/>
                </p:oleObj>
              </mc:Choice>
              <mc:Fallback>
                <p:oleObj name="Chart" r:id="rId6" imgW="9534525" imgH="7439025"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 y="2582863"/>
                        <a:ext cx="4343400" cy="3813175"/>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Box 2"/>
          <p:cNvSpPr txBox="1">
            <a:spLocks noChangeArrowheads="1"/>
          </p:cNvSpPr>
          <p:nvPr/>
        </p:nvSpPr>
        <p:spPr bwMode="auto">
          <a:xfrm>
            <a:off x="1027113" y="2708275"/>
            <a:ext cx="255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a:solidFill>
                  <a:srgbClr val="7030A0"/>
                </a:solidFill>
                <a:ea typeface="ヒラギノ角ゴ Pro W3" pitchFamily="-48" charset="-128"/>
              </a:rPr>
              <a:t>Disease: AUDPC</a:t>
            </a:r>
          </a:p>
        </p:txBody>
      </p:sp>
      <p:sp>
        <p:nvSpPr>
          <p:cNvPr id="16" name="TextBox 15"/>
          <p:cNvSpPr txBox="1"/>
          <p:nvPr/>
        </p:nvSpPr>
        <p:spPr>
          <a:xfrm>
            <a:off x="1966913" y="530225"/>
            <a:ext cx="5227637" cy="584200"/>
          </a:xfrm>
          <a:prstGeom prst="rect">
            <a:avLst/>
          </a:prstGeom>
          <a:solidFill>
            <a:schemeClr val="accent5">
              <a:lumMod val="40000"/>
              <a:lumOff val="60000"/>
            </a:schemeClr>
          </a:solidFill>
        </p:spPr>
        <p:txBody>
          <a:bodyPr wrap="none">
            <a:spAutoFit/>
          </a:bodyPr>
          <a:lstStyle/>
          <a:p>
            <a:pPr>
              <a:defRPr/>
            </a:pPr>
            <a:r>
              <a:rPr lang="en-GB" sz="3200" b="1" dirty="0"/>
              <a:t>Suitable for all tillage systems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52392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3"/>
          <p:cNvGrpSpPr>
            <a:grpSpLocks/>
          </p:cNvGrpSpPr>
          <p:nvPr/>
        </p:nvGrpSpPr>
        <p:grpSpPr bwMode="auto">
          <a:xfrm>
            <a:off x="4829175" y="2205038"/>
            <a:ext cx="2098675" cy="952500"/>
            <a:chOff x="3042" y="1389"/>
            <a:chExt cx="1322" cy="600"/>
          </a:xfrm>
        </p:grpSpPr>
        <p:sp>
          <p:nvSpPr>
            <p:cNvPr id="21524" name="Text Box 4"/>
            <p:cNvSpPr txBox="1">
              <a:spLocks noChangeArrowheads="1"/>
            </p:cNvSpPr>
            <p:nvPr/>
          </p:nvSpPr>
          <p:spPr bwMode="auto">
            <a:xfrm>
              <a:off x="3833" y="1389"/>
              <a:ext cx="2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b="1">
                  <a:solidFill>
                    <a:schemeClr val="bg1"/>
                  </a:solidFill>
                </a:rPr>
                <a:t>Pa</a:t>
              </a:r>
              <a:endParaRPr lang="en-US" altLang="en-US" sz="1200" b="1">
                <a:solidFill>
                  <a:schemeClr val="bg1"/>
                </a:solidFill>
              </a:endParaRPr>
            </a:p>
          </p:txBody>
        </p:sp>
        <p:sp>
          <p:nvSpPr>
            <p:cNvPr id="21525" name="Text Box 5"/>
            <p:cNvSpPr txBox="1">
              <a:spLocks noChangeArrowheads="1"/>
            </p:cNvSpPr>
            <p:nvPr/>
          </p:nvSpPr>
          <p:spPr bwMode="auto">
            <a:xfrm>
              <a:off x="4014" y="1389"/>
              <a:ext cx="2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b="1">
                  <a:solidFill>
                    <a:schemeClr val="bg1"/>
                  </a:solidFill>
                </a:rPr>
                <a:t>Si</a:t>
              </a:r>
              <a:endParaRPr lang="en-US" altLang="en-US" sz="1200" b="1">
                <a:solidFill>
                  <a:schemeClr val="bg1"/>
                </a:solidFill>
              </a:endParaRPr>
            </a:p>
          </p:txBody>
        </p:sp>
        <p:sp>
          <p:nvSpPr>
            <p:cNvPr id="21526" name="Text Box 6"/>
            <p:cNvSpPr txBox="1">
              <a:spLocks noChangeArrowheads="1"/>
            </p:cNvSpPr>
            <p:nvPr/>
          </p:nvSpPr>
          <p:spPr bwMode="auto">
            <a:xfrm>
              <a:off x="3243" y="1389"/>
              <a:ext cx="2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y-GB" altLang="en-US" sz="1200" b="1">
                  <a:solidFill>
                    <a:schemeClr val="bg1"/>
                  </a:solidFill>
                </a:rPr>
                <a:t>Pe</a:t>
              </a:r>
              <a:endParaRPr lang="en-US" altLang="en-US" sz="1200" b="1">
                <a:solidFill>
                  <a:schemeClr val="bg1"/>
                </a:solidFill>
              </a:endParaRPr>
            </a:p>
          </p:txBody>
        </p:sp>
        <p:sp>
          <p:nvSpPr>
            <p:cNvPr id="21527" name="Text Box 7"/>
            <p:cNvSpPr txBox="1">
              <a:spLocks noChangeArrowheads="1"/>
            </p:cNvSpPr>
            <p:nvPr/>
          </p:nvSpPr>
          <p:spPr bwMode="auto">
            <a:xfrm>
              <a:off x="3042" y="1616"/>
              <a:ext cx="5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FFFF00"/>
                  </a:solidFill>
                </a:rPr>
                <a:t>Course</a:t>
              </a:r>
              <a:endParaRPr lang="en-US" altLang="en-US" sz="1800" b="1">
                <a:solidFill>
                  <a:srgbClr val="FFFF00"/>
                </a:solidFill>
              </a:endParaRPr>
            </a:p>
          </p:txBody>
        </p:sp>
        <p:sp>
          <p:nvSpPr>
            <p:cNvPr id="21528" name="Text Box 8"/>
            <p:cNvSpPr txBox="1">
              <a:spLocks noChangeArrowheads="1"/>
            </p:cNvSpPr>
            <p:nvPr/>
          </p:nvSpPr>
          <p:spPr bwMode="auto">
            <a:xfrm>
              <a:off x="3379" y="1756"/>
              <a:ext cx="9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FFFF00"/>
                  </a:solidFill>
                </a:rPr>
                <a:t>Homogeneous</a:t>
              </a:r>
              <a:endParaRPr lang="en-US" altLang="en-US" sz="1800" b="1">
                <a:solidFill>
                  <a:srgbClr val="FFFF00"/>
                </a:solidFill>
              </a:endParaRPr>
            </a:p>
          </p:txBody>
        </p:sp>
      </p:grpSp>
      <p:sp>
        <p:nvSpPr>
          <p:cNvPr id="21508" name="Text Box 11"/>
          <p:cNvSpPr txBox="1">
            <a:spLocks noChangeArrowheads="1"/>
          </p:cNvSpPr>
          <p:nvPr/>
        </p:nvSpPr>
        <p:spPr bwMode="auto">
          <a:xfrm>
            <a:off x="188913" y="4749800"/>
            <a:ext cx="9280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FFFF00"/>
                </a:solidFill>
                <a:latin typeface="Verdana" pitchFamily="34" charset="0"/>
              </a:rPr>
              <a:t>Yield									Coarse			Homogeneous</a:t>
            </a:r>
          </a:p>
          <a:p>
            <a:pPr eaLnBrk="1" hangingPunct="1">
              <a:spcBef>
                <a:spcPct val="0"/>
              </a:spcBef>
              <a:buFontTx/>
              <a:buNone/>
            </a:pPr>
            <a:r>
              <a:rPr lang="en-GB" altLang="en-US" sz="1800" b="1">
                <a:solidFill>
                  <a:srgbClr val="FFFF00"/>
                </a:solidFill>
                <a:latin typeface="Verdana" pitchFamily="34" charset="0"/>
              </a:rPr>
              <a:t>										mix			mix</a:t>
            </a:r>
          </a:p>
          <a:p>
            <a:pPr eaLnBrk="1" hangingPunct="1">
              <a:spcBef>
                <a:spcPct val="0"/>
              </a:spcBef>
              <a:buFontTx/>
              <a:buNone/>
            </a:pPr>
            <a:r>
              <a:rPr lang="en-GB" altLang="en-US" sz="1800" b="1">
                <a:solidFill>
                  <a:schemeClr val="bg1"/>
                </a:solidFill>
                <a:latin typeface="Verdana" pitchFamily="34" charset="0"/>
              </a:rPr>
              <a:t>Mixtures advantage:		2005		+13%***		ns</a:t>
            </a:r>
          </a:p>
          <a:p>
            <a:pPr eaLnBrk="1" hangingPunct="1">
              <a:spcBef>
                <a:spcPct val="0"/>
              </a:spcBef>
              <a:buFontTx/>
              <a:buNone/>
            </a:pPr>
            <a:r>
              <a:rPr lang="en-GB" altLang="en-US" sz="1800" b="1">
                <a:solidFill>
                  <a:schemeClr val="bg1"/>
                </a:solidFill>
                <a:latin typeface="Verdana" pitchFamily="34" charset="0"/>
              </a:rPr>
              <a:t>							2006		+17%***		ns</a:t>
            </a:r>
            <a:endParaRPr lang="en-US" altLang="en-US" sz="1800" b="1">
              <a:solidFill>
                <a:schemeClr val="bg1"/>
              </a:solidFill>
              <a:latin typeface="Verdana" pitchFamily="34" charset="0"/>
            </a:endParaRPr>
          </a:p>
        </p:txBody>
      </p:sp>
      <p:grpSp>
        <p:nvGrpSpPr>
          <p:cNvPr id="21509" name="Group 12"/>
          <p:cNvGrpSpPr>
            <a:grpSpLocks/>
          </p:cNvGrpSpPr>
          <p:nvPr/>
        </p:nvGrpSpPr>
        <p:grpSpPr bwMode="auto">
          <a:xfrm>
            <a:off x="0" y="1989138"/>
            <a:ext cx="9244013" cy="2879725"/>
            <a:chOff x="0" y="1253"/>
            <a:chExt cx="6551" cy="1814"/>
          </a:xfrm>
        </p:grpSpPr>
        <p:sp>
          <p:nvSpPr>
            <p:cNvPr id="21519" name="Line 13"/>
            <p:cNvSpPr>
              <a:spLocks noChangeShapeType="1"/>
            </p:cNvSpPr>
            <p:nvPr/>
          </p:nvSpPr>
          <p:spPr bwMode="auto">
            <a:xfrm flipH="1">
              <a:off x="1516" y="1253"/>
              <a:ext cx="635" cy="1633"/>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0" name="Line 14"/>
            <p:cNvSpPr>
              <a:spLocks noChangeShapeType="1"/>
            </p:cNvSpPr>
            <p:nvPr/>
          </p:nvSpPr>
          <p:spPr bwMode="auto">
            <a:xfrm flipH="1">
              <a:off x="3195" y="1298"/>
              <a:ext cx="362" cy="1588"/>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1" name="Line 15"/>
            <p:cNvSpPr>
              <a:spLocks noChangeShapeType="1"/>
            </p:cNvSpPr>
            <p:nvPr/>
          </p:nvSpPr>
          <p:spPr bwMode="auto">
            <a:xfrm>
              <a:off x="6324" y="1389"/>
              <a:ext cx="227" cy="1678"/>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2" name="Line 16"/>
            <p:cNvSpPr>
              <a:spLocks noChangeShapeType="1"/>
            </p:cNvSpPr>
            <p:nvPr/>
          </p:nvSpPr>
          <p:spPr bwMode="auto">
            <a:xfrm flipH="1">
              <a:off x="4873" y="1344"/>
              <a:ext cx="45" cy="1587"/>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3" name="Line 17"/>
            <p:cNvSpPr>
              <a:spLocks noChangeShapeType="1"/>
            </p:cNvSpPr>
            <p:nvPr/>
          </p:nvSpPr>
          <p:spPr bwMode="auto">
            <a:xfrm flipH="1">
              <a:off x="0" y="1253"/>
              <a:ext cx="836" cy="1542"/>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21510" name="Group 18"/>
          <p:cNvGrpSpPr>
            <a:grpSpLocks/>
          </p:cNvGrpSpPr>
          <p:nvPr/>
        </p:nvGrpSpPr>
        <p:grpSpPr bwMode="auto">
          <a:xfrm>
            <a:off x="1371600" y="3284538"/>
            <a:ext cx="7170738" cy="750887"/>
            <a:chOff x="881" y="1933"/>
            <a:chExt cx="5082" cy="473"/>
          </a:xfrm>
        </p:grpSpPr>
        <p:sp>
          <p:nvSpPr>
            <p:cNvPr id="21515" name="Text Box 19"/>
            <p:cNvSpPr txBox="1">
              <a:spLocks noChangeArrowheads="1"/>
            </p:cNvSpPr>
            <p:nvPr/>
          </p:nvSpPr>
          <p:spPr bwMode="auto">
            <a:xfrm>
              <a:off x="881" y="1933"/>
              <a:ext cx="4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chemeClr val="bg1"/>
                  </a:solidFill>
                </a:rPr>
                <a:t>R1</a:t>
              </a:r>
              <a:endParaRPr lang="en-US" altLang="en-US" sz="2400">
                <a:solidFill>
                  <a:schemeClr val="bg1"/>
                </a:solidFill>
              </a:endParaRPr>
            </a:p>
          </p:txBody>
        </p:sp>
        <p:sp>
          <p:nvSpPr>
            <p:cNvPr id="21516" name="Text Box 20"/>
            <p:cNvSpPr txBox="1">
              <a:spLocks noChangeArrowheads="1"/>
            </p:cNvSpPr>
            <p:nvPr/>
          </p:nvSpPr>
          <p:spPr bwMode="auto">
            <a:xfrm>
              <a:off x="2242" y="1979"/>
              <a:ext cx="4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chemeClr val="bg1"/>
                  </a:solidFill>
                </a:rPr>
                <a:t>R2</a:t>
              </a:r>
              <a:endParaRPr lang="en-US" altLang="en-US" sz="2400">
                <a:solidFill>
                  <a:schemeClr val="bg1"/>
                </a:solidFill>
              </a:endParaRPr>
            </a:p>
          </p:txBody>
        </p:sp>
        <p:sp>
          <p:nvSpPr>
            <p:cNvPr id="21517" name="Text Box 21"/>
            <p:cNvSpPr txBox="1">
              <a:spLocks noChangeArrowheads="1"/>
            </p:cNvSpPr>
            <p:nvPr/>
          </p:nvSpPr>
          <p:spPr bwMode="auto">
            <a:xfrm>
              <a:off x="3921" y="2024"/>
              <a:ext cx="4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chemeClr val="bg1"/>
                  </a:solidFill>
                </a:rPr>
                <a:t>R3</a:t>
              </a:r>
              <a:endParaRPr lang="en-US" altLang="en-US" sz="2400">
                <a:solidFill>
                  <a:schemeClr val="bg1"/>
                </a:solidFill>
              </a:endParaRPr>
            </a:p>
          </p:txBody>
        </p:sp>
        <p:sp>
          <p:nvSpPr>
            <p:cNvPr id="21518" name="Text Box 22"/>
            <p:cNvSpPr txBox="1">
              <a:spLocks noChangeArrowheads="1"/>
            </p:cNvSpPr>
            <p:nvPr/>
          </p:nvSpPr>
          <p:spPr bwMode="auto">
            <a:xfrm>
              <a:off x="5553" y="2115"/>
              <a:ext cx="4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solidFill>
                    <a:schemeClr val="bg1"/>
                  </a:solidFill>
                </a:rPr>
                <a:t>R4</a:t>
              </a:r>
              <a:endParaRPr lang="en-US" altLang="en-US" sz="2400">
                <a:solidFill>
                  <a:schemeClr val="bg1"/>
                </a:solidFill>
              </a:endParaRPr>
            </a:p>
          </p:txBody>
        </p:sp>
      </p:grpSp>
      <p:sp>
        <p:nvSpPr>
          <p:cNvPr id="20487" name="Rectangle 23"/>
          <p:cNvSpPr>
            <a:spLocks noGrp="1" noChangeArrowheads="1"/>
          </p:cNvSpPr>
          <p:nvPr>
            <p:ph type="title"/>
          </p:nvPr>
        </p:nvSpPr>
        <p:spPr>
          <a:xfrm>
            <a:off x="684213" y="890588"/>
            <a:ext cx="4976812" cy="609600"/>
          </a:xfrm>
          <a:solidFill>
            <a:schemeClr val="accent1">
              <a:alpha val="50000"/>
            </a:schemeClr>
          </a:solidFill>
        </p:spPr>
        <p:txBody>
          <a:bodyPr rtlCol="0">
            <a:noAutofit/>
          </a:bodyPr>
          <a:lstStyle/>
          <a:p>
            <a:pPr eaLnBrk="1" fontAlgn="auto" hangingPunct="1">
              <a:spcAft>
                <a:spcPts val="0"/>
              </a:spcAft>
              <a:defRPr/>
            </a:pPr>
            <a:r>
              <a:rPr lang="cy-GB" sz="2800" dirty="0" smtClean="0">
                <a:solidFill>
                  <a:srgbClr val="FFFF00"/>
                </a:solidFill>
                <a:effectLst>
                  <a:outerShdw blurRad="38100" dist="38100" dir="2700000" algn="tl">
                    <a:srgbClr val="000000">
                      <a:alpha val="43137"/>
                    </a:srgbClr>
                  </a:outerShdw>
                </a:effectLst>
              </a:rPr>
              <a:t> Patchy arrangements in the field</a:t>
            </a:r>
            <a:endParaRPr lang="en-GB" sz="2800" dirty="0" smtClean="0">
              <a:solidFill>
                <a:srgbClr val="FFFF00"/>
              </a:solidFill>
              <a:effectLst>
                <a:outerShdw blurRad="38100" dist="38100" dir="2700000" algn="tl">
                  <a:srgbClr val="000000">
                    <a:alpha val="43137"/>
                  </a:srgbClr>
                </a:outerShdw>
              </a:effectLst>
            </a:endParaRPr>
          </a:p>
        </p:txBody>
      </p:sp>
      <p:sp>
        <p:nvSpPr>
          <p:cNvPr id="21512" name="Text Box 24"/>
          <p:cNvSpPr txBox="1">
            <a:spLocks noChangeArrowheads="1"/>
          </p:cNvSpPr>
          <p:nvPr/>
        </p:nvSpPr>
        <p:spPr bwMode="auto">
          <a:xfrm>
            <a:off x="179388" y="5949950"/>
            <a:ext cx="9280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FFFF00"/>
                </a:solidFill>
                <a:latin typeface="Verdana" pitchFamily="34" charset="0"/>
              </a:rPr>
              <a:t>Disease</a:t>
            </a:r>
            <a:r>
              <a:rPr lang="en-GB" altLang="en-US" sz="1800" b="1">
                <a:solidFill>
                  <a:schemeClr val="bg1"/>
                </a:solidFill>
                <a:latin typeface="Verdana" pitchFamily="34" charset="0"/>
              </a:rPr>
              <a:t>							</a:t>
            </a:r>
          </a:p>
          <a:p>
            <a:pPr eaLnBrk="1" hangingPunct="1">
              <a:spcBef>
                <a:spcPct val="0"/>
              </a:spcBef>
              <a:buFontTx/>
              <a:buNone/>
            </a:pPr>
            <a:r>
              <a:rPr lang="en-GB" altLang="en-US" sz="1800" b="1">
                <a:solidFill>
                  <a:schemeClr val="bg1"/>
                </a:solidFill>
                <a:latin typeface="Verdana" pitchFamily="34" charset="0"/>
              </a:rPr>
              <a:t>Mixtures advantage:		2005		-34%***		ns</a:t>
            </a:r>
          </a:p>
          <a:p>
            <a:pPr eaLnBrk="1" hangingPunct="1">
              <a:spcBef>
                <a:spcPct val="0"/>
              </a:spcBef>
              <a:buFontTx/>
              <a:buNone/>
            </a:pPr>
            <a:r>
              <a:rPr lang="en-GB" altLang="en-US" sz="1800" b="1">
                <a:solidFill>
                  <a:schemeClr val="bg1"/>
                </a:solidFill>
                <a:latin typeface="Verdana" pitchFamily="34" charset="0"/>
              </a:rPr>
              <a:t>							2007		-58%***		ns</a:t>
            </a:r>
            <a:endParaRPr lang="en-US" altLang="en-US" sz="1800" b="1">
              <a:solidFill>
                <a:schemeClr val="bg1"/>
              </a:solidFill>
              <a:latin typeface="Verdana" pitchFamily="34" charset="0"/>
            </a:endParaRPr>
          </a:p>
        </p:txBody>
      </p:sp>
      <p:sp>
        <p:nvSpPr>
          <p:cNvPr id="3" name="Down Arrow 2"/>
          <p:cNvSpPr/>
          <p:nvPr/>
        </p:nvSpPr>
        <p:spPr>
          <a:xfrm>
            <a:off x="4938713" y="2841625"/>
            <a:ext cx="80962" cy="23653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Down Arrow 30"/>
          <p:cNvSpPr/>
          <p:nvPr/>
        </p:nvSpPr>
        <p:spPr>
          <a:xfrm>
            <a:off x="5495925" y="3071813"/>
            <a:ext cx="79375" cy="23653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77611" y="783167"/>
          <a:ext cx="9299222" cy="607483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a:spLocks noChangeArrowheads="1"/>
          </p:cNvSpPr>
          <p:nvPr/>
        </p:nvSpPr>
        <p:spPr bwMode="auto">
          <a:xfrm>
            <a:off x="581025" y="317500"/>
            <a:ext cx="7853363" cy="1385888"/>
          </a:xfrm>
          <a:prstGeom prst="rect">
            <a:avLst/>
          </a:prstGeom>
          <a:solidFill>
            <a:schemeClr val="accent5">
              <a:lumMod val="40000"/>
              <a:lumOff val="60000"/>
            </a:schemeClr>
          </a:solidFill>
          <a:ln>
            <a:noFill/>
          </a:ln>
          <a:effectLst/>
          <a:extLst/>
        </p:spPr>
        <p:txBody>
          <a:bodyPr anchor="ctr">
            <a:spAutoFit/>
          </a:bodyPr>
          <a:lstStyle>
            <a:lvl1pPr fontAlgn="base">
              <a:spcBef>
                <a:spcPct val="0"/>
              </a:spcBef>
              <a:spcAft>
                <a:spcPct val="0"/>
              </a:spcAft>
              <a:tabLst>
                <a:tab pos="2228850" algn="r"/>
              </a:tabLst>
              <a:defRPr>
                <a:solidFill>
                  <a:schemeClr val="tx1"/>
                </a:solidFill>
                <a:latin typeface="Arial" pitchFamily="34" charset="0"/>
                <a:cs typeface="Arial" pitchFamily="34" charset="0"/>
              </a:defRPr>
            </a:lvl1pPr>
            <a:lvl2pPr fontAlgn="base">
              <a:spcBef>
                <a:spcPct val="0"/>
              </a:spcBef>
              <a:spcAft>
                <a:spcPct val="0"/>
              </a:spcAft>
              <a:tabLst>
                <a:tab pos="2228850" algn="r"/>
              </a:tabLst>
              <a:defRPr>
                <a:solidFill>
                  <a:schemeClr val="tx1"/>
                </a:solidFill>
                <a:latin typeface="Arial" pitchFamily="34" charset="0"/>
                <a:cs typeface="Arial" pitchFamily="34" charset="0"/>
              </a:defRPr>
            </a:lvl2pPr>
            <a:lvl3pPr fontAlgn="base">
              <a:spcBef>
                <a:spcPct val="0"/>
              </a:spcBef>
              <a:spcAft>
                <a:spcPct val="0"/>
              </a:spcAft>
              <a:tabLst>
                <a:tab pos="2228850" algn="r"/>
              </a:tabLst>
              <a:defRPr>
                <a:solidFill>
                  <a:schemeClr val="tx1"/>
                </a:solidFill>
                <a:latin typeface="Arial" pitchFamily="34" charset="0"/>
                <a:cs typeface="Arial" pitchFamily="34" charset="0"/>
              </a:defRPr>
            </a:lvl3pPr>
            <a:lvl4pPr fontAlgn="base">
              <a:spcBef>
                <a:spcPct val="0"/>
              </a:spcBef>
              <a:spcAft>
                <a:spcPct val="0"/>
              </a:spcAft>
              <a:tabLst>
                <a:tab pos="2228850" algn="r"/>
              </a:tabLst>
              <a:defRPr>
                <a:solidFill>
                  <a:schemeClr val="tx1"/>
                </a:solidFill>
                <a:latin typeface="Arial" pitchFamily="34" charset="0"/>
                <a:cs typeface="Arial" pitchFamily="34" charset="0"/>
              </a:defRPr>
            </a:lvl4pPr>
            <a:lvl5pPr fontAlgn="base">
              <a:spcBef>
                <a:spcPct val="0"/>
              </a:spcBef>
              <a:spcAft>
                <a:spcPct val="0"/>
              </a:spcAft>
              <a:tabLst>
                <a:tab pos="2228850" algn="r"/>
              </a:tabLst>
              <a:defRPr>
                <a:solidFill>
                  <a:schemeClr val="tx1"/>
                </a:solidFill>
                <a:latin typeface="Arial" pitchFamily="34" charset="0"/>
                <a:cs typeface="Arial" pitchFamily="34" charset="0"/>
              </a:defRPr>
            </a:lvl5pPr>
            <a:lvl6pPr fontAlgn="base">
              <a:spcBef>
                <a:spcPct val="0"/>
              </a:spcBef>
              <a:spcAft>
                <a:spcPct val="0"/>
              </a:spcAft>
              <a:tabLst>
                <a:tab pos="2228850" algn="r"/>
              </a:tabLst>
              <a:defRPr>
                <a:solidFill>
                  <a:schemeClr val="tx1"/>
                </a:solidFill>
                <a:latin typeface="Arial" pitchFamily="34" charset="0"/>
                <a:cs typeface="Arial" pitchFamily="34" charset="0"/>
              </a:defRPr>
            </a:lvl6pPr>
            <a:lvl7pPr fontAlgn="base">
              <a:spcBef>
                <a:spcPct val="0"/>
              </a:spcBef>
              <a:spcAft>
                <a:spcPct val="0"/>
              </a:spcAft>
              <a:tabLst>
                <a:tab pos="2228850" algn="r"/>
              </a:tabLst>
              <a:defRPr>
                <a:solidFill>
                  <a:schemeClr val="tx1"/>
                </a:solidFill>
                <a:latin typeface="Arial" pitchFamily="34" charset="0"/>
                <a:cs typeface="Arial" pitchFamily="34" charset="0"/>
              </a:defRPr>
            </a:lvl7pPr>
            <a:lvl8pPr fontAlgn="base">
              <a:spcBef>
                <a:spcPct val="0"/>
              </a:spcBef>
              <a:spcAft>
                <a:spcPct val="0"/>
              </a:spcAft>
              <a:tabLst>
                <a:tab pos="2228850" algn="r"/>
              </a:tabLst>
              <a:defRPr>
                <a:solidFill>
                  <a:schemeClr val="tx1"/>
                </a:solidFill>
                <a:latin typeface="Arial" pitchFamily="34" charset="0"/>
                <a:cs typeface="Arial" pitchFamily="34" charset="0"/>
              </a:defRPr>
            </a:lvl8pPr>
            <a:lvl9pPr fontAlgn="base">
              <a:spcBef>
                <a:spcPct val="0"/>
              </a:spcBef>
              <a:spcAft>
                <a:spcPct val="0"/>
              </a:spcAft>
              <a:tabLst>
                <a:tab pos="2228850" algn="r"/>
              </a:tabLst>
              <a:defRPr>
                <a:solidFill>
                  <a:schemeClr val="tx1"/>
                </a:solidFill>
                <a:latin typeface="Arial" pitchFamily="34" charset="0"/>
                <a:cs typeface="Arial" pitchFamily="34" charset="0"/>
              </a:defRPr>
            </a:lvl9pPr>
          </a:lstStyle>
          <a:p>
            <a:pPr algn="ctr" defTabSz="914400">
              <a:defRPr/>
            </a:pPr>
            <a:r>
              <a:rPr lang="en-GB" altLang="en-US" sz="2800" b="1" dirty="0" smtClean="0">
                <a:latin typeface="+mn-lt"/>
                <a:cs typeface="Times New Roman" pitchFamily="18" charset="0"/>
              </a:rPr>
              <a:t>Small proportions of a resistant variety have disproportionately large effect on disease reduction (barley data)</a:t>
            </a:r>
            <a:endParaRPr lang="en-GB" altLang="en-US" sz="2800" b="1" dirty="0" smtClean="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0"/>
            <a:ext cx="408940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867275"/>
            <a:ext cx="3084512" cy="171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Title 1"/>
          <p:cNvSpPr txBox="1">
            <a:spLocks/>
          </p:cNvSpPr>
          <p:nvPr/>
        </p:nvSpPr>
        <p:spPr bwMode="auto">
          <a:xfrm>
            <a:off x="5359400" y="577850"/>
            <a:ext cx="29527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buFont typeface="Arial" charset="0"/>
              <a:buNone/>
            </a:pPr>
            <a:r>
              <a:rPr lang="en-GB" altLang="en-US" sz="2800"/>
              <a:t>Impact of cultivars and mixtures on a rare weed species</a:t>
            </a:r>
          </a:p>
        </p:txBody>
      </p:sp>
      <p:sp>
        <p:nvSpPr>
          <p:cNvPr id="23557" name="TextBox 5"/>
          <p:cNvSpPr txBox="1">
            <a:spLocks noChangeArrowheads="1"/>
          </p:cNvSpPr>
          <p:nvPr/>
        </p:nvSpPr>
        <p:spPr bwMode="auto">
          <a:xfrm>
            <a:off x="5359400" y="3990975"/>
            <a:ext cx="3271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fr-FR" sz="1800"/>
              <a:t>Average number of </a:t>
            </a:r>
            <a:r>
              <a:rPr lang="en-GB" altLang="fr-FR" sz="1800" i="1"/>
              <a:t>Valerianella rimosa </a:t>
            </a:r>
            <a:r>
              <a:rPr lang="en-GB" altLang="fr-FR" sz="1800"/>
              <a:t>individuals for the different combinations of barley variety cultivar (including unsown controls and mixtures as cultivars) at 120 seed m</a:t>
            </a:r>
            <a:r>
              <a:rPr lang="en-GB" altLang="fr-FR" sz="1800" baseline="30000"/>
              <a:t>-2</a:t>
            </a:r>
            <a:r>
              <a:rPr lang="en-GB" altLang="fr-FR" sz="180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LURI Theme Colours">
    <a:dk1>
      <a:srgbClr val="000000"/>
    </a:dk1>
    <a:lt1>
      <a:srgbClr val="EEECE1"/>
    </a:lt1>
    <a:dk2>
      <a:srgbClr val="375104"/>
    </a:dk2>
    <a:lt2>
      <a:srgbClr val="EEECE1"/>
    </a:lt2>
    <a:accent1>
      <a:srgbClr val="006464"/>
    </a:accent1>
    <a:accent2>
      <a:srgbClr val="0050AA"/>
    </a:accent2>
    <a:accent3>
      <a:srgbClr val="6EA20A"/>
    </a:accent3>
    <a:accent4>
      <a:srgbClr val="FFFF00"/>
    </a:accent4>
    <a:accent5>
      <a:srgbClr val="FF8000"/>
    </a:accent5>
    <a:accent6>
      <a:srgbClr val="AA322D"/>
    </a:accent6>
    <a:hlink>
      <a:srgbClr val="375104"/>
    </a:hlink>
    <a:folHlink>
      <a:srgbClr val="375104"/>
    </a:folHlink>
  </a:clrScheme>
  <a:fontScheme name="MLURI Theme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D911E9B5D50498B7F3D0BC9DD272B" ma:contentTypeVersion="0" ma:contentTypeDescription="Create a new document." ma:contentTypeScope="" ma:versionID="4797c41dcf0dbf409f45b6fa1566432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C7082E-D42D-421C-B1D5-000E8BA83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07CA29F-1D2F-487C-BD6A-23484A2B7B3F}">
  <ds:schemaRefs>
    <ds:schemaRef ds:uri="http://schemas.microsoft.com/sharepoint/v3/contenttype/forms"/>
  </ds:schemaRefs>
</ds:datastoreItem>
</file>

<file path=customXml/itemProps3.xml><?xml version="1.0" encoding="utf-8"?>
<ds:datastoreItem xmlns:ds="http://schemas.openxmlformats.org/officeDocument/2006/customXml" ds:itemID="{E1D9B757-7209-4D9F-850D-953F5AD13E90}">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JHI PowerPoint Template</Template>
  <TotalTime>0</TotalTime>
  <Words>958</Words>
  <Application>Microsoft Office PowerPoint</Application>
  <PresentationFormat>Affichage à l'écran (4:3)</PresentationFormat>
  <Paragraphs>106</Paragraphs>
  <Slides>10</Slides>
  <Notes>10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10</vt:i4>
      </vt:variant>
    </vt:vector>
  </HeadingPairs>
  <TitlesOfParts>
    <vt:vector size="19" baseType="lpstr">
      <vt:lpstr>Calibri</vt:lpstr>
      <vt:lpstr>Arial</vt:lpstr>
      <vt:lpstr>Verdana</vt:lpstr>
      <vt:lpstr>Wingdings</vt:lpstr>
      <vt:lpstr>ヒラギノ角ゴ Pro W3</vt:lpstr>
      <vt:lpstr>Times New Roman</vt:lpstr>
      <vt:lpstr>Office Theme</vt:lpstr>
      <vt:lpstr>Worksheet</vt:lpstr>
      <vt:lpstr>Chart</vt:lpstr>
      <vt:lpstr>Présentation PowerPoint</vt:lpstr>
      <vt:lpstr>Présentation PowerPoint</vt:lpstr>
      <vt:lpstr>Présentation PowerPoint</vt:lpstr>
      <vt:lpstr>Présentation PowerPoint</vt:lpstr>
      <vt:lpstr>Présentation PowerPoint</vt:lpstr>
      <vt:lpstr>Présentation PowerPoint</vt:lpstr>
      <vt:lpstr> Patchy arrangements in the field</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2011-05-09T09:25:15Z</dcterms:created>
  <dcterms:modified xsi:type="dcterms:W3CDTF">2015-03-31T20:24:09Z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0x010100C51D911E9B5D50498B7F3D0BC9DD272B</vt:lpwstr>
  </property>
</Properties>
</file>