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sldIdLst>
    <p:sldId id="288" r:id="rId5"/>
    <p:sldId id="285" r:id="rId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050"/>
    <p:restoredTop sz="94666"/>
  </p:normalViewPr>
  <p:slideViewPr>
    <p:cSldViewPr snapToGrid="0" snapToObjects="1">
      <p:cViewPr varScale="1">
        <p:scale>
          <a:sx n="107" d="100"/>
          <a:sy n="107" d="100"/>
        </p:scale>
        <p:origin x="168" y="6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3697F7-1710-6643-8F74-C8FEC707069E}" type="datetimeFigureOut">
              <a:rPr lang="nl-NL" smtClean="0"/>
              <a:t>12-5-2026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3DAD2-8919-4444-9D5C-734FE7E001E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1092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BE949E-6BF2-2F4A-96F0-9C6D18A90A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F1AB22E-FA28-BC48-B046-6A19B556DA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30FEAF6-4F2A-9F43-9ECD-973020691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CD742-6641-AC4E-B3BE-49EC1C873943}" type="datetimeFigureOut">
              <a:rPr lang="nl-NL" smtClean="0"/>
              <a:t>12-5-2026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43254A3-4F34-3C44-B058-FBEAF9B9B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1D4B349-B4E4-0841-A3B6-FB7480087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FC953-052E-5941-814E-89AC59F5C12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8238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E8D06B-BFC0-4F49-9526-376478595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468877D-DB00-5948-9655-0CE5BBB2E3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BC0782F-BD7B-484D-AC88-1FFC1B5AE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CD742-6641-AC4E-B3BE-49EC1C873943}" type="datetimeFigureOut">
              <a:rPr lang="nl-NL" smtClean="0"/>
              <a:t>12-5-2026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5A5EC55-4D10-214B-954D-4E59C9C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8D31531-B752-434A-8724-0A9673FA9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FC953-052E-5941-814E-89AC59F5C12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4603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5F1A6D04-6494-7441-81F4-D834438AEE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D40A51E-0197-6E46-AAA8-AF92D4FFB0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AA86A95-A46D-B142-B619-3160FCFF3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CD742-6641-AC4E-B3BE-49EC1C873943}" type="datetimeFigureOut">
              <a:rPr lang="nl-NL" smtClean="0"/>
              <a:t>12-5-2026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2396F0D-1584-884F-9362-FA2A6A815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0A854AB-3E22-9843-8907-EAF1E8010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FC953-052E-5941-814E-89AC59F5C12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9479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884244-2457-E849-90D1-7D3D7E079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C21F473-6A8F-564A-97FC-C3E009AC99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ED0C0B6-38B5-734D-9B52-DBBFA6B04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CD742-6641-AC4E-B3BE-49EC1C873943}" type="datetimeFigureOut">
              <a:rPr lang="nl-NL" smtClean="0"/>
              <a:t>12-5-2026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C3F6F61-EE35-1347-AB24-0DF77B4AC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1EF1102-4334-C047-9017-2A40B2219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FC953-052E-5941-814E-89AC59F5C12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9032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CDAFFE-4FBC-9143-8C72-BD7EBC89C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F9B45E2-30FB-FA41-81AD-4D281C52C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A14D53A-A977-354B-8039-EAA4021BA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CD742-6641-AC4E-B3BE-49EC1C873943}" type="datetimeFigureOut">
              <a:rPr lang="nl-NL" smtClean="0"/>
              <a:t>12-5-2026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E5C5EE6-0848-E64E-8AA3-518001E4A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2A98E95-DCF4-4148-ACC2-032B52D6F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FC953-052E-5941-814E-89AC59F5C12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7987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06563B-B50A-3748-BDD2-C691BD938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9984DF8-F1C8-5647-A574-0B7328DBC4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853F89D-451C-554D-82A9-510818B203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2487B8C-4154-3247-9641-C9C20AA12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CD742-6641-AC4E-B3BE-49EC1C873943}" type="datetimeFigureOut">
              <a:rPr lang="nl-NL" smtClean="0"/>
              <a:t>12-5-2026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6F662D7-7852-1A48-98BF-C049C3744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84B2CFE-FA9F-4648-A46A-DD69B09F3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FC953-052E-5941-814E-89AC59F5C12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509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F2FBA7-7F2A-924C-9CBA-DE4473531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DBB67D3-EC9D-B846-A0CC-6E5F3C3FE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3E4434A-7A4E-B242-A3A6-633E294C56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37754BB-2D33-5D4E-BF10-4B705AF767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4F44349-3E72-1B48-B954-8723F1BD52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AF7F553-A086-BB40-9AC3-2C61686BD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CD742-6641-AC4E-B3BE-49EC1C873943}" type="datetimeFigureOut">
              <a:rPr lang="nl-NL" smtClean="0"/>
              <a:t>12-5-2026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C887D16-9EAC-3741-A8D6-DB2A2FE56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58688E3-BC07-3444-B507-B7E81E090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FC953-052E-5941-814E-89AC59F5C12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3168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DE092F-E182-EF48-AB83-DC905F062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A327CEB-F30A-3F40-BE87-4856CE9F8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CD742-6641-AC4E-B3BE-49EC1C873943}" type="datetimeFigureOut">
              <a:rPr lang="nl-NL" smtClean="0"/>
              <a:t>12-5-2026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8290A71-4C3F-D64C-8A76-EA903C09F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FA07D59-53B9-7048-9167-C4E06EC7C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FC953-052E-5941-814E-89AC59F5C12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2018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E9342BA-A7D4-6244-91A3-D770404B4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CD742-6641-AC4E-B3BE-49EC1C873943}" type="datetimeFigureOut">
              <a:rPr lang="nl-NL" smtClean="0"/>
              <a:t>12-5-2026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98E5D00-6BA8-A84A-B767-7C57BA3C1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7C9E944-9124-0846-AD3F-9ED4D3616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FC953-052E-5941-814E-89AC59F5C12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0282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55F15D-03CD-8B47-B464-A80D8FB59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D19D3D2-6F5E-3749-826C-8CB17171B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B085B3E-2109-EE4D-9328-2A43F7565C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F41C0A6-4A22-EB48-BFA7-5DBD882A2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CD742-6641-AC4E-B3BE-49EC1C873943}" type="datetimeFigureOut">
              <a:rPr lang="nl-NL" smtClean="0"/>
              <a:t>12-5-2026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7745F4E-F576-2542-84B7-B1AC90EF8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0B72DD2-DE78-8B41-847E-58D292314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FC953-052E-5941-814E-89AC59F5C12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5082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42BB01-1846-054D-8A68-2981334A7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6AC4F5A-5665-624D-AC07-8C2CD56DC3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77F2BAC-4EDD-5142-9A05-2300D7F1D8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021BD04-88C5-C143-BA8F-639BE33FB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CD742-6641-AC4E-B3BE-49EC1C873943}" type="datetimeFigureOut">
              <a:rPr lang="nl-NL" smtClean="0"/>
              <a:t>12-5-2026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64885AD-7B72-0243-9F9D-86B8A754E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408E0F5-583E-9F46-B5E0-2D062F58B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FC953-052E-5941-814E-89AC59F5C12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4268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81A6C-4EB8-BA43-BF32-70DD37300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3229B21-7E07-1C4C-B840-EC0A492A4F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0D39FC6-8BAF-EC4E-B428-9E95E4E6DF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CD742-6641-AC4E-B3BE-49EC1C873943}" type="datetimeFigureOut">
              <a:rPr lang="nl-NL" smtClean="0"/>
              <a:t>12-5-2026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4EC9C1F-F3D8-A24E-98D9-DEE04F2FED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94B24E4-DCAB-AA4D-A1EB-8F046DEE09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FC953-052E-5941-814E-89AC59F5C12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3426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Afbeelding 6">
            <a:extLst>
              <a:ext uri="{FF2B5EF4-FFF2-40B4-BE49-F238E27FC236}">
                <a16:creationId xmlns:a16="http://schemas.microsoft.com/office/drawing/2014/main" id="{47785DCF-726E-8546-969C-BA5EDC4858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858001"/>
            <a:ext cx="9144000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Afbeelding 8" descr="bijaanpluim.jpg">
            <a:extLst>
              <a:ext uri="{FF2B5EF4-FFF2-40B4-BE49-F238E27FC236}">
                <a16:creationId xmlns:a16="http://schemas.microsoft.com/office/drawing/2014/main" id="{48B83982-6D5D-3540-B710-2711A56A17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12" y="3308458"/>
            <a:ext cx="4384535" cy="2466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Slide Number Placeholder 4">
            <a:extLst>
              <a:ext uri="{FF2B5EF4-FFF2-40B4-BE49-F238E27FC236}">
                <a16:creationId xmlns:a16="http://schemas.microsoft.com/office/drawing/2014/main" id="{DE000628-A783-5D4A-BC5D-C8BA728CB8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63530CE-4DD2-B348-8160-0C3786296CDD}" type="slidenum">
              <a:rPr lang="nl-NL" altLang="nl-NL" sz="1200">
                <a:solidFill>
                  <a:srgbClr val="898989"/>
                </a:solidFill>
                <a:latin typeface="Calibri" panose="020F0502020204030204" pitchFamily="34" charset="0"/>
              </a:rPr>
              <a:pPr/>
              <a:t>1</a:t>
            </a:fld>
            <a:endParaRPr lang="nl-NL" altLang="nl-NL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15367" name="Afbeelding 8" descr="bandppgroen2.png">
            <a:extLst>
              <a:ext uri="{FF2B5EF4-FFF2-40B4-BE49-F238E27FC236}">
                <a16:creationId xmlns:a16="http://schemas.microsoft.com/office/drawing/2014/main" id="{7C35C353-F1E8-2A45-BF36-08FDACDE7A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871760"/>
            <a:ext cx="11353800" cy="97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74A8FAE6-C97F-E7AC-041F-2EC13DF85548}"/>
              </a:ext>
            </a:extLst>
          </p:cNvPr>
          <p:cNvSpPr txBox="1"/>
          <p:nvPr/>
        </p:nvSpPr>
        <p:spPr>
          <a:xfrm>
            <a:off x="295912" y="2785964"/>
            <a:ext cx="4600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We breed </a:t>
            </a:r>
            <a:r>
              <a:rPr lang="nl-NL" dirty="0" err="1"/>
              <a:t>organically</a:t>
            </a:r>
            <a:r>
              <a:rPr lang="nl-NL" dirty="0"/>
              <a:t> (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all</a:t>
            </a:r>
            <a:r>
              <a:rPr lang="nl-NL" dirty="0"/>
              <a:t> on </a:t>
            </a:r>
            <a:r>
              <a:rPr lang="nl-NL" dirty="0" err="1"/>
              <a:t>certified</a:t>
            </a:r>
            <a:r>
              <a:rPr lang="nl-NL" dirty="0"/>
              <a:t> </a:t>
            </a:r>
            <a:r>
              <a:rPr lang="nl-NL" dirty="0" err="1"/>
              <a:t>soil</a:t>
            </a:r>
            <a:r>
              <a:rPr lang="nl-NL" dirty="0"/>
              <a:t>)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E3001850-F6BC-85CB-2EC2-2C797B266E46}"/>
              </a:ext>
            </a:extLst>
          </p:cNvPr>
          <p:cNvSpPr txBox="1"/>
          <p:nvPr/>
        </p:nvSpPr>
        <p:spPr>
          <a:xfrm>
            <a:off x="9726881" y="4067611"/>
            <a:ext cx="1335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/>
              <a:t>Wintercrops</a:t>
            </a:r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2AF4AB7B-DC02-B8C9-CEA2-19E3278BB196}"/>
              </a:ext>
            </a:extLst>
          </p:cNvPr>
          <p:cNvSpPr txBox="1"/>
          <p:nvPr/>
        </p:nvSpPr>
        <p:spPr>
          <a:xfrm>
            <a:off x="6411225" y="3964893"/>
            <a:ext cx="3044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/>
              <a:t>Organic</a:t>
            </a:r>
            <a:r>
              <a:rPr lang="nl-NL" dirty="0"/>
              <a:t> </a:t>
            </a:r>
            <a:r>
              <a:rPr lang="nl-NL" dirty="0" err="1"/>
              <a:t>seed</a:t>
            </a:r>
            <a:r>
              <a:rPr lang="nl-NL" dirty="0"/>
              <a:t> </a:t>
            </a:r>
            <a:r>
              <a:rPr lang="nl-NL" dirty="0" err="1"/>
              <a:t>productions</a:t>
            </a:r>
            <a:r>
              <a:rPr lang="nl-NL" dirty="0"/>
              <a:t> </a:t>
            </a:r>
            <a:r>
              <a:rPr lang="nl-NL" dirty="0" err="1"/>
              <a:t>with</a:t>
            </a:r>
            <a:endParaRPr lang="nl-NL" dirty="0"/>
          </a:p>
          <a:p>
            <a:r>
              <a:rPr lang="nl-NL" dirty="0" err="1"/>
              <a:t>Clover</a:t>
            </a:r>
            <a:r>
              <a:rPr lang="nl-NL" dirty="0"/>
              <a:t> mixture </a:t>
            </a:r>
            <a:r>
              <a:rPr lang="nl-NL" dirty="0" err="1"/>
              <a:t>undersow</a:t>
            </a:r>
            <a:endParaRPr lang="nl-NL" dirty="0"/>
          </a:p>
        </p:txBody>
      </p:sp>
      <p:pic>
        <p:nvPicPr>
          <p:cNvPr id="8" name="Afbeelding 7" descr="Afbeelding met tafel&#10;&#10;Automatisch gegenereerde beschrijving">
            <a:extLst>
              <a:ext uri="{FF2B5EF4-FFF2-40B4-BE49-F238E27FC236}">
                <a16:creationId xmlns:a16="http://schemas.microsoft.com/office/drawing/2014/main" id="{366D9DB4-58FA-0A31-5E08-34780C85B5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711" y="479107"/>
            <a:ext cx="6250515" cy="1884083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76CD117E-7095-D63A-AB02-9FF4A30C07D6}"/>
              </a:ext>
            </a:extLst>
          </p:cNvPr>
          <p:cNvSpPr txBox="1"/>
          <p:nvPr/>
        </p:nvSpPr>
        <p:spPr>
          <a:xfrm>
            <a:off x="5593278" y="5058888"/>
            <a:ext cx="5760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/>
              <a:t>Projects</a:t>
            </a:r>
            <a:r>
              <a:rPr lang="nl-NL" dirty="0"/>
              <a:t> on </a:t>
            </a:r>
            <a:r>
              <a:rPr lang="nl-NL" dirty="0" err="1"/>
              <a:t>sustainable</a:t>
            </a:r>
            <a:r>
              <a:rPr lang="nl-NL" dirty="0"/>
              <a:t> </a:t>
            </a:r>
            <a:r>
              <a:rPr lang="nl-NL" dirty="0" err="1"/>
              <a:t>maize</a:t>
            </a:r>
            <a:r>
              <a:rPr lang="nl-NL" dirty="0"/>
              <a:t>, ‘on </a:t>
            </a:r>
            <a:r>
              <a:rPr lang="nl-NL" dirty="0" err="1"/>
              <a:t>the</a:t>
            </a:r>
            <a:r>
              <a:rPr lang="nl-NL" dirty="0"/>
              <a:t> way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chemical</a:t>
            </a:r>
            <a:r>
              <a:rPr lang="nl-NL" dirty="0"/>
              <a:t> free’</a:t>
            </a:r>
          </a:p>
        </p:txBody>
      </p:sp>
      <p:pic>
        <p:nvPicPr>
          <p:cNvPr id="10" name="Picture 2" descr="C:\Users\MR\Desktop\YDOP2654.JPG">
            <a:extLst>
              <a:ext uri="{FF2B5EF4-FFF2-40B4-BE49-F238E27FC236}">
                <a16:creationId xmlns:a16="http://schemas.microsoft.com/office/drawing/2014/main" id="{DF20ED87-1140-4752-26E0-8CA92451D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100" y="44078"/>
            <a:ext cx="5277120" cy="395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80F53CD4-5F08-2EAC-CC5E-CD8FD12B01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5100" y="44078"/>
            <a:ext cx="2940613" cy="392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23750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/>
          <p:cNvSpPr txBox="1">
            <a:spLocks noGrp="1"/>
          </p:cNvSpPr>
          <p:nvPr>
            <p:ph idx="1"/>
          </p:nvPr>
        </p:nvSpPr>
        <p:spPr>
          <a:xfrm>
            <a:off x="6515100" y="2183763"/>
            <a:ext cx="299985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nl-NL" sz="2400" b="1" dirty="0" err="1"/>
              <a:t>Other</a:t>
            </a:r>
            <a:r>
              <a:rPr lang="nl-NL" sz="2400" b="1" dirty="0"/>
              <a:t> </a:t>
            </a:r>
            <a:r>
              <a:rPr lang="nl-NL" sz="2400" b="1" dirty="0" err="1"/>
              <a:t>maize</a:t>
            </a:r>
            <a:r>
              <a:rPr lang="nl-NL" sz="2400" b="1" dirty="0"/>
              <a:t> </a:t>
            </a:r>
            <a:r>
              <a:rPr lang="nl-NL" sz="2400" b="1" dirty="0" err="1"/>
              <a:t>breeders</a:t>
            </a:r>
            <a:endParaRPr lang="nl-NL" sz="2400" b="1" dirty="0"/>
          </a:p>
        </p:txBody>
      </p:sp>
      <p:sp>
        <p:nvSpPr>
          <p:cNvPr id="14" name="Tekstvak 13"/>
          <p:cNvSpPr txBox="1"/>
          <p:nvPr/>
        </p:nvSpPr>
        <p:spPr>
          <a:xfrm>
            <a:off x="1498105" y="2187439"/>
            <a:ext cx="16071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err="1"/>
              <a:t>Genebanks</a:t>
            </a:r>
            <a:endParaRPr lang="nl-NL" sz="2400" b="1" dirty="0"/>
          </a:p>
        </p:txBody>
      </p:sp>
      <p:pic>
        <p:nvPicPr>
          <p:cNvPr id="18" name="Afbeelding 17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920783" y="3482483"/>
            <a:ext cx="3877227" cy="1042005"/>
          </a:xfrm>
          <a:prstGeom prst="rect">
            <a:avLst/>
          </a:prstGeom>
          <a:ln>
            <a:noFill/>
          </a:ln>
        </p:spPr>
      </p:pic>
      <p:cxnSp>
        <p:nvCxnSpPr>
          <p:cNvPr id="20" name="Rechte verbindingslijn met pijl 19"/>
          <p:cNvCxnSpPr>
            <a:cxnSpLocks/>
          </p:cNvCxnSpPr>
          <p:nvPr/>
        </p:nvCxnSpPr>
        <p:spPr>
          <a:xfrm>
            <a:off x="2566192" y="2900245"/>
            <a:ext cx="1608399" cy="554096"/>
          </a:xfrm>
          <a:prstGeom prst="straightConnector1">
            <a:avLst/>
          </a:prstGeom>
          <a:ln w="38100" cmpd="sng">
            <a:solidFill>
              <a:srgbClr val="0F760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met pijl 23"/>
          <p:cNvCxnSpPr/>
          <p:nvPr/>
        </p:nvCxnSpPr>
        <p:spPr>
          <a:xfrm>
            <a:off x="4859397" y="2773940"/>
            <a:ext cx="0" cy="679085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met pijl 27"/>
          <p:cNvCxnSpPr>
            <a:cxnSpLocks/>
          </p:cNvCxnSpPr>
          <p:nvPr/>
        </p:nvCxnSpPr>
        <p:spPr>
          <a:xfrm flipH="1">
            <a:off x="6014058" y="2915313"/>
            <a:ext cx="1828203" cy="537712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BB0063-0F19-4E5E-BB5A-44DD238E3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88250-F337-8147-AA94-EB22B7135CAF}" type="slidenum">
              <a:rPr lang="nl-NL" smtClean="0"/>
              <a:t>2</a:t>
            </a:fld>
            <a:endParaRPr lang="nl-NL" dirty="0"/>
          </a:p>
        </p:txBody>
      </p:sp>
      <p:pic>
        <p:nvPicPr>
          <p:cNvPr id="25" name="Afbeelding 8" descr="bandppgroen2.png">
            <a:extLst>
              <a:ext uri="{FF2B5EF4-FFF2-40B4-BE49-F238E27FC236}">
                <a16:creationId xmlns:a16="http://schemas.microsoft.com/office/drawing/2014/main" id="{DDEB3BD0-41A6-80E5-6D17-B968306B0F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871760"/>
            <a:ext cx="11353800" cy="97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1FFB9727-9C13-1465-908C-B907DCDD033F}"/>
              </a:ext>
            </a:extLst>
          </p:cNvPr>
          <p:cNvSpPr txBox="1"/>
          <p:nvPr/>
        </p:nvSpPr>
        <p:spPr>
          <a:xfrm>
            <a:off x="3499045" y="2172267"/>
            <a:ext cx="2806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err="1"/>
              <a:t>Existing</a:t>
            </a:r>
            <a:r>
              <a:rPr lang="nl-NL" sz="2400" b="1" dirty="0"/>
              <a:t> </a:t>
            </a:r>
            <a:r>
              <a:rPr lang="nl-NL" sz="2400" b="1" dirty="0" err="1"/>
              <a:t>varieties</a:t>
            </a:r>
            <a:endParaRPr lang="nl-NL" sz="2400" b="1" dirty="0"/>
          </a:p>
        </p:txBody>
      </p:sp>
      <p:sp>
        <p:nvSpPr>
          <p:cNvPr id="33" name="Titel 1">
            <a:extLst>
              <a:ext uri="{FF2B5EF4-FFF2-40B4-BE49-F238E27FC236}">
                <a16:creationId xmlns:a16="http://schemas.microsoft.com/office/drawing/2014/main" id="{6846C9C7-235B-D851-8C90-4DF590D8C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445" y="568738"/>
            <a:ext cx="5434884" cy="581219"/>
          </a:xfrm>
        </p:spPr>
        <p:txBody>
          <a:bodyPr>
            <a:normAutofit/>
          </a:bodyPr>
          <a:lstStyle/>
          <a:p>
            <a:r>
              <a:rPr lang="nl-NL" sz="2400" b="1" u="sng" dirty="0" err="1"/>
              <a:t>Nordic</a:t>
            </a:r>
            <a:r>
              <a:rPr lang="nl-NL" sz="2400" b="1" u="sng" dirty="0"/>
              <a:t> </a:t>
            </a:r>
            <a:r>
              <a:rPr lang="nl-NL" sz="2400" b="1" u="sng" dirty="0" err="1"/>
              <a:t>Maize</a:t>
            </a:r>
            <a:r>
              <a:rPr lang="nl-NL" sz="2400" b="1" u="sng" dirty="0"/>
              <a:t> </a:t>
            </a:r>
            <a:r>
              <a:rPr lang="nl-NL" sz="2400" b="1" u="sng" dirty="0" err="1"/>
              <a:t>breeding</a:t>
            </a:r>
            <a:endParaRPr lang="nl-NL" sz="2400" b="1" u="sng" dirty="0"/>
          </a:p>
        </p:txBody>
      </p:sp>
      <p:sp>
        <p:nvSpPr>
          <p:cNvPr id="36" name="Tekstvak 35">
            <a:extLst>
              <a:ext uri="{FF2B5EF4-FFF2-40B4-BE49-F238E27FC236}">
                <a16:creationId xmlns:a16="http://schemas.microsoft.com/office/drawing/2014/main" id="{9EAABD15-FDF8-6F1A-51BE-B8E0032BD729}"/>
              </a:ext>
            </a:extLst>
          </p:cNvPr>
          <p:cNvSpPr txBox="1"/>
          <p:nvPr/>
        </p:nvSpPr>
        <p:spPr>
          <a:xfrm>
            <a:off x="4934610" y="663859"/>
            <a:ext cx="70939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dirty="0">
                <a:latin typeface="Calibri" charset="0"/>
              </a:rPr>
              <a:t>Small </a:t>
            </a:r>
            <a:r>
              <a:rPr lang="nl-NL" sz="2000" dirty="0" err="1">
                <a:latin typeface="Calibri" charset="0"/>
              </a:rPr>
              <a:t>innovative</a:t>
            </a:r>
            <a:r>
              <a:rPr lang="nl-NL" sz="2000" dirty="0">
                <a:latin typeface="Calibri" charset="0"/>
              </a:rPr>
              <a:t>, independent </a:t>
            </a:r>
            <a:r>
              <a:rPr lang="nl-NL" sz="2000" dirty="0" err="1">
                <a:latin typeface="Calibri" charset="0"/>
              </a:rPr>
              <a:t>maize</a:t>
            </a:r>
            <a:r>
              <a:rPr lang="nl-NL" sz="2000" dirty="0">
                <a:latin typeface="Calibri" charset="0"/>
              </a:rPr>
              <a:t> </a:t>
            </a:r>
            <a:r>
              <a:rPr lang="nl-NL" sz="2000" dirty="0" err="1">
                <a:latin typeface="Calibri" charset="0"/>
              </a:rPr>
              <a:t>breeding</a:t>
            </a:r>
            <a:r>
              <a:rPr lang="nl-NL" sz="2000" dirty="0">
                <a:latin typeface="Calibri" charset="0"/>
              </a:rPr>
              <a:t> company</a:t>
            </a:r>
            <a:endParaRPr lang="nl-NL" sz="800" dirty="0">
              <a:latin typeface="Calibri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9D6A3CD1-7794-A848-827F-C5C567387B3E}"/>
              </a:ext>
            </a:extLst>
          </p:cNvPr>
          <p:cNvSpPr txBox="1"/>
          <p:nvPr/>
        </p:nvSpPr>
        <p:spPr>
          <a:xfrm>
            <a:off x="961198" y="1401098"/>
            <a:ext cx="4201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We </a:t>
            </a:r>
            <a:r>
              <a:rPr lang="nl-NL" dirty="0" err="1"/>
              <a:t>started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collecting</a:t>
            </a:r>
            <a:r>
              <a:rPr lang="nl-NL" dirty="0"/>
              <a:t> </a:t>
            </a:r>
            <a:r>
              <a:rPr lang="nl-NL" dirty="0" err="1"/>
              <a:t>genetic</a:t>
            </a:r>
            <a:r>
              <a:rPr lang="nl-NL" dirty="0"/>
              <a:t> sources:</a:t>
            </a:r>
          </a:p>
        </p:txBody>
      </p:sp>
      <p:cxnSp>
        <p:nvCxnSpPr>
          <p:cNvPr id="3" name="Rechte verbindingslijn met pijl 2">
            <a:extLst>
              <a:ext uri="{FF2B5EF4-FFF2-40B4-BE49-F238E27FC236}">
                <a16:creationId xmlns:a16="http://schemas.microsoft.com/office/drawing/2014/main" id="{C267C325-4B28-8066-CCFE-296CD8815944}"/>
              </a:ext>
            </a:extLst>
          </p:cNvPr>
          <p:cNvCxnSpPr>
            <a:cxnSpLocks/>
          </p:cNvCxnSpPr>
          <p:nvPr/>
        </p:nvCxnSpPr>
        <p:spPr>
          <a:xfrm>
            <a:off x="4859396" y="4405735"/>
            <a:ext cx="0" cy="339710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kstvak 5">
            <a:extLst>
              <a:ext uri="{FF2B5EF4-FFF2-40B4-BE49-F238E27FC236}">
                <a16:creationId xmlns:a16="http://schemas.microsoft.com/office/drawing/2014/main" id="{43BE861E-DDF8-8641-B907-3F53C153F612}"/>
              </a:ext>
            </a:extLst>
          </p:cNvPr>
          <p:cNvSpPr txBox="1"/>
          <p:nvPr/>
        </p:nvSpPr>
        <p:spPr>
          <a:xfrm>
            <a:off x="2566192" y="4997960"/>
            <a:ext cx="5042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/>
              <a:t>Inbredlines</a:t>
            </a:r>
            <a:r>
              <a:rPr lang="nl-NL" dirty="0"/>
              <a:t>	 </a:t>
            </a:r>
            <a:r>
              <a:rPr lang="nl-NL" dirty="0" err="1"/>
              <a:t>hybrids</a:t>
            </a:r>
            <a:r>
              <a:rPr lang="nl-NL" dirty="0"/>
              <a:t>		 </a:t>
            </a:r>
            <a:r>
              <a:rPr lang="nl-NL" dirty="0" err="1"/>
              <a:t>populations</a:t>
            </a:r>
            <a:endParaRPr lang="nl-NL" dirty="0"/>
          </a:p>
        </p:txBody>
      </p:sp>
      <p:pic>
        <p:nvPicPr>
          <p:cNvPr id="5" name="Google Shape;265;p29">
            <a:extLst>
              <a:ext uri="{FF2B5EF4-FFF2-40B4-BE49-F238E27FC236}">
                <a16:creationId xmlns:a16="http://schemas.microsoft.com/office/drawing/2014/main" id="{F2CD7E26-AC5F-0193-D617-BEDB0308458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15304" y="4745444"/>
            <a:ext cx="1030184" cy="110806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71BB731E-D57F-961C-E290-8F2E51BDC1DA}"/>
              </a:ext>
            </a:extLst>
          </p:cNvPr>
          <p:cNvSpPr txBox="1"/>
          <p:nvPr/>
        </p:nvSpPr>
        <p:spPr>
          <a:xfrm>
            <a:off x="8803416" y="5356614"/>
            <a:ext cx="2357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i="1" dirty="0"/>
              <a:t>STOP MONOCROPPING</a:t>
            </a:r>
          </a:p>
        </p:txBody>
      </p:sp>
    </p:spTree>
    <p:extLst>
      <p:ext uri="{BB962C8B-B14F-4D97-AF65-F5344CB8AC3E}">
        <p14:creationId xmlns:p14="http://schemas.microsoft.com/office/powerpoint/2010/main" val="238808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4" grpId="0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dbb81b3-18ad-40cd-af73-8111099fc7b4" xsi:nil="true"/>
    <lcf76f155ced4ddcb4097134ff3c332f xmlns="884e995a-8999-47d8-ab75-c0c11638ed2c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7319EF7EE39CB498B3B78658EB84B39" ma:contentTypeVersion="12" ma:contentTypeDescription="Crear nuevo documento." ma:contentTypeScope="" ma:versionID="7cb95caa924d5208411f9353b5f67331">
  <xsd:schema xmlns:xsd="http://www.w3.org/2001/XMLSchema" xmlns:xs="http://www.w3.org/2001/XMLSchema" xmlns:p="http://schemas.microsoft.com/office/2006/metadata/properties" xmlns:ns2="884e995a-8999-47d8-ab75-c0c11638ed2c" xmlns:ns3="adbb81b3-18ad-40cd-af73-8111099fc7b4" targetNamespace="http://schemas.microsoft.com/office/2006/metadata/properties" ma:root="true" ma:fieldsID="e4d3315b179beadec659658a1fdbdb97" ns2:_="" ns3:_="">
    <xsd:import namespace="884e995a-8999-47d8-ab75-c0c11638ed2c"/>
    <xsd:import namespace="adbb81b3-18ad-40cd-af73-8111099fc7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4e995a-8999-47d8-ab75-c0c11638ed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n" ma:readOnly="false" ma:fieldId="{5cf76f15-5ced-4ddc-b409-7134ff3c332f}" ma:taxonomyMulti="true" ma:sspId="1bc49ad8-0d76-4442-b3ec-dfaba3082bc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bb81b3-18ad-40cd-af73-8111099fc7b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11abb4b-b040-4ee7-a172-e0a395c34e35}" ma:internalName="TaxCatchAll" ma:showField="CatchAllData" ma:web="adbb81b3-18ad-40cd-af73-8111099fc7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889BDC3-A238-478F-B96A-A62BB086B514}">
  <ds:schemaRefs>
    <ds:schemaRef ds:uri="http://schemas.microsoft.com/office/2006/metadata/properties"/>
    <ds:schemaRef ds:uri="http://schemas.microsoft.com/office/infopath/2007/PartnerControls"/>
    <ds:schemaRef ds:uri="adbb81b3-18ad-40cd-af73-8111099fc7b4"/>
    <ds:schemaRef ds:uri="884e995a-8999-47d8-ab75-c0c11638ed2c"/>
  </ds:schemaRefs>
</ds:datastoreItem>
</file>

<file path=customXml/itemProps2.xml><?xml version="1.0" encoding="utf-8"?>
<ds:datastoreItem xmlns:ds="http://schemas.openxmlformats.org/officeDocument/2006/customXml" ds:itemID="{E972E1DC-759C-4E7C-9EE8-B6060DE2EC1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D9EAB1B-6EAE-42EB-B868-89358B76DC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4e995a-8999-47d8-ab75-c0c11638ed2c"/>
    <ds:schemaRef ds:uri="adbb81b3-18ad-40cd-af73-8111099fc7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133943</TotalTime>
  <Words>66</Words>
  <Application>Microsoft Office PowerPoint</Application>
  <PresentationFormat>Widescreen</PresentationFormat>
  <Paragraphs>15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Kantoorthema</vt:lpstr>
      <vt:lpstr>PowerPoint Presentation</vt:lpstr>
      <vt:lpstr>Nordic Maize breeding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Innovatieve maïsteelt- Op weg naar chemievrij, minder uitspoeling, biodiverser  De Marke, 23 februari 2022</dc:title>
  <dc:creator>Gryt Raaphorst</dc:creator>
  <cp:lastModifiedBy>Gryt Raaphorst</cp:lastModifiedBy>
  <cp:revision>123</cp:revision>
  <dcterms:created xsi:type="dcterms:W3CDTF">2022-02-16T16:59:20Z</dcterms:created>
  <dcterms:modified xsi:type="dcterms:W3CDTF">2026-05-12T14:37:42Z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0x01010027319EF7EE39CB498B3B78658EB84B39</vt:lpwstr>
  </property>
</Properties>
</file>