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344" r:id="rId5"/>
    <p:sldId id="371" r:id="rId6"/>
    <p:sldId id="374" r:id="rId7"/>
    <p:sldId id="429" r:id="rId8"/>
    <p:sldId id="383" r:id="rId9"/>
    <p:sldId id="373" r:id="rId10"/>
    <p:sldId id="368" r:id="rId11"/>
    <p:sldId id="426" r:id="rId12"/>
    <p:sldId id="407" r:id="rId13"/>
    <p:sldId id="404" r:id="rId14"/>
    <p:sldId id="376" r:id="rId15"/>
    <p:sldId id="422" r:id="rId16"/>
    <p:sldId id="430" r:id="rId17"/>
    <p:sldId id="431" r:id="rId18"/>
    <p:sldId id="423" r:id="rId19"/>
    <p:sldId id="424" r:id="rId20"/>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35B64"/>
    <a:srgbClr val="8EBE3F"/>
    <a:srgbClr val="99CC00"/>
    <a:srgbClr val="0E5861"/>
    <a:srgbClr val="8AB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5" autoAdjust="0"/>
    <p:restoredTop sz="85854" autoAdjust="0"/>
  </p:normalViewPr>
  <p:slideViewPr>
    <p:cSldViewPr snapToGrid="0">
      <p:cViewPr varScale="1">
        <p:scale>
          <a:sx n="88" d="100"/>
          <a:sy n="88" d="100"/>
        </p:scale>
        <p:origin x="160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5AB3ACBB-5D17-4082-B07A-64ED0AEBCB3E}" type="datetimeFigureOut">
              <a:rPr lang="de-CH" smtClean="0"/>
              <a:t>12.05.2026</a:t>
            </a:fld>
            <a:endParaRPr lang="de-CH"/>
          </a:p>
        </p:txBody>
      </p:sp>
      <p:sp>
        <p:nvSpPr>
          <p:cNvPr id="4" name="Fußzeilenplatzhalt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D68DF860-D274-4125-B877-96D5543425D0}" type="slidenum">
              <a:rPr lang="de-CH" smtClean="0"/>
              <a:t>‹#›</a:t>
            </a:fld>
            <a:endParaRPr lang="de-CH"/>
          </a:p>
        </p:txBody>
      </p:sp>
    </p:spTree>
    <p:extLst>
      <p:ext uri="{BB962C8B-B14F-4D97-AF65-F5344CB8AC3E}">
        <p14:creationId xmlns:p14="http://schemas.microsoft.com/office/powerpoint/2010/main" val="261157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427B2A9-5158-4AD0-87C0-45F3B2B0B246}" type="datetimeFigureOut">
              <a:rPr lang="en-GB" smtClean="0"/>
              <a:t>12/05/2026</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510588B-C373-492F-A203-2971FDA73D67}" type="slidenum">
              <a:rPr lang="en-GB" smtClean="0"/>
              <a:t>‹#›</a:t>
            </a:fld>
            <a:endParaRPr lang="en-GB"/>
          </a:p>
        </p:txBody>
      </p:sp>
    </p:spTree>
    <p:extLst>
      <p:ext uri="{BB962C8B-B14F-4D97-AF65-F5344CB8AC3E}">
        <p14:creationId xmlns:p14="http://schemas.microsoft.com/office/powerpoint/2010/main" val="3807983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Strengthen the </a:t>
            </a:r>
            <a:r>
              <a:rPr lang="en-US" sz="1200" b="0" i="0" u="none" strike="noStrike" kern="1200" dirty="0" err="1">
                <a:solidFill>
                  <a:schemeClr val="tx1"/>
                </a:solidFill>
                <a:effectLst/>
                <a:latin typeface="+mn-lt"/>
                <a:ea typeface="+mn-ea"/>
                <a:cs typeface="+mn-cs"/>
              </a:rPr>
              <a:t>organisational</a:t>
            </a:r>
            <a:r>
              <a:rPr lang="en-US" sz="1200" b="0" i="0" u="none" strike="noStrike" kern="1200" dirty="0">
                <a:solidFill>
                  <a:schemeClr val="tx1"/>
                </a:solidFill>
                <a:effectLst/>
                <a:latin typeface="+mn-lt"/>
                <a:ea typeface="+mn-ea"/>
                <a:cs typeface="+mn-cs"/>
              </a:rPr>
              <a:t>, governance, and financial capacity of existing and emerging organic seed and plant breeding initiatives across Europe</a:t>
            </a:r>
          </a:p>
          <a:p>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webinar has the goal to:</a:t>
            </a:r>
            <a:endParaRPr lang="en-US" b="0" dirty="0">
              <a:effectLst/>
            </a:endParaRPr>
          </a:p>
          <a:p>
            <a:pPr rtl="0" fontAlgn="base"/>
            <a:r>
              <a:rPr lang="en-US" sz="1200" b="0" i="0" u="none" strike="noStrike" kern="1200" dirty="0">
                <a:solidFill>
                  <a:schemeClr val="tx1"/>
                </a:solidFill>
                <a:effectLst/>
                <a:latin typeface="+mn-lt"/>
                <a:ea typeface="+mn-ea"/>
                <a:cs typeface="+mn-cs"/>
              </a:rPr>
              <a:t>Show different governance and financing models currently applied in organic plant breeding </a:t>
            </a:r>
            <a:r>
              <a:rPr lang="en-US" sz="1200" b="0" i="0" u="none" strike="noStrike" kern="1200" dirty="0" err="1">
                <a:solidFill>
                  <a:schemeClr val="tx1"/>
                </a:solidFill>
                <a:effectLst/>
                <a:latin typeface="+mn-lt"/>
                <a:ea typeface="+mn-ea"/>
                <a:cs typeface="+mn-cs"/>
              </a:rPr>
              <a:t>organisations</a:t>
            </a:r>
            <a:r>
              <a:rPr lang="en-US" sz="1200" b="0" i="0" u="none" strike="noStrike" kern="1200" dirty="0">
                <a:solidFill>
                  <a:schemeClr val="tx1"/>
                </a:solidFill>
                <a:effectLst/>
                <a:latin typeface="+mn-lt"/>
                <a:ea typeface="+mn-ea"/>
                <a:cs typeface="+mn-cs"/>
              </a:rPr>
              <a:t> and operational contexts.</a:t>
            </a:r>
          </a:p>
          <a:p>
            <a:pPr rtl="0" fontAlgn="base"/>
            <a:r>
              <a:rPr lang="en-US" sz="1200" b="0" i="0" u="none" strike="noStrike" kern="1200" dirty="0">
                <a:solidFill>
                  <a:schemeClr val="tx1"/>
                </a:solidFill>
                <a:effectLst/>
                <a:latin typeface="+mn-lt"/>
                <a:ea typeface="+mn-ea"/>
                <a:cs typeface="+mn-cs"/>
              </a:rPr>
              <a:t>Explore a wide range of public and private financing mechanisms relevant for small and medium sized actors.</a:t>
            </a:r>
          </a:p>
          <a:p>
            <a:pPr rtl="0" fontAlgn="base"/>
            <a:r>
              <a:rPr lang="en-US" sz="1200" b="0" i="0" u="none" strike="noStrike" kern="1200" dirty="0">
                <a:solidFill>
                  <a:schemeClr val="tx1"/>
                </a:solidFill>
                <a:effectLst/>
                <a:latin typeface="+mn-lt"/>
                <a:ea typeface="+mn-ea"/>
                <a:cs typeface="+mn-cs"/>
              </a:rPr>
              <a:t>Learn directly from organic seed and plant breeding real-life experiences, illustrating how governance and financing models operate in practice and how they shape </a:t>
            </a:r>
            <a:r>
              <a:rPr lang="en-US" sz="1200" b="0" i="0" u="none" strike="noStrike" kern="1200" dirty="0" err="1">
                <a:solidFill>
                  <a:schemeClr val="tx1"/>
                </a:solidFill>
                <a:effectLst/>
                <a:latin typeface="+mn-lt"/>
                <a:ea typeface="+mn-ea"/>
                <a:cs typeface="+mn-cs"/>
              </a:rPr>
              <a:t>organisational</a:t>
            </a:r>
            <a:r>
              <a:rPr lang="en-US" sz="1200" b="0" i="0" u="none" strike="noStrike" kern="1200" dirty="0">
                <a:solidFill>
                  <a:schemeClr val="tx1"/>
                </a:solidFill>
                <a:effectLst/>
                <a:latin typeface="+mn-lt"/>
                <a:ea typeface="+mn-ea"/>
                <a:cs typeface="+mn-cs"/>
              </a:rPr>
              <a:t> sustainability.</a:t>
            </a:r>
          </a:p>
          <a:p>
            <a:endParaRPr lang="en-US" dirty="0"/>
          </a:p>
        </p:txBody>
      </p:sp>
      <p:sp>
        <p:nvSpPr>
          <p:cNvPr id="4" name="Slide Number Placeholder 3"/>
          <p:cNvSpPr>
            <a:spLocks noGrp="1"/>
          </p:cNvSpPr>
          <p:nvPr>
            <p:ph type="sldNum" sz="quarter" idx="5"/>
          </p:nvPr>
        </p:nvSpPr>
        <p:spPr/>
        <p:txBody>
          <a:bodyPr/>
          <a:lstStyle/>
          <a:p>
            <a:fld id="{9510588B-C373-492F-A203-2971FDA73D67}" type="slidenum">
              <a:rPr lang="en-GB" smtClean="0"/>
              <a:t>1</a:t>
            </a:fld>
            <a:endParaRPr lang="en-GB"/>
          </a:p>
        </p:txBody>
      </p:sp>
    </p:spTree>
    <p:extLst>
      <p:ext uri="{BB962C8B-B14F-4D97-AF65-F5344CB8AC3E}">
        <p14:creationId xmlns:p14="http://schemas.microsoft.com/office/powerpoint/2010/main" val="408614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My input </a:t>
            </a:r>
            <a:r>
              <a:rPr lang="it-IT" dirty="0" err="1"/>
              <a:t>is</a:t>
            </a:r>
            <a:r>
              <a:rPr lang="it-IT" dirty="0"/>
              <a:t> an </a:t>
            </a:r>
            <a:r>
              <a:rPr lang="it-IT" dirty="0" err="1"/>
              <a:t>introduction</a:t>
            </a:r>
            <a:r>
              <a:rPr lang="it-IT" dirty="0"/>
              <a:t> to the round </a:t>
            </a:r>
            <a:r>
              <a:rPr lang="it-IT" dirty="0" err="1"/>
              <a:t>table</a:t>
            </a:r>
            <a:r>
              <a:rPr lang="it-IT" dirty="0"/>
              <a:t> in </a:t>
            </a:r>
            <a:r>
              <a:rPr lang="it-IT" dirty="0" err="1"/>
              <a:t>which</a:t>
            </a:r>
            <a:r>
              <a:rPr lang="it-IT" dirty="0"/>
              <a:t> </a:t>
            </a:r>
            <a:r>
              <a:rPr lang="it-IT" dirty="0" err="1"/>
              <a:t>we</a:t>
            </a:r>
            <a:r>
              <a:rPr lang="it-IT" dirty="0"/>
              <a:t> </a:t>
            </a:r>
            <a:r>
              <a:rPr lang="it-IT" dirty="0" err="1"/>
              <a:t>will</a:t>
            </a:r>
            <a:r>
              <a:rPr lang="it-IT" dirty="0"/>
              <a:t> </a:t>
            </a:r>
            <a:r>
              <a:rPr lang="it-IT" dirty="0" err="1"/>
              <a:t>here</a:t>
            </a:r>
            <a:r>
              <a:rPr lang="it-IT" dirty="0"/>
              <a:t> from 3 </a:t>
            </a:r>
            <a:r>
              <a:rPr lang="it-IT" dirty="0" err="1"/>
              <a:t>different</a:t>
            </a:r>
            <a:r>
              <a:rPr lang="it-IT" dirty="0"/>
              <a:t> </a:t>
            </a:r>
            <a:r>
              <a:rPr lang="it-IT" dirty="0" err="1"/>
              <a:t>organisation</a:t>
            </a:r>
            <a:r>
              <a:rPr lang="it-IT" dirty="0"/>
              <a:t> </a:t>
            </a:r>
            <a:r>
              <a:rPr lang="it-IT" dirty="0" err="1"/>
              <a:t>about</a:t>
            </a:r>
            <a:r>
              <a:rPr lang="it-IT" dirty="0"/>
              <a:t> </a:t>
            </a:r>
            <a:r>
              <a:rPr lang="it-IT" dirty="0" err="1"/>
              <a:t>their</a:t>
            </a:r>
            <a:r>
              <a:rPr lang="it-IT" dirty="0"/>
              <a:t> governance and the </a:t>
            </a:r>
            <a:r>
              <a:rPr lang="it-IT" dirty="0" err="1"/>
              <a:t>implictaions</a:t>
            </a:r>
            <a:r>
              <a:rPr lang="it-IT" dirty="0"/>
              <a:t> in </a:t>
            </a:r>
            <a:r>
              <a:rPr lang="it-IT" dirty="0" err="1"/>
              <a:t>their</a:t>
            </a:r>
            <a:r>
              <a:rPr lang="it-IT" dirty="0"/>
              <a:t> activities. </a:t>
            </a:r>
            <a:endParaRPr lang="en-US" dirty="0"/>
          </a:p>
        </p:txBody>
      </p:sp>
      <p:sp>
        <p:nvSpPr>
          <p:cNvPr id="4" name="Slide Number Placeholder 3"/>
          <p:cNvSpPr>
            <a:spLocks noGrp="1"/>
          </p:cNvSpPr>
          <p:nvPr>
            <p:ph type="sldNum" sz="quarter" idx="5"/>
          </p:nvPr>
        </p:nvSpPr>
        <p:spPr/>
        <p:txBody>
          <a:bodyPr/>
          <a:lstStyle/>
          <a:p>
            <a:fld id="{9510588B-C373-492F-A203-2971FDA73D67}" type="slidenum">
              <a:rPr lang="en-GB" smtClean="0"/>
              <a:t>2</a:t>
            </a:fld>
            <a:endParaRPr lang="en-GB"/>
          </a:p>
        </p:txBody>
      </p:sp>
    </p:spTree>
    <p:extLst>
      <p:ext uri="{BB962C8B-B14F-4D97-AF65-F5344CB8AC3E}">
        <p14:creationId xmlns:p14="http://schemas.microsoft.com/office/powerpoint/2010/main" val="300942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Only three of the sixteen initiatives surveyed work exclusively on cultivar development. Most have a portfolio of activities from which other types of products and services are derived. Examples of these are offering training and information events, selling plant reproductive material, and selling raw or processed products for the feed or food value chain</a:t>
            </a:r>
            <a:endParaRPr lang="de-CH" dirty="0"/>
          </a:p>
        </p:txBody>
      </p:sp>
      <p:sp>
        <p:nvSpPr>
          <p:cNvPr id="4" name="Foliennummernplatzhalter 3"/>
          <p:cNvSpPr>
            <a:spLocks noGrp="1"/>
          </p:cNvSpPr>
          <p:nvPr>
            <p:ph type="sldNum" sz="quarter" idx="5"/>
          </p:nvPr>
        </p:nvSpPr>
        <p:spPr/>
        <p:txBody>
          <a:bodyPr/>
          <a:lstStyle/>
          <a:p>
            <a:fld id="{9510588B-C373-492F-A203-2971FDA73D67}" type="slidenum">
              <a:rPr lang="en-GB" smtClean="0"/>
              <a:t>7</a:t>
            </a:fld>
            <a:endParaRPr lang="en-GB"/>
          </a:p>
        </p:txBody>
      </p:sp>
    </p:spTree>
    <p:extLst>
      <p:ext uri="{BB962C8B-B14F-4D97-AF65-F5344CB8AC3E}">
        <p14:creationId xmlns:p14="http://schemas.microsoft.com/office/powerpoint/2010/main" val="322800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distribution of the 16 OPBI in the governance model triangle, the OPBI clearly accumulate in the bottom part, and particularly in the left corner of the triangle, where the GR are located. Five OPBI were classified as GR, and another five were classified as MGR (mixture between GR and MI). Three OPBI were classified as pure MI, being market-oriented and market-regulated. However, all OPBI classified as MI in this study still show some characteristics of grassroot initiatives, with some being initiated by private actors that emerged from grassroot movements. </a:t>
            </a:r>
            <a:endParaRPr lang="en-US" dirty="0"/>
          </a:p>
        </p:txBody>
      </p:sp>
      <p:sp>
        <p:nvSpPr>
          <p:cNvPr id="4" name="Slide Number Placeholder 3"/>
          <p:cNvSpPr>
            <a:spLocks noGrp="1"/>
          </p:cNvSpPr>
          <p:nvPr>
            <p:ph type="sldNum" sz="quarter" idx="5"/>
          </p:nvPr>
        </p:nvSpPr>
        <p:spPr/>
        <p:txBody>
          <a:bodyPr/>
          <a:lstStyle/>
          <a:p>
            <a:fld id="{9510588B-C373-492F-A203-2971FDA73D67}" type="slidenum">
              <a:rPr lang="en-GB" smtClean="0"/>
              <a:t>11</a:t>
            </a:fld>
            <a:endParaRPr lang="en-GB"/>
          </a:p>
        </p:txBody>
      </p:sp>
    </p:spTree>
    <p:extLst>
      <p:ext uri="{BB962C8B-B14F-4D97-AF65-F5344CB8AC3E}">
        <p14:creationId xmlns:p14="http://schemas.microsoft.com/office/powerpoint/2010/main" val="4648586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t="-14000" r="-6000" b="14000"/>
          </a:stretch>
        </a:blipFill>
        <a:effectLst/>
      </p:bgPr>
    </p:bg>
    <p:spTree>
      <p:nvGrpSpPr>
        <p:cNvPr id="1" name=""/>
        <p:cNvGrpSpPr/>
        <p:nvPr/>
      </p:nvGrpSpPr>
      <p:grpSpPr>
        <a:xfrm>
          <a:off x="0" y="0"/>
          <a:ext cx="0" cy="0"/>
          <a:chOff x="0" y="0"/>
          <a:chExt cx="0" cy="0"/>
        </a:xfrm>
      </p:grpSpPr>
      <p:pic>
        <p:nvPicPr>
          <p:cNvPr id="12" name="Graphic 3">
            <a:extLst>
              <a:ext uri="{FF2B5EF4-FFF2-40B4-BE49-F238E27FC236}">
                <a16:creationId xmlns:a16="http://schemas.microsoft.com/office/drawing/2014/main" id="{53F506D6-6EF2-CCF2-AEE1-57ACD341324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240" y="2880361"/>
            <a:ext cx="6927449" cy="2491740"/>
          </a:xfrm>
          <a:prstGeom prst="rect">
            <a:avLst/>
          </a:prstGeom>
        </p:spPr>
      </p:pic>
      <p:sp>
        <p:nvSpPr>
          <p:cNvPr id="2" name="Title 1">
            <a:extLst>
              <a:ext uri="{FF2B5EF4-FFF2-40B4-BE49-F238E27FC236}">
                <a16:creationId xmlns:a16="http://schemas.microsoft.com/office/drawing/2014/main" id="{444D9873-5E68-603D-20D2-FF4FAB3AE932}"/>
              </a:ext>
            </a:extLst>
          </p:cNvPr>
          <p:cNvSpPr>
            <a:spLocks noGrp="1"/>
          </p:cNvSpPr>
          <p:nvPr>
            <p:ph type="ctrTitle" hasCustomPrompt="1"/>
          </p:nvPr>
        </p:nvSpPr>
        <p:spPr>
          <a:xfrm>
            <a:off x="0" y="0"/>
            <a:ext cx="12192000" cy="1429305"/>
          </a:xfrm>
        </p:spPr>
        <p:txBody>
          <a:bodyPr anchor="b"/>
          <a:lstStyle>
            <a:lvl1pPr algn="ctr">
              <a:defRPr sz="6000" b="1">
                <a:solidFill>
                  <a:srgbClr val="135B64"/>
                </a:solidFill>
                <a:latin typeface="Gadugi" panose="020B0502040204020203" pitchFamily="34" charset="0"/>
                <a:ea typeface="Gadugi" panose="020B0502040204020203" pitchFamily="34" charset="0"/>
              </a:defRPr>
            </a:lvl1pPr>
          </a:lstStyle>
          <a:p>
            <a:r>
              <a:rPr lang="hr-HR" dirty="0" err="1"/>
              <a:t>Headline</a:t>
            </a:r>
            <a:endParaRPr lang="en-GB" dirty="0"/>
          </a:p>
        </p:txBody>
      </p:sp>
      <p:sp>
        <p:nvSpPr>
          <p:cNvPr id="3" name="Subtitle 2">
            <a:extLst>
              <a:ext uri="{FF2B5EF4-FFF2-40B4-BE49-F238E27FC236}">
                <a16:creationId xmlns:a16="http://schemas.microsoft.com/office/drawing/2014/main" id="{2D98A62C-D9E7-E780-8DC6-ABA0FFB92537}"/>
              </a:ext>
            </a:extLst>
          </p:cNvPr>
          <p:cNvSpPr>
            <a:spLocks noGrp="1"/>
          </p:cNvSpPr>
          <p:nvPr>
            <p:ph type="subTitle" idx="1" hasCustomPrompt="1"/>
          </p:nvPr>
        </p:nvSpPr>
        <p:spPr>
          <a:xfrm>
            <a:off x="227317" y="3294097"/>
            <a:ext cx="5285716" cy="1766175"/>
          </a:xfrm>
        </p:spPr>
        <p:txBody>
          <a:bodyPr/>
          <a:lstStyle>
            <a:lvl1pPr marL="0" indent="0" algn="l">
              <a:buNone/>
              <a:defRPr sz="2400" b="1">
                <a:solidFill>
                  <a:srgbClr val="135B64"/>
                </a:solidFill>
                <a:latin typeface="Gadugi" panose="020B0502040204020203" pitchFamily="34" charset="0"/>
                <a:ea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Name </a:t>
            </a:r>
          </a:p>
          <a:p>
            <a:r>
              <a:rPr lang="hr-HR" dirty="0"/>
              <a:t>City, </a:t>
            </a:r>
            <a:r>
              <a:rPr lang="hr-HR" dirty="0" err="1"/>
              <a:t>country</a:t>
            </a:r>
            <a:r>
              <a:rPr lang="hr-HR" dirty="0"/>
              <a:t>, date</a:t>
            </a:r>
            <a:endParaRPr lang="en-GB" dirty="0"/>
          </a:p>
        </p:txBody>
      </p:sp>
      <p:pic>
        <p:nvPicPr>
          <p:cNvPr id="7" name="Picture 16">
            <a:extLst>
              <a:ext uri="{FF2B5EF4-FFF2-40B4-BE49-F238E27FC236}">
                <a16:creationId xmlns:a16="http://schemas.microsoft.com/office/drawing/2014/main" id="{196CA8F1-D410-724C-2DFD-409D0110DF4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775552" y="6051069"/>
            <a:ext cx="1183410" cy="356454"/>
          </a:xfrm>
          <a:prstGeom prst="rect">
            <a:avLst/>
          </a:prstGeom>
        </p:spPr>
      </p:pic>
      <p:pic>
        <p:nvPicPr>
          <p:cNvPr id="8" name="Picture 15" descr="A picture containing text, sign, clipart&#10;&#10;Description automatically generated">
            <a:extLst>
              <a:ext uri="{FF2B5EF4-FFF2-40B4-BE49-F238E27FC236}">
                <a16:creationId xmlns:a16="http://schemas.microsoft.com/office/drawing/2014/main" id="{FC32E094-FC5B-5C26-1F28-35EC64AF360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28106" y="6018004"/>
            <a:ext cx="411744" cy="456558"/>
          </a:xfrm>
          <a:prstGeom prst="rect">
            <a:avLst/>
          </a:prstGeom>
        </p:spPr>
      </p:pic>
      <p:sp>
        <p:nvSpPr>
          <p:cNvPr id="9" name="Rectangle 14">
            <a:extLst>
              <a:ext uri="{FF2B5EF4-FFF2-40B4-BE49-F238E27FC236}">
                <a16:creationId xmlns:a16="http://schemas.microsoft.com/office/drawing/2014/main" id="{1FE48067-123E-D007-AADA-B037B2E22C73}"/>
              </a:ext>
            </a:extLst>
          </p:cNvPr>
          <p:cNvSpPr/>
          <p:nvPr userDrawn="1"/>
        </p:nvSpPr>
        <p:spPr>
          <a:xfrm>
            <a:off x="3765760" y="6018005"/>
            <a:ext cx="6175455" cy="560974"/>
          </a:xfrm>
          <a:prstGeom prst="rect">
            <a:avLst/>
          </a:prstGeom>
        </p:spPr>
        <p:txBody>
          <a:bodyPr wrap="square">
            <a:noAutofit/>
          </a:bodyPr>
          <a:lstStyle/>
          <a:p>
            <a:pPr algn="just">
              <a:lnSpc>
                <a:spcPct val="106000"/>
              </a:lnSpc>
              <a:spcAft>
                <a:spcPts val="800"/>
              </a:spcAft>
            </a:pPr>
            <a:r>
              <a:rPr lang="en-GB"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Funded by the European Union, the Swiss State Secretariat for Education, Research and Innovation (SERI) and UK Research and Innovation (</a:t>
            </a:r>
            <a:r>
              <a:rPr lang="en-GB" sz="105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UKRI</a:t>
            </a:r>
            <a:r>
              <a:rPr lang="en-GB"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Views and opinions expressed are however those of the author(s) only and do not necessarily reflect those of the European Union or REA, nor SERI or </a:t>
            </a:r>
            <a:r>
              <a:rPr lang="en-GB" sz="105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UKRI</a:t>
            </a:r>
            <a:r>
              <a:rPr lang="en-GB"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hr-HR"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13" descr="A picture containing shape&#10;&#10;Description automatically generated">
            <a:extLst>
              <a:ext uri="{FF2B5EF4-FFF2-40B4-BE49-F238E27FC236}">
                <a16:creationId xmlns:a16="http://schemas.microsoft.com/office/drawing/2014/main" id="{BDFEFC7D-B52A-ECAF-8F28-FF48683358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26742" y="6011664"/>
            <a:ext cx="621421" cy="576193"/>
          </a:xfrm>
          <a:prstGeom prst="rect">
            <a:avLst/>
          </a:prstGeom>
        </p:spPr>
      </p:pic>
      <p:pic>
        <p:nvPicPr>
          <p:cNvPr id="11" name="Picture 10" descr="Logo&#10;&#10;Description automatically generated">
            <a:extLst>
              <a:ext uri="{FF2B5EF4-FFF2-40B4-BE49-F238E27FC236}">
                <a16:creationId xmlns:a16="http://schemas.microsoft.com/office/drawing/2014/main" id="{2584CF59-F90C-8747-51D9-A512030772F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9379" y="5805604"/>
            <a:ext cx="2423292" cy="842294"/>
          </a:xfrm>
          <a:prstGeom prst="rect">
            <a:avLst/>
          </a:prstGeom>
        </p:spPr>
      </p:pic>
      <p:pic>
        <p:nvPicPr>
          <p:cNvPr id="13" name="Graphic 19">
            <a:extLst>
              <a:ext uri="{FF2B5EF4-FFF2-40B4-BE49-F238E27FC236}">
                <a16:creationId xmlns:a16="http://schemas.microsoft.com/office/drawing/2014/main" id="{ABCF101F-BD11-B879-1A3C-238E53E0FD9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0" y="5718778"/>
            <a:ext cx="12192000" cy="211968"/>
          </a:xfrm>
          <a:prstGeom prst="rect">
            <a:avLst/>
          </a:prstGeom>
        </p:spPr>
      </p:pic>
    </p:spTree>
    <p:extLst>
      <p:ext uri="{BB962C8B-B14F-4D97-AF65-F5344CB8AC3E}">
        <p14:creationId xmlns:p14="http://schemas.microsoft.com/office/powerpoint/2010/main" val="115698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4360-9B01-9A46-1078-6D91C2DA62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A61C25-743E-0FE8-1724-3C968D9056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DAC7749-F270-1CF9-0256-EB1037EBDB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E1645A-8A2F-104A-202F-9DA8EF77AD20}"/>
              </a:ext>
            </a:extLst>
          </p:cNvPr>
          <p:cNvSpPr>
            <a:spLocks noGrp="1"/>
          </p:cNvSpPr>
          <p:nvPr>
            <p:ph type="dt" sz="half" idx="10"/>
          </p:nvPr>
        </p:nvSpPr>
        <p:spPr/>
        <p:txBody>
          <a:bodyPr/>
          <a:lstStyle/>
          <a:p>
            <a:fld id="{07858FD1-1B35-4429-8D3B-C6E8ACA5A612}" type="datetime1">
              <a:rPr lang="en-GB" smtClean="0"/>
              <a:t>12/05/2026</a:t>
            </a:fld>
            <a:endParaRPr lang="en-GB"/>
          </a:p>
        </p:txBody>
      </p:sp>
      <p:sp>
        <p:nvSpPr>
          <p:cNvPr id="6" name="Footer Placeholder 5">
            <a:extLst>
              <a:ext uri="{FF2B5EF4-FFF2-40B4-BE49-F238E27FC236}">
                <a16:creationId xmlns:a16="http://schemas.microsoft.com/office/drawing/2014/main" id="{31202509-5C45-C76D-88EF-2E44E98CA5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F084B-1A04-AD6A-5A82-027586EF52A6}"/>
              </a:ext>
            </a:extLst>
          </p:cNvPr>
          <p:cNvSpPr>
            <a:spLocks noGrp="1"/>
          </p:cNvSpPr>
          <p:nvPr>
            <p:ph type="sldNum" sz="quarter" idx="12"/>
          </p:nvPr>
        </p:nvSpPr>
        <p:spPr/>
        <p:txBody>
          <a:bodyPr/>
          <a:lstStyle/>
          <a:p>
            <a:fld id="{91D23840-DF75-401A-ADC9-454FD63CE542}" type="slidenum">
              <a:rPr lang="en-GB" smtClean="0"/>
              <a:t>‹#›</a:t>
            </a:fld>
            <a:endParaRPr lang="en-GB"/>
          </a:p>
        </p:txBody>
      </p:sp>
    </p:spTree>
    <p:extLst>
      <p:ext uri="{BB962C8B-B14F-4D97-AF65-F5344CB8AC3E}">
        <p14:creationId xmlns:p14="http://schemas.microsoft.com/office/powerpoint/2010/main" val="154402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8C6C-81E6-B8C0-BD02-9DF8CA4475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43EDA6-152C-E4E7-C970-E8E2B980CE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98C4A3-8E84-0D6B-6203-12A1FB1A7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7626A5-BE26-C94F-A796-69EE1D5B3A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14E82C-4926-DD1B-CC44-7DEC691E76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57A223-C7F9-967B-B87B-0ED5962DB863}"/>
              </a:ext>
            </a:extLst>
          </p:cNvPr>
          <p:cNvSpPr>
            <a:spLocks noGrp="1"/>
          </p:cNvSpPr>
          <p:nvPr>
            <p:ph type="dt" sz="half" idx="10"/>
          </p:nvPr>
        </p:nvSpPr>
        <p:spPr/>
        <p:txBody>
          <a:bodyPr/>
          <a:lstStyle/>
          <a:p>
            <a:fld id="{7A9F15AC-54E1-457F-8ABF-473DA5C35530}" type="datetime1">
              <a:rPr lang="en-GB" smtClean="0"/>
              <a:t>12/05/2026</a:t>
            </a:fld>
            <a:endParaRPr lang="en-GB"/>
          </a:p>
        </p:txBody>
      </p:sp>
      <p:sp>
        <p:nvSpPr>
          <p:cNvPr id="8" name="Footer Placeholder 7">
            <a:extLst>
              <a:ext uri="{FF2B5EF4-FFF2-40B4-BE49-F238E27FC236}">
                <a16:creationId xmlns:a16="http://schemas.microsoft.com/office/drawing/2014/main" id="{15A9F545-8E29-A26F-3E05-5847052FCE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954A80-E913-BB90-F270-1AAEC305DBC3}"/>
              </a:ext>
            </a:extLst>
          </p:cNvPr>
          <p:cNvSpPr>
            <a:spLocks noGrp="1"/>
          </p:cNvSpPr>
          <p:nvPr>
            <p:ph type="sldNum" sz="quarter" idx="12"/>
          </p:nvPr>
        </p:nvSpPr>
        <p:spPr/>
        <p:txBody>
          <a:bodyPr/>
          <a:lstStyle/>
          <a:p>
            <a:fld id="{91D23840-DF75-401A-ADC9-454FD63CE542}" type="slidenum">
              <a:rPr lang="en-GB" smtClean="0"/>
              <a:t>‹#›</a:t>
            </a:fld>
            <a:endParaRPr lang="en-GB"/>
          </a:p>
        </p:txBody>
      </p:sp>
    </p:spTree>
    <p:extLst>
      <p:ext uri="{BB962C8B-B14F-4D97-AF65-F5344CB8AC3E}">
        <p14:creationId xmlns:p14="http://schemas.microsoft.com/office/powerpoint/2010/main" val="1361246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A8CD-788A-CE62-4556-65088E95B0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8EF97CD-8DC5-2FF3-2079-0580CC9AFA34}"/>
              </a:ext>
            </a:extLst>
          </p:cNvPr>
          <p:cNvSpPr>
            <a:spLocks noGrp="1"/>
          </p:cNvSpPr>
          <p:nvPr>
            <p:ph type="dt" sz="half" idx="10"/>
          </p:nvPr>
        </p:nvSpPr>
        <p:spPr/>
        <p:txBody>
          <a:bodyPr/>
          <a:lstStyle/>
          <a:p>
            <a:fld id="{0283C48A-CD29-4B35-A01B-882E3251EE5D}" type="datetime1">
              <a:rPr lang="en-GB" smtClean="0"/>
              <a:t>12/05/2026</a:t>
            </a:fld>
            <a:endParaRPr lang="en-GB"/>
          </a:p>
        </p:txBody>
      </p:sp>
      <p:sp>
        <p:nvSpPr>
          <p:cNvPr id="4" name="Footer Placeholder 3">
            <a:extLst>
              <a:ext uri="{FF2B5EF4-FFF2-40B4-BE49-F238E27FC236}">
                <a16:creationId xmlns:a16="http://schemas.microsoft.com/office/drawing/2014/main" id="{9EB9427F-1EF7-244F-5D1D-75DD3BC0F0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3FD6C8-56EE-270E-4831-C54099D3963B}"/>
              </a:ext>
            </a:extLst>
          </p:cNvPr>
          <p:cNvSpPr>
            <a:spLocks noGrp="1"/>
          </p:cNvSpPr>
          <p:nvPr>
            <p:ph type="sldNum" sz="quarter" idx="12"/>
          </p:nvPr>
        </p:nvSpPr>
        <p:spPr/>
        <p:txBody>
          <a:bodyPr/>
          <a:lstStyle/>
          <a:p>
            <a:fld id="{91D23840-DF75-401A-ADC9-454FD63CE542}" type="slidenum">
              <a:rPr lang="en-GB" smtClean="0"/>
              <a:t>‹#›</a:t>
            </a:fld>
            <a:endParaRPr lang="en-GB"/>
          </a:p>
        </p:txBody>
      </p:sp>
    </p:spTree>
    <p:extLst>
      <p:ext uri="{BB962C8B-B14F-4D97-AF65-F5344CB8AC3E}">
        <p14:creationId xmlns:p14="http://schemas.microsoft.com/office/powerpoint/2010/main" val="231750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B80442AB-1C24-85AA-6315-3DA0B95A09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8228" y="-79129"/>
            <a:ext cx="2675361" cy="929513"/>
          </a:xfrm>
          <a:prstGeom prst="rect">
            <a:avLst/>
          </a:prstGeom>
        </p:spPr>
      </p:pic>
      <p:pic>
        <p:nvPicPr>
          <p:cNvPr id="43" name="Picture 43">
            <a:extLst>
              <a:ext uri="{FF2B5EF4-FFF2-40B4-BE49-F238E27FC236}">
                <a16:creationId xmlns:a16="http://schemas.microsoft.com/office/drawing/2014/main" id="{1A9214BE-545A-F5B2-6FF2-A5D8598C91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300" y="5812843"/>
            <a:ext cx="12607639" cy="89581"/>
          </a:xfrm>
          <a:prstGeom prst="rect">
            <a:avLst/>
          </a:prstGeom>
        </p:spPr>
      </p:pic>
      <p:pic>
        <p:nvPicPr>
          <p:cNvPr id="44" name="Picture 45" descr="Logo&#10;&#10;Description automatically generated">
            <a:extLst>
              <a:ext uri="{FF2B5EF4-FFF2-40B4-BE49-F238E27FC236}">
                <a16:creationId xmlns:a16="http://schemas.microsoft.com/office/drawing/2014/main" id="{4E516AEA-3479-5344-CB6D-A0C3573273A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9379" y="5847583"/>
            <a:ext cx="2423292" cy="842294"/>
          </a:xfrm>
          <a:prstGeom prst="rect">
            <a:avLst/>
          </a:prstGeom>
        </p:spPr>
      </p:pic>
      <p:pic>
        <p:nvPicPr>
          <p:cNvPr id="45" name="Picture 57" descr="A picture containing shape&#10;&#10;Description automatically generated">
            <a:extLst>
              <a:ext uri="{FF2B5EF4-FFF2-40B4-BE49-F238E27FC236}">
                <a16:creationId xmlns:a16="http://schemas.microsoft.com/office/drawing/2014/main" id="{04105032-EAE2-1AEB-7D9F-DA62CB68F64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26742" y="6053643"/>
            <a:ext cx="621421" cy="576193"/>
          </a:xfrm>
          <a:prstGeom prst="rect">
            <a:avLst/>
          </a:prstGeom>
        </p:spPr>
      </p:pic>
      <p:sp>
        <p:nvSpPr>
          <p:cNvPr id="46" name="Rectangle 58">
            <a:extLst>
              <a:ext uri="{FF2B5EF4-FFF2-40B4-BE49-F238E27FC236}">
                <a16:creationId xmlns:a16="http://schemas.microsoft.com/office/drawing/2014/main" id="{66FCD0F1-1A6D-AC46-E36E-E026D22013C7}"/>
              </a:ext>
            </a:extLst>
          </p:cNvPr>
          <p:cNvSpPr/>
          <p:nvPr userDrawn="1"/>
        </p:nvSpPr>
        <p:spPr>
          <a:xfrm>
            <a:off x="3765760" y="6059984"/>
            <a:ext cx="6175455" cy="560974"/>
          </a:xfrm>
          <a:prstGeom prst="rect">
            <a:avLst/>
          </a:prstGeom>
        </p:spPr>
        <p:txBody>
          <a:bodyPr wrap="square">
            <a:noAutofit/>
          </a:bodyPr>
          <a:lstStyle/>
          <a:p>
            <a:pPr algn="just">
              <a:lnSpc>
                <a:spcPct val="106000"/>
              </a:lnSpc>
              <a:spcAft>
                <a:spcPts val="800"/>
              </a:spcAft>
            </a:pPr>
            <a:r>
              <a:rPr lang="en-GB"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Funded by the European Union, the Swiss State Secretariat for Education, Research and Innovation (SERI) and UK Research and Innovation (</a:t>
            </a:r>
            <a:r>
              <a:rPr lang="en-GB" sz="105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UKRI</a:t>
            </a:r>
            <a:r>
              <a:rPr lang="en-GB"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Views and opinions expressed are however those of the author(s) only and do not necessarily reflect those of the European Union or REA, nor SERI or </a:t>
            </a:r>
            <a:r>
              <a:rPr lang="en-GB" sz="1050"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UKRI</a:t>
            </a:r>
            <a:r>
              <a:rPr lang="en-GB" sz="105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hr-HR"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7" name="Picture 59" descr="A picture containing text, sign, clipart&#10;&#10;Description automatically generated">
            <a:extLst>
              <a:ext uri="{FF2B5EF4-FFF2-40B4-BE49-F238E27FC236}">
                <a16:creationId xmlns:a16="http://schemas.microsoft.com/office/drawing/2014/main" id="{AB464DBA-6BE7-C30E-EDAE-C87EC6D282B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28106" y="6059983"/>
            <a:ext cx="411744" cy="456558"/>
          </a:xfrm>
          <a:prstGeom prst="rect">
            <a:avLst/>
          </a:prstGeom>
        </p:spPr>
      </p:pic>
      <p:pic>
        <p:nvPicPr>
          <p:cNvPr id="48" name="Picture 60">
            <a:extLst>
              <a:ext uri="{FF2B5EF4-FFF2-40B4-BE49-F238E27FC236}">
                <a16:creationId xmlns:a16="http://schemas.microsoft.com/office/drawing/2014/main" id="{D356B943-0DC1-F1FC-9871-A342D49CEEE4}"/>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0775552" y="6093048"/>
            <a:ext cx="1183410" cy="356454"/>
          </a:xfrm>
          <a:prstGeom prst="rect">
            <a:avLst/>
          </a:prstGeom>
        </p:spPr>
      </p:pic>
      <p:pic>
        <p:nvPicPr>
          <p:cNvPr id="4" name="Slika 3">
            <a:extLst>
              <a:ext uri="{FF2B5EF4-FFF2-40B4-BE49-F238E27FC236}">
                <a16:creationId xmlns:a16="http://schemas.microsoft.com/office/drawing/2014/main" id="{E44609A1-6B15-3ABE-A8E2-FCE484E0B935}"/>
              </a:ext>
            </a:extLst>
          </p:cNvPr>
          <p:cNvPicPr>
            <a:picLocks noChangeAspect="1"/>
          </p:cNvPicPr>
          <p:nvPr userDrawn="1"/>
        </p:nvPicPr>
        <p:blipFill>
          <a:blip r:embed="rId8"/>
          <a:stretch>
            <a:fillRect/>
          </a:stretch>
        </p:blipFill>
        <p:spPr>
          <a:xfrm>
            <a:off x="1568212" y="736094"/>
            <a:ext cx="9242614" cy="5076749"/>
          </a:xfrm>
          <a:prstGeom prst="rect">
            <a:avLst/>
          </a:prstGeom>
        </p:spPr>
      </p:pic>
    </p:spTree>
    <p:extLst>
      <p:ext uri="{BB962C8B-B14F-4D97-AF65-F5344CB8AC3E}">
        <p14:creationId xmlns:p14="http://schemas.microsoft.com/office/powerpoint/2010/main" val="3472171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F06BC-4C70-3E1B-9AD5-936B3BBFD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D8E5680-7D85-0089-81D3-4ED848C4B8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51D603-E28A-CCBD-EB4B-E1E0CC793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57907A-D1BF-BCE7-7946-92ECA9AA556C}"/>
              </a:ext>
            </a:extLst>
          </p:cNvPr>
          <p:cNvSpPr>
            <a:spLocks noGrp="1"/>
          </p:cNvSpPr>
          <p:nvPr>
            <p:ph type="dt" sz="half" idx="10"/>
          </p:nvPr>
        </p:nvSpPr>
        <p:spPr/>
        <p:txBody>
          <a:bodyPr/>
          <a:lstStyle/>
          <a:p>
            <a:fld id="{86ACA372-D19A-4BBE-9894-577D05B5852A}" type="datetime1">
              <a:rPr lang="en-GB" smtClean="0"/>
              <a:t>12/05/2026</a:t>
            </a:fld>
            <a:endParaRPr lang="en-GB"/>
          </a:p>
        </p:txBody>
      </p:sp>
      <p:sp>
        <p:nvSpPr>
          <p:cNvPr id="6" name="Footer Placeholder 5">
            <a:extLst>
              <a:ext uri="{FF2B5EF4-FFF2-40B4-BE49-F238E27FC236}">
                <a16:creationId xmlns:a16="http://schemas.microsoft.com/office/drawing/2014/main" id="{CCDA8DBA-06BF-85AC-101E-870B34E827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3D476C-EB5A-EE10-4413-E068A860E915}"/>
              </a:ext>
            </a:extLst>
          </p:cNvPr>
          <p:cNvSpPr>
            <a:spLocks noGrp="1"/>
          </p:cNvSpPr>
          <p:nvPr>
            <p:ph type="sldNum" sz="quarter" idx="12"/>
          </p:nvPr>
        </p:nvSpPr>
        <p:spPr/>
        <p:txBody>
          <a:bodyPr/>
          <a:lstStyle/>
          <a:p>
            <a:fld id="{91D23840-DF75-401A-ADC9-454FD63CE542}" type="slidenum">
              <a:rPr lang="en-GB" smtClean="0"/>
              <a:t>‹#›</a:t>
            </a:fld>
            <a:endParaRPr lang="en-GB"/>
          </a:p>
        </p:txBody>
      </p:sp>
    </p:spTree>
    <p:extLst>
      <p:ext uri="{BB962C8B-B14F-4D97-AF65-F5344CB8AC3E}">
        <p14:creationId xmlns:p14="http://schemas.microsoft.com/office/powerpoint/2010/main" val="82738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BAEB-A721-9D86-7DC3-A675098060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AC5E82-9D60-DA94-A05E-7AA4FCE92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4E82957-40AD-5C0B-1130-2F4493F8A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E047E6-78EC-D98F-541B-435CF8305872}"/>
              </a:ext>
            </a:extLst>
          </p:cNvPr>
          <p:cNvSpPr>
            <a:spLocks noGrp="1"/>
          </p:cNvSpPr>
          <p:nvPr>
            <p:ph type="dt" sz="half" idx="10"/>
          </p:nvPr>
        </p:nvSpPr>
        <p:spPr/>
        <p:txBody>
          <a:bodyPr/>
          <a:lstStyle/>
          <a:p>
            <a:fld id="{C4E992B2-0656-434B-AF32-6B38F021C3A4}" type="datetime1">
              <a:rPr lang="en-GB" smtClean="0"/>
              <a:t>12/05/2026</a:t>
            </a:fld>
            <a:endParaRPr lang="en-GB"/>
          </a:p>
        </p:txBody>
      </p:sp>
      <p:sp>
        <p:nvSpPr>
          <p:cNvPr id="6" name="Footer Placeholder 5">
            <a:extLst>
              <a:ext uri="{FF2B5EF4-FFF2-40B4-BE49-F238E27FC236}">
                <a16:creationId xmlns:a16="http://schemas.microsoft.com/office/drawing/2014/main" id="{2A31973C-8C7C-0CEB-64EC-B9E4BAFCEF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E10238-6F8C-949C-AAFC-CCD962100E03}"/>
              </a:ext>
            </a:extLst>
          </p:cNvPr>
          <p:cNvSpPr>
            <a:spLocks noGrp="1"/>
          </p:cNvSpPr>
          <p:nvPr>
            <p:ph type="sldNum" sz="quarter" idx="12"/>
          </p:nvPr>
        </p:nvSpPr>
        <p:spPr/>
        <p:txBody>
          <a:bodyPr/>
          <a:lstStyle/>
          <a:p>
            <a:fld id="{91D23840-DF75-401A-ADC9-454FD63CE542}" type="slidenum">
              <a:rPr lang="en-GB" smtClean="0"/>
              <a:t>‹#›</a:t>
            </a:fld>
            <a:endParaRPr lang="en-GB"/>
          </a:p>
        </p:txBody>
      </p:sp>
    </p:spTree>
    <p:extLst>
      <p:ext uri="{BB962C8B-B14F-4D97-AF65-F5344CB8AC3E}">
        <p14:creationId xmlns:p14="http://schemas.microsoft.com/office/powerpoint/2010/main" val="2027156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8798-B506-1AAD-514B-C379B96258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C8A63B-FBF9-E014-0662-F138ED59C5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28E835-5BD0-206B-AB05-99CDE6F15B3C}"/>
              </a:ext>
            </a:extLst>
          </p:cNvPr>
          <p:cNvSpPr>
            <a:spLocks noGrp="1"/>
          </p:cNvSpPr>
          <p:nvPr>
            <p:ph type="dt" sz="half" idx="10"/>
          </p:nvPr>
        </p:nvSpPr>
        <p:spPr/>
        <p:txBody>
          <a:bodyPr/>
          <a:lstStyle/>
          <a:p>
            <a:fld id="{921FC8CC-DD2C-4B67-B477-43D650BB4292}" type="datetime1">
              <a:rPr lang="en-GB" smtClean="0"/>
              <a:t>12/05/2026</a:t>
            </a:fld>
            <a:endParaRPr lang="en-GB"/>
          </a:p>
        </p:txBody>
      </p:sp>
      <p:sp>
        <p:nvSpPr>
          <p:cNvPr id="5" name="Footer Placeholder 4">
            <a:extLst>
              <a:ext uri="{FF2B5EF4-FFF2-40B4-BE49-F238E27FC236}">
                <a16:creationId xmlns:a16="http://schemas.microsoft.com/office/drawing/2014/main" id="{2EE48BDA-89B1-AF1C-059D-1D0323B9B8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4E7041-FE39-03C0-09C3-C96A06D7BB39}"/>
              </a:ext>
            </a:extLst>
          </p:cNvPr>
          <p:cNvSpPr>
            <a:spLocks noGrp="1"/>
          </p:cNvSpPr>
          <p:nvPr>
            <p:ph type="sldNum" sz="quarter" idx="12"/>
          </p:nvPr>
        </p:nvSpPr>
        <p:spPr/>
        <p:txBody>
          <a:bodyPr/>
          <a:lstStyle/>
          <a:p>
            <a:fld id="{91D23840-DF75-401A-ADC9-454FD63CE542}" type="slidenum">
              <a:rPr lang="en-GB" smtClean="0"/>
              <a:t>‹#›</a:t>
            </a:fld>
            <a:endParaRPr lang="en-GB"/>
          </a:p>
        </p:txBody>
      </p:sp>
    </p:spTree>
    <p:extLst>
      <p:ext uri="{BB962C8B-B14F-4D97-AF65-F5344CB8AC3E}">
        <p14:creationId xmlns:p14="http://schemas.microsoft.com/office/powerpoint/2010/main" val="264116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BF151-25BA-B14E-69C1-1917AE5B23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B117C76-8B97-FD0A-F1F5-ED2B244A7F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4FA534-F2A5-60EE-1D1F-519471BD024A}"/>
              </a:ext>
            </a:extLst>
          </p:cNvPr>
          <p:cNvSpPr>
            <a:spLocks noGrp="1"/>
          </p:cNvSpPr>
          <p:nvPr>
            <p:ph type="dt" sz="half" idx="10"/>
          </p:nvPr>
        </p:nvSpPr>
        <p:spPr/>
        <p:txBody>
          <a:bodyPr/>
          <a:lstStyle/>
          <a:p>
            <a:fld id="{455E63BD-0045-4818-ACDA-50370CAE758F}" type="datetime1">
              <a:rPr lang="en-GB" smtClean="0"/>
              <a:t>12/05/2026</a:t>
            </a:fld>
            <a:endParaRPr lang="en-GB"/>
          </a:p>
        </p:txBody>
      </p:sp>
      <p:sp>
        <p:nvSpPr>
          <p:cNvPr id="5" name="Footer Placeholder 4">
            <a:extLst>
              <a:ext uri="{FF2B5EF4-FFF2-40B4-BE49-F238E27FC236}">
                <a16:creationId xmlns:a16="http://schemas.microsoft.com/office/drawing/2014/main" id="{B35E1735-AED1-D3B2-80F0-59252F36B5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CF035-441F-E95E-8C22-97BBCDB2401B}"/>
              </a:ext>
            </a:extLst>
          </p:cNvPr>
          <p:cNvSpPr>
            <a:spLocks noGrp="1"/>
          </p:cNvSpPr>
          <p:nvPr>
            <p:ph type="sldNum" sz="quarter" idx="12"/>
          </p:nvPr>
        </p:nvSpPr>
        <p:spPr/>
        <p:txBody>
          <a:bodyPr/>
          <a:lstStyle/>
          <a:p>
            <a:fld id="{91D23840-DF75-401A-ADC9-454FD63CE542}" type="slidenum">
              <a:rPr lang="en-GB" smtClean="0"/>
              <a:t>‹#›</a:t>
            </a:fld>
            <a:endParaRPr lang="en-GB"/>
          </a:p>
        </p:txBody>
      </p:sp>
    </p:spTree>
    <p:extLst>
      <p:ext uri="{BB962C8B-B14F-4D97-AF65-F5344CB8AC3E}">
        <p14:creationId xmlns:p14="http://schemas.microsoft.com/office/powerpoint/2010/main" val="272322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Prilagođeni izgle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Graphic 1">
            <a:extLst>
              <a:ext uri="{FF2B5EF4-FFF2-40B4-BE49-F238E27FC236}">
                <a16:creationId xmlns:a16="http://schemas.microsoft.com/office/drawing/2014/main" id="{901C93ED-AF53-1321-8A68-DBD024D3DC3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494" y="3223968"/>
            <a:ext cx="6164703" cy="2510520"/>
          </a:xfrm>
          <a:prstGeom prst="rect">
            <a:avLst/>
          </a:prstGeom>
        </p:spPr>
      </p:pic>
      <p:sp>
        <p:nvSpPr>
          <p:cNvPr id="2" name="Naslov 1">
            <a:extLst>
              <a:ext uri="{FF2B5EF4-FFF2-40B4-BE49-F238E27FC236}">
                <a16:creationId xmlns:a16="http://schemas.microsoft.com/office/drawing/2014/main" id="{66EB11A7-1DE8-73EB-7483-BA63BED8A7DD}"/>
              </a:ext>
            </a:extLst>
          </p:cNvPr>
          <p:cNvSpPr>
            <a:spLocks noGrp="1"/>
          </p:cNvSpPr>
          <p:nvPr>
            <p:ph type="title" hasCustomPrompt="1"/>
          </p:nvPr>
        </p:nvSpPr>
        <p:spPr>
          <a:xfrm>
            <a:off x="-1" y="4495539"/>
            <a:ext cx="6533965" cy="1096219"/>
          </a:xfrm>
        </p:spPr>
        <p:txBody>
          <a:bodyPr>
            <a:normAutofit/>
          </a:bodyPr>
          <a:lstStyle>
            <a:lvl1pPr algn="l">
              <a:defRPr sz="4000" b="0">
                <a:solidFill>
                  <a:srgbClr val="135B64"/>
                </a:solidFill>
                <a:latin typeface="Gadugi" panose="020B0502040204020203" pitchFamily="34" charset="0"/>
                <a:ea typeface="Gadugi" panose="020B0502040204020203" pitchFamily="34" charset="0"/>
              </a:defRPr>
            </a:lvl1pPr>
          </a:lstStyle>
          <a:p>
            <a:r>
              <a:rPr lang="hr-HR" dirty="0" err="1"/>
              <a:t>Thanks</a:t>
            </a:r>
            <a:r>
              <a:rPr lang="hr-HR" dirty="0"/>
              <a:t> for </a:t>
            </a:r>
            <a:r>
              <a:rPr lang="hr-HR" dirty="0" err="1"/>
              <a:t>your</a:t>
            </a:r>
            <a:r>
              <a:rPr lang="hr-HR" dirty="0"/>
              <a:t> </a:t>
            </a:r>
            <a:r>
              <a:rPr lang="hr-HR" dirty="0" err="1"/>
              <a:t>attention</a:t>
            </a:r>
            <a:r>
              <a:rPr lang="hr-HR" dirty="0"/>
              <a:t>!</a:t>
            </a:r>
            <a:endParaRPr lang="en-GB" dirty="0"/>
          </a:p>
        </p:txBody>
      </p:sp>
      <p:sp>
        <p:nvSpPr>
          <p:cNvPr id="3" name="Rezervirano mjesto datuma 2">
            <a:extLst>
              <a:ext uri="{FF2B5EF4-FFF2-40B4-BE49-F238E27FC236}">
                <a16:creationId xmlns:a16="http://schemas.microsoft.com/office/drawing/2014/main" id="{69299808-69A2-BD7E-36B6-B69669D94E13}"/>
              </a:ext>
            </a:extLst>
          </p:cNvPr>
          <p:cNvSpPr>
            <a:spLocks noGrp="1"/>
          </p:cNvSpPr>
          <p:nvPr>
            <p:ph type="dt" sz="half" idx="10"/>
          </p:nvPr>
        </p:nvSpPr>
        <p:spPr/>
        <p:txBody>
          <a:bodyPr/>
          <a:lstStyle/>
          <a:p>
            <a:fld id="{26E6707D-4C33-43DF-BE3A-B284BCB07D87}" type="datetime1">
              <a:rPr lang="en-GB" smtClean="0"/>
              <a:t>12/05/2026</a:t>
            </a:fld>
            <a:endParaRPr lang="en-GB"/>
          </a:p>
        </p:txBody>
      </p:sp>
      <p:sp>
        <p:nvSpPr>
          <p:cNvPr id="4" name="Rezervirano mjesto podnožja 3">
            <a:extLst>
              <a:ext uri="{FF2B5EF4-FFF2-40B4-BE49-F238E27FC236}">
                <a16:creationId xmlns:a16="http://schemas.microsoft.com/office/drawing/2014/main" id="{6ED2EFB7-4EBB-512F-F94F-DD5E20E378C1}"/>
              </a:ext>
            </a:extLst>
          </p:cNvPr>
          <p:cNvSpPr>
            <a:spLocks noGrp="1"/>
          </p:cNvSpPr>
          <p:nvPr>
            <p:ph type="ftr" sz="quarter" idx="11"/>
          </p:nvPr>
        </p:nvSpPr>
        <p:spPr/>
        <p:txBody>
          <a:bodyPr/>
          <a:lstStyle/>
          <a:p>
            <a:endParaRPr lang="en-GB"/>
          </a:p>
        </p:txBody>
      </p:sp>
      <p:sp>
        <p:nvSpPr>
          <p:cNvPr id="5" name="Rezervirano mjesto broja slajda 4">
            <a:extLst>
              <a:ext uri="{FF2B5EF4-FFF2-40B4-BE49-F238E27FC236}">
                <a16:creationId xmlns:a16="http://schemas.microsoft.com/office/drawing/2014/main" id="{6A367CDC-51EC-2CAF-FD5F-CF55DE84CFA6}"/>
              </a:ext>
            </a:extLst>
          </p:cNvPr>
          <p:cNvSpPr>
            <a:spLocks noGrp="1"/>
          </p:cNvSpPr>
          <p:nvPr>
            <p:ph type="sldNum" sz="quarter" idx="12"/>
          </p:nvPr>
        </p:nvSpPr>
        <p:spPr/>
        <p:txBody>
          <a:bodyPr/>
          <a:lstStyle/>
          <a:p>
            <a:fld id="{91D23840-DF75-401A-ADC9-454FD63CE542}" type="slidenum">
              <a:rPr lang="en-GB" smtClean="0"/>
              <a:t>‹#›</a:t>
            </a:fld>
            <a:endParaRPr lang="en-GB"/>
          </a:p>
        </p:txBody>
      </p:sp>
      <p:pic>
        <p:nvPicPr>
          <p:cNvPr id="10" name="Slika 9">
            <a:extLst>
              <a:ext uri="{FF2B5EF4-FFF2-40B4-BE49-F238E27FC236}">
                <a16:creationId xmlns:a16="http://schemas.microsoft.com/office/drawing/2014/main" id="{623AED15-7B37-1E12-B312-362D181F40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494" y="2937339"/>
            <a:ext cx="6228601" cy="2234189"/>
          </a:xfrm>
          <a:prstGeom prst="rect">
            <a:avLst/>
          </a:prstGeom>
        </p:spPr>
      </p:pic>
    </p:spTree>
    <p:extLst>
      <p:ext uri="{BB962C8B-B14F-4D97-AF65-F5344CB8AC3E}">
        <p14:creationId xmlns:p14="http://schemas.microsoft.com/office/powerpoint/2010/main" val="140056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D6FBC-CDFA-CDEE-7B93-EB4BF8499964}"/>
              </a:ext>
            </a:extLst>
          </p:cNvPr>
          <p:cNvSpPr>
            <a:spLocks noGrp="1"/>
          </p:cNvSpPr>
          <p:nvPr>
            <p:ph type="title" hasCustomPrompt="1"/>
          </p:nvPr>
        </p:nvSpPr>
        <p:spPr>
          <a:xfrm>
            <a:off x="0" y="18255"/>
            <a:ext cx="12192000" cy="1120620"/>
          </a:xfrm>
        </p:spPr>
        <p:txBody>
          <a:bodyPr/>
          <a:lstStyle>
            <a:lvl1pPr algn="ctr">
              <a:defRPr b="1">
                <a:solidFill>
                  <a:srgbClr val="135B64"/>
                </a:solidFill>
                <a:latin typeface="Gadugi" panose="020B0502040204020203" pitchFamily="34" charset="0"/>
                <a:ea typeface="Gadugi" panose="020B0502040204020203" pitchFamily="34" charset="0"/>
              </a:defRPr>
            </a:lvl1pPr>
          </a:lstStyle>
          <a:p>
            <a:r>
              <a:rPr lang="hr-HR" dirty="0"/>
              <a:t>Presentation </a:t>
            </a:r>
            <a:r>
              <a:rPr lang="hr-HR" dirty="0" err="1"/>
              <a:t>outline</a:t>
            </a:r>
            <a:r>
              <a:rPr lang="hr-HR" dirty="0"/>
              <a:t> </a:t>
            </a:r>
            <a:endParaRPr lang="en-GB" dirty="0"/>
          </a:p>
        </p:txBody>
      </p:sp>
      <p:sp>
        <p:nvSpPr>
          <p:cNvPr id="3" name="Content Placeholder 2">
            <a:extLst>
              <a:ext uri="{FF2B5EF4-FFF2-40B4-BE49-F238E27FC236}">
                <a16:creationId xmlns:a16="http://schemas.microsoft.com/office/drawing/2014/main" id="{829384E9-43B8-5B43-7147-F3FFEB84D619}"/>
              </a:ext>
            </a:extLst>
          </p:cNvPr>
          <p:cNvSpPr>
            <a:spLocks noGrp="1"/>
          </p:cNvSpPr>
          <p:nvPr>
            <p:ph idx="1"/>
          </p:nvPr>
        </p:nvSpPr>
        <p:spPr>
          <a:xfrm>
            <a:off x="838200" y="1825625"/>
            <a:ext cx="10515600" cy="3838328"/>
          </a:xfrm>
        </p:spPr>
        <p:txBody>
          <a:bodyPr/>
          <a:lstStyle>
            <a:lvl1pPr marL="0" indent="0">
              <a:buNone/>
              <a:defRPr/>
            </a:lvl1pPr>
          </a:lstStyle>
          <a:p>
            <a:pPr>
              <a:buClr>
                <a:srgbClr val="0E5861"/>
              </a:buClr>
              <a:buFont typeface="Wingdings" panose="05000000000000000000" pitchFamily="2" charset="2"/>
              <a:buChar char="§"/>
            </a:pPr>
            <a:endParaRPr lang="en-GB" dirty="0"/>
          </a:p>
        </p:txBody>
      </p:sp>
      <p:pic>
        <p:nvPicPr>
          <p:cNvPr id="7" name="Picture 4">
            <a:extLst>
              <a:ext uri="{FF2B5EF4-FFF2-40B4-BE49-F238E27FC236}">
                <a16:creationId xmlns:a16="http://schemas.microsoft.com/office/drawing/2014/main" id="{79CA2EE3-BFE9-F3A4-C016-4124DF7F3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928" y="969074"/>
            <a:ext cx="11712144" cy="169801"/>
          </a:xfrm>
          <a:prstGeom prst="rect">
            <a:avLst/>
          </a:prstGeom>
        </p:spPr>
      </p:pic>
      <p:pic>
        <p:nvPicPr>
          <p:cNvPr id="8" name="Picture 3" descr="Logo&#10;&#10;Description automatically generated">
            <a:extLst>
              <a:ext uri="{FF2B5EF4-FFF2-40B4-BE49-F238E27FC236}">
                <a16:creationId xmlns:a16="http://schemas.microsoft.com/office/drawing/2014/main" id="{8BE5007E-BA22-68C2-65B7-84ACAD19C2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64" y="6082074"/>
            <a:ext cx="2234624" cy="776716"/>
          </a:xfrm>
          <a:prstGeom prst="rect">
            <a:avLst/>
          </a:prstGeom>
        </p:spPr>
      </p:pic>
    </p:spTree>
    <p:extLst>
      <p:ext uri="{BB962C8B-B14F-4D97-AF65-F5344CB8AC3E}">
        <p14:creationId xmlns:p14="http://schemas.microsoft.com/office/powerpoint/2010/main" val="13400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rilagođeni izgle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5BAC03-D39D-BBD6-6C3A-9E2637F36FFF}"/>
              </a:ext>
            </a:extLst>
          </p:cNvPr>
          <p:cNvSpPr>
            <a:spLocks noGrp="1"/>
          </p:cNvSpPr>
          <p:nvPr>
            <p:ph type="title" hasCustomPrompt="1"/>
          </p:nvPr>
        </p:nvSpPr>
        <p:spPr>
          <a:xfrm>
            <a:off x="0" y="0"/>
            <a:ext cx="12173505" cy="1138875"/>
          </a:xfrm>
        </p:spPr>
        <p:txBody>
          <a:bodyPr/>
          <a:lstStyle>
            <a:lvl1pPr algn="ctr">
              <a:defRPr b="1">
                <a:solidFill>
                  <a:srgbClr val="135B64"/>
                </a:solidFill>
                <a:latin typeface="Gadugi" panose="020B0502040204020203" pitchFamily="34" charset="0"/>
                <a:ea typeface="Gadugi" panose="020B0502040204020203" pitchFamily="34" charset="0"/>
              </a:defRPr>
            </a:lvl1pPr>
          </a:lstStyle>
          <a:p>
            <a:r>
              <a:rPr lang="hr-HR" dirty="0"/>
              <a:t>Key message</a:t>
            </a:r>
            <a:endParaRPr lang="en-GB" dirty="0"/>
          </a:p>
        </p:txBody>
      </p:sp>
      <p:pic>
        <p:nvPicPr>
          <p:cNvPr id="6" name="Picture 20">
            <a:extLst>
              <a:ext uri="{FF2B5EF4-FFF2-40B4-BE49-F238E27FC236}">
                <a16:creationId xmlns:a16="http://schemas.microsoft.com/office/drawing/2014/main" id="{B3356A5F-E5B0-A00B-8CF2-D57430F5FD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928" y="969074"/>
            <a:ext cx="11712144" cy="169801"/>
          </a:xfrm>
          <a:prstGeom prst="rect">
            <a:avLst/>
          </a:prstGeom>
        </p:spPr>
      </p:pic>
      <p:pic>
        <p:nvPicPr>
          <p:cNvPr id="7" name="Graphic 21">
            <a:extLst>
              <a:ext uri="{FF2B5EF4-FFF2-40B4-BE49-F238E27FC236}">
                <a16:creationId xmlns:a16="http://schemas.microsoft.com/office/drawing/2014/main" id="{1EAE67F9-0381-DAA1-E255-C31B7FE654E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32138" y="2229028"/>
            <a:ext cx="9127723" cy="3103022"/>
          </a:xfrm>
          <a:prstGeom prst="rect">
            <a:avLst/>
          </a:prstGeom>
        </p:spPr>
      </p:pic>
      <p:pic>
        <p:nvPicPr>
          <p:cNvPr id="8" name="Picture 18" descr="Logo&#10;&#10;Description automatically generated">
            <a:extLst>
              <a:ext uri="{FF2B5EF4-FFF2-40B4-BE49-F238E27FC236}">
                <a16:creationId xmlns:a16="http://schemas.microsoft.com/office/drawing/2014/main" id="{8396C30D-1E2E-A134-6C28-2A47CDE46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664" y="6082074"/>
            <a:ext cx="2234624" cy="776716"/>
          </a:xfrm>
          <a:prstGeom prst="rect">
            <a:avLst/>
          </a:prstGeom>
        </p:spPr>
      </p:pic>
      <p:sp>
        <p:nvSpPr>
          <p:cNvPr id="9" name="Content Placeholder 2">
            <a:extLst>
              <a:ext uri="{FF2B5EF4-FFF2-40B4-BE49-F238E27FC236}">
                <a16:creationId xmlns:a16="http://schemas.microsoft.com/office/drawing/2014/main" id="{31485BBA-32BE-13B0-8EF5-22B7BA0EF60C}"/>
              </a:ext>
            </a:extLst>
          </p:cNvPr>
          <p:cNvSpPr>
            <a:spLocks noGrp="1"/>
          </p:cNvSpPr>
          <p:nvPr>
            <p:ph idx="1"/>
          </p:nvPr>
        </p:nvSpPr>
        <p:spPr>
          <a:xfrm>
            <a:off x="1862050" y="2560931"/>
            <a:ext cx="8362605" cy="2484894"/>
          </a:xfrm>
        </p:spPr>
        <p:txBody>
          <a:bodyPr/>
          <a:lstStyle>
            <a:lvl1pPr marL="0" indent="0">
              <a:buClr>
                <a:srgbClr val="8EBE3F"/>
              </a:buClr>
              <a:buFontTx/>
              <a:buNone/>
              <a:defRPr>
                <a:latin typeface="Gadugi" panose="020B0502040204020203" pitchFamily="34" charset="0"/>
                <a:ea typeface="Gadugi" panose="020B0502040204020203" pitchFamily="34" charset="0"/>
              </a:defRPr>
            </a:lvl1pPr>
          </a:lstStyle>
          <a:p>
            <a:pPr>
              <a:buClr>
                <a:srgbClr val="0E5861"/>
              </a:buClr>
              <a:buFont typeface="Wingdings" panose="05000000000000000000" pitchFamily="2" charset="2"/>
              <a:buChar char="§"/>
            </a:pPr>
            <a:endParaRPr lang="en-GB" dirty="0"/>
          </a:p>
        </p:txBody>
      </p:sp>
    </p:spTree>
    <p:extLst>
      <p:ext uri="{BB962C8B-B14F-4D97-AF65-F5344CB8AC3E}">
        <p14:creationId xmlns:p14="http://schemas.microsoft.com/office/powerpoint/2010/main" val="346622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ilagođeni izgled">
    <p:spTree>
      <p:nvGrpSpPr>
        <p:cNvPr id="1" name=""/>
        <p:cNvGrpSpPr/>
        <p:nvPr/>
      </p:nvGrpSpPr>
      <p:grpSpPr>
        <a:xfrm>
          <a:off x="0" y="0"/>
          <a:ext cx="0" cy="0"/>
          <a:chOff x="0" y="0"/>
          <a:chExt cx="0" cy="0"/>
        </a:xfrm>
      </p:grpSpPr>
      <p:pic>
        <p:nvPicPr>
          <p:cNvPr id="6" name="Picture 20">
            <a:extLst>
              <a:ext uri="{FF2B5EF4-FFF2-40B4-BE49-F238E27FC236}">
                <a16:creationId xmlns:a16="http://schemas.microsoft.com/office/drawing/2014/main" id="{194B8C07-0284-6D71-7325-7E2F761DCE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928" y="969074"/>
            <a:ext cx="11712144" cy="169801"/>
          </a:xfrm>
          <a:prstGeom prst="rect">
            <a:avLst/>
          </a:prstGeom>
        </p:spPr>
      </p:pic>
      <p:pic>
        <p:nvPicPr>
          <p:cNvPr id="9" name="Graphic 21">
            <a:extLst>
              <a:ext uri="{FF2B5EF4-FFF2-40B4-BE49-F238E27FC236}">
                <a16:creationId xmlns:a16="http://schemas.microsoft.com/office/drawing/2014/main" id="{6121749B-438C-CD2A-99B5-F7A12290E06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6852" y="3136392"/>
            <a:ext cx="8326028" cy="2307434"/>
          </a:xfrm>
          <a:prstGeom prst="rect">
            <a:avLst/>
          </a:prstGeom>
        </p:spPr>
      </p:pic>
      <p:pic>
        <p:nvPicPr>
          <p:cNvPr id="11" name="Slika 10">
            <a:extLst>
              <a:ext uri="{FF2B5EF4-FFF2-40B4-BE49-F238E27FC236}">
                <a16:creationId xmlns:a16="http://schemas.microsoft.com/office/drawing/2014/main" id="{C10598E4-CC6B-D8D7-40D4-8867308776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337"/>
            <a:ext cx="3776493" cy="5587326"/>
          </a:xfrm>
          <a:prstGeom prst="rect">
            <a:avLst/>
          </a:prstGeom>
        </p:spPr>
      </p:pic>
      <p:pic>
        <p:nvPicPr>
          <p:cNvPr id="12" name="Picture 18" descr="Logo&#10;&#10;Description automatically generated">
            <a:extLst>
              <a:ext uri="{FF2B5EF4-FFF2-40B4-BE49-F238E27FC236}">
                <a16:creationId xmlns:a16="http://schemas.microsoft.com/office/drawing/2014/main" id="{615364CB-0AB1-33C7-3B0B-C256F6CE66A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9664" y="6082074"/>
            <a:ext cx="2234624" cy="776716"/>
          </a:xfrm>
          <a:prstGeom prst="rect">
            <a:avLst/>
          </a:prstGeom>
        </p:spPr>
      </p:pic>
      <p:sp>
        <p:nvSpPr>
          <p:cNvPr id="14" name="Naslov 1">
            <a:extLst>
              <a:ext uri="{FF2B5EF4-FFF2-40B4-BE49-F238E27FC236}">
                <a16:creationId xmlns:a16="http://schemas.microsoft.com/office/drawing/2014/main" id="{DD87F61B-2A7E-C247-56B0-7DA87A408E41}"/>
              </a:ext>
            </a:extLst>
          </p:cNvPr>
          <p:cNvSpPr>
            <a:spLocks noGrp="1"/>
          </p:cNvSpPr>
          <p:nvPr>
            <p:ph type="title" hasCustomPrompt="1"/>
          </p:nvPr>
        </p:nvSpPr>
        <p:spPr>
          <a:xfrm>
            <a:off x="0" y="0"/>
            <a:ext cx="12173505" cy="1138875"/>
          </a:xfrm>
        </p:spPr>
        <p:txBody>
          <a:bodyPr/>
          <a:lstStyle>
            <a:lvl1pPr algn="ctr">
              <a:defRPr b="1">
                <a:solidFill>
                  <a:srgbClr val="135B64"/>
                </a:solidFill>
                <a:latin typeface="Gadugi" panose="020B0502040204020203" pitchFamily="34" charset="0"/>
                <a:ea typeface="Gadugi" panose="020B0502040204020203" pitchFamily="34" charset="0"/>
              </a:defRPr>
            </a:lvl1pPr>
          </a:lstStyle>
          <a:p>
            <a:r>
              <a:rPr lang="hr-HR" dirty="0"/>
              <a:t>Key message</a:t>
            </a:r>
            <a:endParaRPr lang="en-GB" dirty="0"/>
          </a:p>
        </p:txBody>
      </p:sp>
      <p:sp>
        <p:nvSpPr>
          <p:cNvPr id="2" name="Content Placeholder 2">
            <a:extLst>
              <a:ext uri="{FF2B5EF4-FFF2-40B4-BE49-F238E27FC236}">
                <a16:creationId xmlns:a16="http://schemas.microsoft.com/office/drawing/2014/main" id="{A71C062E-2FDC-E7C0-7B0F-39FC0AC0794A}"/>
              </a:ext>
            </a:extLst>
          </p:cNvPr>
          <p:cNvSpPr>
            <a:spLocks noGrp="1"/>
          </p:cNvSpPr>
          <p:nvPr>
            <p:ph idx="1"/>
          </p:nvPr>
        </p:nvSpPr>
        <p:spPr>
          <a:xfrm>
            <a:off x="3599411" y="3441469"/>
            <a:ext cx="7689274" cy="1733205"/>
          </a:xfrm>
        </p:spPr>
        <p:txBody>
          <a:bodyPr/>
          <a:lstStyle>
            <a:lvl1pPr marL="0" indent="0">
              <a:buNone/>
              <a:defRPr>
                <a:latin typeface="Gadugi" panose="020B0502040204020203" pitchFamily="34" charset="0"/>
                <a:ea typeface="Gadugi" panose="020B0502040204020203" pitchFamily="34" charset="0"/>
              </a:defRPr>
            </a:lvl1pPr>
          </a:lstStyle>
          <a:p>
            <a:pPr>
              <a:buClr>
                <a:srgbClr val="0E5861"/>
              </a:buClr>
              <a:buFont typeface="Wingdings" panose="05000000000000000000" pitchFamily="2" charset="2"/>
              <a:buChar char="§"/>
            </a:pPr>
            <a:endParaRPr lang="en-GB" dirty="0"/>
          </a:p>
        </p:txBody>
      </p:sp>
    </p:spTree>
    <p:extLst>
      <p:ext uri="{BB962C8B-B14F-4D97-AF65-F5344CB8AC3E}">
        <p14:creationId xmlns:p14="http://schemas.microsoft.com/office/powerpoint/2010/main" val="12624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ilagođeni izgle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Graphic 5">
            <a:extLst>
              <a:ext uri="{FF2B5EF4-FFF2-40B4-BE49-F238E27FC236}">
                <a16:creationId xmlns:a16="http://schemas.microsoft.com/office/drawing/2014/main" id="{FD52580E-A65E-7D71-8A9D-D0BD634DAA1C}"/>
              </a:ext>
            </a:extLst>
          </p:cNvPr>
          <p:cNvSpPr/>
          <p:nvPr userDrawn="1"/>
        </p:nvSpPr>
        <p:spPr>
          <a:xfrm>
            <a:off x="0" y="4241483"/>
            <a:ext cx="7948871" cy="1529757"/>
          </a:xfrm>
          <a:custGeom>
            <a:avLst/>
            <a:gdLst>
              <a:gd name="connsiteX0" fmla="*/ 273952 w 8169475"/>
              <a:gd name="connsiteY0" fmla="*/ 75385 h 1529757"/>
              <a:gd name="connsiteX1" fmla="*/ 1099317 w 8169475"/>
              <a:gd name="connsiteY1" fmla="*/ 78574 h 1529757"/>
              <a:gd name="connsiteX2" fmla="*/ 2013564 w 8169475"/>
              <a:gd name="connsiteY2" fmla="*/ 87642 h 1529757"/>
              <a:gd name="connsiteX3" fmla="*/ 3518620 w 8169475"/>
              <a:gd name="connsiteY3" fmla="*/ 32436 h 1529757"/>
              <a:gd name="connsiteX4" fmla="*/ 4944168 w 8169475"/>
              <a:gd name="connsiteY4" fmla="*/ 25560 h 1529757"/>
              <a:gd name="connsiteX5" fmla="*/ 6218634 w 8169475"/>
              <a:gd name="connsiteY5" fmla="*/ 45988 h 1529757"/>
              <a:gd name="connsiteX6" fmla="*/ 7996829 w 8169475"/>
              <a:gd name="connsiteY6" fmla="*/ 67712 h 1529757"/>
              <a:gd name="connsiteX7" fmla="*/ 8136733 w 8169475"/>
              <a:gd name="connsiteY7" fmla="*/ 639108 h 1529757"/>
              <a:gd name="connsiteX8" fmla="*/ 8028560 w 8169475"/>
              <a:gd name="connsiteY8" fmla="*/ 1499989 h 1529757"/>
              <a:gd name="connsiteX9" fmla="*/ 7077172 w 8169475"/>
              <a:gd name="connsiteY9" fmla="*/ 1488230 h 1529757"/>
              <a:gd name="connsiteX10" fmla="*/ 5481251 w 8169475"/>
              <a:gd name="connsiteY10" fmla="*/ 1459033 h 1529757"/>
              <a:gd name="connsiteX11" fmla="*/ 4969950 w 8169475"/>
              <a:gd name="connsiteY11" fmla="*/ 1468200 h 1529757"/>
              <a:gd name="connsiteX12" fmla="*/ 3939776 w 8169475"/>
              <a:gd name="connsiteY12" fmla="*/ 1474379 h 1529757"/>
              <a:gd name="connsiteX13" fmla="*/ 2545057 w 8169475"/>
              <a:gd name="connsiteY13" fmla="*/ 1521215 h 1529757"/>
              <a:gd name="connsiteX14" fmla="*/ 1629367 w 8169475"/>
              <a:gd name="connsiteY14" fmla="*/ 1504872 h 1529757"/>
              <a:gd name="connsiteX15" fmla="*/ 113494 w 8169475"/>
              <a:gd name="connsiteY15" fmla="*/ 1492914 h 1529757"/>
              <a:gd name="connsiteX16" fmla="*/ 273591 w 8169475"/>
              <a:gd name="connsiteY16" fmla="*/ 75086 h 152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69475" h="1529757">
                <a:moveTo>
                  <a:pt x="273952" y="75385"/>
                </a:moveTo>
                <a:cubicBezTo>
                  <a:pt x="497871" y="66317"/>
                  <a:pt x="848173" y="131090"/>
                  <a:pt x="1099317" y="78574"/>
                </a:cubicBezTo>
                <a:cubicBezTo>
                  <a:pt x="1350460" y="26058"/>
                  <a:pt x="2013564" y="87642"/>
                  <a:pt x="2013564" y="87642"/>
                </a:cubicBezTo>
                <a:cubicBezTo>
                  <a:pt x="2013564" y="87642"/>
                  <a:pt x="3189051" y="32436"/>
                  <a:pt x="3518620" y="32436"/>
                </a:cubicBezTo>
                <a:cubicBezTo>
                  <a:pt x="3848189" y="32436"/>
                  <a:pt x="4502279" y="98205"/>
                  <a:pt x="4944168" y="25560"/>
                </a:cubicBezTo>
                <a:cubicBezTo>
                  <a:pt x="5386058" y="-47085"/>
                  <a:pt x="5669292" y="59541"/>
                  <a:pt x="6218634" y="45988"/>
                </a:cubicBezTo>
                <a:cubicBezTo>
                  <a:pt x="6767976" y="32436"/>
                  <a:pt x="7766599" y="14897"/>
                  <a:pt x="7996829" y="67712"/>
                </a:cubicBezTo>
                <a:cubicBezTo>
                  <a:pt x="8101577" y="91827"/>
                  <a:pt x="8006204" y="385996"/>
                  <a:pt x="8136733" y="639108"/>
                </a:cubicBezTo>
                <a:cubicBezTo>
                  <a:pt x="8251217" y="861528"/>
                  <a:pt x="8028560" y="1499989"/>
                  <a:pt x="8028560" y="1499989"/>
                </a:cubicBezTo>
                <a:cubicBezTo>
                  <a:pt x="8028560" y="1499989"/>
                  <a:pt x="7693943" y="1528688"/>
                  <a:pt x="7077172" y="1488230"/>
                </a:cubicBezTo>
                <a:cubicBezTo>
                  <a:pt x="6552170" y="1453851"/>
                  <a:pt x="6249824" y="1492914"/>
                  <a:pt x="5481251" y="1459033"/>
                </a:cubicBezTo>
                <a:cubicBezTo>
                  <a:pt x="5432212" y="1456940"/>
                  <a:pt x="5409135" y="1468200"/>
                  <a:pt x="4969950" y="1468200"/>
                </a:cubicBezTo>
                <a:cubicBezTo>
                  <a:pt x="4530765" y="1468200"/>
                  <a:pt x="4294045" y="1528888"/>
                  <a:pt x="3939776" y="1474379"/>
                </a:cubicBezTo>
                <a:cubicBezTo>
                  <a:pt x="3582623" y="1419272"/>
                  <a:pt x="2921682" y="1565659"/>
                  <a:pt x="2545057" y="1521215"/>
                </a:cubicBezTo>
                <a:cubicBezTo>
                  <a:pt x="2168433" y="1476770"/>
                  <a:pt x="1984538" y="1504872"/>
                  <a:pt x="1629367" y="1504872"/>
                </a:cubicBezTo>
                <a:cubicBezTo>
                  <a:pt x="1274197" y="1504872"/>
                  <a:pt x="583689" y="1509555"/>
                  <a:pt x="113494" y="1492914"/>
                </a:cubicBezTo>
                <a:cubicBezTo>
                  <a:pt x="113494" y="1492914"/>
                  <a:pt x="-227974" y="95514"/>
                  <a:pt x="273591" y="75086"/>
                </a:cubicBezTo>
              </a:path>
            </a:pathLst>
          </a:custGeom>
          <a:solidFill>
            <a:srgbClr val="FFFFFF">
              <a:alpha val="72000"/>
            </a:srgbClr>
          </a:solidFill>
          <a:ln w="18020" cap="flat">
            <a:noFill/>
            <a:prstDash val="solid"/>
            <a:miter/>
          </a:ln>
        </p:spPr>
        <p:txBody>
          <a:bodyPr rtlCol="0" anchor="ctr"/>
          <a:lstStyle/>
          <a:p>
            <a:endParaRPr lang="hr-HR" dirty="0"/>
          </a:p>
        </p:txBody>
      </p:sp>
      <p:sp>
        <p:nvSpPr>
          <p:cNvPr id="2" name="Naslov 1">
            <a:extLst>
              <a:ext uri="{FF2B5EF4-FFF2-40B4-BE49-F238E27FC236}">
                <a16:creationId xmlns:a16="http://schemas.microsoft.com/office/drawing/2014/main" id="{FC6DE1CA-C187-6086-A37B-C6E58D8D0520}"/>
              </a:ext>
            </a:extLst>
          </p:cNvPr>
          <p:cNvSpPr>
            <a:spLocks noGrp="1"/>
          </p:cNvSpPr>
          <p:nvPr>
            <p:ph type="title" hasCustomPrompt="1"/>
          </p:nvPr>
        </p:nvSpPr>
        <p:spPr>
          <a:xfrm>
            <a:off x="1433945" y="4499264"/>
            <a:ext cx="6276110" cy="1018309"/>
          </a:xfrm>
        </p:spPr>
        <p:txBody>
          <a:bodyPr>
            <a:noAutofit/>
          </a:bodyPr>
          <a:lstStyle>
            <a:lvl1pPr>
              <a:defRPr sz="3600" b="1">
                <a:solidFill>
                  <a:srgbClr val="135B64"/>
                </a:solidFill>
                <a:latin typeface="Gadugi" panose="020B0502040204020203" pitchFamily="34" charset="0"/>
                <a:ea typeface="Gadugi" panose="020B0502040204020203" pitchFamily="34" charset="0"/>
              </a:defRPr>
            </a:lvl1pPr>
          </a:lstStyle>
          <a:p>
            <a:r>
              <a:rPr lang="hr-HR" dirty="0"/>
              <a:t>Project </a:t>
            </a:r>
            <a:r>
              <a:rPr lang="hr-HR" dirty="0" err="1"/>
              <a:t>planing</a:t>
            </a:r>
            <a:r>
              <a:rPr lang="hr-HR" dirty="0"/>
              <a:t> &amp; </a:t>
            </a:r>
            <a:r>
              <a:rPr lang="hr-HR" dirty="0" err="1"/>
              <a:t>reporting</a:t>
            </a:r>
            <a:endParaRPr lang="en-GB" dirty="0"/>
          </a:p>
        </p:txBody>
      </p:sp>
      <p:pic>
        <p:nvPicPr>
          <p:cNvPr id="7" name="Picture 10" descr="Logo&#10;&#10;Description automatically generated">
            <a:extLst>
              <a:ext uri="{FF2B5EF4-FFF2-40B4-BE49-F238E27FC236}">
                <a16:creationId xmlns:a16="http://schemas.microsoft.com/office/drawing/2014/main" id="{9F6C9A6D-666F-2D2D-13CE-C8DA750016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09" y="3637838"/>
            <a:ext cx="1456524" cy="2154930"/>
          </a:xfrm>
          <a:prstGeom prst="rect">
            <a:avLst/>
          </a:prstGeom>
        </p:spPr>
      </p:pic>
    </p:spTree>
    <p:extLst>
      <p:ext uri="{BB962C8B-B14F-4D97-AF65-F5344CB8AC3E}">
        <p14:creationId xmlns:p14="http://schemas.microsoft.com/office/powerpoint/2010/main" val="310111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rilagođeni izgle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175460-2912-EF70-4F69-8D10434E7CE0}"/>
              </a:ext>
            </a:extLst>
          </p:cNvPr>
          <p:cNvSpPr>
            <a:spLocks noGrp="1"/>
          </p:cNvSpPr>
          <p:nvPr>
            <p:ph type="title" hasCustomPrompt="1"/>
          </p:nvPr>
        </p:nvSpPr>
        <p:spPr>
          <a:xfrm>
            <a:off x="0" y="1"/>
            <a:ext cx="12173504" cy="1138874"/>
          </a:xfrm>
        </p:spPr>
        <p:txBody>
          <a:bodyPr/>
          <a:lstStyle>
            <a:lvl1pPr algn="ctr">
              <a:defRPr b="1">
                <a:solidFill>
                  <a:srgbClr val="135B64"/>
                </a:solidFill>
                <a:latin typeface="Gadugi" panose="020B0502040204020203" pitchFamily="34" charset="0"/>
                <a:ea typeface="Gadugi" panose="020B0502040204020203" pitchFamily="34" charset="0"/>
              </a:defRPr>
            </a:lvl1pPr>
          </a:lstStyle>
          <a:p>
            <a:r>
              <a:rPr lang="hr-HR" dirty="0" err="1"/>
              <a:t>Closing</a:t>
            </a:r>
            <a:r>
              <a:rPr lang="hr-HR" dirty="0"/>
              <a:t> </a:t>
            </a:r>
            <a:r>
              <a:rPr lang="hr-HR" dirty="0" err="1"/>
              <a:t>messages</a:t>
            </a:r>
            <a:endParaRPr lang="en-GB" dirty="0"/>
          </a:p>
        </p:txBody>
      </p:sp>
      <p:pic>
        <p:nvPicPr>
          <p:cNvPr id="7" name="Picture 20">
            <a:extLst>
              <a:ext uri="{FF2B5EF4-FFF2-40B4-BE49-F238E27FC236}">
                <a16:creationId xmlns:a16="http://schemas.microsoft.com/office/drawing/2014/main" id="{A1B14F15-5E02-2102-259A-16FCA89389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9928" y="969074"/>
            <a:ext cx="11712144" cy="169801"/>
          </a:xfrm>
          <a:prstGeom prst="rect">
            <a:avLst/>
          </a:prstGeom>
        </p:spPr>
      </p:pic>
      <p:sp>
        <p:nvSpPr>
          <p:cNvPr id="9" name="Text Placeholder 3">
            <a:extLst>
              <a:ext uri="{FF2B5EF4-FFF2-40B4-BE49-F238E27FC236}">
                <a16:creationId xmlns:a16="http://schemas.microsoft.com/office/drawing/2014/main" id="{246A6DC7-B984-7D0C-3F37-BA08EBD9C084}"/>
              </a:ext>
            </a:extLst>
          </p:cNvPr>
          <p:cNvSpPr txBox="1">
            <a:spLocks/>
          </p:cNvSpPr>
          <p:nvPr userDrawn="1"/>
        </p:nvSpPr>
        <p:spPr>
          <a:xfrm>
            <a:off x="2984978" y="1681850"/>
            <a:ext cx="8555993" cy="46152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Clr>
                <a:srgbClr val="0E5861"/>
              </a:buClr>
              <a:buFont typeface="Wingdings" panose="05000000000000000000" pitchFamily="2" charset="2"/>
              <a:buNone/>
            </a:pPr>
            <a:endParaRPr lang="en-GB" sz="2600" dirty="0"/>
          </a:p>
        </p:txBody>
      </p:sp>
      <p:pic>
        <p:nvPicPr>
          <p:cNvPr id="12" name="Graphic 5">
            <a:extLst>
              <a:ext uri="{FF2B5EF4-FFF2-40B4-BE49-F238E27FC236}">
                <a16:creationId xmlns:a16="http://schemas.microsoft.com/office/drawing/2014/main" id="{5914AB35-25ED-7C15-590C-9E16C2E3EB7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flipV="1">
            <a:off x="-1071447" y="2728181"/>
            <a:ext cx="4999875" cy="2444223"/>
          </a:xfrm>
          <a:prstGeom prst="rect">
            <a:avLst/>
          </a:prstGeom>
        </p:spPr>
      </p:pic>
      <p:pic>
        <p:nvPicPr>
          <p:cNvPr id="13" name="Picture 8" descr="Icon&#10;&#10;Description automatically generated">
            <a:extLst>
              <a:ext uri="{FF2B5EF4-FFF2-40B4-BE49-F238E27FC236}">
                <a16:creationId xmlns:a16="http://schemas.microsoft.com/office/drawing/2014/main" id="{E1761AD2-6F74-9031-671B-9EC0B0BEE1E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8447" y="3071052"/>
            <a:ext cx="2024057" cy="2994595"/>
          </a:xfrm>
          <a:prstGeom prst="rect">
            <a:avLst/>
          </a:prstGeom>
        </p:spPr>
      </p:pic>
      <p:sp>
        <p:nvSpPr>
          <p:cNvPr id="14" name="Text Placeholder 3">
            <a:extLst>
              <a:ext uri="{FF2B5EF4-FFF2-40B4-BE49-F238E27FC236}">
                <a16:creationId xmlns:a16="http://schemas.microsoft.com/office/drawing/2014/main" id="{71DA5FE4-5BE2-5C30-04B0-55B86E2D2264}"/>
              </a:ext>
            </a:extLst>
          </p:cNvPr>
          <p:cNvSpPr txBox="1">
            <a:spLocks/>
          </p:cNvSpPr>
          <p:nvPr userDrawn="1"/>
        </p:nvSpPr>
        <p:spPr>
          <a:xfrm>
            <a:off x="2984978" y="1681850"/>
            <a:ext cx="8216147" cy="46152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buClr>
                <a:srgbClr val="0E5861"/>
              </a:buClr>
              <a:buFont typeface="Wingdings" panose="05000000000000000000" pitchFamily="2" charset="2"/>
              <a:buChar char="§"/>
            </a:pPr>
            <a:endParaRPr lang="en-GB" sz="2600" dirty="0"/>
          </a:p>
        </p:txBody>
      </p:sp>
      <p:sp>
        <p:nvSpPr>
          <p:cNvPr id="3" name="Content Placeholder 2">
            <a:extLst>
              <a:ext uri="{FF2B5EF4-FFF2-40B4-BE49-F238E27FC236}">
                <a16:creationId xmlns:a16="http://schemas.microsoft.com/office/drawing/2014/main" id="{F98292A2-D82D-8FDD-4D67-AC83513FA336}"/>
              </a:ext>
            </a:extLst>
          </p:cNvPr>
          <p:cNvSpPr>
            <a:spLocks noGrp="1"/>
          </p:cNvSpPr>
          <p:nvPr>
            <p:ph idx="1"/>
          </p:nvPr>
        </p:nvSpPr>
        <p:spPr>
          <a:xfrm>
            <a:off x="2842672" y="1620982"/>
            <a:ext cx="8511128" cy="4676159"/>
          </a:xfrm>
        </p:spPr>
        <p:txBody>
          <a:bodyPr/>
          <a:lstStyle>
            <a:lvl1pPr marL="0" indent="0">
              <a:buNone/>
              <a:defRPr>
                <a:latin typeface="Gadugi" panose="020B0502040204020203" pitchFamily="34" charset="0"/>
                <a:ea typeface="Gadugi" panose="020B0502040204020203" pitchFamily="34" charset="0"/>
              </a:defRPr>
            </a:lvl1pPr>
          </a:lstStyle>
          <a:p>
            <a:pPr>
              <a:buClr>
                <a:srgbClr val="0E5861"/>
              </a:buClr>
              <a:buFont typeface="Wingdings" panose="05000000000000000000" pitchFamily="2" charset="2"/>
              <a:buChar char="§"/>
            </a:pPr>
            <a:endParaRPr lang="en-GB" dirty="0"/>
          </a:p>
        </p:txBody>
      </p:sp>
    </p:spTree>
    <p:extLst>
      <p:ext uri="{BB962C8B-B14F-4D97-AF65-F5344CB8AC3E}">
        <p14:creationId xmlns:p14="http://schemas.microsoft.com/office/powerpoint/2010/main" val="397228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rilagođeni izgle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6C3B06E-712B-6C8F-55B3-75BA029EDC3F}"/>
              </a:ext>
            </a:extLst>
          </p:cNvPr>
          <p:cNvSpPr>
            <a:spLocks noGrp="1"/>
          </p:cNvSpPr>
          <p:nvPr>
            <p:ph type="title"/>
          </p:nvPr>
        </p:nvSpPr>
        <p:spPr/>
        <p:txBody>
          <a:bodyPr/>
          <a:lstStyle/>
          <a:p>
            <a:r>
              <a:rPr lang="hr-HR"/>
              <a:t>Kliknite da biste uredili stil naslova matrice</a:t>
            </a:r>
            <a:endParaRPr lang="en-GB"/>
          </a:p>
        </p:txBody>
      </p:sp>
      <p:sp>
        <p:nvSpPr>
          <p:cNvPr id="3" name="Rezervirano mjesto datuma 2">
            <a:extLst>
              <a:ext uri="{FF2B5EF4-FFF2-40B4-BE49-F238E27FC236}">
                <a16:creationId xmlns:a16="http://schemas.microsoft.com/office/drawing/2014/main" id="{41CB6673-ED13-6D87-4611-D322401109B8}"/>
              </a:ext>
            </a:extLst>
          </p:cNvPr>
          <p:cNvSpPr>
            <a:spLocks noGrp="1"/>
          </p:cNvSpPr>
          <p:nvPr>
            <p:ph type="dt" sz="half" idx="10"/>
          </p:nvPr>
        </p:nvSpPr>
        <p:spPr/>
        <p:txBody>
          <a:bodyPr/>
          <a:lstStyle/>
          <a:p>
            <a:fld id="{26E6707D-4C33-43DF-BE3A-B284BCB07D87}" type="datetime1">
              <a:rPr lang="en-GB" smtClean="0"/>
              <a:t>12/05/2026</a:t>
            </a:fld>
            <a:endParaRPr lang="en-GB"/>
          </a:p>
        </p:txBody>
      </p:sp>
      <p:sp>
        <p:nvSpPr>
          <p:cNvPr id="4" name="Rezervirano mjesto podnožja 3">
            <a:extLst>
              <a:ext uri="{FF2B5EF4-FFF2-40B4-BE49-F238E27FC236}">
                <a16:creationId xmlns:a16="http://schemas.microsoft.com/office/drawing/2014/main" id="{1C6A5953-5980-E93A-1FBA-B0DFF6B611B2}"/>
              </a:ext>
            </a:extLst>
          </p:cNvPr>
          <p:cNvSpPr>
            <a:spLocks noGrp="1"/>
          </p:cNvSpPr>
          <p:nvPr>
            <p:ph type="ftr" sz="quarter" idx="11"/>
          </p:nvPr>
        </p:nvSpPr>
        <p:spPr/>
        <p:txBody>
          <a:bodyPr/>
          <a:lstStyle/>
          <a:p>
            <a:endParaRPr lang="en-GB"/>
          </a:p>
        </p:txBody>
      </p:sp>
      <p:sp>
        <p:nvSpPr>
          <p:cNvPr id="5" name="Rezervirano mjesto broja slajda 4">
            <a:extLst>
              <a:ext uri="{FF2B5EF4-FFF2-40B4-BE49-F238E27FC236}">
                <a16:creationId xmlns:a16="http://schemas.microsoft.com/office/drawing/2014/main" id="{30350AD1-7A47-4792-BD80-38028F78D9B0}"/>
              </a:ext>
            </a:extLst>
          </p:cNvPr>
          <p:cNvSpPr>
            <a:spLocks noGrp="1"/>
          </p:cNvSpPr>
          <p:nvPr>
            <p:ph type="sldNum" sz="quarter" idx="12"/>
          </p:nvPr>
        </p:nvSpPr>
        <p:spPr/>
        <p:txBody>
          <a:bodyPr/>
          <a:lstStyle/>
          <a:p>
            <a:fld id="{91D23840-DF75-401A-ADC9-454FD63CE542}" type="slidenum">
              <a:rPr lang="en-GB" smtClean="0"/>
              <a:t>‹#›</a:t>
            </a:fld>
            <a:endParaRPr lang="en-GB"/>
          </a:p>
        </p:txBody>
      </p:sp>
    </p:spTree>
    <p:extLst>
      <p:ext uri="{BB962C8B-B14F-4D97-AF65-F5344CB8AC3E}">
        <p14:creationId xmlns:p14="http://schemas.microsoft.com/office/powerpoint/2010/main" val="201253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2234-072A-200B-AD46-062C06685D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1749F-DE18-3F6B-73E1-AC963B1D31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D1C3D5-153F-D4C1-D921-9E8EC0E5B670}"/>
              </a:ext>
            </a:extLst>
          </p:cNvPr>
          <p:cNvSpPr>
            <a:spLocks noGrp="1"/>
          </p:cNvSpPr>
          <p:nvPr>
            <p:ph type="dt" sz="half" idx="10"/>
          </p:nvPr>
        </p:nvSpPr>
        <p:spPr/>
        <p:txBody>
          <a:bodyPr/>
          <a:lstStyle/>
          <a:p>
            <a:fld id="{F5DF715A-588E-4B00-8282-2AFB64176DC8}" type="datetime1">
              <a:rPr lang="en-GB" smtClean="0"/>
              <a:t>12/05/2026</a:t>
            </a:fld>
            <a:endParaRPr lang="en-GB"/>
          </a:p>
        </p:txBody>
      </p:sp>
      <p:sp>
        <p:nvSpPr>
          <p:cNvPr id="5" name="Footer Placeholder 4">
            <a:extLst>
              <a:ext uri="{FF2B5EF4-FFF2-40B4-BE49-F238E27FC236}">
                <a16:creationId xmlns:a16="http://schemas.microsoft.com/office/drawing/2014/main" id="{7DF0024C-51A7-AA43-C97E-489AA68C9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4257E2-AA89-F831-ED5E-8730390E4C8F}"/>
              </a:ext>
            </a:extLst>
          </p:cNvPr>
          <p:cNvSpPr>
            <a:spLocks noGrp="1"/>
          </p:cNvSpPr>
          <p:nvPr>
            <p:ph type="sldNum" sz="quarter" idx="12"/>
          </p:nvPr>
        </p:nvSpPr>
        <p:spPr/>
        <p:txBody>
          <a:bodyPr/>
          <a:lstStyle/>
          <a:p>
            <a:fld id="{91D23840-DF75-401A-ADC9-454FD63CE542}" type="slidenum">
              <a:rPr lang="en-GB" smtClean="0"/>
              <a:t>‹#›</a:t>
            </a:fld>
            <a:endParaRPr lang="en-GB"/>
          </a:p>
        </p:txBody>
      </p:sp>
    </p:spTree>
    <p:extLst>
      <p:ext uri="{BB962C8B-B14F-4D97-AF65-F5344CB8AC3E}">
        <p14:creationId xmlns:p14="http://schemas.microsoft.com/office/powerpoint/2010/main" val="296657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B791A-3101-BA89-CCD8-38687476ED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7C2A15-758A-0D59-8D3A-D6E9825C8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2B31E4-5BB4-381A-1E57-0B4D3BA220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6707D-4C33-43DF-BE3A-B284BCB07D87}" type="datetime1">
              <a:rPr lang="en-GB" smtClean="0"/>
              <a:t>12/05/2026</a:t>
            </a:fld>
            <a:endParaRPr lang="en-GB"/>
          </a:p>
        </p:txBody>
      </p:sp>
      <p:sp>
        <p:nvSpPr>
          <p:cNvPr id="5" name="Footer Placeholder 4">
            <a:extLst>
              <a:ext uri="{FF2B5EF4-FFF2-40B4-BE49-F238E27FC236}">
                <a16:creationId xmlns:a16="http://schemas.microsoft.com/office/drawing/2014/main" id="{C109AB8A-5493-CE22-0D0F-F21527292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02BF3D-8594-AB28-57F9-BA5F2CC351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23840-DF75-401A-ADC9-454FD63CE542}" type="slidenum">
              <a:rPr lang="en-GB" smtClean="0"/>
              <a:t>‹#›</a:t>
            </a:fld>
            <a:endParaRPr lang="en-GB"/>
          </a:p>
        </p:txBody>
      </p:sp>
    </p:spTree>
    <p:extLst>
      <p:ext uri="{BB962C8B-B14F-4D97-AF65-F5344CB8AC3E}">
        <p14:creationId xmlns:p14="http://schemas.microsoft.com/office/powerpoint/2010/main" val="2621507316"/>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2" r:id="rId4"/>
    <p:sldLayoutId id="2147483661" r:id="rId5"/>
    <p:sldLayoutId id="2147483663" r:id="rId6"/>
    <p:sldLayoutId id="2147483664" r:id="rId7"/>
    <p:sldLayoutId id="2147483665"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biobreeding.org/"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758BE7-85B3-D3FA-EA5F-9F53BC8FA1C3}"/>
              </a:ext>
            </a:extLst>
          </p:cNvPr>
          <p:cNvSpPr>
            <a:spLocks noGrp="1"/>
          </p:cNvSpPr>
          <p:nvPr>
            <p:ph type="ctrTitle"/>
          </p:nvPr>
        </p:nvSpPr>
        <p:spPr>
          <a:xfrm>
            <a:off x="-57808" y="325821"/>
            <a:ext cx="12307615" cy="777766"/>
          </a:xfrm>
        </p:spPr>
        <p:txBody>
          <a:bodyPr>
            <a:noAutofit/>
          </a:bodyPr>
          <a:lstStyle/>
          <a:p>
            <a:pPr algn="l"/>
            <a:r>
              <a:rPr lang="en-GB" sz="3200" dirty="0">
                <a:highlight>
                  <a:srgbClr val="FFFFFF"/>
                </a:highlight>
              </a:rPr>
              <a:t>Analysis of GOVERNANCE models of organic plant breeding initiatives in Europe</a:t>
            </a:r>
          </a:p>
        </p:txBody>
      </p:sp>
      <p:sp>
        <p:nvSpPr>
          <p:cNvPr id="3" name="Podnaslov 2">
            <a:extLst>
              <a:ext uri="{FF2B5EF4-FFF2-40B4-BE49-F238E27FC236}">
                <a16:creationId xmlns:a16="http://schemas.microsoft.com/office/drawing/2014/main" id="{2618E001-2043-32E5-4F20-7DC6771F8D11}"/>
              </a:ext>
            </a:extLst>
          </p:cNvPr>
          <p:cNvSpPr>
            <a:spLocks noGrp="1"/>
          </p:cNvSpPr>
          <p:nvPr>
            <p:ph type="subTitle" idx="1"/>
          </p:nvPr>
        </p:nvSpPr>
        <p:spPr/>
        <p:txBody>
          <a:bodyPr>
            <a:normAutofit/>
          </a:bodyPr>
          <a:lstStyle/>
          <a:p>
            <a:r>
              <a:rPr lang="en-GB" b="0" dirty="0"/>
              <a:t>Claudia Meier, </a:t>
            </a:r>
            <a:r>
              <a:rPr lang="en-US" b="0" dirty="0"/>
              <a:t>Lamprecht Nina, </a:t>
            </a:r>
            <a:r>
              <a:rPr lang="en-GB" dirty="0"/>
              <a:t>Mariateresa Lazzaro</a:t>
            </a:r>
          </a:p>
          <a:p>
            <a:r>
              <a:rPr lang="en-GB" b="0" dirty="0"/>
              <a:t>mariateresa.lazzaro@fibl.org</a:t>
            </a:r>
            <a:endParaRPr lang="en-GB" dirty="0"/>
          </a:p>
          <a:p>
            <a:r>
              <a:rPr lang="en-US" sz="1800" b="0" dirty="0"/>
              <a:t>Research Institute of Organic Agriculture FiBL</a:t>
            </a:r>
          </a:p>
        </p:txBody>
      </p:sp>
      <p:sp>
        <p:nvSpPr>
          <p:cNvPr id="4" name="TextBox 3">
            <a:extLst>
              <a:ext uri="{FF2B5EF4-FFF2-40B4-BE49-F238E27FC236}">
                <a16:creationId xmlns:a16="http://schemas.microsoft.com/office/drawing/2014/main" id="{46BB9090-C1A2-C30E-4D41-8930BF8D5A8D}"/>
              </a:ext>
            </a:extLst>
          </p:cNvPr>
          <p:cNvSpPr txBox="1"/>
          <p:nvPr/>
        </p:nvSpPr>
        <p:spPr>
          <a:xfrm>
            <a:off x="9182131" y="2883252"/>
            <a:ext cx="3009869" cy="1569660"/>
          </a:xfrm>
          <a:prstGeom prst="rect">
            <a:avLst/>
          </a:prstGeom>
          <a:noFill/>
        </p:spPr>
        <p:txBody>
          <a:bodyPr wrap="square" rtlCol="0">
            <a:spAutoFit/>
          </a:bodyPr>
          <a:lstStyle/>
          <a:p>
            <a:r>
              <a:rPr lang="en-US" sz="1600" b="1" dirty="0">
                <a:solidFill>
                  <a:schemeClr val="bg1"/>
                </a:solidFill>
              </a:rPr>
              <a:t>III EU </a:t>
            </a:r>
            <a:r>
              <a:rPr lang="en-US" sz="1600" b="1" dirty="0" err="1">
                <a:solidFill>
                  <a:schemeClr val="bg1"/>
                </a:solidFill>
              </a:rPr>
              <a:t>LiveSeeding</a:t>
            </a:r>
            <a:r>
              <a:rPr lang="en-US" sz="1600" b="1" dirty="0">
                <a:solidFill>
                  <a:schemeClr val="bg1"/>
                </a:solidFill>
              </a:rPr>
              <a:t> webinar entrepreneurship: Governance and finance models for organic seeds and plant breeding in Europe</a:t>
            </a:r>
          </a:p>
          <a:p>
            <a:r>
              <a:rPr lang="en-US" sz="1600" b="1" dirty="0">
                <a:solidFill>
                  <a:schemeClr val="bg1"/>
                </a:solidFill>
              </a:rPr>
              <a:t>10-11 March 2026</a:t>
            </a:r>
            <a:endParaRPr lang="en-US" sz="1600" dirty="0">
              <a:solidFill>
                <a:schemeClr val="bg1"/>
              </a:solidFill>
            </a:endParaRPr>
          </a:p>
        </p:txBody>
      </p:sp>
      <p:pic>
        <p:nvPicPr>
          <p:cNvPr id="7" name="Picture 6">
            <a:extLst>
              <a:ext uri="{FF2B5EF4-FFF2-40B4-BE49-F238E27FC236}">
                <a16:creationId xmlns:a16="http://schemas.microsoft.com/office/drawing/2014/main" id="{796CB2B1-8C0C-B5C3-5E8A-820612B450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1799" y="5234443"/>
            <a:ext cx="1415143" cy="49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26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8FCC2-47FE-DB39-2E83-3A66CE199150}"/>
              </a:ext>
            </a:extLst>
          </p:cNvPr>
          <p:cNvSpPr>
            <a:spLocks noGrp="1"/>
          </p:cNvSpPr>
          <p:nvPr>
            <p:ph type="title"/>
          </p:nvPr>
        </p:nvSpPr>
        <p:spPr/>
        <p:txBody>
          <a:bodyPr>
            <a:normAutofit/>
          </a:bodyPr>
          <a:lstStyle/>
          <a:p>
            <a:r>
              <a:rPr lang="en-GB" dirty="0"/>
              <a:t>Mapping of governance</a:t>
            </a:r>
            <a:endParaRPr lang="de-CH" dirty="0"/>
          </a:p>
        </p:txBody>
      </p:sp>
      <p:sp>
        <p:nvSpPr>
          <p:cNvPr id="4" name="Textfeld 3">
            <a:extLst>
              <a:ext uri="{FF2B5EF4-FFF2-40B4-BE49-F238E27FC236}">
                <a16:creationId xmlns:a16="http://schemas.microsoft.com/office/drawing/2014/main" id="{50813E35-4694-F747-DD59-9CEB29326778}"/>
              </a:ext>
            </a:extLst>
          </p:cNvPr>
          <p:cNvSpPr txBox="1"/>
          <p:nvPr/>
        </p:nvSpPr>
        <p:spPr>
          <a:xfrm>
            <a:off x="279711" y="1134413"/>
            <a:ext cx="3348072" cy="553998"/>
          </a:xfrm>
          <a:prstGeom prst="rect">
            <a:avLst/>
          </a:prstGeom>
          <a:noFill/>
        </p:spPr>
        <p:txBody>
          <a:bodyPr wrap="square" rtlCol="0">
            <a:spAutoFit/>
          </a:bodyPr>
          <a:lstStyle/>
          <a:p>
            <a:r>
              <a:rPr lang="de-CH" sz="3000" b="1" dirty="0" err="1">
                <a:solidFill>
                  <a:srgbClr val="135B64"/>
                </a:solidFill>
              </a:rPr>
              <a:t>Governance</a:t>
            </a:r>
            <a:r>
              <a:rPr lang="de-CH" sz="3000" b="1" dirty="0">
                <a:solidFill>
                  <a:srgbClr val="135B64"/>
                </a:solidFill>
              </a:rPr>
              <a:t> </a:t>
            </a:r>
            <a:r>
              <a:rPr lang="de-CH" sz="3000" b="1" dirty="0" err="1">
                <a:solidFill>
                  <a:srgbClr val="135B64"/>
                </a:solidFill>
              </a:rPr>
              <a:t>model</a:t>
            </a:r>
            <a:endParaRPr lang="de-CH" sz="3000" b="1" dirty="0">
              <a:solidFill>
                <a:srgbClr val="135B64"/>
              </a:solidFill>
            </a:endParaRPr>
          </a:p>
        </p:txBody>
      </p:sp>
      <p:grpSp>
        <p:nvGrpSpPr>
          <p:cNvPr id="5" name="Group 68">
            <a:extLst>
              <a:ext uri="{FF2B5EF4-FFF2-40B4-BE49-F238E27FC236}">
                <a16:creationId xmlns:a16="http://schemas.microsoft.com/office/drawing/2014/main" id="{9F4A1B7C-7796-B11B-DB6E-F33963390182}"/>
              </a:ext>
            </a:extLst>
          </p:cNvPr>
          <p:cNvGrpSpPr/>
          <p:nvPr/>
        </p:nvGrpSpPr>
        <p:grpSpPr>
          <a:xfrm>
            <a:off x="2305672" y="1145143"/>
            <a:ext cx="8383548" cy="5372984"/>
            <a:chOff x="1617286" y="1171615"/>
            <a:chExt cx="8383548" cy="5372984"/>
          </a:xfrm>
        </p:grpSpPr>
        <p:cxnSp>
          <p:nvCxnSpPr>
            <p:cNvPr id="6" name="Straight Arrow Connector 38">
              <a:extLst>
                <a:ext uri="{FF2B5EF4-FFF2-40B4-BE49-F238E27FC236}">
                  <a16:creationId xmlns:a16="http://schemas.microsoft.com/office/drawing/2014/main" id="{0A759EF1-8B0C-5747-8A81-90146167EAC3}"/>
                </a:ext>
              </a:extLst>
            </p:cNvPr>
            <p:cNvCxnSpPr>
              <a:cxnSpLocks/>
            </p:cNvCxnSpPr>
            <p:nvPr/>
          </p:nvCxnSpPr>
          <p:spPr>
            <a:xfrm flipV="1">
              <a:off x="3278896" y="1663074"/>
              <a:ext cx="2501661" cy="4304583"/>
            </a:xfrm>
            <a:prstGeom prst="straightConnector1">
              <a:avLst/>
            </a:prstGeom>
            <a:ln>
              <a:solidFill>
                <a:srgbClr val="8EBE3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49">
              <a:extLst>
                <a:ext uri="{FF2B5EF4-FFF2-40B4-BE49-F238E27FC236}">
                  <a16:creationId xmlns:a16="http://schemas.microsoft.com/office/drawing/2014/main" id="{345D1337-6743-9FAD-5614-5368B378175E}"/>
                </a:ext>
              </a:extLst>
            </p:cNvPr>
            <p:cNvCxnSpPr>
              <a:cxnSpLocks/>
            </p:cNvCxnSpPr>
            <p:nvPr/>
          </p:nvCxnSpPr>
          <p:spPr>
            <a:xfrm>
              <a:off x="3423858" y="6193766"/>
              <a:ext cx="5022454" cy="0"/>
            </a:xfrm>
            <a:prstGeom prst="straightConnector1">
              <a:avLst/>
            </a:prstGeom>
            <a:ln>
              <a:solidFill>
                <a:srgbClr val="8EBE3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52">
              <a:extLst>
                <a:ext uri="{FF2B5EF4-FFF2-40B4-BE49-F238E27FC236}">
                  <a16:creationId xmlns:a16="http://schemas.microsoft.com/office/drawing/2014/main" id="{7D93D0C3-1EF3-9BAC-A392-4B655ECC920F}"/>
                </a:ext>
              </a:extLst>
            </p:cNvPr>
            <p:cNvSpPr txBox="1"/>
            <p:nvPr/>
          </p:nvSpPr>
          <p:spPr>
            <a:xfrm>
              <a:off x="3459702" y="6168695"/>
              <a:ext cx="2033121"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Community </a:t>
              </a:r>
              <a:r>
                <a:rPr lang="it-IT" i="1" dirty="0" err="1">
                  <a:solidFill>
                    <a:srgbClr val="99CC00"/>
                  </a:solidFill>
                  <a:latin typeface="Gadugi" panose="020B0502040204020203" pitchFamily="34" charset="0"/>
                  <a:ea typeface="Gadugi" panose="020B0502040204020203" pitchFamily="34" charset="0"/>
                </a:rPr>
                <a:t>based</a:t>
              </a:r>
              <a:endParaRPr lang="en-US" i="1" dirty="0">
                <a:solidFill>
                  <a:srgbClr val="99CC00"/>
                </a:solidFill>
                <a:latin typeface="Gadugi" panose="020B0502040204020203" pitchFamily="34" charset="0"/>
                <a:ea typeface="Gadugi" panose="020B0502040204020203" pitchFamily="34" charset="0"/>
              </a:endParaRPr>
            </a:p>
          </p:txBody>
        </p:sp>
        <p:sp>
          <p:nvSpPr>
            <p:cNvPr id="9" name="TextBox 53">
              <a:extLst>
                <a:ext uri="{FF2B5EF4-FFF2-40B4-BE49-F238E27FC236}">
                  <a16:creationId xmlns:a16="http://schemas.microsoft.com/office/drawing/2014/main" id="{C9203FCF-F714-E026-BC79-277486277C7D}"/>
                </a:ext>
              </a:extLst>
            </p:cNvPr>
            <p:cNvSpPr txBox="1"/>
            <p:nvPr/>
          </p:nvSpPr>
          <p:spPr>
            <a:xfrm>
              <a:off x="6660873" y="6175267"/>
              <a:ext cx="1832618"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Market-</a:t>
              </a:r>
              <a:r>
                <a:rPr lang="it-IT" i="1" dirty="0" err="1">
                  <a:solidFill>
                    <a:srgbClr val="99CC00"/>
                  </a:solidFill>
                  <a:latin typeface="Gadugi" panose="020B0502040204020203" pitchFamily="34" charset="0"/>
                  <a:ea typeface="Gadugi" panose="020B0502040204020203" pitchFamily="34" charset="0"/>
                </a:rPr>
                <a:t>oriented</a:t>
              </a:r>
              <a:endParaRPr lang="en-US" i="1" dirty="0">
                <a:solidFill>
                  <a:srgbClr val="99CC00"/>
                </a:solidFill>
                <a:latin typeface="Gadugi" panose="020B0502040204020203" pitchFamily="34" charset="0"/>
                <a:ea typeface="Gadugi" panose="020B0502040204020203" pitchFamily="34" charset="0"/>
              </a:endParaRPr>
            </a:p>
          </p:txBody>
        </p:sp>
        <p:grpSp>
          <p:nvGrpSpPr>
            <p:cNvPr id="10" name="Group 67">
              <a:extLst>
                <a:ext uri="{FF2B5EF4-FFF2-40B4-BE49-F238E27FC236}">
                  <a16:creationId xmlns:a16="http://schemas.microsoft.com/office/drawing/2014/main" id="{88C8C069-7847-BA86-0A42-5234579E5887}"/>
                </a:ext>
              </a:extLst>
            </p:cNvPr>
            <p:cNvGrpSpPr/>
            <p:nvPr/>
          </p:nvGrpSpPr>
          <p:grpSpPr>
            <a:xfrm>
              <a:off x="1617286" y="1171615"/>
              <a:ext cx="8383548" cy="5199135"/>
              <a:chOff x="1617286" y="1171615"/>
              <a:chExt cx="8383548" cy="5199135"/>
            </a:xfrm>
          </p:grpSpPr>
          <p:grpSp>
            <p:nvGrpSpPr>
              <p:cNvPr id="11" name="Group 36">
                <a:extLst>
                  <a:ext uri="{FF2B5EF4-FFF2-40B4-BE49-F238E27FC236}">
                    <a16:creationId xmlns:a16="http://schemas.microsoft.com/office/drawing/2014/main" id="{D2E822F2-0E20-2989-0A35-8C261C744125}"/>
                  </a:ext>
                </a:extLst>
              </p:cNvPr>
              <p:cNvGrpSpPr/>
              <p:nvPr/>
            </p:nvGrpSpPr>
            <p:grpSpPr>
              <a:xfrm>
                <a:off x="1617286" y="1171615"/>
                <a:ext cx="8383548" cy="5199135"/>
                <a:chOff x="1617286" y="1171615"/>
                <a:chExt cx="8383548" cy="5199135"/>
              </a:xfrm>
            </p:grpSpPr>
            <p:grpSp>
              <p:nvGrpSpPr>
                <p:cNvPr id="25" name="Group 23">
                  <a:extLst>
                    <a:ext uri="{FF2B5EF4-FFF2-40B4-BE49-F238E27FC236}">
                      <a16:creationId xmlns:a16="http://schemas.microsoft.com/office/drawing/2014/main" id="{2A52FE06-C257-749A-DD94-4CC2A312CB13}"/>
                    </a:ext>
                  </a:extLst>
                </p:cNvPr>
                <p:cNvGrpSpPr/>
                <p:nvPr/>
              </p:nvGrpSpPr>
              <p:grpSpPr>
                <a:xfrm>
                  <a:off x="3423858" y="1171615"/>
                  <a:ext cx="4986067" cy="4858581"/>
                  <a:chOff x="611647" y="1190859"/>
                  <a:chExt cx="4986067" cy="4858581"/>
                </a:xfrm>
              </p:grpSpPr>
              <p:grpSp>
                <p:nvGrpSpPr>
                  <p:cNvPr id="28" name="Group 20">
                    <a:extLst>
                      <a:ext uri="{FF2B5EF4-FFF2-40B4-BE49-F238E27FC236}">
                        <a16:creationId xmlns:a16="http://schemas.microsoft.com/office/drawing/2014/main" id="{6FE1C6B6-1116-AB7E-D474-B3C463DA2A83}"/>
                      </a:ext>
                    </a:extLst>
                  </p:cNvPr>
                  <p:cNvGrpSpPr/>
                  <p:nvPr/>
                </p:nvGrpSpPr>
                <p:grpSpPr>
                  <a:xfrm>
                    <a:off x="611647" y="1744857"/>
                    <a:ext cx="4986067" cy="4304583"/>
                    <a:chOff x="3398808" y="1621764"/>
                    <a:chExt cx="4986067" cy="4304583"/>
                  </a:xfrm>
                </p:grpSpPr>
                <p:sp>
                  <p:nvSpPr>
                    <p:cNvPr id="30" name="Isosceles Triangle 4">
                      <a:extLst>
                        <a:ext uri="{FF2B5EF4-FFF2-40B4-BE49-F238E27FC236}">
                          <a16:creationId xmlns:a16="http://schemas.microsoft.com/office/drawing/2014/main" id="{C10558CF-01A9-E0E6-4E5C-E296D3612400}"/>
                        </a:ext>
                      </a:extLst>
                    </p:cNvPr>
                    <p:cNvSpPr/>
                    <p:nvPr/>
                  </p:nvSpPr>
                  <p:spPr>
                    <a:xfrm>
                      <a:off x="3398808" y="1621764"/>
                      <a:ext cx="4986067" cy="4304583"/>
                    </a:xfrm>
                    <a:prstGeom prst="triangle">
                      <a:avLst>
                        <a:gd name="adj" fmla="val 49810"/>
                      </a:avLst>
                    </a:prstGeom>
                    <a:noFill/>
                    <a:ln>
                      <a:solidFill>
                        <a:srgbClr val="0E5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a typeface="Gadugi" panose="020B0502040204020203" pitchFamily="34" charset="0"/>
                      </a:endParaRPr>
                    </a:p>
                  </p:txBody>
                </p:sp>
                <p:cxnSp>
                  <p:nvCxnSpPr>
                    <p:cNvPr id="31" name="Straight Connector 6">
                      <a:extLst>
                        <a:ext uri="{FF2B5EF4-FFF2-40B4-BE49-F238E27FC236}">
                          <a16:creationId xmlns:a16="http://schemas.microsoft.com/office/drawing/2014/main" id="{A6E9119A-2D6A-9DF6-B9E3-3592B95C108C}"/>
                        </a:ext>
                      </a:extLst>
                    </p:cNvPr>
                    <p:cNvCxnSpPr>
                      <a:cxnSpLocks/>
                    </p:cNvCxnSpPr>
                    <p:nvPr/>
                  </p:nvCxnSpPr>
                  <p:spPr>
                    <a:xfrm>
                      <a:off x="5175847" y="2876910"/>
                      <a:ext cx="1457866" cy="0"/>
                    </a:xfrm>
                    <a:prstGeom prst="line">
                      <a:avLst/>
                    </a:prstGeom>
                    <a:ln>
                      <a:solidFill>
                        <a:srgbClr val="0E5861"/>
                      </a:solidFill>
                    </a:ln>
                  </p:spPr>
                  <p:style>
                    <a:lnRef idx="1">
                      <a:schemeClr val="accent1"/>
                    </a:lnRef>
                    <a:fillRef idx="0">
                      <a:schemeClr val="accent1"/>
                    </a:fillRef>
                    <a:effectRef idx="0">
                      <a:schemeClr val="accent1"/>
                    </a:effectRef>
                    <a:fontRef idx="minor">
                      <a:schemeClr val="tx1"/>
                    </a:fontRef>
                  </p:style>
                </p:cxnSp>
                <p:cxnSp>
                  <p:nvCxnSpPr>
                    <p:cNvPr id="32" name="Straight Connector 10">
                      <a:extLst>
                        <a:ext uri="{FF2B5EF4-FFF2-40B4-BE49-F238E27FC236}">
                          <a16:creationId xmlns:a16="http://schemas.microsoft.com/office/drawing/2014/main" id="{1A43CA39-8DD9-94FD-1F4C-1B2003AD3279}"/>
                        </a:ext>
                      </a:extLst>
                    </p:cNvPr>
                    <p:cNvCxnSpPr>
                      <a:cxnSpLocks/>
                    </p:cNvCxnSpPr>
                    <p:nvPr/>
                  </p:nvCxnSpPr>
                  <p:spPr>
                    <a:xfrm flipH="1">
                      <a:off x="6728604" y="4485736"/>
                      <a:ext cx="836762" cy="1440611"/>
                    </a:xfrm>
                    <a:prstGeom prst="line">
                      <a:avLst/>
                    </a:prstGeom>
                    <a:ln>
                      <a:solidFill>
                        <a:srgbClr val="0E5861"/>
                      </a:solidFill>
                    </a:ln>
                  </p:spPr>
                  <p:style>
                    <a:lnRef idx="1">
                      <a:schemeClr val="accent1"/>
                    </a:lnRef>
                    <a:fillRef idx="0">
                      <a:schemeClr val="accent1"/>
                    </a:fillRef>
                    <a:effectRef idx="0">
                      <a:schemeClr val="accent1"/>
                    </a:effectRef>
                    <a:fontRef idx="minor">
                      <a:schemeClr val="tx1"/>
                    </a:fontRef>
                  </p:style>
                </p:cxnSp>
                <p:cxnSp>
                  <p:nvCxnSpPr>
                    <p:cNvPr id="33" name="Straight Connector 15">
                      <a:extLst>
                        <a:ext uri="{FF2B5EF4-FFF2-40B4-BE49-F238E27FC236}">
                          <a16:creationId xmlns:a16="http://schemas.microsoft.com/office/drawing/2014/main" id="{0673894E-F3F8-8D2A-2673-09CC73DD19CF}"/>
                        </a:ext>
                      </a:extLst>
                    </p:cNvPr>
                    <p:cNvCxnSpPr>
                      <a:cxnSpLocks/>
                    </p:cNvCxnSpPr>
                    <p:nvPr/>
                  </p:nvCxnSpPr>
                  <p:spPr>
                    <a:xfrm>
                      <a:off x="4226943" y="4546121"/>
                      <a:ext cx="810883" cy="1380226"/>
                    </a:xfrm>
                    <a:prstGeom prst="line">
                      <a:avLst/>
                    </a:prstGeom>
                    <a:ln>
                      <a:solidFill>
                        <a:srgbClr val="0E5861"/>
                      </a:solidFill>
                    </a:ln>
                  </p:spPr>
                  <p:style>
                    <a:lnRef idx="1">
                      <a:schemeClr val="accent1"/>
                    </a:lnRef>
                    <a:fillRef idx="0">
                      <a:schemeClr val="accent1"/>
                    </a:fillRef>
                    <a:effectRef idx="0">
                      <a:schemeClr val="accent1"/>
                    </a:effectRef>
                    <a:fontRef idx="minor">
                      <a:schemeClr val="tx1"/>
                    </a:fontRef>
                  </p:style>
                </p:cxnSp>
                <p:sp>
                  <p:nvSpPr>
                    <p:cNvPr id="34" name="Isosceles Triangle 19">
                      <a:extLst>
                        <a:ext uri="{FF2B5EF4-FFF2-40B4-BE49-F238E27FC236}">
                          <a16:creationId xmlns:a16="http://schemas.microsoft.com/office/drawing/2014/main" id="{995C54BA-5308-B56A-1D83-5320FD282887}"/>
                        </a:ext>
                      </a:extLst>
                    </p:cNvPr>
                    <p:cNvSpPr/>
                    <p:nvPr/>
                  </p:nvSpPr>
                  <p:spPr>
                    <a:xfrm>
                      <a:off x="4597879" y="2876911"/>
                      <a:ext cx="2589363" cy="2255806"/>
                    </a:xfrm>
                    <a:prstGeom prst="triangle">
                      <a:avLst>
                        <a:gd name="adj" fmla="val 50006"/>
                      </a:avLst>
                    </a:prstGeom>
                    <a:noFill/>
                    <a:ln>
                      <a:solidFill>
                        <a:srgbClr val="0E5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a typeface="Gadugi" panose="020B0502040204020203" pitchFamily="34" charset="0"/>
                      </a:endParaRPr>
                    </a:p>
                  </p:txBody>
                </p:sp>
              </p:grpSp>
              <p:sp>
                <p:nvSpPr>
                  <p:cNvPr id="29" name="TextBox 22">
                    <a:extLst>
                      <a:ext uri="{FF2B5EF4-FFF2-40B4-BE49-F238E27FC236}">
                        <a16:creationId xmlns:a16="http://schemas.microsoft.com/office/drawing/2014/main" id="{CC8EFAEC-CDD1-625B-0EAD-6949B7B26152}"/>
                      </a:ext>
                    </a:extLst>
                  </p:cNvPr>
                  <p:cNvSpPr txBox="1"/>
                  <p:nvPr/>
                </p:nvSpPr>
                <p:spPr>
                  <a:xfrm>
                    <a:off x="2250665" y="1190859"/>
                    <a:ext cx="1887858" cy="553998"/>
                  </a:xfrm>
                  <a:prstGeom prst="rect">
                    <a:avLst/>
                  </a:prstGeom>
                  <a:noFill/>
                </p:spPr>
                <p:txBody>
                  <a:bodyPr wrap="square" rtlCol="0">
                    <a:spAutoFit/>
                  </a:bodyPr>
                  <a:lstStyle/>
                  <a:p>
                    <a:pPr algn="ctr"/>
                    <a:r>
                      <a:rPr lang="it-IT">
                        <a:solidFill>
                          <a:srgbClr val="135B64"/>
                        </a:solidFill>
                        <a:latin typeface="Gadugi" panose="020B0502040204020203" pitchFamily="34" charset="0"/>
                        <a:ea typeface="Gadugi" panose="020B0502040204020203" pitchFamily="34" charset="0"/>
                      </a:rPr>
                      <a:t>Public </a:t>
                    </a:r>
                    <a:r>
                      <a:rPr lang="it-IT" err="1">
                        <a:solidFill>
                          <a:srgbClr val="135B64"/>
                        </a:solidFill>
                        <a:latin typeface="Gadugi" panose="020B0502040204020203" pitchFamily="34" charset="0"/>
                        <a:ea typeface="Gadugi" panose="020B0502040204020203" pitchFamily="34" charset="0"/>
                      </a:rPr>
                      <a:t>actor</a:t>
                    </a:r>
                    <a:r>
                      <a:rPr lang="it-IT">
                        <a:solidFill>
                          <a:srgbClr val="135B64"/>
                        </a:solidFill>
                        <a:latin typeface="Gadugi" panose="020B0502040204020203" pitchFamily="34" charset="0"/>
                        <a:ea typeface="Gadugi" panose="020B0502040204020203" pitchFamily="34" charset="0"/>
                      </a:rPr>
                      <a:t>(s)</a:t>
                    </a:r>
                  </a:p>
                  <a:p>
                    <a:pPr algn="ctr"/>
                    <a:r>
                      <a:rPr lang="it-IT" sz="1200">
                        <a:solidFill>
                          <a:srgbClr val="135B64"/>
                        </a:solidFill>
                        <a:latin typeface="Gadugi" panose="020B0502040204020203" pitchFamily="34" charset="0"/>
                        <a:ea typeface="Gadugi" panose="020B0502040204020203" pitchFamily="34" charset="0"/>
                      </a:rPr>
                      <a:t>State, Government</a:t>
                    </a:r>
                    <a:endParaRPr lang="en-US" sz="1200">
                      <a:solidFill>
                        <a:srgbClr val="135B64"/>
                      </a:solidFill>
                      <a:latin typeface="Gadugi" panose="020B0502040204020203" pitchFamily="34" charset="0"/>
                      <a:ea typeface="Gadugi" panose="020B0502040204020203" pitchFamily="34" charset="0"/>
                    </a:endParaRPr>
                  </a:p>
                </p:txBody>
              </p:sp>
            </p:grpSp>
            <p:sp>
              <p:nvSpPr>
                <p:cNvPr id="26" name="TextBox 24">
                  <a:extLst>
                    <a:ext uri="{FF2B5EF4-FFF2-40B4-BE49-F238E27FC236}">
                      <a16:creationId xmlns:a16="http://schemas.microsoft.com/office/drawing/2014/main" id="{EBF47FD9-4151-E23E-F732-445931C2478C}"/>
                    </a:ext>
                  </a:extLst>
                </p:cNvPr>
                <p:cNvSpPr txBox="1"/>
                <p:nvPr/>
              </p:nvSpPr>
              <p:spPr>
                <a:xfrm>
                  <a:off x="1617286" y="5753197"/>
                  <a:ext cx="1887858" cy="553998"/>
                </a:xfrm>
                <a:prstGeom prst="rect">
                  <a:avLst/>
                </a:prstGeom>
                <a:noFill/>
              </p:spPr>
              <p:txBody>
                <a:bodyPr wrap="square" rtlCol="0">
                  <a:spAutoFit/>
                </a:bodyPr>
                <a:lstStyle/>
                <a:p>
                  <a:pPr algn="ctr"/>
                  <a:r>
                    <a:rPr lang="it-IT">
                      <a:solidFill>
                        <a:srgbClr val="135B64"/>
                      </a:solidFill>
                      <a:latin typeface="Gadugi" panose="020B0502040204020203" pitchFamily="34" charset="0"/>
                      <a:ea typeface="Gadugi" panose="020B0502040204020203" pitchFamily="34" charset="0"/>
                    </a:rPr>
                    <a:t>Community</a:t>
                  </a:r>
                </a:p>
                <a:p>
                  <a:pPr algn="ctr"/>
                  <a:r>
                    <a:rPr lang="it-IT" sz="1200" err="1">
                      <a:solidFill>
                        <a:srgbClr val="135B64"/>
                      </a:solidFill>
                      <a:latin typeface="Gadugi" panose="020B0502040204020203" pitchFamily="34" charset="0"/>
                      <a:ea typeface="Gadugi" panose="020B0502040204020203" pitchFamily="34" charset="0"/>
                    </a:rPr>
                    <a:t>NGOs</a:t>
                  </a:r>
                  <a:r>
                    <a:rPr lang="it-IT" sz="1200">
                      <a:solidFill>
                        <a:srgbClr val="135B64"/>
                      </a:solidFill>
                      <a:latin typeface="Gadugi" panose="020B0502040204020203" pitchFamily="34" charset="0"/>
                      <a:ea typeface="Gadugi" panose="020B0502040204020203" pitchFamily="34" charset="0"/>
                    </a:rPr>
                    <a:t>, </a:t>
                  </a:r>
                  <a:r>
                    <a:rPr lang="it-IT" sz="1200" err="1">
                      <a:solidFill>
                        <a:srgbClr val="135B64"/>
                      </a:solidFill>
                      <a:latin typeface="Gadugi" panose="020B0502040204020203" pitchFamily="34" charset="0"/>
                      <a:ea typeface="Gadugi" panose="020B0502040204020203" pitchFamily="34" charset="0"/>
                    </a:rPr>
                    <a:t>Civil</a:t>
                  </a:r>
                  <a:r>
                    <a:rPr lang="it-IT" sz="1200">
                      <a:solidFill>
                        <a:srgbClr val="135B64"/>
                      </a:solidFill>
                      <a:latin typeface="Gadugi" panose="020B0502040204020203" pitchFamily="34" charset="0"/>
                      <a:ea typeface="Gadugi" panose="020B0502040204020203" pitchFamily="34" charset="0"/>
                    </a:rPr>
                    <a:t> society</a:t>
                  </a:r>
                  <a:endParaRPr lang="en-US" sz="1200">
                    <a:solidFill>
                      <a:srgbClr val="135B64"/>
                    </a:solidFill>
                    <a:latin typeface="Gadugi" panose="020B0502040204020203" pitchFamily="34" charset="0"/>
                    <a:ea typeface="Gadugi" panose="020B0502040204020203" pitchFamily="34" charset="0"/>
                  </a:endParaRPr>
                </a:p>
              </p:txBody>
            </p:sp>
            <p:sp>
              <p:nvSpPr>
                <p:cNvPr id="27" name="TextBox 25">
                  <a:extLst>
                    <a:ext uri="{FF2B5EF4-FFF2-40B4-BE49-F238E27FC236}">
                      <a16:creationId xmlns:a16="http://schemas.microsoft.com/office/drawing/2014/main" id="{824DC654-01C7-28BC-5532-D96301B21867}"/>
                    </a:ext>
                  </a:extLst>
                </p:cNvPr>
                <p:cNvSpPr txBox="1"/>
                <p:nvPr/>
              </p:nvSpPr>
              <p:spPr>
                <a:xfrm>
                  <a:off x="8112976" y="5816752"/>
                  <a:ext cx="1887858" cy="553998"/>
                </a:xfrm>
                <a:prstGeom prst="rect">
                  <a:avLst/>
                </a:prstGeom>
                <a:noFill/>
              </p:spPr>
              <p:txBody>
                <a:bodyPr wrap="square" rtlCol="0">
                  <a:spAutoFit/>
                </a:bodyPr>
                <a:lstStyle/>
                <a:p>
                  <a:pPr algn="ctr"/>
                  <a:r>
                    <a:rPr lang="it-IT">
                      <a:solidFill>
                        <a:srgbClr val="135B64"/>
                      </a:solidFill>
                      <a:latin typeface="Gadugi" panose="020B0502040204020203" pitchFamily="34" charset="0"/>
                      <a:ea typeface="Gadugi" panose="020B0502040204020203" pitchFamily="34" charset="0"/>
                    </a:rPr>
                    <a:t>Companies</a:t>
                  </a:r>
                </a:p>
                <a:p>
                  <a:pPr algn="ctr"/>
                  <a:r>
                    <a:rPr lang="it-IT" sz="1200" err="1">
                      <a:solidFill>
                        <a:srgbClr val="135B64"/>
                      </a:solidFill>
                      <a:latin typeface="Gadugi" panose="020B0502040204020203" pitchFamily="34" charset="0"/>
                      <a:ea typeface="Gadugi" panose="020B0502040204020203" pitchFamily="34" charset="0"/>
                    </a:rPr>
                    <a:t>Firms</a:t>
                  </a:r>
                  <a:r>
                    <a:rPr lang="it-IT" sz="1200">
                      <a:solidFill>
                        <a:srgbClr val="135B64"/>
                      </a:solidFill>
                      <a:latin typeface="Gadugi" panose="020B0502040204020203" pitchFamily="34" charset="0"/>
                      <a:ea typeface="Gadugi" panose="020B0502040204020203" pitchFamily="34" charset="0"/>
                    </a:rPr>
                    <a:t>, market</a:t>
                  </a:r>
                  <a:endParaRPr lang="en-US" sz="1200">
                    <a:solidFill>
                      <a:srgbClr val="135B64"/>
                    </a:solidFill>
                    <a:latin typeface="Gadugi" panose="020B0502040204020203" pitchFamily="34" charset="0"/>
                    <a:ea typeface="Gadugi" panose="020B0502040204020203" pitchFamily="34" charset="0"/>
                  </a:endParaRPr>
                </a:p>
              </p:txBody>
            </p:sp>
          </p:grpSp>
          <p:sp>
            <p:nvSpPr>
              <p:cNvPr id="12" name="TextBox 41">
                <a:extLst>
                  <a:ext uri="{FF2B5EF4-FFF2-40B4-BE49-F238E27FC236}">
                    <a16:creationId xmlns:a16="http://schemas.microsoft.com/office/drawing/2014/main" id="{E8F3F6F4-0A9D-70FE-CA3F-E2BC56663643}"/>
                  </a:ext>
                </a:extLst>
              </p:cNvPr>
              <p:cNvSpPr txBox="1"/>
              <p:nvPr/>
            </p:nvSpPr>
            <p:spPr>
              <a:xfrm rot="18008754">
                <a:off x="2747190" y="4894194"/>
                <a:ext cx="1669496"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Citizens power</a:t>
                </a:r>
                <a:endParaRPr lang="en-US" i="1" dirty="0">
                  <a:solidFill>
                    <a:srgbClr val="99CC00"/>
                  </a:solidFill>
                  <a:latin typeface="Gadugi" panose="020B0502040204020203" pitchFamily="34" charset="0"/>
                  <a:ea typeface="Gadugi" panose="020B0502040204020203" pitchFamily="34" charset="0"/>
                </a:endParaRPr>
              </a:p>
            </p:txBody>
          </p:sp>
          <p:grpSp>
            <p:nvGrpSpPr>
              <p:cNvPr id="13" name="Group 66">
                <a:extLst>
                  <a:ext uri="{FF2B5EF4-FFF2-40B4-BE49-F238E27FC236}">
                    <a16:creationId xmlns:a16="http://schemas.microsoft.com/office/drawing/2014/main" id="{314A84B5-6A2C-65AD-939A-9C3E31693BE2}"/>
                  </a:ext>
                </a:extLst>
              </p:cNvPr>
              <p:cNvGrpSpPr/>
              <p:nvPr/>
            </p:nvGrpSpPr>
            <p:grpSpPr>
              <a:xfrm>
                <a:off x="3983971" y="1506214"/>
                <a:ext cx="4570916" cy="4552029"/>
                <a:chOff x="3983971" y="1506214"/>
                <a:chExt cx="4570916" cy="4552029"/>
              </a:xfrm>
            </p:grpSpPr>
            <p:sp>
              <p:nvSpPr>
                <p:cNvPr id="14" name="TextBox 40">
                  <a:extLst>
                    <a:ext uri="{FF2B5EF4-FFF2-40B4-BE49-F238E27FC236}">
                      <a16:creationId xmlns:a16="http://schemas.microsoft.com/office/drawing/2014/main" id="{13315CE3-422D-F951-BB6D-B991752FAC28}"/>
                    </a:ext>
                  </a:extLst>
                </p:cNvPr>
                <p:cNvSpPr txBox="1"/>
                <p:nvPr/>
              </p:nvSpPr>
              <p:spPr>
                <a:xfrm rot="18035538">
                  <a:off x="4626040" y="2075267"/>
                  <a:ext cx="1212448"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Top-down</a:t>
                  </a:r>
                  <a:endParaRPr lang="en-US" i="1" dirty="0">
                    <a:solidFill>
                      <a:srgbClr val="99CC00"/>
                    </a:solidFill>
                    <a:latin typeface="Gadugi" panose="020B0502040204020203" pitchFamily="34" charset="0"/>
                    <a:ea typeface="Gadugi" panose="020B0502040204020203" pitchFamily="34" charset="0"/>
                  </a:endParaRPr>
                </a:p>
              </p:txBody>
            </p:sp>
            <p:cxnSp>
              <p:nvCxnSpPr>
                <p:cNvPr id="15" name="Straight Arrow Connector 42">
                  <a:extLst>
                    <a:ext uri="{FF2B5EF4-FFF2-40B4-BE49-F238E27FC236}">
                      <a16:creationId xmlns:a16="http://schemas.microsoft.com/office/drawing/2014/main" id="{B2F50AE3-9841-B1F9-9605-5381C4257A10}"/>
                    </a:ext>
                  </a:extLst>
                </p:cNvPr>
                <p:cNvCxnSpPr>
                  <a:cxnSpLocks/>
                </p:cNvCxnSpPr>
                <p:nvPr/>
              </p:nvCxnSpPr>
              <p:spPr>
                <a:xfrm flipH="1" flipV="1">
                  <a:off x="6050905" y="1692873"/>
                  <a:ext cx="2503982" cy="4123879"/>
                </a:xfrm>
                <a:prstGeom prst="straightConnector1">
                  <a:avLst/>
                </a:prstGeom>
                <a:ln>
                  <a:solidFill>
                    <a:srgbClr val="8EBE3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47">
                  <a:extLst>
                    <a:ext uri="{FF2B5EF4-FFF2-40B4-BE49-F238E27FC236}">
                      <a16:creationId xmlns:a16="http://schemas.microsoft.com/office/drawing/2014/main" id="{B04C3BEA-C167-70CE-16F9-C67C9C257015}"/>
                    </a:ext>
                  </a:extLst>
                </p:cNvPr>
                <p:cNvSpPr txBox="1"/>
                <p:nvPr/>
              </p:nvSpPr>
              <p:spPr>
                <a:xfrm rot="3530591">
                  <a:off x="5678707" y="2601739"/>
                  <a:ext cx="2560381"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Government-regulation</a:t>
                  </a:r>
                  <a:endParaRPr lang="en-US" i="1" dirty="0">
                    <a:solidFill>
                      <a:srgbClr val="99CC00"/>
                    </a:solidFill>
                    <a:latin typeface="Gadugi" panose="020B0502040204020203" pitchFamily="34" charset="0"/>
                    <a:ea typeface="Gadugi" panose="020B0502040204020203" pitchFamily="34" charset="0"/>
                  </a:endParaRPr>
                </a:p>
              </p:txBody>
            </p:sp>
            <p:sp>
              <p:nvSpPr>
                <p:cNvPr id="17" name="TextBox 48">
                  <a:extLst>
                    <a:ext uri="{FF2B5EF4-FFF2-40B4-BE49-F238E27FC236}">
                      <a16:creationId xmlns:a16="http://schemas.microsoft.com/office/drawing/2014/main" id="{87FF3135-2621-22AC-06D3-C69E3F16BD56}"/>
                    </a:ext>
                  </a:extLst>
                </p:cNvPr>
                <p:cNvSpPr txBox="1"/>
                <p:nvPr/>
              </p:nvSpPr>
              <p:spPr>
                <a:xfrm rot="3448212">
                  <a:off x="7321864" y="4866507"/>
                  <a:ext cx="2014141"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Market-regulation</a:t>
                  </a:r>
                  <a:endParaRPr lang="en-US" i="1" dirty="0">
                    <a:solidFill>
                      <a:srgbClr val="99CC00"/>
                    </a:solidFill>
                    <a:latin typeface="Gadugi" panose="020B0502040204020203" pitchFamily="34" charset="0"/>
                    <a:ea typeface="Gadugi" panose="020B0502040204020203" pitchFamily="34" charset="0"/>
                  </a:endParaRPr>
                </a:p>
              </p:txBody>
            </p:sp>
            <p:sp>
              <p:nvSpPr>
                <p:cNvPr id="18" name="TextBox 55">
                  <a:extLst>
                    <a:ext uri="{FF2B5EF4-FFF2-40B4-BE49-F238E27FC236}">
                      <a16:creationId xmlns:a16="http://schemas.microsoft.com/office/drawing/2014/main" id="{896B1C96-C776-0BB7-DA0C-D9111DC8D0AE}"/>
                    </a:ext>
                  </a:extLst>
                </p:cNvPr>
                <p:cNvSpPr txBox="1"/>
                <p:nvPr/>
              </p:nvSpPr>
              <p:spPr>
                <a:xfrm>
                  <a:off x="7490536" y="5478435"/>
                  <a:ext cx="268022" cy="276999"/>
                </a:xfrm>
                <a:prstGeom prst="rect">
                  <a:avLst/>
                </a:prstGeom>
                <a:noFill/>
              </p:spPr>
              <p:txBody>
                <a:bodyPr wrap="non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2</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19" name="TextBox 56">
                  <a:extLst>
                    <a:ext uri="{FF2B5EF4-FFF2-40B4-BE49-F238E27FC236}">
                      <a16:creationId xmlns:a16="http://schemas.microsoft.com/office/drawing/2014/main" id="{3A283065-B299-A92D-3A2B-CFC48389E6A9}"/>
                    </a:ext>
                  </a:extLst>
                </p:cNvPr>
                <p:cNvSpPr txBox="1"/>
                <p:nvPr/>
              </p:nvSpPr>
              <p:spPr>
                <a:xfrm>
                  <a:off x="3983971" y="5485962"/>
                  <a:ext cx="268022" cy="276999"/>
                </a:xfrm>
                <a:prstGeom prst="rect">
                  <a:avLst/>
                </a:prstGeom>
                <a:noFill/>
              </p:spPr>
              <p:txBody>
                <a:bodyPr wrap="non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3</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20" name="TextBox 57">
                  <a:extLst>
                    <a:ext uri="{FF2B5EF4-FFF2-40B4-BE49-F238E27FC236}">
                      <a16:creationId xmlns:a16="http://schemas.microsoft.com/office/drawing/2014/main" id="{466EECA8-FAC9-3F50-E1F0-97989C2BC872}"/>
                    </a:ext>
                  </a:extLst>
                </p:cNvPr>
                <p:cNvSpPr txBox="1"/>
                <p:nvPr/>
              </p:nvSpPr>
              <p:spPr>
                <a:xfrm>
                  <a:off x="5782883" y="4235906"/>
                  <a:ext cx="268022" cy="276999"/>
                </a:xfrm>
                <a:prstGeom prst="rect">
                  <a:avLst/>
                </a:prstGeom>
                <a:noFill/>
              </p:spPr>
              <p:txBody>
                <a:bodyPr wrap="non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7</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21" name="TextBox 58">
                  <a:extLst>
                    <a:ext uri="{FF2B5EF4-FFF2-40B4-BE49-F238E27FC236}">
                      <a16:creationId xmlns:a16="http://schemas.microsoft.com/office/drawing/2014/main" id="{6871AE29-D6FD-539E-9692-50F1C2C51426}"/>
                    </a:ext>
                  </a:extLst>
                </p:cNvPr>
                <p:cNvSpPr txBox="1"/>
                <p:nvPr/>
              </p:nvSpPr>
              <p:spPr>
                <a:xfrm>
                  <a:off x="6807269" y="3933218"/>
                  <a:ext cx="268022" cy="276999"/>
                </a:xfrm>
                <a:prstGeom prst="rect">
                  <a:avLst/>
                </a:prstGeom>
                <a:noFill/>
              </p:spPr>
              <p:txBody>
                <a:bodyPr wrap="squar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4</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22" name="TextBox 59">
                  <a:extLst>
                    <a:ext uri="{FF2B5EF4-FFF2-40B4-BE49-F238E27FC236}">
                      <a16:creationId xmlns:a16="http://schemas.microsoft.com/office/drawing/2014/main" id="{1617087E-C18B-8193-9AE5-E0227C21A2CA}"/>
                    </a:ext>
                  </a:extLst>
                </p:cNvPr>
                <p:cNvSpPr txBox="1"/>
                <p:nvPr/>
              </p:nvSpPr>
              <p:spPr>
                <a:xfrm>
                  <a:off x="4794854" y="3912530"/>
                  <a:ext cx="268022" cy="276999"/>
                </a:xfrm>
                <a:prstGeom prst="rect">
                  <a:avLst/>
                </a:prstGeom>
                <a:noFill/>
              </p:spPr>
              <p:txBody>
                <a:bodyPr wrap="squar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5</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23" name="TextBox 60">
                  <a:extLst>
                    <a:ext uri="{FF2B5EF4-FFF2-40B4-BE49-F238E27FC236}">
                      <a16:creationId xmlns:a16="http://schemas.microsoft.com/office/drawing/2014/main" id="{4B4CFB92-D409-F2F7-4C70-08201C5F2C13}"/>
                    </a:ext>
                  </a:extLst>
                </p:cNvPr>
                <p:cNvSpPr txBox="1"/>
                <p:nvPr/>
              </p:nvSpPr>
              <p:spPr>
                <a:xfrm>
                  <a:off x="5758667" y="5479197"/>
                  <a:ext cx="268022" cy="276999"/>
                </a:xfrm>
                <a:prstGeom prst="rect">
                  <a:avLst/>
                </a:prstGeom>
                <a:noFill/>
              </p:spPr>
              <p:txBody>
                <a:bodyPr wrap="squar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6</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24" name="TextBox 54">
                  <a:extLst>
                    <a:ext uri="{FF2B5EF4-FFF2-40B4-BE49-F238E27FC236}">
                      <a16:creationId xmlns:a16="http://schemas.microsoft.com/office/drawing/2014/main" id="{9D53A0F4-536C-6789-33D9-6F058D520CC6}"/>
                    </a:ext>
                  </a:extLst>
                </p:cNvPr>
                <p:cNvSpPr txBox="1"/>
                <p:nvPr/>
              </p:nvSpPr>
              <p:spPr>
                <a:xfrm>
                  <a:off x="5770590" y="2162365"/>
                  <a:ext cx="268022" cy="276999"/>
                </a:xfrm>
                <a:prstGeom prst="rect">
                  <a:avLst/>
                </a:prstGeom>
                <a:noFill/>
              </p:spPr>
              <p:txBody>
                <a:bodyPr wrap="non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1</a:t>
                  </a:r>
                  <a:endParaRPr lang="en-US" sz="1200">
                    <a:solidFill>
                      <a:schemeClr val="accent5">
                        <a:lumMod val="75000"/>
                      </a:schemeClr>
                    </a:solidFill>
                    <a:latin typeface="Gadugi" panose="020B0502040204020203" pitchFamily="34" charset="0"/>
                    <a:ea typeface="Gadugi" panose="020B0502040204020203" pitchFamily="34" charset="0"/>
                  </a:endParaRPr>
                </a:p>
              </p:txBody>
            </p:sp>
          </p:grpSp>
        </p:grpSp>
      </p:grpSp>
      <p:sp>
        <p:nvSpPr>
          <p:cNvPr id="35" name="Rechteck 34">
            <a:extLst>
              <a:ext uri="{FF2B5EF4-FFF2-40B4-BE49-F238E27FC236}">
                <a16:creationId xmlns:a16="http://schemas.microsoft.com/office/drawing/2014/main" id="{70342C9E-7E93-5AC0-A9E6-6D5F4A0374F7}"/>
              </a:ext>
            </a:extLst>
          </p:cNvPr>
          <p:cNvSpPr/>
          <p:nvPr/>
        </p:nvSpPr>
        <p:spPr>
          <a:xfrm>
            <a:off x="7155075" y="6465297"/>
            <a:ext cx="5180431" cy="400110"/>
          </a:xfrm>
          <a:prstGeom prst="rect">
            <a:avLst/>
          </a:prstGeom>
        </p:spPr>
        <p:txBody>
          <a:bodyPr wrap="square">
            <a:spAutoFit/>
          </a:bodyPr>
          <a:lstStyle/>
          <a:p>
            <a:r>
              <a:rPr lang="de-CH" sz="1000" dirty="0">
                <a:solidFill>
                  <a:srgbClr val="4F5671"/>
                </a:solidFill>
                <a:latin typeface="Gadugi" panose="020B0502040204020203" pitchFamily="34" charset="0"/>
                <a:ea typeface="Gadugi" panose="020B0502040204020203" pitchFamily="34" charset="0"/>
              </a:rPr>
              <a:t>Source: </a:t>
            </a:r>
            <a:r>
              <a:rPr lang="de-CH" sz="1000" dirty="0" err="1">
                <a:solidFill>
                  <a:srgbClr val="4F5671"/>
                </a:solidFill>
                <a:latin typeface="Gadugi" panose="020B0502040204020203" pitchFamily="34" charset="0"/>
                <a:ea typeface="Gadugi" panose="020B0502040204020203" pitchFamily="34" charset="0"/>
              </a:rPr>
              <a:t>Egusquiza</a:t>
            </a:r>
            <a:r>
              <a:rPr lang="de-CH" sz="1000" dirty="0">
                <a:solidFill>
                  <a:srgbClr val="4F5671"/>
                </a:solidFill>
                <a:latin typeface="Gadugi" panose="020B0502040204020203" pitchFamily="34" charset="0"/>
                <a:ea typeface="Gadugi" panose="020B0502040204020203" pitchFamily="34" charset="0"/>
              </a:rPr>
              <a:t> et al. (2021), </a:t>
            </a:r>
            <a:r>
              <a:rPr lang="en-US" sz="1000" dirty="0">
                <a:solidFill>
                  <a:srgbClr val="4F5671"/>
                </a:solidFill>
                <a:latin typeface="Gadugi" panose="020B0502040204020203" pitchFamily="34" charset="0"/>
                <a:ea typeface="Gadugi" panose="020B0502040204020203" pitchFamily="34" charset="0"/>
              </a:rPr>
              <a:t>Conceptual and Operational Integration of Governance, Financing, and Business Models for Urban Nature-Based Solutions, </a:t>
            </a:r>
            <a:r>
              <a:rPr lang="en-US" sz="1000" i="1" dirty="0">
                <a:solidFill>
                  <a:srgbClr val="4F5671"/>
                </a:solidFill>
                <a:latin typeface="Gadugi" panose="020B0502040204020203" pitchFamily="34" charset="0"/>
                <a:ea typeface="Gadugi" panose="020B0502040204020203" pitchFamily="34" charset="0"/>
              </a:rPr>
              <a:t>Sustainability.</a:t>
            </a:r>
            <a:endParaRPr lang="de-CH" sz="1000" dirty="0">
              <a:solidFill>
                <a:srgbClr val="4F5671"/>
              </a:solidFill>
              <a:latin typeface="Gadugi" panose="020B0502040204020203" pitchFamily="34" charset="0"/>
              <a:ea typeface="Gadugi" panose="020B0502040204020203" pitchFamily="34" charset="0"/>
            </a:endParaRPr>
          </a:p>
        </p:txBody>
      </p:sp>
      <p:sp>
        <p:nvSpPr>
          <p:cNvPr id="36" name="Textfeld 35">
            <a:extLst>
              <a:ext uri="{FF2B5EF4-FFF2-40B4-BE49-F238E27FC236}">
                <a16:creationId xmlns:a16="http://schemas.microsoft.com/office/drawing/2014/main" id="{472AA0FD-910F-1724-E32F-55B13BD798DE}"/>
              </a:ext>
            </a:extLst>
          </p:cNvPr>
          <p:cNvSpPr txBox="1"/>
          <p:nvPr/>
        </p:nvSpPr>
        <p:spPr>
          <a:xfrm>
            <a:off x="367190" y="1605824"/>
            <a:ext cx="5395580" cy="2273892"/>
          </a:xfrm>
          <a:prstGeom prst="rect">
            <a:avLst/>
          </a:prstGeom>
          <a:noFill/>
        </p:spPr>
        <p:txBody>
          <a:bodyPr wrap="square" rtlCol="0">
            <a:spAutoFit/>
          </a:bodyPr>
          <a:lstStyle/>
          <a:p>
            <a:pPr>
              <a:lnSpc>
                <a:spcPct val="150000"/>
              </a:lnSpc>
            </a:pPr>
            <a:r>
              <a:rPr lang="fr-CH" sz="1200" b="1" spc="50" dirty="0" err="1">
                <a:solidFill>
                  <a:srgbClr val="488087"/>
                </a:solidFill>
                <a:latin typeface="Gadugi" panose="020B0502040204020203" pitchFamily="34" charset="0"/>
                <a:ea typeface="Gadugi" panose="020B0502040204020203" pitchFamily="34" charset="0"/>
              </a:rPr>
              <a:t>Governance</a:t>
            </a:r>
            <a:r>
              <a:rPr lang="fr-CH" sz="1200" b="1" spc="50" dirty="0">
                <a:solidFill>
                  <a:srgbClr val="488087"/>
                </a:solidFill>
                <a:latin typeface="Gadugi" panose="020B0502040204020203" pitchFamily="34" charset="0"/>
                <a:ea typeface="Gadugi" panose="020B0502040204020203" pitchFamily="34" charset="0"/>
              </a:rPr>
              <a:t> types</a:t>
            </a:r>
          </a:p>
          <a:p>
            <a:pPr>
              <a:lnSpc>
                <a:spcPct val="150000"/>
              </a:lnSpc>
            </a:pPr>
            <a:r>
              <a:rPr lang="fr-CH" sz="1200" spc="50" dirty="0">
                <a:solidFill>
                  <a:srgbClr val="488087"/>
                </a:solidFill>
                <a:latin typeface="Gadugi" panose="020B0502040204020203" pitchFamily="34" charset="0"/>
                <a:ea typeface="Gadugi" panose="020B0502040204020203" pitchFamily="34" charset="0"/>
              </a:rPr>
              <a:t>1 - Public organisation - PO</a:t>
            </a:r>
            <a:endParaRPr lang="de-CH" sz="1200" spc="50" dirty="0">
              <a:solidFill>
                <a:srgbClr val="488087"/>
              </a:solidFill>
              <a:latin typeface="Gadugi" panose="020B0502040204020203" pitchFamily="34" charset="0"/>
              <a:ea typeface="Gadugi" panose="020B0502040204020203" pitchFamily="34" charset="0"/>
              <a:cs typeface="Times New Roman" panose="02020603050405020304" pitchFamily="18" charset="0"/>
            </a:endParaRPr>
          </a:p>
          <a:p>
            <a:pPr>
              <a:lnSpc>
                <a:spcPct val="150000"/>
              </a:lnSpc>
            </a:pPr>
            <a:r>
              <a:rPr lang="de-CH" sz="1200" dirty="0">
                <a:solidFill>
                  <a:srgbClr val="488087"/>
                </a:solidFill>
                <a:latin typeface="Gadugi" panose="020B0502040204020203" pitchFamily="34" charset="0"/>
                <a:ea typeface="Gadugi" panose="020B0502040204020203" pitchFamily="34" charset="0"/>
              </a:rPr>
              <a:t>2 - </a:t>
            </a:r>
            <a:r>
              <a:rPr lang="en-US" sz="1200" spc="50" dirty="0">
                <a:solidFill>
                  <a:srgbClr val="488087"/>
                </a:solidFill>
                <a:latin typeface="Gadugi" panose="020B0502040204020203" pitchFamily="34" charset="0"/>
                <a:ea typeface="Gadugi" panose="020B0502040204020203" pitchFamily="34" charset="0"/>
              </a:rPr>
              <a:t>Market initiative - MI</a:t>
            </a:r>
            <a:endParaRPr lang="de-CH" sz="1200" dirty="0">
              <a:solidFill>
                <a:srgbClr val="488087"/>
              </a:solidFill>
              <a:latin typeface="Gadugi" panose="020B0502040204020203" pitchFamily="34" charset="0"/>
              <a:ea typeface="Gadugi" panose="020B0502040204020203" pitchFamily="34" charset="0"/>
            </a:endParaRPr>
          </a:p>
          <a:p>
            <a:pPr>
              <a:lnSpc>
                <a:spcPct val="150000"/>
              </a:lnSpc>
            </a:pPr>
            <a:r>
              <a:rPr lang="de-CH" sz="1200" dirty="0">
                <a:solidFill>
                  <a:srgbClr val="488087"/>
                </a:solidFill>
                <a:latin typeface="Gadugi" panose="020B0502040204020203" pitchFamily="34" charset="0"/>
                <a:ea typeface="Gadugi" panose="020B0502040204020203" pitchFamily="34" charset="0"/>
              </a:rPr>
              <a:t>3 - </a:t>
            </a:r>
            <a:r>
              <a:rPr lang="fr-CH" sz="1200" spc="50" dirty="0">
                <a:solidFill>
                  <a:srgbClr val="488087"/>
                </a:solidFill>
                <a:latin typeface="Gadugi" panose="020B0502040204020203" pitchFamily="34" charset="0"/>
                <a:ea typeface="Gadugi" panose="020B0502040204020203" pitchFamily="34" charset="0"/>
              </a:rPr>
              <a:t>Grass-root initiative - GR</a:t>
            </a:r>
            <a:endParaRPr lang="de-CH" sz="1200" spc="50" dirty="0">
              <a:solidFill>
                <a:srgbClr val="488087"/>
              </a:solidFill>
              <a:latin typeface="Gadugi" panose="020B0502040204020203" pitchFamily="34" charset="0"/>
              <a:ea typeface="Gadugi" panose="020B0502040204020203" pitchFamily="34" charset="0"/>
              <a:cs typeface="Times New Roman" panose="02020603050405020304" pitchFamily="18" charset="0"/>
            </a:endParaRPr>
          </a:p>
          <a:p>
            <a:pPr>
              <a:lnSpc>
                <a:spcPct val="150000"/>
              </a:lnSpc>
            </a:pPr>
            <a:r>
              <a:rPr lang="en-US" sz="1200" spc="50" dirty="0">
                <a:solidFill>
                  <a:srgbClr val="488087"/>
                </a:solidFill>
                <a:latin typeface="Gadugi" panose="020B0502040204020203" pitchFamily="34" charset="0"/>
                <a:ea typeface="Gadugi" panose="020B0502040204020203" pitchFamily="34" charset="0"/>
              </a:rPr>
              <a:t>4 – Public-market partnership - PM</a:t>
            </a:r>
          </a:p>
          <a:p>
            <a:pPr>
              <a:lnSpc>
                <a:spcPct val="150000"/>
              </a:lnSpc>
            </a:pPr>
            <a:r>
              <a:rPr lang="en-US" sz="1200" spc="50" dirty="0">
                <a:solidFill>
                  <a:srgbClr val="488087"/>
                </a:solidFill>
                <a:latin typeface="Gadugi" panose="020B0502040204020203" pitchFamily="34" charset="0"/>
                <a:ea typeface="Gadugi" panose="020B0502040204020203" pitchFamily="34" charset="0"/>
              </a:rPr>
              <a:t>5 – Public-grass-root partnership - PGR</a:t>
            </a:r>
            <a:endParaRPr lang="de-CH" sz="1200" spc="50" dirty="0">
              <a:solidFill>
                <a:srgbClr val="488087"/>
              </a:solidFill>
              <a:latin typeface="Gadugi" panose="020B0502040204020203" pitchFamily="34" charset="0"/>
              <a:ea typeface="Gadugi" panose="020B0502040204020203" pitchFamily="34" charset="0"/>
            </a:endParaRPr>
          </a:p>
          <a:p>
            <a:pPr>
              <a:lnSpc>
                <a:spcPct val="150000"/>
              </a:lnSpc>
            </a:pPr>
            <a:r>
              <a:rPr lang="de-CH" sz="1200" dirty="0">
                <a:solidFill>
                  <a:srgbClr val="488087"/>
                </a:solidFill>
                <a:latin typeface="Gadugi" panose="020B0502040204020203" pitchFamily="34" charset="0"/>
                <a:ea typeface="Gadugi" panose="020B0502040204020203" pitchFamily="34" charset="0"/>
              </a:rPr>
              <a:t>6 – </a:t>
            </a:r>
            <a:r>
              <a:rPr lang="de-CH" sz="1200" spc="50" dirty="0">
                <a:solidFill>
                  <a:srgbClr val="488087"/>
                </a:solidFill>
                <a:latin typeface="Gadugi" panose="020B0502040204020203" pitchFamily="34" charset="0"/>
                <a:ea typeface="Gadugi" panose="020B0502040204020203" pitchFamily="34" charset="0"/>
              </a:rPr>
              <a:t>Market-grass-root </a:t>
            </a:r>
            <a:r>
              <a:rPr lang="de-CH" sz="1200" spc="50" dirty="0" err="1">
                <a:solidFill>
                  <a:srgbClr val="488087"/>
                </a:solidFill>
                <a:latin typeface="Gadugi" panose="020B0502040204020203" pitchFamily="34" charset="0"/>
                <a:ea typeface="Gadugi" panose="020B0502040204020203" pitchFamily="34" charset="0"/>
              </a:rPr>
              <a:t>partnership</a:t>
            </a:r>
            <a:r>
              <a:rPr lang="de-CH" sz="1200" spc="50" dirty="0">
                <a:solidFill>
                  <a:srgbClr val="488087"/>
                </a:solidFill>
                <a:latin typeface="Gadugi" panose="020B0502040204020203" pitchFamily="34" charset="0"/>
                <a:ea typeface="Gadugi" panose="020B0502040204020203" pitchFamily="34" charset="0"/>
              </a:rPr>
              <a:t> - MGR</a:t>
            </a:r>
            <a:endParaRPr lang="de-CH" sz="1200" spc="50" dirty="0">
              <a:solidFill>
                <a:srgbClr val="488087"/>
              </a:solidFill>
              <a:latin typeface="Gadugi" panose="020B0502040204020203" pitchFamily="34" charset="0"/>
              <a:ea typeface="Gadugi" panose="020B0502040204020203" pitchFamily="34" charset="0"/>
              <a:cs typeface="Times New Roman" panose="02020603050405020304" pitchFamily="18" charset="0"/>
            </a:endParaRPr>
          </a:p>
          <a:p>
            <a:pPr>
              <a:lnSpc>
                <a:spcPct val="150000"/>
              </a:lnSpc>
            </a:pPr>
            <a:r>
              <a:rPr lang="de-CH" sz="1200" dirty="0">
                <a:solidFill>
                  <a:srgbClr val="488087"/>
                </a:solidFill>
                <a:latin typeface="Gadugi" panose="020B0502040204020203" pitchFamily="34" charset="0"/>
                <a:ea typeface="Gadugi" panose="020B0502040204020203" pitchFamily="34" charset="0"/>
              </a:rPr>
              <a:t>7 – </a:t>
            </a:r>
            <a:r>
              <a:rPr lang="en-US" sz="1200" spc="50" dirty="0">
                <a:solidFill>
                  <a:srgbClr val="488087"/>
                </a:solidFill>
                <a:latin typeface="Gadugi" panose="020B0502040204020203" pitchFamily="34" charset="0"/>
                <a:ea typeface="Gadugi" panose="020B0502040204020203" pitchFamily="34" charset="0"/>
              </a:rPr>
              <a:t>Public-market-grass-root partnership - PMG</a:t>
            </a:r>
            <a:endParaRPr lang="de-CH" sz="1200" spc="50" dirty="0">
              <a:solidFill>
                <a:srgbClr val="488087"/>
              </a:solidFill>
              <a:latin typeface="Gadugi" panose="020B0502040204020203" pitchFamily="34"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415160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927C7E-FF1F-9074-8D37-6316A888C64D}"/>
              </a:ext>
            </a:extLst>
          </p:cNvPr>
          <p:cNvSpPr>
            <a:spLocks noGrp="1"/>
          </p:cNvSpPr>
          <p:nvPr>
            <p:ph type="title"/>
          </p:nvPr>
        </p:nvSpPr>
        <p:spPr/>
        <p:txBody>
          <a:bodyPr>
            <a:normAutofit/>
          </a:bodyPr>
          <a:lstStyle/>
          <a:p>
            <a:r>
              <a:rPr lang="en-GB" dirty="0"/>
              <a:t>Mapping of governance</a:t>
            </a:r>
            <a:endParaRPr lang="de-CH" dirty="0"/>
          </a:p>
        </p:txBody>
      </p:sp>
      <p:sp>
        <p:nvSpPr>
          <p:cNvPr id="4" name="Textfeld 3">
            <a:extLst>
              <a:ext uri="{FF2B5EF4-FFF2-40B4-BE49-F238E27FC236}">
                <a16:creationId xmlns:a16="http://schemas.microsoft.com/office/drawing/2014/main" id="{E820FCBB-F4F8-3ED2-DE69-278A9F412D3D}"/>
              </a:ext>
            </a:extLst>
          </p:cNvPr>
          <p:cNvSpPr txBox="1"/>
          <p:nvPr/>
        </p:nvSpPr>
        <p:spPr>
          <a:xfrm>
            <a:off x="279711" y="1134413"/>
            <a:ext cx="3348072" cy="553998"/>
          </a:xfrm>
          <a:prstGeom prst="rect">
            <a:avLst/>
          </a:prstGeom>
          <a:noFill/>
        </p:spPr>
        <p:txBody>
          <a:bodyPr wrap="square" rtlCol="0">
            <a:spAutoFit/>
          </a:bodyPr>
          <a:lstStyle/>
          <a:p>
            <a:r>
              <a:rPr lang="de-CH" sz="3000" b="1" dirty="0" err="1">
                <a:solidFill>
                  <a:srgbClr val="135B64"/>
                </a:solidFill>
              </a:rPr>
              <a:t>Governance</a:t>
            </a:r>
            <a:r>
              <a:rPr lang="de-CH" sz="3000" b="1" dirty="0">
                <a:solidFill>
                  <a:srgbClr val="135B64"/>
                </a:solidFill>
              </a:rPr>
              <a:t> </a:t>
            </a:r>
            <a:r>
              <a:rPr lang="de-CH" sz="3000" b="1" dirty="0" err="1">
                <a:solidFill>
                  <a:srgbClr val="135B64"/>
                </a:solidFill>
              </a:rPr>
              <a:t>model</a:t>
            </a:r>
            <a:endParaRPr lang="de-CH" sz="3000" b="1" dirty="0">
              <a:solidFill>
                <a:srgbClr val="135B64"/>
              </a:solidFill>
            </a:endParaRPr>
          </a:p>
        </p:txBody>
      </p:sp>
      <p:grpSp>
        <p:nvGrpSpPr>
          <p:cNvPr id="5" name="Group 68">
            <a:extLst>
              <a:ext uri="{FF2B5EF4-FFF2-40B4-BE49-F238E27FC236}">
                <a16:creationId xmlns:a16="http://schemas.microsoft.com/office/drawing/2014/main" id="{FCDFC497-0686-AF06-7784-99AB606C5374}"/>
              </a:ext>
            </a:extLst>
          </p:cNvPr>
          <p:cNvGrpSpPr/>
          <p:nvPr/>
        </p:nvGrpSpPr>
        <p:grpSpPr>
          <a:xfrm>
            <a:off x="2305672" y="1145143"/>
            <a:ext cx="8383548" cy="5372984"/>
            <a:chOff x="1617286" y="1171615"/>
            <a:chExt cx="8383548" cy="5372984"/>
          </a:xfrm>
        </p:grpSpPr>
        <p:cxnSp>
          <p:nvCxnSpPr>
            <p:cNvPr id="7" name="Straight Arrow Connector 38">
              <a:extLst>
                <a:ext uri="{FF2B5EF4-FFF2-40B4-BE49-F238E27FC236}">
                  <a16:creationId xmlns:a16="http://schemas.microsoft.com/office/drawing/2014/main" id="{A58C48C2-C1ED-4251-B54B-4E321D77DCA2}"/>
                </a:ext>
              </a:extLst>
            </p:cNvPr>
            <p:cNvCxnSpPr>
              <a:cxnSpLocks/>
            </p:cNvCxnSpPr>
            <p:nvPr/>
          </p:nvCxnSpPr>
          <p:spPr>
            <a:xfrm flipV="1">
              <a:off x="3278896" y="1663074"/>
              <a:ext cx="2501661" cy="4304583"/>
            </a:xfrm>
            <a:prstGeom prst="straightConnector1">
              <a:avLst/>
            </a:prstGeom>
            <a:ln>
              <a:solidFill>
                <a:srgbClr val="8EBE3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49">
              <a:extLst>
                <a:ext uri="{FF2B5EF4-FFF2-40B4-BE49-F238E27FC236}">
                  <a16:creationId xmlns:a16="http://schemas.microsoft.com/office/drawing/2014/main" id="{17C5B597-7AB3-58C8-1758-7B49F838C2C4}"/>
                </a:ext>
              </a:extLst>
            </p:cNvPr>
            <p:cNvCxnSpPr>
              <a:cxnSpLocks/>
            </p:cNvCxnSpPr>
            <p:nvPr/>
          </p:nvCxnSpPr>
          <p:spPr>
            <a:xfrm>
              <a:off x="3423858" y="6193766"/>
              <a:ext cx="5022454" cy="0"/>
            </a:xfrm>
            <a:prstGeom prst="straightConnector1">
              <a:avLst/>
            </a:prstGeom>
            <a:ln>
              <a:solidFill>
                <a:srgbClr val="8EBE3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52">
              <a:extLst>
                <a:ext uri="{FF2B5EF4-FFF2-40B4-BE49-F238E27FC236}">
                  <a16:creationId xmlns:a16="http://schemas.microsoft.com/office/drawing/2014/main" id="{9B844C1B-7452-C955-FABB-596AB18B0A56}"/>
                </a:ext>
              </a:extLst>
            </p:cNvPr>
            <p:cNvSpPr txBox="1"/>
            <p:nvPr/>
          </p:nvSpPr>
          <p:spPr>
            <a:xfrm>
              <a:off x="3459702" y="6168695"/>
              <a:ext cx="2033121"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Community </a:t>
              </a:r>
              <a:r>
                <a:rPr lang="it-IT" i="1" dirty="0" err="1">
                  <a:solidFill>
                    <a:srgbClr val="99CC00"/>
                  </a:solidFill>
                  <a:latin typeface="Gadugi" panose="020B0502040204020203" pitchFamily="34" charset="0"/>
                  <a:ea typeface="Gadugi" panose="020B0502040204020203" pitchFamily="34" charset="0"/>
                </a:rPr>
                <a:t>based</a:t>
              </a:r>
              <a:endParaRPr lang="en-US" i="1" dirty="0">
                <a:solidFill>
                  <a:srgbClr val="99CC00"/>
                </a:solidFill>
                <a:latin typeface="Gadugi" panose="020B0502040204020203" pitchFamily="34" charset="0"/>
                <a:ea typeface="Gadugi" panose="020B0502040204020203" pitchFamily="34" charset="0"/>
              </a:endParaRPr>
            </a:p>
          </p:txBody>
        </p:sp>
        <p:sp>
          <p:nvSpPr>
            <p:cNvPr id="10" name="TextBox 53">
              <a:extLst>
                <a:ext uri="{FF2B5EF4-FFF2-40B4-BE49-F238E27FC236}">
                  <a16:creationId xmlns:a16="http://schemas.microsoft.com/office/drawing/2014/main" id="{E19EE125-B0BC-C846-30F7-0542247F9F23}"/>
                </a:ext>
              </a:extLst>
            </p:cNvPr>
            <p:cNvSpPr txBox="1"/>
            <p:nvPr/>
          </p:nvSpPr>
          <p:spPr>
            <a:xfrm>
              <a:off x="6660873" y="6175267"/>
              <a:ext cx="1832618"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Market-</a:t>
              </a:r>
              <a:r>
                <a:rPr lang="it-IT" i="1" dirty="0" err="1">
                  <a:solidFill>
                    <a:srgbClr val="99CC00"/>
                  </a:solidFill>
                  <a:latin typeface="Gadugi" panose="020B0502040204020203" pitchFamily="34" charset="0"/>
                  <a:ea typeface="Gadugi" panose="020B0502040204020203" pitchFamily="34" charset="0"/>
                </a:rPr>
                <a:t>oriented</a:t>
              </a:r>
              <a:endParaRPr lang="en-US" i="1" dirty="0">
                <a:solidFill>
                  <a:srgbClr val="99CC00"/>
                </a:solidFill>
                <a:latin typeface="Gadugi" panose="020B0502040204020203" pitchFamily="34" charset="0"/>
                <a:ea typeface="Gadugi" panose="020B0502040204020203" pitchFamily="34" charset="0"/>
              </a:endParaRPr>
            </a:p>
          </p:txBody>
        </p:sp>
        <p:grpSp>
          <p:nvGrpSpPr>
            <p:cNvPr id="11" name="Group 67">
              <a:extLst>
                <a:ext uri="{FF2B5EF4-FFF2-40B4-BE49-F238E27FC236}">
                  <a16:creationId xmlns:a16="http://schemas.microsoft.com/office/drawing/2014/main" id="{4DB433BC-213D-64C9-D3EB-527E545EA2AC}"/>
                </a:ext>
              </a:extLst>
            </p:cNvPr>
            <p:cNvGrpSpPr/>
            <p:nvPr/>
          </p:nvGrpSpPr>
          <p:grpSpPr>
            <a:xfrm>
              <a:off x="1617286" y="1171615"/>
              <a:ext cx="8383548" cy="5199135"/>
              <a:chOff x="1617286" y="1171615"/>
              <a:chExt cx="8383548" cy="5199135"/>
            </a:xfrm>
          </p:grpSpPr>
          <p:grpSp>
            <p:nvGrpSpPr>
              <p:cNvPr id="12" name="Group 36">
                <a:extLst>
                  <a:ext uri="{FF2B5EF4-FFF2-40B4-BE49-F238E27FC236}">
                    <a16:creationId xmlns:a16="http://schemas.microsoft.com/office/drawing/2014/main" id="{ED9A36B8-489B-EDCC-FE18-044D5C6CC904}"/>
                  </a:ext>
                </a:extLst>
              </p:cNvPr>
              <p:cNvGrpSpPr/>
              <p:nvPr/>
            </p:nvGrpSpPr>
            <p:grpSpPr>
              <a:xfrm>
                <a:off x="1617286" y="1171615"/>
                <a:ext cx="8383548" cy="5199135"/>
                <a:chOff x="1617286" y="1171615"/>
                <a:chExt cx="8383548" cy="5199135"/>
              </a:xfrm>
            </p:grpSpPr>
            <p:grpSp>
              <p:nvGrpSpPr>
                <p:cNvPr id="26" name="Group 23">
                  <a:extLst>
                    <a:ext uri="{FF2B5EF4-FFF2-40B4-BE49-F238E27FC236}">
                      <a16:creationId xmlns:a16="http://schemas.microsoft.com/office/drawing/2014/main" id="{DAFAF9FA-591F-2759-572A-C1160FEE9603}"/>
                    </a:ext>
                  </a:extLst>
                </p:cNvPr>
                <p:cNvGrpSpPr/>
                <p:nvPr/>
              </p:nvGrpSpPr>
              <p:grpSpPr>
                <a:xfrm>
                  <a:off x="3423858" y="1171615"/>
                  <a:ext cx="4986067" cy="4858581"/>
                  <a:chOff x="611647" y="1190859"/>
                  <a:chExt cx="4986067" cy="4858581"/>
                </a:xfrm>
              </p:grpSpPr>
              <p:grpSp>
                <p:nvGrpSpPr>
                  <p:cNvPr id="29" name="Group 20">
                    <a:extLst>
                      <a:ext uri="{FF2B5EF4-FFF2-40B4-BE49-F238E27FC236}">
                        <a16:creationId xmlns:a16="http://schemas.microsoft.com/office/drawing/2014/main" id="{EDD477D3-CA00-B5A2-5BAB-29A5DF08D9C5}"/>
                      </a:ext>
                    </a:extLst>
                  </p:cNvPr>
                  <p:cNvGrpSpPr/>
                  <p:nvPr/>
                </p:nvGrpSpPr>
                <p:grpSpPr>
                  <a:xfrm>
                    <a:off x="611647" y="1744857"/>
                    <a:ext cx="4986067" cy="4304583"/>
                    <a:chOff x="3398808" y="1621764"/>
                    <a:chExt cx="4986067" cy="4304583"/>
                  </a:xfrm>
                </p:grpSpPr>
                <p:sp>
                  <p:nvSpPr>
                    <p:cNvPr id="31" name="Isosceles Triangle 4">
                      <a:extLst>
                        <a:ext uri="{FF2B5EF4-FFF2-40B4-BE49-F238E27FC236}">
                          <a16:creationId xmlns:a16="http://schemas.microsoft.com/office/drawing/2014/main" id="{CEE3158F-29E6-35BE-A0CE-EF3B3EEDC8BC}"/>
                        </a:ext>
                      </a:extLst>
                    </p:cNvPr>
                    <p:cNvSpPr/>
                    <p:nvPr/>
                  </p:nvSpPr>
                  <p:spPr>
                    <a:xfrm>
                      <a:off x="3398808" y="1621764"/>
                      <a:ext cx="4986067" cy="4304583"/>
                    </a:xfrm>
                    <a:prstGeom prst="triangle">
                      <a:avLst>
                        <a:gd name="adj" fmla="val 49810"/>
                      </a:avLst>
                    </a:prstGeom>
                    <a:noFill/>
                    <a:ln>
                      <a:solidFill>
                        <a:srgbClr val="0E5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a typeface="Gadugi" panose="020B0502040204020203" pitchFamily="34" charset="0"/>
                      </a:endParaRPr>
                    </a:p>
                  </p:txBody>
                </p:sp>
                <p:cxnSp>
                  <p:nvCxnSpPr>
                    <p:cNvPr id="32" name="Straight Connector 6">
                      <a:extLst>
                        <a:ext uri="{FF2B5EF4-FFF2-40B4-BE49-F238E27FC236}">
                          <a16:creationId xmlns:a16="http://schemas.microsoft.com/office/drawing/2014/main" id="{DAD800A3-4331-7821-1FFF-D0743CD38C02}"/>
                        </a:ext>
                      </a:extLst>
                    </p:cNvPr>
                    <p:cNvCxnSpPr>
                      <a:cxnSpLocks/>
                    </p:cNvCxnSpPr>
                    <p:nvPr/>
                  </p:nvCxnSpPr>
                  <p:spPr>
                    <a:xfrm>
                      <a:off x="5175847" y="2876910"/>
                      <a:ext cx="1457866" cy="0"/>
                    </a:xfrm>
                    <a:prstGeom prst="line">
                      <a:avLst/>
                    </a:prstGeom>
                    <a:ln>
                      <a:solidFill>
                        <a:srgbClr val="0E5861"/>
                      </a:solidFill>
                    </a:ln>
                  </p:spPr>
                  <p:style>
                    <a:lnRef idx="1">
                      <a:schemeClr val="accent1"/>
                    </a:lnRef>
                    <a:fillRef idx="0">
                      <a:schemeClr val="accent1"/>
                    </a:fillRef>
                    <a:effectRef idx="0">
                      <a:schemeClr val="accent1"/>
                    </a:effectRef>
                    <a:fontRef idx="minor">
                      <a:schemeClr val="tx1"/>
                    </a:fontRef>
                  </p:style>
                </p:cxnSp>
                <p:cxnSp>
                  <p:nvCxnSpPr>
                    <p:cNvPr id="33" name="Straight Connector 10">
                      <a:extLst>
                        <a:ext uri="{FF2B5EF4-FFF2-40B4-BE49-F238E27FC236}">
                          <a16:creationId xmlns:a16="http://schemas.microsoft.com/office/drawing/2014/main" id="{7871B773-FEC7-17C4-FC3A-0A849A2DCCAC}"/>
                        </a:ext>
                      </a:extLst>
                    </p:cNvPr>
                    <p:cNvCxnSpPr>
                      <a:cxnSpLocks/>
                    </p:cNvCxnSpPr>
                    <p:nvPr/>
                  </p:nvCxnSpPr>
                  <p:spPr>
                    <a:xfrm flipH="1">
                      <a:off x="6728604" y="4485736"/>
                      <a:ext cx="836762" cy="1440611"/>
                    </a:xfrm>
                    <a:prstGeom prst="line">
                      <a:avLst/>
                    </a:prstGeom>
                    <a:ln>
                      <a:solidFill>
                        <a:srgbClr val="0E5861"/>
                      </a:solidFill>
                    </a:ln>
                  </p:spPr>
                  <p:style>
                    <a:lnRef idx="1">
                      <a:schemeClr val="accent1"/>
                    </a:lnRef>
                    <a:fillRef idx="0">
                      <a:schemeClr val="accent1"/>
                    </a:fillRef>
                    <a:effectRef idx="0">
                      <a:schemeClr val="accent1"/>
                    </a:effectRef>
                    <a:fontRef idx="minor">
                      <a:schemeClr val="tx1"/>
                    </a:fontRef>
                  </p:style>
                </p:cxnSp>
                <p:cxnSp>
                  <p:nvCxnSpPr>
                    <p:cNvPr id="34" name="Straight Connector 15">
                      <a:extLst>
                        <a:ext uri="{FF2B5EF4-FFF2-40B4-BE49-F238E27FC236}">
                          <a16:creationId xmlns:a16="http://schemas.microsoft.com/office/drawing/2014/main" id="{BAC3A0D7-F82E-954D-5669-7071BFF6AE0D}"/>
                        </a:ext>
                      </a:extLst>
                    </p:cNvPr>
                    <p:cNvCxnSpPr>
                      <a:cxnSpLocks/>
                    </p:cNvCxnSpPr>
                    <p:nvPr/>
                  </p:nvCxnSpPr>
                  <p:spPr>
                    <a:xfrm>
                      <a:off x="4226943" y="4546121"/>
                      <a:ext cx="810883" cy="1380226"/>
                    </a:xfrm>
                    <a:prstGeom prst="line">
                      <a:avLst/>
                    </a:prstGeom>
                    <a:ln>
                      <a:solidFill>
                        <a:srgbClr val="0E5861"/>
                      </a:solidFill>
                    </a:ln>
                  </p:spPr>
                  <p:style>
                    <a:lnRef idx="1">
                      <a:schemeClr val="accent1"/>
                    </a:lnRef>
                    <a:fillRef idx="0">
                      <a:schemeClr val="accent1"/>
                    </a:fillRef>
                    <a:effectRef idx="0">
                      <a:schemeClr val="accent1"/>
                    </a:effectRef>
                    <a:fontRef idx="minor">
                      <a:schemeClr val="tx1"/>
                    </a:fontRef>
                  </p:style>
                </p:cxnSp>
                <p:sp>
                  <p:nvSpPr>
                    <p:cNvPr id="35" name="Isosceles Triangle 19">
                      <a:extLst>
                        <a:ext uri="{FF2B5EF4-FFF2-40B4-BE49-F238E27FC236}">
                          <a16:creationId xmlns:a16="http://schemas.microsoft.com/office/drawing/2014/main" id="{CA5E1DFA-E60D-A474-98AA-09073E2FEF25}"/>
                        </a:ext>
                      </a:extLst>
                    </p:cNvPr>
                    <p:cNvSpPr/>
                    <p:nvPr/>
                  </p:nvSpPr>
                  <p:spPr>
                    <a:xfrm>
                      <a:off x="4597879" y="2876911"/>
                      <a:ext cx="2589363" cy="2255806"/>
                    </a:xfrm>
                    <a:prstGeom prst="triangle">
                      <a:avLst>
                        <a:gd name="adj" fmla="val 50006"/>
                      </a:avLst>
                    </a:prstGeom>
                    <a:noFill/>
                    <a:ln>
                      <a:solidFill>
                        <a:srgbClr val="0E5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a typeface="Gadugi" panose="020B0502040204020203" pitchFamily="34" charset="0"/>
                      </a:endParaRPr>
                    </a:p>
                  </p:txBody>
                </p:sp>
              </p:grpSp>
              <p:sp>
                <p:nvSpPr>
                  <p:cNvPr id="30" name="TextBox 22">
                    <a:extLst>
                      <a:ext uri="{FF2B5EF4-FFF2-40B4-BE49-F238E27FC236}">
                        <a16:creationId xmlns:a16="http://schemas.microsoft.com/office/drawing/2014/main" id="{88FDB27D-01B2-E9F7-E22E-D88CF4E01E12}"/>
                      </a:ext>
                    </a:extLst>
                  </p:cNvPr>
                  <p:cNvSpPr txBox="1"/>
                  <p:nvPr/>
                </p:nvSpPr>
                <p:spPr>
                  <a:xfrm>
                    <a:off x="2250665" y="1190859"/>
                    <a:ext cx="1887858" cy="553998"/>
                  </a:xfrm>
                  <a:prstGeom prst="rect">
                    <a:avLst/>
                  </a:prstGeom>
                  <a:noFill/>
                </p:spPr>
                <p:txBody>
                  <a:bodyPr wrap="square" rtlCol="0">
                    <a:spAutoFit/>
                  </a:bodyPr>
                  <a:lstStyle/>
                  <a:p>
                    <a:pPr algn="ctr"/>
                    <a:r>
                      <a:rPr lang="it-IT">
                        <a:solidFill>
                          <a:srgbClr val="135B64"/>
                        </a:solidFill>
                        <a:latin typeface="Gadugi" panose="020B0502040204020203" pitchFamily="34" charset="0"/>
                        <a:ea typeface="Gadugi" panose="020B0502040204020203" pitchFamily="34" charset="0"/>
                      </a:rPr>
                      <a:t>Public </a:t>
                    </a:r>
                    <a:r>
                      <a:rPr lang="it-IT" err="1">
                        <a:solidFill>
                          <a:srgbClr val="135B64"/>
                        </a:solidFill>
                        <a:latin typeface="Gadugi" panose="020B0502040204020203" pitchFamily="34" charset="0"/>
                        <a:ea typeface="Gadugi" panose="020B0502040204020203" pitchFamily="34" charset="0"/>
                      </a:rPr>
                      <a:t>actor</a:t>
                    </a:r>
                    <a:r>
                      <a:rPr lang="it-IT">
                        <a:solidFill>
                          <a:srgbClr val="135B64"/>
                        </a:solidFill>
                        <a:latin typeface="Gadugi" panose="020B0502040204020203" pitchFamily="34" charset="0"/>
                        <a:ea typeface="Gadugi" panose="020B0502040204020203" pitchFamily="34" charset="0"/>
                      </a:rPr>
                      <a:t>(s)</a:t>
                    </a:r>
                  </a:p>
                  <a:p>
                    <a:pPr algn="ctr"/>
                    <a:r>
                      <a:rPr lang="it-IT" sz="1200">
                        <a:solidFill>
                          <a:srgbClr val="135B64"/>
                        </a:solidFill>
                        <a:latin typeface="Gadugi" panose="020B0502040204020203" pitchFamily="34" charset="0"/>
                        <a:ea typeface="Gadugi" panose="020B0502040204020203" pitchFamily="34" charset="0"/>
                      </a:rPr>
                      <a:t>State, Government</a:t>
                    </a:r>
                    <a:endParaRPr lang="en-US" sz="1200">
                      <a:solidFill>
                        <a:srgbClr val="135B64"/>
                      </a:solidFill>
                      <a:latin typeface="Gadugi" panose="020B0502040204020203" pitchFamily="34" charset="0"/>
                      <a:ea typeface="Gadugi" panose="020B0502040204020203" pitchFamily="34" charset="0"/>
                    </a:endParaRPr>
                  </a:p>
                </p:txBody>
              </p:sp>
            </p:grpSp>
            <p:sp>
              <p:nvSpPr>
                <p:cNvPr id="27" name="TextBox 24">
                  <a:extLst>
                    <a:ext uri="{FF2B5EF4-FFF2-40B4-BE49-F238E27FC236}">
                      <a16:creationId xmlns:a16="http://schemas.microsoft.com/office/drawing/2014/main" id="{4233EFB9-5C8C-32C7-B1C1-ACDDDC549382}"/>
                    </a:ext>
                  </a:extLst>
                </p:cNvPr>
                <p:cNvSpPr txBox="1"/>
                <p:nvPr/>
              </p:nvSpPr>
              <p:spPr>
                <a:xfrm>
                  <a:off x="1617286" y="5753197"/>
                  <a:ext cx="1887858" cy="553998"/>
                </a:xfrm>
                <a:prstGeom prst="rect">
                  <a:avLst/>
                </a:prstGeom>
                <a:noFill/>
              </p:spPr>
              <p:txBody>
                <a:bodyPr wrap="square" rtlCol="0">
                  <a:spAutoFit/>
                </a:bodyPr>
                <a:lstStyle/>
                <a:p>
                  <a:pPr algn="ctr"/>
                  <a:r>
                    <a:rPr lang="it-IT">
                      <a:solidFill>
                        <a:srgbClr val="135B64"/>
                      </a:solidFill>
                      <a:latin typeface="Gadugi" panose="020B0502040204020203" pitchFamily="34" charset="0"/>
                      <a:ea typeface="Gadugi" panose="020B0502040204020203" pitchFamily="34" charset="0"/>
                    </a:rPr>
                    <a:t>Community</a:t>
                  </a:r>
                </a:p>
                <a:p>
                  <a:pPr algn="ctr"/>
                  <a:r>
                    <a:rPr lang="it-IT" sz="1200" err="1">
                      <a:solidFill>
                        <a:srgbClr val="135B64"/>
                      </a:solidFill>
                      <a:latin typeface="Gadugi" panose="020B0502040204020203" pitchFamily="34" charset="0"/>
                      <a:ea typeface="Gadugi" panose="020B0502040204020203" pitchFamily="34" charset="0"/>
                    </a:rPr>
                    <a:t>NGOs</a:t>
                  </a:r>
                  <a:r>
                    <a:rPr lang="it-IT" sz="1200">
                      <a:solidFill>
                        <a:srgbClr val="135B64"/>
                      </a:solidFill>
                      <a:latin typeface="Gadugi" panose="020B0502040204020203" pitchFamily="34" charset="0"/>
                      <a:ea typeface="Gadugi" panose="020B0502040204020203" pitchFamily="34" charset="0"/>
                    </a:rPr>
                    <a:t>, </a:t>
                  </a:r>
                  <a:r>
                    <a:rPr lang="it-IT" sz="1200" err="1">
                      <a:solidFill>
                        <a:srgbClr val="135B64"/>
                      </a:solidFill>
                      <a:latin typeface="Gadugi" panose="020B0502040204020203" pitchFamily="34" charset="0"/>
                      <a:ea typeface="Gadugi" panose="020B0502040204020203" pitchFamily="34" charset="0"/>
                    </a:rPr>
                    <a:t>Civil</a:t>
                  </a:r>
                  <a:r>
                    <a:rPr lang="it-IT" sz="1200">
                      <a:solidFill>
                        <a:srgbClr val="135B64"/>
                      </a:solidFill>
                      <a:latin typeface="Gadugi" panose="020B0502040204020203" pitchFamily="34" charset="0"/>
                      <a:ea typeface="Gadugi" panose="020B0502040204020203" pitchFamily="34" charset="0"/>
                    </a:rPr>
                    <a:t> society</a:t>
                  </a:r>
                  <a:endParaRPr lang="en-US" sz="1200">
                    <a:solidFill>
                      <a:srgbClr val="135B64"/>
                    </a:solidFill>
                    <a:latin typeface="Gadugi" panose="020B0502040204020203" pitchFamily="34" charset="0"/>
                    <a:ea typeface="Gadugi" panose="020B0502040204020203" pitchFamily="34" charset="0"/>
                  </a:endParaRPr>
                </a:p>
              </p:txBody>
            </p:sp>
            <p:sp>
              <p:nvSpPr>
                <p:cNvPr id="28" name="TextBox 25">
                  <a:extLst>
                    <a:ext uri="{FF2B5EF4-FFF2-40B4-BE49-F238E27FC236}">
                      <a16:creationId xmlns:a16="http://schemas.microsoft.com/office/drawing/2014/main" id="{050935C2-5AB9-B181-72E4-148C46AEE528}"/>
                    </a:ext>
                  </a:extLst>
                </p:cNvPr>
                <p:cNvSpPr txBox="1"/>
                <p:nvPr/>
              </p:nvSpPr>
              <p:spPr>
                <a:xfrm>
                  <a:off x="8112976" y="5816752"/>
                  <a:ext cx="1887858" cy="553998"/>
                </a:xfrm>
                <a:prstGeom prst="rect">
                  <a:avLst/>
                </a:prstGeom>
                <a:noFill/>
              </p:spPr>
              <p:txBody>
                <a:bodyPr wrap="square" rtlCol="0">
                  <a:spAutoFit/>
                </a:bodyPr>
                <a:lstStyle/>
                <a:p>
                  <a:pPr algn="ctr"/>
                  <a:r>
                    <a:rPr lang="it-IT">
                      <a:solidFill>
                        <a:srgbClr val="135B64"/>
                      </a:solidFill>
                      <a:latin typeface="Gadugi" panose="020B0502040204020203" pitchFamily="34" charset="0"/>
                      <a:ea typeface="Gadugi" panose="020B0502040204020203" pitchFamily="34" charset="0"/>
                    </a:rPr>
                    <a:t>Companies</a:t>
                  </a:r>
                </a:p>
                <a:p>
                  <a:pPr algn="ctr"/>
                  <a:r>
                    <a:rPr lang="it-IT" sz="1200" err="1">
                      <a:solidFill>
                        <a:srgbClr val="135B64"/>
                      </a:solidFill>
                      <a:latin typeface="Gadugi" panose="020B0502040204020203" pitchFamily="34" charset="0"/>
                      <a:ea typeface="Gadugi" panose="020B0502040204020203" pitchFamily="34" charset="0"/>
                    </a:rPr>
                    <a:t>Firms</a:t>
                  </a:r>
                  <a:r>
                    <a:rPr lang="it-IT" sz="1200">
                      <a:solidFill>
                        <a:srgbClr val="135B64"/>
                      </a:solidFill>
                      <a:latin typeface="Gadugi" panose="020B0502040204020203" pitchFamily="34" charset="0"/>
                      <a:ea typeface="Gadugi" panose="020B0502040204020203" pitchFamily="34" charset="0"/>
                    </a:rPr>
                    <a:t>, market</a:t>
                  </a:r>
                  <a:endParaRPr lang="en-US" sz="1200">
                    <a:solidFill>
                      <a:srgbClr val="135B64"/>
                    </a:solidFill>
                    <a:latin typeface="Gadugi" panose="020B0502040204020203" pitchFamily="34" charset="0"/>
                    <a:ea typeface="Gadugi" panose="020B0502040204020203" pitchFamily="34" charset="0"/>
                  </a:endParaRPr>
                </a:p>
              </p:txBody>
            </p:sp>
          </p:grpSp>
          <p:sp>
            <p:nvSpPr>
              <p:cNvPr id="13" name="TextBox 41">
                <a:extLst>
                  <a:ext uri="{FF2B5EF4-FFF2-40B4-BE49-F238E27FC236}">
                    <a16:creationId xmlns:a16="http://schemas.microsoft.com/office/drawing/2014/main" id="{4947AD4B-4438-FC3F-C412-B2F191157723}"/>
                  </a:ext>
                </a:extLst>
              </p:cNvPr>
              <p:cNvSpPr txBox="1"/>
              <p:nvPr/>
            </p:nvSpPr>
            <p:spPr>
              <a:xfrm rot="18008754">
                <a:off x="2747190" y="4894194"/>
                <a:ext cx="1669496"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Citizens power</a:t>
                </a:r>
                <a:endParaRPr lang="en-US" i="1" dirty="0">
                  <a:solidFill>
                    <a:srgbClr val="99CC00"/>
                  </a:solidFill>
                  <a:latin typeface="Gadugi" panose="020B0502040204020203" pitchFamily="34" charset="0"/>
                  <a:ea typeface="Gadugi" panose="020B0502040204020203" pitchFamily="34" charset="0"/>
                </a:endParaRPr>
              </a:p>
            </p:txBody>
          </p:sp>
          <p:grpSp>
            <p:nvGrpSpPr>
              <p:cNvPr id="14" name="Group 66">
                <a:extLst>
                  <a:ext uri="{FF2B5EF4-FFF2-40B4-BE49-F238E27FC236}">
                    <a16:creationId xmlns:a16="http://schemas.microsoft.com/office/drawing/2014/main" id="{FE18FBDA-B19A-F43E-B6B1-70225797C801}"/>
                  </a:ext>
                </a:extLst>
              </p:cNvPr>
              <p:cNvGrpSpPr/>
              <p:nvPr/>
            </p:nvGrpSpPr>
            <p:grpSpPr>
              <a:xfrm>
                <a:off x="3983971" y="1506214"/>
                <a:ext cx="4570916" cy="4552029"/>
                <a:chOff x="3983971" y="1506214"/>
                <a:chExt cx="4570916" cy="4552029"/>
              </a:xfrm>
            </p:grpSpPr>
            <p:sp>
              <p:nvSpPr>
                <p:cNvPr id="15" name="TextBox 40">
                  <a:extLst>
                    <a:ext uri="{FF2B5EF4-FFF2-40B4-BE49-F238E27FC236}">
                      <a16:creationId xmlns:a16="http://schemas.microsoft.com/office/drawing/2014/main" id="{BE2F0AB7-9660-AF08-430D-7365965109AB}"/>
                    </a:ext>
                  </a:extLst>
                </p:cNvPr>
                <p:cNvSpPr txBox="1"/>
                <p:nvPr/>
              </p:nvSpPr>
              <p:spPr>
                <a:xfrm rot="18035538">
                  <a:off x="4626040" y="2075267"/>
                  <a:ext cx="1212448"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Top-down</a:t>
                  </a:r>
                  <a:endParaRPr lang="en-US" i="1" dirty="0">
                    <a:solidFill>
                      <a:srgbClr val="99CC00"/>
                    </a:solidFill>
                    <a:latin typeface="Gadugi" panose="020B0502040204020203" pitchFamily="34" charset="0"/>
                    <a:ea typeface="Gadugi" panose="020B0502040204020203" pitchFamily="34" charset="0"/>
                  </a:endParaRPr>
                </a:p>
              </p:txBody>
            </p:sp>
            <p:cxnSp>
              <p:nvCxnSpPr>
                <p:cNvPr id="16" name="Straight Arrow Connector 42">
                  <a:extLst>
                    <a:ext uri="{FF2B5EF4-FFF2-40B4-BE49-F238E27FC236}">
                      <a16:creationId xmlns:a16="http://schemas.microsoft.com/office/drawing/2014/main" id="{ECDD8392-AE44-3502-45E5-FC52A3D50100}"/>
                    </a:ext>
                  </a:extLst>
                </p:cNvPr>
                <p:cNvCxnSpPr>
                  <a:cxnSpLocks/>
                </p:cNvCxnSpPr>
                <p:nvPr/>
              </p:nvCxnSpPr>
              <p:spPr>
                <a:xfrm flipH="1" flipV="1">
                  <a:off x="6050905" y="1692873"/>
                  <a:ext cx="2503982" cy="4123879"/>
                </a:xfrm>
                <a:prstGeom prst="straightConnector1">
                  <a:avLst/>
                </a:prstGeom>
                <a:ln>
                  <a:solidFill>
                    <a:srgbClr val="8EBE3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47">
                  <a:extLst>
                    <a:ext uri="{FF2B5EF4-FFF2-40B4-BE49-F238E27FC236}">
                      <a16:creationId xmlns:a16="http://schemas.microsoft.com/office/drawing/2014/main" id="{7EC1A371-D1AB-9DEB-31AB-3E04D2A6F882}"/>
                    </a:ext>
                  </a:extLst>
                </p:cNvPr>
                <p:cNvSpPr txBox="1"/>
                <p:nvPr/>
              </p:nvSpPr>
              <p:spPr>
                <a:xfrm rot="3530591">
                  <a:off x="5678707" y="2601739"/>
                  <a:ext cx="2560381"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Government-regulation</a:t>
                  </a:r>
                  <a:endParaRPr lang="en-US" i="1" dirty="0">
                    <a:solidFill>
                      <a:srgbClr val="99CC00"/>
                    </a:solidFill>
                    <a:latin typeface="Gadugi" panose="020B0502040204020203" pitchFamily="34" charset="0"/>
                    <a:ea typeface="Gadugi" panose="020B0502040204020203" pitchFamily="34" charset="0"/>
                  </a:endParaRPr>
                </a:p>
              </p:txBody>
            </p:sp>
            <p:sp>
              <p:nvSpPr>
                <p:cNvPr id="18" name="TextBox 48">
                  <a:extLst>
                    <a:ext uri="{FF2B5EF4-FFF2-40B4-BE49-F238E27FC236}">
                      <a16:creationId xmlns:a16="http://schemas.microsoft.com/office/drawing/2014/main" id="{D14B98BE-B853-8C5B-CEC2-0E84EF9FAC94}"/>
                    </a:ext>
                  </a:extLst>
                </p:cNvPr>
                <p:cNvSpPr txBox="1"/>
                <p:nvPr/>
              </p:nvSpPr>
              <p:spPr>
                <a:xfrm rot="3448212">
                  <a:off x="7321864" y="4866507"/>
                  <a:ext cx="2014141" cy="369332"/>
                </a:xfrm>
                <a:prstGeom prst="rect">
                  <a:avLst/>
                </a:prstGeom>
                <a:noFill/>
              </p:spPr>
              <p:txBody>
                <a:bodyPr wrap="none" rtlCol="0">
                  <a:spAutoFit/>
                </a:bodyPr>
                <a:lstStyle/>
                <a:p>
                  <a:r>
                    <a:rPr lang="it-IT" i="1" dirty="0">
                      <a:solidFill>
                        <a:srgbClr val="99CC00"/>
                      </a:solidFill>
                      <a:latin typeface="Gadugi" panose="020B0502040204020203" pitchFamily="34" charset="0"/>
                      <a:ea typeface="Gadugi" panose="020B0502040204020203" pitchFamily="34" charset="0"/>
                    </a:rPr>
                    <a:t>Market-regulation</a:t>
                  </a:r>
                  <a:endParaRPr lang="en-US" i="1" dirty="0">
                    <a:solidFill>
                      <a:srgbClr val="99CC00"/>
                    </a:solidFill>
                    <a:latin typeface="Gadugi" panose="020B0502040204020203" pitchFamily="34" charset="0"/>
                    <a:ea typeface="Gadugi" panose="020B0502040204020203" pitchFamily="34" charset="0"/>
                  </a:endParaRPr>
                </a:p>
              </p:txBody>
            </p:sp>
            <p:sp>
              <p:nvSpPr>
                <p:cNvPr id="19" name="TextBox 55">
                  <a:extLst>
                    <a:ext uri="{FF2B5EF4-FFF2-40B4-BE49-F238E27FC236}">
                      <a16:creationId xmlns:a16="http://schemas.microsoft.com/office/drawing/2014/main" id="{AF044EA0-E362-731D-7FDA-725CF403DAA1}"/>
                    </a:ext>
                  </a:extLst>
                </p:cNvPr>
                <p:cNvSpPr txBox="1"/>
                <p:nvPr/>
              </p:nvSpPr>
              <p:spPr>
                <a:xfrm>
                  <a:off x="7490536" y="5478435"/>
                  <a:ext cx="268022" cy="276999"/>
                </a:xfrm>
                <a:prstGeom prst="rect">
                  <a:avLst/>
                </a:prstGeom>
                <a:noFill/>
              </p:spPr>
              <p:txBody>
                <a:bodyPr wrap="non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2</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20" name="TextBox 56">
                  <a:extLst>
                    <a:ext uri="{FF2B5EF4-FFF2-40B4-BE49-F238E27FC236}">
                      <a16:creationId xmlns:a16="http://schemas.microsoft.com/office/drawing/2014/main" id="{B3207ED5-7A37-C393-9D4F-33F4B633665C}"/>
                    </a:ext>
                  </a:extLst>
                </p:cNvPr>
                <p:cNvSpPr txBox="1"/>
                <p:nvPr/>
              </p:nvSpPr>
              <p:spPr>
                <a:xfrm>
                  <a:off x="3983971" y="5485962"/>
                  <a:ext cx="268022" cy="276999"/>
                </a:xfrm>
                <a:prstGeom prst="rect">
                  <a:avLst/>
                </a:prstGeom>
                <a:noFill/>
              </p:spPr>
              <p:txBody>
                <a:bodyPr wrap="non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3</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21" name="TextBox 57">
                  <a:extLst>
                    <a:ext uri="{FF2B5EF4-FFF2-40B4-BE49-F238E27FC236}">
                      <a16:creationId xmlns:a16="http://schemas.microsoft.com/office/drawing/2014/main" id="{0020348A-2530-1E14-BD14-C28075E06A9A}"/>
                    </a:ext>
                  </a:extLst>
                </p:cNvPr>
                <p:cNvSpPr txBox="1"/>
                <p:nvPr/>
              </p:nvSpPr>
              <p:spPr>
                <a:xfrm>
                  <a:off x="5782883" y="4235906"/>
                  <a:ext cx="268022" cy="276999"/>
                </a:xfrm>
                <a:prstGeom prst="rect">
                  <a:avLst/>
                </a:prstGeom>
                <a:noFill/>
              </p:spPr>
              <p:txBody>
                <a:bodyPr wrap="non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7</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22" name="TextBox 58">
                  <a:extLst>
                    <a:ext uri="{FF2B5EF4-FFF2-40B4-BE49-F238E27FC236}">
                      <a16:creationId xmlns:a16="http://schemas.microsoft.com/office/drawing/2014/main" id="{AEBE69D6-C21E-20EE-56D7-CB3BAB589D86}"/>
                    </a:ext>
                  </a:extLst>
                </p:cNvPr>
                <p:cNvSpPr txBox="1"/>
                <p:nvPr/>
              </p:nvSpPr>
              <p:spPr>
                <a:xfrm>
                  <a:off x="6807269" y="3933218"/>
                  <a:ext cx="268022" cy="276999"/>
                </a:xfrm>
                <a:prstGeom prst="rect">
                  <a:avLst/>
                </a:prstGeom>
                <a:noFill/>
              </p:spPr>
              <p:txBody>
                <a:bodyPr wrap="squar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4</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23" name="TextBox 59">
                  <a:extLst>
                    <a:ext uri="{FF2B5EF4-FFF2-40B4-BE49-F238E27FC236}">
                      <a16:creationId xmlns:a16="http://schemas.microsoft.com/office/drawing/2014/main" id="{B002199B-2D2D-BA60-EA63-C23027181E09}"/>
                    </a:ext>
                  </a:extLst>
                </p:cNvPr>
                <p:cNvSpPr txBox="1"/>
                <p:nvPr/>
              </p:nvSpPr>
              <p:spPr>
                <a:xfrm>
                  <a:off x="4794854" y="3912530"/>
                  <a:ext cx="268022" cy="276999"/>
                </a:xfrm>
                <a:prstGeom prst="rect">
                  <a:avLst/>
                </a:prstGeom>
                <a:noFill/>
              </p:spPr>
              <p:txBody>
                <a:bodyPr wrap="squar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5</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24" name="TextBox 60">
                  <a:extLst>
                    <a:ext uri="{FF2B5EF4-FFF2-40B4-BE49-F238E27FC236}">
                      <a16:creationId xmlns:a16="http://schemas.microsoft.com/office/drawing/2014/main" id="{A3F91478-C0BA-AB56-EB09-A27BECDC763B}"/>
                    </a:ext>
                  </a:extLst>
                </p:cNvPr>
                <p:cNvSpPr txBox="1"/>
                <p:nvPr/>
              </p:nvSpPr>
              <p:spPr>
                <a:xfrm>
                  <a:off x="5758667" y="5479197"/>
                  <a:ext cx="268022" cy="276999"/>
                </a:xfrm>
                <a:prstGeom prst="rect">
                  <a:avLst/>
                </a:prstGeom>
                <a:noFill/>
              </p:spPr>
              <p:txBody>
                <a:bodyPr wrap="squar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6</a:t>
                  </a:r>
                  <a:endParaRPr lang="en-US" sz="1200">
                    <a:solidFill>
                      <a:schemeClr val="accent5">
                        <a:lumMod val="75000"/>
                      </a:schemeClr>
                    </a:solidFill>
                    <a:latin typeface="Gadugi" panose="020B0502040204020203" pitchFamily="34" charset="0"/>
                    <a:ea typeface="Gadugi" panose="020B0502040204020203" pitchFamily="34" charset="0"/>
                  </a:endParaRPr>
                </a:p>
              </p:txBody>
            </p:sp>
            <p:sp>
              <p:nvSpPr>
                <p:cNvPr id="25" name="TextBox 54">
                  <a:extLst>
                    <a:ext uri="{FF2B5EF4-FFF2-40B4-BE49-F238E27FC236}">
                      <a16:creationId xmlns:a16="http://schemas.microsoft.com/office/drawing/2014/main" id="{93C7D4AB-6E12-B08A-655A-1D63A6FEAA88}"/>
                    </a:ext>
                  </a:extLst>
                </p:cNvPr>
                <p:cNvSpPr txBox="1"/>
                <p:nvPr/>
              </p:nvSpPr>
              <p:spPr>
                <a:xfrm>
                  <a:off x="5770590" y="2162365"/>
                  <a:ext cx="268022" cy="276999"/>
                </a:xfrm>
                <a:prstGeom prst="rect">
                  <a:avLst/>
                </a:prstGeom>
                <a:noFill/>
              </p:spPr>
              <p:txBody>
                <a:bodyPr wrap="none" rtlCol="0">
                  <a:spAutoFit/>
                </a:bodyPr>
                <a:lstStyle/>
                <a:p>
                  <a:r>
                    <a:rPr lang="it-IT" sz="1200">
                      <a:solidFill>
                        <a:schemeClr val="accent5">
                          <a:lumMod val="75000"/>
                        </a:schemeClr>
                      </a:solidFill>
                      <a:latin typeface="Gadugi" panose="020B0502040204020203" pitchFamily="34" charset="0"/>
                      <a:ea typeface="Gadugi" panose="020B0502040204020203" pitchFamily="34" charset="0"/>
                    </a:rPr>
                    <a:t>1</a:t>
                  </a:r>
                  <a:endParaRPr lang="en-US" sz="1200">
                    <a:solidFill>
                      <a:schemeClr val="accent5">
                        <a:lumMod val="75000"/>
                      </a:schemeClr>
                    </a:solidFill>
                    <a:latin typeface="Gadugi" panose="020B0502040204020203" pitchFamily="34" charset="0"/>
                    <a:ea typeface="Gadugi" panose="020B0502040204020203" pitchFamily="34" charset="0"/>
                  </a:endParaRPr>
                </a:p>
              </p:txBody>
            </p:sp>
          </p:grpSp>
        </p:grpSp>
      </p:grpSp>
      <p:sp>
        <p:nvSpPr>
          <p:cNvPr id="36" name="Rechteck 35">
            <a:extLst>
              <a:ext uri="{FF2B5EF4-FFF2-40B4-BE49-F238E27FC236}">
                <a16:creationId xmlns:a16="http://schemas.microsoft.com/office/drawing/2014/main" id="{D746F651-A5F8-1242-88A2-4246A35CAAF2}"/>
              </a:ext>
            </a:extLst>
          </p:cNvPr>
          <p:cNvSpPr/>
          <p:nvPr/>
        </p:nvSpPr>
        <p:spPr>
          <a:xfrm>
            <a:off x="7155075" y="6465297"/>
            <a:ext cx="5180431" cy="400110"/>
          </a:xfrm>
          <a:prstGeom prst="rect">
            <a:avLst/>
          </a:prstGeom>
        </p:spPr>
        <p:txBody>
          <a:bodyPr wrap="square">
            <a:spAutoFit/>
          </a:bodyPr>
          <a:lstStyle/>
          <a:p>
            <a:r>
              <a:rPr lang="de-CH" sz="1000" dirty="0">
                <a:solidFill>
                  <a:srgbClr val="4F5671"/>
                </a:solidFill>
                <a:latin typeface="Gadugi" panose="020B0502040204020203" pitchFamily="34" charset="0"/>
                <a:ea typeface="Gadugi" panose="020B0502040204020203" pitchFamily="34" charset="0"/>
              </a:rPr>
              <a:t>Source: </a:t>
            </a:r>
            <a:r>
              <a:rPr lang="de-CH" sz="1000" dirty="0" err="1">
                <a:solidFill>
                  <a:srgbClr val="4F5671"/>
                </a:solidFill>
                <a:latin typeface="Gadugi" panose="020B0502040204020203" pitchFamily="34" charset="0"/>
                <a:ea typeface="Gadugi" panose="020B0502040204020203" pitchFamily="34" charset="0"/>
              </a:rPr>
              <a:t>Egusquiza</a:t>
            </a:r>
            <a:r>
              <a:rPr lang="de-CH" sz="1000" dirty="0">
                <a:solidFill>
                  <a:srgbClr val="4F5671"/>
                </a:solidFill>
                <a:latin typeface="Gadugi" panose="020B0502040204020203" pitchFamily="34" charset="0"/>
                <a:ea typeface="Gadugi" panose="020B0502040204020203" pitchFamily="34" charset="0"/>
              </a:rPr>
              <a:t> et al. (2021), </a:t>
            </a:r>
            <a:r>
              <a:rPr lang="en-US" sz="1000" dirty="0">
                <a:solidFill>
                  <a:srgbClr val="4F5671"/>
                </a:solidFill>
                <a:latin typeface="Gadugi" panose="020B0502040204020203" pitchFamily="34" charset="0"/>
                <a:ea typeface="Gadugi" panose="020B0502040204020203" pitchFamily="34" charset="0"/>
              </a:rPr>
              <a:t>Conceptual and Operational Integration of Governance, Financing, and Business Models for Urban Nature-Based Solutions, </a:t>
            </a:r>
            <a:r>
              <a:rPr lang="en-US" sz="1000" i="1" dirty="0">
                <a:solidFill>
                  <a:srgbClr val="4F5671"/>
                </a:solidFill>
                <a:latin typeface="Gadugi" panose="020B0502040204020203" pitchFamily="34" charset="0"/>
                <a:ea typeface="Gadugi" panose="020B0502040204020203" pitchFamily="34" charset="0"/>
              </a:rPr>
              <a:t>Sustainability.</a:t>
            </a:r>
            <a:endParaRPr lang="de-CH" sz="1000" dirty="0">
              <a:solidFill>
                <a:srgbClr val="4F5671"/>
              </a:solidFill>
              <a:latin typeface="Gadugi" panose="020B0502040204020203" pitchFamily="34" charset="0"/>
              <a:ea typeface="Gadugi" panose="020B0502040204020203" pitchFamily="34" charset="0"/>
            </a:endParaRPr>
          </a:p>
        </p:txBody>
      </p:sp>
      <p:sp>
        <p:nvSpPr>
          <p:cNvPr id="37" name="Ellipse 36">
            <a:extLst>
              <a:ext uri="{FF2B5EF4-FFF2-40B4-BE49-F238E27FC236}">
                <a16:creationId xmlns:a16="http://schemas.microsoft.com/office/drawing/2014/main" id="{44FDCFB8-197E-357E-C0EB-6E812924D9D3}"/>
              </a:ext>
            </a:extLst>
          </p:cNvPr>
          <p:cNvSpPr>
            <a:spLocks noChangeAspect="1"/>
          </p:cNvSpPr>
          <p:nvPr/>
        </p:nvSpPr>
        <p:spPr>
          <a:xfrm>
            <a:off x="6600898" y="5615682"/>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15</a:t>
            </a:r>
          </a:p>
        </p:txBody>
      </p:sp>
      <p:sp>
        <p:nvSpPr>
          <p:cNvPr id="38" name="Ellipse 37">
            <a:extLst>
              <a:ext uri="{FF2B5EF4-FFF2-40B4-BE49-F238E27FC236}">
                <a16:creationId xmlns:a16="http://schemas.microsoft.com/office/drawing/2014/main" id="{9EE089CF-34CB-3E7C-3367-42DC7464E533}"/>
              </a:ext>
            </a:extLst>
          </p:cNvPr>
          <p:cNvSpPr>
            <a:spLocks noChangeAspect="1"/>
          </p:cNvSpPr>
          <p:nvPr/>
        </p:nvSpPr>
        <p:spPr>
          <a:xfrm>
            <a:off x="8012634" y="4990709"/>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9</a:t>
            </a:r>
          </a:p>
        </p:txBody>
      </p:sp>
      <p:sp>
        <p:nvSpPr>
          <p:cNvPr id="39" name="Ellipse 38">
            <a:extLst>
              <a:ext uri="{FF2B5EF4-FFF2-40B4-BE49-F238E27FC236}">
                <a16:creationId xmlns:a16="http://schemas.microsoft.com/office/drawing/2014/main" id="{807A294A-5877-A15C-EA43-2A874F5BC896}"/>
              </a:ext>
            </a:extLst>
          </p:cNvPr>
          <p:cNvSpPr>
            <a:spLocks noChangeAspect="1"/>
          </p:cNvSpPr>
          <p:nvPr/>
        </p:nvSpPr>
        <p:spPr>
          <a:xfrm>
            <a:off x="6376560" y="2442882"/>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6</a:t>
            </a:r>
          </a:p>
        </p:txBody>
      </p:sp>
      <p:sp>
        <p:nvSpPr>
          <p:cNvPr id="40" name="Ellipse 39">
            <a:extLst>
              <a:ext uri="{FF2B5EF4-FFF2-40B4-BE49-F238E27FC236}">
                <a16:creationId xmlns:a16="http://schemas.microsoft.com/office/drawing/2014/main" id="{C46BDE94-E323-309C-7D26-C78FA67D898E}"/>
              </a:ext>
            </a:extLst>
          </p:cNvPr>
          <p:cNvSpPr>
            <a:spLocks noChangeAspect="1"/>
          </p:cNvSpPr>
          <p:nvPr/>
        </p:nvSpPr>
        <p:spPr>
          <a:xfrm>
            <a:off x="5195293" y="3554949"/>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4</a:t>
            </a:r>
          </a:p>
        </p:txBody>
      </p:sp>
      <p:sp>
        <p:nvSpPr>
          <p:cNvPr id="41" name="Ellipse 40">
            <a:extLst>
              <a:ext uri="{FF2B5EF4-FFF2-40B4-BE49-F238E27FC236}">
                <a16:creationId xmlns:a16="http://schemas.microsoft.com/office/drawing/2014/main" id="{0045BB6F-3AA6-E512-8EFF-EA405ABEC019}"/>
              </a:ext>
            </a:extLst>
          </p:cNvPr>
          <p:cNvSpPr>
            <a:spLocks noChangeAspect="1"/>
          </p:cNvSpPr>
          <p:nvPr/>
        </p:nvSpPr>
        <p:spPr>
          <a:xfrm>
            <a:off x="6381285" y="3690649"/>
            <a:ext cx="465882" cy="465882"/>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8</a:t>
            </a:r>
          </a:p>
        </p:txBody>
      </p:sp>
      <p:sp>
        <p:nvSpPr>
          <p:cNvPr id="42" name="Ellipse 41">
            <a:extLst>
              <a:ext uri="{FF2B5EF4-FFF2-40B4-BE49-F238E27FC236}">
                <a16:creationId xmlns:a16="http://schemas.microsoft.com/office/drawing/2014/main" id="{B9A4162E-F281-2B7F-A273-B1EAA8A44BD5}"/>
              </a:ext>
            </a:extLst>
          </p:cNvPr>
          <p:cNvSpPr>
            <a:spLocks noChangeAspect="1"/>
          </p:cNvSpPr>
          <p:nvPr/>
        </p:nvSpPr>
        <p:spPr>
          <a:xfrm>
            <a:off x="4360189" y="5606327"/>
            <a:ext cx="465882" cy="4658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7</a:t>
            </a:r>
          </a:p>
        </p:txBody>
      </p:sp>
      <p:sp>
        <p:nvSpPr>
          <p:cNvPr id="43" name="Ellipse 42">
            <a:extLst>
              <a:ext uri="{FF2B5EF4-FFF2-40B4-BE49-F238E27FC236}">
                <a16:creationId xmlns:a16="http://schemas.microsoft.com/office/drawing/2014/main" id="{F0E5A714-9367-E9EE-D176-B692E5B9883D}"/>
              </a:ext>
            </a:extLst>
          </p:cNvPr>
          <p:cNvSpPr>
            <a:spLocks noChangeAspect="1"/>
          </p:cNvSpPr>
          <p:nvPr/>
        </p:nvSpPr>
        <p:spPr>
          <a:xfrm>
            <a:off x="4863947" y="5049079"/>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3</a:t>
            </a:r>
          </a:p>
        </p:txBody>
      </p:sp>
      <p:sp>
        <p:nvSpPr>
          <p:cNvPr id="44" name="Ellipse 43">
            <a:extLst>
              <a:ext uri="{FF2B5EF4-FFF2-40B4-BE49-F238E27FC236}">
                <a16:creationId xmlns:a16="http://schemas.microsoft.com/office/drawing/2014/main" id="{EAC408A6-4F56-3F2B-D4EF-52E253B11E8B}"/>
              </a:ext>
            </a:extLst>
          </p:cNvPr>
          <p:cNvSpPr>
            <a:spLocks noChangeAspect="1"/>
          </p:cNvSpPr>
          <p:nvPr/>
        </p:nvSpPr>
        <p:spPr>
          <a:xfrm>
            <a:off x="4904719" y="5565763"/>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1</a:t>
            </a:r>
          </a:p>
        </p:txBody>
      </p:sp>
      <p:sp>
        <p:nvSpPr>
          <p:cNvPr id="45" name="Ellipse 44">
            <a:extLst>
              <a:ext uri="{FF2B5EF4-FFF2-40B4-BE49-F238E27FC236}">
                <a16:creationId xmlns:a16="http://schemas.microsoft.com/office/drawing/2014/main" id="{485986A5-BA64-DDB8-9698-C09810AEDFEC}"/>
              </a:ext>
            </a:extLst>
          </p:cNvPr>
          <p:cNvSpPr>
            <a:spLocks noChangeAspect="1"/>
          </p:cNvSpPr>
          <p:nvPr/>
        </p:nvSpPr>
        <p:spPr>
          <a:xfrm>
            <a:off x="4551594" y="4683639"/>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2</a:t>
            </a:r>
          </a:p>
        </p:txBody>
      </p:sp>
      <p:sp>
        <p:nvSpPr>
          <p:cNvPr id="46" name="Ellipse 45">
            <a:extLst>
              <a:ext uri="{FF2B5EF4-FFF2-40B4-BE49-F238E27FC236}">
                <a16:creationId xmlns:a16="http://schemas.microsoft.com/office/drawing/2014/main" id="{D7245E8D-EBD5-63AA-1CD5-61C0B6C941A9}"/>
              </a:ext>
            </a:extLst>
          </p:cNvPr>
          <p:cNvSpPr>
            <a:spLocks noChangeAspect="1"/>
          </p:cNvSpPr>
          <p:nvPr/>
        </p:nvSpPr>
        <p:spPr>
          <a:xfrm>
            <a:off x="7334340" y="5225176"/>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10</a:t>
            </a:r>
          </a:p>
        </p:txBody>
      </p:sp>
      <p:sp>
        <p:nvSpPr>
          <p:cNvPr id="47" name="Ellipse 46">
            <a:extLst>
              <a:ext uri="{FF2B5EF4-FFF2-40B4-BE49-F238E27FC236}">
                <a16:creationId xmlns:a16="http://schemas.microsoft.com/office/drawing/2014/main" id="{6BEE0516-4187-8BA7-05DB-E6FEC3490441}"/>
              </a:ext>
            </a:extLst>
          </p:cNvPr>
          <p:cNvSpPr>
            <a:spLocks noChangeAspect="1"/>
          </p:cNvSpPr>
          <p:nvPr/>
        </p:nvSpPr>
        <p:spPr>
          <a:xfrm>
            <a:off x="5386309" y="5227474"/>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5</a:t>
            </a:r>
          </a:p>
        </p:txBody>
      </p:sp>
      <p:sp>
        <p:nvSpPr>
          <p:cNvPr id="48" name="Ellipse 47">
            <a:extLst>
              <a:ext uri="{FF2B5EF4-FFF2-40B4-BE49-F238E27FC236}">
                <a16:creationId xmlns:a16="http://schemas.microsoft.com/office/drawing/2014/main" id="{BDA650A6-BA50-D7D8-5158-9BE54B97577C}"/>
              </a:ext>
            </a:extLst>
          </p:cNvPr>
          <p:cNvSpPr>
            <a:spLocks noChangeAspect="1"/>
          </p:cNvSpPr>
          <p:nvPr/>
        </p:nvSpPr>
        <p:spPr>
          <a:xfrm>
            <a:off x="4319501" y="5127869"/>
            <a:ext cx="465882" cy="4658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16</a:t>
            </a:r>
          </a:p>
        </p:txBody>
      </p:sp>
      <p:sp>
        <p:nvSpPr>
          <p:cNvPr id="49" name="Ellipse 48">
            <a:extLst>
              <a:ext uri="{FF2B5EF4-FFF2-40B4-BE49-F238E27FC236}">
                <a16:creationId xmlns:a16="http://schemas.microsoft.com/office/drawing/2014/main" id="{63D43EB0-8D09-4ECF-573C-8FFEEA7DAF5C}"/>
              </a:ext>
            </a:extLst>
          </p:cNvPr>
          <p:cNvSpPr>
            <a:spLocks noChangeAspect="1"/>
          </p:cNvSpPr>
          <p:nvPr/>
        </p:nvSpPr>
        <p:spPr>
          <a:xfrm>
            <a:off x="7738898" y="5641387"/>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11</a:t>
            </a:r>
          </a:p>
        </p:txBody>
      </p:sp>
      <p:sp>
        <p:nvSpPr>
          <p:cNvPr id="50" name="Ellipse 49">
            <a:extLst>
              <a:ext uri="{FF2B5EF4-FFF2-40B4-BE49-F238E27FC236}">
                <a16:creationId xmlns:a16="http://schemas.microsoft.com/office/drawing/2014/main" id="{5D28CFA0-4B10-5855-2B9C-3EB724806130}"/>
              </a:ext>
            </a:extLst>
          </p:cNvPr>
          <p:cNvSpPr>
            <a:spLocks noChangeAspect="1"/>
          </p:cNvSpPr>
          <p:nvPr/>
        </p:nvSpPr>
        <p:spPr>
          <a:xfrm>
            <a:off x="8401952" y="5579133"/>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14</a:t>
            </a:r>
          </a:p>
        </p:txBody>
      </p:sp>
      <p:sp>
        <p:nvSpPr>
          <p:cNvPr id="51" name="Ellipse 50">
            <a:extLst>
              <a:ext uri="{FF2B5EF4-FFF2-40B4-BE49-F238E27FC236}">
                <a16:creationId xmlns:a16="http://schemas.microsoft.com/office/drawing/2014/main" id="{0469009C-0F29-C212-4B80-15B198CDB98D}"/>
              </a:ext>
            </a:extLst>
          </p:cNvPr>
          <p:cNvSpPr>
            <a:spLocks noChangeAspect="1"/>
          </p:cNvSpPr>
          <p:nvPr/>
        </p:nvSpPr>
        <p:spPr>
          <a:xfrm>
            <a:off x="6115417" y="5613621"/>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12</a:t>
            </a:r>
          </a:p>
        </p:txBody>
      </p:sp>
      <p:sp>
        <p:nvSpPr>
          <p:cNvPr id="52" name="Ellipse 51">
            <a:extLst>
              <a:ext uri="{FF2B5EF4-FFF2-40B4-BE49-F238E27FC236}">
                <a16:creationId xmlns:a16="http://schemas.microsoft.com/office/drawing/2014/main" id="{8A7E4CF8-6322-2394-1822-BF7C385ABEF8}"/>
              </a:ext>
            </a:extLst>
          </p:cNvPr>
          <p:cNvSpPr>
            <a:spLocks noChangeAspect="1"/>
          </p:cNvSpPr>
          <p:nvPr/>
        </p:nvSpPr>
        <p:spPr>
          <a:xfrm>
            <a:off x="6351910" y="5052674"/>
            <a:ext cx="464400" cy="46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050" dirty="0">
                <a:latin typeface="Gadugi" panose="020B0502040204020203" pitchFamily="34" charset="0"/>
                <a:ea typeface="Gadugi" panose="020B0502040204020203" pitchFamily="34" charset="0"/>
              </a:rPr>
              <a:t>13</a:t>
            </a:r>
          </a:p>
        </p:txBody>
      </p:sp>
      <p:sp>
        <p:nvSpPr>
          <p:cNvPr id="53" name="Textfeld 52">
            <a:extLst>
              <a:ext uri="{FF2B5EF4-FFF2-40B4-BE49-F238E27FC236}">
                <a16:creationId xmlns:a16="http://schemas.microsoft.com/office/drawing/2014/main" id="{5556237F-2AEA-2279-8636-37D6B2FB6349}"/>
              </a:ext>
            </a:extLst>
          </p:cNvPr>
          <p:cNvSpPr txBox="1"/>
          <p:nvPr/>
        </p:nvSpPr>
        <p:spPr>
          <a:xfrm>
            <a:off x="367190" y="1605824"/>
            <a:ext cx="5395580" cy="2273892"/>
          </a:xfrm>
          <a:prstGeom prst="rect">
            <a:avLst/>
          </a:prstGeom>
          <a:noFill/>
        </p:spPr>
        <p:txBody>
          <a:bodyPr wrap="square" rtlCol="0">
            <a:spAutoFit/>
          </a:bodyPr>
          <a:lstStyle/>
          <a:p>
            <a:pPr>
              <a:lnSpc>
                <a:spcPct val="150000"/>
              </a:lnSpc>
            </a:pPr>
            <a:r>
              <a:rPr lang="fr-CH" sz="1200" b="1" spc="50" dirty="0" err="1">
                <a:solidFill>
                  <a:srgbClr val="488087"/>
                </a:solidFill>
                <a:latin typeface="Gadugi" panose="020B0502040204020203" pitchFamily="34" charset="0"/>
                <a:ea typeface="Gadugi" panose="020B0502040204020203" pitchFamily="34" charset="0"/>
              </a:rPr>
              <a:t>Governance</a:t>
            </a:r>
            <a:r>
              <a:rPr lang="fr-CH" sz="1200" b="1" spc="50" dirty="0">
                <a:solidFill>
                  <a:srgbClr val="488087"/>
                </a:solidFill>
                <a:latin typeface="Gadugi" panose="020B0502040204020203" pitchFamily="34" charset="0"/>
                <a:ea typeface="Gadugi" panose="020B0502040204020203" pitchFamily="34" charset="0"/>
              </a:rPr>
              <a:t> types</a:t>
            </a:r>
          </a:p>
          <a:p>
            <a:pPr>
              <a:lnSpc>
                <a:spcPct val="150000"/>
              </a:lnSpc>
            </a:pPr>
            <a:r>
              <a:rPr lang="fr-CH" sz="1200" spc="50" dirty="0">
                <a:solidFill>
                  <a:srgbClr val="488087"/>
                </a:solidFill>
                <a:latin typeface="Gadugi" panose="020B0502040204020203" pitchFamily="34" charset="0"/>
                <a:ea typeface="Gadugi" panose="020B0502040204020203" pitchFamily="34" charset="0"/>
              </a:rPr>
              <a:t>1 - Public organisation – PO [1]</a:t>
            </a:r>
            <a:endParaRPr lang="de-CH" sz="1200" spc="50" dirty="0">
              <a:solidFill>
                <a:srgbClr val="488087"/>
              </a:solidFill>
              <a:latin typeface="Gadugi" panose="020B0502040204020203" pitchFamily="34" charset="0"/>
              <a:ea typeface="Gadugi" panose="020B0502040204020203" pitchFamily="34" charset="0"/>
              <a:cs typeface="Times New Roman" panose="02020603050405020304" pitchFamily="18" charset="0"/>
            </a:endParaRPr>
          </a:p>
          <a:p>
            <a:pPr>
              <a:lnSpc>
                <a:spcPct val="150000"/>
              </a:lnSpc>
            </a:pPr>
            <a:r>
              <a:rPr lang="de-CH" sz="1200" dirty="0">
                <a:solidFill>
                  <a:srgbClr val="488087"/>
                </a:solidFill>
                <a:latin typeface="Gadugi" panose="020B0502040204020203" pitchFamily="34" charset="0"/>
                <a:ea typeface="Gadugi" panose="020B0502040204020203" pitchFamily="34" charset="0"/>
              </a:rPr>
              <a:t>2 - </a:t>
            </a:r>
            <a:r>
              <a:rPr lang="en-US" sz="1200" spc="50" dirty="0">
                <a:solidFill>
                  <a:srgbClr val="488087"/>
                </a:solidFill>
                <a:latin typeface="Gadugi" panose="020B0502040204020203" pitchFamily="34" charset="0"/>
                <a:ea typeface="Gadugi" panose="020B0502040204020203" pitchFamily="34" charset="0"/>
              </a:rPr>
              <a:t>Market initiative – MI [3]</a:t>
            </a:r>
            <a:endParaRPr lang="de-CH" sz="1200" dirty="0">
              <a:solidFill>
                <a:srgbClr val="488087"/>
              </a:solidFill>
              <a:latin typeface="Gadugi" panose="020B0502040204020203" pitchFamily="34" charset="0"/>
              <a:ea typeface="Gadugi" panose="020B0502040204020203" pitchFamily="34" charset="0"/>
            </a:endParaRPr>
          </a:p>
          <a:p>
            <a:pPr>
              <a:lnSpc>
                <a:spcPct val="150000"/>
              </a:lnSpc>
            </a:pPr>
            <a:r>
              <a:rPr lang="de-CH" sz="1200" dirty="0">
                <a:solidFill>
                  <a:srgbClr val="488087"/>
                </a:solidFill>
                <a:latin typeface="Gadugi" panose="020B0502040204020203" pitchFamily="34" charset="0"/>
                <a:ea typeface="Gadugi" panose="020B0502040204020203" pitchFamily="34" charset="0"/>
              </a:rPr>
              <a:t>3 - </a:t>
            </a:r>
            <a:r>
              <a:rPr lang="fr-CH" sz="1200" spc="50" dirty="0">
                <a:solidFill>
                  <a:srgbClr val="488087"/>
                </a:solidFill>
                <a:latin typeface="Gadugi" panose="020B0502040204020203" pitchFamily="34" charset="0"/>
                <a:ea typeface="Gadugi" panose="020B0502040204020203" pitchFamily="34" charset="0"/>
              </a:rPr>
              <a:t>Grass-root initiative – GR [5]</a:t>
            </a:r>
            <a:endParaRPr lang="de-CH" sz="1200" spc="50" dirty="0">
              <a:solidFill>
                <a:srgbClr val="488087"/>
              </a:solidFill>
              <a:latin typeface="Gadugi" panose="020B0502040204020203" pitchFamily="34" charset="0"/>
              <a:ea typeface="Gadugi" panose="020B0502040204020203" pitchFamily="34" charset="0"/>
              <a:cs typeface="Times New Roman" panose="02020603050405020304" pitchFamily="18" charset="0"/>
            </a:endParaRPr>
          </a:p>
          <a:p>
            <a:pPr>
              <a:lnSpc>
                <a:spcPct val="150000"/>
              </a:lnSpc>
            </a:pPr>
            <a:r>
              <a:rPr lang="en-US" sz="1200" spc="50" dirty="0">
                <a:solidFill>
                  <a:srgbClr val="488087"/>
                </a:solidFill>
                <a:latin typeface="Gadugi" panose="020B0502040204020203" pitchFamily="34" charset="0"/>
                <a:ea typeface="Gadugi" panose="020B0502040204020203" pitchFamily="34" charset="0"/>
              </a:rPr>
              <a:t>4 – Public-market partnership – PM [0]</a:t>
            </a:r>
          </a:p>
          <a:p>
            <a:pPr>
              <a:lnSpc>
                <a:spcPct val="150000"/>
              </a:lnSpc>
            </a:pPr>
            <a:r>
              <a:rPr lang="en-US" sz="1200" spc="50" dirty="0">
                <a:solidFill>
                  <a:srgbClr val="488087"/>
                </a:solidFill>
                <a:latin typeface="Gadugi" panose="020B0502040204020203" pitchFamily="34" charset="0"/>
                <a:ea typeface="Gadugi" panose="020B0502040204020203" pitchFamily="34" charset="0"/>
              </a:rPr>
              <a:t>5 – Public-grass-root partnership – PGR [1]</a:t>
            </a:r>
            <a:endParaRPr lang="de-CH" sz="1200" spc="50" dirty="0">
              <a:solidFill>
                <a:srgbClr val="488087"/>
              </a:solidFill>
              <a:latin typeface="Gadugi" panose="020B0502040204020203" pitchFamily="34" charset="0"/>
              <a:ea typeface="Gadugi" panose="020B0502040204020203" pitchFamily="34" charset="0"/>
            </a:endParaRPr>
          </a:p>
          <a:p>
            <a:pPr>
              <a:lnSpc>
                <a:spcPct val="150000"/>
              </a:lnSpc>
            </a:pPr>
            <a:r>
              <a:rPr lang="de-CH" sz="1200" dirty="0">
                <a:solidFill>
                  <a:srgbClr val="488087"/>
                </a:solidFill>
                <a:latin typeface="Gadugi" panose="020B0502040204020203" pitchFamily="34" charset="0"/>
                <a:ea typeface="Gadugi" panose="020B0502040204020203" pitchFamily="34" charset="0"/>
              </a:rPr>
              <a:t>6 – </a:t>
            </a:r>
            <a:r>
              <a:rPr lang="de-CH" sz="1200" spc="50" dirty="0">
                <a:solidFill>
                  <a:srgbClr val="488087"/>
                </a:solidFill>
                <a:latin typeface="Gadugi" panose="020B0502040204020203" pitchFamily="34" charset="0"/>
                <a:ea typeface="Gadugi" panose="020B0502040204020203" pitchFamily="34" charset="0"/>
              </a:rPr>
              <a:t>Market-grass-root </a:t>
            </a:r>
            <a:r>
              <a:rPr lang="de-CH" sz="1200" spc="50" dirty="0" err="1">
                <a:solidFill>
                  <a:srgbClr val="488087"/>
                </a:solidFill>
                <a:latin typeface="Gadugi" panose="020B0502040204020203" pitchFamily="34" charset="0"/>
                <a:ea typeface="Gadugi" panose="020B0502040204020203" pitchFamily="34" charset="0"/>
              </a:rPr>
              <a:t>partnership</a:t>
            </a:r>
            <a:r>
              <a:rPr lang="de-CH" sz="1200" spc="50" dirty="0">
                <a:solidFill>
                  <a:srgbClr val="488087"/>
                </a:solidFill>
                <a:latin typeface="Gadugi" panose="020B0502040204020203" pitchFamily="34" charset="0"/>
                <a:ea typeface="Gadugi" panose="020B0502040204020203" pitchFamily="34" charset="0"/>
              </a:rPr>
              <a:t> – MGR [5]</a:t>
            </a:r>
            <a:endParaRPr lang="de-CH" sz="1200" spc="50" dirty="0">
              <a:solidFill>
                <a:srgbClr val="488087"/>
              </a:solidFill>
              <a:latin typeface="Gadugi" panose="020B0502040204020203" pitchFamily="34" charset="0"/>
              <a:ea typeface="Gadugi" panose="020B0502040204020203" pitchFamily="34" charset="0"/>
              <a:cs typeface="Times New Roman" panose="02020603050405020304" pitchFamily="18" charset="0"/>
            </a:endParaRPr>
          </a:p>
          <a:p>
            <a:pPr>
              <a:lnSpc>
                <a:spcPct val="150000"/>
              </a:lnSpc>
            </a:pPr>
            <a:r>
              <a:rPr lang="de-CH" sz="1200" dirty="0">
                <a:solidFill>
                  <a:srgbClr val="488087"/>
                </a:solidFill>
                <a:latin typeface="Gadugi" panose="020B0502040204020203" pitchFamily="34" charset="0"/>
                <a:ea typeface="Gadugi" panose="020B0502040204020203" pitchFamily="34" charset="0"/>
              </a:rPr>
              <a:t>7 – </a:t>
            </a:r>
            <a:r>
              <a:rPr lang="en-US" sz="1200" spc="50" dirty="0">
                <a:solidFill>
                  <a:srgbClr val="488087"/>
                </a:solidFill>
                <a:latin typeface="Gadugi" panose="020B0502040204020203" pitchFamily="34" charset="0"/>
                <a:ea typeface="Gadugi" panose="020B0502040204020203" pitchFamily="34" charset="0"/>
              </a:rPr>
              <a:t>Public-market-grass-root partnership – PMG [1]</a:t>
            </a:r>
            <a:endParaRPr lang="de-CH" sz="1200" spc="50" dirty="0">
              <a:solidFill>
                <a:srgbClr val="488087"/>
              </a:solidFill>
              <a:latin typeface="Gadugi" panose="020B0502040204020203" pitchFamily="34"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70698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9D0F6-0C22-8A79-A05E-795527C62E02}"/>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Organic Plant Breeding Initiatives (OPBI) are often </a:t>
            </a:r>
            <a:r>
              <a:rPr lang="en-US" b="1" dirty="0"/>
              <a:t>micro-to small and medium sized entities</a:t>
            </a:r>
            <a:r>
              <a:rPr lang="en-US" dirty="0"/>
              <a:t>. </a:t>
            </a:r>
          </a:p>
          <a:p>
            <a:pPr marL="457200" indent="-457200">
              <a:buFont typeface="Arial" panose="020B0604020202020204" pitchFamily="34" charset="0"/>
              <a:buChar char="•"/>
            </a:pPr>
            <a:r>
              <a:rPr lang="en-US" dirty="0"/>
              <a:t>The majority of OPBI surveyed are characterized by grassroots and hybrid grassroots-market governance models</a:t>
            </a:r>
          </a:p>
          <a:p>
            <a:pPr marL="457200" indent="-457200">
              <a:buFont typeface="Arial" panose="020B0604020202020204" pitchFamily="34" charset="0"/>
              <a:buChar char="•"/>
            </a:pPr>
            <a:r>
              <a:rPr lang="en-US" dirty="0"/>
              <a:t>Even the for-profit initiatives included in the study retain characteristics of grassroot movements, with some being initiated by private actors who emerged from such movements</a:t>
            </a:r>
            <a:endParaRPr lang="en-GB" b="1" dirty="0"/>
          </a:p>
          <a:p>
            <a:endParaRPr lang="en-US" dirty="0"/>
          </a:p>
        </p:txBody>
      </p:sp>
      <p:sp>
        <p:nvSpPr>
          <p:cNvPr id="4" name="Titel 1">
            <a:extLst>
              <a:ext uri="{FF2B5EF4-FFF2-40B4-BE49-F238E27FC236}">
                <a16:creationId xmlns:a16="http://schemas.microsoft.com/office/drawing/2014/main" id="{C3873E58-AC82-B249-37DC-818C34B635C3}"/>
              </a:ext>
            </a:extLst>
          </p:cNvPr>
          <p:cNvSpPr txBox="1">
            <a:spLocks/>
          </p:cNvSpPr>
          <p:nvPr/>
        </p:nvSpPr>
        <p:spPr>
          <a:xfrm>
            <a:off x="152400" y="-90602"/>
            <a:ext cx="12192000" cy="11206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135B64"/>
                </a:solidFill>
                <a:latin typeface="Gadugi" panose="020B0502040204020203" pitchFamily="34" charset="0"/>
                <a:ea typeface="Gadugi" panose="020B0502040204020203" pitchFamily="34" charset="0"/>
                <a:cs typeface="+mj-cs"/>
              </a:defRPr>
            </a:lvl1pPr>
          </a:lstStyle>
          <a:p>
            <a:r>
              <a:rPr lang="en-GB" dirty="0"/>
              <a:t>Summary governance</a:t>
            </a:r>
            <a:endParaRPr lang="de-CH" dirty="0"/>
          </a:p>
        </p:txBody>
      </p:sp>
    </p:spTree>
    <p:extLst>
      <p:ext uri="{BB962C8B-B14F-4D97-AF65-F5344CB8AC3E}">
        <p14:creationId xmlns:p14="http://schemas.microsoft.com/office/powerpoint/2010/main" val="2583441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B2183-5AE1-86F3-7C8D-BEB0786BC4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0A1C4-7BA8-A62F-8019-560003994A60}"/>
              </a:ext>
            </a:extLst>
          </p:cNvPr>
          <p:cNvSpPr>
            <a:spLocks noGrp="1"/>
          </p:cNvSpPr>
          <p:nvPr>
            <p:ph idx="1"/>
          </p:nvPr>
        </p:nvSpPr>
        <p:spPr/>
        <p:txBody>
          <a:bodyPr>
            <a:normAutofit/>
          </a:bodyPr>
          <a:lstStyle/>
          <a:p>
            <a:pPr marL="457200" indent="-457200">
              <a:buFont typeface="Arial" panose="020B0604020202020204" pitchFamily="34" charset="0"/>
              <a:buChar char="•"/>
            </a:pPr>
            <a:r>
              <a:rPr lang="en-GB" dirty="0"/>
              <a:t>OPBI perceive their environment as collaborative in terms of the network from which they originated and with which they work, rather than the seed sector per se, and they are structured in a non-hierarchical way, with decisions being taken in a participatory manner</a:t>
            </a:r>
            <a:endParaRPr lang="en-US" dirty="0"/>
          </a:p>
          <a:p>
            <a:endParaRPr lang="en-US" dirty="0"/>
          </a:p>
        </p:txBody>
      </p:sp>
      <p:sp>
        <p:nvSpPr>
          <p:cNvPr id="4" name="Titel 1">
            <a:extLst>
              <a:ext uri="{FF2B5EF4-FFF2-40B4-BE49-F238E27FC236}">
                <a16:creationId xmlns:a16="http://schemas.microsoft.com/office/drawing/2014/main" id="{862DAAB2-9B4D-2632-FD29-7981D97364BD}"/>
              </a:ext>
            </a:extLst>
          </p:cNvPr>
          <p:cNvSpPr txBox="1">
            <a:spLocks/>
          </p:cNvSpPr>
          <p:nvPr/>
        </p:nvSpPr>
        <p:spPr>
          <a:xfrm>
            <a:off x="152400" y="-90602"/>
            <a:ext cx="12192000" cy="11206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135B64"/>
                </a:solidFill>
                <a:latin typeface="Gadugi" panose="020B0502040204020203" pitchFamily="34" charset="0"/>
                <a:ea typeface="Gadugi" panose="020B0502040204020203" pitchFamily="34" charset="0"/>
                <a:cs typeface="+mj-cs"/>
              </a:defRPr>
            </a:lvl1pPr>
          </a:lstStyle>
          <a:p>
            <a:r>
              <a:rPr lang="en-GB" dirty="0"/>
              <a:t>Summary governance</a:t>
            </a:r>
            <a:endParaRPr lang="de-CH" dirty="0"/>
          </a:p>
        </p:txBody>
      </p:sp>
    </p:spTree>
    <p:extLst>
      <p:ext uri="{BB962C8B-B14F-4D97-AF65-F5344CB8AC3E}">
        <p14:creationId xmlns:p14="http://schemas.microsoft.com/office/powerpoint/2010/main" val="131939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88345-1AEC-F39E-D794-70896633D7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644660-3EF3-9A5E-9D6A-F7DAE6C93820}"/>
              </a:ext>
            </a:extLst>
          </p:cNvPr>
          <p:cNvSpPr>
            <a:spLocks noGrp="1"/>
          </p:cNvSpPr>
          <p:nvPr>
            <p:ph idx="1"/>
          </p:nvPr>
        </p:nvSpPr>
        <p:spPr/>
        <p:txBody>
          <a:bodyPr>
            <a:normAutofit/>
          </a:bodyPr>
          <a:lstStyle/>
          <a:p>
            <a:pPr marL="457200" indent="-457200">
              <a:buFont typeface="Arial" panose="020B0604020202020204" pitchFamily="34" charset="0"/>
              <a:buChar char="•"/>
            </a:pPr>
            <a:r>
              <a:rPr lang="en-US" b="1" dirty="0"/>
              <a:t>Organizational structures influence access to funding</a:t>
            </a:r>
          </a:p>
          <a:p>
            <a:pPr marL="457200" indent="-457200">
              <a:buFont typeface="Arial" panose="020B0604020202020204" pitchFamily="34" charset="0"/>
              <a:buChar char="•"/>
            </a:pPr>
            <a:r>
              <a:rPr lang="en-GB" dirty="0"/>
              <a:t>grassroots initiatives often form partnerships with private, for-profit organisations, which could facilitate the distribution of plant reproductive material while the breeding activity remains non-profit.</a:t>
            </a:r>
            <a:endParaRPr lang="en-US" dirty="0"/>
          </a:p>
          <a:p>
            <a:endParaRPr lang="en-US" dirty="0"/>
          </a:p>
        </p:txBody>
      </p:sp>
      <p:sp>
        <p:nvSpPr>
          <p:cNvPr id="4" name="Titel 1">
            <a:extLst>
              <a:ext uri="{FF2B5EF4-FFF2-40B4-BE49-F238E27FC236}">
                <a16:creationId xmlns:a16="http://schemas.microsoft.com/office/drawing/2014/main" id="{DEF19E07-39EF-120F-D87B-9E8D8FBAA41C}"/>
              </a:ext>
            </a:extLst>
          </p:cNvPr>
          <p:cNvSpPr txBox="1">
            <a:spLocks/>
          </p:cNvSpPr>
          <p:nvPr/>
        </p:nvSpPr>
        <p:spPr>
          <a:xfrm>
            <a:off x="152400" y="-90602"/>
            <a:ext cx="12192000" cy="112062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135B64"/>
                </a:solidFill>
                <a:latin typeface="Gadugi" panose="020B0502040204020203" pitchFamily="34" charset="0"/>
                <a:ea typeface="Gadugi" panose="020B0502040204020203" pitchFamily="34" charset="0"/>
                <a:cs typeface="+mj-cs"/>
              </a:defRPr>
            </a:lvl1pPr>
          </a:lstStyle>
          <a:p>
            <a:r>
              <a:rPr lang="en-GB" dirty="0"/>
              <a:t>Summary governance</a:t>
            </a:r>
            <a:endParaRPr lang="de-CH" dirty="0"/>
          </a:p>
        </p:txBody>
      </p:sp>
    </p:spTree>
    <p:extLst>
      <p:ext uri="{BB962C8B-B14F-4D97-AF65-F5344CB8AC3E}">
        <p14:creationId xmlns:p14="http://schemas.microsoft.com/office/powerpoint/2010/main" val="1154539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FE552-B3DD-ADDE-4CAF-0DC0D42B72FA}"/>
            </a:ext>
          </a:extLst>
        </p:cNvPr>
        <p:cNvGrpSpPr/>
        <p:nvPr/>
      </p:nvGrpSpPr>
      <p:grpSpPr>
        <a:xfrm>
          <a:off x="0" y="0"/>
          <a:ext cx="0" cy="0"/>
          <a:chOff x="0" y="0"/>
          <a:chExt cx="0" cy="0"/>
        </a:xfrm>
      </p:grpSpPr>
    </p:spTree>
    <p:extLst>
      <p:ext uri="{BB962C8B-B14F-4D97-AF65-F5344CB8AC3E}">
        <p14:creationId xmlns:p14="http://schemas.microsoft.com/office/powerpoint/2010/main" val="3285398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2096C-0CFD-F857-5B9A-1A6AC448FDE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7E8D52A-6F10-9E4D-C9A5-20486B9CBA0E}"/>
              </a:ext>
            </a:extLst>
          </p:cNvPr>
          <p:cNvSpPr>
            <a:spLocks noGrp="1"/>
          </p:cNvSpPr>
          <p:nvPr>
            <p:ph type="title"/>
          </p:nvPr>
        </p:nvSpPr>
        <p:spPr/>
        <p:txBody>
          <a:bodyPr/>
          <a:lstStyle/>
          <a:p>
            <a:endParaRPr lang="en-GB"/>
          </a:p>
        </p:txBody>
      </p:sp>
      <p:sp>
        <p:nvSpPr>
          <p:cNvPr id="3" name="Rezervirano mjesto broja slajda 2">
            <a:extLst>
              <a:ext uri="{FF2B5EF4-FFF2-40B4-BE49-F238E27FC236}">
                <a16:creationId xmlns:a16="http://schemas.microsoft.com/office/drawing/2014/main" id="{38031DA5-BFC4-F423-4660-D41458942D3A}"/>
              </a:ext>
            </a:extLst>
          </p:cNvPr>
          <p:cNvSpPr>
            <a:spLocks noGrp="1"/>
          </p:cNvSpPr>
          <p:nvPr>
            <p:ph type="sldNum" sz="quarter" idx="12"/>
          </p:nvPr>
        </p:nvSpPr>
        <p:spPr/>
        <p:txBody>
          <a:bodyPr/>
          <a:lstStyle/>
          <a:p>
            <a:fld id="{91D23840-DF75-401A-ADC9-454FD63CE542}" type="slidenum">
              <a:rPr lang="en-GB" smtClean="0"/>
              <a:t>16</a:t>
            </a:fld>
            <a:endParaRPr lang="en-GB"/>
          </a:p>
        </p:txBody>
      </p:sp>
    </p:spTree>
    <p:extLst>
      <p:ext uri="{BB962C8B-B14F-4D97-AF65-F5344CB8AC3E}">
        <p14:creationId xmlns:p14="http://schemas.microsoft.com/office/powerpoint/2010/main" val="280150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3A609-4007-3003-58FA-E3E0DC3F4F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E024412-EDFD-78C1-4423-9D43822013B7}"/>
              </a:ext>
            </a:extLst>
          </p:cNvPr>
          <p:cNvSpPr>
            <a:spLocks noGrp="1"/>
          </p:cNvSpPr>
          <p:nvPr>
            <p:ph type="title"/>
          </p:nvPr>
        </p:nvSpPr>
        <p:spPr/>
        <p:txBody>
          <a:bodyPr/>
          <a:lstStyle/>
          <a:p>
            <a:r>
              <a:rPr lang="de-CH" dirty="0" err="1"/>
              <a:t>Context</a:t>
            </a:r>
            <a:endParaRPr lang="de-CH" dirty="0"/>
          </a:p>
        </p:txBody>
      </p:sp>
      <p:sp>
        <p:nvSpPr>
          <p:cNvPr id="3" name="Inhaltsplatzhalter 2">
            <a:extLst>
              <a:ext uri="{FF2B5EF4-FFF2-40B4-BE49-F238E27FC236}">
                <a16:creationId xmlns:a16="http://schemas.microsoft.com/office/drawing/2014/main" id="{0FBF64E4-70C1-7D13-86BB-B2A30FE751AB}"/>
              </a:ext>
            </a:extLst>
          </p:cNvPr>
          <p:cNvSpPr>
            <a:spLocks noGrp="1"/>
          </p:cNvSpPr>
          <p:nvPr>
            <p:ph idx="1"/>
          </p:nvPr>
        </p:nvSpPr>
        <p:spPr>
          <a:xfrm>
            <a:off x="824948" y="1727673"/>
            <a:ext cx="10515600" cy="3838328"/>
          </a:xfrm>
        </p:spPr>
        <p:txBody>
          <a:bodyPr>
            <a:normAutofit fontScale="85000" lnSpcReduction="20000"/>
          </a:bodyPr>
          <a:lstStyle/>
          <a:p>
            <a:endParaRPr lang="en-GB" dirty="0"/>
          </a:p>
          <a:p>
            <a:r>
              <a:rPr lang="en-GB" dirty="0"/>
              <a:t>Analysis of financing and governance strategies of existing organic plant breeding initiatives (T5.2 of </a:t>
            </a:r>
            <a:r>
              <a:rPr lang="en-GB" dirty="0" err="1"/>
              <a:t>LiveSeeding</a:t>
            </a:r>
            <a:r>
              <a:rPr lang="en-GB" dirty="0"/>
              <a:t>)</a:t>
            </a:r>
          </a:p>
          <a:p>
            <a:endParaRPr lang="en-GB" dirty="0"/>
          </a:p>
          <a:p>
            <a:r>
              <a:rPr lang="en-GB" b="1" dirty="0"/>
              <a:t>Goal:</a:t>
            </a:r>
          </a:p>
          <a:p>
            <a:pPr marL="457200" indent="-457200">
              <a:buFont typeface="Arial" panose="020B0604020202020204" pitchFamily="34" charset="0"/>
              <a:buChar char="•"/>
            </a:pPr>
            <a:r>
              <a:rPr lang="en-GB" dirty="0"/>
              <a:t>Understand governance structures to overcome financial bottlenecks</a:t>
            </a:r>
          </a:p>
          <a:p>
            <a:r>
              <a:rPr lang="en-GB" b="1" dirty="0"/>
              <a:t>Objectives: </a:t>
            </a:r>
          </a:p>
          <a:p>
            <a:pPr marL="457200" indent="-457200">
              <a:buFont typeface="Arial" panose="020B0604020202020204" pitchFamily="34" charset="0"/>
              <a:buChar char="•"/>
            </a:pPr>
            <a:r>
              <a:rPr lang="en-GB" dirty="0"/>
              <a:t>Map current governance and financing strategies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Assess financial sustainability and other success factors</a:t>
            </a:r>
          </a:p>
        </p:txBody>
      </p:sp>
      <p:sp>
        <p:nvSpPr>
          <p:cNvPr id="6" name="Rechteck 5">
            <a:extLst>
              <a:ext uri="{FF2B5EF4-FFF2-40B4-BE49-F238E27FC236}">
                <a16:creationId xmlns:a16="http://schemas.microsoft.com/office/drawing/2014/main" id="{D89D8B16-87DE-5CA9-4EE8-F69E51AD1BE6}"/>
              </a:ext>
            </a:extLst>
          </p:cNvPr>
          <p:cNvSpPr/>
          <p:nvPr/>
        </p:nvSpPr>
        <p:spPr>
          <a:xfrm>
            <a:off x="828263" y="4913245"/>
            <a:ext cx="8817939" cy="626166"/>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a:extLst>
              <a:ext uri="{FF2B5EF4-FFF2-40B4-BE49-F238E27FC236}">
                <a16:creationId xmlns:a16="http://schemas.microsoft.com/office/drawing/2014/main" id="{86C65F8B-7760-C4D1-5CAF-C5343ECEFD1C}"/>
              </a:ext>
            </a:extLst>
          </p:cNvPr>
          <p:cNvSpPr txBox="1"/>
          <p:nvPr/>
        </p:nvSpPr>
        <p:spPr>
          <a:xfrm>
            <a:off x="1186073" y="5566001"/>
            <a:ext cx="8525347" cy="400110"/>
          </a:xfrm>
          <a:prstGeom prst="rect">
            <a:avLst/>
          </a:prstGeom>
          <a:noFill/>
        </p:spPr>
        <p:txBody>
          <a:bodyPr wrap="none" rtlCol="0">
            <a:spAutoFit/>
          </a:bodyPr>
          <a:lstStyle/>
          <a:p>
            <a:r>
              <a:rPr lang="de-CH" sz="2000" b="1" dirty="0">
                <a:solidFill>
                  <a:schemeClr val="accent6"/>
                </a:solidFill>
                <a:sym typeface="Wingdings" panose="05000000000000000000" pitchFamily="2" charset="2"/>
              </a:rPr>
              <a:t> </a:t>
            </a:r>
            <a:r>
              <a:rPr lang="de-CH" sz="2000" b="1" dirty="0" err="1">
                <a:solidFill>
                  <a:schemeClr val="accent6"/>
                </a:solidFill>
                <a:sym typeface="Wingdings" panose="05000000000000000000" pitchFamily="2" charset="2"/>
              </a:rPr>
              <a:t>Participatory</a:t>
            </a:r>
            <a:r>
              <a:rPr lang="de-CH" sz="2000" b="1" dirty="0">
                <a:solidFill>
                  <a:schemeClr val="accent6"/>
                </a:solidFill>
                <a:sym typeface="Wingdings" panose="05000000000000000000" pitchFamily="2" charset="2"/>
              </a:rPr>
              <a:t> </a:t>
            </a:r>
            <a:r>
              <a:rPr lang="de-CH" sz="2000" b="1" dirty="0" err="1">
                <a:solidFill>
                  <a:schemeClr val="accent6"/>
                </a:solidFill>
                <a:sym typeface="Wingdings" panose="05000000000000000000" pitchFamily="2" charset="2"/>
              </a:rPr>
              <a:t>assessment</a:t>
            </a:r>
            <a:r>
              <a:rPr lang="de-CH" sz="2000" b="1" dirty="0">
                <a:solidFill>
                  <a:schemeClr val="accent6"/>
                </a:solidFill>
              </a:rPr>
              <a:t> </a:t>
            </a:r>
            <a:r>
              <a:rPr lang="de-CH" sz="2000" b="1" dirty="0" err="1">
                <a:solidFill>
                  <a:schemeClr val="accent6"/>
                </a:solidFill>
              </a:rPr>
              <a:t>with</a:t>
            </a:r>
            <a:r>
              <a:rPr lang="de-CH" sz="2000" b="1" dirty="0">
                <a:solidFill>
                  <a:schemeClr val="accent6"/>
                </a:solidFill>
              </a:rPr>
              <a:t> WP5 </a:t>
            </a:r>
            <a:r>
              <a:rPr lang="de-CH" sz="2000" b="1" dirty="0" err="1">
                <a:solidFill>
                  <a:schemeClr val="accent6"/>
                </a:solidFill>
              </a:rPr>
              <a:t>partners</a:t>
            </a:r>
            <a:r>
              <a:rPr lang="de-CH" sz="2000" b="1" dirty="0">
                <a:solidFill>
                  <a:schemeClr val="accent6"/>
                </a:solidFill>
              </a:rPr>
              <a:t>, initiatives and wider </a:t>
            </a:r>
            <a:r>
              <a:rPr lang="de-CH" sz="2000" b="1" dirty="0" err="1">
                <a:solidFill>
                  <a:schemeClr val="accent6"/>
                </a:solidFill>
              </a:rPr>
              <a:t>audience</a:t>
            </a:r>
            <a:endParaRPr lang="de-CH" sz="2000" b="1" dirty="0">
              <a:solidFill>
                <a:schemeClr val="accent6"/>
              </a:solidFill>
            </a:endParaRPr>
          </a:p>
        </p:txBody>
      </p:sp>
      <p:sp>
        <p:nvSpPr>
          <p:cNvPr id="9" name="Textfeld 8">
            <a:extLst>
              <a:ext uri="{FF2B5EF4-FFF2-40B4-BE49-F238E27FC236}">
                <a16:creationId xmlns:a16="http://schemas.microsoft.com/office/drawing/2014/main" id="{7995E8B4-B820-E63D-829A-AE38EFDA42F0}"/>
              </a:ext>
            </a:extLst>
          </p:cNvPr>
          <p:cNvSpPr txBox="1"/>
          <p:nvPr/>
        </p:nvSpPr>
        <p:spPr>
          <a:xfrm>
            <a:off x="2355574" y="4568773"/>
            <a:ext cx="7277377" cy="400110"/>
          </a:xfrm>
          <a:prstGeom prst="rect">
            <a:avLst/>
          </a:prstGeom>
          <a:noFill/>
        </p:spPr>
        <p:txBody>
          <a:bodyPr wrap="none" rtlCol="0">
            <a:spAutoFit/>
          </a:bodyPr>
          <a:lstStyle/>
          <a:p>
            <a:r>
              <a:rPr lang="de-CH" sz="2000" b="1" dirty="0">
                <a:solidFill>
                  <a:schemeClr val="accent2">
                    <a:lumMod val="75000"/>
                  </a:schemeClr>
                </a:solidFill>
                <a:sym typeface="Wingdings" panose="05000000000000000000" pitchFamily="2" charset="2"/>
              </a:rPr>
              <a:t> </a:t>
            </a:r>
            <a:r>
              <a:rPr lang="de-CH" sz="2000" b="1" dirty="0">
                <a:solidFill>
                  <a:schemeClr val="accent2">
                    <a:lumMod val="75000"/>
                  </a:schemeClr>
                </a:solidFill>
              </a:rPr>
              <a:t>Online </a:t>
            </a:r>
            <a:r>
              <a:rPr lang="de-CH" sz="2000" b="1" dirty="0" err="1">
                <a:solidFill>
                  <a:schemeClr val="accent2">
                    <a:lumMod val="75000"/>
                  </a:schemeClr>
                </a:solidFill>
              </a:rPr>
              <a:t>survey</a:t>
            </a:r>
            <a:r>
              <a:rPr lang="de-CH" sz="2000" b="1" dirty="0">
                <a:solidFill>
                  <a:schemeClr val="accent2">
                    <a:lumMod val="75000"/>
                  </a:schemeClr>
                </a:solidFill>
              </a:rPr>
              <a:t> </a:t>
            </a:r>
            <a:r>
              <a:rPr lang="de-CH" sz="2000" b="1" dirty="0" err="1">
                <a:solidFill>
                  <a:schemeClr val="accent2">
                    <a:lumMod val="75000"/>
                  </a:schemeClr>
                </a:solidFill>
              </a:rPr>
              <a:t>with</a:t>
            </a:r>
            <a:r>
              <a:rPr lang="de-CH" sz="2000" b="1" dirty="0">
                <a:solidFill>
                  <a:schemeClr val="accent2">
                    <a:lumMod val="75000"/>
                  </a:schemeClr>
                </a:solidFill>
              </a:rPr>
              <a:t> 16 </a:t>
            </a:r>
            <a:r>
              <a:rPr lang="de-CH" sz="2000" b="1" dirty="0" err="1">
                <a:solidFill>
                  <a:schemeClr val="accent2">
                    <a:lumMod val="75000"/>
                  </a:schemeClr>
                </a:solidFill>
              </a:rPr>
              <a:t>selected</a:t>
            </a:r>
            <a:r>
              <a:rPr lang="de-CH" sz="2000" b="1" dirty="0">
                <a:solidFill>
                  <a:schemeClr val="accent2">
                    <a:lumMod val="75000"/>
                  </a:schemeClr>
                </a:solidFill>
              </a:rPr>
              <a:t> </a:t>
            </a:r>
            <a:r>
              <a:rPr lang="de-CH" sz="2000" b="1" dirty="0" err="1">
                <a:solidFill>
                  <a:schemeClr val="accent2">
                    <a:lumMod val="75000"/>
                  </a:schemeClr>
                </a:solidFill>
              </a:rPr>
              <a:t>organic</a:t>
            </a:r>
            <a:r>
              <a:rPr lang="de-CH" sz="2000" b="1" dirty="0">
                <a:solidFill>
                  <a:schemeClr val="accent2">
                    <a:lumMod val="75000"/>
                  </a:schemeClr>
                </a:solidFill>
              </a:rPr>
              <a:t> plant </a:t>
            </a:r>
            <a:r>
              <a:rPr lang="de-CH" sz="2000" b="1" dirty="0" err="1">
                <a:solidFill>
                  <a:schemeClr val="accent2">
                    <a:lumMod val="75000"/>
                  </a:schemeClr>
                </a:solidFill>
              </a:rPr>
              <a:t>breeding</a:t>
            </a:r>
            <a:r>
              <a:rPr lang="de-CH" sz="2000" b="1" dirty="0">
                <a:solidFill>
                  <a:schemeClr val="accent2">
                    <a:lumMod val="75000"/>
                  </a:schemeClr>
                </a:solidFill>
              </a:rPr>
              <a:t> initiatives</a:t>
            </a:r>
          </a:p>
        </p:txBody>
      </p:sp>
      <p:sp>
        <p:nvSpPr>
          <p:cNvPr id="10" name="Rechteck 9">
            <a:extLst>
              <a:ext uri="{FF2B5EF4-FFF2-40B4-BE49-F238E27FC236}">
                <a16:creationId xmlns:a16="http://schemas.microsoft.com/office/drawing/2014/main" id="{A1FCD3C8-3D11-36E1-BE5F-54D4C0F934EC}"/>
              </a:ext>
            </a:extLst>
          </p:cNvPr>
          <p:cNvSpPr/>
          <p:nvPr/>
        </p:nvSpPr>
        <p:spPr>
          <a:xfrm>
            <a:off x="824948" y="3916017"/>
            <a:ext cx="8808003" cy="626166"/>
          </a:xfrm>
          <a:prstGeom prst="rect">
            <a:avLst/>
          </a:prstGeom>
          <a:noFill/>
          <a:ln w="571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64931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BD4F8D-A176-11FE-5FCA-96E358A80714}"/>
              </a:ext>
            </a:extLst>
          </p:cNvPr>
          <p:cNvSpPr>
            <a:spLocks noGrp="1"/>
          </p:cNvSpPr>
          <p:nvPr>
            <p:ph type="title"/>
          </p:nvPr>
        </p:nvSpPr>
        <p:spPr/>
        <p:txBody>
          <a:bodyPr>
            <a:normAutofit/>
          </a:bodyPr>
          <a:lstStyle/>
          <a:p>
            <a:r>
              <a:rPr lang="en-GB" dirty="0"/>
              <a:t>Context</a:t>
            </a:r>
            <a:endParaRPr lang="de-CH" dirty="0"/>
          </a:p>
        </p:txBody>
      </p:sp>
      <p:sp>
        <p:nvSpPr>
          <p:cNvPr id="3" name="Inhaltsplatzhalter 2">
            <a:extLst>
              <a:ext uri="{FF2B5EF4-FFF2-40B4-BE49-F238E27FC236}">
                <a16:creationId xmlns:a16="http://schemas.microsoft.com/office/drawing/2014/main" id="{21C0EB6C-FEAC-39A1-D812-A2798B5F8FAE}"/>
              </a:ext>
            </a:extLst>
          </p:cNvPr>
          <p:cNvSpPr>
            <a:spLocks noGrp="1"/>
          </p:cNvSpPr>
          <p:nvPr>
            <p:ph idx="1"/>
          </p:nvPr>
        </p:nvSpPr>
        <p:spPr>
          <a:xfrm>
            <a:off x="185057" y="1629138"/>
            <a:ext cx="5083629" cy="3838328"/>
          </a:xfrm>
        </p:spPr>
        <p:txBody>
          <a:bodyPr>
            <a:normAutofit lnSpcReduction="10000"/>
          </a:bodyPr>
          <a:lstStyle/>
          <a:p>
            <a:r>
              <a:rPr lang="de-CH" dirty="0" err="1"/>
              <a:t>Definitions</a:t>
            </a:r>
            <a:r>
              <a:rPr lang="de-CH" dirty="0"/>
              <a:t>:</a:t>
            </a:r>
          </a:p>
          <a:p>
            <a:pPr marL="457200" indent="-457200">
              <a:buFont typeface="Arial" panose="020B0604020202020204" pitchFamily="34" charset="0"/>
              <a:buChar char="•"/>
            </a:pPr>
            <a:r>
              <a:rPr lang="de-CH" dirty="0"/>
              <a:t>With «</a:t>
            </a:r>
            <a:r>
              <a:rPr lang="de-CH" dirty="0" err="1"/>
              <a:t>breeding</a:t>
            </a:r>
            <a:r>
              <a:rPr lang="de-CH" dirty="0"/>
              <a:t>» </a:t>
            </a:r>
            <a:r>
              <a:rPr lang="en-US" dirty="0"/>
              <a:t>we mean the breeding or development of organic heterogeneous material (OHM) and organic varieties (OV) AND also the conservation or improvement of local, traditional cultivars (OPB, Breeding For Organic not included). </a:t>
            </a:r>
          </a:p>
          <a:p>
            <a:endParaRPr lang="de-CH" dirty="0"/>
          </a:p>
        </p:txBody>
      </p:sp>
      <p:pic>
        <p:nvPicPr>
          <p:cNvPr id="5" name="Picture 4">
            <a:extLst>
              <a:ext uri="{FF2B5EF4-FFF2-40B4-BE49-F238E27FC236}">
                <a16:creationId xmlns:a16="http://schemas.microsoft.com/office/drawing/2014/main" id="{B3C06502-2558-C932-E1ED-042929AD030F}"/>
              </a:ext>
            </a:extLst>
          </p:cNvPr>
          <p:cNvPicPr>
            <a:picLocks noChangeAspect="1"/>
          </p:cNvPicPr>
          <p:nvPr/>
        </p:nvPicPr>
        <p:blipFill>
          <a:blip r:embed="rId2"/>
          <a:stretch>
            <a:fillRect/>
          </a:stretch>
        </p:blipFill>
        <p:spPr>
          <a:xfrm>
            <a:off x="5434111" y="1215075"/>
            <a:ext cx="6572832" cy="4666455"/>
          </a:xfrm>
          <a:prstGeom prst="rect">
            <a:avLst/>
          </a:prstGeom>
        </p:spPr>
      </p:pic>
      <p:sp>
        <p:nvSpPr>
          <p:cNvPr id="7" name="TextBox 6">
            <a:extLst>
              <a:ext uri="{FF2B5EF4-FFF2-40B4-BE49-F238E27FC236}">
                <a16:creationId xmlns:a16="http://schemas.microsoft.com/office/drawing/2014/main" id="{BAC5BAC1-AC00-8E6A-25A5-76C41337D179}"/>
              </a:ext>
            </a:extLst>
          </p:cNvPr>
          <p:cNvSpPr txBox="1"/>
          <p:nvPr/>
        </p:nvSpPr>
        <p:spPr>
          <a:xfrm>
            <a:off x="7685314" y="5863003"/>
            <a:ext cx="3015343" cy="584775"/>
          </a:xfrm>
          <a:prstGeom prst="rect">
            <a:avLst/>
          </a:prstGeom>
          <a:noFill/>
        </p:spPr>
        <p:txBody>
          <a:bodyPr wrap="square">
            <a:spAutoFit/>
          </a:bodyPr>
          <a:lstStyle/>
          <a:p>
            <a:r>
              <a:rPr lang="en-US" sz="3200" dirty="0">
                <a:hlinkClick r:id="rId3"/>
              </a:rPr>
              <a:t>biobreeding.org</a:t>
            </a:r>
            <a:r>
              <a:rPr lang="en-US" sz="3200" dirty="0"/>
              <a:t> </a:t>
            </a:r>
          </a:p>
        </p:txBody>
      </p:sp>
    </p:spTree>
    <p:extLst>
      <p:ext uri="{BB962C8B-B14F-4D97-AF65-F5344CB8AC3E}">
        <p14:creationId xmlns:p14="http://schemas.microsoft.com/office/powerpoint/2010/main" val="384087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32B1-9DA3-9C1C-E449-8E0727A77BEC}"/>
              </a:ext>
            </a:extLst>
          </p:cNvPr>
          <p:cNvSpPr>
            <a:spLocks noGrp="1"/>
          </p:cNvSpPr>
          <p:nvPr>
            <p:ph type="title"/>
          </p:nvPr>
        </p:nvSpPr>
        <p:spPr/>
        <p:txBody>
          <a:bodyPr/>
          <a:lstStyle/>
          <a:p>
            <a:r>
              <a:rPr lang="it-IT" dirty="0" err="1"/>
              <a:t>What</a:t>
            </a:r>
            <a:r>
              <a:rPr lang="it-IT" dirty="0"/>
              <a:t> do </a:t>
            </a:r>
            <a:r>
              <a:rPr lang="it-IT" dirty="0" err="1"/>
              <a:t>we</a:t>
            </a:r>
            <a:r>
              <a:rPr lang="it-IT" dirty="0"/>
              <a:t> </a:t>
            </a:r>
            <a:r>
              <a:rPr lang="it-IT" dirty="0" err="1"/>
              <a:t>mean</a:t>
            </a:r>
            <a:r>
              <a:rPr lang="it-IT" dirty="0"/>
              <a:t> with GOVERNANCE</a:t>
            </a:r>
            <a:endParaRPr lang="en-US" dirty="0"/>
          </a:p>
        </p:txBody>
      </p:sp>
      <p:graphicFrame>
        <p:nvGraphicFramePr>
          <p:cNvPr id="5" name="Table 4">
            <a:extLst>
              <a:ext uri="{FF2B5EF4-FFF2-40B4-BE49-F238E27FC236}">
                <a16:creationId xmlns:a16="http://schemas.microsoft.com/office/drawing/2014/main" id="{49C0793C-C58C-4EE4-1349-CB7527EA8F4A}"/>
              </a:ext>
            </a:extLst>
          </p:cNvPr>
          <p:cNvGraphicFramePr>
            <a:graphicFrameLocks noGrp="1"/>
          </p:cNvGraphicFramePr>
          <p:nvPr>
            <p:extLst>
              <p:ext uri="{D42A27DB-BD31-4B8C-83A1-F6EECF244321}">
                <p14:modId xmlns:p14="http://schemas.microsoft.com/office/powerpoint/2010/main" val="2835312537"/>
              </p:ext>
            </p:extLst>
          </p:nvPr>
        </p:nvGraphicFramePr>
        <p:xfrm>
          <a:off x="2007371" y="1639930"/>
          <a:ext cx="8355829" cy="4041648"/>
        </p:xfrm>
        <a:graphic>
          <a:graphicData uri="http://schemas.openxmlformats.org/drawingml/2006/table">
            <a:tbl>
              <a:tblPr firstRow="1" firstCol="1" bandRow="1"/>
              <a:tblGrid>
                <a:gridCol w="4040345">
                  <a:extLst>
                    <a:ext uri="{9D8B030D-6E8A-4147-A177-3AD203B41FA5}">
                      <a16:colId xmlns:a16="http://schemas.microsoft.com/office/drawing/2014/main" val="59458401"/>
                    </a:ext>
                  </a:extLst>
                </a:gridCol>
                <a:gridCol w="4315484">
                  <a:extLst>
                    <a:ext uri="{9D8B030D-6E8A-4147-A177-3AD203B41FA5}">
                      <a16:colId xmlns:a16="http://schemas.microsoft.com/office/drawing/2014/main" val="1569906499"/>
                    </a:ext>
                  </a:extLst>
                </a:gridCol>
              </a:tblGrid>
              <a:tr h="1585778">
                <a:tc>
                  <a:txBody>
                    <a:bodyPr/>
                    <a:lstStyle/>
                    <a:p>
                      <a:pPr algn="l">
                        <a:lnSpc>
                          <a:spcPct val="120000"/>
                        </a:lnSpc>
                        <a:buNone/>
                      </a:pPr>
                      <a:r>
                        <a:rPr lang="en-US" sz="2000" spc="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Governance model</a:t>
                      </a:r>
                      <a:endParaRPr lang="en-US" sz="2000" spc="50">
                        <a:effectLst/>
                        <a:latin typeface="Gadugi" panose="020B0502040204020203" pitchFamily="34" charset="0"/>
                        <a:ea typeface="Calibri" panose="020F05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20000"/>
                        </a:lnSpc>
                        <a:buNone/>
                      </a:pPr>
                      <a:r>
                        <a:rPr lang="en-US" sz="2000" spc="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organizational form, initiator, operational scale, number of employees, type of organization, perceived support from government and community, organizational structure</a:t>
                      </a:r>
                      <a:endParaRPr lang="en-US" sz="2000" spc="50" dirty="0">
                        <a:effectLst/>
                        <a:latin typeface="Gadugi" panose="020B0502040204020203" pitchFamily="34" charset="0"/>
                        <a:ea typeface="Calibri" panose="020F05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195891"/>
                  </a:ext>
                </a:extLst>
              </a:tr>
              <a:tr h="1585778">
                <a:tc>
                  <a:txBody>
                    <a:bodyPr/>
                    <a:lstStyle/>
                    <a:p>
                      <a:pPr algn="l">
                        <a:lnSpc>
                          <a:spcPct val="120000"/>
                        </a:lnSpc>
                        <a:buNone/>
                      </a:pPr>
                      <a:r>
                        <a:rPr lang="en-US" sz="2000" spc="5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Decision making</a:t>
                      </a:r>
                      <a:endParaRPr lang="en-US" sz="2000" spc="50">
                        <a:effectLst/>
                        <a:latin typeface="Gadugi" panose="020B0502040204020203" pitchFamily="34" charset="0"/>
                        <a:ea typeface="Calibri" panose="020F05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20000"/>
                        </a:lnSpc>
                        <a:buNone/>
                      </a:pPr>
                      <a:r>
                        <a:rPr lang="en-US" sz="2000" spc="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characteristics of decision making, involvement, decision power, decision making processes on financial issues, on breeding and conservation targets, and on values</a:t>
                      </a:r>
                      <a:endParaRPr lang="en-US" sz="2000" spc="50" dirty="0">
                        <a:effectLst/>
                        <a:latin typeface="Gadugi" panose="020B0502040204020203" pitchFamily="34" charset="0"/>
                        <a:ea typeface="Calibri" panose="020F0502020204030204" pitchFamily="34" charset="0"/>
                        <a:cs typeface="Times New Roman" panose="02020603050405020304" pitchFamily="18" charset="0"/>
                      </a:endParaRPr>
                    </a:p>
                  </a:txBody>
                  <a:tcPr marL="68580" marR="68580"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4868517"/>
                  </a:ext>
                </a:extLst>
              </a:tr>
            </a:tbl>
          </a:graphicData>
        </a:graphic>
      </p:graphicFrame>
    </p:spTree>
    <p:extLst>
      <p:ext uri="{BB962C8B-B14F-4D97-AF65-F5344CB8AC3E}">
        <p14:creationId xmlns:p14="http://schemas.microsoft.com/office/powerpoint/2010/main" val="417639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6F54D-DEEB-674B-F7CC-81D3DCAC9E67}"/>
              </a:ext>
            </a:extLst>
          </p:cNvPr>
          <p:cNvSpPr>
            <a:spLocks noGrp="1"/>
          </p:cNvSpPr>
          <p:nvPr>
            <p:ph type="title"/>
          </p:nvPr>
        </p:nvSpPr>
        <p:spPr/>
        <p:txBody>
          <a:bodyPr>
            <a:normAutofit/>
          </a:bodyPr>
          <a:lstStyle/>
          <a:p>
            <a:r>
              <a:rPr lang="en-GB" dirty="0"/>
              <a:t>Mapping of governance</a:t>
            </a:r>
            <a:endParaRPr lang="de-CH" dirty="0"/>
          </a:p>
        </p:txBody>
      </p:sp>
      <p:sp>
        <p:nvSpPr>
          <p:cNvPr id="3" name="Inhaltsplatzhalter 2">
            <a:extLst>
              <a:ext uri="{FF2B5EF4-FFF2-40B4-BE49-F238E27FC236}">
                <a16:creationId xmlns:a16="http://schemas.microsoft.com/office/drawing/2014/main" id="{81268811-AF04-B4FE-CFC1-B6C35125317C}"/>
              </a:ext>
            </a:extLst>
          </p:cNvPr>
          <p:cNvSpPr>
            <a:spLocks noGrp="1"/>
          </p:cNvSpPr>
          <p:nvPr>
            <p:ph idx="1"/>
          </p:nvPr>
        </p:nvSpPr>
        <p:spPr>
          <a:xfrm>
            <a:off x="8456812" y="1234010"/>
            <a:ext cx="4645041" cy="4389980"/>
          </a:xfrm>
        </p:spPr>
        <p:txBody>
          <a:bodyPr>
            <a:noAutofit/>
          </a:bodyPr>
          <a:lstStyle/>
          <a:p>
            <a:pPr marL="457200" indent="-457200" fontAlgn="b">
              <a:buFont typeface="Arial" panose="020B0604020202020204" pitchFamily="34" charset="0"/>
              <a:buChar char="•"/>
            </a:pPr>
            <a:r>
              <a:rPr lang="de-CH" sz="1400" dirty="0"/>
              <a:t>ProSpecieRara</a:t>
            </a:r>
          </a:p>
          <a:p>
            <a:pPr marL="457200" indent="-457200" fontAlgn="b">
              <a:buFont typeface="Arial" panose="020B0604020202020204" pitchFamily="34" charset="0"/>
              <a:buChar char="•"/>
            </a:pPr>
            <a:r>
              <a:rPr lang="de-CH" sz="1400" dirty="0" err="1"/>
              <a:t>Rete</a:t>
            </a:r>
            <a:r>
              <a:rPr lang="de-CH" sz="1400" dirty="0"/>
              <a:t> </a:t>
            </a:r>
            <a:r>
              <a:rPr lang="de-CH" sz="1400" dirty="0" err="1"/>
              <a:t>Semi</a:t>
            </a:r>
            <a:r>
              <a:rPr lang="de-CH" sz="1400" dirty="0"/>
              <a:t> </a:t>
            </a:r>
            <a:r>
              <a:rPr lang="de-CH" sz="1400" dirty="0" err="1"/>
              <a:t>Rurali</a:t>
            </a:r>
            <a:endParaRPr lang="de-CH" sz="1400" dirty="0"/>
          </a:p>
          <a:p>
            <a:pPr marL="457200" indent="-457200" fontAlgn="b">
              <a:buFont typeface="Arial" panose="020B0604020202020204" pitchFamily="34" charset="0"/>
              <a:buChar char="•"/>
            </a:pPr>
            <a:r>
              <a:rPr lang="de-CH" sz="1400" dirty="0" err="1"/>
              <a:t>Les</a:t>
            </a:r>
            <a:r>
              <a:rPr lang="de-CH" sz="1400" dirty="0"/>
              <a:t> </a:t>
            </a:r>
            <a:r>
              <a:rPr lang="de-CH" sz="1400" dirty="0" err="1"/>
              <a:t>Refardes</a:t>
            </a:r>
            <a:r>
              <a:rPr lang="de-CH" sz="1400" dirty="0"/>
              <a:t> SCCL</a:t>
            </a:r>
          </a:p>
          <a:p>
            <a:pPr marL="457200" indent="-457200" fontAlgn="b">
              <a:buFont typeface="Arial" panose="020B0604020202020204" pitchFamily="34" charset="0"/>
              <a:buChar char="•"/>
            </a:pPr>
            <a:r>
              <a:rPr lang="en-US" sz="1400" dirty="0" err="1"/>
              <a:t>ÖMKi</a:t>
            </a:r>
            <a:r>
              <a:rPr lang="en-US" sz="1400" dirty="0"/>
              <a:t> - Research Institute of Organic Agriculture</a:t>
            </a:r>
            <a:endParaRPr lang="de-CH" sz="1400" dirty="0"/>
          </a:p>
          <a:p>
            <a:pPr marL="457200" indent="-457200" fontAlgn="b">
              <a:buFont typeface="Arial" panose="020B0604020202020204" pitchFamily="34" charset="0"/>
              <a:buChar char="•"/>
            </a:pPr>
            <a:r>
              <a:rPr lang="en-US" sz="1400" dirty="0"/>
              <a:t>farmers members of FRAB and </a:t>
            </a:r>
            <a:r>
              <a:rPr lang="en-US" sz="1400" dirty="0" err="1"/>
              <a:t>Triptolème</a:t>
            </a:r>
            <a:endParaRPr lang="de-CH" sz="1400" dirty="0"/>
          </a:p>
          <a:p>
            <a:pPr marL="457200" indent="-457200" fontAlgn="b">
              <a:buFont typeface="Arial" panose="020B0604020202020204" pitchFamily="34" charset="0"/>
              <a:buChar char="•"/>
            </a:pPr>
            <a:r>
              <a:rPr lang="de-CH" sz="1400" dirty="0"/>
              <a:t>Agricultural Institute </a:t>
            </a:r>
            <a:r>
              <a:rPr lang="de-CH" sz="1400" dirty="0" err="1"/>
              <a:t>of</a:t>
            </a:r>
            <a:r>
              <a:rPr lang="de-CH" sz="1400" dirty="0"/>
              <a:t> Slovenia</a:t>
            </a:r>
          </a:p>
          <a:p>
            <a:pPr marL="457200" indent="-457200" fontAlgn="b">
              <a:buFont typeface="Arial" panose="020B0604020202020204" pitchFamily="34" charset="0"/>
              <a:buChar char="•"/>
            </a:pPr>
            <a:r>
              <a:rPr lang="de-CH" sz="1400" dirty="0"/>
              <a:t>AEGILOPS</a:t>
            </a:r>
          </a:p>
        </p:txBody>
      </p:sp>
      <p:sp>
        <p:nvSpPr>
          <p:cNvPr id="5" name="Inhaltsplatzhalter 2">
            <a:extLst>
              <a:ext uri="{FF2B5EF4-FFF2-40B4-BE49-F238E27FC236}">
                <a16:creationId xmlns:a16="http://schemas.microsoft.com/office/drawing/2014/main" id="{8D086AF0-E307-7BAC-F185-54D06FC43623}"/>
              </a:ext>
            </a:extLst>
          </p:cNvPr>
          <p:cNvSpPr txBox="1">
            <a:spLocks/>
          </p:cNvSpPr>
          <p:nvPr/>
        </p:nvSpPr>
        <p:spPr>
          <a:xfrm>
            <a:off x="8456812" y="3524135"/>
            <a:ext cx="5171966" cy="43899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b">
              <a:buFont typeface="Arial" panose="020B0604020202020204" pitchFamily="34" charset="0"/>
              <a:buChar char="•"/>
            </a:pPr>
            <a:r>
              <a:rPr lang="de-CH" sz="1400" dirty="0" err="1"/>
              <a:t>D'une</a:t>
            </a:r>
            <a:r>
              <a:rPr lang="de-CH" sz="1400" dirty="0"/>
              <a:t> </a:t>
            </a:r>
            <a:r>
              <a:rPr lang="de-CH" sz="1400" dirty="0" err="1"/>
              <a:t>graine</a:t>
            </a:r>
            <a:r>
              <a:rPr lang="de-CH" sz="1400" dirty="0"/>
              <a:t> </a:t>
            </a:r>
            <a:r>
              <a:rPr lang="de-CH" sz="1400" dirty="0" err="1"/>
              <a:t>aux</a:t>
            </a:r>
            <a:r>
              <a:rPr lang="de-CH" sz="1400" dirty="0"/>
              <a:t> </a:t>
            </a:r>
            <a:r>
              <a:rPr lang="de-CH" sz="1400" dirty="0" err="1"/>
              <a:t>autres</a:t>
            </a:r>
            <a:endParaRPr lang="de-CH" sz="1400" dirty="0"/>
          </a:p>
          <a:p>
            <a:pPr marL="457200" indent="-457200" fontAlgn="b">
              <a:buFont typeface="Arial" panose="020B0604020202020204" pitchFamily="34" charset="0"/>
              <a:buChar char="•"/>
            </a:pPr>
            <a:r>
              <a:rPr lang="de-CH" sz="1400" dirty="0"/>
              <a:t>Union Bio </a:t>
            </a:r>
            <a:r>
              <a:rPr lang="de-CH" sz="1400" dirty="0" err="1"/>
              <a:t>Semences</a:t>
            </a:r>
            <a:endParaRPr lang="de-CH" sz="1400" dirty="0"/>
          </a:p>
          <a:p>
            <a:pPr marL="457200" indent="-457200" fontAlgn="b">
              <a:buFont typeface="Arial" panose="020B0604020202020204" pitchFamily="34" charset="0"/>
              <a:buChar char="•"/>
            </a:pPr>
            <a:r>
              <a:rPr lang="de-CH" sz="1400" dirty="0" err="1"/>
              <a:t>Agrologica</a:t>
            </a:r>
            <a:endParaRPr lang="de-CH" sz="1400" dirty="0"/>
          </a:p>
          <a:p>
            <a:pPr marL="457200" indent="-457200" fontAlgn="b">
              <a:buFont typeface="Arial" panose="020B0604020202020204" pitchFamily="34" charset="0"/>
              <a:buChar char="•"/>
            </a:pPr>
            <a:r>
              <a:rPr lang="de-CH" sz="1400" dirty="0"/>
              <a:t>Nordic </a:t>
            </a:r>
            <a:r>
              <a:rPr lang="de-CH" sz="1400" dirty="0" err="1"/>
              <a:t>Maize</a:t>
            </a:r>
            <a:r>
              <a:rPr lang="de-CH" sz="1400" dirty="0"/>
              <a:t> </a:t>
            </a:r>
            <a:r>
              <a:rPr lang="de-CH" sz="1400" dirty="0" err="1"/>
              <a:t>breeding</a:t>
            </a:r>
            <a:endParaRPr lang="de-CH" sz="1400" dirty="0"/>
          </a:p>
          <a:p>
            <a:pPr marL="457200" indent="-457200" fontAlgn="b">
              <a:buFont typeface="Arial" panose="020B0604020202020204" pitchFamily="34" charset="0"/>
              <a:buChar char="•"/>
            </a:pPr>
            <a:r>
              <a:rPr lang="de-CH" sz="1400" dirty="0" err="1"/>
              <a:t>Dottenfelderhof</a:t>
            </a:r>
            <a:endParaRPr lang="de-CH" sz="1400" dirty="0"/>
          </a:p>
          <a:p>
            <a:pPr marL="457200" indent="-457200" fontAlgn="b">
              <a:buFont typeface="Arial" panose="020B0604020202020204" pitchFamily="34" charset="0"/>
              <a:buChar char="•"/>
            </a:pPr>
            <a:r>
              <a:rPr lang="de-CH" sz="1400" dirty="0" err="1"/>
              <a:t>Fondazione</a:t>
            </a:r>
            <a:r>
              <a:rPr lang="de-CH" sz="1400" dirty="0"/>
              <a:t> Seminare il </a:t>
            </a:r>
            <a:r>
              <a:rPr lang="de-CH" sz="1400" dirty="0" err="1"/>
              <a:t>Futuro</a:t>
            </a:r>
            <a:endParaRPr lang="de-CH" sz="1400" dirty="0"/>
          </a:p>
          <a:p>
            <a:pPr marL="457200" indent="-457200" fontAlgn="b">
              <a:buFont typeface="Arial" panose="020B0604020202020204" pitchFamily="34" charset="0"/>
              <a:buChar char="•"/>
            </a:pPr>
            <a:r>
              <a:rPr lang="de-CH" sz="1400" dirty="0"/>
              <a:t>SMARTIES.BIO SRL SOC. AGR.</a:t>
            </a:r>
          </a:p>
          <a:p>
            <a:pPr marL="457200" indent="-457200" fontAlgn="b">
              <a:buFont typeface="Arial" panose="020B0604020202020204" pitchFamily="34" charset="0"/>
              <a:buChar char="•"/>
            </a:pPr>
            <a:r>
              <a:rPr lang="de-CH" sz="1400" dirty="0" err="1"/>
              <a:t>Sementes</a:t>
            </a:r>
            <a:r>
              <a:rPr lang="de-CH" sz="1400" dirty="0"/>
              <a:t> </a:t>
            </a:r>
            <a:r>
              <a:rPr lang="de-CH" sz="1400" dirty="0" err="1"/>
              <a:t>vivas</a:t>
            </a:r>
            <a:endParaRPr lang="de-CH" sz="1400" dirty="0"/>
          </a:p>
          <a:p>
            <a:pPr marL="457200" indent="-457200" fontAlgn="b">
              <a:buFont typeface="Arial" panose="020B0604020202020204" pitchFamily="34" charset="0"/>
              <a:buChar char="•"/>
            </a:pPr>
            <a:r>
              <a:rPr lang="de-CH" sz="1400" dirty="0"/>
              <a:t>Associació de Varietats Locals</a:t>
            </a:r>
          </a:p>
          <a:p>
            <a:endParaRPr lang="de-CH" sz="2400" dirty="0"/>
          </a:p>
          <a:p>
            <a:endParaRPr lang="de-CH" dirty="0"/>
          </a:p>
        </p:txBody>
      </p:sp>
      <p:sp>
        <p:nvSpPr>
          <p:cNvPr id="8" name="Textfeld 7">
            <a:extLst>
              <a:ext uri="{FF2B5EF4-FFF2-40B4-BE49-F238E27FC236}">
                <a16:creationId xmlns:a16="http://schemas.microsoft.com/office/drawing/2014/main" id="{71E278B9-A6BC-2432-D812-127238C62705}"/>
              </a:ext>
            </a:extLst>
          </p:cNvPr>
          <p:cNvSpPr txBox="1"/>
          <p:nvPr/>
        </p:nvSpPr>
        <p:spPr>
          <a:xfrm>
            <a:off x="279711" y="1134413"/>
            <a:ext cx="7753119" cy="553998"/>
          </a:xfrm>
          <a:prstGeom prst="rect">
            <a:avLst/>
          </a:prstGeom>
          <a:noFill/>
        </p:spPr>
        <p:txBody>
          <a:bodyPr wrap="square" rtlCol="0">
            <a:spAutoFit/>
          </a:bodyPr>
          <a:lstStyle/>
          <a:p>
            <a:r>
              <a:rPr lang="de-CH" sz="3000" b="1" dirty="0">
                <a:solidFill>
                  <a:srgbClr val="135B64"/>
                </a:solidFill>
              </a:rPr>
              <a:t>16 initiatives </a:t>
            </a:r>
            <a:r>
              <a:rPr lang="de-CH" sz="3000" b="1" dirty="0" err="1">
                <a:solidFill>
                  <a:srgbClr val="135B64"/>
                </a:solidFill>
              </a:rPr>
              <a:t>participated</a:t>
            </a:r>
            <a:r>
              <a:rPr lang="de-CH" sz="3000" b="1" dirty="0">
                <a:solidFill>
                  <a:srgbClr val="135B64"/>
                </a:solidFill>
              </a:rPr>
              <a:t> </a:t>
            </a:r>
            <a:r>
              <a:rPr lang="de-CH" sz="3000" b="1" dirty="0" err="1">
                <a:solidFill>
                  <a:srgbClr val="135B64"/>
                </a:solidFill>
              </a:rPr>
              <a:t>to</a:t>
            </a:r>
            <a:r>
              <a:rPr lang="de-CH" sz="3000" b="1" dirty="0">
                <a:solidFill>
                  <a:srgbClr val="135B64"/>
                </a:solidFill>
              </a:rPr>
              <a:t> </a:t>
            </a:r>
            <a:r>
              <a:rPr lang="de-CH" sz="3000" b="1" dirty="0" err="1">
                <a:solidFill>
                  <a:srgbClr val="135B64"/>
                </a:solidFill>
              </a:rPr>
              <a:t>the</a:t>
            </a:r>
            <a:r>
              <a:rPr lang="de-CH" sz="3000" b="1" dirty="0">
                <a:solidFill>
                  <a:srgbClr val="135B64"/>
                </a:solidFill>
              </a:rPr>
              <a:t> </a:t>
            </a:r>
            <a:r>
              <a:rPr lang="de-CH" sz="3000" b="1" dirty="0" err="1">
                <a:solidFill>
                  <a:srgbClr val="135B64"/>
                </a:solidFill>
              </a:rPr>
              <a:t>study</a:t>
            </a:r>
            <a:endParaRPr lang="de-CH" sz="3000" b="1" dirty="0">
              <a:solidFill>
                <a:srgbClr val="135B64"/>
              </a:solidFill>
            </a:endParaRPr>
          </a:p>
        </p:txBody>
      </p:sp>
      <p:pic>
        <p:nvPicPr>
          <p:cNvPr id="4" name="Picture 3">
            <a:extLst>
              <a:ext uri="{FF2B5EF4-FFF2-40B4-BE49-F238E27FC236}">
                <a16:creationId xmlns:a16="http://schemas.microsoft.com/office/drawing/2014/main" id="{DDD335C0-6A19-4DFB-846D-FDB2130C7D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0543" y="2516405"/>
            <a:ext cx="7299143" cy="2817595"/>
          </a:xfrm>
          <a:prstGeom prst="rect">
            <a:avLst/>
          </a:prstGeom>
          <a:noFill/>
        </p:spPr>
      </p:pic>
    </p:spTree>
    <p:extLst>
      <p:ext uri="{BB962C8B-B14F-4D97-AF65-F5344CB8AC3E}">
        <p14:creationId xmlns:p14="http://schemas.microsoft.com/office/powerpoint/2010/main" val="360640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793472-BB85-176F-9E15-D4ED0CC2AA46}"/>
              </a:ext>
            </a:extLst>
          </p:cNvPr>
          <p:cNvSpPr>
            <a:spLocks noGrp="1"/>
          </p:cNvSpPr>
          <p:nvPr>
            <p:ph type="title"/>
          </p:nvPr>
        </p:nvSpPr>
        <p:spPr/>
        <p:txBody>
          <a:bodyPr/>
          <a:lstStyle/>
          <a:p>
            <a:r>
              <a:rPr lang="de-CH" dirty="0" err="1"/>
              <a:t>Activities</a:t>
            </a:r>
            <a:endParaRPr lang="de-CH" dirty="0"/>
          </a:p>
        </p:txBody>
      </p:sp>
    </p:spTree>
    <p:extLst>
      <p:ext uri="{BB962C8B-B14F-4D97-AF65-F5344CB8AC3E}">
        <p14:creationId xmlns:p14="http://schemas.microsoft.com/office/powerpoint/2010/main" val="3824151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FA90B5-7AAB-E476-C654-D463595213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8638" y="2142675"/>
            <a:ext cx="8394798" cy="3194497"/>
          </a:xfrm>
          <a:prstGeom prst="rect">
            <a:avLst/>
          </a:prstGeom>
          <a:noFill/>
        </p:spPr>
      </p:pic>
      <p:sp>
        <p:nvSpPr>
          <p:cNvPr id="2" name="Titel 1">
            <a:extLst>
              <a:ext uri="{FF2B5EF4-FFF2-40B4-BE49-F238E27FC236}">
                <a16:creationId xmlns:a16="http://schemas.microsoft.com/office/drawing/2014/main" id="{631F4BDB-BFDF-337E-49D9-32E2A865BDF1}"/>
              </a:ext>
            </a:extLst>
          </p:cNvPr>
          <p:cNvSpPr>
            <a:spLocks noGrp="1"/>
          </p:cNvSpPr>
          <p:nvPr>
            <p:ph type="title"/>
          </p:nvPr>
        </p:nvSpPr>
        <p:spPr/>
        <p:txBody>
          <a:bodyPr>
            <a:normAutofit fontScale="90000"/>
          </a:bodyPr>
          <a:lstStyle/>
          <a:p>
            <a:r>
              <a:rPr lang="en-GB" dirty="0"/>
              <a:t>Mapping of governance and financing strategies</a:t>
            </a:r>
            <a:endParaRPr lang="de-CH" dirty="0"/>
          </a:p>
        </p:txBody>
      </p:sp>
      <p:sp>
        <p:nvSpPr>
          <p:cNvPr id="4" name="Textfeld 3">
            <a:extLst>
              <a:ext uri="{FF2B5EF4-FFF2-40B4-BE49-F238E27FC236}">
                <a16:creationId xmlns:a16="http://schemas.microsoft.com/office/drawing/2014/main" id="{E0C60FB1-388B-9E38-103F-7D238C2978E4}"/>
              </a:ext>
            </a:extLst>
          </p:cNvPr>
          <p:cNvSpPr txBox="1"/>
          <p:nvPr/>
        </p:nvSpPr>
        <p:spPr>
          <a:xfrm>
            <a:off x="279711" y="1134413"/>
            <a:ext cx="2364097" cy="553998"/>
          </a:xfrm>
          <a:prstGeom prst="rect">
            <a:avLst/>
          </a:prstGeom>
          <a:noFill/>
        </p:spPr>
        <p:txBody>
          <a:bodyPr wrap="square" rtlCol="0">
            <a:spAutoFit/>
          </a:bodyPr>
          <a:lstStyle/>
          <a:p>
            <a:r>
              <a:rPr lang="de-CH" sz="3000" b="1" dirty="0" err="1">
                <a:solidFill>
                  <a:srgbClr val="135B64"/>
                </a:solidFill>
              </a:rPr>
              <a:t>Activities</a:t>
            </a:r>
            <a:endParaRPr lang="de-CH" sz="3000" b="1" dirty="0">
              <a:solidFill>
                <a:srgbClr val="135B64"/>
              </a:solidFill>
            </a:endParaRPr>
          </a:p>
        </p:txBody>
      </p:sp>
      <p:cxnSp>
        <p:nvCxnSpPr>
          <p:cNvPr id="7" name="Gerader Verbinder 6">
            <a:extLst>
              <a:ext uri="{FF2B5EF4-FFF2-40B4-BE49-F238E27FC236}">
                <a16:creationId xmlns:a16="http://schemas.microsoft.com/office/drawing/2014/main" id="{0BC0CA66-B8AA-B378-E164-EA6375CF27EE}"/>
              </a:ext>
            </a:extLst>
          </p:cNvPr>
          <p:cNvCxnSpPr>
            <a:cxnSpLocks/>
          </p:cNvCxnSpPr>
          <p:nvPr/>
        </p:nvCxnSpPr>
        <p:spPr>
          <a:xfrm>
            <a:off x="5337313" y="1958009"/>
            <a:ext cx="0" cy="348863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B83C2DA-6F99-6FBE-4797-3B24B4266071}"/>
              </a:ext>
            </a:extLst>
          </p:cNvPr>
          <p:cNvSpPr txBox="1"/>
          <p:nvPr/>
        </p:nvSpPr>
        <p:spPr>
          <a:xfrm>
            <a:off x="2385391" y="1773343"/>
            <a:ext cx="1785617" cy="369332"/>
          </a:xfrm>
          <a:prstGeom prst="rect">
            <a:avLst/>
          </a:prstGeom>
          <a:noFill/>
        </p:spPr>
        <p:txBody>
          <a:bodyPr wrap="none" rtlCol="0">
            <a:spAutoFit/>
          </a:bodyPr>
          <a:lstStyle/>
          <a:p>
            <a:r>
              <a:rPr lang="de-CH" b="1" dirty="0" err="1">
                <a:solidFill>
                  <a:schemeClr val="accent1"/>
                </a:solidFill>
              </a:rPr>
              <a:t>Breeding-related</a:t>
            </a:r>
            <a:endParaRPr lang="de-CH" b="1" dirty="0">
              <a:solidFill>
                <a:schemeClr val="accent1"/>
              </a:solidFill>
            </a:endParaRPr>
          </a:p>
        </p:txBody>
      </p:sp>
      <p:sp>
        <p:nvSpPr>
          <p:cNvPr id="10" name="Textfeld 9">
            <a:extLst>
              <a:ext uri="{FF2B5EF4-FFF2-40B4-BE49-F238E27FC236}">
                <a16:creationId xmlns:a16="http://schemas.microsoft.com/office/drawing/2014/main" id="{4A861B5A-A276-6C2B-0689-17AFB22C13A7}"/>
              </a:ext>
            </a:extLst>
          </p:cNvPr>
          <p:cNvSpPr txBox="1"/>
          <p:nvPr/>
        </p:nvSpPr>
        <p:spPr>
          <a:xfrm>
            <a:off x="5410195" y="1776658"/>
            <a:ext cx="1648208" cy="369332"/>
          </a:xfrm>
          <a:prstGeom prst="rect">
            <a:avLst/>
          </a:prstGeom>
          <a:noFill/>
        </p:spPr>
        <p:txBody>
          <a:bodyPr wrap="none" rtlCol="0">
            <a:spAutoFit/>
          </a:bodyPr>
          <a:lstStyle/>
          <a:p>
            <a:r>
              <a:rPr lang="de-CH" b="1" dirty="0">
                <a:solidFill>
                  <a:schemeClr val="accent1"/>
                </a:solidFill>
              </a:rPr>
              <a:t>Other </a:t>
            </a:r>
            <a:r>
              <a:rPr lang="de-CH" b="1" dirty="0" err="1">
                <a:solidFill>
                  <a:schemeClr val="accent1"/>
                </a:solidFill>
              </a:rPr>
              <a:t>activities</a:t>
            </a:r>
            <a:endParaRPr lang="de-CH" b="1" dirty="0">
              <a:solidFill>
                <a:schemeClr val="accent1"/>
              </a:solidFill>
            </a:endParaRPr>
          </a:p>
        </p:txBody>
      </p:sp>
      <p:sp>
        <p:nvSpPr>
          <p:cNvPr id="11" name="Textfeld 10">
            <a:extLst>
              <a:ext uri="{FF2B5EF4-FFF2-40B4-BE49-F238E27FC236}">
                <a16:creationId xmlns:a16="http://schemas.microsoft.com/office/drawing/2014/main" id="{CFA40714-9076-A5EF-F7E8-4CBFE66689C8}"/>
              </a:ext>
            </a:extLst>
          </p:cNvPr>
          <p:cNvSpPr txBox="1"/>
          <p:nvPr/>
        </p:nvSpPr>
        <p:spPr>
          <a:xfrm>
            <a:off x="2268638" y="6279299"/>
            <a:ext cx="9529110" cy="584775"/>
          </a:xfrm>
          <a:prstGeom prst="rect">
            <a:avLst/>
          </a:prstGeom>
          <a:noFill/>
        </p:spPr>
        <p:txBody>
          <a:bodyPr wrap="square" rtlCol="0">
            <a:spAutoFit/>
          </a:bodyPr>
          <a:lstStyle/>
          <a:p>
            <a:r>
              <a:rPr lang="de-CH" sz="1600" i="1" dirty="0"/>
              <a:t>B1: </a:t>
            </a:r>
            <a:r>
              <a:rPr lang="en-US" sz="1600" i="1" dirty="0"/>
              <a:t>Which of the following activities applies to your </a:t>
            </a:r>
            <a:r>
              <a:rPr lang="en-US" sz="1600" i="1" dirty="0" err="1"/>
              <a:t>organisation</a:t>
            </a:r>
            <a:r>
              <a:rPr lang="en-US" sz="1600" i="1" dirty="0"/>
              <a:t>/ initiative?, MP, filter: none; C1: Which other activities apply to your </a:t>
            </a:r>
            <a:r>
              <a:rPr lang="en-US" sz="1600" i="1" dirty="0" err="1"/>
              <a:t>organisation</a:t>
            </a:r>
            <a:r>
              <a:rPr lang="en-US" sz="1600" i="1" dirty="0"/>
              <a:t>/ initiative?, MP, filter: none.</a:t>
            </a:r>
            <a:endParaRPr lang="de-CH" sz="1600" i="1" dirty="0"/>
          </a:p>
        </p:txBody>
      </p:sp>
      <p:sp>
        <p:nvSpPr>
          <p:cNvPr id="12" name="Pfeil: nach oben gebogen 11">
            <a:extLst>
              <a:ext uri="{FF2B5EF4-FFF2-40B4-BE49-F238E27FC236}">
                <a16:creationId xmlns:a16="http://schemas.microsoft.com/office/drawing/2014/main" id="{22A2D199-9E13-E9F1-5609-48CEDC390EC5}"/>
              </a:ext>
            </a:extLst>
          </p:cNvPr>
          <p:cNvSpPr/>
          <p:nvPr/>
        </p:nvSpPr>
        <p:spPr>
          <a:xfrm rot="5400000">
            <a:off x="5653855" y="5020572"/>
            <a:ext cx="813655" cy="731520"/>
          </a:xfrm>
          <a:prstGeom prst="bentUpArrow">
            <a:avLst>
              <a:gd name="adj1" fmla="val 14835"/>
              <a:gd name="adj2" fmla="val 25000"/>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Pfeil: gebogen 14">
            <a:extLst>
              <a:ext uri="{FF2B5EF4-FFF2-40B4-BE49-F238E27FC236}">
                <a16:creationId xmlns:a16="http://schemas.microsoft.com/office/drawing/2014/main" id="{7D4C840E-8EA3-D727-76A6-6AF461F46DEC}"/>
              </a:ext>
            </a:extLst>
          </p:cNvPr>
          <p:cNvSpPr/>
          <p:nvPr/>
        </p:nvSpPr>
        <p:spPr>
          <a:xfrm>
            <a:off x="6724376" y="2027583"/>
            <a:ext cx="813816" cy="596347"/>
          </a:xfrm>
          <a:prstGeom prst="bentArrow">
            <a:avLst>
              <a:gd name="adj1" fmla="val 17672"/>
              <a:gd name="adj2" fmla="val 25000"/>
              <a:gd name="adj3" fmla="val 25000"/>
              <a:gd name="adj4"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6" name="Textfeld 15">
            <a:extLst>
              <a:ext uri="{FF2B5EF4-FFF2-40B4-BE49-F238E27FC236}">
                <a16:creationId xmlns:a16="http://schemas.microsoft.com/office/drawing/2014/main" id="{F1E0F9F7-251D-A0D0-778A-1BB3578E72B3}"/>
              </a:ext>
            </a:extLst>
          </p:cNvPr>
          <p:cNvSpPr txBox="1"/>
          <p:nvPr/>
        </p:nvSpPr>
        <p:spPr>
          <a:xfrm>
            <a:off x="6428064" y="5243318"/>
            <a:ext cx="5484226" cy="646331"/>
          </a:xfrm>
          <a:prstGeom prst="rect">
            <a:avLst/>
          </a:prstGeom>
          <a:noFill/>
        </p:spPr>
        <p:txBody>
          <a:bodyPr wrap="square" rtlCol="0">
            <a:spAutoFit/>
          </a:bodyPr>
          <a:lstStyle/>
          <a:p>
            <a:r>
              <a:rPr lang="de-CH" dirty="0" err="1"/>
              <a:t>Directly</a:t>
            </a:r>
            <a:r>
              <a:rPr lang="de-CH" dirty="0"/>
              <a:t>, via </a:t>
            </a:r>
            <a:r>
              <a:rPr lang="de-CH" dirty="0" err="1"/>
              <a:t>seed</a:t>
            </a:r>
            <a:r>
              <a:rPr lang="de-CH" dirty="0"/>
              <a:t> </a:t>
            </a:r>
            <a:r>
              <a:rPr lang="de-CH" dirty="0" err="1"/>
              <a:t>companies</a:t>
            </a:r>
            <a:r>
              <a:rPr lang="de-CH" dirty="0"/>
              <a:t>, </a:t>
            </a:r>
            <a:r>
              <a:rPr lang="de-CH" dirty="0" err="1"/>
              <a:t>food</a:t>
            </a:r>
            <a:r>
              <a:rPr lang="de-CH" dirty="0"/>
              <a:t> </a:t>
            </a:r>
            <a:r>
              <a:rPr lang="de-CH" dirty="0" err="1"/>
              <a:t>retialer</a:t>
            </a:r>
            <a:r>
              <a:rPr lang="de-CH" dirty="0"/>
              <a:t>, DIY </a:t>
            </a:r>
            <a:r>
              <a:rPr lang="de-CH" dirty="0" err="1"/>
              <a:t>shops</a:t>
            </a:r>
            <a:r>
              <a:rPr lang="de-CH" dirty="0"/>
              <a:t>, </a:t>
            </a:r>
            <a:r>
              <a:rPr lang="de-CH" dirty="0" err="1"/>
              <a:t>garden</a:t>
            </a:r>
            <a:r>
              <a:rPr lang="de-CH" dirty="0"/>
              <a:t> </a:t>
            </a:r>
            <a:r>
              <a:rPr lang="de-CH" dirty="0" err="1"/>
              <a:t>centers</a:t>
            </a:r>
            <a:r>
              <a:rPr lang="de-CH" dirty="0"/>
              <a:t>, </a:t>
            </a:r>
            <a:r>
              <a:rPr lang="de-CH" dirty="0" err="1"/>
              <a:t>organic</a:t>
            </a:r>
            <a:r>
              <a:rPr lang="de-CH" dirty="0"/>
              <a:t> </a:t>
            </a:r>
            <a:r>
              <a:rPr lang="de-CH" dirty="0" err="1"/>
              <a:t>feed</a:t>
            </a:r>
            <a:r>
              <a:rPr lang="de-CH" dirty="0"/>
              <a:t> </a:t>
            </a:r>
            <a:r>
              <a:rPr lang="de-CH" dirty="0" err="1"/>
              <a:t>company</a:t>
            </a:r>
            <a:r>
              <a:rPr lang="de-CH" dirty="0"/>
              <a:t>, </a:t>
            </a:r>
            <a:r>
              <a:rPr lang="de-CH" dirty="0" err="1"/>
              <a:t>cooperatives</a:t>
            </a:r>
            <a:r>
              <a:rPr lang="de-CH" dirty="0"/>
              <a:t>.</a:t>
            </a:r>
          </a:p>
        </p:txBody>
      </p:sp>
      <p:sp>
        <p:nvSpPr>
          <p:cNvPr id="17" name="Pfeil: gebogen 16">
            <a:extLst>
              <a:ext uri="{FF2B5EF4-FFF2-40B4-BE49-F238E27FC236}">
                <a16:creationId xmlns:a16="http://schemas.microsoft.com/office/drawing/2014/main" id="{78497D52-86D6-6CD4-14A0-3E0C1F967BA4}"/>
              </a:ext>
            </a:extLst>
          </p:cNvPr>
          <p:cNvSpPr/>
          <p:nvPr/>
        </p:nvSpPr>
        <p:spPr>
          <a:xfrm>
            <a:off x="8356361" y="2666673"/>
            <a:ext cx="813816" cy="596347"/>
          </a:xfrm>
          <a:prstGeom prst="bentArrow">
            <a:avLst>
              <a:gd name="adj1" fmla="val 17672"/>
              <a:gd name="adj2" fmla="val 25000"/>
              <a:gd name="adj3" fmla="val 25000"/>
              <a:gd name="adj4"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
        <p:nvSpPr>
          <p:cNvPr id="19" name="Textfeld 18">
            <a:extLst>
              <a:ext uri="{FF2B5EF4-FFF2-40B4-BE49-F238E27FC236}">
                <a16:creationId xmlns:a16="http://schemas.microsoft.com/office/drawing/2014/main" id="{3CBC8D23-5130-E18D-9ED4-62A11E82E541}"/>
              </a:ext>
            </a:extLst>
          </p:cNvPr>
          <p:cNvSpPr txBox="1"/>
          <p:nvPr/>
        </p:nvSpPr>
        <p:spPr>
          <a:xfrm>
            <a:off x="9375698" y="2525251"/>
            <a:ext cx="2536592" cy="584775"/>
          </a:xfrm>
          <a:prstGeom prst="rect">
            <a:avLst/>
          </a:prstGeom>
          <a:noFill/>
        </p:spPr>
        <p:txBody>
          <a:bodyPr wrap="none" rtlCol="0">
            <a:spAutoFit/>
          </a:bodyPr>
          <a:lstStyle/>
          <a:p>
            <a:r>
              <a:rPr lang="de-CH" sz="1600" dirty="0"/>
              <a:t>Books on </a:t>
            </a:r>
            <a:r>
              <a:rPr lang="de-CH" sz="1600" dirty="0" err="1"/>
              <a:t>seeds</a:t>
            </a:r>
            <a:r>
              <a:rPr lang="de-CH" sz="1600" dirty="0"/>
              <a:t>, </a:t>
            </a:r>
            <a:r>
              <a:rPr lang="de-CH" sz="1600" dirty="0" err="1"/>
              <a:t>advisory</a:t>
            </a:r>
            <a:endParaRPr lang="de-CH" sz="1600" dirty="0"/>
          </a:p>
          <a:p>
            <a:r>
              <a:rPr lang="de-CH" sz="1600" dirty="0"/>
              <a:t>Services, support </a:t>
            </a:r>
            <a:r>
              <a:rPr lang="de-CH" sz="1600" dirty="0" err="1"/>
              <a:t>with</a:t>
            </a:r>
            <a:r>
              <a:rPr lang="de-CH" sz="1600" dirty="0"/>
              <a:t> </a:t>
            </a:r>
            <a:r>
              <a:rPr lang="de-CH" sz="1600" dirty="0" err="1"/>
              <a:t>trials</a:t>
            </a:r>
            <a:r>
              <a:rPr lang="de-CH" sz="1600" dirty="0"/>
              <a:t> </a:t>
            </a:r>
          </a:p>
        </p:txBody>
      </p:sp>
      <p:sp>
        <p:nvSpPr>
          <p:cNvPr id="23" name="Textfeld 22">
            <a:extLst>
              <a:ext uri="{FF2B5EF4-FFF2-40B4-BE49-F238E27FC236}">
                <a16:creationId xmlns:a16="http://schemas.microsoft.com/office/drawing/2014/main" id="{FDA50E6B-89B8-6301-6A97-4A220326F4CF}"/>
              </a:ext>
            </a:extLst>
          </p:cNvPr>
          <p:cNvSpPr txBox="1"/>
          <p:nvPr/>
        </p:nvSpPr>
        <p:spPr>
          <a:xfrm>
            <a:off x="7584077" y="1893933"/>
            <a:ext cx="3573863" cy="584775"/>
          </a:xfrm>
          <a:prstGeom prst="rect">
            <a:avLst/>
          </a:prstGeom>
          <a:noFill/>
        </p:spPr>
        <p:txBody>
          <a:bodyPr wrap="none" rtlCol="0">
            <a:spAutoFit/>
          </a:bodyPr>
          <a:lstStyle/>
          <a:p>
            <a:r>
              <a:rPr lang="de-CH" sz="1600" dirty="0" err="1"/>
              <a:t>To</a:t>
            </a:r>
            <a:r>
              <a:rPr lang="de-CH" sz="1600" dirty="0"/>
              <a:t> </a:t>
            </a:r>
            <a:r>
              <a:rPr lang="de-CH" sz="1600" dirty="0" err="1"/>
              <a:t>food</a:t>
            </a:r>
            <a:r>
              <a:rPr lang="de-CH" sz="1600" dirty="0"/>
              <a:t> </a:t>
            </a:r>
            <a:r>
              <a:rPr lang="de-CH" sz="1600" dirty="0" err="1"/>
              <a:t>processors</a:t>
            </a:r>
            <a:r>
              <a:rPr lang="de-CH" sz="1600" dirty="0"/>
              <a:t>, </a:t>
            </a:r>
            <a:r>
              <a:rPr lang="de-CH" sz="1600" dirty="0" err="1"/>
              <a:t>retailers</a:t>
            </a:r>
            <a:r>
              <a:rPr lang="de-CH" sz="1600" dirty="0"/>
              <a:t>, </a:t>
            </a:r>
            <a:r>
              <a:rPr lang="de-CH" sz="1600" dirty="0" err="1"/>
              <a:t>consumers</a:t>
            </a:r>
            <a:r>
              <a:rPr lang="de-CH" sz="1600" dirty="0"/>
              <a:t>,</a:t>
            </a:r>
          </a:p>
          <a:p>
            <a:r>
              <a:rPr lang="de-CH" sz="1600" dirty="0" err="1"/>
              <a:t>cooperatives</a:t>
            </a:r>
            <a:r>
              <a:rPr lang="de-CH" sz="1600" dirty="0"/>
              <a:t>.</a:t>
            </a:r>
          </a:p>
        </p:txBody>
      </p:sp>
    </p:spTree>
    <p:extLst>
      <p:ext uri="{BB962C8B-B14F-4D97-AF65-F5344CB8AC3E}">
        <p14:creationId xmlns:p14="http://schemas.microsoft.com/office/powerpoint/2010/main" val="2860265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76288-27FF-EEB4-D349-8294935C5EC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5E4631-1927-3DEC-4277-663731499E78}"/>
              </a:ext>
            </a:extLst>
          </p:cNvPr>
          <p:cNvSpPr>
            <a:spLocks noGrp="1"/>
          </p:cNvSpPr>
          <p:nvPr>
            <p:ph type="title"/>
          </p:nvPr>
        </p:nvSpPr>
        <p:spPr/>
        <p:txBody>
          <a:bodyPr/>
          <a:lstStyle/>
          <a:p>
            <a:pPr algn="ctr"/>
            <a:r>
              <a:rPr lang="de-CH" dirty="0" err="1"/>
              <a:t>Governance</a:t>
            </a:r>
            <a:r>
              <a:rPr lang="de-CH" dirty="0"/>
              <a:t> </a:t>
            </a:r>
            <a:r>
              <a:rPr lang="de-CH" dirty="0" err="1"/>
              <a:t>model</a:t>
            </a:r>
            <a:endParaRPr lang="de-CH" dirty="0"/>
          </a:p>
        </p:txBody>
      </p:sp>
    </p:spTree>
    <p:extLst>
      <p:ext uri="{BB962C8B-B14F-4D97-AF65-F5344CB8AC3E}">
        <p14:creationId xmlns:p14="http://schemas.microsoft.com/office/powerpoint/2010/main" val="961394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C6007C-969A-1891-0971-0495913B2FF4}"/>
              </a:ext>
            </a:extLst>
          </p:cNvPr>
          <p:cNvSpPr>
            <a:spLocks noGrp="1"/>
          </p:cNvSpPr>
          <p:nvPr>
            <p:ph type="title"/>
          </p:nvPr>
        </p:nvSpPr>
        <p:spPr/>
        <p:txBody>
          <a:bodyPr>
            <a:normAutofit/>
          </a:bodyPr>
          <a:lstStyle/>
          <a:p>
            <a:r>
              <a:rPr lang="en-GB" dirty="0"/>
              <a:t>Mapping of governance</a:t>
            </a:r>
            <a:endParaRPr lang="de-CH" dirty="0"/>
          </a:p>
        </p:txBody>
      </p:sp>
      <p:sp>
        <p:nvSpPr>
          <p:cNvPr id="3" name="Inhaltsplatzhalter 2">
            <a:extLst>
              <a:ext uri="{FF2B5EF4-FFF2-40B4-BE49-F238E27FC236}">
                <a16:creationId xmlns:a16="http://schemas.microsoft.com/office/drawing/2014/main" id="{D1E9233A-E726-7F8E-6FAB-E7248ECC5979}"/>
              </a:ext>
            </a:extLst>
          </p:cNvPr>
          <p:cNvSpPr>
            <a:spLocks noGrp="1"/>
          </p:cNvSpPr>
          <p:nvPr>
            <p:ph idx="1"/>
          </p:nvPr>
        </p:nvSpPr>
        <p:spPr/>
        <p:txBody>
          <a:bodyPr/>
          <a:lstStyle/>
          <a:p>
            <a:r>
              <a:rPr lang="de-CH" b="1" dirty="0"/>
              <a:t>Public </a:t>
            </a:r>
            <a:r>
              <a:rPr lang="de-CH" b="1" dirty="0" err="1"/>
              <a:t>organisation</a:t>
            </a:r>
            <a:r>
              <a:rPr lang="de-CH" b="1" dirty="0"/>
              <a:t> </a:t>
            </a:r>
            <a:r>
              <a:rPr lang="de-CH" dirty="0"/>
              <a:t>– </a:t>
            </a:r>
            <a:r>
              <a:rPr lang="de-CH" dirty="0" err="1"/>
              <a:t>typically</a:t>
            </a:r>
            <a:r>
              <a:rPr lang="de-CH" dirty="0"/>
              <a:t> non-profit, </a:t>
            </a:r>
            <a:r>
              <a:rPr lang="de-CH" dirty="0" err="1"/>
              <a:t>regulated</a:t>
            </a:r>
            <a:r>
              <a:rPr lang="de-CH" dirty="0"/>
              <a:t> </a:t>
            </a:r>
            <a:r>
              <a:rPr lang="de-CH" dirty="0" err="1"/>
              <a:t>by</a:t>
            </a:r>
            <a:r>
              <a:rPr lang="de-CH" dirty="0"/>
              <a:t> </a:t>
            </a:r>
            <a:r>
              <a:rPr lang="de-CH" dirty="0" err="1"/>
              <a:t>the</a:t>
            </a:r>
            <a:r>
              <a:rPr lang="de-CH" dirty="0"/>
              <a:t> </a:t>
            </a:r>
            <a:r>
              <a:rPr lang="de-CH" dirty="0" err="1"/>
              <a:t>government</a:t>
            </a:r>
            <a:r>
              <a:rPr lang="de-CH" dirty="0"/>
              <a:t>, top-down </a:t>
            </a:r>
            <a:r>
              <a:rPr lang="de-CH" dirty="0" err="1"/>
              <a:t>decision-making</a:t>
            </a:r>
            <a:r>
              <a:rPr lang="de-CH" dirty="0"/>
              <a:t>, </a:t>
            </a:r>
            <a:r>
              <a:rPr lang="de-CH" dirty="0" err="1"/>
              <a:t>following</a:t>
            </a:r>
            <a:r>
              <a:rPr lang="de-CH" dirty="0"/>
              <a:t> </a:t>
            </a:r>
            <a:r>
              <a:rPr lang="de-CH" dirty="0" err="1"/>
              <a:t>the</a:t>
            </a:r>
            <a:r>
              <a:rPr lang="de-CH" dirty="0"/>
              <a:t> </a:t>
            </a:r>
            <a:r>
              <a:rPr lang="de-CH" dirty="0" err="1"/>
              <a:t>interests</a:t>
            </a:r>
            <a:r>
              <a:rPr lang="de-CH" dirty="0"/>
              <a:t> </a:t>
            </a:r>
            <a:r>
              <a:rPr lang="de-CH" dirty="0" err="1"/>
              <a:t>of</a:t>
            </a:r>
            <a:r>
              <a:rPr lang="de-CH" dirty="0"/>
              <a:t> </a:t>
            </a:r>
            <a:r>
              <a:rPr lang="de-CH" dirty="0" err="1"/>
              <a:t>the</a:t>
            </a:r>
            <a:r>
              <a:rPr lang="de-CH" dirty="0"/>
              <a:t> </a:t>
            </a:r>
            <a:r>
              <a:rPr lang="de-CH" dirty="0" err="1"/>
              <a:t>public</a:t>
            </a:r>
            <a:r>
              <a:rPr lang="de-CH" dirty="0"/>
              <a:t>/ </a:t>
            </a:r>
            <a:r>
              <a:rPr lang="de-CH" dirty="0" err="1"/>
              <a:t>society</a:t>
            </a:r>
            <a:r>
              <a:rPr lang="de-CH" dirty="0"/>
              <a:t>.</a:t>
            </a:r>
          </a:p>
          <a:p>
            <a:r>
              <a:rPr lang="de-CH" b="1" dirty="0"/>
              <a:t>Market initiative </a:t>
            </a:r>
            <a:r>
              <a:rPr lang="de-CH" dirty="0"/>
              <a:t>– </a:t>
            </a:r>
            <a:r>
              <a:rPr lang="de-CH" dirty="0" err="1"/>
              <a:t>typically</a:t>
            </a:r>
            <a:r>
              <a:rPr lang="de-CH" dirty="0"/>
              <a:t> </a:t>
            </a:r>
            <a:r>
              <a:rPr lang="de-CH" dirty="0" err="1"/>
              <a:t>for</a:t>
            </a:r>
            <a:r>
              <a:rPr lang="de-CH" dirty="0"/>
              <a:t>-profit, </a:t>
            </a:r>
            <a:r>
              <a:rPr lang="de-CH" dirty="0" err="1"/>
              <a:t>regulated</a:t>
            </a:r>
            <a:r>
              <a:rPr lang="de-CH" dirty="0"/>
              <a:t> </a:t>
            </a:r>
            <a:r>
              <a:rPr lang="de-CH" dirty="0" err="1"/>
              <a:t>by</a:t>
            </a:r>
            <a:r>
              <a:rPr lang="de-CH" dirty="0"/>
              <a:t> </a:t>
            </a:r>
            <a:r>
              <a:rPr lang="de-CH" dirty="0" err="1"/>
              <a:t>the</a:t>
            </a:r>
            <a:r>
              <a:rPr lang="de-CH" dirty="0"/>
              <a:t> </a:t>
            </a:r>
            <a:r>
              <a:rPr lang="de-CH" dirty="0" err="1"/>
              <a:t>market</a:t>
            </a:r>
            <a:r>
              <a:rPr lang="de-CH" dirty="0"/>
              <a:t>, top-down </a:t>
            </a:r>
            <a:r>
              <a:rPr lang="de-CH" dirty="0" err="1"/>
              <a:t>decision-making</a:t>
            </a:r>
            <a:r>
              <a:rPr lang="de-CH" dirty="0"/>
              <a:t>, </a:t>
            </a:r>
            <a:r>
              <a:rPr lang="de-CH" dirty="0" err="1"/>
              <a:t>market-oriented</a:t>
            </a:r>
            <a:r>
              <a:rPr lang="de-CH" dirty="0"/>
              <a:t> (</a:t>
            </a:r>
            <a:r>
              <a:rPr lang="de-CH" dirty="0" err="1"/>
              <a:t>value</a:t>
            </a:r>
            <a:r>
              <a:rPr lang="de-CH" dirty="0"/>
              <a:t> </a:t>
            </a:r>
            <a:r>
              <a:rPr lang="de-CH" dirty="0" err="1"/>
              <a:t>creation</a:t>
            </a:r>
            <a:r>
              <a:rPr lang="de-CH" dirty="0"/>
              <a:t> </a:t>
            </a:r>
            <a:r>
              <a:rPr lang="de-CH" dirty="0" err="1"/>
              <a:t>is</a:t>
            </a:r>
            <a:r>
              <a:rPr lang="de-CH" dirty="0"/>
              <a:t> </a:t>
            </a:r>
            <a:r>
              <a:rPr lang="de-CH" dirty="0" err="1"/>
              <a:t>market</a:t>
            </a:r>
            <a:r>
              <a:rPr lang="de-CH" dirty="0"/>
              <a:t> </a:t>
            </a:r>
            <a:r>
              <a:rPr lang="de-CH" dirty="0" err="1"/>
              <a:t>driven</a:t>
            </a:r>
            <a:r>
              <a:rPr lang="de-CH" dirty="0"/>
              <a:t>).</a:t>
            </a:r>
          </a:p>
          <a:p>
            <a:r>
              <a:rPr lang="de-CH" b="1" dirty="0"/>
              <a:t>Grass-root initiative </a:t>
            </a:r>
            <a:r>
              <a:rPr lang="de-CH" dirty="0"/>
              <a:t>– </a:t>
            </a:r>
            <a:r>
              <a:rPr lang="de-CH" dirty="0" err="1"/>
              <a:t>typically</a:t>
            </a:r>
            <a:r>
              <a:rPr lang="de-CH" dirty="0"/>
              <a:t> non-profit, </a:t>
            </a:r>
            <a:r>
              <a:rPr lang="de-CH" dirty="0" err="1"/>
              <a:t>bottom-up</a:t>
            </a:r>
            <a:r>
              <a:rPr lang="de-CH" dirty="0"/>
              <a:t> </a:t>
            </a:r>
            <a:r>
              <a:rPr lang="de-CH" dirty="0" err="1"/>
              <a:t>decision-making</a:t>
            </a:r>
            <a:r>
              <a:rPr lang="de-CH" dirty="0"/>
              <a:t>, </a:t>
            </a:r>
            <a:r>
              <a:rPr lang="de-CH" dirty="0" err="1"/>
              <a:t>community</a:t>
            </a:r>
            <a:r>
              <a:rPr lang="de-CH" dirty="0"/>
              <a:t> </a:t>
            </a:r>
            <a:r>
              <a:rPr lang="de-CH" dirty="0" err="1"/>
              <a:t>orientation</a:t>
            </a:r>
            <a:r>
              <a:rPr lang="de-CH" dirty="0"/>
              <a:t> (</a:t>
            </a:r>
            <a:r>
              <a:rPr lang="de-CH" dirty="0" err="1"/>
              <a:t>value</a:t>
            </a:r>
            <a:r>
              <a:rPr lang="de-CH" dirty="0"/>
              <a:t> </a:t>
            </a:r>
            <a:r>
              <a:rPr lang="de-CH" dirty="0" err="1"/>
              <a:t>creation</a:t>
            </a:r>
            <a:r>
              <a:rPr lang="de-CH" dirty="0"/>
              <a:t> </a:t>
            </a:r>
            <a:r>
              <a:rPr lang="de-CH" dirty="0" err="1"/>
              <a:t>is</a:t>
            </a:r>
            <a:r>
              <a:rPr lang="de-CH" dirty="0"/>
              <a:t> </a:t>
            </a:r>
            <a:r>
              <a:rPr lang="de-CH" dirty="0" err="1"/>
              <a:t>community</a:t>
            </a:r>
            <a:r>
              <a:rPr lang="de-CH" dirty="0"/>
              <a:t>/ </a:t>
            </a:r>
            <a:r>
              <a:rPr lang="de-CH" dirty="0" err="1"/>
              <a:t>citizens-driven</a:t>
            </a:r>
            <a:r>
              <a:rPr lang="de-CH" dirty="0"/>
              <a:t>), </a:t>
            </a:r>
            <a:r>
              <a:rPr lang="de-CH" dirty="0" err="1"/>
              <a:t>community</a:t>
            </a:r>
            <a:r>
              <a:rPr lang="de-CH" dirty="0"/>
              <a:t> </a:t>
            </a:r>
            <a:r>
              <a:rPr lang="de-CH" dirty="0" err="1"/>
              <a:t>based</a:t>
            </a:r>
            <a:r>
              <a:rPr lang="de-CH" dirty="0"/>
              <a:t> (initiative </a:t>
            </a:r>
            <a:r>
              <a:rPr lang="de-CH" dirty="0" err="1"/>
              <a:t>comes</a:t>
            </a:r>
            <a:r>
              <a:rPr lang="de-CH" dirty="0"/>
              <a:t> </a:t>
            </a:r>
            <a:r>
              <a:rPr lang="de-CH" dirty="0" err="1"/>
              <a:t>from</a:t>
            </a:r>
            <a:r>
              <a:rPr lang="de-CH" dirty="0"/>
              <a:t> </a:t>
            </a:r>
            <a:r>
              <a:rPr lang="de-CH" dirty="0" err="1"/>
              <a:t>the</a:t>
            </a:r>
            <a:r>
              <a:rPr lang="de-CH" dirty="0"/>
              <a:t> </a:t>
            </a:r>
            <a:r>
              <a:rPr lang="de-CH" dirty="0" err="1"/>
              <a:t>community</a:t>
            </a:r>
            <a:r>
              <a:rPr lang="de-CH" dirty="0"/>
              <a:t>).  </a:t>
            </a:r>
          </a:p>
        </p:txBody>
      </p:sp>
    </p:spTree>
    <p:extLst>
      <p:ext uri="{BB962C8B-B14F-4D97-AF65-F5344CB8AC3E}">
        <p14:creationId xmlns:p14="http://schemas.microsoft.com/office/powerpoint/2010/main" val="3049148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dbb81b3-18ad-40cd-af73-8111099fc7b4" xsi:nil="true"/>
    <lcf76f155ced4ddcb4097134ff3c332f xmlns="884e995a-8999-47d8-ab75-c0c11638ed2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7319EF7EE39CB498B3B78658EB84B39" ma:contentTypeVersion="12" ma:contentTypeDescription="Crear nuevo documento." ma:contentTypeScope="" ma:versionID="7cb95caa924d5208411f9353b5f67331">
  <xsd:schema xmlns:xsd="http://www.w3.org/2001/XMLSchema" xmlns:xs="http://www.w3.org/2001/XMLSchema" xmlns:p="http://schemas.microsoft.com/office/2006/metadata/properties" xmlns:ns2="884e995a-8999-47d8-ab75-c0c11638ed2c" xmlns:ns3="adbb81b3-18ad-40cd-af73-8111099fc7b4" targetNamespace="http://schemas.microsoft.com/office/2006/metadata/properties" ma:root="true" ma:fieldsID="e4d3315b179beadec659658a1fdbdb97" ns2:_="" ns3:_="">
    <xsd:import namespace="884e995a-8999-47d8-ab75-c0c11638ed2c"/>
    <xsd:import namespace="adbb81b3-18ad-40cd-af73-8111099fc7b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4e995a-8999-47d8-ab75-c0c11638e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bc49ad8-0d76-4442-b3ec-dfaba3082bc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bb81b3-18ad-40cd-af73-8111099fc7b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1abb4b-b040-4ee7-a172-e0a395c34e35}" ma:internalName="TaxCatchAll" ma:showField="CatchAllData" ma:web="adbb81b3-18ad-40cd-af73-8111099fc7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5FD290-1817-4C5B-97B1-D536FD0B5615}">
  <ds:schemaRefs>
    <ds:schemaRef ds:uri="http://schemas.microsoft.com/sharepoint/v3/contenttype/forms"/>
  </ds:schemaRefs>
</ds:datastoreItem>
</file>

<file path=customXml/itemProps2.xml><?xml version="1.0" encoding="utf-8"?>
<ds:datastoreItem xmlns:ds="http://schemas.openxmlformats.org/officeDocument/2006/customXml" ds:itemID="{05953D32-436F-43D1-8945-1C62CB4540AA}">
  <ds:schemaRefs>
    <ds:schemaRef ds:uri="http://schemas.openxmlformats.org/package/2006/metadata/core-properties"/>
    <ds:schemaRef ds:uri="http://schemas.microsoft.com/office/2006/documentManagement/types"/>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http://purl.org/dc/terms/"/>
    <ds:schemaRef ds:uri="adbb81b3-18ad-40cd-af73-8111099fc7b4"/>
    <ds:schemaRef ds:uri="884e995a-8999-47d8-ab75-c0c11638ed2c"/>
  </ds:schemaRefs>
</ds:datastoreItem>
</file>

<file path=customXml/itemProps3.xml><?xml version="1.0" encoding="utf-8"?>
<ds:datastoreItem xmlns:ds="http://schemas.openxmlformats.org/officeDocument/2006/customXml" ds:itemID="{037DA2F0-C883-4B38-A917-E44E290E3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4e995a-8999-47d8-ab75-c0c11638ed2c"/>
    <ds:schemaRef ds:uri="adbb81b3-18ad-40cd-af73-8111099fc7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Widescreen</PresentationFormat>
  <Paragraphs>160</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Analysis of GOVERNANCE models of organic plant breeding initiatives in Europe</vt:lpstr>
      <vt:lpstr>Context</vt:lpstr>
      <vt:lpstr>Context</vt:lpstr>
      <vt:lpstr>What do we mean with GOVERNANCE</vt:lpstr>
      <vt:lpstr>Mapping of governance</vt:lpstr>
      <vt:lpstr>Activities</vt:lpstr>
      <vt:lpstr>Mapping of governance and financing strategies</vt:lpstr>
      <vt:lpstr>Governance model</vt:lpstr>
      <vt:lpstr>Mapping of governance</vt:lpstr>
      <vt:lpstr>Mapping of governance</vt:lpstr>
      <vt:lpstr>Mapping of governance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LiveSeeding_Presentation-Template</dc:title>
  <dc:creator>Tanja Mosler</dc:creator>
  <cp:lastModifiedBy>Mariateresa Lazzaro</cp:lastModifiedBy>
  <cp:revision>184</cp:revision>
  <cp:lastPrinted>2026-03-10T07:31:26Z</cp:lastPrinted>
  <dcterms:created xsi:type="dcterms:W3CDTF">2022-10-10T17:56:28Z</dcterms:created>
  <dcterms:modified xsi:type="dcterms:W3CDTF">2026-05-12T14:33:19Z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0x01010027319EF7EE39CB498B3B78658EB84B39</vt:lpwstr>
  </property>
</Properties>
</file>