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34"/>
  </p:notesMasterIdLst>
  <p:handoutMasterIdLst>
    <p:handoutMasterId r:id="rId35"/>
  </p:handoutMasterIdLst>
  <p:sldIdLst>
    <p:sldId id="312" r:id="rId6"/>
    <p:sldId id="4271" r:id="rId7"/>
    <p:sldId id="4276" r:id="rId8"/>
    <p:sldId id="4278" r:id="rId9"/>
    <p:sldId id="4281" r:id="rId10"/>
    <p:sldId id="4282" r:id="rId11"/>
    <p:sldId id="4279" r:id="rId12"/>
    <p:sldId id="349" r:id="rId13"/>
    <p:sldId id="351" r:id="rId14"/>
    <p:sldId id="4272" r:id="rId15"/>
    <p:sldId id="4294" r:id="rId16"/>
    <p:sldId id="405" r:id="rId17"/>
    <p:sldId id="4283" r:id="rId18"/>
    <p:sldId id="352" r:id="rId19"/>
    <p:sldId id="399" r:id="rId20"/>
    <p:sldId id="362" r:id="rId21"/>
    <p:sldId id="355" r:id="rId22"/>
    <p:sldId id="353" r:id="rId23"/>
    <p:sldId id="4270" r:id="rId24"/>
    <p:sldId id="360" r:id="rId25"/>
    <p:sldId id="357" r:id="rId26"/>
    <p:sldId id="361" r:id="rId27"/>
    <p:sldId id="4269" r:id="rId28"/>
    <p:sldId id="4289" r:id="rId29"/>
    <p:sldId id="4292" r:id="rId30"/>
    <p:sldId id="364" r:id="rId31"/>
    <p:sldId id="380" r:id="rId32"/>
    <p:sldId id="4296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76101A65-7AF2-4CDD-9A7F-B2A98C0D0254}">
          <p14:sldIdLst>
            <p14:sldId id="312"/>
          </p14:sldIdLst>
        </p14:section>
        <p14:section name="Understanding Climate Change" id="{BB9DF3E4-13C2-4A5A-A8F5-94AED78AD3CF}">
          <p14:sldIdLst>
            <p14:sldId id="4271"/>
            <p14:sldId id="4276"/>
            <p14:sldId id="4278"/>
            <p14:sldId id="4281"/>
            <p14:sldId id="4282"/>
            <p14:sldId id="4279"/>
          </p14:sldIdLst>
        </p14:section>
        <p14:section name="Climate Change and agriculture" id="{FC91ADF5-89B8-41BD-B5B4-C43629568126}">
          <p14:sldIdLst>
            <p14:sldId id="349"/>
            <p14:sldId id="351"/>
            <p14:sldId id="4272"/>
            <p14:sldId id="4294"/>
            <p14:sldId id="405"/>
            <p14:sldId id="4283"/>
            <p14:sldId id="352"/>
            <p14:sldId id="399"/>
          </p14:sldIdLst>
        </p14:section>
        <p14:section name="Organic agricultures role in climate mitigation &amp; adaptation" id="{458BA29D-A30C-7B49-A38D-25718D12B481}">
          <p14:sldIdLst>
            <p14:sldId id="362"/>
            <p14:sldId id="355"/>
            <p14:sldId id="353"/>
            <p14:sldId id="4270"/>
            <p14:sldId id="360"/>
            <p14:sldId id="357"/>
            <p14:sldId id="361"/>
            <p14:sldId id="4269"/>
            <p14:sldId id="4289"/>
            <p14:sldId id="4292"/>
            <p14:sldId id="364"/>
            <p14:sldId id="380"/>
          </p14:sldIdLst>
        </p14:section>
        <p14:section name="Closing slide" id="{10F260CE-D1EE-4FBD-96D2-316F7BB55C39}">
          <p14:sldIdLst>
            <p14:sldId id="4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4BA302-B677-FF7B-6886-AFB7878F30F1}" name="Dietemann Lauren" initials="DL" userId="S::lauren.dietemann@fibl.org::a17329c2-dca1-4fba-8e5e-79fbd8400f52" providerId="AD"/>
  <p188:author id="{5F870C2B-6361-3315-43CF-8B804CFE66AD}" name="Antonia Rees" initials="AR" userId="S::Antonia.Rees@bioland.de::10dfc29c-8ede-4f0b-b8a6-6e7d2a50c329" providerId="AD"/>
  <p188:author id="{237CA12D-D550-8F77-6322-D3AA406CE2D1}" name="Lisa Ketzer" initials="LK" userId="S::lisa.ketzer@bioland.de::782aa732-fc28-4a29-b091-b2b1b0fa7dcc" providerId="AD"/>
  <p188:author id="{F0FBF12F-460B-F7AA-7FCA-6E69372BE367}" name="Guest User" initials="GU" userId="S::urn:spo:anon#cb4cde941c78db5e6ff87768091d726a6113c19c875551fef033e5c188bbcf00::" providerId="AD"/>
  <p188:author id="{F8093967-5E71-86CC-61A4-4C7DF6A14DF9}" name="Gastbenutzer" initials="Ga" userId="S::urn:spo:tenantanon#475ef6c2-2f87-42fb-b50d-3b58be9c53a3::" providerId="AD"/>
  <p188:author id="{B7911170-E75B-FC7E-F862-0689A5749673}" name="Gastbenutzer" initials="Ga" userId="S::urn:spo:anon#261e979dc07cb2936d544503066b888c5141f06b4eaf277c98f4502fbe562b1a::" providerId="AD"/>
  <p188:author id="{E5EC207B-B883-BC22-4CF7-97372D9C237A}" name="lauren dietemann" initials="ld" userId="29f175c26fd55f77" providerId="Windows Live"/>
  <p188:author id="{99F0E480-AEEF-F573-3CE9-D9E8958FDDF3}" name="Felix Baumann" initials="FB" userId="S::felix.baumann@bioland.de::1f15a026-6b14-427f-b360-f91f8e5c6802" providerId="AD"/>
  <p188:author id="{5557338D-3914-DE2C-6040-CF5685D16D71}" name="Maximilian Schneider" initials="MS" userId="S::Maximilian.Schneider@bioland.de::9479e059-7a21-413f-8c65-c4a6ee9fe246" providerId="AD"/>
  <p188:author id="{0DED5C9F-CA77-EABE-F4DE-15D89C190A11}" name="Clara Stieg" initials="CS" userId="S::clara.stieg@bioland.de::61b35db7-e33d-4b17-a139-f5960ecc7a50" providerId="AD"/>
  <p188:author id="{8A4109F0-2D1A-00D1-582A-761461BFB573}" name="Gokul Prasad Mathivanan" initials="GM" userId="S::gh3270@uni-giessen.de::58a0dd64-8315-40d0-9502-529078a55003" providerId="AD"/>
  <p188:author id="{5250E3FD-82E5-EE9A-65C0-C91E7C2BE749}" name="Álvaro Quintana Berlanga" initials="ÁQ" userId="S::aquintana@ecovalia.org::9bdccadf-1bdd-40a2-a6de-6ffb19e372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05B"/>
    <a:srgbClr val="D3785D"/>
    <a:srgbClr val="F2F1DB"/>
    <a:srgbClr val="FF9273"/>
    <a:srgbClr val="85B196"/>
    <a:srgbClr val="496D56"/>
    <a:srgbClr val="D48F39"/>
    <a:srgbClr val="BA2832"/>
    <a:srgbClr val="2F6C86"/>
    <a:srgbClr val="00B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FE926-6873-48F1-A373-8335E8A2F5CF}" v="16" dt="2025-11-19T08:25:20.697"/>
    <p1510:client id="{B40BA0E0-0CF2-33B8-337D-939B31AF5804}" v="32" dt="2025-11-19T14:06:32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h3270\JLUbox\Working%20folder\EU%20GHG%20emiss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b="1"/>
              <a:t>Percentagem das emissões totais de gases com efeito de estufa dos Estados-Membros da UE </a:t>
            </a:r>
          </a:p>
        </c:rich>
      </c:tx>
      <c:layout>
        <c:manualLayout>
          <c:xMode val="edge"/>
          <c:yMode val="edge"/>
          <c:x val="0.14969256248848276"/>
          <c:y val="1.1050560228598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rgbClr val="3F405B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dk1">
                    <a:tint val="88500"/>
                    <a:lumMod val="110000"/>
                    <a:satMod val="105000"/>
                    <a:tint val="67000"/>
                  </a:schemeClr>
                </a:gs>
                <a:gs pos="50000">
                  <a:schemeClr val="dk1">
                    <a:tint val="88500"/>
                    <a:lumMod val="105000"/>
                    <a:satMod val="103000"/>
                    <a:tint val="73000"/>
                  </a:schemeClr>
                </a:gs>
                <a:gs pos="100000">
                  <a:schemeClr val="dk1">
                    <a:tint val="885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dk1">
                  <a:tint val="885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Sheet1!$N$1:$N$27</c:f>
              <c:strCache>
                <c:ptCount val="27"/>
                <c:pt idx="0">
                  <c:v>Alemanha</c:v>
                </c:pt>
                <c:pt idx="1">
                  <c:v>Itália</c:v>
                </c:pt>
                <c:pt idx="2">
                  <c:v>França</c:v>
                </c:pt>
                <c:pt idx="3">
                  <c:v>Polónia</c:v>
                </c:pt>
                <c:pt idx="4">
                  <c:v>Espanha</c:v>
                </c:pt>
                <c:pt idx="5">
                  <c:v>Países Baixos</c:v>
                </c:pt>
                <c:pt idx="6">
                  <c:v>República Checa</c:v>
                </c:pt>
                <c:pt idx="7">
                  <c:v>Bélgica</c:v>
                </c:pt>
                <c:pt idx="8">
                  <c:v>Grécia</c:v>
                </c:pt>
                <c:pt idx="9">
                  <c:v>Áustria</c:v>
                </c:pt>
                <c:pt idx="10">
                  <c:v>Irlanda</c:v>
                </c:pt>
                <c:pt idx="11">
                  <c:v>Roménia</c:v>
                </c:pt>
                <c:pt idx="12">
                  <c:v>Hungria</c:v>
                </c:pt>
                <c:pt idx="13">
                  <c:v>Portugal</c:v>
                </c:pt>
                <c:pt idx="14">
                  <c:v>Finlândia</c:v>
                </c:pt>
                <c:pt idx="15">
                  <c:v>Bulgária</c:v>
                </c:pt>
                <c:pt idx="16">
                  <c:v>Dinamarca</c:v>
                </c:pt>
                <c:pt idx="17">
                  <c:v>Eslováquia</c:v>
                </c:pt>
                <c:pt idx="18">
                  <c:v>Croácia</c:v>
                </c:pt>
                <c:pt idx="19">
                  <c:v>Eslovénia</c:v>
                </c:pt>
                <c:pt idx="20">
                  <c:v>Letónia</c:v>
                </c:pt>
                <c:pt idx="21">
                  <c:v>Estónia</c:v>
                </c:pt>
                <c:pt idx="22">
                  <c:v>Lituânia</c:v>
                </c:pt>
                <c:pt idx="23">
                  <c:v>Chipre</c:v>
                </c:pt>
                <c:pt idx="24">
                  <c:v>Luxemburgo</c:v>
                </c:pt>
                <c:pt idx="25">
                  <c:v>Malta</c:v>
                </c:pt>
                <c:pt idx="26">
                  <c:v>Suécia</c:v>
                </c:pt>
              </c:strCache>
            </c:strRef>
          </c:cat>
          <c:val>
            <c:numRef>
              <c:f>Sheet1!$O$1:$O$27</c:f>
              <c:numCache>
                <c:formatCode>General</c:formatCode>
                <c:ptCount val="27"/>
                <c:pt idx="0">
                  <c:v>24.078271139911259</c:v>
                </c:pt>
                <c:pt idx="1">
                  <c:v>12.506783285983339</c:v>
                </c:pt>
                <c:pt idx="2">
                  <c:v>12.040731637245827</c:v>
                </c:pt>
                <c:pt idx="3">
                  <c:v>11.009672167778593</c:v>
                </c:pt>
                <c:pt idx="4">
                  <c:v>7.87818814441217</c:v>
                </c:pt>
                <c:pt idx="5">
                  <c:v>5.0563411753439524</c:v>
                </c:pt>
                <c:pt idx="6">
                  <c:v>3.8656749768570244</c:v>
                </c:pt>
                <c:pt idx="7">
                  <c:v>3.2910907523861206</c:v>
                </c:pt>
                <c:pt idx="8">
                  <c:v>2.3270661091071605</c:v>
                </c:pt>
                <c:pt idx="9">
                  <c:v>2.1834200529894341</c:v>
                </c:pt>
                <c:pt idx="10">
                  <c:v>2.0621189389344656</c:v>
                </c:pt>
                <c:pt idx="11">
                  <c:v>2.0270054585501329</c:v>
                </c:pt>
                <c:pt idx="12">
                  <c:v>1.6822549238675903</c:v>
                </c:pt>
                <c:pt idx="13">
                  <c:v>1.6120279630989245</c:v>
                </c:pt>
                <c:pt idx="14">
                  <c:v>1.5992594247773488</c:v>
                </c:pt>
                <c:pt idx="15">
                  <c:v>1.5609538098126219</c:v>
                </c:pt>
                <c:pt idx="16">
                  <c:v>1.3311201200242604</c:v>
                </c:pt>
                <c:pt idx="17">
                  <c:v>0.95125610495738511</c:v>
                </c:pt>
                <c:pt idx="18">
                  <c:v>0.62885051233760014</c:v>
                </c:pt>
                <c:pt idx="19">
                  <c:v>0.49158872538066206</c:v>
                </c:pt>
                <c:pt idx="20">
                  <c:v>0.48201232163948032</c:v>
                </c:pt>
                <c:pt idx="21">
                  <c:v>0.45647524499632908</c:v>
                </c:pt>
                <c:pt idx="22">
                  <c:v>0.40220895712963256</c:v>
                </c:pt>
                <c:pt idx="23">
                  <c:v>0.2713314393334823</c:v>
                </c:pt>
                <c:pt idx="24">
                  <c:v>0.23941009352954323</c:v>
                </c:pt>
                <c:pt idx="25">
                  <c:v>7.341909534905991E-2</c:v>
                </c:pt>
                <c:pt idx="26">
                  <c:v>-0.10853257573339294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0-8FBD-A94F-BC88-702895FF8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51574560"/>
        <c:axId val="851576000"/>
      </c:barChart>
      <c:catAx>
        <c:axId val="85157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51576000"/>
        <c:crosses val="autoZero"/>
        <c:auto val="1"/>
        <c:lblAlgn val="ctr"/>
        <c:lblOffset val="100"/>
        <c:noMultiLvlLbl val="0"/>
      </c:catAx>
      <c:valAx>
        <c:axId val="851576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5157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F405B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8A9B57-2143-4BAC-AB82-5AF4D32E75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6AB98-9826-41A0-A38F-E279E38379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2DA8E-3D6C-4279-B3DD-820A78D216B1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C6E1C-5B32-4903-A794-9A9666838D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5E556-C5E0-4C93-8762-31A2937157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5D3E9-1288-4D59-BA18-1BB8D5F2A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421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4T13:20:44.3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C7932-8023-488A-BBD5-97CE0EBCD47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Clique para editar os estilos de texto principal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36B32-1E6C-4F13-A2F3-0C766540C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9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6B32-1E6C-4F13-A2F3-0C766540C2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3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effectLst/>
                <a:latin typeface="jostmedium"/>
              </a:rPr>
              <a:t>Sanders J., Brinkmann J., </a:t>
            </a:r>
            <a:r>
              <a:rPr lang="en-US" b="0" i="0" err="1">
                <a:effectLst/>
                <a:latin typeface="jostmedium"/>
              </a:rPr>
              <a:t>Chmelikova </a:t>
            </a:r>
            <a:r>
              <a:rPr lang="en-US" b="0" i="0">
                <a:effectLst/>
                <a:latin typeface="jostmedium"/>
              </a:rPr>
              <a:t>L., </a:t>
            </a:r>
            <a:r>
              <a:rPr lang="en-US" b="0" i="0" err="1">
                <a:effectLst/>
                <a:latin typeface="jostmedium"/>
              </a:rPr>
              <a:t>Ebertseder </a:t>
            </a:r>
            <a:r>
              <a:rPr lang="en-US" b="0" i="0">
                <a:effectLst/>
                <a:latin typeface="jostmedium"/>
              </a:rPr>
              <a:t>F., Freibauer A., Gottwald F., Haub A., Hauschild M., Hoppe J., </a:t>
            </a:r>
            <a:r>
              <a:rPr lang="en-US" b="0" i="0" err="1">
                <a:effectLst/>
                <a:latin typeface="jostmedium"/>
              </a:rPr>
              <a:t>Hülsbergen </a:t>
            </a:r>
            <a:r>
              <a:rPr lang="en-US" b="0" i="0">
                <a:effectLst/>
                <a:latin typeface="jostmedium"/>
              </a:rPr>
              <a:t>K., Jung R., Kusche D., Levin K., March S., Schmidtke K., Stein-Bachinger K., Treu H., </a:t>
            </a:r>
            <a:r>
              <a:rPr lang="en-US" b="0" i="0" err="1">
                <a:effectLst/>
                <a:latin typeface="jostmedium"/>
              </a:rPr>
              <a:t>Weckenbrock </a:t>
            </a:r>
            <a:r>
              <a:rPr lang="en-US" b="0" i="0">
                <a:effectLst/>
                <a:latin typeface="jostmedium"/>
              </a:rPr>
              <a:t>P., Wiesinger K., </a:t>
            </a:r>
            <a:r>
              <a:rPr lang="en-US" b="0" i="0" err="1">
                <a:effectLst/>
                <a:latin typeface="jostmedium"/>
              </a:rPr>
              <a:t>Gattinger </a:t>
            </a:r>
            <a:r>
              <a:rPr lang="en-US" b="0" i="0">
                <a:effectLst/>
                <a:latin typeface="jostmedium"/>
              </a:rPr>
              <a:t>A., Hess J. (2025): Benefícios da agricultura orgânica para o meio ambiente e o bem-estar animal em climas temperados. Organic Agriculture, publicado em março de 2025, acesso livre.</a:t>
            </a:r>
          </a:p>
          <a:p>
            <a:pPr algn="l">
              <a:buNone/>
            </a:pPr>
            <a:r>
              <a:rPr lang="en-US" b="0" i="0">
                <a:effectLst/>
                <a:latin typeface="Times New Roman" panose="02020603050405020304" pitchFamily="18" charset="0"/>
              </a:rPr>
              <a:t>https:// </a:t>
            </a:r>
            <a:r>
              <a:rPr lang="en-US" b="0" i="0" err="1">
                <a:effectLst/>
                <a:latin typeface="Times New Roman" panose="02020603050405020304" pitchFamily="18" charset="0"/>
              </a:rPr>
              <a:t>doi.org/ </a:t>
            </a:r>
            <a:r>
              <a:rPr lang="en-US" b="0" i="0">
                <a:effectLst/>
                <a:latin typeface="Times New Roman" panose="02020603050405020304" pitchFamily="18" charset="0"/>
              </a:rPr>
              <a:t>10. 1007/ s13165- 025- 00493-w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6B32-1E6C-4F13-A2F3-0C766540C2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2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6B32-1E6C-4F13-A2F3-0C766540C2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27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6B32-1E6C-4F13-A2F3-0C766540C2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03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6B32-1E6C-4F13-A2F3-0C766540C2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70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CH" err="1"/>
              <a:t>Um dos desafios é que este cálculo </a:t>
            </a:r>
            <a:r>
              <a:rPr lang="de-CH"/>
              <a:t>também </a:t>
            </a:r>
            <a:r>
              <a:rPr lang="de-CH" err="1"/>
              <a:t>inclui as emissões evitadas de emissões indirectas</a:t>
            </a:r>
            <a:r>
              <a:rPr lang="de-CH"/>
              <a:t>, </a:t>
            </a:r>
            <a:r>
              <a:rPr lang="de-CH" err="1"/>
              <a:t>como a produção de agroquímicos</a:t>
            </a:r>
            <a:r>
              <a:rPr lang="de-CH"/>
              <a:t>.</a:t>
            </a:r>
          </a:p>
          <a:p>
            <a:pPr marL="0" indent="0">
              <a:buFontTx/>
              <a:buNone/>
            </a:pPr>
            <a:endParaRPr lang="de-CH"/>
          </a:p>
          <a:p>
            <a:pPr marL="0" indent="0">
              <a:buFontTx/>
              <a:buNone/>
            </a:pPr>
            <a:r>
              <a:rPr lang="de-CH" err="1"/>
              <a:t>Atualmente</a:t>
            </a:r>
            <a:r>
              <a:rPr lang="de-CH"/>
              <a:t>, </a:t>
            </a:r>
            <a:r>
              <a:rPr lang="de-CH" err="1"/>
              <a:t>muitas emissões </a:t>
            </a:r>
            <a:r>
              <a:rPr lang="de-CH"/>
              <a:t>não </a:t>
            </a:r>
            <a:r>
              <a:rPr lang="de-CH" err="1"/>
              <a:t>são contabilizadas </a:t>
            </a:r>
            <a:r>
              <a:rPr lang="de-CH"/>
              <a:t>no </a:t>
            </a:r>
            <a:r>
              <a:rPr lang="de-CH" err="1"/>
              <a:t>sector agrícola</a:t>
            </a:r>
            <a:r>
              <a:rPr lang="de-CH"/>
              <a:t>, </a:t>
            </a:r>
            <a:r>
              <a:rPr lang="de-CH" err="1"/>
              <a:t>mesmo quando são </a:t>
            </a:r>
            <a:r>
              <a:rPr lang="de-CH"/>
              <a:t>essenciais.</a:t>
            </a:r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6B32-1E6C-4F13-A2F3-0C766540C2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59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https://www.sei.org/perspectives/move-beyond-carbon-tunnel-vision/</a:t>
            </a:r>
          </a:p>
          <a:p>
            <a:endParaRPr lang="de-DE"/>
          </a:p>
          <a:p>
            <a:endParaRPr lang="de-DE"/>
          </a:p>
          <a:p>
            <a:r>
              <a:rPr lang="de-DE"/>
              <a:t>Abordagem </a:t>
            </a:r>
            <a:r>
              <a:rPr lang="de-DE" err="1"/>
              <a:t>sistémica da agricultura biológica </a:t>
            </a:r>
            <a:r>
              <a:rPr lang="de-DE"/>
              <a:t>- </a:t>
            </a:r>
            <a:r>
              <a:rPr lang="de-DE" err="1"/>
              <a:t>co-benefícios </a:t>
            </a:r>
            <a:r>
              <a:rPr lang="de-DE"/>
              <a:t>- </a:t>
            </a:r>
            <a:r>
              <a:rPr lang="de-DE" err="1"/>
              <a:t>agricultura holística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609BBB3-1BE9-BA41-8A69-A70D98C36F22}" type="datetime1">
              <a:rPr lang="de-DE" noProof="0" smtClean="0"/>
              <a:t>20.11.2025</a:t>
            </a:fld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2F9892-4FA8-4E47-8751-DA9332AF5A19}" type="slidenum">
              <a:rPr lang="de-DE" noProof="0" smtClean="0"/>
              <a:t>27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2684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A quantidade total de água na atmosfera atingiu um valor recorde em 2024, com 4,9 % acima da média de 1991-2020, muito mais elevado do que em 2016 (3,4 %) e 2023 (3,3 %), os anos com o segundo e terceiro valores mais elevados.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6B32-1E6C-4F13-A2F3-0C766540C2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1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3F405B"/>
                </a:solidFill>
              </a:rPr>
              <a:t>Glaciar: https://physicsworld.com/a/melting-glaciers-have-been-shifting-the-earths-poles-since-1995-new-study-suggests/</a:t>
            </a:r>
            <a:endParaRPr lang="en-GB" sz="1200" b="0">
              <a:solidFill>
                <a:srgbClr val="3F405B"/>
              </a:solidFill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6B32-1E6C-4F13-A2F3-0C766540C2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9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agricultura tem um papel tridimensional nas alterações climáticas...</a:t>
            </a:r>
          </a:p>
          <a:p>
            <a:r>
              <a:rPr lang="en-GB"/>
              <a:t>Contribui para as alterações climáticas através da criação natural e artificial de emissões adicionais de gases com efeito de estufa </a:t>
            </a:r>
          </a:p>
          <a:p>
            <a:r>
              <a:rPr lang="en-GB"/>
              <a:t>As alterações climáticas afectam diretamente a agricultura e colocam-na em risco</a:t>
            </a:r>
          </a:p>
          <a:p>
            <a:r>
              <a:rPr lang="en-GB"/>
              <a:t>E é visto como um fornecedor de soluções para os dois desafios, capaz de mitigar e tem a possibilidade de se adaptar às alterações climáticas. </a:t>
            </a:r>
          </a:p>
          <a:p>
            <a:endParaRPr lang="en-GB"/>
          </a:p>
          <a:p>
            <a:r>
              <a:rPr lang="en-GB"/>
              <a:t>A atenuação está principalmente relacionada com a contribuição das alterações climáticas, sendo um esforço para reduzir o aumento a longo prazo das alterações climáticas</a:t>
            </a:r>
          </a:p>
          <a:p>
            <a:r>
              <a:rPr lang="en-GB"/>
              <a:t>A adaptação centra-se em assegurar a produção de alimentos numa realidade em mutação a longo prazo.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6B32-1E6C-4F13-A2F3-0C766540C2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0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CH" err="1"/>
              <a:t>Um dos desafios é que este cálculo </a:t>
            </a:r>
            <a:r>
              <a:rPr lang="de-CH"/>
              <a:t>também </a:t>
            </a:r>
            <a:r>
              <a:rPr lang="de-CH" err="1"/>
              <a:t>inclui as emissões evitadas de emissões indirectas</a:t>
            </a:r>
            <a:r>
              <a:rPr lang="de-CH"/>
              <a:t>, </a:t>
            </a:r>
            <a:r>
              <a:rPr lang="de-CH" err="1"/>
              <a:t>como a produção de agroquímicos</a:t>
            </a:r>
            <a:r>
              <a:rPr lang="de-CH"/>
              <a:t>.</a:t>
            </a:r>
          </a:p>
          <a:p>
            <a:pPr marL="0" indent="0">
              <a:buFontTx/>
              <a:buNone/>
            </a:pPr>
            <a:endParaRPr lang="de-CH"/>
          </a:p>
          <a:p>
            <a:pPr marL="0" indent="0">
              <a:buFontTx/>
              <a:buNone/>
            </a:pPr>
            <a:r>
              <a:rPr lang="de-CH" err="1"/>
              <a:t>Atualmente</a:t>
            </a:r>
            <a:r>
              <a:rPr lang="de-CH"/>
              <a:t>, </a:t>
            </a:r>
            <a:r>
              <a:rPr lang="de-CH" err="1"/>
              <a:t>muitas emissões </a:t>
            </a:r>
            <a:r>
              <a:rPr lang="de-CH"/>
              <a:t>não </a:t>
            </a:r>
            <a:r>
              <a:rPr lang="de-CH" err="1"/>
              <a:t>são contabilizadas no sector agrícola</a:t>
            </a:r>
            <a:r>
              <a:rPr lang="de-CH"/>
              <a:t>, </a:t>
            </a:r>
            <a:r>
              <a:rPr lang="de-CH" err="1"/>
              <a:t>mesmo quando são </a:t>
            </a:r>
            <a:r>
              <a:rPr lang="de-CH"/>
              <a:t>essenciais.</a:t>
            </a:r>
          </a:p>
          <a:p>
            <a:r>
              <a:rPr lang="en-GB" b="1"/>
              <a:t>1. Medidas de atenuação </a:t>
            </a:r>
            <a:r>
              <a:rPr lang="en-GB"/>
              <a:t>(redução do impacto climático)</a:t>
            </a:r>
            <a:endParaRPr lang="en-US"/>
          </a:p>
          <a:p>
            <a:r>
              <a:rPr lang="en-GB"/>
              <a:t>A mitigação na agricultura refere-se a acções que reduzem as emissões de gases com efeito de estufa (GEE) ou aumentam o sequestro de carbono para abrandar as alterações climáticas. Estas medidas centram-se na redução da contribuição da agricultura para as alterações climáticas.</a:t>
            </a:r>
            <a:endParaRPr lang="en-GB">
              <a:ea typeface="Calibri"/>
              <a:cs typeface="Calibri"/>
            </a:endParaRPr>
          </a:p>
          <a:p>
            <a:r>
              <a:rPr lang="en-GB" b="1"/>
              <a:t>Exemplos de medidas de atenuação:</a:t>
            </a:r>
            <a:endParaRPr lang="en-GB"/>
          </a:p>
          <a:p>
            <a:pPr marL="171450" indent="-171450">
              <a:buFont typeface="Arial"/>
              <a:buChar char="•"/>
            </a:pPr>
            <a:r>
              <a:rPr lang="en-GB" b="1"/>
              <a:t>Melhoria da gestão do estrume </a:t>
            </a:r>
            <a:r>
              <a:rPr lang="en-GB"/>
              <a:t>(por exemplo, produção de biogás para reduzir as emissões de metano)</a:t>
            </a:r>
            <a:endParaRPr lang="en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b="1"/>
              <a:t>Utilização eficiente de fertilizantes </a:t>
            </a:r>
            <a:r>
              <a:rPr lang="en-GB"/>
              <a:t>(por exemplo, aplicação de precisão, inibidores de nitrificação para reduzir as emissões de óxido nitroso)</a:t>
            </a:r>
            <a:endParaRPr lang="en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b="1"/>
              <a:t>Agroflorestação </a:t>
            </a:r>
            <a:r>
              <a:rPr lang="en-GB"/>
              <a:t>(integração de árvores em sistemas agrícolas para armazenar carbono)</a:t>
            </a:r>
            <a:endParaRPr lang="en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b="1"/>
              <a:t>Lavoura de conservação </a:t>
            </a:r>
            <a:r>
              <a:rPr lang="en-GB"/>
              <a:t>(reduzir a perturbação do solo para aumentar o armazenamento de carbono)</a:t>
            </a:r>
            <a:endParaRPr lang="en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b="1"/>
              <a:t>Culturas de cobertura e rotação de culturas </a:t>
            </a:r>
            <a:r>
              <a:rPr lang="en-GB"/>
              <a:t>(melhorando o sequestro de carbono no solo)</a:t>
            </a:r>
            <a:endParaRPr lang="en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b="1"/>
              <a:t>Otimização da alimentação do gado </a:t>
            </a:r>
            <a:r>
              <a:rPr lang="en-GB"/>
              <a:t>(redução das emissões de metano provenientes da fermentação entérica)</a:t>
            </a:r>
            <a:endParaRPr lang="en-GB">
              <a:ea typeface="Calibri"/>
              <a:cs typeface="Calibri"/>
            </a:endParaRPr>
          </a:p>
          <a:p>
            <a:pPr marL="0" indent="0">
              <a:buFontTx/>
              <a:buNone/>
            </a:pPr>
            <a:endParaRPr lang="de-CH"/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6B32-1E6C-4F13-A2F3-0C766540C2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63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highlight>
                  <a:srgbClr val="FFFF00"/>
                </a:highlight>
              </a:rPr>
              <a:t>https://www.umweltbundesamt.de/themen/klima-energie/treibhausgas-emissionen/emissionsquellen#energie-stationar</a:t>
            </a:r>
          </a:p>
          <a:p>
            <a:endParaRPr lang="de-DE">
              <a:highlight>
                <a:srgbClr val="FFFF00"/>
              </a:highlight>
            </a:endParaRPr>
          </a:p>
          <a:p>
            <a:r>
              <a:rPr lang="de-DE"/>
              <a:t>https://www.bmuv.de/jugend/wissen/details/mein-essen-die-umwelt-und-das-klima</a:t>
            </a:r>
            <a:endParaRPr lang="de-DE">
              <a:highlight>
                <a:srgbClr val="FFFF00"/>
              </a:highlight>
            </a:endParaRPr>
          </a:p>
          <a:p>
            <a:endParaRPr lang="de-DE"/>
          </a:p>
          <a:p>
            <a:r>
              <a:rPr lang="de-DE">
                <a:cs typeface="Calibri"/>
              </a:rPr>
              <a:t>1. Emissão relativa da </a:t>
            </a:r>
            <a:r>
              <a:rPr lang="de-DE" err="1">
                <a:cs typeface="Calibri"/>
              </a:rPr>
              <a:t>LaWi </a:t>
            </a:r>
            <a:r>
              <a:rPr lang="de-DE">
                <a:cs typeface="Calibri"/>
              </a:rPr>
              <a:t>- importante para a sua aposta</a:t>
            </a:r>
          </a:p>
          <a:p>
            <a:r>
              <a:rPr lang="de-DE">
                <a:cs typeface="Calibri"/>
              </a:rPr>
              <a:t>2. Hier nur Binnenland, aber eben Global u mit Ernährungswirtschaft eben 1/3!</a:t>
            </a:r>
          </a:p>
          <a:p>
            <a:endParaRPr lang="de-DE">
              <a:cs typeface="Calibri"/>
            </a:endParaRPr>
          </a:p>
          <a:p>
            <a:r>
              <a:rPr lang="de-DE">
                <a:cs typeface="Calibri"/>
              </a:rPr>
              <a:t>LW Sektor unvermeidbare Grundemissionen - Anteil wird relativ wachsen in Zukunft</a:t>
            </a:r>
          </a:p>
          <a:p>
            <a:r>
              <a:rPr lang="de-DE">
                <a:cs typeface="Calibri"/>
              </a:rPr>
              <a:t>Aber: O que é que se faz com as rédeas?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609BBB3-1BE9-BA41-8A69-A70D98C36F22}" type="datetime1">
              <a:rPr lang="de-DE" noProof="0" smtClean="0"/>
              <a:t>20.11.2025</a:t>
            </a:fld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2F9892-4FA8-4E47-8751-DA9332AF5A19}" type="slidenum">
              <a:rPr lang="de-DE" noProof="0" smtClean="0"/>
              <a:t>12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43123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4EE98-8C9B-C5C6-1C04-63B38B4BE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364117C-56C1-F85E-CFA7-1DFD8C7F3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D08CB97-28AB-3CF7-C6F5-E3669F500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agricultura tem um papel tridimensional nas alterações climáticas...</a:t>
            </a:r>
          </a:p>
          <a:p>
            <a:r>
              <a:rPr lang="en-GB"/>
              <a:t>Contribui para as alterações climáticas através da criação natural e artificial de emissões adicionais de gases com efeito de estufa </a:t>
            </a:r>
          </a:p>
          <a:p>
            <a:r>
              <a:rPr lang="en-GB"/>
              <a:t>As alterações climáticas afectam diretamente a agricultura e colocam-na em risco</a:t>
            </a:r>
          </a:p>
          <a:p>
            <a:r>
              <a:rPr lang="en-GB"/>
              <a:t>E é visto como um fornecedor de soluções para os dois desafios, capaz de mitigar e tem a possibilidade de se adaptar às alterações climáticas. </a:t>
            </a:r>
          </a:p>
          <a:p>
            <a:endParaRPr lang="en-GB"/>
          </a:p>
          <a:p>
            <a:r>
              <a:rPr lang="en-GB"/>
              <a:t>A atenuação está principalmente relacionada com a contribuição das alterações climáticas, sendo um esforço para reduzir o aumento a longo prazo das alterações climáticas</a:t>
            </a:r>
          </a:p>
          <a:p>
            <a:r>
              <a:rPr lang="en-GB"/>
              <a:t>A adaptação centra-se em assegurar a produção de alimentos numa realidade em mutação a longo prazo.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70EFC2-83F4-F3A4-5E12-0071791D31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6B32-1E6C-4F13-A2F3-0C766540C2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83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2. Medidas de Adaptação </a:t>
            </a:r>
            <a:r>
              <a:rPr lang="en-GB"/>
              <a:t>(Lidar com as Alterações Climáticas)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A adaptação centra-se em tornar os sistemas agrícolas mais resistentes aos efeitos das alterações climáticas, como as condições meteorológicas extremas, a alteração dos padrões de precipitação e o aumento das temperaturas.</a:t>
            </a:r>
            <a:endParaRPr lang="en-GB">
              <a:ea typeface="Calibri"/>
              <a:cs typeface="Calibri"/>
            </a:endParaRPr>
          </a:p>
          <a:p>
            <a:r>
              <a:rPr lang="en-GB" b="1"/>
              <a:t>Exemplos de medidas de adaptação:</a:t>
            </a:r>
            <a:endParaRPr lang="en-GB"/>
          </a:p>
          <a:p>
            <a:pPr marL="171450" indent="-171450">
              <a:buFont typeface="Arial"/>
              <a:buChar char="•"/>
            </a:pPr>
            <a:r>
              <a:rPr lang="en-GB" b="1"/>
              <a:t>Variedades de culturas resistentes à seca </a:t>
            </a:r>
            <a:r>
              <a:rPr lang="en-GB"/>
              <a:t>(garantindo rendimentos em condições variáveis)</a:t>
            </a:r>
            <a:endParaRPr lang="en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b="1"/>
              <a:t>Melhoria da gestão da água </a:t>
            </a:r>
            <a:r>
              <a:rPr lang="en-GB"/>
              <a:t>(por exemplo, recolha de águas pluviais, irrigação gota a gota)</a:t>
            </a:r>
            <a:endParaRPr lang="en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b="1"/>
              <a:t>Práticas de conservação do solo </a:t>
            </a:r>
            <a:r>
              <a:rPr lang="en-GB"/>
              <a:t>(por exemplo, cobertura vegetal, redução da lavoura para reter a humidade)</a:t>
            </a:r>
            <a:endParaRPr lang="en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b="1"/>
              <a:t>Diversificação das culturas e da pecuária </a:t>
            </a:r>
            <a:r>
              <a:rPr lang="en-GB"/>
              <a:t>(redução dos riscos decorrentes da variabilidade climática)</a:t>
            </a:r>
            <a:endParaRPr lang="en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b="1"/>
              <a:t>Mudança das datas de plantação e de colheita </a:t>
            </a:r>
            <a:r>
              <a:rPr lang="en-GB"/>
              <a:t>(adaptação à alteração das estações de crescimento)</a:t>
            </a:r>
            <a:endParaRPr lang="en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b="1"/>
              <a:t>Sistemas de alerta precoce </a:t>
            </a:r>
            <a:r>
              <a:rPr lang="en-GB"/>
              <a:t>(previsão meteorológica para um melhor planeamento)</a:t>
            </a:r>
            <a:endParaRPr lang="en-GB">
              <a:ea typeface="Calibri"/>
              <a:cs typeface="Calibri"/>
            </a:endParaRPr>
          </a:p>
          <a:p>
            <a:r>
              <a:rPr lang="en-GB" b="1"/>
              <a:t>Diferença fundamental:</a:t>
            </a:r>
            <a:endParaRPr lang="en-GB"/>
          </a:p>
          <a:p>
            <a:pPr marL="171450" indent="-171450">
              <a:buFont typeface="Arial"/>
              <a:buChar char="•"/>
            </a:pPr>
            <a:r>
              <a:rPr lang="en-GB" b="1"/>
              <a:t>Mitigação = Prevenir futuras alterações climáticas </a:t>
            </a:r>
            <a:r>
              <a:rPr lang="en-GB"/>
              <a:t>através da redução das emissões.</a:t>
            </a:r>
            <a:endParaRPr lang="en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b="1"/>
              <a:t>Adaptação = Gestão dos impactos actuais e futuros </a:t>
            </a:r>
            <a:r>
              <a:rPr lang="en-GB"/>
              <a:t>para manter a produtividade agrícola.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Ambas as estratégias são cruciais para uma agricultura sustentável, e muitas práticas (por exemplo, a agrossilvicultura, a conservação dos solos) contribuem simultaneamente para a </a:t>
            </a:r>
            <a:r>
              <a:rPr lang="en-GB" b="1"/>
              <a:t>atenuação e a adaptação</a:t>
            </a:r>
            <a:r>
              <a:rPr lang="en-GB"/>
              <a:t>.</a:t>
            </a:r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6B32-1E6C-4F13-A2F3-0C766540C2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86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 economia rural é excelente:</a:t>
            </a:r>
          </a:p>
          <a:p>
            <a:r>
              <a:rPr lang="de-DE"/>
              <a:t>Sektor Einziger, der sowohl bindet, als auch emittiert</a:t>
            </a:r>
          </a:p>
          <a:p>
            <a:r>
              <a:rPr lang="de-DE"/>
              <a:t>Em primeiro lugar, diretamente ligados ao próprio clima - esperamos que as consequências sejam imediatas</a:t>
            </a:r>
          </a:p>
          <a:p>
            <a:r>
              <a:rPr lang="de-DE"/>
              <a:t>LW historisch eng verbunden mit Wetter (Klima) sind</a:t>
            </a:r>
          </a:p>
          <a:p>
            <a:r>
              <a:rPr lang="de-DE"/>
              <a:t>A consultoria na área deve ser sempre acompanhada de Klimawandelanpassung - Risikominimierung mitdenken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609BBB3-1BE9-BA41-8A69-A70D98C36F22}" type="datetime1">
              <a:rPr lang="de-DE" noProof="0" smtClean="0"/>
              <a:t>20.11.2025</a:t>
            </a:fld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2F9892-4FA8-4E47-8751-DA9332AF5A19}" type="slidenum">
              <a:rPr lang="de-DE" noProof="0" smtClean="0"/>
              <a:t>15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9154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7.png"/><Relationship Id="rId21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3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7.png"/><Relationship Id="rId21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3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Manual Input 26">
            <a:extLst>
              <a:ext uri="{FF2B5EF4-FFF2-40B4-BE49-F238E27FC236}">
                <a16:creationId xmlns:a16="http://schemas.microsoft.com/office/drawing/2014/main" id="{27089F22-B80E-A7EE-F41F-0DACDFA39350}"/>
              </a:ext>
            </a:extLst>
          </p:cNvPr>
          <p:cNvSpPr/>
          <p:nvPr userDrawn="1"/>
        </p:nvSpPr>
        <p:spPr>
          <a:xfrm>
            <a:off x="0" y="3768318"/>
            <a:ext cx="12192000" cy="3089682"/>
          </a:xfrm>
          <a:prstGeom prst="flowChartManualInput">
            <a:avLst/>
          </a:prstGeom>
          <a:solidFill>
            <a:srgbClr val="F2F1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1408A-18D4-4622-BBD6-A1C7DF9CF9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742702"/>
            <a:ext cx="6810941" cy="7506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3F405B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Write here your title!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BDA0D2-948F-4585-9B0C-E8194ACF9C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3527342"/>
            <a:ext cx="6898662" cy="52644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3F405B"/>
                </a:solidFill>
              </a:defRPr>
            </a:lvl1pPr>
          </a:lstStyle>
          <a:p>
            <a:pPr lvl="0"/>
            <a:r>
              <a:rPr lang="en-GB"/>
              <a:t>Name and organisation of the speaker/event name/ date xx/xx/xx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8AE40FB9-1593-4C21-89EA-2BF1D94B3CDD}"/>
              </a:ext>
            </a:extLst>
          </p:cNvPr>
          <p:cNvSpPr txBox="1">
            <a:spLocks/>
          </p:cNvSpPr>
          <p:nvPr userDrawn="1"/>
        </p:nvSpPr>
        <p:spPr>
          <a:xfrm>
            <a:off x="7182201" y="5754439"/>
            <a:ext cx="4163053" cy="622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b="1" err="1">
                <a:solidFill>
                  <a:srgbClr val="D3785D"/>
                </a:solidFill>
                <a:latin typeface="Century Gothic" panose="020B0502020202020204" pitchFamily="34" charset="0"/>
              </a:rPr>
              <a:t>OrganicClimateNET</a:t>
            </a:r>
            <a:r>
              <a:rPr lang="en-GB" sz="1400" b="1">
                <a:solidFill>
                  <a:srgbClr val="4F3D16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>
                <a:solidFill>
                  <a:srgbClr val="3F405B"/>
                </a:solidFill>
                <a:latin typeface="Century Gothic" panose="020B0502020202020204" pitchFamily="34" charset="0"/>
              </a:rPr>
              <a:t>PROJECT</a:t>
            </a:r>
          </a:p>
        </p:txBody>
      </p:sp>
      <p:pic>
        <p:nvPicPr>
          <p:cNvPr id="5" name="Picture 4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78C566F7-D923-7C38-82C2-41E8BECD5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31635"/>
            <a:ext cx="6063476" cy="11065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34022E-5D05-13EB-7781-F0EFDF86B9E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-9036"/>
            <a:ext cx="12192000" cy="613994"/>
          </a:xfrm>
          <a:prstGeom prst="line">
            <a:avLst/>
          </a:prstGeom>
          <a:ln w="19050">
            <a:solidFill>
              <a:srgbClr val="D37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386912-54EF-83B1-8316-9AEB2364CCAF}"/>
              </a:ext>
            </a:extLst>
          </p:cNvPr>
          <p:cNvCxnSpPr>
            <a:cxnSpLocks/>
          </p:cNvCxnSpPr>
          <p:nvPr userDrawn="1"/>
        </p:nvCxnSpPr>
        <p:spPr>
          <a:xfrm>
            <a:off x="-51728" y="-96976"/>
            <a:ext cx="12243728" cy="860291"/>
          </a:xfrm>
          <a:prstGeom prst="line">
            <a:avLst/>
          </a:prstGeom>
          <a:ln w="19050">
            <a:solidFill>
              <a:srgbClr val="85B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E25132-9B7D-B255-72D0-8FC8AD7ADF02}"/>
              </a:ext>
            </a:extLst>
          </p:cNvPr>
          <p:cNvCxnSpPr>
            <a:cxnSpLocks/>
          </p:cNvCxnSpPr>
          <p:nvPr userDrawn="1"/>
        </p:nvCxnSpPr>
        <p:spPr>
          <a:xfrm>
            <a:off x="6423356" y="5601160"/>
            <a:ext cx="5768644" cy="0"/>
          </a:xfrm>
          <a:prstGeom prst="line">
            <a:avLst/>
          </a:prstGeom>
          <a:ln w="19050">
            <a:solidFill>
              <a:srgbClr val="D3785D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3A733E7-A6BA-4800-8798-6C5F4B46AA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3" y="5907219"/>
            <a:ext cx="2256155" cy="472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2636667-101B-4D1A-A1DE-27A639AAC876}"/>
              </a:ext>
            </a:extLst>
          </p:cNvPr>
          <p:cNvSpPr/>
          <p:nvPr userDrawn="1"/>
        </p:nvSpPr>
        <p:spPr>
          <a:xfrm>
            <a:off x="327773" y="5421856"/>
            <a:ext cx="37363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is co-funded by the European Union and the Swiss State Secretariat for Education, Research and Innovation (SERI)</a:t>
            </a:r>
            <a:endParaRPr lang="en-GB" sz="105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5A383A3-58C8-4EAB-99E5-8FEDB8284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" t="25775" r="50890" b="-5191"/>
          <a:stretch/>
        </p:blipFill>
        <p:spPr>
          <a:xfrm>
            <a:off x="2524540" y="5892249"/>
            <a:ext cx="2107095" cy="83995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CE60296-57E3-49D9-8A0D-6DA3763503B4}"/>
              </a:ext>
            </a:extLst>
          </p:cNvPr>
          <p:cNvSpPr/>
          <p:nvPr userDrawn="1"/>
        </p:nvSpPr>
        <p:spPr>
          <a:xfrm>
            <a:off x="8735245" y="6035225"/>
            <a:ext cx="26100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b="1">
                <a:solidFill>
                  <a:srgbClr val="3F405B"/>
                </a:solidFill>
                <a:latin typeface="Century Gothic" panose="020B0502020202020204" pitchFamily="34" charset="0"/>
              </a:rPr>
              <a:t>Grant Agreement No. 101136880</a:t>
            </a:r>
            <a:endParaRPr lang="en-GB" sz="1400" b="1">
              <a:solidFill>
                <a:srgbClr val="3F405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5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BF945-72B6-461C-9176-AD25B5EE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2231780"/>
            <a:ext cx="3932237" cy="16002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dirty="0">
                <a:solidFill>
                  <a:srgbClr val="3F405B"/>
                </a:solidFill>
                <a:latin typeface="Century Gothic" panose="020B0502020202020204" pitchFamily="34" charset="0"/>
                <a:ea typeface="HGSSoeiKakugothicUB" panose="020B0400000000000000" pitchFamily="34" charset="-128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B6B5DC12-AA51-4359-8330-6B403994EE9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16513" y="514350"/>
            <a:ext cx="6369050" cy="5354638"/>
          </a:xfrm>
        </p:spPr>
        <p:txBody>
          <a:bodyPr/>
          <a:lstStyle>
            <a:lvl1pPr>
              <a:defRPr>
                <a:solidFill>
                  <a:srgbClr val="3F405B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02818B8-3B1A-8A07-FD7F-1549093361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5D83056-E25D-4C64-AE4B-682148E6374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C68F4E33-4AAF-0E4C-5ED6-CF50F8976C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09" y="6347519"/>
            <a:ext cx="2100509" cy="3827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7F91A7C8-D6E6-C29B-9512-B7C639CD35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973023"/>
            <a:ext cx="3932237" cy="1121141"/>
          </a:xfrm>
        </p:spPr>
        <p:txBody>
          <a:bodyPr/>
          <a:lstStyle>
            <a:lvl1pPr marL="0" indent="0">
              <a:buNone/>
              <a:defRPr sz="1600">
                <a:solidFill>
                  <a:srgbClr val="85B09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943EC9C9-D509-45B3-83AC-6FF9BF27D540}"/>
              </a:ext>
            </a:extLst>
          </p:cNvPr>
          <p:cNvCxnSpPr>
            <a:cxnSpLocks/>
          </p:cNvCxnSpPr>
          <p:nvPr userDrawn="1"/>
        </p:nvCxnSpPr>
        <p:spPr>
          <a:xfrm>
            <a:off x="8610600" y="6347519"/>
            <a:ext cx="3581400" cy="0"/>
          </a:xfrm>
          <a:prstGeom prst="line">
            <a:avLst/>
          </a:prstGeom>
          <a:ln w="19050">
            <a:solidFill>
              <a:srgbClr val="D3785D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24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E7C5-CF19-4BFD-B93A-239373DC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3F40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F5E1DE05-023A-42D7-96DD-325300E5D9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2620108"/>
            <a:ext cx="10515600" cy="3253642"/>
          </a:xfrm>
        </p:spPr>
        <p:txBody>
          <a:bodyPr/>
          <a:lstStyle>
            <a:lvl1pPr>
              <a:defRPr>
                <a:solidFill>
                  <a:srgbClr val="3F405B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94BA224B-56D5-424B-8138-7F7D065CF17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18935"/>
            <a:ext cx="10515600" cy="254354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rgbClr val="85B09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1EF51A29-B55D-BFE5-1A96-DAE88D0314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29B41F1-2B6F-43F7-99D5-8719B1F89FF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0" name="Picture 29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A4EF9163-4512-29A0-15E1-D50B7EAF8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09" y="6347519"/>
            <a:ext cx="2100509" cy="3827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DDDE8C8E-55FD-4959-B412-0E26B69CD97F}"/>
              </a:ext>
            </a:extLst>
          </p:cNvPr>
          <p:cNvCxnSpPr>
            <a:cxnSpLocks/>
          </p:cNvCxnSpPr>
          <p:nvPr userDrawn="1"/>
        </p:nvCxnSpPr>
        <p:spPr>
          <a:xfrm>
            <a:off x="8610600" y="6347519"/>
            <a:ext cx="3581400" cy="0"/>
          </a:xfrm>
          <a:prstGeom prst="line">
            <a:avLst/>
          </a:prstGeom>
          <a:ln w="19050">
            <a:solidFill>
              <a:srgbClr val="D3785D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572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FFFD5E90-ED04-9791-2144-BA99CC53F5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ln>
            <a:noFill/>
          </a:ln>
        </p:spPr>
        <p:txBody>
          <a:bodyPr/>
          <a:lstStyle/>
          <a:p>
            <a:fld id="{0C0ACC67-4650-41C6-B881-C2BCBCC20E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19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310801A3-0C92-6A54-90C8-282534606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09" y="6347519"/>
            <a:ext cx="2100509" cy="3827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1">
            <a:extLst>
              <a:ext uri="{FF2B5EF4-FFF2-40B4-BE49-F238E27FC236}">
                <a16:creationId xmlns:a16="http://schemas.microsoft.com/office/drawing/2014/main" id="{C6BBDB64-04E0-4678-BCFF-23951DCE4CBB}"/>
              </a:ext>
            </a:extLst>
          </p:cNvPr>
          <p:cNvCxnSpPr>
            <a:cxnSpLocks/>
          </p:cNvCxnSpPr>
          <p:nvPr userDrawn="1"/>
        </p:nvCxnSpPr>
        <p:spPr>
          <a:xfrm>
            <a:off x="8610600" y="6347519"/>
            <a:ext cx="3581400" cy="0"/>
          </a:xfrm>
          <a:prstGeom prst="line">
            <a:avLst/>
          </a:prstGeom>
          <a:ln w="19050">
            <a:solidFill>
              <a:srgbClr val="D3785D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63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close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Manual Input 26">
            <a:extLst>
              <a:ext uri="{FF2B5EF4-FFF2-40B4-BE49-F238E27FC236}">
                <a16:creationId xmlns:a16="http://schemas.microsoft.com/office/drawing/2014/main" id="{E2610ADA-FB08-4AD0-B5A2-C287911F20DE}"/>
              </a:ext>
            </a:extLst>
          </p:cNvPr>
          <p:cNvSpPr/>
          <p:nvPr userDrawn="1"/>
        </p:nvSpPr>
        <p:spPr>
          <a:xfrm>
            <a:off x="0" y="4165881"/>
            <a:ext cx="12192000" cy="3089682"/>
          </a:xfrm>
          <a:prstGeom prst="flowChartManualInput">
            <a:avLst/>
          </a:prstGeom>
          <a:solidFill>
            <a:srgbClr val="F2F1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close-up of logos&#10;&#10;Description automatically generated">
            <a:extLst>
              <a:ext uri="{FF2B5EF4-FFF2-40B4-BE49-F238E27FC236}">
                <a16:creationId xmlns:a16="http://schemas.microsoft.com/office/drawing/2014/main" id="{9A88BAE8-C719-4F8C-1243-555C18D1A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89" y="5256009"/>
            <a:ext cx="1124852" cy="624545"/>
          </a:xfrm>
          <a:prstGeom prst="rect">
            <a:avLst/>
          </a:prstGeom>
        </p:spPr>
      </p:pic>
      <p:pic>
        <p:nvPicPr>
          <p:cNvPr id="16" name="Picture 15" descr="A ladybug on a green circle with white text&#10;&#10;Description automatically generated">
            <a:extLst>
              <a:ext uri="{FF2B5EF4-FFF2-40B4-BE49-F238E27FC236}">
                <a16:creationId xmlns:a16="http://schemas.microsoft.com/office/drawing/2014/main" id="{201965D9-5F09-E969-E16D-6707F0F3A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60" y="5952004"/>
            <a:ext cx="573126" cy="576006"/>
          </a:xfrm>
          <a:prstGeom prst="rect">
            <a:avLst/>
          </a:prstGeom>
        </p:spPr>
      </p:pic>
      <p:pic>
        <p:nvPicPr>
          <p:cNvPr id="7" name="Picture 6" descr="A logo with red text&#10;&#10;Description automatically generated with medium confidence">
            <a:extLst>
              <a:ext uri="{FF2B5EF4-FFF2-40B4-BE49-F238E27FC236}">
                <a16:creationId xmlns:a16="http://schemas.microsoft.com/office/drawing/2014/main" id="{03C724E0-4E17-B198-54A2-FE68AE4408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004" y="5856498"/>
            <a:ext cx="1130315" cy="849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2140D8-10A7-4A0D-83BD-A0512C9E7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1808" y="789626"/>
            <a:ext cx="5052492" cy="1103944"/>
          </a:xfrm>
        </p:spPr>
        <p:txBody>
          <a:bodyPr>
            <a:normAutofit/>
          </a:bodyPr>
          <a:lstStyle>
            <a:lvl1pPr>
              <a:defRPr sz="7200">
                <a:solidFill>
                  <a:srgbClr val="3F405B"/>
                </a:solidFill>
              </a:defRPr>
            </a:lvl1pPr>
          </a:lstStyle>
          <a:p>
            <a:r>
              <a:rPr lang="en-US"/>
              <a:t>Thank you!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071BDA7-1A5A-4BCF-9061-62ECE1BC68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16119" y="2528153"/>
            <a:ext cx="3864180" cy="1103945"/>
          </a:xfrm>
        </p:spPr>
        <p:txBody>
          <a:bodyPr/>
          <a:lstStyle>
            <a:lvl1pPr>
              <a:buNone/>
              <a:defRPr>
                <a:solidFill>
                  <a:srgbClr val="85B09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Logo of Organisation of presenter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A6DB5B-8E61-4B8D-A8CA-27152E3964F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00096" y="2695391"/>
            <a:ext cx="3563382" cy="341926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rgbClr val="496D56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Speaker name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EA418A-F730-4E99-B8BB-762022C93F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11807" y="1982470"/>
            <a:ext cx="5052492" cy="69373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D3785D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Event name and date xx/xx/xx</a:t>
            </a:r>
            <a:endParaRPr lang="en-GB"/>
          </a:p>
        </p:txBody>
      </p:sp>
      <p:pic>
        <p:nvPicPr>
          <p:cNvPr id="17" name="Picture 16" descr="A logo with text and a pattern&#10;&#10;Description automatically generated with medium confidence">
            <a:extLst>
              <a:ext uri="{FF2B5EF4-FFF2-40B4-BE49-F238E27FC236}">
                <a16:creationId xmlns:a16="http://schemas.microsoft.com/office/drawing/2014/main" id="{D7D0EA63-86E7-CCC6-13A3-F50EA7FFB8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" y="789626"/>
            <a:ext cx="1611581" cy="1611581"/>
          </a:xfrm>
          <a:prstGeom prst="rect">
            <a:avLst/>
          </a:prstGeom>
        </p:spPr>
      </p:pic>
      <p:pic>
        <p:nvPicPr>
          <p:cNvPr id="6" name="Picture 5" descr="A logo with three drops of different colors&#10;&#10;Description automatically generated">
            <a:extLst>
              <a:ext uri="{FF2B5EF4-FFF2-40B4-BE49-F238E27FC236}">
                <a16:creationId xmlns:a16="http://schemas.microsoft.com/office/drawing/2014/main" id="{63706BF0-0856-FB8A-E837-5212559902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614" y="4480675"/>
            <a:ext cx="1172219" cy="703106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300D35E-61C9-E32C-3934-F3B0121883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80" y="4700742"/>
            <a:ext cx="1119918" cy="405037"/>
          </a:xfrm>
          <a:prstGeom prst="rect">
            <a:avLst/>
          </a:prstGeom>
        </p:spPr>
      </p:pic>
      <p:pic>
        <p:nvPicPr>
          <p:cNvPr id="23" name="Picture 22" descr="A green and white text on a black background&#10;&#10;Description automatically generated">
            <a:extLst>
              <a:ext uri="{FF2B5EF4-FFF2-40B4-BE49-F238E27FC236}">
                <a16:creationId xmlns:a16="http://schemas.microsoft.com/office/drawing/2014/main" id="{BAA54909-D135-9B6E-0E36-32D8D5C883C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097" y="4605080"/>
            <a:ext cx="929242" cy="454296"/>
          </a:xfrm>
          <a:prstGeom prst="rect">
            <a:avLst/>
          </a:prstGeom>
        </p:spPr>
      </p:pic>
      <p:pic>
        <p:nvPicPr>
          <p:cNvPr id="25" name="Picture 24" descr="A green and black logo&#10;&#10;Description automatically generated">
            <a:extLst>
              <a:ext uri="{FF2B5EF4-FFF2-40B4-BE49-F238E27FC236}">
                <a16:creationId xmlns:a16="http://schemas.microsoft.com/office/drawing/2014/main" id="{163D4F06-71B9-6B0F-B803-51D26222A91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3" y="5390969"/>
            <a:ext cx="885374" cy="215641"/>
          </a:xfrm>
          <a:prstGeom prst="rect">
            <a:avLst/>
          </a:prstGeom>
        </p:spPr>
      </p:pic>
      <p:pic>
        <p:nvPicPr>
          <p:cNvPr id="27" name="Picture 26" descr="A green sign with white text&#10;&#10;Description automatically generated">
            <a:extLst>
              <a:ext uri="{FF2B5EF4-FFF2-40B4-BE49-F238E27FC236}">
                <a16:creationId xmlns:a16="http://schemas.microsoft.com/office/drawing/2014/main" id="{3510A911-1874-E002-C428-56E2EDEADA2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91" y="5283535"/>
            <a:ext cx="849552" cy="524108"/>
          </a:xfrm>
          <a:prstGeom prst="rect">
            <a:avLst/>
          </a:prstGeom>
        </p:spPr>
      </p:pic>
      <p:pic>
        <p:nvPicPr>
          <p:cNvPr id="31" name="Picture 30" descr="A green sign with white text&#10;&#10;Description automatically generated">
            <a:extLst>
              <a:ext uri="{FF2B5EF4-FFF2-40B4-BE49-F238E27FC236}">
                <a16:creationId xmlns:a16="http://schemas.microsoft.com/office/drawing/2014/main" id="{9DA32950-9CA4-982A-79AD-E52CBAF4693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760" y="5264074"/>
            <a:ext cx="570719" cy="578431"/>
          </a:xfrm>
          <a:prstGeom prst="rect">
            <a:avLst/>
          </a:prstGeom>
        </p:spPr>
      </p:pic>
      <p:pic>
        <p:nvPicPr>
          <p:cNvPr id="35" name="Picture 34" descr="A logo of a farm&#10;&#10;Description automatically generated">
            <a:extLst>
              <a:ext uri="{FF2B5EF4-FFF2-40B4-BE49-F238E27FC236}">
                <a16:creationId xmlns:a16="http://schemas.microsoft.com/office/drawing/2014/main" id="{3FCE8375-861E-77E0-3248-AD7730AB61A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05" y="6442556"/>
            <a:ext cx="649052" cy="583418"/>
          </a:xfrm>
          <a:prstGeom prst="rect">
            <a:avLst/>
          </a:prstGeom>
        </p:spPr>
      </p:pic>
      <p:pic>
        <p:nvPicPr>
          <p:cNvPr id="37" name="Picture 36" descr="A logo with a leaf&#10;&#10;Description automatically generated">
            <a:extLst>
              <a:ext uri="{FF2B5EF4-FFF2-40B4-BE49-F238E27FC236}">
                <a16:creationId xmlns:a16="http://schemas.microsoft.com/office/drawing/2014/main" id="{FAF54F37-66A8-9270-6645-A9432EFFE0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67" y="5934396"/>
            <a:ext cx="473018" cy="599793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51B9323-3183-F007-58DD-AE4C4D93824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5" y="5347236"/>
            <a:ext cx="2256155" cy="472440"/>
          </a:xfrm>
          <a:prstGeom prst="rect">
            <a:avLst/>
          </a:prstGeom>
          <a:solidFill>
            <a:srgbClr val="F2F1DB"/>
          </a:solidFill>
          <a:ln>
            <a:noFill/>
          </a:ln>
        </p:spPr>
      </p:pic>
      <p:sp>
        <p:nvSpPr>
          <p:cNvPr id="19" name="CuadroTexto 9">
            <a:extLst>
              <a:ext uri="{FF2B5EF4-FFF2-40B4-BE49-F238E27FC236}">
                <a16:creationId xmlns:a16="http://schemas.microsoft.com/office/drawing/2014/main" id="{ACC96D7A-DC6F-E071-A34A-D953CEE7519D}"/>
              </a:ext>
            </a:extLst>
          </p:cNvPr>
          <p:cNvSpPr txBox="1"/>
          <p:nvPr userDrawn="1"/>
        </p:nvSpPr>
        <p:spPr>
          <a:xfrm>
            <a:off x="2786335" y="5347236"/>
            <a:ext cx="2938735" cy="461665"/>
          </a:xfrm>
          <a:prstGeom prst="rect">
            <a:avLst/>
          </a:prstGeom>
          <a:solidFill>
            <a:srgbClr val="F2F1DB"/>
          </a:solidFill>
        </p:spPr>
        <p:txBody>
          <a:bodyPr wrap="square">
            <a:spAutoFit/>
          </a:bodyPr>
          <a:lstStyle/>
          <a:p>
            <a:pPr algn="l"/>
            <a:r>
              <a:rPr lang="en-GB" sz="1200" b="0">
                <a:solidFill>
                  <a:srgbClr val="3F405B"/>
                </a:solidFill>
                <a:latin typeface="Century Gothic" panose="020B0502020202020204" pitchFamily="34" charset="0"/>
              </a:rPr>
              <a:t>EU-Grant Agreement</a:t>
            </a:r>
          </a:p>
          <a:p>
            <a:pPr algn="l"/>
            <a:r>
              <a:rPr lang="en-GB" sz="1200" b="0">
                <a:solidFill>
                  <a:srgbClr val="3F405B"/>
                </a:solidFill>
                <a:latin typeface="Century Gothic" panose="020B0502020202020204" pitchFamily="34" charset="0"/>
              </a:rPr>
              <a:t>No. 101136880</a:t>
            </a:r>
            <a:endParaRPr lang="en-GB" sz="1400" b="0">
              <a:solidFill>
                <a:srgbClr val="3F405B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A6ECD219-FF65-4886-BE02-67BF0A9AA2A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400096" y="3094217"/>
            <a:ext cx="3563382" cy="341926"/>
          </a:xfrm>
        </p:spPr>
        <p:txBody>
          <a:bodyPr>
            <a:noAutofit/>
          </a:bodyPr>
          <a:lstStyle>
            <a:lvl1pPr>
              <a:buNone/>
              <a:defRPr sz="1800" b="0">
                <a:solidFill>
                  <a:srgbClr val="496D56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Speaker email</a:t>
            </a:r>
          </a:p>
        </p:txBody>
      </p:sp>
      <p:sp>
        <p:nvSpPr>
          <p:cNvPr id="40" name="Content Placeholder 10">
            <a:extLst>
              <a:ext uri="{FF2B5EF4-FFF2-40B4-BE49-F238E27FC236}">
                <a16:creationId xmlns:a16="http://schemas.microsoft.com/office/drawing/2014/main" id="{11E430FC-C33E-4F97-AA10-C9C477A4211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400096" y="3478028"/>
            <a:ext cx="3563382" cy="341926"/>
          </a:xfrm>
        </p:spPr>
        <p:txBody>
          <a:bodyPr>
            <a:noAutofit/>
          </a:bodyPr>
          <a:lstStyle>
            <a:lvl1pPr>
              <a:buNone/>
              <a:defRPr sz="1800" b="0">
                <a:solidFill>
                  <a:srgbClr val="496D56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Speaker phone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704A37E-2FE4-4FF1-8973-1E69D595BE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5"/>
          <a:stretch/>
        </p:blipFill>
        <p:spPr>
          <a:xfrm>
            <a:off x="614436" y="5871242"/>
            <a:ext cx="4169672" cy="807043"/>
          </a:xfrm>
          <a:prstGeom prst="rect">
            <a:avLst/>
          </a:prstGeom>
        </p:spPr>
      </p:pic>
      <p:pic>
        <p:nvPicPr>
          <p:cNvPr id="22" name="Picture 2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83BCEEA-B09D-A3D7-EEFE-49D0C2E4A62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63" y="5292443"/>
            <a:ext cx="1539490" cy="486597"/>
          </a:xfrm>
          <a:prstGeom prst="rect">
            <a:avLst/>
          </a:prstGeom>
        </p:spPr>
      </p:pic>
      <p:pic>
        <p:nvPicPr>
          <p:cNvPr id="26" name="Picture 25" descr="A logo with blue and green lines&#10;&#10;Description automatically generated">
            <a:extLst>
              <a:ext uri="{FF2B5EF4-FFF2-40B4-BE49-F238E27FC236}">
                <a16:creationId xmlns:a16="http://schemas.microsoft.com/office/drawing/2014/main" id="{BD8A410C-E347-6AFF-11AF-F38AB88772F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46" y="4636881"/>
            <a:ext cx="867773" cy="454009"/>
          </a:xfrm>
          <a:prstGeom prst="rect">
            <a:avLst/>
          </a:prstGeom>
        </p:spPr>
      </p:pic>
      <p:pic>
        <p:nvPicPr>
          <p:cNvPr id="30" name="Picture 29" descr="A close-up of a logo&#10;&#10;Description automatically generated">
            <a:extLst>
              <a:ext uri="{FF2B5EF4-FFF2-40B4-BE49-F238E27FC236}">
                <a16:creationId xmlns:a16="http://schemas.microsoft.com/office/drawing/2014/main" id="{1F612D24-B9DC-7E2E-AC29-D7BBBFA47AC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305" y="5768173"/>
            <a:ext cx="2128754" cy="1162466"/>
          </a:xfrm>
          <a:prstGeom prst="rect">
            <a:avLst/>
          </a:prstGeom>
        </p:spPr>
      </p:pic>
      <p:pic>
        <p:nvPicPr>
          <p:cNvPr id="36" name="Picture 35" descr="A green and yellow logo&#10;&#10;Description automatically generated">
            <a:extLst>
              <a:ext uri="{FF2B5EF4-FFF2-40B4-BE49-F238E27FC236}">
                <a16:creationId xmlns:a16="http://schemas.microsoft.com/office/drawing/2014/main" id="{640B7338-D42F-1C2B-F69A-B2DBACCFDEB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47" y="5928217"/>
            <a:ext cx="599793" cy="599793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C041233-FA12-414F-89CE-60A1DF4543FA}"/>
              </a:ext>
            </a:extLst>
          </p:cNvPr>
          <p:cNvCxnSpPr/>
          <p:nvPr userDrawn="1"/>
        </p:nvCxnSpPr>
        <p:spPr>
          <a:xfrm>
            <a:off x="680326" y="5852913"/>
            <a:ext cx="3575376" cy="9312"/>
          </a:xfrm>
          <a:prstGeom prst="line">
            <a:avLst/>
          </a:prstGeom>
          <a:ln>
            <a:solidFill>
              <a:srgbClr val="3F4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32">
            <a:extLst>
              <a:ext uri="{FF2B5EF4-FFF2-40B4-BE49-F238E27FC236}">
                <a16:creationId xmlns:a16="http://schemas.microsoft.com/office/drawing/2014/main" id="{51B4C71F-F516-40A2-A491-0D5C57C70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4" r="68295" b="83078"/>
          <a:stretch/>
        </p:blipFill>
        <p:spPr>
          <a:xfrm rot="16200000">
            <a:off x="-241629" y="5937492"/>
            <a:ext cx="1321978" cy="22893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4969518-89EC-41A1-BECE-D0C0907DE5A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19" y="4713663"/>
            <a:ext cx="616953" cy="46111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E0229E9-C6C1-4CE0-90E5-2BB3DA13496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34" y="6029715"/>
            <a:ext cx="864187" cy="4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77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A2918F-408D-477F-AEF7-3F3B3F70F5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773238"/>
            <a:ext cx="10150793" cy="4347007"/>
          </a:xfrm>
        </p:spPr>
        <p:txBody>
          <a:bodyPr/>
          <a:lstStyle>
            <a:lvl1pPr marL="266700" indent="-2667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49263" indent="-187325">
              <a:buClr>
                <a:schemeClr val="accent1"/>
              </a:buClr>
              <a:buFont typeface="Calibri" panose="020F0502020204030204" pitchFamily="34" charset="0"/>
              <a:buChar char="◦"/>
              <a:defRPr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62345A-3148-4175-B770-9607AA67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E9E9-AACA-4C3F-9D98-3EE89B09C38F}" type="datetime1">
              <a:rPr lang="de-DE" smtClean="0"/>
              <a:t>20.11.2025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B6DECF-39FD-408C-979B-A77A9E63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Überregionale Beraterinfo Klimastrategie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CA2D6B-FE2E-48F9-B9EF-7E1C0BE0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4871-A284-4AA3-B12A-BBE28781DF4B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074A88A7-658C-458A-A0FB-98C0F9FED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12295"/>
            <a:ext cx="9864000" cy="576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de-DE"/>
              <a:t>Agenda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E8525548-97F8-4E59-BF56-55D2378FCD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023258"/>
            <a:ext cx="9864725" cy="4191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727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A2918F-408D-477F-AEF7-3F3B3F70F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150793" cy="44037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62345A-3148-4175-B770-9607AA67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A48-C217-4FCA-8AC2-52F646B2C73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20.11.2025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B6DECF-39FD-408C-979B-A77A9E63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Überregionale Beraterinfo Klimastrategie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CA2D6B-FE2E-48F9-B9EF-7E1C0BE0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4871-A284-4AA3-B12A-BBE28781DF4B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074A88A7-658C-458A-A0FB-98C0F9FE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12295"/>
            <a:ext cx="9864000" cy="576000"/>
          </a:xfrm>
          <a:prstGeom prst="rect">
            <a:avLst/>
          </a:prstGeom>
        </p:spPr>
        <p:txBody>
          <a:bodyPr vert="horz" lIns="0" tIns="45719" rIns="91438" bIns="45719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E8525548-97F8-4E59-BF56-55D2378FC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023259"/>
            <a:ext cx="9864725" cy="4191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9864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b_Titel und Inhalt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A2918F-408D-477F-AEF7-3F3B3F70F5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8" y="1773238"/>
            <a:ext cx="9864000" cy="3621087"/>
          </a:xfrm>
        </p:spPr>
        <p:txBody>
          <a:bodyPr/>
          <a:lstStyle>
            <a:lvl1pPr marL="266700" indent="-2667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49263" indent="-187325">
              <a:buClr>
                <a:schemeClr val="accent1"/>
              </a:buClr>
              <a:buFont typeface="Calibri" panose="020F0502020204030204" pitchFamily="34" charset="0"/>
              <a:buChar char="◦"/>
              <a:defRPr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62345A-3148-4175-B770-9607AA67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0A8-98DC-4CB6-A799-15B659B04258}" type="datetime1">
              <a:rPr lang="de-DE" smtClean="0"/>
              <a:t>20.11.2025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B6DECF-39FD-408C-979B-A77A9E63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Überregionale Beraterinfo Klimastrategie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CA2D6B-FE2E-48F9-B9EF-7E1C0BE0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4871-A284-4AA3-B12A-BBE28781DF4B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074A88A7-658C-458A-A0FB-98C0F9FED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12295"/>
            <a:ext cx="9864000" cy="576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de-DE"/>
              <a:t>Kapitel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E8525548-97F8-4E59-BF56-55D2378FCD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023258"/>
            <a:ext cx="9864725" cy="4191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120744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A2918F-408D-477F-AEF7-3F3B3F70F5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8" y="1773238"/>
            <a:ext cx="9864000" cy="3621087"/>
          </a:xfrm>
        </p:spPr>
        <p:txBody>
          <a:bodyPr/>
          <a:lstStyle>
            <a:lvl1pPr marL="266700" indent="-2667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49263" indent="-187325">
              <a:buClr>
                <a:schemeClr val="accent1"/>
              </a:buClr>
              <a:buFont typeface="Calibri" panose="020F0502020204030204" pitchFamily="34" charset="0"/>
              <a:buChar char="◦"/>
              <a:defRPr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62345A-3148-4175-B770-9607AA67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1A4C-CB9A-407D-A10F-44EF44A95112}" type="datetime1">
              <a:rPr lang="de-DE" smtClean="0"/>
              <a:t>20.11.2025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B6DECF-39FD-408C-979B-A77A9E63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Überregionale Beraterinfo Klimastrategie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CA2D6B-FE2E-48F9-B9EF-7E1C0BE0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4871-A284-4AA3-B12A-BBE28781DF4B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074A88A7-658C-458A-A0FB-98C0F9FED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12295"/>
            <a:ext cx="9864000" cy="576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de-DE"/>
              <a:t>Kapitel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E8525548-97F8-4E59-BF56-55D2378FCD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023258"/>
            <a:ext cx="9864725" cy="4191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188BBE15-44C8-0EBD-7454-8149A81F7E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9" y="5549900"/>
            <a:ext cx="9864000" cy="650875"/>
          </a:xfrm>
          <a:solidFill>
            <a:schemeClr val="accent1"/>
          </a:solidFill>
        </p:spPr>
        <p:txBody>
          <a:bodyPr anchor="ctr"/>
          <a:lstStyle>
            <a:lvl1pPr marL="107950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2F9197C-1E64-DD70-B93C-EF07686C0182}"/>
              </a:ext>
            </a:extLst>
          </p:cNvPr>
          <p:cNvSpPr>
            <a:spLocks/>
          </p:cNvSpPr>
          <p:nvPr userDrawn="1"/>
        </p:nvSpPr>
        <p:spPr bwMode="auto">
          <a:xfrm>
            <a:off x="548143" y="5675979"/>
            <a:ext cx="1049233" cy="308443"/>
          </a:xfrm>
          <a:custGeom>
            <a:avLst/>
            <a:gdLst>
              <a:gd name="T0" fmla="*/ 0 w 776"/>
              <a:gd name="T1" fmla="*/ 0 h 226"/>
              <a:gd name="T2" fmla="*/ 402 w 776"/>
              <a:gd name="T3" fmla="*/ 93 h 226"/>
              <a:gd name="T4" fmla="*/ 716 w 776"/>
              <a:gd name="T5" fmla="*/ 120 h 226"/>
              <a:gd name="T6" fmla="*/ 644 w 776"/>
              <a:gd name="T7" fmla="*/ 61 h 226"/>
              <a:gd name="T8" fmla="*/ 662 w 776"/>
              <a:gd name="T9" fmla="*/ 48 h 226"/>
              <a:gd name="T10" fmla="*/ 776 w 776"/>
              <a:gd name="T11" fmla="*/ 126 h 226"/>
              <a:gd name="T12" fmla="*/ 662 w 776"/>
              <a:gd name="T13" fmla="*/ 226 h 226"/>
              <a:gd name="T14" fmla="*/ 643 w 776"/>
              <a:gd name="T15" fmla="*/ 218 h 226"/>
              <a:gd name="T16" fmla="*/ 707 w 776"/>
              <a:gd name="T17" fmla="*/ 150 h 226"/>
              <a:gd name="T18" fmla="*/ 432 w 776"/>
              <a:gd name="T19" fmla="*/ 132 h 226"/>
              <a:gd name="T20" fmla="*/ 2 w 776"/>
              <a:gd name="T21" fmla="*/ 41 h 226"/>
              <a:gd name="T22" fmla="*/ 0 w 776"/>
              <a:gd name="T2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6" h="226">
                <a:moveTo>
                  <a:pt x="0" y="0"/>
                </a:moveTo>
                <a:cubicBezTo>
                  <a:pt x="0" y="0"/>
                  <a:pt x="243" y="72"/>
                  <a:pt x="402" y="93"/>
                </a:cubicBezTo>
                <a:cubicBezTo>
                  <a:pt x="560" y="114"/>
                  <a:pt x="716" y="120"/>
                  <a:pt x="716" y="120"/>
                </a:cubicBezTo>
                <a:cubicBezTo>
                  <a:pt x="644" y="61"/>
                  <a:pt x="644" y="61"/>
                  <a:pt x="644" y="61"/>
                </a:cubicBezTo>
                <a:cubicBezTo>
                  <a:pt x="662" y="48"/>
                  <a:pt x="662" y="48"/>
                  <a:pt x="662" y="48"/>
                </a:cubicBezTo>
                <a:cubicBezTo>
                  <a:pt x="776" y="126"/>
                  <a:pt x="776" y="126"/>
                  <a:pt x="776" y="126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43" y="218"/>
                  <a:pt x="643" y="218"/>
                  <a:pt x="643" y="218"/>
                </a:cubicBezTo>
                <a:cubicBezTo>
                  <a:pt x="707" y="150"/>
                  <a:pt x="707" y="150"/>
                  <a:pt x="707" y="150"/>
                </a:cubicBezTo>
                <a:cubicBezTo>
                  <a:pt x="707" y="150"/>
                  <a:pt x="562" y="145"/>
                  <a:pt x="432" y="132"/>
                </a:cubicBezTo>
                <a:cubicBezTo>
                  <a:pt x="307" y="118"/>
                  <a:pt x="2" y="41"/>
                  <a:pt x="2" y="4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26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ur Titel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62345A-3148-4175-B770-9607AA67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0F92-A01C-4BF7-8070-9D4FC2C18F6A}" type="datetime1">
              <a:rPr lang="de-DE" smtClean="0"/>
              <a:t>20.11.2025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B6DECF-39FD-408C-979B-A77A9E63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Überregionale Beraterinfo Klimastrategie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CA2D6B-FE2E-48F9-B9EF-7E1C0BE0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4871-A284-4AA3-B12A-BBE28781DF4B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074A88A7-658C-458A-A0FB-98C0F9FED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12295"/>
            <a:ext cx="9864000" cy="576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de-DE"/>
              <a:t>Kapitel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E8525548-97F8-4E59-BF56-55D2378FCD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023258"/>
            <a:ext cx="9864725" cy="4191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845405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a_Titel und Inhalt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A2918F-408D-477F-AEF7-3F3B3F70F5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8" y="1773238"/>
            <a:ext cx="9864000" cy="3621087"/>
          </a:xfrm>
        </p:spPr>
        <p:txBody>
          <a:bodyPr/>
          <a:lstStyle>
            <a:lvl1pPr marL="266700" indent="-2667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49263" indent="-187325">
              <a:buClr>
                <a:schemeClr val="accent1"/>
              </a:buClr>
              <a:buFont typeface="Calibri" panose="020F0502020204030204" pitchFamily="34" charset="0"/>
              <a:buChar char="◦"/>
              <a:defRPr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62345A-3148-4175-B770-9607AA67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2E00-EE1C-4D85-8858-B1246CBD991E}" type="datetime1">
              <a:rPr lang="de-DE" smtClean="0"/>
              <a:t>20.11.2025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B6DECF-39FD-408C-979B-A77A9E63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Überregionale Beraterinfo Klimastrategie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CA2D6B-FE2E-48F9-B9EF-7E1C0BE0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4871-A284-4AA3-B12A-BBE28781DF4B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074A88A7-658C-458A-A0FB-98C0F9FED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12295"/>
            <a:ext cx="9864000" cy="576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de-DE"/>
              <a:t>Kapitel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E8525548-97F8-4E59-BF56-55D2378FCD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023258"/>
            <a:ext cx="9864725" cy="4191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188BBE15-44C8-0EBD-7454-8149A81F7E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9" y="5549900"/>
            <a:ext cx="9864000" cy="650875"/>
          </a:xfrm>
          <a:solidFill>
            <a:schemeClr val="accent1"/>
          </a:solidFill>
        </p:spPr>
        <p:txBody>
          <a:bodyPr anchor="ctr"/>
          <a:lstStyle>
            <a:lvl1pPr marL="107950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8334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FA1802-4FFD-45AC-A6EE-4A428C3D8C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821" y="413252"/>
            <a:ext cx="10515600" cy="1325563"/>
          </a:xfrm>
        </p:spPr>
        <p:txBody>
          <a:bodyPr/>
          <a:lstStyle>
            <a:lvl1pPr>
              <a:defRPr>
                <a:solidFill>
                  <a:srgbClr val="3F405B"/>
                </a:solidFill>
              </a:defRPr>
            </a:lvl1pPr>
          </a:lstStyle>
          <a:p>
            <a:r>
              <a:rPr lang="en-US"/>
              <a:t>Click to edit Index Title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88005C-2E11-43DD-8E00-FE8D2DAFC8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BD8EDF-6C5D-43AB-815A-1E955F3497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131DB-F651-4599-8246-79C98BA6D9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3738" y="1914525"/>
            <a:ext cx="10515600" cy="3971925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rgbClr val="3F405B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rgbClr val="3F405B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rgbClr val="3F405B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rgbClr val="3F405B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rgbClr val="3F405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FE3222-3330-C3B4-8576-672B3A2EB635}"/>
              </a:ext>
            </a:extLst>
          </p:cNvPr>
          <p:cNvCxnSpPr/>
          <p:nvPr userDrawn="1"/>
        </p:nvCxnSpPr>
        <p:spPr>
          <a:xfrm>
            <a:off x="0" y="0"/>
            <a:ext cx="255037" cy="6858000"/>
          </a:xfrm>
          <a:prstGeom prst="line">
            <a:avLst/>
          </a:prstGeom>
          <a:ln w="19050">
            <a:solidFill>
              <a:srgbClr val="D37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A78AA8-44F2-1454-A6F0-E885393CFF73}"/>
              </a:ext>
            </a:extLst>
          </p:cNvPr>
          <p:cNvCxnSpPr>
            <a:cxnSpLocks/>
          </p:cNvCxnSpPr>
          <p:nvPr userDrawn="1"/>
        </p:nvCxnSpPr>
        <p:spPr>
          <a:xfrm flipH="1">
            <a:off x="-9924" y="-18699"/>
            <a:ext cx="385665" cy="7257699"/>
          </a:xfrm>
          <a:prstGeom prst="line">
            <a:avLst/>
          </a:prstGeom>
          <a:ln w="19050">
            <a:solidFill>
              <a:srgbClr val="496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D7D3E951-34EE-2EF8-4C24-F29215B383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09" y="6347519"/>
            <a:ext cx="2100509" cy="3827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owchart: Manual Input 18">
            <a:extLst>
              <a:ext uri="{FF2B5EF4-FFF2-40B4-BE49-F238E27FC236}">
                <a16:creationId xmlns:a16="http://schemas.microsoft.com/office/drawing/2014/main" id="{0EF52F89-6982-4536-AAF2-753657F55ADD}"/>
              </a:ext>
            </a:extLst>
          </p:cNvPr>
          <p:cNvSpPr/>
          <p:nvPr userDrawn="1"/>
        </p:nvSpPr>
        <p:spPr>
          <a:xfrm rot="5400000">
            <a:off x="-3269235" y="2839757"/>
            <a:ext cx="6876697" cy="1197183"/>
          </a:xfrm>
          <a:prstGeom prst="flowChartManualInput">
            <a:avLst/>
          </a:prstGeom>
          <a:solidFill>
            <a:srgbClr val="F2F1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31">
            <a:extLst>
              <a:ext uri="{FF2B5EF4-FFF2-40B4-BE49-F238E27FC236}">
                <a16:creationId xmlns:a16="http://schemas.microsoft.com/office/drawing/2014/main" id="{C9A21C2F-3726-4188-8F58-FD168B8208BB}"/>
              </a:ext>
            </a:extLst>
          </p:cNvPr>
          <p:cNvCxnSpPr>
            <a:cxnSpLocks/>
          </p:cNvCxnSpPr>
          <p:nvPr userDrawn="1"/>
        </p:nvCxnSpPr>
        <p:spPr>
          <a:xfrm>
            <a:off x="8610600" y="6347519"/>
            <a:ext cx="3581400" cy="0"/>
          </a:xfrm>
          <a:prstGeom prst="line">
            <a:avLst/>
          </a:prstGeom>
          <a:ln w="19050">
            <a:solidFill>
              <a:srgbClr val="D3785D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3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6C8ED9-2802-4717-B2F4-49CE1017F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8"/>
            <a:ext cx="4932000" cy="432000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2DEB15-A0EF-4F2C-90EA-0A0AEE422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2680" y="1773238"/>
            <a:ext cx="4932000" cy="432000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47E390-DBDE-4A32-9919-DDC8F79A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EE76-903E-4D07-B460-E870F5DB5F10}" type="datetime1">
              <a:rPr lang="de-DE" smtClean="0"/>
              <a:t>20.11.2025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53C4CA-CC9F-4E3C-AD06-D2AC078BC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Überregionale Beraterinfo Klimastrategie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10AB26-68F9-4584-9138-3F9BF93E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4000" y="6356350"/>
            <a:ext cx="514351" cy="360000"/>
          </a:xfrm>
        </p:spPr>
        <p:txBody>
          <a:bodyPr/>
          <a:lstStyle/>
          <a:p>
            <a:fld id="{B8C74871-A284-4AA3-B12A-BBE28781DF4B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1EA62C8C-7F56-4DEF-9EFF-D5E98304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12295"/>
            <a:ext cx="9864000" cy="576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9707207-9A1A-4BF7-884B-9060FE104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023258"/>
            <a:ext cx="9864725" cy="4191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76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79A35-D07E-4CD1-B37F-868DF04F0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59A574-6608-4819-8401-193D4B1B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DAD9-3036-4C66-BB11-9A0E1B2BA592}" type="datetime1">
              <a:rPr lang="de-DE" smtClean="0"/>
              <a:t>20.11.2025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7CFA26-AF76-47AD-88CC-74681001A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167" y="6356350"/>
            <a:ext cx="8092533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7C4419-FE9F-4D18-A943-3F9E61C4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4871-A284-4AA3-B12A-BBE28781DF4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12E52C9-723E-41CC-B8B0-291BF7310A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023258"/>
            <a:ext cx="9864725" cy="4191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729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26">
            <a:extLst>
              <a:ext uri="{FF2B5EF4-FFF2-40B4-BE49-F238E27FC236}">
                <a16:creationId xmlns:a16="http://schemas.microsoft.com/office/drawing/2014/main" id="{624A87C3-5010-519C-1F6C-474CF7D4922E}"/>
              </a:ext>
            </a:extLst>
          </p:cNvPr>
          <p:cNvSpPr/>
          <p:nvPr/>
        </p:nvSpPr>
        <p:spPr>
          <a:xfrm>
            <a:off x="0" y="3768315"/>
            <a:ext cx="12191996" cy="3089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"/>
              <a:gd name="f7" fmla="val 1"/>
              <a:gd name="f8" fmla="+- 0 0 -360"/>
              <a:gd name="f9" fmla="*/ f3 1 5"/>
              <a:gd name="f10" fmla="*/ f4 1 5"/>
              <a:gd name="f11" fmla="val f5"/>
              <a:gd name="f12" fmla="val f6"/>
              <a:gd name="f13" fmla="*/ f8 f0 1"/>
              <a:gd name="f14" fmla="+- f12 0 f11"/>
              <a:gd name="f15" fmla="*/ f13 1 f2"/>
              <a:gd name="f16" fmla="*/ f14 1 5"/>
              <a:gd name="f17" fmla="*/ f14 1 10"/>
              <a:gd name="f18" fmla="*/ f14 1 2"/>
              <a:gd name="f19" fmla="+- f15 0 f1"/>
              <a:gd name="f20" fmla="+- f11 f18 0"/>
              <a:gd name="f21" fmla="*/ f17 1 f16"/>
              <a:gd name="f22" fmla="*/ f11 1 f16"/>
              <a:gd name="f23" fmla="*/ f12 1 f16"/>
              <a:gd name="f24" fmla="*/ f16 1 f16"/>
              <a:gd name="f25" fmla="*/ f20 1 f16"/>
              <a:gd name="f26" fmla="*/ f22 f9 1"/>
              <a:gd name="f27" fmla="*/ f23 f9 1"/>
              <a:gd name="f28" fmla="*/ f23 f10 1"/>
              <a:gd name="f29" fmla="*/ f24 f10 1"/>
              <a:gd name="f30" fmla="*/ f21 f10 1"/>
              <a:gd name="f31" fmla="*/ f25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">
                <a:pos x="f31" y="f30"/>
              </a:cxn>
            </a:cxnLst>
            <a:rect l="f26" t="f29" r="f27" b="f28"/>
            <a:pathLst>
              <a:path w="5" h="5">
                <a:moveTo>
                  <a:pt x="f5" y="f7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close/>
              </a:path>
            </a:pathLst>
          </a:custGeom>
          <a:solidFill>
            <a:srgbClr val="F2F1D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0EBBE-CF89-359A-1BF0-9AD1D216E01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2742706"/>
            <a:ext cx="6810944" cy="750603"/>
          </a:xfrm>
        </p:spPr>
        <p:txBody>
          <a:bodyPr/>
          <a:lstStyle>
            <a:lvl1pPr marL="0" indent="0">
              <a:buNone/>
              <a:defRPr lang="en-US" sz="4400" b="1"/>
            </a:lvl1pPr>
          </a:lstStyle>
          <a:p>
            <a:pPr lvl="0"/>
            <a:r>
              <a:rPr lang="en-US"/>
              <a:t>Write here your title!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6B1F11C7-EEEC-EED1-37E4-B3EA5CA6089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3527343"/>
            <a:ext cx="6898663" cy="526447"/>
          </a:xfrm>
        </p:spPr>
        <p:txBody>
          <a:bodyPr>
            <a:noAutofit/>
          </a:bodyPr>
          <a:lstStyle>
            <a:lvl1pPr marL="0" indent="0">
              <a:buNone/>
              <a:defRPr lang="en-GB" sz="1400"/>
            </a:lvl1pPr>
          </a:lstStyle>
          <a:p>
            <a:pPr lvl="0"/>
            <a:r>
              <a:rPr lang="en-GB"/>
              <a:t>Name and organisation of the speaker/event name/ date xx/xx/xx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4B851AF-72BA-CA86-1FB3-E91502F0067F}"/>
              </a:ext>
            </a:extLst>
          </p:cNvPr>
          <p:cNvSpPr txBox="1"/>
          <p:nvPr/>
        </p:nvSpPr>
        <p:spPr>
          <a:xfrm>
            <a:off x="7182200" y="5754438"/>
            <a:ext cx="4163052" cy="622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D3785D"/>
                </a:solidFill>
                <a:uFillTx/>
                <a:latin typeface="Century Gothic" pitchFamily="34"/>
              </a:rPr>
              <a:t>OrganicClimateNET</a:t>
            </a:r>
            <a:r>
              <a:rPr lang="en-GB" sz="1400" b="1" i="0" u="none" strike="noStrike" kern="1200" cap="none" spc="0" baseline="0">
                <a:solidFill>
                  <a:srgbClr val="4F3D16"/>
                </a:solidFill>
                <a:uFillTx/>
                <a:latin typeface="Century Gothic" pitchFamily="34"/>
              </a:rPr>
              <a:t> </a:t>
            </a:r>
            <a:r>
              <a:rPr lang="en-GB" sz="1400" b="1" i="0" u="none" strike="noStrike" kern="1200" cap="none" spc="0" baseline="0">
                <a:solidFill>
                  <a:srgbClr val="3F405B"/>
                </a:solidFill>
                <a:uFillTx/>
                <a:latin typeface="Century Gothic" pitchFamily="34"/>
              </a:rPr>
              <a:t>PROJECT</a:t>
            </a:r>
          </a:p>
        </p:txBody>
      </p:sp>
      <p:pic>
        <p:nvPicPr>
          <p:cNvPr id="6" name="Picture 4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47846D8F-3453-69C3-57AE-0FAE4CB01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3" y="4631637"/>
            <a:ext cx="6063477" cy="1106588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92C654-8805-7027-1F2E-E35192CDFAC8}"/>
              </a:ext>
            </a:extLst>
          </p:cNvPr>
          <p:cNvCxnSpPr/>
          <p:nvPr/>
        </p:nvCxnSpPr>
        <p:spPr>
          <a:xfrm flipV="1">
            <a:off x="0" y="-9034"/>
            <a:ext cx="12191996" cy="613991"/>
          </a:xfrm>
          <a:prstGeom prst="straightConnector1">
            <a:avLst/>
          </a:prstGeom>
          <a:noFill/>
          <a:ln w="19046" cap="flat">
            <a:solidFill>
              <a:srgbClr val="D3785D"/>
            </a:solidFill>
            <a:prstDash val="solid"/>
            <a:miter/>
          </a:ln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853A02-5533-14BC-4BFC-6D9125EA2503}"/>
              </a:ext>
            </a:extLst>
          </p:cNvPr>
          <p:cNvCxnSpPr/>
          <p:nvPr/>
        </p:nvCxnSpPr>
        <p:spPr>
          <a:xfrm>
            <a:off x="-51727" y="-96972"/>
            <a:ext cx="12243723" cy="860285"/>
          </a:xfrm>
          <a:prstGeom prst="straightConnector1">
            <a:avLst/>
          </a:prstGeom>
          <a:noFill/>
          <a:ln w="19046" cap="flat">
            <a:solidFill>
              <a:srgbClr val="85B096"/>
            </a:solidFill>
            <a:prstDash val="solid"/>
            <a:miter/>
          </a:ln>
        </p:spPr>
      </p:cxnSp>
      <p:cxnSp>
        <p:nvCxnSpPr>
          <p:cNvPr id="9" name="Straight Connector 31">
            <a:extLst>
              <a:ext uri="{FF2B5EF4-FFF2-40B4-BE49-F238E27FC236}">
                <a16:creationId xmlns:a16="http://schemas.microsoft.com/office/drawing/2014/main" id="{00C61F51-394C-C455-6386-27DEDDA61366}"/>
              </a:ext>
            </a:extLst>
          </p:cNvPr>
          <p:cNvCxnSpPr/>
          <p:nvPr/>
        </p:nvCxnSpPr>
        <p:spPr>
          <a:xfrm>
            <a:off x="6423358" y="5601157"/>
            <a:ext cx="5768638" cy="0"/>
          </a:xfrm>
          <a:prstGeom prst="straightConnector1">
            <a:avLst/>
          </a:prstGeom>
          <a:noFill/>
          <a:ln w="19046" cap="flat">
            <a:solidFill>
              <a:srgbClr val="D3785D"/>
            </a:solidFill>
            <a:prstDash val="solid"/>
            <a:miter/>
            <a:headEnd type="arrow"/>
          </a:ln>
        </p:spPr>
      </p:cxnSp>
      <p:pic>
        <p:nvPicPr>
          <p:cNvPr id="10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6AB09F8-8429-7A1A-3BF9-2B723382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775" y="5907216"/>
            <a:ext cx="2256153" cy="4724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echteck 1">
            <a:extLst>
              <a:ext uri="{FF2B5EF4-FFF2-40B4-BE49-F238E27FC236}">
                <a16:creationId xmlns:a16="http://schemas.microsoft.com/office/drawing/2014/main" id="{C512BEBC-6D27-20B8-3AC1-21897CA51D82}"/>
              </a:ext>
            </a:extLst>
          </p:cNvPr>
          <p:cNvSpPr/>
          <p:nvPr/>
        </p:nvSpPr>
        <p:spPr>
          <a:xfrm>
            <a:off x="327775" y="5421852"/>
            <a:ext cx="3736366" cy="41549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Times New Roman" pitchFamily="18"/>
                <a:cs typeface="Times New Roman" pitchFamily="18"/>
              </a:rPr>
              <a:t>This project is co-funded by the European Union and the Swiss State Secretariat for Education, Research and Innovation (SERI)</a:t>
            </a:r>
            <a:endParaRPr lang="en-GB" sz="105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2" name="Grafik 16">
            <a:extLst>
              <a:ext uri="{FF2B5EF4-FFF2-40B4-BE49-F238E27FC236}">
                <a16:creationId xmlns:a16="http://schemas.microsoft.com/office/drawing/2014/main" id="{2985DD1A-FA31-5B34-B905-FE658EB65A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424" t="25775" r="50890" b="-5191"/>
          <a:stretch>
            <a:fillRect/>
          </a:stretch>
        </p:blipFill>
        <p:spPr>
          <a:xfrm>
            <a:off x="2524539" y="5892247"/>
            <a:ext cx="2107097" cy="8399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Rechteck 3">
            <a:extLst>
              <a:ext uri="{FF2B5EF4-FFF2-40B4-BE49-F238E27FC236}">
                <a16:creationId xmlns:a16="http://schemas.microsoft.com/office/drawing/2014/main" id="{1DF3DE0E-9FE0-1C7B-4501-0634FC738021}"/>
              </a:ext>
            </a:extLst>
          </p:cNvPr>
          <p:cNvSpPr/>
          <p:nvPr/>
        </p:nvSpPr>
        <p:spPr>
          <a:xfrm>
            <a:off x="8735244" y="6035222"/>
            <a:ext cx="2610008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3F405B"/>
                </a:solidFill>
                <a:uFillTx/>
                <a:latin typeface="Century Gothic" pitchFamily="34"/>
              </a:rPr>
              <a:t>Grant Agreement No. 101136880</a:t>
            </a:r>
            <a:endParaRPr lang="en-GB" sz="1400" b="1" i="0" u="none" strike="noStrike" kern="1200" cap="none" spc="0" baseline="0">
              <a:solidFill>
                <a:srgbClr val="3F405B"/>
              </a:solidFill>
              <a:uFillTx/>
              <a:latin typeface="Century Gothic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19412269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65C00E9F-A026-B39A-3CA3-B66A0AB797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19" y="413253"/>
            <a:ext cx="10515600" cy="132555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Index Title</a:t>
            </a:r>
            <a:endParaRPr lang="en-GB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033C8D09-1A15-6423-18CB-E19112F740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CCFF40-2A4E-4932-8CC5-BE2A39E9B69D}" type="slidenum"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8143B-8863-4320-F1B1-479AA1B00F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736" y="1914525"/>
            <a:ext cx="10515600" cy="3971925"/>
          </a:xfrm>
        </p:spPr>
        <p:txBody>
          <a:bodyPr/>
          <a:lstStyle>
            <a:lvl1pPr>
              <a:buFont typeface="Calibri Light"/>
              <a:buAutoNum type="arabicPeriod"/>
              <a:defRPr lang="en-US"/>
            </a:lvl1pPr>
            <a:lvl2pPr>
              <a:buFont typeface="Calibri Light"/>
              <a:buAutoNum type="arabicPeriod"/>
              <a:defRPr lang="en-US"/>
            </a:lvl2pPr>
            <a:lvl3pPr>
              <a:buFont typeface="Calibri Light"/>
              <a:buAutoNum type="arabicPeriod"/>
              <a:defRPr lang="en-US"/>
            </a:lvl3pPr>
            <a:lvl4pPr>
              <a:buFont typeface="Calibri Light"/>
              <a:buAutoNum type="arabicPeriod"/>
              <a:defRPr lang="en-US"/>
            </a:lvl4pPr>
            <a:lvl5pPr>
              <a:buFont typeface="Calibri Light"/>
              <a:buAutoNum type="arabicPeriod"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40007E82-2EE3-E9C9-4B8A-3C6F9A46FDEA}"/>
              </a:ext>
            </a:extLst>
          </p:cNvPr>
          <p:cNvCxnSpPr/>
          <p:nvPr/>
        </p:nvCxnSpPr>
        <p:spPr>
          <a:xfrm>
            <a:off x="0" y="0"/>
            <a:ext cx="255035" cy="6858000"/>
          </a:xfrm>
          <a:prstGeom prst="straightConnector1">
            <a:avLst/>
          </a:prstGeom>
          <a:noFill/>
          <a:ln w="19046" cap="flat">
            <a:solidFill>
              <a:srgbClr val="D3785D"/>
            </a:solidFill>
            <a:prstDash val="solid"/>
            <a:miter/>
          </a:ln>
        </p:spPr>
      </p:cxnSp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981BBE93-7F9A-4D40-91DE-7D6DEF90BAFE}"/>
              </a:ext>
            </a:extLst>
          </p:cNvPr>
          <p:cNvCxnSpPr/>
          <p:nvPr/>
        </p:nvCxnSpPr>
        <p:spPr>
          <a:xfrm flipH="1">
            <a:off x="-9921" y="-18699"/>
            <a:ext cx="385666" cy="7257702"/>
          </a:xfrm>
          <a:prstGeom prst="straightConnector1">
            <a:avLst/>
          </a:prstGeom>
          <a:noFill/>
          <a:ln w="19046" cap="flat">
            <a:solidFill>
              <a:srgbClr val="496D56"/>
            </a:solidFill>
            <a:prstDash val="solid"/>
            <a:miter/>
          </a:ln>
        </p:spPr>
      </p:cxnSp>
      <p:pic>
        <p:nvPicPr>
          <p:cNvPr id="7" name="Picture 17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E82771BE-C802-56E8-D49C-6CAD23B34E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88911" y="6347517"/>
            <a:ext cx="2100504" cy="3827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Flowchart: Manual Input 18">
            <a:extLst>
              <a:ext uri="{FF2B5EF4-FFF2-40B4-BE49-F238E27FC236}">
                <a16:creationId xmlns:a16="http://schemas.microsoft.com/office/drawing/2014/main" id="{259F566D-A7E4-A663-3622-3F115D0C79B1}"/>
              </a:ext>
            </a:extLst>
          </p:cNvPr>
          <p:cNvSpPr/>
          <p:nvPr/>
        </p:nvSpPr>
        <p:spPr>
          <a:xfrm rot="5400013">
            <a:off x="-3269241" y="2839756"/>
            <a:ext cx="6876699" cy="11971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"/>
              <a:gd name="f7" fmla="val 1"/>
              <a:gd name="f8" fmla="+- 0 0 -360"/>
              <a:gd name="f9" fmla="*/ f3 1 5"/>
              <a:gd name="f10" fmla="*/ f4 1 5"/>
              <a:gd name="f11" fmla="val f5"/>
              <a:gd name="f12" fmla="val f6"/>
              <a:gd name="f13" fmla="*/ f8 f0 1"/>
              <a:gd name="f14" fmla="+- f12 0 f11"/>
              <a:gd name="f15" fmla="*/ f13 1 f2"/>
              <a:gd name="f16" fmla="*/ f14 1 5"/>
              <a:gd name="f17" fmla="*/ f14 1 10"/>
              <a:gd name="f18" fmla="*/ f14 1 2"/>
              <a:gd name="f19" fmla="+- f15 0 f1"/>
              <a:gd name="f20" fmla="+- f11 f18 0"/>
              <a:gd name="f21" fmla="*/ f17 1 f16"/>
              <a:gd name="f22" fmla="*/ f11 1 f16"/>
              <a:gd name="f23" fmla="*/ f12 1 f16"/>
              <a:gd name="f24" fmla="*/ f16 1 f16"/>
              <a:gd name="f25" fmla="*/ f20 1 f16"/>
              <a:gd name="f26" fmla="*/ f22 f9 1"/>
              <a:gd name="f27" fmla="*/ f23 f9 1"/>
              <a:gd name="f28" fmla="*/ f23 f10 1"/>
              <a:gd name="f29" fmla="*/ f24 f10 1"/>
              <a:gd name="f30" fmla="*/ f21 f10 1"/>
              <a:gd name="f31" fmla="*/ f25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">
                <a:pos x="f31" y="f30"/>
              </a:cxn>
            </a:cxnLst>
            <a:rect l="f26" t="f29" r="f27" b="f28"/>
            <a:pathLst>
              <a:path w="5" h="5">
                <a:moveTo>
                  <a:pt x="f5" y="f7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close/>
              </a:path>
            </a:pathLst>
          </a:custGeom>
          <a:solidFill>
            <a:srgbClr val="F2F1D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9" name="Straight Connector 31">
            <a:extLst>
              <a:ext uri="{FF2B5EF4-FFF2-40B4-BE49-F238E27FC236}">
                <a16:creationId xmlns:a16="http://schemas.microsoft.com/office/drawing/2014/main" id="{4F42FF66-9093-2965-3972-5B47DEC8B4E1}"/>
              </a:ext>
            </a:extLst>
          </p:cNvPr>
          <p:cNvCxnSpPr/>
          <p:nvPr/>
        </p:nvCxnSpPr>
        <p:spPr>
          <a:xfrm>
            <a:off x="8610603" y="6347517"/>
            <a:ext cx="3581393" cy="0"/>
          </a:xfrm>
          <a:prstGeom prst="straightConnector1">
            <a:avLst/>
          </a:prstGeom>
          <a:noFill/>
          <a:ln w="19046" cap="flat">
            <a:solidFill>
              <a:srgbClr val="D3785D"/>
            </a:solidFill>
            <a:prstDash val="solid"/>
            <a:miter/>
            <a:headEnd type="arrow"/>
          </a:ln>
        </p:spPr>
      </p:cxnSp>
    </p:spTree>
    <p:extLst>
      <p:ext uri="{BB962C8B-B14F-4D97-AF65-F5344CB8AC3E}">
        <p14:creationId xmlns:p14="http://schemas.microsoft.com/office/powerpoint/2010/main" val="3019649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BA286-9D2D-959B-E257-3A52C16360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3903" y="3397005"/>
            <a:ext cx="5251454" cy="119245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Título de sección 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FC7C26-CA70-E151-2F07-A5C2B74360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57557" y="4606930"/>
            <a:ext cx="5251454" cy="1112678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4" name="Picture 14" descr="A circular logo with different colored circles&#10;&#10;Description automatically generated with medium confidence">
            <a:extLst>
              <a:ext uri="{FF2B5EF4-FFF2-40B4-BE49-F238E27FC236}">
                <a16:creationId xmlns:a16="http://schemas.microsoft.com/office/drawing/2014/main" id="{5FA9BE32-1676-2A56-CEC2-F0DF257A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67" y="3133292"/>
            <a:ext cx="2852735" cy="28527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C120E2F4-66B8-A997-167F-A6167B859A1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880113" y="0"/>
            <a:ext cx="3311883" cy="6107113"/>
          </a:xfrm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72040C63-9358-9B43-5017-44BF9FE07E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3C1874-E2E7-416E-B61B-A9C053DF37C9}" type="slidenum">
              <a:t>‹#›</a:t>
            </a:fld>
            <a:endParaRPr lang="en-GB"/>
          </a:p>
        </p:txBody>
      </p:sp>
      <p:pic>
        <p:nvPicPr>
          <p:cNvPr id="7" name="Picture 21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1E975373-EF8E-E236-6A77-934668F32D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88911" y="6347517"/>
            <a:ext cx="2100504" cy="38278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8" name="Straight Connector 31">
            <a:extLst>
              <a:ext uri="{FF2B5EF4-FFF2-40B4-BE49-F238E27FC236}">
                <a16:creationId xmlns:a16="http://schemas.microsoft.com/office/drawing/2014/main" id="{B41F7720-6BB8-D885-DACF-C67B60C087AD}"/>
              </a:ext>
            </a:extLst>
          </p:cNvPr>
          <p:cNvCxnSpPr/>
          <p:nvPr/>
        </p:nvCxnSpPr>
        <p:spPr>
          <a:xfrm>
            <a:off x="8610603" y="6347517"/>
            <a:ext cx="3581393" cy="0"/>
          </a:xfrm>
          <a:prstGeom prst="straightConnector1">
            <a:avLst/>
          </a:prstGeom>
          <a:noFill/>
          <a:ln w="19046" cap="flat">
            <a:solidFill>
              <a:srgbClr val="D3785D"/>
            </a:solidFill>
            <a:prstDash val="solid"/>
            <a:miter/>
            <a:headEnd type="arrow"/>
          </a:ln>
        </p:spPr>
      </p:cxnSp>
    </p:spTree>
    <p:extLst>
      <p:ext uri="{BB962C8B-B14F-4D97-AF65-F5344CB8AC3E}">
        <p14:creationId xmlns:p14="http://schemas.microsoft.com/office/powerpoint/2010/main" val="1227395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5C2E3-8F74-F306-8FFC-F410F1E029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29028"/>
            <a:ext cx="10515600" cy="82391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F07336-0147-0849-CD46-C0BF53801AE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789526"/>
            <a:ext cx="10515600" cy="4351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pic>
        <p:nvPicPr>
          <p:cNvPr id="4" name="Picture 24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D9D06ED1-659D-B6F8-2634-3099386F08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88911" y="6347517"/>
            <a:ext cx="2100504" cy="3827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406401E6-0355-9F10-B659-C565E6731B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063858"/>
            <a:ext cx="8951838" cy="411955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85B096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D107AC74-19A0-E4D5-733B-283280D8E3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A5291F-A0BF-4D9A-9991-5DD2545801DE}" type="slidenum">
              <a:t>‹#›</a:t>
            </a:fld>
            <a:endParaRPr lang="en-GB"/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B363B2B7-9E0B-B75D-7AFB-9B86CC8232D9}"/>
              </a:ext>
            </a:extLst>
          </p:cNvPr>
          <p:cNvCxnSpPr/>
          <p:nvPr/>
        </p:nvCxnSpPr>
        <p:spPr>
          <a:xfrm>
            <a:off x="8610603" y="6347517"/>
            <a:ext cx="3581393" cy="0"/>
          </a:xfrm>
          <a:prstGeom prst="straightConnector1">
            <a:avLst/>
          </a:prstGeom>
          <a:noFill/>
          <a:ln w="19046" cap="flat">
            <a:solidFill>
              <a:srgbClr val="D3785D"/>
            </a:solidFill>
            <a:prstDash val="solid"/>
            <a:miter/>
            <a:headEnd type="arrow"/>
          </a:ln>
        </p:spPr>
      </p:cxnSp>
    </p:spTree>
    <p:extLst>
      <p:ext uri="{BB962C8B-B14F-4D97-AF65-F5344CB8AC3E}">
        <p14:creationId xmlns:p14="http://schemas.microsoft.com/office/powerpoint/2010/main" val="41011572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7E773-3EA8-E312-30A9-27BAA20B6F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29028"/>
            <a:ext cx="10515600" cy="1325559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266120-E18C-FC44-8BA9-9B38AD6D5C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89526"/>
            <a:ext cx="5181603" cy="4351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3872B7-EF7B-5310-8CFF-99CBF7E9250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789526"/>
            <a:ext cx="5181603" cy="4351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4E3079F0-5FD0-78CA-7D1D-57EA4888C5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28FC17-FB37-4640-92D4-864E79CFDC50}" type="slidenum">
              <a:t>‹#›</a:t>
            </a:fld>
            <a:endParaRPr lang="en-GB"/>
          </a:p>
        </p:txBody>
      </p:sp>
      <p:pic>
        <p:nvPicPr>
          <p:cNvPr id="6" name="Picture 24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21A47DCF-A902-9D7A-3D05-211A9F173A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88911" y="6347517"/>
            <a:ext cx="2100504" cy="38278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ABB75C8D-595E-1AA5-077E-46057B464D44}"/>
              </a:ext>
            </a:extLst>
          </p:cNvPr>
          <p:cNvCxnSpPr/>
          <p:nvPr/>
        </p:nvCxnSpPr>
        <p:spPr>
          <a:xfrm>
            <a:off x="8610603" y="6347517"/>
            <a:ext cx="3581393" cy="0"/>
          </a:xfrm>
          <a:prstGeom prst="straightConnector1">
            <a:avLst/>
          </a:prstGeom>
          <a:noFill/>
          <a:ln w="19046" cap="flat">
            <a:solidFill>
              <a:srgbClr val="D3785D"/>
            </a:solidFill>
            <a:prstDash val="solid"/>
            <a:miter/>
            <a:headEnd type="arrow"/>
          </a:ln>
        </p:spPr>
      </p:cxnSp>
    </p:spTree>
    <p:extLst>
      <p:ext uri="{BB962C8B-B14F-4D97-AF65-F5344CB8AC3E}">
        <p14:creationId xmlns:p14="http://schemas.microsoft.com/office/powerpoint/2010/main" val="34765468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3DD59-5E22-3D9C-2F95-5795BC6AE0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45B341-B876-EE55-F62E-8105B79FCA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5B096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E5CE2C-78C2-3A23-7B06-24F5FE702D3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8203" y="2505071"/>
            <a:ext cx="5157782" cy="3684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6FD223-3ADD-FFE3-742A-44E4AA12846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0608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5B096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A0365A-CCA0-FA84-F786-2F453F553A5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FA713D13-42C9-8206-674B-7579B8F805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940466-F56F-4B14-BAFE-E70A57C07BE7}" type="slidenum">
              <a:t>‹#›</a:t>
            </a:fld>
            <a:endParaRPr lang="en-GB"/>
          </a:p>
        </p:txBody>
      </p:sp>
      <p:pic>
        <p:nvPicPr>
          <p:cNvPr id="8" name="Picture 22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3F98EC05-69A6-BF9C-14EC-A1BDA03754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88911" y="6347517"/>
            <a:ext cx="2100504" cy="38278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9" name="Straight Connector 31">
            <a:extLst>
              <a:ext uri="{FF2B5EF4-FFF2-40B4-BE49-F238E27FC236}">
                <a16:creationId xmlns:a16="http://schemas.microsoft.com/office/drawing/2014/main" id="{FA44941B-71CC-95FC-3FFE-ABCEC9629DCF}"/>
              </a:ext>
            </a:extLst>
          </p:cNvPr>
          <p:cNvCxnSpPr/>
          <p:nvPr/>
        </p:nvCxnSpPr>
        <p:spPr>
          <a:xfrm>
            <a:off x="8610603" y="6347517"/>
            <a:ext cx="3581393" cy="0"/>
          </a:xfrm>
          <a:prstGeom prst="straightConnector1">
            <a:avLst/>
          </a:prstGeom>
          <a:noFill/>
          <a:ln w="19046" cap="flat">
            <a:solidFill>
              <a:srgbClr val="D3785D"/>
            </a:solidFill>
            <a:prstDash val="solid"/>
            <a:miter/>
            <a:headEnd type="arrow"/>
          </a:ln>
        </p:spPr>
      </p:cxnSp>
    </p:spTree>
    <p:extLst>
      <p:ext uri="{BB962C8B-B14F-4D97-AF65-F5344CB8AC3E}">
        <p14:creationId xmlns:p14="http://schemas.microsoft.com/office/powerpoint/2010/main" val="251256082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89267-A772-C54C-ADEF-34DE2EABF1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7FA39E-9864-D5AA-2A0A-7B74E5E9083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pic>
        <p:nvPicPr>
          <p:cNvPr id="4" name="Picture 17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BE03EEBD-4D17-60E5-2986-0F0E77BE17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88911" y="6347517"/>
            <a:ext cx="2100504" cy="3827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5DB4F5C4-6151-27D2-83C5-5DA2ADDF43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CE9526-D084-4C3E-AFC7-F574BBB8EF3F}" type="slidenum">
              <a:t>‹#›</a:t>
            </a:fld>
            <a:endParaRPr lang="en-GB"/>
          </a:p>
        </p:txBody>
      </p:sp>
      <p:cxnSp>
        <p:nvCxnSpPr>
          <p:cNvPr id="6" name="Straight Connector 31">
            <a:extLst>
              <a:ext uri="{FF2B5EF4-FFF2-40B4-BE49-F238E27FC236}">
                <a16:creationId xmlns:a16="http://schemas.microsoft.com/office/drawing/2014/main" id="{6DF66ADF-5B9D-2EB8-E9A4-CD0ED0A8160F}"/>
              </a:ext>
            </a:extLst>
          </p:cNvPr>
          <p:cNvCxnSpPr/>
          <p:nvPr/>
        </p:nvCxnSpPr>
        <p:spPr>
          <a:xfrm>
            <a:off x="8610603" y="6347517"/>
            <a:ext cx="3581393" cy="0"/>
          </a:xfrm>
          <a:prstGeom prst="straightConnector1">
            <a:avLst/>
          </a:prstGeom>
          <a:noFill/>
          <a:ln w="19046" cap="flat">
            <a:solidFill>
              <a:srgbClr val="D3785D"/>
            </a:solidFill>
            <a:prstDash val="solid"/>
            <a:miter/>
            <a:headEnd type="arrow"/>
          </a:ln>
        </p:spPr>
      </p:cxnSp>
    </p:spTree>
    <p:extLst>
      <p:ext uri="{BB962C8B-B14F-4D97-AF65-F5344CB8AC3E}">
        <p14:creationId xmlns:p14="http://schemas.microsoft.com/office/powerpoint/2010/main" val="342424711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and text to th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4D5A4-1E6C-34E8-F83C-A77018FCB3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1237512"/>
            <a:ext cx="3932240" cy="16002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B7099-43AE-36A7-1644-1E27989E589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0011" y="1001944"/>
            <a:ext cx="6172200" cy="48736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2986A6-66AE-9098-17C7-7366315CC51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954216"/>
            <a:ext cx="3932240" cy="2914768"/>
          </a:xfrm>
        </p:spPr>
        <p:txBody>
          <a:bodyPr/>
          <a:lstStyle>
            <a:lvl1pPr marL="0" indent="0">
              <a:buNone/>
              <a:defRPr sz="1600">
                <a:solidFill>
                  <a:srgbClr val="85B096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417613-F6D0-6089-3F13-7366212BD602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085CF0CE-9512-49D2-5256-C2CB7754B5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1DAEEF-B70D-4411-98A9-6C238BF5088E}" type="slidenum">
              <a:t>‹#›</a:t>
            </a:fld>
            <a:endParaRPr lang="en-GB"/>
          </a:p>
        </p:txBody>
      </p:sp>
      <p:pic>
        <p:nvPicPr>
          <p:cNvPr id="7" name="Picture 9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FD75E3EA-7EFE-761A-767D-4900329F53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88911" y="6347517"/>
            <a:ext cx="2100504" cy="38278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8" name="Straight Connector 31">
            <a:extLst>
              <a:ext uri="{FF2B5EF4-FFF2-40B4-BE49-F238E27FC236}">
                <a16:creationId xmlns:a16="http://schemas.microsoft.com/office/drawing/2014/main" id="{77F75DD0-3745-E055-4989-355C453423ED}"/>
              </a:ext>
            </a:extLst>
          </p:cNvPr>
          <p:cNvCxnSpPr/>
          <p:nvPr/>
        </p:nvCxnSpPr>
        <p:spPr>
          <a:xfrm>
            <a:off x="8610603" y="6347517"/>
            <a:ext cx="3581393" cy="0"/>
          </a:xfrm>
          <a:prstGeom prst="straightConnector1">
            <a:avLst/>
          </a:prstGeom>
          <a:noFill/>
          <a:ln w="19046" cap="flat">
            <a:solidFill>
              <a:srgbClr val="D3785D"/>
            </a:solidFill>
            <a:prstDash val="solid"/>
            <a:miter/>
            <a:headEnd type="arrow"/>
          </a:ln>
        </p:spPr>
      </p:cxnSp>
    </p:spTree>
    <p:extLst>
      <p:ext uri="{BB962C8B-B14F-4D97-AF65-F5344CB8AC3E}">
        <p14:creationId xmlns:p14="http://schemas.microsoft.com/office/powerpoint/2010/main" val="282439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64FAD-CF82-4315-8163-8428F010E6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3906" y="3397006"/>
            <a:ext cx="5251450" cy="1192457"/>
          </a:xfrm>
        </p:spPr>
        <p:txBody>
          <a:bodyPr anchor="ctr">
            <a:noAutofit/>
          </a:bodyPr>
          <a:lstStyle>
            <a:lvl1pPr>
              <a:defRPr sz="4400">
                <a:solidFill>
                  <a:srgbClr val="3F40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Título de sección 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D38C5B-E8BA-4341-A2CE-093ABD9C5D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57556" y="4606926"/>
            <a:ext cx="5251450" cy="1112677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3F405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5" name="Picture 14" descr="A circular logo with different colored circles&#10;&#10;Description automatically generated with medium confidence">
            <a:extLst>
              <a:ext uri="{FF2B5EF4-FFF2-40B4-BE49-F238E27FC236}">
                <a16:creationId xmlns:a16="http://schemas.microsoft.com/office/drawing/2014/main" id="{10831C7E-B97E-EFCD-C323-5A4085B3F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9" y="3133288"/>
            <a:ext cx="2852737" cy="2852737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A8FD77D-9C4D-00F1-14DA-9CF48F333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80113" y="0"/>
            <a:ext cx="3311887" cy="610711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BD62E86D-6FDB-8FB5-4C86-93C5516F3D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B709467-3915-4804-BF48-412BD6EACE6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2" name="Picture 21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206AB073-271F-259A-57D4-F2BB095A80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09" y="6347519"/>
            <a:ext cx="2100509" cy="3827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31">
            <a:extLst>
              <a:ext uri="{FF2B5EF4-FFF2-40B4-BE49-F238E27FC236}">
                <a16:creationId xmlns:a16="http://schemas.microsoft.com/office/drawing/2014/main" id="{AFD19B52-8544-4DA7-83E7-F54BC59A4CB9}"/>
              </a:ext>
            </a:extLst>
          </p:cNvPr>
          <p:cNvCxnSpPr>
            <a:cxnSpLocks/>
          </p:cNvCxnSpPr>
          <p:nvPr userDrawn="1"/>
        </p:nvCxnSpPr>
        <p:spPr>
          <a:xfrm>
            <a:off x="8610600" y="6347519"/>
            <a:ext cx="3581400" cy="0"/>
          </a:xfrm>
          <a:prstGeom prst="line">
            <a:avLst/>
          </a:prstGeom>
          <a:ln w="19050">
            <a:solidFill>
              <a:srgbClr val="D3785D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10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DFA27-53E9-4C9D-B637-F4ADA0D9DA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6611" y="2231776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51DAE65-F34F-104C-B7DB-5B91E2CDB7C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299789" y="1329610"/>
            <a:ext cx="5194038" cy="4198778"/>
          </a:xfrm>
        </p:spPr>
        <p:txBody>
          <a:bodyPr/>
          <a:lstStyle>
            <a:lvl1pPr marL="0" indent="0">
              <a:buNone/>
              <a:defRPr lang="en-GB" sz="3200">
                <a:solidFill>
                  <a:srgbClr val="4F3D16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4E317B-CD86-A120-E14F-5E212D3D2BC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3973022"/>
            <a:ext cx="3932240" cy="1121136"/>
          </a:xfrm>
        </p:spPr>
        <p:txBody>
          <a:bodyPr/>
          <a:lstStyle>
            <a:lvl1pPr marL="0" indent="0">
              <a:buNone/>
              <a:defRPr sz="1600">
                <a:solidFill>
                  <a:srgbClr val="85B096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FF89F837-95BB-FD95-8DE6-3AEE4E14ED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F44275-B9C7-4FC4-8B32-42902E6908BF}" type="slidenum">
              <a:t>‹#›</a:t>
            </a:fld>
            <a:endParaRPr lang="en-GB"/>
          </a:p>
        </p:txBody>
      </p:sp>
      <p:pic>
        <p:nvPicPr>
          <p:cNvPr id="6" name="Picture 22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D8775A8E-4377-1B31-095C-BABFC85E45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88911" y="6347517"/>
            <a:ext cx="2100504" cy="38278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01E33ACA-365A-3E5B-E4A9-C3EEE79D1CF1}"/>
              </a:ext>
            </a:extLst>
          </p:cNvPr>
          <p:cNvCxnSpPr/>
          <p:nvPr/>
        </p:nvCxnSpPr>
        <p:spPr>
          <a:xfrm>
            <a:off x="8610603" y="6347517"/>
            <a:ext cx="3581393" cy="0"/>
          </a:xfrm>
          <a:prstGeom prst="straightConnector1">
            <a:avLst/>
          </a:prstGeom>
          <a:noFill/>
          <a:ln w="19046" cap="flat">
            <a:solidFill>
              <a:srgbClr val="D3785D"/>
            </a:solidFill>
            <a:prstDash val="solid"/>
            <a:miter/>
            <a:headEnd type="arrow"/>
          </a:ln>
        </p:spPr>
      </p:cxnSp>
    </p:spTree>
    <p:extLst>
      <p:ext uri="{BB962C8B-B14F-4D97-AF65-F5344CB8AC3E}">
        <p14:creationId xmlns:p14="http://schemas.microsoft.com/office/powerpoint/2010/main" val="246550886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D326A-78F8-33F8-4299-A3C9AD63B6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6611" y="2231776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hart Placeholder 15">
            <a:extLst>
              <a:ext uri="{FF2B5EF4-FFF2-40B4-BE49-F238E27FC236}">
                <a16:creationId xmlns:a16="http://schemas.microsoft.com/office/drawing/2014/main" id="{B2D7B15E-D431-78EC-16D4-EB9FB306B2B1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5116516" y="514350"/>
            <a:ext cx="6369052" cy="5354634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F3A8A29C-70A5-8132-6B22-6E11606BE6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32A000-E921-40B4-831C-2931D9A73111}" type="slidenum">
              <a:t>‹#›</a:t>
            </a:fld>
            <a:endParaRPr lang="en-GB"/>
          </a:p>
        </p:txBody>
      </p:sp>
      <p:pic>
        <p:nvPicPr>
          <p:cNvPr id="5" name="Picture 9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03280C4C-9BDC-6026-E9A3-6D6B6DF3E6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88911" y="6347517"/>
            <a:ext cx="2100504" cy="3827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D94F63A1-D282-90B7-8F6F-7FB1ECBCF8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9784" y="3973022"/>
            <a:ext cx="3932240" cy="1121136"/>
          </a:xfrm>
        </p:spPr>
        <p:txBody>
          <a:bodyPr/>
          <a:lstStyle>
            <a:lvl1pPr marL="0" indent="0">
              <a:buNone/>
              <a:defRPr sz="1600">
                <a:solidFill>
                  <a:srgbClr val="85B096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879A1BEA-9276-D57B-12DD-11E26760AAB6}"/>
              </a:ext>
            </a:extLst>
          </p:cNvPr>
          <p:cNvCxnSpPr/>
          <p:nvPr/>
        </p:nvCxnSpPr>
        <p:spPr>
          <a:xfrm>
            <a:off x="8610603" y="6347517"/>
            <a:ext cx="3581393" cy="0"/>
          </a:xfrm>
          <a:prstGeom prst="straightConnector1">
            <a:avLst/>
          </a:prstGeom>
          <a:noFill/>
          <a:ln w="19046" cap="flat">
            <a:solidFill>
              <a:srgbClr val="D3785D"/>
            </a:solidFill>
            <a:prstDash val="solid"/>
            <a:miter/>
            <a:headEnd type="arrow"/>
          </a:ln>
        </p:spPr>
      </p:cxnSp>
    </p:spTree>
    <p:extLst>
      <p:ext uri="{BB962C8B-B14F-4D97-AF65-F5344CB8AC3E}">
        <p14:creationId xmlns:p14="http://schemas.microsoft.com/office/powerpoint/2010/main" val="354214321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9565-458B-B42A-0102-80866B69D2F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lvl1pPr algn="ctr"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6">
            <a:extLst>
              <a:ext uri="{FF2B5EF4-FFF2-40B4-BE49-F238E27FC236}">
                <a16:creationId xmlns:a16="http://schemas.microsoft.com/office/drawing/2014/main" id="{83AB4BBF-3C10-D8F2-9875-F09663777428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2620103"/>
            <a:ext cx="10515600" cy="3253645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242B02-1D37-9505-CD14-F1250F9895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918932"/>
            <a:ext cx="10515600" cy="254349"/>
          </a:xfrm>
        </p:spPr>
        <p:txBody>
          <a:bodyPr anchorCtr="1"/>
          <a:lstStyle>
            <a:lvl1pPr marL="0" indent="0" algn="ctr">
              <a:buNone/>
              <a:defRPr sz="1600" b="1">
                <a:solidFill>
                  <a:srgbClr val="85B096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17D6F875-FCC1-7D9D-3029-1F11A745C9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848064-C03F-4955-94AC-CAA53970DAFA}" type="slidenum">
              <a:t>‹#›</a:t>
            </a:fld>
            <a:endParaRPr lang="en-GB"/>
          </a:p>
        </p:txBody>
      </p:sp>
      <p:pic>
        <p:nvPicPr>
          <p:cNvPr id="6" name="Picture 29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35DC984E-0B3E-9EA7-BE31-3741767407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88911" y="6347517"/>
            <a:ext cx="2100504" cy="38278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E1107893-D6AB-219E-2A95-03183206588C}"/>
              </a:ext>
            </a:extLst>
          </p:cNvPr>
          <p:cNvCxnSpPr/>
          <p:nvPr/>
        </p:nvCxnSpPr>
        <p:spPr>
          <a:xfrm>
            <a:off x="8610603" y="6347517"/>
            <a:ext cx="3581393" cy="0"/>
          </a:xfrm>
          <a:prstGeom prst="straightConnector1">
            <a:avLst/>
          </a:prstGeom>
          <a:noFill/>
          <a:ln w="19046" cap="flat">
            <a:solidFill>
              <a:srgbClr val="D3785D"/>
            </a:solidFill>
            <a:prstDash val="solid"/>
            <a:miter/>
            <a:headEnd type="arrow"/>
          </a:ln>
        </p:spPr>
      </p:cxnSp>
    </p:spTree>
    <p:extLst>
      <p:ext uri="{BB962C8B-B14F-4D97-AF65-F5344CB8AC3E}">
        <p14:creationId xmlns:p14="http://schemas.microsoft.com/office/powerpoint/2010/main" val="2826432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C74507B9-2C86-3A77-3878-CC76F49C62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682BA4-304F-449E-A6A5-04F12A8E5F62}" type="slidenum">
              <a:t>‹#›</a:t>
            </a:fld>
            <a:endParaRPr lang="en-GB"/>
          </a:p>
        </p:txBody>
      </p:sp>
      <p:pic>
        <p:nvPicPr>
          <p:cNvPr id="3" name="Picture 19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AA5E3C55-4DE4-ECB7-F407-9D20E816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88911" y="6347517"/>
            <a:ext cx="2100504" cy="38278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4" name="Straight Connector 31">
            <a:extLst>
              <a:ext uri="{FF2B5EF4-FFF2-40B4-BE49-F238E27FC236}">
                <a16:creationId xmlns:a16="http://schemas.microsoft.com/office/drawing/2014/main" id="{B8F2A0A9-A5F8-00C8-02E9-7D0E464CDA1B}"/>
              </a:ext>
            </a:extLst>
          </p:cNvPr>
          <p:cNvCxnSpPr/>
          <p:nvPr/>
        </p:nvCxnSpPr>
        <p:spPr>
          <a:xfrm>
            <a:off x="8610603" y="6347517"/>
            <a:ext cx="3581393" cy="0"/>
          </a:xfrm>
          <a:prstGeom prst="straightConnector1">
            <a:avLst/>
          </a:prstGeom>
          <a:noFill/>
          <a:ln w="19046" cap="flat">
            <a:solidFill>
              <a:srgbClr val="D3785D"/>
            </a:solidFill>
            <a:prstDash val="solid"/>
            <a:miter/>
            <a:headEnd type="arrow"/>
          </a:ln>
        </p:spPr>
      </p:cxnSp>
    </p:spTree>
    <p:extLst>
      <p:ext uri="{BB962C8B-B14F-4D97-AF65-F5344CB8AC3E}">
        <p14:creationId xmlns:p14="http://schemas.microsoft.com/office/powerpoint/2010/main" val="154818322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close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26">
            <a:extLst>
              <a:ext uri="{FF2B5EF4-FFF2-40B4-BE49-F238E27FC236}">
                <a16:creationId xmlns:a16="http://schemas.microsoft.com/office/drawing/2014/main" id="{634F8B1D-4BFD-8E48-3DD9-F781DB3A38A2}"/>
              </a:ext>
            </a:extLst>
          </p:cNvPr>
          <p:cNvSpPr/>
          <p:nvPr/>
        </p:nvSpPr>
        <p:spPr>
          <a:xfrm>
            <a:off x="0" y="4165878"/>
            <a:ext cx="12191996" cy="3089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"/>
              <a:gd name="f7" fmla="val 1"/>
              <a:gd name="f8" fmla="+- 0 0 -360"/>
              <a:gd name="f9" fmla="*/ f3 1 5"/>
              <a:gd name="f10" fmla="*/ f4 1 5"/>
              <a:gd name="f11" fmla="val f5"/>
              <a:gd name="f12" fmla="val f6"/>
              <a:gd name="f13" fmla="*/ f8 f0 1"/>
              <a:gd name="f14" fmla="+- f12 0 f11"/>
              <a:gd name="f15" fmla="*/ f13 1 f2"/>
              <a:gd name="f16" fmla="*/ f14 1 5"/>
              <a:gd name="f17" fmla="*/ f14 1 10"/>
              <a:gd name="f18" fmla="*/ f14 1 2"/>
              <a:gd name="f19" fmla="+- f15 0 f1"/>
              <a:gd name="f20" fmla="+- f11 f18 0"/>
              <a:gd name="f21" fmla="*/ f17 1 f16"/>
              <a:gd name="f22" fmla="*/ f11 1 f16"/>
              <a:gd name="f23" fmla="*/ f12 1 f16"/>
              <a:gd name="f24" fmla="*/ f16 1 f16"/>
              <a:gd name="f25" fmla="*/ f20 1 f16"/>
              <a:gd name="f26" fmla="*/ f22 f9 1"/>
              <a:gd name="f27" fmla="*/ f23 f9 1"/>
              <a:gd name="f28" fmla="*/ f23 f10 1"/>
              <a:gd name="f29" fmla="*/ f24 f10 1"/>
              <a:gd name="f30" fmla="*/ f21 f10 1"/>
              <a:gd name="f31" fmla="*/ f25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">
                <a:pos x="f31" y="f30"/>
              </a:cxn>
            </a:cxnLst>
            <a:rect l="f26" t="f29" r="f27" b="f28"/>
            <a:pathLst>
              <a:path w="5" h="5">
                <a:moveTo>
                  <a:pt x="f5" y="f7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close/>
              </a:path>
            </a:pathLst>
          </a:custGeom>
          <a:solidFill>
            <a:srgbClr val="F2F1D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9" descr="A close-up of logos&#10;&#10;Description automatically generated">
            <a:extLst>
              <a:ext uri="{FF2B5EF4-FFF2-40B4-BE49-F238E27FC236}">
                <a16:creationId xmlns:a16="http://schemas.microsoft.com/office/drawing/2014/main" id="{1BA61E42-E198-54BA-4F8E-45DB2D0BB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989" y="5256007"/>
            <a:ext cx="1124849" cy="6245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5" descr="A ladybug on a green circle with white text&#10;&#10;Description automatically generated">
            <a:extLst>
              <a:ext uri="{FF2B5EF4-FFF2-40B4-BE49-F238E27FC236}">
                <a16:creationId xmlns:a16="http://schemas.microsoft.com/office/drawing/2014/main" id="{5A1A8326-E175-5BE1-E53A-533D36FE4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655" y="5952003"/>
            <a:ext cx="573127" cy="5760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 descr="A logo with red text&#10;&#10;Description automatically generated with medium confidence">
            <a:extLst>
              <a:ext uri="{FF2B5EF4-FFF2-40B4-BE49-F238E27FC236}">
                <a16:creationId xmlns:a16="http://schemas.microsoft.com/office/drawing/2014/main" id="{804736F9-42C4-F05A-53B7-4536AD2F6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006" y="5856494"/>
            <a:ext cx="1130317" cy="8496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02BB9D-7379-C02E-6F89-0C100CCB4E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1812" y="789630"/>
            <a:ext cx="5052489" cy="1103945"/>
          </a:xfrm>
        </p:spPr>
        <p:txBody>
          <a:bodyPr/>
          <a:lstStyle>
            <a:lvl1pPr>
              <a:defRPr lang="en-US" sz="7200"/>
            </a:lvl1pPr>
          </a:lstStyle>
          <a:p>
            <a:pPr lvl="0"/>
            <a:r>
              <a:rPr lang="en-US"/>
              <a:t>Thank you!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A68102E-0FE9-273E-8730-528D4BDD7C1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916116" y="2528151"/>
            <a:ext cx="3864181" cy="1103945"/>
          </a:xfrm>
        </p:spPr>
        <p:txBody>
          <a:bodyPr/>
          <a:lstStyle>
            <a:lvl1pPr>
              <a:buNone/>
              <a:defRPr lang="en-GB">
                <a:solidFill>
                  <a:srgbClr val="85B096"/>
                </a:solidFill>
              </a:defRPr>
            </a:lvl1pPr>
          </a:lstStyle>
          <a:p>
            <a:pPr lvl="0"/>
            <a:r>
              <a:rPr lang="en-GB"/>
              <a:t>Logo of Organisation of presenter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EEBB3C42-68AC-6E64-CFF4-E03C20099C2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400098" y="2695395"/>
            <a:ext cx="3563380" cy="341921"/>
          </a:xfrm>
        </p:spPr>
        <p:txBody>
          <a:bodyPr>
            <a:noAutofit/>
          </a:bodyPr>
          <a:lstStyle>
            <a:lvl1pPr>
              <a:buNone/>
              <a:defRPr lang="en-GB" sz="1800" b="1">
                <a:solidFill>
                  <a:srgbClr val="496D56"/>
                </a:solidFill>
              </a:defRPr>
            </a:lvl1pPr>
          </a:lstStyle>
          <a:p>
            <a:pPr lvl="0"/>
            <a:r>
              <a:rPr lang="en-GB"/>
              <a:t>Speaker name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003880B-2D63-5D83-B3D1-0C152FFABDE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411803" y="1982474"/>
            <a:ext cx="5052489" cy="693736"/>
          </a:xfrm>
        </p:spPr>
        <p:txBody>
          <a:bodyPr>
            <a:noAutofit/>
          </a:bodyPr>
          <a:lstStyle>
            <a:lvl1pPr marL="0" indent="0">
              <a:buNone/>
              <a:defRPr lang="en-US" sz="2000" b="1">
                <a:solidFill>
                  <a:srgbClr val="D3785D"/>
                </a:solidFill>
              </a:defRPr>
            </a:lvl1pPr>
          </a:lstStyle>
          <a:p>
            <a:pPr lvl="0"/>
            <a:r>
              <a:rPr lang="en-US"/>
              <a:t>Event name and date xx/xx/xx</a:t>
            </a:r>
            <a:endParaRPr lang="en-GB"/>
          </a:p>
        </p:txBody>
      </p:sp>
      <p:pic>
        <p:nvPicPr>
          <p:cNvPr id="10" name="Picture 16" descr="A logo with text and a pattern&#10;&#10;Description automatically generated with medium confidence">
            <a:extLst>
              <a:ext uri="{FF2B5EF4-FFF2-40B4-BE49-F238E27FC236}">
                <a16:creationId xmlns:a16="http://schemas.microsoft.com/office/drawing/2014/main" id="{7D282964-ECDD-71DE-DD0B-7482399A8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18" y="789630"/>
            <a:ext cx="1611584" cy="16115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5" descr="A logo with three drops of different colors&#10;&#10;Description automatically generated">
            <a:extLst>
              <a:ext uri="{FF2B5EF4-FFF2-40B4-BE49-F238E27FC236}">
                <a16:creationId xmlns:a16="http://schemas.microsoft.com/office/drawing/2014/main" id="{E87630EC-20E6-EDB0-A6A2-24697B93A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3617" y="4480678"/>
            <a:ext cx="1172215" cy="7031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8496954-0221-077A-2B0C-0DD34E188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6880" y="4700738"/>
            <a:ext cx="1119920" cy="4050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2" descr="A green and white text on a black background&#10;&#10;Description automatically generated">
            <a:extLst>
              <a:ext uri="{FF2B5EF4-FFF2-40B4-BE49-F238E27FC236}">
                <a16:creationId xmlns:a16="http://schemas.microsoft.com/office/drawing/2014/main" id="{187FD28E-D046-EB74-D6E7-6F5FF774B0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3101" y="4605082"/>
            <a:ext cx="929240" cy="4542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4" descr="A green and black logo&#10;&#10;Description automatically generated">
            <a:extLst>
              <a:ext uri="{FF2B5EF4-FFF2-40B4-BE49-F238E27FC236}">
                <a16:creationId xmlns:a16="http://schemas.microsoft.com/office/drawing/2014/main" id="{F5866D19-D470-05CF-7E8E-2B4DDD61A8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3831" y="5390973"/>
            <a:ext cx="885376" cy="2156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26" descr="A green sign with white text&#10;&#10;Description automatically generated">
            <a:extLst>
              <a:ext uri="{FF2B5EF4-FFF2-40B4-BE49-F238E27FC236}">
                <a16:creationId xmlns:a16="http://schemas.microsoft.com/office/drawing/2014/main" id="{253AD906-D5AF-65C2-E2A4-1BF8D4D848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8994" y="5283531"/>
            <a:ext cx="849550" cy="5241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30" descr="A green sign with white text&#10;&#10;Description automatically generated">
            <a:extLst>
              <a:ext uri="{FF2B5EF4-FFF2-40B4-BE49-F238E27FC236}">
                <a16:creationId xmlns:a16="http://schemas.microsoft.com/office/drawing/2014/main" id="{13013C32-1236-DB83-D9DA-C1EF4A57AB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23760" y="5264072"/>
            <a:ext cx="570722" cy="5784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34" descr="A logo of a farm&#10;&#10;Description automatically generated">
            <a:extLst>
              <a:ext uri="{FF2B5EF4-FFF2-40B4-BE49-F238E27FC236}">
                <a16:creationId xmlns:a16="http://schemas.microsoft.com/office/drawing/2014/main" id="{6087FBCA-00D9-2B76-038E-1EDB351C30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79706" y="6442551"/>
            <a:ext cx="649050" cy="5834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36" descr="A logo with a leaf&#10;&#10;Description automatically generated">
            <a:extLst>
              <a:ext uri="{FF2B5EF4-FFF2-40B4-BE49-F238E27FC236}">
                <a16:creationId xmlns:a16="http://schemas.microsoft.com/office/drawing/2014/main" id="{492B1086-1E10-279C-8304-FDEB3D582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79369" y="5934391"/>
            <a:ext cx="473019" cy="5997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F4ACC09A-461D-5101-E07A-9F0CDAD1C08C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15675" y="5347237"/>
            <a:ext cx="2256153" cy="472443"/>
          </a:xfrm>
          <a:prstGeom prst="rect">
            <a:avLst/>
          </a:prstGeom>
          <a:solidFill>
            <a:srgbClr val="F2F1DB"/>
          </a:solidFill>
          <a:ln cap="flat">
            <a:noFill/>
          </a:ln>
        </p:spPr>
      </p:pic>
      <p:sp>
        <p:nvSpPr>
          <p:cNvPr id="20" name="CuadroTexto 9">
            <a:extLst>
              <a:ext uri="{FF2B5EF4-FFF2-40B4-BE49-F238E27FC236}">
                <a16:creationId xmlns:a16="http://schemas.microsoft.com/office/drawing/2014/main" id="{8CBF859B-8E67-EBB0-D213-E67869A0266B}"/>
              </a:ext>
            </a:extLst>
          </p:cNvPr>
          <p:cNvSpPr txBox="1"/>
          <p:nvPr/>
        </p:nvSpPr>
        <p:spPr>
          <a:xfrm>
            <a:off x="2786332" y="5347237"/>
            <a:ext cx="2938735" cy="461662"/>
          </a:xfrm>
          <a:prstGeom prst="rect">
            <a:avLst/>
          </a:prstGeom>
          <a:solidFill>
            <a:srgbClr val="F2F1D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3F405B"/>
                </a:solidFill>
                <a:uFillTx/>
                <a:latin typeface="Century Gothic" pitchFamily="34"/>
              </a:rPr>
              <a:t>EU-Grant Agreement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3F405B"/>
                </a:solidFill>
                <a:uFillTx/>
                <a:latin typeface="Century Gothic" pitchFamily="34"/>
              </a:rPr>
              <a:t>No. 101136880</a:t>
            </a:r>
            <a:endParaRPr lang="en-GB" sz="1400" b="0" i="0" u="none" strike="noStrike" kern="1200" cap="none" spc="0" baseline="0">
              <a:solidFill>
                <a:srgbClr val="3F405B"/>
              </a:solidFill>
              <a:uFillTx/>
              <a:latin typeface="Century Gothic" pitchFamily="34"/>
            </a:endParaRP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CDBB8018-2D2C-338E-73FE-969BDD2AD09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400098" y="3094219"/>
            <a:ext cx="3563380" cy="341921"/>
          </a:xfrm>
        </p:spPr>
        <p:txBody>
          <a:bodyPr>
            <a:noAutofit/>
          </a:bodyPr>
          <a:lstStyle>
            <a:lvl1pPr>
              <a:buNone/>
              <a:defRPr lang="en-GB" sz="1800">
                <a:solidFill>
                  <a:srgbClr val="496D56"/>
                </a:solidFill>
              </a:defRPr>
            </a:lvl1pPr>
          </a:lstStyle>
          <a:p>
            <a:pPr lvl="0"/>
            <a:r>
              <a:rPr lang="en-GB"/>
              <a:t>Speaker email</a:t>
            </a: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F1E629E8-AA69-EF6D-5536-A5B79BD101A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400098" y="3478030"/>
            <a:ext cx="3563380" cy="341921"/>
          </a:xfrm>
        </p:spPr>
        <p:txBody>
          <a:bodyPr>
            <a:noAutofit/>
          </a:bodyPr>
          <a:lstStyle>
            <a:lvl1pPr>
              <a:buNone/>
              <a:defRPr lang="en-GB" sz="1800">
                <a:solidFill>
                  <a:srgbClr val="496D56"/>
                </a:solidFill>
              </a:defRPr>
            </a:lvl1pPr>
          </a:lstStyle>
          <a:p>
            <a:pPr lvl="0"/>
            <a:r>
              <a:rPr lang="en-GB"/>
              <a:t>Speaker phone</a:t>
            </a:r>
          </a:p>
        </p:txBody>
      </p:sp>
      <p:pic>
        <p:nvPicPr>
          <p:cNvPr id="23" name="Grafik 11">
            <a:extLst>
              <a:ext uri="{FF2B5EF4-FFF2-40B4-BE49-F238E27FC236}">
                <a16:creationId xmlns:a16="http://schemas.microsoft.com/office/drawing/2014/main" id="{9EC8AD22-7E1D-EB0F-7FDB-AB0B6E9FBFD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23695"/>
          <a:stretch>
            <a:fillRect/>
          </a:stretch>
        </p:blipFill>
        <p:spPr>
          <a:xfrm>
            <a:off x="614440" y="5871243"/>
            <a:ext cx="4169673" cy="807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2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4F903BD-3362-85A2-855A-B051FDA020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17465" y="5292446"/>
            <a:ext cx="1539492" cy="4865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Picture 25" descr="A logo with blue and green lines&#10;&#10;Description automatically generated">
            <a:extLst>
              <a:ext uri="{FF2B5EF4-FFF2-40B4-BE49-F238E27FC236}">
                <a16:creationId xmlns:a16="http://schemas.microsoft.com/office/drawing/2014/main" id="{B849EEAF-1639-2EB1-54EA-FFB926FEBA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72746" y="4636876"/>
            <a:ext cx="867774" cy="4540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29" descr="A close-up of a logo&#10;&#10;Description automatically generated">
            <a:extLst>
              <a:ext uri="{FF2B5EF4-FFF2-40B4-BE49-F238E27FC236}">
                <a16:creationId xmlns:a16="http://schemas.microsoft.com/office/drawing/2014/main" id="{0E890797-0DD3-7DE3-34D8-04F76FB7CB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57305" y="5768172"/>
            <a:ext cx="2128750" cy="11624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35" descr="A green and yellow logo&#10;&#10;Description automatically generated">
            <a:extLst>
              <a:ext uri="{FF2B5EF4-FFF2-40B4-BE49-F238E27FC236}">
                <a16:creationId xmlns:a16="http://schemas.microsoft.com/office/drawing/2014/main" id="{29D5E49A-75B9-79AF-4F73-7C23E10847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12050" y="5928219"/>
            <a:ext cx="599791" cy="599791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8" name="Gerader Verbinder 9">
            <a:extLst>
              <a:ext uri="{FF2B5EF4-FFF2-40B4-BE49-F238E27FC236}">
                <a16:creationId xmlns:a16="http://schemas.microsoft.com/office/drawing/2014/main" id="{4111F680-5112-8C11-2165-77521D170853}"/>
              </a:ext>
            </a:extLst>
          </p:cNvPr>
          <p:cNvCxnSpPr/>
          <p:nvPr/>
        </p:nvCxnSpPr>
        <p:spPr>
          <a:xfrm>
            <a:off x="680322" y="5852909"/>
            <a:ext cx="3575377" cy="9318"/>
          </a:xfrm>
          <a:prstGeom prst="straightConnector1">
            <a:avLst/>
          </a:prstGeom>
          <a:noFill/>
          <a:ln w="6345" cap="flat">
            <a:solidFill>
              <a:srgbClr val="3F405B"/>
            </a:solidFill>
            <a:prstDash val="solid"/>
            <a:miter/>
          </a:ln>
        </p:spPr>
      </p:cxnSp>
      <p:pic>
        <p:nvPicPr>
          <p:cNvPr id="29" name="Grafik 32">
            <a:extLst>
              <a:ext uri="{FF2B5EF4-FFF2-40B4-BE49-F238E27FC236}">
                <a16:creationId xmlns:a16="http://schemas.microsoft.com/office/drawing/2014/main" id="{16F2923D-12B1-1FCE-2E42-40C5F42F798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-4724" r="68295" b="83078"/>
          <a:stretch>
            <a:fillRect/>
          </a:stretch>
        </p:blipFill>
        <p:spPr>
          <a:xfrm rot="16200004">
            <a:off x="-241625" y="5937496"/>
            <a:ext cx="1321975" cy="2289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Grafik 13">
            <a:extLst>
              <a:ext uri="{FF2B5EF4-FFF2-40B4-BE49-F238E27FC236}">
                <a16:creationId xmlns:a16="http://schemas.microsoft.com/office/drawing/2014/main" id="{E752F856-5A0C-9381-EFDE-ADE7E8D3BFC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7522" y="4713658"/>
            <a:ext cx="616954" cy="4611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Grafik 20">
            <a:extLst>
              <a:ext uri="{FF2B5EF4-FFF2-40B4-BE49-F238E27FC236}">
                <a16:creationId xmlns:a16="http://schemas.microsoft.com/office/drawing/2014/main" id="{4B02528B-DDD0-AA67-F089-F1D4747AE72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41734" y="6029718"/>
            <a:ext cx="864190" cy="42058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0757756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97491D9-E406-EBA0-3C4D-F8B59544527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3885" y="1773241"/>
            <a:ext cx="10150790" cy="4347002"/>
          </a:xfrm>
        </p:spPr>
        <p:txBody>
          <a:bodyPr/>
          <a:lstStyle>
            <a:lvl1pPr marL="266703" indent="-266703">
              <a:buClr>
                <a:srgbClr val="4472C4"/>
              </a:buClr>
              <a:defRPr lang="de-DE"/>
            </a:lvl1pPr>
            <a:lvl2pPr marL="449263" indent="-187323">
              <a:buClr>
                <a:srgbClr val="4472C4"/>
              </a:buClr>
              <a:buFont typeface="Calibri" pitchFamily="34"/>
              <a:buChar char="◦"/>
              <a:defRPr lang="de-DE"/>
            </a:lvl2pPr>
            <a:lvl3pPr>
              <a:defRPr lang="de-DE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447BD686-2D63-6A94-193B-D4C997B4E9D5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4A6D0B3-0915-411D-BA64-A6D29AFE3A8F}" type="datetime1">
              <a:rPr lang="de-DE"/>
              <a:pPr lvl="0"/>
              <a:t>20.11.2025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AF51E9D9-7FCF-6B93-62CE-0B097224C7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Überregionale Beraterinfo Klimastrategie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FA3A368-63A3-37F3-922A-2443D4A07D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15D07248-D2D3-42F5-9A02-7C6388A71433}" type="slidenum">
              <a:t>‹#›</a:t>
            </a:fld>
            <a:endParaRPr lang="de-DE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AC1BA313-F506-3A3A-0C3B-4EFA92528B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412293"/>
            <a:ext cx="9863998" cy="575998"/>
          </a:xfrm>
        </p:spPr>
        <p:txBody>
          <a:bodyPr lIns="0">
            <a:noAutofit/>
          </a:bodyPr>
          <a:lstStyle>
            <a:lvl1pPr>
              <a:defRPr lang="de-DE" sz="3600"/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79CD526-DF9E-4FA3-B8B0-74264D4345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3885" y="1023259"/>
            <a:ext cx="9864720" cy="419096"/>
          </a:xfrm>
        </p:spPr>
        <p:txBody>
          <a:bodyPr lIns="0">
            <a:noAutofit/>
          </a:bodyPr>
          <a:lstStyle>
            <a:lvl1pPr marL="0" indent="0">
              <a:buNone/>
              <a:defRPr lang="de-DE">
                <a:solidFill>
                  <a:srgbClr val="ED7D31"/>
                </a:solidFill>
              </a:defRPr>
            </a:lvl1pPr>
          </a:lstStyle>
          <a:p>
            <a:pPr lvl="0"/>
            <a:r>
              <a:rPr lang="de-DE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64795340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FBB1948-C39E-4F9C-AAC2-4667947C36D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3885" y="1773241"/>
            <a:ext cx="10150790" cy="4403722"/>
          </a:xfrm>
        </p:spPr>
        <p:txBody>
          <a:bodyPr/>
          <a:lstStyle>
            <a:lvl1pPr>
              <a:defRPr lang="de-DE"/>
            </a:lvl1pPr>
            <a:lvl2pPr>
              <a:defRPr lang="de-DE"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B8E7DCC-12A2-977B-0373-BF6807EBF938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79ECB79-A5BC-40BF-82F3-BFFD47919133}" type="datetime1">
              <a:rPr lang="de-DE"/>
              <a:pPr lvl="0"/>
              <a:t>20.11.2025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39EEAC1-3BEB-A8F8-FBD8-4AAA01707B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Überregionale Beraterinfo Klimastrategie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1023EFF-1788-C2D1-038B-D24569E930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t-EE">
                <a:solidFill>
                  <a:srgbClr val="000000"/>
                </a:solidFill>
              </a:defRPr>
            </a:lvl1pPr>
          </a:lstStyle>
          <a:p>
            <a:pPr lvl="0"/>
            <a:fld id="{989D8611-0857-4AF1-B7E8-52508AB024BD}" type="slidenum">
              <a:t>‹#›</a:t>
            </a:fld>
            <a:endParaRPr lang="et-EE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A6C48C0E-9009-5C50-D817-2AB59D9820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412293"/>
            <a:ext cx="9863998" cy="575998"/>
          </a:xfrm>
        </p:spPr>
        <p:txBody>
          <a:bodyPr lIns="0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BD1604-15F0-4CA3-E631-C14B60286A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3885" y="1023259"/>
            <a:ext cx="9864720" cy="419096"/>
          </a:xfrm>
        </p:spPr>
        <p:txBody>
          <a:bodyPr lIns="0">
            <a:noAutofit/>
          </a:bodyPr>
          <a:lstStyle>
            <a:lvl1pPr marL="0" indent="0">
              <a:buNone/>
              <a:defRPr lang="de-DE">
                <a:solidFill>
                  <a:srgbClr val="4472C4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7373861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b_Titel und Inhalt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5F13116E-038E-6011-B0E9-A235D400CF4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3885" y="1773241"/>
            <a:ext cx="9863998" cy="3621088"/>
          </a:xfrm>
        </p:spPr>
        <p:txBody>
          <a:bodyPr/>
          <a:lstStyle>
            <a:lvl1pPr marL="266703" indent="-266703">
              <a:buClr>
                <a:srgbClr val="4472C4"/>
              </a:buClr>
              <a:defRPr lang="de-DE"/>
            </a:lvl1pPr>
            <a:lvl2pPr marL="449263" indent="-187323">
              <a:buClr>
                <a:srgbClr val="4472C4"/>
              </a:buClr>
              <a:buFont typeface="Calibri" pitchFamily="34"/>
              <a:buChar char="◦"/>
              <a:defRPr lang="de-DE"/>
            </a:lvl2pPr>
            <a:lvl3pPr>
              <a:defRPr lang="de-DE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02A9609-F441-FA80-A541-C92D04F768E8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F13A871-B44F-40C5-B970-DF520E63B56A}" type="datetime1">
              <a:rPr lang="de-DE"/>
              <a:pPr lvl="0"/>
              <a:t>20.11.2025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A0E5777-9F94-E770-EF97-4BC0E6E297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Überregionale Beraterinfo Klimastrategie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915AE12-63D9-7CF0-E108-BAE697F72F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198DB793-D814-4D9B-926E-DC9F41F7CED8}" type="slidenum">
              <a:t>‹#›</a:t>
            </a:fld>
            <a:endParaRPr lang="de-DE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B3CC61C-6129-81B7-E9CA-D8867CBC8F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412293"/>
            <a:ext cx="9863998" cy="575998"/>
          </a:xfrm>
        </p:spPr>
        <p:txBody>
          <a:bodyPr lIns="0">
            <a:noAutofit/>
          </a:bodyPr>
          <a:lstStyle>
            <a:lvl1pPr>
              <a:defRPr lang="de-DE" sz="3600"/>
            </a:lvl1pPr>
          </a:lstStyle>
          <a:p>
            <a:pPr lvl="0"/>
            <a:r>
              <a:rPr lang="de-DE"/>
              <a:t>Kapitel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E3A5609B-A3C7-6659-80A9-0DDB32DAB1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3885" y="1023259"/>
            <a:ext cx="9864720" cy="419096"/>
          </a:xfrm>
        </p:spPr>
        <p:txBody>
          <a:bodyPr lIns="0">
            <a:noAutofit/>
          </a:bodyPr>
          <a:lstStyle>
            <a:lvl1pPr marL="0" indent="0">
              <a:buNone/>
              <a:defRPr lang="de-DE">
                <a:solidFill>
                  <a:srgbClr val="ED7D31"/>
                </a:solidFill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416160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und Inhalt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8EA15F5-B169-D18B-1B5A-05988B982CF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3885" y="1773241"/>
            <a:ext cx="9863998" cy="3621088"/>
          </a:xfrm>
        </p:spPr>
        <p:txBody>
          <a:bodyPr/>
          <a:lstStyle>
            <a:lvl1pPr marL="266703" indent="-266703">
              <a:buClr>
                <a:srgbClr val="4472C4"/>
              </a:buClr>
              <a:defRPr lang="de-DE"/>
            </a:lvl1pPr>
            <a:lvl2pPr marL="449263" indent="-187323">
              <a:buClr>
                <a:srgbClr val="4472C4"/>
              </a:buClr>
              <a:buFont typeface="Calibri" pitchFamily="34"/>
              <a:buChar char="◦"/>
              <a:defRPr lang="de-DE"/>
            </a:lvl2pPr>
            <a:lvl3pPr>
              <a:defRPr lang="de-DE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92690D2-50E8-C79E-8EE1-4CD6EB7C0586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B10358D-884E-4795-9D04-FF5A4455489C}" type="datetime1">
              <a:rPr lang="de-DE"/>
              <a:pPr lvl="0"/>
              <a:t>20.11.2025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C80AEEF-6A3D-E0D9-B5EC-4BA488F89E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Überregionale Beraterinfo Klimastrategie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1F53D09-A9A8-098C-678E-9756D3FF84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EEC47F3C-8F56-40E9-A99F-A6273245896D}" type="slidenum">
              <a:t>‹#›</a:t>
            </a:fld>
            <a:endParaRPr lang="de-DE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5D16C5B8-61A4-E8BB-CBD9-0ACBEEDF8D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412293"/>
            <a:ext cx="9863998" cy="575998"/>
          </a:xfrm>
        </p:spPr>
        <p:txBody>
          <a:bodyPr lIns="0">
            <a:noAutofit/>
          </a:bodyPr>
          <a:lstStyle>
            <a:lvl1pPr>
              <a:defRPr lang="de-DE" sz="3600"/>
            </a:lvl1pPr>
          </a:lstStyle>
          <a:p>
            <a:pPr lvl="0"/>
            <a:r>
              <a:rPr lang="de-DE"/>
              <a:t>Kapitel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4ADF4C9-AA78-72BD-D1C7-9F317E3265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3885" y="1023259"/>
            <a:ext cx="9864720" cy="419096"/>
          </a:xfrm>
        </p:spPr>
        <p:txBody>
          <a:bodyPr lIns="0">
            <a:noAutofit/>
          </a:bodyPr>
          <a:lstStyle>
            <a:lvl1pPr marL="0" indent="0">
              <a:buNone/>
              <a:defRPr lang="de-DE">
                <a:solidFill>
                  <a:srgbClr val="44546A"/>
                </a:solidFill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768C0CBB-C8DD-FB8E-5356-0C88A270E6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3885" y="5549895"/>
            <a:ext cx="9863998" cy="650879"/>
          </a:xfrm>
          <a:solidFill>
            <a:srgbClr val="4472C4"/>
          </a:solidFill>
        </p:spPr>
        <p:txBody>
          <a:bodyPr anchor="ctr"/>
          <a:lstStyle>
            <a:lvl1pPr marL="1079504" indent="0">
              <a:buNone/>
              <a:defRPr lang="de-DE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CFB59C3-D8DC-F3A0-D715-FD5591B30301}"/>
              </a:ext>
            </a:extLst>
          </p:cNvPr>
          <p:cNvSpPr/>
          <p:nvPr/>
        </p:nvSpPr>
        <p:spPr>
          <a:xfrm>
            <a:off x="548146" y="5675982"/>
            <a:ext cx="1049237" cy="3084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76"/>
              <a:gd name="f7" fmla="val 226"/>
              <a:gd name="f8" fmla="val 243"/>
              <a:gd name="f9" fmla="val 72"/>
              <a:gd name="f10" fmla="val 402"/>
              <a:gd name="f11" fmla="val 93"/>
              <a:gd name="f12" fmla="val 560"/>
              <a:gd name="f13" fmla="val 114"/>
              <a:gd name="f14" fmla="val 716"/>
              <a:gd name="f15" fmla="val 120"/>
              <a:gd name="f16" fmla="val 644"/>
              <a:gd name="f17" fmla="val 61"/>
              <a:gd name="f18" fmla="val 662"/>
              <a:gd name="f19" fmla="val 48"/>
              <a:gd name="f20" fmla="val 126"/>
              <a:gd name="f21" fmla="val 643"/>
              <a:gd name="f22" fmla="val 218"/>
              <a:gd name="f23" fmla="val 707"/>
              <a:gd name="f24" fmla="val 150"/>
              <a:gd name="f25" fmla="val 562"/>
              <a:gd name="f26" fmla="val 145"/>
              <a:gd name="f27" fmla="val 432"/>
              <a:gd name="f28" fmla="val 132"/>
              <a:gd name="f29" fmla="val 307"/>
              <a:gd name="f30" fmla="val 118"/>
              <a:gd name="f31" fmla="val 2"/>
              <a:gd name="f32" fmla="val 41"/>
              <a:gd name="f33" fmla="+- 0 0 -90"/>
              <a:gd name="f34" fmla="*/ f3 1 776"/>
              <a:gd name="f35" fmla="*/ f4 1 226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776"/>
              <a:gd name="f44" fmla="*/ f40 1 226"/>
              <a:gd name="f45" fmla="*/ 0 f41 1"/>
              <a:gd name="f46" fmla="*/ 0 f40 1"/>
              <a:gd name="f47" fmla="*/ 402 f41 1"/>
              <a:gd name="f48" fmla="*/ 93 f40 1"/>
              <a:gd name="f49" fmla="*/ 716 f41 1"/>
              <a:gd name="f50" fmla="*/ 120 f40 1"/>
              <a:gd name="f51" fmla="*/ 644 f41 1"/>
              <a:gd name="f52" fmla="*/ 61 f40 1"/>
              <a:gd name="f53" fmla="*/ 662 f41 1"/>
              <a:gd name="f54" fmla="*/ 48 f40 1"/>
              <a:gd name="f55" fmla="*/ 776 f41 1"/>
              <a:gd name="f56" fmla="*/ 126 f40 1"/>
              <a:gd name="f57" fmla="*/ 226 f40 1"/>
              <a:gd name="f58" fmla="*/ 643 f41 1"/>
              <a:gd name="f59" fmla="*/ 218 f40 1"/>
              <a:gd name="f60" fmla="*/ 707 f41 1"/>
              <a:gd name="f61" fmla="*/ 150 f40 1"/>
              <a:gd name="f62" fmla="*/ 432 f41 1"/>
              <a:gd name="f63" fmla="*/ 132 f40 1"/>
              <a:gd name="f64" fmla="*/ 2 f41 1"/>
              <a:gd name="f65" fmla="*/ 41 f40 1"/>
              <a:gd name="f66" fmla="+- f42 0 f1"/>
              <a:gd name="f67" fmla="*/ f45 1 776"/>
              <a:gd name="f68" fmla="*/ f46 1 226"/>
              <a:gd name="f69" fmla="*/ f47 1 776"/>
              <a:gd name="f70" fmla="*/ f48 1 226"/>
              <a:gd name="f71" fmla="*/ f49 1 776"/>
              <a:gd name="f72" fmla="*/ f50 1 226"/>
              <a:gd name="f73" fmla="*/ f51 1 776"/>
              <a:gd name="f74" fmla="*/ f52 1 226"/>
              <a:gd name="f75" fmla="*/ f53 1 776"/>
              <a:gd name="f76" fmla="*/ f54 1 226"/>
              <a:gd name="f77" fmla="*/ f55 1 776"/>
              <a:gd name="f78" fmla="*/ f56 1 226"/>
              <a:gd name="f79" fmla="*/ f57 1 226"/>
              <a:gd name="f80" fmla="*/ f58 1 776"/>
              <a:gd name="f81" fmla="*/ f59 1 226"/>
              <a:gd name="f82" fmla="*/ f60 1 776"/>
              <a:gd name="f83" fmla="*/ f61 1 226"/>
              <a:gd name="f84" fmla="*/ f62 1 776"/>
              <a:gd name="f85" fmla="*/ f63 1 226"/>
              <a:gd name="f86" fmla="*/ f64 1 776"/>
              <a:gd name="f87" fmla="*/ f65 1 226"/>
              <a:gd name="f88" fmla="*/ 0 1 f43"/>
              <a:gd name="f89" fmla="*/ f37 1 f43"/>
              <a:gd name="f90" fmla="*/ 0 1 f44"/>
              <a:gd name="f91" fmla="*/ f38 1 f44"/>
              <a:gd name="f92" fmla="*/ f67 1 f43"/>
              <a:gd name="f93" fmla="*/ f68 1 f44"/>
              <a:gd name="f94" fmla="*/ f69 1 f43"/>
              <a:gd name="f95" fmla="*/ f70 1 f44"/>
              <a:gd name="f96" fmla="*/ f71 1 f43"/>
              <a:gd name="f97" fmla="*/ f72 1 f44"/>
              <a:gd name="f98" fmla="*/ f73 1 f43"/>
              <a:gd name="f99" fmla="*/ f74 1 f44"/>
              <a:gd name="f100" fmla="*/ f75 1 f43"/>
              <a:gd name="f101" fmla="*/ f76 1 f44"/>
              <a:gd name="f102" fmla="*/ f77 1 f43"/>
              <a:gd name="f103" fmla="*/ f78 1 f44"/>
              <a:gd name="f104" fmla="*/ f79 1 f44"/>
              <a:gd name="f105" fmla="*/ f80 1 f43"/>
              <a:gd name="f106" fmla="*/ f81 1 f44"/>
              <a:gd name="f107" fmla="*/ f82 1 f43"/>
              <a:gd name="f108" fmla="*/ f83 1 f44"/>
              <a:gd name="f109" fmla="*/ f84 1 f43"/>
              <a:gd name="f110" fmla="*/ f85 1 f44"/>
              <a:gd name="f111" fmla="*/ f86 1 f43"/>
              <a:gd name="f112" fmla="*/ f87 1 f44"/>
              <a:gd name="f113" fmla="*/ f88 f34 1"/>
              <a:gd name="f114" fmla="*/ f89 f34 1"/>
              <a:gd name="f115" fmla="*/ f91 f35 1"/>
              <a:gd name="f116" fmla="*/ f90 f35 1"/>
              <a:gd name="f117" fmla="*/ f92 f34 1"/>
              <a:gd name="f118" fmla="*/ f93 f35 1"/>
              <a:gd name="f119" fmla="*/ f94 f34 1"/>
              <a:gd name="f120" fmla="*/ f95 f35 1"/>
              <a:gd name="f121" fmla="*/ f96 f34 1"/>
              <a:gd name="f122" fmla="*/ f97 f35 1"/>
              <a:gd name="f123" fmla="*/ f98 f34 1"/>
              <a:gd name="f124" fmla="*/ f99 f35 1"/>
              <a:gd name="f125" fmla="*/ f100 f34 1"/>
              <a:gd name="f126" fmla="*/ f101 f35 1"/>
              <a:gd name="f127" fmla="*/ f102 f34 1"/>
              <a:gd name="f128" fmla="*/ f103 f35 1"/>
              <a:gd name="f129" fmla="*/ f104 f35 1"/>
              <a:gd name="f130" fmla="*/ f105 f34 1"/>
              <a:gd name="f131" fmla="*/ f106 f35 1"/>
              <a:gd name="f132" fmla="*/ f107 f34 1"/>
              <a:gd name="f133" fmla="*/ f108 f35 1"/>
              <a:gd name="f134" fmla="*/ f109 f34 1"/>
              <a:gd name="f135" fmla="*/ f110 f35 1"/>
              <a:gd name="f136" fmla="*/ f111 f34 1"/>
              <a:gd name="f137" fmla="*/ f11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117" y="f118"/>
              </a:cxn>
              <a:cxn ang="f66">
                <a:pos x="f119" y="f120"/>
              </a:cxn>
              <a:cxn ang="f66">
                <a:pos x="f121" y="f122"/>
              </a:cxn>
              <a:cxn ang="f66">
                <a:pos x="f123" y="f124"/>
              </a:cxn>
              <a:cxn ang="f66">
                <a:pos x="f125" y="f126"/>
              </a:cxn>
              <a:cxn ang="f66">
                <a:pos x="f127" y="f128"/>
              </a:cxn>
              <a:cxn ang="f66">
                <a:pos x="f125" y="f129"/>
              </a:cxn>
              <a:cxn ang="f66">
                <a:pos x="f130" y="f131"/>
              </a:cxn>
              <a:cxn ang="f66">
                <a:pos x="f132" y="f133"/>
              </a:cxn>
              <a:cxn ang="f66">
                <a:pos x="f134" y="f135"/>
              </a:cxn>
              <a:cxn ang="f66">
                <a:pos x="f136" y="f137"/>
              </a:cxn>
              <a:cxn ang="f66">
                <a:pos x="f117" y="f118"/>
              </a:cxn>
            </a:cxnLst>
            <a:rect l="f113" t="f116" r="f114" b="f115"/>
            <a:pathLst>
              <a:path w="776" h="226">
                <a:moveTo>
                  <a:pt x="f5" y="f5"/>
                </a:moveTo>
                <a:cubicBezTo>
                  <a:pt x="f5" y="f5"/>
                  <a:pt x="f8" y="f9"/>
                  <a:pt x="f10" y="f11"/>
                </a:cubicBezTo>
                <a:cubicBezTo>
                  <a:pt x="f12" y="f13"/>
                  <a:pt x="f14" y="f15"/>
                  <a:pt x="f14" y="f15"/>
                </a:cubicBezTo>
                <a:cubicBezTo>
                  <a:pt x="f16" y="f17"/>
                  <a:pt x="f16" y="f17"/>
                  <a:pt x="f16" y="f17"/>
                </a:cubicBezTo>
                <a:cubicBezTo>
                  <a:pt x="f18" y="f19"/>
                  <a:pt x="f18" y="f19"/>
                  <a:pt x="f18" y="f19"/>
                </a:cubicBezTo>
                <a:cubicBezTo>
                  <a:pt x="f6" y="f20"/>
                  <a:pt x="f6" y="f20"/>
                  <a:pt x="f6" y="f20"/>
                </a:cubicBezTo>
                <a:cubicBezTo>
                  <a:pt x="f18" y="f7"/>
                  <a:pt x="f18" y="f7"/>
                  <a:pt x="f18" y="f7"/>
                </a:cubicBezTo>
                <a:cubicBezTo>
                  <a:pt x="f21" y="f22"/>
                  <a:pt x="f21" y="f22"/>
                  <a:pt x="f21" y="f22"/>
                </a:cubicBezTo>
                <a:cubicBezTo>
                  <a:pt x="f23" y="f24"/>
                  <a:pt x="f23" y="f24"/>
                  <a:pt x="f23" y="f24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1" y="f32"/>
                </a:cubicBez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497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nur Titel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BEE8D22-CAD0-3BA7-2D48-4D454A1465F8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F51149A-FE0F-4D48-9CD0-2BAD1B52F803}" type="datetime1">
              <a:rPr lang="de-DE"/>
              <a:pPr lvl="0"/>
              <a:t>20.11.2025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C43A61A-EDA8-21D4-553E-73703DB254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Überregionale Beraterinfo Klimastrategie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9697282-7209-38AC-B56B-1D17482287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AFA5F59E-187E-46FB-A5CA-B491F822CEAE}" type="slidenum">
              <a:t>‹#›</a:t>
            </a:fld>
            <a:endParaRPr lang="de-DE"/>
          </a:p>
        </p:txBody>
      </p:sp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3C6626FA-0FE0-C5A7-C4A9-4E149DCE72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412293"/>
            <a:ext cx="9863998" cy="575998"/>
          </a:xfrm>
        </p:spPr>
        <p:txBody>
          <a:bodyPr lIns="0">
            <a:noAutofit/>
          </a:bodyPr>
          <a:lstStyle>
            <a:lvl1pPr>
              <a:defRPr lang="de-DE" sz="3600"/>
            </a:lvl1pPr>
          </a:lstStyle>
          <a:p>
            <a:pPr lvl="0"/>
            <a:r>
              <a:rPr lang="de-DE"/>
              <a:t>Kapitel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A347EE1-CAD6-D9D3-D9FF-28CC1B143F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3885" y="1023259"/>
            <a:ext cx="9864720" cy="419096"/>
          </a:xfrm>
        </p:spPr>
        <p:txBody>
          <a:bodyPr lIns="0">
            <a:noAutofit/>
          </a:bodyPr>
          <a:lstStyle>
            <a:lvl1pPr marL="0" indent="0">
              <a:buNone/>
              <a:defRPr lang="de-DE">
                <a:solidFill>
                  <a:srgbClr val="ED7D31"/>
                </a:solidFill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125896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D28C7-4035-4586-9456-7144BFD26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9030"/>
            <a:ext cx="10515600" cy="823913"/>
          </a:xfrm>
        </p:spPr>
        <p:txBody>
          <a:bodyPr anchor="t">
            <a:normAutofit/>
          </a:bodyPr>
          <a:lstStyle>
            <a:lvl1pPr>
              <a:defRPr lang="en-GB" sz="4400" b="1" kern="1200" dirty="0">
                <a:solidFill>
                  <a:srgbClr val="3F405B"/>
                </a:solidFill>
                <a:latin typeface="Century Gothic" panose="020B0502020202020204" pitchFamily="34" charset="0"/>
                <a:ea typeface="HGSSoeiKakugothicUB" panose="020B0400000000000000" pitchFamily="34" charset="-128"/>
                <a:cs typeface="+mj-cs"/>
              </a:defRPr>
            </a:lvl1pPr>
          </a:lstStyle>
          <a:p>
            <a:r>
              <a:rPr lang="es-ES"/>
              <a:t>Haga clic para modificar el estilo de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C7E9CE-2968-4773-BC7C-E853810ABC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789530"/>
            <a:ext cx="10515599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F405B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3F405B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3F405B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3F405B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3F40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pic>
        <p:nvPicPr>
          <p:cNvPr id="25" name="Picture 24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484E7EB9-0E91-DBB0-55C2-9E3FD28608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09" y="6347519"/>
            <a:ext cx="2100509" cy="3827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22480861-D4C3-43C4-AB15-62F15362694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199" y="1063855"/>
            <a:ext cx="8951843" cy="41195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85B09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AC8344-9A32-476E-A396-76E17ECD43E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06EF89F-549A-49C2-932B-1FBFFC84FC6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31">
            <a:extLst>
              <a:ext uri="{FF2B5EF4-FFF2-40B4-BE49-F238E27FC236}">
                <a16:creationId xmlns:a16="http://schemas.microsoft.com/office/drawing/2014/main" id="{4CB793B2-CB34-4ACF-ADE1-02457B1CF512}"/>
              </a:ext>
            </a:extLst>
          </p:cNvPr>
          <p:cNvCxnSpPr>
            <a:cxnSpLocks/>
          </p:cNvCxnSpPr>
          <p:nvPr userDrawn="1"/>
        </p:nvCxnSpPr>
        <p:spPr>
          <a:xfrm>
            <a:off x="8610600" y="6347519"/>
            <a:ext cx="3581400" cy="0"/>
          </a:xfrm>
          <a:prstGeom prst="line">
            <a:avLst/>
          </a:prstGeom>
          <a:ln w="19050">
            <a:solidFill>
              <a:srgbClr val="D3785D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587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a_Titel und Inhalt_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0D567271-326F-0B4C-F57C-B813EB900A5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3885" y="1773241"/>
            <a:ext cx="9863998" cy="3621088"/>
          </a:xfrm>
        </p:spPr>
        <p:txBody>
          <a:bodyPr/>
          <a:lstStyle>
            <a:lvl1pPr marL="266703" indent="-266703">
              <a:buClr>
                <a:srgbClr val="4472C4"/>
              </a:buClr>
              <a:defRPr lang="de-DE"/>
            </a:lvl1pPr>
            <a:lvl2pPr marL="449263" indent="-187323">
              <a:buClr>
                <a:srgbClr val="4472C4"/>
              </a:buClr>
              <a:buFont typeface="Calibri" pitchFamily="34"/>
              <a:buChar char="◦"/>
              <a:defRPr lang="de-DE"/>
            </a:lvl2pPr>
            <a:lvl3pPr>
              <a:defRPr lang="de-DE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27D63F85-976B-F8ED-A0F9-899110151A1F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BFA280D-F9C8-4A68-BC0F-6C23892CCF1E}" type="datetime1">
              <a:rPr lang="de-DE"/>
              <a:pPr lvl="0"/>
              <a:t>20.11.2025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A0245334-5D10-7168-2D00-F7EDF319B8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Überregionale Beraterinfo Klimastrategie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98CE07F-0018-9ADD-D10B-953699DA57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9133681C-18C4-49CB-BB8A-207E8EFD4CF4}" type="slidenum">
              <a:t>‹#›</a:t>
            </a:fld>
            <a:endParaRPr lang="de-DE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6A360FB6-1B20-B64C-C6D3-F887CBD25E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412293"/>
            <a:ext cx="9863998" cy="575998"/>
          </a:xfrm>
        </p:spPr>
        <p:txBody>
          <a:bodyPr lIns="0">
            <a:noAutofit/>
          </a:bodyPr>
          <a:lstStyle>
            <a:lvl1pPr>
              <a:defRPr lang="de-DE" sz="3600"/>
            </a:lvl1pPr>
          </a:lstStyle>
          <a:p>
            <a:pPr lvl="0"/>
            <a:r>
              <a:rPr lang="de-DE"/>
              <a:t>Kapitel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D8B49D-4350-60BC-1BC8-266D4C1760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3885" y="1023259"/>
            <a:ext cx="9864720" cy="419096"/>
          </a:xfrm>
        </p:spPr>
        <p:txBody>
          <a:bodyPr lIns="0">
            <a:noAutofit/>
          </a:bodyPr>
          <a:lstStyle>
            <a:lvl1pPr marL="0" indent="0">
              <a:buNone/>
              <a:defRPr lang="de-DE">
                <a:solidFill>
                  <a:srgbClr val="ED7D31"/>
                </a:solidFill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BA065092-078B-2C0E-CD68-5E2BDA7B48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3885" y="5549895"/>
            <a:ext cx="9863998" cy="650879"/>
          </a:xfrm>
          <a:solidFill>
            <a:srgbClr val="4472C4"/>
          </a:solidFill>
        </p:spPr>
        <p:txBody>
          <a:bodyPr anchor="ctr"/>
          <a:lstStyle>
            <a:lvl1pPr marL="1079504" indent="0">
              <a:buNone/>
              <a:defRPr lang="de-DE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56862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5AA97B95-7829-BA7B-8BBE-F8DB3924678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3885" y="1773241"/>
            <a:ext cx="4931999" cy="4320000"/>
          </a:xfrm>
        </p:spPr>
        <p:txBody>
          <a:bodyPr/>
          <a:lstStyle>
            <a:lvl1pPr>
              <a:buClr>
                <a:srgbClr val="ED7D31"/>
              </a:buClr>
              <a:defRPr lang="de-DE"/>
            </a:lvl1pPr>
            <a:lvl2pPr>
              <a:buClr>
                <a:srgbClr val="ED7D31"/>
              </a:buCl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C0A9BAB3-3A85-55E0-0675-A2CCD863DDD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842677" y="1773241"/>
            <a:ext cx="4931999" cy="4320000"/>
          </a:xfrm>
        </p:spPr>
        <p:txBody>
          <a:bodyPr/>
          <a:lstStyle>
            <a:lvl1pPr>
              <a:buClr>
                <a:srgbClr val="ED7D31"/>
              </a:buClr>
              <a:defRPr lang="de-DE"/>
            </a:lvl1pPr>
            <a:lvl2pPr>
              <a:buClr>
                <a:srgbClr val="ED7D31"/>
              </a:buCl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4">
            <a:extLst>
              <a:ext uri="{FF2B5EF4-FFF2-40B4-BE49-F238E27FC236}">
                <a16:creationId xmlns:a16="http://schemas.microsoft.com/office/drawing/2014/main" id="{92C15FDA-1AE7-EDA1-AFA5-9C5FAFEEDC7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EA50243-E9EF-4262-B8B5-6C9965996356}" type="datetime1">
              <a:rPr lang="de-DE"/>
              <a:pPr lvl="0"/>
              <a:t>20.11.2025</a:t>
            </a:fld>
            <a:endParaRPr lang="de-DE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B5E63DCB-6057-95AA-5EEC-6AF35354AD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e-DE"/>
              <a:t>Überregionale Beraterinfo Klimastrategie</a:t>
            </a:r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5CF196B9-2807-6D02-9D08-17640C80DF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83997" y="6356351"/>
            <a:ext cx="514350" cy="359999"/>
          </a:xfrm>
        </p:spPr>
        <p:txBody>
          <a:bodyPr/>
          <a:lstStyle>
            <a:lvl1pPr>
              <a:defRPr lang="de-DE"/>
            </a:lvl1pPr>
          </a:lstStyle>
          <a:p>
            <a:pPr lvl="0"/>
            <a:fld id="{A84CE41B-F322-4403-BE1D-D7B1C0E9F1CF}" type="slidenum">
              <a:t>‹#›</a:t>
            </a:fld>
            <a:endParaRPr lang="de-DE"/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62E6680B-E075-79DF-4B9E-D6A1FAB73D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412293"/>
            <a:ext cx="9863998" cy="575998"/>
          </a:xfrm>
        </p:spPr>
        <p:txBody>
          <a:bodyPr lIns="0">
            <a:noAutofit/>
          </a:bodyPr>
          <a:lstStyle>
            <a:lvl1pPr>
              <a:defRPr lang="de-DE" sz="36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339C1D1-ED27-52E7-EE13-40C7AFB1BC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3885" y="1023259"/>
            <a:ext cx="9864720" cy="419096"/>
          </a:xfrm>
        </p:spPr>
        <p:txBody>
          <a:bodyPr lIns="0">
            <a:noAutofit/>
          </a:bodyPr>
          <a:lstStyle>
            <a:lvl1pPr marL="0" indent="0">
              <a:buNone/>
              <a:defRPr lang="de-DE">
                <a:solidFill>
                  <a:srgbClr val="ED7D3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7064060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A2E20-FBCD-2822-1028-83419E2C8B7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de-DE" sz="36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A6823E-844B-3DC6-E1F2-EEDD681E1B80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A402716-C805-4344-BC9E-853DC4B6ECE8}" type="datetime1">
              <a:rPr lang="de-DE"/>
              <a:pPr lvl="0"/>
              <a:t>20.11.2025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45DF9B-3276-EDC7-A3F9-948E3419E7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721165" y="6356351"/>
            <a:ext cx="8092531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F7D4D5-5FF4-22B9-C5EA-4452150C42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BCE75032-D8B9-4275-87A0-05FD45C98583}" type="slidenum">
              <a:t>‹#›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658ECEA-E4EE-B094-F84A-792B928350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3885" y="1023259"/>
            <a:ext cx="9864720" cy="419096"/>
          </a:xfrm>
        </p:spPr>
        <p:txBody>
          <a:bodyPr lIns="0">
            <a:noAutofit/>
          </a:bodyPr>
          <a:lstStyle>
            <a:lvl1pPr marL="0" indent="0">
              <a:buNone/>
              <a:defRPr lang="de-DE">
                <a:solidFill>
                  <a:srgbClr val="ED7D3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1450563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-close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Manual Input 26">
            <a:extLst>
              <a:ext uri="{FF2B5EF4-FFF2-40B4-BE49-F238E27FC236}">
                <a16:creationId xmlns:a16="http://schemas.microsoft.com/office/drawing/2014/main" id="{E2610ADA-FB08-4AD0-B5A2-C287911F20DE}"/>
              </a:ext>
            </a:extLst>
          </p:cNvPr>
          <p:cNvSpPr/>
          <p:nvPr userDrawn="1"/>
        </p:nvSpPr>
        <p:spPr>
          <a:xfrm>
            <a:off x="0" y="4165881"/>
            <a:ext cx="12192000" cy="2692119"/>
          </a:xfrm>
          <a:prstGeom prst="flowChartManualInput">
            <a:avLst/>
          </a:prstGeom>
          <a:solidFill>
            <a:srgbClr val="F2F1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group of colorful logos&#10;&#10;Description automatically generated">
            <a:extLst>
              <a:ext uri="{FF2B5EF4-FFF2-40B4-BE49-F238E27FC236}">
                <a16:creationId xmlns:a16="http://schemas.microsoft.com/office/drawing/2014/main" id="{18A65288-A992-90A1-21AE-3581F8F3E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43" y="4746570"/>
            <a:ext cx="5780755" cy="1804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2140D8-10A7-4A0D-83BD-A0512C9E7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1808" y="789626"/>
            <a:ext cx="5052492" cy="1103944"/>
          </a:xfrm>
        </p:spPr>
        <p:txBody>
          <a:bodyPr>
            <a:normAutofit/>
          </a:bodyPr>
          <a:lstStyle>
            <a:lvl1pPr>
              <a:defRPr sz="7200">
                <a:solidFill>
                  <a:srgbClr val="3F405B"/>
                </a:solidFill>
              </a:defRPr>
            </a:lvl1pPr>
          </a:lstStyle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071BDA7-1A5A-4BCF-9061-62ECE1BC68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16119" y="2528153"/>
            <a:ext cx="3864180" cy="1103945"/>
          </a:xfrm>
        </p:spPr>
        <p:txBody>
          <a:bodyPr/>
          <a:lstStyle>
            <a:lvl1pPr>
              <a:buNone/>
              <a:defRPr>
                <a:solidFill>
                  <a:srgbClr val="85B09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Logo of Organisation of presenter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A6DB5B-8E61-4B8D-A8CA-27152E3964F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00096" y="2695391"/>
            <a:ext cx="3563382" cy="341926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rgbClr val="496D56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EA418A-F730-4E99-B8BB-762022C93F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11807" y="1982470"/>
            <a:ext cx="5052492" cy="69373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D3785D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 name and date xx/xx/xx</a:t>
            </a:r>
            <a:endParaRPr lang="en-GB" dirty="0"/>
          </a:p>
        </p:txBody>
      </p:sp>
      <p:pic>
        <p:nvPicPr>
          <p:cNvPr id="17" name="Picture 16" descr="A logo with text and a pattern&#10;&#10;Description automatically generated with medium confidence">
            <a:extLst>
              <a:ext uri="{FF2B5EF4-FFF2-40B4-BE49-F238E27FC236}">
                <a16:creationId xmlns:a16="http://schemas.microsoft.com/office/drawing/2014/main" id="{D7D0EA63-86E7-CCC6-13A3-F50EA7FFB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" y="789626"/>
            <a:ext cx="1611581" cy="1611581"/>
          </a:xfrm>
          <a:prstGeom prst="rect">
            <a:avLst/>
          </a:prstGeom>
        </p:spPr>
      </p:pic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A6ECD219-FF65-4886-BE02-67BF0A9AA2A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400096" y="3094217"/>
            <a:ext cx="3563382" cy="341926"/>
          </a:xfrm>
        </p:spPr>
        <p:txBody>
          <a:bodyPr>
            <a:noAutofit/>
          </a:bodyPr>
          <a:lstStyle>
            <a:lvl1pPr>
              <a:buNone/>
              <a:defRPr sz="1800" b="0">
                <a:solidFill>
                  <a:srgbClr val="496D56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Speaker email</a:t>
            </a:r>
          </a:p>
        </p:txBody>
      </p:sp>
      <p:sp>
        <p:nvSpPr>
          <p:cNvPr id="40" name="Content Placeholder 10">
            <a:extLst>
              <a:ext uri="{FF2B5EF4-FFF2-40B4-BE49-F238E27FC236}">
                <a16:creationId xmlns:a16="http://schemas.microsoft.com/office/drawing/2014/main" id="{11E430FC-C33E-4F97-AA10-C9C477A4211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400096" y="3478028"/>
            <a:ext cx="3563382" cy="341926"/>
          </a:xfrm>
        </p:spPr>
        <p:txBody>
          <a:bodyPr>
            <a:noAutofit/>
          </a:bodyPr>
          <a:lstStyle>
            <a:lvl1pPr>
              <a:buNone/>
              <a:defRPr sz="1800" b="0">
                <a:solidFill>
                  <a:srgbClr val="496D56"/>
                </a:solidFill>
                <a:latin typeface="Century Gothic" panose="020B0502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Speaker phone</a:t>
            </a: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A54F83B4-5AD7-BA69-00D9-61E1267D761A}"/>
              </a:ext>
            </a:extLst>
          </p:cNvPr>
          <p:cNvSpPr txBox="1"/>
          <p:nvPr userDrawn="1"/>
        </p:nvSpPr>
        <p:spPr>
          <a:xfrm>
            <a:off x="2786335" y="5220236"/>
            <a:ext cx="2938735" cy="461665"/>
          </a:xfrm>
          <a:prstGeom prst="rect">
            <a:avLst/>
          </a:prstGeom>
          <a:solidFill>
            <a:srgbClr val="F2F1DB"/>
          </a:solidFill>
        </p:spPr>
        <p:txBody>
          <a:bodyPr wrap="square">
            <a:spAutoFit/>
          </a:bodyPr>
          <a:lstStyle/>
          <a:p>
            <a:pPr algn="l"/>
            <a:r>
              <a:rPr lang="en-GB" sz="1200" b="1" dirty="0">
                <a:solidFill>
                  <a:srgbClr val="3F405B"/>
                </a:solidFill>
                <a:latin typeface="Century Gothic" panose="020B0502020202020204" pitchFamily="34" charset="0"/>
              </a:rPr>
              <a:t>EU-Grant Agreement</a:t>
            </a:r>
          </a:p>
          <a:p>
            <a:pPr algn="l"/>
            <a:r>
              <a:rPr lang="en-GB" sz="1200" b="1" dirty="0">
                <a:solidFill>
                  <a:srgbClr val="3F405B"/>
                </a:solidFill>
                <a:latin typeface="Century Gothic" panose="020B0502020202020204" pitchFamily="34" charset="0"/>
              </a:rPr>
              <a:t>No. 101136880</a:t>
            </a:r>
            <a:endParaRPr lang="en-GB" sz="1400" b="1" dirty="0">
              <a:solidFill>
                <a:srgbClr val="3F405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rafik 11">
            <a:extLst>
              <a:ext uri="{FF2B5EF4-FFF2-40B4-BE49-F238E27FC236}">
                <a16:creationId xmlns:a16="http://schemas.microsoft.com/office/drawing/2014/main" id="{D9799BF9-955F-E51F-FA5A-A5A0F18FF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5"/>
          <a:stretch/>
        </p:blipFill>
        <p:spPr>
          <a:xfrm>
            <a:off x="614436" y="5744242"/>
            <a:ext cx="4169672" cy="807043"/>
          </a:xfrm>
          <a:prstGeom prst="rect">
            <a:avLst/>
          </a:prstGeom>
        </p:spPr>
      </p:pic>
      <p:pic>
        <p:nvPicPr>
          <p:cNvPr id="13" name="Picture 1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06D09BF-1704-1A0F-2564-94AA7A3349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6" y="5196280"/>
            <a:ext cx="2127905" cy="47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6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D28C7-4035-4586-9456-7144BFD26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9030"/>
            <a:ext cx="10515600" cy="1325563"/>
          </a:xfrm>
        </p:spPr>
        <p:txBody>
          <a:bodyPr anchor="t">
            <a:normAutofit/>
          </a:bodyPr>
          <a:lstStyle>
            <a:lvl1pPr>
              <a:defRPr lang="en-GB" sz="4400" b="1" kern="1200" dirty="0">
                <a:solidFill>
                  <a:srgbClr val="3F405B"/>
                </a:solidFill>
                <a:latin typeface="Century Gothic" panose="020B0502020202020204" pitchFamily="34" charset="0"/>
                <a:ea typeface="HGSSoeiKakugothicUB" panose="020B0400000000000000" pitchFamily="34" charset="-128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C7E9CE-2968-4773-BC7C-E853810ABC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89530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F405B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3F405B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3F405B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3F405B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3F40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978B06-3714-49D9-9799-87BFB035187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789530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F405B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3F405B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3F405B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3F405B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3F40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5B4389FE-072E-557B-D5B4-412330C968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B8DBAD68-E581-412F-92E6-A3E539FA0EF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5" name="Picture 24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484E7EB9-0E91-DBB0-55C2-9E3FD28608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09" y="6347519"/>
            <a:ext cx="2100509" cy="3827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31">
            <a:extLst>
              <a:ext uri="{FF2B5EF4-FFF2-40B4-BE49-F238E27FC236}">
                <a16:creationId xmlns:a16="http://schemas.microsoft.com/office/drawing/2014/main" id="{896E2426-913C-4D57-A526-FF8035140D55}"/>
              </a:ext>
            </a:extLst>
          </p:cNvPr>
          <p:cNvCxnSpPr>
            <a:cxnSpLocks/>
          </p:cNvCxnSpPr>
          <p:nvPr userDrawn="1"/>
        </p:nvCxnSpPr>
        <p:spPr>
          <a:xfrm>
            <a:off x="8610600" y="6347519"/>
            <a:ext cx="3581400" cy="0"/>
          </a:xfrm>
          <a:prstGeom prst="line">
            <a:avLst/>
          </a:prstGeom>
          <a:ln w="19050">
            <a:solidFill>
              <a:srgbClr val="D3785D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28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9CE1D-3F79-4869-AA50-F14BBA3F8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1" kern="1200" dirty="0">
                <a:solidFill>
                  <a:srgbClr val="3F405B"/>
                </a:solidFill>
                <a:latin typeface="Century Gothic" panose="020B0502020202020204" pitchFamily="34" charset="0"/>
                <a:ea typeface="HGSSoeiKakugothicUB" panose="020B0400000000000000" pitchFamily="34" charset="-128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FD5D51-6104-4BD3-81C5-4F0AA6AB47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5B09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A43567-91AC-4DD3-B83B-9618AB2BC88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F405B"/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rgbClr val="3F405B"/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rgbClr val="3F405B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rgbClr val="3F405B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rgbClr val="3F40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F6D74D-DCC7-4EA9-8515-FB56C3244C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5B09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F08CA1D-A17A-44B9-8981-4418427280E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F405B"/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rgbClr val="3F405B"/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rgbClr val="3F405B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rgbClr val="3F405B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rgbClr val="3F40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A7373B07-698A-F5E7-8733-DC8A757BD7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B2A2A3D-7B0D-4680-A430-0B3DBBE1274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3" name="Picture 22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F61F6D88-7F4E-72A3-CDBA-8290CE576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09" y="6347519"/>
            <a:ext cx="2100509" cy="3827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31">
            <a:extLst>
              <a:ext uri="{FF2B5EF4-FFF2-40B4-BE49-F238E27FC236}">
                <a16:creationId xmlns:a16="http://schemas.microsoft.com/office/drawing/2014/main" id="{40347129-D933-4460-880C-3657CD608787}"/>
              </a:ext>
            </a:extLst>
          </p:cNvPr>
          <p:cNvCxnSpPr>
            <a:cxnSpLocks/>
          </p:cNvCxnSpPr>
          <p:nvPr userDrawn="1"/>
        </p:nvCxnSpPr>
        <p:spPr>
          <a:xfrm>
            <a:off x="8610600" y="6347519"/>
            <a:ext cx="3581400" cy="0"/>
          </a:xfrm>
          <a:prstGeom prst="line">
            <a:avLst/>
          </a:prstGeom>
          <a:ln w="19050">
            <a:solidFill>
              <a:srgbClr val="D3785D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68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FA5FF-CCD1-4469-ACF0-C30308F1B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1" kern="1200" dirty="0">
                <a:solidFill>
                  <a:srgbClr val="3F405B"/>
                </a:solidFill>
                <a:latin typeface="Century Gothic" panose="020B0502020202020204" pitchFamily="34" charset="0"/>
                <a:ea typeface="HGSSoeiKakugothicUB" panose="020B0400000000000000" pitchFamily="34" charset="-128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CB93D-DB6E-46DF-B82D-A6F75526682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3F405B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3F405B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3F405B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3F405B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3F40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pic>
        <p:nvPicPr>
          <p:cNvPr id="18" name="Picture 17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B1384D70-1B22-14C3-B2BF-49EDF276F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09" y="6347519"/>
            <a:ext cx="2100509" cy="3827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6CAF2C1C-0C7D-47E5-A886-73A348A164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23782D65-78AF-4060-8065-E19025F8A33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31">
            <a:extLst>
              <a:ext uri="{FF2B5EF4-FFF2-40B4-BE49-F238E27FC236}">
                <a16:creationId xmlns:a16="http://schemas.microsoft.com/office/drawing/2014/main" id="{F4A6C2BF-19F5-42A2-802D-AA41A640E940}"/>
              </a:ext>
            </a:extLst>
          </p:cNvPr>
          <p:cNvCxnSpPr>
            <a:cxnSpLocks/>
          </p:cNvCxnSpPr>
          <p:nvPr userDrawn="1"/>
        </p:nvCxnSpPr>
        <p:spPr>
          <a:xfrm>
            <a:off x="8610600" y="6347519"/>
            <a:ext cx="3581400" cy="0"/>
          </a:xfrm>
          <a:prstGeom prst="line">
            <a:avLst/>
          </a:prstGeom>
          <a:ln w="19050">
            <a:solidFill>
              <a:srgbClr val="D3785D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34036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and text to th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F3C87-F722-48AA-A448-F0009AB89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237510"/>
            <a:ext cx="3932237" cy="1600200"/>
          </a:xfrm>
        </p:spPr>
        <p:txBody>
          <a:bodyPr anchor="b">
            <a:noAutofit/>
          </a:bodyPr>
          <a:lstStyle>
            <a:lvl1pPr>
              <a:defRPr lang="en-GB" sz="3200" b="1" kern="1200" dirty="0">
                <a:solidFill>
                  <a:srgbClr val="3F405B"/>
                </a:solidFill>
                <a:latin typeface="Century Gothic" panose="020B0502020202020204" pitchFamily="34" charset="0"/>
                <a:ea typeface="HGSSoeiKakugothicUB" panose="020B0400000000000000" pitchFamily="34" charset="-128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BDFAE-4A50-4F6A-8F81-461007DC55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001949"/>
            <a:ext cx="6172200" cy="48736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F405B"/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rgbClr val="3F405B"/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rgbClr val="3F405B"/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rgbClr val="3F405B"/>
                </a:solidFill>
                <a:latin typeface="Century Gothic" panose="020B0502020202020204" pitchFamily="34" charset="0"/>
              </a:defRPr>
            </a:lvl4pPr>
            <a:lvl5pPr>
              <a:defRPr sz="1800">
                <a:solidFill>
                  <a:srgbClr val="3F405B"/>
                </a:solidFill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D5B9A5-8298-415C-83C2-1EF677D0889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954214"/>
            <a:ext cx="3932237" cy="2914773"/>
          </a:xfrm>
        </p:spPr>
        <p:txBody>
          <a:bodyPr/>
          <a:lstStyle>
            <a:lvl1pPr marL="0" indent="0">
              <a:buNone/>
              <a:defRPr sz="1600">
                <a:solidFill>
                  <a:srgbClr val="85B09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75BDEE-91AE-49CE-8324-29DEFFAD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7F9561D3-FD1D-CE1E-D00A-16026CFFB1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4E6E4E0C-CC97-4C1D-A297-1C269029444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21BCBD89-2C8B-B268-7B71-0418B6458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09" y="6347519"/>
            <a:ext cx="2100509" cy="3827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20031858-B2A9-4987-980D-F056EC4950FA}"/>
              </a:ext>
            </a:extLst>
          </p:cNvPr>
          <p:cNvCxnSpPr>
            <a:cxnSpLocks/>
          </p:cNvCxnSpPr>
          <p:nvPr userDrawn="1"/>
        </p:nvCxnSpPr>
        <p:spPr>
          <a:xfrm>
            <a:off x="8610600" y="6347519"/>
            <a:ext cx="3581400" cy="0"/>
          </a:xfrm>
          <a:prstGeom prst="line">
            <a:avLst/>
          </a:prstGeom>
          <a:ln w="19050">
            <a:solidFill>
              <a:srgbClr val="D3785D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95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BF945-72B6-461C-9176-AD25B5EE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2231780"/>
            <a:ext cx="3932237" cy="1600200"/>
          </a:xfrm>
        </p:spPr>
        <p:txBody>
          <a:bodyPr anchor="b">
            <a:normAutofit/>
          </a:bodyPr>
          <a:lstStyle>
            <a:lvl1pPr>
              <a:defRPr lang="en-GB" sz="3200" b="1" kern="1200" dirty="0">
                <a:solidFill>
                  <a:srgbClr val="3F405B"/>
                </a:solidFill>
                <a:latin typeface="Century Gothic" panose="020B0502020202020204" pitchFamily="34" charset="0"/>
                <a:ea typeface="HGSSoeiKakugothicUB" panose="020B0400000000000000" pitchFamily="34" charset="-128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B95846-4EBF-4729-A6F3-36B394F8C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99788" y="1329612"/>
            <a:ext cx="5194041" cy="4198776"/>
          </a:xfrm>
          <a:prstGeom prst="roundRect">
            <a:avLst>
              <a:gd name="adj" fmla="val 3743"/>
            </a:avLst>
          </a:prstGeom>
        </p:spPr>
        <p:txBody>
          <a:bodyPr/>
          <a:lstStyle>
            <a:lvl1pPr marL="0" indent="0">
              <a:buNone/>
              <a:defRPr sz="3200">
                <a:solidFill>
                  <a:srgbClr val="4F3D1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AC2B07-6D10-4A38-B2E5-B58F63A736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973023"/>
            <a:ext cx="3932237" cy="1121141"/>
          </a:xfrm>
        </p:spPr>
        <p:txBody>
          <a:bodyPr/>
          <a:lstStyle>
            <a:lvl1pPr marL="0" indent="0">
              <a:buNone/>
              <a:defRPr sz="1600">
                <a:solidFill>
                  <a:srgbClr val="85B09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DB011F7D-3DFC-B1D4-7089-07D4030A71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6B5BB09C-3127-46FE-BFDC-8A837835523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3" name="Picture 22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0B1B37D3-A1A5-2BFF-B83F-5438FE3F8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09" y="6347519"/>
            <a:ext cx="2100509" cy="3827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495BC5FB-2707-4347-8027-10DB0D4254A0}"/>
              </a:ext>
            </a:extLst>
          </p:cNvPr>
          <p:cNvCxnSpPr>
            <a:cxnSpLocks/>
          </p:cNvCxnSpPr>
          <p:nvPr userDrawn="1"/>
        </p:nvCxnSpPr>
        <p:spPr>
          <a:xfrm>
            <a:off x="8610600" y="6347519"/>
            <a:ext cx="3581400" cy="0"/>
          </a:xfrm>
          <a:prstGeom prst="line">
            <a:avLst/>
          </a:prstGeom>
          <a:ln w="19050">
            <a:solidFill>
              <a:srgbClr val="D3785D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33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669C49-2454-49DD-AFF3-8A73313F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Clique para modificar o estilo de título da marca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43B273-7A4B-4949-AD03-76B00C56F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Clique para modificar os estilos de texto da marca</a:t>
            </a:r>
          </a:p>
          <a:p>
            <a:pPr lvl="1"/>
            <a:r>
              <a:rPr lang="es-ES"/>
              <a:t>Segundo nível</a:t>
            </a:r>
          </a:p>
          <a:p>
            <a:pPr lvl="2"/>
            <a:r>
              <a:rPr lang="es-ES"/>
              <a:t>Terceiro nível</a:t>
            </a:r>
          </a:p>
          <a:p>
            <a:pPr lvl="3"/>
            <a:r>
              <a:rPr lang="es-ES"/>
              <a:t>Quarto nível</a:t>
            </a:r>
          </a:p>
          <a:p>
            <a:pPr lvl="4"/>
            <a:r>
              <a:rPr lang="es-ES"/>
              <a:t>Quinto nível</a:t>
            </a:r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E2AB3E-2395-4CD4-A1FA-C8C84608F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85B096"/>
                </a:solidFill>
                <a:latin typeface="Century Gothic" panose="020B0502020202020204" pitchFamily="34" charset="0"/>
              </a:defRPr>
            </a:lvl1pPr>
          </a:lstStyle>
          <a:p>
            <a:fld id="{C510F837-599A-4801-8436-04F57323F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5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51" r:id="rId3"/>
    <p:sldLayoutId id="2147483664" r:id="rId4"/>
    <p:sldLayoutId id="2147483652" r:id="rId5"/>
    <p:sldLayoutId id="2147483653" r:id="rId6"/>
    <p:sldLayoutId id="2147483650" r:id="rId7"/>
    <p:sldLayoutId id="2147483656" r:id="rId8"/>
    <p:sldLayoutId id="2147483657" r:id="rId9"/>
    <p:sldLayoutId id="2147483660" r:id="rId10"/>
    <p:sldLayoutId id="2147483658" r:id="rId11"/>
    <p:sldLayoutId id="2147483655" r:id="rId12"/>
    <p:sldLayoutId id="2147483661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F405B"/>
          </a:solidFill>
          <a:latin typeface="Century Gothic" panose="020B0502020202020204" pitchFamily="34" charset="0"/>
          <a:ea typeface="HGSSoeiKakugothicUB" panose="020B04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F405B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F405B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F405B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405B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405B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C746A8-7B6E-53AF-6568-B0E4C61A2F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E77847-3DF7-6403-DC66-A977AFB347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D1E4EE79-F8D6-3E4F-D396-D27BE21B581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1" i="0" u="none" strike="noStrike" kern="1200" cap="none" spc="0" baseline="0">
                <a:solidFill>
                  <a:srgbClr val="85B096"/>
                </a:solidFill>
                <a:uFillTx/>
                <a:latin typeface="Century Gothic" pitchFamily="34"/>
              </a:defRPr>
            </a:lvl1pPr>
          </a:lstStyle>
          <a:p>
            <a:pPr lvl="0"/>
            <a:fld id="{B5BEA9BD-6E27-413C-BD5A-84E546DE285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3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1" i="0" u="none" strike="noStrike" kern="1200" cap="none" spc="0" baseline="0">
          <a:solidFill>
            <a:srgbClr val="3F405B"/>
          </a:solidFill>
          <a:uFillTx/>
          <a:latin typeface="Century Gothic" pitchFamily="34"/>
          <a:ea typeface="HGSSoeiKakugothicUB" pitchFamily="34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800" b="0" i="0" u="none" strike="noStrike" kern="1200" cap="none" spc="0" baseline="0">
          <a:solidFill>
            <a:srgbClr val="3F405B"/>
          </a:solidFill>
          <a:uFillTx/>
          <a:latin typeface="Century Gothic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3F405B"/>
          </a:solidFill>
          <a:uFillTx/>
          <a:latin typeface="Century Gothic" pitchFamily="3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3F405B"/>
          </a:solidFill>
          <a:uFillTx/>
          <a:latin typeface="Century Gothic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3F405B"/>
          </a:solidFill>
          <a:uFillTx/>
          <a:latin typeface="Century Gothic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3F405B"/>
          </a:solidFill>
          <a:uFillTx/>
          <a:latin typeface="Century Gothic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6.png"/><Relationship Id="rId4" Type="http://schemas.openxmlformats.org/officeDocument/2006/relationships/image" Target="../media/image5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sv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11" Type="http://schemas.openxmlformats.org/officeDocument/2006/relationships/image" Target="../media/image75.svg"/><Relationship Id="rId5" Type="http://schemas.openxmlformats.org/officeDocument/2006/relationships/image" Target="../media/image69.sv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s://organic-farmknowledge.org/about/collaborating-partners/organicclimatenet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5.png"/><Relationship Id="rId4" Type="http://schemas.openxmlformats.org/officeDocument/2006/relationships/image" Target="../media/image8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rganic-farmknowledge.org/about/collaborating-partners/organicclimatenet" TargetMode="Externa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8.png"/><Relationship Id="rId21" Type="http://schemas.openxmlformats.org/officeDocument/2006/relationships/image" Target="../media/image47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5" Type="http://schemas.openxmlformats.org/officeDocument/2006/relationships/image" Target="../media/image5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24" Type="http://schemas.openxmlformats.org/officeDocument/2006/relationships/image" Target="../media/image50.png"/><Relationship Id="rId5" Type="http://schemas.openxmlformats.org/officeDocument/2006/relationships/image" Target="../media/image31.jpeg"/><Relationship Id="rId15" Type="http://schemas.openxmlformats.org/officeDocument/2006/relationships/image" Target="../media/image41.svg"/><Relationship Id="rId23" Type="http://schemas.openxmlformats.org/officeDocument/2006/relationships/image" Target="../media/image49.svg"/><Relationship Id="rId10" Type="http://schemas.openxmlformats.org/officeDocument/2006/relationships/image" Target="../media/image36.png"/><Relationship Id="rId19" Type="http://schemas.openxmlformats.org/officeDocument/2006/relationships/image" Target="../media/image45.svg"/><Relationship Id="rId4" Type="http://schemas.openxmlformats.org/officeDocument/2006/relationships/image" Target="../media/image29.jpeg"/><Relationship Id="rId9" Type="http://schemas.openxmlformats.org/officeDocument/2006/relationships/image" Target="../media/image35.sv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A42536-282B-4305-8D8C-1CFE2526BE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2129883"/>
            <a:ext cx="10307856" cy="13634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latin typeface="Century Gothic"/>
              </a:rPr>
              <a:t>Agricultura </a:t>
            </a:r>
            <a:r>
              <a:rPr lang="en-GB" err="1">
                <a:latin typeface="Century Gothic"/>
              </a:rPr>
              <a:t>Biológica</a:t>
            </a:r>
            <a:r>
              <a:rPr lang="en-GB" dirty="0">
                <a:latin typeface="Century Gothic"/>
              </a:rPr>
              <a:t> </a:t>
            </a:r>
            <a:r>
              <a:rPr lang="en-GB" err="1">
                <a:latin typeface="Century Gothic"/>
              </a:rPr>
              <a:t>Climática</a:t>
            </a:r>
            <a:r>
              <a:rPr lang="en-GB" dirty="0">
                <a:latin typeface="Century Gothic"/>
              </a:rPr>
              <a:t>: </a:t>
            </a:r>
          </a:p>
          <a:p>
            <a:r>
              <a:rPr lang="en-GB" dirty="0" err="1">
                <a:latin typeface="Century Gothic"/>
              </a:rPr>
              <a:t>uma</a:t>
            </a:r>
            <a:r>
              <a:rPr lang="en-GB" dirty="0">
                <a:latin typeface="Century Gothic"/>
              </a:rPr>
              <a:t> </a:t>
            </a:r>
            <a:r>
              <a:rPr lang="en-GB" dirty="0" err="1">
                <a:latin typeface="Century Gothic"/>
              </a:rPr>
              <a:t>visão</a:t>
            </a:r>
            <a:r>
              <a:rPr lang="en-GB" dirty="0">
                <a:latin typeface="Century Gothic"/>
              </a:rPr>
              <a:t> </a:t>
            </a:r>
            <a:r>
              <a:rPr lang="en-GB" dirty="0" err="1">
                <a:latin typeface="Century Gothic"/>
              </a:rPr>
              <a:t>geral</a:t>
            </a:r>
            <a:endParaRPr lang="en-GB" dirty="0">
              <a:latin typeface="Century Gothic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851A95-B474-40AC-9EE6-F19E69A8266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highlight>
                  <a:srgbClr val="FFFF00"/>
                </a:highlight>
                <a:latin typeface="Century Gothic"/>
              </a:rPr>
              <a:t>Nome do </a:t>
            </a:r>
            <a:r>
              <a:rPr lang="en-GB" err="1">
                <a:highlight>
                  <a:srgbClr val="FFFF00"/>
                </a:highlight>
                <a:latin typeface="Century Gothic"/>
              </a:rPr>
              <a:t>apresentador</a:t>
            </a:r>
            <a:r>
              <a:rPr lang="en-GB">
                <a:highlight>
                  <a:srgbClr val="FFFF00"/>
                </a:highlight>
                <a:latin typeface="Century Gothic"/>
              </a:rPr>
              <a:t>, AGROBIO</a:t>
            </a:r>
          </a:p>
        </p:txBody>
      </p:sp>
    </p:spTree>
    <p:extLst>
      <p:ext uri="{BB962C8B-B14F-4D97-AF65-F5344CB8AC3E}">
        <p14:creationId xmlns:p14="http://schemas.microsoft.com/office/powerpoint/2010/main" val="371615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0B50C-9C3E-09BF-B47E-06EDA07A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/>
              <a:t>Emissões agrícolas da UE </a:t>
            </a:r>
            <a:r>
              <a:rPr lang="en-GB" sz="3600">
                <a:sym typeface="Wingdings" pitchFamily="2" charset="2"/>
              </a:rPr>
              <a:t> </a:t>
            </a:r>
            <a:r>
              <a:rPr lang="en-GB" sz="3600"/>
              <a:t>potencial de atenuação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88407-9B01-FA7F-2835-9F3A41108A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06EF89F-549A-49C2-932B-1FBFFC84FC68}" type="slidenum">
              <a:rPr lang="en-GB" smtClean="0"/>
              <a:t>10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75F49E-4F26-A769-A8E4-DBEF760D0931}"/>
              </a:ext>
            </a:extLst>
          </p:cNvPr>
          <p:cNvGrpSpPr/>
          <p:nvPr/>
        </p:nvGrpSpPr>
        <p:grpSpPr>
          <a:xfrm>
            <a:off x="519827" y="1581208"/>
            <a:ext cx="5727526" cy="5279749"/>
            <a:chOff x="519827" y="1441726"/>
            <a:chExt cx="5727526" cy="5279749"/>
          </a:xfrm>
        </p:grpSpPr>
        <p:pic>
          <p:nvPicPr>
            <p:cNvPr id="6" name="Picture 5" descr="A graph of green and white bars with text&#10;&#10;AI-generated content may be incorrect.">
              <a:extLst>
                <a:ext uri="{FF2B5EF4-FFF2-40B4-BE49-F238E27FC236}">
                  <a16:creationId xmlns:a16="http://schemas.microsoft.com/office/drawing/2014/main" id="{92523BE5-5F9A-99A2-266A-6B2DDBAE4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827" y="1441726"/>
              <a:ext cx="5727526" cy="527974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292606-7B26-EC29-B3F1-E46F138782CF}"/>
                </a:ext>
              </a:extLst>
            </p:cNvPr>
            <p:cNvSpPr/>
            <p:nvPr/>
          </p:nvSpPr>
          <p:spPr>
            <a:xfrm>
              <a:off x="1227551" y="4384109"/>
              <a:ext cx="3457184" cy="275573"/>
            </a:xfrm>
            <a:prstGeom prst="rect">
              <a:avLst/>
            </a:prstGeom>
            <a:noFill/>
            <a:ln w="38100">
              <a:solidFill>
                <a:srgbClr val="D378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0FC509-6E20-3F47-2F79-0B1FFA72C7FD}"/>
              </a:ext>
            </a:extLst>
          </p:cNvPr>
          <p:cNvGrpSpPr/>
          <p:nvPr/>
        </p:nvGrpSpPr>
        <p:grpSpPr>
          <a:xfrm>
            <a:off x="6025347" y="1451812"/>
            <a:ext cx="6061557" cy="4791834"/>
            <a:chOff x="-1878889" y="-238191"/>
            <a:chExt cx="7116093" cy="6943054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6EA0B7C1-524D-B12E-5EE0-364546369F8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3011004"/>
                </p:ext>
              </p:extLst>
            </p:nvPr>
          </p:nvGraphicFramePr>
          <p:xfrm>
            <a:off x="-1878889" y="-238191"/>
            <a:ext cx="7116093" cy="66608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97B580-7C72-E8C5-2698-4F3149E9BA80}"/>
                </a:ext>
              </a:extLst>
            </p:cNvPr>
            <p:cNvSpPr txBox="1"/>
            <p:nvPr/>
          </p:nvSpPr>
          <p:spPr>
            <a:xfrm>
              <a:off x="1138013" y="6414996"/>
              <a:ext cx="4099191" cy="2898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700">
                  <a:solidFill>
                    <a:srgbClr val="3F405B"/>
                  </a:solidFill>
                  <a:latin typeface="Century Gothic" panose="020B0502020202020204" pitchFamily="34" charset="0"/>
                </a:rPr>
                <a:t>Fonte: Documento de Inventário Nacional da UE 2024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126510-EA64-5A55-64BE-A23992B5EAE2}"/>
              </a:ext>
            </a:extLst>
          </p:cNvPr>
          <p:cNvSpPr txBox="1"/>
          <p:nvPr/>
        </p:nvSpPr>
        <p:spPr>
          <a:xfrm>
            <a:off x="8912352" y="6657945"/>
            <a:ext cx="327964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>
                <a:solidFill>
                  <a:srgbClr val="000000"/>
                </a:solidFill>
                <a:latin typeface="Century Gothic" panose="020B0502020202020204" pitchFamily="34" charset="0"/>
              </a:rPr>
              <a:t>*PEPRS</a:t>
            </a:r>
            <a:r>
              <a:rPr lang="en-GB" sz="7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2020, Fonte de dados: FAOSTAT, Totais de Emissões, sistemas agro-alimentares</a:t>
            </a:r>
            <a:r>
              <a:rPr lang="en-GB" sz="70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n-GB" sz="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016B03-7FD4-494C-A5E2-C8F6967B7E91}"/>
              </a:ext>
            </a:extLst>
          </p:cNvPr>
          <p:cNvSpPr/>
          <p:nvPr/>
        </p:nvSpPr>
        <p:spPr>
          <a:xfrm>
            <a:off x="1102953" y="1690688"/>
            <a:ext cx="4763207" cy="77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solidFill>
                  <a:srgbClr val="3F405B"/>
                </a:solidFill>
                <a:latin typeface="Century Gothic"/>
              </a:rPr>
              <a:t>Emissões de gases com efeito de estufa da UE por setor</a:t>
            </a:r>
            <a:endParaRPr lang="pt-BR" b="1">
              <a:solidFill>
                <a:srgbClr val="3F405B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A8A3DCF4-94D6-29BA-7FAD-71B1A7CF11B6}"/>
              </a:ext>
            </a:extLst>
          </p:cNvPr>
          <p:cNvSpPr/>
          <p:nvPr/>
        </p:nvSpPr>
        <p:spPr>
          <a:xfrm>
            <a:off x="4443902" y="1257030"/>
            <a:ext cx="4878518" cy="2956949"/>
          </a:xfrm>
          <a:prstGeom prst="wedgeEllipseCallout">
            <a:avLst/>
          </a:prstGeom>
          <a:solidFill>
            <a:srgbClr val="D378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i="0" u="none" strike="noStrike">
                <a:solidFill>
                  <a:schemeClr val="bg1"/>
                </a:solidFill>
                <a:effectLst/>
                <a:latin typeface="Century Gothic"/>
              </a:rPr>
              <a:t>Quando se </a:t>
            </a:r>
            <a:r>
              <a:rPr lang="en-GB" b="1">
                <a:solidFill>
                  <a:schemeClr val="bg1"/>
                </a:solidFill>
                <a:latin typeface="Century Gothic"/>
              </a:rPr>
              <a:t>alarga a fronteira do sistema </a:t>
            </a:r>
            <a:r>
              <a:rPr lang="en-GB" b="1" i="0" u="none" strike="noStrike">
                <a:solidFill>
                  <a:schemeClr val="bg1"/>
                </a:solidFill>
                <a:effectLst/>
                <a:latin typeface="Century Gothic"/>
              </a:rPr>
              <a:t>a </a:t>
            </a:r>
            <a:r>
              <a:rPr lang="en-GB" b="1" u="sng">
                <a:solidFill>
                  <a:schemeClr val="bg1"/>
                </a:solidFill>
                <a:latin typeface="Century Gothic"/>
              </a:rPr>
              <a:t>todo o </a:t>
            </a:r>
            <a:r>
              <a:rPr lang="en-GB" b="1" i="0" u="none" strike="noStrike">
                <a:solidFill>
                  <a:schemeClr val="bg1"/>
                </a:solidFill>
                <a:effectLst/>
                <a:latin typeface="Century Gothic"/>
              </a:rPr>
              <a:t>"</a:t>
            </a:r>
            <a:r>
              <a:rPr lang="en-GB" b="1">
                <a:solidFill>
                  <a:schemeClr val="bg1"/>
                </a:solidFill>
                <a:latin typeface="Century Gothic"/>
              </a:rPr>
              <a:t>sistema agroalimentar</a:t>
            </a:r>
            <a:r>
              <a:rPr lang="en-GB" b="1" i="0" u="none" strike="noStrike">
                <a:solidFill>
                  <a:schemeClr val="bg1"/>
                </a:solidFill>
                <a:effectLst/>
                <a:latin typeface="Century Gothic"/>
              </a:rPr>
              <a:t>" </a:t>
            </a:r>
            <a:r>
              <a:rPr lang="en-GB" b="1" u="sng">
                <a:solidFill>
                  <a:schemeClr val="bg1"/>
                </a:solidFill>
                <a:latin typeface="Century Gothic"/>
              </a:rPr>
              <a:t>global</a:t>
            </a:r>
            <a:r>
              <a:rPr lang="en-GB" b="1" i="0" u="none" strike="noStrike">
                <a:solidFill>
                  <a:schemeClr val="bg1"/>
                </a:solidFill>
                <a:effectLst/>
                <a:latin typeface="Century Gothic"/>
              </a:rPr>
              <a:t>, incluindo a pré e pós-produção e a alteração da utilização dos solos</a:t>
            </a:r>
            <a:r>
              <a:rPr lang="en-GB" b="1">
                <a:solidFill>
                  <a:schemeClr val="bg1"/>
                </a:solidFill>
                <a:latin typeface="Century Gothic"/>
              </a:rPr>
              <a:t>, o aumento é de 31% *</a:t>
            </a:r>
            <a:endParaRPr lang="en-GB" b="1" i="0" u="none" strike="noStrike">
              <a:solidFill>
                <a:schemeClr val="bg1"/>
              </a:solidFill>
              <a:effectLst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23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37BC-4687-451E-D859-A5B2EF94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latin typeface="Century Gothic"/>
                <a:ea typeface="HGSSoeiKakugothicUB"/>
              </a:rPr>
              <a:t>Emissões de GEE dos sistemas agro-alimentares em 2020 e tendências das emissões (2000-2020):</a:t>
            </a:r>
            <a:endParaRPr lang="en-US" sz="36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6B8F54-3E7B-2B54-9670-AC1E85AB6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1216" y="1690365"/>
            <a:ext cx="6669224" cy="44621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9B1B6-B0BD-3660-4D25-557D6B5253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782D65-78AF-4060-8065-E19025F8A339}" type="slidenum">
              <a:rPr lang="en-GB" smtClean="0"/>
              <a:t>11</a:t>
            </a:fld>
            <a:endParaRPr lang="en-GB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90ECD60-E7AC-9E7E-4F77-6D982D34358A}"/>
              </a:ext>
            </a:extLst>
          </p:cNvPr>
          <p:cNvSpPr txBox="1">
            <a:spLocks/>
          </p:cNvSpPr>
          <p:nvPr/>
        </p:nvSpPr>
        <p:spPr>
          <a:xfrm>
            <a:off x="301450" y="1681510"/>
            <a:ext cx="5015801" cy="4383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b="1">
                <a:latin typeface="Century Gothic"/>
              </a:rPr>
              <a:t>Emissões à porta da exploração:</a:t>
            </a:r>
            <a:r>
              <a:rPr lang="en-GB" sz="2000">
                <a:latin typeface="Century Gothic"/>
              </a:rPr>
              <a:t> 7,4 Gt CO2eq (quase metade das emissões totais) (+13%)</a:t>
            </a:r>
            <a:endParaRPr lang="en-GB" sz="2000"/>
          </a:p>
          <a:p>
            <a:pPr>
              <a:lnSpc>
                <a:spcPct val="150000"/>
              </a:lnSpc>
            </a:pPr>
            <a:r>
              <a:rPr lang="en-GB" sz="2000" b="1">
                <a:latin typeface="Century Gothic"/>
              </a:rPr>
              <a:t>Emissões antes e depois da produção:</a:t>
            </a:r>
            <a:r>
              <a:rPr lang="en-GB" sz="2000">
                <a:latin typeface="Century Gothic"/>
              </a:rPr>
              <a:t> 5,6 Gt CO2eq (+45%)</a:t>
            </a:r>
            <a:endParaRPr lang="en-GB" sz="2000"/>
          </a:p>
          <a:p>
            <a:pPr>
              <a:lnSpc>
                <a:spcPct val="150000"/>
              </a:lnSpc>
            </a:pPr>
            <a:r>
              <a:rPr lang="en-GB" sz="2000" b="1">
                <a:latin typeface="Century Gothic"/>
              </a:rPr>
              <a:t>Emissões resultantes da alteração do uso do solo: </a:t>
            </a:r>
            <a:r>
              <a:rPr lang="en-GB" sz="2000">
                <a:latin typeface="Century Gothic"/>
              </a:rPr>
              <a:t>3,1 Gt CO2eq (-29%) </a:t>
            </a:r>
          </a:p>
          <a:p>
            <a:pPr lvl="1">
              <a:lnSpc>
                <a:spcPct val="150000"/>
              </a:lnSpc>
            </a:pPr>
            <a:r>
              <a:rPr lang="en-GB" sz="1600">
                <a:latin typeface="Century Gothic"/>
              </a:rPr>
              <a:t>devido à diminuição a longo prazo das taxas de desflorestação</a:t>
            </a:r>
            <a:endParaRPr lang="en-GB" sz="1600"/>
          </a:p>
          <a:p>
            <a:pPr lvl="1"/>
            <a:endParaRPr lang="en-GB" sz="1600"/>
          </a:p>
          <a:p>
            <a:endParaRPr lang="en-GB" sz="1600"/>
          </a:p>
          <a:p>
            <a:pPr marL="0" indent="0">
              <a:buNone/>
            </a:pPr>
            <a:endParaRPr lang="en-GB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0D467-E7B4-5346-8C22-C8374E955065}"/>
              </a:ext>
            </a:extLst>
          </p:cNvPr>
          <p:cNvSpPr txBox="1"/>
          <p:nvPr/>
        </p:nvSpPr>
        <p:spPr>
          <a:xfrm>
            <a:off x="8340845" y="6045705"/>
            <a:ext cx="3753735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700">
                <a:solidFill>
                  <a:srgbClr val="3F405B"/>
                </a:solidFill>
                <a:latin typeface="Century Gothic"/>
              </a:rPr>
              <a:t>Fonte: *PEPRS, 2020, Fonte de dados: FAOSTAT, Totais de Emissões, sistemas agro-alimentares.</a:t>
            </a:r>
          </a:p>
          <a:p>
            <a:pPr algn="r"/>
            <a:endParaRPr lang="en-GB" sz="700">
              <a:solidFill>
                <a:srgbClr val="3F405B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7A192D-A8D1-4E2F-9695-00BB772B92EC}"/>
              </a:ext>
            </a:extLst>
          </p:cNvPr>
          <p:cNvSpPr/>
          <p:nvPr/>
        </p:nvSpPr>
        <p:spPr>
          <a:xfrm>
            <a:off x="5511173" y="1686126"/>
            <a:ext cx="6592478" cy="482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rgbClr val="3F405B"/>
                </a:solidFill>
                <a:latin typeface="Century Gothic" panose="020B0502020202020204" pitchFamily="34" charset="0"/>
              </a:rPr>
              <a:t>Composição pormenorizada das emissões dos sistemas agrícolas e alimentares (2020)</a:t>
            </a:r>
          </a:p>
        </p:txBody>
      </p:sp>
    </p:spTree>
    <p:extLst>
      <p:ext uri="{BB962C8B-B14F-4D97-AF65-F5344CB8AC3E}">
        <p14:creationId xmlns:p14="http://schemas.microsoft.com/office/powerpoint/2010/main" val="302312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F0C3FEFE-5904-32B1-CA44-96A77791EF5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193279" y="1718119"/>
            <a:ext cx="4292283" cy="4415614"/>
          </a:xfrm>
        </p:spPr>
        <p:txBody>
          <a:bodyPr>
            <a:normAutofit/>
          </a:bodyPr>
          <a:lstStyle/>
          <a:p>
            <a:r>
              <a:rPr lang="en-GB" b="0" i="0" u="none" strike="noStrike" err="1">
                <a:effectLst/>
                <a:latin typeface="Century Gothic"/>
              </a:rPr>
              <a:t>Cerca</a:t>
            </a:r>
            <a:r>
              <a:rPr lang="en-GB" b="0" i="0" u="none" strike="noStrike" dirty="0">
                <a:effectLst/>
                <a:latin typeface="Century Gothic"/>
              </a:rPr>
              <a:t> de </a:t>
            </a:r>
            <a:r>
              <a:rPr lang="en-GB" dirty="0">
                <a:latin typeface="Century Gothic"/>
              </a:rPr>
              <a:t>12,3</a:t>
            </a:r>
            <a:r>
              <a:rPr lang="en-GB" b="0" i="0" u="none" strike="noStrike" dirty="0">
                <a:effectLst/>
                <a:latin typeface="Century Gothic"/>
              </a:rPr>
              <a:t>% das </a:t>
            </a:r>
            <a:r>
              <a:rPr lang="en-GB" b="0" i="0" u="none" strike="noStrike" err="1">
                <a:effectLst/>
                <a:latin typeface="Century Gothic"/>
              </a:rPr>
              <a:t>emissões</a:t>
            </a:r>
            <a:r>
              <a:rPr lang="en-GB" b="0" i="0" u="none" strike="noStrike" dirty="0">
                <a:effectLst/>
                <a:latin typeface="Century Gothic"/>
              </a:rPr>
              <a:t> </a:t>
            </a:r>
            <a:r>
              <a:rPr lang="en-GB" b="0" i="0" u="none" strike="noStrike" err="1">
                <a:effectLst/>
                <a:latin typeface="Century Gothic"/>
              </a:rPr>
              <a:t>totais</a:t>
            </a:r>
            <a:r>
              <a:rPr lang="en-GB" b="0" i="0" u="none" strike="noStrike" dirty="0">
                <a:effectLst/>
                <a:latin typeface="Century Gothic"/>
              </a:rPr>
              <a:t> </a:t>
            </a:r>
            <a:r>
              <a:rPr lang="en-GB" dirty="0">
                <a:latin typeface="Century Gothic"/>
              </a:rPr>
              <a:t>de Portugal </a:t>
            </a:r>
            <a:r>
              <a:rPr lang="en-GB" err="1">
                <a:latin typeface="Century Gothic"/>
              </a:rPr>
              <a:t>provêm</a:t>
            </a:r>
            <a:r>
              <a:rPr lang="en-GB" b="0" i="0" u="none" strike="noStrike" dirty="0">
                <a:effectLst/>
                <a:latin typeface="Century Gothic"/>
              </a:rPr>
              <a:t> da </a:t>
            </a:r>
            <a:r>
              <a:rPr lang="en-GB" b="0" i="0" u="none" strike="noStrike" err="1">
                <a:effectLst/>
                <a:latin typeface="Century Gothic"/>
              </a:rPr>
              <a:t>agricultura</a:t>
            </a:r>
            <a:r>
              <a:rPr lang="en-GB" b="0" i="0" u="none" strike="noStrike" dirty="0">
                <a:effectLst/>
                <a:latin typeface="Century Gothic"/>
              </a:rPr>
              <a:t> (</a:t>
            </a:r>
            <a:r>
              <a:rPr lang="en-GB" dirty="0">
                <a:latin typeface="Century Gothic"/>
              </a:rPr>
              <a:t>APA, 2023</a:t>
            </a:r>
            <a:r>
              <a:rPr lang="en-GB" b="0" i="0" u="none" strike="noStrike" dirty="0">
                <a:effectLst/>
                <a:latin typeface="Century Gothic"/>
              </a:rPr>
              <a:t>)</a:t>
            </a:r>
          </a:p>
          <a:p>
            <a:r>
              <a:rPr lang="en-GB" err="1">
                <a:latin typeface="Century Gothic"/>
              </a:rPr>
              <a:t>Diminuição</a:t>
            </a:r>
            <a:r>
              <a:rPr lang="en-GB" dirty="0">
                <a:latin typeface="Century Gothic"/>
              </a:rPr>
              <a:t> </a:t>
            </a:r>
            <a:r>
              <a:rPr lang="en-GB" err="1">
                <a:latin typeface="Century Gothic"/>
              </a:rPr>
              <a:t>constante</a:t>
            </a:r>
            <a:r>
              <a:rPr lang="en-GB" dirty="0">
                <a:latin typeface="Century Gothic"/>
              </a:rPr>
              <a:t> </a:t>
            </a:r>
            <a:r>
              <a:rPr lang="en-GB" err="1">
                <a:latin typeface="Century Gothic"/>
              </a:rPr>
              <a:t>desde</a:t>
            </a:r>
            <a:r>
              <a:rPr lang="en-GB" dirty="0">
                <a:latin typeface="Century Gothic"/>
              </a:rPr>
              <a:t> 2005 (</a:t>
            </a:r>
            <a:r>
              <a:rPr lang="en-GB" sz="2400" i="1" dirty="0">
                <a:latin typeface="Century Gothic"/>
              </a:rPr>
              <a:t>com </a:t>
            </a:r>
            <a:r>
              <a:rPr lang="en-GB" sz="2400" i="1" err="1">
                <a:latin typeface="Century Gothic"/>
              </a:rPr>
              <a:t>exceção</a:t>
            </a:r>
            <a:r>
              <a:rPr lang="en-GB" sz="2400" i="1" dirty="0">
                <a:latin typeface="Century Gothic"/>
              </a:rPr>
              <a:t> de 2017</a:t>
            </a:r>
            <a:r>
              <a:rPr lang="en-GB" dirty="0">
                <a:latin typeface="Century Gothic"/>
              </a:rPr>
              <a:t>)</a:t>
            </a:r>
            <a:endParaRPr lang="en-GB" b="0" i="0" u="none" strike="noStrike" dirty="0">
              <a:effectLst/>
              <a:latin typeface="Century Gothic"/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1137EF3-C6CB-5F10-ACCE-10FD259BD1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 rtl="0"/>
            <a:fld id="{FAEF9944-A4F6-4C59-AEBD-678D6480B8EA}" type="slidenum">
              <a:rPr lang="en-GB" noProof="0" smtClean="0"/>
              <a:t>12</a:t>
            </a:fld>
            <a:endParaRPr lang="en-GB" noProof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9E52023-DEB3-01B7-6245-62A08288B7BE}"/>
                  </a:ext>
                </a:extLst>
              </p14:cNvPr>
              <p14:cNvContentPartPr/>
              <p14:nvPr/>
            </p14:nvContentPartPr>
            <p14:xfrm>
              <a:off x="-2221992" y="1536336"/>
              <a:ext cx="36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9E52023-DEB3-01B7-6245-62A08288B7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228112" y="1530216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4F5F9C05-B9B8-1EE7-5086-9E019714CE3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407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dirty="0">
                <a:solidFill>
                  <a:srgbClr val="3F405B"/>
                </a:solidFill>
                <a:latin typeface="Century Gothic" panose="020B0502020202020204" pitchFamily="34" charset="0"/>
                <a:ea typeface="HGSSoeiKakugothicUB" panose="020B0400000000000000" pitchFamily="34" charset="-128"/>
                <a:cs typeface="+mj-cs"/>
              </a:defRPr>
            </a:lvl1pPr>
          </a:lstStyle>
          <a:p>
            <a:r>
              <a:rPr lang="en-GB" sz="3600" err="1">
                <a:latin typeface="Century Gothic"/>
                <a:ea typeface="HGSSoeiKakugothicUB"/>
              </a:rPr>
              <a:t>Emissões</a:t>
            </a:r>
            <a:r>
              <a:rPr lang="en-GB" sz="3600">
                <a:latin typeface="Century Gothic"/>
                <a:ea typeface="HGSSoeiKakugothicUB"/>
              </a:rPr>
              <a:t> </a:t>
            </a:r>
            <a:r>
              <a:rPr lang="en-GB" sz="3600" err="1">
                <a:latin typeface="Century Gothic"/>
                <a:ea typeface="HGSSoeiKakugothicUB"/>
              </a:rPr>
              <a:t>agrícolas</a:t>
            </a:r>
            <a:r>
              <a:rPr lang="en-GB" sz="3600">
                <a:latin typeface="Century Gothic"/>
                <a:ea typeface="HGSSoeiKakugothicUB"/>
              </a:rPr>
              <a:t> de Portugal </a:t>
            </a:r>
            <a:r>
              <a:rPr lang="en-GB" sz="3600">
                <a:latin typeface="Century Gothic"/>
                <a:ea typeface="HGSSoeiKakugothicUB"/>
                <a:sym typeface="Wingdings" pitchFamily="2" charset="2"/>
              </a:rPr>
              <a:t> </a:t>
            </a:r>
            <a:r>
              <a:rPr lang="en-GB" sz="3600" err="1">
                <a:latin typeface="Century Gothic"/>
                <a:ea typeface="HGSSoeiKakugothicUB"/>
              </a:rPr>
              <a:t>potencial</a:t>
            </a:r>
            <a:r>
              <a:rPr lang="en-GB" sz="3600">
                <a:latin typeface="Century Gothic"/>
                <a:ea typeface="HGSSoeiKakugothicUB"/>
              </a:rPr>
              <a:t> de </a:t>
            </a:r>
            <a:r>
              <a:rPr lang="en-GB" sz="3600" err="1">
                <a:latin typeface="Century Gothic"/>
                <a:ea typeface="HGSSoeiKakugothicUB"/>
              </a:rPr>
              <a:t>atenuação</a:t>
            </a:r>
            <a:endParaRPr lang="pt-PT" err="1"/>
          </a:p>
        </p:txBody>
      </p:sp>
      <p:pic>
        <p:nvPicPr>
          <p:cNvPr id="3" name="Imagem 2" descr="Uma imagem com texto, captura de ecrã, diagrama, Gráfico&#10;&#10;Os conteúdos gerados por IA poderão estar incorretos.">
            <a:extLst>
              <a:ext uri="{FF2B5EF4-FFF2-40B4-BE49-F238E27FC236}">
                <a16:creationId xmlns:a16="http://schemas.microsoft.com/office/drawing/2014/main" id="{BF1B4D94-8773-D28F-20A7-80D9CF2BF4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6" r="4726"/>
          <a:stretch>
            <a:fillRect/>
          </a:stretch>
        </p:blipFill>
        <p:spPr>
          <a:xfrm>
            <a:off x="308202" y="1536246"/>
            <a:ext cx="6628176" cy="39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33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C8DA1-F106-8E93-6A4C-203563FF6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6C5EAAB-CB7F-080D-E101-F249E9F2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07" y="658214"/>
            <a:ext cx="11623536" cy="823913"/>
          </a:xfrm>
        </p:spPr>
        <p:txBody>
          <a:bodyPr>
            <a:noAutofit/>
          </a:bodyPr>
          <a:lstStyle/>
          <a:p>
            <a:r>
              <a:rPr lang="en-GB" sz="3600">
                <a:solidFill>
                  <a:srgbClr val="85B096"/>
                </a:solidFill>
                <a:ea typeface="+mn-ea"/>
                <a:cs typeface="+mn-cs"/>
              </a:rPr>
              <a:t>Papel tridimensional </a:t>
            </a:r>
            <a:r>
              <a:rPr lang="en-GB" sz="3600"/>
              <a:t>da agricultura nas alterações climáticas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16979B4-67C3-7714-3642-7C48E68BE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807" y="1715233"/>
            <a:ext cx="5041392" cy="8239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A agricultura </a:t>
            </a:r>
            <a:r>
              <a:rPr lang="en-GB" b="1">
                <a:solidFill>
                  <a:srgbClr val="85B096"/>
                </a:solidFill>
              </a:rPr>
              <a:t>contribui </a:t>
            </a:r>
            <a:r>
              <a:rPr lang="en-GB"/>
              <a:t>em cerca de 10% para as emissões de gases com efeito de estufa na UE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173B3C4-5F86-9EC4-2E86-04F71FD715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5BD8EDF-6C5D-43AB-815A-1E955F349798}" type="slidenum">
              <a:rPr lang="en-GB" smtClean="0"/>
              <a:t>13</a:t>
            </a:fld>
            <a:endParaRPr lang="en-GB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A7C4F68-A7B5-44B5-2282-CDB7E961D797}"/>
              </a:ext>
            </a:extLst>
          </p:cNvPr>
          <p:cNvSpPr/>
          <p:nvPr/>
        </p:nvSpPr>
        <p:spPr>
          <a:xfrm>
            <a:off x="956903" y="4979194"/>
            <a:ext cx="40443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Produção alimentar </a:t>
            </a:r>
            <a:r>
              <a:rPr lang="en-GB" sz="2400" b="1">
                <a:solidFill>
                  <a:srgbClr val="85B096"/>
                </a:solidFill>
                <a:latin typeface="Century Gothic" panose="020B0502020202020204" pitchFamily="34" charset="0"/>
              </a:rPr>
              <a:t>em risco </a:t>
            </a: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devido às alterações climáticas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1F67D87-ACEA-29C6-2CD7-76EFA9FBAFF9}"/>
              </a:ext>
            </a:extLst>
          </p:cNvPr>
          <p:cNvSpPr/>
          <p:nvPr/>
        </p:nvSpPr>
        <p:spPr>
          <a:xfrm>
            <a:off x="6733750" y="3246894"/>
            <a:ext cx="346468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A </a:t>
            </a:r>
            <a:r>
              <a:rPr lang="en-GB" sz="2400" err="1">
                <a:solidFill>
                  <a:srgbClr val="3F405B"/>
                </a:solidFill>
                <a:latin typeface="Century Gothic" panose="020B0502020202020204" pitchFamily="34" charset="0"/>
              </a:rPr>
              <a:t>agricultura</a:t>
            </a: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 </a:t>
            </a:r>
            <a:r>
              <a:rPr lang="en-GB" sz="2400" err="1">
                <a:solidFill>
                  <a:srgbClr val="3F405B"/>
                </a:solidFill>
                <a:latin typeface="Century Gothic" panose="020B0502020202020204" pitchFamily="34" charset="0"/>
              </a:rPr>
              <a:t>como</a:t>
            </a: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err="1">
                <a:solidFill>
                  <a:srgbClr val="85B096"/>
                </a:solidFill>
                <a:latin typeface="Century Gothic" panose="020B0502020202020204" pitchFamily="34" charset="0"/>
              </a:rPr>
              <a:t>solução</a:t>
            </a:r>
            <a:r>
              <a:rPr lang="en-GB" sz="2400" b="1">
                <a:solidFill>
                  <a:srgbClr val="85B096"/>
                </a:solidFill>
                <a:latin typeface="Century Gothic" panose="020B0502020202020204" pitchFamily="34" charset="0"/>
              </a:rPr>
              <a:t> </a:t>
            </a: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para as </a:t>
            </a:r>
            <a:r>
              <a:rPr lang="en-GB" sz="2400" err="1">
                <a:solidFill>
                  <a:srgbClr val="3F405B"/>
                </a:solidFill>
                <a:latin typeface="Century Gothic" panose="020B0502020202020204" pitchFamily="34" charset="0"/>
              </a:rPr>
              <a:t>alterações</a:t>
            </a: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 </a:t>
            </a:r>
            <a:r>
              <a:rPr lang="en-GB" sz="2400" err="1">
                <a:solidFill>
                  <a:srgbClr val="3F405B"/>
                </a:solidFill>
                <a:latin typeface="Century Gothic" panose="020B0502020202020204" pitchFamily="34" charset="0"/>
              </a:rPr>
              <a:t>climáticas</a:t>
            </a:r>
            <a:endParaRPr lang="en-GB" sz="2400">
              <a:solidFill>
                <a:srgbClr val="3F405B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58A83305-5CCD-DF28-3553-DA012EE013F6}"/>
              </a:ext>
            </a:extLst>
          </p:cNvPr>
          <p:cNvSpPr/>
          <p:nvPr/>
        </p:nvSpPr>
        <p:spPr>
          <a:xfrm rot="5400000">
            <a:off x="4431131" y="2846663"/>
            <a:ext cx="2715476" cy="1889761"/>
          </a:xfrm>
          <a:prstGeom prst="triangle">
            <a:avLst/>
          </a:prstGeom>
          <a:noFill/>
          <a:ln w="38100">
            <a:solidFill>
              <a:srgbClr val="85B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E4CF0FC-1E3A-29CB-E70E-557CAF4C996E}"/>
              </a:ext>
            </a:extLst>
          </p:cNvPr>
          <p:cNvSpPr/>
          <p:nvPr/>
        </p:nvSpPr>
        <p:spPr>
          <a:xfrm>
            <a:off x="7581497" y="2427273"/>
            <a:ext cx="419882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Mitigação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B9ED672-399C-6DF2-097A-C18B20CB6730}"/>
              </a:ext>
            </a:extLst>
          </p:cNvPr>
          <p:cNvSpPr/>
          <p:nvPr/>
        </p:nvSpPr>
        <p:spPr>
          <a:xfrm>
            <a:off x="7485245" y="4731313"/>
            <a:ext cx="346468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Adaptação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9DBA7628-A2B2-BDBF-4207-30EC551CA433}"/>
              </a:ext>
            </a:extLst>
          </p:cNvPr>
          <p:cNvSpPr/>
          <p:nvPr/>
        </p:nvSpPr>
        <p:spPr>
          <a:xfrm rot="16200000">
            <a:off x="8316227" y="2846338"/>
            <a:ext cx="294373" cy="424732"/>
          </a:xfrm>
          <a:prstGeom prst="rightArrow">
            <a:avLst/>
          </a:prstGeom>
          <a:noFill/>
          <a:ln w="28575">
            <a:solidFill>
              <a:srgbClr val="85B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D8E3DEFC-A7A9-C8BF-944B-1997E3C37BD5}"/>
              </a:ext>
            </a:extLst>
          </p:cNvPr>
          <p:cNvSpPr/>
          <p:nvPr/>
        </p:nvSpPr>
        <p:spPr>
          <a:xfrm rot="5400000">
            <a:off x="8316228" y="4318377"/>
            <a:ext cx="294373" cy="424732"/>
          </a:xfrm>
          <a:prstGeom prst="rightArrow">
            <a:avLst/>
          </a:prstGeom>
          <a:noFill/>
          <a:ln w="28575">
            <a:solidFill>
              <a:srgbClr val="85B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77952B99-F6BD-94EE-0C80-18E5FF1B30CF}"/>
              </a:ext>
            </a:extLst>
          </p:cNvPr>
          <p:cNvCxnSpPr>
            <a:cxnSpLocks/>
          </p:cNvCxnSpPr>
          <p:nvPr/>
        </p:nvCxnSpPr>
        <p:spPr>
          <a:xfrm flipV="1">
            <a:off x="5360446" y="5089846"/>
            <a:ext cx="1952732" cy="223385"/>
          </a:xfrm>
          <a:prstGeom prst="straightConnector1">
            <a:avLst/>
          </a:prstGeom>
          <a:ln w="28575">
            <a:solidFill>
              <a:srgbClr val="85B09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56825C90-6213-CE0E-E131-3641A3F3C026}"/>
              </a:ext>
            </a:extLst>
          </p:cNvPr>
          <p:cNvCxnSpPr>
            <a:cxnSpLocks/>
          </p:cNvCxnSpPr>
          <p:nvPr/>
        </p:nvCxnSpPr>
        <p:spPr>
          <a:xfrm>
            <a:off x="5360446" y="2054694"/>
            <a:ext cx="1952732" cy="288394"/>
          </a:xfrm>
          <a:prstGeom prst="straightConnector1">
            <a:avLst/>
          </a:prstGeom>
          <a:ln w="28575">
            <a:solidFill>
              <a:srgbClr val="85B09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4348FDBA-F230-4AFC-54F2-66AD78061C43}"/>
              </a:ext>
            </a:extLst>
          </p:cNvPr>
          <p:cNvSpPr/>
          <p:nvPr/>
        </p:nvSpPr>
        <p:spPr>
          <a:xfrm>
            <a:off x="7341860" y="4698376"/>
            <a:ext cx="2243106" cy="568429"/>
          </a:xfrm>
          <a:prstGeom prst="ellipse">
            <a:avLst/>
          </a:prstGeom>
          <a:solidFill>
            <a:srgbClr val="F2F1DB">
              <a:alpha val="3254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9AE9B-3A3D-42D9-9734-0BFF098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entury Gothic"/>
                <a:ea typeface="HGSSoeiKakugothicUB"/>
              </a:rPr>
              <a:t>Adaptação</a:t>
            </a:r>
            <a:endParaRPr lang="en-GB" b="0">
              <a:ea typeface="HGSSoeiKakugothicUB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030321D-75BD-4027-84FD-081644371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82144"/>
            <a:ext cx="10515599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err="1">
                <a:latin typeface="Century Gothic"/>
              </a:rPr>
              <a:t>Objetivo</a:t>
            </a:r>
            <a:r>
              <a:rPr lang="en-GB" sz="3200">
                <a:latin typeface="Century Gothic"/>
              </a:rPr>
              <a:t>: </a:t>
            </a:r>
            <a:r>
              <a:rPr lang="en-GB" sz="3200" err="1">
                <a:latin typeface="Century Gothic"/>
              </a:rPr>
              <a:t>tornar</a:t>
            </a:r>
            <a:r>
              <a:rPr lang="en-GB" sz="3200">
                <a:latin typeface="Century Gothic"/>
              </a:rPr>
              <a:t> </a:t>
            </a:r>
            <a:r>
              <a:rPr lang="en-GB" sz="3200" err="1">
                <a:latin typeface="Century Gothic"/>
              </a:rPr>
              <a:t>os</a:t>
            </a:r>
            <a:r>
              <a:rPr lang="en-GB" sz="3200">
                <a:latin typeface="Century Gothic"/>
              </a:rPr>
              <a:t> </a:t>
            </a:r>
            <a:r>
              <a:rPr lang="en-GB" sz="3200" err="1">
                <a:latin typeface="Century Gothic"/>
              </a:rPr>
              <a:t>sistemas</a:t>
            </a:r>
            <a:r>
              <a:rPr lang="en-GB" sz="3200">
                <a:latin typeface="Century Gothic"/>
              </a:rPr>
              <a:t> </a:t>
            </a:r>
            <a:r>
              <a:rPr lang="en-GB" sz="3200" err="1">
                <a:latin typeface="Century Gothic"/>
              </a:rPr>
              <a:t>agrícolas</a:t>
            </a:r>
            <a:r>
              <a:rPr lang="en-GB" sz="3200">
                <a:latin typeface="Century Gothic"/>
              </a:rPr>
              <a:t> </a:t>
            </a:r>
            <a:r>
              <a:rPr lang="en-GB" sz="3200" b="1" err="1">
                <a:latin typeface="Century Gothic"/>
              </a:rPr>
              <a:t>mais</a:t>
            </a:r>
            <a:r>
              <a:rPr lang="en-GB" sz="3200" b="1">
                <a:latin typeface="Century Gothic"/>
              </a:rPr>
              <a:t> </a:t>
            </a:r>
            <a:r>
              <a:rPr lang="en-GB" sz="3200" b="1" err="1">
                <a:latin typeface="Century Gothic"/>
              </a:rPr>
              <a:t>resistentes</a:t>
            </a:r>
            <a:r>
              <a:rPr lang="en-GB" sz="3200" b="1">
                <a:latin typeface="Century Gothic"/>
              </a:rPr>
              <a:t> </a:t>
            </a:r>
            <a:r>
              <a:rPr lang="en-GB" sz="3200" err="1">
                <a:latin typeface="Century Gothic"/>
              </a:rPr>
              <a:t>aos</a:t>
            </a:r>
            <a:r>
              <a:rPr lang="en-GB" sz="3200">
                <a:latin typeface="Century Gothic"/>
              </a:rPr>
              <a:t> </a:t>
            </a:r>
            <a:r>
              <a:rPr lang="en-GB" sz="3200" err="1">
                <a:latin typeface="Century Gothic"/>
              </a:rPr>
              <a:t>riscos</a:t>
            </a:r>
            <a:r>
              <a:rPr lang="en-GB" sz="3200">
                <a:latin typeface="Century Gothic"/>
              </a:rPr>
              <a:t> e </a:t>
            </a:r>
            <a:r>
              <a:rPr lang="en-GB" sz="3200" err="1">
                <a:latin typeface="Century Gothic"/>
              </a:rPr>
              <a:t>impactos</a:t>
            </a:r>
            <a:r>
              <a:rPr lang="en-GB" sz="3200">
                <a:latin typeface="Century Gothic"/>
              </a:rPr>
              <a:t> das </a:t>
            </a:r>
            <a:r>
              <a:rPr lang="en-GB" sz="3200" err="1">
                <a:latin typeface="Century Gothic"/>
              </a:rPr>
              <a:t>alterações</a:t>
            </a:r>
            <a:r>
              <a:rPr lang="en-GB" sz="3200">
                <a:latin typeface="Century Gothic"/>
              </a:rPr>
              <a:t> </a:t>
            </a:r>
            <a:r>
              <a:rPr lang="en-GB" sz="3200" err="1">
                <a:latin typeface="Century Gothic"/>
              </a:rPr>
              <a:t>climáticas</a:t>
            </a:r>
            <a:r>
              <a:rPr lang="en-GB" sz="3200">
                <a:latin typeface="Century Gothic"/>
              </a:rPr>
              <a:t>, </a:t>
            </a:r>
            <a:r>
              <a:rPr lang="en-GB" sz="3200" err="1">
                <a:latin typeface="Century Gothic"/>
              </a:rPr>
              <a:t>por</a:t>
            </a:r>
            <a:r>
              <a:rPr lang="en-GB" sz="3200">
                <a:latin typeface="Century Gothic"/>
              </a:rPr>
              <a:t> </a:t>
            </a:r>
            <a:r>
              <a:rPr lang="en-GB" sz="3200" err="1">
                <a:latin typeface="Century Gothic"/>
              </a:rPr>
              <a:t>exemplo</a:t>
            </a:r>
            <a:r>
              <a:rPr lang="en-GB" sz="3200">
                <a:latin typeface="Century Gothic"/>
              </a:rPr>
              <a:t>, </a:t>
            </a:r>
            <a:r>
              <a:rPr lang="en-GB" sz="3200" err="1">
                <a:latin typeface="Century Gothic"/>
              </a:rPr>
              <a:t>seca</a:t>
            </a:r>
            <a:r>
              <a:rPr lang="en-GB" sz="3200">
                <a:latin typeface="Century Gothic"/>
              </a:rPr>
              <a:t>, </a:t>
            </a:r>
            <a:r>
              <a:rPr lang="en-GB" sz="3200" err="1">
                <a:latin typeface="Century Gothic"/>
              </a:rPr>
              <a:t>aumento</a:t>
            </a:r>
            <a:r>
              <a:rPr lang="en-GB" sz="3200">
                <a:latin typeface="Century Gothic"/>
              </a:rPr>
              <a:t> da </a:t>
            </a:r>
            <a:r>
              <a:rPr lang="en-GB" sz="3200" err="1">
                <a:latin typeface="Century Gothic"/>
              </a:rPr>
              <a:t>precipitação</a:t>
            </a:r>
            <a:endParaRPr lang="en-GB" sz="3200">
              <a:latin typeface="Century Gothic"/>
            </a:endParaRPr>
          </a:p>
          <a:p>
            <a:pPr>
              <a:lnSpc>
                <a:spcPct val="150000"/>
              </a:lnSpc>
            </a:pPr>
            <a:r>
              <a:rPr lang="en-GB" sz="3200" b="1" err="1">
                <a:latin typeface="Century Gothic"/>
              </a:rPr>
              <a:t>Adaptação</a:t>
            </a:r>
            <a:r>
              <a:rPr lang="en-GB" sz="3200" b="1">
                <a:latin typeface="Century Gothic"/>
              </a:rPr>
              <a:t> = </a:t>
            </a:r>
            <a:r>
              <a:rPr lang="en-GB" sz="3200" b="1" err="1">
                <a:latin typeface="Century Gothic"/>
              </a:rPr>
              <a:t>Gestão</a:t>
            </a:r>
            <a:r>
              <a:rPr lang="en-GB" sz="3200" b="1">
                <a:latin typeface="Century Gothic"/>
              </a:rPr>
              <a:t> dos </a:t>
            </a:r>
            <a:r>
              <a:rPr lang="en-GB" sz="3200" b="1" err="1">
                <a:latin typeface="Century Gothic"/>
              </a:rPr>
              <a:t>impactos</a:t>
            </a:r>
            <a:r>
              <a:rPr lang="en-GB" sz="3200" b="1">
                <a:latin typeface="Century Gothic"/>
              </a:rPr>
              <a:t> </a:t>
            </a:r>
            <a:r>
              <a:rPr lang="en-GB" sz="3200" b="1" err="1">
                <a:latin typeface="Century Gothic"/>
              </a:rPr>
              <a:t>atuais</a:t>
            </a:r>
            <a:r>
              <a:rPr lang="en-GB" sz="3200" b="1">
                <a:latin typeface="Century Gothic"/>
              </a:rPr>
              <a:t> e </a:t>
            </a:r>
            <a:r>
              <a:rPr lang="en-GB" sz="3200" b="1" err="1">
                <a:latin typeface="Century Gothic"/>
              </a:rPr>
              <a:t>futuros</a:t>
            </a:r>
            <a:r>
              <a:rPr lang="en-GB" sz="3200" b="1">
                <a:latin typeface="Century Gothic"/>
              </a:rPr>
              <a:t> </a:t>
            </a:r>
            <a:r>
              <a:rPr lang="en-GB" sz="3200">
                <a:latin typeface="Century Gothic"/>
              </a:rPr>
              <a:t>para </a:t>
            </a:r>
            <a:r>
              <a:rPr lang="en-GB" sz="3200" err="1">
                <a:latin typeface="Century Gothic"/>
              </a:rPr>
              <a:t>manter</a:t>
            </a:r>
            <a:r>
              <a:rPr lang="en-GB" sz="3200">
                <a:latin typeface="Century Gothic"/>
              </a:rPr>
              <a:t> a </a:t>
            </a:r>
            <a:r>
              <a:rPr lang="en-GB" sz="3200" err="1">
                <a:latin typeface="Century Gothic"/>
              </a:rPr>
              <a:t>produtividade</a:t>
            </a:r>
            <a:r>
              <a:rPr lang="en-GB" sz="3200">
                <a:latin typeface="Century Gothic"/>
              </a:rPr>
              <a:t> </a:t>
            </a:r>
            <a:r>
              <a:rPr lang="en-GB" sz="3200" err="1">
                <a:latin typeface="Century Gothic"/>
              </a:rPr>
              <a:t>agrícola</a:t>
            </a:r>
            <a:r>
              <a:rPr lang="en-GB" sz="3200">
                <a:latin typeface="Century Gothic"/>
              </a:rPr>
              <a:t>.</a:t>
            </a:r>
            <a:endParaRPr lang="en-GB"/>
          </a:p>
          <a:p>
            <a:pPr lvl="1"/>
            <a:endParaRPr lang="en-GB" sz="2800"/>
          </a:p>
          <a:p>
            <a:endParaRPr lang="en-GB" sz="3200"/>
          </a:p>
          <a:p>
            <a:pPr marL="0" indent="0">
              <a:buNone/>
            </a:pPr>
            <a:endParaRPr lang="en-GB"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4E42A-C734-AAE1-657F-F597D9E296BE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>
            <a:normAutofit lnSpcReduction="10000"/>
          </a:bodyPr>
          <a:lstStyle/>
          <a:p>
            <a:r>
              <a:rPr lang="en-GB">
                <a:latin typeface="Century Gothic"/>
                <a:ea typeface="HGSSoeiKakugothicUB"/>
              </a:rPr>
              <a:t>Lidar com as alterações climáticas</a:t>
            </a:r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7E1FA1-E495-43D1-8239-7599C71B7AD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06EF89F-549A-49C2-932B-1FBFFC84FC6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0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50F74FC-112D-4BF7-5811-05B0E3FA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00" y="692189"/>
            <a:ext cx="4291361" cy="20670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600" err="1">
                <a:latin typeface="Century Gothic"/>
                <a:ea typeface="HGSSoeiKakugothicUB"/>
              </a:rPr>
              <a:t>Riscos</a:t>
            </a:r>
            <a:r>
              <a:rPr lang="en-GB" sz="3600" dirty="0">
                <a:latin typeface="Century Gothic"/>
                <a:ea typeface="HGSSoeiKakugothicUB"/>
              </a:rPr>
              <a:t> das </a:t>
            </a:r>
            <a:r>
              <a:rPr lang="en-GB" sz="3600" err="1">
                <a:latin typeface="Century Gothic"/>
                <a:ea typeface="HGSSoeiKakugothicUB"/>
              </a:rPr>
              <a:t>alterações</a:t>
            </a:r>
            <a:r>
              <a:rPr lang="en-GB" sz="3600" dirty="0">
                <a:latin typeface="Century Gothic"/>
                <a:ea typeface="HGSSoeiKakugothicUB"/>
              </a:rPr>
              <a:t> </a:t>
            </a:r>
            <a:r>
              <a:rPr lang="en-GB" sz="3600" err="1">
                <a:latin typeface="Century Gothic"/>
                <a:ea typeface="HGSSoeiKakugothicUB"/>
              </a:rPr>
              <a:t>climáticas</a:t>
            </a:r>
            <a:r>
              <a:rPr lang="en-GB" sz="3600" dirty="0">
                <a:latin typeface="Century Gothic"/>
                <a:ea typeface="HGSSoeiKakugothicUB"/>
              </a:rPr>
              <a:t> para a </a:t>
            </a:r>
            <a:r>
              <a:rPr lang="en-GB" sz="3600" err="1">
                <a:latin typeface="Century Gothic"/>
                <a:ea typeface="HGSSoeiKakugothicUB"/>
              </a:rPr>
              <a:t>agricultura</a:t>
            </a:r>
            <a:r>
              <a:rPr lang="en-GB" sz="3600" dirty="0">
                <a:latin typeface="Century Gothic"/>
                <a:ea typeface="HGSSoeiKakugothicUB"/>
              </a:rPr>
              <a:t> da UE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C3F92C-A7AD-63BA-66A4-2DE5A8A01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6755"/>
            <a:ext cx="3432858" cy="310020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/>
            <a:r>
              <a:rPr lang="en-GB" sz="2800" err="1">
                <a:latin typeface="Century Gothic"/>
                <a:cs typeface="Calibri"/>
              </a:rPr>
              <a:t>Quebras</a:t>
            </a:r>
            <a:r>
              <a:rPr lang="en-GB" sz="2800">
                <a:latin typeface="Century Gothic"/>
                <a:cs typeface="Calibri"/>
              </a:rPr>
              <a:t> de </a:t>
            </a:r>
            <a:r>
              <a:rPr lang="en-GB" err="1">
                <a:latin typeface="Century Gothic"/>
                <a:cs typeface="Calibri"/>
              </a:rPr>
              <a:t>produção</a:t>
            </a:r>
            <a:r>
              <a:rPr lang="en-GB">
                <a:latin typeface="Century Gothic"/>
                <a:cs typeface="Calibri"/>
              </a:rPr>
              <a:t> </a:t>
            </a:r>
            <a:r>
              <a:rPr lang="en-GB" sz="2800">
                <a:latin typeface="Century Gothic"/>
                <a:cs typeface="Calibri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latin typeface="Century Gothic"/>
                <a:cs typeface="Calibri"/>
              </a:rPr>
              <a:t>Crises </a:t>
            </a:r>
            <a:r>
              <a:rPr lang="en-GB" sz="2800" err="1">
                <a:latin typeface="Century Gothic"/>
                <a:cs typeface="Calibri"/>
              </a:rPr>
              <a:t>globais</a:t>
            </a:r>
            <a:r>
              <a:rPr lang="en-GB" sz="2800">
                <a:latin typeface="Century Gothic"/>
                <a:cs typeface="Calibri"/>
              </a:rPr>
              <a:t> de </a:t>
            </a:r>
            <a:r>
              <a:rPr lang="en-GB" sz="2800" err="1">
                <a:latin typeface="Century Gothic"/>
                <a:cs typeface="Calibri"/>
              </a:rPr>
              <a:t>abastecimento</a:t>
            </a:r>
            <a:endParaRPr lang="en-GB" sz="2800" err="1">
              <a:latin typeface="Century Gothic"/>
              <a:cs typeface="Calibri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err="1">
                <a:latin typeface="Century Gothic"/>
                <a:cs typeface="Calibri"/>
              </a:rPr>
              <a:t>Conflitos</a:t>
            </a:r>
            <a:r>
              <a:rPr lang="en-GB" sz="2800">
                <a:latin typeface="Century Gothic"/>
                <a:cs typeface="Calibri"/>
              </a:rPr>
              <a:t> de </a:t>
            </a:r>
            <a:r>
              <a:rPr lang="en-GB" sz="2800" err="1">
                <a:latin typeface="Century Gothic"/>
                <a:cs typeface="Calibri"/>
              </a:rPr>
              <a:t>recursos</a:t>
            </a:r>
            <a:r>
              <a:rPr lang="en-GB" sz="2800">
                <a:latin typeface="Century Gothic"/>
                <a:cs typeface="Calibri"/>
              </a:rPr>
              <a:t> (</a:t>
            </a:r>
            <a:r>
              <a:rPr lang="en-GB" sz="2800" err="1">
                <a:latin typeface="Century Gothic"/>
                <a:cs typeface="Calibri"/>
              </a:rPr>
              <a:t>água</a:t>
            </a:r>
            <a:r>
              <a:rPr lang="en-GB" sz="2800">
                <a:latin typeface="Century Gothic"/>
                <a:cs typeface="Calibri"/>
              </a:rPr>
              <a:t>, </a:t>
            </a:r>
            <a:r>
              <a:rPr lang="en-GB" sz="2800" err="1">
                <a:latin typeface="Century Gothic"/>
                <a:cs typeface="Calibri"/>
              </a:rPr>
              <a:t>matérias-primas</a:t>
            </a:r>
            <a:r>
              <a:rPr lang="en-GB" sz="2800">
                <a:latin typeface="Century Gothic"/>
                <a:cs typeface="Calibri"/>
              </a:rPr>
              <a:t> </a:t>
            </a:r>
            <a:r>
              <a:rPr lang="en-GB" sz="2800" err="1">
                <a:latin typeface="Century Gothic"/>
                <a:cs typeface="Calibri"/>
              </a:rPr>
              <a:t>agrícolas</a:t>
            </a:r>
            <a:r>
              <a:rPr lang="en-GB" sz="2800">
                <a:latin typeface="Century Gothic"/>
                <a:cs typeface="Calibri"/>
              </a:rPr>
              <a:t>...</a:t>
            </a:r>
            <a:r>
              <a:rPr lang="en-GB" sz="2800">
                <a:latin typeface="Century Gothic"/>
                <a:cs typeface="Calibri"/>
                <a:sym typeface="Wingdings" pitchFamily="2" charset="2"/>
              </a:rPr>
              <a:t>) </a:t>
            </a:r>
            <a:endParaRPr lang="en-GB" sz="2800">
              <a:latin typeface="Century Gothic"/>
              <a:cs typeface="Calibri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1137EF3-C6CB-5F10-ACCE-10FD259BD1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 rtl="0"/>
            <a:fld id="{FAEF9944-A4F6-4C59-AEBD-678D6480B8EA}" type="slidenum">
              <a:rPr lang="en-GB" noProof="0" smtClean="0"/>
              <a:t>15</a:t>
            </a:fld>
            <a:endParaRPr lang="en-GB" noProof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3BC7C26-E432-0FF5-7A71-E09D5107F243}"/>
              </a:ext>
            </a:extLst>
          </p:cNvPr>
          <p:cNvGrpSpPr/>
          <p:nvPr/>
        </p:nvGrpSpPr>
        <p:grpSpPr>
          <a:xfrm>
            <a:off x="4490061" y="202389"/>
            <a:ext cx="7786556" cy="6626130"/>
            <a:chOff x="4699906" y="416910"/>
            <a:chExt cx="7097674" cy="6076212"/>
          </a:xfrm>
        </p:grpSpPr>
        <p:pic>
          <p:nvPicPr>
            <p:cNvPr id="10" name="Grafik 9" descr="Ein Bild, das Text, Karte, Schrift enthält.&#10;&#10;KI-generierte Inhalte können fehlerhaft sein.">
              <a:extLst>
                <a:ext uri="{FF2B5EF4-FFF2-40B4-BE49-F238E27FC236}">
                  <a16:creationId xmlns:a16="http://schemas.microsoft.com/office/drawing/2014/main" id="{9CCE7028-DBBC-7604-86CB-80136D22A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906" y="416910"/>
              <a:ext cx="7020545" cy="5917655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CE152D2-6426-B3AF-EA7B-ACFFE528EDC5}"/>
                </a:ext>
              </a:extLst>
            </p:cNvPr>
            <p:cNvSpPr txBox="1"/>
            <p:nvPr/>
          </p:nvSpPr>
          <p:spPr>
            <a:xfrm>
              <a:off x="9710017" y="6281447"/>
              <a:ext cx="2087563" cy="2116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900">
                  <a:latin typeface="Century Gothic" panose="020B0502020202020204" pitchFamily="34" charset="0"/>
                </a:rPr>
                <a:t>Ligação: </a:t>
              </a:r>
              <a:r>
                <a:rPr lang="en-GB" sz="900" err="1">
                  <a:latin typeface="Century Gothic" panose="020B0502020202020204" pitchFamily="34" charset="0"/>
                </a:rPr>
                <a:t>awa.agriadapt.eu</a:t>
              </a:r>
              <a:endParaRPr lang="en-GB" sz="90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472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0A0234-2208-4129-A2CB-23EF16D238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As </a:t>
            </a:r>
            <a:r>
              <a:rPr lang="en-US" b="1" dirty="0" err="1"/>
              <a:t>explorações</a:t>
            </a:r>
            <a:r>
              <a:rPr lang="en-US" b="1" dirty="0"/>
              <a:t> </a:t>
            </a:r>
            <a:r>
              <a:rPr lang="en-US" b="1" dirty="0" err="1"/>
              <a:t>biológicas</a:t>
            </a:r>
            <a:r>
              <a:rPr lang="en-US" b="1" dirty="0"/>
              <a:t> </a:t>
            </a:r>
            <a:r>
              <a:rPr lang="en-US" b="1" dirty="0" err="1"/>
              <a:t>eram</a:t>
            </a:r>
            <a:r>
              <a:rPr lang="en-US" b="1" dirty="0"/>
              <a:t>,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média</a:t>
            </a:r>
            <a:r>
              <a:rPr lang="en-US" b="1" dirty="0"/>
              <a:t>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0" i="0" dirty="0">
                <a:effectLst/>
                <a:latin typeface="Century Gothic" panose="020B0502020202020204" pitchFamily="34" charset="0"/>
              </a:rPr>
              <a:t>Menos 1 082 </a:t>
            </a:r>
            <a:r>
              <a:rPr lang="en-US" b="0" i="0" dirty="0" err="1">
                <a:effectLst/>
                <a:latin typeface="Century Gothic" panose="020B0502020202020204" pitchFamily="34" charset="0"/>
              </a:rPr>
              <a:t>quilogramas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 de CO</a:t>
            </a:r>
            <a:r>
              <a:rPr lang="en-US" b="0" i="0" baseline="-25000" dirty="0">
                <a:effectLst/>
                <a:latin typeface="Century Gothic" panose="020B0502020202020204" pitchFamily="34" charset="0"/>
              </a:rPr>
              <a:t>2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 </a:t>
            </a:r>
            <a:r>
              <a:rPr lang="en-US" b="0" i="0" dirty="0" err="1">
                <a:effectLst/>
                <a:latin typeface="Century Gothic" panose="020B0502020202020204" pitchFamily="34" charset="0"/>
              </a:rPr>
              <a:t>equivalentes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 </a:t>
            </a:r>
            <a:r>
              <a:rPr lang="en-US" b="0" i="0" dirty="0" err="1">
                <a:effectLst/>
                <a:latin typeface="Century Gothic" panose="020B0502020202020204" pitchFamily="34" charset="0"/>
              </a:rPr>
              <a:t>por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 hectare e </a:t>
            </a:r>
            <a:r>
              <a:rPr lang="en-US" b="0" i="0" dirty="0" err="1">
                <a:effectLst/>
                <a:latin typeface="Century Gothic" panose="020B0502020202020204" pitchFamily="34" charset="0"/>
              </a:rPr>
              <a:t>por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 </a:t>
            </a:r>
            <a:r>
              <a:rPr lang="en-US" b="0" i="0" dirty="0" err="1">
                <a:effectLst/>
                <a:latin typeface="Century Gothic" panose="020B0502020202020204" pitchFamily="34" charset="0"/>
              </a:rPr>
              <a:t>ano</a:t>
            </a:r>
            <a:endParaRPr lang="en-US" b="0" i="0" dirty="0">
              <a:effectLst/>
              <a:latin typeface="Century Gothic" panose="020B0502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600" b="0" i="0" dirty="0" err="1">
                <a:effectLst/>
                <a:latin typeface="Century Gothic" panose="020B0502020202020204" pitchFamily="34" charset="0"/>
              </a:rPr>
              <a:t>devido</a:t>
            </a:r>
            <a:r>
              <a:rPr lang="en-US" sz="1600" b="0" i="0" dirty="0">
                <a:effectLst/>
                <a:latin typeface="Century Gothic" panose="020B0502020202020204" pitchFamily="34" charset="0"/>
              </a:rPr>
              <a:t> a </a:t>
            </a:r>
            <a:r>
              <a:rPr lang="en-US" sz="1600" b="0" i="0" dirty="0" err="1">
                <a:effectLst/>
                <a:latin typeface="Century Gothic" panose="020B0502020202020204" pitchFamily="34" charset="0"/>
              </a:rPr>
              <a:t>uma</a:t>
            </a:r>
            <a:r>
              <a:rPr lang="en-US" sz="1600" b="0" i="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1600" b="0" i="0" dirty="0" err="1">
                <a:effectLst/>
                <a:latin typeface="Century Gothic" panose="020B0502020202020204" pitchFamily="34" charset="0"/>
              </a:rPr>
              <a:t>maior</a:t>
            </a:r>
            <a:r>
              <a:rPr lang="en-US" sz="1600" b="0" i="0" dirty="0">
                <a:effectLst/>
                <a:latin typeface="Century Gothic" panose="020B0502020202020204" pitchFamily="34" charset="0"/>
              </a:rPr>
              <a:t> taxa de </a:t>
            </a:r>
            <a:r>
              <a:rPr lang="en-US" sz="1600" b="0" i="0" dirty="0" err="1">
                <a:effectLst/>
                <a:latin typeface="Century Gothic" panose="020B0502020202020204" pitchFamily="34" charset="0"/>
              </a:rPr>
              <a:t>fixação</a:t>
            </a:r>
            <a:r>
              <a:rPr lang="en-US" sz="1600" b="0" i="0" dirty="0">
                <a:effectLst/>
                <a:latin typeface="Century Gothic" panose="020B0502020202020204" pitchFamily="34" charset="0"/>
              </a:rPr>
              <a:t> de </a:t>
            </a:r>
            <a:r>
              <a:rPr lang="en-US" sz="1600" b="0" i="0" dirty="0" err="1">
                <a:effectLst/>
                <a:latin typeface="Century Gothic" panose="020B0502020202020204" pitchFamily="34" charset="0"/>
              </a:rPr>
              <a:t>carbono</a:t>
            </a:r>
            <a:r>
              <a:rPr lang="en-US" sz="1600" b="0" i="0" dirty="0">
                <a:effectLst/>
                <a:latin typeface="Century Gothic" panose="020B0502020202020204" pitchFamily="34" charset="0"/>
              </a:rPr>
              <a:t> e à </a:t>
            </a:r>
            <a:r>
              <a:rPr lang="en-US" sz="1600" b="0" i="0" dirty="0" err="1">
                <a:effectLst/>
                <a:latin typeface="Century Gothic" panose="020B0502020202020204" pitchFamily="34" charset="0"/>
              </a:rPr>
              <a:t>redução</a:t>
            </a:r>
            <a:r>
              <a:rPr lang="en-US" sz="1600" b="0" i="0" dirty="0">
                <a:effectLst/>
                <a:latin typeface="Century Gothic" panose="020B0502020202020204" pitchFamily="34" charset="0"/>
              </a:rPr>
              <a:t> das </a:t>
            </a:r>
            <a:r>
              <a:rPr lang="en-US" sz="1600" b="0" i="0" dirty="0" err="1">
                <a:effectLst/>
                <a:latin typeface="Century Gothic" panose="020B0502020202020204" pitchFamily="34" charset="0"/>
              </a:rPr>
              <a:t>emissões</a:t>
            </a:r>
            <a:r>
              <a:rPr lang="en-US" sz="1600" b="0" i="0" dirty="0">
                <a:effectLst/>
                <a:latin typeface="Century Gothic" panose="020B0502020202020204" pitchFamily="34" charset="0"/>
              </a:rPr>
              <a:t> de </a:t>
            </a:r>
            <a:r>
              <a:rPr lang="en-US" sz="1600" b="0" i="0" dirty="0" err="1">
                <a:effectLst/>
                <a:latin typeface="Century Gothic" panose="020B0502020202020204" pitchFamily="34" charset="0"/>
              </a:rPr>
              <a:t>óxido</a:t>
            </a:r>
            <a:r>
              <a:rPr lang="en-US" sz="1600" b="0" i="0" dirty="0">
                <a:effectLst/>
                <a:latin typeface="Century Gothic" panose="020B0502020202020204" pitchFamily="34" charset="0"/>
              </a:rPr>
              <a:t> nitroso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 err="1">
                <a:latin typeface="Century Gothic" panose="020B0502020202020204" pitchFamily="34" charset="0"/>
              </a:rPr>
              <a:t>Teor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húmus</a:t>
            </a:r>
            <a:r>
              <a:rPr lang="en-GB" dirty="0">
                <a:latin typeface="Century Gothic" panose="020B0502020202020204" pitchFamily="34" charset="0"/>
              </a:rPr>
              <a:t> 26% superior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 err="1">
                <a:latin typeface="Century Gothic" panose="020B0502020202020204" pitchFamily="34" charset="0"/>
              </a:rPr>
              <a:t>Estabilidade</a:t>
            </a:r>
            <a:r>
              <a:rPr lang="en-GB" dirty="0">
                <a:latin typeface="Century Gothic" panose="020B0502020202020204" pitchFamily="34" charset="0"/>
              </a:rPr>
              <a:t> dos </a:t>
            </a:r>
            <a:r>
              <a:rPr lang="en-GB" dirty="0" err="1">
                <a:latin typeface="Century Gothic" panose="020B0502020202020204" pitchFamily="34" charset="0"/>
              </a:rPr>
              <a:t>agregados</a:t>
            </a:r>
            <a:r>
              <a:rPr lang="en-GB" dirty="0">
                <a:latin typeface="Century Gothic" panose="020B0502020202020204" pitchFamily="34" charset="0"/>
              </a:rPr>
              <a:t> 15% superior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/>
              <a:t>Taxa de </a:t>
            </a:r>
            <a:r>
              <a:rPr lang="en-GB" dirty="0" err="1"/>
              <a:t>infiltração</a:t>
            </a:r>
            <a:r>
              <a:rPr lang="en-GB" dirty="0"/>
              <a:t> de </a:t>
            </a:r>
            <a:r>
              <a:rPr lang="en-GB" dirty="0" err="1"/>
              <a:t>água</a:t>
            </a:r>
            <a:r>
              <a:rPr lang="en-GB" dirty="0"/>
              <a:t> </a:t>
            </a:r>
            <a:r>
              <a:rPr lang="en-GB" dirty="0">
                <a:latin typeface="Century Gothic" panose="020B0502020202020204" pitchFamily="34" charset="0"/>
              </a:rPr>
              <a:t>137% superior </a:t>
            </a:r>
          </a:p>
          <a:p>
            <a:pPr lvl="1">
              <a:lnSpc>
                <a:spcPct val="150000"/>
              </a:lnSpc>
            </a:pPr>
            <a:r>
              <a:rPr lang="en-GB" sz="1600" dirty="0" err="1">
                <a:latin typeface="Century Gothic" panose="020B0502020202020204" pitchFamily="34" charset="0"/>
              </a:rPr>
              <a:t>reduzir</a:t>
            </a:r>
            <a:r>
              <a:rPr lang="en-GB" sz="1600" dirty="0">
                <a:latin typeface="Century Gothic" panose="020B0502020202020204" pitchFamily="34" charset="0"/>
              </a:rPr>
              <a:t> o </a:t>
            </a:r>
            <a:r>
              <a:rPr lang="en-GB" sz="1600" dirty="0" err="1">
                <a:latin typeface="Century Gothic" panose="020B0502020202020204" pitchFamily="34" charset="0"/>
              </a:rPr>
              <a:t>escoamento</a:t>
            </a:r>
            <a:r>
              <a:rPr lang="en-GB" sz="1600" dirty="0">
                <a:latin typeface="Century Gothic" panose="020B0502020202020204" pitchFamily="34" charset="0"/>
              </a:rPr>
              <a:t> superficial e a </a:t>
            </a:r>
            <a:r>
              <a:rPr lang="en-GB" sz="1600" dirty="0" err="1">
                <a:latin typeface="Century Gothic" panose="020B0502020202020204" pitchFamily="34" charset="0"/>
              </a:rPr>
              <a:t>erosão</a:t>
            </a:r>
            <a:r>
              <a:rPr lang="en-GB" sz="1600" dirty="0">
                <a:latin typeface="Century Gothic" panose="020B0502020202020204" pitchFamily="34" charset="0"/>
              </a:rPr>
              <a:t> do solo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49C28F-7588-42CC-A72D-22F55BED3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produtos</a:t>
            </a:r>
            <a:r>
              <a:rPr lang="en-GB" dirty="0"/>
              <a:t> </a:t>
            </a:r>
            <a:r>
              <a:rPr lang="en-GB" dirty="0" err="1"/>
              <a:t>biológicos</a:t>
            </a:r>
            <a:r>
              <a:rPr lang="en-GB" dirty="0"/>
              <a:t> </a:t>
            </a:r>
            <a:r>
              <a:rPr lang="en-GB" dirty="0" err="1"/>
              <a:t>têm</a:t>
            </a:r>
            <a:r>
              <a:rPr lang="en-GB" dirty="0"/>
              <a:t> </a:t>
            </a:r>
            <a:r>
              <a:rPr lang="en-GB" dirty="0" err="1"/>
              <a:t>melhor</a:t>
            </a:r>
            <a:r>
              <a:rPr lang="en-GB" dirty="0"/>
              <a:t> </a:t>
            </a:r>
            <a:r>
              <a:rPr lang="en-GB" dirty="0" err="1"/>
              <a:t>impacto</a:t>
            </a:r>
            <a:r>
              <a:rPr lang="en-GB" dirty="0"/>
              <a:t> no </a:t>
            </a:r>
            <a:r>
              <a:rPr lang="en-GB" dirty="0" err="1"/>
              <a:t>clima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C89A86-0F9E-4B6D-A25B-18F408F06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625" y="1557759"/>
            <a:ext cx="10515600" cy="823912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200" i="0" dirty="0" err="1">
                <a:effectLst/>
                <a:latin typeface="Century Gothic"/>
              </a:rPr>
              <a:t>Revisão</a:t>
            </a:r>
            <a:r>
              <a:rPr lang="en-US" sz="2200" i="0" dirty="0">
                <a:effectLst/>
                <a:latin typeface="Century Gothic"/>
              </a:rPr>
              <a:t> </a:t>
            </a:r>
            <a:r>
              <a:rPr lang="en-US" sz="2200" i="0" dirty="0" err="1">
                <a:effectLst/>
                <a:latin typeface="Century Gothic"/>
              </a:rPr>
              <a:t>sistemática</a:t>
            </a:r>
            <a:r>
              <a:rPr lang="en-US" sz="2200" i="0" dirty="0">
                <a:effectLst/>
                <a:latin typeface="Century Gothic"/>
              </a:rPr>
              <a:t> dos </a:t>
            </a:r>
            <a:r>
              <a:rPr lang="en-US" sz="2200" i="0" dirty="0" err="1">
                <a:effectLst/>
                <a:latin typeface="Century Gothic"/>
              </a:rPr>
              <a:t>estudos</a:t>
            </a:r>
            <a:r>
              <a:rPr lang="en-US" sz="2200" i="0" dirty="0">
                <a:effectLst/>
                <a:latin typeface="Century Gothic"/>
              </a:rPr>
              <a:t> </a:t>
            </a:r>
            <a:r>
              <a:rPr lang="en-US" sz="2200" i="0" dirty="0" err="1">
                <a:effectLst/>
                <a:latin typeface="Century Gothic"/>
              </a:rPr>
              <a:t>científicos</a:t>
            </a:r>
            <a:r>
              <a:rPr lang="en-US" sz="2200" i="0" dirty="0">
                <a:effectLst/>
                <a:latin typeface="Century Gothic"/>
              </a:rPr>
              <a:t> de </a:t>
            </a:r>
            <a:r>
              <a:rPr lang="en-US" sz="2200" i="0" dirty="0" err="1">
                <a:effectLst/>
                <a:latin typeface="Century Gothic"/>
              </a:rPr>
              <a:t>comparação</a:t>
            </a:r>
            <a:r>
              <a:rPr lang="en-US" sz="2200" i="0" dirty="0">
                <a:effectLst/>
                <a:latin typeface="Century Gothic"/>
              </a:rPr>
              <a:t> </a:t>
            </a:r>
            <a:r>
              <a:rPr lang="en-US" sz="2200" dirty="0" err="1">
                <a:latin typeface="Century Gothic"/>
              </a:rPr>
              <a:t>efetuados</a:t>
            </a:r>
            <a:r>
              <a:rPr lang="en-US" sz="2200" i="0" dirty="0">
                <a:effectLst/>
                <a:latin typeface="Century Gothic"/>
              </a:rPr>
              <a:t> </a:t>
            </a:r>
            <a:r>
              <a:rPr lang="en-US" sz="2200" i="0" dirty="0" err="1">
                <a:effectLst/>
                <a:latin typeface="Century Gothic"/>
              </a:rPr>
              <a:t>nos</a:t>
            </a:r>
            <a:r>
              <a:rPr lang="en-US" sz="2200" i="0" dirty="0">
                <a:effectLst/>
                <a:latin typeface="Century Gothic"/>
              </a:rPr>
              <a:t> </a:t>
            </a:r>
            <a:r>
              <a:rPr lang="en-US" sz="2200" i="0" dirty="0" err="1">
                <a:effectLst/>
                <a:latin typeface="Century Gothic"/>
              </a:rPr>
              <a:t>últimos</a:t>
            </a:r>
            <a:r>
              <a:rPr lang="en-US" sz="2200" i="0" dirty="0">
                <a:effectLst/>
                <a:latin typeface="Century Gothic"/>
              </a:rPr>
              <a:t> 30 </a:t>
            </a:r>
            <a:r>
              <a:rPr lang="en-US" sz="2200" i="0" dirty="0" err="1">
                <a:effectLst/>
                <a:latin typeface="Century Gothic"/>
              </a:rPr>
              <a:t>anos</a:t>
            </a:r>
            <a:r>
              <a:rPr lang="en-US" sz="2200" i="0" dirty="0">
                <a:effectLst/>
                <a:latin typeface="Century Gothic"/>
              </a:rPr>
              <a:t> </a:t>
            </a:r>
            <a:r>
              <a:rPr lang="en-US" sz="2200" i="0" dirty="0" err="1">
                <a:effectLst/>
                <a:latin typeface="Century Gothic"/>
              </a:rPr>
              <a:t>em</a:t>
            </a:r>
            <a:r>
              <a:rPr lang="en-US" sz="2200" i="0" dirty="0">
                <a:effectLst/>
                <a:latin typeface="Century Gothic"/>
              </a:rPr>
              <a:t> zonas de </a:t>
            </a:r>
            <a:r>
              <a:rPr lang="en-US" sz="2200" i="0" dirty="0" err="1">
                <a:effectLst/>
                <a:latin typeface="Century Gothic"/>
              </a:rPr>
              <a:t>clima</a:t>
            </a:r>
            <a:r>
              <a:rPr lang="en-US" sz="2200" i="0" dirty="0">
                <a:effectLst/>
                <a:latin typeface="Century Gothic"/>
              </a:rPr>
              <a:t> </a:t>
            </a:r>
            <a:r>
              <a:rPr lang="en-US" sz="2200" i="0" dirty="0" err="1">
                <a:effectLst/>
                <a:latin typeface="Century Gothic"/>
              </a:rPr>
              <a:t>temperado</a:t>
            </a:r>
            <a:endParaRPr lang="en-GB" sz="2200" dirty="0">
              <a:latin typeface="Century Gothic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76E84D4-F0D1-68A9-367D-9C5B413B6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2791" y="2687639"/>
            <a:ext cx="5183188" cy="3502024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lnSpc>
                <a:spcPct val="160000"/>
              </a:lnSpc>
              <a:buNone/>
            </a:pPr>
            <a:r>
              <a:rPr lang="en-GB" dirty="0">
                <a:latin typeface="Century Gothic" panose="020B0502020202020204" pitchFamily="34" charset="0"/>
              </a:rPr>
              <a:t>A </a:t>
            </a:r>
            <a:r>
              <a:rPr lang="en-GB" dirty="0" err="1">
                <a:latin typeface="Century Gothic" panose="020B0502020202020204" pitchFamily="34" charset="0"/>
              </a:rPr>
              <a:t>eficiência</a:t>
            </a:r>
            <a:r>
              <a:rPr lang="en-GB" dirty="0">
                <a:latin typeface="Century Gothic" panose="020B0502020202020204" pitchFamily="34" charset="0"/>
              </a:rPr>
              <a:t> da </a:t>
            </a:r>
            <a:r>
              <a:rPr lang="en-GB" dirty="0" err="1">
                <a:latin typeface="Century Gothic" panose="020B0502020202020204" pitchFamily="34" charset="0"/>
              </a:rPr>
              <a:t>utilização</a:t>
            </a:r>
            <a:r>
              <a:rPr lang="en-GB" dirty="0">
                <a:latin typeface="Century Gothic" panose="020B0502020202020204" pitchFamily="34" charset="0"/>
              </a:rPr>
              <a:t> do </a:t>
            </a:r>
            <a:r>
              <a:rPr lang="en-GB" dirty="0" err="1">
                <a:latin typeface="Century Gothic" panose="020B0502020202020204" pitchFamily="34" charset="0"/>
              </a:rPr>
              <a:t>azoto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foi</a:t>
            </a:r>
            <a:r>
              <a:rPr lang="en-GB" dirty="0">
                <a:latin typeface="Century Gothic" panose="020B0502020202020204" pitchFamily="34" charset="0"/>
              </a:rPr>
              <a:t> 12% superior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GB" dirty="0" err="1">
                <a:latin typeface="Century Gothic" panose="020B0502020202020204" pitchFamily="34" charset="0"/>
              </a:rPr>
              <a:t>Eficiência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na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utilização</a:t>
            </a:r>
            <a:r>
              <a:rPr lang="en-GB" dirty="0">
                <a:latin typeface="Century Gothic" panose="020B0502020202020204" pitchFamily="34" charset="0"/>
              </a:rPr>
              <a:t> de </a:t>
            </a:r>
            <a:r>
              <a:rPr lang="en-GB" dirty="0" err="1">
                <a:latin typeface="Century Gothic" panose="020B0502020202020204" pitchFamily="34" charset="0"/>
              </a:rPr>
              <a:t>energia</a:t>
            </a:r>
            <a:r>
              <a:rPr lang="en-GB" dirty="0">
                <a:latin typeface="Century Gothic" panose="020B0502020202020204" pitchFamily="34" charset="0"/>
              </a:rPr>
              <a:t> 19% superior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A1014E-9EC1-4C3C-86F8-01C130CC8B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6EF89F-549A-49C2-932B-1FBFFC84FC68}" type="slidenum">
              <a:rPr lang="en-GB" smtClean="0"/>
              <a:t>16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9F1E5-B51D-42AD-AC93-D04383B18E3E}"/>
              </a:ext>
            </a:extLst>
          </p:cNvPr>
          <p:cNvSpPr txBox="1"/>
          <p:nvPr/>
        </p:nvSpPr>
        <p:spPr>
          <a:xfrm>
            <a:off x="9224385" y="5986979"/>
            <a:ext cx="31451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 err="1">
                <a:latin typeface="Century Gothic" panose="020B0502020202020204" pitchFamily="34" charset="0"/>
              </a:rPr>
              <a:t>Referência</a:t>
            </a:r>
            <a:r>
              <a:rPr lang="en-US" sz="700" dirty="0">
                <a:latin typeface="Century Gothic" panose="020B0502020202020204" pitchFamily="34" charset="0"/>
              </a:rPr>
              <a:t>: </a:t>
            </a:r>
            <a:r>
              <a:rPr lang="en-US" sz="700" b="0" i="0" dirty="0">
                <a:effectLst/>
                <a:latin typeface="Century Gothic" panose="020B0502020202020204" pitchFamily="34" charset="0"/>
              </a:rPr>
              <a:t>Sanders et al, 2025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link: https://link.springer.com/article/10.1007/s13165-025-00493-w</a:t>
            </a:r>
            <a:endParaRPr lang="en-US" sz="700" b="0" i="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16" name="Graphic 15" descr="Power Plant with solid fill">
            <a:extLst>
              <a:ext uri="{FF2B5EF4-FFF2-40B4-BE49-F238E27FC236}">
                <a16:creationId xmlns:a16="http://schemas.microsoft.com/office/drawing/2014/main" id="{D7679A90-BC63-855D-7DAC-D44ACC0E6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383" y="2998012"/>
            <a:ext cx="358680" cy="430988"/>
          </a:xfrm>
          <a:prstGeom prst="rect">
            <a:avLst/>
          </a:prstGeom>
        </p:spPr>
      </p:pic>
      <p:pic>
        <p:nvPicPr>
          <p:cNvPr id="18" name="Graphic 17" descr="Plant With Roots with solid fill">
            <a:extLst>
              <a:ext uri="{FF2B5EF4-FFF2-40B4-BE49-F238E27FC236}">
                <a16:creationId xmlns:a16="http://schemas.microsoft.com/office/drawing/2014/main" id="{382F34AE-057F-83D2-2533-9BC9D2E34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911" y="4233800"/>
            <a:ext cx="555637" cy="555637"/>
          </a:xfrm>
          <a:prstGeom prst="rect">
            <a:avLst/>
          </a:prstGeom>
        </p:spPr>
      </p:pic>
      <p:pic>
        <p:nvPicPr>
          <p:cNvPr id="20" name="Graphic 19" descr="Watering Plant with solid fill">
            <a:extLst>
              <a:ext uri="{FF2B5EF4-FFF2-40B4-BE49-F238E27FC236}">
                <a16:creationId xmlns:a16="http://schemas.microsoft.com/office/drawing/2014/main" id="{E7787C4D-4497-ADA8-5534-3A40BFC32A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3962" y="5039327"/>
            <a:ext cx="464945" cy="464945"/>
          </a:xfrm>
          <a:prstGeom prst="rect">
            <a:avLst/>
          </a:prstGeom>
        </p:spPr>
      </p:pic>
      <p:pic>
        <p:nvPicPr>
          <p:cNvPr id="22" name="Graphic 21" descr="Renewable Energy with solid fill">
            <a:extLst>
              <a:ext uri="{FF2B5EF4-FFF2-40B4-BE49-F238E27FC236}">
                <a16:creationId xmlns:a16="http://schemas.microsoft.com/office/drawing/2014/main" id="{35787FAF-D321-3535-8265-E0CD112C44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32791" y="2892510"/>
            <a:ext cx="536490" cy="536490"/>
          </a:xfrm>
          <a:prstGeom prst="rect">
            <a:avLst/>
          </a:prstGeom>
        </p:spPr>
      </p:pic>
      <p:sp>
        <p:nvSpPr>
          <p:cNvPr id="23" name="Textfeld 12">
            <a:extLst>
              <a:ext uri="{FF2B5EF4-FFF2-40B4-BE49-F238E27FC236}">
                <a16:creationId xmlns:a16="http://schemas.microsoft.com/office/drawing/2014/main" id="{6F04CFC9-9DBB-49BD-4C48-5A989323AF7B}"/>
              </a:ext>
            </a:extLst>
          </p:cNvPr>
          <p:cNvSpPr txBox="1"/>
          <p:nvPr/>
        </p:nvSpPr>
        <p:spPr>
          <a:xfrm>
            <a:off x="6288965" y="4311702"/>
            <a:ext cx="6080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000" b="1" dirty="0">
                <a:solidFill>
                  <a:srgbClr val="3F405B"/>
                </a:solidFill>
                <a:latin typeface="Century Gothic" panose="020B0502020202020204" pitchFamily="34" charset="0"/>
                <a:ea typeface="HGSSoeiKakugothicUB" panose="020B0400000000000000" pitchFamily="34" charset="-128"/>
                <a:cs typeface="+mj-cs"/>
              </a:rPr>
              <a:t>...</a:t>
            </a:r>
            <a:r>
              <a:rPr lang="en-GB" sz="2000" b="1" dirty="0" err="1">
                <a:solidFill>
                  <a:srgbClr val="3F405B"/>
                </a:solidFill>
                <a:latin typeface="Century Gothic" panose="020B0502020202020204" pitchFamily="34" charset="0"/>
                <a:ea typeface="HGSSoeiKakugothicUB" panose="020B0400000000000000" pitchFamily="34" charset="-128"/>
                <a:cs typeface="+mj-cs"/>
              </a:rPr>
              <a:t>em</a:t>
            </a:r>
            <a:r>
              <a:rPr lang="en-GB" sz="2000" b="1" dirty="0">
                <a:solidFill>
                  <a:srgbClr val="3F405B"/>
                </a:solidFill>
                <a:latin typeface="Century Gothic" panose="020B0502020202020204" pitchFamily="34" charset="0"/>
                <a:ea typeface="HGSSoeiKakugothicUB" panose="020B0400000000000000" pitchFamily="34" charset="-128"/>
                <a:cs typeface="+mj-cs"/>
              </a:rPr>
              <a:t> </a:t>
            </a:r>
            <a:r>
              <a:rPr lang="en-GB" sz="2000" b="1" dirty="0" err="1">
                <a:solidFill>
                  <a:srgbClr val="3F405B"/>
                </a:solidFill>
                <a:latin typeface="Century Gothic" panose="020B0502020202020204" pitchFamily="34" charset="0"/>
                <a:ea typeface="HGSSoeiKakugothicUB" panose="020B0400000000000000" pitchFamily="34" charset="-128"/>
                <a:cs typeface="+mj-cs"/>
              </a:rPr>
              <a:t>comparação</a:t>
            </a:r>
            <a:r>
              <a:rPr lang="en-GB" sz="2000" b="1" dirty="0">
                <a:solidFill>
                  <a:srgbClr val="3F405B"/>
                </a:solidFill>
                <a:latin typeface="Century Gothic" panose="020B0502020202020204" pitchFamily="34" charset="0"/>
                <a:ea typeface="HGSSoeiKakugothicUB" panose="020B0400000000000000" pitchFamily="34" charset="-128"/>
                <a:cs typeface="+mj-cs"/>
              </a:rPr>
              <a:t> com a </a:t>
            </a:r>
            <a:r>
              <a:rPr lang="en-GB" sz="2000" b="1" dirty="0" err="1">
                <a:solidFill>
                  <a:srgbClr val="3F405B"/>
                </a:solidFill>
                <a:latin typeface="Century Gothic" panose="020B0502020202020204" pitchFamily="34" charset="0"/>
                <a:ea typeface="HGSSoeiKakugothicUB" panose="020B0400000000000000" pitchFamily="34" charset="-128"/>
                <a:cs typeface="+mj-cs"/>
              </a:rPr>
              <a:t>agricultura</a:t>
            </a:r>
            <a:r>
              <a:rPr lang="en-GB" sz="2000" b="1" dirty="0">
                <a:solidFill>
                  <a:srgbClr val="3F405B"/>
                </a:solidFill>
                <a:latin typeface="Century Gothic" panose="020B0502020202020204" pitchFamily="34" charset="0"/>
                <a:ea typeface="HGSSoeiKakugothicUB" panose="020B0400000000000000" pitchFamily="34" charset="-128"/>
                <a:cs typeface="+mj-cs"/>
              </a:rPr>
              <a:t> </a:t>
            </a:r>
            <a:r>
              <a:rPr lang="en-GB" sz="2000" b="1" dirty="0" err="1">
                <a:solidFill>
                  <a:srgbClr val="3F405B"/>
                </a:solidFill>
                <a:latin typeface="Century Gothic" panose="020B0502020202020204" pitchFamily="34" charset="0"/>
                <a:ea typeface="HGSSoeiKakugothicUB" panose="020B0400000000000000" pitchFamily="34" charset="-128"/>
                <a:cs typeface="+mj-cs"/>
              </a:rPr>
              <a:t>convencional</a:t>
            </a:r>
          </a:p>
        </p:txBody>
      </p:sp>
    </p:spTree>
    <p:extLst>
      <p:ext uri="{BB962C8B-B14F-4D97-AF65-F5344CB8AC3E}">
        <p14:creationId xmlns:p14="http://schemas.microsoft.com/office/powerpoint/2010/main" val="191780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48D20-6AD5-4001-ABAA-97DAC4CA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80" y="2533849"/>
            <a:ext cx="10515600" cy="82391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entury Gothic"/>
                <a:ea typeface="HGSSoeiKakugothicUB"/>
              </a:rPr>
              <a:t>As "</a:t>
            </a:r>
            <a:r>
              <a:rPr lang="en-GB" dirty="0" err="1">
                <a:latin typeface="Century Gothic"/>
                <a:ea typeface="HGSSoeiKakugothicUB"/>
              </a:rPr>
              <a:t>melhores</a:t>
            </a:r>
            <a:r>
              <a:rPr lang="en-GB" dirty="0">
                <a:latin typeface="Century Gothic"/>
                <a:ea typeface="HGSSoeiKakugothicUB"/>
              </a:rPr>
              <a:t>" </a:t>
            </a:r>
            <a:r>
              <a:rPr lang="en-GB" dirty="0" err="1">
                <a:latin typeface="Century Gothic"/>
                <a:ea typeface="HGSSoeiKakugothicUB"/>
              </a:rPr>
              <a:t>práticas</a:t>
            </a:r>
            <a:r>
              <a:rPr lang="en-GB" dirty="0">
                <a:latin typeface="Century Gothic"/>
                <a:ea typeface="HGSSoeiKakugothicUB"/>
              </a:rPr>
              <a:t> da </a:t>
            </a:r>
            <a:r>
              <a:rPr lang="en-GB" dirty="0" err="1">
                <a:latin typeface="Century Gothic"/>
                <a:ea typeface="HGSSoeiKakugothicUB"/>
              </a:rPr>
              <a:t>agricultura</a:t>
            </a:r>
            <a:r>
              <a:rPr lang="en-GB" dirty="0">
                <a:latin typeface="Century Gothic"/>
                <a:ea typeface="HGSSoeiKakugothicUB"/>
              </a:rPr>
              <a:t> </a:t>
            </a:r>
            <a:r>
              <a:rPr lang="en-GB" dirty="0" err="1">
                <a:latin typeface="Century Gothic"/>
                <a:ea typeface="HGSSoeiKakugothicUB"/>
              </a:rPr>
              <a:t>biológica</a:t>
            </a:r>
            <a:r>
              <a:rPr lang="en-GB" dirty="0">
                <a:latin typeface="Century Gothic"/>
                <a:ea typeface="HGSSoeiKakugothicUB"/>
              </a:rPr>
              <a:t> </a:t>
            </a:r>
            <a:r>
              <a:rPr lang="en-GB" dirty="0" err="1">
                <a:latin typeface="Century Gothic"/>
                <a:ea typeface="HGSSoeiKakugothicUB"/>
              </a:rPr>
              <a:t>climática</a:t>
            </a:r>
            <a:r>
              <a:rPr lang="en-GB" dirty="0">
                <a:latin typeface="Century Gothic"/>
                <a:ea typeface="HGSSoeiKakugothicUB"/>
              </a:rPr>
              <a:t>: </a:t>
            </a:r>
            <a:br>
              <a:rPr lang="en-GB"/>
            </a:br>
            <a:r>
              <a:rPr lang="en-GB" dirty="0" err="1">
                <a:latin typeface="Century Gothic"/>
                <a:ea typeface="HGSSoeiKakugothicUB"/>
              </a:rPr>
              <a:t>Experiências</a:t>
            </a:r>
            <a:r>
              <a:rPr lang="en-GB" dirty="0">
                <a:latin typeface="Century Gothic"/>
                <a:ea typeface="HGSSoeiKakugothicUB"/>
              </a:rPr>
              <a:t> de Portugal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5CE53F-E63E-421E-9806-F69289A05E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06EF89F-549A-49C2-932B-1FBFFC84FC6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23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53166-3D11-4FCE-9102-D30AAE2D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2433"/>
            <a:ext cx="11181082" cy="556971"/>
          </a:xfrm>
        </p:spPr>
        <p:txBody>
          <a:bodyPr>
            <a:noAutofit/>
          </a:bodyPr>
          <a:lstStyle/>
          <a:p>
            <a:r>
              <a:rPr lang="en-GB" sz="3200">
                <a:latin typeface="Century Gothic"/>
                <a:ea typeface="HGSSoeiKakugothicUB"/>
              </a:rPr>
              <a:t>Seleção de práticas de agricultura biológica climática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B572D3-326A-467B-AE22-8AFDEB45D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9834" y="1381944"/>
            <a:ext cx="1695452" cy="556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Pecuária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994FCB-04D2-4293-8E96-F3BD3179612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06EF89F-549A-49C2-932B-1FBFFC84FC68}" type="slidenum">
              <a:rPr lang="en-GB" smtClean="0"/>
              <a:t>18</a:t>
            </a:fld>
            <a:endParaRPr lang="en-GB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F0C6C92-781A-4945-A4E6-C725B4C6824B}"/>
              </a:ext>
            </a:extLst>
          </p:cNvPr>
          <p:cNvSpPr txBox="1">
            <a:spLocks/>
          </p:cNvSpPr>
          <p:nvPr/>
        </p:nvSpPr>
        <p:spPr>
          <a:xfrm>
            <a:off x="676433" y="1938915"/>
            <a:ext cx="3596172" cy="4556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Otimização da gestão do pastoreio</a:t>
            </a:r>
          </a:p>
          <a:p>
            <a:r>
              <a:rPr lang="en-GB"/>
              <a:t>Autonomia proteica</a:t>
            </a:r>
          </a:p>
          <a:p>
            <a:r>
              <a:rPr lang="en-GB"/>
              <a:t>Redução da utilização de alimentos concentrados para animais</a:t>
            </a:r>
          </a:p>
          <a:p>
            <a:r>
              <a:rPr lang="en-GB"/>
              <a:t>Adaptação da gestão do estrume</a:t>
            </a:r>
          </a:p>
          <a:p>
            <a:r>
              <a:rPr lang="en-GB"/>
              <a:t>Raças de dupla finalidade</a:t>
            </a:r>
          </a:p>
          <a:p>
            <a:r>
              <a:rPr lang="en-GB"/>
              <a:t>Redução da criação de gado e conversão para uma produção mais baseada em plantas </a:t>
            </a:r>
          </a:p>
          <a:p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A075F87-ADBF-4F45-B546-C9DEC3D11AA9}"/>
              </a:ext>
            </a:extLst>
          </p:cNvPr>
          <p:cNvSpPr/>
          <p:nvPr/>
        </p:nvSpPr>
        <p:spPr>
          <a:xfrm>
            <a:off x="4367377" y="1938915"/>
            <a:ext cx="3648072" cy="40729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lvl="0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3F405B"/>
                </a:solidFill>
                <a:latin typeface="Century Gothic"/>
              </a:rPr>
              <a:t>Lavoura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reduzida</a:t>
            </a:r>
          </a:p>
          <a:p>
            <a:pPr marL="228600" lvl="0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3F405B"/>
                </a:solidFill>
                <a:latin typeface="Century Gothic"/>
              </a:rPr>
              <a:t>Sementeira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direta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em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vez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de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lavoura</a:t>
            </a:r>
            <a:endParaRPr lang="en-GB" sz="2000">
              <a:solidFill>
                <a:srgbClr val="3F405B"/>
              </a:solidFill>
              <a:latin typeface="Century Gothic"/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3F405B"/>
                </a:solidFill>
                <a:latin typeface="Century Gothic"/>
              </a:rPr>
              <a:t>Culturas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intercalares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3F405B"/>
                </a:solidFill>
                <a:latin typeface="Century Gothic"/>
              </a:rPr>
              <a:t>Culturas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de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cobertura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3F405B"/>
                </a:solidFill>
                <a:latin typeface="Century Gothic"/>
              </a:rPr>
              <a:t>Tiras de flores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3F405B"/>
                </a:solidFill>
                <a:latin typeface="Century Gothic"/>
              </a:rPr>
              <a:t>Plantas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perenes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3F405B"/>
                </a:solidFill>
                <a:latin typeface="Century Gothic"/>
              </a:rPr>
              <a:t>Agroflorestação</a:t>
            </a:r>
          </a:p>
          <a:p>
            <a:pPr marL="228600" lvl="0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3F405B"/>
                </a:solidFill>
                <a:latin typeface="Century Gothic"/>
              </a:rPr>
              <a:t>Diversificar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as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produções</a:t>
            </a:r>
          </a:p>
          <a:p>
            <a:pPr marL="228600" lvl="0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3F405B"/>
                </a:solidFill>
                <a:latin typeface="Century Gothic"/>
              </a:rPr>
              <a:t>Escolha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de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variedades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adaptadas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ao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stress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hídrico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ou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térmico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68FDE42D-6B53-4429-90BF-D93825D613E6}"/>
              </a:ext>
            </a:extLst>
          </p:cNvPr>
          <p:cNvSpPr txBox="1">
            <a:spLocks/>
          </p:cNvSpPr>
          <p:nvPr/>
        </p:nvSpPr>
        <p:spPr>
          <a:xfrm>
            <a:off x="4841876" y="1381944"/>
            <a:ext cx="3268345" cy="556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Culturas e campos</a:t>
            </a:r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34FD649-0513-4D91-803D-87BA139889E7}"/>
              </a:ext>
            </a:extLst>
          </p:cNvPr>
          <p:cNvSpPr/>
          <p:nvPr/>
        </p:nvSpPr>
        <p:spPr>
          <a:xfrm>
            <a:off x="8325017" y="1900749"/>
            <a:ext cx="3455118" cy="41806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3F405B"/>
                </a:solidFill>
                <a:latin typeface="Century Gothic"/>
              </a:rPr>
              <a:t>Conversão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para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energia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verde</a:t>
            </a:r>
            <a:endParaRPr lang="en-GB" sz="2000" err="1">
              <a:solidFill>
                <a:srgbClr val="3F405B"/>
              </a:solidFill>
              <a:latin typeface="Century Gothic" panose="020B0502020202020204" pitchFamily="34" charset="0"/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3F405B"/>
                </a:solidFill>
                <a:latin typeface="Century Gothic"/>
              </a:rPr>
              <a:t>Recuperação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de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calor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do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arrefecimento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do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leite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ou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dos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aviários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3F405B"/>
                </a:solidFill>
                <a:latin typeface="Century Gothic"/>
              </a:rPr>
              <a:t>Utilização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e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produção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de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energia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nas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explorações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agrícolas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,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por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exemplo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,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agro-fotovoltaica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3F405B"/>
                </a:solidFill>
                <a:latin typeface="Century Gothic"/>
              </a:rPr>
              <a:t>Reduzir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os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plásticos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nas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explorações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agrícolas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3F405B"/>
                </a:solidFill>
                <a:latin typeface="Century Gothic"/>
              </a:rPr>
              <a:t>Veículos</a:t>
            </a:r>
            <a:r>
              <a:rPr lang="en-GB" sz="2000">
                <a:solidFill>
                  <a:srgbClr val="3F405B"/>
                </a:solidFill>
                <a:latin typeface="Century Gothic"/>
              </a:rPr>
              <a:t> </a:t>
            </a:r>
            <a:r>
              <a:rPr lang="en-GB" sz="2000" err="1">
                <a:solidFill>
                  <a:srgbClr val="3F405B"/>
                </a:solidFill>
                <a:latin typeface="Century Gothic"/>
              </a:rPr>
              <a:t>elétricos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>
              <a:solidFill>
                <a:srgbClr val="3F405B"/>
              </a:solidFill>
              <a:latin typeface="Century Gothic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E21121A6-9C46-413F-A26A-208231BC71BF}"/>
              </a:ext>
            </a:extLst>
          </p:cNvPr>
          <p:cNvSpPr txBox="1">
            <a:spLocks/>
          </p:cNvSpPr>
          <p:nvPr/>
        </p:nvSpPr>
        <p:spPr>
          <a:xfrm>
            <a:off x="8744115" y="1381944"/>
            <a:ext cx="2733671" cy="556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Infra-estruturas</a:t>
            </a:r>
            <a:endParaRPr lang="en-GB"/>
          </a:p>
        </p:txBody>
      </p:sp>
      <p:pic>
        <p:nvPicPr>
          <p:cNvPr id="6" name="Graphic 5" descr="Cow with solid fill">
            <a:extLst>
              <a:ext uri="{FF2B5EF4-FFF2-40B4-BE49-F238E27FC236}">
                <a16:creationId xmlns:a16="http://schemas.microsoft.com/office/drawing/2014/main" id="{7936FA92-FC39-05E2-6231-64D96B144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989" y="1367348"/>
            <a:ext cx="533401" cy="533401"/>
          </a:xfrm>
          <a:prstGeom prst="rect">
            <a:avLst/>
          </a:prstGeom>
        </p:spPr>
      </p:pic>
      <p:pic>
        <p:nvPicPr>
          <p:cNvPr id="13" name="Graphic 12" descr="Crops with solid fill">
            <a:extLst>
              <a:ext uri="{FF2B5EF4-FFF2-40B4-BE49-F238E27FC236}">
                <a16:creationId xmlns:a16="http://schemas.microsoft.com/office/drawing/2014/main" id="{8AEA4061-2B0B-CF3E-7880-79009C0FC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8594" y="1322292"/>
            <a:ext cx="556971" cy="556971"/>
          </a:xfrm>
          <a:prstGeom prst="rect">
            <a:avLst/>
          </a:prstGeom>
        </p:spPr>
      </p:pic>
      <p:pic>
        <p:nvPicPr>
          <p:cNvPr id="16" name="Graphic 15" descr="Barn with solid fill">
            <a:extLst>
              <a:ext uri="{FF2B5EF4-FFF2-40B4-BE49-F238E27FC236}">
                <a16:creationId xmlns:a16="http://schemas.microsoft.com/office/drawing/2014/main" id="{FA433749-565F-DE32-845D-070394187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50833" y="1322292"/>
            <a:ext cx="556971" cy="556971"/>
          </a:xfrm>
          <a:prstGeom prst="rect">
            <a:avLst/>
          </a:prstGeom>
        </p:spPr>
      </p:pic>
      <p:sp>
        <p:nvSpPr>
          <p:cNvPr id="17" name="Textfeld 12">
            <a:extLst>
              <a:ext uri="{FF2B5EF4-FFF2-40B4-BE49-F238E27FC236}">
                <a16:creationId xmlns:a16="http://schemas.microsoft.com/office/drawing/2014/main" id="{A81BA69A-A25D-795D-1B33-EEBE06D31B43}"/>
              </a:ext>
            </a:extLst>
          </p:cNvPr>
          <p:cNvSpPr txBox="1"/>
          <p:nvPr/>
        </p:nvSpPr>
        <p:spPr>
          <a:xfrm>
            <a:off x="9643756" y="5610424"/>
            <a:ext cx="2126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000" b="1">
                <a:solidFill>
                  <a:srgbClr val="3F405B"/>
                </a:solidFill>
                <a:latin typeface="Century Gothic" panose="020B0502020202020204" pitchFamily="34" charset="0"/>
                <a:ea typeface="HGSSoeiKakugothicUB" panose="020B0400000000000000" pitchFamily="34" charset="-128"/>
                <a:cs typeface="+mj-cs"/>
              </a:rPr>
              <a:t>...muito mais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C7EB3A-47D9-6BC0-76AA-37A7D45AB867}"/>
              </a:ext>
            </a:extLst>
          </p:cNvPr>
          <p:cNvSpPr txBox="1"/>
          <p:nvPr/>
        </p:nvSpPr>
        <p:spPr>
          <a:xfrm>
            <a:off x="12722204" y="556320"/>
            <a:ext cx="2232288" cy="646331"/>
          </a:xfrm>
          <a:prstGeom prst="rect">
            <a:avLst/>
          </a:prstGeom>
          <a:solidFill>
            <a:srgbClr val="D3785D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GB" err="1">
                <a:latin typeface="Century Gothic"/>
              </a:rPr>
              <a:t>Setores</a:t>
            </a:r>
            <a:r>
              <a:rPr lang="en-GB">
                <a:latin typeface="Century Gothic"/>
              </a:rPr>
              <a:t> alternativos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D8FD2F-5B5B-3885-A177-172C7A7F688F}"/>
              </a:ext>
            </a:extLst>
          </p:cNvPr>
          <p:cNvGrpSpPr/>
          <p:nvPr/>
        </p:nvGrpSpPr>
        <p:grpSpPr>
          <a:xfrm>
            <a:off x="12572692" y="1015797"/>
            <a:ext cx="3596172" cy="5201284"/>
            <a:chOff x="12572692" y="1015797"/>
            <a:chExt cx="3596172" cy="5201284"/>
          </a:xfrm>
        </p:grpSpPr>
        <p:sp>
          <p:nvSpPr>
            <p:cNvPr id="18" name="Inhaltsplatzhalter 2">
              <a:extLst>
                <a:ext uri="{FF2B5EF4-FFF2-40B4-BE49-F238E27FC236}">
                  <a16:creationId xmlns:a16="http://schemas.microsoft.com/office/drawing/2014/main" id="{8ECC3B77-F7B7-EF5C-6EC6-567542A61BFD}"/>
                </a:ext>
              </a:extLst>
            </p:cNvPr>
            <p:cNvSpPr txBox="1">
              <a:spLocks/>
            </p:cNvSpPr>
            <p:nvPr/>
          </p:nvSpPr>
          <p:spPr>
            <a:xfrm>
              <a:off x="13106092" y="1103458"/>
              <a:ext cx="2928937" cy="5569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3F405B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F405B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F405B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F405B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F405B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b="1"/>
                <a:t>Gestão de entradas</a:t>
              </a:r>
            </a:p>
            <a:p>
              <a:endParaRPr lang="en-GB"/>
            </a:p>
            <a:p>
              <a:endParaRPr lang="en-GB"/>
            </a:p>
          </p:txBody>
        </p:sp>
        <p:sp>
          <p:nvSpPr>
            <p:cNvPr id="19" name="Inhaltsplatzhalter 2">
              <a:extLst>
                <a:ext uri="{FF2B5EF4-FFF2-40B4-BE49-F238E27FC236}">
                  <a16:creationId xmlns:a16="http://schemas.microsoft.com/office/drawing/2014/main" id="{CB2A480B-9058-9C28-9C7B-CB2A60255D21}"/>
                </a:ext>
              </a:extLst>
            </p:cNvPr>
            <p:cNvSpPr txBox="1">
              <a:spLocks/>
            </p:cNvSpPr>
            <p:nvPr/>
          </p:nvSpPr>
          <p:spPr>
            <a:xfrm>
              <a:off x="12572692" y="1660429"/>
              <a:ext cx="3596172" cy="45566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3F405B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F405B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F405B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F405B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F405B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/>
                <a:t>Produção e aplicação de composto</a:t>
              </a:r>
            </a:p>
            <a:p>
              <a:r>
                <a:rPr lang="en-GB"/>
                <a:t>Armazenamento de estrume</a:t>
              </a:r>
            </a:p>
            <a:p>
              <a:r>
                <a:rPr lang="en-GB"/>
                <a:t>Aplicação de lamas</a:t>
              </a:r>
            </a:p>
            <a:p>
              <a:r>
                <a:rPr lang="en-GB"/>
                <a:t>Agricultura de precisão</a:t>
              </a:r>
            </a:p>
          </p:txBody>
        </p:sp>
        <p:pic>
          <p:nvPicPr>
            <p:cNvPr id="27" name="Graphic 26" descr="Sustainability with solid fill">
              <a:extLst>
                <a:ext uri="{FF2B5EF4-FFF2-40B4-BE49-F238E27FC236}">
                  <a16:creationId xmlns:a16="http://schemas.microsoft.com/office/drawing/2014/main" id="{9191D9E5-1604-C07D-B69C-6C7AB3C75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632753" y="1015797"/>
              <a:ext cx="556972" cy="55697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BF763E3-F1F4-4E6E-C26F-84E58A0872AF}"/>
              </a:ext>
            </a:extLst>
          </p:cNvPr>
          <p:cNvGrpSpPr/>
          <p:nvPr/>
        </p:nvGrpSpPr>
        <p:grpSpPr>
          <a:xfrm>
            <a:off x="16168864" y="924743"/>
            <a:ext cx="3596172" cy="5247444"/>
            <a:chOff x="16168864" y="924743"/>
            <a:chExt cx="3596172" cy="524744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E381BC8-DC7F-63E3-B5E6-E6701DD97BAF}"/>
                </a:ext>
              </a:extLst>
            </p:cNvPr>
            <p:cNvGrpSpPr/>
            <p:nvPr/>
          </p:nvGrpSpPr>
          <p:grpSpPr>
            <a:xfrm>
              <a:off x="16168864" y="1058564"/>
              <a:ext cx="3596172" cy="5113623"/>
              <a:chOff x="12572692" y="1103458"/>
              <a:chExt cx="3596172" cy="5113623"/>
            </a:xfrm>
          </p:grpSpPr>
          <p:sp>
            <p:nvSpPr>
              <p:cNvPr id="30" name="Inhaltsplatzhalter 2">
                <a:extLst>
                  <a:ext uri="{FF2B5EF4-FFF2-40B4-BE49-F238E27FC236}">
                    <a16:creationId xmlns:a16="http://schemas.microsoft.com/office/drawing/2014/main" id="{1734236C-DFA0-E3DA-F0B7-F2F3077F67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06092" y="1103458"/>
                <a:ext cx="2928937" cy="5569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b="1"/>
                  <a:t>Gestão dos solos</a:t>
                </a:r>
              </a:p>
              <a:p>
                <a:endParaRPr lang="en-GB"/>
              </a:p>
              <a:p>
                <a:endParaRPr lang="en-GB"/>
              </a:p>
            </p:txBody>
          </p:sp>
          <p:sp>
            <p:nvSpPr>
              <p:cNvPr id="31" name="Inhaltsplatzhalter 2">
                <a:extLst>
                  <a:ext uri="{FF2B5EF4-FFF2-40B4-BE49-F238E27FC236}">
                    <a16:creationId xmlns:a16="http://schemas.microsoft.com/office/drawing/2014/main" id="{5D046603-077D-F33E-9C80-2261EAD9B8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72692" y="1660429"/>
                <a:ext cx="3596172" cy="4556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/>
                  <a:t>Lavoura: reduzir a profundidade, frequência, plantio direto, plantio mínimo</a:t>
                </a:r>
              </a:p>
              <a:p>
                <a:r>
                  <a:rPr lang="en-GB"/>
                  <a:t>Adição de MOS ao solo </a:t>
                </a:r>
              </a:p>
              <a:p>
                <a:r>
                  <a:rPr lang="en-GB"/>
                  <a:t>Reduzir a utilização de turfa </a:t>
                </a:r>
              </a:p>
              <a:p>
                <a:r>
                  <a:rPr lang="en-GB"/>
                  <a:t>Re-humedecimento das turfeiras</a:t>
                </a:r>
              </a:p>
            </p:txBody>
          </p:sp>
        </p:grpSp>
        <p:pic>
          <p:nvPicPr>
            <p:cNvPr id="34" name="Graphic 33" descr="Plant With Roots with solid fill">
              <a:extLst>
                <a:ext uri="{FF2B5EF4-FFF2-40B4-BE49-F238E27FC236}">
                  <a16:creationId xmlns:a16="http://schemas.microsoft.com/office/drawing/2014/main" id="{25857D5D-BBD9-4E1D-DBF0-FEC6107F8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178147" y="924743"/>
              <a:ext cx="556971" cy="556971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052F23-81F1-08C6-7849-092EDE3AED6D}"/>
              </a:ext>
            </a:extLst>
          </p:cNvPr>
          <p:cNvGrpSpPr/>
          <p:nvPr/>
        </p:nvGrpSpPr>
        <p:grpSpPr>
          <a:xfrm>
            <a:off x="19898871" y="937445"/>
            <a:ext cx="3596172" cy="5191975"/>
            <a:chOff x="19898871" y="937445"/>
            <a:chExt cx="3596172" cy="519197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76C46F2-DF86-15BE-D15E-C8D33236687A}"/>
                </a:ext>
              </a:extLst>
            </p:cNvPr>
            <p:cNvGrpSpPr/>
            <p:nvPr/>
          </p:nvGrpSpPr>
          <p:grpSpPr>
            <a:xfrm>
              <a:off x="19898871" y="1015797"/>
              <a:ext cx="3596172" cy="5113623"/>
              <a:chOff x="12572692" y="1103458"/>
              <a:chExt cx="3596172" cy="5113623"/>
            </a:xfrm>
          </p:grpSpPr>
          <p:sp>
            <p:nvSpPr>
              <p:cNvPr id="36" name="Inhaltsplatzhalter 2">
                <a:extLst>
                  <a:ext uri="{FF2B5EF4-FFF2-40B4-BE49-F238E27FC236}">
                    <a16:creationId xmlns:a16="http://schemas.microsoft.com/office/drawing/2014/main" id="{590C6E71-AA36-1DA6-CA9E-B92B7AA70F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06092" y="1103458"/>
                <a:ext cx="2928937" cy="5569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b="1"/>
                  <a:t>Gestão da água</a:t>
                </a:r>
              </a:p>
              <a:p>
                <a:endParaRPr lang="en-GB"/>
              </a:p>
              <a:p>
                <a:endParaRPr lang="en-GB"/>
              </a:p>
            </p:txBody>
          </p:sp>
          <p:sp>
            <p:nvSpPr>
              <p:cNvPr id="37" name="Inhaltsplatzhalter 2">
                <a:extLst>
                  <a:ext uri="{FF2B5EF4-FFF2-40B4-BE49-F238E27FC236}">
                    <a16:creationId xmlns:a16="http://schemas.microsoft.com/office/drawing/2014/main" id="{1C8871F7-F719-7FEB-9B6C-8D3CE216D0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72692" y="1660429"/>
                <a:ext cx="3596172" cy="4556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rgbClr val="3F40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/>
                  <a:t>Captação de água</a:t>
                </a:r>
              </a:p>
              <a:p>
                <a:r>
                  <a:rPr lang="en-GB"/>
                  <a:t>Utilização eficiente da água</a:t>
                </a:r>
              </a:p>
              <a:p>
                <a:r>
                  <a:rPr lang="en-GB"/>
                  <a:t>Boas práticas de irrigação</a:t>
                </a:r>
              </a:p>
              <a:p>
                <a:r>
                  <a:rPr lang="en-GB"/>
                  <a:t>Controlo do consumo de água</a:t>
                </a:r>
              </a:p>
            </p:txBody>
          </p:sp>
        </p:grpSp>
        <p:pic>
          <p:nvPicPr>
            <p:cNvPr id="40" name="Graphic 39" descr="Watering Plant with solid fill">
              <a:extLst>
                <a:ext uri="{FF2B5EF4-FFF2-40B4-BE49-F238E27FC236}">
                  <a16:creationId xmlns:a16="http://schemas.microsoft.com/office/drawing/2014/main" id="{CD2BA02A-C6DE-1AC6-4AC7-AC92A4275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908154" y="937445"/>
              <a:ext cx="556971" cy="556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470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87D3D-54D6-C4F3-8CA0-DBE28B9A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entury Gothic"/>
                <a:ea typeface="HGSSoeiKakugothicUB"/>
              </a:rPr>
              <a:t>Três </a:t>
            </a:r>
            <a:r>
              <a:rPr lang="en-GB" err="1">
                <a:latin typeface="Century Gothic"/>
                <a:ea typeface="HGSSoeiKakugothicUB"/>
              </a:rPr>
              <a:t>exemplos</a:t>
            </a:r>
            <a:r>
              <a:rPr lang="en-GB">
                <a:latin typeface="Century Gothic"/>
                <a:ea typeface="HGSSoeiKakugothicUB"/>
              </a:rPr>
              <a:t> de Portugal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8A56C1-0C69-C2E7-A1CB-221C27DE7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51430"/>
            <a:ext cx="1051559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err="1">
                <a:latin typeface="Century Gothic"/>
              </a:rPr>
              <a:t>Mitigação</a:t>
            </a:r>
            <a:r>
              <a:rPr lang="en-GB">
                <a:latin typeface="Century Gothic"/>
              </a:rPr>
              <a:t> + </a:t>
            </a:r>
            <a:r>
              <a:rPr lang="en-GB" err="1">
                <a:latin typeface="Century Gothic"/>
              </a:rPr>
              <a:t>adaptação</a:t>
            </a:r>
            <a:r>
              <a:rPr lang="en-GB">
                <a:latin typeface="Century Gothic"/>
              </a:rPr>
              <a:t>: </a:t>
            </a:r>
            <a:endParaRPr lang="pt-PT">
              <a:latin typeface="Century Gothic"/>
            </a:endParaRPr>
          </a:p>
          <a:p>
            <a:pPr lvl="1"/>
            <a:r>
              <a:rPr lang="en-GB" sz="2400" err="1">
                <a:latin typeface="Century Gothic"/>
              </a:rPr>
              <a:t>Sementeira</a:t>
            </a:r>
            <a:r>
              <a:rPr lang="en-GB" sz="2400">
                <a:latin typeface="Century Gothic"/>
              </a:rPr>
              <a:t> </a:t>
            </a:r>
            <a:r>
              <a:rPr lang="en-GB" sz="2400" err="1">
                <a:latin typeface="Century Gothic"/>
              </a:rPr>
              <a:t>direta</a:t>
            </a:r>
            <a:r>
              <a:rPr lang="en-GB" sz="2400">
                <a:latin typeface="Century Gothic"/>
              </a:rPr>
              <a:t>, </a:t>
            </a:r>
            <a:r>
              <a:rPr lang="en-GB" sz="2400" err="1">
                <a:latin typeface="Century Gothic"/>
              </a:rPr>
              <a:t>cultura</a:t>
            </a:r>
            <a:r>
              <a:rPr lang="en-GB" sz="2400">
                <a:latin typeface="Century Gothic"/>
              </a:rPr>
              <a:t> </a:t>
            </a:r>
            <a:r>
              <a:rPr lang="en-GB" sz="2400" err="1">
                <a:latin typeface="Century Gothic"/>
              </a:rPr>
              <a:t>intercalar</a:t>
            </a:r>
          </a:p>
          <a:p>
            <a:pPr lvl="1"/>
            <a:r>
              <a:rPr lang="en-GB" sz="2400" err="1">
                <a:latin typeface="Century Gothic"/>
              </a:rPr>
              <a:t>Agroflorestação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329964-F7B1-5B09-D701-4CECBFC623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06EF89F-549A-49C2-932B-1FBFFC84FC68}" type="slidenum">
              <a:rPr lang="en-GB" smtClean="0"/>
              <a:t>19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D1987F-BCE5-DB32-738C-02110C8D7373}"/>
              </a:ext>
            </a:extLst>
          </p:cNvPr>
          <p:cNvGrpSpPr/>
          <p:nvPr/>
        </p:nvGrpSpPr>
        <p:grpSpPr>
          <a:xfrm>
            <a:off x="6258920" y="48449"/>
            <a:ext cx="5274366" cy="2534543"/>
            <a:chOff x="6736039" y="136525"/>
            <a:chExt cx="5274366" cy="2534543"/>
          </a:xfrm>
        </p:grpSpPr>
        <p:pic>
          <p:nvPicPr>
            <p:cNvPr id="7" name="Graphic 6" descr="Lightbulb with solid fill">
              <a:extLst>
                <a:ext uri="{FF2B5EF4-FFF2-40B4-BE49-F238E27FC236}">
                  <a16:creationId xmlns:a16="http://schemas.microsoft.com/office/drawing/2014/main" id="{C1E9E38A-63F7-0A9B-125A-7442B4262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89705" y="136525"/>
              <a:ext cx="1593574" cy="1593574"/>
            </a:xfrm>
            <a:prstGeom prst="rect">
              <a:avLst/>
            </a:prstGeom>
          </p:spPr>
        </p:pic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EC1750E2-3F29-3367-E112-A8CA1B826C12}"/>
                </a:ext>
              </a:extLst>
            </p:cNvPr>
            <p:cNvSpPr/>
            <p:nvPr/>
          </p:nvSpPr>
          <p:spPr>
            <a:xfrm rot="11082342">
              <a:off x="6736039" y="1344491"/>
              <a:ext cx="5274366" cy="1326577"/>
            </a:xfrm>
            <a:prstGeom prst="wedgeEllipseCallout">
              <a:avLst/>
            </a:prstGeom>
            <a:solidFill>
              <a:srgbClr val="F2F1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3EBB63-EF98-957F-CFEB-25FBE4040CDD}"/>
                </a:ext>
              </a:extLst>
            </p:cNvPr>
            <p:cNvSpPr txBox="1"/>
            <p:nvPr/>
          </p:nvSpPr>
          <p:spPr>
            <a:xfrm rot="232806">
              <a:off x="7443531" y="1684613"/>
              <a:ext cx="3791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latin typeface="Century Gothic" panose="020B0502020202020204" pitchFamily="34" charset="0"/>
                </a:rPr>
                <a:t>Os três exemplos devem ser adaptados ao seu país!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27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71CD-3B0D-C6AD-0FCA-CF69E552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030"/>
            <a:ext cx="10515600" cy="1044349"/>
          </a:xfrm>
        </p:spPr>
        <p:txBody>
          <a:bodyPr anchor="t">
            <a:normAutofit fontScale="90000"/>
          </a:bodyPr>
          <a:lstStyle/>
          <a:p>
            <a:r>
              <a:rPr lang="pt-PT">
                <a:latin typeface="Century Gothic"/>
                <a:ea typeface="HGSSoeiKakugothicUB"/>
              </a:rPr>
              <a:t>Compreender</a:t>
            </a:r>
            <a:r>
              <a:rPr lang="en-GB">
                <a:latin typeface="Century Gothic"/>
                <a:ea typeface="HGSSoeiKakugothicUB"/>
              </a:rPr>
              <a:t> as </a:t>
            </a:r>
            <a:r>
              <a:rPr lang="en-GB" err="1">
                <a:latin typeface="Century Gothic"/>
                <a:ea typeface="HGSSoeiKakugothicUB"/>
              </a:rPr>
              <a:t>alterações</a:t>
            </a:r>
            <a:r>
              <a:rPr lang="en-GB">
                <a:latin typeface="Century Gothic"/>
                <a:ea typeface="HGSSoeiKakugothicUB"/>
              </a:rPr>
              <a:t> </a:t>
            </a:r>
            <a:r>
              <a:rPr lang="en-GB" err="1">
                <a:latin typeface="Century Gothic"/>
                <a:ea typeface="HGSSoeiKakugothicUB"/>
              </a:rPr>
              <a:t>climáticas</a:t>
            </a:r>
            <a:endParaRPr lang="en-GB">
              <a:latin typeface="Century Gothic"/>
              <a:ea typeface="HGSSoeiKakugothicUB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BE4BB-8DE8-D5D7-9663-F32959FBD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89113"/>
            <a:ext cx="4501896" cy="43513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200" b="1" err="1">
                <a:latin typeface="Century Gothic"/>
              </a:rPr>
              <a:t>Definição</a:t>
            </a:r>
            <a:r>
              <a:rPr lang="en-GB" sz="2200" b="1">
                <a:latin typeface="Century Gothic"/>
              </a:rPr>
              <a:t>: </a:t>
            </a:r>
            <a:r>
              <a:rPr lang="en-GB" sz="2200" err="1">
                <a:latin typeface="Century Gothic"/>
              </a:rPr>
              <a:t>Alterações</a:t>
            </a:r>
            <a:r>
              <a:rPr lang="en-GB" sz="2200">
                <a:latin typeface="Century Gothic"/>
              </a:rPr>
              <a:t> a </a:t>
            </a:r>
            <a:r>
              <a:rPr lang="en-GB" sz="2200" err="1">
                <a:latin typeface="Century Gothic"/>
              </a:rPr>
              <a:t>longo</a:t>
            </a:r>
            <a:r>
              <a:rPr lang="en-GB" sz="2200">
                <a:latin typeface="Century Gothic"/>
              </a:rPr>
              <a:t> </a:t>
            </a:r>
            <a:r>
              <a:rPr lang="en-GB" sz="2200" err="1">
                <a:latin typeface="Century Gothic"/>
              </a:rPr>
              <a:t>prazo</a:t>
            </a:r>
            <a:r>
              <a:rPr lang="en-GB" sz="2200">
                <a:latin typeface="Century Gothic"/>
              </a:rPr>
              <a:t> </a:t>
            </a:r>
            <a:r>
              <a:rPr lang="en-GB" sz="2200" err="1">
                <a:latin typeface="Century Gothic"/>
              </a:rPr>
              <a:t>nos</a:t>
            </a:r>
            <a:r>
              <a:rPr lang="en-GB" sz="2200">
                <a:latin typeface="Century Gothic"/>
              </a:rPr>
              <a:t> </a:t>
            </a:r>
            <a:r>
              <a:rPr lang="pt-PT" sz="2200">
                <a:latin typeface="Century Gothic"/>
              </a:rPr>
              <a:t>padrões</a:t>
            </a:r>
            <a:r>
              <a:rPr lang="en-GB" sz="2200">
                <a:latin typeface="Century Gothic"/>
              </a:rPr>
              <a:t> </a:t>
            </a:r>
            <a:r>
              <a:rPr lang="en-GB" sz="2200" err="1">
                <a:latin typeface="Century Gothic"/>
              </a:rPr>
              <a:t>meteorológicos</a:t>
            </a:r>
            <a:r>
              <a:rPr lang="en-GB" sz="2200">
                <a:latin typeface="Century Gothic"/>
              </a:rPr>
              <a:t>, </a:t>
            </a:r>
            <a:r>
              <a:rPr lang="en-GB" sz="2200" err="1">
                <a:latin typeface="Century Gothic"/>
              </a:rPr>
              <a:t>como</a:t>
            </a:r>
            <a:r>
              <a:rPr lang="en-GB" sz="2200">
                <a:latin typeface="Century Gothic"/>
              </a:rPr>
              <a:t> a </a:t>
            </a:r>
            <a:r>
              <a:rPr lang="en-GB" sz="2200" err="1">
                <a:latin typeface="Century Gothic"/>
              </a:rPr>
              <a:t>temperatura</a:t>
            </a:r>
            <a:r>
              <a:rPr lang="en-GB" sz="2200">
                <a:latin typeface="Century Gothic"/>
              </a:rPr>
              <a:t>, a </a:t>
            </a:r>
            <a:r>
              <a:rPr lang="en-GB" sz="2200" err="1">
                <a:latin typeface="Century Gothic"/>
              </a:rPr>
              <a:t>precipitação</a:t>
            </a:r>
            <a:r>
              <a:rPr lang="en-GB" sz="2200">
                <a:latin typeface="Century Gothic"/>
              </a:rPr>
              <a:t> e outros </a:t>
            </a:r>
            <a:r>
              <a:rPr lang="en-GB" sz="2200" err="1">
                <a:latin typeface="Century Gothic"/>
              </a:rPr>
              <a:t>fatores</a:t>
            </a:r>
            <a:r>
              <a:rPr lang="en-GB" sz="2200">
                <a:latin typeface="Century Gothic"/>
              </a:rPr>
              <a:t> </a:t>
            </a:r>
            <a:r>
              <a:rPr lang="en-GB" sz="2200" err="1">
                <a:latin typeface="Century Gothic"/>
              </a:rPr>
              <a:t>climáticos</a:t>
            </a:r>
            <a:r>
              <a:rPr lang="en-GB" sz="2200">
                <a:latin typeface="Century Gothic"/>
              </a:rPr>
              <a:t>, </a:t>
            </a:r>
            <a:r>
              <a:rPr lang="en-GB" sz="2200" err="1">
                <a:latin typeface="Century Gothic"/>
              </a:rPr>
              <a:t>provocadas</a:t>
            </a:r>
            <a:r>
              <a:rPr lang="en-GB" sz="2200">
                <a:latin typeface="Century Gothic"/>
              </a:rPr>
              <a:t> </a:t>
            </a:r>
            <a:r>
              <a:rPr lang="en-GB" sz="2200" err="1">
                <a:latin typeface="Century Gothic"/>
              </a:rPr>
              <a:t>pelas</a:t>
            </a:r>
            <a:r>
              <a:rPr lang="en-GB" sz="2200">
                <a:latin typeface="Century Gothic"/>
              </a:rPr>
              <a:t> </a:t>
            </a:r>
            <a:r>
              <a:rPr lang="en-GB" sz="2200" err="1">
                <a:latin typeface="Century Gothic"/>
              </a:rPr>
              <a:t>emissões</a:t>
            </a:r>
            <a:r>
              <a:rPr lang="en-GB" sz="2200">
                <a:latin typeface="Century Gothic"/>
              </a:rPr>
              <a:t> </a:t>
            </a:r>
            <a:r>
              <a:rPr lang="en-GB" sz="2200" err="1">
                <a:latin typeface="Century Gothic"/>
              </a:rPr>
              <a:t>antropogénicas</a:t>
            </a:r>
            <a:r>
              <a:rPr lang="en-GB" sz="2200">
                <a:latin typeface="Century Gothic"/>
              </a:rPr>
              <a:t> de gases com </a:t>
            </a:r>
            <a:r>
              <a:rPr lang="en-GB" sz="2200" err="1">
                <a:latin typeface="Century Gothic"/>
              </a:rPr>
              <a:t>efeito</a:t>
            </a:r>
            <a:r>
              <a:rPr lang="en-GB" sz="2200">
                <a:latin typeface="Century Gothic"/>
              </a:rPr>
              <a:t> de estufa (GEE)</a:t>
            </a:r>
          </a:p>
          <a:p>
            <a:r>
              <a:rPr lang="en-GB" sz="2200" b="1">
                <a:latin typeface="Century Gothic"/>
              </a:rPr>
              <a:t>Causas </a:t>
            </a:r>
            <a:r>
              <a:rPr lang="en-GB" sz="2200" b="1" err="1">
                <a:latin typeface="Century Gothic"/>
              </a:rPr>
              <a:t>primárias</a:t>
            </a:r>
            <a:r>
              <a:rPr lang="en-GB" sz="2200" b="1">
                <a:latin typeface="Century Gothic"/>
              </a:rPr>
              <a:t>: </a:t>
            </a:r>
            <a:r>
              <a:rPr lang="en-GB" sz="2200" err="1">
                <a:latin typeface="Century Gothic"/>
              </a:rPr>
              <a:t>Utilização</a:t>
            </a:r>
            <a:r>
              <a:rPr lang="en-GB" sz="2200">
                <a:latin typeface="Century Gothic"/>
              </a:rPr>
              <a:t> </a:t>
            </a:r>
            <a:r>
              <a:rPr lang="en-GB" sz="2200" err="1">
                <a:latin typeface="Century Gothic"/>
              </a:rPr>
              <a:t>intensiva</a:t>
            </a:r>
            <a:r>
              <a:rPr lang="en-GB" sz="2200">
                <a:latin typeface="Century Gothic"/>
              </a:rPr>
              <a:t> de </a:t>
            </a:r>
            <a:r>
              <a:rPr lang="en-GB" sz="2200" err="1">
                <a:latin typeface="Century Gothic"/>
              </a:rPr>
              <a:t>combustíveis</a:t>
            </a:r>
            <a:r>
              <a:rPr lang="en-GB" sz="2200">
                <a:latin typeface="Century Gothic"/>
              </a:rPr>
              <a:t> </a:t>
            </a:r>
            <a:r>
              <a:rPr lang="en-GB" sz="2200" err="1">
                <a:latin typeface="Century Gothic"/>
              </a:rPr>
              <a:t>fósseis</a:t>
            </a:r>
            <a:r>
              <a:rPr lang="en-GB" sz="2200">
                <a:latin typeface="Century Gothic"/>
              </a:rPr>
              <a:t>, </a:t>
            </a:r>
            <a:r>
              <a:rPr lang="en-GB" sz="2200" err="1">
                <a:latin typeface="Century Gothic"/>
              </a:rPr>
              <a:t>processos</a:t>
            </a:r>
            <a:r>
              <a:rPr lang="en-GB" sz="2200">
                <a:latin typeface="Century Gothic"/>
              </a:rPr>
              <a:t> </a:t>
            </a:r>
            <a:r>
              <a:rPr lang="pt-PT" sz="2200">
                <a:latin typeface="Century Gothic"/>
              </a:rPr>
              <a:t>industriais</a:t>
            </a:r>
            <a:r>
              <a:rPr lang="en-GB" sz="2200">
                <a:latin typeface="Century Gothic"/>
              </a:rPr>
              <a:t>, </a:t>
            </a:r>
            <a:r>
              <a:rPr lang="en-GB" sz="2200" err="1">
                <a:latin typeface="Century Gothic"/>
              </a:rPr>
              <a:t>desflorestação</a:t>
            </a:r>
            <a:r>
              <a:rPr lang="en-GB" sz="2200">
                <a:latin typeface="Century Gothic"/>
              </a:rPr>
              <a:t>, </a:t>
            </a:r>
            <a:r>
              <a:rPr lang="en-GB" sz="2200" err="1">
                <a:latin typeface="Century Gothic"/>
              </a:rPr>
              <a:t>atividades</a:t>
            </a:r>
            <a:r>
              <a:rPr lang="en-GB" sz="2200">
                <a:latin typeface="Century Gothic"/>
              </a:rPr>
              <a:t> </a:t>
            </a:r>
            <a:r>
              <a:rPr lang="en-GB" sz="2200" err="1">
                <a:latin typeface="Century Gothic"/>
              </a:rPr>
              <a:t>agrícolas</a:t>
            </a:r>
            <a:r>
              <a:rPr lang="en-GB" sz="2200">
                <a:latin typeface="Century Gothic"/>
              </a:rPr>
              <a:t> </a:t>
            </a:r>
            <a:r>
              <a:rPr lang="en-GB" sz="2200" err="1">
                <a:latin typeface="Century Gothic"/>
              </a:rPr>
              <a:t>intensivas</a:t>
            </a:r>
            <a:r>
              <a:rPr lang="en-GB" sz="2200">
                <a:latin typeface="Century Gothic"/>
              </a:rPr>
              <a:t>, etc.</a:t>
            </a:r>
          </a:p>
          <a:p>
            <a:endParaRPr lang="en-GB" sz="22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6E1DF-DD34-5FED-080E-EA5C62266D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fld id="{306EF89F-549A-49C2-932B-1FBFFC84FC68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 descr="A graph of a graph showing the amount of carbon dioxide&#10;&#10;AI-generated content may be incorrect.">
            <a:extLst>
              <a:ext uri="{FF2B5EF4-FFF2-40B4-BE49-F238E27FC236}">
                <a16:creationId xmlns:a16="http://schemas.microsoft.com/office/drawing/2014/main" id="{73B7A0AC-EDC6-10BC-BAEF-533158923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25" y="1372865"/>
            <a:ext cx="6621306" cy="4618360"/>
          </a:xfrm>
          <a:prstGeom prst="rect">
            <a:avLst/>
          </a:prstGeom>
          <a:noFill/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9676269-B1B1-CB66-CEE8-3C6E6CC05294}"/>
              </a:ext>
            </a:extLst>
          </p:cNvPr>
          <p:cNvSpPr txBox="1">
            <a:spLocks/>
          </p:cNvSpPr>
          <p:nvPr/>
        </p:nvSpPr>
        <p:spPr>
          <a:xfrm>
            <a:off x="8489078" y="5991225"/>
            <a:ext cx="4332793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>
                <a:solidFill>
                  <a:srgbClr val="3F405B"/>
                </a:solidFill>
                <a:latin typeface="Century Gothic" panose="020B0502020202020204" pitchFamily="34" charset="0"/>
              </a:rPr>
              <a:t>Ligação: https://climate.copernicus.eu/esotc/2024/trends-climate-indicators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094E0D-193B-4FC4-AE44-47A11CABFFD5}"/>
              </a:ext>
            </a:extLst>
          </p:cNvPr>
          <p:cNvSpPr/>
          <p:nvPr/>
        </p:nvSpPr>
        <p:spPr>
          <a:xfrm>
            <a:off x="6218119" y="1290796"/>
            <a:ext cx="4784962" cy="419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1400" b="1" dirty="0">
                <a:solidFill>
                  <a:srgbClr val="3F405B"/>
                </a:solidFill>
                <a:latin typeface="Century Gothic"/>
              </a:rPr>
              <a:t>Concentração global de dióxido de carbono na atmosfera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25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44765-230A-4554-8FE3-7FF683E0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sz="3200" err="1">
                <a:latin typeface="Century Gothic"/>
                <a:ea typeface="HGSSoeiKakugothicUB"/>
              </a:rPr>
              <a:t>Mitigação</a:t>
            </a:r>
            <a:r>
              <a:rPr lang="en-GB" sz="3200">
                <a:latin typeface="Century Gothic"/>
                <a:ea typeface="HGSSoeiKakugothicUB"/>
              </a:rPr>
              <a:t> e </a:t>
            </a:r>
            <a:r>
              <a:rPr lang="en-GB" sz="3200" err="1">
                <a:latin typeface="Century Gothic"/>
                <a:ea typeface="HGSSoeiKakugothicUB"/>
              </a:rPr>
              <a:t>adaptação</a:t>
            </a:r>
            <a:endParaRPr lang="en-GB" sz="3200" err="1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B73B51-A659-5FD4-A26A-F459B5571FE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8199" y="944112"/>
            <a:ext cx="8951843" cy="411956"/>
          </a:xfrm>
        </p:spPr>
        <p:txBody>
          <a:bodyPr>
            <a:normAutofit lnSpcReduction="10000"/>
          </a:bodyPr>
          <a:lstStyle/>
          <a:p>
            <a:r>
              <a:rPr lang="en-GB">
                <a:latin typeface="Century Gothic"/>
              </a:rPr>
              <a:t>Sistemas </a:t>
            </a:r>
            <a:r>
              <a:rPr lang="en-GB" err="1">
                <a:latin typeface="Century Gothic"/>
              </a:rPr>
              <a:t>Agroflorestais</a:t>
            </a:r>
            <a:endParaRPr lang="pt-PT" err="1"/>
          </a:p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F31A9E-48D0-4D0D-8732-53DFC6ABC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6EF89F-549A-49C2-932B-1FBFFC84FC68}" type="slidenum">
              <a:rPr lang="en-GB" smtClean="0"/>
              <a:t>20</a:t>
            </a:fld>
            <a:endParaRPr lang="en-GB"/>
          </a:p>
        </p:txBody>
      </p:sp>
      <p:pic>
        <p:nvPicPr>
          <p:cNvPr id="6" name="Imagem 5" descr="Uma imagem com relva, ar livre, árvore, mamífero&#10;&#10;Os conteúdos gerados por IA poderão estar incorretos.">
            <a:extLst>
              <a:ext uri="{FF2B5EF4-FFF2-40B4-BE49-F238E27FC236}">
                <a16:creationId xmlns:a16="http://schemas.microsoft.com/office/drawing/2014/main" id="{F80F5181-DE59-D82C-97F9-27A22B9C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1524113"/>
            <a:ext cx="6631782" cy="44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72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44765-230A-4554-8FE3-7FF683E0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/>
              <a:t>Mitigação e adaptação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3A37DC-624C-4092-9FC6-E65D0A801DAB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 anchor="b">
            <a:normAutofit lnSpcReduction="10000"/>
          </a:bodyPr>
          <a:lstStyle/>
          <a:p>
            <a:r>
              <a:rPr lang="en-GB">
                <a:latin typeface="Century Gothic"/>
              </a:rPr>
              <a:t>Controle de </a:t>
            </a:r>
            <a:r>
              <a:rPr lang="en-GB" err="1">
                <a:latin typeface="Century Gothic"/>
              </a:rPr>
              <a:t>Infestantes</a:t>
            </a:r>
            <a:endParaRPr lang="pt-PT" err="1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F31A9E-48D0-4D0D-8732-53DFC6ABC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fld id="{306EF89F-549A-49C2-932B-1FBFFC84FC68}" type="slidenum">
              <a:rPr lang="en-GB" smtClean="0"/>
              <a:t>21</a:t>
            </a:fld>
            <a:endParaRPr lang="en-GB"/>
          </a:p>
        </p:txBody>
      </p:sp>
      <p:pic>
        <p:nvPicPr>
          <p:cNvPr id="3" name="Imagem 2" descr="Uma imagem com relva, ar livre, mamífero, campo&#10;&#10;Os conteúdos gerados por IA poderão estar incorretos.">
            <a:extLst>
              <a:ext uri="{FF2B5EF4-FFF2-40B4-BE49-F238E27FC236}">
                <a16:creationId xmlns:a16="http://schemas.microsoft.com/office/drawing/2014/main" id="{97C1B47D-890E-EA67-C98A-7FB0CCE10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170" y="1480456"/>
            <a:ext cx="6259286" cy="456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06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44765-230A-4554-8FE3-7FF683E0D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030"/>
            <a:ext cx="10515600" cy="823913"/>
          </a:xfrm>
        </p:spPr>
        <p:txBody>
          <a:bodyPr anchor="ctr">
            <a:normAutofit/>
          </a:bodyPr>
          <a:lstStyle/>
          <a:p>
            <a:r>
              <a:rPr lang="en-GB"/>
              <a:t>Mitigação e adaptação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3A37DC-624C-4092-9FC6-E65D0A801DA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8199" y="1217284"/>
            <a:ext cx="8951843" cy="411956"/>
          </a:xfrm>
          <a:noFill/>
        </p:spPr>
        <p:txBody>
          <a:bodyPr anchor="ctr">
            <a:normAutofit lnSpcReduction="10000"/>
          </a:bodyPr>
          <a:lstStyle/>
          <a:p>
            <a:r>
              <a:rPr lang="en-GB" err="1">
                <a:latin typeface="Century Gothic"/>
              </a:rPr>
              <a:t>Coberto</a:t>
            </a:r>
            <a:r>
              <a:rPr lang="en-GB">
                <a:latin typeface="Century Gothic"/>
              </a:rPr>
              <a:t> vegetal natural</a:t>
            </a:r>
            <a:endParaRPr lang="pt-P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F31A9E-48D0-4D0D-8732-53DFC6ABC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fld id="{306EF89F-549A-49C2-932B-1FBFFC84FC68}" type="slidenum">
              <a:rPr lang="en-GB" smtClean="0"/>
              <a:t>22</a:t>
            </a:fld>
            <a:endParaRPr lang="en-GB"/>
          </a:p>
        </p:txBody>
      </p:sp>
      <p:pic>
        <p:nvPicPr>
          <p:cNvPr id="3" name="Imagem 2" descr="Uma imagem com ar livre, relva, nuvem, céu&#10;&#10;Os conteúdos gerados por IA poderão estar incorretos.">
            <a:extLst>
              <a:ext uri="{FF2B5EF4-FFF2-40B4-BE49-F238E27FC236}">
                <a16:creationId xmlns:a16="http://schemas.microsoft.com/office/drawing/2014/main" id="{E543B84F-A098-D615-9DA9-B2FF6C8359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47" b="12567"/>
          <a:stretch>
            <a:fillRect/>
          </a:stretch>
        </p:blipFill>
        <p:spPr>
          <a:xfrm>
            <a:off x="2587171" y="1710871"/>
            <a:ext cx="7010400" cy="43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26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EE9F28-3B4D-E13B-9D49-11A08F3C0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6EF89F-549A-49C2-932B-1FBFFC84FC68}" type="slidenum">
              <a:rPr lang="en-GB" smtClean="0"/>
              <a:t>23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AD1051-94A6-72FB-5987-280BAC61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12295"/>
            <a:ext cx="9864000" cy="576000"/>
          </a:xfrm>
        </p:spPr>
        <p:txBody>
          <a:bodyPr anchor="ctr">
            <a:normAutofit fontScale="90000"/>
          </a:bodyPr>
          <a:lstStyle/>
          <a:p>
            <a:r>
              <a:rPr lang="en-GB" sz="3300"/>
              <a:t>Como obter mais informações sobre as melhores práticas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1EA22E-7BE5-27A3-F331-038AB0BC0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637" y="1034298"/>
            <a:ext cx="9864725" cy="419100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GB" sz="1800">
                <a:solidFill>
                  <a:srgbClr val="D3785D"/>
                </a:solidFill>
                <a:latin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https://organic-farmknowledge.org/about/collaborating-partners/organicclimatenet </a:t>
            </a:r>
            <a:endParaRPr lang="en-GB" sz="1800">
              <a:solidFill>
                <a:srgbClr val="D3785D"/>
              </a:solidFill>
            </a:endParaRPr>
          </a:p>
        </p:txBody>
      </p:sp>
      <p:pic>
        <p:nvPicPr>
          <p:cNvPr id="33" name="Graphic 32" descr="Link with solid fill">
            <a:extLst>
              <a:ext uri="{FF2B5EF4-FFF2-40B4-BE49-F238E27FC236}">
                <a16:creationId xmlns:a16="http://schemas.microsoft.com/office/drawing/2014/main" id="{069DC6E3-5D74-0845-2C2C-58369137C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536" y="914087"/>
            <a:ext cx="528271" cy="528271"/>
          </a:xfrm>
          <a:prstGeom prst="rect">
            <a:avLst/>
          </a:prstGeom>
        </p:spPr>
      </p:pic>
      <p:pic>
        <p:nvPicPr>
          <p:cNvPr id="4" name="Imagem 3" descr="Uma imagem com texto, captura de ecrã, Tipo de letra&#10;&#10;Os conteúdos gerados por IA poderão estar incorretos.">
            <a:extLst>
              <a:ext uri="{FF2B5EF4-FFF2-40B4-BE49-F238E27FC236}">
                <a16:creationId xmlns:a16="http://schemas.microsoft.com/office/drawing/2014/main" id="{BDB56F55-E6D5-6650-F17B-044E8E43D6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31" t="-78" r="11294" b="2444"/>
          <a:stretch>
            <a:fillRect/>
          </a:stretch>
        </p:blipFill>
        <p:spPr>
          <a:xfrm>
            <a:off x="1703955" y="1449727"/>
            <a:ext cx="8783346" cy="509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99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DEC33-CA7F-B7A2-05E3-7EF099B79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2FAE8C-DEEE-C34B-1F76-90A04302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6EF89F-549A-49C2-932B-1FBFFC84FC68}" type="slidenum">
              <a:rPr lang="en-GB" smtClean="0"/>
              <a:t>24</a:t>
            </a:fld>
            <a:endParaRPr lang="en-GB"/>
          </a:p>
        </p:txBody>
      </p:sp>
      <p:pic>
        <p:nvPicPr>
          <p:cNvPr id="10" name="Imagem 9" descr="Uma imagem com texto, captura de ecrã, Tipo de letra&#10;&#10;Os conteúdos gerados por IA poderão estar incorretos.">
            <a:extLst>
              <a:ext uri="{FF2B5EF4-FFF2-40B4-BE49-F238E27FC236}">
                <a16:creationId xmlns:a16="http://schemas.microsoft.com/office/drawing/2014/main" id="{B679105A-66A0-2672-B00C-686AC2A8A6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9" r="11534" b="2251"/>
          <a:stretch>
            <a:fillRect/>
          </a:stretch>
        </p:blipFill>
        <p:spPr>
          <a:xfrm>
            <a:off x="1532158" y="1333125"/>
            <a:ext cx="9136538" cy="53119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87E290-E5B8-D3BD-EF92-368E8254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12295"/>
            <a:ext cx="9864000" cy="576000"/>
          </a:xfrm>
        </p:spPr>
        <p:txBody>
          <a:bodyPr anchor="ctr">
            <a:normAutofit fontScale="90000"/>
          </a:bodyPr>
          <a:lstStyle/>
          <a:p>
            <a:r>
              <a:rPr lang="en-GB" sz="3300"/>
              <a:t>Como obter mais informações sobre as melhores práticas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3DD4B3-2EA3-C9B5-02FC-C79A5592D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123044"/>
            <a:ext cx="9864725" cy="419100"/>
          </a:xfrm>
        </p:spPr>
        <p:txBody>
          <a:bodyPr vert="horz" lIns="0" tIns="45720" rIns="91440" bIns="45720" rtlCol="0" anchor="t">
            <a:normAutofit fontScale="77500" lnSpcReduction="20000"/>
          </a:bodyPr>
          <a:lstStyle/>
          <a:p>
            <a:r>
              <a:rPr lang="en-GB" sz="2200">
                <a:latin typeface="Century Gothic"/>
                <a:hlinkClick r:id="rId3"/>
              </a:rPr>
              <a:t>https://organic-farmknowledge.org/about/collaborating-partners/organicclimatenet </a:t>
            </a:r>
            <a:endParaRPr lang="en-GB"/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64679666-A0E3-33C2-1D2E-4E4F4239AC55}"/>
              </a:ext>
            </a:extLst>
          </p:cNvPr>
          <p:cNvSpPr/>
          <p:nvPr/>
        </p:nvSpPr>
        <p:spPr>
          <a:xfrm>
            <a:off x="7347162" y="1442719"/>
            <a:ext cx="4291584" cy="2454158"/>
          </a:xfrm>
          <a:prstGeom prst="wedgeEllipseCallout">
            <a:avLst/>
          </a:prstGeom>
          <a:solidFill>
            <a:srgbClr val="D378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bg1"/>
                </a:solidFill>
                <a:latin typeface="Century Gothic"/>
              </a:rPr>
              <a:t>~70 </a:t>
            </a:r>
            <a:r>
              <a:rPr lang="en-GB" b="1" i="0" u="none" strike="noStrike" err="1">
                <a:solidFill>
                  <a:schemeClr val="bg1"/>
                </a:solidFill>
                <a:effectLst/>
                <a:latin typeface="Century Gothic"/>
              </a:rPr>
              <a:t>materiais</a:t>
            </a:r>
            <a:r>
              <a:rPr lang="en-GB" b="1" i="0" u="none" strike="noStrike">
                <a:solidFill>
                  <a:schemeClr val="bg1"/>
                </a:solidFill>
                <a:effectLst/>
                <a:latin typeface="Century Gothic"/>
              </a:rPr>
              <a:t> de </a:t>
            </a:r>
            <a:r>
              <a:rPr lang="en-GB" b="1" i="0" u="none" strike="noStrike" err="1">
                <a:solidFill>
                  <a:schemeClr val="bg1"/>
                </a:solidFill>
                <a:effectLst/>
                <a:latin typeface="Century Gothic"/>
              </a:rPr>
              <a:t>conhecimento</a:t>
            </a:r>
            <a:r>
              <a:rPr lang="en-GB" b="1" i="0" u="none" strike="noStrike">
                <a:solidFill>
                  <a:schemeClr val="bg1"/>
                </a:solidFill>
                <a:effectLst/>
                <a:latin typeface="Century Gothic"/>
              </a:rPr>
              <a:t> sobre práticas de agricultura biológica climática disponíveis em várias línguas europeias</a:t>
            </a:r>
          </a:p>
        </p:txBody>
      </p:sp>
    </p:spTree>
    <p:extLst>
      <p:ext uri="{BB962C8B-B14F-4D97-AF65-F5344CB8AC3E}">
        <p14:creationId xmlns:p14="http://schemas.microsoft.com/office/powerpoint/2010/main" val="40369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texto, computador, captura de ecrã, Website&#10;&#10;Os conteúdos gerados por IA poderão estar incorretos.">
            <a:extLst>
              <a:ext uri="{FF2B5EF4-FFF2-40B4-BE49-F238E27FC236}">
                <a16:creationId xmlns:a16="http://schemas.microsoft.com/office/drawing/2014/main" id="{A1FB32A7-0CD1-2053-FB90-31B6D0B51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99" y="32204"/>
            <a:ext cx="10010775" cy="68008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F527A4-D7C6-7260-5F8E-C6B777056E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C74871-A284-4AA3-B12A-BBE28781DF4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76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9AE9B-3A3D-42D9-9734-0BFF098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Conclusões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3FB4B4-6474-0ADF-7B73-6F15CA211F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De um ponto de vista ecológico, os produtos biológicos têm um elevado potencial para contribuir para soluções climáticas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Existe um potencial de atenuação... mas relativamente limitado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Apresenta vantagens em termos de adaptação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As práticas podem ser optimizadas para ajudar os agricultores a adaptarem-se aos desafios causados pelas alterações climáticas a médio e longo prazo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Considerar as soluções de compromisso entre o nível de rendimento e a estabilidade do rendimento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030321D-75BD-4027-84FD-08164437106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8199" y="1063855"/>
            <a:ext cx="10026113" cy="411956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O papel da agricultura biológica na atenuação e adaptação às alterações climáticas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7E1FA1-E495-43D1-8239-7599C71B7AD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06EF89F-549A-49C2-932B-1FBFFC84FC6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842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50F74FC-112D-4BF7-5811-05B0E3FA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766831"/>
            <a:ext cx="3932237" cy="883379"/>
          </a:xfrm>
        </p:spPr>
        <p:txBody>
          <a:bodyPr>
            <a:normAutofit fontScale="90000"/>
          </a:bodyPr>
          <a:lstStyle/>
          <a:p>
            <a:r>
              <a:rPr lang="en-GB"/>
              <a:t>Os desafios são numerosos</a:t>
            </a:r>
            <a:endParaRPr lang="en-GB" sz="27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8BFF99-EF83-479B-942A-801848ED5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964052"/>
            <a:ext cx="3344754" cy="2099388"/>
          </a:xfrm>
        </p:spPr>
        <p:txBody>
          <a:bodyPr>
            <a:normAutofit fontScale="92500"/>
          </a:bodyPr>
          <a:lstStyle/>
          <a:p>
            <a:r>
              <a:rPr lang="en-GB" sz="2400"/>
              <a:t>Para evitar uma visão de túnel, considerar todo o sistema para orientar a escolha de práticas adequadas às explorações agrícolas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1137EF3-C6CB-5F10-ACCE-10FD259BD1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 rtl="0"/>
            <a:fld id="{FAEF9944-A4F6-4C59-AEBD-678D6480B8EA}" type="slidenum">
              <a:rPr lang="en-GB" noProof="0" smtClean="0"/>
              <a:t>27</a:t>
            </a:fld>
            <a:endParaRPr lang="en-GB" noProof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4C9AD72-142C-70A3-1F86-B74885604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36" y="276996"/>
            <a:ext cx="6122096" cy="598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76091BB-1FC9-F6D7-3B24-381166125022}"/>
              </a:ext>
            </a:extLst>
          </p:cNvPr>
          <p:cNvSpPr txBox="1"/>
          <p:nvPr/>
        </p:nvSpPr>
        <p:spPr>
          <a:xfrm>
            <a:off x="7327306" y="6081100"/>
            <a:ext cx="3921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latin typeface="Century Gothic" panose="020B0502020202020204" pitchFamily="34" charset="0"/>
              </a:rPr>
              <a:t>Ligação: https://www.sei.org/perspectives/move-beyond-carbon-tunnel-vision/</a:t>
            </a:r>
          </a:p>
          <a:p>
            <a:endParaRPr lang="en-GB" sz="8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65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4902F-B712-4D17-B787-0C5E866AC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entury Gothic"/>
                <a:ea typeface="HGSSoeiKakugothicUB"/>
              </a:rPr>
              <a:t>Obrigado</a:t>
            </a:r>
            <a:r>
              <a:rPr lang="en-GB" dirty="0">
                <a:latin typeface="Century Gothic"/>
                <a:ea typeface="HGSSoeiKakugothicUB"/>
              </a:rPr>
              <a:t>!</a:t>
            </a:r>
            <a:endParaRPr lang="en-US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E9E6DEB-4FCC-469C-9141-A7A15A2226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A5CBE1-E907-42A6-BE38-7DDAAFC23A8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0E38079-7308-43F3-BC58-2D94158F11F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en-US" dirty="0">
                <a:highlight>
                  <a:srgbClr val="FFFF00"/>
                </a:highlight>
                <a:latin typeface="Century Gothic"/>
              </a:rPr>
              <a:t>Data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BFAF2F-ECBF-45D1-92C0-A7EF37562C5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BC0AA06-0508-4BE3-B785-882C5EEE2D1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4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E0896-F819-3C6F-E26A-EA3EBCAA5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AC68-47B6-C47B-677D-69D61AC4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/>
              <a:t>Compreender as alterações climáticas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43B059D-E9F0-B950-1CFF-F4A931D8F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89530"/>
            <a:ext cx="4923774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800" b="1">
                <a:ea typeface="+mn-lt"/>
                <a:cs typeface="+mn-lt"/>
              </a:rPr>
              <a:t>Aumento da temperatura global</a:t>
            </a:r>
            <a:endParaRPr lang="en-GB" sz="2800">
              <a:ea typeface="+mn-lt"/>
              <a:cs typeface="+mn-lt"/>
            </a:endParaRPr>
          </a:p>
          <a:p>
            <a:r>
              <a:rPr lang="en-GB" sz="2800">
                <a:ea typeface="+mn-lt"/>
                <a:cs typeface="+mn-lt"/>
              </a:rPr>
              <a:t>As temperaturas globais são ~ +1,3 °C mais quentes do que </a:t>
            </a:r>
            <a:r>
              <a:rPr lang="en-GB" sz="2800" b="1">
                <a:ea typeface="+mn-lt"/>
                <a:cs typeface="+mn-lt"/>
              </a:rPr>
              <a:t>a média </a:t>
            </a:r>
            <a:r>
              <a:rPr lang="en-GB" sz="2800">
                <a:ea typeface="+mn-lt"/>
                <a:cs typeface="+mn-lt"/>
              </a:rPr>
              <a:t>pré-industrial</a:t>
            </a:r>
          </a:p>
          <a:p>
            <a:endParaRPr lang="en-GB" sz="2800">
              <a:ea typeface="+mn-lt"/>
              <a:cs typeface="+mn-lt"/>
            </a:endParaRPr>
          </a:p>
          <a:p>
            <a:endParaRPr lang="en-GB" sz="2800">
              <a:ea typeface="Calibri"/>
              <a:cs typeface="Calibri"/>
            </a:endParaRPr>
          </a:p>
          <a:p>
            <a:endParaRPr lang="en-GB" sz="2800">
              <a:solidFill>
                <a:srgbClr val="33322F"/>
              </a:solidFill>
              <a:ea typeface="+mn-lt"/>
              <a:cs typeface="+mn-lt"/>
            </a:endParaRPr>
          </a:p>
          <a:p>
            <a:endParaRPr lang="en-GB" sz="2800"/>
          </a:p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577CB4-598C-30D8-3C3B-B393460B0584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>
            <a:normAutofit lnSpcReduction="10000"/>
          </a:bodyPr>
          <a:lstStyle/>
          <a:p>
            <a:r>
              <a:rPr lang="en-GB" err="1">
                <a:latin typeface="Century Gothic"/>
              </a:rPr>
              <a:t>Fatores</a:t>
            </a:r>
            <a:r>
              <a:rPr lang="en-GB">
                <a:latin typeface="Century Gothic"/>
              </a:rPr>
              <a:t> de stress </a:t>
            </a:r>
            <a:r>
              <a:rPr lang="en-GB" err="1">
                <a:latin typeface="Century Gothic"/>
              </a:rPr>
              <a:t>climático</a:t>
            </a:r>
            <a:endParaRPr lang="en-GB">
              <a:latin typeface="Century Gothic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F6D49-E4DC-E022-4007-A004635F45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6EF89F-549A-49C2-932B-1FBFFC84FC68}" type="slidenum">
              <a:rPr lang="en-GB" smtClean="0"/>
              <a:t>3</a:t>
            </a:fld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39888DD-F5FA-315C-94DC-7A39E906F195}"/>
              </a:ext>
            </a:extLst>
          </p:cNvPr>
          <p:cNvSpPr txBox="1">
            <a:spLocks/>
          </p:cNvSpPr>
          <p:nvPr/>
        </p:nvSpPr>
        <p:spPr>
          <a:xfrm>
            <a:off x="8489078" y="5991225"/>
            <a:ext cx="4332793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>
                <a:solidFill>
                  <a:srgbClr val="3F405B"/>
                </a:solidFill>
                <a:latin typeface="Century Gothic" panose="020B0502020202020204" pitchFamily="34" charset="0"/>
              </a:rPr>
              <a:t>Ligação: https://climate.copernicus.eu/global-climate-highlights-2024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A73F3-EBA5-0684-333E-E96BB83BD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52" y="1572419"/>
            <a:ext cx="6599403" cy="42217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BE08B1-35EE-49B2-A31F-93D22A114CCA}"/>
              </a:ext>
            </a:extLst>
          </p:cNvPr>
          <p:cNvSpPr/>
          <p:nvPr/>
        </p:nvSpPr>
        <p:spPr>
          <a:xfrm>
            <a:off x="5906860" y="1577186"/>
            <a:ext cx="6285638" cy="48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1400" b="1" dirty="0">
                <a:solidFill>
                  <a:srgbClr val="3F405B"/>
                </a:solidFill>
                <a:latin typeface="Century Gothic"/>
              </a:rPr>
              <a:t>Até que ponto é que as temperaturas globais anuais se desviam das médias climatológicas evolutivas?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A2589-2688-8531-8B21-C7DA6D03E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E93F-D754-94A0-369C-8583DD919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/>
              <a:t>Compreender as alterações climáticas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CAE4460-F84D-2B73-7D51-EE8549670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89530"/>
            <a:ext cx="474840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b="1">
                <a:ea typeface="+mn-lt"/>
                <a:cs typeface="+mn-lt"/>
              </a:rPr>
              <a:t>Aumento da temperatura global</a:t>
            </a:r>
            <a:endParaRPr lang="en-GB" sz="2800">
              <a:ea typeface="+mn-lt"/>
              <a:cs typeface="+mn-lt"/>
            </a:endParaRPr>
          </a:p>
          <a:p>
            <a:r>
              <a:rPr lang="en-GB" sz="2800">
                <a:ea typeface="+mn-lt"/>
                <a:cs typeface="+mn-lt"/>
              </a:rPr>
              <a:t>As temperaturas globais são ~ +1,3 °C mais quentes do que </a:t>
            </a:r>
            <a:r>
              <a:rPr lang="en-GB" sz="2800" b="1">
                <a:ea typeface="+mn-lt"/>
                <a:cs typeface="+mn-lt"/>
              </a:rPr>
              <a:t>a média </a:t>
            </a:r>
            <a:r>
              <a:rPr lang="en-GB" sz="2800">
                <a:ea typeface="+mn-lt"/>
                <a:cs typeface="+mn-lt"/>
              </a:rPr>
              <a:t>pré-industrial</a:t>
            </a:r>
          </a:p>
          <a:p>
            <a:r>
              <a:rPr lang="en-GB" sz="2800">
                <a:ea typeface="+mn-lt"/>
                <a:cs typeface="+mn-lt"/>
              </a:rPr>
              <a:t>2024 foi o ano mais quente de que há registo</a:t>
            </a:r>
          </a:p>
          <a:p>
            <a:pPr lvl="1"/>
            <a:r>
              <a:rPr lang="en-GB" sz="2600" b="0" i="0">
                <a:effectLst/>
              </a:rPr>
              <a:t>+1,60°C mais quente do que o nível pré-industrial</a:t>
            </a:r>
            <a:endParaRPr lang="en-GB" sz="2600">
              <a:ea typeface="+mn-lt"/>
              <a:cs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743D-4608-8B48-AD6F-F68E8D0541A8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>
            <a:normAutofit lnSpcReduction="10000"/>
          </a:bodyPr>
          <a:lstStyle/>
          <a:p>
            <a:r>
              <a:rPr lang="en-GB" err="1">
                <a:latin typeface="Century Gothic"/>
              </a:rPr>
              <a:t>Fatores</a:t>
            </a:r>
            <a:r>
              <a:rPr lang="en-GB">
                <a:latin typeface="Century Gothic"/>
              </a:rPr>
              <a:t> de stress </a:t>
            </a:r>
            <a:r>
              <a:rPr lang="en-GB" err="1">
                <a:latin typeface="Century Gothic"/>
              </a:rPr>
              <a:t>climático</a:t>
            </a:r>
            <a:endParaRPr lang="en-GB">
              <a:latin typeface="Century Gothic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76B41-C167-06B5-EA12-6F0BE3D6C5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6EF89F-549A-49C2-932B-1FBFFC84FC68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4" descr="Anomalies and extremes in surface air temperature in 2024. ">
            <a:extLst>
              <a:ext uri="{FF2B5EF4-FFF2-40B4-BE49-F238E27FC236}">
                <a16:creationId xmlns:a16="http://schemas.microsoft.com/office/drawing/2014/main" id="{93DF42B3-D3A1-AE4E-03E5-7AF3D2BE1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52" y="1051335"/>
            <a:ext cx="6879849" cy="51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EEC94C8-3EE4-597E-4640-84B7862011DA}"/>
              </a:ext>
            </a:extLst>
          </p:cNvPr>
          <p:cNvSpPr txBox="1">
            <a:spLocks/>
          </p:cNvSpPr>
          <p:nvPr/>
        </p:nvSpPr>
        <p:spPr>
          <a:xfrm>
            <a:off x="8936277" y="6109613"/>
            <a:ext cx="4332793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b="0">
                <a:solidFill>
                  <a:srgbClr val="3F405B"/>
                </a:solidFill>
                <a:latin typeface="Century Gothic" panose="020B0502020202020204" pitchFamily="34" charset="0"/>
              </a:rPr>
              <a:t>Ligação: https://climate.copernicus.eu/global-climate-highlights-2024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8413A7-892F-4328-B49A-1574638DDCF7}"/>
              </a:ext>
            </a:extLst>
          </p:cNvPr>
          <p:cNvSpPr/>
          <p:nvPr/>
        </p:nvSpPr>
        <p:spPr>
          <a:xfrm>
            <a:off x="6448140" y="1075022"/>
            <a:ext cx="5212817" cy="419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rgbClr val="3F405B"/>
                </a:solidFill>
                <a:latin typeface="Century Gothic" panose="020B0502020202020204" pitchFamily="34" charset="0"/>
              </a:rPr>
              <a:t>Anomalias e extremos da temperatura do ar à superfície em 2024</a:t>
            </a:r>
          </a:p>
        </p:txBody>
      </p:sp>
    </p:spTree>
    <p:extLst>
      <p:ext uri="{BB962C8B-B14F-4D97-AF65-F5344CB8AC3E}">
        <p14:creationId xmlns:p14="http://schemas.microsoft.com/office/powerpoint/2010/main" val="32132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C4BF6-F676-0421-5237-5FF97D0E2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7654-CE4F-7BCB-64F3-E30FAC28F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9030"/>
            <a:ext cx="5517995" cy="823913"/>
          </a:xfrm>
        </p:spPr>
        <p:txBody>
          <a:bodyPr anchor="t">
            <a:normAutofit fontScale="90000"/>
          </a:bodyPr>
          <a:lstStyle/>
          <a:p>
            <a:r>
              <a:rPr lang="en-GB" err="1"/>
              <a:t>Compreender</a:t>
            </a:r>
            <a:r>
              <a:rPr lang="en-GB"/>
              <a:t> as </a:t>
            </a:r>
            <a:r>
              <a:rPr lang="en-GB" err="1"/>
              <a:t>alterações</a:t>
            </a:r>
            <a:r>
              <a:rPr lang="en-GB"/>
              <a:t> </a:t>
            </a:r>
            <a:r>
              <a:rPr lang="en-GB" err="1"/>
              <a:t>climáticas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320F3E-A271-810A-7BDC-9292D2951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177632"/>
            <a:ext cx="436923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b="1">
                <a:ea typeface="+mn-lt"/>
                <a:cs typeface="+mn-lt"/>
              </a:rPr>
              <a:t>Alterações nos padrões hidrológicos</a:t>
            </a:r>
          </a:p>
          <a:p>
            <a:r>
              <a:rPr lang="en-GB" sz="2800">
                <a:ea typeface="+mn-lt"/>
                <a:cs typeface="+mn-lt"/>
              </a:rPr>
              <a:t>Temperaturas globais mais elevadas aumentam as taxas de evaporação </a:t>
            </a:r>
            <a:r>
              <a:rPr lang="en-GB" sz="2800">
                <a:ea typeface="+mn-lt"/>
                <a:cs typeface="+mn-lt"/>
                <a:sym typeface="Wingdings" pitchFamily="2" charset="2"/>
              </a:rPr>
              <a:t> </a:t>
            </a:r>
            <a:r>
              <a:rPr lang="en-GB" sz="2800">
                <a:ea typeface="+mn-lt"/>
                <a:cs typeface="+mn-lt"/>
              </a:rPr>
              <a:t>maior humidade atmosférica e precipitação</a:t>
            </a:r>
          </a:p>
          <a:p>
            <a:r>
              <a:rPr lang="en-GB" sz="2800">
                <a:ea typeface="+mn-lt"/>
                <a:cs typeface="+mn-lt"/>
              </a:rPr>
              <a:t>Os impactos variam muito de região para região</a:t>
            </a:r>
          </a:p>
          <a:p>
            <a:endParaRPr lang="en-GB" sz="2800">
              <a:ea typeface="+mn-lt"/>
              <a:cs typeface="+mn-lt"/>
            </a:endParaRPr>
          </a:p>
          <a:p>
            <a:pPr marL="0" indent="0">
              <a:buNone/>
            </a:pPr>
            <a:endParaRPr lang="en-GB" sz="2800" b="1">
              <a:ea typeface="+mn-lt"/>
              <a:cs typeface="+mn-lt"/>
            </a:endParaRPr>
          </a:p>
          <a:p>
            <a:endParaRPr lang="en-GB" sz="2800">
              <a:ea typeface="+mn-lt"/>
              <a:cs typeface="+mn-lt"/>
            </a:endParaRPr>
          </a:p>
          <a:p>
            <a:endParaRPr lang="en-GB" sz="2800">
              <a:ea typeface="Calibri"/>
              <a:cs typeface="Calibri"/>
            </a:endParaRPr>
          </a:p>
          <a:p>
            <a:endParaRPr lang="en-GB" sz="2800">
              <a:solidFill>
                <a:srgbClr val="33322F"/>
              </a:solidFill>
              <a:ea typeface="+mn-lt"/>
              <a:cs typeface="+mn-lt"/>
            </a:endParaRPr>
          </a:p>
          <a:p>
            <a:endParaRPr lang="en-GB" sz="2800"/>
          </a:p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166310-3C98-E419-AFA6-EC27F4450EB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8200" y="1556436"/>
            <a:ext cx="8951843" cy="411956"/>
          </a:xfrm>
        </p:spPr>
        <p:txBody>
          <a:bodyPr>
            <a:normAutofit lnSpcReduction="10000"/>
          </a:bodyPr>
          <a:lstStyle/>
          <a:p>
            <a:r>
              <a:rPr lang="en-GB" err="1">
                <a:latin typeface="Century Gothic"/>
              </a:rPr>
              <a:t>Fatores</a:t>
            </a:r>
            <a:r>
              <a:rPr lang="en-GB">
                <a:latin typeface="Century Gothic"/>
              </a:rPr>
              <a:t> de stress </a:t>
            </a:r>
            <a:r>
              <a:rPr lang="en-GB" err="1">
                <a:latin typeface="Century Gothic"/>
              </a:rPr>
              <a:t>climático</a:t>
            </a:r>
            <a:endParaRPr lang="en-GB">
              <a:latin typeface="Century Gothic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7BB40-F383-DD98-BE46-A7B45E243A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6EF89F-549A-49C2-932B-1FBFFC84FC68}" type="slidenum">
              <a:rPr lang="en-GB" smtClean="0"/>
              <a:t>5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292E22-02F3-541D-39B1-E47E28949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63" y="1556436"/>
            <a:ext cx="7077473" cy="41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E1F6ED7-A9FA-429F-13D0-C511883C5E88}"/>
              </a:ext>
            </a:extLst>
          </p:cNvPr>
          <p:cNvSpPr txBox="1">
            <a:spLocks/>
          </p:cNvSpPr>
          <p:nvPr/>
        </p:nvSpPr>
        <p:spPr>
          <a:xfrm>
            <a:off x="8270364" y="5944313"/>
            <a:ext cx="3878972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b="0">
                <a:solidFill>
                  <a:srgbClr val="3F405B"/>
                </a:solidFill>
                <a:latin typeface="Century Gothic" panose="020B0502020202020204" pitchFamily="34" charset="0"/>
              </a:rPr>
              <a:t>Ligação: https://usys.ethz.ch/en/news-events/news/archive/2020/09/new-study-of-ocean-salinity-finds-substantial-amplification-of-the-global-water-cycle.html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BB3D73-129D-4AF9-B305-5A8D01363858}"/>
              </a:ext>
            </a:extLst>
          </p:cNvPr>
          <p:cNvSpPr/>
          <p:nvPr/>
        </p:nvSpPr>
        <p:spPr>
          <a:xfrm>
            <a:off x="5701031" y="1653653"/>
            <a:ext cx="6224833" cy="419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rgbClr val="3F405B"/>
                </a:solidFill>
                <a:latin typeface="Century Gothic" panose="020B0502020202020204" pitchFamily="34" charset="0"/>
              </a:rPr>
              <a:t>Aumento de 2 a 4% por grau Celsius desde 1960</a:t>
            </a:r>
          </a:p>
        </p:txBody>
      </p:sp>
    </p:spTree>
    <p:extLst>
      <p:ext uri="{BB962C8B-B14F-4D97-AF65-F5344CB8AC3E}">
        <p14:creationId xmlns:p14="http://schemas.microsoft.com/office/powerpoint/2010/main" val="141673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5B5A5-A174-3290-44F9-9A2B4E10E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33B3-B0B8-2853-2085-FF3F7142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15" y="274602"/>
            <a:ext cx="5756727" cy="1431699"/>
          </a:xfrm>
        </p:spPr>
        <p:txBody>
          <a:bodyPr anchor="t">
            <a:normAutofit fontScale="90000"/>
          </a:bodyPr>
          <a:lstStyle/>
          <a:p>
            <a:r>
              <a:rPr lang="en-GB" err="1"/>
              <a:t>Compreender</a:t>
            </a:r>
            <a:r>
              <a:rPr lang="en-GB"/>
              <a:t> as </a:t>
            </a:r>
            <a:r>
              <a:rPr lang="en-GB" err="1"/>
              <a:t>alterações</a:t>
            </a:r>
            <a:r>
              <a:rPr lang="en-GB"/>
              <a:t> </a:t>
            </a:r>
            <a:r>
              <a:rPr lang="en-GB" err="1"/>
              <a:t>climáticas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0BC17D7-FA41-D7FB-0054-C3A4BA7E9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7271" y="2244449"/>
            <a:ext cx="4475920" cy="393073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sz="2800" b="1" dirty="0" err="1">
                <a:latin typeface="Century Gothic"/>
                <a:ea typeface="+mn-lt"/>
                <a:cs typeface="+mn-lt"/>
              </a:rPr>
              <a:t>Subida</a:t>
            </a:r>
            <a:r>
              <a:rPr lang="en-GB" sz="2800" b="1" dirty="0">
                <a:latin typeface="Century Gothic"/>
                <a:ea typeface="+mn-lt"/>
                <a:cs typeface="+mn-lt"/>
              </a:rPr>
              <a:t> do </a:t>
            </a:r>
            <a:r>
              <a:rPr lang="en-GB" sz="2800" b="1" dirty="0" err="1">
                <a:latin typeface="Century Gothic"/>
                <a:ea typeface="+mn-lt"/>
                <a:cs typeface="+mn-lt"/>
              </a:rPr>
              <a:t>nível</a:t>
            </a:r>
            <a:r>
              <a:rPr lang="en-GB" sz="2800" b="1" dirty="0">
                <a:latin typeface="Century Gothic"/>
                <a:ea typeface="+mn-lt"/>
                <a:cs typeface="+mn-lt"/>
              </a:rPr>
              <a:t> do mar e </a:t>
            </a:r>
            <a:r>
              <a:rPr lang="en-GB" sz="2800" b="1" dirty="0" err="1">
                <a:latin typeface="Century Gothic"/>
                <a:ea typeface="+mn-lt"/>
                <a:cs typeface="+mn-lt"/>
              </a:rPr>
              <a:t>acidificação</a:t>
            </a:r>
            <a:r>
              <a:rPr lang="en-GB" sz="2800" b="1" dirty="0">
                <a:latin typeface="Century Gothic"/>
                <a:ea typeface="+mn-lt"/>
                <a:cs typeface="+mn-lt"/>
              </a:rPr>
              <a:t> dos </a:t>
            </a:r>
            <a:r>
              <a:rPr lang="en-GB" sz="2800" b="1" dirty="0" err="1">
                <a:latin typeface="Century Gothic"/>
                <a:ea typeface="+mn-lt"/>
                <a:cs typeface="+mn-lt"/>
              </a:rPr>
              <a:t>oceanos</a:t>
            </a:r>
            <a:endParaRPr lang="en-GB" sz="2800" b="1" dirty="0">
              <a:latin typeface="Century Gothic"/>
              <a:ea typeface="+mn-lt"/>
              <a:cs typeface="+mn-lt"/>
            </a:endParaRPr>
          </a:p>
          <a:p>
            <a:r>
              <a:rPr lang="en-GB" sz="2800" dirty="0" err="1">
                <a:latin typeface="Century Gothic"/>
                <a:ea typeface="+mn-lt"/>
                <a:cs typeface="+mn-lt"/>
              </a:rPr>
              <a:t>Expansão</a:t>
            </a:r>
            <a:r>
              <a:rPr lang="en-GB" sz="2800" dirty="0">
                <a:latin typeface="Century Gothic"/>
                <a:ea typeface="+mn-lt"/>
                <a:cs typeface="+mn-lt"/>
              </a:rPr>
              <a:t> </a:t>
            </a:r>
            <a:r>
              <a:rPr lang="en-GB" sz="2800" dirty="0" err="1">
                <a:latin typeface="Century Gothic"/>
                <a:ea typeface="+mn-lt"/>
                <a:cs typeface="+mn-lt"/>
              </a:rPr>
              <a:t>térmica</a:t>
            </a:r>
            <a:r>
              <a:rPr lang="en-GB" sz="2800" dirty="0">
                <a:latin typeface="Century Gothic"/>
                <a:ea typeface="+mn-lt"/>
                <a:cs typeface="+mn-lt"/>
              </a:rPr>
              <a:t> da </a:t>
            </a:r>
            <a:r>
              <a:rPr lang="en-GB" sz="2800" dirty="0" err="1">
                <a:latin typeface="Century Gothic"/>
                <a:ea typeface="+mn-lt"/>
                <a:cs typeface="+mn-lt"/>
              </a:rPr>
              <a:t>água</a:t>
            </a:r>
            <a:r>
              <a:rPr lang="en-GB" sz="2800" dirty="0">
                <a:latin typeface="Century Gothic"/>
                <a:ea typeface="+mn-lt"/>
                <a:cs typeface="+mn-lt"/>
              </a:rPr>
              <a:t> do mar e </a:t>
            </a:r>
            <a:r>
              <a:rPr lang="en-GB" sz="2800" dirty="0" err="1">
                <a:latin typeface="Century Gothic"/>
                <a:ea typeface="+mn-lt"/>
                <a:cs typeface="+mn-lt"/>
              </a:rPr>
              <a:t>fusão</a:t>
            </a:r>
            <a:r>
              <a:rPr lang="en-GB" sz="2800" dirty="0">
                <a:latin typeface="Century Gothic"/>
                <a:ea typeface="+mn-lt"/>
                <a:cs typeface="+mn-lt"/>
              </a:rPr>
              <a:t> dos </a:t>
            </a:r>
            <a:r>
              <a:rPr lang="en-GB" sz="2800" dirty="0" err="1">
                <a:latin typeface="Century Gothic"/>
                <a:ea typeface="+mn-lt"/>
                <a:cs typeface="+mn-lt"/>
              </a:rPr>
              <a:t>glaciares</a:t>
            </a:r>
            <a:r>
              <a:rPr lang="en-GB" sz="2800" dirty="0">
                <a:latin typeface="Century Gothic"/>
                <a:ea typeface="+mn-lt"/>
                <a:cs typeface="+mn-lt"/>
              </a:rPr>
              <a:t> </a:t>
            </a:r>
            <a:r>
              <a:rPr lang="en-GB" sz="2800" dirty="0">
                <a:latin typeface="Century Gothic"/>
                <a:ea typeface="+mn-lt"/>
                <a:cs typeface="+mn-lt"/>
                <a:sym typeface="Wingdings" pitchFamily="2" charset="2"/>
              </a:rPr>
              <a:t> </a:t>
            </a:r>
            <a:r>
              <a:rPr lang="en-GB" sz="2800" dirty="0" err="1">
                <a:latin typeface="Century Gothic"/>
                <a:ea typeface="+mn-lt"/>
                <a:cs typeface="+mn-lt"/>
              </a:rPr>
              <a:t>aumento</a:t>
            </a:r>
            <a:r>
              <a:rPr lang="en-GB" sz="2800" dirty="0">
                <a:latin typeface="Century Gothic"/>
                <a:ea typeface="+mn-lt"/>
                <a:cs typeface="+mn-lt"/>
              </a:rPr>
              <a:t> do </a:t>
            </a:r>
            <a:r>
              <a:rPr lang="en-GB" sz="2800" dirty="0" err="1">
                <a:latin typeface="Century Gothic"/>
                <a:ea typeface="+mn-lt"/>
                <a:cs typeface="+mn-lt"/>
              </a:rPr>
              <a:t>nível</a:t>
            </a:r>
            <a:r>
              <a:rPr lang="en-GB" sz="2800" dirty="0">
                <a:latin typeface="Century Gothic"/>
                <a:ea typeface="+mn-lt"/>
                <a:cs typeface="+mn-lt"/>
              </a:rPr>
              <a:t> do mar</a:t>
            </a:r>
          </a:p>
          <a:p>
            <a:r>
              <a:rPr lang="en-GB" sz="2800" dirty="0" err="1">
                <a:latin typeface="Century Gothic"/>
                <a:ea typeface="+mn-lt"/>
                <a:cs typeface="+mn-lt"/>
              </a:rPr>
              <a:t>Aumento</a:t>
            </a:r>
            <a:r>
              <a:rPr lang="en-GB" sz="2800" dirty="0">
                <a:latin typeface="Century Gothic"/>
                <a:ea typeface="+mn-lt"/>
                <a:cs typeface="+mn-lt"/>
              </a:rPr>
              <a:t> da </a:t>
            </a:r>
            <a:r>
              <a:rPr lang="en-GB" sz="2800" dirty="0" err="1">
                <a:latin typeface="Century Gothic"/>
                <a:ea typeface="+mn-lt"/>
                <a:cs typeface="+mn-lt"/>
              </a:rPr>
              <a:t>absorção</a:t>
            </a:r>
            <a:r>
              <a:rPr lang="en-GB" sz="2800" dirty="0">
                <a:latin typeface="Century Gothic"/>
                <a:ea typeface="+mn-lt"/>
                <a:cs typeface="+mn-lt"/>
              </a:rPr>
              <a:t> de CO₂ </a:t>
            </a:r>
            <a:r>
              <a:rPr lang="en-GB" sz="2800" dirty="0" err="1">
                <a:latin typeface="Century Gothic"/>
                <a:ea typeface="+mn-lt"/>
                <a:cs typeface="+mn-lt"/>
              </a:rPr>
              <a:t>pelos</a:t>
            </a:r>
            <a:r>
              <a:rPr lang="en-GB" sz="2800" dirty="0">
                <a:latin typeface="Century Gothic"/>
                <a:ea typeface="+mn-lt"/>
                <a:cs typeface="+mn-lt"/>
              </a:rPr>
              <a:t> </a:t>
            </a:r>
            <a:r>
              <a:rPr lang="en-GB" sz="2800" dirty="0" err="1">
                <a:latin typeface="Century Gothic"/>
                <a:ea typeface="+mn-lt"/>
                <a:cs typeface="+mn-lt"/>
              </a:rPr>
              <a:t>oceanos</a:t>
            </a:r>
            <a:r>
              <a:rPr lang="en-GB" sz="2800" dirty="0">
                <a:latin typeface="Century Gothic"/>
                <a:ea typeface="+mn-lt"/>
                <a:cs typeface="+mn-lt"/>
              </a:rPr>
              <a:t> </a:t>
            </a:r>
            <a:r>
              <a:rPr lang="en-GB" sz="2800" dirty="0">
                <a:latin typeface="Century Gothic"/>
                <a:ea typeface="+mn-lt"/>
                <a:cs typeface="+mn-lt"/>
                <a:sym typeface="Wingdings" pitchFamily="2" charset="2"/>
              </a:rPr>
              <a:t> </a:t>
            </a:r>
            <a:r>
              <a:rPr lang="en-GB" sz="2800" dirty="0" err="1">
                <a:latin typeface="Century Gothic"/>
                <a:ea typeface="+mn-lt"/>
                <a:cs typeface="+mn-lt"/>
              </a:rPr>
              <a:t>acidificação</a:t>
            </a:r>
            <a:endParaRPr lang="en-GB" sz="2800" b="1" dirty="0">
              <a:latin typeface="Century Gothic"/>
              <a:ea typeface="+mn-lt"/>
              <a:cs typeface="+mn-lt"/>
            </a:endParaRPr>
          </a:p>
          <a:p>
            <a:endParaRPr lang="en-GB" sz="2800">
              <a:ea typeface="+mn-lt"/>
              <a:cs typeface="+mn-lt"/>
            </a:endParaRPr>
          </a:p>
          <a:p>
            <a:endParaRPr lang="en-GB" sz="2800">
              <a:ea typeface="Calibri"/>
              <a:cs typeface="Calibri"/>
            </a:endParaRPr>
          </a:p>
          <a:p>
            <a:endParaRPr lang="en-GB" sz="2800">
              <a:solidFill>
                <a:srgbClr val="33322F"/>
              </a:solidFill>
              <a:ea typeface="+mn-lt"/>
              <a:cs typeface="+mn-lt"/>
            </a:endParaRPr>
          </a:p>
          <a:p>
            <a:endParaRPr lang="en-GB" sz="2800"/>
          </a:p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48FED5-A0A5-C577-F226-A49A23E755B6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3800" y="1792338"/>
            <a:ext cx="8951843" cy="411956"/>
          </a:xfrm>
        </p:spPr>
        <p:txBody>
          <a:bodyPr>
            <a:normAutofit lnSpcReduction="10000"/>
          </a:bodyPr>
          <a:lstStyle/>
          <a:p>
            <a:r>
              <a:rPr lang="en-GB" err="1">
                <a:latin typeface="Century Gothic"/>
              </a:rPr>
              <a:t>Fatores</a:t>
            </a:r>
            <a:r>
              <a:rPr lang="en-GB">
                <a:latin typeface="Century Gothic"/>
              </a:rPr>
              <a:t> de stress </a:t>
            </a:r>
            <a:r>
              <a:rPr lang="en-GB" err="1">
                <a:latin typeface="Century Gothic"/>
              </a:rPr>
              <a:t>climático</a:t>
            </a:r>
            <a:endParaRPr lang="en-GB">
              <a:latin typeface="Century Gothic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3D6B4-A600-886B-8336-D305DC9978C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6EF89F-549A-49C2-932B-1FBFFC84FC68}" type="slidenum">
              <a:rPr lang="en-GB" smtClean="0"/>
              <a:t>6</a:t>
            </a:fld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80EF948-2F16-CDAC-2F88-1C9E3B42FCCB}"/>
              </a:ext>
            </a:extLst>
          </p:cNvPr>
          <p:cNvSpPr txBox="1">
            <a:spLocks/>
          </p:cNvSpPr>
          <p:nvPr/>
        </p:nvSpPr>
        <p:spPr>
          <a:xfrm>
            <a:off x="8610600" y="6127036"/>
            <a:ext cx="4332793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b="0">
                <a:solidFill>
                  <a:srgbClr val="3F405B"/>
                </a:solidFill>
              </a:rPr>
              <a:t>Ligação: https://climate.copernicus.eu/esotc/2024/trends-climate-indicators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32DA63-80BF-5FBD-8861-6BC7A9A6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20" y="276008"/>
            <a:ext cx="6660333" cy="58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073734C-EE10-40D9-AFF0-C090A79C3F02}"/>
              </a:ext>
            </a:extLst>
          </p:cNvPr>
          <p:cNvSpPr/>
          <p:nvPr/>
        </p:nvSpPr>
        <p:spPr>
          <a:xfrm>
            <a:off x="5832780" y="416820"/>
            <a:ext cx="6224833" cy="679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3F405B"/>
                </a:solidFill>
                <a:latin typeface="Century Gothic" panose="020B0502020202020204" pitchFamily="34" charset="0"/>
              </a:rPr>
              <a:t>Balanço de massa do manto de gelo da </a:t>
            </a:r>
            <a:r>
              <a:rPr lang="pt-BR" b="1" err="1">
                <a:solidFill>
                  <a:srgbClr val="3F405B"/>
                </a:solidFill>
                <a:latin typeface="Century Gothic" panose="020B0502020202020204" pitchFamily="34" charset="0"/>
              </a:rPr>
              <a:t>Gronelândia</a:t>
            </a:r>
            <a:r>
              <a:rPr lang="pt-BR" b="1">
                <a:solidFill>
                  <a:srgbClr val="3F405B"/>
                </a:solidFill>
                <a:latin typeface="Century Gothic" panose="020B0502020202020204" pitchFamily="34" charset="0"/>
              </a:rPr>
              <a:t> e seu impacto na subida do nível do mar</a:t>
            </a:r>
          </a:p>
        </p:txBody>
      </p:sp>
    </p:spTree>
    <p:extLst>
      <p:ext uri="{BB962C8B-B14F-4D97-AF65-F5344CB8AC3E}">
        <p14:creationId xmlns:p14="http://schemas.microsoft.com/office/powerpoint/2010/main" val="65881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222B2-78A1-BAD7-8F5E-C0072E672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2DE65-8590-C35F-3647-69357A198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878"/>
            <a:ext cx="11144186" cy="536747"/>
          </a:xfrm>
        </p:spPr>
        <p:txBody>
          <a:bodyPr anchor="t">
            <a:noAutofit/>
          </a:bodyPr>
          <a:lstStyle/>
          <a:p>
            <a:r>
              <a:rPr lang="en-GB" sz="3600" err="1"/>
              <a:t>Impactos</a:t>
            </a:r>
            <a:r>
              <a:rPr lang="en-GB" sz="3600"/>
              <a:t> </a:t>
            </a:r>
            <a:r>
              <a:rPr lang="en-GB" sz="3600" err="1"/>
              <a:t>em</a:t>
            </a:r>
            <a:r>
              <a:rPr lang="en-GB" sz="3600"/>
              <a:t> </a:t>
            </a:r>
            <a:r>
              <a:rPr lang="en-GB" sz="3600" err="1"/>
              <a:t>cascata</a:t>
            </a:r>
            <a:r>
              <a:rPr lang="en-GB" sz="3600"/>
              <a:t> das </a:t>
            </a:r>
            <a:r>
              <a:rPr lang="en-GB" sz="3600" err="1"/>
              <a:t>alterações</a:t>
            </a:r>
            <a:r>
              <a:rPr lang="en-GB" sz="3600"/>
              <a:t> </a:t>
            </a:r>
            <a:r>
              <a:rPr lang="en-GB" sz="3600" err="1"/>
              <a:t>climáticas</a:t>
            </a:r>
            <a:endParaRPr lang="en-GB" sz="36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E169112-0210-22A1-771A-E54A23F63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8520" y="3965896"/>
            <a:ext cx="2624989" cy="369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  <a:latin typeface="Century Gothic"/>
              </a:rPr>
              <a:t>Ondas de </a:t>
            </a:r>
            <a:r>
              <a:rPr lang="en-GB" sz="1800" dirty="0" err="1">
                <a:solidFill>
                  <a:schemeClr val="tx1"/>
                </a:solidFill>
                <a:latin typeface="Century Gothic"/>
              </a:rPr>
              <a:t>calor</a:t>
            </a:r>
            <a:r>
              <a:rPr lang="en-GB" sz="1800" dirty="0">
                <a:solidFill>
                  <a:schemeClr val="tx1"/>
                </a:solidFill>
                <a:latin typeface="Century Gothic"/>
              </a:rPr>
              <a:t>/stress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2D9FB-BD00-47E3-2BB2-42047D7F12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fld id="{306EF89F-549A-49C2-932B-1FBFFC84FC68}" type="slidenum">
              <a:rPr lang="en-GB" smtClean="0"/>
              <a:t>7</a:t>
            </a:fld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E5CE0F6-6D4B-E92C-B0F9-33EF5F340A0D}"/>
              </a:ext>
            </a:extLst>
          </p:cNvPr>
          <p:cNvSpPr txBox="1">
            <a:spLocks/>
          </p:cNvSpPr>
          <p:nvPr/>
        </p:nvSpPr>
        <p:spPr>
          <a:xfrm>
            <a:off x="7126948" y="6599982"/>
            <a:ext cx="5491772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00" b="0">
              <a:solidFill>
                <a:srgbClr val="3F405B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B3A13-5FC4-DDDE-7550-7495AD13B0EA}"/>
              </a:ext>
            </a:extLst>
          </p:cNvPr>
          <p:cNvSpPr txBox="1"/>
          <p:nvPr/>
        </p:nvSpPr>
        <p:spPr>
          <a:xfrm>
            <a:off x="272265" y="902584"/>
            <a:ext cx="216777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GB" sz="2800" b="1" err="1">
                <a:solidFill>
                  <a:srgbClr val="3F405B"/>
                </a:solidFill>
                <a:latin typeface="Century Gothic"/>
              </a:rPr>
              <a:t>Fatores</a:t>
            </a:r>
            <a:r>
              <a:rPr lang="en-GB" sz="2800" b="1">
                <a:solidFill>
                  <a:srgbClr val="3F405B"/>
                </a:solidFill>
                <a:latin typeface="Century Gothic"/>
              </a:rPr>
              <a:t> de stress </a:t>
            </a:r>
            <a:r>
              <a:rPr lang="en-GB" sz="2800" b="1" err="1">
                <a:solidFill>
                  <a:srgbClr val="3F405B"/>
                </a:solidFill>
                <a:latin typeface="Century Gothic"/>
              </a:rPr>
              <a:t>climático</a:t>
            </a:r>
            <a:endParaRPr lang="en-GB" sz="2800" b="1">
              <a:solidFill>
                <a:srgbClr val="3F405B"/>
              </a:solidFill>
              <a:latin typeface="Century Gothic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B25FD-B39D-524E-2E39-9DCDE8A08B16}"/>
              </a:ext>
            </a:extLst>
          </p:cNvPr>
          <p:cNvSpPr txBox="1"/>
          <p:nvPr/>
        </p:nvSpPr>
        <p:spPr>
          <a:xfrm>
            <a:off x="288920" y="3548504"/>
            <a:ext cx="165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>
                <a:solidFill>
                  <a:srgbClr val="3F405B"/>
                </a:solidFill>
                <a:latin typeface="Century Gothic" panose="020B0502020202020204" pitchFamily="34" charset="0"/>
              </a:rPr>
              <a:t>Riscos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5970C0-0B6C-CEC3-185D-A38E04DAD044}"/>
              </a:ext>
            </a:extLst>
          </p:cNvPr>
          <p:cNvSpPr txBox="1"/>
          <p:nvPr/>
        </p:nvSpPr>
        <p:spPr>
          <a:xfrm>
            <a:off x="2612251" y="2123506"/>
            <a:ext cx="2678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err="1">
                <a:latin typeface="Century Gothic" panose="020B0502020202020204" pitchFamily="34" charset="0"/>
                <a:ea typeface="+mn-lt"/>
                <a:cs typeface="+mn-lt"/>
              </a:rPr>
              <a:t>Aumento</a:t>
            </a:r>
            <a:r>
              <a:rPr lang="en-GB">
                <a:latin typeface="Century Gothic" panose="020B0502020202020204" pitchFamily="34" charset="0"/>
                <a:ea typeface="+mn-lt"/>
                <a:cs typeface="+mn-lt"/>
              </a:rPr>
              <a:t> da </a:t>
            </a:r>
            <a:r>
              <a:rPr lang="en-GB" err="1">
                <a:latin typeface="Century Gothic" panose="020B0502020202020204" pitchFamily="34" charset="0"/>
                <a:ea typeface="+mn-lt"/>
                <a:cs typeface="+mn-lt"/>
              </a:rPr>
              <a:t>temperatura</a:t>
            </a:r>
            <a:r>
              <a:rPr lang="en-GB">
                <a:latin typeface="Century Gothic" panose="020B0502020202020204" pitchFamily="34" charset="0"/>
                <a:ea typeface="+mn-lt"/>
                <a:cs typeface="+mn-lt"/>
              </a:rPr>
              <a:t> global</a:t>
            </a:r>
          </a:p>
        </p:txBody>
      </p:sp>
      <p:pic>
        <p:nvPicPr>
          <p:cNvPr id="14" name="Picture 4" descr="Anomalies and extremes in surface air temperature in 2024. ">
            <a:extLst>
              <a:ext uri="{FF2B5EF4-FFF2-40B4-BE49-F238E27FC236}">
                <a16:creationId xmlns:a16="http://schemas.microsoft.com/office/drawing/2014/main" id="{6C26DCED-6247-79AA-2922-936BD595E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t="13381" r="4511" b="21654"/>
          <a:stretch/>
        </p:blipFill>
        <p:spPr bwMode="auto">
          <a:xfrm>
            <a:off x="2879111" y="1030067"/>
            <a:ext cx="2082422" cy="111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4C7FEA-40C1-CB74-3931-3B2E0AC218C7}"/>
              </a:ext>
            </a:extLst>
          </p:cNvPr>
          <p:cNvSpPr txBox="1"/>
          <p:nvPr/>
        </p:nvSpPr>
        <p:spPr>
          <a:xfrm>
            <a:off x="5582176" y="2110371"/>
            <a:ext cx="3326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>
                <a:latin typeface="Century Gothic" panose="020B0502020202020204" pitchFamily="34" charset="0"/>
                <a:ea typeface="+mn-lt"/>
                <a:cs typeface="+mn-lt"/>
              </a:rPr>
              <a:t>Alterações nos padrões hidrológicos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4E3089D-9C3D-98D9-A559-3146277B7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2"/>
          <a:stretch/>
        </p:blipFill>
        <p:spPr bwMode="auto">
          <a:xfrm>
            <a:off x="6077882" y="1030068"/>
            <a:ext cx="2221166" cy="112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001138-5906-C6E9-FF4A-045344A68647}"/>
              </a:ext>
            </a:extLst>
          </p:cNvPr>
          <p:cNvSpPr txBox="1"/>
          <p:nvPr/>
        </p:nvSpPr>
        <p:spPr>
          <a:xfrm>
            <a:off x="9251887" y="2068955"/>
            <a:ext cx="2375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>
                <a:latin typeface="Century Gothic" panose="020B0502020202020204" pitchFamily="34" charset="0"/>
                <a:ea typeface="+mn-lt"/>
                <a:cs typeface="+mn-lt"/>
              </a:rPr>
              <a:t>Subida do nível do mar e acidificação dos oceanos</a:t>
            </a:r>
          </a:p>
        </p:txBody>
      </p:sp>
      <p:pic>
        <p:nvPicPr>
          <p:cNvPr id="3076" name="Picture 4" descr="Melting glaciers have been shifting the Earth's poles since 1995, new study  suggests – Physics World">
            <a:extLst>
              <a:ext uri="{FF2B5EF4-FFF2-40B4-BE49-F238E27FC236}">
                <a16:creationId xmlns:a16="http://schemas.microsoft.com/office/drawing/2014/main" id="{6BE95233-05FF-DA56-37C6-6FEC95AE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533" y="902584"/>
            <a:ext cx="1971667" cy="1314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rved Up Arrow 27">
            <a:extLst>
              <a:ext uri="{FF2B5EF4-FFF2-40B4-BE49-F238E27FC236}">
                <a16:creationId xmlns:a16="http://schemas.microsoft.com/office/drawing/2014/main" id="{43A83C32-C12C-0E66-9089-17B60796875B}"/>
              </a:ext>
            </a:extLst>
          </p:cNvPr>
          <p:cNvSpPr/>
          <p:nvPr/>
        </p:nvSpPr>
        <p:spPr>
          <a:xfrm rot="5807745">
            <a:off x="1432849" y="2284546"/>
            <a:ext cx="1797050" cy="944313"/>
          </a:xfrm>
          <a:prstGeom prst="curvedUpArrow">
            <a:avLst/>
          </a:prstGeom>
          <a:solidFill>
            <a:srgbClr val="85B1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Curved Up Arrow 28">
            <a:extLst>
              <a:ext uri="{FF2B5EF4-FFF2-40B4-BE49-F238E27FC236}">
                <a16:creationId xmlns:a16="http://schemas.microsoft.com/office/drawing/2014/main" id="{AA539F70-6BBC-A97C-007F-D093415D6572}"/>
              </a:ext>
            </a:extLst>
          </p:cNvPr>
          <p:cNvSpPr/>
          <p:nvPr/>
        </p:nvSpPr>
        <p:spPr>
          <a:xfrm rot="5807745">
            <a:off x="1192639" y="4283252"/>
            <a:ext cx="1797050" cy="944313"/>
          </a:xfrm>
          <a:prstGeom prst="curvedUpArrow">
            <a:avLst/>
          </a:prstGeom>
          <a:solidFill>
            <a:srgbClr val="85B1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1FE2A5-1818-1DC3-D34D-1B8EFC4EA758}"/>
              </a:ext>
            </a:extLst>
          </p:cNvPr>
          <p:cNvSpPr txBox="1"/>
          <p:nvPr/>
        </p:nvSpPr>
        <p:spPr>
          <a:xfrm>
            <a:off x="5263509" y="3978418"/>
            <a:ext cx="636509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 err="1">
                <a:latin typeface="Century Gothic"/>
              </a:rPr>
              <a:t>Secas</a:t>
            </a:r>
            <a:r>
              <a:rPr lang="en-GB" dirty="0">
                <a:latin typeface="Century Gothic"/>
              </a:rPr>
              <a:t> </a:t>
            </a:r>
          </a:p>
          <a:p>
            <a:endParaRPr lang="en-GB">
              <a:latin typeface="Century Gothic" panose="020B0502020202020204" pitchFamily="34" charset="0"/>
            </a:endParaRPr>
          </a:p>
        </p:txBody>
      </p:sp>
      <p:pic>
        <p:nvPicPr>
          <p:cNvPr id="35" name="Graphic 34" descr="High temperature with solid fill">
            <a:extLst>
              <a:ext uri="{FF2B5EF4-FFF2-40B4-BE49-F238E27FC236}">
                <a16:creationId xmlns:a16="http://schemas.microsoft.com/office/drawing/2014/main" id="{6D24A281-2CD3-B2C0-A10F-AD0A87F4D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6593" y="3121717"/>
            <a:ext cx="914400" cy="914400"/>
          </a:xfrm>
          <a:prstGeom prst="rect">
            <a:avLst/>
          </a:prstGeom>
        </p:spPr>
      </p:pic>
      <p:pic>
        <p:nvPicPr>
          <p:cNvPr id="37" name="Graphic 36" descr="Fire with solid fill">
            <a:extLst>
              <a:ext uri="{FF2B5EF4-FFF2-40B4-BE49-F238E27FC236}">
                <a16:creationId xmlns:a16="http://schemas.microsoft.com/office/drawing/2014/main" id="{2E3DCE8A-BE63-E2D9-E50B-0451390587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89998" y="3045567"/>
            <a:ext cx="914400" cy="914400"/>
          </a:xfrm>
          <a:prstGeom prst="rect">
            <a:avLst/>
          </a:prstGeom>
        </p:spPr>
      </p:pic>
      <p:pic>
        <p:nvPicPr>
          <p:cNvPr id="39" name="Graphic 38" descr="Desert scene with solid fill">
            <a:extLst>
              <a:ext uri="{FF2B5EF4-FFF2-40B4-BE49-F238E27FC236}">
                <a16:creationId xmlns:a16="http://schemas.microsoft.com/office/drawing/2014/main" id="{E50EE3C5-BB88-22EB-1C60-D15C318C2A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36422" y="3065599"/>
            <a:ext cx="914400" cy="914400"/>
          </a:xfrm>
          <a:prstGeom prst="rect">
            <a:avLst/>
          </a:prstGeom>
        </p:spPr>
      </p:pic>
      <p:pic>
        <p:nvPicPr>
          <p:cNvPr id="41" name="Graphic 40" descr="Waterfall scene with solid fill">
            <a:extLst>
              <a:ext uri="{FF2B5EF4-FFF2-40B4-BE49-F238E27FC236}">
                <a16:creationId xmlns:a16="http://schemas.microsoft.com/office/drawing/2014/main" id="{2AB119C0-D307-D150-0C2E-C9059A8AB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37167" y="3064809"/>
            <a:ext cx="914400" cy="914400"/>
          </a:xfrm>
          <a:prstGeom prst="rect">
            <a:avLst/>
          </a:prstGeom>
        </p:spPr>
      </p:pic>
      <p:pic>
        <p:nvPicPr>
          <p:cNvPr id="45" name="Graphic 44" descr="Agriculture with solid fill">
            <a:extLst>
              <a:ext uri="{FF2B5EF4-FFF2-40B4-BE49-F238E27FC236}">
                <a16:creationId xmlns:a16="http://schemas.microsoft.com/office/drawing/2014/main" id="{417EA24E-6FAD-D1B6-AE21-6E012C4921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23717" y="3118004"/>
            <a:ext cx="914400" cy="914400"/>
          </a:xfrm>
          <a:prstGeom prst="rect">
            <a:avLst/>
          </a:prstGeom>
        </p:spPr>
      </p:pic>
      <p:pic>
        <p:nvPicPr>
          <p:cNvPr id="47" name="Graphic 46" descr="Back with solid fill">
            <a:extLst>
              <a:ext uri="{FF2B5EF4-FFF2-40B4-BE49-F238E27FC236}">
                <a16:creationId xmlns:a16="http://schemas.microsoft.com/office/drawing/2014/main" id="{50CD8192-AA0E-575C-DD14-A553B33524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9434511">
            <a:off x="10520843" y="3661988"/>
            <a:ext cx="628033" cy="355389"/>
          </a:xfrm>
          <a:prstGeom prst="rect">
            <a:avLst/>
          </a:prstGeom>
        </p:spPr>
      </p:pic>
      <p:grpSp>
        <p:nvGrpSpPr>
          <p:cNvPr id="3072" name="Group 3071">
            <a:extLst>
              <a:ext uri="{FF2B5EF4-FFF2-40B4-BE49-F238E27FC236}">
                <a16:creationId xmlns:a16="http://schemas.microsoft.com/office/drawing/2014/main" id="{5A61DA29-CEC7-0108-D47E-C78B2228655C}"/>
              </a:ext>
            </a:extLst>
          </p:cNvPr>
          <p:cNvGrpSpPr/>
          <p:nvPr/>
        </p:nvGrpSpPr>
        <p:grpSpPr>
          <a:xfrm>
            <a:off x="371031" y="4577408"/>
            <a:ext cx="10965169" cy="1944707"/>
            <a:chOff x="371031" y="4577408"/>
            <a:chExt cx="10965169" cy="19447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4125E9-B809-09B7-DF58-1B4D8B94C2FC}"/>
                </a:ext>
              </a:extLst>
            </p:cNvPr>
            <p:cNvSpPr txBox="1"/>
            <p:nvPr/>
          </p:nvSpPr>
          <p:spPr>
            <a:xfrm>
              <a:off x="9623674" y="5598785"/>
              <a:ext cx="17125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err="1">
                  <a:latin typeface="Century Gothic" panose="020B0502020202020204" pitchFamily="34" charset="0"/>
                </a:rPr>
                <a:t>Perda</a:t>
              </a:r>
              <a:r>
                <a:rPr lang="en-GB">
                  <a:latin typeface="Century Gothic" panose="020B0502020202020204" pitchFamily="34" charset="0"/>
                </a:rPr>
                <a:t> de </a:t>
              </a:r>
              <a:r>
                <a:rPr lang="en-GB" err="1">
                  <a:latin typeface="Century Gothic" panose="020B0502020202020204" pitchFamily="34" charset="0"/>
                </a:rPr>
                <a:t>biodiversidade</a:t>
              </a:r>
              <a:endParaRPr lang="en-GB">
                <a:latin typeface="Century Gothic" panose="020B0502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A25586-8036-1EE9-742A-2BC53AD84A4F}"/>
                </a:ext>
              </a:extLst>
            </p:cNvPr>
            <p:cNvSpPr txBox="1"/>
            <p:nvPr/>
          </p:nvSpPr>
          <p:spPr>
            <a:xfrm>
              <a:off x="371031" y="5560904"/>
              <a:ext cx="21427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b="1" err="1">
                  <a:solidFill>
                    <a:srgbClr val="3F405B"/>
                  </a:solidFill>
                  <a:latin typeface="Century Gothic" panose="020B0502020202020204" pitchFamily="34" charset="0"/>
                </a:rPr>
                <a:t>Principais</a:t>
              </a:r>
              <a:r>
                <a:rPr lang="en-GB" sz="2800" b="1">
                  <a:solidFill>
                    <a:srgbClr val="3F405B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800" b="1" err="1">
                  <a:solidFill>
                    <a:srgbClr val="3F405B"/>
                  </a:solidFill>
                  <a:latin typeface="Century Gothic" panose="020B0502020202020204" pitchFamily="34" charset="0"/>
                </a:rPr>
                <a:t>impactos</a:t>
              </a:r>
              <a:endParaRPr lang="en-GB" sz="2800" b="1">
                <a:solidFill>
                  <a:srgbClr val="3F405B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9" name="Graphic 48" descr="Barn with solid fill">
              <a:extLst>
                <a:ext uri="{FF2B5EF4-FFF2-40B4-BE49-F238E27FC236}">
                  <a16:creationId xmlns:a16="http://schemas.microsoft.com/office/drawing/2014/main" id="{75A7BB8C-D4BF-2D9B-0AC9-E3A175737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047093" y="4833736"/>
              <a:ext cx="914400" cy="914400"/>
            </a:xfrm>
            <a:prstGeom prst="rect">
              <a:avLst/>
            </a:prstGeom>
          </p:spPr>
        </p:pic>
        <p:pic>
          <p:nvPicPr>
            <p:cNvPr id="51" name="Graphic 50" descr="Rain with solid fill">
              <a:extLst>
                <a:ext uri="{FF2B5EF4-FFF2-40B4-BE49-F238E27FC236}">
                  <a16:creationId xmlns:a16="http://schemas.microsoft.com/office/drawing/2014/main" id="{D9538F22-A238-AB60-A25F-267B3B125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865048" y="4833736"/>
              <a:ext cx="436503" cy="436503"/>
            </a:xfrm>
            <a:prstGeom prst="rect">
              <a:avLst/>
            </a:prstGeom>
          </p:spPr>
        </p:pic>
        <p:pic>
          <p:nvPicPr>
            <p:cNvPr id="53" name="Graphic 52" descr="Ambulance with solid fill">
              <a:extLst>
                <a:ext uri="{FF2B5EF4-FFF2-40B4-BE49-F238E27FC236}">
                  <a16:creationId xmlns:a16="http://schemas.microsoft.com/office/drawing/2014/main" id="{900EF5EA-2BF7-E157-AC5E-11F373D50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184202" y="4766298"/>
              <a:ext cx="1150325" cy="1150325"/>
            </a:xfrm>
            <a:prstGeom prst="rect">
              <a:avLst/>
            </a:prstGeom>
          </p:spPr>
        </p:pic>
        <p:pic>
          <p:nvPicPr>
            <p:cNvPr id="55" name="Graphic 54" descr="Butterfly with solid fill">
              <a:extLst>
                <a:ext uri="{FF2B5EF4-FFF2-40B4-BE49-F238E27FC236}">
                  <a16:creationId xmlns:a16="http://schemas.microsoft.com/office/drawing/2014/main" id="{F5D46F98-4FB0-EACD-7D10-1D13DF8E8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9920695" y="4577408"/>
              <a:ext cx="1206043" cy="1206043"/>
            </a:xfrm>
            <a:prstGeom prst="rect">
              <a:avLst/>
            </a:prstGeom>
          </p:spPr>
        </p:pic>
        <p:pic>
          <p:nvPicPr>
            <p:cNvPr id="57" name="Graphic 56" descr="Forest scene with solid fill">
              <a:extLst>
                <a:ext uri="{FF2B5EF4-FFF2-40B4-BE49-F238E27FC236}">
                  <a16:creationId xmlns:a16="http://schemas.microsoft.com/office/drawing/2014/main" id="{027F8748-7211-C942-4979-1ED032F20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384319" y="4779805"/>
              <a:ext cx="1066660" cy="106666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9A1946D-AA3A-C00F-EDD0-1DC7E00C012C}"/>
                </a:ext>
              </a:extLst>
            </p:cNvPr>
            <p:cNvSpPr txBox="1"/>
            <p:nvPr/>
          </p:nvSpPr>
          <p:spPr>
            <a:xfrm>
              <a:off x="2641123" y="5673571"/>
              <a:ext cx="171233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latin typeface="Century Gothic" panose="020B0502020202020204" pitchFamily="34" charset="0"/>
                </a:rPr>
                <a:t>Danos nas infra-estruturas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78F95E8-2656-3FF8-18D6-38A2791F88BC}"/>
                </a:ext>
              </a:extLst>
            </p:cNvPr>
            <p:cNvSpPr txBox="1"/>
            <p:nvPr/>
          </p:nvSpPr>
          <p:spPr>
            <a:xfrm>
              <a:off x="4717102" y="5746925"/>
              <a:ext cx="19778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latin typeface="Century Gothic" panose="020B0502020202020204" pitchFamily="34" charset="0"/>
                </a:rPr>
                <a:t>Riscos para a saúde pública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47816FD-EF02-4A47-3F24-9F05CFF3DCC6}"/>
                </a:ext>
              </a:extLst>
            </p:cNvPr>
            <p:cNvSpPr txBox="1"/>
            <p:nvPr/>
          </p:nvSpPr>
          <p:spPr>
            <a:xfrm>
              <a:off x="6670700" y="5736110"/>
              <a:ext cx="278282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latin typeface="Century Gothic" panose="020B0502020202020204" pitchFamily="34" charset="0"/>
                </a:rPr>
                <a:t>Recursos naturais afectados </a:t>
              </a:r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18A11E9-2ECB-4AAC-CF69-FB590CD90F5A}"/>
              </a:ext>
            </a:extLst>
          </p:cNvPr>
          <p:cNvSpPr txBox="1"/>
          <p:nvPr/>
        </p:nvSpPr>
        <p:spPr>
          <a:xfrm>
            <a:off x="6718733" y="6657330"/>
            <a:ext cx="63082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>
                <a:solidFill>
                  <a:srgbClr val="3F405B"/>
                </a:solidFill>
                <a:latin typeface="Century Gothic" panose="020B0502020202020204" pitchFamily="34" charset="0"/>
              </a:rPr>
              <a:t>Glaciar: https://physicsworld.com/a/melting-glaciers-have-been-shifting-the-earths-poles-since-1995-new-study-suggests/</a:t>
            </a:r>
            <a:endParaRPr lang="en-GB" sz="700" b="0">
              <a:solidFill>
                <a:srgbClr val="3F405B"/>
              </a:solidFill>
              <a:latin typeface="Century Gothic" panose="020B0502020202020204" pitchFamily="34" charset="0"/>
            </a:endParaRPr>
          </a:p>
          <a:p>
            <a:endParaRPr lang="en-GB" sz="700">
              <a:latin typeface="Century Gothic" panose="020B0502020202020204" pitchFamily="34" charset="0"/>
            </a:endParaRP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48B8DFE5-32A2-500E-D921-D4F1B9F9DB77}"/>
              </a:ext>
            </a:extLst>
          </p:cNvPr>
          <p:cNvSpPr txBox="1">
            <a:spLocks/>
          </p:cNvSpPr>
          <p:nvPr/>
        </p:nvSpPr>
        <p:spPr>
          <a:xfrm>
            <a:off x="6972848" y="3991296"/>
            <a:ext cx="1572704" cy="587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1800" dirty="0" err="1">
                <a:solidFill>
                  <a:schemeClr val="tx1"/>
                </a:solidFill>
                <a:latin typeface="Century Gothic"/>
              </a:rPr>
              <a:t>Incêndios</a:t>
            </a:r>
            <a:r>
              <a:rPr lang="en-GB" sz="1800" dirty="0">
                <a:solidFill>
                  <a:schemeClr val="tx1"/>
                </a:solidFill>
                <a:latin typeface="Century Gothic"/>
              </a:rPr>
              <a:t> </a:t>
            </a:r>
            <a:br>
              <a:rPr lang="en-GB" sz="1800" dirty="0">
                <a:solidFill>
                  <a:schemeClr val="tx1"/>
                </a:solidFill>
                <a:latin typeface="Century Gothic"/>
              </a:rPr>
            </a:br>
            <a:r>
              <a:rPr lang="en-GB" sz="1800" dirty="0" err="1">
                <a:solidFill>
                  <a:schemeClr val="tx1"/>
                </a:solidFill>
                <a:latin typeface="Century Gothic"/>
              </a:rPr>
              <a:t>florestais</a:t>
            </a:r>
            <a:endParaRPr lang="en-US" sz="1800" dirty="0" err="1">
              <a:solidFill>
                <a:schemeClr val="tx1"/>
              </a:solidFill>
            </a:endParaRP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E5369B56-278F-4BDB-EA2E-358614D1A8DF}"/>
              </a:ext>
            </a:extLst>
          </p:cNvPr>
          <p:cNvSpPr txBox="1">
            <a:spLocks/>
          </p:cNvSpPr>
          <p:nvPr/>
        </p:nvSpPr>
        <p:spPr>
          <a:xfrm>
            <a:off x="8730892" y="3989481"/>
            <a:ext cx="2624989" cy="369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err="1">
                <a:solidFill>
                  <a:schemeClr val="tx1"/>
                </a:solidFill>
                <a:latin typeface="Century Gothic"/>
              </a:rPr>
              <a:t>Inundações</a:t>
            </a:r>
            <a:endParaRPr lang="en-US" dirty="0" err="1"/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975AC4EB-590E-62A7-C24A-D262358D9E00}"/>
              </a:ext>
            </a:extLst>
          </p:cNvPr>
          <p:cNvSpPr txBox="1">
            <a:spLocks/>
          </p:cNvSpPr>
          <p:nvPr/>
        </p:nvSpPr>
        <p:spPr>
          <a:xfrm>
            <a:off x="10479863" y="3978595"/>
            <a:ext cx="1037489" cy="369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err="1">
                <a:solidFill>
                  <a:schemeClr val="tx1"/>
                </a:solidFill>
                <a:latin typeface="Century Gothic"/>
              </a:rPr>
              <a:t>Erosão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3924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9" grpId="0"/>
      <p:bldP spid="28" grpId="0" animBg="1"/>
      <p:bldP spid="29" grpId="0" animBg="1"/>
      <p:bldP spid="31" grpId="0"/>
      <p:bldP spid="12" grpId="0" build="p"/>
      <p:bldP spid="18" grpId="0" build="p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7C1CF9A-F3B4-4048-835B-8BFAB0A4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07" y="658214"/>
            <a:ext cx="11623536" cy="823913"/>
          </a:xfrm>
        </p:spPr>
        <p:txBody>
          <a:bodyPr>
            <a:noAutofit/>
          </a:bodyPr>
          <a:lstStyle/>
          <a:p>
            <a:r>
              <a:rPr lang="en-GB" sz="3600">
                <a:solidFill>
                  <a:srgbClr val="85B096"/>
                </a:solidFill>
                <a:ea typeface="+mn-ea"/>
                <a:cs typeface="+mn-cs"/>
              </a:rPr>
              <a:t>Papel tridimensional </a:t>
            </a:r>
            <a:r>
              <a:rPr lang="en-GB" sz="3600"/>
              <a:t>da agricultura nas alterações climáticas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C109AA-2C59-4631-8AF0-4707AA19F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807" y="1715233"/>
            <a:ext cx="5041392" cy="8239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latin typeface="Century Gothic"/>
              </a:rPr>
              <a:t>A </a:t>
            </a:r>
            <a:r>
              <a:rPr lang="en-GB" sz="2000" err="1">
                <a:latin typeface="Century Gothic"/>
              </a:rPr>
              <a:t>agricultura</a:t>
            </a:r>
            <a:r>
              <a:rPr lang="en-GB" sz="2000" dirty="0">
                <a:latin typeface="Century Gothic"/>
              </a:rPr>
              <a:t> </a:t>
            </a:r>
            <a:r>
              <a:rPr lang="en-GB" sz="2000" b="1" err="1">
                <a:solidFill>
                  <a:srgbClr val="85B096"/>
                </a:solidFill>
                <a:latin typeface="Century Gothic"/>
              </a:rPr>
              <a:t>contribui</a:t>
            </a:r>
            <a:r>
              <a:rPr lang="en-GB" sz="2000" b="1" dirty="0">
                <a:solidFill>
                  <a:srgbClr val="85B096"/>
                </a:solidFill>
                <a:latin typeface="Century Gothic"/>
              </a:rPr>
              <a:t> </a:t>
            </a:r>
            <a:r>
              <a:rPr lang="en-GB" sz="2000" err="1">
                <a:latin typeface="Century Gothic"/>
              </a:rPr>
              <a:t>em</a:t>
            </a:r>
            <a:r>
              <a:rPr lang="en-GB" sz="2000" dirty="0">
                <a:latin typeface="Century Gothic"/>
              </a:rPr>
              <a:t> </a:t>
            </a:r>
            <a:r>
              <a:rPr lang="en-GB" sz="2000" err="1">
                <a:latin typeface="Century Gothic"/>
              </a:rPr>
              <a:t>cerca</a:t>
            </a:r>
            <a:r>
              <a:rPr lang="en-GB" sz="2000" dirty="0">
                <a:latin typeface="Century Gothic"/>
              </a:rPr>
              <a:t> de 10% para as </a:t>
            </a:r>
            <a:r>
              <a:rPr lang="en-GB" sz="2000" err="1">
                <a:latin typeface="Century Gothic"/>
              </a:rPr>
              <a:t>emissões</a:t>
            </a:r>
            <a:r>
              <a:rPr lang="en-GB" sz="2000" dirty="0">
                <a:latin typeface="Century Gothic"/>
              </a:rPr>
              <a:t> de gases com </a:t>
            </a:r>
            <a:r>
              <a:rPr lang="en-GB" sz="2000" err="1">
                <a:latin typeface="Century Gothic"/>
              </a:rPr>
              <a:t>efeito</a:t>
            </a:r>
            <a:r>
              <a:rPr lang="en-GB" sz="2000" dirty="0">
                <a:latin typeface="Century Gothic"/>
              </a:rPr>
              <a:t> de estufa </a:t>
            </a:r>
            <a:r>
              <a:rPr lang="en-GB" sz="2000" err="1">
                <a:latin typeface="Century Gothic"/>
              </a:rPr>
              <a:t>na</a:t>
            </a:r>
            <a:r>
              <a:rPr lang="en-GB" sz="2000" dirty="0">
                <a:latin typeface="Century Gothic"/>
              </a:rPr>
              <a:t> UE</a:t>
            </a:r>
            <a:endParaRPr lang="en-US" sz="2000" dirty="0">
              <a:latin typeface="Century Gothic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18CBF2F-C595-4B34-A2BC-C72DB7E2342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5BD8EDF-6C5D-43AB-815A-1E955F349798}" type="slidenum">
              <a:rPr lang="en-GB" smtClean="0"/>
              <a:t>8</a:t>
            </a:fld>
            <a:endParaRPr lang="en-GB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E43DC3C-CC79-488E-AE01-D5FF51D03EC7}"/>
              </a:ext>
            </a:extLst>
          </p:cNvPr>
          <p:cNvSpPr/>
          <p:nvPr/>
        </p:nvSpPr>
        <p:spPr>
          <a:xfrm>
            <a:off x="1029474" y="5088051"/>
            <a:ext cx="40443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Produção alimentar </a:t>
            </a:r>
            <a:r>
              <a:rPr lang="en-GB" sz="2400" b="1">
                <a:solidFill>
                  <a:srgbClr val="85B096"/>
                </a:solidFill>
                <a:latin typeface="Century Gothic" panose="020B0502020202020204" pitchFamily="34" charset="0"/>
              </a:rPr>
              <a:t>em risco </a:t>
            </a: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devido às alterações climáticas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8567A1F-1E31-42EA-AA01-08BC126625C2}"/>
              </a:ext>
            </a:extLst>
          </p:cNvPr>
          <p:cNvSpPr/>
          <p:nvPr/>
        </p:nvSpPr>
        <p:spPr>
          <a:xfrm>
            <a:off x="6743612" y="3267335"/>
            <a:ext cx="373397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A </a:t>
            </a:r>
            <a:r>
              <a:rPr lang="en-GB" sz="2400" err="1">
                <a:solidFill>
                  <a:srgbClr val="3F405B"/>
                </a:solidFill>
                <a:latin typeface="Century Gothic" panose="020B0502020202020204" pitchFamily="34" charset="0"/>
              </a:rPr>
              <a:t>agricultura</a:t>
            </a: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 </a:t>
            </a:r>
            <a:r>
              <a:rPr lang="en-GB" sz="2400" err="1">
                <a:solidFill>
                  <a:srgbClr val="3F405B"/>
                </a:solidFill>
                <a:latin typeface="Century Gothic" panose="020B0502020202020204" pitchFamily="34" charset="0"/>
              </a:rPr>
              <a:t>como</a:t>
            </a: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err="1">
                <a:solidFill>
                  <a:srgbClr val="85B096"/>
                </a:solidFill>
                <a:latin typeface="Century Gothic" panose="020B0502020202020204" pitchFamily="34" charset="0"/>
              </a:rPr>
              <a:t>solução</a:t>
            </a:r>
            <a:r>
              <a:rPr lang="en-GB" sz="2400" b="1">
                <a:solidFill>
                  <a:srgbClr val="85B096"/>
                </a:solidFill>
                <a:latin typeface="Century Gothic" panose="020B0502020202020204" pitchFamily="34" charset="0"/>
              </a:rPr>
              <a:t> </a:t>
            </a: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para as </a:t>
            </a:r>
            <a:r>
              <a:rPr lang="en-GB" sz="2400" err="1">
                <a:solidFill>
                  <a:srgbClr val="3F405B"/>
                </a:solidFill>
                <a:latin typeface="Century Gothic" panose="020B0502020202020204" pitchFamily="34" charset="0"/>
              </a:rPr>
              <a:t>alterações</a:t>
            </a: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 </a:t>
            </a:r>
            <a:r>
              <a:rPr lang="en-GB" sz="2400" err="1">
                <a:solidFill>
                  <a:srgbClr val="3F405B"/>
                </a:solidFill>
                <a:latin typeface="Century Gothic" panose="020B0502020202020204" pitchFamily="34" charset="0"/>
              </a:rPr>
              <a:t>climáticas</a:t>
            </a:r>
            <a:endParaRPr lang="en-GB" sz="2400">
              <a:solidFill>
                <a:srgbClr val="3F405B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5B0E2955-E949-46B3-8E52-0BC6B56DEB97}"/>
              </a:ext>
            </a:extLst>
          </p:cNvPr>
          <p:cNvSpPr/>
          <p:nvPr/>
        </p:nvSpPr>
        <p:spPr>
          <a:xfrm rot="5400000">
            <a:off x="4440202" y="2955520"/>
            <a:ext cx="2715476" cy="1889761"/>
          </a:xfrm>
          <a:prstGeom prst="triangle">
            <a:avLst/>
          </a:prstGeom>
          <a:noFill/>
          <a:ln w="38100">
            <a:solidFill>
              <a:srgbClr val="85B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9953B7B-D061-4614-B99B-74933E7902A6}"/>
              </a:ext>
            </a:extLst>
          </p:cNvPr>
          <p:cNvSpPr/>
          <p:nvPr/>
        </p:nvSpPr>
        <p:spPr>
          <a:xfrm>
            <a:off x="7581497" y="2427273"/>
            <a:ext cx="419882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Mitigação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E2ECA5B-A0E4-4C9C-8586-DCD9C41911F5}"/>
              </a:ext>
            </a:extLst>
          </p:cNvPr>
          <p:cNvSpPr/>
          <p:nvPr/>
        </p:nvSpPr>
        <p:spPr>
          <a:xfrm>
            <a:off x="7485245" y="4731313"/>
            <a:ext cx="346468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>
                <a:solidFill>
                  <a:srgbClr val="3F405B"/>
                </a:solidFill>
                <a:latin typeface="Century Gothic" panose="020B0502020202020204" pitchFamily="34" charset="0"/>
              </a:rPr>
              <a:t>Adaptação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ED923528-D6DC-46D0-862F-3011A728CE27}"/>
              </a:ext>
            </a:extLst>
          </p:cNvPr>
          <p:cNvSpPr/>
          <p:nvPr/>
        </p:nvSpPr>
        <p:spPr>
          <a:xfrm rot="16200000">
            <a:off x="8316227" y="2846338"/>
            <a:ext cx="294373" cy="424732"/>
          </a:xfrm>
          <a:prstGeom prst="rightArrow">
            <a:avLst/>
          </a:prstGeom>
          <a:noFill/>
          <a:ln w="28575">
            <a:solidFill>
              <a:srgbClr val="85B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47D10248-6EB9-43CA-B7BE-250EC244EF90}"/>
              </a:ext>
            </a:extLst>
          </p:cNvPr>
          <p:cNvSpPr/>
          <p:nvPr/>
        </p:nvSpPr>
        <p:spPr>
          <a:xfrm rot="5400000">
            <a:off x="8316228" y="4318377"/>
            <a:ext cx="294373" cy="424732"/>
          </a:xfrm>
          <a:prstGeom prst="rightArrow">
            <a:avLst/>
          </a:prstGeom>
          <a:noFill/>
          <a:ln w="28575">
            <a:solidFill>
              <a:srgbClr val="85B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DC190417-B26A-4603-9DC7-F6DDD12D931D}"/>
              </a:ext>
            </a:extLst>
          </p:cNvPr>
          <p:cNvCxnSpPr>
            <a:cxnSpLocks/>
          </p:cNvCxnSpPr>
          <p:nvPr/>
        </p:nvCxnSpPr>
        <p:spPr>
          <a:xfrm flipV="1">
            <a:off x="5124589" y="5189632"/>
            <a:ext cx="1952732" cy="223385"/>
          </a:xfrm>
          <a:prstGeom prst="straightConnector1">
            <a:avLst/>
          </a:prstGeom>
          <a:ln w="28575">
            <a:solidFill>
              <a:srgbClr val="85B09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75533EC-04CD-4B0B-875F-223406E92B7B}"/>
              </a:ext>
            </a:extLst>
          </p:cNvPr>
          <p:cNvCxnSpPr>
            <a:cxnSpLocks/>
          </p:cNvCxnSpPr>
          <p:nvPr/>
        </p:nvCxnSpPr>
        <p:spPr>
          <a:xfrm>
            <a:off x="5469303" y="2009337"/>
            <a:ext cx="1952732" cy="288394"/>
          </a:xfrm>
          <a:prstGeom prst="straightConnector1">
            <a:avLst/>
          </a:prstGeom>
          <a:ln w="28575">
            <a:solidFill>
              <a:srgbClr val="85B09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5F926808-3BAE-60C5-D54A-28E595D61ABE}"/>
              </a:ext>
            </a:extLst>
          </p:cNvPr>
          <p:cNvSpPr/>
          <p:nvPr/>
        </p:nvSpPr>
        <p:spPr>
          <a:xfrm>
            <a:off x="7288794" y="2320253"/>
            <a:ext cx="2243106" cy="568429"/>
          </a:xfrm>
          <a:prstGeom prst="ellipse">
            <a:avLst/>
          </a:prstGeom>
          <a:solidFill>
            <a:srgbClr val="F2F1DB">
              <a:alpha val="3254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5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  <p:bldP spid="7" grpId="0"/>
      <p:bldP spid="15" grpId="0"/>
      <p:bldP spid="16" grpId="0"/>
      <p:bldP spid="10" grpId="0" animBg="1"/>
      <p:bldP spid="18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9AE9B-3A3D-42D9-9734-0BFF098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entury Gothic"/>
                <a:ea typeface="HGSSoeiKakugothicUB"/>
              </a:rPr>
              <a:t>Mitigação</a:t>
            </a:r>
            <a:endParaRPr lang="en-GB" b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030321D-75BD-4027-84FD-0816443710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sz="1600"/>
          </a:p>
          <a:p>
            <a:pPr marL="0" indent="0">
              <a:buNone/>
            </a:pPr>
            <a:endParaRPr lang="en-GB" sz="1600"/>
          </a:p>
          <a:p>
            <a:pPr marL="0" indent="0">
              <a:buNone/>
            </a:pPr>
            <a:endParaRPr lang="en-GB" sz="1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0624D-3CE3-3BD5-2CE6-F0B0A171CF06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>
            <a:normAutofit lnSpcReduction="10000"/>
          </a:bodyPr>
          <a:lstStyle/>
          <a:p>
            <a:r>
              <a:rPr lang="en-GB">
                <a:latin typeface="Century Gothic"/>
                <a:ea typeface="HGSSoeiKakugothicUB"/>
              </a:rPr>
              <a:t>Reduzir o impacto das alterações climáticas</a:t>
            </a:r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7E1FA1-E495-43D1-8239-7599C71B7AD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06EF89F-549A-49C2-932B-1FBFFC84FC68}" type="slidenum">
              <a:rPr lang="en-GB" smtClean="0"/>
              <a:t>9</a:t>
            </a:fld>
            <a:endParaRPr lang="en-GB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C2516F9-C337-0F36-6F48-FA5A76DA68B0}"/>
              </a:ext>
            </a:extLst>
          </p:cNvPr>
          <p:cNvSpPr txBox="1">
            <a:spLocks/>
          </p:cNvSpPr>
          <p:nvPr/>
        </p:nvSpPr>
        <p:spPr>
          <a:xfrm>
            <a:off x="838199" y="1803762"/>
            <a:ext cx="1083277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F405B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200">
                <a:latin typeface="Century Gothic"/>
                <a:ea typeface="Calibri"/>
                <a:cs typeface="Calibri"/>
              </a:rPr>
              <a:t>Objetivo: Reduzir as emissões de gases com efeito de estufa e aumentar o sequestro de carbono</a:t>
            </a:r>
            <a:endParaRPr lang="en-GB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GB" sz="3200" b="1">
                <a:latin typeface="Century Gothic"/>
                <a:ea typeface="Calibri"/>
                <a:cs typeface="Calibri"/>
              </a:rPr>
              <a:t>Mitigação = Prevenir futuras alterações climáticas </a:t>
            </a:r>
            <a:r>
              <a:rPr lang="en-GB" sz="3200">
                <a:latin typeface="Century Gothic"/>
                <a:ea typeface="Calibri"/>
                <a:cs typeface="Calibri"/>
              </a:rPr>
              <a:t>através da redução das emissões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800">
              <a:ea typeface="Calibri"/>
              <a:cs typeface="Calibri"/>
            </a:endParaRPr>
          </a:p>
          <a:p>
            <a:pPr lvl="1"/>
            <a:endParaRPr lang="en-GB" sz="2800"/>
          </a:p>
          <a:p>
            <a:pPr lvl="1"/>
            <a:endParaRPr lang="en-GB" sz="2800"/>
          </a:p>
          <a:p>
            <a:pPr>
              <a:buFont typeface="Arial" panose="020B0604020202020204" pitchFamily="34" charset="0"/>
              <a:buChar char="•"/>
            </a:pPr>
            <a:endParaRPr lang="en-GB" sz="3200"/>
          </a:p>
          <a:p>
            <a:pPr marL="0" indent="0">
              <a:buNone/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137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13c16e-7537-4e12-aeaa-392e5d7335a1" xsi:nil="true"/>
    <lcf76f155ced4ddcb4097134ff3c332f xmlns="d7739279-86aa-4b23-979e-90ec9f51dfc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4ADB0EF8AEFD4DA5F1D07BDE5927E7" ma:contentTypeVersion="13" ma:contentTypeDescription="Create a new document." ma:contentTypeScope="" ma:versionID="f39842d6073663fdc9054f6391956402">
  <xsd:schema xmlns:xsd="http://www.w3.org/2001/XMLSchema" xmlns:xs="http://www.w3.org/2001/XMLSchema" xmlns:p="http://schemas.microsoft.com/office/2006/metadata/properties" xmlns:ns2="d7739279-86aa-4b23-979e-90ec9f51dfc1" xmlns:ns3="4813c16e-7537-4e12-aeaa-392e5d7335a1" targetNamespace="http://schemas.microsoft.com/office/2006/metadata/properties" ma:root="true" ma:fieldsID="de8b65050e872b4ec7fd01ba248a9e7f" ns2:_="" ns3:_="">
    <xsd:import namespace="d7739279-86aa-4b23-979e-90ec9f51dfc1"/>
    <xsd:import namespace="4813c16e-7537-4e12-aeaa-392e5d7335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39279-86aa-4b23-979e-90ec9f51d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bc49ad8-0d76-4442-b3ec-dfaba3082b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3c16e-7537-4e12-aeaa-392e5d7335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a47a691-c6a8-4a33-baa6-1928891c5c59}" ma:internalName="TaxCatchAll" ma:showField="CatchAllData" ma:web="4813c16e-7537-4e12-aeaa-392e5d7335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DC5161-75C3-48D7-BFAA-631FE46256F2}">
  <ds:schemaRefs>
    <ds:schemaRef ds:uri="4813c16e-7537-4e12-aeaa-392e5d7335a1"/>
    <ds:schemaRef ds:uri="d7739279-86aa-4b23-979e-90ec9f51df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E130C8F-C21F-4E92-A5D2-B4A972954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739279-86aa-4b23-979e-90ec9f51dfc1"/>
    <ds:schemaRef ds:uri="4813c16e-7537-4e12-aeaa-392e5d7335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8AF117-4D76-449A-85B7-82569EEB64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15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Tema de Office</vt:lpstr>
      <vt:lpstr>1_Tema de Office</vt:lpstr>
      <vt:lpstr>PowerPoint Presentation</vt:lpstr>
      <vt:lpstr>Compreender as alterações climáticas</vt:lpstr>
      <vt:lpstr>Compreender as alterações climáticas</vt:lpstr>
      <vt:lpstr>Compreender as alterações climáticas</vt:lpstr>
      <vt:lpstr>Compreender as alterações climáticas</vt:lpstr>
      <vt:lpstr>Compreender as alterações climáticas</vt:lpstr>
      <vt:lpstr>Impactos em cascata das alterações climáticas</vt:lpstr>
      <vt:lpstr>Papel tridimensional da agricultura nas alterações climáticas </vt:lpstr>
      <vt:lpstr>Mitigação</vt:lpstr>
      <vt:lpstr>Emissões agrícolas da UE  potencial de atenuação</vt:lpstr>
      <vt:lpstr>Emissões de GEE dos sistemas agro-alimentares em 2020 e tendências das emissões (2000-2020):</vt:lpstr>
      <vt:lpstr>PowerPoint Presentation</vt:lpstr>
      <vt:lpstr>Papel tridimensional da agricultura nas alterações climáticas </vt:lpstr>
      <vt:lpstr>Adaptação</vt:lpstr>
      <vt:lpstr>Riscos das alterações climáticas para a agricultura da UE</vt:lpstr>
      <vt:lpstr>Os produtos biológicos têm melhor impacto no clima</vt:lpstr>
      <vt:lpstr>As "melhores" práticas da agricultura biológica climática:  Experiências de Portugal</vt:lpstr>
      <vt:lpstr>Seleção de práticas de agricultura biológica climática</vt:lpstr>
      <vt:lpstr>Três exemplos de Portugal</vt:lpstr>
      <vt:lpstr>Mitigação e adaptação</vt:lpstr>
      <vt:lpstr>Mitigação e adaptação</vt:lpstr>
      <vt:lpstr>Mitigação e adaptação </vt:lpstr>
      <vt:lpstr>Como obter mais informações sobre as melhores práticas</vt:lpstr>
      <vt:lpstr>Como obter mais informações sobre as melhores práticas</vt:lpstr>
      <vt:lpstr>PowerPoint Presentation</vt:lpstr>
      <vt:lpstr>Conclusões</vt:lpstr>
      <vt:lpstr>Os desafios são numerosos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Morán Antoranz</dc:creator>
  <cp:keywords>, docId:63B0830FCDD05EF216FEC8A4AE1342EE</cp:keywords>
  <cp:revision>109</cp:revision>
  <dcterms:created xsi:type="dcterms:W3CDTF">2020-10-05T13:10:02Z</dcterms:created>
  <dcterms:modified xsi:type="dcterms:W3CDTF">2025-11-20T10:37:39Z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0x010100264ADB0EF8AEFD4DA5F1D07BDE5927E7</vt:lpwstr>
  </property>
  <property fmtid="{D5CDD505-2E9C-101B-9397-08002B2CF9AE}" pid="3" name="MediaServiceImageTags">
    <vt:lpwstr/>
  </property>
</Properties>
</file>