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38"/>
  </p:notesMasterIdLst>
  <p:handoutMasterIdLst>
    <p:handoutMasterId r:id="rId39"/>
  </p:handoutMasterIdLst>
  <p:sldIdLst>
    <p:sldId id="312" r:id="rId6"/>
    <p:sldId id="4271" r:id="rId7"/>
    <p:sldId id="4276" r:id="rId8"/>
    <p:sldId id="4278" r:id="rId9"/>
    <p:sldId id="4281" r:id="rId10"/>
    <p:sldId id="4282" r:id="rId11"/>
    <p:sldId id="4279" r:id="rId12"/>
    <p:sldId id="349" r:id="rId13"/>
    <p:sldId id="351" r:id="rId14"/>
    <p:sldId id="4272" r:id="rId15"/>
    <p:sldId id="4294" r:id="rId16"/>
    <p:sldId id="405" r:id="rId17"/>
    <p:sldId id="4295" r:id="rId18"/>
    <p:sldId id="4299" r:id="rId19"/>
    <p:sldId id="4298" r:id="rId20"/>
    <p:sldId id="4297" r:id="rId21"/>
    <p:sldId id="4283" r:id="rId22"/>
    <p:sldId id="352" r:id="rId23"/>
    <p:sldId id="399" r:id="rId24"/>
    <p:sldId id="4284" r:id="rId25"/>
    <p:sldId id="4286" r:id="rId26"/>
    <p:sldId id="362" r:id="rId27"/>
    <p:sldId id="355" r:id="rId28"/>
    <p:sldId id="353" r:id="rId29"/>
    <p:sldId id="4270" r:id="rId30"/>
    <p:sldId id="360" r:id="rId31"/>
    <p:sldId id="357" r:id="rId32"/>
    <p:sldId id="4269" r:id="rId33"/>
    <p:sldId id="4289" r:id="rId34"/>
    <p:sldId id="364" r:id="rId35"/>
    <p:sldId id="380" r:id="rId36"/>
    <p:sldId id="311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6101A65-7AF2-4CDD-9A7F-B2A98C0D0254}">
          <p14:sldIdLst>
            <p14:sldId id="312"/>
          </p14:sldIdLst>
        </p14:section>
        <p14:section name="Understanding Climate Change" id="{BB9DF3E4-13C2-4A5A-A8F5-94AED78AD3CF}">
          <p14:sldIdLst>
            <p14:sldId id="4271"/>
            <p14:sldId id="4276"/>
            <p14:sldId id="4278"/>
            <p14:sldId id="4281"/>
            <p14:sldId id="4282"/>
            <p14:sldId id="4279"/>
          </p14:sldIdLst>
        </p14:section>
        <p14:section name="Climate Change and agriculture" id="{FC91ADF5-89B8-41BD-B5B4-C43629568126}">
          <p14:sldIdLst>
            <p14:sldId id="349"/>
            <p14:sldId id="351"/>
            <p14:sldId id="4272"/>
            <p14:sldId id="4294"/>
            <p14:sldId id="405"/>
            <p14:sldId id="4295"/>
            <p14:sldId id="4299"/>
            <p14:sldId id="4298"/>
            <p14:sldId id="4297"/>
            <p14:sldId id="4283"/>
            <p14:sldId id="352"/>
            <p14:sldId id="399"/>
            <p14:sldId id="4284"/>
            <p14:sldId id="4286"/>
          </p14:sldIdLst>
        </p14:section>
        <p14:section name="Organic agricultures role in climate mitigation &amp; adaptation" id="{458BA29D-A30C-7B49-A38D-25718D12B481}">
          <p14:sldIdLst>
            <p14:sldId id="362"/>
            <p14:sldId id="355"/>
            <p14:sldId id="353"/>
            <p14:sldId id="4270"/>
            <p14:sldId id="360"/>
            <p14:sldId id="357"/>
            <p14:sldId id="4269"/>
            <p14:sldId id="4289"/>
            <p14:sldId id="364"/>
            <p14:sldId id="380"/>
          </p14:sldIdLst>
        </p14:section>
        <p14:section name="Closing slide" id="{10F260CE-D1EE-4FBD-96D2-316F7BB55C39}">
          <p14:sldIdLst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4BA302-B677-FF7B-6886-AFB7878F30F1}" name="Dietemann Lauren" initials="DL" userId="S::lauren.dietemann@fibl.org::a17329c2-dca1-4fba-8e5e-79fbd8400f52" providerId="AD"/>
  <p188:author id="{5F870C2B-6361-3315-43CF-8B804CFE66AD}" name="Antonia Rees" initials="AR" userId="S::Antonia.Rees@bioland.de::10dfc29c-8ede-4f0b-b8a6-6e7d2a50c329" providerId="AD"/>
  <p188:author id="{237CA12D-D550-8F77-6322-D3AA406CE2D1}" name="Lisa Ketzer" initials="LK" userId="S::lisa.ketzer@bioland.de::782aa732-fc28-4a29-b091-b2b1b0fa7dcc" providerId="AD"/>
  <p188:author id="{F0FBF12F-460B-F7AA-7FCA-6E69372BE367}" name="Guest User" initials="GU" userId="S::urn:spo:anon#cb4cde941c78db5e6ff87768091d726a6113c19c875551fef033e5c188bbcf00::" providerId="AD"/>
  <p188:author id="{F8093967-5E71-86CC-61A4-4C7DF6A14DF9}" name="Gastbenutzer" initials="Ga" userId="S::urn:spo:tenantanon#475ef6c2-2f87-42fb-b50d-3b58be9c53a3::" providerId="AD"/>
  <p188:author id="{B7911170-E75B-FC7E-F862-0689A5749673}" name="Gastbenutzer" initials="Ga" userId="S::urn:spo:anon#261e979dc07cb2936d544503066b888c5141f06b4eaf277c98f4502fbe562b1a::" providerId="AD"/>
  <p188:author id="{E5EC207B-B883-BC22-4CF7-97372D9C237A}" name="lauren dietemann" initials="ld" userId="29f175c26fd55f77" providerId="Windows Live"/>
  <p188:author id="{99F0E480-AEEF-F573-3CE9-D9E8958FDDF3}" name="Felix Baumann" initials="FB" userId="S::felix.baumann@bioland.de::1f15a026-6b14-427f-b360-f91f8e5c6802" providerId="AD"/>
  <p188:author id="{5557338D-3914-DE2C-6040-CF5685D16D71}" name="Maximilian Schneider" initials="MS" userId="S::Maximilian.Schneider@bioland.de::9479e059-7a21-413f-8c65-c4a6ee9fe246" providerId="AD"/>
  <p188:author id="{0DED5C9F-CA77-EABE-F4DE-15D89C190A11}" name="Clara Stieg" initials="CS" userId="S::clara.stieg@bioland.de::61b35db7-e33d-4b17-a139-f5960ecc7a50" providerId="AD"/>
  <p188:author id="{ABA693EB-D8FF-7D43-D219-A5552F74D322}" name="Aurelia Costela Grecu" initials="AG" userId="S::aurelia.grecu@bmcertification.com::9c5e55da-507b-42e1-a472-cf926a24d41e" providerId="AD"/>
  <p188:author id="{8A4109F0-2D1A-00D1-582A-761461BFB573}" name="Gokul Prasad Mathivanan" initials="GM" userId="S::gh3270@uni-giessen.de::58a0dd64-8315-40d0-9502-529078a55003" providerId="AD"/>
  <p188:author id="{5250E3FD-82E5-EE9A-65C0-C91E7C2BE749}" name="Álvaro Quintana Berlanga" initials="ÁQ" userId="S::aquintana@ecovalia.org::9bdccadf-1bdd-40a2-a6de-6ffb19e372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05B"/>
    <a:srgbClr val="D3785D"/>
    <a:srgbClr val="F2F1DB"/>
    <a:srgbClr val="FF9273"/>
    <a:srgbClr val="85B196"/>
    <a:srgbClr val="496D56"/>
    <a:srgbClr val="D48F39"/>
    <a:srgbClr val="BA2832"/>
    <a:srgbClr val="2F6C86"/>
    <a:srgbClr val="00B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/>
    <p:restoredTop sz="94694"/>
  </p:normalViewPr>
  <p:slideViewPr>
    <p:cSldViewPr snapToGrid="0">
      <p:cViewPr varScale="1">
        <p:scale>
          <a:sx n="106" d="100"/>
          <a:sy n="106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3270\JLUbox\Working%20folder\EU%20GHG%20emis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b="1"/>
              <a:t>Ponderea emisiilor totale de gaze cu efect de seră în statele membre ale UE </a:t>
            </a:r>
          </a:p>
        </c:rich>
      </c:tx>
      <c:layout>
        <c:manualLayout>
          <c:xMode val="edge"/>
          <c:yMode val="edge"/>
          <c:x val="0.14969256248848276"/>
          <c:y val="1.105056022859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rgbClr val="3F405B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lumMod val="110000"/>
                    <a:satMod val="105000"/>
                    <a:tint val="67000"/>
                  </a:schemeClr>
                </a:gs>
                <a:gs pos="50000">
                  <a:schemeClr val="dk1">
                    <a:tint val="88500"/>
                    <a:lumMod val="105000"/>
                    <a:satMod val="103000"/>
                    <a:tint val="73000"/>
                  </a:schemeClr>
                </a:gs>
                <a:gs pos="100000">
                  <a:schemeClr val="dk1">
                    <a:tint val="885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dk1">
                  <a:tint val="88500"/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Sheet1!$N$1:$N$27</c:f>
              <c:strCache>
                <c:ptCount val="27"/>
                <c:pt idx="0">
                  <c:v>Germania</c:v>
                </c:pt>
                <c:pt idx="1">
                  <c:v>Italia</c:v>
                </c:pt>
                <c:pt idx="2">
                  <c:v>Franța</c:v>
                </c:pt>
                <c:pt idx="3">
                  <c:v>Polonia</c:v>
                </c:pt>
                <c:pt idx="4">
                  <c:v>Spania</c:v>
                </c:pt>
                <c:pt idx="5">
                  <c:v>Țările de Jos</c:v>
                </c:pt>
                <c:pt idx="6">
                  <c:v>Cehia</c:v>
                </c:pt>
                <c:pt idx="7">
                  <c:v>Belgia</c:v>
                </c:pt>
                <c:pt idx="8">
                  <c:v>Grecia</c:v>
                </c:pt>
                <c:pt idx="9">
                  <c:v>Austria</c:v>
                </c:pt>
                <c:pt idx="10">
                  <c:v>Irlanda</c:v>
                </c:pt>
                <c:pt idx="11">
                  <c:v>România</c:v>
                </c:pt>
                <c:pt idx="12">
                  <c:v>Ungaria</c:v>
                </c:pt>
                <c:pt idx="13">
                  <c:v>Portugalia</c:v>
                </c:pt>
                <c:pt idx="14">
                  <c:v>Finlanda</c:v>
                </c:pt>
                <c:pt idx="15">
                  <c:v>Bulgaria</c:v>
                </c:pt>
                <c:pt idx="16">
                  <c:v>Danemarca</c:v>
                </c:pt>
                <c:pt idx="17">
                  <c:v>Slovacia</c:v>
                </c:pt>
                <c:pt idx="18">
                  <c:v>Croația</c:v>
                </c:pt>
                <c:pt idx="19">
                  <c:v>Slovenia</c:v>
                </c:pt>
                <c:pt idx="20">
                  <c:v>Letonia</c:v>
                </c:pt>
                <c:pt idx="21">
                  <c:v>Estonia</c:v>
                </c:pt>
                <c:pt idx="22">
                  <c:v>Lituania</c:v>
                </c:pt>
                <c:pt idx="23">
                  <c:v>Cipru</c:v>
                </c:pt>
                <c:pt idx="24">
                  <c:v>Luxemburg</c:v>
                </c:pt>
                <c:pt idx="25">
                  <c:v>Malta</c:v>
                </c:pt>
                <c:pt idx="26">
                  <c:v>Suedia</c:v>
                </c:pt>
              </c:strCache>
            </c:strRef>
          </c:cat>
          <c:val>
            <c:numRef>
              <c:f>Sheet1!$O$1:$O$27</c:f>
              <c:numCache>
                <c:formatCode>General</c:formatCode>
                <c:ptCount val="27"/>
                <c:pt idx="0">
                  <c:v>24.078271139911259</c:v>
                </c:pt>
                <c:pt idx="1">
                  <c:v>12.506783285983339</c:v>
                </c:pt>
                <c:pt idx="2">
                  <c:v>12.040731637245827</c:v>
                </c:pt>
                <c:pt idx="3">
                  <c:v>11.009672167778593</c:v>
                </c:pt>
                <c:pt idx="4">
                  <c:v>7.87818814441217</c:v>
                </c:pt>
                <c:pt idx="5">
                  <c:v>5.0563411753439524</c:v>
                </c:pt>
                <c:pt idx="6">
                  <c:v>3.8656749768570244</c:v>
                </c:pt>
                <c:pt idx="7">
                  <c:v>3.2910907523861206</c:v>
                </c:pt>
                <c:pt idx="8">
                  <c:v>2.3270661091071605</c:v>
                </c:pt>
                <c:pt idx="9">
                  <c:v>2.1834200529894341</c:v>
                </c:pt>
                <c:pt idx="10">
                  <c:v>2.0621189389344656</c:v>
                </c:pt>
                <c:pt idx="11">
                  <c:v>2.0270054585501329</c:v>
                </c:pt>
                <c:pt idx="12">
                  <c:v>1.6822549238675903</c:v>
                </c:pt>
                <c:pt idx="13">
                  <c:v>1.6120279630989245</c:v>
                </c:pt>
                <c:pt idx="14">
                  <c:v>1.5992594247773488</c:v>
                </c:pt>
                <c:pt idx="15">
                  <c:v>1.5609538098126219</c:v>
                </c:pt>
                <c:pt idx="16">
                  <c:v>1.3311201200242604</c:v>
                </c:pt>
                <c:pt idx="17">
                  <c:v>0.95125610495738511</c:v>
                </c:pt>
                <c:pt idx="18">
                  <c:v>0.62885051233760014</c:v>
                </c:pt>
                <c:pt idx="19">
                  <c:v>0.49158872538066206</c:v>
                </c:pt>
                <c:pt idx="20">
                  <c:v>0.48201232163948032</c:v>
                </c:pt>
                <c:pt idx="21">
                  <c:v>0.45647524499632908</c:v>
                </c:pt>
                <c:pt idx="22">
                  <c:v>0.40220895712963256</c:v>
                </c:pt>
                <c:pt idx="23">
                  <c:v>0.2713314393334823</c:v>
                </c:pt>
                <c:pt idx="24">
                  <c:v>0.23941009352954323</c:v>
                </c:pt>
                <c:pt idx="25">
                  <c:v>7.341909534905991E-2</c:v>
                </c:pt>
                <c:pt idx="26">
                  <c:v>-0.10853257573339294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0-8FBD-A94F-BC88-702895FF8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1574560"/>
        <c:axId val="851576000"/>
      </c:barChart>
      <c:catAx>
        <c:axId val="85157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6000"/>
        <c:crosses val="autoZero"/>
        <c:auto val="1"/>
        <c:lblAlgn val="ctr"/>
        <c:lblOffset val="100"/>
        <c:noMultiLvlLbl val="0"/>
      </c:catAx>
      <c:valAx>
        <c:axId val="85157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515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F405B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A9B57-2143-4BAC-AB82-5AF4D32E7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6AB98-9826-41A0-A38F-E279E3837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DA8E-3D6C-4279-B3DD-820A78D216B1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6E1C-5B32-4903-A794-9A9666838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E556-C5E0-4C93-8762-31A293715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D3E9-1288-4D59-BA18-1BB8D5F2ADD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421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3:20:44.3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C7932-8023-488A-BBD5-97CE0EBCD479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Faceți clic pentru a edita stilurile de text Master</a:t>
            </a:r>
          </a:p>
          <a:p>
            <a:pPr lvl="1"/>
            <a:r>
              <a:rPr lang="en-US"/>
              <a:t>Al doilea nivel</a:t>
            </a:r>
          </a:p>
          <a:p>
            <a:pPr lvl="2"/>
            <a:r>
              <a:rPr lang="en-US"/>
              <a:t>Al treilea nivel</a:t>
            </a:r>
          </a:p>
          <a:p>
            <a:pPr lvl="3"/>
            <a:r>
              <a:rPr lang="en-US"/>
              <a:t>Al patrulea nivel</a:t>
            </a:r>
          </a:p>
          <a:p>
            <a:pPr lvl="4"/>
            <a:r>
              <a:rPr lang="en-US"/>
              <a:t>Al cincilea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6B32-1E6C-4F13-A2F3-0C766540C2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3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5371-7D3D-8077-DD93-97E7ADC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A17987-660D-9D87-FBAC-3DBA4CA2E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A708AF-79E4-D5B5-6BEC-6471C59A1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8B0DFE-12FC-35AE-0849-AB548E65C5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4D983D-E3BB-B824-D550-C5862B9D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1763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7FB0-7945-68DE-8C35-0F42254E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36CB7-9430-359A-AC26-756CAAFC3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BBC087-B1CD-8D68-15D6-0E570564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5F7F0-5918-7F2A-F4AC-0BCB90AADA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434BA-772D-8FF6-B237-6DAC6B55E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21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205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effectLst/>
                <a:latin typeface="jostmedium"/>
              </a:rPr>
              <a:t>Sanders J., Brinkmann J., </a:t>
            </a:r>
            <a:r>
              <a:rPr lang="en-US" b="0" i="0" err="1">
                <a:effectLst/>
                <a:latin typeface="jostmedium"/>
              </a:rPr>
              <a:t>Chmelikova </a:t>
            </a:r>
            <a:r>
              <a:rPr lang="en-US" b="0" i="0">
                <a:effectLst/>
                <a:latin typeface="jostmedium"/>
              </a:rPr>
              <a:t>L., </a:t>
            </a:r>
            <a:r>
              <a:rPr lang="en-US" b="0" i="0" err="1">
                <a:effectLst/>
                <a:latin typeface="jostmedium"/>
              </a:rPr>
              <a:t>Ebertseder </a:t>
            </a:r>
            <a:r>
              <a:rPr lang="en-US" b="0" i="0">
                <a:effectLst/>
                <a:latin typeface="jostmedium"/>
              </a:rPr>
              <a:t>F., Freibauer A., Gottwald F., Haub A., Hauschild M., Hoppe J., </a:t>
            </a:r>
            <a:r>
              <a:rPr lang="en-US" b="0" i="0" err="1">
                <a:effectLst/>
                <a:latin typeface="jostmedium"/>
              </a:rPr>
              <a:t>Hülsbergen </a:t>
            </a:r>
            <a:r>
              <a:rPr lang="en-US" b="0" i="0">
                <a:effectLst/>
                <a:latin typeface="jostmedium"/>
              </a:rPr>
              <a:t>K., Jung R., Kusche D., Levin K., March S., Schmidtke K., Stein-Bachinger K., Treu H., </a:t>
            </a:r>
            <a:r>
              <a:rPr lang="en-US" b="0" i="0" err="1">
                <a:effectLst/>
                <a:latin typeface="jostmedium"/>
              </a:rPr>
              <a:t>Weckenbrock </a:t>
            </a:r>
            <a:r>
              <a:rPr lang="en-US" b="0" i="0">
                <a:effectLst/>
                <a:latin typeface="jostmedium"/>
              </a:rPr>
              <a:t>P., Wiesinger K., </a:t>
            </a:r>
            <a:r>
              <a:rPr lang="en-US" b="0" i="0" err="1">
                <a:effectLst/>
                <a:latin typeface="jostmedium"/>
              </a:rPr>
              <a:t>Gattinger </a:t>
            </a:r>
            <a:r>
              <a:rPr lang="en-US" b="0" i="0">
                <a:effectLst/>
                <a:latin typeface="jostmedium"/>
              </a:rPr>
              <a:t>A., Hess J. (2025): Beneficiile agriculturii ecologice pentru mediu și bunăstarea animalelor în climatele temperate. Organic Agriculture, publicat în martie 2025, acces liber.</a:t>
            </a:r>
          </a:p>
          <a:p>
            <a:pPr algn="l">
              <a:buNone/>
            </a:pPr>
            <a:r>
              <a:rPr lang="en-US" b="0" i="0">
                <a:effectLst/>
                <a:latin typeface="Times New Roman" panose="02020603050405020304" pitchFamily="18" charset="0"/>
              </a:rPr>
              <a:t>https:// </a:t>
            </a:r>
            <a:r>
              <a:rPr lang="en-US" b="0" i="0" err="1">
                <a:effectLst/>
                <a:latin typeface="Times New Roman" panose="02020603050405020304" pitchFamily="18" charset="0"/>
              </a:rPr>
              <a:t>doi.org/ </a:t>
            </a:r>
            <a:r>
              <a:rPr lang="en-US" b="0" i="0">
                <a:effectLst/>
                <a:latin typeface="Times New Roman" panose="02020603050405020304" pitchFamily="18" charset="0"/>
              </a:rPr>
              <a:t>10. 1007/ s13165- 025- 00493-w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2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0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Una dintre provocări este că acest calcul include </a:t>
            </a:r>
            <a:r>
              <a:rPr lang="de-CH"/>
              <a:t>și </a:t>
            </a:r>
            <a:r>
              <a:rPr lang="de-CH" err="1"/>
              <a:t>emisiile evitate din emisiile indirecte</a:t>
            </a:r>
            <a:r>
              <a:rPr lang="de-CH"/>
              <a:t>, cum ar </a:t>
            </a:r>
            <a:r>
              <a:rPr lang="de-CH" err="1"/>
              <a:t>fi producția de produse agrochimice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În prezent</a:t>
            </a:r>
            <a:r>
              <a:rPr lang="de-CH"/>
              <a:t>, </a:t>
            </a:r>
            <a:r>
              <a:rPr lang="de-CH" err="1"/>
              <a:t>multe emisii </a:t>
            </a:r>
            <a:r>
              <a:rPr lang="de-CH"/>
              <a:t>nu </a:t>
            </a:r>
            <a:r>
              <a:rPr lang="de-CH" err="1"/>
              <a:t>sunt contabilizate în sectorul agricol</a:t>
            </a:r>
            <a:r>
              <a:rPr lang="de-CH"/>
              <a:t>, </a:t>
            </a:r>
            <a:r>
              <a:rPr lang="de-CH" err="1"/>
              <a:t>chiar și atunci când sunt </a:t>
            </a:r>
            <a:r>
              <a:rPr lang="de-CH"/>
              <a:t>esențiale.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9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https://www.sei.org/perspectives/move-beyond-carbon-tunnel-vision/</a:t>
            </a:r>
          </a:p>
          <a:p>
            <a:endParaRPr lang="de-DE"/>
          </a:p>
          <a:p>
            <a:endParaRPr lang="de-DE"/>
          </a:p>
          <a:p>
            <a:r>
              <a:rPr lang="de-DE" err="1"/>
              <a:t>Agricultura ecologică </a:t>
            </a:r>
            <a:r>
              <a:rPr lang="de-DE"/>
              <a:t>Abordare </a:t>
            </a:r>
            <a:r>
              <a:rPr lang="de-DE" err="1"/>
              <a:t>sistemică </a:t>
            </a:r>
            <a:r>
              <a:rPr lang="de-DE"/>
              <a:t>- </a:t>
            </a:r>
            <a:r>
              <a:rPr lang="de-DE" err="1"/>
              <a:t>beneficii comune </a:t>
            </a:r>
            <a:r>
              <a:rPr lang="de-DE"/>
              <a:t>- </a:t>
            </a:r>
            <a:r>
              <a:rPr lang="de-DE" err="1"/>
              <a:t>Agricultură holistică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31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2684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Cantitatea totală de apă din atmosferă a atins o valoare record în 2024, cu 4,9% peste media pentru perioada 1991-2020, mult mai mare decât în 2016 (3,4%) și 2023 (3,3%), anii cu a doua și a treia valori cele mai ridicate.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3F405B"/>
                </a:solidFill>
              </a:rPr>
              <a:t>Ghețar: https://physicsworld.com/a/melting-glaciers-have-been-shifting-the-earths-poles-since-1995-new-study-suggests/</a:t>
            </a:r>
            <a:endParaRPr lang="en-GB" sz="1200" b="0">
              <a:solidFill>
                <a:srgbClr val="3F405B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Agricultura are un rol tridimensional în schimbările climatice..</a:t>
            </a:r>
          </a:p>
          <a:p>
            <a:r>
              <a:rPr lang="en-GB"/>
              <a:t>Contribuie la schimbările climatice prin crearea naturală și artificială, emisii suplimentare de GES </a:t>
            </a:r>
          </a:p>
          <a:p>
            <a:r>
              <a:rPr lang="en-GB"/>
              <a:t>Schimbările climatice afectează direct agricultura și o pun în pericol</a:t>
            </a:r>
          </a:p>
          <a:p>
            <a:r>
              <a:rPr lang="en-GB"/>
              <a:t>Și este văzut ca un furnizor de soluții la cele două provocări, capabil să atenueze și are posibilitatea de a se adapta la schimbările climatice. </a:t>
            </a:r>
          </a:p>
          <a:p>
            <a:endParaRPr lang="en-GB"/>
          </a:p>
          <a:p>
            <a:r>
              <a:rPr lang="en-GB"/>
              <a:t>Atenuarea este legată în principal de contribuția schimbărilor climatice, fiind un efort de a reduce creșterea pe termen lung a schimbărilor climatice</a:t>
            </a:r>
          </a:p>
          <a:p>
            <a:r>
              <a:rPr lang="en-GB"/>
              <a:t>Adaptarea se concentrează pe asigurarea producției de alimente într-o realitate pe termen lung în schimbare.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err="1"/>
              <a:t>Una dintre provocări este că acest calcul include </a:t>
            </a:r>
            <a:r>
              <a:rPr lang="de-CH"/>
              <a:t>și </a:t>
            </a:r>
            <a:r>
              <a:rPr lang="de-CH" err="1"/>
              <a:t>emisiile evitate din emisiile indirecte</a:t>
            </a:r>
            <a:r>
              <a:rPr lang="de-CH"/>
              <a:t>, cum ar </a:t>
            </a:r>
            <a:r>
              <a:rPr lang="de-CH" err="1"/>
              <a:t>fi producția de produse agrochimice</a:t>
            </a:r>
            <a:r>
              <a:rPr lang="de-CH"/>
              <a:t>.</a:t>
            </a:r>
          </a:p>
          <a:p>
            <a:pPr marL="0" indent="0">
              <a:buFontTx/>
              <a:buNone/>
            </a:pPr>
            <a:endParaRPr lang="de-CH"/>
          </a:p>
          <a:p>
            <a:pPr marL="0" indent="0">
              <a:buFontTx/>
              <a:buNone/>
            </a:pPr>
            <a:r>
              <a:rPr lang="de-CH" err="1"/>
              <a:t>În prezent</a:t>
            </a:r>
            <a:r>
              <a:rPr lang="de-CH"/>
              <a:t>, </a:t>
            </a:r>
            <a:r>
              <a:rPr lang="de-CH" err="1"/>
              <a:t>multe emisii </a:t>
            </a:r>
            <a:r>
              <a:rPr lang="de-CH"/>
              <a:t>nu </a:t>
            </a:r>
            <a:r>
              <a:rPr lang="de-CH" err="1"/>
              <a:t>sunt contabilizate </a:t>
            </a:r>
            <a:r>
              <a:rPr lang="de-CH"/>
              <a:t>în </a:t>
            </a:r>
            <a:r>
              <a:rPr lang="de-CH" err="1"/>
              <a:t>sectorul agricol</a:t>
            </a:r>
            <a:r>
              <a:rPr lang="de-CH"/>
              <a:t>, </a:t>
            </a:r>
            <a:r>
              <a:rPr lang="de-CH" err="1"/>
              <a:t>chiar și atunci când sunt </a:t>
            </a:r>
            <a:r>
              <a:rPr lang="de-CH"/>
              <a:t>esențiale.</a:t>
            </a:r>
          </a:p>
          <a:p>
            <a:r>
              <a:rPr lang="en-GB" b="1"/>
              <a:t>1. Măsuri de atenuare </a:t>
            </a:r>
            <a:r>
              <a:rPr lang="en-GB"/>
              <a:t>(reducerea impactului asupra climei)</a:t>
            </a:r>
            <a:endParaRPr lang="en-US"/>
          </a:p>
          <a:p>
            <a:r>
              <a:rPr lang="en-GB"/>
              <a:t>Atenuarea în agricultură se referă la acțiunile care reduc emisiile de gaze cu efect de seră (GES) sau sporesc sechestrarea carbonului pentru a încetini schimbările climatice. Aceste măsuri se concentrează pe reducerea contribuției agriculturii la schimbările climatice.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Exemple de măsuri de atenuare: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Îmbunătățirea gestionării gunoiului de grajd </a:t>
            </a:r>
            <a:r>
              <a:rPr lang="en-GB"/>
              <a:t>(de exemplu, producerea de biogaz pentru reducerea emisiilor de metan)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Utilizarea eficientă a îngrășămintelor </a:t>
            </a:r>
            <a:r>
              <a:rPr lang="en-GB"/>
              <a:t>(de exemplu, aplicarea cu precizie, inhibitori de nitrificare pentru reducerea emisiilor de oxid de azot)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Agroforestiere </a:t>
            </a:r>
            <a:r>
              <a:rPr lang="en-GB"/>
              <a:t>(integrarea arborilor în sistemele agricole pentru stocarea carbonului)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Lucrarea conservativă a </a:t>
            </a:r>
            <a:r>
              <a:rPr lang="en-GB"/>
              <a:t>solului (reducerea perturbării solului pentru a spori stocarea carbonului)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Culturi de acoperire și rotația culturilor </a:t>
            </a:r>
            <a:r>
              <a:rPr lang="en-GB"/>
              <a:t>(îmbunătățirea sechestrării carbonului în sol)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Optimizarea alimentației animalelor </a:t>
            </a:r>
            <a:r>
              <a:rPr lang="en-GB"/>
              <a:t>(reducerea emisiilor de metan din fermentația enterică)</a:t>
            </a:r>
            <a:endParaRPr lang="en-GB">
              <a:ea typeface="Calibri"/>
              <a:cs typeface="Calibri"/>
            </a:endParaRPr>
          </a:p>
          <a:p>
            <a:pPr marL="0" indent="0">
              <a:buFontTx/>
              <a:buNone/>
            </a:pPr>
            <a:endParaRPr lang="de-CH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highlight>
                  <a:srgbClr val="FFFF00"/>
                </a:highlight>
              </a:rPr>
              <a:t>https://www.umweltbundesamt.de/themen/klima-energie/treibhausgas-emissionen/emissionsquellen#energie-stationar</a:t>
            </a:r>
          </a:p>
          <a:p>
            <a:endParaRPr lang="de-DE">
              <a:highlight>
                <a:srgbClr val="FFFF00"/>
              </a:highlight>
            </a:endParaRPr>
          </a:p>
          <a:p>
            <a:r>
              <a:rPr lang="de-DE"/>
              <a:t>https://www.bmuv.de/jugend/wissen/details/mein-essen-die-umwelt-und-das-klima</a:t>
            </a:r>
            <a:endParaRPr lang="de-DE">
              <a:highlight>
                <a:srgbClr val="FFFF00"/>
              </a:highlight>
            </a:endParaRPr>
          </a:p>
          <a:p>
            <a:endParaRPr lang="de-DE"/>
          </a:p>
          <a:p>
            <a:r>
              <a:rPr lang="de-DE">
                <a:cs typeface="Calibri"/>
              </a:rPr>
              <a:t>1. Emisia relativă </a:t>
            </a:r>
            <a:r>
              <a:rPr lang="de-DE" err="1">
                <a:cs typeface="Calibri"/>
              </a:rPr>
              <a:t>a LaWi </a:t>
            </a:r>
            <a:r>
              <a:rPr lang="de-DE">
                <a:cs typeface="Calibri"/>
              </a:rPr>
              <a:t>- este important să ne înțelegem</a:t>
            </a:r>
          </a:p>
          <a:p>
            <a:r>
              <a:rPr lang="de-DE">
                <a:cs typeface="Calibri"/>
              </a:rPr>
              <a:t>2. Hier nur Binnenland, aber eben Global u mit Ernährungswirtschaft eben 1/3!</a:t>
            </a: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LW Sektor unvermeidbare Grundemissionen - Anteil wird relativ wachsen in Zukunft</a:t>
            </a:r>
          </a:p>
          <a:p>
            <a:r>
              <a:rPr lang="de-DE">
                <a:cs typeface="Calibri"/>
              </a:rPr>
              <a:t>Aber: Was rechnet man mit rein?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312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4EE98-8C9B-C5C6-1C04-63B38B4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64117C-56C1-F85E-CFA7-1DFD8C7F3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08CB97-28AB-3CF7-C6F5-E3669F500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Agricultura are un rol tridimensional în schimbările climatice..</a:t>
            </a:r>
          </a:p>
          <a:p>
            <a:r>
              <a:rPr lang="en-GB"/>
              <a:t>Contribuie la schimbările climatice prin crearea naturală și artificială, emisii suplimentare de GES </a:t>
            </a:r>
          </a:p>
          <a:p>
            <a:r>
              <a:rPr lang="en-GB"/>
              <a:t>Schimbările climatice afectează direct agricultura și o pun în pericol</a:t>
            </a:r>
          </a:p>
          <a:p>
            <a:r>
              <a:rPr lang="en-GB"/>
              <a:t>Și este văzut ca un furnizor de soluții la cele două provocări, capabil să atenueze și are posibilitatea de a se adapta la schimbările climatice. </a:t>
            </a:r>
          </a:p>
          <a:p>
            <a:endParaRPr lang="en-GB"/>
          </a:p>
          <a:p>
            <a:r>
              <a:rPr lang="en-GB"/>
              <a:t>Atenuarea este legată în principal de contribuția schimbărilor climatice, fiind un efort de a reduce creșterea pe termen lung a schimbărilor climatice</a:t>
            </a:r>
          </a:p>
          <a:p>
            <a:r>
              <a:rPr lang="en-GB"/>
              <a:t>Adaptarea se concentrează pe asigurarea producției de alimente într-o realitate pe termen lung în schimbare.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0EFC2-83F4-F3A4-5E12-0071791D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2. Măsuri de adaptare </a:t>
            </a:r>
            <a:r>
              <a:rPr lang="en-GB"/>
              <a:t>(adaptarea la schimbările climatice)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Adaptarea se concentrează pe creșterea rezistenței sistemelor agricole la efectele schimbărilor climatice, cum ar fi condițiile meteorologice extreme, schimbarea tiparelor de precipitații și creșterea temperaturilor.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Exemple de măsuri de adaptare: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Soiuri de culturi rezistente la secetă </a:t>
            </a:r>
            <a:r>
              <a:rPr lang="en-GB"/>
              <a:t>(asigurarea randamentelor în condiții de schimbare)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Îmbunătățirea gestionării apei </a:t>
            </a:r>
            <a:r>
              <a:rPr lang="en-GB"/>
              <a:t>(de exemplu, colectarea apei de ploaie, irigarea prin picurare)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Practici de conservare a solului </a:t>
            </a:r>
            <a:r>
              <a:rPr lang="en-GB"/>
              <a:t>(de exemplu, mulcire, lucrări reduse ale solului pentru a reține umiditatea)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Diversificarea culturilor și a creșterii animalelor </a:t>
            </a:r>
            <a:r>
              <a:rPr lang="en-GB"/>
              <a:t>(reducerea riscurilor legate de variabilitatea climatică)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Schimbarea datelor de plantare și recoltare </a:t>
            </a:r>
            <a:r>
              <a:rPr lang="en-GB"/>
              <a:t>(adaptarea la schimbarea anotimpurilor de creștere)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Sisteme de avertizare timpurie </a:t>
            </a:r>
            <a:r>
              <a:rPr lang="en-GB"/>
              <a:t>(previziuni meteorologice pentru o mai bună planificare)</a:t>
            </a:r>
            <a:endParaRPr lang="en-GB">
              <a:ea typeface="Calibri"/>
              <a:cs typeface="Calibri"/>
            </a:endParaRPr>
          </a:p>
          <a:p>
            <a:r>
              <a:rPr lang="en-GB" b="1"/>
              <a:t>Diferența cheie: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 b="1"/>
              <a:t>Atenuare = Prevenirea schimbărilor climatice viitoare </a:t>
            </a:r>
            <a:r>
              <a:rPr lang="en-GB"/>
              <a:t>prin reducerea emisiilor.</a:t>
            </a:r>
            <a:endParaRPr lang="en-GB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/>
              <a:t>Adaptare = Gestionarea impactului actual și viitor </a:t>
            </a:r>
            <a:r>
              <a:rPr lang="en-GB"/>
              <a:t>pentru a menține productivitatea agricolă.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Ambele strategii sunt esențiale pentru agricultura durabilă, iar multe practici (de exemplu, agroforesteria, conservarea solului) contribuie în </a:t>
            </a:r>
            <a:r>
              <a:rPr lang="en-GB" b="1"/>
              <a:t>același timp atât </a:t>
            </a:r>
            <a:r>
              <a:rPr lang="en-GB"/>
              <a:t>la </a:t>
            </a:r>
            <a:r>
              <a:rPr lang="en-GB" b="1"/>
              <a:t>atenuare, cât și la adaptare</a:t>
            </a:r>
            <a:r>
              <a:rPr lang="en-GB"/>
              <a:t>.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6B32-1E6C-4F13-A2F3-0C766540C2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609BBB3-1BE9-BA41-8A69-A70D98C36F22}" type="datetime1">
              <a:rPr lang="de-DE" noProof="0" smtClean="0"/>
              <a:t>28.08.2025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2F9892-4FA8-4E47-8751-DA9332AF5A19}" type="slidenum">
              <a:rPr lang="de-DE" noProof="0" smtClean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9154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Input 26">
            <a:extLst>
              <a:ext uri="{FF2B5EF4-FFF2-40B4-BE49-F238E27FC236}">
                <a16:creationId xmlns:a16="http://schemas.microsoft.com/office/drawing/2014/main" id="{27089F22-B80E-A7EE-F41F-0DACDFA39350}"/>
              </a:ext>
            </a:extLst>
          </p:cNvPr>
          <p:cNvSpPr/>
          <p:nvPr userDrawn="1"/>
        </p:nvSpPr>
        <p:spPr>
          <a:xfrm>
            <a:off x="0" y="3768318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1408A-18D4-4622-BBD6-A1C7DF9CF9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742702"/>
            <a:ext cx="6810941" cy="75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DA0D2-948F-4585-9B0C-E8194ACF9C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3527342"/>
            <a:ext cx="6898662" cy="52644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F405B"/>
                </a:solidFill>
              </a:defRPr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8AE40FB9-1593-4C21-89EA-2BF1D94B3CDD}"/>
              </a:ext>
            </a:extLst>
          </p:cNvPr>
          <p:cNvSpPr txBox="1">
            <a:spLocks/>
          </p:cNvSpPr>
          <p:nvPr userDrawn="1"/>
        </p:nvSpPr>
        <p:spPr>
          <a:xfrm>
            <a:off x="7182201" y="5754439"/>
            <a:ext cx="4163053" cy="622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err="1">
                <a:solidFill>
                  <a:srgbClr val="D3785D"/>
                </a:solidFill>
                <a:latin typeface="Century Gothic" panose="020B0502020202020204" pitchFamily="34" charset="0"/>
              </a:rPr>
              <a:t>OrganicClimateNET</a:t>
            </a:r>
            <a:r>
              <a:rPr lang="en-GB" sz="1400" b="1">
                <a:solidFill>
                  <a:srgbClr val="4F3D16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>
                <a:solidFill>
                  <a:srgbClr val="3F405B"/>
                </a:solidFill>
                <a:latin typeface="Century Gothic" panose="020B0502020202020204" pitchFamily="34" charset="0"/>
              </a:rPr>
              <a:t>PROJECT</a:t>
            </a:r>
          </a:p>
        </p:txBody>
      </p:sp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8C566F7-D923-7C38-82C2-41E8BECD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1635"/>
            <a:ext cx="6063476" cy="11065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4022E-5D05-13EB-7781-F0EFDF86B9E9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9036"/>
            <a:ext cx="12192000" cy="613994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386912-54EF-83B1-8316-9AEB2364CCAF}"/>
              </a:ext>
            </a:extLst>
          </p:cNvPr>
          <p:cNvCxnSpPr>
            <a:cxnSpLocks/>
          </p:cNvCxnSpPr>
          <p:nvPr userDrawn="1"/>
        </p:nvCxnSpPr>
        <p:spPr>
          <a:xfrm>
            <a:off x="-51728" y="-96976"/>
            <a:ext cx="12243728" cy="860291"/>
          </a:xfrm>
          <a:prstGeom prst="line">
            <a:avLst/>
          </a:prstGeom>
          <a:ln w="19050">
            <a:solidFill>
              <a:srgbClr val="85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E25132-9B7D-B255-72D0-8FC8AD7ADF02}"/>
              </a:ext>
            </a:extLst>
          </p:cNvPr>
          <p:cNvCxnSpPr>
            <a:cxnSpLocks/>
          </p:cNvCxnSpPr>
          <p:nvPr userDrawn="1"/>
        </p:nvCxnSpPr>
        <p:spPr>
          <a:xfrm>
            <a:off x="6423356" y="5601160"/>
            <a:ext cx="5768644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3A733E7-A6BA-4800-8798-6C5F4B46A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" y="5907219"/>
            <a:ext cx="2256155" cy="4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636667-101B-4D1A-A1DE-27A639AAC876}"/>
              </a:ext>
            </a:extLst>
          </p:cNvPr>
          <p:cNvSpPr/>
          <p:nvPr userDrawn="1"/>
        </p:nvSpPr>
        <p:spPr>
          <a:xfrm>
            <a:off x="327773" y="5421856"/>
            <a:ext cx="37363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is co-funded by the European Union and the Swiss State Secretariat for Education, Research and Innovation (SERI)</a:t>
            </a:r>
            <a:endParaRPr lang="en-GB" sz="10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5A383A3-58C8-4EAB-99E5-8FEDB8284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" t="25775" r="50890" b="-5191"/>
          <a:stretch/>
        </p:blipFill>
        <p:spPr>
          <a:xfrm>
            <a:off x="2524540" y="5892249"/>
            <a:ext cx="2107095" cy="8399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CE60296-57E3-49D9-8A0D-6DA3763503B4}"/>
              </a:ext>
            </a:extLst>
          </p:cNvPr>
          <p:cNvSpPr/>
          <p:nvPr userDrawn="1"/>
        </p:nvSpPr>
        <p:spPr>
          <a:xfrm>
            <a:off x="8735245" y="6035225"/>
            <a:ext cx="2610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>
                <a:solidFill>
                  <a:srgbClr val="3F405B"/>
                </a:solidFill>
                <a:latin typeface="Century Gothic" panose="020B0502020202020204" pitchFamily="34" charset="0"/>
              </a:rPr>
              <a:t>Grant Agreement No. 101136880</a:t>
            </a:r>
            <a:endParaRPr lang="en-GB" sz="1400" b="1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6B5DC12-AA51-4359-8330-6B403994EE9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16513" y="514350"/>
            <a:ext cx="6369050" cy="5354638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02818B8-3B1A-8A07-FD7F-1549093361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5D83056-E25D-4C64-AE4B-682148E63745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68F4E33-4AAF-0E4C-5ED6-CF50F8976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7F91A7C8-D6E6-C29B-9512-B7C639CD35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43EC9C9-D509-45B3-83AC-6FF9BF27D5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24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7C5-CF19-4BFD-B93A-239373D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5E1DE05-023A-42D7-96DD-325300E5D9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20108"/>
            <a:ext cx="10515600" cy="3253642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4BA224B-56D5-424B-8138-7F7D065CF1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918935"/>
            <a:ext cx="10515600" cy="254354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1EF51A29-B55D-BFE5-1A96-DAE88D031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9B41F1-2B6F-43F7-99D5-8719B1F89FF1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30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4EF9163-4512-29A0-15E1-D50B7EAF8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DDDE8C8E-55FD-4959-B412-0E26B69CD97F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5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FFFD5E90-ED04-9791-2144-BA99CC53F5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0C0ACC67-4650-41C6-B881-C2BCBCC20E9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0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10801A3-0C92-6A54-90C8-28253460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C6BBDB64-04E0-4678-BCFF-23951DCE4C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3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3089682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9A88BAE8-C719-4F8C-1243-555C18D1A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89" y="5256009"/>
            <a:ext cx="1124852" cy="624545"/>
          </a:xfrm>
          <a:prstGeom prst="rect">
            <a:avLst/>
          </a:prstGeom>
        </p:spPr>
      </p:pic>
      <p:pic>
        <p:nvPicPr>
          <p:cNvPr id="16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201965D9-5F09-E969-E16D-6707F0F3A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0" y="5952004"/>
            <a:ext cx="573126" cy="576006"/>
          </a:xfrm>
          <a:prstGeom prst="rect">
            <a:avLst/>
          </a:prstGeom>
        </p:spPr>
      </p:pic>
      <p:pic>
        <p:nvPicPr>
          <p:cNvPr id="7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03C724E0-4E17-B198-54A2-FE68AE440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04" y="5856498"/>
            <a:ext cx="1130315" cy="849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pic>
        <p:nvPicPr>
          <p:cNvPr id="6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63706BF0-0856-FB8A-E837-521255990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4" y="4480675"/>
            <a:ext cx="1172219" cy="70310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00D35E-61C9-E32C-3934-F3B0121883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4700742"/>
            <a:ext cx="1119918" cy="405037"/>
          </a:xfrm>
          <a:prstGeom prst="rect">
            <a:avLst/>
          </a:prstGeom>
        </p:spPr>
      </p:pic>
      <p:pic>
        <p:nvPicPr>
          <p:cNvPr id="2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BAA54909-D135-9B6E-0E36-32D8D5C883C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97" y="4605080"/>
            <a:ext cx="929242" cy="454296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163D4F06-71B9-6B0F-B803-51D26222A9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33" y="5390969"/>
            <a:ext cx="885374" cy="215641"/>
          </a:xfrm>
          <a:prstGeom prst="rect">
            <a:avLst/>
          </a:prstGeom>
        </p:spPr>
      </p:pic>
      <p:pic>
        <p:nvPicPr>
          <p:cNvPr id="27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3510A911-1874-E002-C428-56E2EDEADA2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1" y="5283535"/>
            <a:ext cx="849552" cy="524108"/>
          </a:xfrm>
          <a:prstGeom prst="rect">
            <a:avLst/>
          </a:prstGeom>
        </p:spPr>
      </p:pic>
      <p:pic>
        <p:nvPicPr>
          <p:cNvPr id="31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9DA32950-9CA4-982A-79AD-E52CBAF469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60" y="5264074"/>
            <a:ext cx="570719" cy="578431"/>
          </a:xfrm>
          <a:prstGeom prst="rect">
            <a:avLst/>
          </a:prstGeom>
        </p:spPr>
      </p:pic>
      <p:pic>
        <p:nvPicPr>
          <p:cNvPr id="35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3FCE8375-861E-77E0-3248-AD7730AB61A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05" y="6442556"/>
            <a:ext cx="649052" cy="583418"/>
          </a:xfrm>
          <a:prstGeom prst="rect">
            <a:avLst/>
          </a:prstGeom>
        </p:spPr>
      </p:pic>
      <p:pic>
        <p:nvPicPr>
          <p:cNvPr id="37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FAF54F37-66A8-9270-6645-A9432EFFE0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67" y="5934396"/>
            <a:ext cx="473018" cy="599793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1B9323-3183-F007-58DD-AE4C4D938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5" y="5347236"/>
            <a:ext cx="2256155" cy="472440"/>
          </a:xfrm>
          <a:prstGeom prst="rect">
            <a:avLst/>
          </a:prstGeom>
          <a:solidFill>
            <a:srgbClr val="F2F1DB"/>
          </a:solidFill>
          <a:ln>
            <a:noFill/>
          </a:ln>
        </p:spPr>
      </p:pic>
      <p:sp>
        <p:nvSpPr>
          <p:cNvPr id="19" name="CuadroTexto 9">
            <a:extLst>
              <a:ext uri="{FF2B5EF4-FFF2-40B4-BE49-F238E27FC236}">
                <a16:creationId xmlns:a16="http://schemas.microsoft.com/office/drawing/2014/main" id="{ACC96D7A-DC6F-E071-A34A-D953CEE7519D}"/>
              </a:ext>
            </a:extLst>
          </p:cNvPr>
          <p:cNvSpPr txBox="1"/>
          <p:nvPr userDrawn="1"/>
        </p:nvSpPr>
        <p:spPr>
          <a:xfrm>
            <a:off x="2786335" y="5347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04A37E-2FE4-4FF1-8973-1E69D595B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871242"/>
            <a:ext cx="4169672" cy="807043"/>
          </a:xfrm>
          <a:prstGeom prst="rect">
            <a:avLst/>
          </a:prstGeom>
        </p:spPr>
      </p:pic>
      <p:pic>
        <p:nvPicPr>
          <p:cNvPr id="22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83BCEEA-B09D-A3D7-EEFE-49D0C2E4A6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63" y="5292443"/>
            <a:ext cx="1539490" cy="486597"/>
          </a:xfrm>
          <a:prstGeom prst="rect">
            <a:avLst/>
          </a:prstGeom>
        </p:spPr>
      </p:pic>
      <p:pic>
        <p:nvPicPr>
          <p:cNvPr id="26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D8A410C-E347-6AFF-11AF-F38AB88772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6" y="4636881"/>
            <a:ext cx="867773" cy="454009"/>
          </a:xfrm>
          <a:prstGeom prst="rect">
            <a:avLst/>
          </a:prstGeom>
        </p:spPr>
      </p:pic>
      <p:pic>
        <p:nvPicPr>
          <p:cNvPr id="30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1F612D24-B9DC-7E2E-AC29-D7BBBFA47AC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5" y="5768173"/>
            <a:ext cx="2128754" cy="1162466"/>
          </a:xfrm>
          <a:prstGeom prst="rect">
            <a:avLst/>
          </a:prstGeom>
        </p:spPr>
      </p:pic>
      <p:pic>
        <p:nvPicPr>
          <p:cNvPr id="36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640B7338-D42F-1C2B-F69A-B2DBACCFDE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47" y="5928217"/>
            <a:ext cx="599793" cy="5997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C041233-FA12-414F-89CE-60A1DF4543FA}"/>
              </a:ext>
            </a:extLst>
          </p:cNvPr>
          <p:cNvCxnSpPr/>
          <p:nvPr userDrawn="1"/>
        </p:nvCxnSpPr>
        <p:spPr>
          <a:xfrm>
            <a:off x="680326" y="5852913"/>
            <a:ext cx="3575376" cy="9312"/>
          </a:xfrm>
          <a:prstGeom prst="line">
            <a:avLst/>
          </a:prstGeom>
          <a:ln>
            <a:solidFill>
              <a:srgbClr val="3F4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51B4C71F-F516-40A2-A491-0D5C57C7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4" r="68295" b="83078"/>
          <a:stretch/>
        </p:blipFill>
        <p:spPr>
          <a:xfrm rot="16200000">
            <a:off x="-241629" y="5937492"/>
            <a:ext cx="1321978" cy="228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69518-89EC-41A1-BECE-D0C0907DE5A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9" y="4713663"/>
            <a:ext cx="616953" cy="4611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0229E9-C6C1-4CE0-90E5-2BB3DA13496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34" y="6029715"/>
            <a:ext cx="864187" cy="4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773238"/>
            <a:ext cx="10150793" cy="434700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E9E9-AACA-4C3F-9D98-3EE89B09C38F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Agenda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37270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150793" cy="4403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BA48-C217-4FCA-8AC2-52F646B2C73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28.08.2025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19" rIns="91438" bIns="45719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9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0A8-98DC-4CB6-A799-15B659B04258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0744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1A4C-CB9A-407D-A10F-44EF44A95112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2F9197C-1E64-DD70-B93C-EF07686C0182}"/>
              </a:ext>
            </a:extLst>
          </p:cNvPr>
          <p:cNvSpPr>
            <a:spLocks/>
          </p:cNvSpPr>
          <p:nvPr userDrawn="1"/>
        </p:nvSpPr>
        <p:spPr bwMode="auto">
          <a:xfrm>
            <a:off x="548143" y="5675979"/>
            <a:ext cx="1049233" cy="308443"/>
          </a:xfrm>
          <a:custGeom>
            <a:avLst/>
            <a:gdLst>
              <a:gd name="T0" fmla="*/ 0 w 776"/>
              <a:gd name="T1" fmla="*/ 0 h 226"/>
              <a:gd name="T2" fmla="*/ 402 w 776"/>
              <a:gd name="T3" fmla="*/ 93 h 226"/>
              <a:gd name="T4" fmla="*/ 716 w 776"/>
              <a:gd name="T5" fmla="*/ 120 h 226"/>
              <a:gd name="T6" fmla="*/ 644 w 776"/>
              <a:gd name="T7" fmla="*/ 61 h 226"/>
              <a:gd name="T8" fmla="*/ 662 w 776"/>
              <a:gd name="T9" fmla="*/ 48 h 226"/>
              <a:gd name="T10" fmla="*/ 776 w 776"/>
              <a:gd name="T11" fmla="*/ 126 h 226"/>
              <a:gd name="T12" fmla="*/ 662 w 776"/>
              <a:gd name="T13" fmla="*/ 226 h 226"/>
              <a:gd name="T14" fmla="*/ 643 w 776"/>
              <a:gd name="T15" fmla="*/ 218 h 226"/>
              <a:gd name="T16" fmla="*/ 707 w 776"/>
              <a:gd name="T17" fmla="*/ 150 h 226"/>
              <a:gd name="T18" fmla="*/ 432 w 776"/>
              <a:gd name="T19" fmla="*/ 132 h 226"/>
              <a:gd name="T20" fmla="*/ 2 w 776"/>
              <a:gd name="T21" fmla="*/ 41 h 226"/>
              <a:gd name="T22" fmla="*/ 0 w 776"/>
              <a:gd name="T23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6" h="226">
                <a:moveTo>
                  <a:pt x="0" y="0"/>
                </a:moveTo>
                <a:cubicBezTo>
                  <a:pt x="0" y="0"/>
                  <a:pt x="243" y="72"/>
                  <a:pt x="402" y="93"/>
                </a:cubicBezTo>
                <a:cubicBezTo>
                  <a:pt x="560" y="114"/>
                  <a:pt x="716" y="120"/>
                  <a:pt x="716" y="120"/>
                </a:cubicBezTo>
                <a:cubicBezTo>
                  <a:pt x="644" y="61"/>
                  <a:pt x="644" y="61"/>
                  <a:pt x="644" y="61"/>
                </a:cubicBezTo>
                <a:cubicBezTo>
                  <a:pt x="662" y="48"/>
                  <a:pt x="662" y="48"/>
                  <a:pt x="662" y="48"/>
                </a:cubicBezTo>
                <a:cubicBezTo>
                  <a:pt x="776" y="126"/>
                  <a:pt x="776" y="126"/>
                  <a:pt x="776" y="126"/>
                </a:cubicBezTo>
                <a:cubicBezTo>
                  <a:pt x="662" y="226"/>
                  <a:pt x="662" y="226"/>
                  <a:pt x="662" y="226"/>
                </a:cubicBezTo>
                <a:cubicBezTo>
                  <a:pt x="643" y="218"/>
                  <a:pt x="643" y="218"/>
                  <a:pt x="643" y="218"/>
                </a:cubicBezTo>
                <a:cubicBezTo>
                  <a:pt x="707" y="150"/>
                  <a:pt x="707" y="150"/>
                  <a:pt x="707" y="150"/>
                </a:cubicBezTo>
                <a:cubicBezTo>
                  <a:pt x="707" y="150"/>
                  <a:pt x="562" y="145"/>
                  <a:pt x="432" y="132"/>
                </a:cubicBezTo>
                <a:cubicBezTo>
                  <a:pt x="307" y="118"/>
                  <a:pt x="2" y="41"/>
                  <a:pt x="2" y="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0F92-A01C-4BF7-8070-9D4FC2C18F6A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84540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A2918F-408D-477F-AEF7-3F3B3F70F5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773238"/>
            <a:ext cx="9864000" cy="3621087"/>
          </a:xfrm>
        </p:spPr>
        <p:txBody>
          <a:bodyPr/>
          <a:lstStyle>
            <a:lvl1pPr marL="266700" indent="-2667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449263" indent="-187325">
              <a:buClr>
                <a:schemeClr val="accent1"/>
              </a:buClr>
              <a:buFont typeface="Calibri" panose="020F0502020204030204" pitchFamily="34" charset="0"/>
              <a:buChar char="◦"/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2345A-3148-4175-B770-9607AA67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2E00-EE1C-4D85-8858-B1246CBD991E}" type="datetime1">
              <a:rPr lang="de-DE" smtClean="0"/>
              <a:t>28.08.2025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6DECF-39FD-408C-979B-A77A9E63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A2D6B-FE2E-48F9-B9EF-7E1C0BE0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074A88A7-658C-458A-A0FB-98C0F9FED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Kapitel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525548-97F8-4E59-BF56-55D2378FC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188BBE15-44C8-0EBD-7454-8149A81F7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5549900"/>
            <a:ext cx="9864000" cy="650875"/>
          </a:xfrm>
          <a:solidFill>
            <a:schemeClr val="accent1"/>
          </a:solidFill>
        </p:spPr>
        <p:txBody>
          <a:bodyPr anchor="ctr"/>
          <a:lstStyle>
            <a:lvl1pPr marL="107950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334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FA1802-4FFD-45AC-A6EE-4A428C3D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821" y="413252"/>
            <a:ext cx="10515600" cy="1325563"/>
          </a:xfrm>
        </p:spPr>
        <p:txBody>
          <a:bodyPr/>
          <a:lstStyle>
            <a:lvl1pPr>
              <a:defRPr>
                <a:solidFill>
                  <a:srgbClr val="3F405B"/>
                </a:solidFill>
              </a:defRPr>
            </a:lvl1pPr>
          </a:lstStyle>
          <a:p>
            <a:r>
              <a:rPr lang="en-US"/>
              <a:t>Click to edit Index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88005C-2E11-43DD-8E00-FE8D2DAFC8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131DB-F651-4599-8246-79C98BA6D9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3738" y="1914525"/>
            <a:ext cx="10515600" cy="3971925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rgbClr val="3F405B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rgbClr val="3F405B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rgbClr val="3F405B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rgbClr val="3F405B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rgbClr val="3F40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FE3222-3330-C3B4-8576-672B3A2EB635}"/>
              </a:ext>
            </a:extLst>
          </p:cNvPr>
          <p:cNvCxnSpPr/>
          <p:nvPr userDrawn="1"/>
        </p:nvCxnSpPr>
        <p:spPr>
          <a:xfrm>
            <a:off x="0" y="0"/>
            <a:ext cx="255037" cy="6858000"/>
          </a:xfrm>
          <a:prstGeom prst="line">
            <a:avLst/>
          </a:prstGeom>
          <a:ln w="19050">
            <a:solidFill>
              <a:srgbClr val="D3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A78AA8-44F2-1454-A6F0-E885393CFF73}"/>
              </a:ext>
            </a:extLst>
          </p:cNvPr>
          <p:cNvCxnSpPr>
            <a:cxnSpLocks/>
          </p:cNvCxnSpPr>
          <p:nvPr userDrawn="1"/>
        </p:nvCxnSpPr>
        <p:spPr>
          <a:xfrm flipH="1">
            <a:off x="-9924" y="-18699"/>
            <a:ext cx="385665" cy="7257699"/>
          </a:xfrm>
          <a:prstGeom prst="line">
            <a:avLst/>
          </a:prstGeom>
          <a:ln w="19050">
            <a:solidFill>
              <a:srgbClr val="496D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7D3E951-34EE-2EF8-4C24-F29215B38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0EF52F89-6982-4536-AAF2-753657F55ADD}"/>
              </a:ext>
            </a:extLst>
          </p:cNvPr>
          <p:cNvSpPr/>
          <p:nvPr userDrawn="1"/>
        </p:nvSpPr>
        <p:spPr>
          <a:xfrm rot="5400000">
            <a:off x="-3269235" y="2839757"/>
            <a:ext cx="6876697" cy="1197183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C9A21C2F-3726-4188-8F58-FD168B8208BB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3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6C8ED9-2802-4717-B2F4-49CE1017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2DEB15-A0EF-4F2C-90EA-0A0AEE422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2680" y="1773238"/>
            <a:ext cx="4932000" cy="43200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47E390-DBDE-4A32-9919-DDC8F79A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EE76-903E-4D07-B460-E870F5DB5F10}" type="datetime1">
              <a:rPr lang="de-DE" smtClean="0"/>
              <a:t>28.08.2025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53C4CA-CC9F-4E3C-AD06-D2AC078B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Überregionale Beraterinfo Klimastrategie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10AB26-68F9-4584-9138-3F9BF93E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00" y="6356350"/>
            <a:ext cx="514351" cy="360000"/>
          </a:xfrm>
        </p:spPr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1EA62C8C-7F56-4DEF-9EFF-D5E98304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9707207-9A1A-4BF7-884B-9060FE104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76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79A35-D07E-4CD1-B37F-868DF04F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59A574-6608-4819-8401-193D4B1B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EDAD9-3036-4C66-BB11-9A0E1B2BA592}" type="datetime1">
              <a:rPr lang="de-DE" smtClean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7CFA26-AF76-47AD-88CC-74681001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1167" y="6356350"/>
            <a:ext cx="8092533" cy="360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C4419-FE9F-4D18-A943-3F9E61C4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4871-A284-4AA3-B12A-BBE28781DF4B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12E52C9-723E-41CC-B8B0-291BF7310A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2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24A87C3-5010-519C-1F6C-474CF7D4922E}"/>
              </a:ext>
            </a:extLst>
          </p:cNvPr>
          <p:cNvSpPr/>
          <p:nvPr/>
        </p:nvSpPr>
        <p:spPr>
          <a:xfrm>
            <a:off x="0" y="3768315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EBBE-CF89-359A-1BF0-9AD1D216E0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2742706"/>
            <a:ext cx="6810944" cy="750603"/>
          </a:xfrm>
        </p:spPr>
        <p:txBody>
          <a:bodyPr/>
          <a:lstStyle>
            <a:lvl1pPr marL="0" indent="0">
              <a:buNone/>
              <a:defRPr lang="en-US" sz="4400" b="1"/>
            </a:lvl1pPr>
          </a:lstStyle>
          <a:p>
            <a:pPr lvl="0"/>
            <a:r>
              <a:rPr lang="en-US"/>
              <a:t>Write here your title!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1F11C7-EEEC-EED1-37E4-B3EA5CA6089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3527343"/>
            <a:ext cx="6898663" cy="526447"/>
          </a:xfrm>
        </p:spPr>
        <p:txBody>
          <a:bodyPr>
            <a:noAutofit/>
          </a:bodyPr>
          <a:lstStyle>
            <a:lvl1pPr marL="0" indent="0">
              <a:buNone/>
              <a:defRPr lang="en-GB" sz="1400"/>
            </a:lvl1pPr>
          </a:lstStyle>
          <a:p>
            <a:pPr lvl="0"/>
            <a:r>
              <a:rPr lang="en-GB"/>
              <a:t>Name and organisation of the speaker/event name/ date xx/xx/xx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4B851AF-72BA-CA86-1FB3-E91502F0067F}"/>
              </a:ext>
            </a:extLst>
          </p:cNvPr>
          <p:cNvSpPr txBox="1"/>
          <p:nvPr/>
        </p:nvSpPr>
        <p:spPr>
          <a:xfrm>
            <a:off x="7182200" y="5754438"/>
            <a:ext cx="4163052" cy="6222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>
                <a:solidFill>
                  <a:srgbClr val="D3785D"/>
                </a:solidFill>
                <a:uFillTx/>
                <a:latin typeface="Century Gothic" pitchFamily="34"/>
              </a:rPr>
              <a:t>OrganicClimateNET</a:t>
            </a:r>
            <a:r>
              <a:rPr lang="en-GB" sz="1400" b="1" i="0" u="none" strike="noStrike" kern="1200" cap="none" spc="0" baseline="0">
                <a:solidFill>
                  <a:srgbClr val="4F3D16"/>
                </a:solidFill>
                <a:uFillTx/>
                <a:latin typeface="Century Gothic" pitchFamily="34"/>
              </a:rPr>
              <a:t> </a:t>
            </a:r>
            <a:r>
              <a:rPr lang="en-GB" sz="14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PROJECT</a:t>
            </a:r>
          </a:p>
        </p:txBody>
      </p:sp>
      <p:pic>
        <p:nvPicPr>
          <p:cNvPr id="6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846D8F-3453-69C3-57AE-0FAE4CB0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3" y="4631637"/>
            <a:ext cx="6063477" cy="110658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2C654-8805-7027-1F2E-E35192CDFAC8}"/>
              </a:ext>
            </a:extLst>
          </p:cNvPr>
          <p:cNvCxnSpPr/>
          <p:nvPr/>
        </p:nvCxnSpPr>
        <p:spPr>
          <a:xfrm flipV="1">
            <a:off x="0" y="-9034"/>
            <a:ext cx="12191996" cy="613991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853A02-5533-14BC-4BFC-6D9125EA2503}"/>
              </a:ext>
            </a:extLst>
          </p:cNvPr>
          <p:cNvCxnSpPr/>
          <p:nvPr/>
        </p:nvCxnSpPr>
        <p:spPr>
          <a:xfrm>
            <a:off x="-51727" y="-96972"/>
            <a:ext cx="12243723" cy="860285"/>
          </a:xfrm>
          <a:prstGeom prst="straightConnector1">
            <a:avLst/>
          </a:prstGeom>
          <a:noFill/>
          <a:ln w="19046" cap="flat">
            <a:solidFill>
              <a:srgbClr val="85B096"/>
            </a:solidFill>
            <a:prstDash val="solid"/>
            <a:miter/>
          </a:ln>
        </p:spPr>
      </p:cxn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00C61F51-394C-C455-6386-27DEDDA61366}"/>
              </a:ext>
            </a:extLst>
          </p:cNvPr>
          <p:cNvCxnSpPr/>
          <p:nvPr/>
        </p:nvCxnSpPr>
        <p:spPr>
          <a:xfrm>
            <a:off x="6423358" y="5601157"/>
            <a:ext cx="5768638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  <p:pic>
        <p:nvPicPr>
          <p:cNvPr id="10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6AB09F8-8429-7A1A-3BF9-2B723382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775" y="5907216"/>
            <a:ext cx="2256153" cy="4724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hteck 1">
            <a:extLst>
              <a:ext uri="{FF2B5EF4-FFF2-40B4-BE49-F238E27FC236}">
                <a16:creationId xmlns:a16="http://schemas.microsoft.com/office/drawing/2014/main" id="{C512BEBC-6D27-20B8-3AC1-21897CA51D82}"/>
              </a:ext>
            </a:extLst>
          </p:cNvPr>
          <p:cNvSpPr/>
          <p:nvPr/>
        </p:nvSpPr>
        <p:spPr>
          <a:xfrm>
            <a:off x="327775" y="5421852"/>
            <a:ext cx="3736366" cy="41549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Times New Roman" pitchFamily="18"/>
                <a:cs typeface="Times New Roman" pitchFamily="18"/>
              </a:rPr>
              <a:t>This project is co-funded by the European Union and the Swiss State Secretariat for Education, Research and Innovation (SERI)</a:t>
            </a:r>
            <a:endParaRPr lang="en-GB" sz="10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Grafik 16">
            <a:extLst>
              <a:ext uri="{FF2B5EF4-FFF2-40B4-BE49-F238E27FC236}">
                <a16:creationId xmlns:a16="http://schemas.microsoft.com/office/drawing/2014/main" id="{2985DD1A-FA31-5B34-B905-FE658EB65A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24" t="25775" r="50890" b="-5191"/>
          <a:stretch>
            <a:fillRect/>
          </a:stretch>
        </p:blipFill>
        <p:spPr>
          <a:xfrm>
            <a:off x="2524539" y="5892247"/>
            <a:ext cx="2107097" cy="8399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hteck 3">
            <a:extLst>
              <a:ext uri="{FF2B5EF4-FFF2-40B4-BE49-F238E27FC236}">
                <a16:creationId xmlns:a16="http://schemas.microsoft.com/office/drawing/2014/main" id="{1DF3DE0E-9FE0-1C7B-4501-0634FC738021}"/>
              </a:ext>
            </a:extLst>
          </p:cNvPr>
          <p:cNvSpPr/>
          <p:nvPr/>
        </p:nvSpPr>
        <p:spPr>
          <a:xfrm>
            <a:off x="8735244" y="6035222"/>
            <a:ext cx="2610008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Grant Agreement No. 101136880</a:t>
            </a:r>
            <a:endParaRPr lang="en-GB" sz="1400" b="1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98164222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5C00E9F-A026-B39A-3CA3-B66A0AB79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819" y="413253"/>
            <a:ext cx="10515600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Index Title</a:t>
            </a:r>
            <a:endParaRPr lang="en-GB"/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033C8D09-1A15-6423-18CB-E19112F740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CCFF40-2A4E-4932-8CC5-BE2A39E9B69D}" type="slidenum">
              <a:t>‹Nr.›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8143B-8863-4320-F1B1-479AA1B00F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736" y="1914525"/>
            <a:ext cx="10515600" cy="3971925"/>
          </a:xfrm>
        </p:spPr>
        <p:txBody>
          <a:bodyPr/>
          <a:lstStyle>
            <a:lvl1pPr>
              <a:buFont typeface="Calibri Light"/>
              <a:buAutoNum type="arabicPeriod"/>
              <a:defRPr lang="en-US"/>
            </a:lvl1pPr>
            <a:lvl2pPr>
              <a:buFont typeface="Calibri Light"/>
              <a:buAutoNum type="arabicPeriod"/>
              <a:defRPr lang="en-US"/>
            </a:lvl2pPr>
            <a:lvl3pPr>
              <a:buFont typeface="Calibri Light"/>
              <a:buAutoNum type="arabicPeriod"/>
              <a:defRPr lang="en-US"/>
            </a:lvl3pPr>
            <a:lvl4pPr>
              <a:buFont typeface="Calibri Light"/>
              <a:buAutoNum type="arabicPeriod"/>
              <a:defRPr lang="en-US"/>
            </a:lvl4pPr>
            <a:lvl5pPr>
              <a:buFont typeface="Calibri Light"/>
              <a:buAutoNum type="arabicPeriod"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40007E82-2EE3-E9C9-4B8A-3C6F9A46FDEA}"/>
              </a:ext>
            </a:extLst>
          </p:cNvPr>
          <p:cNvCxnSpPr/>
          <p:nvPr/>
        </p:nvCxnSpPr>
        <p:spPr>
          <a:xfrm>
            <a:off x="0" y="0"/>
            <a:ext cx="255035" cy="685800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</a:ln>
        </p:spPr>
      </p:cxnSp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981BBE93-7F9A-4D40-91DE-7D6DEF90BAFE}"/>
              </a:ext>
            </a:extLst>
          </p:cNvPr>
          <p:cNvCxnSpPr/>
          <p:nvPr/>
        </p:nvCxnSpPr>
        <p:spPr>
          <a:xfrm flipH="1">
            <a:off x="-9921" y="-18699"/>
            <a:ext cx="385666" cy="7257702"/>
          </a:xfrm>
          <a:prstGeom prst="straightConnector1">
            <a:avLst/>
          </a:prstGeom>
          <a:noFill/>
          <a:ln w="19046" cap="flat">
            <a:solidFill>
              <a:srgbClr val="496D56"/>
            </a:solidFill>
            <a:prstDash val="solid"/>
            <a:miter/>
          </a:ln>
        </p:spPr>
      </p:cxnSp>
      <p:pic>
        <p:nvPicPr>
          <p:cNvPr id="7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E82771BE-C802-56E8-D49C-6CAD23B3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Flowchart: Manual Input 18">
            <a:extLst>
              <a:ext uri="{FF2B5EF4-FFF2-40B4-BE49-F238E27FC236}">
                <a16:creationId xmlns:a16="http://schemas.microsoft.com/office/drawing/2014/main" id="{259F566D-A7E4-A663-3622-3F115D0C79B1}"/>
              </a:ext>
            </a:extLst>
          </p:cNvPr>
          <p:cNvSpPr/>
          <p:nvPr/>
        </p:nvSpPr>
        <p:spPr>
          <a:xfrm rot="5400013">
            <a:off x="-3269241" y="2839756"/>
            <a:ext cx="6876699" cy="11971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F42FF66-9093-2965-3972-5B47DEC8B4E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39790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BA286-9D2D-959B-E257-3A52C1636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3903" y="3397005"/>
            <a:ext cx="5251454" cy="119245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FC7C26-CA70-E151-2F07-A5C2B74360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57557" y="4606930"/>
            <a:ext cx="5251454" cy="1112678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5FA9BE32-1676-2A56-CEC2-F0DF257A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67" y="3133292"/>
            <a:ext cx="2852735" cy="28527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120E2F4-66B8-A997-167F-A6167B859A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880113" y="0"/>
            <a:ext cx="3311883" cy="6107113"/>
          </a:xfrm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2040C63-9358-9B43-5017-44BF9FE07E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3C1874-E2E7-416E-B61B-A9C053DF37C9}" type="slidenum">
              <a:t>‹Nr.›</a:t>
            </a:fld>
            <a:endParaRPr lang="en-GB"/>
          </a:p>
        </p:txBody>
      </p:sp>
      <p:pic>
        <p:nvPicPr>
          <p:cNvPr id="7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1E975373-EF8E-E236-6A77-934668F3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B41F7720-6BB8-D885-DACF-C67B60C087A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169576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5C2E3-8F74-F306-8FFC-F410F1E029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82391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F07336-0147-0849-CD46-C0BF53801AE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789526"/>
            <a:ext cx="10515600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9D06ED1-659D-B6F8-2634-3099386F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406401E6-0355-9F10-B659-C565E6731B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063858"/>
            <a:ext cx="8951838" cy="411955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D107AC74-19A0-E4D5-733B-283280D8E3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A5291F-A0BF-4D9A-9991-5DD2545801DE}" type="slidenum">
              <a:t>‹Nr.›</a:t>
            </a:fld>
            <a:endParaRPr lang="en-GB"/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B363B2B7-9E0B-B75D-7AFB-9B86CC8232D9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374091781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7E773-3EA8-E312-30A9-27BAA20B6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29028"/>
            <a:ext cx="10515600" cy="1325559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266120-E18C-FC44-8BA9-9B38AD6D5C6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3872B7-EF7B-5310-8CFF-99CBF7E9250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789526"/>
            <a:ext cx="5181603" cy="435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E3079F0-5FD0-78CA-7D1D-57EA4888C5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8FC17-FB37-4640-92D4-864E79CFDC50}" type="slidenum">
              <a:t>‹Nr.›</a:t>
            </a:fld>
            <a:endParaRPr lang="en-GB"/>
          </a:p>
        </p:txBody>
      </p:sp>
      <p:pic>
        <p:nvPicPr>
          <p:cNvPr id="6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A47DCF-A902-9D7A-3D05-211A9F17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ABB75C8D-595E-1AA5-077E-46057B464D44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54799733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3DD59-5E22-3D9C-2F95-5795BC6AE0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45B341-B876-EE55-F62E-8105B79FC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E5CE2C-78C2-3A23-7B06-24F5FE702D3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8203" y="2505071"/>
            <a:ext cx="5157782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6FD223-3ADD-FFE3-742A-44E4AA12846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0608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A0365A-CCA0-FA84-F786-2F453F553A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A713D13-42C9-8206-674B-7579B8F805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940466-F56F-4B14-BAFE-E70A57C07BE7}" type="slidenum">
              <a:t>‹Nr.›</a:t>
            </a:fld>
            <a:endParaRPr lang="en-GB"/>
          </a:p>
        </p:txBody>
      </p:sp>
      <p:pic>
        <p:nvPicPr>
          <p:cNvPr id="8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F98EC05-69A6-BF9C-14EC-A1BDA037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FA44941B-71CC-95FC-3FFE-ABCEC9629DC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709800778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89267-A772-C54C-ADEF-34DE2EABF1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7FA39E-9864-D5AA-2A0A-7B74E5E9083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4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E03EEBD-4D17-60E5-2986-0F0E77BE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DB4F5C4-6151-27D2-83C5-5DA2ADDF4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E9526-D084-4C3E-AFC7-F574BBB8EF3F}" type="slidenum"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6DF66ADF-5B9D-2EB8-E9A4-CD0ED0A8160F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3852274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4D5A4-1E6C-34E8-F83C-A77018FCB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237512"/>
            <a:ext cx="3932240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B7099-43AE-36A7-1644-1E27989E58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0011" y="1001944"/>
            <a:ext cx="6172200" cy="48736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2986A6-66AE-9098-17C7-7366315CC5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954216"/>
            <a:ext cx="3932240" cy="2914768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417613-F6D0-6089-3F13-7366212BD60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85CF0CE-9512-49D2-5256-C2CB7754B5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DAEEF-B70D-4411-98A9-6C238BF5088E}" type="slidenum">
              <a:t>‹Nr.›</a:t>
            </a:fld>
            <a:endParaRPr lang="en-GB"/>
          </a:p>
        </p:txBody>
      </p:sp>
      <p:pic>
        <p:nvPicPr>
          <p:cNvPr id="7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D75E3EA-7EFE-761A-767D-4900329F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77F75DD0-3745-E055-4989-355C453423ED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85634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64FAD-CF82-4315-8163-8428F010E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3906" y="3397006"/>
            <a:ext cx="5251450" cy="1192457"/>
          </a:xfrm>
        </p:spPr>
        <p:txBody>
          <a:bodyPr anchor="ctr">
            <a:noAutofit/>
          </a:bodyPr>
          <a:lstStyle>
            <a:lvl1pPr>
              <a:defRPr sz="4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de sección 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D38C5B-E8BA-4341-A2CE-093ABD9C5D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7556" y="4606926"/>
            <a:ext cx="5251450" cy="111267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Picture 14" descr="A circular logo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10831C7E-B97E-EFCD-C323-5A4085B3F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" y="3133288"/>
            <a:ext cx="2852737" cy="2852737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8FD77D-9C4D-00F1-14DA-9CF48F333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0113" y="0"/>
            <a:ext cx="3311887" cy="610711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BD62E86D-6FDB-8FB5-4C86-93C5516F3D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709467-3915-4804-BF48-412BD6EACE6E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2" name="Picture 21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06AB073-271F-259A-57D4-F2BB095A8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AFD19B52-8544-4DA7-83E7-F54BC59A4CB9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10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DFA27-53E9-4C9D-B637-F4ADA0D9D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1DAE65-F34F-104C-B7DB-5B91E2CDB7C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299789" y="1329610"/>
            <a:ext cx="5194038" cy="4198778"/>
          </a:xfrm>
        </p:spPr>
        <p:txBody>
          <a:bodyPr/>
          <a:lstStyle>
            <a:lvl1pPr marL="0" indent="0">
              <a:buNone/>
              <a:defRPr lang="en-GB" sz="3200">
                <a:solidFill>
                  <a:srgbClr val="4F3D16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E317B-CD86-A120-E14F-5E212D3D2B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F89F837-95BB-FD95-8DE6-3AEE4E14ED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44275-B9C7-4FC4-8B32-42902E6908BF}" type="slidenum">
              <a:t>‹Nr.›</a:t>
            </a:fld>
            <a:endParaRPr lang="en-GB"/>
          </a:p>
        </p:txBody>
      </p:sp>
      <p:pic>
        <p:nvPicPr>
          <p:cNvPr id="6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D8775A8E-4377-1B31-095C-BABFC85E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01E33ACA-365A-3E5B-E4A9-C3EEE79D1CF1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193542558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D326A-78F8-33F8-4299-A3C9AD63B6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611" y="223177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B2D7B15E-D431-78EC-16D4-EB9FB306B2B1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5116516" y="514350"/>
            <a:ext cx="6369052" cy="5354634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F3A8A29C-70A5-8132-6B22-6E11606BE6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32A000-E921-40B4-831C-2931D9A73111}" type="slidenum">
              <a:t>‹Nr.›</a:t>
            </a:fld>
            <a:endParaRPr lang="en-GB"/>
          </a:p>
        </p:txBody>
      </p:sp>
      <p:pic>
        <p:nvPicPr>
          <p:cNvPr id="5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3280C4C-9BDC-6026-E9A3-6D6B6DF3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94F63A1-D282-90B7-8F6F-7FB1ECBCF8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3973022"/>
            <a:ext cx="3932240" cy="1121136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879A1BEA-9276-D57B-12DD-11E26760AAB6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80311917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9565-458B-B42A-0102-80866B69D2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>
            <a:lvl1pPr algn="ctr"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6">
            <a:extLst>
              <a:ext uri="{FF2B5EF4-FFF2-40B4-BE49-F238E27FC236}">
                <a16:creationId xmlns:a16="http://schemas.microsoft.com/office/drawing/2014/main" id="{83AB4BBF-3C10-D8F2-9875-F09663777428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838203" y="2620103"/>
            <a:ext cx="10515600" cy="3253645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242B02-1D37-9505-CD14-F1250F9895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918932"/>
            <a:ext cx="10515600" cy="254349"/>
          </a:xfrm>
        </p:spPr>
        <p:txBody>
          <a:bodyPr anchorCtr="1"/>
          <a:lstStyle>
            <a:lvl1pPr marL="0" indent="0" algn="ctr">
              <a:buNone/>
              <a:defRPr sz="1600" b="1">
                <a:solidFill>
                  <a:srgbClr val="85B09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7D6F875-FCC1-7D9D-3029-1F11A745C9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848064-C03F-4955-94AC-CAA53970DAFA}" type="slidenum">
              <a:t>‹Nr.›</a:t>
            </a:fld>
            <a:endParaRPr lang="en-GB"/>
          </a:p>
        </p:txBody>
      </p:sp>
      <p:pic>
        <p:nvPicPr>
          <p:cNvPr id="6" name="Picture 2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35DC984E-0B3E-9EA7-BE31-37417674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E1107893-D6AB-219E-2A95-03183206588C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442855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C74507B9-2C86-3A77-3878-CC76F49C62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682BA4-304F-449E-A6A5-04F12A8E5F62}" type="slidenum">
              <a:t>‹Nr.›</a:t>
            </a:fld>
            <a:endParaRPr lang="en-GB"/>
          </a:p>
        </p:txBody>
      </p:sp>
      <p:pic>
        <p:nvPicPr>
          <p:cNvPr id="3" name="Picture 1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AA5E3C55-4DE4-ECB7-F407-9D20E816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8911" y="6347517"/>
            <a:ext cx="2100504" cy="38278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B8F2A0A9-A5F8-00C8-02E9-7D0E464CDA1B}"/>
              </a:ext>
            </a:extLst>
          </p:cNvPr>
          <p:cNvCxnSpPr/>
          <p:nvPr/>
        </p:nvCxnSpPr>
        <p:spPr>
          <a:xfrm>
            <a:off x="8610603" y="6347517"/>
            <a:ext cx="3581393" cy="0"/>
          </a:xfrm>
          <a:prstGeom prst="straightConnector1">
            <a:avLst/>
          </a:prstGeom>
          <a:noFill/>
          <a:ln w="19046" cap="flat">
            <a:solidFill>
              <a:srgbClr val="D3785D"/>
            </a:solidFill>
            <a:prstDash val="solid"/>
            <a:miter/>
            <a:headEnd type="arrow"/>
          </a:ln>
        </p:spPr>
      </p:cxnSp>
    </p:spTree>
    <p:extLst>
      <p:ext uri="{BB962C8B-B14F-4D97-AF65-F5344CB8AC3E}">
        <p14:creationId xmlns:p14="http://schemas.microsoft.com/office/powerpoint/2010/main" val="287865721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6">
            <a:extLst>
              <a:ext uri="{FF2B5EF4-FFF2-40B4-BE49-F238E27FC236}">
                <a16:creationId xmlns:a16="http://schemas.microsoft.com/office/drawing/2014/main" id="{634F8B1D-4BFD-8E48-3DD9-F781DB3A38A2}"/>
              </a:ext>
            </a:extLst>
          </p:cNvPr>
          <p:cNvSpPr/>
          <p:nvPr/>
        </p:nvSpPr>
        <p:spPr>
          <a:xfrm>
            <a:off x="0" y="4165878"/>
            <a:ext cx="12191996" cy="30896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+- 0 0 -360"/>
              <a:gd name="f9" fmla="*/ f3 1 5"/>
              <a:gd name="f10" fmla="*/ f4 1 5"/>
              <a:gd name="f11" fmla="val f5"/>
              <a:gd name="f12" fmla="val f6"/>
              <a:gd name="f13" fmla="*/ f8 f0 1"/>
              <a:gd name="f14" fmla="+- f12 0 f11"/>
              <a:gd name="f15" fmla="*/ f13 1 f2"/>
              <a:gd name="f16" fmla="*/ f14 1 5"/>
              <a:gd name="f17" fmla="*/ f14 1 10"/>
              <a:gd name="f18" fmla="*/ f14 1 2"/>
              <a:gd name="f19" fmla="+- f15 0 f1"/>
              <a:gd name="f20" fmla="+- f11 f18 0"/>
              <a:gd name="f21" fmla="*/ f17 1 f16"/>
              <a:gd name="f22" fmla="*/ f11 1 f16"/>
              <a:gd name="f23" fmla="*/ f12 1 f16"/>
              <a:gd name="f24" fmla="*/ f16 1 f16"/>
              <a:gd name="f25" fmla="*/ f20 1 f16"/>
              <a:gd name="f26" fmla="*/ f22 f9 1"/>
              <a:gd name="f27" fmla="*/ f23 f9 1"/>
              <a:gd name="f28" fmla="*/ f23 f10 1"/>
              <a:gd name="f29" fmla="*/ f24 f10 1"/>
              <a:gd name="f30" fmla="*/ f21 f10 1"/>
              <a:gd name="f31" fmla="*/ f25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31" y="f30"/>
              </a:cxn>
            </a:cxnLst>
            <a:rect l="f26" t="f29" r="f27" b="f28"/>
            <a:pathLst>
              <a:path w="5" h="5">
                <a:moveTo>
                  <a:pt x="f5" y="f7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close/>
              </a:path>
            </a:pathLst>
          </a:custGeom>
          <a:solidFill>
            <a:srgbClr val="F2F1D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9" descr="A close-up of logos&#10;&#10;Description automatically generated">
            <a:extLst>
              <a:ext uri="{FF2B5EF4-FFF2-40B4-BE49-F238E27FC236}">
                <a16:creationId xmlns:a16="http://schemas.microsoft.com/office/drawing/2014/main" id="{1BA61E42-E198-54BA-4F8E-45DB2D0BB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989" y="5256007"/>
            <a:ext cx="1124849" cy="624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5" descr="A ladybug on a green circle with white text&#10;&#10;Description automatically generated">
            <a:extLst>
              <a:ext uri="{FF2B5EF4-FFF2-40B4-BE49-F238E27FC236}">
                <a16:creationId xmlns:a16="http://schemas.microsoft.com/office/drawing/2014/main" id="{5A1A8326-E175-5BE1-E53A-533D36FE4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55" y="5952003"/>
            <a:ext cx="573127" cy="5760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logo with red text&#10;&#10;Description automatically generated with medium confidence">
            <a:extLst>
              <a:ext uri="{FF2B5EF4-FFF2-40B4-BE49-F238E27FC236}">
                <a16:creationId xmlns:a16="http://schemas.microsoft.com/office/drawing/2014/main" id="{804736F9-42C4-F05A-53B7-4536AD2F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006" y="5856494"/>
            <a:ext cx="1130317" cy="8496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02BB9D-7379-C02E-6F89-0C100CCB4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812" y="789630"/>
            <a:ext cx="5052489" cy="1103945"/>
          </a:xfrm>
        </p:spPr>
        <p:txBody>
          <a:bodyPr/>
          <a:lstStyle>
            <a:lvl1pPr>
              <a:defRPr lang="en-US" sz="7200"/>
            </a:lvl1pPr>
          </a:lstStyle>
          <a:p>
            <a:pPr lvl="0"/>
            <a:r>
              <a:rPr lang="en-US"/>
              <a:t>Thank you!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A68102E-0FE9-273E-8730-528D4BDD7C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6116" y="2528151"/>
            <a:ext cx="3864181" cy="1103945"/>
          </a:xfrm>
        </p:spPr>
        <p:txBody>
          <a:bodyPr/>
          <a:lstStyle>
            <a:lvl1pPr>
              <a:buNone/>
              <a:defRPr lang="en-GB">
                <a:solidFill>
                  <a:srgbClr val="85B096"/>
                </a:solidFill>
              </a:defRPr>
            </a:lvl1pPr>
          </a:lstStyle>
          <a:p>
            <a:pPr lvl="0"/>
            <a:r>
              <a:rPr lang="en-GB"/>
              <a:t>Logo of Organisation of presenter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EBB3C42-68AC-6E64-CFF4-E03C20099C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2695395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 b="1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003880B-2D63-5D83-B3D1-0C152FFABDE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11803" y="1982474"/>
            <a:ext cx="5052489" cy="693736"/>
          </a:xfrm>
        </p:spPr>
        <p:txBody>
          <a:bodyPr>
            <a:noAutofit/>
          </a:bodyPr>
          <a:lstStyle>
            <a:lvl1pPr marL="0" indent="0">
              <a:buNone/>
              <a:defRPr lang="en-US" sz="2000" b="1">
                <a:solidFill>
                  <a:srgbClr val="D3785D"/>
                </a:solidFill>
              </a:defRPr>
            </a:lvl1pPr>
          </a:lstStyle>
          <a:p>
            <a:pPr lvl="0"/>
            <a:r>
              <a:rPr lang="en-US"/>
              <a:t>Event name and date xx/xx/xx</a:t>
            </a:r>
            <a:endParaRPr lang="en-GB"/>
          </a:p>
        </p:txBody>
      </p:sp>
      <p:pic>
        <p:nvPicPr>
          <p:cNvPr id="10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7D282964-ECDD-71DE-DD0B-7482399A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8" y="789630"/>
            <a:ext cx="1611584" cy="16115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" descr="A logo with three drops of different colors&#10;&#10;Description automatically generated">
            <a:extLst>
              <a:ext uri="{FF2B5EF4-FFF2-40B4-BE49-F238E27FC236}">
                <a16:creationId xmlns:a16="http://schemas.microsoft.com/office/drawing/2014/main" id="{E87630EC-20E6-EDB0-A6A2-24697B93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17" y="4480678"/>
            <a:ext cx="1172215" cy="703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496954-0221-077A-2B0C-0DD34E188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80" y="4700738"/>
            <a:ext cx="1119920" cy="4050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2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187FD28E-D046-EB74-D6E7-6F5FF774B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101" y="4605082"/>
            <a:ext cx="929240" cy="4542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F5866D19-D470-05CF-7E8E-2B4DDD61A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831" y="5390973"/>
            <a:ext cx="885376" cy="215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6" descr="A green sign with white text&#10;&#10;Description automatically generated">
            <a:extLst>
              <a:ext uri="{FF2B5EF4-FFF2-40B4-BE49-F238E27FC236}">
                <a16:creationId xmlns:a16="http://schemas.microsoft.com/office/drawing/2014/main" id="{253AD906-D5AF-65C2-E2A4-1BF8D4D84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994" y="5283531"/>
            <a:ext cx="849550" cy="524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 descr="A green sign with white text&#10;&#10;Description automatically generated">
            <a:extLst>
              <a:ext uri="{FF2B5EF4-FFF2-40B4-BE49-F238E27FC236}">
                <a16:creationId xmlns:a16="http://schemas.microsoft.com/office/drawing/2014/main" id="{13013C32-1236-DB83-D9DA-C1EF4A57A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3760" y="5264072"/>
            <a:ext cx="570722" cy="5784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4" descr="A logo of a farm&#10;&#10;Description automatically generated">
            <a:extLst>
              <a:ext uri="{FF2B5EF4-FFF2-40B4-BE49-F238E27FC236}">
                <a16:creationId xmlns:a16="http://schemas.microsoft.com/office/drawing/2014/main" id="{6087FBCA-00D9-2B76-038E-1EDB351C30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9706" y="6442551"/>
            <a:ext cx="649050" cy="5834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 descr="A logo with a leaf&#10;&#10;Description automatically generated">
            <a:extLst>
              <a:ext uri="{FF2B5EF4-FFF2-40B4-BE49-F238E27FC236}">
                <a16:creationId xmlns:a16="http://schemas.microsoft.com/office/drawing/2014/main" id="{492B1086-1E10-279C-8304-FDEB3D5822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369" y="5934391"/>
            <a:ext cx="473019" cy="599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ACC09A-461D-5101-E07A-9F0CDAD1C08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15675" y="5347237"/>
            <a:ext cx="2256153" cy="472443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</p:pic>
      <p:sp>
        <p:nvSpPr>
          <p:cNvPr id="20" name="CuadroTexto 9">
            <a:extLst>
              <a:ext uri="{FF2B5EF4-FFF2-40B4-BE49-F238E27FC236}">
                <a16:creationId xmlns:a16="http://schemas.microsoft.com/office/drawing/2014/main" id="{8CBF859B-8E67-EBB0-D213-E67869A0266B}"/>
              </a:ext>
            </a:extLst>
          </p:cNvPr>
          <p:cNvSpPr txBox="1"/>
          <p:nvPr/>
        </p:nvSpPr>
        <p:spPr>
          <a:xfrm>
            <a:off x="2786332" y="5347237"/>
            <a:ext cx="2938735" cy="461662"/>
          </a:xfrm>
          <a:prstGeom prst="rect">
            <a:avLst/>
          </a:prstGeom>
          <a:solidFill>
            <a:srgbClr val="F2F1DB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EU-Grant Agreement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3F405B"/>
                </a:solidFill>
                <a:uFillTx/>
                <a:latin typeface="Century Gothic" pitchFamily="34"/>
              </a:rPr>
              <a:t>No. 101136880</a:t>
            </a:r>
            <a:endParaRPr lang="en-GB" sz="1400" b="0" i="0" u="none" strike="noStrike" kern="1200" cap="none" spc="0" baseline="0">
              <a:solidFill>
                <a:srgbClr val="3F405B"/>
              </a:solidFill>
              <a:uFillTx/>
              <a:latin typeface="Century Gothic" pitchFamily="34"/>
            </a:endParaRP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CDBB8018-2D2C-338E-73FE-969BDD2AD09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094219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email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F1E629E8-AA69-EF6D-5536-A5B79BD101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00098" y="3478030"/>
            <a:ext cx="3563380" cy="341921"/>
          </a:xfrm>
        </p:spPr>
        <p:txBody>
          <a:bodyPr>
            <a:noAutofit/>
          </a:bodyPr>
          <a:lstStyle>
            <a:lvl1pPr>
              <a:buNone/>
              <a:defRPr lang="en-GB" sz="1800">
                <a:solidFill>
                  <a:srgbClr val="496D56"/>
                </a:solidFill>
              </a:defRPr>
            </a:lvl1pPr>
          </a:lstStyle>
          <a:p>
            <a:pPr lvl="0"/>
            <a:r>
              <a:rPr lang="en-GB"/>
              <a:t>Speaker phone</a:t>
            </a:r>
          </a:p>
        </p:txBody>
      </p:sp>
      <p:pic>
        <p:nvPicPr>
          <p:cNvPr id="23" name="Grafik 11">
            <a:extLst>
              <a:ext uri="{FF2B5EF4-FFF2-40B4-BE49-F238E27FC236}">
                <a16:creationId xmlns:a16="http://schemas.microsoft.com/office/drawing/2014/main" id="{9EC8AD22-7E1D-EB0F-7FDB-AB0B6E9FBFD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23695"/>
          <a:stretch>
            <a:fillRect/>
          </a:stretch>
        </p:blipFill>
        <p:spPr>
          <a:xfrm>
            <a:off x="614440" y="5871243"/>
            <a:ext cx="4169673" cy="807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4F903BD-3362-85A2-855A-B051FDA020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7465" y="5292446"/>
            <a:ext cx="1539492" cy="48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5" descr="A logo with blue and green lines&#10;&#10;Description automatically generated">
            <a:extLst>
              <a:ext uri="{FF2B5EF4-FFF2-40B4-BE49-F238E27FC236}">
                <a16:creationId xmlns:a16="http://schemas.microsoft.com/office/drawing/2014/main" id="{B849EEAF-1639-2EB1-54EA-FFB926FEBA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2746" y="4636876"/>
            <a:ext cx="867774" cy="4540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9" descr="A close-up of a logo&#10;&#10;Description automatically generated">
            <a:extLst>
              <a:ext uri="{FF2B5EF4-FFF2-40B4-BE49-F238E27FC236}">
                <a16:creationId xmlns:a16="http://schemas.microsoft.com/office/drawing/2014/main" id="{0E890797-0DD3-7DE3-34D8-04F76FB7CB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57305" y="5768172"/>
            <a:ext cx="2128750" cy="11624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35" descr="A green and yellow logo&#10;&#10;Description automatically generated">
            <a:extLst>
              <a:ext uri="{FF2B5EF4-FFF2-40B4-BE49-F238E27FC236}">
                <a16:creationId xmlns:a16="http://schemas.microsoft.com/office/drawing/2014/main" id="{29D5E49A-75B9-79AF-4F73-7C23E10847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2050" y="5928219"/>
            <a:ext cx="599791" cy="59979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8" name="Gerader Verbinder 9">
            <a:extLst>
              <a:ext uri="{FF2B5EF4-FFF2-40B4-BE49-F238E27FC236}">
                <a16:creationId xmlns:a16="http://schemas.microsoft.com/office/drawing/2014/main" id="{4111F680-5112-8C11-2165-77521D170853}"/>
              </a:ext>
            </a:extLst>
          </p:cNvPr>
          <p:cNvCxnSpPr/>
          <p:nvPr/>
        </p:nvCxnSpPr>
        <p:spPr>
          <a:xfrm>
            <a:off x="680322" y="5852909"/>
            <a:ext cx="3575377" cy="9318"/>
          </a:xfrm>
          <a:prstGeom prst="straightConnector1">
            <a:avLst/>
          </a:prstGeom>
          <a:noFill/>
          <a:ln w="6345" cap="flat">
            <a:solidFill>
              <a:srgbClr val="3F405B"/>
            </a:solidFill>
            <a:prstDash val="solid"/>
            <a:miter/>
          </a:ln>
        </p:spPr>
      </p:cxnSp>
      <p:pic>
        <p:nvPicPr>
          <p:cNvPr id="29" name="Grafik 32">
            <a:extLst>
              <a:ext uri="{FF2B5EF4-FFF2-40B4-BE49-F238E27FC236}">
                <a16:creationId xmlns:a16="http://schemas.microsoft.com/office/drawing/2014/main" id="{16F2923D-12B1-1FCE-2E42-40C5F42F798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-4724" r="68295" b="83078"/>
          <a:stretch>
            <a:fillRect/>
          </a:stretch>
        </p:blipFill>
        <p:spPr>
          <a:xfrm rot="16200004">
            <a:off x="-241625" y="5937496"/>
            <a:ext cx="1321975" cy="2289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Grafik 13">
            <a:extLst>
              <a:ext uri="{FF2B5EF4-FFF2-40B4-BE49-F238E27FC236}">
                <a16:creationId xmlns:a16="http://schemas.microsoft.com/office/drawing/2014/main" id="{E752F856-5A0C-9381-EFDE-ADE7E8D3BF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7522" y="4713658"/>
            <a:ext cx="616954" cy="4611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Grafik 20">
            <a:extLst>
              <a:ext uri="{FF2B5EF4-FFF2-40B4-BE49-F238E27FC236}">
                <a16:creationId xmlns:a16="http://schemas.microsoft.com/office/drawing/2014/main" id="{4B02528B-DDD0-AA67-F089-F1D4747AE7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1734" y="6029718"/>
            <a:ext cx="864190" cy="4205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4393491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97491D9-E406-EBA0-3C4D-F8B59544527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347002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47BD686-2D63-6A94-193B-D4C997B4E9D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4A6D0B3-0915-411D-BA64-A6D29AFE3A8F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F51E9D9-7FCF-6B93-62CE-0B097224C7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FA3A368-63A3-37F3-922A-2443D4A07D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5D07248-D2D3-42F5-9A02-7C6388A71433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C1BA313-F506-3A3A-0C3B-4EFA92528B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79CD526-DF9E-4FA3-B8B0-74264D4345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Unterüberschrift</a:t>
            </a:r>
          </a:p>
        </p:txBody>
      </p:sp>
    </p:spTree>
    <p:extLst>
      <p:ext uri="{BB962C8B-B14F-4D97-AF65-F5344CB8AC3E}">
        <p14:creationId xmlns:p14="http://schemas.microsoft.com/office/powerpoint/2010/main" val="198657863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FBB1948-C39E-4F9C-AAC2-4667947C36D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10150790" cy="4403722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8E7DCC-12A2-977B-0373-BF6807EBF93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9ECB79-A5BC-40BF-82F3-BFFD4791913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39EEAC1-3BEB-A8F8-FBD8-4AAA01707B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1023EFF-1788-C2D1-038B-D24569E930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t-EE">
                <a:solidFill>
                  <a:srgbClr val="000000"/>
                </a:solidFill>
              </a:defRPr>
            </a:lvl1pPr>
          </a:lstStyle>
          <a:p>
            <a:pPr lvl="0"/>
            <a:fld id="{989D8611-0857-4AF1-B7E8-52508AB024BD}" type="slidenum">
              <a:t>‹Nr.›</a:t>
            </a:fld>
            <a:endParaRPr lang="et-E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A6C48C0E-9009-5C50-D817-2AB59D982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/>
          <a:lstStyle>
            <a:lvl1pPr>
              <a:defRPr lang="de-DE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BD1604-15F0-4CA3-E631-C14B60286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72C4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57326013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b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F13116E-038E-6011-B0E9-A235D400CF4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02A9609-F441-FA80-A541-C92D04F768E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F13A871-B44F-40C5-B970-DF520E63B56A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A0E5777-9F94-E770-EF97-4BC0E6E297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15AE12-63D9-7CF0-E108-BAE697F72F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198DB793-D814-4D9B-926E-DC9F41F7CED8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CB3CC61C-6129-81B7-E9CA-D8867CBC8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3A5609B-A3C7-6659-80A9-0DDB32DAB1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772584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8EA15F5-B169-D18B-1B5A-05988B982C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092690D2-50E8-C79E-8EE1-4CD6EB7C058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0358D-884E-4795-9D04-FF5A4455489C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C80AEEF-6A3D-E0D9-B5EC-4BA488F89E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1F53D09-A9A8-098C-678E-9756D3FF84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EEC47F3C-8F56-40E9-A99F-A6273245896D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D16C5B8-61A4-E8BB-CBD9-0ACBEEDF8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4ADF4C9-AA78-72BD-D1C7-9F317E3265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44546A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768C0CBB-C8DD-FB8E-5356-0C88A270E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CFB59C3-D8DC-F3A0-D715-FD5591B30301}"/>
              </a:ext>
            </a:extLst>
          </p:cNvPr>
          <p:cNvSpPr/>
          <p:nvPr/>
        </p:nvSpPr>
        <p:spPr>
          <a:xfrm>
            <a:off x="548146" y="5675982"/>
            <a:ext cx="1049237" cy="308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76"/>
              <a:gd name="f7" fmla="val 226"/>
              <a:gd name="f8" fmla="val 243"/>
              <a:gd name="f9" fmla="val 72"/>
              <a:gd name="f10" fmla="val 402"/>
              <a:gd name="f11" fmla="val 93"/>
              <a:gd name="f12" fmla="val 560"/>
              <a:gd name="f13" fmla="val 114"/>
              <a:gd name="f14" fmla="val 716"/>
              <a:gd name="f15" fmla="val 120"/>
              <a:gd name="f16" fmla="val 644"/>
              <a:gd name="f17" fmla="val 61"/>
              <a:gd name="f18" fmla="val 662"/>
              <a:gd name="f19" fmla="val 48"/>
              <a:gd name="f20" fmla="val 126"/>
              <a:gd name="f21" fmla="val 643"/>
              <a:gd name="f22" fmla="val 218"/>
              <a:gd name="f23" fmla="val 707"/>
              <a:gd name="f24" fmla="val 150"/>
              <a:gd name="f25" fmla="val 562"/>
              <a:gd name="f26" fmla="val 145"/>
              <a:gd name="f27" fmla="val 432"/>
              <a:gd name="f28" fmla="val 132"/>
              <a:gd name="f29" fmla="val 307"/>
              <a:gd name="f30" fmla="val 118"/>
              <a:gd name="f31" fmla="val 2"/>
              <a:gd name="f32" fmla="val 41"/>
              <a:gd name="f33" fmla="+- 0 0 -90"/>
              <a:gd name="f34" fmla="*/ f3 1 776"/>
              <a:gd name="f35" fmla="*/ f4 1 226"/>
              <a:gd name="f36" fmla="val f5"/>
              <a:gd name="f37" fmla="val f6"/>
              <a:gd name="f38" fmla="val f7"/>
              <a:gd name="f39" fmla="*/ f33 f0 1"/>
              <a:gd name="f40" fmla="+- f38 0 f36"/>
              <a:gd name="f41" fmla="+- f37 0 f36"/>
              <a:gd name="f42" fmla="*/ f39 1 f2"/>
              <a:gd name="f43" fmla="*/ f41 1 776"/>
              <a:gd name="f44" fmla="*/ f40 1 226"/>
              <a:gd name="f45" fmla="*/ 0 f41 1"/>
              <a:gd name="f46" fmla="*/ 0 f40 1"/>
              <a:gd name="f47" fmla="*/ 402 f41 1"/>
              <a:gd name="f48" fmla="*/ 93 f40 1"/>
              <a:gd name="f49" fmla="*/ 716 f41 1"/>
              <a:gd name="f50" fmla="*/ 120 f40 1"/>
              <a:gd name="f51" fmla="*/ 644 f41 1"/>
              <a:gd name="f52" fmla="*/ 61 f40 1"/>
              <a:gd name="f53" fmla="*/ 662 f41 1"/>
              <a:gd name="f54" fmla="*/ 48 f40 1"/>
              <a:gd name="f55" fmla="*/ 776 f41 1"/>
              <a:gd name="f56" fmla="*/ 126 f40 1"/>
              <a:gd name="f57" fmla="*/ 226 f40 1"/>
              <a:gd name="f58" fmla="*/ 643 f41 1"/>
              <a:gd name="f59" fmla="*/ 218 f40 1"/>
              <a:gd name="f60" fmla="*/ 707 f41 1"/>
              <a:gd name="f61" fmla="*/ 150 f40 1"/>
              <a:gd name="f62" fmla="*/ 432 f41 1"/>
              <a:gd name="f63" fmla="*/ 132 f40 1"/>
              <a:gd name="f64" fmla="*/ 2 f41 1"/>
              <a:gd name="f65" fmla="*/ 41 f40 1"/>
              <a:gd name="f66" fmla="+- f42 0 f1"/>
              <a:gd name="f67" fmla="*/ f45 1 776"/>
              <a:gd name="f68" fmla="*/ f46 1 226"/>
              <a:gd name="f69" fmla="*/ f47 1 776"/>
              <a:gd name="f70" fmla="*/ f48 1 226"/>
              <a:gd name="f71" fmla="*/ f49 1 776"/>
              <a:gd name="f72" fmla="*/ f50 1 226"/>
              <a:gd name="f73" fmla="*/ f51 1 776"/>
              <a:gd name="f74" fmla="*/ f52 1 226"/>
              <a:gd name="f75" fmla="*/ f53 1 776"/>
              <a:gd name="f76" fmla="*/ f54 1 226"/>
              <a:gd name="f77" fmla="*/ f55 1 776"/>
              <a:gd name="f78" fmla="*/ f56 1 226"/>
              <a:gd name="f79" fmla="*/ f57 1 226"/>
              <a:gd name="f80" fmla="*/ f58 1 776"/>
              <a:gd name="f81" fmla="*/ f59 1 226"/>
              <a:gd name="f82" fmla="*/ f60 1 776"/>
              <a:gd name="f83" fmla="*/ f61 1 226"/>
              <a:gd name="f84" fmla="*/ f62 1 776"/>
              <a:gd name="f85" fmla="*/ f63 1 226"/>
              <a:gd name="f86" fmla="*/ f64 1 776"/>
              <a:gd name="f87" fmla="*/ f65 1 226"/>
              <a:gd name="f88" fmla="*/ 0 1 f43"/>
              <a:gd name="f89" fmla="*/ f37 1 f43"/>
              <a:gd name="f90" fmla="*/ 0 1 f44"/>
              <a:gd name="f91" fmla="*/ f38 1 f44"/>
              <a:gd name="f92" fmla="*/ f67 1 f43"/>
              <a:gd name="f93" fmla="*/ f68 1 f44"/>
              <a:gd name="f94" fmla="*/ f69 1 f43"/>
              <a:gd name="f95" fmla="*/ f70 1 f44"/>
              <a:gd name="f96" fmla="*/ f71 1 f43"/>
              <a:gd name="f97" fmla="*/ f72 1 f44"/>
              <a:gd name="f98" fmla="*/ f73 1 f43"/>
              <a:gd name="f99" fmla="*/ f74 1 f44"/>
              <a:gd name="f100" fmla="*/ f75 1 f43"/>
              <a:gd name="f101" fmla="*/ f76 1 f44"/>
              <a:gd name="f102" fmla="*/ f77 1 f43"/>
              <a:gd name="f103" fmla="*/ f78 1 f44"/>
              <a:gd name="f104" fmla="*/ f79 1 f44"/>
              <a:gd name="f105" fmla="*/ f80 1 f43"/>
              <a:gd name="f106" fmla="*/ f81 1 f44"/>
              <a:gd name="f107" fmla="*/ f82 1 f43"/>
              <a:gd name="f108" fmla="*/ f83 1 f44"/>
              <a:gd name="f109" fmla="*/ f84 1 f43"/>
              <a:gd name="f110" fmla="*/ f85 1 f44"/>
              <a:gd name="f111" fmla="*/ f86 1 f43"/>
              <a:gd name="f112" fmla="*/ f87 1 f44"/>
              <a:gd name="f113" fmla="*/ f88 f34 1"/>
              <a:gd name="f114" fmla="*/ f89 f34 1"/>
              <a:gd name="f115" fmla="*/ f91 f35 1"/>
              <a:gd name="f116" fmla="*/ f90 f35 1"/>
              <a:gd name="f117" fmla="*/ f92 f34 1"/>
              <a:gd name="f118" fmla="*/ f93 f35 1"/>
              <a:gd name="f119" fmla="*/ f94 f34 1"/>
              <a:gd name="f120" fmla="*/ f95 f35 1"/>
              <a:gd name="f121" fmla="*/ f96 f34 1"/>
              <a:gd name="f122" fmla="*/ f97 f35 1"/>
              <a:gd name="f123" fmla="*/ f98 f34 1"/>
              <a:gd name="f124" fmla="*/ f99 f35 1"/>
              <a:gd name="f125" fmla="*/ f100 f34 1"/>
              <a:gd name="f126" fmla="*/ f101 f35 1"/>
              <a:gd name="f127" fmla="*/ f102 f34 1"/>
              <a:gd name="f128" fmla="*/ f103 f35 1"/>
              <a:gd name="f129" fmla="*/ f104 f35 1"/>
              <a:gd name="f130" fmla="*/ f105 f34 1"/>
              <a:gd name="f131" fmla="*/ f106 f35 1"/>
              <a:gd name="f132" fmla="*/ f107 f34 1"/>
              <a:gd name="f133" fmla="*/ f108 f35 1"/>
              <a:gd name="f134" fmla="*/ f109 f34 1"/>
              <a:gd name="f135" fmla="*/ f110 f35 1"/>
              <a:gd name="f136" fmla="*/ f111 f34 1"/>
              <a:gd name="f137" fmla="*/ f11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117" y="f118"/>
              </a:cxn>
              <a:cxn ang="f66">
                <a:pos x="f119" y="f120"/>
              </a:cxn>
              <a:cxn ang="f66">
                <a:pos x="f121" y="f122"/>
              </a:cxn>
              <a:cxn ang="f66">
                <a:pos x="f123" y="f124"/>
              </a:cxn>
              <a:cxn ang="f66">
                <a:pos x="f125" y="f126"/>
              </a:cxn>
              <a:cxn ang="f66">
                <a:pos x="f127" y="f128"/>
              </a:cxn>
              <a:cxn ang="f66">
                <a:pos x="f125" y="f129"/>
              </a:cxn>
              <a:cxn ang="f66">
                <a:pos x="f130" y="f131"/>
              </a:cxn>
              <a:cxn ang="f66">
                <a:pos x="f132" y="f133"/>
              </a:cxn>
              <a:cxn ang="f66">
                <a:pos x="f134" y="f135"/>
              </a:cxn>
              <a:cxn ang="f66">
                <a:pos x="f136" y="f137"/>
              </a:cxn>
              <a:cxn ang="f66">
                <a:pos x="f117" y="f118"/>
              </a:cxn>
            </a:cxnLst>
            <a:rect l="f113" t="f116" r="f114" b="f115"/>
            <a:pathLst>
              <a:path w="776" h="226">
                <a:moveTo>
                  <a:pt x="f5" y="f5"/>
                </a:moveTo>
                <a:cubicBezTo>
                  <a:pt x="f5" y="f5"/>
                  <a:pt x="f8" y="f9"/>
                  <a:pt x="f10" y="f11"/>
                </a:cubicBezTo>
                <a:cubicBezTo>
                  <a:pt x="f12" y="f13"/>
                  <a:pt x="f14" y="f15"/>
                  <a:pt x="f14" y="f15"/>
                </a:cubicBezTo>
                <a:cubicBezTo>
                  <a:pt x="f16" y="f17"/>
                  <a:pt x="f16" y="f17"/>
                  <a:pt x="f16" y="f17"/>
                </a:cubicBezTo>
                <a:cubicBezTo>
                  <a:pt x="f18" y="f19"/>
                  <a:pt x="f18" y="f19"/>
                  <a:pt x="f18" y="f19"/>
                </a:cubicBezTo>
                <a:cubicBezTo>
                  <a:pt x="f6" y="f20"/>
                  <a:pt x="f6" y="f20"/>
                  <a:pt x="f6" y="f20"/>
                </a:cubicBezTo>
                <a:cubicBezTo>
                  <a:pt x="f18" y="f7"/>
                  <a:pt x="f18" y="f7"/>
                  <a:pt x="f18" y="f7"/>
                </a:cubicBezTo>
                <a:cubicBezTo>
                  <a:pt x="f21" y="f22"/>
                  <a:pt x="f21" y="f22"/>
                  <a:pt x="f21" y="f22"/>
                </a:cubicBezTo>
                <a:cubicBezTo>
                  <a:pt x="f23" y="f24"/>
                  <a:pt x="f23" y="f24"/>
                  <a:pt x="f23" y="f24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1" y="f32"/>
                </a:cubicBez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329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BEE8D22-CAD0-3BA7-2D48-4D454A1465F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F51149A-FE0F-4D48-9CD0-2BAD1B52F803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C43A61A-EDA8-21D4-553E-73703DB254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697282-7209-38AC-B56B-1D17482287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AFA5F59E-187E-46FB-A5CA-B491F822CEAE}" type="slidenum">
              <a:t>‹Nr.›</a:t>
            </a:fld>
            <a:endParaRPr lang="de-DE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3C6626FA-0FE0-C5A7-C4A9-4E149DCE72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A347EE1-CAD6-D9D3-D9FF-28CC1B143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89141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82391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789530"/>
            <a:ext cx="10515599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2480861-D4C3-43C4-AB15-62F15362694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199" y="1063855"/>
            <a:ext cx="8951843" cy="41195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AC8344-9A32-476E-A396-76E17ECD43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B793B2-CB34-4ACF-ADE1-02457B1CF512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87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a_Titel und Inhalt_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D567271-326F-0B4C-F57C-B813EB900A5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9863998" cy="3621088"/>
          </a:xfrm>
        </p:spPr>
        <p:txBody>
          <a:bodyPr/>
          <a:lstStyle>
            <a:lvl1pPr marL="266703" indent="-266703">
              <a:buClr>
                <a:srgbClr val="4472C4"/>
              </a:buClr>
              <a:defRPr lang="de-DE"/>
            </a:lvl1pPr>
            <a:lvl2pPr marL="449263" indent="-187323">
              <a:buClr>
                <a:srgbClr val="4472C4"/>
              </a:buClr>
              <a:buFont typeface="Calibri" pitchFamily="34"/>
              <a:buChar char="◦"/>
              <a:defRPr lang="de-DE"/>
            </a:lvl2pPr>
            <a:lvl3pPr>
              <a:defRPr lang="de-DE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7D63F85-976B-F8ED-A0F9-899110151A1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BFA280D-F9C8-4A68-BC0F-6C23892CCF1E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0245334-5D10-7168-2D00-F7EDF319B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98CE07F-0018-9ADD-D10B-953699DA57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9133681C-18C4-49CB-BB8A-207E8EFD4CF4}" type="slidenum">
              <a:t>‹Nr.›</a:t>
            </a:fld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6A360FB6-1B20-B64C-C6D3-F887CBD25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Kapitel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D8B49D-4350-60BC-1BC8-266D4C1760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BA065092-078B-2C0E-CD68-5E2BDA7B48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5549895"/>
            <a:ext cx="9863998" cy="650879"/>
          </a:xfrm>
          <a:solidFill>
            <a:srgbClr val="4472C4"/>
          </a:solidFill>
        </p:spPr>
        <p:txBody>
          <a:bodyPr anchor="ctr"/>
          <a:lstStyle>
            <a:lvl1pPr marL="1079504" indent="0">
              <a:buNone/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3764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AA97B95-7829-BA7B-8BBE-F8DB392467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885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C0A9BAB3-3A85-55E0-0675-A2CCD863DDD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842677" y="1773241"/>
            <a:ext cx="4931999" cy="4320000"/>
          </a:xfrm>
        </p:spPr>
        <p:txBody>
          <a:bodyPr/>
          <a:lstStyle>
            <a:lvl1pPr>
              <a:buClr>
                <a:srgbClr val="ED7D31"/>
              </a:buClr>
              <a:defRPr lang="de-DE"/>
            </a:lvl1pPr>
            <a:lvl2pPr>
              <a:buClr>
                <a:srgbClr val="ED7D31"/>
              </a:buCl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92C15FDA-1AE7-EDA1-AFA5-9C5FAFEEDC7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EA50243-E9EF-4262-B8B5-6C9965996356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B5E63DCB-6057-95AA-5EEC-6AF35354AD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de-DE"/>
              <a:t>Überregionale Beraterinfo Klimastrategie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5CF196B9-2807-6D02-9D08-17640C80DF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283997" y="6356351"/>
            <a:ext cx="514350" cy="359999"/>
          </a:xfrm>
        </p:spPr>
        <p:txBody>
          <a:bodyPr/>
          <a:lstStyle>
            <a:lvl1pPr>
              <a:defRPr lang="de-DE"/>
            </a:lvl1pPr>
          </a:lstStyle>
          <a:p>
            <a:pPr lvl="0"/>
            <a:fld id="{A84CE41B-F322-4403-BE1D-D7B1C0E9F1CF}" type="slidenum">
              <a:t>‹Nr.›</a:t>
            </a:fld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62E6680B-E075-79DF-4B9E-D6A1FAB73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412293"/>
            <a:ext cx="9863998" cy="575998"/>
          </a:xfrm>
        </p:spPr>
        <p:txBody>
          <a:bodyPr lIns="0"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39C1D1-ED27-52E7-EE13-40C7AFB1BC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564747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A2E20-FBCD-2822-1028-83419E2C8B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de-DE" sz="36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A6823E-844B-3DC6-E1F2-EEDD681E1B8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402716-C805-4344-BC9E-853DC4B6ECE8}" type="datetime1">
              <a:rPr lang="de-DE"/>
              <a:pPr lvl="0"/>
              <a:t>28.08.2025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45DF9B-3276-EDC7-A3F9-948E3419E7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721165" y="6356351"/>
            <a:ext cx="80925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F7D4D5-5FF4-22B9-C5EA-4452150C42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fld id="{BCE75032-D8B9-4275-87A0-05FD45C98583}" type="slidenum"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658ECEA-E4EE-B094-F84A-792B928350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3885" y="1023259"/>
            <a:ext cx="9864720" cy="419096"/>
          </a:xfrm>
        </p:spPr>
        <p:txBody>
          <a:bodyPr lIns="0">
            <a:noAutofit/>
          </a:bodyPr>
          <a:lstStyle>
            <a:lvl1pPr marL="0" indent="0">
              <a:buNone/>
              <a:defRPr lang="de-DE">
                <a:solidFill>
                  <a:srgbClr val="ED7D3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035150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-close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Manual Input 26">
            <a:extLst>
              <a:ext uri="{FF2B5EF4-FFF2-40B4-BE49-F238E27FC236}">
                <a16:creationId xmlns:a16="http://schemas.microsoft.com/office/drawing/2014/main" id="{E2610ADA-FB08-4AD0-B5A2-C287911F20DE}"/>
              </a:ext>
            </a:extLst>
          </p:cNvPr>
          <p:cNvSpPr/>
          <p:nvPr userDrawn="1"/>
        </p:nvSpPr>
        <p:spPr>
          <a:xfrm>
            <a:off x="0" y="4165881"/>
            <a:ext cx="12192000" cy="2692119"/>
          </a:xfrm>
          <a:prstGeom prst="flowChartManualInput">
            <a:avLst/>
          </a:prstGeom>
          <a:solidFill>
            <a:srgbClr val="F2F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colorful logos&#10;&#10;Description automatically generated">
            <a:extLst>
              <a:ext uri="{FF2B5EF4-FFF2-40B4-BE49-F238E27FC236}">
                <a16:creationId xmlns:a16="http://schemas.microsoft.com/office/drawing/2014/main" id="{18A65288-A992-90A1-21AE-3581F8F3E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43" y="4746570"/>
            <a:ext cx="5780755" cy="1804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140D8-10A7-4A0D-83BD-A0512C9E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1808" y="789626"/>
            <a:ext cx="5052492" cy="1103944"/>
          </a:xfrm>
        </p:spPr>
        <p:txBody>
          <a:bodyPr>
            <a:normAutofit/>
          </a:bodyPr>
          <a:lstStyle>
            <a:lvl1pPr>
              <a:defRPr sz="7200">
                <a:solidFill>
                  <a:srgbClr val="3F405B"/>
                </a:solidFill>
              </a:defRPr>
            </a:lvl1pPr>
          </a:lstStyle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71BDA7-1A5A-4BCF-9061-62ECE1BC68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16119" y="2528153"/>
            <a:ext cx="3864180" cy="1103945"/>
          </a:xfrm>
        </p:spPr>
        <p:txBody>
          <a:bodyPr/>
          <a:lstStyle>
            <a:lvl1pPr>
              <a:buNone/>
              <a:defRPr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Logo of Organisation of presenter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A6DB5B-8E61-4B8D-A8CA-27152E3964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00096" y="2695391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1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EA418A-F730-4E99-B8BB-762022C93FA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11807" y="1982470"/>
            <a:ext cx="5052492" cy="69373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D3785D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 name and date xx/xx/xx</a:t>
            </a:r>
            <a:endParaRPr lang="en-GB" dirty="0"/>
          </a:p>
        </p:txBody>
      </p:sp>
      <p:pic>
        <p:nvPicPr>
          <p:cNvPr id="17" name="Picture 16" descr="A logo with text and a pattern&#10;&#10;Description automatically generated with medium confidence">
            <a:extLst>
              <a:ext uri="{FF2B5EF4-FFF2-40B4-BE49-F238E27FC236}">
                <a16:creationId xmlns:a16="http://schemas.microsoft.com/office/drawing/2014/main" id="{D7D0EA63-86E7-CCC6-13A3-F50EA7FF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5" y="789626"/>
            <a:ext cx="1611581" cy="1611581"/>
          </a:xfrm>
          <a:prstGeom prst="rect">
            <a:avLst/>
          </a:prstGeom>
        </p:spPr>
      </p:pic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A6ECD219-FF65-4886-BE02-67BF0A9AA2A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400096" y="3094217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email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11E430FC-C33E-4F97-AA10-C9C477A4211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00096" y="3478028"/>
            <a:ext cx="3563382" cy="341926"/>
          </a:xfrm>
        </p:spPr>
        <p:txBody>
          <a:bodyPr>
            <a:noAutofit/>
          </a:bodyPr>
          <a:lstStyle>
            <a:lvl1pPr>
              <a:buNone/>
              <a:defRPr sz="1800" b="0">
                <a:solidFill>
                  <a:srgbClr val="496D56"/>
                </a:solidFill>
                <a:latin typeface="Century Gothic" panose="020B0502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/>
              <a:t>Speaker phone</a:t>
            </a:r>
          </a:p>
        </p:txBody>
      </p:sp>
      <p:sp>
        <p:nvSpPr>
          <p:cNvPr id="3" name="CuadroTexto 9">
            <a:extLst>
              <a:ext uri="{FF2B5EF4-FFF2-40B4-BE49-F238E27FC236}">
                <a16:creationId xmlns:a16="http://schemas.microsoft.com/office/drawing/2014/main" id="{A54F83B4-5AD7-BA69-00D9-61E1267D761A}"/>
              </a:ext>
            </a:extLst>
          </p:cNvPr>
          <p:cNvSpPr txBox="1"/>
          <p:nvPr userDrawn="1"/>
        </p:nvSpPr>
        <p:spPr>
          <a:xfrm>
            <a:off x="2786335" y="5220236"/>
            <a:ext cx="2938735" cy="461665"/>
          </a:xfrm>
          <a:prstGeom prst="rect">
            <a:avLst/>
          </a:prstGeom>
          <a:solidFill>
            <a:srgbClr val="F2F1DB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EU-Grant Agreement</a:t>
            </a:r>
          </a:p>
          <a:p>
            <a:pPr algn="l"/>
            <a:r>
              <a:rPr lang="en-GB" sz="12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No. 101136880</a:t>
            </a:r>
            <a:endParaRPr lang="en-GB" sz="14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fik 11">
            <a:extLst>
              <a:ext uri="{FF2B5EF4-FFF2-40B4-BE49-F238E27FC236}">
                <a16:creationId xmlns:a16="http://schemas.microsoft.com/office/drawing/2014/main" id="{D9799BF9-955F-E51F-FA5A-A5A0F18FF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/>
        </p:blipFill>
        <p:spPr>
          <a:xfrm>
            <a:off x="614436" y="5744242"/>
            <a:ext cx="4169672" cy="807043"/>
          </a:xfrm>
          <a:prstGeom prst="rect">
            <a:avLst/>
          </a:prstGeom>
        </p:spPr>
      </p:pic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06D09BF-1704-1A0F-2564-94AA7A3349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" y="5196280"/>
            <a:ext cx="2127905" cy="4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3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28C7-4035-4586-9456-7144BFD26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>
            <a:lvl1pPr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7E9CE-2968-4773-BC7C-E853810ABC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978B06-3714-49D9-9799-87BFB035187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89530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5B4389FE-072E-557B-D5B4-412330C968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8DBAD68-E581-412F-92E6-A3E539FA0EF0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5" name="Picture 2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84E7EB9-0E91-DBB0-55C2-9E3FD2860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896E2426-913C-4D57-A526-FF8035140D55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8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89CE1D-3F79-4869-AA50-F14BBA3F8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FD5D51-6104-4BD3-81C5-4F0AA6AB47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43567-91AC-4DD3-B83B-9618AB2BC8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F6D74D-DCC7-4EA9-8515-FB56C3244C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8CA1D-A17A-44B9-8981-4418427280E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16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A7373B07-698A-F5E7-8733-DC8A757BD7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B2A2A3D-7B0D-4680-A430-0B3DBBE1274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F61F6D88-7F4E-72A3-CDBA-8290CE576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31">
            <a:extLst>
              <a:ext uri="{FF2B5EF4-FFF2-40B4-BE49-F238E27FC236}">
                <a16:creationId xmlns:a16="http://schemas.microsoft.com/office/drawing/2014/main" id="{40347129-D933-4460-880C-3657CD608787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FA5FF-CCD1-4469-ACF0-C30308F1B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CB93D-DB6E-46DF-B82D-A6F75526682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B1384D70-1B22-14C3-B2BF-49EDF276F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CAF2C1C-0C7D-47E5-A886-73A348A164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3782D65-78AF-4060-8065-E19025F8A339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F4A6C2BF-19F5-42A2-802D-AA41A640E94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4036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and text to th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3C87-F722-48AA-A448-F0009AB89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237510"/>
            <a:ext cx="3932237" cy="1600200"/>
          </a:xfrm>
        </p:spPr>
        <p:txBody>
          <a:bodyPr anchor="b">
            <a:no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DFAE-4A50-4F6A-8F81-461007DC55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001949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405B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F405B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F405B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F405B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D5B9A5-8298-415C-83C2-1EF677D0889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954214"/>
            <a:ext cx="3932237" cy="2914773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5BDEE-91AE-49CE-8324-29DEFFAD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F9561D3-FD1D-CE1E-D00A-16026CFFB1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E6E4E0C-CC97-4C1D-A297-1C2690294449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Picture 9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21BCBD89-2C8B-B268-7B71-0418B6458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20031858-B2A9-4987-980D-F056EC4950FA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95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BF945-72B6-461C-9176-AD25B5EE4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2231780"/>
            <a:ext cx="3932237" cy="1600200"/>
          </a:xfrm>
        </p:spPr>
        <p:txBody>
          <a:bodyPr anchor="b">
            <a:normAutofit/>
          </a:bodyPr>
          <a:lstStyle>
            <a:lvl1pPr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B95846-4EBF-4729-A6F3-36B394F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9788" y="1329612"/>
            <a:ext cx="5194041" cy="4198776"/>
          </a:xfrm>
          <a:prstGeom prst="roundRect">
            <a:avLst>
              <a:gd name="adj" fmla="val 3743"/>
            </a:avLst>
          </a:prstGeom>
        </p:spPr>
        <p:txBody>
          <a:bodyPr/>
          <a:lstStyle>
            <a:lvl1pPr marL="0" indent="0">
              <a:buNone/>
              <a:defRPr sz="3200">
                <a:solidFill>
                  <a:srgbClr val="4F3D1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C2B07-6D10-4A38-B2E5-B58F63A736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973023"/>
            <a:ext cx="3932237" cy="1121141"/>
          </a:xfrm>
        </p:spPr>
        <p:txBody>
          <a:bodyPr/>
          <a:lstStyle>
            <a:lvl1pPr marL="0" indent="0">
              <a:buNone/>
              <a:defRPr sz="1600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B011F7D-3DFC-B1D4-7089-07D4030A7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6B5BB09C-3127-46FE-BFDC-8A8378355235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3" name="Picture 22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0B1B37D3-A1A5-2BFF-B83F-5438FE3F8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9" y="6347519"/>
            <a:ext cx="2100509" cy="382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95BC5FB-2707-4347-8027-10DB0D4254A0}"/>
              </a:ext>
            </a:extLst>
          </p:cNvPr>
          <p:cNvCxnSpPr>
            <a:cxnSpLocks/>
          </p:cNvCxnSpPr>
          <p:nvPr userDrawn="1"/>
        </p:nvCxnSpPr>
        <p:spPr>
          <a:xfrm>
            <a:off x="8610600" y="6347519"/>
            <a:ext cx="3581400" cy="0"/>
          </a:xfrm>
          <a:prstGeom prst="line">
            <a:avLst/>
          </a:prstGeom>
          <a:ln w="19050">
            <a:solidFill>
              <a:srgbClr val="D3785D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3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669C49-2454-49DD-AFF3-8A73313F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Faceți clic pentru a modifica stilul de titlu al patronului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3B273-7A4B-4949-AD03-76B00C56F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Faceți clic pentru a modifica stilurile de text ale patronului</a:t>
            </a:r>
          </a:p>
          <a:p>
            <a:pPr lvl="1"/>
            <a:r>
              <a:rPr lang="es-ES"/>
              <a:t>Nivel secundar</a:t>
            </a:r>
          </a:p>
          <a:p>
            <a:pPr lvl="2"/>
            <a:r>
              <a:rPr lang="es-ES"/>
              <a:t>Nivel terțiar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2AB3E-2395-4CD4-A1FA-C8C84608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85B096"/>
                </a:solidFill>
                <a:latin typeface="Century Gothic" panose="020B0502020202020204" pitchFamily="34" charset="0"/>
              </a:defRPr>
            </a:lvl1pPr>
          </a:lstStyle>
          <a:p>
            <a:fld id="{C510F837-599A-4801-8436-04F57323FA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9" r:id="rId2"/>
    <p:sldLayoutId id="2147483651" r:id="rId3"/>
    <p:sldLayoutId id="2147483664" r:id="rId4"/>
    <p:sldLayoutId id="2147483652" r:id="rId5"/>
    <p:sldLayoutId id="2147483653" r:id="rId6"/>
    <p:sldLayoutId id="2147483650" r:id="rId7"/>
    <p:sldLayoutId id="2147483656" r:id="rId8"/>
    <p:sldLayoutId id="2147483657" r:id="rId9"/>
    <p:sldLayoutId id="2147483660" r:id="rId10"/>
    <p:sldLayoutId id="2147483658" r:id="rId11"/>
    <p:sldLayoutId id="2147483655" r:id="rId12"/>
    <p:sldLayoutId id="2147483661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F405B"/>
          </a:solidFill>
          <a:latin typeface="Century Gothic" panose="020B0502020202020204" pitchFamily="34" charset="0"/>
          <a:ea typeface="HGSSoeiKakugothicUB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405B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C746A8-7B6E-53AF-6568-B0E4C61A2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E77847-3DF7-6403-DC66-A977AFB347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D1E4EE79-F8D6-3E4F-D396-D27BE21B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1" i="0" u="none" strike="noStrike" kern="1200" cap="none" spc="0" baseline="0">
                <a:solidFill>
                  <a:srgbClr val="85B096"/>
                </a:solidFill>
                <a:uFillTx/>
                <a:latin typeface="Century Gothic" pitchFamily="34"/>
              </a:defRPr>
            </a:lvl1pPr>
          </a:lstStyle>
          <a:p>
            <a:pPr lvl="0"/>
            <a:fld id="{B5BEA9BD-6E27-413C-BD5A-84E546DE2856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6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400" b="1" i="0" u="none" strike="noStrike" kern="1200" cap="none" spc="0" baseline="0">
          <a:solidFill>
            <a:srgbClr val="3F405B"/>
          </a:solidFill>
          <a:uFillTx/>
          <a:latin typeface="Century Gothic" pitchFamily="34"/>
          <a:ea typeface="HGSSoeiKakugothicUB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3F405B"/>
          </a:solidFill>
          <a:uFillTx/>
          <a:latin typeface="Century Gothic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organic-farmknowledge.org/about/collaborating-partners/organicclimatenet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29.pn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2.jpe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A42536-282B-4305-8D8C-1CFE2526B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2007220"/>
            <a:ext cx="10307856" cy="1486082"/>
          </a:xfrm>
        </p:spPr>
        <p:txBody>
          <a:bodyPr>
            <a:normAutofit/>
          </a:bodyPr>
          <a:lstStyle/>
          <a:p>
            <a:r>
              <a:rPr lang="en-GB" dirty="0"/>
              <a:t>Agricultura </a:t>
            </a:r>
            <a:r>
              <a:rPr lang="en-GB" dirty="0" err="1"/>
              <a:t>ecologică</a:t>
            </a:r>
            <a:r>
              <a:rPr lang="en-GB" dirty="0"/>
              <a:t> </a:t>
            </a:r>
            <a:r>
              <a:rPr lang="en-GB" dirty="0" err="1"/>
              <a:t>climatică</a:t>
            </a:r>
            <a:r>
              <a:rPr lang="en-GB" dirty="0"/>
              <a:t>: o </a:t>
            </a:r>
            <a:r>
              <a:rPr lang="en-GB" dirty="0" err="1"/>
              <a:t>prezentare</a:t>
            </a:r>
            <a:r>
              <a:rPr lang="en-GB" dirty="0"/>
              <a:t> </a:t>
            </a:r>
            <a:r>
              <a:rPr lang="en-GB" dirty="0" err="1"/>
              <a:t>generală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51A95-B474-40AC-9EE6-F19E69A826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GB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615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B50C-9C3E-09BF-B47E-06EDA07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Emisiile din agricultură ale UE </a:t>
            </a:r>
            <a:r>
              <a:rPr lang="en-GB" sz="3600" dirty="0">
                <a:sym typeface="Wingdings" pitchFamily="2" charset="2"/>
              </a:rPr>
              <a:t> </a:t>
            </a:r>
            <a:r>
              <a:rPr lang="en-GB" sz="3600" dirty="0"/>
              <a:t>potențial de atenuare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407-9B01-FA7F-2835-9F3A41108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6EF89F-549A-49C2-932B-1FBFFC84FC68}" type="slidenum">
              <a:rPr lang="en-GB" smtClean="0"/>
              <a:t>10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75F49E-4F26-A769-A8E4-DBEF760D0931}"/>
              </a:ext>
            </a:extLst>
          </p:cNvPr>
          <p:cNvGrpSpPr/>
          <p:nvPr/>
        </p:nvGrpSpPr>
        <p:grpSpPr>
          <a:xfrm>
            <a:off x="519827" y="1581208"/>
            <a:ext cx="5727526" cy="5279749"/>
            <a:chOff x="519827" y="1441726"/>
            <a:chExt cx="5727526" cy="5279749"/>
          </a:xfrm>
        </p:grpSpPr>
        <p:pic>
          <p:nvPicPr>
            <p:cNvPr id="6" name="Picture 5" descr="A graph of green and white bars with text&#10;&#10;AI-generated content may be incorrect.">
              <a:extLst>
                <a:ext uri="{FF2B5EF4-FFF2-40B4-BE49-F238E27FC236}">
                  <a16:creationId xmlns:a16="http://schemas.microsoft.com/office/drawing/2014/main" id="{92523BE5-5F9A-99A2-266A-6B2DDBAE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827" y="1441726"/>
              <a:ext cx="5727526" cy="52797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2606-7B26-EC29-B3F1-E46F138782CF}"/>
                </a:ext>
              </a:extLst>
            </p:cNvPr>
            <p:cNvSpPr/>
            <p:nvPr/>
          </p:nvSpPr>
          <p:spPr>
            <a:xfrm>
              <a:off x="1227551" y="4384109"/>
              <a:ext cx="3457184" cy="275573"/>
            </a:xfrm>
            <a:prstGeom prst="rect">
              <a:avLst/>
            </a:prstGeom>
            <a:noFill/>
            <a:ln w="38100">
              <a:solidFill>
                <a:srgbClr val="D378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0FC509-6E20-3F47-2F79-0B1FFA72C7FD}"/>
              </a:ext>
            </a:extLst>
          </p:cNvPr>
          <p:cNvGrpSpPr/>
          <p:nvPr/>
        </p:nvGrpSpPr>
        <p:grpSpPr>
          <a:xfrm>
            <a:off x="6025347" y="1451812"/>
            <a:ext cx="6061557" cy="4791834"/>
            <a:chOff x="-1878889" y="-238191"/>
            <a:chExt cx="7116093" cy="6943054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6EA0B7C1-524D-B12E-5EE0-364546369F8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3011004"/>
                </p:ext>
              </p:extLst>
            </p:nvPr>
          </p:nvGraphicFramePr>
          <p:xfrm>
            <a:off x="-1878889" y="-238191"/>
            <a:ext cx="7116093" cy="6660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97B580-7C72-E8C5-2698-4F3149E9BA80}"/>
                </a:ext>
              </a:extLst>
            </p:cNvPr>
            <p:cNvSpPr txBox="1"/>
            <p:nvPr/>
          </p:nvSpPr>
          <p:spPr>
            <a:xfrm>
              <a:off x="1138013" y="6414996"/>
              <a:ext cx="4099191" cy="2898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Sursă: Documentul de inventar național al UE 2024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26510-EA64-5A55-64BE-A23992B5EAE2}"/>
              </a:ext>
            </a:extLst>
          </p:cNvPr>
          <p:cNvSpPr txBox="1"/>
          <p:nvPr/>
        </p:nvSpPr>
        <p:spPr>
          <a:xfrm>
            <a:off x="8912352" y="6657945"/>
            <a:ext cx="32796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*EPRS</a:t>
            </a:r>
            <a:r>
              <a:rPr lang="en-GB" sz="7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2020, Sursa datelor: FAOSTAT, Emissions Totals, agrifood systems</a:t>
            </a:r>
            <a:r>
              <a:rPr lang="en-GB" sz="7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GB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C3D618-683A-475F-866F-2347EF58FAE7}"/>
              </a:ext>
            </a:extLst>
          </p:cNvPr>
          <p:cNvSpPr/>
          <p:nvPr/>
        </p:nvSpPr>
        <p:spPr>
          <a:xfrm>
            <a:off x="1102953" y="1690688"/>
            <a:ext cx="4763207" cy="77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Emisiile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gaze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cu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efect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seră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ale UE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pe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sectoare</a:t>
            </a:r>
            <a:endParaRPr lang="fr-FR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A3DCF4-94D6-29BA-7FAD-71B1A7CF11B6}"/>
              </a:ext>
            </a:extLst>
          </p:cNvPr>
          <p:cNvSpPr/>
          <p:nvPr/>
        </p:nvSpPr>
        <p:spPr>
          <a:xfrm>
            <a:off x="6508736" y="1328029"/>
            <a:ext cx="4845064" cy="2898692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În cazul 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extinderii limitei sistemului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la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întregul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sistem agroalimentar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" </a:t>
            </a:r>
            <a:r>
              <a:rPr lang="en-GB" b="1" u="sng" dirty="0">
                <a:solidFill>
                  <a:schemeClr val="bg1"/>
                </a:solidFill>
                <a:latin typeface="Century Gothic"/>
              </a:rPr>
              <a:t>global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, inclusiv pre și postproducție și schimbarea utilizării terenurilor</a:t>
            </a:r>
            <a:r>
              <a:rPr lang="en-GB" b="1" dirty="0">
                <a:solidFill>
                  <a:schemeClr val="bg1"/>
                </a:solidFill>
                <a:latin typeface="Century Gothic"/>
              </a:rPr>
              <a:t>, crește la 31% *</a:t>
            </a:r>
            <a:endParaRPr lang="en-GB" b="1" i="0" u="none" strike="noStrike" dirty="0">
              <a:solidFill>
                <a:schemeClr val="bg1"/>
              </a:solidFill>
              <a:effectLst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23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7BC-4687-451E-D859-A5B2EF94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entury Gothic"/>
                <a:ea typeface="HGSSoeiKakugothicUB"/>
              </a:rPr>
              <a:t>Emisiile de GES ale sistemelor agroalimentare în 2020 și tendințele emisiilor (2000-2020):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B8F54-3E7B-2B54-9670-AC1E85AB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287" y="1790151"/>
            <a:ext cx="6669224" cy="4462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9B1B6-B0BD-3660-4D25-557D6B525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82D65-78AF-4060-8065-E19025F8A339}" type="slidenum">
              <a:rPr lang="en-GB" smtClean="0"/>
              <a:t>11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0ECD60-E7AC-9E7E-4F77-6D982D34358A}"/>
              </a:ext>
            </a:extLst>
          </p:cNvPr>
          <p:cNvSpPr txBox="1">
            <a:spLocks/>
          </p:cNvSpPr>
          <p:nvPr/>
        </p:nvSpPr>
        <p:spPr>
          <a:xfrm>
            <a:off x="595364" y="1714167"/>
            <a:ext cx="453683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Emisiile la poarta fermei:</a:t>
            </a:r>
            <a:r>
              <a:rPr lang="en-GB" sz="2000" dirty="0">
                <a:latin typeface="Century Gothic"/>
              </a:rPr>
              <a:t> 7,4 Gt CO2eq (aproape jumătate din emisiile totale) (+13%)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Emisii înainte și după producție:</a:t>
            </a:r>
            <a:r>
              <a:rPr lang="en-GB" sz="2000" dirty="0">
                <a:latin typeface="Century Gothic"/>
              </a:rPr>
              <a:t> 5,6 Gt CO2eq (+45%)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Century Gothic"/>
              </a:rPr>
              <a:t>Emisiile generate de schimbarea destinației terenurilor: </a:t>
            </a:r>
            <a:r>
              <a:rPr lang="en-GB" sz="2000" dirty="0">
                <a:latin typeface="Century Gothic"/>
              </a:rPr>
              <a:t>3,1 Gt CO2eq (-29%)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/>
              </a:rPr>
              <a:t>datorită scăderii pe termen lung a ratelor de defrișare</a:t>
            </a:r>
            <a:endParaRPr lang="en-GB" sz="1600" dirty="0"/>
          </a:p>
          <a:p>
            <a:pPr lvl="1"/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0D467-E7B4-5346-8C22-C8374E955065}"/>
              </a:ext>
            </a:extLst>
          </p:cNvPr>
          <p:cNvSpPr txBox="1"/>
          <p:nvPr/>
        </p:nvSpPr>
        <p:spPr>
          <a:xfrm>
            <a:off x="8349916" y="6154562"/>
            <a:ext cx="375373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00" dirty="0">
                <a:solidFill>
                  <a:srgbClr val="3F405B"/>
                </a:solidFill>
                <a:latin typeface="Century Gothic"/>
              </a:rPr>
              <a:t>Sursă: *EPRS, 2020, Sursa datelor: FAOSTAT, Emissions Totals, agrifood systems.</a:t>
            </a:r>
          </a:p>
          <a:p>
            <a:pPr algn="r"/>
            <a:endParaRPr lang="en-GB" sz="7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11589-4975-4A29-BE2F-5F3FC0F7C4D3}"/>
              </a:ext>
            </a:extLst>
          </p:cNvPr>
          <p:cNvSpPr/>
          <p:nvPr/>
        </p:nvSpPr>
        <p:spPr>
          <a:xfrm>
            <a:off x="5511173" y="1686126"/>
            <a:ext cx="6592478" cy="482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Componența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detaliată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emisiilor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provenite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din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sistemele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agricole </a:t>
            </a:r>
            <a:r>
              <a:rPr lang="it-IT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it-IT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alimentare (2020)</a:t>
            </a:r>
          </a:p>
        </p:txBody>
      </p:sp>
    </p:spTree>
    <p:extLst>
      <p:ext uri="{BB962C8B-B14F-4D97-AF65-F5344CB8AC3E}">
        <p14:creationId xmlns:p14="http://schemas.microsoft.com/office/powerpoint/2010/main" val="30231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12</a:t>
            </a:fld>
            <a:endParaRPr lang="en-GB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14:cNvPr>
              <p14:cNvContentPartPr/>
              <p14:nvPr/>
            </p14:nvContentPartPr>
            <p14:xfrm>
              <a:off x="-2221992" y="1536336"/>
              <a:ext cx="360" cy="360"/>
            </p14:xfrm>
          </p:contentPart>
        </mc:Choice>
        <mc:Fallback xmlns="" xmlns:a16="http://schemas.microsoft.com/office/drawing/2014/main" xmlns:a14="http://schemas.microsoft.com/office/drawing/2010/main" xmlns:asvg="http://schemas.microsoft.com/office/drawing/2016/SVG/main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9E52023-DEB3-01B7-6245-62A08288B7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28112" y="1530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F5F9C05-B9B8-1EE7-5086-9E019714CE36}"/>
              </a:ext>
            </a:extLst>
          </p:cNvPr>
          <p:cNvSpPr txBox="1">
            <a:spLocks/>
          </p:cNvSpPr>
          <p:nvPr/>
        </p:nvSpPr>
        <p:spPr>
          <a:xfrm>
            <a:off x="818536" y="-99102"/>
            <a:ext cx="10515600" cy="940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dirty="0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defRPr>
            </a:lvl1pPr>
          </a:lstStyle>
          <a:p>
            <a:r>
              <a:rPr lang="en-GB" sz="3600" dirty="0" err="1"/>
              <a:t>Emisiile</a:t>
            </a:r>
            <a:r>
              <a:rPr lang="en-GB" sz="3600" dirty="0"/>
              <a:t> din </a:t>
            </a:r>
            <a:r>
              <a:rPr lang="en-GB" sz="3600" dirty="0" err="1"/>
              <a:t>agricultură</a:t>
            </a:r>
            <a:r>
              <a:rPr lang="en-GB" sz="3600" dirty="0"/>
              <a:t> ale </a:t>
            </a:r>
            <a:r>
              <a:rPr lang="en-GB" sz="3600" dirty="0" err="1"/>
              <a:t>Romaniei</a:t>
            </a:r>
            <a:endParaRPr lang="en-GB" sz="36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467BF2B-380A-34B5-0011-E6B00E0A4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75" y="1144800"/>
            <a:ext cx="532314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2000" b="1" dirty="0" err="1">
                <a:solidFill>
                  <a:srgbClr val="3F405B"/>
                </a:solidFill>
                <a:latin typeface="Century Gothic"/>
              </a:rPr>
              <a:t>agricultura</a:t>
            </a:r>
            <a:r>
              <a:rPr lang="en-US" sz="2000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2000" b="1" dirty="0" err="1">
                <a:solidFill>
                  <a:srgbClr val="3F405B"/>
                </a:solidFill>
                <a:latin typeface="Century Gothic"/>
              </a:rPr>
              <a:t>contribuie</a:t>
            </a:r>
            <a:r>
              <a:rPr lang="en-US" sz="2000" b="1" dirty="0">
                <a:solidFill>
                  <a:srgbClr val="3F405B"/>
                </a:solidFill>
                <a:latin typeface="Century Gothic"/>
              </a:rPr>
              <a:t> cu </a:t>
            </a:r>
            <a:r>
              <a:rPr lang="en-US" sz="2000" b="1" dirty="0" err="1">
                <a:solidFill>
                  <a:srgbClr val="3F405B"/>
                </a:solidFill>
                <a:latin typeface="Century Gothic"/>
              </a:rPr>
              <a:t>aproximativ</a:t>
            </a:r>
            <a:r>
              <a:rPr lang="en-US" sz="2000" b="1" dirty="0">
                <a:solidFill>
                  <a:srgbClr val="3F405B"/>
                </a:solidFill>
                <a:latin typeface="Century Gothic"/>
              </a:rPr>
              <a:t> 16%–18% 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din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totalul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de gaze cu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efect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2000" dirty="0" err="1">
                <a:solidFill>
                  <a:srgbClr val="3F405B"/>
                </a:solidFill>
                <a:latin typeface="Century Gothic"/>
              </a:rPr>
              <a:t>seră</a:t>
            </a:r>
            <a:r>
              <a:rPr lang="en-US" sz="2000" dirty="0">
                <a:solidFill>
                  <a:srgbClr val="3F405B"/>
                </a:solidFill>
                <a:latin typeface="Century Gothic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3F405B"/>
              </a:solidFill>
              <a:latin typeface="Century Gothi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2020: Agricultura a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generat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1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tonă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CO₂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echivalent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per capita,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comparativ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cu 0,7 tone din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procesele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sz="2000" dirty="0" err="1">
                <a:solidFill>
                  <a:srgbClr val="3F405B"/>
                </a:solidFill>
                <a:latin typeface="Century Gothic"/>
              </a:rPr>
              <a:t>industriale</a:t>
            </a:r>
            <a:r>
              <a:rPr lang="en-US" altLang="en-US" sz="2000" dirty="0">
                <a:solidFill>
                  <a:srgbClr val="3F405B"/>
                </a:solidFill>
                <a:latin typeface="Century Gothic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DD220-F433-7F87-0C5B-5635FE922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413" y="937406"/>
            <a:ext cx="5504012" cy="5504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73460-6D10-578A-010F-96359B46E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356" y="3429000"/>
            <a:ext cx="5800209" cy="28282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A763E-B718-C3EC-0AC1-957F7EE32DAB}"/>
              </a:ext>
            </a:extLst>
          </p:cNvPr>
          <p:cNvSpPr txBox="1"/>
          <p:nvPr/>
        </p:nvSpPr>
        <p:spPr>
          <a:xfrm>
            <a:off x="984066" y="6488668"/>
            <a:ext cx="3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Activități agricole cu cele mai mari emisii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3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9BFBE-CE8B-D4CB-DB34-33E7C07D5F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13</a:t>
            </a:fld>
            <a:endParaRPr lang="en-GB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E299D09-19BF-D710-2553-FE4F1459E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558" y="-1755055"/>
            <a:ext cx="568960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Emisii de gaze cu efect de seră în România pe sectoare (MtCO₂e)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C7F3CA-6915-51EB-8BB6-80150CA3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0" y="39789"/>
            <a:ext cx="6316561" cy="63165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A6359-5995-A7EB-14DF-1AA4EC5E7784}"/>
              </a:ext>
            </a:extLst>
          </p:cNvPr>
          <p:cNvSpPr txBox="1"/>
          <p:nvPr/>
        </p:nvSpPr>
        <p:spPr>
          <a:xfrm>
            <a:off x="6759011" y="963561"/>
            <a:ext cx="50935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In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anul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2023: Agricultura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industria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alimentară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au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emis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împreună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38,3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MtCO₂e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dintr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-un total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național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estimat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de ~81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MtCO₂e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ceea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ce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înseamnă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~47%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dacă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includem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/>
              </a:rPr>
              <a:t>întregul</a:t>
            </a:r>
            <a:r>
              <a:rPr lang="en-US" alt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/>
              </a:rPr>
              <a:t>lanț</a:t>
            </a:r>
            <a:r>
              <a:rPr lang="en-US" alt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/>
              </a:rPr>
              <a:t>agroalimentar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3F405B"/>
              </a:solidFill>
              <a:latin typeface="Century Gothic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Dacă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ne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referim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strict la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agricultură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(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fără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transport,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procesare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etc.),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ponderea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este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mică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—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jur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altLang="en-US" b="1" dirty="0">
                <a:solidFill>
                  <a:srgbClr val="3F405B"/>
                </a:solidFill>
                <a:latin typeface="Century Gothic"/>
              </a:rPr>
              <a:t>16–18% 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din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totalul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/>
              </a:rPr>
              <a:t>național</a:t>
            </a:r>
            <a:r>
              <a:rPr lang="en-US" alt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41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E6B6-9718-D088-62B4-A214BADF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32BD1-BCD4-DB22-A747-B5609865E3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0ACAB-34A6-B6A5-A730-156B90191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o hartă ilustrativă a României, care arată emisiile estimate de gaze cu efect de seră (GES) pe județe, activitățile agricole">
            <a:extLst>
              <a:ext uri="{FF2B5EF4-FFF2-40B4-BE49-F238E27FC236}">
                <a16:creationId xmlns:a16="http://schemas.microsoft.com/office/drawing/2014/main" id="{116D355A-19DD-B2E5-7DFB-FEF9D4CE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0" y="130262"/>
            <a:ext cx="5837648" cy="58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C0199-2F0F-5AAC-6286-0FB8696BD660}"/>
              </a:ext>
            </a:extLst>
          </p:cNvPr>
          <p:cNvSpPr txBox="1"/>
          <p:nvPr/>
        </p:nvSpPr>
        <p:spPr>
          <a:xfrm>
            <a:off x="2985320" y="6246508"/>
            <a:ext cx="198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2024–2025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90E8DC-C445-22BD-B829-C1AA657E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260" y="35413"/>
            <a:ext cx="4532671" cy="4348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13383D-DC21-1DBD-77AD-AFF72A88AB76}"/>
              </a:ext>
            </a:extLst>
          </p:cNvPr>
          <p:cNvSpPr txBox="1"/>
          <p:nvPr/>
        </p:nvSpPr>
        <p:spPr>
          <a:xfrm>
            <a:off x="5909189" y="4506319"/>
            <a:ext cx="63811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Zootehnia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– cel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mare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poluator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agricol</a:t>
            </a:r>
            <a:endParaRPr lang="en-US" sz="1600" dirty="0">
              <a:solidFill>
                <a:srgbClr val="3F405B"/>
              </a:solidFill>
              <a:latin typeface="Century Gothic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Bovinele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sunt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responsabile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~86% din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din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fermentația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enterică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Gunoiul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produce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atât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cât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oxid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azot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ales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dacă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nu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este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gestionat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corespunzător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3F405B"/>
                </a:solidFill>
                <a:latin typeface="Century Gothic"/>
              </a:rPr>
              <a:t>Se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estimează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că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zootehnia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generează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peste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60% din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agricole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sz="1600" dirty="0" err="1">
                <a:solidFill>
                  <a:srgbClr val="3F405B"/>
                </a:solidFill>
                <a:latin typeface="Century Gothic"/>
              </a:rPr>
              <a:t>totale</a:t>
            </a:r>
            <a:r>
              <a:rPr lang="en-US" sz="1600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2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BFBEE-E85B-478E-7A22-8A321785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BEDFB-F27F-1750-19AC-0FDFE4ED71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856C7-562A-98B1-73D9-73D23D691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458" y="906270"/>
            <a:ext cx="10461523" cy="1600200"/>
          </a:xfrm>
        </p:spPr>
        <p:txBody>
          <a:bodyPr>
            <a:normAutofit fontScale="92500"/>
          </a:bodyPr>
          <a:lstStyle/>
          <a:p>
            <a:r>
              <a:rPr lang="en-US" sz="2600" dirty="0" err="1">
                <a:solidFill>
                  <a:schemeClr val="tx1"/>
                </a:solidFill>
              </a:rPr>
              <a:t>Studiile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arată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că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fermele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ecologice</a:t>
            </a:r>
            <a:r>
              <a:rPr lang="en-US" sz="2600" dirty="0">
                <a:solidFill>
                  <a:schemeClr val="tx1"/>
                </a:solidFill>
              </a:rPr>
              <a:t> emit cu </a:t>
            </a:r>
            <a:r>
              <a:rPr lang="en-US" sz="2600" b="1" dirty="0">
                <a:solidFill>
                  <a:schemeClr val="tx1"/>
                </a:solidFill>
              </a:rPr>
              <a:t>30–50% </a:t>
            </a:r>
            <a:r>
              <a:rPr lang="en-US" sz="2600" b="1" dirty="0" err="1">
                <a:solidFill>
                  <a:schemeClr val="tx1"/>
                </a:solidFill>
              </a:rPr>
              <a:t>mai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puține</a:t>
            </a:r>
            <a:r>
              <a:rPr lang="en-US" sz="2600" b="1" dirty="0">
                <a:solidFill>
                  <a:schemeClr val="tx1"/>
                </a:solidFill>
              </a:rPr>
              <a:t> gaze cu </a:t>
            </a:r>
            <a:r>
              <a:rPr lang="en-US" sz="2600" b="1" dirty="0" err="1">
                <a:solidFill>
                  <a:schemeClr val="tx1"/>
                </a:solidFill>
              </a:rPr>
              <a:t>efect</a:t>
            </a:r>
            <a:r>
              <a:rPr lang="en-US" sz="2600" b="1" dirty="0">
                <a:solidFill>
                  <a:schemeClr val="tx1"/>
                </a:solidFill>
              </a:rPr>
              <a:t> de </a:t>
            </a:r>
            <a:r>
              <a:rPr lang="en-US" sz="2600" b="1" dirty="0" err="1">
                <a:solidFill>
                  <a:schemeClr val="tx1"/>
                </a:solidFill>
              </a:rPr>
              <a:t>seră</a:t>
            </a:r>
            <a:r>
              <a:rPr lang="en-US" sz="2600" dirty="0">
                <a:solidFill>
                  <a:schemeClr val="tx1"/>
                </a:solidFill>
              </a:rPr>
              <a:t> per </a:t>
            </a:r>
            <a:r>
              <a:rPr lang="en-US" sz="2600" dirty="0" err="1">
                <a:solidFill>
                  <a:schemeClr val="tx1"/>
                </a:solidFill>
              </a:rPr>
              <a:t>hectar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comparativ</a:t>
            </a:r>
            <a:r>
              <a:rPr lang="en-US" sz="2600" dirty="0">
                <a:solidFill>
                  <a:schemeClr val="tx1"/>
                </a:solidFill>
              </a:rPr>
              <a:t> cu </a:t>
            </a:r>
            <a:r>
              <a:rPr lang="en-US" sz="2600" dirty="0" err="1">
                <a:solidFill>
                  <a:schemeClr val="tx1"/>
                </a:solidFill>
              </a:rPr>
              <a:t>cele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convenționale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r>
              <a:rPr lang="en-US" sz="2600" dirty="0" err="1">
                <a:solidFill>
                  <a:schemeClr val="tx1"/>
                </a:solidFill>
              </a:rPr>
              <a:t>Utilizarea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îngrășămintelor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organice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și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evitarea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arderii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reziduurilor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vegetale</a:t>
            </a:r>
            <a:r>
              <a:rPr lang="en-US" sz="2600" dirty="0">
                <a:solidFill>
                  <a:schemeClr val="tx1"/>
                </a:solidFill>
              </a:rPr>
              <a:t> sunt </a:t>
            </a:r>
            <a:r>
              <a:rPr lang="en-US" sz="2600" dirty="0" err="1">
                <a:solidFill>
                  <a:schemeClr val="tx1"/>
                </a:solidFill>
              </a:rPr>
              <a:t>factori-cheie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în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reducerea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emisiilor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0C6FA-A70C-7E4F-670A-2C9904D64160}"/>
              </a:ext>
            </a:extLst>
          </p:cNvPr>
          <p:cNvSpPr txBox="1"/>
          <p:nvPr/>
        </p:nvSpPr>
        <p:spPr>
          <a:xfrm>
            <a:off x="2526890" y="231387"/>
            <a:ext cx="794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Century Gothic" panose="020B0502020202020204" pitchFamily="34" charset="0"/>
              </a:rPr>
              <a:t>Agricultura </a:t>
            </a:r>
            <a:r>
              <a:rPr lang="en-US" sz="2400" b="1" dirty="0" err="1">
                <a:latin typeface="Century Gothic" panose="020B0502020202020204" pitchFamily="34" charset="0"/>
              </a:rPr>
              <a:t>ecologica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si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emisiile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92C6B6-970E-32BE-52F4-7D8FEF55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27" y="2719688"/>
            <a:ext cx="4302689" cy="35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2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13ED7-4959-D886-AC77-6F0F7ADD09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D83056-E25D-4C64-AE4B-682148E63745}" type="slidenum">
              <a:rPr lang="en-GB" smtClean="0"/>
              <a:t>16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93D26-B1A0-C7DF-58C5-3EFACDE16806}"/>
              </a:ext>
            </a:extLst>
          </p:cNvPr>
          <p:cNvSpPr txBox="1"/>
          <p:nvPr/>
        </p:nvSpPr>
        <p:spPr>
          <a:xfrm>
            <a:off x="373626" y="845574"/>
            <a:ext cx="115430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F405B"/>
                </a:solidFill>
                <a:latin typeface="Century Gothic"/>
              </a:rPr>
              <a:t>Strategiei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pe Termen Lung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Neutralitate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Climatică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2050</a:t>
            </a:r>
          </a:p>
          <a:p>
            <a:r>
              <a:rPr lang="en-US" dirty="0">
                <a:solidFill>
                  <a:srgbClr val="3F405B"/>
                </a:solidFill>
                <a:latin typeface="Century Gothic"/>
              </a:rPr>
              <a:t>Zero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motorină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2050: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urmărește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eliminarea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completă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consumului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motorină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agricultură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înlocuind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-o cu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surse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regenerabile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precum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energia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solară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Biogaz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gunoi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5%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necesarul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energie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agricolă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fi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acoperit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prin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transformarea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gunoiului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biogaz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reducând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Dietă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adaptată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animale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introduc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regimuri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alimentare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care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reduc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fermentația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enterică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cu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scopul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scădea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metan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10%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2030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30%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Interzicerea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arderii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reziduurilor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vegetale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scenariul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optimist, din 2030 nu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mai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arde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resturi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vegetale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câmp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Reducerea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fertilizatori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urmărește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scăderea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20%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factorului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al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îngrășămintelor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chimice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Investiții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ferme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moderne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: Prin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Planul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Strategic 2023–2027, se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sprijină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modernizarea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fermelor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zootehnice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inclusiv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echipamente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pentru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gestionarea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gunoiului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grajd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.</a:t>
            </a:r>
          </a:p>
          <a:p>
            <a:endParaRPr lang="en-US" dirty="0">
              <a:solidFill>
                <a:srgbClr val="3F405B"/>
              </a:solidFill>
              <a:latin typeface="Century Gothic"/>
            </a:endParaRPr>
          </a:p>
          <a:p>
            <a:r>
              <a:rPr lang="en-US" b="1" dirty="0" err="1">
                <a:solidFill>
                  <a:srgbClr val="3F405B"/>
                </a:solidFill>
                <a:latin typeface="Century Gothic"/>
              </a:rPr>
              <a:t>Obiective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asumate</a:t>
            </a:r>
            <a:endParaRPr lang="en-US" b="1" dirty="0">
              <a:solidFill>
                <a:srgbClr val="3F405B"/>
              </a:solidFill>
              <a:latin typeface="Century Gothic"/>
            </a:endParaRP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Reducerea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nete din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agricultură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48%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2030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și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51%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2050,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comparativ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cu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nivelul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din 1990.</a:t>
            </a:r>
          </a:p>
          <a:p>
            <a:r>
              <a:rPr lang="en-US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a ales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scenariul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„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România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Neutră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”, care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vizează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o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reducere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totală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de 99% a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emisiilor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nete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până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dirty="0">
                <a:solidFill>
                  <a:srgbClr val="3F405B"/>
                </a:solidFill>
                <a:latin typeface="Century Gothic"/>
              </a:rPr>
              <a:t> 2050.</a:t>
            </a:r>
          </a:p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FB684-6EB7-C496-FD56-1811044B9326}"/>
              </a:ext>
            </a:extLst>
          </p:cNvPr>
          <p:cNvSpPr txBox="1"/>
          <p:nvPr/>
        </p:nvSpPr>
        <p:spPr>
          <a:xfrm>
            <a:off x="2851356" y="176980"/>
            <a:ext cx="536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F405B"/>
                </a:solidFill>
                <a:latin typeface="Century Gothic"/>
              </a:rPr>
              <a:t>Măsuri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implementate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în</a:t>
            </a:r>
            <a:r>
              <a:rPr lang="en-US" b="1" dirty="0">
                <a:solidFill>
                  <a:srgbClr val="3F405B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3F405B"/>
                </a:solidFill>
                <a:latin typeface="Century Gothic"/>
              </a:rPr>
              <a:t>agricultură</a:t>
            </a:r>
            <a:endParaRPr lang="en-US" b="1" dirty="0">
              <a:solidFill>
                <a:srgbClr val="3F405B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649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8DA1-F106-8E93-6A4C-203563FF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6C5EAAB-CB7F-080D-E101-F249E9F2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Rolul tridimensional </a:t>
            </a:r>
            <a:r>
              <a:rPr lang="en-GB" sz="3600"/>
              <a:t>al agriculturii în schimbările climatice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6979B4-67C3-7714-3642-7C48E68BE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Agricultura </a:t>
            </a:r>
            <a:r>
              <a:rPr lang="en-GB" b="1">
                <a:solidFill>
                  <a:srgbClr val="85B096"/>
                </a:solidFill>
              </a:rPr>
              <a:t>contribuie cu </a:t>
            </a:r>
            <a:r>
              <a:rPr lang="en-GB"/>
              <a:t>aproximativ 10% la emisiile de gaze cu efect de seră în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73B3C4-5F86-9EC4-2E86-04F71FD715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17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7C4F68-A7B5-44B5-2282-CDB7E961D79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Producția alimentară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în pericol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din cauza schimbărilor climatice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67D87-ACEA-29C6-2CD7-76EFA9FBAFF9}"/>
              </a:ext>
            </a:extLst>
          </p:cNvPr>
          <p:cNvSpPr/>
          <p:nvPr/>
        </p:nvSpPr>
        <p:spPr>
          <a:xfrm>
            <a:off x="6514256" y="3289267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Agricultura ca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furnizor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soluții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schimbările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climatice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8A83305-5CCD-DF28-3553-DA012EE013F6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4CF0FC-1E3A-29CB-E70E-557CAF4C996E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Atenuare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B9ED672-399C-6DF2-097A-C18B20CB6730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Adaptare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BA7628-A2B2-BDBF-4207-30EC551CA433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8E3DEFC-A7A9-C8BF-944B-1997E3C37BD5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7952B99-F6BD-94EE-0C80-18E5FF1B30CF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825C90-6213-CE0E-E131-3641A3F3C026}"/>
              </a:ext>
            </a:extLst>
          </p:cNvPr>
          <p:cNvCxnSpPr>
            <a:cxnSpLocks/>
          </p:cNvCxnSpPr>
          <p:nvPr/>
        </p:nvCxnSpPr>
        <p:spPr>
          <a:xfrm>
            <a:off x="5360446" y="2054694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4348FDBA-F230-4AFC-54F2-66AD78061C43}"/>
              </a:ext>
            </a:extLst>
          </p:cNvPr>
          <p:cNvSpPr/>
          <p:nvPr/>
        </p:nvSpPr>
        <p:spPr>
          <a:xfrm>
            <a:off x="7341860" y="4698376"/>
            <a:ext cx="1952732" cy="45766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Adaptare</a:t>
            </a:r>
            <a:endParaRPr lang="en-GB" b="0">
              <a:ea typeface="HGSSoeiKakugothicUB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>
                <a:latin typeface="Century Gothic"/>
              </a:rPr>
              <a:t>Obiectiv: </a:t>
            </a:r>
            <a:r>
              <a:rPr lang="en-GB" sz="3200" b="1">
                <a:latin typeface="Century Gothic"/>
              </a:rPr>
              <a:t>creșterea rezistenței </a:t>
            </a:r>
            <a:r>
              <a:rPr lang="en-GB" sz="3200">
                <a:latin typeface="Century Gothic"/>
              </a:rPr>
              <a:t>sistemelor agricole la riscurile și impactul schimbărilor climatice, de exemplu seceta, creșterea precipitațiilor</a:t>
            </a: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</a:rPr>
              <a:t>Adaptare = Gestionarea impactului actual și viitor </a:t>
            </a:r>
            <a:r>
              <a:rPr lang="en-GB" sz="3200">
                <a:latin typeface="Century Gothic"/>
              </a:rPr>
              <a:t>pentru a menține productivitatea agricolă.</a:t>
            </a:r>
            <a:endParaRPr lang="en-GB"/>
          </a:p>
          <a:p>
            <a:pPr lvl="1"/>
            <a:endParaRPr lang="en-GB" sz="2800"/>
          </a:p>
          <a:p>
            <a:endParaRPr lang="en-GB" sz="3200"/>
          </a:p>
          <a:p>
            <a:pPr marL="0" indent="0">
              <a:buNone/>
            </a:pPr>
            <a:endParaRPr lang="en-GB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4E42A-C734-AAE1-657F-F597D9E296B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Adaptarea la schimbările climatice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3895846" cy="206703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Riscurile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agricultura</a:t>
            </a:r>
            <a:r>
              <a:rPr lang="en-GB" dirty="0"/>
              <a:t> UE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3F92C-A7AD-63BA-66A4-2DE5A8A0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3432858" cy="310020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Pierderea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recoltelor</a:t>
            </a:r>
            <a:r>
              <a:rPr lang="en-GB" sz="2800" dirty="0"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Crize</a:t>
            </a:r>
            <a:r>
              <a:rPr lang="en-GB" sz="2800" dirty="0">
                <a:cs typeface="Calibri" panose="020F0502020204030204" pitchFamily="34" charset="0"/>
              </a:rPr>
              <a:t> </a:t>
            </a:r>
            <a:r>
              <a:rPr lang="en-GB" sz="2800" dirty="0" err="1">
                <a:cs typeface="Calibri" panose="020F0502020204030204" pitchFamily="34" charset="0"/>
              </a:rPr>
              <a:t>globale</a:t>
            </a:r>
            <a:r>
              <a:rPr lang="en-GB" sz="2800" dirty="0">
                <a:cs typeface="Calibri" panose="020F0502020204030204" pitchFamily="34" charset="0"/>
              </a:rPr>
              <a:t> de </a:t>
            </a:r>
            <a:r>
              <a:rPr lang="en-GB" sz="2800" dirty="0" err="1">
                <a:cs typeface="Calibri" panose="020F0502020204030204" pitchFamily="34" charset="0"/>
              </a:rPr>
              <a:t>aprovizionare</a:t>
            </a:r>
            <a:endParaRPr lang="en-GB" sz="2800" dirty="0"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cs typeface="Calibri" panose="020F0502020204030204" pitchFamily="34" charset="0"/>
              </a:rPr>
              <a:t>Conflicte</a:t>
            </a:r>
            <a:r>
              <a:rPr lang="en-GB" sz="2800" dirty="0">
                <a:cs typeface="Calibri" panose="020F0502020204030204" pitchFamily="34" charset="0"/>
              </a:rPr>
              <a:t> legate de </a:t>
            </a:r>
            <a:r>
              <a:rPr lang="en-GB" sz="2800" dirty="0" err="1">
                <a:cs typeface="Calibri" panose="020F0502020204030204" pitchFamily="34" charset="0"/>
              </a:rPr>
              <a:t>resurse</a:t>
            </a:r>
            <a:r>
              <a:rPr lang="en-GB" sz="2800" dirty="0">
                <a:cs typeface="Calibri" panose="020F0502020204030204" pitchFamily="34" charset="0"/>
              </a:rPr>
              <a:t> (</a:t>
            </a:r>
            <a:r>
              <a:rPr lang="en-GB" sz="2800" dirty="0" err="1">
                <a:cs typeface="Calibri" panose="020F0502020204030204" pitchFamily="34" charset="0"/>
              </a:rPr>
              <a:t>apă</a:t>
            </a:r>
            <a:r>
              <a:rPr lang="en-GB" sz="2800" dirty="0">
                <a:cs typeface="Calibri" panose="020F0502020204030204" pitchFamily="34" charset="0"/>
              </a:rPr>
              <a:t>, </a:t>
            </a:r>
            <a:r>
              <a:rPr lang="en-GB" sz="2800" dirty="0" err="1">
                <a:cs typeface="Calibri" panose="020F0502020204030204" pitchFamily="34" charset="0"/>
              </a:rPr>
              <a:t>materii</a:t>
            </a:r>
            <a:r>
              <a:rPr lang="en-GB" sz="2800" dirty="0">
                <a:cs typeface="Calibri" panose="020F0502020204030204" pitchFamily="34" charset="0"/>
              </a:rPr>
              <a:t> prime </a:t>
            </a:r>
            <a:r>
              <a:rPr lang="en-GB" sz="2800" dirty="0" err="1">
                <a:cs typeface="Calibri" panose="020F0502020204030204" pitchFamily="34" charset="0"/>
              </a:rPr>
              <a:t>agricole</a:t>
            </a:r>
            <a:r>
              <a:rPr lang="en-GB" sz="2800" dirty="0">
                <a:cs typeface="Calibri" panose="020F0502020204030204" pitchFamily="34" charset="0"/>
              </a:rPr>
              <a:t> ...</a:t>
            </a:r>
            <a:r>
              <a:rPr lang="en-GB" sz="2800" dirty="0">
                <a:cs typeface="Calibri" panose="020F0502020204030204" pitchFamily="34" charset="0"/>
                <a:sym typeface="Wingdings" pitchFamily="2" charset="2"/>
              </a:rPr>
              <a:t>) </a:t>
            </a:r>
            <a:endParaRPr lang="en-GB" sz="2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19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3BC7C26-E432-0FF5-7A71-E09D5107F243}"/>
              </a:ext>
            </a:extLst>
          </p:cNvPr>
          <p:cNvGrpSpPr/>
          <p:nvPr/>
        </p:nvGrpSpPr>
        <p:grpSpPr>
          <a:xfrm>
            <a:off x="4490061" y="202389"/>
            <a:ext cx="12930055" cy="6671486"/>
            <a:chOff x="4699906" y="416910"/>
            <a:chExt cx="11786125" cy="6117804"/>
          </a:xfrm>
        </p:grpSpPr>
        <p:pic>
          <p:nvPicPr>
            <p:cNvPr id="10" name="Grafik 9" descr="Ein Bild, das Text, Karte, Schrift enthält.&#10;&#10;KI-generierte Inhalte können fehlerhaft sein.">
              <a:extLst>
                <a:ext uri="{FF2B5EF4-FFF2-40B4-BE49-F238E27FC236}">
                  <a16:creationId xmlns:a16="http://schemas.microsoft.com/office/drawing/2014/main" id="{9CCE7028-DBBC-7604-86CB-80136D22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906" y="416910"/>
              <a:ext cx="7020545" cy="591765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E152D2-6426-B3AF-EA7B-ACFFE528EDC5}"/>
                </a:ext>
              </a:extLst>
            </p:cNvPr>
            <p:cNvSpPr txBox="1"/>
            <p:nvPr/>
          </p:nvSpPr>
          <p:spPr>
            <a:xfrm>
              <a:off x="10363259" y="6323039"/>
              <a:ext cx="6122772" cy="211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>
                  <a:latin typeface="Century Gothic" panose="020B0502020202020204" pitchFamily="34" charset="0"/>
                </a:rPr>
                <a:t>Link: </a:t>
              </a:r>
              <a:r>
                <a:rPr lang="en-GB" sz="900" err="1">
                  <a:latin typeface="Century Gothic" panose="020B0502020202020204" pitchFamily="34" charset="0"/>
                </a:rPr>
                <a:t>awa.agriadapt.eu</a:t>
              </a:r>
              <a:endParaRPr lang="en-GB" sz="9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72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CD-3B0D-C6AD-0FCA-CF69E55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GB"/>
              <a:t>Înțelegerea schimbărilor climatice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BE4BB-8DE8-D5D7-9663-F32959FB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9113"/>
            <a:ext cx="4501896" cy="4351337"/>
          </a:xfrm>
        </p:spPr>
        <p:txBody>
          <a:bodyPr>
            <a:noAutofit/>
          </a:bodyPr>
          <a:lstStyle/>
          <a:p>
            <a:r>
              <a:rPr lang="en-GB" b="1"/>
              <a:t>Definiție: </a:t>
            </a:r>
            <a:r>
              <a:rPr lang="en-GB"/>
              <a:t>Schimbări pe termen lung ale tiparelor meteorologice, cum ar fi temperatura, precipitațiile și alți factori climatici, determinate de emisiile antropice de gaze cu efect de seră (GES)</a:t>
            </a:r>
          </a:p>
          <a:p>
            <a:r>
              <a:rPr lang="en-GB" b="1"/>
              <a:t>Cauze primare: </a:t>
            </a:r>
            <a:r>
              <a:rPr lang="en-GB"/>
              <a:t>Utilizarea extensivă a combustibililor fosili, procesele industriale, despădurirea, activitățile agricole intensive etc.</a:t>
            </a:r>
          </a:p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6E1DF-DD34-5FED-080E-EA5C62266D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graph of a graph showing the amount of carbon dioxide&#10;&#10;AI-generated content may be incorrect.">
            <a:extLst>
              <a:ext uri="{FF2B5EF4-FFF2-40B4-BE49-F238E27FC236}">
                <a16:creationId xmlns:a16="http://schemas.microsoft.com/office/drawing/2014/main" id="{73B7A0AC-EDC6-10BC-BAEF-53315892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5" y="1372865"/>
            <a:ext cx="6621306" cy="4618360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9676269-B1B1-CB66-CEE8-3C6E6CC05294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https://climate.copernicus.eu/esotc/2024/trends-climate-indicators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A4A356-C165-4124-A622-75D689613AE5}"/>
              </a:ext>
            </a:extLst>
          </p:cNvPr>
          <p:cNvSpPr/>
          <p:nvPr/>
        </p:nvSpPr>
        <p:spPr>
          <a:xfrm>
            <a:off x="6218119" y="1417796"/>
            <a:ext cx="4784962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Concentrația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globală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dioxid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carbon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în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atmosferă</a:t>
            </a:r>
            <a:endParaRPr lang="fr-FR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A88B-1ADC-D481-602C-ABE922C8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EBE6E9-8418-CDCE-E5F4-9E970AAA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/>
              <a:t>Riscurile</a:t>
            </a:r>
            <a:r>
              <a:rPr lang="en-GB" sz="3600" dirty="0"/>
              <a:t> </a:t>
            </a:r>
            <a:r>
              <a:rPr lang="en-GB" sz="3600" dirty="0" err="1"/>
              <a:t>schimbărilor</a:t>
            </a:r>
            <a:r>
              <a:rPr lang="en-GB" sz="3600" dirty="0"/>
              <a:t> </a:t>
            </a:r>
            <a:r>
              <a:rPr lang="en-GB" sz="3600" dirty="0" err="1"/>
              <a:t>climatice</a:t>
            </a:r>
            <a:r>
              <a:rPr lang="en-GB" sz="3600" dirty="0"/>
              <a:t> </a:t>
            </a:r>
            <a:r>
              <a:rPr lang="en-GB" sz="3600" dirty="0" err="1"/>
              <a:t>în</a:t>
            </a:r>
            <a:r>
              <a:rPr lang="en-GB" sz="3600" dirty="0"/>
              <a:t> Romania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93EA0-A887-3693-6A97-D8DE97E3B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865" y="1203510"/>
            <a:ext cx="5181600" cy="52498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50" b="1" dirty="0" err="1"/>
              <a:t>Temperaturile</a:t>
            </a:r>
            <a:r>
              <a:rPr lang="en-US" sz="1550" b="1" dirty="0"/>
              <a:t> </a:t>
            </a:r>
            <a:r>
              <a:rPr lang="en-US" sz="1550" b="1" dirty="0" err="1"/>
              <a:t>în</a:t>
            </a:r>
            <a:r>
              <a:rPr lang="en-US" sz="1550" b="1" dirty="0"/>
              <a:t> </a:t>
            </a:r>
            <a:r>
              <a:rPr lang="en-US" sz="1550" b="1" dirty="0" err="1"/>
              <a:t>creștere</a:t>
            </a:r>
            <a:endParaRPr lang="en-US" sz="1550" b="1" dirty="0"/>
          </a:p>
          <a:p>
            <a:pPr marL="285750" indent="-285750"/>
            <a:r>
              <a:rPr lang="en-US" sz="1550" dirty="0" err="1"/>
              <a:t>Valuri</a:t>
            </a:r>
            <a:r>
              <a:rPr lang="en-US" sz="1550" dirty="0"/>
              <a:t> de </a:t>
            </a:r>
            <a:r>
              <a:rPr lang="en-US" sz="1550" dirty="0" err="1"/>
              <a:t>căldură</a:t>
            </a:r>
            <a:r>
              <a:rPr lang="en-US" sz="1550" dirty="0"/>
              <a:t> </a:t>
            </a:r>
            <a:r>
              <a:rPr lang="en-US" sz="1550" dirty="0" err="1"/>
              <a:t>mai</a:t>
            </a:r>
            <a:r>
              <a:rPr lang="en-US" sz="1550" dirty="0"/>
              <a:t> </a:t>
            </a:r>
            <a:r>
              <a:rPr lang="en-US" sz="1550" dirty="0" err="1"/>
              <a:t>frecvente</a:t>
            </a:r>
            <a:r>
              <a:rPr lang="en-US" sz="1550" dirty="0"/>
              <a:t> </a:t>
            </a:r>
            <a:r>
              <a:rPr lang="en-US" sz="1550" dirty="0" err="1"/>
              <a:t>duc</a:t>
            </a:r>
            <a:r>
              <a:rPr lang="en-US" sz="1550" dirty="0"/>
              <a:t> la </a:t>
            </a:r>
            <a:r>
              <a:rPr lang="en-US" sz="1550" dirty="0" err="1"/>
              <a:t>stres</a:t>
            </a:r>
            <a:r>
              <a:rPr lang="en-US" sz="1550" dirty="0"/>
              <a:t> </a:t>
            </a:r>
            <a:r>
              <a:rPr lang="en-US" sz="1550" dirty="0" err="1"/>
              <a:t>termic</a:t>
            </a:r>
            <a:r>
              <a:rPr lang="en-US" sz="1550" dirty="0"/>
              <a:t> </a:t>
            </a:r>
            <a:r>
              <a:rPr lang="en-US" sz="1550" dirty="0" err="1"/>
              <a:t>pentru</a:t>
            </a:r>
            <a:r>
              <a:rPr lang="en-US" sz="1550" dirty="0"/>
              <a:t> </a:t>
            </a:r>
            <a:r>
              <a:rPr lang="en-US" sz="1550" dirty="0" err="1"/>
              <a:t>plante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Evapotranspirația</a:t>
            </a:r>
            <a:r>
              <a:rPr lang="en-US" sz="1550" dirty="0"/>
              <a:t> </a:t>
            </a:r>
            <a:r>
              <a:rPr lang="en-US" sz="1550" dirty="0" err="1"/>
              <a:t>crescută</a:t>
            </a:r>
            <a:r>
              <a:rPr lang="en-US" sz="1550" dirty="0"/>
              <a:t> reduce </a:t>
            </a:r>
            <a:r>
              <a:rPr lang="en-US" sz="1550" dirty="0" err="1"/>
              <a:t>umiditatea</a:t>
            </a:r>
            <a:r>
              <a:rPr lang="en-US" sz="1550" dirty="0"/>
              <a:t> </a:t>
            </a:r>
            <a:r>
              <a:rPr lang="en-US" sz="1550" dirty="0" err="1"/>
              <a:t>solului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crește</a:t>
            </a:r>
            <a:r>
              <a:rPr lang="en-US" sz="1550" dirty="0"/>
              <a:t> </a:t>
            </a:r>
            <a:r>
              <a:rPr lang="en-US" sz="1550" dirty="0" err="1"/>
              <a:t>nevoia</a:t>
            </a:r>
            <a:r>
              <a:rPr lang="en-US" sz="1550" dirty="0"/>
              <a:t> de </a:t>
            </a:r>
            <a:r>
              <a:rPr lang="en-US" sz="1550" dirty="0" err="1"/>
              <a:t>irigații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Nopțile</a:t>
            </a:r>
            <a:r>
              <a:rPr lang="en-US" sz="1550" dirty="0"/>
              <a:t> </a:t>
            </a:r>
            <a:r>
              <a:rPr lang="en-US" sz="1550" dirty="0" err="1"/>
              <a:t>tropicale</a:t>
            </a:r>
            <a:r>
              <a:rPr lang="en-US" sz="1550" dirty="0"/>
              <a:t> (cu </a:t>
            </a:r>
            <a:r>
              <a:rPr lang="en-US" sz="1550" dirty="0" err="1"/>
              <a:t>temperaturi</a:t>
            </a:r>
            <a:r>
              <a:rPr lang="en-US" sz="1550" dirty="0"/>
              <a:t> </a:t>
            </a:r>
            <a:r>
              <a:rPr lang="en-US" sz="1550" dirty="0" err="1"/>
              <a:t>peste</a:t>
            </a:r>
            <a:r>
              <a:rPr lang="en-US" sz="1550" dirty="0"/>
              <a:t> 20°C) </a:t>
            </a:r>
            <a:r>
              <a:rPr lang="en-US" sz="1550" dirty="0" err="1"/>
              <a:t>afectează</a:t>
            </a:r>
            <a:r>
              <a:rPr lang="en-US" sz="1550" dirty="0"/>
              <a:t> </a:t>
            </a:r>
            <a:r>
              <a:rPr lang="en-US" sz="1550" dirty="0" err="1"/>
              <a:t>procesele</a:t>
            </a:r>
            <a:r>
              <a:rPr lang="en-US" sz="1550" dirty="0"/>
              <a:t> </a:t>
            </a:r>
            <a:r>
              <a:rPr lang="en-US" sz="1550" dirty="0" err="1"/>
              <a:t>metabolice</a:t>
            </a:r>
            <a:r>
              <a:rPr lang="en-US" sz="1550" dirty="0"/>
              <a:t> ale </a:t>
            </a:r>
            <a:r>
              <a:rPr lang="en-US" sz="1550" dirty="0" err="1"/>
              <a:t>plantelor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r>
              <a:rPr lang="en-US" sz="1550" b="1" dirty="0" err="1"/>
              <a:t>Precipitații</a:t>
            </a:r>
            <a:r>
              <a:rPr lang="en-US" sz="1550" b="1" dirty="0"/>
              <a:t> </a:t>
            </a:r>
            <a:r>
              <a:rPr lang="en-US" sz="1550" b="1" dirty="0" err="1"/>
              <a:t>imprevizibile</a:t>
            </a:r>
            <a:endParaRPr lang="en-US" sz="1550" b="1" dirty="0"/>
          </a:p>
          <a:p>
            <a:pPr marL="285750" indent="-285750"/>
            <a:r>
              <a:rPr lang="en-US" sz="1550" dirty="0"/>
              <a:t>Veri </a:t>
            </a:r>
            <a:r>
              <a:rPr lang="en-US" sz="1550" dirty="0" err="1"/>
              <a:t>mai</a:t>
            </a:r>
            <a:r>
              <a:rPr lang="en-US" sz="1550" dirty="0"/>
              <a:t> </a:t>
            </a:r>
            <a:r>
              <a:rPr lang="en-US" sz="1550" dirty="0" err="1"/>
              <a:t>uscate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ierni</a:t>
            </a:r>
            <a:r>
              <a:rPr lang="en-US" sz="1550" dirty="0"/>
              <a:t> </a:t>
            </a:r>
            <a:r>
              <a:rPr lang="en-US" sz="1550" dirty="0" err="1"/>
              <a:t>mai</a:t>
            </a:r>
            <a:r>
              <a:rPr lang="en-US" sz="1550" dirty="0"/>
              <a:t> </a:t>
            </a:r>
            <a:r>
              <a:rPr lang="en-US" sz="1550" dirty="0" err="1"/>
              <a:t>umede</a:t>
            </a:r>
            <a:r>
              <a:rPr lang="en-US" sz="1550" dirty="0"/>
              <a:t> </a:t>
            </a:r>
            <a:r>
              <a:rPr lang="en-US" sz="1550" dirty="0" err="1"/>
              <a:t>destabilizează</a:t>
            </a:r>
            <a:r>
              <a:rPr lang="en-US" sz="1550" dirty="0"/>
              <a:t> </a:t>
            </a:r>
            <a:r>
              <a:rPr lang="en-US" sz="1550" dirty="0" err="1"/>
              <a:t>ciclurile</a:t>
            </a:r>
            <a:r>
              <a:rPr lang="en-US" sz="1550" dirty="0"/>
              <a:t> </a:t>
            </a:r>
            <a:r>
              <a:rPr lang="en-US" sz="1550" dirty="0" err="1"/>
              <a:t>agricole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Scăderea</a:t>
            </a:r>
            <a:r>
              <a:rPr lang="en-US" sz="1550" dirty="0"/>
              <a:t> </a:t>
            </a:r>
            <a:r>
              <a:rPr lang="en-US" sz="1550" dirty="0" err="1"/>
              <a:t>precipitațiilor</a:t>
            </a:r>
            <a:r>
              <a:rPr lang="en-US" sz="1550" dirty="0"/>
              <a:t> </a:t>
            </a:r>
            <a:r>
              <a:rPr lang="en-US" sz="1550" dirty="0" err="1"/>
              <a:t>estivale</a:t>
            </a:r>
            <a:r>
              <a:rPr lang="en-US" sz="1550" dirty="0"/>
              <a:t> cu </a:t>
            </a:r>
            <a:r>
              <a:rPr lang="en-US" sz="1550" dirty="0" err="1"/>
              <a:t>până</a:t>
            </a:r>
            <a:r>
              <a:rPr lang="en-US" sz="1550" dirty="0"/>
              <a:t> la 20% </a:t>
            </a:r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zonele</a:t>
            </a:r>
            <a:r>
              <a:rPr lang="en-US" sz="1550" dirty="0"/>
              <a:t> </a:t>
            </a:r>
            <a:r>
              <a:rPr lang="en-US" sz="1550" dirty="0" err="1"/>
              <a:t>agricole</a:t>
            </a:r>
            <a:r>
              <a:rPr lang="en-US" sz="1550" dirty="0"/>
              <a:t> </a:t>
            </a:r>
            <a:r>
              <a:rPr lang="en-US" sz="1550" dirty="0" err="1"/>
              <a:t>cheie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Ploile</a:t>
            </a:r>
            <a:r>
              <a:rPr lang="en-US" sz="1550" dirty="0"/>
              <a:t> </a:t>
            </a:r>
            <a:r>
              <a:rPr lang="en-US" sz="1550" dirty="0" err="1"/>
              <a:t>torențiale</a:t>
            </a:r>
            <a:r>
              <a:rPr lang="en-US" sz="1550" dirty="0"/>
              <a:t> pot </a:t>
            </a:r>
            <a:r>
              <a:rPr lang="en-US" sz="1550" dirty="0" err="1"/>
              <a:t>provoca</a:t>
            </a:r>
            <a:r>
              <a:rPr lang="en-US" sz="1550" dirty="0"/>
              <a:t> </a:t>
            </a:r>
            <a:r>
              <a:rPr lang="en-US" sz="1550" dirty="0" err="1"/>
              <a:t>stagnarea</a:t>
            </a:r>
            <a:r>
              <a:rPr lang="en-US" sz="1550" dirty="0"/>
              <a:t> </a:t>
            </a:r>
            <a:r>
              <a:rPr lang="en-US" sz="1550" dirty="0" err="1"/>
              <a:t>apei</a:t>
            </a:r>
            <a:r>
              <a:rPr lang="en-US" sz="1550" dirty="0"/>
              <a:t>, </a:t>
            </a:r>
            <a:r>
              <a:rPr lang="en-US" sz="1550" dirty="0" err="1"/>
              <a:t>eroziunea</a:t>
            </a:r>
            <a:r>
              <a:rPr lang="en-US" sz="1550" dirty="0"/>
              <a:t> </a:t>
            </a:r>
            <a:r>
              <a:rPr lang="en-US" sz="1550" dirty="0" err="1"/>
              <a:t>solului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pierderea</a:t>
            </a:r>
            <a:r>
              <a:rPr lang="en-US" sz="1550" dirty="0"/>
              <a:t> </a:t>
            </a:r>
            <a:r>
              <a:rPr lang="en-US" sz="1550" dirty="0" err="1"/>
              <a:t>nutrienților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r>
              <a:rPr lang="en-US" sz="1550" b="1" dirty="0" err="1"/>
              <a:t>Fenomene</a:t>
            </a:r>
            <a:r>
              <a:rPr lang="en-US" sz="1550" b="1" dirty="0"/>
              <a:t> extreme</a:t>
            </a:r>
          </a:p>
          <a:p>
            <a:pPr marL="285750" indent="-285750"/>
            <a:r>
              <a:rPr lang="en-US" sz="1550" dirty="0" err="1"/>
              <a:t>Secete</a:t>
            </a:r>
            <a:r>
              <a:rPr lang="en-US" sz="1550" dirty="0"/>
              <a:t> </a:t>
            </a:r>
            <a:r>
              <a:rPr lang="en-US" sz="1550" dirty="0" err="1"/>
              <a:t>prelungite</a:t>
            </a:r>
            <a:r>
              <a:rPr lang="en-US" sz="1550" dirty="0"/>
              <a:t>, </a:t>
            </a:r>
            <a:r>
              <a:rPr lang="en-US" sz="1550" dirty="0" err="1"/>
              <a:t>grindină</a:t>
            </a:r>
            <a:r>
              <a:rPr lang="en-US" sz="1550" dirty="0"/>
              <a:t>, </a:t>
            </a:r>
            <a:r>
              <a:rPr lang="en-US" sz="1550" dirty="0" err="1"/>
              <a:t>furtuni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inundații</a:t>
            </a:r>
            <a:r>
              <a:rPr lang="en-US" sz="1550" dirty="0"/>
              <a:t> </a:t>
            </a:r>
            <a:r>
              <a:rPr lang="en-US" sz="1550" dirty="0" err="1"/>
              <a:t>afectează</a:t>
            </a:r>
            <a:r>
              <a:rPr lang="en-US" sz="1550" dirty="0"/>
              <a:t> direct </a:t>
            </a:r>
            <a:r>
              <a:rPr lang="en-US" sz="1550" dirty="0" err="1"/>
              <a:t>culturile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anii</a:t>
            </a:r>
            <a:r>
              <a:rPr lang="en-US" sz="1550" dirty="0"/>
              <a:t> </a:t>
            </a:r>
            <a:r>
              <a:rPr lang="en-US" sz="1550" dirty="0" err="1"/>
              <a:t>secetoși</a:t>
            </a:r>
            <a:r>
              <a:rPr lang="en-US" sz="1550" dirty="0"/>
              <a:t>, </a:t>
            </a:r>
            <a:r>
              <a:rPr lang="en-US" sz="1550" dirty="0" err="1"/>
              <a:t>producția</a:t>
            </a:r>
            <a:r>
              <a:rPr lang="en-US" sz="1550" dirty="0"/>
              <a:t> de </a:t>
            </a:r>
            <a:r>
              <a:rPr lang="en-US" sz="1550" dirty="0" err="1"/>
              <a:t>grâu</a:t>
            </a:r>
            <a:r>
              <a:rPr lang="en-US" sz="1550" dirty="0"/>
              <a:t> </a:t>
            </a:r>
            <a:r>
              <a:rPr lang="en-US" sz="1550" dirty="0" err="1"/>
              <a:t>poate</a:t>
            </a:r>
            <a:r>
              <a:rPr lang="en-US" sz="1550" dirty="0"/>
              <a:t> </a:t>
            </a:r>
            <a:r>
              <a:rPr lang="en-US" sz="1550" dirty="0" err="1"/>
              <a:t>scădea</a:t>
            </a:r>
            <a:r>
              <a:rPr lang="en-US" sz="1550" dirty="0"/>
              <a:t> cu 15–25%, </a:t>
            </a:r>
            <a:r>
              <a:rPr lang="en-US" sz="1550" dirty="0" err="1"/>
              <a:t>iar</a:t>
            </a:r>
            <a:r>
              <a:rPr lang="en-US" sz="1550" dirty="0"/>
              <a:t> </a:t>
            </a:r>
            <a:r>
              <a:rPr lang="en-US" sz="1550" dirty="0" err="1"/>
              <a:t>cea</a:t>
            </a:r>
            <a:r>
              <a:rPr lang="en-US" sz="1550" dirty="0"/>
              <a:t> de </a:t>
            </a:r>
            <a:r>
              <a:rPr lang="en-US" sz="1550" dirty="0" err="1"/>
              <a:t>fructe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legume cu 20–30%.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87761E-B727-E68C-FA2A-275AEBAE9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3510"/>
            <a:ext cx="5181600" cy="5152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50" b="1" dirty="0"/>
              <a:t>Impact </a:t>
            </a:r>
            <a:r>
              <a:rPr lang="en-US" sz="1550" b="1" dirty="0" err="1"/>
              <a:t>asupra</a:t>
            </a:r>
            <a:r>
              <a:rPr lang="en-US" sz="1550" b="1" dirty="0"/>
              <a:t> </a:t>
            </a:r>
            <a:r>
              <a:rPr lang="en-US" sz="1550" b="1" dirty="0" err="1"/>
              <a:t>culturilor</a:t>
            </a:r>
            <a:endParaRPr lang="en-US" sz="1550" b="1" dirty="0"/>
          </a:p>
          <a:p>
            <a:pPr marL="285750" indent="-285750"/>
            <a:r>
              <a:rPr lang="en-US" sz="1550" dirty="0" err="1"/>
              <a:t>Porumbul</a:t>
            </a:r>
            <a:r>
              <a:rPr lang="en-US" sz="1550" dirty="0"/>
              <a:t>, o </a:t>
            </a:r>
            <a:r>
              <a:rPr lang="en-US" sz="1550" dirty="0" err="1"/>
              <a:t>cultură</a:t>
            </a:r>
            <a:r>
              <a:rPr lang="en-US" sz="1550" dirty="0"/>
              <a:t> de </a:t>
            </a:r>
            <a:r>
              <a:rPr lang="en-US" sz="1550" dirty="0" err="1"/>
              <a:t>bază</a:t>
            </a:r>
            <a:r>
              <a:rPr lang="en-US" sz="1550" dirty="0"/>
              <a:t>, </a:t>
            </a:r>
            <a:r>
              <a:rPr lang="en-US" sz="1550" dirty="0" err="1"/>
              <a:t>este</a:t>
            </a:r>
            <a:r>
              <a:rPr lang="en-US" sz="1550" dirty="0"/>
              <a:t> </a:t>
            </a:r>
            <a:r>
              <a:rPr lang="en-US" sz="1550" dirty="0" err="1"/>
              <a:t>extrem</a:t>
            </a:r>
            <a:r>
              <a:rPr lang="en-US" sz="1550" dirty="0"/>
              <a:t> de </a:t>
            </a:r>
            <a:r>
              <a:rPr lang="en-US" sz="1550" dirty="0" err="1"/>
              <a:t>vulnerabil</a:t>
            </a:r>
            <a:r>
              <a:rPr lang="en-US" sz="1550" dirty="0"/>
              <a:t> la </a:t>
            </a:r>
            <a:r>
              <a:rPr lang="en-US" sz="1550" dirty="0" err="1"/>
              <a:t>stresul</a:t>
            </a:r>
            <a:r>
              <a:rPr lang="en-US" sz="1550" dirty="0"/>
              <a:t> </a:t>
            </a:r>
            <a:r>
              <a:rPr lang="en-US" sz="1550" dirty="0" err="1"/>
              <a:t>hidric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termic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/>
              <a:t>Se </a:t>
            </a:r>
            <a:r>
              <a:rPr lang="en-US" sz="1550" dirty="0" err="1"/>
              <a:t>estimează</a:t>
            </a:r>
            <a:r>
              <a:rPr lang="en-US" sz="1550" dirty="0"/>
              <a:t> o </a:t>
            </a:r>
            <a:r>
              <a:rPr lang="en-US" sz="1550" dirty="0" err="1"/>
              <a:t>scădere</a:t>
            </a:r>
            <a:r>
              <a:rPr lang="en-US" sz="1550" dirty="0"/>
              <a:t> a </a:t>
            </a:r>
            <a:r>
              <a:rPr lang="en-US" sz="1550" dirty="0" err="1"/>
              <a:t>producției</a:t>
            </a:r>
            <a:r>
              <a:rPr lang="en-US" sz="1550" dirty="0"/>
              <a:t> de </a:t>
            </a:r>
            <a:r>
              <a:rPr lang="en-US" sz="1550" dirty="0" err="1"/>
              <a:t>porumb</a:t>
            </a:r>
            <a:r>
              <a:rPr lang="en-US" sz="1550" dirty="0"/>
              <a:t> cu 10–13% </a:t>
            </a:r>
            <a:r>
              <a:rPr lang="en-US" sz="1550" dirty="0" err="1"/>
              <a:t>până</a:t>
            </a:r>
            <a:r>
              <a:rPr lang="en-US" sz="1550" dirty="0"/>
              <a:t> </a:t>
            </a:r>
            <a:r>
              <a:rPr lang="en-US" sz="1550" dirty="0" err="1"/>
              <a:t>în</a:t>
            </a:r>
            <a:r>
              <a:rPr lang="en-US" sz="1550" dirty="0"/>
              <a:t> 2050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peste</a:t>
            </a:r>
            <a:r>
              <a:rPr lang="en-US" sz="1550" dirty="0"/>
              <a:t> 15% </a:t>
            </a:r>
            <a:r>
              <a:rPr lang="en-US" sz="1550" dirty="0" err="1"/>
              <a:t>până</a:t>
            </a:r>
            <a:r>
              <a:rPr lang="en-US" sz="1550" dirty="0"/>
              <a:t> </a:t>
            </a:r>
            <a:r>
              <a:rPr lang="en-US" sz="1550" dirty="0" err="1"/>
              <a:t>în</a:t>
            </a:r>
            <a:r>
              <a:rPr lang="en-US" sz="1550" dirty="0"/>
              <a:t> 2070 </a:t>
            </a:r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scenariul</a:t>
            </a:r>
            <a:r>
              <a:rPr lang="en-US" sz="1550" dirty="0"/>
              <a:t> </a:t>
            </a:r>
            <a:r>
              <a:rPr lang="en-US" sz="1550" dirty="0" err="1"/>
              <a:t>extrem</a:t>
            </a:r>
            <a:r>
              <a:rPr lang="en-US" sz="1550" dirty="0"/>
              <a:t> RCP8.5.</a:t>
            </a:r>
          </a:p>
          <a:p>
            <a:pPr marL="285750" indent="-285750"/>
            <a:r>
              <a:rPr lang="en-US" sz="1550" dirty="0" err="1"/>
              <a:t>Culturile</a:t>
            </a:r>
            <a:r>
              <a:rPr lang="en-US" sz="1550" dirty="0"/>
              <a:t> de </a:t>
            </a:r>
            <a:r>
              <a:rPr lang="en-US" sz="1550" dirty="0" err="1"/>
              <a:t>grâu</a:t>
            </a:r>
            <a:r>
              <a:rPr lang="en-US" sz="1550" dirty="0"/>
              <a:t>, </a:t>
            </a:r>
            <a:r>
              <a:rPr lang="en-US" sz="1550" dirty="0" err="1"/>
              <a:t>floarea-soarelui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rapiță</a:t>
            </a:r>
            <a:r>
              <a:rPr lang="en-US" sz="1550" dirty="0"/>
              <a:t> sunt </a:t>
            </a:r>
            <a:r>
              <a:rPr lang="en-US" sz="1550" dirty="0" err="1"/>
              <a:t>deja</a:t>
            </a:r>
            <a:r>
              <a:rPr lang="en-US" sz="1550" dirty="0"/>
              <a:t> </a:t>
            </a:r>
            <a:r>
              <a:rPr lang="en-US" sz="1550" dirty="0" err="1"/>
              <a:t>afectate</a:t>
            </a:r>
            <a:r>
              <a:rPr lang="en-US" sz="1550" dirty="0"/>
              <a:t>, cu </a:t>
            </a:r>
            <a:r>
              <a:rPr lang="en-US" sz="1550" dirty="0" err="1"/>
              <a:t>pierderi</a:t>
            </a:r>
            <a:r>
              <a:rPr lang="en-US" sz="1550" dirty="0"/>
              <a:t> </a:t>
            </a:r>
            <a:r>
              <a:rPr lang="en-US" sz="1550" dirty="0" err="1"/>
              <a:t>semnificative</a:t>
            </a:r>
            <a:r>
              <a:rPr lang="en-US" sz="1550" dirty="0"/>
              <a:t> </a:t>
            </a:r>
            <a:r>
              <a:rPr lang="en-US" sz="1550" dirty="0" err="1"/>
              <a:t>în</a:t>
            </a:r>
            <a:r>
              <a:rPr lang="en-US" sz="1550" dirty="0"/>
              <a:t> </a:t>
            </a:r>
            <a:r>
              <a:rPr lang="en-US" sz="1550" dirty="0" err="1"/>
              <a:t>sudul</a:t>
            </a:r>
            <a:r>
              <a:rPr lang="en-US" sz="1550" dirty="0"/>
              <a:t> </a:t>
            </a:r>
            <a:r>
              <a:rPr lang="en-US" sz="1550" dirty="0" err="1"/>
              <a:t>țării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r>
              <a:rPr lang="en-US" sz="1550" b="1" dirty="0"/>
              <a:t>Impact economic </a:t>
            </a:r>
            <a:r>
              <a:rPr lang="en-US" sz="1550" b="1" dirty="0" err="1"/>
              <a:t>și</a:t>
            </a:r>
            <a:r>
              <a:rPr lang="en-US" sz="1550" b="1" dirty="0"/>
              <a:t> social</a:t>
            </a:r>
          </a:p>
          <a:p>
            <a:pPr marL="285750" indent="-285750"/>
            <a:r>
              <a:rPr lang="en-US" sz="1550" dirty="0" err="1"/>
              <a:t>Reducerea</a:t>
            </a:r>
            <a:r>
              <a:rPr lang="en-US" sz="1550" dirty="0"/>
              <a:t> </a:t>
            </a:r>
            <a:r>
              <a:rPr lang="en-US" sz="1550" dirty="0" err="1"/>
              <a:t>veniturilor</a:t>
            </a:r>
            <a:r>
              <a:rPr lang="en-US" sz="1550" dirty="0"/>
              <a:t> din </a:t>
            </a:r>
            <a:r>
              <a:rPr lang="en-US" sz="1550" dirty="0" err="1"/>
              <a:t>exporturi</a:t>
            </a:r>
            <a:r>
              <a:rPr lang="en-US" sz="1550" dirty="0"/>
              <a:t> </a:t>
            </a:r>
            <a:r>
              <a:rPr lang="en-US" sz="1550" dirty="0" err="1"/>
              <a:t>agricole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Creșterea</a:t>
            </a:r>
            <a:r>
              <a:rPr lang="en-US" sz="1550" dirty="0"/>
              <a:t> </a:t>
            </a:r>
            <a:r>
              <a:rPr lang="en-US" sz="1550" dirty="0" err="1"/>
              <a:t>costurilor</a:t>
            </a:r>
            <a:r>
              <a:rPr lang="en-US" sz="1550" dirty="0"/>
              <a:t> </a:t>
            </a:r>
            <a:r>
              <a:rPr lang="en-US" sz="1550" dirty="0" err="1"/>
              <a:t>pentru</a:t>
            </a:r>
            <a:r>
              <a:rPr lang="en-US" sz="1550" dirty="0"/>
              <a:t> </a:t>
            </a:r>
            <a:r>
              <a:rPr lang="en-US" sz="1550" dirty="0" err="1"/>
              <a:t>irigații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conservarea</a:t>
            </a:r>
            <a:r>
              <a:rPr lang="en-US" sz="1550" dirty="0"/>
              <a:t> </a:t>
            </a:r>
            <a:r>
              <a:rPr lang="en-US" sz="1550" dirty="0" err="1"/>
              <a:t>solului</a:t>
            </a:r>
            <a:r>
              <a:rPr lang="en-US" sz="1550" dirty="0"/>
              <a:t>.</a:t>
            </a:r>
          </a:p>
          <a:p>
            <a:pPr marL="285750" indent="-285750"/>
            <a:r>
              <a:rPr lang="en-US" sz="1550" dirty="0" err="1"/>
              <a:t>Vulnerabilitatea</a:t>
            </a:r>
            <a:r>
              <a:rPr lang="en-US" sz="1550" dirty="0"/>
              <a:t> </a:t>
            </a:r>
            <a:r>
              <a:rPr lang="en-US" sz="1550" dirty="0" err="1"/>
              <a:t>fermierilor</a:t>
            </a:r>
            <a:r>
              <a:rPr lang="en-US" sz="1550" dirty="0"/>
              <a:t> </a:t>
            </a:r>
            <a:r>
              <a:rPr lang="en-US" sz="1550" dirty="0" err="1"/>
              <a:t>mici</a:t>
            </a:r>
            <a:r>
              <a:rPr lang="en-US" sz="1550" dirty="0"/>
              <a:t> </a:t>
            </a:r>
            <a:r>
              <a:rPr lang="en-US" sz="1550" dirty="0" err="1"/>
              <a:t>și</a:t>
            </a:r>
            <a:r>
              <a:rPr lang="en-US" sz="1550" dirty="0"/>
              <a:t> </a:t>
            </a:r>
            <a:r>
              <a:rPr lang="en-US" sz="1550" dirty="0" err="1"/>
              <a:t>mijlocii</a:t>
            </a:r>
            <a:r>
              <a:rPr lang="en-US" sz="1550" dirty="0"/>
              <a:t>, care pot fi </a:t>
            </a:r>
            <a:r>
              <a:rPr lang="en-US" sz="1550" dirty="0" err="1"/>
              <a:t>forțați</a:t>
            </a:r>
            <a:r>
              <a:rPr lang="en-US" sz="1550" dirty="0"/>
              <a:t> </a:t>
            </a:r>
            <a:r>
              <a:rPr lang="en-US" sz="1550" dirty="0" err="1"/>
              <a:t>să</a:t>
            </a:r>
            <a:r>
              <a:rPr lang="en-US" sz="1550" dirty="0"/>
              <a:t> </a:t>
            </a:r>
            <a:r>
              <a:rPr lang="en-US" sz="1550" dirty="0" err="1"/>
              <a:t>renunțe</a:t>
            </a:r>
            <a:r>
              <a:rPr lang="en-US" sz="1550" dirty="0"/>
              <a:t> la </a:t>
            </a:r>
            <a:r>
              <a:rPr lang="en-US" sz="1550" dirty="0" err="1"/>
              <a:t>agricultură</a:t>
            </a:r>
            <a:r>
              <a:rPr lang="en-US" sz="1550" dirty="0"/>
              <a:t>.</a:t>
            </a:r>
          </a:p>
          <a:p>
            <a:pPr marL="0" indent="0">
              <a:buNone/>
            </a:pPr>
            <a:endParaRPr lang="en-GB" sz="155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F226F5E-960E-E996-265E-7E163EB34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8D426-1C73-559E-387B-1B76C3C1A7AF}"/>
              </a:ext>
            </a:extLst>
          </p:cNvPr>
          <p:cNvSpPr txBox="1"/>
          <p:nvPr/>
        </p:nvSpPr>
        <p:spPr>
          <a:xfrm>
            <a:off x="9610240" y="6644472"/>
            <a:ext cx="2276960" cy="228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pic>
        <p:nvPicPr>
          <p:cNvPr id="22" name="Graphic 21" descr="Marker with solid fill">
            <a:extLst>
              <a:ext uri="{FF2B5EF4-FFF2-40B4-BE49-F238E27FC236}">
                <a16:creationId xmlns:a16="http://schemas.microsoft.com/office/drawing/2014/main" id="{B834E4F0-BBCA-AF41-3BE2-3F7EAD5A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1436" y="18336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67EA-CC37-E697-01CA-6C63FE91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1CC1A6-2239-8112-0981-5E8A3C34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Riscurile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Romania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D560D5-BFDC-40C4-49E9-F562880975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32A99-FC78-6575-76A6-2510612BCF10}"/>
              </a:ext>
            </a:extLst>
          </p:cNvPr>
          <p:cNvSpPr txBox="1"/>
          <p:nvPr/>
        </p:nvSpPr>
        <p:spPr>
          <a:xfrm>
            <a:off x="9982200" y="6644472"/>
            <a:ext cx="67170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>
                <a:latin typeface="Century Gothic" panose="020B0502020202020204" pitchFamily="34" charset="0"/>
              </a:rPr>
              <a:t>Link: https://canari-europe.com/app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DAAD4A5-A59F-A208-06A7-78714FDA3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90688"/>
            <a:ext cx="105156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Temperatură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medie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anuală</a:t>
            </a: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aproximativ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10–11°C la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nivel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național</a:t>
            </a:r>
            <a:endParaRPr lang="en-US" altLang="en-US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Cele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mai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calde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luni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Iulie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August, cu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de 29°C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ziua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15°C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noaptea</a:t>
            </a:r>
            <a:endParaRPr lang="en-US" altLang="en-US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Cele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mai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reci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luni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Ianuarie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Februarie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, cu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de 1–4°C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ziua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-5°C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noaptea</a:t>
            </a:r>
            <a:endParaRPr lang="en-US" altLang="en-US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Precipitații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anuale</a:t>
            </a: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Cantitatea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: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între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600 mm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750 mm pe 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Lunile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cele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ploioase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: Mai,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Iunie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Iulie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— cu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maxime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de 85 mm/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lună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rgbClr val="3F405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Lunile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cele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secetoase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Februarie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Ianuarie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—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în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jur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de 35–40 mm/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lună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rgbClr val="3F405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Tendințe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climatice</a:t>
            </a:r>
            <a:r>
              <a:rPr lang="en-US" altLang="en-US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recente</a:t>
            </a:r>
            <a:endParaRPr lang="en-US" altLang="en-US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Se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observă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o </a:t>
            </a:r>
            <a:r>
              <a:rPr lang="en-US" altLang="en-US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creștere</a:t>
            </a:r>
            <a:r>
              <a:rPr lang="en-US" altLang="en-US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treptată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temperaturii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medii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anuale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, cu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variații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regionale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Precipitațiile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devin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mai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imprevizibile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, cu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episoade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ploi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torențiale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și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secete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3F405B"/>
                </a:solidFill>
                <a:effectLst/>
                <a:latin typeface="Century Gothic" panose="020B0502020202020204" pitchFamily="34" charset="0"/>
              </a:rPr>
              <a:t>prelungite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3F405B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1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0A0234-2208-4129-A2CB-23EF16D23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Fermele ecologice au fost în medie: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1,082 kilograme mai puțin de echivalent CO</a:t>
            </a:r>
            <a:r>
              <a:rPr lang="en-US" b="0" i="0" baseline="-25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 pe hectar și an</a:t>
            </a:r>
          </a:p>
          <a:p>
            <a:pPr lvl="1">
              <a:lnSpc>
                <a:spcPct val="150000"/>
              </a:lnSpc>
            </a:pPr>
            <a:r>
              <a:rPr lang="en-US" sz="1600" b="0" i="0" dirty="0">
                <a:effectLst/>
                <a:latin typeface="Century Gothic" panose="020B0502020202020204" pitchFamily="34" charset="0"/>
              </a:rPr>
              <a:t>datorită unei rate mai ridicate de sechestrare a carbonului și reducerii emisiilor de oxid de azot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Conținut de humus cu 26% mai mare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Stabilitatea agregatelor cu 15% mai mare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Rata de infiltrare a apei cu </a:t>
            </a:r>
            <a:r>
              <a:rPr lang="en-GB" dirty="0">
                <a:latin typeface="Century Gothic" panose="020B0502020202020204" pitchFamily="34" charset="0"/>
              </a:rPr>
              <a:t>137% mai mare </a:t>
            </a:r>
          </a:p>
          <a:p>
            <a:pPr lvl="1">
              <a:lnSpc>
                <a:spcPct val="150000"/>
              </a:lnSpc>
            </a:pPr>
            <a:r>
              <a:rPr lang="en-GB" sz="1600" dirty="0">
                <a:latin typeface="Century Gothic" panose="020B0502020202020204" pitchFamily="34" charset="0"/>
              </a:rPr>
              <a:t>reducerea scurgerilor de suprafață și a eroziunii solului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9C28F-7588-42CC-A72D-22F55BED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Produsele ecologice au un impact mai bun asupra climei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C89A86-0F9E-4B6D-A25B-18F408F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676" y="1605701"/>
            <a:ext cx="10515600" cy="82391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200" i="0" dirty="0" err="1">
                <a:effectLst/>
              </a:rPr>
              <a:t>Revizuirea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sistematică</a:t>
            </a:r>
            <a:r>
              <a:rPr lang="en-US" sz="2200" i="0" dirty="0">
                <a:effectLst/>
              </a:rPr>
              <a:t> a </a:t>
            </a:r>
            <a:r>
              <a:rPr lang="en-US" sz="2200" i="0" dirty="0" err="1">
                <a:effectLst/>
              </a:rPr>
              <a:t>studiilor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științifice</a:t>
            </a:r>
            <a:r>
              <a:rPr lang="en-US" sz="2200" i="0" dirty="0">
                <a:effectLst/>
              </a:rPr>
              <a:t> comparative din </a:t>
            </a:r>
            <a:r>
              <a:rPr lang="en-US" sz="2200" i="0" dirty="0" err="1">
                <a:effectLst/>
              </a:rPr>
              <a:t>ultimii</a:t>
            </a:r>
            <a:r>
              <a:rPr lang="en-US" sz="2200" i="0" dirty="0">
                <a:effectLst/>
              </a:rPr>
              <a:t> 30 de ani </a:t>
            </a:r>
            <a:r>
              <a:rPr lang="en-US" sz="2200" i="0" dirty="0" err="1">
                <a:effectLst/>
              </a:rPr>
              <a:t>în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zonele</a:t>
            </a:r>
            <a:r>
              <a:rPr lang="en-US" sz="2200" i="0" dirty="0">
                <a:effectLst/>
              </a:rPr>
              <a:t> cu </a:t>
            </a:r>
            <a:r>
              <a:rPr lang="en-US" sz="2200" i="0" dirty="0" err="1">
                <a:effectLst/>
              </a:rPr>
              <a:t>climă</a:t>
            </a:r>
            <a:r>
              <a:rPr lang="en-US" sz="2200" i="0" dirty="0">
                <a:effectLst/>
              </a:rPr>
              <a:t> </a:t>
            </a:r>
            <a:r>
              <a:rPr lang="en-US" sz="2200" i="0" dirty="0" err="1">
                <a:effectLst/>
              </a:rPr>
              <a:t>temperată</a:t>
            </a:r>
            <a:endParaRPr lang="en-GB" sz="22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6E84D4-F0D1-68A9-367D-9C5B413B6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2791" y="2687639"/>
            <a:ext cx="5183188" cy="3502024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Eficiența utilizării azotului a fost cu 12 % mai mare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dirty="0">
                <a:latin typeface="Century Gothic" panose="020B0502020202020204" pitchFamily="34" charset="0"/>
              </a:rPr>
              <a:t>Eficiența utilizării energiei cu 19% mai mare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A1014E-9EC1-4C3C-86F8-01C130CC8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F1E5-B51D-42AD-AC93-D04383B18E3E}"/>
              </a:ext>
            </a:extLst>
          </p:cNvPr>
          <p:cNvSpPr txBox="1"/>
          <p:nvPr/>
        </p:nvSpPr>
        <p:spPr>
          <a:xfrm>
            <a:off x="9224385" y="5986979"/>
            <a:ext cx="3145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 err="1">
                <a:latin typeface="Century Gothic" panose="020B0502020202020204" pitchFamily="34" charset="0"/>
              </a:rPr>
              <a:t>Referință</a:t>
            </a:r>
            <a:r>
              <a:rPr lang="en-US" sz="700" dirty="0">
                <a:latin typeface="Century Gothic" panose="020B0502020202020204" pitchFamily="34" charset="0"/>
              </a:rPr>
              <a:t>: </a:t>
            </a:r>
            <a:r>
              <a:rPr lang="en-US" sz="700" b="0" i="0" dirty="0">
                <a:effectLst/>
                <a:latin typeface="Century Gothic" panose="020B0502020202020204" pitchFamily="34" charset="0"/>
              </a:rPr>
              <a:t>Sanders et al, 2025</a:t>
            </a:r>
          </a:p>
          <a:p>
            <a:r>
              <a:rPr lang="en-US" sz="700" dirty="0">
                <a:latin typeface="Century Gothic" panose="020B0502020202020204" pitchFamily="34" charset="0"/>
              </a:rPr>
              <a:t>link: https://link.springer.com/article/10.1007/s13165-025-00493-w</a:t>
            </a:r>
            <a:endParaRPr lang="en-US" sz="700" b="0" i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raphic 15" descr="Power Plant with solid fill">
            <a:extLst>
              <a:ext uri="{FF2B5EF4-FFF2-40B4-BE49-F238E27FC236}">
                <a16:creationId xmlns:a16="http://schemas.microsoft.com/office/drawing/2014/main" id="{D7679A90-BC63-855D-7DAC-D44ACC0E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383" y="2998012"/>
            <a:ext cx="358680" cy="430988"/>
          </a:xfrm>
          <a:prstGeom prst="rect">
            <a:avLst/>
          </a:prstGeom>
        </p:spPr>
      </p:pic>
      <p:pic>
        <p:nvPicPr>
          <p:cNvPr id="18" name="Graphic 17" descr="Plant With Roots with solid fill">
            <a:extLst>
              <a:ext uri="{FF2B5EF4-FFF2-40B4-BE49-F238E27FC236}">
                <a16:creationId xmlns:a16="http://schemas.microsoft.com/office/drawing/2014/main" id="{382F34AE-057F-83D2-2533-9BC9D2E3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25" y="4605729"/>
            <a:ext cx="555637" cy="555637"/>
          </a:xfrm>
          <a:prstGeom prst="rect">
            <a:avLst/>
          </a:prstGeom>
        </p:spPr>
      </p:pic>
      <p:pic>
        <p:nvPicPr>
          <p:cNvPr id="20" name="Graphic 19" descr="Watering Plant with solid fill">
            <a:extLst>
              <a:ext uri="{FF2B5EF4-FFF2-40B4-BE49-F238E27FC236}">
                <a16:creationId xmlns:a16="http://schemas.microsoft.com/office/drawing/2014/main" id="{E7787C4D-4497-ADA8-5534-3A40BFC32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4676" y="5293327"/>
            <a:ext cx="464945" cy="464945"/>
          </a:xfrm>
          <a:prstGeom prst="rect">
            <a:avLst/>
          </a:prstGeom>
        </p:spPr>
      </p:pic>
      <p:pic>
        <p:nvPicPr>
          <p:cNvPr id="22" name="Graphic 21" descr="Renewable Energy with solid fill">
            <a:extLst>
              <a:ext uri="{FF2B5EF4-FFF2-40B4-BE49-F238E27FC236}">
                <a16:creationId xmlns:a16="http://schemas.microsoft.com/office/drawing/2014/main" id="{35787FAF-D321-3535-8265-E0CD112C4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791" y="2892510"/>
            <a:ext cx="536490" cy="536490"/>
          </a:xfrm>
          <a:prstGeom prst="rect">
            <a:avLst/>
          </a:prstGeom>
        </p:spPr>
      </p:pic>
      <p:sp>
        <p:nvSpPr>
          <p:cNvPr id="23" name="Textfeld 12">
            <a:extLst>
              <a:ext uri="{FF2B5EF4-FFF2-40B4-BE49-F238E27FC236}">
                <a16:creationId xmlns:a16="http://schemas.microsoft.com/office/drawing/2014/main" id="{6F04CFC9-9DBB-49BD-4C48-5A989323AF7B}"/>
              </a:ext>
            </a:extLst>
          </p:cNvPr>
          <p:cNvSpPr txBox="1"/>
          <p:nvPr/>
        </p:nvSpPr>
        <p:spPr>
          <a:xfrm>
            <a:off x="6288965" y="4311702"/>
            <a:ext cx="60805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...în comparație cu agricultura convențională</a:t>
            </a:r>
          </a:p>
        </p:txBody>
      </p:sp>
    </p:spTree>
    <p:extLst>
      <p:ext uri="{BB962C8B-B14F-4D97-AF65-F5344CB8AC3E}">
        <p14:creationId xmlns:p14="http://schemas.microsoft.com/office/powerpoint/2010/main" val="19178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48D20-6AD5-4001-ABAA-97DAC4CA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80" y="2245093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entury Gothic"/>
                <a:ea typeface="HGSSoeiKakugothicUB"/>
              </a:rPr>
              <a:t>"Cele </a:t>
            </a:r>
            <a:r>
              <a:rPr lang="en-GB" dirty="0" err="1">
                <a:latin typeface="Century Gothic"/>
                <a:ea typeface="HGSSoeiKakugothicUB"/>
              </a:rPr>
              <a:t>mai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bune</a:t>
            </a:r>
            <a:r>
              <a:rPr lang="en-GB" dirty="0">
                <a:latin typeface="Century Gothic"/>
                <a:ea typeface="HGSSoeiKakugothicUB"/>
              </a:rPr>
              <a:t>" </a:t>
            </a:r>
            <a:r>
              <a:rPr lang="en-GB" dirty="0" err="1">
                <a:latin typeface="Century Gothic"/>
                <a:ea typeface="HGSSoeiKakugothicUB"/>
              </a:rPr>
              <a:t>practici</a:t>
            </a:r>
            <a:r>
              <a:rPr lang="en-GB" dirty="0">
                <a:latin typeface="Century Gothic"/>
                <a:ea typeface="HGSSoeiKakugothicUB"/>
              </a:rPr>
              <a:t> de </a:t>
            </a:r>
            <a:r>
              <a:rPr lang="en-GB" dirty="0" err="1">
                <a:latin typeface="Century Gothic"/>
                <a:ea typeface="HGSSoeiKakugothicUB"/>
              </a:rPr>
              <a:t>agricultură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ecologică</a:t>
            </a:r>
            <a:r>
              <a:rPr lang="en-GB" dirty="0">
                <a:latin typeface="Century Gothic"/>
                <a:ea typeface="HGSSoeiKakugothicUB"/>
              </a:rPr>
              <a:t> </a:t>
            </a:r>
            <a:r>
              <a:rPr lang="en-GB" dirty="0" err="1">
                <a:latin typeface="Century Gothic"/>
                <a:ea typeface="HGSSoeiKakugothicUB"/>
              </a:rPr>
              <a:t>climatică</a:t>
            </a:r>
            <a:r>
              <a:rPr lang="en-GB" dirty="0">
                <a:latin typeface="Century Gothic"/>
                <a:ea typeface="HGSSoeiKakugothicUB"/>
              </a:rPr>
              <a:t>: </a:t>
            </a:r>
            <a:br>
              <a:rPr lang="en-GB" dirty="0"/>
            </a:br>
            <a:r>
              <a:rPr lang="en-GB" dirty="0" err="1">
                <a:latin typeface="Century Gothic"/>
                <a:ea typeface="HGSSoeiKakugothicUB"/>
              </a:rPr>
              <a:t>Experiențe</a:t>
            </a:r>
            <a:r>
              <a:rPr lang="en-GB" dirty="0">
                <a:latin typeface="Century Gothic"/>
                <a:ea typeface="HGSSoeiKakugothicUB"/>
              </a:rPr>
              <a:t> din Romania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CE53F-E63E-421E-9806-F69289A05E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23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3166-3D11-4FCE-9102-D30AAE2D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2433"/>
            <a:ext cx="11181082" cy="556971"/>
          </a:xfrm>
        </p:spPr>
        <p:txBody>
          <a:bodyPr>
            <a:noAutofit/>
          </a:bodyPr>
          <a:lstStyle/>
          <a:p>
            <a:r>
              <a:rPr lang="en-GB" sz="3200">
                <a:latin typeface="Century Gothic"/>
                <a:ea typeface="HGSSoeiKakugothicUB"/>
              </a:rPr>
              <a:t>Selectarea practicilor de agricultură ecologică climatică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B572D3-326A-467B-AE22-8AFDEB45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834" y="1381944"/>
            <a:ext cx="1695452" cy="5569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/>
              <a:t>Creșterea animalelor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94FCB-04D2-4293-8E96-F3BD317961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24</a:t>
            </a:fld>
            <a:endParaRPr lang="en-GB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F0C6C92-781A-4945-A4E6-C725B4C6824B}"/>
              </a:ext>
            </a:extLst>
          </p:cNvPr>
          <p:cNvSpPr txBox="1">
            <a:spLocks/>
          </p:cNvSpPr>
          <p:nvPr/>
        </p:nvSpPr>
        <p:spPr>
          <a:xfrm>
            <a:off x="676433" y="1938915"/>
            <a:ext cx="3596172" cy="4556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Optimizarea gestionării pășunilor</a:t>
            </a:r>
          </a:p>
          <a:p>
            <a:r>
              <a:rPr lang="en-GB"/>
              <a:t>Autonomia proteinelor</a:t>
            </a:r>
          </a:p>
          <a:p>
            <a:r>
              <a:rPr lang="en-GB"/>
              <a:t>Reducerea utilizării de furaje concentrate</a:t>
            </a:r>
          </a:p>
          <a:p>
            <a:r>
              <a:rPr lang="en-GB"/>
              <a:t>Adaptarea gestionării gunoiului de grajd</a:t>
            </a:r>
          </a:p>
          <a:p>
            <a:r>
              <a:rPr lang="en-GB"/>
              <a:t>Rase cu scop dublu</a:t>
            </a:r>
          </a:p>
          <a:p>
            <a:r>
              <a:rPr lang="en-GB"/>
              <a:t>Reducerea numărului de animale și conversia la o producție bazată mai mult pe plante </a:t>
            </a:r>
          </a:p>
          <a:p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075F87-ADBF-4F45-B546-C9DEC3D11AA9}"/>
              </a:ext>
            </a:extLst>
          </p:cNvPr>
          <p:cNvSpPr/>
          <p:nvPr/>
        </p:nvSpPr>
        <p:spPr>
          <a:xfrm>
            <a:off x="4367377" y="1938915"/>
            <a:ext cx="3648072" cy="40729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Lucrări reduse ale solului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Semănat direct în loc de arat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Intercropping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Culturi de acoperire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Fâșii de flori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Plante perene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Agroforestiere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Diversificarea producțiilor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405B"/>
                </a:solidFill>
                <a:latin typeface="Century Gothic"/>
              </a:rPr>
              <a:t>Alegerea soiurilor adaptate la stresul hidric sau termic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DE42D-6B53-4429-90BF-D93825D613E6}"/>
              </a:ext>
            </a:extLst>
          </p:cNvPr>
          <p:cNvSpPr txBox="1">
            <a:spLocks/>
          </p:cNvSpPr>
          <p:nvPr/>
        </p:nvSpPr>
        <p:spPr>
          <a:xfrm>
            <a:off x="4841876" y="1381944"/>
            <a:ext cx="3268345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Cultură și câmp</a:t>
            </a:r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4FD649-0513-4D91-803D-87BA139889E7}"/>
              </a:ext>
            </a:extLst>
          </p:cNvPr>
          <p:cNvSpPr/>
          <p:nvPr/>
        </p:nvSpPr>
        <p:spPr>
          <a:xfrm>
            <a:off x="8325017" y="1900749"/>
            <a:ext cx="3455118" cy="36881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Conversia la energie electrică ecologică</a:t>
            </a:r>
            <a:endParaRPr lang="en-GB" sz="200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Recuperarea căldurii de la răcirea laptelui sau de la adăposturile de păsări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Utilizarea și producția de energie în fermă, de exemplu agri-fotovoltaic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Reducerea materialelor plastice la fermă 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3F405B"/>
                </a:solidFill>
                <a:latin typeface="Century Gothic"/>
              </a:rPr>
              <a:t>Vehicule electrice</a:t>
            </a: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>
              <a:solidFill>
                <a:srgbClr val="3F405B"/>
              </a:solidFill>
              <a:latin typeface="Century Gothic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21121A6-9C46-413F-A26A-208231BC71BF}"/>
              </a:ext>
            </a:extLst>
          </p:cNvPr>
          <p:cNvSpPr txBox="1">
            <a:spLocks/>
          </p:cNvSpPr>
          <p:nvPr/>
        </p:nvSpPr>
        <p:spPr>
          <a:xfrm>
            <a:off x="8744115" y="1381944"/>
            <a:ext cx="2733671" cy="55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Infrastructură</a:t>
            </a:r>
            <a:endParaRPr lang="en-GB"/>
          </a:p>
        </p:txBody>
      </p:sp>
      <p:pic>
        <p:nvPicPr>
          <p:cNvPr id="6" name="Graphic 5" descr="Cow with solid fill">
            <a:extLst>
              <a:ext uri="{FF2B5EF4-FFF2-40B4-BE49-F238E27FC236}">
                <a16:creationId xmlns:a16="http://schemas.microsoft.com/office/drawing/2014/main" id="{7936FA92-FC39-05E2-6231-64D96B14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89" y="1367348"/>
            <a:ext cx="533401" cy="533401"/>
          </a:xfrm>
          <a:prstGeom prst="rect">
            <a:avLst/>
          </a:prstGeom>
        </p:spPr>
      </p:pic>
      <p:pic>
        <p:nvPicPr>
          <p:cNvPr id="13" name="Graphic 12" descr="Crops with solid fill">
            <a:extLst>
              <a:ext uri="{FF2B5EF4-FFF2-40B4-BE49-F238E27FC236}">
                <a16:creationId xmlns:a16="http://schemas.microsoft.com/office/drawing/2014/main" id="{8AEA4061-2B0B-CF3E-7880-79009C0FC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8594" y="1322292"/>
            <a:ext cx="556971" cy="556971"/>
          </a:xfrm>
          <a:prstGeom prst="rect">
            <a:avLst/>
          </a:prstGeom>
        </p:spPr>
      </p:pic>
      <p:pic>
        <p:nvPicPr>
          <p:cNvPr id="16" name="Graphic 15" descr="Barn with solid fill">
            <a:extLst>
              <a:ext uri="{FF2B5EF4-FFF2-40B4-BE49-F238E27FC236}">
                <a16:creationId xmlns:a16="http://schemas.microsoft.com/office/drawing/2014/main" id="{FA433749-565F-DE32-845D-07039418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0833" y="1322292"/>
            <a:ext cx="556971" cy="556971"/>
          </a:xfrm>
          <a:prstGeom prst="rect">
            <a:avLst/>
          </a:prstGeom>
        </p:spPr>
      </p:pic>
      <p:sp>
        <p:nvSpPr>
          <p:cNvPr id="17" name="Textfeld 12">
            <a:extLst>
              <a:ext uri="{FF2B5EF4-FFF2-40B4-BE49-F238E27FC236}">
                <a16:creationId xmlns:a16="http://schemas.microsoft.com/office/drawing/2014/main" id="{A81BA69A-A25D-795D-1B33-EEBE06D31B43}"/>
              </a:ext>
            </a:extLst>
          </p:cNvPr>
          <p:cNvSpPr txBox="1"/>
          <p:nvPr/>
        </p:nvSpPr>
        <p:spPr>
          <a:xfrm>
            <a:off x="9643756" y="5610424"/>
            <a:ext cx="212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000" b="1">
                <a:solidFill>
                  <a:srgbClr val="3F405B"/>
                </a:solidFill>
                <a:latin typeface="Century Gothic" panose="020B0502020202020204" pitchFamily="34" charset="0"/>
                <a:ea typeface="HGSSoeiKakugothicUB" panose="020B0400000000000000" pitchFamily="34" charset="-128"/>
                <a:cs typeface="+mj-cs"/>
              </a:rPr>
              <a:t>...multe altele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7EB3A-47D9-6BC0-76AA-37A7D45AB867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Sectoare alternative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D8FD2F-5B5B-3885-A177-172C7A7F688F}"/>
              </a:ext>
            </a:extLst>
          </p:cNvPr>
          <p:cNvGrpSpPr/>
          <p:nvPr/>
        </p:nvGrpSpPr>
        <p:grpSpPr>
          <a:xfrm>
            <a:off x="12572692" y="1015797"/>
            <a:ext cx="3596172" cy="5201284"/>
            <a:chOff x="12572692" y="1015797"/>
            <a:chExt cx="3596172" cy="5201284"/>
          </a:xfrm>
        </p:grpSpPr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8ECC3B77-F7B7-EF5C-6EC6-567542A61BFD}"/>
                </a:ext>
              </a:extLst>
            </p:cNvPr>
            <p:cNvSpPr txBox="1">
              <a:spLocks/>
            </p:cNvSpPr>
            <p:nvPr/>
          </p:nvSpPr>
          <p:spPr>
            <a:xfrm>
              <a:off x="13106092" y="1103458"/>
              <a:ext cx="2928937" cy="5569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b="1"/>
                <a:t>Gestionarea intrărilor</a:t>
              </a:r>
            </a:p>
            <a:p>
              <a:endParaRPr lang="en-GB"/>
            </a:p>
            <a:p>
              <a:endParaRPr lang="en-GB"/>
            </a:p>
          </p:txBody>
        </p:sp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B2A480B-9058-9C28-9C7B-CB2A60255D21}"/>
                </a:ext>
              </a:extLst>
            </p:cNvPr>
            <p:cNvSpPr txBox="1">
              <a:spLocks/>
            </p:cNvSpPr>
            <p:nvPr/>
          </p:nvSpPr>
          <p:spPr>
            <a:xfrm>
              <a:off x="12572692" y="1660429"/>
              <a:ext cx="3596172" cy="45566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3F405B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/>
                <a:t>Producerea și aplicarea compostului</a:t>
              </a:r>
            </a:p>
            <a:p>
              <a:r>
                <a:rPr lang="en-GB"/>
                <a:t>Depozitarea gunoiului de grajd</a:t>
              </a:r>
            </a:p>
            <a:p>
              <a:r>
                <a:rPr lang="en-GB"/>
                <a:t>Aplicarea suspensiei</a:t>
              </a:r>
            </a:p>
            <a:p>
              <a:r>
                <a:rPr lang="en-GB"/>
                <a:t>Agricultura de precizie</a:t>
              </a:r>
            </a:p>
          </p:txBody>
        </p:sp>
        <p:pic>
          <p:nvPicPr>
            <p:cNvPr id="27" name="Graphic 26" descr="Sustainability with solid fill">
              <a:extLst>
                <a:ext uri="{FF2B5EF4-FFF2-40B4-BE49-F238E27FC236}">
                  <a16:creationId xmlns:a16="http://schemas.microsoft.com/office/drawing/2014/main" id="{9191D9E5-1604-C07D-B69C-6C7AB3C7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32753" y="1015797"/>
              <a:ext cx="556972" cy="55697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F763E3-F1F4-4E6E-C26F-84E58A0872AF}"/>
              </a:ext>
            </a:extLst>
          </p:cNvPr>
          <p:cNvGrpSpPr/>
          <p:nvPr/>
        </p:nvGrpSpPr>
        <p:grpSpPr>
          <a:xfrm>
            <a:off x="16168864" y="924743"/>
            <a:ext cx="3596172" cy="5247444"/>
            <a:chOff x="16168864" y="924743"/>
            <a:chExt cx="3596172" cy="52474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381BC8-DC7F-63E3-B5E6-E6701DD97BAF}"/>
                </a:ext>
              </a:extLst>
            </p:cNvPr>
            <p:cNvGrpSpPr/>
            <p:nvPr/>
          </p:nvGrpSpPr>
          <p:grpSpPr>
            <a:xfrm>
              <a:off x="16168864" y="1058564"/>
              <a:ext cx="3596172" cy="5113623"/>
              <a:chOff x="12572692" y="1103458"/>
              <a:chExt cx="3596172" cy="5113623"/>
            </a:xfrm>
          </p:grpSpPr>
          <p:sp>
            <p:nvSpPr>
              <p:cNvPr id="30" name="Inhaltsplatzhalter 2">
                <a:extLst>
                  <a:ext uri="{FF2B5EF4-FFF2-40B4-BE49-F238E27FC236}">
                    <a16:creationId xmlns:a16="http://schemas.microsoft.com/office/drawing/2014/main" id="{1734236C-DFA0-E3DA-F0B7-F2F3077F6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Gestionarea solurilor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1" name="Inhaltsplatzhalter 2">
                <a:extLst>
                  <a:ext uri="{FF2B5EF4-FFF2-40B4-BE49-F238E27FC236}">
                    <a16:creationId xmlns:a16="http://schemas.microsoft.com/office/drawing/2014/main" id="{5D046603-077D-F33E-9C80-2261EAD9B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Lucrarea solului: reducerea adâncimii, a frecvenței, fără cultivare, cu cultivare minimă</a:t>
                </a:r>
              </a:p>
              <a:p>
                <a:r>
                  <a:rPr lang="en-GB"/>
                  <a:t>Adăugarea SOM la sol </a:t>
                </a:r>
              </a:p>
              <a:p>
                <a:r>
                  <a:rPr lang="en-GB"/>
                  <a:t>Reducerea utilizării turbei </a:t>
                </a:r>
              </a:p>
              <a:p>
                <a:r>
                  <a:rPr lang="en-GB"/>
                  <a:t>Reumidificarea turbăriilor</a:t>
                </a:r>
              </a:p>
            </p:txBody>
          </p:sp>
        </p:grpSp>
        <p:pic>
          <p:nvPicPr>
            <p:cNvPr id="34" name="Graphic 33" descr="Plant With Roots with solid fill">
              <a:extLst>
                <a:ext uri="{FF2B5EF4-FFF2-40B4-BE49-F238E27FC236}">
                  <a16:creationId xmlns:a16="http://schemas.microsoft.com/office/drawing/2014/main" id="{25857D5D-BBD9-4E1D-DBF0-FEC6107F8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78147" y="924743"/>
              <a:ext cx="556971" cy="55697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052F23-81F1-08C6-7849-092EDE3AED6D}"/>
              </a:ext>
            </a:extLst>
          </p:cNvPr>
          <p:cNvGrpSpPr/>
          <p:nvPr/>
        </p:nvGrpSpPr>
        <p:grpSpPr>
          <a:xfrm>
            <a:off x="19898871" y="937445"/>
            <a:ext cx="3596172" cy="5191975"/>
            <a:chOff x="19898871" y="937445"/>
            <a:chExt cx="3596172" cy="51919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6C46F2-DF86-15BE-D15E-C8D33236687A}"/>
                </a:ext>
              </a:extLst>
            </p:cNvPr>
            <p:cNvGrpSpPr/>
            <p:nvPr/>
          </p:nvGrpSpPr>
          <p:grpSpPr>
            <a:xfrm>
              <a:off x="19898871" y="1015797"/>
              <a:ext cx="3596172" cy="5113623"/>
              <a:chOff x="12572692" y="1103458"/>
              <a:chExt cx="3596172" cy="5113623"/>
            </a:xfrm>
          </p:grpSpPr>
          <p:sp>
            <p:nvSpPr>
              <p:cNvPr id="36" name="Inhaltsplatzhalter 2">
                <a:extLst>
                  <a:ext uri="{FF2B5EF4-FFF2-40B4-BE49-F238E27FC236}">
                    <a16:creationId xmlns:a16="http://schemas.microsoft.com/office/drawing/2014/main" id="{590C6E71-AA36-1DA6-CA9E-B92B7AA70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06092" y="1103458"/>
                <a:ext cx="2928937" cy="556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/>
                  <a:t>Gestionarea apei</a:t>
                </a:r>
              </a:p>
              <a:p>
                <a:endParaRPr lang="en-GB"/>
              </a:p>
              <a:p>
                <a:endParaRPr lang="en-GB"/>
              </a:p>
            </p:txBody>
          </p:sp>
          <p:sp>
            <p:nvSpPr>
              <p:cNvPr id="37" name="Inhaltsplatzhalter 2">
                <a:extLst>
                  <a:ext uri="{FF2B5EF4-FFF2-40B4-BE49-F238E27FC236}">
                    <a16:creationId xmlns:a16="http://schemas.microsoft.com/office/drawing/2014/main" id="{1C8871F7-F719-7FEB-9B6C-8D3CE216D0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2692" y="1660429"/>
                <a:ext cx="3596172" cy="45566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3F405B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Captarea apei</a:t>
                </a:r>
              </a:p>
              <a:p>
                <a:r>
                  <a:rPr lang="en-GB"/>
                  <a:t>Utilizarea eficientă a apei</a:t>
                </a:r>
              </a:p>
              <a:p>
                <a:r>
                  <a:rPr lang="en-GB"/>
                  <a:t>Bune practici de irigare</a:t>
                </a:r>
              </a:p>
              <a:p>
                <a:r>
                  <a:rPr lang="en-GB"/>
                  <a:t>Monitorizarea consumului de apă</a:t>
                </a:r>
              </a:p>
            </p:txBody>
          </p:sp>
        </p:grpSp>
        <p:pic>
          <p:nvPicPr>
            <p:cNvPr id="40" name="Graphic 39" descr="Watering Plant with solid fill">
              <a:extLst>
                <a:ext uri="{FF2B5EF4-FFF2-40B4-BE49-F238E27FC236}">
                  <a16:creationId xmlns:a16="http://schemas.microsoft.com/office/drawing/2014/main" id="{CD2BA02A-C6DE-1AC6-4AC7-AC92A427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908154" y="937445"/>
              <a:ext cx="556971" cy="55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7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87D3D-54D6-C4F3-8CA0-DBE28B9A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Trei </a:t>
            </a:r>
            <a:r>
              <a:rPr lang="en-GB" dirty="0" err="1"/>
              <a:t>exemple</a:t>
            </a:r>
            <a:r>
              <a:rPr lang="en-GB" dirty="0"/>
              <a:t> din Romania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8A56C1-0C69-C2E7-A1CB-221C27D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2943"/>
            <a:ext cx="10515599" cy="4351338"/>
          </a:xfrm>
        </p:spPr>
        <p:txBody>
          <a:bodyPr/>
          <a:lstStyle/>
          <a:p>
            <a:r>
              <a:rPr lang="en-GB" sz="2400" dirty="0" err="1"/>
              <a:t>Utilizarea</a:t>
            </a:r>
            <a:r>
              <a:rPr lang="en-GB" sz="2400" dirty="0"/>
              <a:t> </a:t>
            </a:r>
            <a:r>
              <a:rPr lang="en-GB" sz="2400" dirty="0" err="1"/>
              <a:t>culturilor</a:t>
            </a:r>
            <a:r>
              <a:rPr lang="en-GB" sz="2400" dirty="0"/>
              <a:t> </a:t>
            </a:r>
            <a:r>
              <a:rPr lang="en-GB" sz="2400" dirty="0" err="1"/>
              <a:t>leguminoase</a:t>
            </a:r>
            <a:r>
              <a:rPr lang="en-GB" sz="2400" dirty="0"/>
              <a:t>: soia, </a:t>
            </a:r>
            <a:r>
              <a:rPr lang="en-GB" sz="2400" dirty="0" err="1"/>
              <a:t>pentur</a:t>
            </a:r>
            <a:r>
              <a:rPr lang="en-GB" sz="2400" dirty="0"/>
              <a:t> </a:t>
            </a:r>
            <a:r>
              <a:rPr lang="en-GB" sz="2400" dirty="0" err="1"/>
              <a:t>fizarea</a:t>
            </a:r>
            <a:r>
              <a:rPr lang="en-GB" sz="2400" dirty="0"/>
              <a:t> </a:t>
            </a:r>
            <a:r>
              <a:rPr lang="en-GB" sz="2400" dirty="0" err="1"/>
              <a:t>azotului</a:t>
            </a:r>
            <a:endParaRPr lang="en-GB" sz="2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329964-F7B1-5B09-D701-4CECBFC623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25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C60EB2-78EB-D474-0B9A-077706C3C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4" y="1976856"/>
            <a:ext cx="3122356" cy="4163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A45617-2461-24C6-886E-F405A9470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56" y="1852313"/>
            <a:ext cx="3309169" cy="441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D5DB8-8BCB-1BCE-41BC-66EF7FA4C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77" y="1852312"/>
            <a:ext cx="3309169" cy="44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8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 err="1"/>
              <a:t>Atenuare</a:t>
            </a:r>
            <a:r>
              <a:rPr lang="en-GB" dirty="0"/>
              <a:t>: </a:t>
            </a:r>
            <a:r>
              <a:rPr lang="en-GB" dirty="0" err="1"/>
              <a:t>Utilizarea</a:t>
            </a:r>
            <a:r>
              <a:rPr lang="en-GB" dirty="0"/>
              <a:t> de </a:t>
            </a:r>
            <a:r>
              <a:rPr lang="en-GB" dirty="0" err="1"/>
              <a:t>echipamente</a:t>
            </a:r>
            <a:r>
              <a:rPr lang="en-GB" dirty="0"/>
              <a:t> </a:t>
            </a:r>
            <a:r>
              <a:rPr lang="en-GB" dirty="0" err="1"/>
              <a:t>performante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reducerea</a:t>
            </a:r>
            <a:r>
              <a:rPr lang="en-GB" dirty="0"/>
              <a:t> </a:t>
            </a:r>
            <a:r>
              <a:rPr lang="en-GB" dirty="0" err="1"/>
              <a:t>emisiilor</a:t>
            </a:r>
            <a:r>
              <a:rPr lang="en-GB" dirty="0"/>
              <a:t> din sol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26</a:t>
            </a:fld>
            <a:endParaRPr lang="en-GB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3D33414-971D-841A-63D3-FB52B15FB4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60C28DB-2820-E811-EC43-91B7BC59DC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A35A5-C651-9805-BB0D-2C12A064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6" y="2201197"/>
            <a:ext cx="4572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56170A-3558-1579-82A7-6909215FB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0" y="2201197"/>
            <a:ext cx="6095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2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4765-230A-4554-8FE3-7FF683E0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 err="1"/>
              <a:t>Mitigare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adaptare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A37DC-624C-4092-9FC6-E65D0A801DA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anchor="b">
            <a:normAutofit lnSpcReduction="10000"/>
          </a:bodyPr>
          <a:lstStyle/>
          <a:p>
            <a:r>
              <a:rPr lang="en-GB" dirty="0" err="1"/>
              <a:t>Rotatia</a:t>
            </a:r>
            <a:r>
              <a:rPr lang="en-GB" dirty="0"/>
              <a:t> </a:t>
            </a:r>
            <a:r>
              <a:rPr lang="en-GB" dirty="0" err="1"/>
              <a:t>culturilor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utilizarea</a:t>
            </a:r>
            <a:r>
              <a:rPr lang="en-GB" dirty="0"/>
              <a:t> </a:t>
            </a:r>
            <a:r>
              <a:rPr lang="en-GB" dirty="0" err="1"/>
              <a:t>gunoiului</a:t>
            </a:r>
            <a:r>
              <a:rPr lang="en-GB" dirty="0"/>
              <a:t> de </a:t>
            </a:r>
            <a:r>
              <a:rPr lang="en-GB" dirty="0" err="1"/>
              <a:t>grajd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F31A9E-48D0-4D0D-8732-53DFC6ABC3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FA0FE-9CCD-B9A9-9BBF-59C4959F2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6" y="2312552"/>
            <a:ext cx="4642124" cy="3481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44F0B-3F7C-13C6-1A52-9CAD11618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57" y="1592398"/>
            <a:ext cx="6196485" cy="46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6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E9F28-3B4D-E13B-9D49-11A08F3C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28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AD1051-94A6-72FB-5987-280BAC6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Cum să găsiți informații suplimentare privind cele mai bune practici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EA22E-7BE5-27A3-F331-038AB0BC0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3637" y="1034298"/>
            <a:ext cx="9864725" cy="4191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1800">
                <a:solidFill>
                  <a:srgbClr val="D3785D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https://organic-farmknowledge.org/about/collaborating-partners/organicclimatenet </a:t>
            </a:r>
            <a:endParaRPr lang="en-GB" sz="1800">
              <a:solidFill>
                <a:srgbClr val="D3785D"/>
              </a:solidFill>
            </a:endParaRPr>
          </a:p>
        </p:txBody>
      </p:sp>
      <p:pic>
        <p:nvPicPr>
          <p:cNvPr id="33" name="Graphic 32" descr="Link with solid fill">
            <a:extLst>
              <a:ext uri="{FF2B5EF4-FFF2-40B4-BE49-F238E27FC236}">
                <a16:creationId xmlns:a16="http://schemas.microsoft.com/office/drawing/2014/main" id="{069DC6E3-5D74-0845-2C2C-58369137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536" y="914087"/>
            <a:ext cx="528271" cy="528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4C132-C09B-10A1-5791-818BBEE7B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07" y="1499401"/>
            <a:ext cx="10557655" cy="59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9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EC33-CA7F-B7A2-05E3-7EF099B7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FAE8C-DEEE-C34B-1F76-90A0430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29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7E290-E5B8-D3BD-EF92-368E825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2295"/>
            <a:ext cx="9864000" cy="576000"/>
          </a:xfrm>
        </p:spPr>
        <p:txBody>
          <a:bodyPr anchor="ctr">
            <a:normAutofit fontScale="90000"/>
          </a:bodyPr>
          <a:lstStyle/>
          <a:p>
            <a:r>
              <a:rPr lang="en-GB" sz="3300"/>
              <a:t>Cum să găsiți informații suplimentare privind cele mai bune practici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3DD4B3-2EA3-C9B5-02FC-C79A5592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023258"/>
            <a:ext cx="9864725" cy="419100"/>
          </a:xfrm>
        </p:spPr>
        <p:txBody>
          <a:bodyPr vert="horz" lIns="0" tIns="45720" rIns="91440" bIns="45720" rtlCol="0" anchor="t">
            <a:normAutofit fontScale="77500" lnSpcReduction="20000"/>
          </a:bodyPr>
          <a:lstStyle/>
          <a:p>
            <a:r>
              <a:rPr lang="en-GB" sz="2200">
                <a:latin typeface="Century Gothic"/>
                <a:hlinkClick r:id="rId2"/>
              </a:rPr>
              <a:t>https://organic-farmknowledge.org/about/collaborating-partners/organicclimatenet 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1E23E-C419-2054-C99F-217B2B322998}"/>
              </a:ext>
            </a:extLst>
          </p:cNvPr>
          <p:cNvSpPr/>
          <p:nvPr/>
        </p:nvSpPr>
        <p:spPr>
          <a:xfrm>
            <a:off x="623888" y="139485"/>
            <a:ext cx="10729912" cy="714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653FCD-C70C-05A7-0374-6FB794BCC65F}"/>
              </a:ext>
            </a:extLst>
          </p:cNvPr>
          <p:cNvGrpSpPr/>
          <p:nvPr/>
        </p:nvGrpSpPr>
        <p:grpSpPr>
          <a:xfrm>
            <a:off x="623888" y="1442358"/>
            <a:ext cx="10165419" cy="18148892"/>
            <a:chOff x="872610" y="0"/>
            <a:chExt cx="10165419" cy="181488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7C22E6-DF23-1807-58BB-DD96EEFE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5" y="0"/>
              <a:ext cx="7772400" cy="5357738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2270F7-AD2F-E18F-F6D4-E443A366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610" y="5401098"/>
              <a:ext cx="10165419" cy="733211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2EA632-C1DC-79F5-1EFE-811C7FBAC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6"/>
            <a:stretch/>
          </p:blipFill>
          <p:spPr>
            <a:xfrm>
              <a:off x="1107040" y="12733217"/>
              <a:ext cx="7772400" cy="5415675"/>
            </a:xfrm>
            <a:prstGeom prst="rect">
              <a:avLst/>
            </a:prstGeom>
          </p:spPr>
        </p:pic>
      </p:grp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64679666-A0E3-33C2-1D2E-4E4F4239AC55}"/>
              </a:ext>
            </a:extLst>
          </p:cNvPr>
          <p:cNvSpPr/>
          <p:nvPr/>
        </p:nvSpPr>
        <p:spPr>
          <a:xfrm>
            <a:off x="7900416" y="241868"/>
            <a:ext cx="4291584" cy="2454158"/>
          </a:xfrm>
          <a:prstGeom prst="wedgeEllipseCallout">
            <a:avLst/>
          </a:prstGeom>
          <a:solidFill>
            <a:srgbClr val="D37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/>
              </a:rPr>
              <a:t>~70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de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materiale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de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Century Gothic"/>
              </a:rPr>
              <a:t>informare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Century Gothic"/>
              </a:rPr>
              <a:t> privind practicile agricole ecologice climatice disponibile în diferite limbi europene</a:t>
            </a:r>
          </a:p>
        </p:txBody>
      </p:sp>
    </p:spTree>
    <p:extLst>
      <p:ext uri="{BB962C8B-B14F-4D97-AF65-F5344CB8AC3E}">
        <p14:creationId xmlns:p14="http://schemas.microsoft.com/office/powerpoint/2010/main" val="40369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0925 -1.38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6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E0896-F819-3C6F-E26A-EA3EBCAA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AC68-47B6-C47B-677D-69D61AC4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Înțelegerea schimbărilor climatice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3B059D-E9F0-B950-1CFF-F4A931D8F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92377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Creșterea temperaturii globale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Temperaturile globale sunt cu ~ +1,3 °C mai ridicate decât </a:t>
            </a:r>
            <a:r>
              <a:rPr lang="en-GB" sz="2800" b="1">
                <a:ea typeface="+mn-lt"/>
                <a:cs typeface="+mn-lt"/>
              </a:rPr>
              <a:t>media </a:t>
            </a:r>
            <a:r>
              <a:rPr lang="en-GB" sz="2800">
                <a:ea typeface="+mn-lt"/>
                <a:cs typeface="+mn-lt"/>
              </a:rPr>
              <a:t>preindustrială</a:t>
            </a: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77CB4-598C-30D8-3C3B-B393460B058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Factori de stres climatici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6D49-E4DC-E022-4007-A004635F4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3</a:t>
            </a:fld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9888DD-F5FA-315C-94DC-7A39E906F195}"/>
              </a:ext>
            </a:extLst>
          </p:cNvPr>
          <p:cNvSpPr txBox="1">
            <a:spLocks/>
          </p:cNvSpPr>
          <p:nvPr/>
        </p:nvSpPr>
        <p:spPr>
          <a:xfrm>
            <a:off x="8489078" y="599122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73F3-EBA5-0684-333E-E96BB83B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1572419"/>
            <a:ext cx="6599403" cy="4221726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8A21CD9-81A9-3817-65A1-599730907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47" y="1060450"/>
            <a:ext cx="7315200" cy="529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E54B-4562-D270-CD58-0752BD4C2AF8}"/>
              </a:ext>
            </a:extLst>
          </p:cNvPr>
          <p:cNvSpPr txBox="1"/>
          <p:nvPr/>
        </p:nvSpPr>
        <p:spPr>
          <a:xfrm>
            <a:off x="12722204" y="556320"/>
            <a:ext cx="223228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 alternativ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3954A6-F41C-4D9A-AB4C-85B65B619DF2}"/>
              </a:ext>
            </a:extLst>
          </p:cNvPr>
          <p:cNvSpPr/>
          <p:nvPr/>
        </p:nvSpPr>
        <p:spPr>
          <a:xfrm>
            <a:off x="5825217" y="1559043"/>
            <a:ext cx="6285638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Cât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mult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deviază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temperaturile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globale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anuale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la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mediile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climatologice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evolutive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1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Concluzii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FB4B4-6474-0ADF-7B73-6F15CA211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Dintr</a:t>
            </a:r>
            <a:r>
              <a:rPr lang="en-GB" dirty="0"/>
              <a:t>-o </a:t>
            </a:r>
            <a:r>
              <a:rPr lang="en-GB" dirty="0" err="1"/>
              <a:t>perspectivă</a:t>
            </a:r>
            <a:r>
              <a:rPr lang="en-GB" dirty="0"/>
              <a:t> </a:t>
            </a:r>
            <a:r>
              <a:rPr lang="en-GB" dirty="0" err="1"/>
              <a:t>ecologică</a:t>
            </a:r>
            <a:r>
              <a:rPr lang="en-GB" dirty="0"/>
              <a:t>, </a:t>
            </a:r>
            <a:r>
              <a:rPr lang="en-GB" dirty="0" err="1"/>
              <a:t>produsele</a:t>
            </a:r>
            <a:r>
              <a:rPr lang="en-GB" dirty="0"/>
              <a:t> </a:t>
            </a:r>
            <a:r>
              <a:rPr lang="en-GB" dirty="0" err="1"/>
              <a:t>ecologice</a:t>
            </a:r>
            <a:r>
              <a:rPr lang="en-GB" dirty="0"/>
              <a:t> au un </a:t>
            </a:r>
            <a:r>
              <a:rPr lang="en-GB" dirty="0" err="1"/>
              <a:t>potențial</a:t>
            </a:r>
            <a:r>
              <a:rPr lang="en-GB" dirty="0"/>
              <a:t> </a:t>
            </a:r>
            <a:r>
              <a:rPr lang="en-GB" dirty="0" err="1"/>
              <a:t>ridicat</a:t>
            </a:r>
            <a:r>
              <a:rPr lang="en-GB" dirty="0"/>
              <a:t> de a </a:t>
            </a:r>
            <a:r>
              <a:rPr lang="en-GB" dirty="0" err="1"/>
              <a:t>contribui</a:t>
            </a:r>
            <a:r>
              <a:rPr lang="en-GB" dirty="0"/>
              <a:t> la </a:t>
            </a:r>
            <a:r>
              <a:rPr lang="en-GB" dirty="0" err="1"/>
              <a:t>soluțiile</a:t>
            </a:r>
            <a:r>
              <a:rPr lang="en-GB" dirty="0"/>
              <a:t> </a:t>
            </a:r>
            <a:r>
              <a:rPr lang="en-GB" dirty="0" err="1"/>
              <a:t>climatice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Există</a:t>
            </a:r>
            <a:r>
              <a:rPr lang="en-GB" dirty="0"/>
              <a:t> </a:t>
            </a:r>
            <a:r>
              <a:rPr lang="en-GB" dirty="0" err="1"/>
              <a:t>potențial</a:t>
            </a:r>
            <a:r>
              <a:rPr lang="en-GB" dirty="0"/>
              <a:t> de </a:t>
            </a:r>
            <a:r>
              <a:rPr lang="en-GB" dirty="0" err="1"/>
              <a:t>atenuare</a:t>
            </a:r>
            <a:r>
              <a:rPr lang="en-GB" dirty="0"/>
              <a:t>... </a:t>
            </a:r>
            <a:r>
              <a:rPr lang="en-GB" dirty="0" err="1"/>
              <a:t>dar</a:t>
            </a:r>
            <a:r>
              <a:rPr lang="en-GB" dirty="0"/>
              <a:t> </a:t>
            </a:r>
            <a:r>
              <a:rPr lang="en-GB" dirty="0" err="1"/>
              <a:t>relativ</a:t>
            </a:r>
            <a:r>
              <a:rPr lang="en-GB" dirty="0"/>
              <a:t> </a:t>
            </a:r>
            <a:r>
              <a:rPr lang="en-GB" dirty="0" err="1"/>
              <a:t>limitat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Are </a:t>
            </a:r>
            <a:r>
              <a:rPr lang="en-GB" dirty="0" err="1"/>
              <a:t>avantaje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ceea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privește</a:t>
            </a:r>
            <a:r>
              <a:rPr lang="en-GB" dirty="0"/>
              <a:t> </a:t>
            </a:r>
            <a:r>
              <a:rPr lang="en-GB" dirty="0" err="1"/>
              <a:t>adaptarea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Practicile</a:t>
            </a:r>
            <a:r>
              <a:rPr lang="en-GB" dirty="0"/>
              <a:t> pot fi </a:t>
            </a:r>
            <a:r>
              <a:rPr lang="en-GB" dirty="0" err="1"/>
              <a:t>optimizate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a </a:t>
            </a:r>
            <a:r>
              <a:rPr lang="en-GB" dirty="0" err="1"/>
              <a:t>sprijini</a:t>
            </a:r>
            <a:r>
              <a:rPr lang="en-GB" dirty="0"/>
              <a:t> </a:t>
            </a:r>
            <a:r>
              <a:rPr lang="en-GB" dirty="0" err="1"/>
              <a:t>fermierii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se </a:t>
            </a:r>
            <a:r>
              <a:rPr lang="en-GB" dirty="0" err="1"/>
              <a:t>adapteze</a:t>
            </a:r>
            <a:r>
              <a:rPr lang="en-GB" dirty="0"/>
              <a:t> la </a:t>
            </a:r>
            <a:r>
              <a:rPr lang="en-GB" dirty="0" err="1"/>
              <a:t>provocările</a:t>
            </a:r>
            <a:r>
              <a:rPr lang="en-GB" dirty="0"/>
              <a:t> </a:t>
            </a:r>
            <a:r>
              <a:rPr lang="en-GB" dirty="0" err="1"/>
              <a:t>cauzate</a:t>
            </a:r>
            <a:r>
              <a:rPr lang="en-GB" dirty="0"/>
              <a:t> de </a:t>
            </a:r>
            <a:r>
              <a:rPr lang="en-GB" dirty="0" err="1"/>
              <a:t>schimbările</a:t>
            </a:r>
            <a:r>
              <a:rPr lang="en-GB" dirty="0"/>
              <a:t> </a:t>
            </a:r>
            <a:r>
              <a:rPr lang="en-GB" dirty="0" err="1"/>
              <a:t>climatice</a:t>
            </a:r>
            <a:r>
              <a:rPr lang="en-GB" dirty="0"/>
              <a:t> pe termen </a:t>
            </a:r>
            <a:r>
              <a:rPr lang="en-GB" dirty="0" err="1"/>
              <a:t>mediu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Luați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considerare</a:t>
            </a:r>
            <a:r>
              <a:rPr lang="en-GB" dirty="0"/>
              <a:t> </a:t>
            </a:r>
            <a:r>
              <a:rPr lang="en-GB" dirty="0" err="1"/>
              <a:t>compromisurile</a:t>
            </a:r>
            <a:r>
              <a:rPr lang="en-GB" dirty="0"/>
              <a:t> </a:t>
            </a:r>
            <a:r>
              <a:rPr lang="en-GB" dirty="0" err="1"/>
              <a:t>dintre</a:t>
            </a:r>
            <a:r>
              <a:rPr lang="en-GB" dirty="0"/>
              <a:t> </a:t>
            </a:r>
            <a:r>
              <a:rPr lang="en-GB" dirty="0" err="1"/>
              <a:t>nivelul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stabilitatea</a:t>
            </a:r>
            <a:r>
              <a:rPr lang="en-GB" dirty="0"/>
              <a:t> </a:t>
            </a:r>
            <a:r>
              <a:rPr lang="en-GB" dirty="0" err="1"/>
              <a:t>randamentului</a:t>
            </a:r>
            <a:endParaRPr lang="en-GB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199" y="1063855"/>
            <a:ext cx="10026113" cy="411956"/>
          </a:xfrm>
        </p:spPr>
        <p:txBody>
          <a:bodyPr>
            <a:normAutofit fontScale="85000" lnSpcReduction="10000"/>
          </a:bodyPr>
          <a:lstStyle/>
          <a:p>
            <a:r>
              <a:rPr lang="en-GB"/>
              <a:t>Rolul agriculturii ecologice în atenuarea și adaptarea la schimbările climatice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2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0F74FC-112D-4BF7-5811-05B0E3FA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766831"/>
            <a:ext cx="3932237" cy="883379"/>
          </a:xfrm>
        </p:spPr>
        <p:txBody>
          <a:bodyPr>
            <a:normAutofit fontScale="90000"/>
          </a:bodyPr>
          <a:lstStyle/>
          <a:p>
            <a:r>
              <a:rPr lang="en-GB"/>
              <a:t>Provocările sunt numeroase</a:t>
            </a:r>
            <a:endParaRPr lang="en-GB" sz="27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E3A5A2-6F35-C727-E3C1-5D19A20451E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8BFF99-EF83-479B-942A-801848ED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964052"/>
            <a:ext cx="3344754" cy="2099388"/>
          </a:xfrm>
        </p:spPr>
        <p:txBody>
          <a:bodyPr>
            <a:normAutofit fontScale="92500"/>
          </a:bodyPr>
          <a:lstStyle/>
          <a:p>
            <a:r>
              <a:rPr lang="en-GB" sz="2400"/>
              <a:t>Pentru a evita viziunea de tip tunel, luați în considerare întregul sistem pentru a ghida alegerea practicilor adecvate fermei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137EF3-C6CB-5F10-ACCE-10FD259BD1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4C9AD72-142C-70A3-1F86-B74885604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03" y="438345"/>
            <a:ext cx="6122096" cy="59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6091BB-1FC9-F6D7-3B24-381166125022}"/>
              </a:ext>
            </a:extLst>
          </p:cNvPr>
          <p:cNvSpPr txBox="1"/>
          <p:nvPr/>
        </p:nvSpPr>
        <p:spPr>
          <a:xfrm>
            <a:off x="8270734" y="6081100"/>
            <a:ext cx="392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latin typeface="Century Gothic" panose="020B0502020202020204" pitchFamily="34" charset="0"/>
              </a:rPr>
              <a:t>Link: https://www.sei.org/perspectives/move-beyond-carbon-tunnel-vision/</a:t>
            </a:r>
          </a:p>
          <a:p>
            <a:endParaRPr lang="en-GB" sz="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65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4902F-B712-4D17-B787-0C5E866A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807" y="789626"/>
            <a:ext cx="5980755" cy="1103944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Vă</a:t>
            </a:r>
            <a:r>
              <a:rPr lang="en-GB" dirty="0"/>
              <a:t> </a:t>
            </a:r>
            <a:r>
              <a:rPr lang="en-GB" dirty="0" err="1"/>
              <a:t>mulțumim</a:t>
            </a:r>
            <a:r>
              <a:rPr lang="en-GB" dirty="0"/>
              <a:t>!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9E6DEB-4FCC-469C-9141-A7A15A222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A5CBE1-E907-42A6-BE38-7DDAAFC23A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0E38079-7308-43F3-BC58-2D94158F11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BFAF2F-ECBF-45D1-92C0-A7EF37562C5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BC0AA06-0508-4BE3-B785-882C5EEE2D1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2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2589-2688-8531-8B21-C7DA6D0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E93F-D754-94A0-369C-8583DD91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Înțelegerea schimbărilor climatice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AE4460-F84D-2B73-7D51-EE8549670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89530"/>
            <a:ext cx="47484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Creșterea temperaturii globale</a:t>
            </a:r>
            <a:endParaRPr lang="en-GB" sz="2800">
              <a:ea typeface="+mn-lt"/>
              <a:cs typeface="+mn-lt"/>
            </a:endParaRPr>
          </a:p>
          <a:p>
            <a:r>
              <a:rPr lang="en-GB" sz="2800">
                <a:ea typeface="+mn-lt"/>
                <a:cs typeface="+mn-lt"/>
              </a:rPr>
              <a:t>Temperaturile globale sunt cu ~ +1,3 °C mai ridicate decât </a:t>
            </a:r>
            <a:r>
              <a:rPr lang="en-GB" sz="2800" b="1">
                <a:ea typeface="+mn-lt"/>
                <a:cs typeface="+mn-lt"/>
              </a:rPr>
              <a:t>media </a:t>
            </a:r>
            <a:r>
              <a:rPr lang="en-GB" sz="2800">
                <a:ea typeface="+mn-lt"/>
                <a:cs typeface="+mn-lt"/>
              </a:rPr>
              <a:t>preindustrială</a:t>
            </a:r>
          </a:p>
          <a:p>
            <a:r>
              <a:rPr lang="en-GB" sz="2800">
                <a:ea typeface="+mn-lt"/>
                <a:cs typeface="+mn-lt"/>
              </a:rPr>
              <a:t>2024 a fost cel mai cald an înregistrat vreodată</a:t>
            </a:r>
          </a:p>
          <a:p>
            <a:pPr lvl="1"/>
            <a:r>
              <a:rPr lang="en-GB" sz="2600" b="0" i="0">
                <a:effectLst/>
              </a:rPr>
              <a:t>+1,60°C mai cald decât nivelul preindustrial</a:t>
            </a:r>
            <a:endParaRPr lang="en-GB" sz="2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743D-4608-8B48-AD6F-F68E8D0541A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Factori de stres climatici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76B41-C167-06B5-EA12-6F0BE3D6C5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93DF42B3-D3A1-AE4E-03E5-7AF3D2B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2" y="1051335"/>
            <a:ext cx="6879849" cy="51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EEC94C8-3EE4-597E-4640-84B7862011DA}"/>
              </a:ext>
            </a:extLst>
          </p:cNvPr>
          <p:cNvSpPr txBox="1">
            <a:spLocks/>
          </p:cNvSpPr>
          <p:nvPr/>
        </p:nvSpPr>
        <p:spPr>
          <a:xfrm>
            <a:off x="8936277" y="6109613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pic>
        <p:nvPicPr>
          <p:cNvPr id="8" name="Picture 7" descr="A map of europe with red and blue colors&#10;&#10;AI-generated content may be incorrect.">
            <a:extLst>
              <a:ext uri="{FF2B5EF4-FFF2-40B4-BE49-F238E27FC236}">
                <a16:creationId xmlns:a16="http://schemas.microsoft.com/office/drawing/2014/main" id="{31794AB9-958C-B3A6-4CA4-9E68EF32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864" y="957260"/>
            <a:ext cx="4748409" cy="5152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15B42-44B8-2208-5A52-EC850F6F870A}"/>
              </a:ext>
            </a:extLst>
          </p:cNvPr>
          <p:cNvSpPr txBox="1"/>
          <p:nvPr/>
        </p:nvSpPr>
        <p:spPr>
          <a:xfrm>
            <a:off x="12733778" y="525857"/>
            <a:ext cx="2313311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 alternativ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7727B7-6150-42E1-84BE-1456392902CF}"/>
              </a:ext>
            </a:extLst>
          </p:cNvPr>
          <p:cNvSpPr/>
          <p:nvPr/>
        </p:nvSpPr>
        <p:spPr>
          <a:xfrm>
            <a:off x="6448140" y="1075022"/>
            <a:ext cx="5212817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Anomaliile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extremele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temperaturii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aerului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la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suprafață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în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132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C4BF6-F676-0421-5237-5FF97D0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7654-CE4F-7BCB-64F3-E30FAC28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9030"/>
            <a:ext cx="6811537" cy="823913"/>
          </a:xfrm>
        </p:spPr>
        <p:txBody>
          <a:bodyPr anchor="t">
            <a:normAutofit fontScale="90000"/>
          </a:bodyPr>
          <a:lstStyle/>
          <a:p>
            <a:r>
              <a:rPr lang="en-GB" dirty="0" err="1"/>
              <a:t>Înțelegerea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320F3E-A271-810A-7BDC-9292D295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77632"/>
            <a:ext cx="4369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ea typeface="+mn-lt"/>
                <a:cs typeface="+mn-lt"/>
              </a:rPr>
              <a:t>Schimbări în tiparele hidrologice</a:t>
            </a:r>
          </a:p>
          <a:p>
            <a:r>
              <a:rPr lang="en-GB" sz="2800">
                <a:ea typeface="+mn-lt"/>
                <a:cs typeface="+mn-lt"/>
              </a:rPr>
              <a:t>Temperaturile globale mai ridicate cresc ratele de evaporare </a:t>
            </a:r>
            <a:r>
              <a:rPr lang="en-GB" sz="280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>
                <a:ea typeface="+mn-lt"/>
                <a:cs typeface="+mn-lt"/>
              </a:rPr>
              <a:t>umiditate atmosferică și precipitații mai mari</a:t>
            </a:r>
          </a:p>
          <a:p>
            <a:r>
              <a:rPr lang="en-GB" sz="2800">
                <a:ea typeface="+mn-lt"/>
                <a:cs typeface="+mn-lt"/>
              </a:rPr>
              <a:t>Impactul variază foarte mult de la o regiune la alta</a:t>
            </a:r>
          </a:p>
          <a:p>
            <a:endParaRPr lang="en-GB" sz="2800">
              <a:ea typeface="+mn-lt"/>
              <a:cs typeface="+mn-lt"/>
            </a:endParaRPr>
          </a:p>
          <a:p>
            <a:pPr marL="0" indent="0">
              <a:buNone/>
            </a:pPr>
            <a:endParaRPr lang="en-GB" sz="2800" b="1">
              <a:ea typeface="+mn-lt"/>
              <a:cs typeface="+mn-lt"/>
            </a:endParaRPr>
          </a:p>
          <a:p>
            <a:endParaRPr lang="en-GB" sz="2800">
              <a:ea typeface="+mn-lt"/>
              <a:cs typeface="+mn-lt"/>
            </a:endParaRPr>
          </a:p>
          <a:p>
            <a:endParaRPr lang="en-GB" sz="2800">
              <a:ea typeface="Calibri"/>
              <a:cs typeface="Calibri"/>
            </a:endParaRPr>
          </a:p>
          <a:p>
            <a:endParaRPr lang="en-GB" sz="280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66310-3C98-E419-AFA6-EC27F4450EB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556436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/>
              <a:t>Factori de stres climatici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7BB40-F383-DD98-BE46-A7B45E243A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5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ED2D8-6C6B-EA1C-EA5E-DE730A63EB5B}"/>
              </a:ext>
            </a:extLst>
          </p:cNvPr>
          <p:cNvGrpSpPr/>
          <p:nvPr/>
        </p:nvGrpSpPr>
        <p:grpSpPr>
          <a:xfrm>
            <a:off x="12497929" y="85637"/>
            <a:ext cx="7349379" cy="6453275"/>
            <a:chOff x="12497929" y="-892073"/>
            <a:chExt cx="8451703" cy="7750073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F59CA155-00EC-3668-7EA6-ECFEADB43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929" y="-892073"/>
              <a:ext cx="8405405" cy="75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AFD577-F538-BE49-0212-EA9220F1EC3B}"/>
                </a:ext>
              </a:extLst>
            </p:cNvPr>
            <p:cNvSpPr txBox="1"/>
            <p:nvPr/>
          </p:nvSpPr>
          <p:spPr>
            <a:xfrm>
              <a:off x="17739363" y="6657945"/>
              <a:ext cx="321026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>
                  <a:latin typeface="Century Gothic" panose="020B0502020202020204" pitchFamily="34" charset="0"/>
                </a:rPr>
                <a:t>Link: https://www.ipcc.ch/report/ar6/wg1/figures/technical-summary/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292E22-02F3-541D-39B1-E47E289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63" y="1197579"/>
            <a:ext cx="7077473" cy="41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F6ED7-A9FA-429F-13D0-C511883C5E88}"/>
              </a:ext>
            </a:extLst>
          </p:cNvPr>
          <p:cNvSpPr txBox="1">
            <a:spLocks/>
          </p:cNvSpPr>
          <p:nvPr/>
        </p:nvSpPr>
        <p:spPr>
          <a:xfrm>
            <a:off x="8270364" y="5944313"/>
            <a:ext cx="38789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https://usys.ethz.ch/en/news-events/news/archive/2020/09/new-study-of-ocean-salinity-finds-substantial-amplification-of-the-global-water-cycle.html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B9A53-7BBD-8FEF-8AD0-02347F4F5B9B}"/>
              </a:ext>
            </a:extLst>
          </p:cNvPr>
          <p:cNvSpPr txBox="1"/>
          <p:nvPr/>
        </p:nvSpPr>
        <p:spPr>
          <a:xfrm>
            <a:off x="12497929" y="-381928"/>
            <a:ext cx="5335930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Grafice alternative pentru o înțelegere detaliată:</a:t>
            </a:r>
          </a:p>
        </p:txBody>
      </p:sp>
      <p:pic>
        <p:nvPicPr>
          <p:cNvPr id="3074" name="Picture 2" descr="Anomalies and extremes in the amount of total column water vapour for 2024">
            <a:extLst>
              <a:ext uri="{FF2B5EF4-FFF2-40B4-BE49-F238E27FC236}">
                <a16:creationId xmlns:a16="http://schemas.microsoft.com/office/drawing/2014/main" id="{03E0C7C8-370D-0FE7-8AA6-F7FB548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29" y="6637145"/>
            <a:ext cx="7450013" cy="55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7ACB8E7-5983-433D-D448-5FA087F83C66}"/>
              </a:ext>
            </a:extLst>
          </p:cNvPr>
          <p:cNvSpPr txBox="1">
            <a:spLocks/>
          </p:cNvSpPr>
          <p:nvPr/>
        </p:nvSpPr>
        <p:spPr>
          <a:xfrm>
            <a:off x="16759278" y="12224655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0">
                <a:solidFill>
                  <a:srgbClr val="3F405B"/>
                </a:solidFill>
                <a:latin typeface="Century Gothic" panose="020B0502020202020204" pitchFamily="34" charset="0"/>
              </a:rPr>
              <a:t>Link: https://climate.copernicus.eu/global-climate-highlights-2024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E3F899-8D13-4FB3-A5D8-3401CE0EDABE}"/>
              </a:ext>
            </a:extLst>
          </p:cNvPr>
          <p:cNvSpPr/>
          <p:nvPr/>
        </p:nvSpPr>
        <p:spPr>
          <a:xfrm>
            <a:off x="5498182" y="1299844"/>
            <a:ext cx="6224833" cy="41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Creștere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2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până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la 4% per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grad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Celsius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începând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cu</a:t>
            </a:r>
            <a:r>
              <a:rPr lang="fr-FR" sz="16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1960</a:t>
            </a:r>
          </a:p>
        </p:txBody>
      </p:sp>
    </p:spTree>
    <p:extLst>
      <p:ext uri="{BB962C8B-B14F-4D97-AF65-F5344CB8AC3E}">
        <p14:creationId xmlns:p14="http://schemas.microsoft.com/office/powerpoint/2010/main" val="14167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5A5-A174-3290-44F9-9A2B4E1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33B3-B0B8-2853-2085-FF3F714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030"/>
            <a:ext cx="5596054" cy="823913"/>
          </a:xfrm>
        </p:spPr>
        <p:txBody>
          <a:bodyPr anchor="t">
            <a:normAutofit fontScale="90000"/>
          </a:bodyPr>
          <a:lstStyle/>
          <a:p>
            <a:r>
              <a:rPr lang="en-GB" dirty="0" err="1"/>
              <a:t>Înțelegerea</a:t>
            </a:r>
            <a:r>
              <a:rPr lang="en-GB" dirty="0"/>
              <a:t> </a:t>
            </a:r>
            <a:r>
              <a:rPr lang="en-GB" dirty="0" err="1"/>
              <a:t>schimbărilor</a:t>
            </a:r>
            <a:r>
              <a:rPr lang="en-GB" dirty="0"/>
              <a:t> </a:t>
            </a:r>
            <a:r>
              <a:rPr lang="en-GB" dirty="0" err="1"/>
              <a:t>climatice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C17D7-FA41-D7FB-0054-C3A4BA7E9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20898"/>
            <a:ext cx="3635094" cy="38080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800" b="1" dirty="0" err="1">
                <a:ea typeface="+mn-lt"/>
                <a:cs typeface="+mn-lt"/>
              </a:rPr>
              <a:t>Creșterea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nivelului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mării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și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acidificarea</a:t>
            </a:r>
            <a:r>
              <a:rPr lang="en-GB" sz="2800" b="1" dirty="0">
                <a:ea typeface="+mn-lt"/>
                <a:cs typeface="+mn-lt"/>
              </a:rPr>
              <a:t> </a:t>
            </a:r>
            <a:r>
              <a:rPr lang="en-GB" sz="2800" b="1" dirty="0" err="1">
                <a:ea typeface="+mn-lt"/>
                <a:cs typeface="+mn-lt"/>
              </a:rPr>
              <a:t>oceanelor</a:t>
            </a:r>
            <a:endParaRPr lang="en-GB" sz="2800" b="1" dirty="0">
              <a:ea typeface="+mn-lt"/>
              <a:cs typeface="+mn-lt"/>
            </a:endParaRPr>
          </a:p>
          <a:p>
            <a:r>
              <a:rPr lang="en-GB" sz="2800" dirty="0" err="1">
                <a:ea typeface="+mn-lt"/>
                <a:cs typeface="+mn-lt"/>
              </a:rPr>
              <a:t>Expansiunea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termică</a:t>
            </a:r>
            <a:r>
              <a:rPr lang="en-GB" sz="2800" dirty="0">
                <a:ea typeface="+mn-lt"/>
                <a:cs typeface="+mn-lt"/>
              </a:rPr>
              <a:t> a </a:t>
            </a:r>
            <a:r>
              <a:rPr lang="en-GB" sz="2800" dirty="0" err="1">
                <a:ea typeface="+mn-lt"/>
                <a:cs typeface="+mn-lt"/>
              </a:rPr>
              <a:t>apei</a:t>
            </a:r>
            <a:r>
              <a:rPr lang="en-GB" sz="2800" dirty="0">
                <a:ea typeface="+mn-lt"/>
                <a:cs typeface="+mn-lt"/>
              </a:rPr>
              <a:t> de mare </a:t>
            </a:r>
            <a:r>
              <a:rPr lang="en-GB" sz="2800" dirty="0" err="1">
                <a:ea typeface="+mn-lt"/>
                <a:cs typeface="+mn-lt"/>
              </a:rPr>
              <a:t>și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topirea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ghețarilor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 dirty="0" err="1">
                <a:ea typeface="+mn-lt"/>
                <a:cs typeface="+mn-lt"/>
              </a:rPr>
              <a:t>creșterea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nivelului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mării</a:t>
            </a:r>
            <a:endParaRPr lang="en-GB" sz="2800" dirty="0">
              <a:ea typeface="+mn-lt"/>
              <a:cs typeface="+mn-lt"/>
            </a:endParaRPr>
          </a:p>
          <a:p>
            <a:r>
              <a:rPr lang="en-GB" sz="2800" dirty="0" err="1">
                <a:ea typeface="+mn-lt"/>
                <a:cs typeface="+mn-lt"/>
              </a:rPr>
              <a:t>Creșterea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absorbției</a:t>
            </a:r>
            <a:r>
              <a:rPr lang="en-GB" sz="2800" dirty="0">
                <a:ea typeface="+mn-lt"/>
                <a:cs typeface="+mn-lt"/>
              </a:rPr>
              <a:t> de CO₂ de </a:t>
            </a:r>
            <a:r>
              <a:rPr lang="en-GB" sz="2800" dirty="0" err="1">
                <a:ea typeface="+mn-lt"/>
                <a:cs typeface="+mn-lt"/>
              </a:rPr>
              <a:t>către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 err="1">
                <a:ea typeface="+mn-lt"/>
                <a:cs typeface="+mn-lt"/>
              </a:rPr>
              <a:t>oceane</a:t>
            </a:r>
            <a:r>
              <a:rPr lang="en-GB" sz="2800" dirty="0">
                <a:ea typeface="+mn-lt"/>
                <a:cs typeface="+mn-lt"/>
              </a:rPr>
              <a:t> </a:t>
            </a:r>
            <a:r>
              <a:rPr lang="en-GB" sz="2800" dirty="0">
                <a:ea typeface="+mn-lt"/>
                <a:cs typeface="+mn-lt"/>
                <a:sym typeface="Wingdings" pitchFamily="2" charset="2"/>
              </a:rPr>
              <a:t> </a:t>
            </a:r>
            <a:r>
              <a:rPr lang="en-GB" sz="2800" dirty="0" err="1">
                <a:ea typeface="+mn-lt"/>
                <a:cs typeface="+mn-lt"/>
              </a:rPr>
              <a:t>acidificare</a:t>
            </a:r>
            <a:endParaRPr lang="en-GB" sz="2800" b="1" dirty="0">
              <a:ea typeface="+mn-lt"/>
              <a:cs typeface="+mn-lt"/>
            </a:endParaRPr>
          </a:p>
          <a:p>
            <a:endParaRPr lang="en-GB" sz="2800" dirty="0">
              <a:ea typeface="+mn-lt"/>
              <a:cs typeface="+mn-lt"/>
            </a:endParaRPr>
          </a:p>
          <a:p>
            <a:endParaRPr lang="en-GB" sz="2800" dirty="0">
              <a:ea typeface="Calibri"/>
              <a:cs typeface="Calibri"/>
            </a:endParaRPr>
          </a:p>
          <a:p>
            <a:endParaRPr lang="en-GB" sz="2800" dirty="0">
              <a:solidFill>
                <a:srgbClr val="33322F"/>
              </a:solidFill>
              <a:ea typeface="+mn-lt"/>
              <a:cs typeface="+mn-lt"/>
            </a:endParaRPr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48FED5-A0A5-C577-F226-A49A23E755B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2177632"/>
            <a:ext cx="8951843" cy="41195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Factori</a:t>
            </a:r>
            <a:r>
              <a:rPr lang="en-GB" dirty="0"/>
              <a:t> de </a:t>
            </a:r>
            <a:r>
              <a:rPr lang="en-GB" dirty="0" err="1"/>
              <a:t>stres</a:t>
            </a:r>
            <a:r>
              <a:rPr lang="en-GB" dirty="0"/>
              <a:t> </a:t>
            </a:r>
            <a:r>
              <a:rPr lang="en-GB" dirty="0" err="1"/>
              <a:t>climatici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3D6B4-A600-886B-8336-D305DC9978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6EF89F-549A-49C2-932B-1FBFFC84FC68}" type="slidenum">
              <a:rPr lang="en-GB" smtClean="0"/>
              <a:t>6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0EF948-2F16-CDAC-2F88-1C9E3B42FCCB}"/>
              </a:ext>
            </a:extLst>
          </p:cNvPr>
          <p:cNvSpPr txBox="1">
            <a:spLocks/>
          </p:cNvSpPr>
          <p:nvPr/>
        </p:nvSpPr>
        <p:spPr>
          <a:xfrm>
            <a:off x="8610600" y="6127036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https://climate.copernicus.eu/esotc/2024/trends-climate-indicators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2DA63-80BF-5FBD-8861-6BC7A9A6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20" y="276008"/>
            <a:ext cx="6660333" cy="58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the ice age&#10;&#10;AI-generated content may be incorrect.">
            <a:extLst>
              <a:ext uri="{FF2B5EF4-FFF2-40B4-BE49-F238E27FC236}">
                <a16:creationId xmlns:a16="http://schemas.microsoft.com/office/drawing/2014/main" id="{26CEBDBE-6957-DC9B-D4F6-CE24A1852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76" y="611617"/>
            <a:ext cx="7772400" cy="563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A6DAA-FA06-B59F-F2B7-88076A9226B3}"/>
              </a:ext>
            </a:extLst>
          </p:cNvPr>
          <p:cNvSpPr txBox="1"/>
          <p:nvPr/>
        </p:nvSpPr>
        <p:spPr>
          <a:xfrm>
            <a:off x="12486354" y="-51877"/>
            <a:ext cx="2248218" cy="369332"/>
          </a:xfrm>
          <a:prstGeom prst="rect">
            <a:avLst/>
          </a:prstGeom>
          <a:solidFill>
            <a:srgbClr val="D3785D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>
                <a:latin typeface="Century Gothic" panose="020B0502020202020204" pitchFamily="34" charset="0"/>
              </a:rPr>
              <a:t>Grafic alternativ: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EDE8DF-D0E9-5836-6D28-8E54B3B098EE}"/>
              </a:ext>
            </a:extLst>
          </p:cNvPr>
          <p:cNvSpPr txBox="1">
            <a:spLocks/>
          </p:cNvSpPr>
          <p:nvPr/>
        </p:nvSpPr>
        <p:spPr>
          <a:xfrm>
            <a:off x="16518038" y="6309598"/>
            <a:ext cx="4332793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>
                <a:solidFill>
                  <a:srgbClr val="3F405B"/>
                </a:solidFill>
              </a:rPr>
              <a:t>Link: https://climate.copernicus.eu/global-climate-highlights-2024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DB045B-6D94-4977-ACD3-90215F82F8C2}"/>
              </a:ext>
            </a:extLst>
          </p:cNvPr>
          <p:cNvSpPr/>
          <p:nvPr/>
        </p:nvSpPr>
        <p:spPr>
          <a:xfrm>
            <a:off x="5832780" y="416820"/>
            <a:ext cx="6224833" cy="67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Echilibrul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masă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al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calotei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glaciare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a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Groenlandei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și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impactul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său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asupra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creșterii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nivelului</a:t>
            </a:r>
            <a:r>
              <a:rPr lang="fr-FR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mării</a:t>
            </a:r>
            <a:endParaRPr lang="fr-FR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2B2-78A1-BAD7-8F5E-C0072E67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E65-8590-C35F-3647-69357A19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78"/>
            <a:ext cx="10515600" cy="536747"/>
          </a:xfrm>
        </p:spPr>
        <p:txBody>
          <a:bodyPr anchor="t">
            <a:noAutofit/>
          </a:bodyPr>
          <a:lstStyle/>
          <a:p>
            <a:r>
              <a:rPr lang="en-GB" sz="3600" dirty="0" err="1"/>
              <a:t>Efectele</a:t>
            </a:r>
            <a:r>
              <a:rPr lang="en-GB" sz="3600" dirty="0"/>
              <a:t> </a:t>
            </a:r>
            <a:r>
              <a:rPr lang="en-GB" sz="3600" dirty="0" err="1"/>
              <a:t>în</a:t>
            </a:r>
            <a:r>
              <a:rPr lang="en-GB" sz="3600" dirty="0"/>
              <a:t> </a:t>
            </a:r>
            <a:r>
              <a:rPr lang="en-GB" sz="3600" dirty="0" err="1"/>
              <a:t>cascadă</a:t>
            </a:r>
            <a:r>
              <a:rPr lang="en-GB" sz="3600" dirty="0"/>
              <a:t> ale </a:t>
            </a:r>
            <a:r>
              <a:rPr lang="en-GB" sz="3600" dirty="0" err="1"/>
              <a:t>schimbărilor</a:t>
            </a:r>
            <a:r>
              <a:rPr lang="en-GB" sz="3600" dirty="0"/>
              <a:t> </a:t>
            </a:r>
            <a:r>
              <a:rPr lang="en-GB" sz="3600" dirty="0" err="1"/>
              <a:t>climatice</a:t>
            </a:r>
            <a:endParaRPr lang="en-GB" sz="36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69112-0210-22A1-771A-E54A23F6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8520" y="3965896"/>
            <a:ext cx="2624989" cy="3693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1"/>
                </a:solidFill>
              </a:rPr>
              <a:t>Valuri de căldură/stres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2D9FB-BD00-47E3-2BB2-42047D7F12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fld id="{306EF89F-549A-49C2-932B-1FBFFC84FC68}" type="slidenum">
              <a:rPr lang="en-GB" smtClean="0"/>
              <a:t>7</a:t>
            </a:fld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5CE0F6-6D4B-E92C-B0F9-33EF5F340A0D}"/>
              </a:ext>
            </a:extLst>
          </p:cNvPr>
          <p:cNvSpPr txBox="1">
            <a:spLocks/>
          </p:cNvSpPr>
          <p:nvPr/>
        </p:nvSpPr>
        <p:spPr>
          <a:xfrm>
            <a:off x="7126948" y="6599982"/>
            <a:ext cx="5491772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>
              <a:solidFill>
                <a:srgbClr val="3F405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B3A13-5FC4-DDDE-7550-7495AD13B0EA}"/>
              </a:ext>
            </a:extLst>
          </p:cNvPr>
          <p:cNvSpPr txBox="1"/>
          <p:nvPr/>
        </p:nvSpPr>
        <p:spPr>
          <a:xfrm>
            <a:off x="277512" y="1343968"/>
            <a:ext cx="1969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Factori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stres</a:t>
            </a:r>
            <a:r>
              <a:rPr lang="en-GB" sz="2800" b="1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climatici</a:t>
            </a:r>
            <a:endParaRPr lang="en-GB" sz="2800" b="1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B25FD-B39D-524E-2E39-9DCDE8A08B16}"/>
              </a:ext>
            </a:extLst>
          </p:cNvPr>
          <p:cNvSpPr txBox="1"/>
          <p:nvPr/>
        </p:nvSpPr>
        <p:spPr>
          <a:xfrm>
            <a:off x="288920" y="3548504"/>
            <a:ext cx="165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>
                <a:solidFill>
                  <a:srgbClr val="3F405B"/>
                </a:solidFill>
                <a:latin typeface="Century Gothic" panose="020B0502020202020204" pitchFamily="34" charset="0"/>
              </a:rPr>
              <a:t>Riscuri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970C0-0B6C-CEC3-185D-A38E04DAD044}"/>
              </a:ext>
            </a:extLst>
          </p:cNvPr>
          <p:cNvSpPr txBox="1"/>
          <p:nvPr/>
        </p:nvSpPr>
        <p:spPr>
          <a:xfrm>
            <a:off x="2612251" y="2123506"/>
            <a:ext cx="2624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Creșterea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temperaturii</a:t>
            </a:r>
            <a:r>
              <a:rPr lang="en-GB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GB" dirty="0" err="1">
                <a:latin typeface="Century Gothic" panose="020B0502020202020204" pitchFamily="34" charset="0"/>
                <a:ea typeface="+mn-lt"/>
                <a:cs typeface="+mn-lt"/>
              </a:rPr>
              <a:t>globale</a:t>
            </a:r>
            <a:endParaRPr lang="en-GB" dirty="0"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14" name="Picture 4" descr="Anomalies and extremes in surface air temperature in 2024. ">
            <a:extLst>
              <a:ext uri="{FF2B5EF4-FFF2-40B4-BE49-F238E27FC236}">
                <a16:creationId xmlns:a16="http://schemas.microsoft.com/office/drawing/2014/main" id="{6C26DCED-6247-79AA-2922-936BD595E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3381" r="4511" b="21654"/>
          <a:stretch/>
        </p:blipFill>
        <p:spPr bwMode="auto">
          <a:xfrm>
            <a:off x="2879111" y="1030067"/>
            <a:ext cx="2082422" cy="11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C7FEA-40C1-CB74-3931-3B2E0AC218C7}"/>
              </a:ext>
            </a:extLst>
          </p:cNvPr>
          <p:cNvSpPr txBox="1"/>
          <p:nvPr/>
        </p:nvSpPr>
        <p:spPr>
          <a:xfrm>
            <a:off x="5582176" y="2110371"/>
            <a:ext cx="3326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>
                <a:latin typeface="Century Gothic" panose="020B0502020202020204" pitchFamily="34" charset="0"/>
                <a:ea typeface="+mn-lt"/>
                <a:cs typeface="+mn-lt"/>
              </a:rPr>
              <a:t>Schimbări în tiparele hidrologice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4E3089D-9C3D-98D9-A559-3146277B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/>
          <a:stretch/>
        </p:blipFill>
        <p:spPr bwMode="auto">
          <a:xfrm>
            <a:off x="6077882" y="1030068"/>
            <a:ext cx="2221166" cy="11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01138-5906-C6E9-FF4A-045344A68647}"/>
              </a:ext>
            </a:extLst>
          </p:cNvPr>
          <p:cNvSpPr txBox="1"/>
          <p:nvPr/>
        </p:nvSpPr>
        <p:spPr>
          <a:xfrm>
            <a:off x="9251887" y="2068955"/>
            <a:ext cx="2375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>
                <a:latin typeface="Century Gothic" panose="020B0502020202020204" pitchFamily="34" charset="0"/>
                <a:ea typeface="+mn-lt"/>
                <a:cs typeface="+mn-lt"/>
              </a:rPr>
              <a:t>Creșterea nivelului mării și acidificarea oceanelor</a:t>
            </a:r>
          </a:p>
        </p:txBody>
      </p:sp>
      <p:pic>
        <p:nvPicPr>
          <p:cNvPr id="3076" name="Picture 4" descr="Melting glaciers have been shifting the Earth's poles since 1995, new study  suggests – Physics World">
            <a:extLst>
              <a:ext uri="{FF2B5EF4-FFF2-40B4-BE49-F238E27FC236}">
                <a16:creationId xmlns:a16="http://schemas.microsoft.com/office/drawing/2014/main" id="{6BE95233-05FF-DA56-37C6-6FEC95AE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33" y="902584"/>
            <a:ext cx="1971667" cy="1314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43A83C32-C12C-0E66-9089-17B60796875B}"/>
              </a:ext>
            </a:extLst>
          </p:cNvPr>
          <p:cNvSpPr/>
          <p:nvPr/>
        </p:nvSpPr>
        <p:spPr>
          <a:xfrm rot="5807745">
            <a:off x="1255147" y="2705392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Up Arrow 28">
            <a:extLst>
              <a:ext uri="{FF2B5EF4-FFF2-40B4-BE49-F238E27FC236}">
                <a16:creationId xmlns:a16="http://schemas.microsoft.com/office/drawing/2014/main" id="{AA539F70-6BBC-A97C-007F-D093415D6572}"/>
              </a:ext>
            </a:extLst>
          </p:cNvPr>
          <p:cNvSpPr/>
          <p:nvPr/>
        </p:nvSpPr>
        <p:spPr>
          <a:xfrm rot="5807745">
            <a:off x="983011" y="4496383"/>
            <a:ext cx="1797050" cy="944313"/>
          </a:xfrm>
          <a:prstGeom prst="curvedUpArrow">
            <a:avLst/>
          </a:prstGeom>
          <a:solidFill>
            <a:srgbClr val="85B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1FE2A5-1818-1DC3-D34D-1B8EFC4EA758}"/>
              </a:ext>
            </a:extLst>
          </p:cNvPr>
          <p:cNvSpPr txBox="1"/>
          <p:nvPr/>
        </p:nvSpPr>
        <p:spPr>
          <a:xfrm>
            <a:off x="5263509" y="3978418"/>
            <a:ext cx="6718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entury Gothic" panose="020B0502020202020204" pitchFamily="34" charset="0"/>
              </a:rPr>
              <a:t>Secetă</a:t>
            </a:r>
            <a:r>
              <a:rPr lang="en-GB" dirty="0">
                <a:latin typeface="Century Gothic" panose="020B0502020202020204" pitchFamily="34" charset="0"/>
              </a:rPr>
              <a:t>     </a:t>
            </a:r>
            <a:r>
              <a:rPr lang="en-GB" dirty="0" err="1">
                <a:latin typeface="Century Gothic" panose="020B0502020202020204" pitchFamily="34" charset="0"/>
              </a:rPr>
              <a:t>Incendii</a:t>
            </a:r>
            <a:r>
              <a:rPr lang="en-GB" dirty="0">
                <a:latin typeface="Century Gothic" panose="020B0502020202020204" pitchFamily="34" charset="0"/>
              </a:rPr>
              <a:t> de </a:t>
            </a:r>
            <a:r>
              <a:rPr lang="en-GB" dirty="0" err="1">
                <a:latin typeface="Century Gothic" panose="020B0502020202020204" pitchFamily="34" charset="0"/>
              </a:rPr>
              <a:t>vegetație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Inundații</a:t>
            </a:r>
            <a:r>
              <a:rPr lang="en-GB" dirty="0">
                <a:latin typeface="Century Gothic" panose="020B0502020202020204" pitchFamily="34" charset="0"/>
              </a:rPr>
              <a:t>            </a:t>
            </a:r>
            <a:r>
              <a:rPr lang="en-GB" dirty="0" err="1">
                <a:latin typeface="Century Gothic" panose="020B0502020202020204" pitchFamily="34" charset="0"/>
              </a:rPr>
              <a:t>Eroziune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5" name="Graphic 34" descr="High temperature with solid fill">
            <a:extLst>
              <a:ext uri="{FF2B5EF4-FFF2-40B4-BE49-F238E27FC236}">
                <a16:creationId xmlns:a16="http://schemas.microsoft.com/office/drawing/2014/main" id="{6D24A281-2CD3-B2C0-A10F-AD0A87F4D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6593" y="3121717"/>
            <a:ext cx="914400" cy="914400"/>
          </a:xfrm>
          <a:prstGeom prst="rect">
            <a:avLst/>
          </a:prstGeom>
        </p:spPr>
      </p:pic>
      <p:pic>
        <p:nvPicPr>
          <p:cNvPr id="37" name="Graphic 36" descr="Fire with solid fill">
            <a:extLst>
              <a:ext uri="{FF2B5EF4-FFF2-40B4-BE49-F238E27FC236}">
                <a16:creationId xmlns:a16="http://schemas.microsoft.com/office/drawing/2014/main" id="{2E3DCE8A-BE63-E2D9-E50B-045139058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9998" y="3045567"/>
            <a:ext cx="914400" cy="914400"/>
          </a:xfrm>
          <a:prstGeom prst="rect">
            <a:avLst/>
          </a:prstGeom>
        </p:spPr>
      </p:pic>
      <p:pic>
        <p:nvPicPr>
          <p:cNvPr id="39" name="Graphic 38" descr="Desert scene with solid fill">
            <a:extLst>
              <a:ext uri="{FF2B5EF4-FFF2-40B4-BE49-F238E27FC236}">
                <a16:creationId xmlns:a16="http://schemas.microsoft.com/office/drawing/2014/main" id="{E50EE3C5-BB88-22EB-1C60-D15C318C2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6422" y="3065599"/>
            <a:ext cx="914400" cy="914400"/>
          </a:xfrm>
          <a:prstGeom prst="rect">
            <a:avLst/>
          </a:prstGeom>
        </p:spPr>
      </p:pic>
      <p:pic>
        <p:nvPicPr>
          <p:cNvPr id="41" name="Graphic 40" descr="Waterfall scene with solid fill">
            <a:extLst>
              <a:ext uri="{FF2B5EF4-FFF2-40B4-BE49-F238E27FC236}">
                <a16:creationId xmlns:a16="http://schemas.microsoft.com/office/drawing/2014/main" id="{2AB119C0-D307-D150-0C2E-C9059A8AB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7167" y="3064809"/>
            <a:ext cx="914400" cy="914400"/>
          </a:xfrm>
          <a:prstGeom prst="rect">
            <a:avLst/>
          </a:prstGeom>
        </p:spPr>
      </p:pic>
      <p:pic>
        <p:nvPicPr>
          <p:cNvPr id="45" name="Graphic 44" descr="Agriculture with solid fill">
            <a:extLst>
              <a:ext uri="{FF2B5EF4-FFF2-40B4-BE49-F238E27FC236}">
                <a16:creationId xmlns:a16="http://schemas.microsoft.com/office/drawing/2014/main" id="{417EA24E-6FAD-D1B6-AE21-6E012C4921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23717" y="3118004"/>
            <a:ext cx="914400" cy="914400"/>
          </a:xfrm>
          <a:prstGeom prst="rect">
            <a:avLst/>
          </a:prstGeom>
        </p:spPr>
      </p:pic>
      <p:pic>
        <p:nvPicPr>
          <p:cNvPr id="47" name="Graphic 46" descr="Back with solid fill">
            <a:extLst>
              <a:ext uri="{FF2B5EF4-FFF2-40B4-BE49-F238E27FC236}">
                <a16:creationId xmlns:a16="http://schemas.microsoft.com/office/drawing/2014/main" id="{50CD8192-AA0E-575C-DD14-A553B3352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434511">
            <a:off x="10520843" y="3661988"/>
            <a:ext cx="628033" cy="355389"/>
          </a:xfrm>
          <a:prstGeom prst="rect">
            <a:avLst/>
          </a:prstGeom>
        </p:spPr>
      </p:pic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5A61DA29-CEC7-0108-D47E-C78B2228655C}"/>
              </a:ext>
            </a:extLst>
          </p:cNvPr>
          <p:cNvGrpSpPr/>
          <p:nvPr/>
        </p:nvGrpSpPr>
        <p:grpSpPr>
          <a:xfrm>
            <a:off x="111757" y="4674557"/>
            <a:ext cx="11090387" cy="1911453"/>
            <a:chOff x="111757" y="4674557"/>
            <a:chExt cx="11090387" cy="19114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125E9-B809-09B7-DF58-1B4D8B94C2FC}"/>
                </a:ext>
              </a:extLst>
            </p:cNvPr>
            <p:cNvSpPr txBox="1"/>
            <p:nvPr/>
          </p:nvSpPr>
          <p:spPr>
            <a:xfrm>
              <a:off x="9224306" y="5569284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latin typeface="Century Gothic" panose="020B0502020202020204" pitchFamily="34" charset="0"/>
                </a:rPr>
                <a:t>Pierderea</a:t>
              </a:r>
              <a:r>
                <a:rPr lang="en-GB" dirty="0">
                  <a:latin typeface="Century Gothic" panose="020B0502020202020204" pitchFamily="34" charset="0"/>
                </a:rPr>
                <a:t> </a:t>
              </a:r>
              <a:r>
                <a:rPr lang="en-GB" dirty="0" err="1">
                  <a:latin typeface="Century Gothic" panose="020B0502020202020204" pitchFamily="34" charset="0"/>
                </a:rPr>
                <a:t>biodiversității</a:t>
              </a:r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25586-8036-1EE9-742A-2BC53AD84A4F}"/>
                </a:ext>
              </a:extLst>
            </p:cNvPr>
            <p:cNvSpPr txBox="1"/>
            <p:nvPr/>
          </p:nvSpPr>
          <p:spPr>
            <a:xfrm>
              <a:off x="111757" y="5631903"/>
              <a:ext cx="1875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Impacturi</a:t>
              </a:r>
              <a:r>
                <a:rPr lang="en-GB" sz="2800" b="1" dirty="0">
                  <a:solidFill>
                    <a:srgbClr val="3F405B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800" b="1" dirty="0" err="1">
                  <a:solidFill>
                    <a:srgbClr val="3F405B"/>
                  </a:solidFill>
                  <a:latin typeface="Century Gothic" panose="020B0502020202020204" pitchFamily="34" charset="0"/>
                </a:rPr>
                <a:t>majore</a:t>
              </a:r>
              <a:endParaRPr lang="en-GB" sz="2800" b="1" dirty="0">
                <a:solidFill>
                  <a:srgbClr val="3F405B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" name="Graphic 48" descr="Barn with solid fill">
              <a:extLst>
                <a:ext uri="{FF2B5EF4-FFF2-40B4-BE49-F238E27FC236}">
                  <a16:creationId xmlns:a16="http://schemas.microsoft.com/office/drawing/2014/main" id="{75A7BB8C-D4BF-2D9B-0AC9-E3A17573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047093" y="4833736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Rain with solid fill">
              <a:extLst>
                <a:ext uri="{FF2B5EF4-FFF2-40B4-BE49-F238E27FC236}">
                  <a16:creationId xmlns:a16="http://schemas.microsoft.com/office/drawing/2014/main" id="{D9538F22-A238-AB60-A25F-267B3B12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65048" y="4833736"/>
              <a:ext cx="436503" cy="436503"/>
            </a:xfrm>
            <a:prstGeom prst="rect">
              <a:avLst/>
            </a:prstGeom>
          </p:spPr>
        </p:pic>
        <p:pic>
          <p:nvPicPr>
            <p:cNvPr id="53" name="Graphic 52" descr="Ambulance with solid fill">
              <a:extLst>
                <a:ext uri="{FF2B5EF4-FFF2-40B4-BE49-F238E27FC236}">
                  <a16:creationId xmlns:a16="http://schemas.microsoft.com/office/drawing/2014/main" id="{900EF5EA-2BF7-E157-AC5E-11F373D5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84202" y="4766298"/>
              <a:ext cx="1150325" cy="1150325"/>
            </a:xfrm>
            <a:prstGeom prst="rect">
              <a:avLst/>
            </a:prstGeom>
          </p:spPr>
        </p:pic>
        <p:pic>
          <p:nvPicPr>
            <p:cNvPr id="55" name="Graphic 54" descr="Butterfly with solid fill">
              <a:extLst>
                <a:ext uri="{FF2B5EF4-FFF2-40B4-BE49-F238E27FC236}">
                  <a16:creationId xmlns:a16="http://schemas.microsoft.com/office/drawing/2014/main" id="{F5D46F98-4FB0-EACD-7D10-1D13DF8E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851567" y="4674557"/>
              <a:ext cx="1206043" cy="1206043"/>
            </a:xfrm>
            <a:prstGeom prst="rect">
              <a:avLst/>
            </a:prstGeom>
          </p:spPr>
        </p:pic>
        <p:pic>
          <p:nvPicPr>
            <p:cNvPr id="57" name="Graphic 56" descr="Forest scene with solid fill">
              <a:extLst>
                <a:ext uri="{FF2B5EF4-FFF2-40B4-BE49-F238E27FC236}">
                  <a16:creationId xmlns:a16="http://schemas.microsoft.com/office/drawing/2014/main" id="{027F8748-7211-C942-4979-1ED032F2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384319" y="4779805"/>
              <a:ext cx="1066660" cy="106666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A1946D-AA3A-C00F-EDD0-1DC7E00C012C}"/>
                </a:ext>
              </a:extLst>
            </p:cNvPr>
            <p:cNvSpPr txBox="1"/>
            <p:nvPr/>
          </p:nvSpPr>
          <p:spPr>
            <a:xfrm>
              <a:off x="2641123" y="5673571"/>
              <a:ext cx="17123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Daune la infrastructură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8F95E8-2656-3FF8-18D6-38A2791F88BC}"/>
                </a:ext>
              </a:extLst>
            </p:cNvPr>
            <p:cNvSpPr txBox="1"/>
            <p:nvPr/>
          </p:nvSpPr>
          <p:spPr>
            <a:xfrm>
              <a:off x="4717102" y="5746925"/>
              <a:ext cx="1977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Riscuri pentru sănătatea publică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47816FD-EF02-4A47-3F24-9F05CFF3DCC6}"/>
                </a:ext>
              </a:extLst>
            </p:cNvPr>
            <p:cNvSpPr txBox="1"/>
            <p:nvPr/>
          </p:nvSpPr>
          <p:spPr>
            <a:xfrm>
              <a:off x="6670700" y="5736110"/>
              <a:ext cx="27828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Century Gothic" panose="020B0502020202020204" pitchFamily="34" charset="0"/>
                </a:rPr>
                <a:t>Resurse naturale deteriorate </a:t>
              </a:r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A11E9-2ECB-4AAC-CF69-FB590CD90F5A}"/>
              </a:ext>
            </a:extLst>
          </p:cNvPr>
          <p:cNvSpPr txBox="1"/>
          <p:nvPr/>
        </p:nvSpPr>
        <p:spPr>
          <a:xfrm>
            <a:off x="6718733" y="6657330"/>
            <a:ext cx="6308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rgbClr val="3F405B"/>
                </a:solidFill>
                <a:latin typeface="Century Gothic" panose="020B0502020202020204" pitchFamily="34" charset="0"/>
              </a:rPr>
              <a:t>Ghețar: https://physicsworld.com/a/melting-glaciers-have-been-shifting-the-earths-poles-since-1995-new-study-suggests/</a:t>
            </a:r>
            <a:endParaRPr lang="en-GB" sz="700" b="0">
              <a:solidFill>
                <a:srgbClr val="3F405B"/>
              </a:solidFill>
              <a:latin typeface="Century Gothic" panose="020B0502020202020204" pitchFamily="34" charset="0"/>
            </a:endParaRPr>
          </a:p>
          <a:p>
            <a:endParaRPr lang="en-GB" sz="7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/>
      <p:bldP spid="28" grpId="0" animBg="1"/>
      <p:bldP spid="29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C1CF9A-F3B4-4048-835B-8BFAB0A4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07" y="658214"/>
            <a:ext cx="11623536" cy="823913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85B096"/>
                </a:solidFill>
                <a:ea typeface="+mn-ea"/>
                <a:cs typeface="+mn-cs"/>
              </a:rPr>
              <a:t>Rolul tridimensional </a:t>
            </a:r>
            <a:r>
              <a:rPr lang="en-GB" sz="3600"/>
              <a:t>al agriculturii în schimbările climatice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7C109AA-2C59-4631-8AF0-4707AA19F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07" y="1660804"/>
            <a:ext cx="5041392" cy="823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/>
              <a:t>Agricultura </a:t>
            </a:r>
            <a:r>
              <a:rPr lang="en-GB" b="1">
                <a:solidFill>
                  <a:srgbClr val="85B096"/>
                </a:solidFill>
              </a:rPr>
              <a:t>contribuie cu </a:t>
            </a:r>
            <a:r>
              <a:rPr lang="en-GB"/>
              <a:t>aproximativ 10% la emisiile de gaze cu efect de seră în 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CBF2F-C595-4B34-A2BC-C72DB7E234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5BD8EDF-6C5D-43AB-815A-1E955F349798}" type="slidenum">
              <a:rPr lang="en-GB" smtClean="0"/>
              <a:t>8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43DC3C-CC79-488E-AE01-D5FF51D03EC7}"/>
              </a:ext>
            </a:extLst>
          </p:cNvPr>
          <p:cNvSpPr/>
          <p:nvPr/>
        </p:nvSpPr>
        <p:spPr>
          <a:xfrm>
            <a:off x="956903" y="4979194"/>
            <a:ext cx="40443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Producția alimentară </a:t>
            </a:r>
            <a:r>
              <a:rPr lang="en-GB" sz="2400" b="1">
                <a:solidFill>
                  <a:srgbClr val="85B096"/>
                </a:solidFill>
                <a:latin typeface="Century Gothic" panose="020B0502020202020204" pitchFamily="34" charset="0"/>
              </a:rPr>
              <a:t>în pericol </a:t>
            </a: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din cauza schimbărilor climatice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8567A1F-1E31-42EA-AA01-08BC126625C2}"/>
              </a:ext>
            </a:extLst>
          </p:cNvPr>
          <p:cNvSpPr/>
          <p:nvPr/>
        </p:nvSpPr>
        <p:spPr>
          <a:xfrm>
            <a:off x="6514256" y="3247860"/>
            <a:ext cx="43230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Agricultura ca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furnizor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b="1" dirty="0" err="1">
                <a:solidFill>
                  <a:srgbClr val="85B096"/>
                </a:solidFill>
                <a:latin typeface="Century Gothic" panose="020B0502020202020204" pitchFamily="34" charset="0"/>
              </a:rPr>
              <a:t>soluții</a:t>
            </a:r>
            <a:r>
              <a:rPr lang="en-GB" sz="2400" b="1" dirty="0">
                <a:solidFill>
                  <a:srgbClr val="85B09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schimbările</a:t>
            </a:r>
            <a:r>
              <a:rPr lang="en-GB" sz="2400" dirty="0">
                <a:solidFill>
                  <a:srgbClr val="3F405B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F405B"/>
                </a:solidFill>
                <a:latin typeface="Century Gothic" panose="020B0502020202020204" pitchFamily="34" charset="0"/>
              </a:rPr>
              <a:t>climatice</a:t>
            </a:r>
            <a:endParaRPr lang="en-GB" sz="2400" dirty="0">
              <a:solidFill>
                <a:srgbClr val="3F405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5B0E2955-E949-46B3-8E52-0BC6B56DEB97}"/>
              </a:ext>
            </a:extLst>
          </p:cNvPr>
          <p:cNvSpPr/>
          <p:nvPr/>
        </p:nvSpPr>
        <p:spPr>
          <a:xfrm rot="5400000">
            <a:off x="4431131" y="2755949"/>
            <a:ext cx="2715476" cy="1889761"/>
          </a:xfrm>
          <a:prstGeom prst="triangle">
            <a:avLst/>
          </a:prstGeom>
          <a:noFill/>
          <a:ln w="38100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953B7B-D061-4614-B99B-74933E7902A6}"/>
              </a:ext>
            </a:extLst>
          </p:cNvPr>
          <p:cNvSpPr/>
          <p:nvPr/>
        </p:nvSpPr>
        <p:spPr>
          <a:xfrm>
            <a:off x="7581497" y="2427273"/>
            <a:ext cx="419882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Atenuare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2ECA5B-A0E4-4C9C-8586-DCD9C41911F5}"/>
              </a:ext>
            </a:extLst>
          </p:cNvPr>
          <p:cNvSpPr/>
          <p:nvPr/>
        </p:nvSpPr>
        <p:spPr>
          <a:xfrm>
            <a:off x="7485245" y="4731313"/>
            <a:ext cx="34646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400">
                <a:solidFill>
                  <a:srgbClr val="3F405B"/>
                </a:solidFill>
                <a:latin typeface="Century Gothic" panose="020B0502020202020204" pitchFamily="34" charset="0"/>
              </a:rPr>
              <a:t>Adaptare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D923528-D6DC-46D0-862F-3011A728CE27}"/>
              </a:ext>
            </a:extLst>
          </p:cNvPr>
          <p:cNvSpPr/>
          <p:nvPr/>
        </p:nvSpPr>
        <p:spPr>
          <a:xfrm rot="16200000">
            <a:off x="8316227" y="2846338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7D10248-6EB9-43CA-B7BE-250EC244EF90}"/>
              </a:ext>
            </a:extLst>
          </p:cNvPr>
          <p:cNvSpPr/>
          <p:nvPr/>
        </p:nvSpPr>
        <p:spPr>
          <a:xfrm rot="5400000">
            <a:off x="8316228" y="4318377"/>
            <a:ext cx="294373" cy="424732"/>
          </a:xfrm>
          <a:prstGeom prst="rightArrow">
            <a:avLst/>
          </a:prstGeom>
          <a:noFill/>
          <a:ln w="28575">
            <a:solidFill>
              <a:srgbClr val="85B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C190417-B26A-4603-9DC7-F6DDD12D931D}"/>
              </a:ext>
            </a:extLst>
          </p:cNvPr>
          <p:cNvCxnSpPr>
            <a:cxnSpLocks/>
          </p:cNvCxnSpPr>
          <p:nvPr/>
        </p:nvCxnSpPr>
        <p:spPr>
          <a:xfrm flipV="1">
            <a:off x="5360446" y="5089846"/>
            <a:ext cx="1952732" cy="223385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75533EC-04CD-4B0B-875F-223406E92B7B}"/>
              </a:ext>
            </a:extLst>
          </p:cNvPr>
          <p:cNvCxnSpPr>
            <a:cxnSpLocks/>
          </p:cNvCxnSpPr>
          <p:nvPr/>
        </p:nvCxnSpPr>
        <p:spPr>
          <a:xfrm>
            <a:off x="5527460" y="2200831"/>
            <a:ext cx="1952732" cy="288394"/>
          </a:xfrm>
          <a:prstGeom prst="straightConnector1">
            <a:avLst/>
          </a:prstGeom>
          <a:ln w="28575">
            <a:solidFill>
              <a:srgbClr val="85B09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926808-3BAE-60C5-D54A-28E595D61ABE}"/>
              </a:ext>
            </a:extLst>
          </p:cNvPr>
          <p:cNvSpPr/>
          <p:nvPr/>
        </p:nvSpPr>
        <p:spPr>
          <a:xfrm>
            <a:off x="7288794" y="2320253"/>
            <a:ext cx="2243106" cy="568429"/>
          </a:xfrm>
          <a:prstGeom prst="ellipse">
            <a:avLst/>
          </a:prstGeom>
          <a:solidFill>
            <a:srgbClr val="F2F1DB">
              <a:alpha val="3254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7" grpId="0"/>
      <p:bldP spid="15" grpId="0"/>
      <p:bldP spid="16" grpId="0"/>
      <p:bldP spid="10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9AE9B-3A3D-42D9-9734-0BFF0980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/>
                <a:ea typeface="HGSSoeiKakugothicUB"/>
              </a:rPr>
              <a:t>Atenuare</a:t>
            </a:r>
            <a:endParaRPr lang="en-GB" b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030321D-75BD-4027-84FD-081644371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b="1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endParaRPr lang="en-GB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0624D-3CE3-3BD5-2CE6-F0B0A171CF0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r>
              <a:rPr lang="en-GB">
                <a:latin typeface="Century Gothic"/>
                <a:ea typeface="HGSSoeiKakugothicUB"/>
              </a:rPr>
              <a:t>Reducerea impactului schimbărilor climatice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7E1FA1-E495-43D1-8239-7599C71B7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06EF89F-549A-49C2-932B-1FBFFC84FC68}" type="slidenum">
              <a:rPr lang="en-GB" smtClean="0"/>
              <a:t>9</a:t>
            </a:fld>
            <a:endParaRPr lang="en-GB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C2516F9-C337-0F36-6F48-FA5A76DA68B0}"/>
              </a:ext>
            </a:extLst>
          </p:cNvPr>
          <p:cNvSpPr txBox="1">
            <a:spLocks/>
          </p:cNvSpPr>
          <p:nvPr/>
        </p:nvSpPr>
        <p:spPr>
          <a:xfrm>
            <a:off x="838199" y="1803762"/>
            <a:ext cx="108327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F40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>
                <a:latin typeface="Century Gothic"/>
                <a:ea typeface="Calibri"/>
                <a:cs typeface="Calibri"/>
              </a:rPr>
              <a:t>Obiectiv: Reducerea emisiilor de gaze cu efect de seră și creșterea sechestrării carbonului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200" b="1">
                <a:latin typeface="Century Gothic"/>
                <a:ea typeface="Calibri"/>
                <a:cs typeface="Calibri"/>
              </a:rPr>
              <a:t>Atenuarea = Prevenirea schimbărilor climatice viitoare </a:t>
            </a:r>
            <a:r>
              <a:rPr lang="en-GB" sz="3200">
                <a:latin typeface="Century Gothic"/>
                <a:ea typeface="Calibri"/>
                <a:cs typeface="Calibri"/>
              </a:rPr>
              <a:t>prin reducerea emisiilor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800">
              <a:ea typeface="Calibri"/>
              <a:cs typeface="Calibri"/>
            </a:endParaRPr>
          </a:p>
          <a:p>
            <a:pPr lvl="1"/>
            <a:endParaRPr lang="en-GB" sz="2800"/>
          </a:p>
          <a:p>
            <a:pPr lvl="1"/>
            <a:endParaRPr lang="en-GB" sz="2800"/>
          </a:p>
          <a:p>
            <a:pPr>
              <a:buFont typeface="Arial" panose="020B0604020202020204" pitchFamily="34" charset="0"/>
              <a:buChar char="•"/>
            </a:pPr>
            <a:endParaRPr lang="en-GB" sz="3200"/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37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840235-0e76-46e1-aa85-6e0808c7dda9">
      <Terms xmlns="http://schemas.microsoft.com/office/infopath/2007/PartnerControls"/>
    </lcf76f155ced4ddcb4097134ff3c332f>
    <TaxCatchAll xmlns="4813c16e-7537-4e12-aeaa-392e5d7335a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465534E4CE8A479C931A79A4314375" ma:contentTypeVersion="13" ma:contentTypeDescription="Ein neues Dokument erstellen." ma:contentTypeScope="" ma:versionID="b6c41f63ceebe55e8b851dbfb78b0622">
  <xsd:schema xmlns:xsd="http://www.w3.org/2001/XMLSchema" xmlns:xs="http://www.w3.org/2001/XMLSchema" xmlns:p="http://schemas.microsoft.com/office/2006/metadata/properties" xmlns:ns2="8f840235-0e76-46e1-aa85-6e0808c7dda9" xmlns:ns3="4813c16e-7537-4e12-aeaa-392e5d7335a1" targetNamespace="http://schemas.microsoft.com/office/2006/metadata/properties" ma:root="true" ma:fieldsID="5926a5be1d17bf755816fafa8b0384d6" ns2:_="" ns3:_="">
    <xsd:import namespace="8f840235-0e76-46e1-aa85-6e0808c7dda9"/>
    <xsd:import namespace="4813c16e-7537-4e12-aeaa-392e5d733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40235-0e76-46e1-aa85-6e0808c7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bc49ad8-0d76-4442-b3ec-dfaba3082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c16e-7537-4e12-aeaa-392e5d7335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47a691-c6a8-4a33-baa6-1928891c5c59}" ma:internalName="TaxCatchAll" ma:showField="CatchAllData" ma:web="4813c16e-7537-4e12-aeaa-392e5d733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DC5161-75C3-48D7-BFAA-631FE46256F2}">
  <ds:schemaRefs>
    <ds:schemaRef ds:uri="http://schemas.microsoft.com/office/2006/documentManagement/types"/>
    <ds:schemaRef ds:uri="d7739279-86aa-4b23-979e-90ec9f51dfc1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8f840235-0e76-46e1-aa85-6e0808c7dda9"/>
    <ds:schemaRef ds:uri="4813c16e-7537-4e12-aeaa-392e5d7335a1"/>
  </ds:schemaRefs>
</ds:datastoreItem>
</file>

<file path=customXml/itemProps2.xml><?xml version="1.0" encoding="utf-8"?>
<ds:datastoreItem xmlns:ds="http://schemas.openxmlformats.org/officeDocument/2006/customXml" ds:itemID="{F68AF117-4D76-449A-85B7-82569EEB64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2A52CA-FE11-4678-AC8B-7F27D62C6FC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3115</Words>
  <Application>Microsoft Office PowerPoint</Application>
  <PresentationFormat>Breitbild</PresentationFormat>
  <Paragraphs>368</Paragraphs>
  <Slides>32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43" baseType="lpstr">
      <vt:lpstr>HGSSoeiKakugothicUB</vt:lpstr>
      <vt:lpstr>Arial</vt:lpstr>
      <vt:lpstr>Calibri</vt:lpstr>
      <vt:lpstr>Calibri Light</vt:lpstr>
      <vt:lpstr>Century Gothic</vt:lpstr>
      <vt:lpstr>jostmedium</vt:lpstr>
      <vt:lpstr>Lato</vt:lpstr>
      <vt:lpstr>Times New Roman</vt:lpstr>
      <vt:lpstr>Wingdings</vt:lpstr>
      <vt:lpstr>Tema de Office</vt:lpstr>
      <vt:lpstr>1_Tema de Office</vt:lpstr>
      <vt:lpstr>PowerPoint-Präsentation</vt:lpstr>
      <vt:lpstr>Înțelegerea schimbărilor climatice</vt:lpstr>
      <vt:lpstr>Înțelegerea schimbărilor climatice</vt:lpstr>
      <vt:lpstr>Înțelegerea schimbărilor climatice</vt:lpstr>
      <vt:lpstr>Înțelegerea schimbărilor climatice</vt:lpstr>
      <vt:lpstr>Înțelegerea schimbărilor climatice</vt:lpstr>
      <vt:lpstr>Efectele în cascadă ale schimbărilor climatice</vt:lpstr>
      <vt:lpstr>Rolul tridimensional al agriculturii în schimbările climatice </vt:lpstr>
      <vt:lpstr>Atenuare</vt:lpstr>
      <vt:lpstr>Emisiile din agricultură ale UE  potențial de atenuare</vt:lpstr>
      <vt:lpstr>Emisiile de GES ale sistemelor agroalimentare în 2020 și tendințele emisiilor (2000-2020):</vt:lpstr>
      <vt:lpstr>PowerPoint-Präsentation</vt:lpstr>
      <vt:lpstr>PowerPoint-Präsentation</vt:lpstr>
      <vt:lpstr>PowerPoint-Präsentation</vt:lpstr>
      <vt:lpstr>  </vt:lpstr>
      <vt:lpstr>PowerPoint-Präsentation</vt:lpstr>
      <vt:lpstr>Rolul tridimensional al agriculturii în schimbările climatice </vt:lpstr>
      <vt:lpstr>Adaptare</vt:lpstr>
      <vt:lpstr>Riscurile schimbărilor climatice pentru agricultura UE</vt:lpstr>
      <vt:lpstr>Riscurile schimbărilor climatice în Romania</vt:lpstr>
      <vt:lpstr>Riscurile schimbărilor climatice în Romania</vt:lpstr>
      <vt:lpstr>Produsele ecologice au un impact mai bun asupra climei</vt:lpstr>
      <vt:lpstr>"Cele mai bune" practici de agricultură ecologică climatică:  Experiențe din Romania</vt:lpstr>
      <vt:lpstr>Selectarea practicilor de agricultură ecologică climatică</vt:lpstr>
      <vt:lpstr>Trei exemple din Romania</vt:lpstr>
      <vt:lpstr>Atenuare: Utilizarea de echipamente performante pentru reducerea emisiilor din sol</vt:lpstr>
      <vt:lpstr>Mitigare și adaptare</vt:lpstr>
      <vt:lpstr>Cum să găsiți informații suplimentare privind cele mai bune practici</vt:lpstr>
      <vt:lpstr>Cum să găsiți informații suplimentare privind cele mai bune practici</vt:lpstr>
      <vt:lpstr>Concluzii</vt:lpstr>
      <vt:lpstr>Provocările sunt numeroase</vt:lpstr>
      <vt:lpstr>Vă mulțumim!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Morán Antoranz</dc:creator>
  <cp:keywords>, docId:AB0479EC803C25FD232CDDB1D51EB134</cp:keywords>
  <cp:lastModifiedBy>Schäfer Barbara</cp:lastModifiedBy>
  <cp:revision>47</cp:revision>
  <dcterms:created xsi:type="dcterms:W3CDTF">2020-10-05T13:10:02Z</dcterms:created>
  <dcterms:modified xsi:type="dcterms:W3CDTF">2025-08-28T12:04:07Z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0x01010031465534E4CE8A479C931A79A4314375</vt:lpwstr>
  </property>
  <property fmtid="{D5CDD505-2E9C-101B-9397-08002B2CF9AE}" pid="3" name="MediaServiceImageTags">
    <vt:lpwstr/>
  </property>
</Properties>
</file>