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66" r:id="rId6"/>
    <p:sldId id="520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23" r:id="rId18"/>
    <p:sldId id="513" r:id="rId19"/>
    <p:sldId id="538" r:id="rId20"/>
    <p:sldId id="539" r:id="rId21"/>
    <p:sldId id="540" r:id="rId22"/>
    <p:sldId id="541" r:id="rId23"/>
    <p:sldId id="543" r:id="rId24"/>
    <p:sldId id="544" r:id="rId25"/>
    <p:sldId id="546" r:id="rId26"/>
    <p:sldId id="524" r:id="rId27"/>
    <p:sldId id="535" r:id="rId28"/>
    <p:sldId id="537" r:id="rId29"/>
    <p:sldId id="536" r:id="rId30"/>
    <p:sldId id="542" r:id="rId31"/>
    <p:sldId id="545" r:id="rId32"/>
    <p:sldId id="519" r:id="rId3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  <p14:sldId id="366"/>
            <p14:sldId id="520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23"/>
            <p14:sldId id="513"/>
            <p14:sldId id="538"/>
            <p14:sldId id="539"/>
            <p14:sldId id="540"/>
            <p14:sldId id="541"/>
            <p14:sldId id="543"/>
            <p14:sldId id="544"/>
            <p14:sldId id="546"/>
            <p14:sldId id="524"/>
            <p14:sldId id="535"/>
            <p14:sldId id="537"/>
            <p14:sldId id="536"/>
            <p14:sldId id="542"/>
            <p14:sldId id="545"/>
            <p14:sldId id="5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C86"/>
    <a:srgbClr val="64913C"/>
    <a:srgbClr val="CE8628"/>
    <a:srgbClr val="B280A9"/>
    <a:srgbClr val="D0DFE8"/>
    <a:srgbClr val="9ABFD4"/>
    <a:srgbClr val="DA7F5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87953" autoAdjust="0"/>
  </p:normalViewPr>
  <p:slideViewPr>
    <p:cSldViewPr snapToGrid="0" snapToObjects="1">
      <p:cViewPr>
        <p:scale>
          <a:sx n="100" d="100"/>
          <a:sy n="100" d="100"/>
        </p:scale>
        <p:origin x="498" y="-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36C2096-F608-BC41-B354-F97475F8C6C3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539B61C-870F-C24D-AA23-5AF1F9363730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8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36613" y="1033463"/>
            <a:ext cx="8815388" cy="4959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of Organic Agriculture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2" y="228601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53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5" y="404814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9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8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10 February 2026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782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8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10 February 2026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3970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2" y="228600"/>
            <a:ext cx="11002433" cy="69850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2" y="1484314"/>
            <a:ext cx="5317065" cy="4681537"/>
          </a:xfrm>
        </p:spPr>
        <p:txBody>
          <a:bodyPr tIns="0"/>
          <a:lstStyle>
            <a:lvl1pPr marL="0" indent="0"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None/>
              <a:defRPr/>
            </a:lvl1pPr>
            <a:lvl2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2pPr>
            <a:lvl3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3pPr>
            <a:lvl4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4pPr>
            <a:lvl5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6" y="1484314"/>
            <a:ext cx="5317065" cy="4681537"/>
          </a:xfrm>
        </p:spPr>
        <p:txBody>
          <a:bodyPr tIns="0"/>
          <a:lstStyle>
            <a:lvl1pPr marL="0" indent="0">
              <a:buSzPct val="100000"/>
              <a:buFont typeface="Arial Black"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3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FB3B7666-CEBC-4A46-BFEA-0FEB68D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7897" y="6223021"/>
            <a:ext cx="658254" cy="3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FB3B7666-CEBC-4A46-BFEA-0FEB68D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7897" y="6223021"/>
            <a:ext cx="658254" cy="3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FB3B7666-CEBC-4A46-BFEA-0FEB68D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7897" y="6223021"/>
            <a:ext cx="658254" cy="3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3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organic-world.net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hyperlink" Target="http://www.fibl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organic-world.net/yearbook/yearbook-20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de-CH" dirty="0"/>
              <a:t>INFOGRAPHICS  </a:t>
            </a:r>
            <a:br>
              <a:rPr lang="de-CH" dirty="0"/>
            </a:br>
            <a:r>
              <a:rPr lang="de-CH" dirty="0"/>
              <a:t>The World of Organic </a:t>
            </a:r>
            <a:r>
              <a:rPr lang="de-CH" dirty="0" err="1"/>
              <a:t>Agriculture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Statistics</a:t>
            </a:r>
            <a:r>
              <a:rPr lang="de-CH" dirty="0"/>
              <a:t> and Emerging Trends 2026</a:t>
            </a:r>
            <a:br>
              <a:rPr lang="en-GB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5418864"/>
            <a:ext cx="9429509" cy="597879"/>
          </a:xfrm>
        </p:spPr>
        <p:txBody>
          <a:bodyPr>
            <a:normAutofit fontScale="55000" lnSpcReduction="20000"/>
          </a:bodyPr>
          <a:lstStyle/>
          <a:p>
            <a:r>
              <a:rPr lang="de-CH" sz="2800" dirty="0"/>
              <a:t>Jan Travnicek, Bernhard Schlatter, Helga Willer</a:t>
            </a:r>
            <a:br>
              <a:rPr lang="de-CH" sz="2800" dirty="0"/>
            </a:br>
            <a:br>
              <a:rPr lang="de-CH" sz="2800" dirty="0"/>
            </a:br>
            <a:r>
              <a:rPr lang="de-CH" sz="2800" dirty="0"/>
              <a:t>Research Institute of Organic </a:t>
            </a:r>
            <a:r>
              <a:rPr lang="de-CH" sz="2800" dirty="0" err="1"/>
              <a:t>Agriculture</a:t>
            </a:r>
            <a:r>
              <a:rPr lang="de-CH" sz="2800" dirty="0"/>
              <a:t> FiBL, Frick, </a:t>
            </a:r>
            <a:r>
              <a:rPr lang="de-CH" sz="2800" dirty="0" err="1"/>
              <a:t>Switzerland</a:t>
            </a:r>
            <a:endParaRPr lang="de-CH" sz="2800" dirty="0"/>
          </a:p>
          <a:p>
            <a:endParaRPr lang="de-CH" sz="2800" dirty="0"/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DF1B23-58C3-AA19-77DB-C8E67EF125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5257" y="6122026"/>
            <a:ext cx="9429509" cy="210567"/>
          </a:xfrm>
        </p:spPr>
        <p:txBody>
          <a:bodyPr>
            <a:normAutofit fontScale="55000" lnSpcReduction="20000"/>
          </a:bodyPr>
          <a:lstStyle/>
          <a:p>
            <a:r>
              <a:rPr lang="de-CH" dirty="0" err="1"/>
              <a:t>February</a:t>
            </a:r>
            <a:r>
              <a:rPr lang="de-CH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6BEDE5AB-ADF9-BA0D-9F6A-7D5867AA7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971FB5FF-D8A3-1A57-9742-4009D844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agramm, Kreis enthält.&#10;&#10;KI-generierte Inhalte können fehlerhaft sein.">
            <a:extLst>
              <a:ext uri="{FF2B5EF4-FFF2-40B4-BE49-F238E27FC236}">
                <a16:creationId xmlns:a16="http://schemas.microsoft.com/office/drawing/2014/main" id="{DF5389D4-83F1-8777-AE55-6D5E3AB0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4052CE1B-F0E0-033D-01AD-731FB516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874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5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C8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D046F-64F9-82EB-3E34-82AC71FAE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DEA67-8F66-1F38-0152-497AFD9D8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555" y="365125"/>
            <a:ext cx="10515600" cy="1325563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GERMAN - DEUTSCH</a:t>
            </a:r>
          </a:p>
        </p:txBody>
      </p:sp>
    </p:spTree>
    <p:extLst>
      <p:ext uri="{BB962C8B-B14F-4D97-AF65-F5344CB8AC3E}">
        <p14:creationId xmlns:p14="http://schemas.microsoft.com/office/powerpoint/2010/main" val="211304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70DD1E-C7A5-5878-E24E-273765BA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6836" y="79018"/>
            <a:ext cx="8748000" cy="6688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56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F73E93C6-6B04-AD14-A51C-F8B3E0C3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9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79576002-0C12-2DE1-55E4-189B6BB5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7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0393221C-0731-E807-7D70-E848187A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A5842FDB-988B-8359-309E-31D96504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World of Organic </a:t>
            </a:r>
            <a:r>
              <a:rPr lang="de-DE" dirty="0" err="1"/>
              <a:t>Agriculture</a:t>
            </a:r>
            <a:r>
              <a:rPr lang="de-DE" dirty="0"/>
              <a:t> 2026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380990" indent="-380990"/>
            <a:r>
              <a:rPr lang="de-CH" dirty="0"/>
              <a:t>27th </a:t>
            </a:r>
            <a:r>
              <a:rPr lang="de-CH" dirty="0" err="1"/>
              <a:t>edition</a:t>
            </a:r>
            <a:endParaRPr lang="de-CH" dirty="0"/>
          </a:p>
          <a:p>
            <a:pPr marL="380990" indent="-380990"/>
            <a:r>
              <a:rPr lang="de-CH" dirty="0" err="1"/>
              <a:t>Tables</a:t>
            </a:r>
            <a:r>
              <a:rPr lang="de-CH" dirty="0"/>
              <a:t>, </a:t>
            </a:r>
            <a:r>
              <a:rPr lang="de-CH" dirty="0" err="1"/>
              <a:t>figures</a:t>
            </a:r>
            <a:r>
              <a:rPr lang="de-CH" dirty="0"/>
              <a:t>, </a:t>
            </a:r>
            <a:r>
              <a:rPr lang="de-CH" dirty="0" err="1"/>
              <a:t>maps</a:t>
            </a:r>
            <a:r>
              <a:rPr lang="de-CH" dirty="0"/>
              <a:t> - Data 2024 </a:t>
            </a:r>
          </a:p>
          <a:p>
            <a:pPr marL="380990" indent="-380990"/>
            <a:r>
              <a:rPr lang="de-CH" dirty="0"/>
              <a:t>Country and regional </a:t>
            </a:r>
            <a:r>
              <a:rPr lang="de-CH" dirty="0" err="1"/>
              <a:t>reports</a:t>
            </a:r>
            <a:endParaRPr lang="de-CH" dirty="0"/>
          </a:p>
          <a:p>
            <a:pPr marL="380990" indent="-380990"/>
            <a:r>
              <a:rPr lang="de-CH" dirty="0"/>
              <a:t>Information on </a:t>
            </a:r>
            <a:r>
              <a:rPr lang="de-CH" dirty="0" err="1"/>
              <a:t>markets</a:t>
            </a:r>
            <a:r>
              <a:rPr lang="de-CH" dirty="0"/>
              <a:t> and </a:t>
            </a:r>
            <a:r>
              <a:rPr lang="de-CH" dirty="0" err="1"/>
              <a:t>policies</a:t>
            </a:r>
            <a:r>
              <a:rPr lang="de-CH" dirty="0"/>
              <a:t> </a:t>
            </a:r>
          </a:p>
          <a:p>
            <a:endParaRPr lang="de-CH" dirty="0"/>
          </a:p>
          <a:p>
            <a:pPr marL="380990" indent="-380990"/>
            <a:r>
              <a:rPr lang="de-CH" b="1" dirty="0">
                <a:hlinkClick r:id="rId3"/>
              </a:rPr>
              <a:t>www.organic-world.net</a:t>
            </a:r>
            <a:endParaRPr lang="de-CH" b="1" dirty="0"/>
          </a:p>
          <a:p>
            <a:pPr marL="380990" indent="-380990"/>
            <a:r>
              <a:rPr lang="de-CH" b="1" dirty="0"/>
              <a:t>www.organic-world.net/yearbook/</a:t>
            </a:r>
            <a:br>
              <a:rPr lang="de-CH" b="1" dirty="0"/>
            </a:br>
            <a:r>
              <a:rPr lang="de-CH" b="1" dirty="0"/>
              <a:t>yearbook-2026.html </a:t>
            </a:r>
          </a:p>
          <a:p>
            <a:pPr marL="380990" indent="-380990"/>
            <a:r>
              <a:rPr lang="de-CH" b="1" dirty="0"/>
              <a:t>statistics.fibl.org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0310963" y="4413505"/>
            <a:ext cx="1348755" cy="1404580"/>
            <a:chOff x="6042399" y="2903427"/>
            <a:chExt cx="1348755" cy="140458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57" t="39049" r="42056" b="30476"/>
            <a:stretch>
              <a:fillRect/>
            </a:stretch>
          </p:blipFill>
          <p:spPr bwMode="auto">
            <a:xfrm>
              <a:off x="6042399" y="2903427"/>
              <a:ext cx="1348755" cy="66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6153" y="3711366"/>
              <a:ext cx="1073954" cy="596641"/>
            </a:xfrm>
            <a:prstGeom prst="rect">
              <a:avLst/>
            </a:prstGeom>
          </p:spPr>
        </p:pic>
      </p:grpSp>
      <p:pic>
        <p:nvPicPr>
          <p:cNvPr id="16" name="Picture 2" descr="Bio Suisse –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19200"/>
            <a:ext cx="12430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28" y="1549252"/>
            <a:ext cx="1692399" cy="9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10262800" y="2719907"/>
            <a:ext cx="1259854" cy="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Naturland">
            <a:extLst>
              <a:ext uri="{FF2B5EF4-FFF2-40B4-BE49-F238E27FC236}">
                <a16:creationId xmlns:a16="http://schemas.microsoft.com/office/drawing/2014/main" id="{6D72F55A-D05F-A517-66DD-651C71E3B6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28" name="Picture 4" descr="Naturland – Verband für ökologischen Landbau e.V. - Klima-Allianz ...">
            <a:extLst>
              <a:ext uri="{FF2B5EF4-FFF2-40B4-BE49-F238E27FC236}">
                <a16:creationId xmlns:a16="http://schemas.microsoft.com/office/drawing/2014/main" id="{1DB1BEC1-1AE1-FE90-1585-62A7451B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724" y="3371445"/>
            <a:ext cx="1350536" cy="9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Text, Screenshot, Baum, Pflanze enthält.&#10;&#10;KI-generierte Inhalte können fehlerhaft sein.">
            <a:extLst>
              <a:ext uri="{FF2B5EF4-FFF2-40B4-BE49-F238E27FC236}">
                <a16:creationId xmlns:a16="http://schemas.microsoft.com/office/drawing/2014/main" id="{69283A24-3887-73ED-3684-5EA506625C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498" y="1579288"/>
            <a:ext cx="3028159" cy="44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887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3AE6E3D0-A06F-B587-A2AF-75A0F9D5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7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3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91FF9D50-08AC-DD44-6217-3175F62A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2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EF30CBAF-8841-2469-5D08-31973D96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9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C8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E5CCC-4979-9097-54A8-7E845080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11519-1520-E97F-011A-5E6B2D3A50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555" y="365125"/>
            <a:ext cx="10515600" cy="1325563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FRENCH - FRANCAIS</a:t>
            </a:r>
          </a:p>
        </p:txBody>
      </p:sp>
    </p:spTree>
    <p:extLst>
      <p:ext uri="{BB962C8B-B14F-4D97-AF65-F5344CB8AC3E}">
        <p14:creationId xmlns:p14="http://schemas.microsoft.com/office/powerpoint/2010/main" val="257523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0DCF0E-E03E-7FDC-6708-8B8AF64D3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1718" y="0"/>
            <a:ext cx="8967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BE4B6281-D21B-73C3-352B-DE58E872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7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B6D8BEEC-F9BE-2174-58C0-F45D82F1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10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1B114572-0889-D17C-39A7-650EF151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75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D19A918E-50C8-EBEB-7B2F-7EE478A5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75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Helga Willer</a:t>
            </a:r>
            <a:br>
              <a:rPr lang="de-CH" dirty="0"/>
            </a:br>
            <a:r>
              <a:rPr lang="de-CH" dirty="0"/>
              <a:t>Forschungsinstitut für biologischen Landbau FiBL</a:t>
            </a:r>
            <a:br>
              <a:rPr lang="de-CH" dirty="0"/>
            </a:br>
            <a:r>
              <a:rPr lang="de-CH" dirty="0"/>
              <a:t>Ackerstrasse 113, 5070 Frick, Schweiz</a:t>
            </a:r>
            <a:br>
              <a:rPr lang="de-CH" dirty="0"/>
            </a:br>
            <a:r>
              <a:rPr lang="de-CH" dirty="0"/>
              <a:t>Tel. +41 79 218 0626</a:t>
            </a:r>
            <a:br>
              <a:rPr lang="de-CH" dirty="0"/>
            </a:br>
            <a:r>
              <a:rPr lang="de-CH" dirty="0"/>
              <a:t>helga.willer@fibl.org </a:t>
            </a:r>
            <a:br>
              <a:rPr lang="de-CH" dirty="0"/>
            </a:br>
            <a:r>
              <a:rPr lang="de-CH" dirty="0">
                <a:hlinkClick r:id="rId2"/>
              </a:rPr>
              <a:t>www.fibl.org</a:t>
            </a:r>
            <a:br>
              <a:rPr lang="de-CH" dirty="0"/>
            </a:br>
            <a:r>
              <a:rPr lang="de-CH" dirty="0">
                <a:hlinkClick r:id="rId3"/>
              </a:rPr>
              <a:t>www.organic-world.net</a:t>
            </a:r>
            <a:r>
              <a:rPr lang="de-CH" dirty="0"/>
              <a:t>; statistics.fibl.org</a:t>
            </a:r>
          </a:p>
          <a:p>
            <a:endParaRPr lang="de-CH" dirty="0"/>
          </a:p>
          <a:p>
            <a:r>
              <a:rPr lang="de-CH" dirty="0"/>
              <a:t>Willer, Helga, Jan Trávníček und Bernhard Schlatter (Hrsg.) (</a:t>
            </a:r>
            <a:r>
              <a:rPr lang="cs-CZ" dirty="0"/>
              <a:t>202</a:t>
            </a:r>
            <a:r>
              <a:rPr lang="de-CH" dirty="0"/>
              <a:t>6): The World of Organic Agriculture. Statistics and Emerging Trends </a:t>
            </a:r>
            <a:r>
              <a:rPr lang="cs-CZ" dirty="0"/>
              <a:t>202</a:t>
            </a:r>
            <a:r>
              <a:rPr lang="de-CH" dirty="0"/>
              <a:t>6. Forschungsinstitut für biologischen Landbau FiBL, Frick, und IFOAM – Organics International, Bonn. </a:t>
            </a:r>
          </a:p>
          <a:p>
            <a:r>
              <a:rPr lang="de-CH" dirty="0">
                <a:hlinkClick r:id="rId4"/>
              </a:rPr>
              <a:t>www.organic-world.net/yearbook/yearbook-202</a:t>
            </a:r>
            <a:r>
              <a:rPr lang="de-CH" dirty="0"/>
              <a:t>6</a:t>
            </a:r>
            <a:r>
              <a:rPr lang="cs-CZ" dirty="0"/>
              <a:t>  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33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86594-C7BC-5910-9D8D-86994CA526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555" y="365125"/>
            <a:ext cx="10515600" cy="1325563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05857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66BE796E-D554-BC51-FA22-E1021B56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5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0AB654DA-6F17-E21B-845A-1210CC13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3" y="124691"/>
            <a:ext cx="8862329" cy="67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613D2A25-E2E2-09EB-F397-E4231D51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842663" cy="67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53BCD0D0-0314-E81F-CB7D-6764E3E8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8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F8D8CAE3-8A25-48F5-B1D8-04E7328B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1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3B2859AB-079C-4AFA-6532-C794E7733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74916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1B3832-62FB-4AA6-AE0F-C1005DBE3406}">
  <ds:schemaRefs>
    <ds:schemaRef ds:uri="http://purl.org/dc/dcmitype/"/>
    <ds:schemaRef ds:uri="http://schemas.openxmlformats.org/package/2006/metadata/core-properties"/>
    <ds:schemaRef ds:uri="dd18740c-b141-4d05-9751-e9f3dcf7e76f"/>
    <ds:schemaRef ds:uri="http://schemas.microsoft.com/office/infopath/2007/PartnerControls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926ccd4c-651f-4ccc-af87-3950eef9fda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</Words>
  <Application>Microsoft Office PowerPoint</Application>
  <PresentationFormat>Breitbild</PresentationFormat>
  <Paragraphs>21</Paragraphs>
  <Slides>29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Gill Sans MT</vt:lpstr>
      <vt:lpstr>Times New Roman</vt:lpstr>
      <vt:lpstr>FiBL Slide Master</vt:lpstr>
      <vt:lpstr>INFOGRAPHICS   The World of Organic Agriculture  Statistics and Emerging Trends 2026  </vt:lpstr>
      <vt:lpstr>The World of Organic Agriculture 2026</vt:lpstr>
      <vt:lpstr>ENGLISH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GERMAN - DEUTSCH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FRENCH - FRANCAIS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lastModifiedBy>Basler Andreas</cp:lastModifiedBy>
  <cp:revision>458</cp:revision>
  <cp:lastPrinted>2022-02-15T11:23:14Z</cp:lastPrinted>
  <dcterms:created xsi:type="dcterms:W3CDTF">2021-02-10T13:15:41Z</dcterms:created>
  <dcterms:modified xsi:type="dcterms:W3CDTF">2026-02-10T09:45:41Z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