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68" r:id="rId5"/>
    <p:sldId id="379" r:id="rId6"/>
    <p:sldId id="380" r:id="rId7"/>
    <p:sldId id="2147375178" r:id="rId8"/>
    <p:sldId id="383" r:id="rId9"/>
    <p:sldId id="2147375181" r:id="rId10"/>
    <p:sldId id="2147375182" r:id="rId11"/>
    <p:sldId id="2147375183" r:id="rId12"/>
    <p:sldId id="2147375184" r:id="rId13"/>
    <p:sldId id="2147375185" r:id="rId14"/>
    <p:sldId id="2147375180" r:id="rId15"/>
    <p:sldId id="2147375186" r:id="rId16"/>
    <p:sldId id="2147375187" r:id="rId17"/>
    <p:sldId id="381" r:id="rId18"/>
    <p:sldId id="382" r:id="rId19"/>
    <p:sldId id="2147375188" r:id="rId20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861"/>
    <a:srgbClr val="135B64"/>
    <a:srgbClr val="8EBE3F"/>
    <a:srgbClr val="99CC00"/>
    <a:srgbClr val="FFFFFF"/>
    <a:srgbClr val="8AB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3" autoAdjust="0"/>
    <p:restoredTop sz="83509" autoAdjust="0"/>
  </p:normalViewPr>
  <p:slideViewPr>
    <p:cSldViewPr snapToGrid="0">
      <p:cViewPr varScale="1">
        <p:scale>
          <a:sx n="92" d="100"/>
          <a:sy n="92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3ACBB-5D17-4082-B07A-64ED0AEBCB3E}" type="datetimeFigureOut">
              <a:rPr lang="de-CH" smtClean="0"/>
              <a:t>24.02.2025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DF860-D274-4125-B877-96D5543425D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157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7B2A9-5158-4AD0-87C0-45F3B2B0B246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0588B-C373-492F-A203-2971FDA73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98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majority of consumers believes organic food has health benefits as a result of the restrictions on pesticide and chemical use in organic farming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588B-C373-492F-A203-2971FDA73D6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67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choice of variety is not a decisive factor when buying fresh products and even less when buying processed food items;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Indicating the names of plant species (e.g. underutilised and neglected crops) and varieties (e.g. landraces, or cultivars deriving from organic breeding) on food products’ packages is often ineffective;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 of variety names (even if enhanced by a targeted promotion campaign to make it effective) can be counter-productive in the long term. Breeding is intended for a continuous delivery of new/adapted varieties bringing in always new varieties;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588B-C373-492F-A203-2971FDA73D6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63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Communication material to provide additional information in these settings should be promoted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588B-C373-492F-A203-2971FDA73D6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1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level of problem awareness and prior knowledge in the target group (consumer expectation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actual situation the organic seed value chain);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 between consumer expectations (only organic inputs used in organic farming, i.e. 100% organic seeds for organic crops) and the actual situation, with the phasing out of non-treated conventional organic seeds not yet achieved;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 between the vision for the use of adapted varieties and the actual situation, where conventional varieties are widely used for the majority of organic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0588B-C373-492F-A203-2971FDA73D6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87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24.jpg"/><Relationship Id="rId12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5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16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3">
            <a:extLst>
              <a:ext uri="{FF2B5EF4-FFF2-40B4-BE49-F238E27FC236}">
                <a16:creationId xmlns:a16="http://schemas.microsoft.com/office/drawing/2014/main" id="{53F506D6-6EF2-CCF2-AEE1-57ACD34132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873384"/>
            <a:ext cx="6927449" cy="2491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4D9873-5E68-603D-20D2-FF4FAB3AE9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1429305"/>
          </a:xfrm>
        </p:spPr>
        <p:txBody>
          <a:bodyPr anchor="b"/>
          <a:lstStyle>
            <a:lvl1pPr algn="ctr">
              <a:defRPr sz="6000"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 err="1"/>
              <a:t>Headline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8A62C-D9E7-E780-8DC6-ABA0FFB925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7317" y="3294097"/>
            <a:ext cx="5285716" cy="176617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Name </a:t>
            </a:r>
            <a:r>
              <a:rPr lang="en-GB" dirty="0"/>
              <a:t>or Subtitle</a:t>
            </a:r>
            <a:endParaRPr lang="hr-HR" dirty="0"/>
          </a:p>
          <a:p>
            <a:r>
              <a:rPr lang="hr-HR" dirty="0"/>
              <a:t>City, </a:t>
            </a:r>
            <a:r>
              <a:rPr lang="hr-HR" dirty="0" err="1"/>
              <a:t>country</a:t>
            </a:r>
            <a:r>
              <a:rPr lang="hr-HR" dirty="0"/>
              <a:t>, date</a:t>
            </a:r>
            <a:endParaRPr lang="en-GB" dirty="0"/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196CA8F1-D410-724C-2DFD-409D0110DF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5551" y="6173666"/>
            <a:ext cx="1183410" cy="356454"/>
          </a:xfrm>
          <a:prstGeom prst="rect">
            <a:avLst/>
          </a:prstGeom>
        </p:spPr>
      </p:pic>
      <p:pic>
        <p:nvPicPr>
          <p:cNvPr id="8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FC32E094-FC5B-5C26-1F28-35EC64AF360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613" y="6155490"/>
            <a:ext cx="411744" cy="456558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1FE48067-123E-D007-AADA-B037B2E22C73}"/>
              </a:ext>
            </a:extLst>
          </p:cNvPr>
          <p:cNvSpPr/>
          <p:nvPr userDrawn="1"/>
        </p:nvSpPr>
        <p:spPr>
          <a:xfrm>
            <a:off x="3806069" y="6071406"/>
            <a:ext cx="6057350" cy="5609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GB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Funded by the European Union, the Swiss State Secretariat for Education, Research and Innovation (SERI) and UK Research and Innovation (</a:t>
            </a:r>
            <a:r>
              <a:rPr lang="en-GB" sz="105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UKRI</a:t>
            </a:r>
            <a:r>
              <a:rPr lang="en-GB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Views and opinions expressed are however those of the author(s) only and do not necessarily reflect those of the European Union or REA, nor SERI or </a:t>
            </a:r>
            <a:r>
              <a:rPr lang="en-GB" sz="105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UKRI</a:t>
            </a:r>
            <a:r>
              <a:rPr lang="en-GB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BDFEFC7D-B52A-ECAF-8F28-FF486833589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26" y="6099938"/>
            <a:ext cx="663456" cy="615169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584CF59-F90C-8747-51D9-A512030772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7" y="5930746"/>
            <a:ext cx="2423292" cy="842294"/>
          </a:xfrm>
          <a:prstGeom prst="rect">
            <a:avLst/>
          </a:prstGeom>
        </p:spPr>
      </p:pic>
      <p:pic>
        <p:nvPicPr>
          <p:cNvPr id="13" name="Graphic 19">
            <a:extLst>
              <a:ext uri="{FF2B5EF4-FFF2-40B4-BE49-F238E27FC236}">
                <a16:creationId xmlns:a16="http://schemas.microsoft.com/office/drawing/2014/main" id="{ABCF101F-BD11-B879-1A3C-238E53E0FD9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718778"/>
            <a:ext cx="12192000" cy="2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8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18C6C-81E6-B8C0-BD02-9DF8CA447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3EDA6-152C-E4E7-C970-E8E2B980C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8C4A3-8E84-0D6B-6203-12A1FB1A7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626A5-BE26-C94F-A796-69EE1D5B3A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14E82C-4926-DD1B-CC44-7DEC691E76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57A223-C7F9-967B-B87B-0ED5962D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946A-5196-4325-AE41-E0D13F05DB80}" type="datetime1">
              <a:rPr lang="en-GB" smtClean="0"/>
              <a:t>24/02/2025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A9F545-8E29-A26F-3E05-5847052F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- 1 -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954A80-E913-BB90-F270-1AAEC305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24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A8CD-788A-CE62-4556-65088E95B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F97CD-8DC5-2FF3-2079-0580CC9AF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8CC1-6329-462E-9E94-216714F9A34D}" type="datetime1">
              <a:rPr lang="en-GB" smtClean="0"/>
              <a:t>24/02/2025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B9427F-1EF7-244F-5D1D-75DD3BC0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- 1 -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FD6C8-56EE-270E-4831-C54099D3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500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B80442AB-1C24-85AA-6315-3DA0B95A0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22" y="-101163"/>
            <a:ext cx="2675361" cy="929513"/>
          </a:xfrm>
          <a:prstGeom prst="rect">
            <a:avLst/>
          </a:prstGeom>
        </p:spPr>
      </p:pic>
      <p:pic>
        <p:nvPicPr>
          <p:cNvPr id="43" name="Picture 43">
            <a:extLst>
              <a:ext uri="{FF2B5EF4-FFF2-40B4-BE49-F238E27FC236}">
                <a16:creationId xmlns:a16="http://schemas.microsoft.com/office/drawing/2014/main" id="{1A9214BE-545A-F5B2-6FF2-A5D8598C9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5812843"/>
            <a:ext cx="12607639" cy="89581"/>
          </a:xfrm>
          <a:prstGeom prst="rect">
            <a:avLst/>
          </a:prstGeom>
        </p:spPr>
      </p:pic>
      <p:pic>
        <p:nvPicPr>
          <p:cNvPr id="45" name="Picture 57" descr="A picture containing shape&#10;&#10;Description automatically generated">
            <a:extLst>
              <a:ext uri="{FF2B5EF4-FFF2-40B4-BE49-F238E27FC236}">
                <a16:creationId xmlns:a16="http://schemas.microsoft.com/office/drawing/2014/main" id="{04105032-EAE2-1AEB-7D9F-DA62CB68F6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42" y="6053643"/>
            <a:ext cx="621421" cy="576193"/>
          </a:xfrm>
          <a:prstGeom prst="rect">
            <a:avLst/>
          </a:prstGeom>
        </p:spPr>
      </p:pic>
      <p:sp>
        <p:nvSpPr>
          <p:cNvPr id="46" name="Rectangle 58">
            <a:extLst>
              <a:ext uri="{FF2B5EF4-FFF2-40B4-BE49-F238E27FC236}">
                <a16:creationId xmlns:a16="http://schemas.microsoft.com/office/drawing/2014/main" id="{66FCD0F1-1A6D-AC46-E36E-E026D22013C7}"/>
              </a:ext>
            </a:extLst>
          </p:cNvPr>
          <p:cNvSpPr/>
          <p:nvPr userDrawn="1"/>
        </p:nvSpPr>
        <p:spPr>
          <a:xfrm>
            <a:off x="3765760" y="6059984"/>
            <a:ext cx="6175455" cy="5609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GB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Funded by the European Union, the Swiss State Secretariat for Education, Research and Innovation (SERI) and UK Research and Innovation (</a:t>
            </a:r>
            <a:r>
              <a:rPr lang="en-GB" sz="105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UKRI</a:t>
            </a:r>
            <a:r>
              <a:rPr lang="en-GB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Views and opinions expressed are however those of the author(s) only and do not necessarily reflect those of the European Union or REA, nor SERI or </a:t>
            </a:r>
            <a:r>
              <a:rPr lang="en-GB" sz="105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UKRI</a:t>
            </a:r>
            <a:r>
              <a:rPr lang="en-GB" sz="10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Picture 5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B464DBA-6BE7-C30E-EDAE-C87EC6D282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06" y="6059983"/>
            <a:ext cx="411744" cy="456558"/>
          </a:xfrm>
          <a:prstGeom prst="rect">
            <a:avLst/>
          </a:prstGeom>
        </p:spPr>
      </p:pic>
      <p:pic>
        <p:nvPicPr>
          <p:cNvPr id="48" name="Picture 60">
            <a:extLst>
              <a:ext uri="{FF2B5EF4-FFF2-40B4-BE49-F238E27FC236}">
                <a16:creationId xmlns:a16="http://schemas.microsoft.com/office/drawing/2014/main" id="{D356B943-0DC1-F1FC-9871-A342D49CEE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5552" y="6093048"/>
            <a:ext cx="1183410" cy="356454"/>
          </a:xfrm>
          <a:prstGeom prst="rect">
            <a:avLst/>
          </a:prstGeom>
        </p:spPr>
      </p:pic>
      <p:pic>
        <p:nvPicPr>
          <p:cNvPr id="3" name="Slika 2" descr="Slika na kojoj se prikazuje tekst, snimka zaslona, Font, logotip&#10;&#10;Opis je automatski generiran">
            <a:extLst>
              <a:ext uri="{FF2B5EF4-FFF2-40B4-BE49-F238E27FC236}">
                <a16:creationId xmlns:a16="http://schemas.microsoft.com/office/drawing/2014/main" id="{05E92FE8-561F-4FBC-4882-C0813CBB59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5" y="734994"/>
            <a:ext cx="9124394" cy="506047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524EA96-072C-4C7B-A06E-E3091B9AE91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9" y="5805604"/>
            <a:ext cx="2423292" cy="8422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B0763BA-1A60-40AA-999A-B8CAFBAC67B4}"/>
              </a:ext>
            </a:extLst>
          </p:cNvPr>
          <p:cNvGrpSpPr/>
          <p:nvPr userDrawn="1"/>
        </p:nvGrpSpPr>
        <p:grpSpPr>
          <a:xfrm>
            <a:off x="-129719" y="6451346"/>
            <a:ext cx="3038864" cy="422746"/>
            <a:chOff x="-129719" y="6451346"/>
            <a:chExt cx="3038864" cy="422746"/>
          </a:xfrm>
        </p:grpSpPr>
        <p:sp>
          <p:nvSpPr>
            <p:cNvPr id="15" name="Naslov 1">
              <a:extLst>
                <a:ext uri="{FF2B5EF4-FFF2-40B4-BE49-F238E27FC236}">
                  <a16:creationId xmlns:a16="http://schemas.microsoft.com/office/drawing/2014/main" id="{D71908C1-890C-4740-8732-ECDD73A45C5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29719" y="6451346"/>
              <a:ext cx="2646080" cy="42274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rgbClr val="135B64"/>
                  </a:solidFill>
                  <a:latin typeface="Gadugi" panose="020B0502040204020203" pitchFamily="34" charset="0"/>
                  <a:ea typeface="Gadugi" panose="020B0502040204020203" pitchFamily="34" charset="0"/>
                  <a:cs typeface="+mj-cs"/>
                </a:defRPr>
              </a:lvl1pPr>
            </a:lstStyle>
            <a:p>
              <a:r>
                <a:rPr lang="en-GB" sz="1050" dirty="0">
                  <a:solidFill>
                    <a:srgbClr val="0E5861"/>
                  </a:solidFill>
                </a:rPr>
                <a:t>3</a:t>
              </a:r>
              <a:r>
                <a:rPr lang="en-GB" sz="1050" baseline="30000" dirty="0">
                  <a:solidFill>
                    <a:srgbClr val="0E5861"/>
                  </a:solidFill>
                </a:rPr>
                <a:t>nd</a:t>
              </a:r>
              <a:r>
                <a:rPr lang="en-GB" sz="1050" dirty="0">
                  <a:solidFill>
                    <a:srgbClr val="0E5861"/>
                  </a:solidFill>
                </a:rPr>
                <a:t> Annual General Meeting &amp; GA</a:t>
              </a:r>
            </a:p>
            <a:p>
              <a:r>
                <a:rPr lang="en-GB" sz="1050" dirty="0">
                  <a:solidFill>
                    <a:srgbClr val="8ABA3E"/>
                  </a:solidFill>
                </a:rPr>
                <a:t>Novara, Poznan, 17-20 Sept 2024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1C8CE6E-D08A-49C4-89B3-DFA693330F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250" y="6509034"/>
              <a:ext cx="461895" cy="307370"/>
            </a:xfrm>
            <a:prstGeom prst="rect">
              <a:avLst/>
            </a:prstGeom>
          </p:spPr>
        </p:pic>
      </p:grpSp>
      <p:sp>
        <p:nvSpPr>
          <p:cNvPr id="17" name="Textfeld 16"/>
          <p:cNvSpPr txBox="1"/>
          <p:nvPr userDrawn="1"/>
        </p:nvSpPr>
        <p:spPr>
          <a:xfrm>
            <a:off x="9463489" y="1650698"/>
            <a:ext cx="26469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baseline="0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www.LiveSeeding.eu</a:t>
            </a:r>
          </a:p>
          <a:p>
            <a:r>
              <a:rPr lang="de-CH" dirty="0" err="1"/>
              <a:t>key</a:t>
            </a:r>
            <a:r>
              <a:rPr lang="de-CH" dirty="0"/>
              <a:t> </a:t>
            </a:r>
            <a:r>
              <a:rPr lang="de-CH" dirty="0" err="1"/>
              <a:t>results</a:t>
            </a:r>
            <a:r>
              <a:rPr lang="de-CH" dirty="0"/>
              <a:t>, </a:t>
            </a:r>
            <a:r>
              <a:rPr lang="de-CH" dirty="0" err="1"/>
              <a:t>newsletter</a:t>
            </a:r>
            <a:r>
              <a:rPr lang="de-CH" dirty="0"/>
              <a:t>,</a:t>
            </a:r>
            <a:r>
              <a:rPr lang="de-CH" baseline="0" dirty="0"/>
              <a:t> </a:t>
            </a:r>
            <a:r>
              <a:rPr lang="de-CH" baseline="0" dirty="0" err="1"/>
              <a:t>upcoming</a:t>
            </a:r>
            <a:r>
              <a:rPr lang="de-CH" baseline="0" dirty="0"/>
              <a:t> events, </a:t>
            </a:r>
            <a:r>
              <a:rPr lang="de-CH" baseline="0" dirty="0" err="1"/>
              <a:t>policy</a:t>
            </a:r>
            <a:r>
              <a:rPr lang="de-CH" baseline="0" dirty="0"/>
              <a:t> </a:t>
            </a:r>
            <a:r>
              <a:rPr lang="de-CH" baseline="0" dirty="0" err="1"/>
              <a:t>briefs</a:t>
            </a:r>
            <a:r>
              <a:rPr lang="de-CH" baseline="0" dirty="0"/>
              <a:t>, </a:t>
            </a:r>
            <a:r>
              <a:rPr lang="de-CH" baseline="0" dirty="0" err="1"/>
              <a:t>videos</a:t>
            </a:r>
            <a:r>
              <a:rPr lang="de-CH" baseline="0" dirty="0"/>
              <a:t>, </a:t>
            </a:r>
            <a:r>
              <a:rPr lang="de-CH" baseline="0" dirty="0" err="1"/>
              <a:t>training</a:t>
            </a:r>
            <a:r>
              <a:rPr lang="de-CH" baseline="0" dirty="0"/>
              <a:t>, </a:t>
            </a:r>
            <a:r>
              <a:rPr lang="de-CH" baseline="0" dirty="0" err="1"/>
              <a:t>practice</a:t>
            </a:r>
            <a:r>
              <a:rPr lang="de-CH" baseline="0" dirty="0"/>
              <a:t> </a:t>
            </a:r>
            <a:r>
              <a:rPr lang="de-CH" baseline="0" dirty="0" err="1"/>
              <a:t>abstract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321196" y="914401"/>
            <a:ext cx="2981741" cy="743054"/>
          </a:xfrm>
          <a:prstGeom prst="rect">
            <a:avLst/>
          </a:prstGeom>
        </p:spPr>
      </p:pic>
      <p:sp>
        <p:nvSpPr>
          <p:cNvPr id="5" name="Textfeld 4"/>
          <p:cNvSpPr txBox="1"/>
          <p:nvPr userDrawn="1"/>
        </p:nvSpPr>
        <p:spPr>
          <a:xfrm>
            <a:off x="9470834" y="4891489"/>
            <a:ext cx="2721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i="0" dirty="0">
                <a:solidFill>
                  <a:srgbClr val="8EBE3F"/>
                </a:solidFill>
              </a:rPr>
              <a:t>Link</a:t>
            </a:r>
            <a:r>
              <a:rPr lang="de-CH" b="1" i="0" baseline="0" dirty="0">
                <a:solidFill>
                  <a:srgbClr val="8EBE3F"/>
                </a:solidFill>
              </a:rPr>
              <a:t> </a:t>
            </a:r>
            <a:r>
              <a:rPr lang="de-CH" b="1" i="0" baseline="0" dirty="0" err="1">
                <a:solidFill>
                  <a:srgbClr val="8EBE3F"/>
                </a:solidFill>
              </a:rPr>
              <a:t>to</a:t>
            </a:r>
            <a:r>
              <a:rPr lang="de-CH" b="1" i="0" baseline="0" dirty="0">
                <a:solidFill>
                  <a:srgbClr val="8EBE3F"/>
                </a:solidFill>
              </a:rPr>
              <a:t> </a:t>
            </a:r>
            <a:r>
              <a:rPr lang="de-CH" b="1" i="0" baseline="0" dirty="0" err="1">
                <a:solidFill>
                  <a:srgbClr val="8EBE3F"/>
                </a:solidFill>
              </a:rPr>
              <a:t>sister</a:t>
            </a:r>
            <a:r>
              <a:rPr lang="de-CH" b="1" i="0" baseline="0" dirty="0">
                <a:solidFill>
                  <a:srgbClr val="8EBE3F"/>
                </a:solidFill>
              </a:rPr>
              <a:t> </a:t>
            </a:r>
            <a:r>
              <a:rPr lang="de-CH" b="1" i="0" baseline="0" dirty="0" err="1">
                <a:solidFill>
                  <a:srgbClr val="8EBE3F"/>
                </a:solidFill>
              </a:rPr>
              <a:t>project</a:t>
            </a:r>
            <a:r>
              <a:rPr lang="de-CH" b="1" i="0" baseline="0" dirty="0">
                <a:solidFill>
                  <a:srgbClr val="8EBE3F"/>
                </a:solidFill>
              </a:rPr>
              <a:t> on </a:t>
            </a:r>
            <a:r>
              <a:rPr lang="de-CH" b="1" i="0" baseline="0" dirty="0" err="1">
                <a:solidFill>
                  <a:srgbClr val="8EBE3F"/>
                </a:solidFill>
              </a:rPr>
              <a:t>organic</a:t>
            </a:r>
            <a:r>
              <a:rPr lang="de-CH" b="1" i="0" baseline="0" dirty="0">
                <a:solidFill>
                  <a:srgbClr val="8EBE3F"/>
                </a:solidFill>
              </a:rPr>
              <a:t> </a:t>
            </a:r>
            <a:r>
              <a:rPr lang="de-CH" b="1" i="0" baseline="0" dirty="0" err="1">
                <a:solidFill>
                  <a:srgbClr val="8EBE3F"/>
                </a:solidFill>
              </a:rPr>
              <a:t>fruit</a:t>
            </a:r>
            <a:r>
              <a:rPr lang="de-CH" b="1" i="0" baseline="0" dirty="0">
                <a:solidFill>
                  <a:srgbClr val="8EBE3F"/>
                </a:solidFill>
              </a:rPr>
              <a:t> </a:t>
            </a:r>
            <a:r>
              <a:rPr lang="de-CH" b="1" i="0" baseline="0" dirty="0" err="1">
                <a:solidFill>
                  <a:srgbClr val="8EBE3F"/>
                </a:solidFill>
              </a:rPr>
              <a:t>breeding</a:t>
            </a:r>
            <a:r>
              <a:rPr lang="de-CH" b="1" i="0" baseline="0" dirty="0">
                <a:solidFill>
                  <a:srgbClr val="8EBE3F"/>
                </a:solidFill>
              </a:rPr>
              <a:t> </a:t>
            </a:r>
          </a:p>
          <a:p>
            <a:r>
              <a:rPr lang="de-CH" b="1" i="0" baseline="0" dirty="0">
                <a:solidFill>
                  <a:srgbClr val="135B64"/>
                </a:solidFill>
              </a:rPr>
              <a:t>www.InnOBreed.eu</a:t>
            </a:r>
            <a:endParaRPr lang="de-CH" b="1" i="0" dirty="0">
              <a:solidFill>
                <a:srgbClr val="135B64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54966" y="3188291"/>
            <a:ext cx="533474" cy="52394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0" t="21116" r="17163" b="31721"/>
          <a:stretch/>
        </p:blipFill>
        <p:spPr>
          <a:xfrm>
            <a:off x="10388009" y="3355465"/>
            <a:ext cx="1233377" cy="83376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25" y="3795820"/>
            <a:ext cx="401046" cy="37745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671" y="4251248"/>
            <a:ext cx="499730" cy="49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7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ilagođeni izgl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1">
            <a:extLst>
              <a:ext uri="{FF2B5EF4-FFF2-40B4-BE49-F238E27FC236}">
                <a16:creationId xmlns:a16="http://schemas.microsoft.com/office/drawing/2014/main" id="{901C93ED-AF53-1321-8A68-DBD024D3DC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31494" y="3223968"/>
            <a:ext cx="6164703" cy="251052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6EB11A7-1DE8-73EB-7483-BA63BED8A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4495539"/>
            <a:ext cx="6533965" cy="1096219"/>
          </a:xfrm>
        </p:spPr>
        <p:txBody>
          <a:bodyPr>
            <a:normAutofit/>
          </a:bodyPr>
          <a:lstStyle>
            <a:lvl1pPr algn="l">
              <a:defRPr sz="4000" b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 err="1"/>
              <a:t>Thanks</a:t>
            </a:r>
            <a:r>
              <a:rPr lang="hr-HR" dirty="0"/>
              <a:t> for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attention</a:t>
            </a:r>
            <a:r>
              <a:rPr lang="hr-HR" dirty="0"/>
              <a:t>!</a:t>
            </a:r>
            <a:endParaRPr lang="en-GB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ED2EFB7-4EBB-512F-F94F-DD5E20E37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- 1 -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A367CDC-51EC-2CAF-FD5F-CF55DE84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23AED15-7B37-1E12-B312-362D181F40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94" y="2937339"/>
            <a:ext cx="6228601" cy="223418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BDE0135-0F26-46EE-885B-1CD3BF9D9C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735" y="136525"/>
            <a:ext cx="2423292" cy="84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6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D6FBC-CDFA-CDEE-7B93-EB4BF8499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255"/>
            <a:ext cx="12192000" cy="1120620"/>
          </a:xfrm>
        </p:spPr>
        <p:txBody>
          <a:bodyPr/>
          <a:lstStyle>
            <a:lvl1pPr algn="ctr">
              <a:defRPr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/>
              <a:t>Presentation </a:t>
            </a:r>
            <a:r>
              <a:rPr lang="hr-HR" dirty="0" err="1"/>
              <a:t>outline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384E9-43B8-5B43-7147-F3FFEB84D6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38328"/>
          </a:xfrm>
        </p:spPr>
        <p:txBody>
          <a:bodyPr/>
          <a:lstStyle>
            <a:lvl1pPr marL="0" indent="0">
              <a:buClr>
                <a:srgbClr val="135B64"/>
              </a:buClr>
              <a:buNone/>
              <a:defRPr baseline="0"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>
              <a:buClr>
                <a:srgbClr val="0E5861"/>
              </a:buClr>
              <a:buFont typeface="Wingdings" panose="05000000000000000000" pitchFamily="2" charset="2"/>
              <a:buChar char="§"/>
            </a:pPr>
            <a:r>
              <a:rPr lang="en-GB" dirty="0"/>
              <a:t>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9CA2EE3-BFE9-F3A4-C016-4124DF7F3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8" y="969074"/>
            <a:ext cx="11712144" cy="169801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FCBD373-6044-4CA8-9D08-5DBBF00DE1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8" y="5997451"/>
            <a:ext cx="2423292" cy="842294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0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5BAC03-D39D-BBD6-6C3A-9E2637F36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73505" cy="1138875"/>
          </a:xfrm>
        </p:spPr>
        <p:txBody>
          <a:bodyPr/>
          <a:lstStyle>
            <a:lvl1pPr algn="ctr">
              <a:defRPr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/>
              <a:t>Key message</a:t>
            </a:r>
            <a:endParaRPr lang="en-GB" dirty="0"/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B3356A5F-E5B0-A00B-8CF2-D57430F5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8" y="969074"/>
            <a:ext cx="11712144" cy="169801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1EAE67F9-0381-DAA1-E255-C31B7FE654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2138" y="2229028"/>
            <a:ext cx="9127723" cy="310302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485BBA-32BE-13B0-8EF5-22B7BA0E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050" y="2560931"/>
            <a:ext cx="8362605" cy="2484894"/>
          </a:xfrm>
        </p:spPr>
        <p:txBody>
          <a:bodyPr/>
          <a:lstStyle>
            <a:lvl1pPr marL="0" indent="0">
              <a:buClr>
                <a:srgbClr val="8EBE3F"/>
              </a:buClr>
              <a:buFontTx/>
              <a:buNone/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>
              <a:buClr>
                <a:srgbClr val="0E5861"/>
              </a:buClr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5378B2A-4431-4ECB-B4EA-C68A4EE965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8" y="6015706"/>
            <a:ext cx="2423292" cy="842294"/>
          </a:xfrm>
          <a:prstGeom prst="rect">
            <a:avLst/>
          </a:prstGeom>
        </p:spPr>
      </p:pic>
      <p:sp>
        <p:nvSpPr>
          <p:cNvPr id="11" name="Rezervirano mjesto broja slajda 4">
            <a:extLst>
              <a:ext uri="{FF2B5EF4-FFF2-40B4-BE49-F238E27FC236}">
                <a16:creationId xmlns:a16="http://schemas.microsoft.com/office/drawing/2014/main" id="{30350AD1-7A47-4792-BD80-38028F78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22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0">
            <a:extLst>
              <a:ext uri="{FF2B5EF4-FFF2-40B4-BE49-F238E27FC236}">
                <a16:creationId xmlns:a16="http://schemas.microsoft.com/office/drawing/2014/main" id="{194B8C07-0284-6D71-7325-7E2F761DCE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8" y="969074"/>
            <a:ext cx="11712144" cy="169801"/>
          </a:xfrm>
          <a:prstGeom prst="rect">
            <a:avLst/>
          </a:prstGeom>
        </p:spPr>
      </p:pic>
      <p:pic>
        <p:nvPicPr>
          <p:cNvPr id="9" name="Graphic 21">
            <a:extLst>
              <a:ext uri="{FF2B5EF4-FFF2-40B4-BE49-F238E27FC236}">
                <a16:creationId xmlns:a16="http://schemas.microsoft.com/office/drawing/2014/main" id="{6121749B-438C-CD2A-99B5-F7A12290E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6852" y="3136392"/>
            <a:ext cx="8326028" cy="230743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10598E4-CC6B-D8D7-40D4-88673087767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337"/>
            <a:ext cx="3776493" cy="5587326"/>
          </a:xfrm>
          <a:prstGeom prst="rect">
            <a:avLst/>
          </a:prstGeom>
        </p:spPr>
      </p:pic>
      <p:sp>
        <p:nvSpPr>
          <p:cNvPr id="14" name="Naslov 1">
            <a:extLst>
              <a:ext uri="{FF2B5EF4-FFF2-40B4-BE49-F238E27FC236}">
                <a16:creationId xmlns:a16="http://schemas.microsoft.com/office/drawing/2014/main" id="{DD87F61B-2A7E-C247-56B0-7DA87A408E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73505" cy="1138875"/>
          </a:xfrm>
        </p:spPr>
        <p:txBody>
          <a:bodyPr/>
          <a:lstStyle>
            <a:lvl1pPr algn="ctr">
              <a:defRPr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/>
              <a:t>Key message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71C062E-2FDC-E7C0-7B0F-39FC0AC07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411" y="3441469"/>
            <a:ext cx="7689274" cy="1733205"/>
          </a:xfrm>
        </p:spPr>
        <p:txBody>
          <a:bodyPr/>
          <a:lstStyle>
            <a:lvl1pPr marL="0" indent="0">
              <a:buNone/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>
              <a:buClr>
                <a:srgbClr val="0E5861"/>
              </a:buClr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B34B75D-1422-4EAB-82F1-39A70EE4B50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8" y="6015706"/>
            <a:ext cx="2423292" cy="842294"/>
          </a:xfrm>
          <a:prstGeom prst="rect">
            <a:avLst/>
          </a:prstGeom>
        </p:spPr>
      </p:pic>
      <p:sp>
        <p:nvSpPr>
          <p:cNvPr id="13" name="Rezervirano mjesto broja slajda 4">
            <a:extLst>
              <a:ext uri="{FF2B5EF4-FFF2-40B4-BE49-F238E27FC236}">
                <a16:creationId xmlns:a16="http://schemas.microsoft.com/office/drawing/2014/main" id="{30350AD1-7A47-4792-BD80-38028F78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5">
            <a:extLst>
              <a:ext uri="{FF2B5EF4-FFF2-40B4-BE49-F238E27FC236}">
                <a16:creationId xmlns:a16="http://schemas.microsoft.com/office/drawing/2014/main" id="{FD52580E-A65E-7D71-8A9D-D0BD634DAA1C}"/>
              </a:ext>
            </a:extLst>
          </p:cNvPr>
          <p:cNvSpPr/>
          <p:nvPr userDrawn="1"/>
        </p:nvSpPr>
        <p:spPr>
          <a:xfrm>
            <a:off x="0" y="4241483"/>
            <a:ext cx="7948871" cy="1529757"/>
          </a:xfrm>
          <a:custGeom>
            <a:avLst/>
            <a:gdLst>
              <a:gd name="connsiteX0" fmla="*/ 273952 w 8169475"/>
              <a:gd name="connsiteY0" fmla="*/ 75385 h 1529757"/>
              <a:gd name="connsiteX1" fmla="*/ 1099317 w 8169475"/>
              <a:gd name="connsiteY1" fmla="*/ 78574 h 1529757"/>
              <a:gd name="connsiteX2" fmla="*/ 2013564 w 8169475"/>
              <a:gd name="connsiteY2" fmla="*/ 87642 h 1529757"/>
              <a:gd name="connsiteX3" fmla="*/ 3518620 w 8169475"/>
              <a:gd name="connsiteY3" fmla="*/ 32436 h 1529757"/>
              <a:gd name="connsiteX4" fmla="*/ 4944168 w 8169475"/>
              <a:gd name="connsiteY4" fmla="*/ 25560 h 1529757"/>
              <a:gd name="connsiteX5" fmla="*/ 6218634 w 8169475"/>
              <a:gd name="connsiteY5" fmla="*/ 45988 h 1529757"/>
              <a:gd name="connsiteX6" fmla="*/ 7996829 w 8169475"/>
              <a:gd name="connsiteY6" fmla="*/ 67712 h 1529757"/>
              <a:gd name="connsiteX7" fmla="*/ 8136733 w 8169475"/>
              <a:gd name="connsiteY7" fmla="*/ 639108 h 1529757"/>
              <a:gd name="connsiteX8" fmla="*/ 8028560 w 8169475"/>
              <a:gd name="connsiteY8" fmla="*/ 1499989 h 1529757"/>
              <a:gd name="connsiteX9" fmla="*/ 7077172 w 8169475"/>
              <a:gd name="connsiteY9" fmla="*/ 1488230 h 1529757"/>
              <a:gd name="connsiteX10" fmla="*/ 5481251 w 8169475"/>
              <a:gd name="connsiteY10" fmla="*/ 1459033 h 1529757"/>
              <a:gd name="connsiteX11" fmla="*/ 4969950 w 8169475"/>
              <a:gd name="connsiteY11" fmla="*/ 1468200 h 1529757"/>
              <a:gd name="connsiteX12" fmla="*/ 3939776 w 8169475"/>
              <a:gd name="connsiteY12" fmla="*/ 1474379 h 1529757"/>
              <a:gd name="connsiteX13" fmla="*/ 2545057 w 8169475"/>
              <a:gd name="connsiteY13" fmla="*/ 1521215 h 1529757"/>
              <a:gd name="connsiteX14" fmla="*/ 1629367 w 8169475"/>
              <a:gd name="connsiteY14" fmla="*/ 1504872 h 1529757"/>
              <a:gd name="connsiteX15" fmla="*/ 113494 w 8169475"/>
              <a:gd name="connsiteY15" fmla="*/ 1492914 h 1529757"/>
              <a:gd name="connsiteX16" fmla="*/ 273591 w 8169475"/>
              <a:gd name="connsiteY16" fmla="*/ 75086 h 152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69475" h="1529757">
                <a:moveTo>
                  <a:pt x="273952" y="75385"/>
                </a:moveTo>
                <a:cubicBezTo>
                  <a:pt x="497871" y="66317"/>
                  <a:pt x="848173" y="131090"/>
                  <a:pt x="1099317" y="78574"/>
                </a:cubicBezTo>
                <a:cubicBezTo>
                  <a:pt x="1350460" y="26058"/>
                  <a:pt x="2013564" y="87642"/>
                  <a:pt x="2013564" y="87642"/>
                </a:cubicBezTo>
                <a:cubicBezTo>
                  <a:pt x="2013564" y="87642"/>
                  <a:pt x="3189051" y="32436"/>
                  <a:pt x="3518620" y="32436"/>
                </a:cubicBezTo>
                <a:cubicBezTo>
                  <a:pt x="3848189" y="32436"/>
                  <a:pt x="4502279" y="98205"/>
                  <a:pt x="4944168" y="25560"/>
                </a:cubicBezTo>
                <a:cubicBezTo>
                  <a:pt x="5386058" y="-47085"/>
                  <a:pt x="5669292" y="59541"/>
                  <a:pt x="6218634" y="45988"/>
                </a:cubicBezTo>
                <a:cubicBezTo>
                  <a:pt x="6767976" y="32436"/>
                  <a:pt x="7766599" y="14897"/>
                  <a:pt x="7996829" y="67712"/>
                </a:cubicBezTo>
                <a:cubicBezTo>
                  <a:pt x="8101577" y="91827"/>
                  <a:pt x="8006204" y="385996"/>
                  <a:pt x="8136733" y="639108"/>
                </a:cubicBezTo>
                <a:cubicBezTo>
                  <a:pt x="8251217" y="861528"/>
                  <a:pt x="8028560" y="1499989"/>
                  <a:pt x="8028560" y="1499989"/>
                </a:cubicBezTo>
                <a:cubicBezTo>
                  <a:pt x="8028560" y="1499989"/>
                  <a:pt x="7693943" y="1528688"/>
                  <a:pt x="7077172" y="1488230"/>
                </a:cubicBezTo>
                <a:cubicBezTo>
                  <a:pt x="6552170" y="1453851"/>
                  <a:pt x="6249824" y="1492914"/>
                  <a:pt x="5481251" y="1459033"/>
                </a:cubicBezTo>
                <a:cubicBezTo>
                  <a:pt x="5432212" y="1456940"/>
                  <a:pt x="5409135" y="1468200"/>
                  <a:pt x="4969950" y="1468200"/>
                </a:cubicBezTo>
                <a:cubicBezTo>
                  <a:pt x="4530765" y="1468200"/>
                  <a:pt x="4294045" y="1528888"/>
                  <a:pt x="3939776" y="1474379"/>
                </a:cubicBezTo>
                <a:cubicBezTo>
                  <a:pt x="3582623" y="1419272"/>
                  <a:pt x="2921682" y="1565659"/>
                  <a:pt x="2545057" y="1521215"/>
                </a:cubicBezTo>
                <a:cubicBezTo>
                  <a:pt x="2168433" y="1476770"/>
                  <a:pt x="1984538" y="1504872"/>
                  <a:pt x="1629367" y="1504872"/>
                </a:cubicBezTo>
                <a:cubicBezTo>
                  <a:pt x="1274197" y="1504872"/>
                  <a:pt x="583689" y="1509555"/>
                  <a:pt x="113494" y="1492914"/>
                </a:cubicBezTo>
                <a:cubicBezTo>
                  <a:pt x="113494" y="1492914"/>
                  <a:pt x="-227974" y="95514"/>
                  <a:pt x="273591" y="75086"/>
                </a:cubicBezTo>
              </a:path>
            </a:pathLst>
          </a:custGeom>
          <a:solidFill>
            <a:srgbClr val="FFFFFF">
              <a:alpha val="72000"/>
            </a:srgbClr>
          </a:solidFill>
          <a:ln w="18020" cap="flat">
            <a:noFill/>
            <a:prstDash val="solid"/>
            <a:miter/>
          </a:ln>
        </p:spPr>
        <p:txBody>
          <a:bodyPr rtlCol="0" anchor="ctr"/>
          <a:lstStyle/>
          <a:p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C6DE1CA-C187-6086-A37B-C6E58D8D0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3945" y="4499264"/>
            <a:ext cx="6276110" cy="1018309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/>
              <a:t>Project </a:t>
            </a:r>
            <a:r>
              <a:rPr lang="hr-HR" dirty="0" err="1"/>
              <a:t>planing</a:t>
            </a:r>
            <a:r>
              <a:rPr lang="hr-HR" dirty="0"/>
              <a:t> &amp; </a:t>
            </a:r>
            <a:r>
              <a:rPr lang="hr-HR" dirty="0" err="1"/>
              <a:t>reporting</a:t>
            </a:r>
            <a:endParaRPr lang="en-GB" dirty="0"/>
          </a:p>
        </p:txBody>
      </p:sp>
      <p:pic>
        <p:nvPicPr>
          <p:cNvPr id="7" name="Picture 10" descr="Logo&#10;&#10;Description automatically generated">
            <a:extLst>
              <a:ext uri="{FF2B5EF4-FFF2-40B4-BE49-F238E27FC236}">
                <a16:creationId xmlns:a16="http://schemas.microsoft.com/office/drawing/2014/main" id="{9F6C9A6D-666F-2D2D-13CE-C8DA750016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9" y="3637838"/>
            <a:ext cx="1456524" cy="215493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0E2359E-453C-47D9-8E0A-A5102CBA7C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124" y="0"/>
            <a:ext cx="2423292" cy="84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1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175460-2912-EF70-4F69-8D10434E7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73504" cy="1138874"/>
          </a:xfrm>
        </p:spPr>
        <p:txBody>
          <a:bodyPr/>
          <a:lstStyle>
            <a:lvl1pPr algn="ctr">
              <a:defRPr b="1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hr-HR" dirty="0" err="1"/>
              <a:t>Closing</a:t>
            </a:r>
            <a:r>
              <a:rPr lang="hr-HR" dirty="0"/>
              <a:t> </a:t>
            </a:r>
            <a:r>
              <a:rPr lang="hr-HR" dirty="0" err="1"/>
              <a:t>messages</a:t>
            </a:r>
            <a:endParaRPr lang="en-GB" dirty="0"/>
          </a:p>
        </p:txBody>
      </p:sp>
      <p:pic>
        <p:nvPicPr>
          <p:cNvPr id="7" name="Picture 20">
            <a:extLst>
              <a:ext uri="{FF2B5EF4-FFF2-40B4-BE49-F238E27FC236}">
                <a16:creationId xmlns:a16="http://schemas.microsoft.com/office/drawing/2014/main" id="{A1B14F15-5E02-2102-259A-16FCA89389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8" y="969074"/>
            <a:ext cx="11712144" cy="169801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46A6DC7-B984-7D0C-3F37-BA08EBD9C084}"/>
              </a:ext>
            </a:extLst>
          </p:cNvPr>
          <p:cNvSpPr txBox="1">
            <a:spLocks/>
          </p:cNvSpPr>
          <p:nvPr userDrawn="1"/>
        </p:nvSpPr>
        <p:spPr>
          <a:xfrm>
            <a:off x="2984978" y="1681850"/>
            <a:ext cx="8555993" cy="46152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0E5861"/>
              </a:buClr>
              <a:buFont typeface="Wingdings" panose="05000000000000000000" pitchFamily="2" charset="2"/>
              <a:buNone/>
            </a:pPr>
            <a:endParaRPr lang="en-GB" sz="2600" dirty="0"/>
          </a:p>
        </p:txBody>
      </p:sp>
      <p:pic>
        <p:nvPicPr>
          <p:cNvPr id="12" name="Graphic 5">
            <a:extLst>
              <a:ext uri="{FF2B5EF4-FFF2-40B4-BE49-F238E27FC236}">
                <a16:creationId xmlns:a16="http://schemas.microsoft.com/office/drawing/2014/main" id="{5914AB35-25ED-7C15-590C-9E16C2E3EB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 flipV="1">
            <a:off x="-842981" y="2499713"/>
            <a:ext cx="4542941" cy="2444223"/>
          </a:xfrm>
          <a:prstGeom prst="rect">
            <a:avLst/>
          </a:prstGeom>
        </p:spPr>
      </p:pic>
      <p:pic>
        <p:nvPicPr>
          <p:cNvPr id="13" name="Picture 8" descr="Icon&#10;&#10;Description automatically generated">
            <a:extLst>
              <a:ext uri="{FF2B5EF4-FFF2-40B4-BE49-F238E27FC236}">
                <a16:creationId xmlns:a16="http://schemas.microsoft.com/office/drawing/2014/main" id="{E1761AD2-6F74-9031-671B-9EC0B0BEE1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47" y="3071052"/>
            <a:ext cx="2024057" cy="2994595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1DA5FE4-5BE2-5C30-04B0-55B86E2D2264}"/>
              </a:ext>
            </a:extLst>
          </p:cNvPr>
          <p:cNvSpPr txBox="1">
            <a:spLocks/>
          </p:cNvSpPr>
          <p:nvPr userDrawn="1"/>
        </p:nvSpPr>
        <p:spPr>
          <a:xfrm>
            <a:off x="2984978" y="1681850"/>
            <a:ext cx="8216147" cy="46152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rgbClr val="0E5861"/>
              </a:buClr>
              <a:buFont typeface="Wingdings" panose="05000000000000000000" pitchFamily="2" charset="2"/>
              <a:buChar char="§"/>
            </a:pPr>
            <a:endParaRPr lang="en-GB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292A2-D82D-8FDD-4D67-AC83513FA3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42672" y="1620982"/>
            <a:ext cx="8511128" cy="4372313"/>
          </a:xfrm>
        </p:spPr>
        <p:txBody>
          <a:bodyPr/>
          <a:lstStyle>
            <a:lvl1pPr marL="0" indent="0">
              <a:buNone/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pPr>
              <a:buClr>
                <a:srgbClr val="0E5861"/>
              </a:buClr>
              <a:buFont typeface="Wingdings" panose="05000000000000000000" pitchFamily="2" charset="2"/>
              <a:buChar char="§"/>
            </a:pPr>
            <a:r>
              <a:rPr lang="en-GB" dirty="0"/>
              <a:t>  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73B975-9A66-45EA-99F5-4F047DF65BC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8" y="6065647"/>
            <a:ext cx="2423292" cy="842294"/>
          </a:xfrm>
          <a:prstGeom prst="rect">
            <a:avLst/>
          </a:prstGeom>
        </p:spPr>
      </p:pic>
      <p:sp>
        <p:nvSpPr>
          <p:cNvPr id="15" name="Rezervirano mjesto broja slajda 4">
            <a:extLst>
              <a:ext uri="{FF2B5EF4-FFF2-40B4-BE49-F238E27FC236}">
                <a16:creationId xmlns:a16="http://schemas.microsoft.com/office/drawing/2014/main" id="{30350AD1-7A47-4792-BD80-38028F78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28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C3B06E-712B-6C8F-55B3-75BA029ED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dirty="0"/>
              <a:t>Kliknite da biste uredili stil naslova matric</a:t>
            </a:r>
            <a:r>
              <a:rPr lang="de-CH" dirty="0"/>
              <a:t>                                             </a:t>
            </a:r>
            <a:endParaRPr lang="en-GB" dirty="0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1CB6673-ED13-6D87-4611-D3224011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A553-13E9-43B5-B7D6-EE5B81120BE5}" type="datetime1">
              <a:rPr lang="en-GB" smtClean="0"/>
              <a:t>24/02/2025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C6A5953-5980-E93A-1FBA-B0DFF6B6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- 1 -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0350AD1-7A47-4792-BD80-38028F78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53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44360-9B01-9A46-1078-6D91C2DA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61C25-743E-0FE8-1724-3C968D905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C7749-F270-1CF9-0256-EB1037EBD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1645A-8A2F-104A-202F-9DA8EF77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62F4-B5E1-4806-B807-7EB1C4AF49DC}" type="datetime1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02509-5C45-C76D-88EF-2E44E98CA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- 1 -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F084B-1A04-AD6A-5A82-027586EF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02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5B791A-3101-BA89-CCD8-38687476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C2A15-758A-0D59-8D3A-D6E9825C8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B31E4-5BB4-381A-1E57-0B4D3BA22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BADD4-44FF-4D7E-91B5-0D4C6F2A1C32}" type="datetime1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9AB8A-5493-CE22-0D0F-F21527292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- 1 -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2BF3D-8594-AB28-57F9-BA5F2CC35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23840-DF75-401A-ADC9-454FD63CE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0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2" r:id="rId4"/>
    <p:sldLayoutId id="2147483661" r:id="rId5"/>
    <p:sldLayoutId id="2147483663" r:id="rId6"/>
    <p:sldLayoutId id="2147483664" r:id="rId7"/>
    <p:sldLayoutId id="2147483665" r:id="rId8"/>
    <p:sldLayoutId id="2147483652" r:id="rId9"/>
    <p:sldLayoutId id="2147483653" r:id="rId10"/>
    <p:sldLayoutId id="2147483654" r:id="rId11"/>
    <p:sldLayoutId id="214748365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23311886.2024.233886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1016/j.tifs.2020.04.02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390/su14074068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758BE7-85B3-D3FA-EA5F-9F53BC8FA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1731" y="3088432"/>
            <a:ext cx="7150359" cy="1446246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E5861"/>
                </a:solidFill>
                <a:latin typeface="Gadugi"/>
                <a:ea typeface="Gadugi"/>
              </a:rPr>
              <a:t>Challenges in communicating about organic seeds &amp; organic breeding</a:t>
            </a:r>
            <a:endParaRPr lang="pt-PT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3AE07-3A02-74D0-7067-5CB83CDC3504}"/>
              </a:ext>
            </a:extLst>
          </p:cNvPr>
          <p:cNvSpPr txBox="1"/>
          <p:nvPr/>
        </p:nvSpPr>
        <p:spPr>
          <a:xfrm>
            <a:off x="233266" y="4758612"/>
            <a:ext cx="4506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E5861"/>
                </a:solidFill>
              </a:rPr>
              <a:t>Mariateresa Lazzaro (FiBL </a:t>
            </a:r>
            <a:r>
              <a:rPr lang="it-IT" dirty="0" err="1">
                <a:solidFill>
                  <a:srgbClr val="0E5861"/>
                </a:solidFill>
              </a:rPr>
              <a:t>Switzerland</a:t>
            </a:r>
            <a:r>
              <a:rPr lang="it-IT" dirty="0">
                <a:solidFill>
                  <a:srgbClr val="0E5861"/>
                </a:solidFill>
              </a:rPr>
              <a:t>)</a:t>
            </a:r>
          </a:p>
          <a:p>
            <a:r>
              <a:rPr lang="it-IT" dirty="0">
                <a:solidFill>
                  <a:srgbClr val="0E5861"/>
                </a:solidFill>
              </a:rPr>
              <a:t>25.02.2025</a:t>
            </a:r>
            <a:endParaRPr lang="en-GB" dirty="0">
              <a:solidFill>
                <a:srgbClr val="0E58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52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79E099-EE2E-F526-F875-758B3CBCC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Challenges</a:t>
            </a:r>
            <a:endParaRPr lang="hr-HR" dirty="0"/>
          </a:p>
        </p:txBody>
      </p:sp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id="{10D8FAD6-315E-1E35-47CD-0495B1A623DA}"/>
              </a:ext>
            </a:extLst>
          </p:cNvPr>
          <p:cNvSpPr/>
          <p:nvPr/>
        </p:nvSpPr>
        <p:spPr>
          <a:xfrm rot="5400000" flipV="1">
            <a:off x="7266851" y="1788385"/>
            <a:ext cx="3065846" cy="4292041"/>
          </a:xfrm>
          <a:prstGeom prst="flowChartOffpage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endParaRPr lang="en-US" dirty="0"/>
          </a:p>
          <a:p>
            <a:pPr lvl="0"/>
            <a:r>
              <a:rPr lang="en-GB" dirty="0"/>
              <a:t>Explain clearly how organic breeding is an enabler for organic farming in general, allowing it to reach its full potential, and to better achieve its sustainability goals in practice.</a:t>
            </a:r>
            <a:endParaRPr lang="en-US" dirty="0"/>
          </a:p>
          <a:p>
            <a:r>
              <a:rPr lang="en-GB" dirty="0"/>
              <a:t>Promote the concept "</a:t>
            </a:r>
            <a:r>
              <a:rPr lang="en-GB" i="1" dirty="0"/>
              <a:t>to each land its seed, to each seed its land</a:t>
            </a:r>
            <a:r>
              <a:rPr lang="en-GB" dirty="0"/>
              <a:t>".</a:t>
            </a:r>
            <a:endParaRPr lang="hr-HR" sz="1600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4DC06171-3453-7EB0-B94C-F9DBF747367F}"/>
              </a:ext>
            </a:extLst>
          </p:cNvPr>
          <p:cNvSpPr/>
          <p:nvPr/>
        </p:nvSpPr>
        <p:spPr>
          <a:xfrm>
            <a:off x="840961" y="2845900"/>
            <a:ext cx="5081858" cy="2422290"/>
          </a:xfrm>
          <a:custGeom>
            <a:avLst/>
            <a:gdLst>
              <a:gd name="connsiteX0" fmla="*/ 0 w 3232424"/>
              <a:gd name="connsiteY0" fmla="*/ 0 h 847724"/>
              <a:gd name="connsiteX1" fmla="*/ 581836 w 3232424"/>
              <a:gd name="connsiteY1" fmla="*/ 0 h 847724"/>
              <a:gd name="connsiteX2" fmla="*/ 1292970 w 3232424"/>
              <a:gd name="connsiteY2" fmla="*/ 0 h 847724"/>
              <a:gd name="connsiteX3" fmla="*/ 1971779 w 3232424"/>
              <a:gd name="connsiteY3" fmla="*/ 0 h 847724"/>
              <a:gd name="connsiteX4" fmla="*/ 2650588 w 3232424"/>
              <a:gd name="connsiteY4" fmla="*/ 0 h 847724"/>
              <a:gd name="connsiteX5" fmla="*/ 3232424 w 3232424"/>
              <a:gd name="connsiteY5" fmla="*/ 0 h 847724"/>
              <a:gd name="connsiteX6" fmla="*/ 3232424 w 3232424"/>
              <a:gd name="connsiteY6" fmla="*/ 432339 h 847724"/>
              <a:gd name="connsiteX7" fmla="*/ 3232424 w 3232424"/>
              <a:gd name="connsiteY7" fmla="*/ 847724 h 847724"/>
              <a:gd name="connsiteX8" fmla="*/ 2618263 w 3232424"/>
              <a:gd name="connsiteY8" fmla="*/ 847724 h 847724"/>
              <a:gd name="connsiteX9" fmla="*/ 2036427 w 3232424"/>
              <a:gd name="connsiteY9" fmla="*/ 847724 h 847724"/>
              <a:gd name="connsiteX10" fmla="*/ 1357618 w 3232424"/>
              <a:gd name="connsiteY10" fmla="*/ 847724 h 847724"/>
              <a:gd name="connsiteX11" fmla="*/ 678809 w 3232424"/>
              <a:gd name="connsiteY11" fmla="*/ 847724 h 847724"/>
              <a:gd name="connsiteX12" fmla="*/ 0 w 3232424"/>
              <a:gd name="connsiteY12" fmla="*/ 847724 h 847724"/>
              <a:gd name="connsiteX13" fmla="*/ 0 w 3232424"/>
              <a:gd name="connsiteY13" fmla="*/ 432339 h 847724"/>
              <a:gd name="connsiteX14" fmla="*/ 0 w 3232424"/>
              <a:gd name="connsiteY14" fmla="*/ 0 h 84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32424" h="847724" fill="none" extrusionOk="0">
                <a:moveTo>
                  <a:pt x="0" y="0"/>
                </a:moveTo>
                <a:cubicBezTo>
                  <a:pt x="281902" y="-19643"/>
                  <a:pt x="390888" y="12454"/>
                  <a:pt x="581836" y="0"/>
                </a:cubicBezTo>
                <a:cubicBezTo>
                  <a:pt x="772784" y="-12454"/>
                  <a:pt x="1061965" y="2477"/>
                  <a:pt x="1292970" y="0"/>
                </a:cubicBezTo>
                <a:cubicBezTo>
                  <a:pt x="1523975" y="-2477"/>
                  <a:pt x="1720334" y="8790"/>
                  <a:pt x="1971779" y="0"/>
                </a:cubicBezTo>
                <a:cubicBezTo>
                  <a:pt x="2223224" y="-8790"/>
                  <a:pt x="2337377" y="23224"/>
                  <a:pt x="2650588" y="0"/>
                </a:cubicBezTo>
                <a:cubicBezTo>
                  <a:pt x="2963799" y="-23224"/>
                  <a:pt x="3018700" y="10408"/>
                  <a:pt x="3232424" y="0"/>
                </a:cubicBezTo>
                <a:cubicBezTo>
                  <a:pt x="3253504" y="106974"/>
                  <a:pt x="3213976" y="315597"/>
                  <a:pt x="3232424" y="432339"/>
                </a:cubicBezTo>
                <a:cubicBezTo>
                  <a:pt x="3250872" y="549081"/>
                  <a:pt x="3239225" y="683941"/>
                  <a:pt x="3232424" y="847724"/>
                </a:cubicBezTo>
                <a:cubicBezTo>
                  <a:pt x="3010127" y="874541"/>
                  <a:pt x="2784775" y="826307"/>
                  <a:pt x="2618263" y="847724"/>
                </a:cubicBezTo>
                <a:cubicBezTo>
                  <a:pt x="2451751" y="869141"/>
                  <a:pt x="2245522" y="837012"/>
                  <a:pt x="2036427" y="847724"/>
                </a:cubicBezTo>
                <a:cubicBezTo>
                  <a:pt x="1827332" y="858436"/>
                  <a:pt x="1621878" y="819643"/>
                  <a:pt x="1357618" y="847724"/>
                </a:cubicBezTo>
                <a:cubicBezTo>
                  <a:pt x="1093358" y="875805"/>
                  <a:pt x="822257" y="832283"/>
                  <a:pt x="678809" y="847724"/>
                </a:cubicBezTo>
                <a:cubicBezTo>
                  <a:pt x="535361" y="863165"/>
                  <a:pt x="312630" y="818538"/>
                  <a:pt x="0" y="847724"/>
                </a:cubicBezTo>
                <a:cubicBezTo>
                  <a:pt x="-17668" y="713187"/>
                  <a:pt x="5623" y="627517"/>
                  <a:pt x="0" y="432339"/>
                </a:cubicBezTo>
                <a:cubicBezTo>
                  <a:pt x="-5623" y="237161"/>
                  <a:pt x="20174" y="115133"/>
                  <a:pt x="0" y="0"/>
                </a:cubicBezTo>
                <a:close/>
              </a:path>
              <a:path w="3232424" h="847724" stroke="0" extrusionOk="0">
                <a:moveTo>
                  <a:pt x="0" y="0"/>
                </a:moveTo>
                <a:cubicBezTo>
                  <a:pt x="295529" y="-34384"/>
                  <a:pt x="557206" y="-6890"/>
                  <a:pt x="711133" y="0"/>
                </a:cubicBezTo>
                <a:cubicBezTo>
                  <a:pt x="865060" y="6890"/>
                  <a:pt x="1110215" y="19929"/>
                  <a:pt x="1389942" y="0"/>
                </a:cubicBezTo>
                <a:cubicBezTo>
                  <a:pt x="1669669" y="-19929"/>
                  <a:pt x="1822733" y="-7051"/>
                  <a:pt x="1971779" y="0"/>
                </a:cubicBezTo>
                <a:cubicBezTo>
                  <a:pt x="2120825" y="7051"/>
                  <a:pt x="2410878" y="7207"/>
                  <a:pt x="2585939" y="0"/>
                </a:cubicBezTo>
                <a:cubicBezTo>
                  <a:pt x="2761000" y="-7207"/>
                  <a:pt x="3007364" y="7279"/>
                  <a:pt x="3232424" y="0"/>
                </a:cubicBezTo>
                <a:cubicBezTo>
                  <a:pt x="3250319" y="117710"/>
                  <a:pt x="3219339" y="242088"/>
                  <a:pt x="3232424" y="440816"/>
                </a:cubicBezTo>
                <a:cubicBezTo>
                  <a:pt x="3245509" y="639544"/>
                  <a:pt x="3231406" y="657647"/>
                  <a:pt x="3232424" y="847724"/>
                </a:cubicBezTo>
                <a:cubicBezTo>
                  <a:pt x="3051681" y="824669"/>
                  <a:pt x="2879344" y="867207"/>
                  <a:pt x="2553615" y="847724"/>
                </a:cubicBezTo>
                <a:cubicBezTo>
                  <a:pt x="2227886" y="828241"/>
                  <a:pt x="2182596" y="870739"/>
                  <a:pt x="1971779" y="847724"/>
                </a:cubicBezTo>
                <a:cubicBezTo>
                  <a:pt x="1760962" y="824709"/>
                  <a:pt x="1545228" y="839369"/>
                  <a:pt x="1325294" y="847724"/>
                </a:cubicBezTo>
                <a:cubicBezTo>
                  <a:pt x="1105360" y="856079"/>
                  <a:pt x="931746" y="845318"/>
                  <a:pt x="614161" y="847724"/>
                </a:cubicBezTo>
                <a:cubicBezTo>
                  <a:pt x="296576" y="850130"/>
                  <a:pt x="278426" y="874609"/>
                  <a:pt x="0" y="847724"/>
                </a:cubicBezTo>
                <a:cubicBezTo>
                  <a:pt x="-276" y="702215"/>
                  <a:pt x="2258" y="632275"/>
                  <a:pt x="0" y="432339"/>
                </a:cubicBezTo>
                <a:cubicBezTo>
                  <a:pt x="-2258" y="232403"/>
                  <a:pt x="-20778" y="9679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129166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/>
              <a:t>The topic of seed/breeding difficult to separate from related topics</a:t>
            </a:r>
          </a:p>
        </p:txBody>
      </p:sp>
    </p:spTree>
    <p:extLst>
      <p:ext uri="{BB962C8B-B14F-4D97-AF65-F5344CB8AC3E}">
        <p14:creationId xmlns:p14="http://schemas.microsoft.com/office/powerpoint/2010/main" val="4277959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FFBCC-A9FC-43A8-9C5B-A9C0F714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11</a:t>
            </a:fld>
            <a:endParaRPr lang="en-GB"/>
          </a:p>
        </p:txBody>
      </p:sp>
      <p:pic>
        <p:nvPicPr>
          <p:cNvPr id="3074" name="Picture 2" descr="https://www.biobreeding.org/fileadmin/biobreeding/images/Biobreeding_Infographic_A4_EN_2024_3_LocalAdaption.jpg">
            <a:extLst>
              <a:ext uri="{FF2B5EF4-FFF2-40B4-BE49-F238E27FC236}">
                <a16:creationId xmlns:a16="http://schemas.microsoft.com/office/drawing/2014/main" id="{47905730-9B2E-4197-8F6A-797E84EA3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36" y="0"/>
            <a:ext cx="4853654" cy="686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C2EE5C-07FE-4D84-9C67-F5A6B0FFBF5E}"/>
              </a:ext>
            </a:extLst>
          </p:cNvPr>
          <p:cNvSpPr txBox="1"/>
          <p:nvPr/>
        </p:nvSpPr>
        <p:spPr>
          <a:xfrm>
            <a:off x="1257300" y="3105834"/>
            <a:ext cx="2902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&gt;&gt;</a:t>
            </a:r>
            <a:r>
              <a:rPr lang="it-IT" dirty="0" err="1"/>
              <a:t>climate</a:t>
            </a:r>
            <a:r>
              <a:rPr lang="it-IT" dirty="0"/>
              <a:t> change </a:t>
            </a:r>
            <a:r>
              <a:rPr lang="it-IT" dirty="0" err="1"/>
              <a:t>adaptation</a:t>
            </a:r>
            <a:endParaRPr lang="it-IT" dirty="0"/>
          </a:p>
          <a:p>
            <a:r>
              <a:rPr lang="it-IT" dirty="0"/>
              <a:t>&gt;&gt; </a:t>
            </a:r>
            <a:r>
              <a:rPr lang="it-IT" dirty="0" err="1"/>
              <a:t>local</a:t>
            </a:r>
            <a:r>
              <a:rPr lang="it-IT" dirty="0"/>
              <a:t>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9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79E099-EE2E-F526-F875-758B3CBCC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Challenges</a:t>
            </a:r>
            <a:endParaRPr lang="hr-HR" dirty="0"/>
          </a:p>
        </p:txBody>
      </p:sp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id="{10D8FAD6-315E-1E35-47CD-0495B1A623DA}"/>
              </a:ext>
            </a:extLst>
          </p:cNvPr>
          <p:cNvSpPr/>
          <p:nvPr/>
        </p:nvSpPr>
        <p:spPr>
          <a:xfrm rot="5400000" flipV="1">
            <a:off x="7266851" y="1788385"/>
            <a:ext cx="3065846" cy="4292041"/>
          </a:xfrm>
          <a:prstGeom prst="flowChartOffpage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Use positively framed messages&gt;&gt; This approach should be well balance in order to avoid to loose credibility </a:t>
            </a:r>
          </a:p>
          <a:p>
            <a:pPr lvl="0"/>
            <a:endParaRPr lang="en-GB" sz="1600" dirty="0"/>
          </a:p>
          <a:p>
            <a:pPr lvl="0"/>
            <a:r>
              <a:rPr lang="en-GB" sz="1600" dirty="0"/>
              <a:t>Promote the concept of organic right from the start</a:t>
            </a:r>
            <a:endParaRPr lang="hr-HR" sz="1600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4DC06171-3453-7EB0-B94C-F9DBF747367F}"/>
              </a:ext>
            </a:extLst>
          </p:cNvPr>
          <p:cNvSpPr/>
          <p:nvPr/>
        </p:nvSpPr>
        <p:spPr>
          <a:xfrm>
            <a:off x="840961" y="2845900"/>
            <a:ext cx="5081858" cy="2422290"/>
          </a:xfrm>
          <a:custGeom>
            <a:avLst/>
            <a:gdLst>
              <a:gd name="connsiteX0" fmla="*/ 0 w 3232424"/>
              <a:gd name="connsiteY0" fmla="*/ 0 h 847724"/>
              <a:gd name="connsiteX1" fmla="*/ 581836 w 3232424"/>
              <a:gd name="connsiteY1" fmla="*/ 0 h 847724"/>
              <a:gd name="connsiteX2" fmla="*/ 1292970 w 3232424"/>
              <a:gd name="connsiteY2" fmla="*/ 0 h 847724"/>
              <a:gd name="connsiteX3" fmla="*/ 1971779 w 3232424"/>
              <a:gd name="connsiteY3" fmla="*/ 0 h 847724"/>
              <a:gd name="connsiteX4" fmla="*/ 2650588 w 3232424"/>
              <a:gd name="connsiteY4" fmla="*/ 0 h 847724"/>
              <a:gd name="connsiteX5" fmla="*/ 3232424 w 3232424"/>
              <a:gd name="connsiteY5" fmla="*/ 0 h 847724"/>
              <a:gd name="connsiteX6" fmla="*/ 3232424 w 3232424"/>
              <a:gd name="connsiteY6" fmla="*/ 432339 h 847724"/>
              <a:gd name="connsiteX7" fmla="*/ 3232424 w 3232424"/>
              <a:gd name="connsiteY7" fmla="*/ 847724 h 847724"/>
              <a:gd name="connsiteX8" fmla="*/ 2618263 w 3232424"/>
              <a:gd name="connsiteY8" fmla="*/ 847724 h 847724"/>
              <a:gd name="connsiteX9" fmla="*/ 2036427 w 3232424"/>
              <a:gd name="connsiteY9" fmla="*/ 847724 h 847724"/>
              <a:gd name="connsiteX10" fmla="*/ 1357618 w 3232424"/>
              <a:gd name="connsiteY10" fmla="*/ 847724 h 847724"/>
              <a:gd name="connsiteX11" fmla="*/ 678809 w 3232424"/>
              <a:gd name="connsiteY11" fmla="*/ 847724 h 847724"/>
              <a:gd name="connsiteX12" fmla="*/ 0 w 3232424"/>
              <a:gd name="connsiteY12" fmla="*/ 847724 h 847724"/>
              <a:gd name="connsiteX13" fmla="*/ 0 w 3232424"/>
              <a:gd name="connsiteY13" fmla="*/ 432339 h 847724"/>
              <a:gd name="connsiteX14" fmla="*/ 0 w 3232424"/>
              <a:gd name="connsiteY14" fmla="*/ 0 h 84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32424" h="847724" fill="none" extrusionOk="0">
                <a:moveTo>
                  <a:pt x="0" y="0"/>
                </a:moveTo>
                <a:cubicBezTo>
                  <a:pt x="281902" y="-19643"/>
                  <a:pt x="390888" y="12454"/>
                  <a:pt x="581836" y="0"/>
                </a:cubicBezTo>
                <a:cubicBezTo>
                  <a:pt x="772784" y="-12454"/>
                  <a:pt x="1061965" y="2477"/>
                  <a:pt x="1292970" y="0"/>
                </a:cubicBezTo>
                <a:cubicBezTo>
                  <a:pt x="1523975" y="-2477"/>
                  <a:pt x="1720334" y="8790"/>
                  <a:pt x="1971779" y="0"/>
                </a:cubicBezTo>
                <a:cubicBezTo>
                  <a:pt x="2223224" y="-8790"/>
                  <a:pt x="2337377" y="23224"/>
                  <a:pt x="2650588" y="0"/>
                </a:cubicBezTo>
                <a:cubicBezTo>
                  <a:pt x="2963799" y="-23224"/>
                  <a:pt x="3018700" y="10408"/>
                  <a:pt x="3232424" y="0"/>
                </a:cubicBezTo>
                <a:cubicBezTo>
                  <a:pt x="3253504" y="106974"/>
                  <a:pt x="3213976" y="315597"/>
                  <a:pt x="3232424" y="432339"/>
                </a:cubicBezTo>
                <a:cubicBezTo>
                  <a:pt x="3250872" y="549081"/>
                  <a:pt x="3239225" y="683941"/>
                  <a:pt x="3232424" y="847724"/>
                </a:cubicBezTo>
                <a:cubicBezTo>
                  <a:pt x="3010127" y="874541"/>
                  <a:pt x="2784775" y="826307"/>
                  <a:pt x="2618263" y="847724"/>
                </a:cubicBezTo>
                <a:cubicBezTo>
                  <a:pt x="2451751" y="869141"/>
                  <a:pt x="2245522" y="837012"/>
                  <a:pt x="2036427" y="847724"/>
                </a:cubicBezTo>
                <a:cubicBezTo>
                  <a:pt x="1827332" y="858436"/>
                  <a:pt x="1621878" y="819643"/>
                  <a:pt x="1357618" y="847724"/>
                </a:cubicBezTo>
                <a:cubicBezTo>
                  <a:pt x="1093358" y="875805"/>
                  <a:pt x="822257" y="832283"/>
                  <a:pt x="678809" y="847724"/>
                </a:cubicBezTo>
                <a:cubicBezTo>
                  <a:pt x="535361" y="863165"/>
                  <a:pt x="312630" y="818538"/>
                  <a:pt x="0" y="847724"/>
                </a:cubicBezTo>
                <a:cubicBezTo>
                  <a:pt x="-17668" y="713187"/>
                  <a:pt x="5623" y="627517"/>
                  <a:pt x="0" y="432339"/>
                </a:cubicBezTo>
                <a:cubicBezTo>
                  <a:pt x="-5623" y="237161"/>
                  <a:pt x="20174" y="115133"/>
                  <a:pt x="0" y="0"/>
                </a:cubicBezTo>
                <a:close/>
              </a:path>
              <a:path w="3232424" h="847724" stroke="0" extrusionOk="0">
                <a:moveTo>
                  <a:pt x="0" y="0"/>
                </a:moveTo>
                <a:cubicBezTo>
                  <a:pt x="295529" y="-34384"/>
                  <a:pt x="557206" y="-6890"/>
                  <a:pt x="711133" y="0"/>
                </a:cubicBezTo>
                <a:cubicBezTo>
                  <a:pt x="865060" y="6890"/>
                  <a:pt x="1110215" y="19929"/>
                  <a:pt x="1389942" y="0"/>
                </a:cubicBezTo>
                <a:cubicBezTo>
                  <a:pt x="1669669" y="-19929"/>
                  <a:pt x="1822733" y="-7051"/>
                  <a:pt x="1971779" y="0"/>
                </a:cubicBezTo>
                <a:cubicBezTo>
                  <a:pt x="2120825" y="7051"/>
                  <a:pt x="2410878" y="7207"/>
                  <a:pt x="2585939" y="0"/>
                </a:cubicBezTo>
                <a:cubicBezTo>
                  <a:pt x="2761000" y="-7207"/>
                  <a:pt x="3007364" y="7279"/>
                  <a:pt x="3232424" y="0"/>
                </a:cubicBezTo>
                <a:cubicBezTo>
                  <a:pt x="3250319" y="117710"/>
                  <a:pt x="3219339" y="242088"/>
                  <a:pt x="3232424" y="440816"/>
                </a:cubicBezTo>
                <a:cubicBezTo>
                  <a:pt x="3245509" y="639544"/>
                  <a:pt x="3231406" y="657647"/>
                  <a:pt x="3232424" y="847724"/>
                </a:cubicBezTo>
                <a:cubicBezTo>
                  <a:pt x="3051681" y="824669"/>
                  <a:pt x="2879344" y="867207"/>
                  <a:pt x="2553615" y="847724"/>
                </a:cubicBezTo>
                <a:cubicBezTo>
                  <a:pt x="2227886" y="828241"/>
                  <a:pt x="2182596" y="870739"/>
                  <a:pt x="1971779" y="847724"/>
                </a:cubicBezTo>
                <a:cubicBezTo>
                  <a:pt x="1760962" y="824709"/>
                  <a:pt x="1545228" y="839369"/>
                  <a:pt x="1325294" y="847724"/>
                </a:cubicBezTo>
                <a:cubicBezTo>
                  <a:pt x="1105360" y="856079"/>
                  <a:pt x="931746" y="845318"/>
                  <a:pt x="614161" y="847724"/>
                </a:cubicBezTo>
                <a:cubicBezTo>
                  <a:pt x="296576" y="850130"/>
                  <a:pt x="278426" y="874609"/>
                  <a:pt x="0" y="847724"/>
                </a:cubicBezTo>
                <a:cubicBezTo>
                  <a:pt x="-276" y="702215"/>
                  <a:pt x="2258" y="632275"/>
                  <a:pt x="0" y="432339"/>
                </a:cubicBezTo>
                <a:cubicBezTo>
                  <a:pt x="-2258" y="232403"/>
                  <a:pt x="-20778" y="9679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129166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/>
              <a:t>Consumer expectation vs actual sector situation</a:t>
            </a:r>
          </a:p>
        </p:txBody>
      </p:sp>
    </p:spTree>
    <p:extLst>
      <p:ext uri="{BB962C8B-B14F-4D97-AF65-F5344CB8AC3E}">
        <p14:creationId xmlns:p14="http://schemas.microsoft.com/office/powerpoint/2010/main" val="2389944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FFBCC-A9FC-43A8-9C5B-A9C0F714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13</a:t>
            </a:fld>
            <a:endParaRPr lang="en-GB"/>
          </a:p>
        </p:txBody>
      </p:sp>
      <p:pic>
        <p:nvPicPr>
          <p:cNvPr id="4098" name="Picture 2" descr="https://www.biobreeding.org/fileadmin/biobreeding/images/Poster.png">
            <a:extLst>
              <a:ext uri="{FF2B5EF4-FFF2-40B4-BE49-F238E27FC236}">
                <a16:creationId xmlns:a16="http://schemas.microsoft.com/office/drawing/2014/main" id="{8A2365AB-98F8-4F08-96A8-577AB5B7D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1250363"/>
            <a:ext cx="6921500" cy="491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065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CC89A-0588-4EB8-8228-9C9EBD5A8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Arguments to present organic plant breeding to consumer-citizens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03436-D38B-425E-A10E-3856E0D2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483103-15A2-444C-A281-C1897AC69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42" r="27719" b="65401"/>
          <a:stretch/>
        </p:blipFill>
        <p:spPr>
          <a:xfrm>
            <a:off x="465542" y="1411649"/>
            <a:ext cx="6862536" cy="32781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CA53EB-086A-4708-B62B-0F3CB03DE6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63797" r="24697" b="21350"/>
          <a:stretch/>
        </p:blipFill>
        <p:spPr>
          <a:xfrm>
            <a:off x="5278997" y="4689828"/>
            <a:ext cx="6663206" cy="178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13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73916-4D97-4638-B151-E6B8DAF36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Arguments to present organic plant breeding to consumer-citizens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16EE2-BED8-4111-8C80-A60D7D35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15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B8F1C8-801F-4F4E-84E1-F5CA1C1A61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612" r="24056" b="35865"/>
          <a:stretch/>
        </p:blipFill>
        <p:spPr>
          <a:xfrm>
            <a:off x="674180" y="1666754"/>
            <a:ext cx="5839445" cy="2974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42D0AC-C481-4AAB-AFC3-7C54445F2D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857" r="24056"/>
          <a:stretch/>
        </p:blipFill>
        <p:spPr>
          <a:xfrm>
            <a:off x="5945037" y="4728506"/>
            <a:ext cx="5965312" cy="193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9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758BE7-85B3-D3FA-EA5F-9F53BC8FA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1731" y="3088432"/>
            <a:ext cx="7150359" cy="1446246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E5861"/>
                </a:solidFill>
                <a:latin typeface="Gadugi"/>
                <a:ea typeface="Gadugi"/>
              </a:rPr>
              <a:t>Communication and Marketing for organic seeds &amp; organic breeding</a:t>
            </a:r>
            <a:endParaRPr lang="pt-PT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3AE07-3A02-74D0-7067-5CB83CDC3504}"/>
              </a:ext>
            </a:extLst>
          </p:cNvPr>
          <p:cNvSpPr txBox="1"/>
          <p:nvPr/>
        </p:nvSpPr>
        <p:spPr>
          <a:xfrm>
            <a:off x="233266" y="4758612"/>
            <a:ext cx="4506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E5861"/>
                </a:solidFill>
              </a:rPr>
              <a:t>Mariateresa Lazzaro (FiBL </a:t>
            </a:r>
            <a:r>
              <a:rPr lang="it-IT" dirty="0" err="1">
                <a:solidFill>
                  <a:srgbClr val="0E5861"/>
                </a:solidFill>
              </a:rPr>
              <a:t>Switzerland</a:t>
            </a:r>
            <a:r>
              <a:rPr lang="it-IT" dirty="0">
                <a:solidFill>
                  <a:srgbClr val="0E5861"/>
                </a:solidFill>
              </a:rPr>
              <a:t>)</a:t>
            </a:r>
          </a:p>
          <a:p>
            <a:r>
              <a:rPr lang="it-IT" dirty="0">
                <a:solidFill>
                  <a:srgbClr val="0E5861"/>
                </a:solidFill>
              </a:rPr>
              <a:t>25.02.2025</a:t>
            </a:r>
            <a:endParaRPr lang="en-GB" dirty="0">
              <a:solidFill>
                <a:srgbClr val="0E58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5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04484-F76A-4447-98BE-6F80B518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36" y="70918"/>
            <a:ext cx="12192000" cy="795125"/>
          </a:xfrm>
        </p:spPr>
        <p:txBody>
          <a:bodyPr>
            <a:normAutofit/>
          </a:bodyPr>
          <a:lstStyle/>
          <a:p>
            <a:r>
              <a:rPr lang="en-GB" sz="3600" dirty="0"/>
              <a:t>What motivates consumers to purchase organic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154E4-2895-4DF4-AF32-30240C74C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832"/>
            <a:ext cx="10515600" cy="1603375"/>
          </a:xfrm>
        </p:spPr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/>
              <a:t>Health concern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/>
              <a:t>(Perception of) quality and taste</a:t>
            </a:r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/>
              <a:t>Environmental and ecological motives</a:t>
            </a:r>
            <a:endParaRPr lang="en-US" dirty="0"/>
          </a:p>
          <a:p>
            <a:endParaRPr lang="it-IT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9FF74-CC1E-4B0B-8348-5A8E104C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2DB447-0965-4F91-8278-F7A47F9F5B3D}"/>
              </a:ext>
            </a:extLst>
          </p:cNvPr>
          <p:cNvSpPr/>
          <p:nvPr/>
        </p:nvSpPr>
        <p:spPr>
          <a:xfrm>
            <a:off x="2585012" y="5898768"/>
            <a:ext cx="9788324" cy="1280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200" b="1" spc="50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Shenoy</a:t>
            </a:r>
            <a:r>
              <a:rPr lang="en-GB" sz="1200" spc="50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, K. R., Ranjith, V. K., Nayak, S., &amp; </a:t>
            </a:r>
            <a:r>
              <a:rPr lang="en-GB" sz="1200" spc="50" dirty="0" err="1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Anirvinna</a:t>
            </a:r>
            <a:r>
              <a:rPr lang="en-GB" sz="1200" spc="50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, C. (2024). Conceptualizing organic food consumption: A consumer motive perspective. </a:t>
            </a:r>
            <a:r>
              <a:rPr lang="en-GB" sz="1200" i="1" spc="50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Cogent Social Sciences</a:t>
            </a:r>
            <a:r>
              <a:rPr lang="en-GB" sz="1200" spc="50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GB" sz="1200" i="1" spc="50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10</a:t>
            </a:r>
            <a:r>
              <a:rPr lang="en-GB" sz="1200" spc="50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(1). </a:t>
            </a:r>
            <a:r>
              <a:rPr lang="en-GB" sz="1200" spc="50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  <a:hlinkClick r:id="rId3"/>
              </a:rPr>
              <a:t>https://doi.org/10.1080/23311886.2024.2338864</a:t>
            </a:r>
            <a:endParaRPr lang="en-GB" sz="1200" spc="50" dirty="0"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GB" sz="1200" b="1" dirty="0" err="1">
                <a:latin typeface="Gadugi" panose="020B0502040204020203" pitchFamily="34" charset="0"/>
                <a:ea typeface="Gadugi" panose="020B0502040204020203" pitchFamily="34" charset="0"/>
              </a:rPr>
              <a:t>Katt</a:t>
            </a:r>
            <a:r>
              <a:rPr lang="en-GB" sz="1200" dirty="0">
                <a:latin typeface="Gadugi" panose="020B0502040204020203" pitchFamily="34" charset="0"/>
                <a:ea typeface="Gadugi" panose="020B0502040204020203" pitchFamily="34" charset="0"/>
              </a:rPr>
              <a:t>, F., &amp; </a:t>
            </a:r>
            <a:r>
              <a:rPr lang="en-GB" sz="1200" dirty="0" err="1">
                <a:latin typeface="Gadugi" panose="020B0502040204020203" pitchFamily="34" charset="0"/>
                <a:ea typeface="Gadugi" panose="020B0502040204020203" pitchFamily="34" charset="0"/>
              </a:rPr>
              <a:t>Meixner</a:t>
            </a:r>
            <a:r>
              <a:rPr lang="en-GB" sz="1200" dirty="0">
                <a:latin typeface="Gadugi" panose="020B0502040204020203" pitchFamily="34" charset="0"/>
                <a:ea typeface="Gadugi" panose="020B0502040204020203" pitchFamily="34" charset="0"/>
              </a:rPr>
              <a:t>, O. (2020). A systematic review of drivers influencing consumer willingness to pay for organic food. </a:t>
            </a:r>
            <a:r>
              <a:rPr lang="en-GB" sz="1200" i="1" dirty="0">
                <a:latin typeface="Gadugi" panose="020B0502040204020203" pitchFamily="34" charset="0"/>
                <a:ea typeface="Gadugi" panose="020B0502040204020203" pitchFamily="34" charset="0"/>
              </a:rPr>
              <a:t>Trends in Food Science and Technology</a:t>
            </a:r>
            <a:r>
              <a:rPr lang="en-GB" sz="1200" dirty="0"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n-GB" sz="1200" i="1" dirty="0">
                <a:latin typeface="Gadugi" panose="020B0502040204020203" pitchFamily="34" charset="0"/>
                <a:ea typeface="Gadugi" panose="020B0502040204020203" pitchFamily="34" charset="0"/>
              </a:rPr>
              <a:t>100</a:t>
            </a:r>
            <a:r>
              <a:rPr lang="en-GB" sz="1200" dirty="0">
                <a:latin typeface="Gadugi" panose="020B0502040204020203" pitchFamily="34" charset="0"/>
                <a:ea typeface="Gadugi" panose="020B0502040204020203" pitchFamily="34" charset="0"/>
              </a:rPr>
              <a:t>(April), 374–388. </a:t>
            </a:r>
            <a:r>
              <a:rPr lang="en-GB" sz="1200" dirty="0">
                <a:latin typeface="Gadugi" panose="020B0502040204020203" pitchFamily="34" charset="0"/>
                <a:ea typeface="Gadugi" panose="020B0502040204020203" pitchFamily="34" charset="0"/>
                <a:hlinkClick r:id="rId4"/>
              </a:rPr>
              <a:t>https://doi.org/10.1016/j.tifs.2020.04.029</a:t>
            </a:r>
            <a:r>
              <a:rPr lang="en-GB" sz="12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endParaRPr lang="en-US" sz="12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it-IT" sz="1600" spc="5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endParaRPr lang="en-US" sz="2400" spc="50" dirty="0">
              <a:effectLst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EB3B87-2333-4E94-A405-EDEE21075618}"/>
              </a:ext>
            </a:extLst>
          </p:cNvPr>
          <p:cNvSpPr txBox="1">
            <a:spLocks/>
          </p:cNvSpPr>
          <p:nvPr/>
        </p:nvSpPr>
        <p:spPr>
          <a:xfrm>
            <a:off x="878711" y="4163461"/>
            <a:ext cx="10515600" cy="2125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35B64"/>
              </a:buClr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Locality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Shopping environment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EBD5E0-514C-4519-95EA-F4F791D4C0DD}"/>
              </a:ext>
            </a:extLst>
          </p:cNvPr>
          <p:cNvSpPr/>
          <p:nvPr/>
        </p:nvSpPr>
        <p:spPr>
          <a:xfrm>
            <a:off x="-74841" y="3406523"/>
            <a:ext cx="12110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3600" b="1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rPr>
              <a:t>Drivers of willingness to pay for organic food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2B4837-CFD0-411E-8FD7-3A8424235E86}"/>
              </a:ext>
            </a:extLst>
          </p:cNvPr>
          <p:cNvCxnSpPr/>
          <p:nvPr/>
        </p:nvCxnSpPr>
        <p:spPr>
          <a:xfrm>
            <a:off x="1007918" y="3148445"/>
            <a:ext cx="984019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12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1B80F-A874-4913-8A8C-32E2B589F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Motives for buying heirloom vegetable varieties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30DCB-C18A-4781-8B5D-6C7AB509E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32414"/>
          </a:xfrm>
        </p:spPr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/>
              <a:t>taste and</a:t>
            </a:r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/>
              <a:t>potential health-promoting properties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F0B1F-1EFC-4997-94D8-2B3F5ECD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26EE5C-579E-439F-86A7-3E09EA5EB38A}"/>
              </a:ext>
            </a:extLst>
          </p:cNvPr>
          <p:cNvSpPr/>
          <p:nvPr/>
        </p:nvSpPr>
        <p:spPr>
          <a:xfrm>
            <a:off x="2712333" y="6156866"/>
            <a:ext cx="8191017" cy="68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100" b="1" spc="50" dirty="0">
                <a:latin typeface="Gadugi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Lauterbach</a:t>
            </a:r>
            <a:r>
              <a:rPr lang="en-GB" sz="1100" spc="50" dirty="0">
                <a:latin typeface="Gadugi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J., &amp; </a:t>
            </a:r>
            <a:r>
              <a:rPr lang="en-GB" sz="1100" spc="50" dirty="0" err="1">
                <a:latin typeface="Gadugi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Bantle</a:t>
            </a:r>
            <a:r>
              <a:rPr lang="en-GB" sz="1100" spc="50" dirty="0">
                <a:latin typeface="Gadugi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C. (2022). “For More Diversity, Better Taste and My Own Health” Exploring Organic Consumers’ Purchasing Motives for Heirloom Vegetable Varieties. </a:t>
            </a:r>
            <a:r>
              <a:rPr lang="it-IT" sz="1100" i="1" spc="50" dirty="0">
                <a:latin typeface="Gadugi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Sustainability (</a:t>
            </a:r>
            <a:r>
              <a:rPr lang="it-IT" sz="1100" i="1" spc="50" dirty="0" err="1">
                <a:latin typeface="Gadugi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Switzerland</a:t>
            </a:r>
            <a:r>
              <a:rPr lang="it-IT" sz="1100" i="1" spc="50" dirty="0">
                <a:latin typeface="Gadugi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r>
              <a:rPr lang="it-IT" sz="1100" spc="50" dirty="0">
                <a:latin typeface="Gadugi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it-IT" sz="1100" i="1" spc="50" dirty="0">
                <a:latin typeface="Gadugi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14</a:t>
            </a:r>
            <a:r>
              <a:rPr lang="it-IT" sz="1100" spc="50" dirty="0">
                <a:latin typeface="Gadugi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(7). </a:t>
            </a:r>
            <a:r>
              <a:rPr lang="it-IT" sz="1100" spc="50" dirty="0">
                <a:latin typeface="Gadugi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2"/>
              </a:rPr>
              <a:t>https://doi.org/10.3390/su14074068</a:t>
            </a:r>
            <a:r>
              <a:rPr lang="it-IT" sz="1100" spc="50" dirty="0">
                <a:latin typeface="Gadugi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1400" spc="50" dirty="0">
              <a:effectLst/>
              <a:latin typeface="Gadugi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5A13F7-19B4-4847-9193-51738E346E62}"/>
              </a:ext>
            </a:extLst>
          </p:cNvPr>
          <p:cNvSpPr txBox="1">
            <a:spLocks/>
          </p:cNvSpPr>
          <p:nvPr/>
        </p:nvSpPr>
        <p:spPr>
          <a:xfrm>
            <a:off x="838199" y="3957147"/>
            <a:ext cx="10515600" cy="3838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35B64"/>
              </a:buClr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GB" sz="2400" b="1" dirty="0"/>
              <a:t>egoistic-hedonic </a:t>
            </a:r>
            <a:r>
              <a:rPr lang="en-GB" sz="2400" dirty="0"/>
              <a:t>(taste, nutritional value, health) </a:t>
            </a:r>
          </a:p>
          <a:p>
            <a:r>
              <a:rPr lang="en-GB" sz="2400" dirty="0"/>
              <a:t>                                        higher than</a:t>
            </a:r>
          </a:p>
          <a:p>
            <a:r>
              <a:rPr lang="en-GB" sz="2400" b="1" dirty="0"/>
              <a:t>altruistic motives</a:t>
            </a:r>
            <a:r>
              <a:rPr lang="en-GB" sz="2400" dirty="0"/>
              <a:t> (environment, ecology, societal benefits)</a:t>
            </a:r>
            <a:endParaRPr lang="en-US" sz="2400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60BFE9-3A41-4F24-B15D-534D7734330A}"/>
              </a:ext>
            </a:extLst>
          </p:cNvPr>
          <p:cNvSpPr/>
          <p:nvPr/>
        </p:nvSpPr>
        <p:spPr>
          <a:xfrm>
            <a:off x="-74841" y="3406523"/>
            <a:ext cx="12110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3600" b="1" dirty="0">
                <a:solidFill>
                  <a:srgbClr val="135B64"/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rPr>
              <a:t>Motives for buying local food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90C2B5-7BB1-4BC9-813B-037C1B2B33A0}"/>
              </a:ext>
            </a:extLst>
          </p:cNvPr>
          <p:cNvCxnSpPr/>
          <p:nvPr/>
        </p:nvCxnSpPr>
        <p:spPr>
          <a:xfrm>
            <a:off x="1007918" y="3148445"/>
            <a:ext cx="984019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82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79E099-EE2E-F526-F875-758B3CBCC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Challenges</a:t>
            </a:r>
            <a:endParaRPr lang="hr-HR" dirty="0"/>
          </a:p>
        </p:txBody>
      </p:sp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id="{10D8FAD6-315E-1E35-47CD-0495B1A623DA}"/>
              </a:ext>
            </a:extLst>
          </p:cNvPr>
          <p:cNvSpPr/>
          <p:nvPr/>
        </p:nvSpPr>
        <p:spPr>
          <a:xfrm rot="5400000" flipV="1">
            <a:off x="7172296" y="2285858"/>
            <a:ext cx="3240000" cy="3297095"/>
          </a:xfrm>
          <a:prstGeom prst="flowChartOffpage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The differentiation of varieties should rather be mediated on the basis of taste, appearance and consistency.</a:t>
            </a:r>
            <a:endParaRPr lang="en-US" dirty="0"/>
          </a:p>
          <a:p>
            <a:pPr algn="ctr"/>
            <a:endParaRPr lang="hr-HR" sz="1600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4DC06171-3453-7EB0-B94C-F9DBF747367F}"/>
              </a:ext>
            </a:extLst>
          </p:cNvPr>
          <p:cNvSpPr/>
          <p:nvPr/>
        </p:nvSpPr>
        <p:spPr>
          <a:xfrm>
            <a:off x="1225424" y="3279223"/>
            <a:ext cx="4967558" cy="1120620"/>
          </a:xfrm>
          <a:custGeom>
            <a:avLst/>
            <a:gdLst>
              <a:gd name="connsiteX0" fmla="*/ 0 w 3232424"/>
              <a:gd name="connsiteY0" fmla="*/ 0 h 847724"/>
              <a:gd name="connsiteX1" fmla="*/ 581836 w 3232424"/>
              <a:gd name="connsiteY1" fmla="*/ 0 h 847724"/>
              <a:gd name="connsiteX2" fmla="*/ 1292970 w 3232424"/>
              <a:gd name="connsiteY2" fmla="*/ 0 h 847724"/>
              <a:gd name="connsiteX3" fmla="*/ 1971779 w 3232424"/>
              <a:gd name="connsiteY3" fmla="*/ 0 h 847724"/>
              <a:gd name="connsiteX4" fmla="*/ 2650588 w 3232424"/>
              <a:gd name="connsiteY4" fmla="*/ 0 h 847724"/>
              <a:gd name="connsiteX5" fmla="*/ 3232424 w 3232424"/>
              <a:gd name="connsiteY5" fmla="*/ 0 h 847724"/>
              <a:gd name="connsiteX6" fmla="*/ 3232424 w 3232424"/>
              <a:gd name="connsiteY6" fmla="*/ 432339 h 847724"/>
              <a:gd name="connsiteX7" fmla="*/ 3232424 w 3232424"/>
              <a:gd name="connsiteY7" fmla="*/ 847724 h 847724"/>
              <a:gd name="connsiteX8" fmla="*/ 2618263 w 3232424"/>
              <a:gd name="connsiteY8" fmla="*/ 847724 h 847724"/>
              <a:gd name="connsiteX9" fmla="*/ 2036427 w 3232424"/>
              <a:gd name="connsiteY9" fmla="*/ 847724 h 847724"/>
              <a:gd name="connsiteX10" fmla="*/ 1357618 w 3232424"/>
              <a:gd name="connsiteY10" fmla="*/ 847724 h 847724"/>
              <a:gd name="connsiteX11" fmla="*/ 678809 w 3232424"/>
              <a:gd name="connsiteY11" fmla="*/ 847724 h 847724"/>
              <a:gd name="connsiteX12" fmla="*/ 0 w 3232424"/>
              <a:gd name="connsiteY12" fmla="*/ 847724 h 847724"/>
              <a:gd name="connsiteX13" fmla="*/ 0 w 3232424"/>
              <a:gd name="connsiteY13" fmla="*/ 432339 h 847724"/>
              <a:gd name="connsiteX14" fmla="*/ 0 w 3232424"/>
              <a:gd name="connsiteY14" fmla="*/ 0 h 84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32424" h="847724" fill="none" extrusionOk="0">
                <a:moveTo>
                  <a:pt x="0" y="0"/>
                </a:moveTo>
                <a:cubicBezTo>
                  <a:pt x="281902" y="-19643"/>
                  <a:pt x="390888" y="12454"/>
                  <a:pt x="581836" y="0"/>
                </a:cubicBezTo>
                <a:cubicBezTo>
                  <a:pt x="772784" y="-12454"/>
                  <a:pt x="1061965" y="2477"/>
                  <a:pt x="1292970" y="0"/>
                </a:cubicBezTo>
                <a:cubicBezTo>
                  <a:pt x="1523975" y="-2477"/>
                  <a:pt x="1720334" y="8790"/>
                  <a:pt x="1971779" y="0"/>
                </a:cubicBezTo>
                <a:cubicBezTo>
                  <a:pt x="2223224" y="-8790"/>
                  <a:pt x="2337377" y="23224"/>
                  <a:pt x="2650588" y="0"/>
                </a:cubicBezTo>
                <a:cubicBezTo>
                  <a:pt x="2963799" y="-23224"/>
                  <a:pt x="3018700" y="10408"/>
                  <a:pt x="3232424" y="0"/>
                </a:cubicBezTo>
                <a:cubicBezTo>
                  <a:pt x="3253504" y="106974"/>
                  <a:pt x="3213976" y="315597"/>
                  <a:pt x="3232424" y="432339"/>
                </a:cubicBezTo>
                <a:cubicBezTo>
                  <a:pt x="3250872" y="549081"/>
                  <a:pt x="3239225" y="683941"/>
                  <a:pt x="3232424" y="847724"/>
                </a:cubicBezTo>
                <a:cubicBezTo>
                  <a:pt x="3010127" y="874541"/>
                  <a:pt x="2784775" y="826307"/>
                  <a:pt x="2618263" y="847724"/>
                </a:cubicBezTo>
                <a:cubicBezTo>
                  <a:pt x="2451751" y="869141"/>
                  <a:pt x="2245522" y="837012"/>
                  <a:pt x="2036427" y="847724"/>
                </a:cubicBezTo>
                <a:cubicBezTo>
                  <a:pt x="1827332" y="858436"/>
                  <a:pt x="1621878" y="819643"/>
                  <a:pt x="1357618" y="847724"/>
                </a:cubicBezTo>
                <a:cubicBezTo>
                  <a:pt x="1093358" y="875805"/>
                  <a:pt x="822257" y="832283"/>
                  <a:pt x="678809" y="847724"/>
                </a:cubicBezTo>
                <a:cubicBezTo>
                  <a:pt x="535361" y="863165"/>
                  <a:pt x="312630" y="818538"/>
                  <a:pt x="0" y="847724"/>
                </a:cubicBezTo>
                <a:cubicBezTo>
                  <a:pt x="-17668" y="713187"/>
                  <a:pt x="5623" y="627517"/>
                  <a:pt x="0" y="432339"/>
                </a:cubicBezTo>
                <a:cubicBezTo>
                  <a:pt x="-5623" y="237161"/>
                  <a:pt x="20174" y="115133"/>
                  <a:pt x="0" y="0"/>
                </a:cubicBezTo>
                <a:close/>
              </a:path>
              <a:path w="3232424" h="847724" stroke="0" extrusionOk="0">
                <a:moveTo>
                  <a:pt x="0" y="0"/>
                </a:moveTo>
                <a:cubicBezTo>
                  <a:pt x="295529" y="-34384"/>
                  <a:pt x="557206" y="-6890"/>
                  <a:pt x="711133" y="0"/>
                </a:cubicBezTo>
                <a:cubicBezTo>
                  <a:pt x="865060" y="6890"/>
                  <a:pt x="1110215" y="19929"/>
                  <a:pt x="1389942" y="0"/>
                </a:cubicBezTo>
                <a:cubicBezTo>
                  <a:pt x="1669669" y="-19929"/>
                  <a:pt x="1822733" y="-7051"/>
                  <a:pt x="1971779" y="0"/>
                </a:cubicBezTo>
                <a:cubicBezTo>
                  <a:pt x="2120825" y="7051"/>
                  <a:pt x="2410878" y="7207"/>
                  <a:pt x="2585939" y="0"/>
                </a:cubicBezTo>
                <a:cubicBezTo>
                  <a:pt x="2761000" y="-7207"/>
                  <a:pt x="3007364" y="7279"/>
                  <a:pt x="3232424" y="0"/>
                </a:cubicBezTo>
                <a:cubicBezTo>
                  <a:pt x="3250319" y="117710"/>
                  <a:pt x="3219339" y="242088"/>
                  <a:pt x="3232424" y="440816"/>
                </a:cubicBezTo>
                <a:cubicBezTo>
                  <a:pt x="3245509" y="639544"/>
                  <a:pt x="3231406" y="657647"/>
                  <a:pt x="3232424" y="847724"/>
                </a:cubicBezTo>
                <a:cubicBezTo>
                  <a:pt x="3051681" y="824669"/>
                  <a:pt x="2879344" y="867207"/>
                  <a:pt x="2553615" y="847724"/>
                </a:cubicBezTo>
                <a:cubicBezTo>
                  <a:pt x="2227886" y="828241"/>
                  <a:pt x="2182596" y="870739"/>
                  <a:pt x="1971779" y="847724"/>
                </a:cubicBezTo>
                <a:cubicBezTo>
                  <a:pt x="1760962" y="824709"/>
                  <a:pt x="1545228" y="839369"/>
                  <a:pt x="1325294" y="847724"/>
                </a:cubicBezTo>
                <a:cubicBezTo>
                  <a:pt x="1105360" y="856079"/>
                  <a:pt x="931746" y="845318"/>
                  <a:pt x="614161" y="847724"/>
                </a:cubicBezTo>
                <a:cubicBezTo>
                  <a:pt x="296576" y="850130"/>
                  <a:pt x="278426" y="874609"/>
                  <a:pt x="0" y="847724"/>
                </a:cubicBezTo>
                <a:cubicBezTo>
                  <a:pt x="-276" y="702215"/>
                  <a:pt x="2258" y="632275"/>
                  <a:pt x="0" y="432339"/>
                </a:cubicBezTo>
                <a:cubicBezTo>
                  <a:pt x="-2258" y="232403"/>
                  <a:pt x="-20778" y="9679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129166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Consumer-citizens  do not make a direct connection between CULTIVATED DIVERSITY </a:t>
            </a:r>
          </a:p>
          <a:p>
            <a:pPr algn="ctr"/>
            <a:r>
              <a:rPr lang="en-GB" dirty="0"/>
              <a:t>and the food they eat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44853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03C67-A2E5-47D6-9ED0-515B5AF0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43B470-BA45-4A04-821B-A54B131AF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582" y="-33933"/>
            <a:ext cx="4894754" cy="6918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420C4D-EBB4-478A-8ACA-FB847E7AB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67" y="1872225"/>
            <a:ext cx="4043621" cy="35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0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79E099-EE2E-F526-F875-758B3CBCC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Challenges</a:t>
            </a:r>
            <a:endParaRPr lang="hr-HR" dirty="0"/>
          </a:p>
        </p:txBody>
      </p:sp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id="{10D8FAD6-315E-1E35-47CD-0495B1A623DA}"/>
              </a:ext>
            </a:extLst>
          </p:cNvPr>
          <p:cNvSpPr/>
          <p:nvPr/>
        </p:nvSpPr>
        <p:spPr>
          <a:xfrm rot="5400000" flipV="1">
            <a:off x="7266851" y="1788385"/>
            <a:ext cx="3065846" cy="4292041"/>
          </a:xfrm>
          <a:prstGeom prst="flowChartOffpage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Consumer-citizens have highest chance of eating a new species or variety that they had not known before when going to a farmers’ market, eating at a restaurant or buying a vegetable box. </a:t>
            </a:r>
            <a:endParaRPr lang="hr-HR" sz="1600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4DC06171-3453-7EB0-B94C-F9DBF747367F}"/>
              </a:ext>
            </a:extLst>
          </p:cNvPr>
          <p:cNvSpPr/>
          <p:nvPr/>
        </p:nvSpPr>
        <p:spPr>
          <a:xfrm>
            <a:off x="1246206" y="3126455"/>
            <a:ext cx="4552709" cy="1615900"/>
          </a:xfrm>
          <a:custGeom>
            <a:avLst/>
            <a:gdLst>
              <a:gd name="connsiteX0" fmla="*/ 0 w 3232424"/>
              <a:gd name="connsiteY0" fmla="*/ 0 h 847724"/>
              <a:gd name="connsiteX1" fmla="*/ 581836 w 3232424"/>
              <a:gd name="connsiteY1" fmla="*/ 0 h 847724"/>
              <a:gd name="connsiteX2" fmla="*/ 1292970 w 3232424"/>
              <a:gd name="connsiteY2" fmla="*/ 0 h 847724"/>
              <a:gd name="connsiteX3" fmla="*/ 1971779 w 3232424"/>
              <a:gd name="connsiteY3" fmla="*/ 0 h 847724"/>
              <a:gd name="connsiteX4" fmla="*/ 2650588 w 3232424"/>
              <a:gd name="connsiteY4" fmla="*/ 0 h 847724"/>
              <a:gd name="connsiteX5" fmla="*/ 3232424 w 3232424"/>
              <a:gd name="connsiteY5" fmla="*/ 0 h 847724"/>
              <a:gd name="connsiteX6" fmla="*/ 3232424 w 3232424"/>
              <a:gd name="connsiteY6" fmla="*/ 432339 h 847724"/>
              <a:gd name="connsiteX7" fmla="*/ 3232424 w 3232424"/>
              <a:gd name="connsiteY7" fmla="*/ 847724 h 847724"/>
              <a:gd name="connsiteX8" fmla="*/ 2618263 w 3232424"/>
              <a:gd name="connsiteY8" fmla="*/ 847724 h 847724"/>
              <a:gd name="connsiteX9" fmla="*/ 2036427 w 3232424"/>
              <a:gd name="connsiteY9" fmla="*/ 847724 h 847724"/>
              <a:gd name="connsiteX10" fmla="*/ 1357618 w 3232424"/>
              <a:gd name="connsiteY10" fmla="*/ 847724 h 847724"/>
              <a:gd name="connsiteX11" fmla="*/ 678809 w 3232424"/>
              <a:gd name="connsiteY11" fmla="*/ 847724 h 847724"/>
              <a:gd name="connsiteX12" fmla="*/ 0 w 3232424"/>
              <a:gd name="connsiteY12" fmla="*/ 847724 h 847724"/>
              <a:gd name="connsiteX13" fmla="*/ 0 w 3232424"/>
              <a:gd name="connsiteY13" fmla="*/ 432339 h 847724"/>
              <a:gd name="connsiteX14" fmla="*/ 0 w 3232424"/>
              <a:gd name="connsiteY14" fmla="*/ 0 h 84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32424" h="847724" fill="none" extrusionOk="0">
                <a:moveTo>
                  <a:pt x="0" y="0"/>
                </a:moveTo>
                <a:cubicBezTo>
                  <a:pt x="281902" y="-19643"/>
                  <a:pt x="390888" y="12454"/>
                  <a:pt x="581836" y="0"/>
                </a:cubicBezTo>
                <a:cubicBezTo>
                  <a:pt x="772784" y="-12454"/>
                  <a:pt x="1061965" y="2477"/>
                  <a:pt x="1292970" y="0"/>
                </a:cubicBezTo>
                <a:cubicBezTo>
                  <a:pt x="1523975" y="-2477"/>
                  <a:pt x="1720334" y="8790"/>
                  <a:pt x="1971779" y="0"/>
                </a:cubicBezTo>
                <a:cubicBezTo>
                  <a:pt x="2223224" y="-8790"/>
                  <a:pt x="2337377" y="23224"/>
                  <a:pt x="2650588" y="0"/>
                </a:cubicBezTo>
                <a:cubicBezTo>
                  <a:pt x="2963799" y="-23224"/>
                  <a:pt x="3018700" y="10408"/>
                  <a:pt x="3232424" y="0"/>
                </a:cubicBezTo>
                <a:cubicBezTo>
                  <a:pt x="3253504" y="106974"/>
                  <a:pt x="3213976" y="315597"/>
                  <a:pt x="3232424" y="432339"/>
                </a:cubicBezTo>
                <a:cubicBezTo>
                  <a:pt x="3250872" y="549081"/>
                  <a:pt x="3239225" y="683941"/>
                  <a:pt x="3232424" y="847724"/>
                </a:cubicBezTo>
                <a:cubicBezTo>
                  <a:pt x="3010127" y="874541"/>
                  <a:pt x="2784775" y="826307"/>
                  <a:pt x="2618263" y="847724"/>
                </a:cubicBezTo>
                <a:cubicBezTo>
                  <a:pt x="2451751" y="869141"/>
                  <a:pt x="2245522" y="837012"/>
                  <a:pt x="2036427" y="847724"/>
                </a:cubicBezTo>
                <a:cubicBezTo>
                  <a:pt x="1827332" y="858436"/>
                  <a:pt x="1621878" y="819643"/>
                  <a:pt x="1357618" y="847724"/>
                </a:cubicBezTo>
                <a:cubicBezTo>
                  <a:pt x="1093358" y="875805"/>
                  <a:pt x="822257" y="832283"/>
                  <a:pt x="678809" y="847724"/>
                </a:cubicBezTo>
                <a:cubicBezTo>
                  <a:pt x="535361" y="863165"/>
                  <a:pt x="312630" y="818538"/>
                  <a:pt x="0" y="847724"/>
                </a:cubicBezTo>
                <a:cubicBezTo>
                  <a:pt x="-17668" y="713187"/>
                  <a:pt x="5623" y="627517"/>
                  <a:pt x="0" y="432339"/>
                </a:cubicBezTo>
                <a:cubicBezTo>
                  <a:pt x="-5623" y="237161"/>
                  <a:pt x="20174" y="115133"/>
                  <a:pt x="0" y="0"/>
                </a:cubicBezTo>
                <a:close/>
              </a:path>
              <a:path w="3232424" h="847724" stroke="0" extrusionOk="0">
                <a:moveTo>
                  <a:pt x="0" y="0"/>
                </a:moveTo>
                <a:cubicBezTo>
                  <a:pt x="295529" y="-34384"/>
                  <a:pt x="557206" y="-6890"/>
                  <a:pt x="711133" y="0"/>
                </a:cubicBezTo>
                <a:cubicBezTo>
                  <a:pt x="865060" y="6890"/>
                  <a:pt x="1110215" y="19929"/>
                  <a:pt x="1389942" y="0"/>
                </a:cubicBezTo>
                <a:cubicBezTo>
                  <a:pt x="1669669" y="-19929"/>
                  <a:pt x="1822733" y="-7051"/>
                  <a:pt x="1971779" y="0"/>
                </a:cubicBezTo>
                <a:cubicBezTo>
                  <a:pt x="2120825" y="7051"/>
                  <a:pt x="2410878" y="7207"/>
                  <a:pt x="2585939" y="0"/>
                </a:cubicBezTo>
                <a:cubicBezTo>
                  <a:pt x="2761000" y="-7207"/>
                  <a:pt x="3007364" y="7279"/>
                  <a:pt x="3232424" y="0"/>
                </a:cubicBezTo>
                <a:cubicBezTo>
                  <a:pt x="3250319" y="117710"/>
                  <a:pt x="3219339" y="242088"/>
                  <a:pt x="3232424" y="440816"/>
                </a:cubicBezTo>
                <a:cubicBezTo>
                  <a:pt x="3245509" y="639544"/>
                  <a:pt x="3231406" y="657647"/>
                  <a:pt x="3232424" y="847724"/>
                </a:cubicBezTo>
                <a:cubicBezTo>
                  <a:pt x="3051681" y="824669"/>
                  <a:pt x="2879344" y="867207"/>
                  <a:pt x="2553615" y="847724"/>
                </a:cubicBezTo>
                <a:cubicBezTo>
                  <a:pt x="2227886" y="828241"/>
                  <a:pt x="2182596" y="870739"/>
                  <a:pt x="1971779" y="847724"/>
                </a:cubicBezTo>
                <a:cubicBezTo>
                  <a:pt x="1760962" y="824709"/>
                  <a:pt x="1545228" y="839369"/>
                  <a:pt x="1325294" y="847724"/>
                </a:cubicBezTo>
                <a:cubicBezTo>
                  <a:pt x="1105360" y="856079"/>
                  <a:pt x="931746" y="845318"/>
                  <a:pt x="614161" y="847724"/>
                </a:cubicBezTo>
                <a:cubicBezTo>
                  <a:pt x="296576" y="850130"/>
                  <a:pt x="278426" y="874609"/>
                  <a:pt x="0" y="847724"/>
                </a:cubicBezTo>
                <a:cubicBezTo>
                  <a:pt x="-276" y="702215"/>
                  <a:pt x="2258" y="632275"/>
                  <a:pt x="0" y="432339"/>
                </a:cubicBezTo>
                <a:cubicBezTo>
                  <a:pt x="-2258" y="232403"/>
                  <a:pt x="-20778" y="9679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129166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/>
              <a:t>Consumers are rarely aware of the difference between species and variety and, because of this, communicating about genetic diversity is very challenging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84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1E219-6322-402F-B5DD-44AA5D65F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86D635-C0B2-4C63-8B0A-08523C230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9" y="2243442"/>
            <a:ext cx="4182095" cy="3136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0D5A86-9A54-4818-99E9-1AFD15D527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54"/>
          <a:stretch/>
        </p:blipFill>
        <p:spPr>
          <a:xfrm>
            <a:off x="4371372" y="1226915"/>
            <a:ext cx="7095283" cy="51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5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79E099-EE2E-F526-F875-758B3CBCC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Challenges</a:t>
            </a:r>
            <a:endParaRPr lang="hr-HR" dirty="0"/>
          </a:p>
        </p:txBody>
      </p:sp>
      <p:sp>
        <p:nvSpPr>
          <p:cNvPr id="4" name="Dijagram toka: Izvanstranični poveznik 3">
            <a:extLst>
              <a:ext uri="{FF2B5EF4-FFF2-40B4-BE49-F238E27FC236}">
                <a16:creationId xmlns:a16="http://schemas.microsoft.com/office/drawing/2014/main" id="{10D8FAD6-315E-1E35-47CD-0495B1A623DA}"/>
              </a:ext>
            </a:extLst>
          </p:cNvPr>
          <p:cNvSpPr/>
          <p:nvPr/>
        </p:nvSpPr>
        <p:spPr>
          <a:xfrm rot="5400000" flipV="1">
            <a:off x="7266851" y="1788385"/>
            <a:ext cx="3065846" cy="4292041"/>
          </a:xfrm>
          <a:prstGeom prst="flowChartOffpage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When communicating about cultivated diversity, basic information (e.g., “What is a variety/cultivar?”) should be included</a:t>
            </a:r>
            <a:endParaRPr lang="hr-HR" sz="1600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4DC06171-3453-7EB0-B94C-F9DBF747367F}"/>
              </a:ext>
            </a:extLst>
          </p:cNvPr>
          <p:cNvSpPr/>
          <p:nvPr/>
        </p:nvSpPr>
        <p:spPr>
          <a:xfrm>
            <a:off x="840961" y="2845900"/>
            <a:ext cx="5081858" cy="2422290"/>
          </a:xfrm>
          <a:custGeom>
            <a:avLst/>
            <a:gdLst>
              <a:gd name="connsiteX0" fmla="*/ 0 w 3232424"/>
              <a:gd name="connsiteY0" fmla="*/ 0 h 847724"/>
              <a:gd name="connsiteX1" fmla="*/ 581836 w 3232424"/>
              <a:gd name="connsiteY1" fmla="*/ 0 h 847724"/>
              <a:gd name="connsiteX2" fmla="*/ 1292970 w 3232424"/>
              <a:gd name="connsiteY2" fmla="*/ 0 h 847724"/>
              <a:gd name="connsiteX3" fmla="*/ 1971779 w 3232424"/>
              <a:gd name="connsiteY3" fmla="*/ 0 h 847724"/>
              <a:gd name="connsiteX4" fmla="*/ 2650588 w 3232424"/>
              <a:gd name="connsiteY4" fmla="*/ 0 h 847724"/>
              <a:gd name="connsiteX5" fmla="*/ 3232424 w 3232424"/>
              <a:gd name="connsiteY5" fmla="*/ 0 h 847724"/>
              <a:gd name="connsiteX6" fmla="*/ 3232424 w 3232424"/>
              <a:gd name="connsiteY6" fmla="*/ 432339 h 847724"/>
              <a:gd name="connsiteX7" fmla="*/ 3232424 w 3232424"/>
              <a:gd name="connsiteY7" fmla="*/ 847724 h 847724"/>
              <a:gd name="connsiteX8" fmla="*/ 2618263 w 3232424"/>
              <a:gd name="connsiteY8" fmla="*/ 847724 h 847724"/>
              <a:gd name="connsiteX9" fmla="*/ 2036427 w 3232424"/>
              <a:gd name="connsiteY9" fmla="*/ 847724 h 847724"/>
              <a:gd name="connsiteX10" fmla="*/ 1357618 w 3232424"/>
              <a:gd name="connsiteY10" fmla="*/ 847724 h 847724"/>
              <a:gd name="connsiteX11" fmla="*/ 678809 w 3232424"/>
              <a:gd name="connsiteY11" fmla="*/ 847724 h 847724"/>
              <a:gd name="connsiteX12" fmla="*/ 0 w 3232424"/>
              <a:gd name="connsiteY12" fmla="*/ 847724 h 847724"/>
              <a:gd name="connsiteX13" fmla="*/ 0 w 3232424"/>
              <a:gd name="connsiteY13" fmla="*/ 432339 h 847724"/>
              <a:gd name="connsiteX14" fmla="*/ 0 w 3232424"/>
              <a:gd name="connsiteY14" fmla="*/ 0 h 84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32424" h="847724" fill="none" extrusionOk="0">
                <a:moveTo>
                  <a:pt x="0" y="0"/>
                </a:moveTo>
                <a:cubicBezTo>
                  <a:pt x="281902" y="-19643"/>
                  <a:pt x="390888" y="12454"/>
                  <a:pt x="581836" y="0"/>
                </a:cubicBezTo>
                <a:cubicBezTo>
                  <a:pt x="772784" y="-12454"/>
                  <a:pt x="1061965" y="2477"/>
                  <a:pt x="1292970" y="0"/>
                </a:cubicBezTo>
                <a:cubicBezTo>
                  <a:pt x="1523975" y="-2477"/>
                  <a:pt x="1720334" y="8790"/>
                  <a:pt x="1971779" y="0"/>
                </a:cubicBezTo>
                <a:cubicBezTo>
                  <a:pt x="2223224" y="-8790"/>
                  <a:pt x="2337377" y="23224"/>
                  <a:pt x="2650588" y="0"/>
                </a:cubicBezTo>
                <a:cubicBezTo>
                  <a:pt x="2963799" y="-23224"/>
                  <a:pt x="3018700" y="10408"/>
                  <a:pt x="3232424" y="0"/>
                </a:cubicBezTo>
                <a:cubicBezTo>
                  <a:pt x="3253504" y="106974"/>
                  <a:pt x="3213976" y="315597"/>
                  <a:pt x="3232424" y="432339"/>
                </a:cubicBezTo>
                <a:cubicBezTo>
                  <a:pt x="3250872" y="549081"/>
                  <a:pt x="3239225" y="683941"/>
                  <a:pt x="3232424" y="847724"/>
                </a:cubicBezTo>
                <a:cubicBezTo>
                  <a:pt x="3010127" y="874541"/>
                  <a:pt x="2784775" y="826307"/>
                  <a:pt x="2618263" y="847724"/>
                </a:cubicBezTo>
                <a:cubicBezTo>
                  <a:pt x="2451751" y="869141"/>
                  <a:pt x="2245522" y="837012"/>
                  <a:pt x="2036427" y="847724"/>
                </a:cubicBezTo>
                <a:cubicBezTo>
                  <a:pt x="1827332" y="858436"/>
                  <a:pt x="1621878" y="819643"/>
                  <a:pt x="1357618" y="847724"/>
                </a:cubicBezTo>
                <a:cubicBezTo>
                  <a:pt x="1093358" y="875805"/>
                  <a:pt x="822257" y="832283"/>
                  <a:pt x="678809" y="847724"/>
                </a:cubicBezTo>
                <a:cubicBezTo>
                  <a:pt x="535361" y="863165"/>
                  <a:pt x="312630" y="818538"/>
                  <a:pt x="0" y="847724"/>
                </a:cubicBezTo>
                <a:cubicBezTo>
                  <a:pt x="-17668" y="713187"/>
                  <a:pt x="5623" y="627517"/>
                  <a:pt x="0" y="432339"/>
                </a:cubicBezTo>
                <a:cubicBezTo>
                  <a:pt x="-5623" y="237161"/>
                  <a:pt x="20174" y="115133"/>
                  <a:pt x="0" y="0"/>
                </a:cubicBezTo>
                <a:close/>
              </a:path>
              <a:path w="3232424" h="847724" stroke="0" extrusionOk="0">
                <a:moveTo>
                  <a:pt x="0" y="0"/>
                </a:moveTo>
                <a:cubicBezTo>
                  <a:pt x="295529" y="-34384"/>
                  <a:pt x="557206" y="-6890"/>
                  <a:pt x="711133" y="0"/>
                </a:cubicBezTo>
                <a:cubicBezTo>
                  <a:pt x="865060" y="6890"/>
                  <a:pt x="1110215" y="19929"/>
                  <a:pt x="1389942" y="0"/>
                </a:cubicBezTo>
                <a:cubicBezTo>
                  <a:pt x="1669669" y="-19929"/>
                  <a:pt x="1822733" y="-7051"/>
                  <a:pt x="1971779" y="0"/>
                </a:cubicBezTo>
                <a:cubicBezTo>
                  <a:pt x="2120825" y="7051"/>
                  <a:pt x="2410878" y="7207"/>
                  <a:pt x="2585939" y="0"/>
                </a:cubicBezTo>
                <a:cubicBezTo>
                  <a:pt x="2761000" y="-7207"/>
                  <a:pt x="3007364" y="7279"/>
                  <a:pt x="3232424" y="0"/>
                </a:cubicBezTo>
                <a:cubicBezTo>
                  <a:pt x="3250319" y="117710"/>
                  <a:pt x="3219339" y="242088"/>
                  <a:pt x="3232424" y="440816"/>
                </a:cubicBezTo>
                <a:cubicBezTo>
                  <a:pt x="3245509" y="639544"/>
                  <a:pt x="3231406" y="657647"/>
                  <a:pt x="3232424" y="847724"/>
                </a:cubicBezTo>
                <a:cubicBezTo>
                  <a:pt x="3051681" y="824669"/>
                  <a:pt x="2879344" y="867207"/>
                  <a:pt x="2553615" y="847724"/>
                </a:cubicBezTo>
                <a:cubicBezTo>
                  <a:pt x="2227886" y="828241"/>
                  <a:pt x="2182596" y="870739"/>
                  <a:pt x="1971779" y="847724"/>
                </a:cubicBezTo>
                <a:cubicBezTo>
                  <a:pt x="1760962" y="824709"/>
                  <a:pt x="1545228" y="839369"/>
                  <a:pt x="1325294" y="847724"/>
                </a:cubicBezTo>
                <a:cubicBezTo>
                  <a:pt x="1105360" y="856079"/>
                  <a:pt x="931746" y="845318"/>
                  <a:pt x="614161" y="847724"/>
                </a:cubicBezTo>
                <a:cubicBezTo>
                  <a:pt x="296576" y="850130"/>
                  <a:pt x="278426" y="874609"/>
                  <a:pt x="0" y="847724"/>
                </a:cubicBezTo>
                <a:cubicBezTo>
                  <a:pt x="-276" y="702215"/>
                  <a:pt x="2258" y="632275"/>
                  <a:pt x="0" y="432339"/>
                </a:cubicBezTo>
                <a:cubicBezTo>
                  <a:pt x="-2258" y="232403"/>
                  <a:pt x="-20778" y="9679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129166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/>
              <a:t>Complexity and multidimensionality of the topic (species diversity, genetic diversity, cultivar type, newly developed cultivars </a:t>
            </a:r>
            <a:r>
              <a:rPr lang="en-GB" i="1" dirty="0"/>
              <a:t>vs</a:t>
            </a:r>
            <a:r>
              <a:rPr lang="en-GB" dirty="0"/>
              <a:t> landraces, different breeding approaches for Organic Varieties/Organic Heterogeneous Material/organic pure lines, Organic Plant Breeding vs Breeding for Organic concepts, breeding </a:t>
            </a:r>
            <a:r>
              <a:rPr lang="en-GB" i="1" dirty="0"/>
              <a:t>vs</a:t>
            </a:r>
            <a:r>
              <a:rPr lang="en-GB" dirty="0"/>
              <a:t> seed production);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8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BD6E6-129B-4B0F-9B33-EF595AB5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3840-DF75-401A-ADC9-454FD63CE542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A9C296-B283-41A9-863F-256707F63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45" y="1527463"/>
            <a:ext cx="3608809" cy="4336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CCA398-3662-44F9-9CB0-847031600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275" y="0"/>
            <a:ext cx="4850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93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veSeeding">
      <a:dk1>
        <a:sysClr val="windowText" lastClr="000000"/>
      </a:dk1>
      <a:lt1>
        <a:sysClr val="window" lastClr="FFFFFF"/>
      </a:lt1>
      <a:dk2>
        <a:srgbClr val="135B64"/>
      </a:dk2>
      <a:lt2>
        <a:srgbClr val="8EBE37"/>
      </a:lt2>
      <a:accent1>
        <a:srgbClr val="8EBE37"/>
      </a:accent1>
      <a:accent2>
        <a:srgbClr val="135B64"/>
      </a:accent2>
      <a:accent3>
        <a:srgbClr val="135B64"/>
      </a:accent3>
      <a:accent4>
        <a:srgbClr val="701D66"/>
      </a:accent4>
      <a:accent5>
        <a:srgbClr val="135B64"/>
      </a:accent5>
      <a:accent6>
        <a:srgbClr val="4EA72E"/>
      </a:accent6>
      <a:hlink>
        <a:srgbClr val="467886"/>
      </a:hlink>
      <a:folHlink>
        <a:srgbClr val="8EBE3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b471db-797b-4dbf-95c5-f9f3e33762c3">
      <Terms xmlns="http://schemas.microsoft.com/office/infopath/2007/PartnerControls"/>
    </lcf76f155ced4ddcb4097134ff3c332f>
    <TaxCatchAll xmlns="adbb81b3-18ad-40cd-af73-8111099fc7b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4EDD913E92464B826357373C95F6A5" ma:contentTypeVersion="15" ma:contentTypeDescription="Create a new document." ma:contentTypeScope="" ma:versionID="8af4f1b488d1f820ce1337f5d3c8a565">
  <xsd:schema xmlns:xsd="http://www.w3.org/2001/XMLSchema" xmlns:xs="http://www.w3.org/2001/XMLSchema" xmlns:p="http://schemas.microsoft.com/office/2006/metadata/properties" xmlns:ns2="d3b471db-797b-4dbf-95c5-f9f3e33762c3" xmlns:ns3="adbb81b3-18ad-40cd-af73-8111099fc7b4" targetNamespace="http://schemas.microsoft.com/office/2006/metadata/properties" ma:root="true" ma:fieldsID="ee2c810c1391fe7ec9433aa0b49657d5" ns2:_="" ns3:_="">
    <xsd:import namespace="d3b471db-797b-4dbf-95c5-f9f3e33762c3"/>
    <xsd:import namespace="adbb81b3-18ad-40cd-af73-8111099fc7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471db-797b-4dbf-95c5-f9f3e33762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bc49ad8-0d76-4442-b3ec-dfaba3082b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b81b3-18ad-40cd-af73-8111099fc7b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11abb4b-b040-4ee7-a172-e0a395c34e35}" ma:internalName="TaxCatchAll" ma:showField="CatchAllData" ma:web="adbb81b3-18ad-40cd-af73-8111099fc7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53D32-436F-43D1-8945-1C62CB4540AA}">
  <ds:schemaRefs>
    <ds:schemaRef ds:uri="http://purl.org/dc/terms/"/>
    <ds:schemaRef ds:uri="http://schemas.microsoft.com/office/2006/metadata/properties"/>
    <ds:schemaRef ds:uri="d3b471db-797b-4dbf-95c5-f9f3e33762c3"/>
    <ds:schemaRef ds:uri="http://schemas.microsoft.com/office/2006/documentManagement/types"/>
    <ds:schemaRef ds:uri="http://www.w3.org/XML/1998/namespace"/>
    <ds:schemaRef ds:uri="adbb81b3-18ad-40cd-af73-8111099fc7b4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55FD290-1817-4C5B-97B1-D536FD0B56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4269D0-6E3D-4ABC-8776-FB2A59D47D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b471db-797b-4dbf-95c5-f9f3e33762c3"/>
    <ds:schemaRef ds:uri="adbb81b3-18ad-40cd-af73-8111099fc7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Microsoft Office PowerPoint</Application>
  <PresentationFormat>Widescreen</PresentationFormat>
  <Paragraphs>80</Paragraphs>
  <Slides>16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MS Mincho</vt:lpstr>
      <vt:lpstr>Arial</vt:lpstr>
      <vt:lpstr>Calibri</vt:lpstr>
      <vt:lpstr>Calibri Light</vt:lpstr>
      <vt:lpstr>Gadugi</vt:lpstr>
      <vt:lpstr>Times New Roman</vt:lpstr>
      <vt:lpstr>Wingdings</vt:lpstr>
      <vt:lpstr>Office Theme</vt:lpstr>
      <vt:lpstr>Challenges in communicating about organic seeds &amp; organic breeding</vt:lpstr>
      <vt:lpstr>What motivates consumers to purchase organic</vt:lpstr>
      <vt:lpstr>Motives for buying heirloom vegetable varieties</vt:lpstr>
      <vt:lpstr>Communication Challenges</vt:lpstr>
      <vt:lpstr>PowerPoint Presentation</vt:lpstr>
      <vt:lpstr>Communication Challenges</vt:lpstr>
      <vt:lpstr>PowerPoint Presentation</vt:lpstr>
      <vt:lpstr>Communication Challenges</vt:lpstr>
      <vt:lpstr>PowerPoint Presentation</vt:lpstr>
      <vt:lpstr>Communication Challenges</vt:lpstr>
      <vt:lpstr>PowerPoint Presentation</vt:lpstr>
      <vt:lpstr>Communication Challenges</vt:lpstr>
      <vt:lpstr>PowerPoint Presentation</vt:lpstr>
      <vt:lpstr>Arguments to present organic plant breeding to consumer-citizens</vt:lpstr>
      <vt:lpstr>Arguments to present organic plant breeding to consumer-citizens</vt:lpstr>
      <vt:lpstr>Communication and Marketing for organic seeds &amp; organic breeding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LiveSeeding_Presentation-Template</dc:title>
  <dc:creator>Tanja Mosler</dc:creator>
  <cp:lastModifiedBy>Mariateresa Lazzaro</cp:lastModifiedBy>
  <cp:revision>221</cp:revision>
  <cp:lastPrinted>2022-10-11T18:56:57Z</cp:lastPrinted>
  <dcterms:created xsi:type="dcterms:W3CDTF">2022-10-10T17:56:28Z</dcterms:created>
  <dcterms:modified xsi:type="dcterms:W3CDTF">2025-02-24T17:43:07Z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0x010100DE4EDD913E92464B826357373C95F6A5</vt:lpwstr>
  </property>
</Properties>
</file>