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8" r:id="rId5"/>
    <p:sldMasterId id="2147483686" r:id="rId6"/>
  </p:sldMasterIdLst>
  <p:notesMasterIdLst>
    <p:notesMasterId r:id="rId31"/>
  </p:notesMasterIdLst>
  <p:handoutMasterIdLst>
    <p:handoutMasterId r:id="rId32"/>
  </p:handoutMasterIdLst>
  <p:sldIdLst>
    <p:sldId id="357" r:id="rId7"/>
    <p:sldId id="340" r:id="rId8"/>
    <p:sldId id="423" r:id="rId9"/>
    <p:sldId id="424" r:id="rId10"/>
    <p:sldId id="2147375169" r:id="rId11"/>
    <p:sldId id="2147375186" r:id="rId12"/>
    <p:sldId id="2147375187" r:id="rId13"/>
    <p:sldId id="2147375179" r:id="rId14"/>
    <p:sldId id="2147375184" r:id="rId15"/>
    <p:sldId id="2147375183" r:id="rId16"/>
    <p:sldId id="2147375180" r:id="rId17"/>
    <p:sldId id="2147375177" r:id="rId18"/>
    <p:sldId id="2147375185" r:id="rId19"/>
    <p:sldId id="2147375170" r:id="rId20"/>
    <p:sldId id="430" r:id="rId21"/>
    <p:sldId id="2147375172" r:id="rId22"/>
    <p:sldId id="2147375171" r:id="rId23"/>
    <p:sldId id="2147375181" r:id="rId24"/>
    <p:sldId id="2147375175" r:id="rId25"/>
    <p:sldId id="436" r:id="rId26"/>
    <p:sldId id="2147375188" r:id="rId27"/>
    <p:sldId id="2147375182" r:id="rId28"/>
    <p:sldId id="358" r:id="rId29"/>
    <p:sldId id="353" r:id="rId30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135B64"/>
    <a:srgbClr val="0E5861"/>
    <a:srgbClr val="8EBE3F"/>
    <a:srgbClr val="FFFFFF"/>
    <a:srgbClr val="8AB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6C112-407D-DF7D-3270-24046FB21075}" v="20" dt="2024-11-06T23:10:32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3ACBB-5D17-4082-B07A-64ED0AEBCB3E}" type="datetimeFigureOut">
              <a:rPr lang="de-CH" smtClean="0"/>
              <a:t>24.02.2025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DF860-D274-4125-B877-96D5543425D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157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7B2A9-5158-4AD0-87C0-45F3B2B0B246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0588B-C373-492F-A203-2971FDA73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98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8.png"/><Relationship Id="rId4" Type="http://schemas.openxmlformats.org/officeDocument/2006/relationships/image" Target="../media/image1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6.png"/><Relationship Id="rId4" Type="http://schemas.openxmlformats.org/officeDocument/2006/relationships/image" Target="../media/image16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6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2.png"/><Relationship Id="rId4" Type="http://schemas.openxmlformats.org/officeDocument/2006/relationships/image" Target="../media/image16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33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png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8.png"/><Relationship Id="rId4" Type="http://schemas.openxmlformats.org/officeDocument/2006/relationships/image" Target="../media/image1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6.png"/><Relationship Id="rId4" Type="http://schemas.openxmlformats.org/officeDocument/2006/relationships/image" Target="../media/image16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6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2.png"/><Relationship Id="rId4" Type="http://schemas.openxmlformats.org/officeDocument/2006/relationships/image" Target="../media/image16.sv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33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6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16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1.jpeg"/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12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29.jpeg"/><Relationship Id="rId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3">
            <a:extLst>
              <a:ext uri="{FF2B5EF4-FFF2-40B4-BE49-F238E27FC236}">
                <a16:creationId xmlns:a16="http://schemas.microsoft.com/office/drawing/2014/main" id="{53F506D6-6EF2-CCF2-AEE1-57ACD34132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873384"/>
            <a:ext cx="6927449" cy="2491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4D9873-5E68-603D-20D2-FF4FAB3AE9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429305"/>
          </a:xfrm>
        </p:spPr>
        <p:txBody>
          <a:bodyPr anchor="b"/>
          <a:lstStyle>
            <a:lvl1pPr algn="ctr">
              <a:defRPr sz="6000"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 err="1"/>
              <a:t>Headline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8A62C-D9E7-E780-8DC6-ABA0FFB925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7317" y="3294097"/>
            <a:ext cx="5285716" cy="176617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Name </a:t>
            </a:r>
            <a:r>
              <a:rPr lang="en-GB" dirty="0"/>
              <a:t>or Subtitle</a:t>
            </a:r>
            <a:endParaRPr lang="hr-HR" dirty="0"/>
          </a:p>
          <a:p>
            <a:r>
              <a:rPr lang="hr-HR" dirty="0"/>
              <a:t>City, </a:t>
            </a:r>
            <a:r>
              <a:rPr lang="hr-HR" dirty="0" err="1"/>
              <a:t>country</a:t>
            </a:r>
            <a:r>
              <a:rPr lang="hr-HR" dirty="0"/>
              <a:t>, date</a:t>
            </a:r>
            <a:endParaRPr lang="en-GB" dirty="0"/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196CA8F1-D410-724C-2DFD-409D0110DF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5552" y="6051069"/>
            <a:ext cx="1183410" cy="356454"/>
          </a:xfrm>
          <a:prstGeom prst="rect">
            <a:avLst/>
          </a:prstGeom>
        </p:spPr>
      </p:pic>
      <p:pic>
        <p:nvPicPr>
          <p:cNvPr id="8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C32E094-FC5B-5C26-1F28-35EC64AF360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8106" y="6018004"/>
            <a:ext cx="411744" cy="456558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1FE48067-123E-D007-AADA-B037B2E22C73}"/>
              </a:ext>
            </a:extLst>
          </p:cNvPr>
          <p:cNvSpPr/>
          <p:nvPr userDrawn="1"/>
        </p:nvSpPr>
        <p:spPr>
          <a:xfrm>
            <a:off x="3883865" y="6018005"/>
            <a:ext cx="6057350" cy="5609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GB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Funded by the European Union, the Swiss State Secretariat for Education, Research and Innovation (SERI) and UK Research and Innovation (</a:t>
            </a:r>
            <a:r>
              <a:rPr lang="en-GB" sz="105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UKRI</a:t>
            </a:r>
            <a:r>
              <a:rPr lang="en-GB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Views and opinions expressed are however those of the author(s) only and do not necessarily reflect those of the European Union or REA, nor SERI or </a:t>
            </a:r>
            <a:r>
              <a:rPr lang="en-GB" sz="105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UKRI</a:t>
            </a:r>
            <a:r>
              <a:rPr lang="en-GB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BDFEFC7D-B52A-ECAF-8F28-FF486833589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410" y="6051069"/>
            <a:ext cx="663456" cy="615169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584CF59-F90C-8747-51D9-A512030772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79" y="5805604"/>
            <a:ext cx="2423292" cy="842294"/>
          </a:xfrm>
          <a:prstGeom prst="rect">
            <a:avLst/>
          </a:prstGeom>
        </p:spPr>
      </p:pic>
      <p:pic>
        <p:nvPicPr>
          <p:cNvPr id="13" name="Graphic 19">
            <a:extLst>
              <a:ext uri="{FF2B5EF4-FFF2-40B4-BE49-F238E27FC236}">
                <a16:creationId xmlns:a16="http://schemas.microsoft.com/office/drawing/2014/main" id="{ABCF101F-BD11-B879-1A3C-238E53E0FD9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718778"/>
            <a:ext cx="12192000" cy="2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8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6000" t="-14000" r="-6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3">
            <a:extLst>
              <a:ext uri="{FF2B5EF4-FFF2-40B4-BE49-F238E27FC236}">
                <a16:creationId xmlns:a16="http://schemas.microsoft.com/office/drawing/2014/main" id="{53F506D6-6EF2-CCF2-AEE1-57ACD34132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994240" y="2880361"/>
            <a:ext cx="6927449" cy="2491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4D9873-5E68-603D-20D2-FF4FAB3AE9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429305"/>
          </a:xfrm>
        </p:spPr>
        <p:txBody>
          <a:bodyPr anchor="b"/>
          <a:lstStyle>
            <a:lvl1pPr algn="ctr">
              <a:defRPr sz="6000"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 err="1"/>
              <a:t>Headline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8A62C-D9E7-E780-8DC6-ABA0FFB925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7317" y="3294097"/>
            <a:ext cx="5285716" cy="176617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Name </a:t>
            </a:r>
          </a:p>
          <a:p>
            <a:r>
              <a:rPr lang="hr-HR" dirty="0"/>
              <a:t>City, </a:t>
            </a:r>
            <a:r>
              <a:rPr lang="hr-HR" dirty="0" err="1"/>
              <a:t>country</a:t>
            </a:r>
            <a:r>
              <a:rPr lang="hr-HR" dirty="0"/>
              <a:t>, date</a:t>
            </a:r>
            <a:endParaRPr lang="en-GB" dirty="0"/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196CA8F1-D410-724C-2DFD-409D0110DF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5552" y="6051069"/>
            <a:ext cx="1183410" cy="356454"/>
          </a:xfrm>
          <a:prstGeom prst="rect">
            <a:avLst/>
          </a:prstGeom>
        </p:spPr>
      </p:pic>
      <p:pic>
        <p:nvPicPr>
          <p:cNvPr id="8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C32E094-FC5B-5C26-1F28-35EC64AF360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06" y="6018004"/>
            <a:ext cx="411744" cy="456558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1FE48067-123E-D007-AADA-B037B2E22C73}"/>
              </a:ext>
            </a:extLst>
          </p:cNvPr>
          <p:cNvSpPr/>
          <p:nvPr userDrawn="1"/>
        </p:nvSpPr>
        <p:spPr>
          <a:xfrm>
            <a:off x="3765760" y="6018005"/>
            <a:ext cx="6175455" cy="5609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GB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Funded by the European Union, the Swiss State Secretariat for Education, Research and Innovation (SERI) and UK Research and Innovation (</a:t>
            </a:r>
            <a:r>
              <a:rPr lang="en-GB" sz="105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UKRI</a:t>
            </a:r>
            <a:r>
              <a:rPr lang="en-GB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Views and opinions expressed are however those of the author(s) only and do not necessarily reflect those of the European Union or REA, nor SERI or </a:t>
            </a:r>
            <a:r>
              <a:rPr lang="en-GB" sz="105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UKRI</a:t>
            </a:r>
            <a:r>
              <a:rPr lang="en-GB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BDFEFC7D-B52A-ECAF-8F28-FF486833589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42" y="6011664"/>
            <a:ext cx="621421" cy="57619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584CF59-F90C-8747-51D9-A512030772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9" y="5805604"/>
            <a:ext cx="2423292" cy="842294"/>
          </a:xfrm>
          <a:prstGeom prst="rect">
            <a:avLst/>
          </a:prstGeom>
        </p:spPr>
      </p:pic>
      <p:pic>
        <p:nvPicPr>
          <p:cNvPr id="13" name="Graphic 19">
            <a:extLst>
              <a:ext uri="{FF2B5EF4-FFF2-40B4-BE49-F238E27FC236}">
                <a16:creationId xmlns:a16="http://schemas.microsoft.com/office/drawing/2014/main" id="{ABCF101F-BD11-B879-1A3C-238E53E0FD9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718778"/>
            <a:ext cx="12192000" cy="2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1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ilagođeni izgled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1">
            <a:extLst>
              <a:ext uri="{FF2B5EF4-FFF2-40B4-BE49-F238E27FC236}">
                <a16:creationId xmlns:a16="http://schemas.microsoft.com/office/drawing/2014/main" id="{901C93ED-AF53-1321-8A68-DBD024D3DC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31494" y="3223968"/>
            <a:ext cx="6164703" cy="251052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6EB11A7-1DE8-73EB-7483-BA63BED8A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4495539"/>
            <a:ext cx="6533965" cy="1096219"/>
          </a:xfrm>
        </p:spPr>
        <p:txBody>
          <a:bodyPr>
            <a:normAutofit/>
          </a:bodyPr>
          <a:lstStyle>
            <a:lvl1pPr algn="l">
              <a:defRPr sz="4000" b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 err="1"/>
              <a:t>Thanks</a:t>
            </a:r>
            <a:r>
              <a:rPr lang="hr-HR" dirty="0"/>
              <a:t> for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attention</a:t>
            </a:r>
            <a:r>
              <a:rPr lang="hr-HR" dirty="0"/>
              <a:t>!</a:t>
            </a:r>
            <a:endParaRPr lang="en-GB" dirty="0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9299808-69A2-BD7E-36B6-B69669D9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ED2EFB7-4EBB-512F-F94F-DD5E20E37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A367CDC-51EC-2CAF-FD5F-CF55DE84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23AED15-7B37-1E12-B312-362D181F40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94" y="2937339"/>
            <a:ext cx="6228601" cy="223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0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D6FBC-CDFA-CDEE-7B93-EB4BF8499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255"/>
            <a:ext cx="12192000" cy="1120620"/>
          </a:xfrm>
        </p:spPr>
        <p:txBody>
          <a:bodyPr/>
          <a:lstStyle>
            <a:lvl1pPr algn="ctr">
              <a:defRPr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/>
              <a:t>Presentation </a:t>
            </a:r>
            <a:r>
              <a:rPr lang="hr-HR" dirty="0" err="1"/>
              <a:t>outline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384E9-43B8-5B43-7147-F3FFEB84D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383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buClr>
                <a:srgbClr val="0E5861"/>
              </a:buClr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9CA2EE3-BFE9-F3A4-C016-4124DF7F3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8" y="969074"/>
            <a:ext cx="11712144" cy="169801"/>
          </a:xfrm>
          <a:prstGeom prst="rect">
            <a:avLst/>
          </a:prstGeom>
        </p:spPr>
      </p:pic>
      <p:pic>
        <p:nvPicPr>
          <p:cNvPr id="8" name="Picture 3" descr="Logo&#10;&#10;Description automatically generated">
            <a:extLst>
              <a:ext uri="{FF2B5EF4-FFF2-40B4-BE49-F238E27FC236}">
                <a16:creationId xmlns:a16="http://schemas.microsoft.com/office/drawing/2014/main" id="{8BE5007E-BA22-68C2-65B7-84ACAD19C2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" y="6082074"/>
            <a:ext cx="2234624" cy="77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88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5BAC03-D39D-BBD6-6C3A-9E2637F36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73505" cy="1138875"/>
          </a:xfrm>
        </p:spPr>
        <p:txBody>
          <a:bodyPr/>
          <a:lstStyle>
            <a:lvl1pPr algn="ctr">
              <a:defRPr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/>
              <a:t>Key message</a:t>
            </a:r>
            <a:endParaRPr lang="en-GB" dirty="0"/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B3356A5F-E5B0-A00B-8CF2-D57430F5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8" y="969074"/>
            <a:ext cx="11712144" cy="169801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1EAE67F9-0381-DAA1-E255-C31B7FE654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2138" y="2229028"/>
            <a:ext cx="9127723" cy="3103022"/>
          </a:xfrm>
          <a:prstGeom prst="rect">
            <a:avLst/>
          </a:prstGeom>
        </p:spPr>
      </p:pic>
      <p:pic>
        <p:nvPicPr>
          <p:cNvPr id="8" name="Picture 18" descr="Logo&#10;&#10;Description automatically generated">
            <a:extLst>
              <a:ext uri="{FF2B5EF4-FFF2-40B4-BE49-F238E27FC236}">
                <a16:creationId xmlns:a16="http://schemas.microsoft.com/office/drawing/2014/main" id="{8396C30D-1E2E-A134-6C28-2A47CDE469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" y="6082074"/>
            <a:ext cx="2234624" cy="77671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485BBA-32BE-13B0-8EF5-22B7BA0E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050" y="2560931"/>
            <a:ext cx="8362605" cy="2484894"/>
          </a:xfrm>
        </p:spPr>
        <p:txBody>
          <a:bodyPr/>
          <a:lstStyle>
            <a:lvl1pPr marL="0" indent="0">
              <a:buClr>
                <a:srgbClr val="8EBE3F"/>
              </a:buClr>
              <a:buFontTx/>
              <a:buNone/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>
              <a:buClr>
                <a:srgbClr val="0E5861"/>
              </a:buCl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463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">
            <a:extLst>
              <a:ext uri="{FF2B5EF4-FFF2-40B4-BE49-F238E27FC236}">
                <a16:creationId xmlns:a16="http://schemas.microsoft.com/office/drawing/2014/main" id="{194B8C07-0284-6D71-7325-7E2F761DCE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8" y="969074"/>
            <a:ext cx="11712144" cy="169801"/>
          </a:xfrm>
          <a:prstGeom prst="rect">
            <a:avLst/>
          </a:prstGeom>
        </p:spPr>
      </p:pic>
      <p:pic>
        <p:nvPicPr>
          <p:cNvPr id="9" name="Graphic 21">
            <a:extLst>
              <a:ext uri="{FF2B5EF4-FFF2-40B4-BE49-F238E27FC236}">
                <a16:creationId xmlns:a16="http://schemas.microsoft.com/office/drawing/2014/main" id="{6121749B-438C-CD2A-99B5-F7A12290E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6852" y="3136392"/>
            <a:ext cx="8326028" cy="230743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10598E4-CC6B-D8D7-40D4-88673087767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337"/>
            <a:ext cx="3776493" cy="5587326"/>
          </a:xfrm>
          <a:prstGeom prst="rect">
            <a:avLst/>
          </a:prstGeom>
        </p:spPr>
      </p:pic>
      <p:pic>
        <p:nvPicPr>
          <p:cNvPr id="12" name="Picture 18" descr="Logo&#10;&#10;Description automatically generated">
            <a:extLst>
              <a:ext uri="{FF2B5EF4-FFF2-40B4-BE49-F238E27FC236}">
                <a16:creationId xmlns:a16="http://schemas.microsoft.com/office/drawing/2014/main" id="{615364CB-0AB1-33C7-3B0B-C256F6CE66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" y="6082074"/>
            <a:ext cx="2234624" cy="776716"/>
          </a:xfrm>
          <a:prstGeom prst="rect">
            <a:avLst/>
          </a:prstGeom>
        </p:spPr>
      </p:pic>
      <p:sp>
        <p:nvSpPr>
          <p:cNvPr id="14" name="Naslov 1">
            <a:extLst>
              <a:ext uri="{FF2B5EF4-FFF2-40B4-BE49-F238E27FC236}">
                <a16:creationId xmlns:a16="http://schemas.microsoft.com/office/drawing/2014/main" id="{DD87F61B-2A7E-C247-56B0-7DA87A408E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73505" cy="1138875"/>
          </a:xfrm>
        </p:spPr>
        <p:txBody>
          <a:bodyPr/>
          <a:lstStyle>
            <a:lvl1pPr algn="ctr">
              <a:defRPr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/>
              <a:t>Key message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71C062E-2FDC-E7C0-7B0F-39FC0AC07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411" y="3441469"/>
            <a:ext cx="7689274" cy="1733205"/>
          </a:xfrm>
        </p:spPr>
        <p:txBody>
          <a:bodyPr/>
          <a:lstStyle>
            <a:lvl1pPr marL="0" indent="0">
              <a:buNone/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>
              <a:buClr>
                <a:srgbClr val="0E5861"/>
              </a:buCl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589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5">
            <a:extLst>
              <a:ext uri="{FF2B5EF4-FFF2-40B4-BE49-F238E27FC236}">
                <a16:creationId xmlns:a16="http://schemas.microsoft.com/office/drawing/2014/main" id="{FD52580E-A65E-7D71-8A9D-D0BD634DAA1C}"/>
              </a:ext>
            </a:extLst>
          </p:cNvPr>
          <p:cNvSpPr/>
          <p:nvPr userDrawn="1"/>
        </p:nvSpPr>
        <p:spPr>
          <a:xfrm>
            <a:off x="0" y="4241483"/>
            <a:ext cx="7948871" cy="1529757"/>
          </a:xfrm>
          <a:custGeom>
            <a:avLst/>
            <a:gdLst>
              <a:gd name="connsiteX0" fmla="*/ 273952 w 8169475"/>
              <a:gd name="connsiteY0" fmla="*/ 75385 h 1529757"/>
              <a:gd name="connsiteX1" fmla="*/ 1099317 w 8169475"/>
              <a:gd name="connsiteY1" fmla="*/ 78574 h 1529757"/>
              <a:gd name="connsiteX2" fmla="*/ 2013564 w 8169475"/>
              <a:gd name="connsiteY2" fmla="*/ 87642 h 1529757"/>
              <a:gd name="connsiteX3" fmla="*/ 3518620 w 8169475"/>
              <a:gd name="connsiteY3" fmla="*/ 32436 h 1529757"/>
              <a:gd name="connsiteX4" fmla="*/ 4944168 w 8169475"/>
              <a:gd name="connsiteY4" fmla="*/ 25560 h 1529757"/>
              <a:gd name="connsiteX5" fmla="*/ 6218634 w 8169475"/>
              <a:gd name="connsiteY5" fmla="*/ 45988 h 1529757"/>
              <a:gd name="connsiteX6" fmla="*/ 7996829 w 8169475"/>
              <a:gd name="connsiteY6" fmla="*/ 67712 h 1529757"/>
              <a:gd name="connsiteX7" fmla="*/ 8136733 w 8169475"/>
              <a:gd name="connsiteY7" fmla="*/ 639108 h 1529757"/>
              <a:gd name="connsiteX8" fmla="*/ 8028560 w 8169475"/>
              <a:gd name="connsiteY8" fmla="*/ 1499989 h 1529757"/>
              <a:gd name="connsiteX9" fmla="*/ 7077172 w 8169475"/>
              <a:gd name="connsiteY9" fmla="*/ 1488230 h 1529757"/>
              <a:gd name="connsiteX10" fmla="*/ 5481251 w 8169475"/>
              <a:gd name="connsiteY10" fmla="*/ 1459033 h 1529757"/>
              <a:gd name="connsiteX11" fmla="*/ 4969950 w 8169475"/>
              <a:gd name="connsiteY11" fmla="*/ 1468200 h 1529757"/>
              <a:gd name="connsiteX12" fmla="*/ 3939776 w 8169475"/>
              <a:gd name="connsiteY12" fmla="*/ 1474379 h 1529757"/>
              <a:gd name="connsiteX13" fmla="*/ 2545057 w 8169475"/>
              <a:gd name="connsiteY13" fmla="*/ 1521215 h 1529757"/>
              <a:gd name="connsiteX14" fmla="*/ 1629367 w 8169475"/>
              <a:gd name="connsiteY14" fmla="*/ 1504872 h 1529757"/>
              <a:gd name="connsiteX15" fmla="*/ 113494 w 8169475"/>
              <a:gd name="connsiteY15" fmla="*/ 1492914 h 1529757"/>
              <a:gd name="connsiteX16" fmla="*/ 273591 w 8169475"/>
              <a:gd name="connsiteY16" fmla="*/ 75086 h 152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69475" h="1529757">
                <a:moveTo>
                  <a:pt x="273952" y="75385"/>
                </a:moveTo>
                <a:cubicBezTo>
                  <a:pt x="497871" y="66317"/>
                  <a:pt x="848173" y="131090"/>
                  <a:pt x="1099317" y="78574"/>
                </a:cubicBezTo>
                <a:cubicBezTo>
                  <a:pt x="1350460" y="26058"/>
                  <a:pt x="2013564" y="87642"/>
                  <a:pt x="2013564" y="87642"/>
                </a:cubicBezTo>
                <a:cubicBezTo>
                  <a:pt x="2013564" y="87642"/>
                  <a:pt x="3189051" y="32436"/>
                  <a:pt x="3518620" y="32436"/>
                </a:cubicBezTo>
                <a:cubicBezTo>
                  <a:pt x="3848189" y="32436"/>
                  <a:pt x="4502279" y="98205"/>
                  <a:pt x="4944168" y="25560"/>
                </a:cubicBezTo>
                <a:cubicBezTo>
                  <a:pt x="5386058" y="-47085"/>
                  <a:pt x="5669292" y="59541"/>
                  <a:pt x="6218634" y="45988"/>
                </a:cubicBezTo>
                <a:cubicBezTo>
                  <a:pt x="6767976" y="32436"/>
                  <a:pt x="7766599" y="14897"/>
                  <a:pt x="7996829" y="67712"/>
                </a:cubicBezTo>
                <a:cubicBezTo>
                  <a:pt x="8101577" y="91827"/>
                  <a:pt x="8006204" y="385996"/>
                  <a:pt x="8136733" y="639108"/>
                </a:cubicBezTo>
                <a:cubicBezTo>
                  <a:pt x="8251217" y="861528"/>
                  <a:pt x="8028560" y="1499989"/>
                  <a:pt x="8028560" y="1499989"/>
                </a:cubicBezTo>
                <a:cubicBezTo>
                  <a:pt x="8028560" y="1499989"/>
                  <a:pt x="7693943" y="1528688"/>
                  <a:pt x="7077172" y="1488230"/>
                </a:cubicBezTo>
                <a:cubicBezTo>
                  <a:pt x="6552170" y="1453851"/>
                  <a:pt x="6249824" y="1492914"/>
                  <a:pt x="5481251" y="1459033"/>
                </a:cubicBezTo>
                <a:cubicBezTo>
                  <a:pt x="5432212" y="1456940"/>
                  <a:pt x="5409135" y="1468200"/>
                  <a:pt x="4969950" y="1468200"/>
                </a:cubicBezTo>
                <a:cubicBezTo>
                  <a:pt x="4530765" y="1468200"/>
                  <a:pt x="4294045" y="1528888"/>
                  <a:pt x="3939776" y="1474379"/>
                </a:cubicBezTo>
                <a:cubicBezTo>
                  <a:pt x="3582623" y="1419272"/>
                  <a:pt x="2921682" y="1565659"/>
                  <a:pt x="2545057" y="1521215"/>
                </a:cubicBezTo>
                <a:cubicBezTo>
                  <a:pt x="2168433" y="1476770"/>
                  <a:pt x="1984538" y="1504872"/>
                  <a:pt x="1629367" y="1504872"/>
                </a:cubicBezTo>
                <a:cubicBezTo>
                  <a:pt x="1274197" y="1504872"/>
                  <a:pt x="583689" y="1509555"/>
                  <a:pt x="113494" y="1492914"/>
                </a:cubicBezTo>
                <a:cubicBezTo>
                  <a:pt x="113494" y="1492914"/>
                  <a:pt x="-227974" y="95514"/>
                  <a:pt x="273591" y="75086"/>
                </a:cubicBezTo>
              </a:path>
            </a:pathLst>
          </a:custGeom>
          <a:solidFill>
            <a:srgbClr val="FFFFFF">
              <a:alpha val="72000"/>
            </a:srgbClr>
          </a:solidFill>
          <a:ln w="18020" cap="flat">
            <a:noFill/>
            <a:prstDash val="solid"/>
            <a:miter/>
          </a:ln>
        </p:spPr>
        <p:txBody>
          <a:bodyPr rtlCol="0" anchor="ctr"/>
          <a:lstStyle/>
          <a:p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C6DE1CA-C187-6086-A37B-C6E58D8D0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3945" y="4499264"/>
            <a:ext cx="6276110" cy="1018309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/>
              <a:t>Project </a:t>
            </a:r>
            <a:r>
              <a:rPr lang="hr-HR" dirty="0" err="1"/>
              <a:t>planing</a:t>
            </a:r>
            <a:r>
              <a:rPr lang="hr-HR" dirty="0"/>
              <a:t> &amp; </a:t>
            </a:r>
            <a:r>
              <a:rPr lang="hr-HR" dirty="0" err="1"/>
              <a:t>reporting</a:t>
            </a:r>
            <a:endParaRPr lang="en-GB" dirty="0"/>
          </a:p>
        </p:txBody>
      </p:sp>
      <p:pic>
        <p:nvPicPr>
          <p:cNvPr id="7" name="Picture 10" descr="Logo&#10;&#10;Description automatically generated">
            <a:extLst>
              <a:ext uri="{FF2B5EF4-FFF2-40B4-BE49-F238E27FC236}">
                <a16:creationId xmlns:a16="http://schemas.microsoft.com/office/drawing/2014/main" id="{9F6C9A6D-666F-2D2D-13CE-C8DA75001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9" y="3637838"/>
            <a:ext cx="1456524" cy="21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77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175460-2912-EF70-4F69-8D10434E7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73504" cy="1138874"/>
          </a:xfrm>
        </p:spPr>
        <p:txBody>
          <a:bodyPr/>
          <a:lstStyle>
            <a:lvl1pPr algn="ctr">
              <a:defRPr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 err="1"/>
              <a:t>Closing</a:t>
            </a:r>
            <a:r>
              <a:rPr lang="hr-HR" dirty="0"/>
              <a:t> </a:t>
            </a:r>
            <a:r>
              <a:rPr lang="hr-HR" dirty="0" err="1"/>
              <a:t>messages</a:t>
            </a:r>
            <a:endParaRPr lang="en-GB" dirty="0"/>
          </a:p>
        </p:txBody>
      </p:sp>
      <p:pic>
        <p:nvPicPr>
          <p:cNvPr id="7" name="Picture 20">
            <a:extLst>
              <a:ext uri="{FF2B5EF4-FFF2-40B4-BE49-F238E27FC236}">
                <a16:creationId xmlns:a16="http://schemas.microsoft.com/office/drawing/2014/main" id="{A1B14F15-5E02-2102-259A-16FCA89389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8" y="969074"/>
            <a:ext cx="11712144" cy="169801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46A6DC7-B984-7D0C-3F37-BA08EBD9C084}"/>
              </a:ext>
            </a:extLst>
          </p:cNvPr>
          <p:cNvSpPr txBox="1">
            <a:spLocks/>
          </p:cNvSpPr>
          <p:nvPr userDrawn="1"/>
        </p:nvSpPr>
        <p:spPr>
          <a:xfrm>
            <a:off x="2984978" y="1681850"/>
            <a:ext cx="8555993" cy="46152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0E5861"/>
              </a:buClr>
              <a:buFont typeface="Wingdings" panose="05000000000000000000" pitchFamily="2" charset="2"/>
              <a:buNone/>
            </a:pPr>
            <a:endParaRPr lang="en-GB" sz="2600" dirty="0"/>
          </a:p>
        </p:txBody>
      </p:sp>
      <p:pic>
        <p:nvPicPr>
          <p:cNvPr id="12" name="Graphic 5">
            <a:extLst>
              <a:ext uri="{FF2B5EF4-FFF2-40B4-BE49-F238E27FC236}">
                <a16:creationId xmlns:a16="http://schemas.microsoft.com/office/drawing/2014/main" id="{5914AB35-25ED-7C15-590C-9E16C2E3EB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 flipV="1">
            <a:off x="-1071447" y="2728181"/>
            <a:ext cx="4999875" cy="2444223"/>
          </a:xfrm>
          <a:prstGeom prst="rect">
            <a:avLst/>
          </a:prstGeom>
        </p:spPr>
      </p:pic>
      <p:pic>
        <p:nvPicPr>
          <p:cNvPr id="13" name="Picture 8" descr="Icon&#10;&#10;Description automatically generated">
            <a:extLst>
              <a:ext uri="{FF2B5EF4-FFF2-40B4-BE49-F238E27FC236}">
                <a16:creationId xmlns:a16="http://schemas.microsoft.com/office/drawing/2014/main" id="{E1761AD2-6F74-9031-671B-9EC0B0BEE1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47" y="3071052"/>
            <a:ext cx="2024057" cy="2994595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1DA5FE4-5BE2-5C30-04B0-55B86E2D2264}"/>
              </a:ext>
            </a:extLst>
          </p:cNvPr>
          <p:cNvSpPr txBox="1">
            <a:spLocks/>
          </p:cNvSpPr>
          <p:nvPr userDrawn="1"/>
        </p:nvSpPr>
        <p:spPr>
          <a:xfrm>
            <a:off x="2984978" y="1681850"/>
            <a:ext cx="8216147" cy="46152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rgbClr val="0E5861"/>
              </a:buClr>
              <a:buFont typeface="Wingdings" panose="05000000000000000000" pitchFamily="2" charset="2"/>
              <a:buChar char="§"/>
            </a:pPr>
            <a:endParaRPr lang="en-GB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292A2-D82D-8FDD-4D67-AC83513FA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2672" y="1620982"/>
            <a:ext cx="8511128" cy="4676159"/>
          </a:xfrm>
        </p:spPr>
        <p:txBody>
          <a:bodyPr/>
          <a:lstStyle>
            <a:lvl1pPr marL="0" indent="0">
              <a:buNone/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>
              <a:buClr>
                <a:srgbClr val="0E5861"/>
              </a:buCl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18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C3B06E-712B-6C8F-55B3-75BA029E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1CB6673-ED13-6D87-4611-D3224011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C6A5953-5980-E93A-1FBA-B0DFF6B6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0350AD1-7A47-4792-BD80-38028F78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791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02234-072A-200B-AD46-062C0668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1749F-DE18-3F6B-73E1-AC963B1D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1C3D5-153F-D4C1-D921-9E8EC0E5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0024C-51A7-AA43-C97E-489AA68C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257E2-AA89-F831-ED5E-8730390E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580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44360-9B01-9A46-1078-6D91C2DA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61C25-743E-0FE8-1724-3C968D905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C7749-F270-1CF9-0256-EB1037EBD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1645A-8A2F-104A-202F-9DA8EF77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02509-5C45-C76D-88EF-2E44E98CA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F084B-1A04-AD6A-5A82-027586EF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98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ilagođeni izgle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1">
            <a:extLst>
              <a:ext uri="{FF2B5EF4-FFF2-40B4-BE49-F238E27FC236}">
                <a16:creationId xmlns:a16="http://schemas.microsoft.com/office/drawing/2014/main" id="{901C93ED-AF53-1321-8A68-DBD024D3DC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31494" y="3223968"/>
            <a:ext cx="6164703" cy="251052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6EB11A7-1DE8-73EB-7483-BA63BED8A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4495539"/>
            <a:ext cx="6533965" cy="1096219"/>
          </a:xfrm>
        </p:spPr>
        <p:txBody>
          <a:bodyPr>
            <a:normAutofit/>
          </a:bodyPr>
          <a:lstStyle>
            <a:lvl1pPr algn="l">
              <a:defRPr sz="4000" b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 err="1"/>
              <a:t>Thanks</a:t>
            </a:r>
            <a:r>
              <a:rPr lang="hr-HR" dirty="0"/>
              <a:t> for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attention</a:t>
            </a:r>
            <a:r>
              <a:rPr lang="hr-HR" dirty="0"/>
              <a:t>!</a:t>
            </a:r>
            <a:endParaRPr lang="en-GB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ED2EFB7-4EBB-512F-F94F-DD5E20E37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A367CDC-51EC-2CAF-FD5F-CF55DE84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23AED15-7B37-1E12-B312-362D181F40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1494" y="2937339"/>
            <a:ext cx="6228601" cy="223418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BDE0135-0F26-46EE-885B-1CD3BF9D9C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1735" y="136525"/>
            <a:ext cx="2423292" cy="84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65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18C6C-81E6-B8C0-BD02-9DF8CA447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3EDA6-152C-E4E7-C970-E8E2B980C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8C4A3-8E84-0D6B-6203-12A1FB1A7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626A5-BE26-C94F-A796-69EE1D5B3A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14E82C-4926-DD1B-CC44-7DEC691E76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57A223-C7F9-967B-B87B-0ED5962D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A9F545-8E29-A26F-3E05-5847052F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954A80-E913-BB90-F270-1AAEC305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04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A8CD-788A-CE62-4556-65088E95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F97CD-8DC5-2FF3-2079-0580CC9AF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9427F-1EF7-244F-5D1D-75DD3BC0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FD6C8-56EE-270E-4831-C54099D3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592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B80442AB-1C24-85AA-6315-3DA0B95A0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28" y="-79129"/>
            <a:ext cx="2675361" cy="929513"/>
          </a:xfrm>
          <a:prstGeom prst="rect">
            <a:avLst/>
          </a:prstGeom>
        </p:spPr>
      </p:pic>
      <p:pic>
        <p:nvPicPr>
          <p:cNvPr id="43" name="Picture 43">
            <a:extLst>
              <a:ext uri="{FF2B5EF4-FFF2-40B4-BE49-F238E27FC236}">
                <a16:creationId xmlns:a16="http://schemas.microsoft.com/office/drawing/2014/main" id="{1A9214BE-545A-F5B2-6FF2-A5D8598C9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5812843"/>
            <a:ext cx="12607639" cy="89581"/>
          </a:xfrm>
          <a:prstGeom prst="rect">
            <a:avLst/>
          </a:prstGeom>
        </p:spPr>
      </p:pic>
      <p:pic>
        <p:nvPicPr>
          <p:cNvPr id="44" name="Picture 45" descr="Logo&#10;&#10;Description automatically generated">
            <a:extLst>
              <a:ext uri="{FF2B5EF4-FFF2-40B4-BE49-F238E27FC236}">
                <a16:creationId xmlns:a16="http://schemas.microsoft.com/office/drawing/2014/main" id="{4E516AEA-3479-5344-CB6D-A0C3573273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9" y="5847583"/>
            <a:ext cx="2423292" cy="842294"/>
          </a:xfrm>
          <a:prstGeom prst="rect">
            <a:avLst/>
          </a:prstGeom>
        </p:spPr>
      </p:pic>
      <p:pic>
        <p:nvPicPr>
          <p:cNvPr id="45" name="Picture 57" descr="A picture containing shape&#10;&#10;Description automatically generated">
            <a:extLst>
              <a:ext uri="{FF2B5EF4-FFF2-40B4-BE49-F238E27FC236}">
                <a16:creationId xmlns:a16="http://schemas.microsoft.com/office/drawing/2014/main" id="{04105032-EAE2-1AEB-7D9F-DA62CB68F6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42" y="6053643"/>
            <a:ext cx="621421" cy="576193"/>
          </a:xfrm>
          <a:prstGeom prst="rect">
            <a:avLst/>
          </a:prstGeom>
        </p:spPr>
      </p:pic>
      <p:sp>
        <p:nvSpPr>
          <p:cNvPr id="46" name="Rectangle 58">
            <a:extLst>
              <a:ext uri="{FF2B5EF4-FFF2-40B4-BE49-F238E27FC236}">
                <a16:creationId xmlns:a16="http://schemas.microsoft.com/office/drawing/2014/main" id="{66FCD0F1-1A6D-AC46-E36E-E026D22013C7}"/>
              </a:ext>
            </a:extLst>
          </p:cNvPr>
          <p:cNvSpPr/>
          <p:nvPr userDrawn="1"/>
        </p:nvSpPr>
        <p:spPr>
          <a:xfrm>
            <a:off x="3765760" y="6059984"/>
            <a:ext cx="6175455" cy="5609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GB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Funded by the European Union, the Swiss State Secretariat for Education, Research and Innovation (SERI) and UK Research and Innovation (</a:t>
            </a:r>
            <a:r>
              <a:rPr lang="en-GB" sz="105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UKRI</a:t>
            </a:r>
            <a:r>
              <a:rPr lang="en-GB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Views and opinions expressed are however those of the author(s) only and do not necessarily reflect those of the European Union or REA, nor SERI or </a:t>
            </a:r>
            <a:r>
              <a:rPr lang="en-GB" sz="105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UKRI</a:t>
            </a:r>
            <a:r>
              <a:rPr lang="en-GB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Picture 5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B464DBA-6BE7-C30E-EDAE-C87EC6D282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06" y="6059983"/>
            <a:ext cx="411744" cy="456558"/>
          </a:xfrm>
          <a:prstGeom prst="rect">
            <a:avLst/>
          </a:prstGeom>
        </p:spPr>
      </p:pic>
      <p:pic>
        <p:nvPicPr>
          <p:cNvPr id="48" name="Picture 60">
            <a:extLst>
              <a:ext uri="{FF2B5EF4-FFF2-40B4-BE49-F238E27FC236}">
                <a16:creationId xmlns:a16="http://schemas.microsoft.com/office/drawing/2014/main" id="{D356B943-0DC1-F1FC-9871-A342D49CEEE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5552" y="6093048"/>
            <a:ext cx="1183410" cy="35645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44609A1-6B15-3ABE-A8E2-FCE484E0B93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68212" y="736094"/>
            <a:ext cx="9242614" cy="507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F06BC-4C70-3E1B-9AD5-936B3BBF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E5680-7D85-0089-81D3-4ED848C4B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1D603-E28A-CCBD-EB4B-E1E0CC793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7907A-D1BF-BCE7-7946-92ECA9AA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A8DBA-06BF-85AC-101E-870B34E8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D476C-EB5A-EE10-4413-E068A860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56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1BAEB-A721-9D86-7DC3-A6750980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C5E82-9D60-DA94-A05E-7AA4FCE92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82957-40AD-5C0B-1130-2F4493F8A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047E6-78EC-D98F-541B-435CF830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1973C-8C7C-0CEB-64EC-B9E4BAFC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10238-6F8C-949C-AAFC-CCD962100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841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8798-B506-1AAD-514B-C379B962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8A63B-FBF9-E014-0662-F138ED59C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8E835-5BD0-206B-AB05-99CDE6F1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48BDA-89B1-AF1C-059D-1D0323B9B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E7041-FE39-03C0-09C3-C96A06D7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157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1BF151-25BA-B14E-69C1-1917AE5B2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117C76-8B97-FD0A-F1F5-ED2B244A7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FA534-F2A5-60EE-1D1F-519471BD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E1735-AED1-D3B2-80F0-59252F36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CF035-441F-E95E-8C22-97BBCDB2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96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6000" t="-14000" r="-6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3">
            <a:extLst>
              <a:ext uri="{FF2B5EF4-FFF2-40B4-BE49-F238E27FC236}">
                <a16:creationId xmlns:a16="http://schemas.microsoft.com/office/drawing/2014/main" id="{53F506D6-6EF2-CCF2-AEE1-57ACD34132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994240" y="2880361"/>
            <a:ext cx="6927449" cy="2491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4D9873-5E68-603D-20D2-FF4FAB3AE9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429305"/>
          </a:xfrm>
        </p:spPr>
        <p:txBody>
          <a:bodyPr anchor="b"/>
          <a:lstStyle>
            <a:lvl1pPr algn="ctr">
              <a:defRPr sz="6000"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 err="1"/>
              <a:t>Headline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8A62C-D9E7-E780-8DC6-ABA0FFB925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7317" y="3294097"/>
            <a:ext cx="5285716" cy="176617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Name </a:t>
            </a:r>
          </a:p>
          <a:p>
            <a:r>
              <a:rPr lang="hr-HR" dirty="0"/>
              <a:t>City, </a:t>
            </a:r>
            <a:r>
              <a:rPr lang="hr-HR" dirty="0" err="1"/>
              <a:t>country</a:t>
            </a:r>
            <a:r>
              <a:rPr lang="hr-HR" dirty="0"/>
              <a:t>, date</a:t>
            </a:r>
            <a:endParaRPr lang="en-GB" dirty="0"/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196CA8F1-D410-724C-2DFD-409D0110DF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5552" y="6051069"/>
            <a:ext cx="1183410" cy="356454"/>
          </a:xfrm>
          <a:prstGeom prst="rect">
            <a:avLst/>
          </a:prstGeom>
        </p:spPr>
      </p:pic>
      <p:pic>
        <p:nvPicPr>
          <p:cNvPr id="8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C32E094-FC5B-5C26-1F28-35EC64AF360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06" y="6018004"/>
            <a:ext cx="411744" cy="456558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1FE48067-123E-D007-AADA-B037B2E22C73}"/>
              </a:ext>
            </a:extLst>
          </p:cNvPr>
          <p:cNvSpPr/>
          <p:nvPr userDrawn="1"/>
        </p:nvSpPr>
        <p:spPr>
          <a:xfrm>
            <a:off x="3765760" y="6018005"/>
            <a:ext cx="6175455" cy="5609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GB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Funded by the European Union, the Swiss State Secretariat for Education, Research and Innovation (SERI) and UK Research and Innovation (</a:t>
            </a:r>
            <a:r>
              <a:rPr lang="en-GB" sz="105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UKRI</a:t>
            </a:r>
            <a:r>
              <a:rPr lang="en-GB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Views and opinions expressed are however those of the author(s) only and do not necessarily reflect those of the European Union or REA, nor SERI or </a:t>
            </a:r>
            <a:r>
              <a:rPr lang="en-GB" sz="105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UKRI</a:t>
            </a:r>
            <a:r>
              <a:rPr lang="en-GB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BDFEFC7D-B52A-ECAF-8F28-FF486833589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42" y="6011664"/>
            <a:ext cx="621421" cy="57619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584CF59-F90C-8747-51D9-A512030772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9" y="5805604"/>
            <a:ext cx="2423292" cy="842294"/>
          </a:xfrm>
          <a:prstGeom prst="rect">
            <a:avLst/>
          </a:prstGeom>
        </p:spPr>
      </p:pic>
      <p:pic>
        <p:nvPicPr>
          <p:cNvPr id="13" name="Graphic 19">
            <a:extLst>
              <a:ext uri="{FF2B5EF4-FFF2-40B4-BE49-F238E27FC236}">
                <a16:creationId xmlns:a16="http://schemas.microsoft.com/office/drawing/2014/main" id="{ABCF101F-BD11-B879-1A3C-238E53E0FD9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718778"/>
            <a:ext cx="12192000" cy="2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1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ilagođeni izgled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1">
            <a:extLst>
              <a:ext uri="{FF2B5EF4-FFF2-40B4-BE49-F238E27FC236}">
                <a16:creationId xmlns:a16="http://schemas.microsoft.com/office/drawing/2014/main" id="{901C93ED-AF53-1321-8A68-DBD024D3DC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31494" y="3223968"/>
            <a:ext cx="6164703" cy="251052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6EB11A7-1DE8-73EB-7483-BA63BED8A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4495539"/>
            <a:ext cx="6533965" cy="1096219"/>
          </a:xfrm>
        </p:spPr>
        <p:txBody>
          <a:bodyPr>
            <a:normAutofit/>
          </a:bodyPr>
          <a:lstStyle>
            <a:lvl1pPr algn="l">
              <a:defRPr sz="4000" b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 err="1"/>
              <a:t>Thanks</a:t>
            </a:r>
            <a:r>
              <a:rPr lang="hr-HR" dirty="0"/>
              <a:t> for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attention</a:t>
            </a:r>
            <a:r>
              <a:rPr lang="hr-HR" dirty="0"/>
              <a:t>!</a:t>
            </a:r>
            <a:endParaRPr lang="en-GB" dirty="0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9299808-69A2-BD7E-36B6-B69669D9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707D-4C33-43DF-BE3A-B284BCB07D87}" type="datetime1">
              <a:rPr lang="en-GB" smtClean="0"/>
              <a:t>24/02/2025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ED2EFB7-4EBB-512F-F94F-DD5E20E37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A367CDC-51EC-2CAF-FD5F-CF55DE84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23AED15-7B37-1E12-B312-362D181F40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94" y="2937339"/>
            <a:ext cx="6228601" cy="223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9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D6FBC-CDFA-CDEE-7B93-EB4BF8499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255"/>
            <a:ext cx="12192000" cy="1120620"/>
          </a:xfrm>
        </p:spPr>
        <p:txBody>
          <a:bodyPr/>
          <a:lstStyle>
            <a:lvl1pPr algn="ctr">
              <a:defRPr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/>
              <a:t>Presentation </a:t>
            </a:r>
            <a:r>
              <a:rPr lang="hr-HR" dirty="0" err="1"/>
              <a:t>outline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384E9-43B8-5B43-7147-F3FFEB84D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383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buClr>
                <a:srgbClr val="0E5861"/>
              </a:buClr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9CA2EE3-BFE9-F3A4-C016-4124DF7F3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8" y="969074"/>
            <a:ext cx="11712144" cy="169801"/>
          </a:xfrm>
          <a:prstGeom prst="rect">
            <a:avLst/>
          </a:prstGeom>
        </p:spPr>
      </p:pic>
      <p:pic>
        <p:nvPicPr>
          <p:cNvPr id="8" name="Picture 3" descr="Logo&#10;&#10;Description automatically generated">
            <a:extLst>
              <a:ext uri="{FF2B5EF4-FFF2-40B4-BE49-F238E27FC236}">
                <a16:creationId xmlns:a16="http://schemas.microsoft.com/office/drawing/2014/main" id="{8BE5007E-BA22-68C2-65B7-84ACAD19C2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" y="6082074"/>
            <a:ext cx="2234624" cy="77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8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D6FBC-CDFA-CDEE-7B93-EB4BF8499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255"/>
            <a:ext cx="12192000" cy="1120620"/>
          </a:xfrm>
        </p:spPr>
        <p:txBody>
          <a:bodyPr/>
          <a:lstStyle>
            <a:lvl1pPr algn="ctr">
              <a:defRPr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/>
              <a:t>Presentation </a:t>
            </a:r>
            <a:r>
              <a:rPr lang="hr-HR" dirty="0" err="1"/>
              <a:t>outline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384E9-43B8-5B43-7147-F3FFEB84D6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38328"/>
          </a:xfrm>
        </p:spPr>
        <p:txBody>
          <a:bodyPr/>
          <a:lstStyle>
            <a:lvl1pPr marL="0" indent="0">
              <a:buClr>
                <a:srgbClr val="135B64"/>
              </a:buClr>
              <a:buNone/>
              <a:defRPr baseline="0"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>
              <a:buClr>
                <a:srgbClr val="0E5861"/>
              </a:buClr>
              <a:buFont typeface="Wingdings" panose="05000000000000000000" pitchFamily="2" charset="2"/>
              <a:buChar char="§"/>
            </a:pPr>
            <a:r>
              <a:rPr lang="en-GB" dirty="0"/>
              <a:t>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9CA2EE3-BFE9-F3A4-C016-4124DF7F36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28" y="969074"/>
            <a:ext cx="11712144" cy="169801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FCBD373-6044-4CA8-9D08-5DBBF00DE1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79" y="5805604"/>
            <a:ext cx="2423292" cy="842294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321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135B64"/>
                </a:solidFill>
              </a:defRPr>
            </a:lvl1pPr>
          </a:lstStyle>
          <a:p>
            <a:r>
              <a:rPr lang="en-GB" dirty="0"/>
              <a:t>- </a:t>
            </a:r>
            <a:fld id="{4D2E39FD-4CF1-426F-A4B8-06E0F60F701B}" type="slidenum">
              <a:rPr lang="en-GB" smtClean="0"/>
              <a:pPr/>
              <a:t>‹#›</a:t>
            </a:fld>
            <a:r>
              <a:rPr lang="en-GB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34009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5BAC03-D39D-BBD6-6C3A-9E2637F36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73505" cy="1138875"/>
          </a:xfrm>
        </p:spPr>
        <p:txBody>
          <a:bodyPr/>
          <a:lstStyle>
            <a:lvl1pPr algn="ctr">
              <a:defRPr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/>
              <a:t>Key message</a:t>
            </a:r>
            <a:endParaRPr lang="en-GB" dirty="0"/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B3356A5F-E5B0-A00B-8CF2-D57430F5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8" y="969074"/>
            <a:ext cx="11712144" cy="169801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1EAE67F9-0381-DAA1-E255-C31B7FE654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2138" y="2229028"/>
            <a:ext cx="9127723" cy="3103022"/>
          </a:xfrm>
          <a:prstGeom prst="rect">
            <a:avLst/>
          </a:prstGeom>
        </p:spPr>
      </p:pic>
      <p:pic>
        <p:nvPicPr>
          <p:cNvPr id="8" name="Picture 18" descr="Logo&#10;&#10;Description automatically generated">
            <a:extLst>
              <a:ext uri="{FF2B5EF4-FFF2-40B4-BE49-F238E27FC236}">
                <a16:creationId xmlns:a16="http://schemas.microsoft.com/office/drawing/2014/main" id="{8396C30D-1E2E-A134-6C28-2A47CDE469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" y="6082074"/>
            <a:ext cx="2234624" cy="77671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485BBA-32BE-13B0-8EF5-22B7BA0E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050" y="2560931"/>
            <a:ext cx="8362605" cy="2484894"/>
          </a:xfrm>
        </p:spPr>
        <p:txBody>
          <a:bodyPr/>
          <a:lstStyle>
            <a:lvl1pPr marL="0" indent="0">
              <a:buClr>
                <a:srgbClr val="8EBE3F"/>
              </a:buClr>
              <a:buFontTx/>
              <a:buNone/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>
              <a:buClr>
                <a:srgbClr val="0E5861"/>
              </a:buCl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122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">
            <a:extLst>
              <a:ext uri="{FF2B5EF4-FFF2-40B4-BE49-F238E27FC236}">
                <a16:creationId xmlns:a16="http://schemas.microsoft.com/office/drawing/2014/main" id="{194B8C07-0284-6D71-7325-7E2F761DCE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8" y="969074"/>
            <a:ext cx="11712144" cy="169801"/>
          </a:xfrm>
          <a:prstGeom prst="rect">
            <a:avLst/>
          </a:prstGeom>
        </p:spPr>
      </p:pic>
      <p:pic>
        <p:nvPicPr>
          <p:cNvPr id="9" name="Graphic 21">
            <a:extLst>
              <a:ext uri="{FF2B5EF4-FFF2-40B4-BE49-F238E27FC236}">
                <a16:creationId xmlns:a16="http://schemas.microsoft.com/office/drawing/2014/main" id="{6121749B-438C-CD2A-99B5-F7A12290E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6852" y="3136392"/>
            <a:ext cx="8326028" cy="230743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10598E4-CC6B-D8D7-40D4-88673087767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337"/>
            <a:ext cx="3776493" cy="5587326"/>
          </a:xfrm>
          <a:prstGeom prst="rect">
            <a:avLst/>
          </a:prstGeom>
        </p:spPr>
      </p:pic>
      <p:pic>
        <p:nvPicPr>
          <p:cNvPr id="12" name="Picture 18" descr="Logo&#10;&#10;Description automatically generated">
            <a:extLst>
              <a:ext uri="{FF2B5EF4-FFF2-40B4-BE49-F238E27FC236}">
                <a16:creationId xmlns:a16="http://schemas.microsoft.com/office/drawing/2014/main" id="{615364CB-0AB1-33C7-3B0B-C256F6CE66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" y="6082074"/>
            <a:ext cx="2234624" cy="776716"/>
          </a:xfrm>
          <a:prstGeom prst="rect">
            <a:avLst/>
          </a:prstGeom>
        </p:spPr>
      </p:pic>
      <p:sp>
        <p:nvSpPr>
          <p:cNvPr id="14" name="Naslov 1">
            <a:extLst>
              <a:ext uri="{FF2B5EF4-FFF2-40B4-BE49-F238E27FC236}">
                <a16:creationId xmlns:a16="http://schemas.microsoft.com/office/drawing/2014/main" id="{DD87F61B-2A7E-C247-56B0-7DA87A408E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73505" cy="1138875"/>
          </a:xfrm>
        </p:spPr>
        <p:txBody>
          <a:bodyPr/>
          <a:lstStyle>
            <a:lvl1pPr algn="ctr">
              <a:defRPr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/>
              <a:t>Key message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71C062E-2FDC-E7C0-7B0F-39FC0AC07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411" y="3441469"/>
            <a:ext cx="7689274" cy="1733205"/>
          </a:xfrm>
        </p:spPr>
        <p:txBody>
          <a:bodyPr/>
          <a:lstStyle>
            <a:lvl1pPr marL="0" indent="0">
              <a:buNone/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>
              <a:buClr>
                <a:srgbClr val="0E5861"/>
              </a:buCl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764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5">
            <a:extLst>
              <a:ext uri="{FF2B5EF4-FFF2-40B4-BE49-F238E27FC236}">
                <a16:creationId xmlns:a16="http://schemas.microsoft.com/office/drawing/2014/main" id="{FD52580E-A65E-7D71-8A9D-D0BD634DAA1C}"/>
              </a:ext>
            </a:extLst>
          </p:cNvPr>
          <p:cNvSpPr/>
          <p:nvPr userDrawn="1"/>
        </p:nvSpPr>
        <p:spPr>
          <a:xfrm>
            <a:off x="0" y="4241483"/>
            <a:ext cx="7948871" cy="1529757"/>
          </a:xfrm>
          <a:custGeom>
            <a:avLst/>
            <a:gdLst>
              <a:gd name="connsiteX0" fmla="*/ 273952 w 8169475"/>
              <a:gd name="connsiteY0" fmla="*/ 75385 h 1529757"/>
              <a:gd name="connsiteX1" fmla="*/ 1099317 w 8169475"/>
              <a:gd name="connsiteY1" fmla="*/ 78574 h 1529757"/>
              <a:gd name="connsiteX2" fmla="*/ 2013564 w 8169475"/>
              <a:gd name="connsiteY2" fmla="*/ 87642 h 1529757"/>
              <a:gd name="connsiteX3" fmla="*/ 3518620 w 8169475"/>
              <a:gd name="connsiteY3" fmla="*/ 32436 h 1529757"/>
              <a:gd name="connsiteX4" fmla="*/ 4944168 w 8169475"/>
              <a:gd name="connsiteY4" fmla="*/ 25560 h 1529757"/>
              <a:gd name="connsiteX5" fmla="*/ 6218634 w 8169475"/>
              <a:gd name="connsiteY5" fmla="*/ 45988 h 1529757"/>
              <a:gd name="connsiteX6" fmla="*/ 7996829 w 8169475"/>
              <a:gd name="connsiteY6" fmla="*/ 67712 h 1529757"/>
              <a:gd name="connsiteX7" fmla="*/ 8136733 w 8169475"/>
              <a:gd name="connsiteY7" fmla="*/ 639108 h 1529757"/>
              <a:gd name="connsiteX8" fmla="*/ 8028560 w 8169475"/>
              <a:gd name="connsiteY8" fmla="*/ 1499989 h 1529757"/>
              <a:gd name="connsiteX9" fmla="*/ 7077172 w 8169475"/>
              <a:gd name="connsiteY9" fmla="*/ 1488230 h 1529757"/>
              <a:gd name="connsiteX10" fmla="*/ 5481251 w 8169475"/>
              <a:gd name="connsiteY10" fmla="*/ 1459033 h 1529757"/>
              <a:gd name="connsiteX11" fmla="*/ 4969950 w 8169475"/>
              <a:gd name="connsiteY11" fmla="*/ 1468200 h 1529757"/>
              <a:gd name="connsiteX12" fmla="*/ 3939776 w 8169475"/>
              <a:gd name="connsiteY12" fmla="*/ 1474379 h 1529757"/>
              <a:gd name="connsiteX13" fmla="*/ 2545057 w 8169475"/>
              <a:gd name="connsiteY13" fmla="*/ 1521215 h 1529757"/>
              <a:gd name="connsiteX14" fmla="*/ 1629367 w 8169475"/>
              <a:gd name="connsiteY14" fmla="*/ 1504872 h 1529757"/>
              <a:gd name="connsiteX15" fmla="*/ 113494 w 8169475"/>
              <a:gd name="connsiteY15" fmla="*/ 1492914 h 1529757"/>
              <a:gd name="connsiteX16" fmla="*/ 273591 w 8169475"/>
              <a:gd name="connsiteY16" fmla="*/ 75086 h 152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69475" h="1529757">
                <a:moveTo>
                  <a:pt x="273952" y="75385"/>
                </a:moveTo>
                <a:cubicBezTo>
                  <a:pt x="497871" y="66317"/>
                  <a:pt x="848173" y="131090"/>
                  <a:pt x="1099317" y="78574"/>
                </a:cubicBezTo>
                <a:cubicBezTo>
                  <a:pt x="1350460" y="26058"/>
                  <a:pt x="2013564" y="87642"/>
                  <a:pt x="2013564" y="87642"/>
                </a:cubicBezTo>
                <a:cubicBezTo>
                  <a:pt x="2013564" y="87642"/>
                  <a:pt x="3189051" y="32436"/>
                  <a:pt x="3518620" y="32436"/>
                </a:cubicBezTo>
                <a:cubicBezTo>
                  <a:pt x="3848189" y="32436"/>
                  <a:pt x="4502279" y="98205"/>
                  <a:pt x="4944168" y="25560"/>
                </a:cubicBezTo>
                <a:cubicBezTo>
                  <a:pt x="5386058" y="-47085"/>
                  <a:pt x="5669292" y="59541"/>
                  <a:pt x="6218634" y="45988"/>
                </a:cubicBezTo>
                <a:cubicBezTo>
                  <a:pt x="6767976" y="32436"/>
                  <a:pt x="7766599" y="14897"/>
                  <a:pt x="7996829" y="67712"/>
                </a:cubicBezTo>
                <a:cubicBezTo>
                  <a:pt x="8101577" y="91827"/>
                  <a:pt x="8006204" y="385996"/>
                  <a:pt x="8136733" y="639108"/>
                </a:cubicBezTo>
                <a:cubicBezTo>
                  <a:pt x="8251217" y="861528"/>
                  <a:pt x="8028560" y="1499989"/>
                  <a:pt x="8028560" y="1499989"/>
                </a:cubicBezTo>
                <a:cubicBezTo>
                  <a:pt x="8028560" y="1499989"/>
                  <a:pt x="7693943" y="1528688"/>
                  <a:pt x="7077172" y="1488230"/>
                </a:cubicBezTo>
                <a:cubicBezTo>
                  <a:pt x="6552170" y="1453851"/>
                  <a:pt x="6249824" y="1492914"/>
                  <a:pt x="5481251" y="1459033"/>
                </a:cubicBezTo>
                <a:cubicBezTo>
                  <a:pt x="5432212" y="1456940"/>
                  <a:pt x="5409135" y="1468200"/>
                  <a:pt x="4969950" y="1468200"/>
                </a:cubicBezTo>
                <a:cubicBezTo>
                  <a:pt x="4530765" y="1468200"/>
                  <a:pt x="4294045" y="1528888"/>
                  <a:pt x="3939776" y="1474379"/>
                </a:cubicBezTo>
                <a:cubicBezTo>
                  <a:pt x="3582623" y="1419272"/>
                  <a:pt x="2921682" y="1565659"/>
                  <a:pt x="2545057" y="1521215"/>
                </a:cubicBezTo>
                <a:cubicBezTo>
                  <a:pt x="2168433" y="1476770"/>
                  <a:pt x="1984538" y="1504872"/>
                  <a:pt x="1629367" y="1504872"/>
                </a:cubicBezTo>
                <a:cubicBezTo>
                  <a:pt x="1274197" y="1504872"/>
                  <a:pt x="583689" y="1509555"/>
                  <a:pt x="113494" y="1492914"/>
                </a:cubicBezTo>
                <a:cubicBezTo>
                  <a:pt x="113494" y="1492914"/>
                  <a:pt x="-227974" y="95514"/>
                  <a:pt x="273591" y="75086"/>
                </a:cubicBezTo>
              </a:path>
            </a:pathLst>
          </a:custGeom>
          <a:solidFill>
            <a:srgbClr val="FFFFFF">
              <a:alpha val="72000"/>
            </a:srgbClr>
          </a:solidFill>
          <a:ln w="18020" cap="flat">
            <a:noFill/>
            <a:prstDash val="solid"/>
            <a:miter/>
          </a:ln>
        </p:spPr>
        <p:txBody>
          <a:bodyPr rtlCol="0" anchor="ctr"/>
          <a:lstStyle/>
          <a:p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C6DE1CA-C187-6086-A37B-C6E58D8D0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3945" y="4499264"/>
            <a:ext cx="6276110" cy="1018309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/>
              <a:t>Project </a:t>
            </a:r>
            <a:r>
              <a:rPr lang="hr-HR" dirty="0" err="1"/>
              <a:t>planing</a:t>
            </a:r>
            <a:r>
              <a:rPr lang="hr-HR" dirty="0"/>
              <a:t> &amp; </a:t>
            </a:r>
            <a:r>
              <a:rPr lang="hr-HR" dirty="0" err="1"/>
              <a:t>reporting</a:t>
            </a:r>
            <a:endParaRPr lang="en-GB" dirty="0"/>
          </a:p>
        </p:txBody>
      </p:sp>
      <p:pic>
        <p:nvPicPr>
          <p:cNvPr id="7" name="Picture 10" descr="Logo&#10;&#10;Description automatically generated">
            <a:extLst>
              <a:ext uri="{FF2B5EF4-FFF2-40B4-BE49-F238E27FC236}">
                <a16:creationId xmlns:a16="http://schemas.microsoft.com/office/drawing/2014/main" id="{9F6C9A6D-666F-2D2D-13CE-C8DA75001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9" y="3637838"/>
            <a:ext cx="1456524" cy="21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83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175460-2912-EF70-4F69-8D10434E7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73504" cy="1138874"/>
          </a:xfrm>
        </p:spPr>
        <p:txBody>
          <a:bodyPr/>
          <a:lstStyle>
            <a:lvl1pPr algn="ctr">
              <a:defRPr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 err="1"/>
              <a:t>Closing</a:t>
            </a:r>
            <a:r>
              <a:rPr lang="hr-HR" dirty="0"/>
              <a:t> </a:t>
            </a:r>
            <a:r>
              <a:rPr lang="hr-HR" dirty="0" err="1"/>
              <a:t>messages</a:t>
            </a:r>
            <a:endParaRPr lang="en-GB" dirty="0"/>
          </a:p>
        </p:txBody>
      </p:sp>
      <p:pic>
        <p:nvPicPr>
          <p:cNvPr id="7" name="Picture 20">
            <a:extLst>
              <a:ext uri="{FF2B5EF4-FFF2-40B4-BE49-F238E27FC236}">
                <a16:creationId xmlns:a16="http://schemas.microsoft.com/office/drawing/2014/main" id="{A1B14F15-5E02-2102-259A-16FCA89389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8" y="969074"/>
            <a:ext cx="11712144" cy="169801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46A6DC7-B984-7D0C-3F37-BA08EBD9C084}"/>
              </a:ext>
            </a:extLst>
          </p:cNvPr>
          <p:cNvSpPr txBox="1">
            <a:spLocks/>
          </p:cNvSpPr>
          <p:nvPr userDrawn="1"/>
        </p:nvSpPr>
        <p:spPr>
          <a:xfrm>
            <a:off x="2984978" y="1681850"/>
            <a:ext cx="8555993" cy="46152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0E5861"/>
              </a:buClr>
              <a:buFont typeface="Wingdings" panose="05000000000000000000" pitchFamily="2" charset="2"/>
              <a:buNone/>
            </a:pPr>
            <a:endParaRPr lang="en-GB" sz="2600" dirty="0"/>
          </a:p>
        </p:txBody>
      </p:sp>
      <p:pic>
        <p:nvPicPr>
          <p:cNvPr id="12" name="Graphic 5">
            <a:extLst>
              <a:ext uri="{FF2B5EF4-FFF2-40B4-BE49-F238E27FC236}">
                <a16:creationId xmlns:a16="http://schemas.microsoft.com/office/drawing/2014/main" id="{5914AB35-25ED-7C15-590C-9E16C2E3EB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 flipV="1">
            <a:off x="-1071447" y="2728181"/>
            <a:ext cx="4999875" cy="2444223"/>
          </a:xfrm>
          <a:prstGeom prst="rect">
            <a:avLst/>
          </a:prstGeom>
        </p:spPr>
      </p:pic>
      <p:pic>
        <p:nvPicPr>
          <p:cNvPr id="13" name="Picture 8" descr="Icon&#10;&#10;Description automatically generated">
            <a:extLst>
              <a:ext uri="{FF2B5EF4-FFF2-40B4-BE49-F238E27FC236}">
                <a16:creationId xmlns:a16="http://schemas.microsoft.com/office/drawing/2014/main" id="{E1761AD2-6F74-9031-671B-9EC0B0BEE1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47" y="3071052"/>
            <a:ext cx="2024057" cy="2994595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1DA5FE4-5BE2-5C30-04B0-55B86E2D2264}"/>
              </a:ext>
            </a:extLst>
          </p:cNvPr>
          <p:cNvSpPr txBox="1">
            <a:spLocks/>
          </p:cNvSpPr>
          <p:nvPr userDrawn="1"/>
        </p:nvSpPr>
        <p:spPr>
          <a:xfrm>
            <a:off x="2984978" y="1681850"/>
            <a:ext cx="8216147" cy="46152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rgbClr val="0E5861"/>
              </a:buClr>
              <a:buFont typeface="Wingdings" panose="05000000000000000000" pitchFamily="2" charset="2"/>
              <a:buChar char="§"/>
            </a:pPr>
            <a:endParaRPr lang="en-GB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292A2-D82D-8FDD-4D67-AC83513FA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2672" y="1620982"/>
            <a:ext cx="8511128" cy="4676159"/>
          </a:xfrm>
        </p:spPr>
        <p:txBody>
          <a:bodyPr/>
          <a:lstStyle>
            <a:lvl1pPr marL="0" indent="0">
              <a:buNone/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>
              <a:buClr>
                <a:srgbClr val="0E5861"/>
              </a:buCl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473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C3B06E-712B-6C8F-55B3-75BA029E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1CB6673-ED13-6D87-4611-D3224011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707D-4C33-43DF-BE3A-B284BCB07D87}" type="datetime1">
              <a:rPr lang="en-GB" smtClean="0"/>
              <a:t>24/02/2025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C6A5953-5980-E93A-1FBA-B0DFF6B6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0350AD1-7A47-4792-BD80-38028F78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129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02234-072A-200B-AD46-062C0668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1749F-DE18-3F6B-73E1-AC963B1D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1C3D5-153F-D4C1-D921-9E8EC0E5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715A-588E-4B00-8282-2AFB64176DC8}" type="datetime1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0024C-51A7-AA43-C97E-489AA68C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257E2-AA89-F831-ED5E-8730390E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935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44360-9B01-9A46-1078-6D91C2DA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61C25-743E-0FE8-1724-3C968D905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C7749-F270-1CF9-0256-EB1037EBD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1645A-8A2F-104A-202F-9DA8EF77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8FD1-1B35-4429-8D3B-C6E8ACA5A612}" type="datetime1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02509-5C45-C76D-88EF-2E44E98CA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F084B-1A04-AD6A-5A82-027586EF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452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18C6C-81E6-B8C0-BD02-9DF8CA447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3EDA6-152C-E4E7-C970-E8E2B980C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8C4A3-8E84-0D6B-6203-12A1FB1A7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626A5-BE26-C94F-A796-69EE1D5B3A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14E82C-4926-DD1B-CC44-7DEC691E76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57A223-C7F9-967B-B87B-0ED5962D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15AC-54E1-457F-8ABF-473DA5C35530}" type="datetime1">
              <a:rPr lang="en-GB" smtClean="0"/>
              <a:t>24/02/2025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A9F545-8E29-A26F-3E05-5847052F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954A80-E913-BB90-F270-1AAEC305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09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A8CD-788A-CE62-4556-65088E95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F97CD-8DC5-2FF3-2079-0580CC9AF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C48A-CD29-4B35-A01B-882E3251EE5D}" type="datetime1">
              <a:rPr lang="en-GB" smtClean="0"/>
              <a:t>24/02/2025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9427F-1EF7-244F-5D1D-75DD3BC0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FD6C8-56EE-270E-4831-C54099D3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0313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B80442AB-1C24-85AA-6315-3DA0B95A0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28" y="-79129"/>
            <a:ext cx="2675361" cy="929513"/>
          </a:xfrm>
          <a:prstGeom prst="rect">
            <a:avLst/>
          </a:prstGeom>
        </p:spPr>
      </p:pic>
      <p:pic>
        <p:nvPicPr>
          <p:cNvPr id="43" name="Picture 43">
            <a:extLst>
              <a:ext uri="{FF2B5EF4-FFF2-40B4-BE49-F238E27FC236}">
                <a16:creationId xmlns:a16="http://schemas.microsoft.com/office/drawing/2014/main" id="{1A9214BE-545A-F5B2-6FF2-A5D8598C9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5812843"/>
            <a:ext cx="12607639" cy="89581"/>
          </a:xfrm>
          <a:prstGeom prst="rect">
            <a:avLst/>
          </a:prstGeom>
        </p:spPr>
      </p:pic>
      <p:pic>
        <p:nvPicPr>
          <p:cNvPr id="44" name="Picture 45" descr="Logo&#10;&#10;Description automatically generated">
            <a:extLst>
              <a:ext uri="{FF2B5EF4-FFF2-40B4-BE49-F238E27FC236}">
                <a16:creationId xmlns:a16="http://schemas.microsoft.com/office/drawing/2014/main" id="{4E516AEA-3479-5344-CB6D-A0C3573273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9" y="5847583"/>
            <a:ext cx="2423292" cy="842294"/>
          </a:xfrm>
          <a:prstGeom prst="rect">
            <a:avLst/>
          </a:prstGeom>
        </p:spPr>
      </p:pic>
      <p:pic>
        <p:nvPicPr>
          <p:cNvPr id="45" name="Picture 57" descr="A picture containing shape&#10;&#10;Description automatically generated">
            <a:extLst>
              <a:ext uri="{FF2B5EF4-FFF2-40B4-BE49-F238E27FC236}">
                <a16:creationId xmlns:a16="http://schemas.microsoft.com/office/drawing/2014/main" id="{04105032-EAE2-1AEB-7D9F-DA62CB68F6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42" y="6053643"/>
            <a:ext cx="621421" cy="576193"/>
          </a:xfrm>
          <a:prstGeom prst="rect">
            <a:avLst/>
          </a:prstGeom>
        </p:spPr>
      </p:pic>
      <p:sp>
        <p:nvSpPr>
          <p:cNvPr id="46" name="Rectangle 58">
            <a:extLst>
              <a:ext uri="{FF2B5EF4-FFF2-40B4-BE49-F238E27FC236}">
                <a16:creationId xmlns:a16="http://schemas.microsoft.com/office/drawing/2014/main" id="{66FCD0F1-1A6D-AC46-E36E-E026D22013C7}"/>
              </a:ext>
            </a:extLst>
          </p:cNvPr>
          <p:cNvSpPr/>
          <p:nvPr userDrawn="1"/>
        </p:nvSpPr>
        <p:spPr>
          <a:xfrm>
            <a:off x="3765760" y="6059984"/>
            <a:ext cx="6175455" cy="5609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GB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Funded by the European Union, the Swiss State Secretariat for Education, Research and Innovation (SERI) and UK Research and Innovation (</a:t>
            </a:r>
            <a:r>
              <a:rPr lang="en-GB" sz="105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UKRI</a:t>
            </a:r>
            <a:r>
              <a:rPr lang="en-GB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Views and opinions expressed are however those of the author(s) only and do not necessarily reflect those of the European Union or REA, nor SERI or </a:t>
            </a:r>
            <a:r>
              <a:rPr lang="en-GB" sz="105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UKRI</a:t>
            </a:r>
            <a:r>
              <a:rPr lang="en-GB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Picture 5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B464DBA-6BE7-C30E-EDAE-C87EC6D282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06" y="6059983"/>
            <a:ext cx="411744" cy="456558"/>
          </a:xfrm>
          <a:prstGeom prst="rect">
            <a:avLst/>
          </a:prstGeom>
        </p:spPr>
      </p:pic>
      <p:pic>
        <p:nvPicPr>
          <p:cNvPr id="48" name="Picture 60">
            <a:extLst>
              <a:ext uri="{FF2B5EF4-FFF2-40B4-BE49-F238E27FC236}">
                <a16:creationId xmlns:a16="http://schemas.microsoft.com/office/drawing/2014/main" id="{D356B943-0DC1-F1FC-9871-A342D49CEEE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5552" y="6093048"/>
            <a:ext cx="1183410" cy="35645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44609A1-6B15-3ABE-A8E2-FCE484E0B93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68212" y="736094"/>
            <a:ext cx="9242614" cy="507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4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5BAC03-D39D-BBD6-6C3A-9E2637F36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73505" cy="1138875"/>
          </a:xfrm>
        </p:spPr>
        <p:txBody>
          <a:bodyPr/>
          <a:lstStyle>
            <a:lvl1pPr algn="ctr">
              <a:defRPr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/>
              <a:t>Key message</a:t>
            </a:r>
            <a:endParaRPr lang="en-GB" dirty="0"/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B3356A5F-E5B0-A00B-8CF2-D57430F5F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28" y="969074"/>
            <a:ext cx="11712144" cy="169801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1EAE67F9-0381-DAA1-E255-C31B7FE65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2138" y="2229028"/>
            <a:ext cx="9127723" cy="310302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485BBA-32BE-13B0-8EF5-22B7BA0E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050" y="2560931"/>
            <a:ext cx="8362605" cy="2484894"/>
          </a:xfrm>
        </p:spPr>
        <p:txBody>
          <a:bodyPr/>
          <a:lstStyle>
            <a:lvl1pPr marL="0" indent="0">
              <a:buClr>
                <a:srgbClr val="8EBE3F"/>
              </a:buClr>
              <a:buFontTx/>
              <a:buNone/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>
              <a:buClr>
                <a:srgbClr val="0E5861"/>
              </a:buClr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5378B2A-4431-4ECB-B4EA-C68A4EE965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79" y="5805604"/>
            <a:ext cx="2423292" cy="842294"/>
          </a:xfrm>
          <a:prstGeom prst="rect">
            <a:avLst/>
          </a:prstGeom>
        </p:spPr>
      </p:pic>
      <p:sp>
        <p:nvSpPr>
          <p:cNvPr id="11" name="Rezervirano mjesto broja slajda 4">
            <a:extLst>
              <a:ext uri="{FF2B5EF4-FFF2-40B4-BE49-F238E27FC236}">
                <a16:creationId xmlns:a16="http://schemas.microsoft.com/office/drawing/2014/main" id="{30350AD1-7A47-4792-BD80-38028F78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2293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F06BC-4C70-3E1B-9AD5-936B3BBF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E5680-7D85-0089-81D3-4ED848C4B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1D603-E28A-CCBD-EB4B-E1E0CC793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7907A-D1BF-BCE7-7946-92ECA9AA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A372-D19A-4BBE-9894-577D05B5852A}" type="datetime1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A8DBA-06BF-85AC-101E-870B34E8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D476C-EB5A-EE10-4413-E068A860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655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1BAEB-A721-9D86-7DC3-A6750980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C5E82-9D60-DA94-A05E-7AA4FCE92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82957-40AD-5C0B-1130-2F4493F8A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047E6-78EC-D98F-541B-435CF830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2B2-0656-434B-AF32-6B38F021C3A4}" type="datetime1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1973C-8C7C-0CEB-64EC-B9E4BAFC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10238-6F8C-949C-AAFC-CCD962100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2541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8798-B506-1AAD-514B-C379B962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8A63B-FBF9-E014-0662-F138ED59C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8E835-5BD0-206B-AB05-99CDE6F1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C8CC-DD2C-4B67-B477-43D650BB4292}" type="datetime1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48BDA-89B1-AF1C-059D-1D0323B9B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E7041-FE39-03C0-09C3-C96A06D7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526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1BF151-25BA-B14E-69C1-1917AE5B2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117C76-8B97-FD0A-F1F5-ED2B244A7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FA534-F2A5-60EE-1D1F-519471BD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63BD-0045-4818-ACDA-50370CAE758F}" type="datetime1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E1735-AED1-D3B2-80F0-59252F36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CF035-441F-E95E-8C22-97BBCDB2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1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">
            <a:extLst>
              <a:ext uri="{FF2B5EF4-FFF2-40B4-BE49-F238E27FC236}">
                <a16:creationId xmlns:a16="http://schemas.microsoft.com/office/drawing/2014/main" id="{194B8C07-0284-6D71-7325-7E2F761DC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28" y="969074"/>
            <a:ext cx="11712144" cy="169801"/>
          </a:xfrm>
          <a:prstGeom prst="rect">
            <a:avLst/>
          </a:prstGeom>
        </p:spPr>
      </p:pic>
      <p:pic>
        <p:nvPicPr>
          <p:cNvPr id="9" name="Graphic 21">
            <a:extLst>
              <a:ext uri="{FF2B5EF4-FFF2-40B4-BE49-F238E27FC236}">
                <a16:creationId xmlns:a16="http://schemas.microsoft.com/office/drawing/2014/main" id="{6121749B-438C-CD2A-99B5-F7A12290E0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6852" y="3136392"/>
            <a:ext cx="8326028" cy="230743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10598E4-CC6B-D8D7-40D4-8867308776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337"/>
            <a:ext cx="3776493" cy="5587326"/>
          </a:xfrm>
          <a:prstGeom prst="rect">
            <a:avLst/>
          </a:prstGeom>
        </p:spPr>
      </p:pic>
      <p:sp>
        <p:nvSpPr>
          <p:cNvPr id="14" name="Naslov 1">
            <a:extLst>
              <a:ext uri="{FF2B5EF4-FFF2-40B4-BE49-F238E27FC236}">
                <a16:creationId xmlns:a16="http://schemas.microsoft.com/office/drawing/2014/main" id="{DD87F61B-2A7E-C247-56B0-7DA87A408E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73505" cy="1138875"/>
          </a:xfrm>
        </p:spPr>
        <p:txBody>
          <a:bodyPr/>
          <a:lstStyle>
            <a:lvl1pPr algn="ctr">
              <a:defRPr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/>
              <a:t>Key message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71C062E-2FDC-E7C0-7B0F-39FC0AC07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411" y="3441469"/>
            <a:ext cx="7689274" cy="1733205"/>
          </a:xfrm>
        </p:spPr>
        <p:txBody>
          <a:bodyPr/>
          <a:lstStyle>
            <a:lvl1pPr marL="0" indent="0">
              <a:buNone/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>
              <a:buClr>
                <a:srgbClr val="0E5861"/>
              </a:buClr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B34B75D-1422-4EAB-82F1-39A70EE4B50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79" y="5805604"/>
            <a:ext cx="2423292" cy="842294"/>
          </a:xfrm>
          <a:prstGeom prst="rect">
            <a:avLst/>
          </a:prstGeom>
        </p:spPr>
      </p:pic>
      <p:sp>
        <p:nvSpPr>
          <p:cNvPr id="13" name="Rezervirano mjesto broja slajda 4">
            <a:extLst>
              <a:ext uri="{FF2B5EF4-FFF2-40B4-BE49-F238E27FC236}">
                <a16:creationId xmlns:a16="http://schemas.microsoft.com/office/drawing/2014/main" id="{30350AD1-7A47-4792-BD80-38028F78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5">
            <a:extLst>
              <a:ext uri="{FF2B5EF4-FFF2-40B4-BE49-F238E27FC236}">
                <a16:creationId xmlns:a16="http://schemas.microsoft.com/office/drawing/2014/main" id="{FD52580E-A65E-7D71-8A9D-D0BD634DAA1C}"/>
              </a:ext>
            </a:extLst>
          </p:cNvPr>
          <p:cNvSpPr/>
          <p:nvPr userDrawn="1"/>
        </p:nvSpPr>
        <p:spPr>
          <a:xfrm>
            <a:off x="0" y="4241483"/>
            <a:ext cx="7948871" cy="1529757"/>
          </a:xfrm>
          <a:custGeom>
            <a:avLst/>
            <a:gdLst>
              <a:gd name="connsiteX0" fmla="*/ 273952 w 8169475"/>
              <a:gd name="connsiteY0" fmla="*/ 75385 h 1529757"/>
              <a:gd name="connsiteX1" fmla="*/ 1099317 w 8169475"/>
              <a:gd name="connsiteY1" fmla="*/ 78574 h 1529757"/>
              <a:gd name="connsiteX2" fmla="*/ 2013564 w 8169475"/>
              <a:gd name="connsiteY2" fmla="*/ 87642 h 1529757"/>
              <a:gd name="connsiteX3" fmla="*/ 3518620 w 8169475"/>
              <a:gd name="connsiteY3" fmla="*/ 32436 h 1529757"/>
              <a:gd name="connsiteX4" fmla="*/ 4944168 w 8169475"/>
              <a:gd name="connsiteY4" fmla="*/ 25560 h 1529757"/>
              <a:gd name="connsiteX5" fmla="*/ 6218634 w 8169475"/>
              <a:gd name="connsiteY5" fmla="*/ 45988 h 1529757"/>
              <a:gd name="connsiteX6" fmla="*/ 7996829 w 8169475"/>
              <a:gd name="connsiteY6" fmla="*/ 67712 h 1529757"/>
              <a:gd name="connsiteX7" fmla="*/ 8136733 w 8169475"/>
              <a:gd name="connsiteY7" fmla="*/ 639108 h 1529757"/>
              <a:gd name="connsiteX8" fmla="*/ 8028560 w 8169475"/>
              <a:gd name="connsiteY8" fmla="*/ 1499989 h 1529757"/>
              <a:gd name="connsiteX9" fmla="*/ 7077172 w 8169475"/>
              <a:gd name="connsiteY9" fmla="*/ 1488230 h 1529757"/>
              <a:gd name="connsiteX10" fmla="*/ 5481251 w 8169475"/>
              <a:gd name="connsiteY10" fmla="*/ 1459033 h 1529757"/>
              <a:gd name="connsiteX11" fmla="*/ 4969950 w 8169475"/>
              <a:gd name="connsiteY11" fmla="*/ 1468200 h 1529757"/>
              <a:gd name="connsiteX12" fmla="*/ 3939776 w 8169475"/>
              <a:gd name="connsiteY12" fmla="*/ 1474379 h 1529757"/>
              <a:gd name="connsiteX13" fmla="*/ 2545057 w 8169475"/>
              <a:gd name="connsiteY13" fmla="*/ 1521215 h 1529757"/>
              <a:gd name="connsiteX14" fmla="*/ 1629367 w 8169475"/>
              <a:gd name="connsiteY14" fmla="*/ 1504872 h 1529757"/>
              <a:gd name="connsiteX15" fmla="*/ 113494 w 8169475"/>
              <a:gd name="connsiteY15" fmla="*/ 1492914 h 1529757"/>
              <a:gd name="connsiteX16" fmla="*/ 273591 w 8169475"/>
              <a:gd name="connsiteY16" fmla="*/ 75086 h 152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69475" h="1529757">
                <a:moveTo>
                  <a:pt x="273952" y="75385"/>
                </a:moveTo>
                <a:cubicBezTo>
                  <a:pt x="497871" y="66317"/>
                  <a:pt x="848173" y="131090"/>
                  <a:pt x="1099317" y="78574"/>
                </a:cubicBezTo>
                <a:cubicBezTo>
                  <a:pt x="1350460" y="26058"/>
                  <a:pt x="2013564" y="87642"/>
                  <a:pt x="2013564" y="87642"/>
                </a:cubicBezTo>
                <a:cubicBezTo>
                  <a:pt x="2013564" y="87642"/>
                  <a:pt x="3189051" y="32436"/>
                  <a:pt x="3518620" y="32436"/>
                </a:cubicBezTo>
                <a:cubicBezTo>
                  <a:pt x="3848189" y="32436"/>
                  <a:pt x="4502279" y="98205"/>
                  <a:pt x="4944168" y="25560"/>
                </a:cubicBezTo>
                <a:cubicBezTo>
                  <a:pt x="5386058" y="-47085"/>
                  <a:pt x="5669292" y="59541"/>
                  <a:pt x="6218634" y="45988"/>
                </a:cubicBezTo>
                <a:cubicBezTo>
                  <a:pt x="6767976" y="32436"/>
                  <a:pt x="7766599" y="14897"/>
                  <a:pt x="7996829" y="67712"/>
                </a:cubicBezTo>
                <a:cubicBezTo>
                  <a:pt x="8101577" y="91827"/>
                  <a:pt x="8006204" y="385996"/>
                  <a:pt x="8136733" y="639108"/>
                </a:cubicBezTo>
                <a:cubicBezTo>
                  <a:pt x="8251217" y="861528"/>
                  <a:pt x="8028560" y="1499989"/>
                  <a:pt x="8028560" y="1499989"/>
                </a:cubicBezTo>
                <a:cubicBezTo>
                  <a:pt x="8028560" y="1499989"/>
                  <a:pt x="7693943" y="1528688"/>
                  <a:pt x="7077172" y="1488230"/>
                </a:cubicBezTo>
                <a:cubicBezTo>
                  <a:pt x="6552170" y="1453851"/>
                  <a:pt x="6249824" y="1492914"/>
                  <a:pt x="5481251" y="1459033"/>
                </a:cubicBezTo>
                <a:cubicBezTo>
                  <a:pt x="5432212" y="1456940"/>
                  <a:pt x="5409135" y="1468200"/>
                  <a:pt x="4969950" y="1468200"/>
                </a:cubicBezTo>
                <a:cubicBezTo>
                  <a:pt x="4530765" y="1468200"/>
                  <a:pt x="4294045" y="1528888"/>
                  <a:pt x="3939776" y="1474379"/>
                </a:cubicBezTo>
                <a:cubicBezTo>
                  <a:pt x="3582623" y="1419272"/>
                  <a:pt x="2921682" y="1565659"/>
                  <a:pt x="2545057" y="1521215"/>
                </a:cubicBezTo>
                <a:cubicBezTo>
                  <a:pt x="2168433" y="1476770"/>
                  <a:pt x="1984538" y="1504872"/>
                  <a:pt x="1629367" y="1504872"/>
                </a:cubicBezTo>
                <a:cubicBezTo>
                  <a:pt x="1274197" y="1504872"/>
                  <a:pt x="583689" y="1509555"/>
                  <a:pt x="113494" y="1492914"/>
                </a:cubicBezTo>
                <a:cubicBezTo>
                  <a:pt x="113494" y="1492914"/>
                  <a:pt x="-227974" y="95514"/>
                  <a:pt x="273591" y="75086"/>
                </a:cubicBezTo>
              </a:path>
            </a:pathLst>
          </a:custGeom>
          <a:solidFill>
            <a:srgbClr val="FFFFFF">
              <a:alpha val="72000"/>
            </a:srgbClr>
          </a:solidFill>
          <a:ln w="18020" cap="flat">
            <a:noFill/>
            <a:prstDash val="solid"/>
            <a:miter/>
          </a:ln>
        </p:spPr>
        <p:txBody>
          <a:bodyPr rtlCol="0" anchor="ctr"/>
          <a:lstStyle/>
          <a:p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C6DE1CA-C187-6086-A37B-C6E58D8D0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3945" y="4499264"/>
            <a:ext cx="6276110" cy="1018309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/>
              <a:t>Project </a:t>
            </a:r>
            <a:r>
              <a:rPr lang="hr-HR" dirty="0" err="1"/>
              <a:t>planing</a:t>
            </a:r>
            <a:r>
              <a:rPr lang="hr-HR" dirty="0"/>
              <a:t> &amp; </a:t>
            </a:r>
            <a:r>
              <a:rPr lang="hr-HR" dirty="0" err="1"/>
              <a:t>reporting</a:t>
            </a:r>
            <a:endParaRPr lang="en-GB" dirty="0"/>
          </a:p>
        </p:txBody>
      </p:sp>
      <p:pic>
        <p:nvPicPr>
          <p:cNvPr id="7" name="Picture 10" descr="Logo&#10;&#10;Description automatically generated">
            <a:extLst>
              <a:ext uri="{FF2B5EF4-FFF2-40B4-BE49-F238E27FC236}">
                <a16:creationId xmlns:a16="http://schemas.microsoft.com/office/drawing/2014/main" id="{9F6C9A6D-666F-2D2D-13CE-C8DA750016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9" y="3637838"/>
            <a:ext cx="1456524" cy="215493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0E2359E-453C-47D9-8E0A-A5102CBA7C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6124" y="0"/>
            <a:ext cx="2423292" cy="84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1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175460-2912-EF70-4F69-8D10434E7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73504" cy="1138874"/>
          </a:xfrm>
        </p:spPr>
        <p:txBody>
          <a:bodyPr/>
          <a:lstStyle>
            <a:lvl1pPr algn="ctr">
              <a:defRPr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 err="1"/>
              <a:t>Closing</a:t>
            </a:r>
            <a:r>
              <a:rPr lang="hr-HR" dirty="0"/>
              <a:t> </a:t>
            </a:r>
            <a:r>
              <a:rPr lang="hr-HR" dirty="0" err="1"/>
              <a:t>messages</a:t>
            </a:r>
            <a:endParaRPr lang="en-GB" dirty="0"/>
          </a:p>
        </p:txBody>
      </p:sp>
      <p:pic>
        <p:nvPicPr>
          <p:cNvPr id="7" name="Picture 20">
            <a:extLst>
              <a:ext uri="{FF2B5EF4-FFF2-40B4-BE49-F238E27FC236}">
                <a16:creationId xmlns:a16="http://schemas.microsoft.com/office/drawing/2014/main" id="{A1B14F15-5E02-2102-259A-16FCA89389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28" y="969074"/>
            <a:ext cx="11712144" cy="169801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46A6DC7-B984-7D0C-3F37-BA08EBD9C084}"/>
              </a:ext>
            </a:extLst>
          </p:cNvPr>
          <p:cNvSpPr txBox="1">
            <a:spLocks/>
          </p:cNvSpPr>
          <p:nvPr userDrawn="1"/>
        </p:nvSpPr>
        <p:spPr>
          <a:xfrm>
            <a:off x="2984978" y="1681850"/>
            <a:ext cx="8555993" cy="46152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0E5861"/>
              </a:buClr>
              <a:buFont typeface="Wingdings" panose="05000000000000000000" pitchFamily="2" charset="2"/>
              <a:buNone/>
            </a:pPr>
            <a:endParaRPr lang="en-GB" sz="2600" dirty="0"/>
          </a:p>
        </p:txBody>
      </p:sp>
      <p:pic>
        <p:nvPicPr>
          <p:cNvPr id="12" name="Graphic 5">
            <a:extLst>
              <a:ext uri="{FF2B5EF4-FFF2-40B4-BE49-F238E27FC236}">
                <a16:creationId xmlns:a16="http://schemas.microsoft.com/office/drawing/2014/main" id="{5914AB35-25ED-7C15-590C-9E16C2E3EB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 flipV="1">
            <a:off x="-842981" y="2499713"/>
            <a:ext cx="4542941" cy="2444223"/>
          </a:xfrm>
          <a:prstGeom prst="rect">
            <a:avLst/>
          </a:prstGeom>
        </p:spPr>
      </p:pic>
      <p:pic>
        <p:nvPicPr>
          <p:cNvPr id="13" name="Picture 8" descr="Icon&#10;&#10;Description automatically generated">
            <a:extLst>
              <a:ext uri="{FF2B5EF4-FFF2-40B4-BE49-F238E27FC236}">
                <a16:creationId xmlns:a16="http://schemas.microsoft.com/office/drawing/2014/main" id="{E1761AD2-6F74-9031-671B-9EC0B0BEE1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47" y="3071052"/>
            <a:ext cx="2024057" cy="2994595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1DA5FE4-5BE2-5C30-04B0-55B86E2D2264}"/>
              </a:ext>
            </a:extLst>
          </p:cNvPr>
          <p:cNvSpPr txBox="1">
            <a:spLocks/>
          </p:cNvSpPr>
          <p:nvPr userDrawn="1"/>
        </p:nvSpPr>
        <p:spPr>
          <a:xfrm>
            <a:off x="2984978" y="1681850"/>
            <a:ext cx="8216147" cy="46152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rgbClr val="0E5861"/>
              </a:buClr>
              <a:buFont typeface="Wingdings" panose="05000000000000000000" pitchFamily="2" charset="2"/>
              <a:buChar char="§"/>
            </a:pPr>
            <a:endParaRPr lang="en-GB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292A2-D82D-8FDD-4D67-AC83513FA3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42672" y="1620982"/>
            <a:ext cx="8511128" cy="4372313"/>
          </a:xfrm>
        </p:spPr>
        <p:txBody>
          <a:bodyPr/>
          <a:lstStyle>
            <a:lvl1pPr marL="0" indent="0">
              <a:buNone/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>
              <a:buClr>
                <a:srgbClr val="0E5861"/>
              </a:buClr>
              <a:buFont typeface="Wingdings" panose="05000000000000000000" pitchFamily="2" charset="2"/>
              <a:buChar char="§"/>
            </a:pPr>
            <a:r>
              <a:rPr lang="en-GB" dirty="0"/>
              <a:t>  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73B975-9A66-45EA-99F5-4F047DF65BC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79" y="5805604"/>
            <a:ext cx="2423292" cy="842294"/>
          </a:xfrm>
          <a:prstGeom prst="rect">
            <a:avLst/>
          </a:prstGeom>
        </p:spPr>
      </p:pic>
      <p:sp>
        <p:nvSpPr>
          <p:cNvPr id="15" name="Rezervirano mjesto broja slajda 4">
            <a:extLst>
              <a:ext uri="{FF2B5EF4-FFF2-40B4-BE49-F238E27FC236}">
                <a16:creationId xmlns:a16="http://schemas.microsoft.com/office/drawing/2014/main" id="{30350AD1-7A47-4792-BD80-38028F78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28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B80442AB-1C24-85AA-6315-3DA0B95A0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922" y="-101163"/>
            <a:ext cx="2675361" cy="929513"/>
          </a:xfrm>
          <a:prstGeom prst="rect">
            <a:avLst/>
          </a:prstGeom>
        </p:spPr>
      </p:pic>
      <p:pic>
        <p:nvPicPr>
          <p:cNvPr id="43" name="Picture 43">
            <a:extLst>
              <a:ext uri="{FF2B5EF4-FFF2-40B4-BE49-F238E27FC236}">
                <a16:creationId xmlns:a16="http://schemas.microsoft.com/office/drawing/2014/main" id="{1A9214BE-545A-F5B2-6FF2-A5D8598C91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0" y="5812843"/>
            <a:ext cx="12607639" cy="89581"/>
          </a:xfrm>
          <a:prstGeom prst="rect">
            <a:avLst/>
          </a:prstGeom>
        </p:spPr>
      </p:pic>
      <p:pic>
        <p:nvPicPr>
          <p:cNvPr id="45" name="Picture 57" descr="A picture containing shape&#10;&#10;Description automatically generated">
            <a:extLst>
              <a:ext uri="{FF2B5EF4-FFF2-40B4-BE49-F238E27FC236}">
                <a16:creationId xmlns:a16="http://schemas.microsoft.com/office/drawing/2014/main" id="{04105032-EAE2-1AEB-7D9F-DA62CB68F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742" y="6053643"/>
            <a:ext cx="621421" cy="576193"/>
          </a:xfrm>
          <a:prstGeom prst="rect">
            <a:avLst/>
          </a:prstGeom>
        </p:spPr>
      </p:pic>
      <p:sp>
        <p:nvSpPr>
          <p:cNvPr id="46" name="Rectangle 58">
            <a:extLst>
              <a:ext uri="{FF2B5EF4-FFF2-40B4-BE49-F238E27FC236}">
                <a16:creationId xmlns:a16="http://schemas.microsoft.com/office/drawing/2014/main" id="{66FCD0F1-1A6D-AC46-E36E-E026D22013C7}"/>
              </a:ext>
            </a:extLst>
          </p:cNvPr>
          <p:cNvSpPr/>
          <p:nvPr userDrawn="1"/>
        </p:nvSpPr>
        <p:spPr>
          <a:xfrm>
            <a:off x="3765760" y="6059984"/>
            <a:ext cx="6175455" cy="5609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GB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Funded by the European Union, the Swiss State Secretariat for Education, Research and Innovation (SERI) and UK Research and Innovation (</a:t>
            </a:r>
            <a:r>
              <a:rPr lang="en-GB" sz="105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UKRI</a:t>
            </a:r>
            <a:r>
              <a:rPr lang="en-GB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Views and opinions expressed are however those of the author(s) only and do not necessarily reflect those of the European Union or REA, nor SERI or </a:t>
            </a:r>
            <a:r>
              <a:rPr lang="en-GB" sz="105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UKRI</a:t>
            </a:r>
            <a:r>
              <a:rPr lang="en-GB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Picture 5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B464DBA-6BE7-C30E-EDAE-C87EC6D282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8106" y="6059983"/>
            <a:ext cx="411744" cy="456558"/>
          </a:xfrm>
          <a:prstGeom prst="rect">
            <a:avLst/>
          </a:prstGeom>
        </p:spPr>
      </p:pic>
      <p:pic>
        <p:nvPicPr>
          <p:cNvPr id="48" name="Picture 60">
            <a:extLst>
              <a:ext uri="{FF2B5EF4-FFF2-40B4-BE49-F238E27FC236}">
                <a16:creationId xmlns:a16="http://schemas.microsoft.com/office/drawing/2014/main" id="{D356B943-0DC1-F1FC-9871-A342D49CEE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5552" y="6093048"/>
            <a:ext cx="1183410" cy="356454"/>
          </a:xfrm>
          <a:prstGeom prst="rect">
            <a:avLst/>
          </a:prstGeom>
        </p:spPr>
      </p:pic>
      <p:pic>
        <p:nvPicPr>
          <p:cNvPr id="3" name="Slika 2" descr="Slika na kojoj se prikazuje tekst, snimka zaslona, Font, logotip&#10;&#10;Opis je automatski generiran">
            <a:extLst>
              <a:ext uri="{FF2B5EF4-FFF2-40B4-BE49-F238E27FC236}">
                <a16:creationId xmlns:a16="http://schemas.microsoft.com/office/drawing/2014/main" id="{05E92FE8-561F-4FBC-4882-C0813CBB59E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15" y="734994"/>
            <a:ext cx="9124394" cy="506047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524EA96-072C-4C7B-A06E-E3091B9AE91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79" y="5805604"/>
            <a:ext cx="2423292" cy="842294"/>
          </a:xfrm>
          <a:prstGeom prst="rect">
            <a:avLst/>
          </a:prstGeom>
        </p:spPr>
      </p:pic>
      <p:sp>
        <p:nvSpPr>
          <p:cNvPr id="17" name="Textfeld 16"/>
          <p:cNvSpPr txBox="1"/>
          <p:nvPr userDrawn="1"/>
        </p:nvSpPr>
        <p:spPr>
          <a:xfrm>
            <a:off x="9463489" y="1650698"/>
            <a:ext cx="26469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baseline="0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www.LiveSeeding.eu</a:t>
            </a:r>
          </a:p>
          <a:p>
            <a:r>
              <a:rPr lang="de-CH" dirty="0" err="1"/>
              <a:t>key</a:t>
            </a:r>
            <a:r>
              <a:rPr lang="de-CH" dirty="0"/>
              <a:t> </a:t>
            </a:r>
            <a:r>
              <a:rPr lang="de-CH" dirty="0" err="1"/>
              <a:t>results</a:t>
            </a:r>
            <a:r>
              <a:rPr lang="de-CH" dirty="0"/>
              <a:t>, </a:t>
            </a:r>
            <a:r>
              <a:rPr lang="de-CH" dirty="0" err="1"/>
              <a:t>newsletter</a:t>
            </a:r>
            <a:r>
              <a:rPr lang="de-CH" dirty="0"/>
              <a:t>,</a:t>
            </a:r>
            <a:r>
              <a:rPr lang="de-CH" baseline="0" dirty="0"/>
              <a:t> </a:t>
            </a:r>
            <a:r>
              <a:rPr lang="de-CH" baseline="0" dirty="0" err="1"/>
              <a:t>upcoming</a:t>
            </a:r>
            <a:r>
              <a:rPr lang="de-CH" baseline="0" dirty="0"/>
              <a:t> events, </a:t>
            </a:r>
            <a:r>
              <a:rPr lang="de-CH" baseline="0" dirty="0" err="1"/>
              <a:t>policy</a:t>
            </a:r>
            <a:r>
              <a:rPr lang="de-CH" baseline="0" dirty="0"/>
              <a:t> </a:t>
            </a:r>
            <a:r>
              <a:rPr lang="de-CH" baseline="0" dirty="0" err="1"/>
              <a:t>briefs</a:t>
            </a:r>
            <a:r>
              <a:rPr lang="de-CH" baseline="0" dirty="0"/>
              <a:t>, </a:t>
            </a:r>
            <a:r>
              <a:rPr lang="de-CH" baseline="0" dirty="0" err="1"/>
              <a:t>videos</a:t>
            </a:r>
            <a:r>
              <a:rPr lang="de-CH" baseline="0" dirty="0"/>
              <a:t>, </a:t>
            </a:r>
            <a:r>
              <a:rPr lang="de-CH" baseline="0" dirty="0" err="1"/>
              <a:t>training</a:t>
            </a:r>
            <a:r>
              <a:rPr lang="de-CH" baseline="0" dirty="0"/>
              <a:t>, </a:t>
            </a:r>
            <a:r>
              <a:rPr lang="de-CH" baseline="0" dirty="0" err="1"/>
              <a:t>practice</a:t>
            </a:r>
            <a:r>
              <a:rPr lang="de-CH" baseline="0" dirty="0"/>
              <a:t> </a:t>
            </a:r>
            <a:r>
              <a:rPr lang="de-CH" baseline="0" dirty="0" err="1"/>
              <a:t>abstract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21196" y="914401"/>
            <a:ext cx="2981741" cy="743054"/>
          </a:xfrm>
          <a:prstGeom prst="rect">
            <a:avLst/>
          </a:prstGeom>
        </p:spPr>
      </p:pic>
      <p:sp>
        <p:nvSpPr>
          <p:cNvPr id="5" name="Textfeld 4"/>
          <p:cNvSpPr txBox="1"/>
          <p:nvPr userDrawn="1"/>
        </p:nvSpPr>
        <p:spPr>
          <a:xfrm>
            <a:off x="9470834" y="4891489"/>
            <a:ext cx="2721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i="0" dirty="0">
                <a:solidFill>
                  <a:srgbClr val="8EBE3F"/>
                </a:solidFill>
              </a:rPr>
              <a:t>Link</a:t>
            </a:r>
            <a:r>
              <a:rPr lang="de-CH" b="1" i="0" baseline="0" dirty="0">
                <a:solidFill>
                  <a:srgbClr val="8EBE3F"/>
                </a:solidFill>
              </a:rPr>
              <a:t> </a:t>
            </a:r>
            <a:r>
              <a:rPr lang="de-CH" b="1" i="0" baseline="0" dirty="0" err="1">
                <a:solidFill>
                  <a:srgbClr val="8EBE3F"/>
                </a:solidFill>
              </a:rPr>
              <a:t>to</a:t>
            </a:r>
            <a:r>
              <a:rPr lang="de-CH" b="1" i="0" baseline="0" dirty="0">
                <a:solidFill>
                  <a:srgbClr val="8EBE3F"/>
                </a:solidFill>
              </a:rPr>
              <a:t> </a:t>
            </a:r>
            <a:r>
              <a:rPr lang="de-CH" b="1" i="0" baseline="0" dirty="0" err="1">
                <a:solidFill>
                  <a:srgbClr val="8EBE3F"/>
                </a:solidFill>
              </a:rPr>
              <a:t>sister</a:t>
            </a:r>
            <a:r>
              <a:rPr lang="de-CH" b="1" i="0" baseline="0" dirty="0">
                <a:solidFill>
                  <a:srgbClr val="8EBE3F"/>
                </a:solidFill>
              </a:rPr>
              <a:t> </a:t>
            </a:r>
            <a:r>
              <a:rPr lang="de-CH" b="1" i="0" baseline="0" dirty="0" err="1">
                <a:solidFill>
                  <a:srgbClr val="8EBE3F"/>
                </a:solidFill>
              </a:rPr>
              <a:t>project</a:t>
            </a:r>
            <a:r>
              <a:rPr lang="de-CH" b="1" i="0" baseline="0" dirty="0">
                <a:solidFill>
                  <a:srgbClr val="8EBE3F"/>
                </a:solidFill>
              </a:rPr>
              <a:t> on </a:t>
            </a:r>
            <a:r>
              <a:rPr lang="de-CH" b="1" i="0" baseline="0" dirty="0" err="1">
                <a:solidFill>
                  <a:srgbClr val="8EBE3F"/>
                </a:solidFill>
              </a:rPr>
              <a:t>organic</a:t>
            </a:r>
            <a:r>
              <a:rPr lang="de-CH" b="1" i="0" baseline="0" dirty="0">
                <a:solidFill>
                  <a:srgbClr val="8EBE3F"/>
                </a:solidFill>
              </a:rPr>
              <a:t> </a:t>
            </a:r>
            <a:r>
              <a:rPr lang="de-CH" b="1" i="0" baseline="0" dirty="0" err="1">
                <a:solidFill>
                  <a:srgbClr val="8EBE3F"/>
                </a:solidFill>
              </a:rPr>
              <a:t>fruit</a:t>
            </a:r>
            <a:r>
              <a:rPr lang="de-CH" b="1" i="0" baseline="0" dirty="0">
                <a:solidFill>
                  <a:srgbClr val="8EBE3F"/>
                </a:solidFill>
              </a:rPr>
              <a:t> </a:t>
            </a:r>
            <a:r>
              <a:rPr lang="de-CH" b="1" i="0" baseline="0" dirty="0" err="1">
                <a:solidFill>
                  <a:srgbClr val="8EBE3F"/>
                </a:solidFill>
              </a:rPr>
              <a:t>breeding</a:t>
            </a:r>
            <a:r>
              <a:rPr lang="de-CH" b="1" i="0" baseline="0" dirty="0">
                <a:solidFill>
                  <a:srgbClr val="8EBE3F"/>
                </a:solidFill>
              </a:rPr>
              <a:t> </a:t>
            </a:r>
          </a:p>
          <a:p>
            <a:r>
              <a:rPr lang="de-CH" b="1" i="0" baseline="0" dirty="0">
                <a:solidFill>
                  <a:srgbClr val="135B64"/>
                </a:solidFill>
              </a:rPr>
              <a:t>www.InnOBreed.eu</a:t>
            </a:r>
            <a:endParaRPr lang="de-CH" b="1" i="0" dirty="0">
              <a:solidFill>
                <a:srgbClr val="135B64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54966" y="3188291"/>
            <a:ext cx="533474" cy="52394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8009" y="3355465"/>
            <a:ext cx="1233377" cy="83376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125" y="3795820"/>
            <a:ext cx="401046" cy="37745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8671" y="4251248"/>
            <a:ext cx="499730" cy="49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7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A8CD-788A-CE62-4556-65088E95B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182100" y="637063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135B64"/>
                </a:solidFill>
              </a:defRPr>
            </a:lvl1pPr>
          </a:lstStyle>
          <a:p>
            <a:pPr algn="r"/>
            <a:r>
              <a:rPr lang="en-GB" dirty="0"/>
              <a:t>-</a:t>
            </a:r>
            <a:fld id="{DB567D24-63B4-4A5B-84BA-57D88FF4ACAA}" type="slidenum">
              <a:rPr lang="en-GB" smtClean="0"/>
              <a:pPr algn="r"/>
              <a:t>‹#›</a:t>
            </a:fld>
            <a:r>
              <a:rPr lang="en-GB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16216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5B791A-3101-BA89-CCD8-38687476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C2A15-758A-0D59-8D3A-D6E9825C8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321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135B64"/>
                </a:solidFill>
              </a:defRPr>
            </a:lvl1pPr>
          </a:lstStyle>
          <a:p>
            <a:r>
              <a:rPr lang="en-GB" dirty="0"/>
              <a:t>- </a:t>
            </a:r>
            <a:fld id="{4D2E39FD-4CF1-426F-A4B8-06E0F60F701B}" type="slidenum">
              <a:rPr lang="en-GB" smtClean="0"/>
              <a:pPr/>
              <a:t>‹#›</a:t>
            </a:fld>
            <a:r>
              <a:rPr lang="en-GB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62150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2" r:id="rId4"/>
    <p:sldLayoutId id="2147483661" r:id="rId5"/>
    <p:sldLayoutId id="2147483663" r:id="rId6"/>
    <p:sldLayoutId id="2147483664" r:id="rId7"/>
    <p:sldLayoutId id="2147483655" r:id="rId8"/>
    <p:sldLayoutId id="214748366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35B64"/>
          </a:solidFill>
          <a:latin typeface="Gadugi" panose="020B0502040204020203" pitchFamily="34" charset="0"/>
          <a:ea typeface="Gadugi" panose="020B050204020402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2800" b="1" kern="1200">
          <a:solidFill>
            <a:srgbClr val="135B64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2400" b="1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5B791A-3101-BA89-CCD8-38687476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C2A15-758A-0D59-8D3A-D6E9825C8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B31E4-5BB4-381A-1E57-0B4D3BA22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9AB8A-5493-CE22-0D0F-F21527292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2BF3D-8594-AB28-57F9-BA5F2CC35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9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5B791A-3101-BA89-CCD8-38687476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C2A15-758A-0D59-8D3A-D6E9825C8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B31E4-5BB4-381A-1E57-0B4D3BA22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707D-4C33-43DF-BE3A-B284BCB07D87}" type="datetime1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9AB8A-5493-CE22-0D0F-F21527292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2BF3D-8594-AB28-57F9-BA5F2CC35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68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33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12" Type="http://schemas.openxmlformats.org/officeDocument/2006/relationships/image" Target="../media/image3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6.png"/><Relationship Id="rId11" Type="http://schemas.openxmlformats.org/officeDocument/2006/relationships/image" Target="../media/image35.png"/><Relationship Id="rId5" Type="http://schemas.openxmlformats.org/officeDocument/2006/relationships/image" Target="../media/image75.png"/><Relationship Id="rId10" Type="http://schemas.openxmlformats.org/officeDocument/2006/relationships/image" Target="../media/image80.jpg"/><Relationship Id="rId4" Type="http://schemas.openxmlformats.org/officeDocument/2006/relationships/image" Target="../media/image27.png"/><Relationship Id="rId9" Type="http://schemas.openxmlformats.org/officeDocument/2006/relationships/image" Target="../media/image79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758BE7-85B3-D3FA-EA5F-9F53BC8FA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01450"/>
            <a:ext cx="5357004" cy="312955"/>
          </a:xfrm>
        </p:spPr>
        <p:txBody>
          <a:bodyPr>
            <a:noAutofit/>
          </a:bodyPr>
          <a:lstStyle/>
          <a:p>
            <a:r>
              <a:rPr lang="en-GB" sz="1400" dirty="0"/>
              <a:t>Ana-Marija Špicnagel,</a:t>
            </a:r>
            <a:r>
              <a:rPr lang="hr-HR" sz="1400" dirty="0"/>
              <a:t> Margareta Đumbir</a:t>
            </a:r>
            <a:r>
              <a:rPr lang="en-GB" sz="1400" dirty="0"/>
              <a:t> IPS </a:t>
            </a:r>
            <a:r>
              <a:rPr lang="en-GB" sz="1400" dirty="0" err="1"/>
              <a:t>konzalting</a:t>
            </a:r>
            <a:endParaRPr lang="en-GB" sz="14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618E001-2043-32E5-4F20-7DC6771F8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06" y="3209026"/>
            <a:ext cx="6563836" cy="1492424"/>
          </a:xfrm>
        </p:spPr>
        <p:txBody>
          <a:bodyPr>
            <a:normAutofit fontScale="77500" lnSpcReduction="20000"/>
          </a:bodyPr>
          <a:lstStyle/>
          <a:p>
            <a:r>
              <a:rPr lang="en-GB" sz="5100" dirty="0">
                <a:solidFill>
                  <a:srgbClr val="0E5861"/>
                </a:solidFill>
                <a:latin typeface="Gadugi"/>
                <a:ea typeface="Gadugi"/>
              </a:rPr>
              <a:t>T5.4  </a:t>
            </a:r>
            <a:r>
              <a:rPr lang="hr-HR" sz="5100" dirty="0">
                <a:solidFill>
                  <a:srgbClr val="0E5861"/>
                </a:solidFill>
                <a:latin typeface="Gadugi"/>
                <a:ea typeface="Gadugi"/>
              </a:rPr>
              <a:t>Future </a:t>
            </a:r>
            <a:r>
              <a:rPr lang="hr-HR" sz="5100" dirty="0" err="1">
                <a:solidFill>
                  <a:srgbClr val="0E5861"/>
                </a:solidFill>
                <a:latin typeface="Gadugi"/>
                <a:ea typeface="Gadugi"/>
              </a:rPr>
              <a:t>is</a:t>
            </a:r>
            <a:r>
              <a:rPr lang="hr-HR" sz="5100" dirty="0">
                <a:solidFill>
                  <a:srgbClr val="0E5861"/>
                </a:solidFill>
                <a:latin typeface="Gadugi"/>
                <a:ea typeface="Gadugi"/>
              </a:rPr>
              <a:t> o</a:t>
            </a:r>
            <a:r>
              <a:rPr lang="en-GB" sz="5100" dirty="0" err="1">
                <a:solidFill>
                  <a:srgbClr val="0E5861"/>
                </a:solidFill>
                <a:latin typeface="Gadugi"/>
                <a:ea typeface="Gadugi"/>
              </a:rPr>
              <a:t>rganic</a:t>
            </a:r>
            <a:r>
              <a:rPr lang="en-GB" sz="5100" dirty="0">
                <a:solidFill>
                  <a:srgbClr val="0E5861"/>
                </a:solidFill>
                <a:latin typeface="Gadugi"/>
                <a:ea typeface="Gadugi"/>
              </a:rPr>
              <a:t> </a:t>
            </a:r>
            <a:r>
              <a:rPr lang="en-GB" sz="4600" b="0" dirty="0">
                <a:solidFill>
                  <a:srgbClr val="0E5861"/>
                </a:solidFill>
                <a:latin typeface="Gadugi"/>
                <a:ea typeface="Gadugi"/>
              </a:rPr>
              <a:t>business models for organic seeds and breeding business</a:t>
            </a:r>
          </a:p>
          <a:p>
            <a:endParaRPr lang="en-GB" dirty="0">
              <a:solidFill>
                <a:srgbClr val="0E5861"/>
              </a:solidFill>
              <a:latin typeface="Gadugi"/>
              <a:ea typeface="Gadugi"/>
            </a:endParaRPr>
          </a:p>
        </p:txBody>
      </p:sp>
    </p:spTree>
    <p:extLst>
      <p:ext uri="{BB962C8B-B14F-4D97-AF65-F5344CB8AC3E}">
        <p14:creationId xmlns:p14="http://schemas.microsoft.com/office/powerpoint/2010/main" val="201659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0D602-F1BB-8500-2860-4AFE95F83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2B1EF0-E01A-5FE9-D28A-EC720B0FC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Birdview - BB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56918EF-0F9C-A2F7-3A4A-61EC8E80D2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0" y="1260676"/>
            <a:ext cx="11240219" cy="4774549"/>
          </a:xfrm>
          <a:prstGeom prst="rect">
            <a:avLst/>
          </a:prstGeom>
        </p:spPr>
      </p:pic>
      <p:pic>
        <p:nvPicPr>
          <p:cNvPr id="12" name="Graphic 11" descr="Bar graph with upward trend outline">
            <a:extLst>
              <a:ext uri="{FF2B5EF4-FFF2-40B4-BE49-F238E27FC236}">
                <a16:creationId xmlns:a16="http://schemas.microsoft.com/office/drawing/2014/main" id="{1C87A2F5-A5F0-B7E1-81BF-665D2655D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056" y="537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3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98E5E-0A24-F432-8FDB-45827E1FA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74A4-C6E3-8567-736A-487E7335B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BB example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FC1298-B6CE-5580-FC8A-37699F805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04" y="143649"/>
            <a:ext cx="8873703" cy="778618"/>
          </a:xfrm>
          <a:prstGeom prst="rect">
            <a:avLst/>
          </a:prstGeom>
        </p:spPr>
      </p:pic>
      <p:pic>
        <p:nvPicPr>
          <p:cNvPr id="13" name="Graphic 12" descr="Bar graph with upward trend outline">
            <a:extLst>
              <a:ext uri="{FF2B5EF4-FFF2-40B4-BE49-F238E27FC236}">
                <a16:creationId xmlns:a16="http://schemas.microsoft.com/office/drawing/2014/main" id="{66D43FE0-F29C-C645-EBC9-3458AB9DA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176" y="34600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83BCC9-E210-79C1-C189-325DD9FB1724}"/>
              </a:ext>
            </a:extLst>
          </p:cNvPr>
          <p:cNvSpPr/>
          <p:nvPr/>
        </p:nvSpPr>
        <p:spPr>
          <a:xfrm>
            <a:off x="0" y="5822830"/>
            <a:ext cx="3528204" cy="904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Content Placeholder 9" descr="A screen shot of a chart&#10;&#10;AI-generated content may be incorrect.">
            <a:extLst>
              <a:ext uri="{FF2B5EF4-FFF2-40B4-BE49-F238E27FC236}">
                <a16:creationId xmlns:a16="http://schemas.microsoft.com/office/drawing/2014/main" id="{36BBBD80-D6AE-8CA9-20B2-9EA1C693B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9"/>
          <a:stretch/>
        </p:blipFill>
        <p:spPr>
          <a:xfrm>
            <a:off x="1557067" y="1205937"/>
            <a:ext cx="8941280" cy="5521430"/>
          </a:xfrm>
        </p:spPr>
      </p:pic>
    </p:spTree>
    <p:extLst>
      <p:ext uri="{BB962C8B-B14F-4D97-AF65-F5344CB8AC3E}">
        <p14:creationId xmlns:p14="http://schemas.microsoft.com/office/powerpoint/2010/main" val="347455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een and blue rectangular sign&#10;&#10;AI-generated content may be incorrect.">
            <a:extLst>
              <a:ext uri="{FF2B5EF4-FFF2-40B4-BE49-F238E27FC236}">
                <a16:creationId xmlns:a16="http://schemas.microsoft.com/office/drawing/2014/main" id="{C4FF901B-46C0-4260-F0A5-FF7C0E1CB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3928"/>
            <a:ext cx="10515600" cy="376196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BEB235-0AB1-816D-CC96-5C14029C9A54}"/>
              </a:ext>
            </a:extLst>
          </p:cNvPr>
          <p:cNvSpPr txBox="1"/>
          <p:nvPr/>
        </p:nvSpPr>
        <p:spPr>
          <a:xfrm>
            <a:off x="695138" y="197654"/>
            <a:ext cx="9540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err="1">
                <a:solidFill>
                  <a:srgbClr val="0E5861"/>
                </a:solidFill>
              </a:rPr>
              <a:t>Overview</a:t>
            </a:r>
            <a:r>
              <a:rPr lang="hr-HR" sz="3600" b="1" dirty="0">
                <a:solidFill>
                  <a:srgbClr val="0E5861"/>
                </a:solidFill>
              </a:rPr>
              <a:t> </a:t>
            </a:r>
            <a:r>
              <a:rPr lang="hr-HR" sz="3600" b="1" dirty="0" err="1">
                <a:solidFill>
                  <a:srgbClr val="0E5861"/>
                </a:solidFill>
              </a:rPr>
              <a:t>of</a:t>
            </a:r>
            <a:r>
              <a:rPr lang="hr-HR" sz="3600" b="1" dirty="0">
                <a:solidFill>
                  <a:srgbClr val="0E5861"/>
                </a:solidFill>
              </a:rPr>
              <a:t> </a:t>
            </a:r>
            <a:r>
              <a:rPr lang="hr-HR" sz="3600" b="1" dirty="0" err="1">
                <a:solidFill>
                  <a:srgbClr val="0E5861"/>
                </a:solidFill>
              </a:rPr>
              <a:t>typologies</a:t>
            </a:r>
            <a:r>
              <a:rPr lang="hr-HR" sz="3600" b="1" dirty="0">
                <a:solidFill>
                  <a:srgbClr val="0E5861"/>
                </a:solidFill>
              </a:rPr>
              <a:t> </a:t>
            </a:r>
            <a:r>
              <a:rPr lang="hr-HR" sz="3600" b="1" dirty="0" err="1">
                <a:solidFill>
                  <a:srgbClr val="0E5861"/>
                </a:solidFill>
              </a:rPr>
              <a:t>used</a:t>
            </a:r>
            <a:r>
              <a:rPr lang="hr-HR" sz="3600" b="1" dirty="0">
                <a:solidFill>
                  <a:srgbClr val="0E5861"/>
                </a:solidFill>
              </a:rPr>
              <a:t> for BB</a:t>
            </a:r>
            <a:endParaRPr lang="en-GB" sz="3600" b="1" dirty="0">
              <a:solidFill>
                <a:srgbClr val="0E5861"/>
              </a:solidFill>
            </a:endParaRPr>
          </a:p>
        </p:txBody>
      </p:sp>
      <p:pic>
        <p:nvPicPr>
          <p:cNvPr id="8" name="Graphic 7" descr="Bar graph with upward trend outline">
            <a:extLst>
              <a:ext uri="{FF2B5EF4-FFF2-40B4-BE49-F238E27FC236}">
                <a16:creationId xmlns:a16="http://schemas.microsoft.com/office/drawing/2014/main" id="{FB2A7F0E-5CAB-64EE-416F-CEF89CE10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000" y="63619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844CAC-063B-F0B6-6FC4-85ACA0602CF6}"/>
              </a:ext>
            </a:extLst>
          </p:cNvPr>
          <p:cNvSpPr txBox="1"/>
          <p:nvPr/>
        </p:nvSpPr>
        <p:spPr>
          <a:xfrm>
            <a:off x="3754647" y="6038956"/>
            <a:ext cx="4983911" cy="369332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35B64"/>
                </a:solidFill>
              </a:rPr>
              <a:t>https://liveseeding.eu/deliverables-publications/</a:t>
            </a:r>
          </a:p>
        </p:txBody>
      </p:sp>
    </p:spTree>
    <p:extLst>
      <p:ext uri="{BB962C8B-B14F-4D97-AF65-F5344CB8AC3E}">
        <p14:creationId xmlns:p14="http://schemas.microsoft.com/office/powerpoint/2010/main" val="926336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919B60-0B30-FDE1-1B93-C0D559180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5">
            <a:extLst>
              <a:ext uri="{FF2B5EF4-FFF2-40B4-BE49-F238E27FC236}">
                <a16:creationId xmlns:a16="http://schemas.microsoft.com/office/drawing/2014/main" id="{85CEC2E7-209C-C698-864A-EF1FD7D87803}"/>
              </a:ext>
            </a:extLst>
          </p:cNvPr>
          <p:cNvSpPr/>
          <p:nvPr/>
        </p:nvSpPr>
        <p:spPr>
          <a:xfrm>
            <a:off x="0" y="4241483"/>
            <a:ext cx="7948871" cy="1529757"/>
          </a:xfrm>
          <a:custGeom>
            <a:avLst/>
            <a:gdLst>
              <a:gd name="connsiteX0" fmla="*/ 273952 w 8169475"/>
              <a:gd name="connsiteY0" fmla="*/ 75385 h 1529757"/>
              <a:gd name="connsiteX1" fmla="*/ 1099317 w 8169475"/>
              <a:gd name="connsiteY1" fmla="*/ 78574 h 1529757"/>
              <a:gd name="connsiteX2" fmla="*/ 2013564 w 8169475"/>
              <a:gd name="connsiteY2" fmla="*/ 87642 h 1529757"/>
              <a:gd name="connsiteX3" fmla="*/ 3518620 w 8169475"/>
              <a:gd name="connsiteY3" fmla="*/ 32436 h 1529757"/>
              <a:gd name="connsiteX4" fmla="*/ 4944168 w 8169475"/>
              <a:gd name="connsiteY4" fmla="*/ 25560 h 1529757"/>
              <a:gd name="connsiteX5" fmla="*/ 6218634 w 8169475"/>
              <a:gd name="connsiteY5" fmla="*/ 45988 h 1529757"/>
              <a:gd name="connsiteX6" fmla="*/ 7996829 w 8169475"/>
              <a:gd name="connsiteY6" fmla="*/ 67712 h 1529757"/>
              <a:gd name="connsiteX7" fmla="*/ 8136733 w 8169475"/>
              <a:gd name="connsiteY7" fmla="*/ 639108 h 1529757"/>
              <a:gd name="connsiteX8" fmla="*/ 8028560 w 8169475"/>
              <a:gd name="connsiteY8" fmla="*/ 1499989 h 1529757"/>
              <a:gd name="connsiteX9" fmla="*/ 7077172 w 8169475"/>
              <a:gd name="connsiteY9" fmla="*/ 1488230 h 1529757"/>
              <a:gd name="connsiteX10" fmla="*/ 5481251 w 8169475"/>
              <a:gd name="connsiteY10" fmla="*/ 1459033 h 1529757"/>
              <a:gd name="connsiteX11" fmla="*/ 4969950 w 8169475"/>
              <a:gd name="connsiteY11" fmla="*/ 1468200 h 1529757"/>
              <a:gd name="connsiteX12" fmla="*/ 3939776 w 8169475"/>
              <a:gd name="connsiteY12" fmla="*/ 1474379 h 1529757"/>
              <a:gd name="connsiteX13" fmla="*/ 2545057 w 8169475"/>
              <a:gd name="connsiteY13" fmla="*/ 1521215 h 1529757"/>
              <a:gd name="connsiteX14" fmla="*/ 1629367 w 8169475"/>
              <a:gd name="connsiteY14" fmla="*/ 1504872 h 1529757"/>
              <a:gd name="connsiteX15" fmla="*/ 113494 w 8169475"/>
              <a:gd name="connsiteY15" fmla="*/ 1492914 h 1529757"/>
              <a:gd name="connsiteX16" fmla="*/ 273591 w 8169475"/>
              <a:gd name="connsiteY16" fmla="*/ 75086 h 152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69475" h="1529757">
                <a:moveTo>
                  <a:pt x="273952" y="75385"/>
                </a:moveTo>
                <a:cubicBezTo>
                  <a:pt x="497871" y="66317"/>
                  <a:pt x="848173" y="131090"/>
                  <a:pt x="1099317" y="78574"/>
                </a:cubicBezTo>
                <a:cubicBezTo>
                  <a:pt x="1350460" y="26058"/>
                  <a:pt x="2013564" y="87642"/>
                  <a:pt x="2013564" y="87642"/>
                </a:cubicBezTo>
                <a:cubicBezTo>
                  <a:pt x="2013564" y="87642"/>
                  <a:pt x="3189051" y="32436"/>
                  <a:pt x="3518620" y="32436"/>
                </a:cubicBezTo>
                <a:cubicBezTo>
                  <a:pt x="3848189" y="32436"/>
                  <a:pt x="4502279" y="98205"/>
                  <a:pt x="4944168" y="25560"/>
                </a:cubicBezTo>
                <a:cubicBezTo>
                  <a:pt x="5386058" y="-47085"/>
                  <a:pt x="5669292" y="59541"/>
                  <a:pt x="6218634" y="45988"/>
                </a:cubicBezTo>
                <a:cubicBezTo>
                  <a:pt x="6767976" y="32436"/>
                  <a:pt x="7766599" y="14897"/>
                  <a:pt x="7996829" y="67712"/>
                </a:cubicBezTo>
                <a:cubicBezTo>
                  <a:pt x="8101577" y="91827"/>
                  <a:pt x="8006204" y="385996"/>
                  <a:pt x="8136733" y="639108"/>
                </a:cubicBezTo>
                <a:cubicBezTo>
                  <a:pt x="8251217" y="861528"/>
                  <a:pt x="8028560" y="1499989"/>
                  <a:pt x="8028560" y="1499989"/>
                </a:cubicBezTo>
                <a:cubicBezTo>
                  <a:pt x="8028560" y="1499989"/>
                  <a:pt x="7693943" y="1528688"/>
                  <a:pt x="7077172" y="1488230"/>
                </a:cubicBezTo>
                <a:cubicBezTo>
                  <a:pt x="6552170" y="1453851"/>
                  <a:pt x="6249824" y="1492914"/>
                  <a:pt x="5481251" y="1459033"/>
                </a:cubicBezTo>
                <a:cubicBezTo>
                  <a:pt x="5432212" y="1456940"/>
                  <a:pt x="5409135" y="1468200"/>
                  <a:pt x="4969950" y="1468200"/>
                </a:cubicBezTo>
                <a:cubicBezTo>
                  <a:pt x="4530765" y="1468200"/>
                  <a:pt x="4294045" y="1528888"/>
                  <a:pt x="3939776" y="1474379"/>
                </a:cubicBezTo>
                <a:cubicBezTo>
                  <a:pt x="3582623" y="1419272"/>
                  <a:pt x="2921682" y="1565659"/>
                  <a:pt x="2545057" y="1521215"/>
                </a:cubicBezTo>
                <a:cubicBezTo>
                  <a:pt x="2168433" y="1476770"/>
                  <a:pt x="1984538" y="1504872"/>
                  <a:pt x="1629367" y="1504872"/>
                </a:cubicBezTo>
                <a:cubicBezTo>
                  <a:pt x="1274197" y="1504872"/>
                  <a:pt x="583689" y="1509555"/>
                  <a:pt x="113494" y="1492914"/>
                </a:cubicBezTo>
                <a:cubicBezTo>
                  <a:pt x="113494" y="1492914"/>
                  <a:pt x="-227974" y="95514"/>
                  <a:pt x="273591" y="75086"/>
                </a:cubicBezTo>
              </a:path>
            </a:pathLst>
          </a:custGeom>
          <a:solidFill>
            <a:srgbClr val="FFFFFF">
              <a:alpha val="72000"/>
            </a:srgbClr>
          </a:solidFill>
          <a:ln w="1802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FF0882-A861-2CE4-43FF-28E9BC8B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686" y="4525371"/>
            <a:ext cx="7673419" cy="965608"/>
          </a:xfrm>
        </p:spPr>
        <p:txBody>
          <a:bodyPr>
            <a:normAutofit/>
          </a:bodyPr>
          <a:lstStyle/>
          <a:p>
            <a:pPr algn="l"/>
            <a:r>
              <a:rPr lang="hr-HR" sz="3000" b="1" dirty="0">
                <a:solidFill>
                  <a:srgbClr val="135B64"/>
                </a:solidFill>
              </a:rPr>
              <a:t>BUSINESS TALK</a:t>
            </a:r>
            <a:endParaRPr lang="en-GB" sz="3000" b="1" dirty="0">
              <a:solidFill>
                <a:srgbClr val="135B64"/>
              </a:solidFill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EC0F160-5DCC-1C82-ADAE-5D3D26788F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9" y="3637838"/>
            <a:ext cx="1456524" cy="215493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2E9F01-C030-806B-0EAF-47866A2B2CC6}"/>
              </a:ext>
            </a:extLst>
          </p:cNvPr>
          <p:cNvSpPr txBox="1">
            <a:spLocks/>
          </p:cNvSpPr>
          <p:nvPr/>
        </p:nvSpPr>
        <p:spPr>
          <a:xfrm>
            <a:off x="9321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135B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- </a:t>
            </a:r>
            <a:fld id="{4D2E39FD-4CF1-426F-A4B8-06E0F60F701B}" type="slidenum">
              <a:rPr lang="en-GB" smtClean="0"/>
              <a:pPr/>
              <a:t>13</a:t>
            </a:fld>
            <a:r>
              <a:rPr lang="en-GB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297150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B40C31-A295-A303-C5C1-52EC2439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proposition</a:t>
            </a:r>
          </a:p>
        </p:txBody>
      </p:sp>
      <p:pic>
        <p:nvPicPr>
          <p:cNvPr id="6" name="Slika 4" descr="Slika na kojoj se prikazuje simbol, grafika, Font, krug&#10;&#10;Opis je automatski generiran">
            <a:extLst>
              <a:ext uri="{FF2B5EF4-FFF2-40B4-BE49-F238E27FC236}">
                <a16:creationId xmlns:a16="http://schemas.microsoft.com/office/drawing/2014/main" id="{71BBD4CA-685F-879F-8D1D-9F2D1C33B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2" y="84587"/>
            <a:ext cx="811220" cy="811220"/>
          </a:xfrm>
          <a:prstGeom prst="rect">
            <a:avLst/>
          </a:prstGeom>
        </p:spPr>
      </p:pic>
      <p:pic>
        <p:nvPicPr>
          <p:cNvPr id="1026" name="Picture 2" descr="Value Proposition: How to Write It with Examples">
            <a:extLst>
              <a:ext uri="{FF2B5EF4-FFF2-40B4-BE49-F238E27FC236}">
                <a16:creationId xmlns:a16="http://schemas.microsoft.com/office/drawing/2014/main" id="{63E3AA41-BD51-CBA5-2084-C5D1882B6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BB9FF"/>
              </a:clrFrom>
              <a:clrTo>
                <a:srgbClr val="8BB9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99" y="1138875"/>
            <a:ext cx="6922698" cy="47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94A24D-593D-B063-9B43-8B96BEEDE1D1}"/>
              </a:ext>
            </a:extLst>
          </p:cNvPr>
          <p:cNvSpPr/>
          <p:nvPr/>
        </p:nvSpPr>
        <p:spPr>
          <a:xfrm>
            <a:off x="377961" y="1343607"/>
            <a:ext cx="4084771" cy="4777273"/>
          </a:xfrm>
          <a:custGeom>
            <a:avLst/>
            <a:gdLst>
              <a:gd name="connsiteX0" fmla="*/ 0 w 4084771"/>
              <a:gd name="connsiteY0" fmla="*/ 0 h 4777273"/>
              <a:gd name="connsiteX1" fmla="*/ 680795 w 4084771"/>
              <a:gd name="connsiteY1" fmla="*/ 0 h 4777273"/>
              <a:gd name="connsiteX2" fmla="*/ 1361590 w 4084771"/>
              <a:gd name="connsiteY2" fmla="*/ 0 h 4777273"/>
              <a:gd name="connsiteX3" fmla="*/ 1919842 w 4084771"/>
              <a:gd name="connsiteY3" fmla="*/ 0 h 4777273"/>
              <a:gd name="connsiteX4" fmla="*/ 2641485 w 4084771"/>
              <a:gd name="connsiteY4" fmla="*/ 0 h 4777273"/>
              <a:gd name="connsiteX5" fmla="*/ 3240585 w 4084771"/>
              <a:gd name="connsiteY5" fmla="*/ 0 h 4777273"/>
              <a:gd name="connsiteX6" fmla="*/ 4084771 w 4084771"/>
              <a:gd name="connsiteY6" fmla="*/ 0 h 4777273"/>
              <a:gd name="connsiteX7" fmla="*/ 4084771 w 4084771"/>
              <a:gd name="connsiteY7" fmla="*/ 778013 h 4777273"/>
              <a:gd name="connsiteX8" fmla="*/ 4084771 w 4084771"/>
              <a:gd name="connsiteY8" fmla="*/ 1556026 h 4777273"/>
              <a:gd name="connsiteX9" fmla="*/ 4084771 w 4084771"/>
              <a:gd name="connsiteY9" fmla="*/ 2238494 h 4777273"/>
              <a:gd name="connsiteX10" fmla="*/ 4084771 w 4084771"/>
              <a:gd name="connsiteY10" fmla="*/ 2968734 h 4777273"/>
              <a:gd name="connsiteX11" fmla="*/ 4084771 w 4084771"/>
              <a:gd name="connsiteY11" fmla="*/ 3555656 h 4777273"/>
              <a:gd name="connsiteX12" fmla="*/ 4084771 w 4084771"/>
              <a:gd name="connsiteY12" fmla="*/ 4777273 h 4777273"/>
              <a:gd name="connsiteX13" fmla="*/ 3485671 w 4084771"/>
              <a:gd name="connsiteY13" fmla="*/ 4777273 h 4777273"/>
              <a:gd name="connsiteX14" fmla="*/ 2804876 w 4084771"/>
              <a:gd name="connsiteY14" fmla="*/ 4777273 h 4777273"/>
              <a:gd name="connsiteX15" fmla="*/ 2246624 w 4084771"/>
              <a:gd name="connsiteY15" fmla="*/ 4777273 h 4777273"/>
              <a:gd name="connsiteX16" fmla="*/ 1484133 w 4084771"/>
              <a:gd name="connsiteY16" fmla="*/ 4777273 h 4777273"/>
              <a:gd name="connsiteX17" fmla="*/ 762491 w 4084771"/>
              <a:gd name="connsiteY17" fmla="*/ 4777273 h 4777273"/>
              <a:gd name="connsiteX18" fmla="*/ 0 w 4084771"/>
              <a:gd name="connsiteY18" fmla="*/ 4777273 h 4777273"/>
              <a:gd name="connsiteX19" fmla="*/ 0 w 4084771"/>
              <a:gd name="connsiteY19" fmla="*/ 3999260 h 4777273"/>
              <a:gd name="connsiteX20" fmla="*/ 0 w 4084771"/>
              <a:gd name="connsiteY20" fmla="*/ 3221247 h 4777273"/>
              <a:gd name="connsiteX21" fmla="*/ 0 w 4084771"/>
              <a:gd name="connsiteY21" fmla="*/ 2682098 h 4777273"/>
              <a:gd name="connsiteX22" fmla="*/ 0 w 4084771"/>
              <a:gd name="connsiteY22" fmla="*/ 2047403 h 4777273"/>
              <a:gd name="connsiteX23" fmla="*/ 0 w 4084771"/>
              <a:gd name="connsiteY23" fmla="*/ 1460481 h 4777273"/>
              <a:gd name="connsiteX24" fmla="*/ 0 w 4084771"/>
              <a:gd name="connsiteY24" fmla="*/ 825786 h 4777273"/>
              <a:gd name="connsiteX25" fmla="*/ 0 w 4084771"/>
              <a:gd name="connsiteY25" fmla="*/ 0 h 47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084771" h="4777273" fill="none" extrusionOk="0">
                <a:moveTo>
                  <a:pt x="0" y="0"/>
                </a:moveTo>
                <a:cubicBezTo>
                  <a:pt x="286314" y="-9124"/>
                  <a:pt x="420315" y="35"/>
                  <a:pt x="680795" y="0"/>
                </a:cubicBezTo>
                <a:cubicBezTo>
                  <a:pt x="941276" y="-35"/>
                  <a:pt x="1147841" y="26832"/>
                  <a:pt x="1361590" y="0"/>
                </a:cubicBezTo>
                <a:cubicBezTo>
                  <a:pt x="1575340" y="-26832"/>
                  <a:pt x="1670015" y="-20623"/>
                  <a:pt x="1919842" y="0"/>
                </a:cubicBezTo>
                <a:cubicBezTo>
                  <a:pt x="2169669" y="20623"/>
                  <a:pt x="2286609" y="-13665"/>
                  <a:pt x="2641485" y="0"/>
                </a:cubicBezTo>
                <a:cubicBezTo>
                  <a:pt x="2996361" y="13665"/>
                  <a:pt x="3066885" y="2641"/>
                  <a:pt x="3240585" y="0"/>
                </a:cubicBezTo>
                <a:cubicBezTo>
                  <a:pt x="3414285" y="-2641"/>
                  <a:pt x="3844501" y="-2483"/>
                  <a:pt x="4084771" y="0"/>
                </a:cubicBezTo>
                <a:cubicBezTo>
                  <a:pt x="4075738" y="268212"/>
                  <a:pt x="4114605" y="540935"/>
                  <a:pt x="4084771" y="778013"/>
                </a:cubicBezTo>
                <a:cubicBezTo>
                  <a:pt x="4054937" y="1015091"/>
                  <a:pt x="4094512" y="1217270"/>
                  <a:pt x="4084771" y="1556026"/>
                </a:cubicBezTo>
                <a:cubicBezTo>
                  <a:pt x="4075030" y="1894782"/>
                  <a:pt x="4075025" y="2071297"/>
                  <a:pt x="4084771" y="2238494"/>
                </a:cubicBezTo>
                <a:cubicBezTo>
                  <a:pt x="4094517" y="2405691"/>
                  <a:pt x="4088728" y="2785004"/>
                  <a:pt x="4084771" y="2968734"/>
                </a:cubicBezTo>
                <a:cubicBezTo>
                  <a:pt x="4080814" y="3152464"/>
                  <a:pt x="4105031" y="3359968"/>
                  <a:pt x="4084771" y="3555656"/>
                </a:cubicBezTo>
                <a:cubicBezTo>
                  <a:pt x="4064511" y="3751344"/>
                  <a:pt x="4098214" y="4357439"/>
                  <a:pt x="4084771" y="4777273"/>
                </a:cubicBezTo>
                <a:cubicBezTo>
                  <a:pt x="3823892" y="4780895"/>
                  <a:pt x="3734375" y="4767270"/>
                  <a:pt x="3485671" y="4777273"/>
                </a:cubicBezTo>
                <a:cubicBezTo>
                  <a:pt x="3236967" y="4787276"/>
                  <a:pt x="2945960" y="4747609"/>
                  <a:pt x="2804876" y="4777273"/>
                </a:cubicBezTo>
                <a:cubicBezTo>
                  <a:pt x="2663793" y="4806937"/>
                  <a:pt x="2363541" y="4771080"/>
                  <a:pt x="2246624" y="4777273"/>
                </a:cubicBezTo>
                <a:cubicBezTo>
                  <a:pt x="2129707" y="4783466"/>
                  <a:pt x="1832472" y="4797053"/>
                  <a:pt x="1484133" y="4777273"/>
                </a:cubicBezTo>
                <a:cubicBezTo>
                  <a:pt x="1135794" y="4757493"/>
                  <a:pt x="1023042" y="4769112"/>
                  <a:pt x="762491" y="4777273"/>
                </a:cubicBezTo>
                <a:cubicBezTo>
                  <a:pt x="501940" y="4785434"/>
                  <a:pt x="166475" y="4747651"/>
                  <a:pt x="0" y="4777273"/>
                </a:cubicBezTo>
                <a:cubicBezTo>
                  <a:pt x="-14084" y="4552951"/>
                  <a:pt x="21365" y="4251212"/>
                  <a:pt x="0" y="3999260"/>
                </a:cubicBezTo>
                <a:cubicBezTo>
                  <a:pt x="-21365" y="3747308"/>
                  <a:pt x="-8930" y="3590864"/>
                  <a:pt x="0" y="3221247"/>
                </a:cubicBezTo>
                <a:cubicBezTo>
                  <a:pt x="8930" y="2851630"/>
                  <a:pt x="-11853" y="2815432"/>
                  <a:pt x="0" y="2682098"/>
                </a:cubicBezTo>
                <a:cubicBezTo>
                  <a:pt x="11853" y="2548764"/>
                  <a:pt x="-15750" y="2329455"/>
                  <a:pt x="0" y="2047403"/>
                </a:cubicBezTo>
                <a:cubicBezTo>
                  <a:pt x="15750" y="1765352"/>
                  <a:pt x="-19250" y="1715294"/>
                  <a:pt x="0" y="1460481"/>
                </a:cubicBezTo>
                <a:cubicBezTo>
                  <a:pt x="19250" y="1205668"/>
                  <a:pt x="-15374" y="1065823"/>
                  <a:pt x="0" y="825786"/>
                </a:cubicBezTo>
                <a:cubicBezTo>
                  <a:pt x="15374" y="585749"/>
                  <a:pt x="-5479" y="227624"/>
                  <a:pt x="0" y="0"/>
                </a:cubicBezTo>
                <a:close/>
              </a:path>
              <a:path w="4084771" h="4777273" stroke="0" extrusionOk="0">
                <a:moveTo>
                  <a:pt x="0" y="0"/>
                </a:moveTo>
                <a:cubicBezTo>
                  <a:pt x="223821" y="-13382"/>
                  <a:pt x="457207" y="27430"/>
                  <a:pt x="639947" y="0"/>
                </a:cubicBezTo>
                <a:cubicBezTo>
                  <a:pt x="822687" y="-27430"/>
                  <a:pt x="1080560" y="4462"/>
                  <a:pt x="1279895" y="0"/>
                </a:cubicBezTo>
                <a:cubicBezTo>
                  <a:pt x="1479230" y="-4462"/>
                  <a:pt x="1667249" y="4767"/>
                  <a:pt x="2001538" y="0"/>
                </a:cubicBezTo>
                <a:cubicBezTo>
                  <a:pt x="2335827" y="-4767"/>
                  <a:pt x="2437791" y="-27299"/>
                  <a:pt x="2641485" y="0"/>
                </a:cubicBezTo>
                <a:cubicBezTo>
                  <a:pt x="2845179" y="27299"/>
                  <a:pt x="3142250" y="17267"/>
                  <a:pt x="3403976" y="0"/>
                </a:cubicBezTo>
                <a:cubicBezTo>
                  <a:pt x="3665702" y="-17267"/>
                  <a:pt x="3852982" y="17855"/>
                  <a:pt x="4084771" y="0"/>
                </a:cubicBezTo>
                <a:cubicBezTo>
                  <a:pt x="4098212" y="264976"/>
                  <a:pt x="4115214" y="453305"/>
                  <a:pt x="4084771" y="634695"/>
                </a:cubicBezTo>
                <a:cubicBezTo>
                  <a:pt x="4054328" y="816086"/>
                  <a:pt x="4088738" y="1253086"/>
                  <a:pt x="4084771" y="1412708"/>
                </a:cubicBezTo>
                <a:cubicBezTo>
                  <a:pt x="4080804" y="1572330"/>
                  <a:pt x="4070601" y="1880614"/>
                  <a:pt x="4084771" y="2142948"/>
                </a:cubicBezTo>
                <a:cubicBezTo>
                  <a:pt x="4098941" y="2405282"/>
                  <a:pt x="4071158" y="2550339"/>
                  <a:pt x="4084771" y="2682098"/>
                </a:cubicBezTo>
                <a:cubicBezTo>
                  <a:pt x="4098385" y="2813857"/>
                  <a:pt x="4104954" y="3000017"/>
                  <a:pt x="4084771" y="3316792"/>
                </a:cubicBezTo>
                <a:cubicBezTo>
                  <a:pt x="4064588" y="3633567"/>
                  <a:pt x="4065893" y="3809180"/>
                  <a:pt x="4084771" y="3999260"/>
                </a:cubicBezTo>
                <a:cubicBezTo>
                  <a:pt x="4103649" y="4189340"/>
                  <a:pt x="4122900" y="4496176"/>
                  <a:pt x="4084771" y="4777273"/>
                </a:cubicBezTo>
                <a:cubicBezTo>
                  <a:pt x="3933628" y="4753254"/>
                  <a:pt x="3686710" y="4761807"/>
                  <a:pt x="3485671" y="4777273"/>
                </a:cubicBezTo>
                <a:cubicBezTo>
                  <a:pt x="3284632" y="4792739"/>
                  <a:pt x="3075706" y="4813358"/>
                  <a:pt x="2723181" y="4777273"/>
                </a:cubicBezTo>
                <a:cubicBezTo>
                  <a:pt x="2370656" y="4741189"/>
                  <a:pt x="2335899" y="4750835"/>
                  <a:pt x="2124081" y="4777273"/>
                </a:cubicBezTo>
                <a:cubicBezTo>
                  <a:pt x="1912263" y="4803711"/>
                  <a:pt x="1704421" y="4799950"/>
                  <a:pt x="1524981" y="4777273"/>
                </a:cubicBezTo>
                <a:cubicBezTo>
                  <a:pt x="1345541" y="4754596"/>
                  <a:pt x="991567" y="4771426"/>
                  <a:pt x="803338" y="4777273"/>
                </a:cubicBezTo>
                <a:cubicBezTo>
                  <a:pt x="615109" y="4783120"/>
                  <a:pt x="309807" y="4790805"/>
                  <a:pt x="0" y="4777273"/>
                </a:cubicBezTo>
                <a:cubicBezTo>
                  <a:pt x="-13310" y="4623585"/>
                  <a:pt x="19462" y="4392266"/>
                  <a:pt x="0" y="4142578"/>
                </a:cubicBezTo>
                <a:cubicBezTo>
                  <a:pt x="-19462" y="3892890"/>
                  <a:pt x="36668" y="3663339"/>
                  <a:pt x="0" y="3364565"/>
                </a:cubicBezTo>
                <a:cubicBezTo>
                  <a:pt x="-36668" y="3065791"/>
                  <a:pt x="-5901" y="2993291"/>
                  <a:pt x="0" y="2825416"/>
                </a:cubicBezTo>
                <a:cubicBezTo>
                  <a:pt x="5901" y="2657541"/>
                  <a:pt x="-12729" y="2367048"/>
                  <a:pt x="0" y="2142948"/>
                </a:cubicBezTo>
                <a:cubicBezTo>
                  <a:pt x="12729" y="1918848"/>
                  <a:pt x="-27944" y="1652321"/>
                  <a:pt x="0" y="1460481"/>
                </a:cubicBezTo>
                <a:cubicBezTo>
                  <a:pt x="27944" y="1268641"/>
                  <a:pt x="-15009" y="997289"/>
                  <a:pt x="0" y="873558"/>
                </a:cubicBezTo>
                <a:cubicBezTo>
                  <a:pt x="15009" y="749827"/>
                  <a:pt x="-42914" y="415000"/>
                  <a:pt x="0" y="0"/>
                </a:cubicBezTo>
                <a:close/>
              </a:path>
            </a:pathLst>
          </a:custGeom>
          <a:solidFill>
            <a:srgbClr val="90BC30"/>
          </a:solidFill>
          <a:ln>
            <a:solidFill>
              <a:srgbClr val="90BC30"/>
            </a:solidFill>
            <a:extLst>
              <a:ext uri="{C807C97D-BFC1-408E-A445-0C87EB9F89A2}">
                <ask:lineSketchStyleProps xmlns:ask="http://schemas.microsoft.com/office/drawing/2018/sketchyshapes" sd="322753262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35B64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Value proposition is the sum of its various products and services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35B64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35B64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what is the unique factor that makes this business better than another?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35B64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35B64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Division of value proposition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35B64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Quantitative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35B64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- refers to benefits that can be easily counted (e.g. price, speed).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135B64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35B64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Qualitative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35B64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- refers to abstract concepts such as value or experience.</a:t>
            </a:r>
          </a:p>
          <a:p>
            <a:pPr algn="just" fontAlgn="base"/>
            <a:endParaRPr lang="en-GB" sz="1800" dirty="0">
              <a:solidFill>
                <a:srgbClr val="135B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120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B40C31-A295-A303-C5C1-52EC2439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Value</a:t>
            </a:r>
            <a:r>
              <a:rPr lang="hr-HR" dirty="0"/>
              <a:t> </a:t>
            </a:r>
            <a:r>
              <a:rPr lang="hr-HR" dirty="0" err="1"/>
              <a:t>proposition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46C581-FD6D-B338-3479-6223AE58CB79}"/>
              </a:ext>
            </a:extLst>
          </p:cNvPr>
          <p:cNvSpPr/>
          <p:nvPr/>
        </p:nvSpPr>
        <p:spPr>
          <a:xfrm>
            <a:off x="4356340" y="1343608"/>
            <a:ext cx="7500831" cy="2444621"/>
          </a:xfrm>
          <a:custGeom>
            <a:avLst/>
            <a:gdLst>
              <a:gd name="connsiteX0" fmla="*/ 0 w 7500831"/>
              <a:gd name="connsiteY0" fmla="*/ 0 h 2444621"/>
              <a:gd name="connsiteX1" fmla="*/ 606885 w 7500831"/>
              <a:gd name="connsiteY1" fmla="*/ 0 h 2444621"/>
              <a:gd name="connsiteX2" fmla="*/ 1213771 w 7500831"/>
              <a:gd name="connsiteY2" fmla="*/ 0 h 2444621"/>
              <a:gd name="connsiteX3" fmla="*/ 1970673 w 7500831"/>
              <a:gd name="connsiteY3" fmla="*/ 0 h 2444621"/>
              <a:gd name="connsiteX4" fmla="*/ 2577558 w 7500831"/>
              <a:gd name="connsiteY4" fmla="*/ 0 h 2444621"/>
              <a:gd name="connsiteX5" fmla="*/ 3409469 w 7500831"/>
              <a:gd name="connsiteY5" fmla="*/ 0 h 2444621"/>
              <a:gd name="connsiteX6" fmla="*/ 4166371 w 7500831"/>
              <a:gd name="connsiteY6" fmla="*/ 0 h 2444621"/>
              <a:gd name="connsiteX7" fmla="*/ 4773256 w 7500831"/>
              <a:gd name="connsiteY7" fmla="*/ 0 h 2444621"/>
              <a:gd name="connsiteX8" fmla="*/ 5230125 w 7500831"/>
              <a:gd name="connsiteY8" fmla="*/ 0 h 2444621"/>
              <a:gd name="connsiteX9" fmla="*/ 5837010 w 7500831"/>
              <a:gd name="connsiteY9" fmla="*/ 0 h 2444621"/>
              <a:gd name="connsiteX10" fmla="*/ 6668921 w 7500831"/>
              <a:gd name="connsiteY10" fmla="*/ 0 h 2444621"/>
              <a:gd name="connsiteX11" fmla="*/ 7500831 w 7500831"/>
              <a:gd name="connsiteY11" fmla="*/ 0 h 2444621"/>
              <a:gd name="connsiteX12" fmla="*/ 7500831 w 7500831"/>
              <a:gd name="connsiteY12" fmla="*/ 537817 h 2444621"/>
              <a:gd name="connsiteX13" fmla="*/ 7500831 w 7500831"/>
              <a:gd name="connsiteY13" fmla="*/ 1148972 h 2444621"/>
              <a:gd name="connsiteX14" fmla="*/ 7500831 w 7500831"/>
              <a:gd name="connsiteY14" fmla="*/ 1711235 h 2444621"/>
              <a:gd name="connsiteX15" fmla="*/ 7500831 w 7500831"/>
              <a:gd name="connsiteY15" fmla="*/ 2444621 h 2444621"/>
              <a:gd name="connsiteX16" fmla="*/ 6893946 w 7500831"/>
              <a:gd name="connsiteY16" fmla="*/ 2444621 h 2444621"/>
              <a:gd name="connsiteX17" fmla="*/ 6362068 w 7500831"/>
              <a:gd name="connsiteY17" fmla="*/ 2444621 h 2444621"/>
              <a:gd name="connsiteX18" fmla="*/ 5605166 w 7500831"/>
              <a:gd name="connsiteY18" fmla="*/ 2444621 h 2444621"/>
              <a:gd name="connsiteX19" fmla="*/ 4773256 w 7500831"/>
              <a:gd name="connsiteY19" fmla="*/ 2444621 h 2444621"/>
              <a:gd name="connsiteX20" fmla="*/ 4166371 w 7500831"/>
              <a:gd name="connsiteY20" fmla="*/ 2444621 h 2444621"/>
              <a:gd name="connsiteX21" fmla="*/ 3334460 w 7500831"/>
              <a:gd name="connsiteY21" fmla="*/ 2444621 h 2444621"/>
              <a:gd name="connsiteX22" fmla="*/ 2652567 w 7500831"/>
              <a:gd name="connsiteY22" fmla="*/ 2444621 h 2444621"/>
              <a:gd name="connsiteX23" fmla="*/ 1820656 w 7500831"/>
              <a:gd name="connsiteY23" fmla="*/ 2444621 h 2444621"/>
              <a:gd name="connsiteX24" fmla="*/ 988746 w 7500831"/>
              <a:gd name="connsiteY24" fmla="*/ 2444621 h 2444621"/>
              <a:gd name="connsiteX25" fmla="*/ 0 w 7500831"/>
              <a:gd name="connsiteY25" fmla="*/ 2444621 h 2444621"/>
              <a:gd name="connsiteX26" fmla="*/ 0 w 7500831"/>
              <a:gd name="connsiteY26" fmla="*/ 1784573 h 2444621"/>
              <a:gd name="connsiteX27" fmla="*/ 0 w 7500831"/>
              <a:gd name="connsiteY27" fmla="*/ 1173418 h 2444621"/>
              <a:gd name="connsiteX28" fmla="*/ 0 w 7500831"/>
              <a:gd name="connsiteY28" fmla="*/ 562263 h 2444621"/>
              <a:gd name="connsiteX29" fmla="*/ 0 w 7500831"/>
              <a:gd name="connsiteY29" fmla="*/ 0 h 244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00831" h="2444621" extrusionOk="0">
                <a:moveTo>
                  <a:pt x="0" y="0"/>
                </a:moveTo>
                <a:cubicBezTo>
                  <a:pt x="151977" y="-21537"/>
                  <a:pt x="350185" y="-15504"/>
                  <a:pt x="606885" y="0"/>
                </a:cubicBezTo>
                <a:cubicBezTo>
                  <a:pt x="863586" y="15504"/>
                  <a:pt x="930617" y="-12434"/>
                  <a:pt x="1213771" y="0"/>
                </a:cubicBezTo>
                <a:cubicBezTo>
                  <a:pt x="1496925" y="12434"/>
                  <a:pt x="1593514" y="-28131"/>
                  <a:pt x="1970673" y="0"/>
                </a:cubicBezTo>
                <a:cubicBezTo>
                  <a:pt x="2347832" y="28131"/>
                  <a:pt x="2386107" y="14363"/>
                  <a:pt x="2577558" y="0"/>
                </a:cubicBezTo>
                <a:cubicBezTo>
                  <a:pt x="2769009" y="-14363"/>
                  <a:pt x="2999124" y="-36323"/>
                  <a:pt x="3409469" y="0"/>
                </a:cubicBezTo>
                <a:cubicBezTo>
                  <a:pt x="3819814" y="36323"/>
                  <a:pt x="3869255" y="-11956"/>
                  <a:pt x="4166371" y="0"/>
                </a:cubicBezTo>
                <a:cubicBezTo>
                  <a:pt x="4463487" y="11956"/>
                  <a:pt x="4508441" y="-19676"/>
                  <a:pt x="4773256" y="0"/>
                </a:cubicBezTo>
                <a:cubicBezTo>
                  <a:pt x="5038071" y="19676"/>
                  <a:pt x="5006056" y="6120"/>
                  <a:pt x="5230125" y="0"/>
                </a:cubicBezTo>
                <a:cubicBezTo>
                  <a:pt x="5454194" y="-6120"/>
                  <a:pt x="5637379" y="-12844"/>
                  <a:pt x="5837010" y="0"/>
                </a:cubicBezTo>
                <a:cubicBezTo>
                  <a:pt x="6036641" y="12844"/>
                  <a:pt x="6353326" y="-13514"/>
                  <a:pt x="6668921" y="0"/>
                </a:cubicBezTo>
                <a:cubicBezTo>
                  <a:pt x="6984516" y="13514"/>
                  <a:pt x="7161245" y="29635"/>
                  <a:pt x="7500831" y="0"/>
                </a:cubicBezTo>
                <a:cubicBezTo>
                  <a:pt x="7479294" y="243292"/>
                  <a:pt x="7502971" y="311923"/>
                  <a:pt x="7500831" y="537817"/>
                </a:cubicBezTo>
                <a:cubicBezTo>
                  <a:pt x="7498691" y="763711"/>
                  <a:pt x="7507360" y="920863"/>
                  <a:pt x="7500831" y="1148972"/>
                </a:cubicBezTo>
                <a:cubicBezTo>
                  <a:pt x="7494302" y="1377081"/>
                  <a:pt x="7499546" y="1484036"/>
                  <a:pt x="7500831" y="1711235"/>
                </a:cubicBezTo>
                <a:cubicBezTo>
                  <a:pt x="7502116" y="1938434"/>
                  <a:pt x="7513996" y="2093714"/>
                  <a:pt x="7500831" y="2444621"/>
                </a:cubicBezTo>
                <a:cubicBezTo>
                  <a:pt x="7294195" y="2442986"/>
                  <a:pt x="7160635" y="2419124"/>
                  <a:pt x="6893946" y="2444621"/>
                </a:cubicBezTo>
                <a:cubicBezTo>
                  <a:pt x="6627257" y="2470118"/>
                  <a:pt x="6480190" y="2447372"/>
                  <a:pt x="6362068" y="2444621"/>
                </a:cubicBezTo>
                <a:cubicBezTo>
                  <a:pt x="6243946" y="2441870"/>
                  <a:pt x="5980068" y="2425364"/>
                  <a:pt x="5605166" y="2444621"/>
                </a:cubicBezTo>
                <a:cubicBezTo>
                  <a:pt x="5230264" y="2463878"/>
                  <a:pt x="5166764" y="2460061"/>
                  <a:pt x="4773256" y="2444621"/>
                </a:cubicBezTo>
                <a:cubicBezTo>
                  <a:pt x="4379748" y="2429182"/>
                  <a:pt x="4414483" y="2429843"/>
                  <a:pt x="4166371" y="2444621"/>
                </a:cubicBezTo>
                <a:cubicBezTo>
                  <a:pt x="3918259" y="2459399"/>
                  <a:pt x="3627040" y="2441687"/>
                  <a:pt x="3334460" y="2444621"/>
                </a:cubicBezTo>
                <a:cubicBezTo>
                  <a:pt x="3041880" y="2447555"/>
                  <a:pt x="2830022" y="2468338"/>
                  <a:pt x="2652567" y="2444621"/>
                </a:cubicBezTo>
                <a:cubicBezTo>
                  <a:pt x="2475112" y="2420904"/>
                  <a:pt x="2129626" y="2476943"/>
                  <a:pt x="1820656" y="2444621"/>
                </a:cubicBezTo>
                <a:cubicBezTo>
                  <a:pt x="1511686" y="2412299"/>
                  <a:pt x="1177890" y="2416084"/>
                  <a:pt x="988746" y="2444621"/>
                </a:cubicBezTo>
                <a:cubicBezTo>
                  <a:pt x="799602" y="2473159"/>
                  <a:pt x="479048" y="2442405"/>
                  <a:pt x="0" y="2444621"/>
                </a:cubicBezTo>
                <a:cubicBezTo>
                  <a:pt x="1586" y="2125176"/>
                  <a:pt x="-18929" y="2016038"/>
                  <a:pt x="0" y="1784573"/>
                </a:cubicBezTo>
                <a:cubicBezTo>
                  <a:pt x="18929" y="1553108"/>
                  <a:pt x="182" y="1338624"/>
                  <a:pt x="0" y="1173418"/>
                </a:cubicBezTo>
                <a:cubicBezTo>
                  <a:pt x="-182" y="1008213"/>
                  <a:pt x="4714" y="772624"/>
                  <a:pt x="0" y="562263"/>
                </a:cubicBezTo>
                <a:cubicBezTo>
                  <a:pt x="-4714" y="351902"/>
                  <a:pt x="26417" y="21817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22753262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Blip>
                <a:blip r:embed="rId2"/>
              </a:buBlip>
            </a:pPr>
            <a:r>
              <a:rPr lang="hr-HR" sz="2000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What</a:t>
            </a:r>
            <a:r>
              <a:rPr lang="hr-HR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value</a:t>
            </a:r>
            <a:r>
              <a:rPr lang="hr-HR" sz="2000" b="1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do </a:t>
            </a:r>
            <a:r>
              <a:rPr lang="hr-HR" sz="2000" b="1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we</a:t>
            </a:r>
            <a:r>
              <a:rPr lang="hr-HR" sz="2000" b="1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deliver</a:t>
            </a:r>
            <a:r>
              <a:rPr lang="hr-HR" sz="2000" b="1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to </a:t>
            </a:r>
            <a:r>
              <a:rPr lang="hr-HR" sz="2000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the</a:t>
            </a:r>
            <a:r>
              <a:rPr lang="hr-HR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custome</a:t>
            </a:r>
            <a:r>
              <a:rPr lang="hr-HR" sz="2000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r</a:t>
            </a:r>
            <a:r>
              <a:rPr lang="hr-HR" sz="2000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?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Blip>
                <a:blip r:embed="rId2"/>
              </a:buBlip>
            </a:pPr>
            <a:r>
              <a:rPr lang="hr-HR" sz="2000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Which</a:t>
            </a:r>
            <a:r>
              <a:rPr lang="hr-HR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one of </a:t>
            </a:r>
            <a:r>
              <a:rPr lang="hr-HR" sz="2000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our</a:t>
            </a:r>
            <a:r>
              <a:rPr lang="hr-HR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customer’s</a:t>
            </a:r>
            <a:r>
              <a:rPr lang="hr-HR" sz="2000" b="1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problems</a:t>
            </a:r>
            <a:r>
              <a:rPr lang="hr-HR" sz="2000" b="1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are </a:t>
            </a:r>
            <a:r>
              <a:rPr lang="hr-HR" sz="2000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we</a:t>
            </a:r>
            <a:r>
              <a:rPr lang="hr-HR" sz="2000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helping</a:t>
            </a:r>
            <a:r>
              <a:rPr lang="hr-HR" sz="2000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to </a:t>
            </a:r>
            <a:r>
              <a:rPr lang="hr-HR" sz="2000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solve</a:t>
            </a:r>
            <a:r>
              <a:rPr lang="hr-HR" sz="2000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?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Blip>
                <a:blip r:embed="rId2"/>
              </a:buBlip>
            </a:pPr>
            <a:r>
              <a:rPr lang="hr-HR" sz="2000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What</a:t>
            </a:r>
            <a:r>
              <a:rPr lang="hr-HR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bundles</a:t>
            </a:r>
            <a:r>
              <a:rPr lang="hr-HR" sz="2000" b="1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of </a:t>
            </a:r>
            <a:r>
              <a:rPr lang="hr-HR" sz="2000" b="1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products</a:t>
            </a:r>
            <a:r>
              <a:rPr lang="hr-HR" sz="2000" b="1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and</a:t>
            </a:r>
            <a:r>
              <a:rPr lang="hr-HR" sz="2000" b="1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services</a:t>
            </a:r>
            <a:r>
              <a:rPr lang="hr-HR" sz="2000" b="1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are </a:t>
            </a:r>
            <a:r>
              <a:rPr lang="hr-HR" sz="2000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we</a:t>
            </a:r>
            <a:r>
              <a:rPr lang="hr-HR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offering</a:t>
            </a:r>
            <a:r>
              <a:rPr lang="hr-HR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to </a:t>
            </a:r>
            <a:r>
              <a:rPr lang="hr-HR" sz="2000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each</a:t>
            </a:r>
            <a:r>
              <a:rPr lang="hr-HR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Customer Segment?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Blip>
                <a:blip r:embed="rId2"/>
              </a:buBlip>
            </a:pPr>
            <a:r>
              <a:rPr lang="hr-HR" sz="2000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Which</a:t>
            </a:r>
            <a:r>
              <a:rPr lang="hr-HR" sz="2000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customer</a:t>
            </a:r>
            <a:r>
              <a:rPr lang="hr-HR" sz="2000" b="1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needs</a:t>
            </a:r>
            <a:r>
              <a:rPr lang="hr-HR" sz="2000" b="1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are </a:t>
            </a:r>
            <a:r>
              <a:rPr lang="hr-HR" sz="2000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we</a:t>
            </a:r>
            <a:r>
              <a:rPr lang="hr-HR" sz="2000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satisfying</a:t>
            </a:r>
            <a:r>
              <a:rPr lang="hr-HR" sz="2000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Slika 4" descr="Slika na kojoj se prikazuje simbol, grafika, Font, krug&#10;&#10;Opis je automatski generiran">
            <a:extLst>
              <a:ext uri="{FF2B5EF4-FFF2-40B4-BE49-F238E27FC236}">
                <a16:creationId xmlns:a16="http://schemas.microsoft.com/office/drawing/2014/main" id="{71BBD4CA-685F-879F-8D1D-9F2D1C33B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2" y="84587"/>
            <a:ext cx="811220" cy="8112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F3B003-616B-84A7-D9AA-F52DDF24779E}"/>
              </a:ext>
            </a:extLst>
          </p:cNvPr>
          <p:cNvSpPr/>
          <p:nvPr/>
        </p:nvSpPr>
        <p:spPr>
          <a:xfrm>
            <a:off x="4416726" y="4934309"/>
            <a:ext cx="7440446" cy="1186574"/>
          </a:xfrm>
          <a:custGeom>
            <a:avLst/>
            <a:gdLst>
              <a:gd name="connsiteX0" fmla="*/ 0 w 7440446"/>
              <a:gd name="connsiteY0" fmla="*/ 0 h 1186574"/>
              <a:gd name="connsiteX1" fmla="*/ 602000 w 7440446"/>
              <a:gd name="connsiteY1" fmla="*/ 0 h 1186574"/>
              <a:gd name="connsiteX2" fmla="*/ 1203999 w 7440446"/>
              <a:gd name="connsiteY2" fmla="*/ 0 h 1186574"/>
              <a:gd name="connsiteX3" fmla="*/ 1954808 w 7440446"/>
              <a:gd name="connsiteY3" fmla="*/ 0 h 1186574"/>
              <a:gd name="connsiteX4" fmla="*/ 2556808 w 7440446"/>
              <a:gd name="connsiteY4" fmla="*/ 0 h 1186574"/>
              <a:gd name="connsiteX5" fmla="*/ 3382021 w 7440446"/>
              <a:gd name="connsiteY5" fmla="*/ 0 h 1186574"/>
              <a:gd name="connsiteX6" fmla="*/ 4132830 w 7440446"/>
              <a:gd name="connsiteY6" fmla="*/ 0 h 1186574"/>
              <a:gd name="connsiteX7" fmla="*/ 4734829 w 7440446"/>
              <a:gd name="connsiteY7" fmla="*/ 0 h 1186574"/>
              <a:gd name="connsiteX8" fmla="*/ 5188020 w 7440446"/>
              <a:gd name="connsiteY8" fmla="*/ 0 h 1186574"/>
              <a:gd name="connsiteX9" fmla="*/ 5790020 w 7440446"/>
              <a:gd name="connsiteY9" fmla="*/ 0 h 1186574"/>
              <a:gd name="connsiteX10" fmla="*/ 6615233 w 7440446"/>
              <a:gd name="connsiteY10" fmla="*/ 0 h 1186574"/>
              <a:gd name="connsiteX11" fmla="*/ 7440446 w 7440446"/>
              <a:gd name="connsiteY11" fmla="*/ 0 h 1186574"/>
              <a:gd name="connsiteX12" fmla="*/ 7440446 w 7440446"/>
              <a:gd name="connsiteY12" fmla="*/ 557690 h 1186574"/>
              <a:gd name="connsiteX13" fmla="*/ 7440446 w 7440446"/>
              <a:gd name="connsiteY13" fmla="*/ 1186574 h 1186574"/>
              <a:gd name="connsiteX14" fmla="*/ 6912851 w 7440446"/>
              <a:gd name="connsiteY14" fmla="*/ 1186574 h 1186574"/>
              <a:gd name="connsiteX15" fmla="*/ 6087638 w 7440446"/>
              <a:gd name="connsiteY15" fmla="*/ 1186574 h 1186574"/>
              <a:gd name="connsiteX16" fmla="*/ 5560042 w 7440446"/>
              <a:gd name="connsiteY16" fmla="*/ 1186574 h 1186574"/>
              <a:gd name="connsiteX17" fmla="*/ 5032447 w 7440446"/>
              <a:gd name="connsiteY17" fmla="*/ 1186574 h 1186574"/>
              <a:gd name="connsiteX18" fmla="*/ 4281638 w 7440446"/>
              <a:gd name="connsiteY18" fmla="*/ 1186574 h 1186574"/>
              <a:gd name="connsiteX19" fmla="*/ 3456425 w 7440446"/>
              <a:gd name="connsiteY19" fmla="*/ 1186574 h 1186574"/>
              <a:gd name="connsiteX20" fmla="*/ 2854426 w 7440446"/>
              <a:gd name="connsiteY20" fmla="*/ 1186574 h 1186574"/>
              <a:gd name="connsiteX21" fmla="*/ 2029213 w 7440446"/>
              <a:gd name="connsiteY21" fmla="*/ 1186574 h 1186574"/>
              <a:gd name="connsiteX22" fmla="*/ 1352808 w 7440446"/>
              <a:gd name="connsiteY22" fmla="*/ 1186574 h 1186574"/>
              <a:gd name="connsiteX23" fmla="*/ 0 w 7440446"/>
              <a:gd name="connsiteY23" fmla="*/ 1186574 h 1186574"/>
              <a:gd name="connsiteX24" fmla="*/ 0 w 7440446"/>
              <a:gd name="connsiteY24" fmla="*/ 569556 h 1186574"/>
              <a:gd name="connsiteX25" fmla="*/ 0 w 7440446"/>
              <a:gd name="connsiteY25" fmla="*/ 0 h 118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440446" h="1186574" extrusionOk="0">
                <a:moveTo>
                  <a:pt x="0" y="0"/>
                </a:moveTo>
                <a:cubicBezTo>
                  <a:pt x="160230" y="-14541"/>
                  <a:pt x="443962" y="-23825"/>
                  <a:pt x="602000" y="0"/>
                </a:cubicBezTo>
                <a:cubicBezTo>
                  <a:pt x="760038" y="23825"/>
                  <a:pt x="1057460" y="-9461"/>
                  <a:pt x="1203999" y="0"/>
                </a:cubicBezTo>
                <a:cubicBezTo>
                  <a:pt x="1350538" y="9461"/>
                  <a:pt x="1667652" y="2513"/>
                  <a:pt x="1954808" y="0"/>
                </a:cubicBezTo>
                <a:cubicBezTo>
                  <a:pt x="2241964" y="-2513"/>
                  <a:pt x="2348234" y="20473"/>
                  <a:pt x="2556808" y="0"/>
                </a:cubicBezTo>
                <a:cubicBezTo>
                  <a:pt x="2765382" y="-20473"/>
                  <a:pt x="3124061" y="4958"/>
                  <a:pt x="3382021" y="0"/>
                </a:cubicBezTo>
                <a:cubicBezTo>
                  <a:pt x="3639981" y="-4958"/>
                  <a:pt x="3822350" y="4948"/>
                  <a:pt x="4132830" y="0"/>
                </a:cubicBezTo>
                <a:cubicBezTo>
                  <a:pt x="4443310" y="-4948"/>
                  <a:pt x="4581712" y="4253"/>
                  <a:pt x="4734829" y="0"/>
                </a:cubicBezTo>
                <a:cubicBezTo>
                  <a:pt x="4887946" y="-4253"/>
                  <a:pt x="5041887" y="-18451"/>
                  <a:pt x="5188020" y="0"/>
                </a:cubicBezTo>
                <a:cubicBezTo>
                  <a:pt x="5334153" y="18451"/>
                  <a:pt x="5538488" y="-14748"/>
                  <a:pt x="5790020" y="0"/>
                </a:cubicBezTo>
                <a:cubicBezTo>
                  <a:pt x="6041552" y="14748"/>
                  <a:pt x="6387245" y="3644"/>
                  <a:pt x="6615233" y="0"/>
                </a:cubicBezTo>
                <a:cubicBezTo>
                  <a:pt x="6843221" y="-3644"/>
                  <a:pt x="7161003" y="-20838"/>
                  <a:pt x="7440446" y="0"/>
                </a:cubicBezTo>
                <a:cubicBezTo>
                  <a:pt x="7463013" y="233268"/>
                  <a:pt x="7417059" y="292261"/>
                  <a:pt x="7440446" y="557690"/>
                </a:cubicBezTo>
                <a:cubicBezTo>
                  <a:pt x="7463834" y="823119"/>
                  <a:pt x="7420825" y="932954"/>
                  <a:pt x="7440446" y="1186574"/>
                </a:cubicBezTo>
                <a:cubicBezTo>
                  <a:pt x="7334088" y="1194081"/>
                  <a:pt x="7085050" y="1191464"/>
                  <a:pt x="6912851" y="1186574"/>
                </a:cubicBezTo>
                <a:cubicBezTo>
                  <a:pt x="6740653" y="1181684"/>
                  <a:pt x="6301431" y="1200209"/>
                  <a:pt x="6087638" y="1186574"/>
                </a:cubicBezTo>
                <a:cubicBezTo>
                  <a:pt x="5873845" y="1172939"/>
                  <a:pt x="5716109" y="1201994"/>
                  <a:pt x="5560042" y="1186574"/>
                </a:cubicBezTo>
                <a:cubicBezTo>
                  <a:pt x="5403975" y="1171154"/>
                  <a:pt x="5150816" y="1207189"/>
                  <a:pt x="5032447" y="1186574"/>
                </a:cubicBezTo>
                <a:cubicBezTo>
                  <a:pt x="4914078" y="1165959"/>
                  <a:pt x="4481061" y="1187433"/>
                  <a:pt x="4281638" y="1186574"/>
                </a:cubicBezTo>
                <a:cubicBezTo>
                  <a:pt x="4082215" y="1185715"/>
                  <a:pt x="3825790" y="1215236"/>
                  <a:pt x="3456425" y="1186574"/>
                </a:cubicBezTo>
                <a:cubicBezTo>
                  <a:pt x="3087060" y="1157912"/>
                  <a:pt x="3037180" y="1174149"/>
                  <a:pt x="2854426" y="1186574"/>
                </a:cubicBezTo>
                <a:cubicBezTo>
                  <a:pt x="2671672" y="1198999"/>
                  <a:pt x="2304857" y="1195934"/>
                  <a:pt x="2029213" y="1186574"/>
                </a:cubicBezTo>
                <a:cubicBezTo>
                  <a:pt x="1753569" y="1177214"/>
                  <a:pt x="1532235" y="1210717"/>
                  <a:pt x="1352808" y="1186574"/>
                </a:cubicBezTo>
                <a:cubicBezTo>
                  <a:pt x="1173382" y="1162431"/>
                  <a:pt x="346535" y="1165277"/>
                  <a:pt x="0" y="1186574"/>
                </a:cubicBezTo>
                <a:cubicBezTo>
                  <a:pt x="-7716" y="936658"/>
                  <a:pt x="6436" y="795898"/>
                  <a:pt x="0" y="569556"/>
                </a:cubicBezTo>
                <a:cubicBezTo>
                  <a:pt x="-6436" y="343214"/>
                  <a:pt x="-840" y="25988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22753262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000" b="1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CHARACTERISTICS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000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newness</a:t>
            </a:r>
            <a:r>
              <a:rPr lang="hr-HR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hr-HR" sz="2000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performance</a:t>
            </a:r>
            <a:r>
              <a:rPr lang="hr-HR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hr-HR" sz="2000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customization</a:t>
            </a:r>
            <a:r>
              <a:rPr lang="hr-HR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, design, brand/status, </a:t>
            </a:r>
            <a:r>
              <a:rPr lang="hr-HR" sz="2000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price</a:t>
            </a:r>
            <a:r>
              <a:rPr lang="hr-HR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hr-HR" sz="2000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cost</a:t>
            </a:r>
            <a:r>
              <a:rPr lang="hr-HR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reduction</a:t>
            </a:r>
            <a:r>
              <a:rPr lang="hr-HR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hr-HR" sz="2000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risk</a:t>
            </a:r>
            <a:r>
              <a:rPr lang="hr-HR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reduction</a:t>
            </a:r>
            <a:r>
              <a:rPr lang="hr-HR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hr-HR" sz="2000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accessibility</a:t>
            </a:r>
            <a:r>
              <a:rPr lang="hr-HR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hr-HR" sz="2000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convenience</a:t>
            </a:r>
            <a:r>
              <a:rPr lang="hr-HR" sz="2000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/</a:t>
            </a:r>
            <a:r>
              <a:rPr lang="hr-HR" sz="2000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usability</a:t>
            </a:r>
            <a:r>
              <a:rPr lang="hr-HR" sz="2000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endParaRPr lang="hr-HR" sz="2000" dirty="0">
              <a:solidFill>
                <a:srgbClr val="135B64"/>
              </a:solidFill>
              <a:effectLst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diagram of different colored circles&#10;&#10;AI-generated content may be incorrect.">
            <a:extLst>
              <a:ext uri="{FF2B5EF4-FFF2-40B4-BE49-F238E27FC236}">
                <a16:creationId xmlns:a16="http://schemas.microsoft.com/office/drawing/2014/main" id="{4EA28E1F-826E-16C0-DF29-87557BE7ED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64" b="10142"/>
          <a:stretch/>
        </p:blipFill>
        <p:spPr>
          <a:xfrm>
            <a:off x="503316" y="662120"/>
            <a:ext cx="3200400" cy="3212816"/>
          </a:xfrm>
          <a:prstGeom prst="rect">
            <a:avLst/>
          </a:prstGeom>
        </p:spPr>
      </p:pic>
      <p:pic>
        <p:nvPicPr>
          <p:cNvPr id="5" name="Picture 4" descr="A diagram of different colored circles&#10;&#10;AI-generated content may be incorrect.">
            <a:extLst>
              <a:ext uri="{FF2B5EF4-FFF2-40B4-BE49-F238E27FC236}">
                <a16:creationId xmlns:a16="http://schemas.microsoft.com/office/drawing/2014/main" id="{710E4F0C-E15A-E9E7-F501-6BBBC22DA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0" t="22995" r="4934" b="9347"/>
          <a:stretch/>
        </p:blipFill>
        <p:spPr>
          <a:xfrm>
            <a:off x="503316" y="3874936"/>
            <a:ext cx="3727922" cy="289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27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B40C31-A295-A303-C5C1-52EC2439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</a:t>
            </a:r>
            <a:r>
              <a:rPr lang="hr-HR" dirty="0"/>
              <a:t> </a:t>
            </a:r>
            <a:r>
              <a:rPr lang="hr-HR" dirty="0" err="1"/>
              <a:t>Segments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419DCD-AFFA-7E35-68E8-78D810403F75}"/>
              </a:ext>
            </a:extLst>
          </p:cNvPr>
          <p:cNvSpPr/>
          <p:nvPr/>
        </p:nvSpPr>
        <p:spPr>
          <a:xfrm>
            <a:off x="501710" y="1613843"/>
            <a:ext cx="4363588" cy="4248891"/>
          </a:xfrm>
          <a:custGeom>
            <a:avLst/>
            <a:gdLst>
              <a:gd name="connsiteX0" fmla="*/ 0 w 4363588"/>
              <a:gd name="connsiteY0" fmla="*/ 0 h 4248891"/>
              <a:gd name="connsiteX1" fmla="*/ 579734 w 4363588"/>
              <a:gd name="connsiteY1" fmla="*/ 0 h 4248891"/>
              <a:gd name="connsiteX2" fmla="*/ 1246739 w 4363588"/>
              <a:gd name="connsiteY2" fmla="*/ 0 h 4248891"/>
              <a:gd name="connsiteX3" fmla="*/ 1782837 w 4363588"/>
              <a:gd name="connsiteY3" fmla="*/ 0 h 4248891"/>
              <a:gd name="connsiteX4" fmla="*/ 2406207 w 4363588"/>
              <a:gd name="connsiteY4" fmla="*/ 0 h 4248891"/>
              <a:gd name="connsiteX5" fmla="*/ 3116849 w 4363588"/>
              <a:gd name="connsiteY5" fmla="*/ 0 h 4248891"/>
              <a:gd name="connsiteX6" fmla="*/ 3827490 w 4363588"/>
              <a:gd name="connsiteY6" fmla="*/ 0 h 4248891"/>
              <a:gd name="connsiteX7" fmla="*/ 4363588 w 4363588"/>
              <a:gd name="connsiteY7" fmla="*/ 0 h 4248891"/>
              <a:gd name="connsiteX8" fmla="*/ 4363588 w 4363588"/>
              <a:gd name="connsiteY8" fmla="*/ 691962 h 4248891"/>
              <a:gd name="connsiteX9" fmla="*/ 4363588 w 4363588"/>
              <a:gd name="connsiteY9" fmla="*/ 1213969 h 4248891"/>
              <a:gd name="connsiteX10" fmla="*/ 4363588 w 4363588"/>
              <a:gd name="connsiteY10" fmla="*/ 1905931 h 4248891"/>
              <a:gd name="connsiteX11" fmla="*/ 4363588 w 4363588"/>
              <a:gd name="connsiteY11" fmla="*/ 2427938 h 4248891"/>
              <a:gd name="connsiteX12" fmla="*/ 4363588 w 4363588"/>
              <a:gd name="connsiteY12" fmla="*/ 3034922 h 4248891"/>
              <a:gd name="connsiteX13" fmla="*/ 4363588 w 4363588"/>
              <a:gd name="connsiteY13" fmla="*/ 3726884 h 4248891"/>
              <a:gd name="connsiteX14" fmla="*/ 4363588 w 4363588"/>
              <a:gd name="connsiteY14" fmla="*/ 4248891 h 4248891"/>
              <a:gd name="connsiteX15" fmla="*/ 3827490 w 4363588"/>
              <a:gd name="connsiteY15" fmla="*/ 4248891 h 4248891"/>
              <a:gd name="connsiteX16" fmla="*/ 3204120 w 4363588"/>
              <a:gd name="connsiteY16" fmla="*/ 4248891 h 4248891"/>
              <a:gd name="connsiteX17" fmla="*/ 2493479 w 4363588"/>
              <a:gd name="connsiteY17" fmla="*/ 4248891 h 4248891"/>
              <a:gd name="connsiteX18" fmla="*/ 1870109 w 4363588"/>
              <a:gd name="connsiteY18" fmla="*/ 4248891 h 4248891"/>
              <a:gd name="connsiteX19" fmla="*/ 1290375 w 4363588"/>
              <a:gd name="connsiteY19" fmla="*/ 4248891 h 4248891"/>
              <a:gd name="connsiteX20" fmla="*/ 579734 w 4363588"/>
              <a:gd name="connsiteY20" fmla="*/ 4248891 h 4248891"/>
              <a:gd name="connsiteX21" fmla="*/ 0 w 4363588"/>
              <a:gd name="connsiteY21" fmla="*/ 4248891 h 4248891"/>
              <a:gd name="connsiteX22" fmla="*/ 0 w 4363588"/>
              <a:gd name="connsiteY22" fmla="*/ 3556929 h 4248891"/>
              <a:gd name="connsiteX23" fmla="*/ 0 w 4363588"/>
              <a:gd name="connsiteY23" fmla="*/ 3077411 h 4248891"/>
              <a:gd name="connsiteX24" fmla="*/ 0 w 4363588"/>
              <a:gd name="connsiteY24" fmla="*/ 2512916 h 4248891"/>
              <a:gd name="connsiteX25" fmla="*/ 0 w 4363588"/>
              <a:gd name="connsiteY25" fmla="*/ 1863442 h 4248891"/>
              <a:gd name="connsiteX26" fmla="*/ 0 w 4363588"/>
              <a:gd name="connsiteY26" fmla="*/ 1171480 h 4248891"/>
              <a:gd name="connsiteX27" fmla="*/ 0 w 4363588"/>
              <a:gd name="connsiteY27" fmla="*/ 649473 h 4248891"/>
              <a:gd name="connsiteX28" fmla="*/ 0 w 4363588"/>
              <a:gd name="connsiteY28" fmla="*/ 0 h 424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63588" h="4248891" fill="none" extrusionOk="0">
                <a:moveTo>
                  <a:pt x="0" y="0"/>
                </a:moveTo>
                <a:cubicBezTo>
                  <a:pt x="263329" y="8103"/>
                  <a:pt x="418139" y="4899"/>
                  <a:pt x="579734" y="0"/>
                </a:cubicBezTo>
                <a:cubicBezTo>
                  <a:pt x="741329" y="-4899"/>
                  <a:pt x="1000934" y="22820"/>
                  <a:pt x="1246739" y="0"/>
                </a:cubicBezTo>
                <a:cubicBezTo>
                  <a:pt x="1492544" y="-22820"/>
                  <a:pt x="1565993" y="-24731"/>
                  <a:pt x="1782837" y="0"/>
                </a:cubicBezTo>
                <a:cubicBezTo>
                  <a:pt x="1999681" y="24731"/>
                  <a:pt x="2224361" y="4057"/>
                  <a:pt x="2406207" y="0"/>
                </a:cubicBezTo>
                <a:cubicBezTo>
                  <a:pt x="2588053" y="-4057"/>
                  <a:pt x="2878295" y="-32566"/>
                  <a:pt x="3116849" y="0"/>
                </a:cubicBezTo>
                <a:cubicBezTo>
                  <a:pt x="3355403" y="32566"/>
                  <a:pt x="3661958" y="12907"/>
                  <a:pt x="3827490" y="0"/>
                </a:cubicBezTo>
                <a:cubicBezTo>
                  <a:pt x="3993022" y="-12907"/>
                  <a:pt x="4197969" y="-22633"/>
                  <a:pt x="4363588" y="0"/>
                </a:cubicBezTo>
                <a:cubicBezTo>
                  <a:pt x="4346900" y="166293"/>
                  <a:pt x="4388607" y="449324"/>
                  <a:pt x="4363588" y="691962"/>
                </a:cubicBezTo>
                <a:cubicBezTo>
                  <a:pt x="4338569" y="934600"/>
                  <a:pt x="4346415" y="963570"/>
                  <a:pt x="4363588" y="1213969"/>
                </a:cubicBezTo>
                <a:cubicBezTo>
                  <a:pt x="4380761" y="1464368"/>
                  <a:pt x="4368381" y="1620971"/>
                  <a:pt x="4363588" y="1905931"/>
                </a:cubicBezTo>
                <a:cubicBezTo>
                  <a:pt x="4358795" y="2190891"/>
                  <a:pt x="4367230" y="2217080"/>
                  <a:pt x="4363588" y="2427938"/>
                </a:cubicBezTo>
                <a:cubicBezTo>
                  <a:pt x="4359946" y="2638796"/>
                  <a:pt x="4363824" y="2796433"/>
                  <a:pt x="4363588" y="3034922"/>
                </a:cubicBezTo>
                <a:cubicBezTo>
                  <a:pt x="4363352" y="3273411"/>
                  <a:pt x="4394274" y="3532379"/>
                  <a:pt x="4363588" y="3726884"/>
                </a:cubicBezTo>
                <a:cubicBezTo>
                  <a:pt x="4332902" y="3921389"/>
                  <a:pt x="4347267" y="4002662"/>
                  <a:pt x="4363588" y="4248891"/>
                </a:cubicBezTo>
                <a:cubicBezTo>
                  <a:pt x="4113681" y="4226597"/>
                  <a:pt x="4032213" y="4244068"/>
                  <a:pt x="3827490" y="4248891"/>
                </a:cubicBezTo>
                <a:cubicBezTo>
                  <a:pt x="3622767" y="4253714"/>
                  <a:pt x="3454580" y="4277535"/>
                  <a:pt x="3204120" y="4248891"/>
                </a:cubicBezTo>
                <a:cubicBezTo>
                  <a:pt x="2953660" y="4220248"/>
                  <a:pt x="2845473" y="4272264"/>
                  <a:pt x="2493479" y="4248891"/>
                </a:cubicBezTo>
                <a:cubicBezTo>
                  <a:pt x="2141485" y="4225518"/>
                  <a:pt x="2062223" y="4261866"/>
                  <a:pt x="1870109" y="4248891"/>
                </a:cubicBezTo>
                <a:cubicBezTo>
                  <a:pt x="1677995" y="4235917"/>
                  <a:pt x="1472259" y="4249596"/>
                  <a:pt x="1290375" y="4248891"/>
                </a:cubicBezTo>
                <a:cubicBezTo>
                  <a:pt x="1108491" y="4248186"/>
                  <a:pt x="814342" y="4235095"/>
                  <a:pt x="579734" y="4248891"/>
                </a:cubicBezTo>
                <a:cubicBezTo>
                  <a:pt x="345126" y="4262687"/>
                  <a:pt x="168255" y="4228906"/>
                  <a:pt x="0" y="4248891"/>
                </a:cubicBezTo>
                <a:cubicBezTo>
                  <a:pt x="3549" y="4025168"/>
                  <a:pt x="-17178" y="3772525"/>
                  <a:pt x="0" y="3556929"/>
                </a:cubicBezTo>
                <a:cubicBezTo>
                  <a:pt x="17178" y="3341333"/>
                  <a:pt x="6668" y="3236293"/>
                  <a:pt x="0" y="3077411"/>
                </a:cubicBezTo>
                <a:cubicBezTo>
                  <a:pt x="-6668" y="2918529"/>
                  <a:pt x="-10367" y="2747909"/>
                  <a:pt x="0" y="2512916"/>
                </a:cubicBezTo>
                <a:cubicBezTo>
                  <a:pt x="10367" y="2277924"/>
                  <a:pt x="26410" y="2186853"/>
                  <a:pt x="0" y="1863442"/>
                </a:cubicBezTo>
                <a:cubicBezTo>
                  <a:pt x="-26410" y="1540031"/>
                  <a:pt x="7452" y="1331424"/>
                  <a:pt x="0" y="1171480"/>
                </a:cubicBezTo>
                <a:cubicBezTo>
                  <a:pt x="-7452" y="1011536"/>
                  <a:pt x="-5931" y="852249"/>
                  <a:pt x="0" y="649473"/>
                </a:cubicBezTo>
                <a:cubicBezTo>
                  <a:pt x="5931" y="446697"/>
                  <a:pt x="-29601" y="276659"/>
                  <a:pt x="0" y="0"/>
                </a:cubicBezTo>
                <a:close/>
              </a:path>
              <a:path w="4363588" h="4248891" stroke="0" extrusionOk="0">
                <a:moveTo>
                  <a:pt x="0" y="0"/>
                </a:moveTo>
                <a:cubicBezTo>
                  <a:pt x="272645" y="-12151"/>
                  <a:pt x="340267" y="8366"/>
                  <a:pt x="579734" y="0"/>
                </a:cubicBezTo>
                <a:cubicBezTo>
                  <a:pt x="819201" y="-8366"/>
                  <a:pt x="1007452" y="-4033"/>
                  <a:pt x="1159468" y="0"/>
                </a:cubicBezTo>
                <a:cubicBezTo>
                  <a:pt x="1311484" y="4033"/>
                  <a:pt x="1589338" y="-23733"/>
                  <a:pt x="1826473" y="0"/>
                </a:cubicBezTo>
                <a:cubicBezTo>
                  <a:pt x="2063608" y="23733"/>
                  <a:pt x="2243944" y="-2378"/>
                  <a:pt x="2406207" y="0"/>
                </a:cubicBezTo>
                <a:cubicBezTo>
                  <a:pt x="2568470" y="2378"/>
                  <a:pt x="2831644" y="-28406"/>
                  <a:pt x="3116849" y="0"/>
                </a:cubicBezTo>
                <a:cubicBezTo>
                  <a:pt x="3402054" y="28406"/>
                  <a:pt x="3459225" y="-24570"/>
                  <a:pt x="3783854" y="0"/>
                </a:cubicBezTo>
                <a:cubicBezTo>
                  <a:pt x="4108484" y="24570"/>
                  <a:pt x="4182197" y="-5362"/>
                  <a:pt x="4363588" y="0"/>
                </a:cubicBezTo>
                <a:cubicBezTo>
                  <a:pt x="4373839" y="207048"/>
                  <a:pt x="4373699" y="306905"/>
                  <a:pt x="4363588" y="479518"/>
                </a:cubicBezTo>
                <a:cubicBezTo>
                  <a:pt x="4353477" y="652131"/>
                  <a:pt x="4339692" y="913385"/>
                  <a:pt x="4363588" y="1128991"/>
                </a:cubicBezTo>
                <a:cubicBezTo>
                  <a:pt x="4387484" y="1344597"/>
                  <a:pt x="4383171" y="1470307"/>
                  <a:pt x="4363588" y="1608509"/>
                </a:cubicBezTo>
                <a:cubicBezTo>
                  <a:pt x="4344005" y="1746711"/>
                  <a:pt x="4353371" y="2018223"/>
                  <a:pt x="4363588" y="2173004"/>
                </a:cubicBezTo>
                <a:cubicBezTo>
                  <a:pt x="4373805" y="2327785"/>
                  <a:pt x="4376641" y="2541021"/>
                  <a:pt x="4363588" y="2779989"/>
                </a:cubicBezTo>
                <a:cubicBezTo>
                  <a:pt x="4350535" y="3018957"/>
                  <a:pt x="4351103" y="3248192"/>
                  <a:pt x="4363588" y="3386973"/>
                </a:cubicBezTo>
                <a:cubicBezTo>
                  <a:pt x="4376073" y="3525754"/>
                  <a:pt x="4330218" y="4010422"/>
                  <a:pt x="4363588" y="4248891"/>
                </a:cubicBezTo>
                <a:cubicBezTo>
                  <a:pt x="4176319" y="4230064"/>
                  <a:pt x="4009868" y="4273364"/>
                  <a:pt x="3827490" y="4248891"/>
                </a:cubicBezTo>
                <a:cubicBezTo>
                  <a:pt x="3645112" y="4224418"/>
                  <a:pt x="3421955" y="4237294"/>
                  <a:pt x="3291392" y="4248891"/>
                </a:cubicBezTo>
                <a:cubicBezTo>
                  <a:pt x="3160829" y="4260488"/>
                  <a:pt x="3023169" y="4267054"/>
                  <a:pt x="2755294" y="4248891"/>
                </a:cubicBezTo>
                <a:cubicBezTo>
                  <a:pt x="2487419" y="4230728"/>
                  <a:pt x="2309952" y="4263341"/>
                  <a:pt x="2088289" y="4248891"/>
                </a:cubicBezTo>
                <a:cubicBezTo>
                  <a:pt x="1866626" y="4234441"/>
                  <a:pt x="1534460" y="4247249"/>
                  <a:pt x="1377647" y="4248891"/>
                </a:cubicBezTo>
                <a:cubicBezTo>
                  <a:pt x="1220834" y="4250533"/>
                  <a:pt x="1013570" y="4272002"/>
                  <a:pt x="797913" y="4248891"/>
                </a:cubicBezTo>
                <a:cubicBezTo>
                  <a:pt x="582256" y="4225780"/>
                  <a:pt x="161929" y="4242806"/>
                  <a:pt x="0" y="4248891"/>
                </a:cubicBezTo>
                <a:cubicBezTo>
                  <a:pt x="-5299" y="4004057"/>
                  <a:pt x="26858" y="3825165"/>
                  <a:pt x="0" y="3641907"/>
                </a:cubicBezTo>
                <a:cubicBezTo>
                  <a:pt x="-26858" y="3458649"/>
                  <a:pt x="12331" y="3198363"/>
                  <a:pt x="0" y="3034922"/>
                </a:cubicBezTo>
                <a:cubicBezTo>
                  <a:pt x="-12331" y="2871481"/>
                  <a:pt x="-2139" y="2590251"/>
                  <a:pt x="0" y="2427938"/>
                </a:cubicBezTo>
                <a:cubicBezTo>
                  <a:pt x="2139" y="2265625"/>
                  <a:pt x="24885" y="2072674"/>
                  <a:pt x="0" y="1905931"/>
                </a:cubicBezTo>
                <a:cubicBezTo>
                  <a:pt x="-24885" y="1739188"/>
                  <a:pt x="31649" y="1420178"/>
                  <a:pt x="0" y="1256458"/>
                </a:cubicBezTo>
                <a:cubicBezTo>
                  <a:pt x="-31649" y="1092738"/>
                  <a:pt x="9314" y="841940"/>
                  <a:pt x="0" y="649473"/>
                </a:cubicBezTo>
                <a:cubicBezTo>
                  <a:pt x="-9314" y="457007"/>
                  <a:pt x="2089" y="141934"/>
                  <a:pt x="0" y="0"/>
                </a:cubicBezTo>
                <a:close/>
              </a:path>
            </a:pathLst>
          </a:custGeom>
          <a:solidFill>
            <a:srgbClr val="90BC30"/>
          </a:solidFill>
          <a:ln>
            <a:solidFill>
              <a:srgbClr val="90BC30"/>
            </a:solidFill>
            <a:extLst>
              <a:ext uri="{C807C97D-BFC1-408E-A445-0C87EB9F89A2}">
                <ask:lineSketchStyleProps xmlns:ask="http://schemas.microsoft.com/office/drawing/2018/sketchyshapes" sd="322753262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endParaRPr lang="hr-HR" dirty="0">
              <a:solidFill>
                <a:srgbClr val="135B64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Defines</a:t>
            </a:r>
            <a:r>
              <a:rPr lang="hr-HR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the</a:t>
            </a:r>
            <a:r>
              <a:rPr lang="hr-HR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b="1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different</a:t>
            </a:r>
            <a:r>
              <a:rPr lang="hr-HR" b="1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b="1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groups</a:t>
            </a:r>
            <a:r>
              <a:rPr lang="hr-HR" b="1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of </a:t>
            </a:r>
            <a:r>
              <a:rPr lang="hr-HR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people</a:t>
            </a:r>
            <a:r>
              <a:rPr lang="hr-HR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or</a:t>
            </a:r>
            <a:r>
              <a:rPr lang="hr-HR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organizations</a:t>
            </a:r>
            <a:r>
              <a:rPr lang="hr-HR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that</a:t>
            </a:r>
            <a:r>
              <a:rPr lang="hr-HR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a </a:t>
            </a:r>
            <a:r>
              <a:rPr lang="hr-HR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business</a:t>
            </a:r>
            <a:r>
              <a:rPr lang="hr-HR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aims</a:t>
            </a:r>
            <a:r>
              <a:rPr lang="hr-HR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to </a:t>
            </a:r>
            <a:r>
              <a:rPr lang="hr-HR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serve</a:t>
            </a:r>
            <a:endParaRPr lang="hr-HR" dirty="0">
              <a:solidFill>
                <a:srgbClr val="135B64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hr-HR" dirty="0">
              <a:solidFill>
                <a:srgbClr val="135B64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just" fontAlgn="base"/>
            <a:endParaRPr lang="hr-HR" dirty="0">
              <a:solidFill>
                <a:srgbClr val="135B64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By </a:t>
            </a:r>
            <a:r>
              <a:rPr lang="hr-HR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defining</a:t>
            </a:r>
            <a:r>
              <a:rPr lang="hr-HR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customer</a:t>
            </a:r>
            <a:r>
              <a:rPr lang="hr-HR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segment </a:t>
            </a:r>
            <a:r>
              <a:rPr lang="hr-HR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clearly</a:t>
            </a:r>
            <a:r>
              <a:rPr lang="hr-HR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, a </a:t>
            </a:r>
            <a:r>
              <a:rPr lang="hr-HR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company</a:t>
            </a:r>
            <a:r>
              <a:rPr lang="hr-HR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can</a:t>
            </a:r>
            <a:r>
              <a:rPr lang="hr-HR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ensure</a:t>
            </a:r>
            <a:r>
              <a:rPr lang="hr-HR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b="1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its</a:t>
            </a:r>
            <a:r>
              <a:rPr lang="hr-HR" b="1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b="1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products</a:t>
            </a:r>
            <a:r>
              <a:rPr lang="hr-HR" b="1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b="1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and</a:t>
            </a:r>
            <a:r>
              <a:rPr lang="hr-HR" b="1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b="1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services</a:t>
            </a:r>
            <a:r>
              <a:rPr lang="hr-HR" b="1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are </a:t>
            </a:r>
            <a:r>
              <a:rPr lang="hr-HR" b="1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aligned</a:t>
            </a:r>
            <a:r>
              <a:rPr lang="hr-HR" b="1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b="1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with</a:t>
            </a:r>
            <a:r>
              <a:rPr lang="hr-HR" b="1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b="1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the</a:t>
            </a:r>
            <a:r>
              <a:rPr lang="hr-HR" b="1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b="1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needs</a:t>
            </a:r>
            <a:r>
              <a:rPr lang="hr-HR" b="1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of </a:t>
            </a:r>
            <a:r>
              <a:rPr lang="hr-HR" b="1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its</a:t>
            </a:r>
            <a:r>
              <a:rPr lang="hr-HR" b="1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most </a:t>
            </a:r>
            <a:r>
              <a:rPr lang="hr-HR" b="1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valuable</a:t>
            </a:r>
            <a:r>
              <a:rPr lang="hr-HR" b="1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b="1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customers</a:t>
            </a:r>
            <a:r>
              <a:rPr lang="hr-HR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hr-HR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ultimately</a:t>
            </a:r>
            <a:r>
              <a:rPr lang="hr-HR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driving</a:t>
            </a:r>
            <a:r>
              <a:rPr lang="hr-HR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growth</a:t>
            </a:r>
            <a:r>
              <a:rPr lang="hr-HR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and</a:t>
            </a:r>
            <a:r>
              <a:rPr lang="hr-HR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dirty="0" err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profitability</a:t>
            </a:r>
            <a:endParaRPr lang="en-GB" sz="1800" dirty="0">
              <a:solidFill>
                <a:srgbClr val="135B64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just" fontAlgn="base"/>
            <a:endParaRPr lang="en-GB" sz="1800" dirty="0">
              <a:solidFill>
                <a:srgbClr val="135B64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just" fontAlgn="base"/>
            <a:endParaRPr lang="en-GB" sz="1600" dirty="0">
              <a:solidFill>
                <a:srgbClr val="135B64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7" name="Slika 6" descr="Slika na kojoj se prikazuje krug, grafika, simbol, umjetničko djelo&#10;&#10;Opis je automatski generiran">
            <a:extLst>
              <a:ext uri="{FF2B5EF4-FFF2-40B4-BE49-F238E27FC236}">
                <a16:creationId xmlns:a16="http://schemas.microsoft.com/office/drawing/2014/main" id="{7D81850F-EBA9-5DB4-5C45-ACC26E362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2" y="84588"/>
            <a:ext cx="811220" cy="811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9C46E5-D578-93BD-4661-F0645FF5AF7E}"/>
              </a:ext>
            </a:extLst>
          </p:cNvPr>
          <p:cNvSpPr txBox="1"/>
          <p:nvPr/>
        </p:nvSpPr>
        <p:spPr>
          <a:xfrm>
            <a:off x="5296618" y="1631062"/>
            <a:ext cx="647843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rgbClr val="135B64"/>
                </a:solidFill>
              </a:rPr>
              <a:t>Key Benefits: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135B64"/>
                </a:solidFill>
              </a:rPr>
              <a:t>Targeted Marketing</a:t>
            </a:r>
            <a:endParaRPr lang="hr-HR" b="1" dirty="0">
              <a:solidFill>
                <a:srgbClr val="135B64"/>
              </a:solidFill>
            </a:endParaRPr>
          </a:p>
          <a:p>
            <a:pPr algn="just"/>
            <a:r>
              <a:rPr lang="en-GB" dirty="0"/>
              <a:t>personalized messages that resonate with specific customer groups</a:t>
            </a:r>
            <a:endParaRPr lang="hr-HR" dirty="0"/>
          </a:p>
          <a:p>
            <a:pPr algn="just"/>
            <a:endParaRPr lang="en-GB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135B64"/>
                </a:solidFill>
              </a:rPr>
              <a:t>Resource Optimization</a:t>
            </a:r>
            <a:endParaRPr lang="hr-HR" b="1" dirty="0">
              <a:solidFill>
                <a:srgbClr val="135B64"/>
              </a:solidFill>
            </a:endParaRPr>
          </a:p>
          <a:p>
            <a:pPr algn="just"/>
            <a:r>
              <a:rPr lang="hr-HR" dirty="0" err="1"/>
              <a:t>fo</a:t>
            </a:r>
            <a:r>
              <a:rPr lang="en-GB" dirty="0" err="1"/>
              <a:t>cus</a:t>
            </a:r>
            <a:r>
              <a:rPr lang="en-GB" dirty="0"/>
              <a:t> efforts and budget on the most valuable segments</a:t>
            </a:r>
            <a:endParaRPr lang="hr-HR" dirty="0"/>
          </a:p>
          <a:p>
            <a:pPr algn="just"/>
            <a:endParaRPr lang="hr-HR" b="1" dirty="0">
              <a:solidFill>
                <a:srgbClr val="135B64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135B64"/>
                </a:solidFill>
              </a:rPr>
              <a:t>Higher ROI</a:t>
            </a:r>
            <a:endParaRPr lang="hr-HR" b="1" dirty="0">
              <a:solidFill>
                <a:srgbClr val="135B64"/>
              </a:solidFill>
            </a:endParaRPr>
          </a:p>
          <a:p>
            <a:pPr algn="just"/>
            <a:r>
              <a:rPr lang="hr-HR" dirty="0"/>
              <a:t>i</a:t>
            </a:r>
            <a:r>
              <a:rPr lang="en-GB" dirty="0" err="1"/>
              <a:t>mprove</a:t>
            </a:r>
            <a:r>
              <a:rPr lang="hr-HR" dirty="0"/>
              <a:t>d</a:t>
            </a:r>
            <a:r>
              <a:rPr lang="en-GB" dirty="0"/>
              <a:t> conversion rates through tailored approaches</a:t>
            </a:r>
          </a:p>
          <a:p>
            <a:pPr algn="just"/>
            <a:endParaRPr lang="en-GB" b="1" dirty="0">
              <a:solidFill>
                <a:srgbClr val="135B64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135B64"/>
                </a:solidFill>
              </a:rPr>
              <a:t>Enhanced Customer Experience</a:t>
            </a:r>
            <a:endParaRPr lang="hr-HR" b="1" dirty="0">
              <a:solidFill>
                <a:srgbClr val="135B64"/>
              </a:solidFill>
            </a:endParaRPr>
          </a:p>
          <a:p>
            <a:pPr algn="just"/>
            <a:r>
              <a:rPr lang="en-GB" dirty="0"/>
              <a:t>meet</a:t>
            </a:r>
            <a:r>
              <a:rPr lang="hr-HR" dirty="0" err="1"/>
              <a:t>ing</a:t>
            </a:r>
            <a:r>
              <a:rPr lang="en-GB" dirty="0"/>
              <a:t> unique customer needs</a:t>
            </a:r>
            <a:endParaRPr lang="hr-HR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211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B40C31-A295-A303-C5C1-52EC2439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Customer </a:t>
            </a:r>
            <a:r>
              <a:rPr lang="hr-HR" dirty="0" err="1"/>
              <a:t>Segments</a:t>
            </a:r>
            <a:endParaRPr lang="en-GB" dirty="0"/>
          </a:p>
        </p:txBody>
      </p:sp>
      <p:pic>
        <p:nvPicPr>
          <p:cNvPr id="7" name="Slika 8" descr="Slika na kojoj se prikazuje simbol, krug, Font, grafika&#10;&#10;Opis je automatski generiran">
            <a:extLst>
              <a:ext uri="{FF2B5EF4-FFF2-40B4-BE49-F238E27FC236}">
                <a16:creationId xmlns:a16="http://schemas.microsoft.com/office/drawing/2014/main" id="{3F4C750E-60C6-E984-0479-66A5C2351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9" y="56989"/>
            <a:ext cx="905023" cy="905023"/>
          </a:xfrm>
          <a:prstGeom prst="rect">
            <a:avLst/>
          </a:prstGeom>
        </p:spPr>
      </p:pic>
      <p:pic>
        <p:nvPicPr>
          <p:cNvPr id="2052" name="Picture 4" descr="Customer Segmentation: How to Segment Users to Your Advantage | FullStory">
            <a:extLst>
              <a:ext uri="{FF2B5EF4-FFF2-40B4-BE49-F238E27FC236}">
                <a16:creationId xmlns:a16="http://schemas.microsoft.com/office/drawing/2014/main" id="{E6005F7D-3A7B-F644-8A8B-0F6EDC223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4"/>
          <a:stretch/>
        </p:blipFill>
        <p:spPr bwMode="auto">
          <a:xfrm>
            <a:off x="77195" y="1578635"/>
            <a:ext cx="12105826" cy="45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58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0DD73-6098-1B7A-6AC6-F7D27B0AC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324674-A71B-CB5A-1C6B-41F3B813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</a:t>
            </a:r>
            <a:r>
              <a:rPr lang="hr-HR" dirty="0"/>
              <a:t> </a:t>
            </a:r>
            <a:r>
              <a:rPr lang="hr-HR" dirty="0" err="1"/>
              <a:t>Segments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B8C803-15D3-F225-E344-EDB64D7FC530}"/>
              </a:ext>
            </a:extLst>
          </p:cNvPr>
          <p:cNvSpPr/>
          <p:nvPr/>
        </p:nvSpPr>
        <p:spPr>
          <a:xfrm>
            <a:off x="501710" y="1601520"/>
            <a:ext cx="4247572" cy="4261448"/>
          </a:xfrm>
          <a:custGeom>
            <a:avLst/>
            <a:gdLst>
              <a:gd name="connsiteX0" fmla="*/ 0 w 4247572"/>
              <a:gd name="connsiteY0" fmla="*/ 0 h 4261448"/>
              <a:gd name="connsiteX1" fmla="*/ 564320 w 4247572"/>
              <a:gd name="connsiteY1" fmla="*/ 0 h 4261448"/>
              <a:gd name="connsiteX2" fmla="*/ 1213592 w 4247572"/>
              <a:gd name="connsiteY2" fmla="*/ 0 h 4261448"/>
              <a:gd name="connsiteX3" fmla="*/ 1735437 w 4247572"/>
              <a:gd name="connsiteY3" fmla="*/ 0 h 4261448"/>
              <a:gd name="connsiteX4" fmla="*/ 2342233 w 4247572"/>
              <a:gd name="connsiteY4" fmla="*/ 0 h 4261448"/>
              <a:gd name="connsiteX5" fmla="*/ 3033980 w 4247572"/>
              <a:gd name="connsiteY5" fmla="*/ 0 h 4261448"/>
              <a:gd name="connsiteX6" fmla="*/ 3725727 w 4247572"/>
              <a:gd name="connsiteY6" fmla="*/ 0 h 4261448"/>
              <a:gd name="connsiteX7" fmla="*/ 4247572 w 4247572"/>
              <a:gd name="connsiteY7" fmla="*/ 0 h 4261448"/>
              <a:gd name="connsiteX8" fmla="*/ 4247572 w 4247572"/>
              <a:gd name="connsiteY8" fmla="*/ 694007 h 4261448"/>
              <a:gd name="connsiteX9" fmla="*/ 4247572 w 4247572"/>
              <a:gd name="connsiteY9" fmla="*/ 1217557 h 4261448"/>
              <a:gd name="connsiteX10" fmla="*/ 4247572 w 4247572"/>
              <a:gd name="connsiteY10" fmla="*/ 1911564 h 4261448"/>
              <a:gd name="connsiteX11" fmla="*/ 4247572 w 4247572"/>
              <a:gd name="connsiteY11" fmla="*/ 2435113 h 4261448"/>
              <a:gd name="connsiteX12" fmla="*/ 4247572 w 4247572"/>
              <a:gd name="connsiteY12" fmla="*/ 3043891 h 4261448"/>
              <a:gd name="connsiteX13" fmla="*/ 4247572 w 4247572"/>
              <a:gd name="connsiteY13" fmla="*/ 3737899 h 4261448"/>
              <a:gd name="connsiteX14" fmla="*/ 4247572 w 4247572"/>
              <a:gd name="connsiteY14" fmla="*/ 4261448 h 4261448"/>
              <a:gd name="connsiteX15" fmla="*/ 3725727 w 4247572"/>
              <a:gd name="connsiteY15" fmla="*/ 4261448 h 4261448"/>
              <a:gd name="connsiteX16" fmla="*/ 3118931 w 4247572"/>
              <a:gd name="connsiteY16" fmla="*/ 4261448 h 4261448"/>
              <a:gd name="connsiteX17" fmla="*/ 2427184 w 4247572"/>
              <a:gd name="connsiteY17" fmla="*/ 4261448 h 4261448"/>
              <a:gd name="connsiteX18" fmla="*/ 1820388 w 4247572"/>
              <a:gd name="connsiteY18" fmla="*/ 4261448 h 4261448"/>
              <a:gd name="connsiteX19" fmla="*/ 1256068 w 4247572"/>
              <a:gd name="connsiteY19" fmla="*/ 4261448 h 4261448"/>
              <a:gd name="connsiteX20" fmla="*/ 564320 w 4247572"/>
              <a:gd name="connsiteY20" fmla="*/ 4261448 h 4261448"/>
              <a:gd name="connsiteX21" fmla="*/ 0 w 4247572"/>
              <a:gd name="connsiteY21" fmla="*/ 4261448 h 4261448"/>
              <a:gd name="connsiteX22" fmla="*/ 0 w 4247572"/>
              <a:gd name="connsiteY22" fmla="*/ 3567441 h 4261448"/>
              <a:gd name="connsiteX23" fmla="*/ 0 w 4247572"/>
              <a:gd name="connsiteY23" fmla="*/ 3086506 h 4261448"/>
              <a:gd name="connsiteX24" fmla="*/ 0 w 4247572"/>
              <a:gd name="connsiteY24" fmla="*/ 2520342 h 4261448"/>
              <a:gd name="connsiteX25" fmla="*/ 0 w 4247572"/>
              <a:gd name="connsiteY25" fmla="*/ 1868949 h 4261448"/>
              <a:gd name="connsiteX26" fmla="*/ 0 w 4247572"/>
              <a:gd name="connsiteY26" fmla="*/ 1174942 h 4261448"/>
              <a:gd name="connsiteX27" fmla="*/ 0 w 4247572"/>
              <a:gd name="connsiteY27" fmla="*/ 651393 h 4261448"/>
              <a:gd name="connsiteX28" fmla="*/ 0 w 4247572"/>
              <a:gd name="connsiteY28" fmla="*/ 0 h 426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47572" h="4261448" fill="none" extrusionOk="0">
                <a:moveTo>
                  <a:pt x="0" y="0"/>
                </a:moveTo>
                <a:cubicBezTo>
                  <a:pt x="204804" y="-2934"/>
                  <a:pt x="284101" y="-22226"/>
                  <a:pt x="564320" y="0"/>
                </a:cubicBezTo>
                <a:cubicBezTo>
                  <a:pt x="844539" y="22226"/>
                  <a:pt x="895561" y="15137"/>
                  <a:pt x="1213592" y="0"/>
                </a:cubicBezTo>
                <a:cubicBezTo>
                  <a:pt x="1531623" y="-15137"/>
                  <a:pt x="1606283" y="-9039"/>
                  <a:pt x="1735437" y="0"/>
                </a:cubicBezTo>
                <a:cubicBezTo>
                  <a:pt x="1864592" y="9039"/>
                  <a:pt x="2177520" y="-11462"/>
                  <a:pt x="2342233" y="0"/>
                </a:cubicBezTo>
                <a:cubicBezTo>
                  <a:pt x="2506946" y="11462"/>
                  <a:pt x="2834024" y="-15448"/>
                  <a:pt x="3033980" y="0"/>
                </a:cubicBezTo>
                <a:cubicBezTo>
                  <a:pt x="3233936" y="15448"/>
                  <a:pt x="3540001" y="-1104"/>
                  <a:pt x="3725727" y="0"/>
                </a:cubicBezTo>
                <a:cubicBezTo>
                  <a:pt x="3911453" y="1104"/>
                  <a:pt x="4058298" y="-11955"/>
                  <a:pt x="4247572" y="0"/>
                </a:cubicBezTo>
                <a:cubicBezTo>
                  <a:pt x="4227403" y="281874"/>
                  <a:pt x="4216373" y="432858"/>
                  <a:pt x="4247572" y="694007"/>
                </a:cubicBezTo>
                <a:cubicBezTo>
                  <a:pt x="4278771" y="955156"/>
                  <a:pt x="4251487" y="998373"/>
                  <a:pt x="4247572" y="1217557"/>
                </a:cubicBezTo>
                <a:cubicBezTo>
                  <a:pt x="4243658" y="1436741"/>
                  <a:pt x="4258936" y="1750210"/>
                  <a:pt x="4247572" y="1911564"/>
                </a:cubicBezTo>
                <a:cubicBezTo>
                  <a:pt x="4236208" y="2072918"/>
                  <a:pt x="4233701" y="2315910"/>
                  <a:pt x="4247572" y="2435113"/>
                </a:cubicBezTo>
                <a:cubicBezTo>
                  <a:pt x="4261443" y="2554316"/>
                  <a:pt x="4252683" y="2887744"/>
                  <a:pt x="4247572" y="3043891"/>
                </a:cubicBezTo>
                <a:cubicBezTo>
                  <a:pt x="4242461" y="3200038"/>
                  <a:pt x="4250270" y="3564480"/>
                  <a:pt x="4247572" y="3737899"/>
                </a:cubicBezTo>
                <a:cubicBezTo>
                  <a:pt x="4244874" y="3911318"/>
                  <a:pt x="4267224" y="4054060"/>
                  <a:pt x="4247572" y="4261448"/>
                </a:cubicBezTo>
                <a:cubicBezTo>
                  <a:pt x="4083295" y="4237696"/>
                  <a:pt x="3835281" y="4246132"/>
                  <a:pt x="3725727" y="4261448"/>
                </a:cubicBezTo>
                <a:cubicBezTo>
                  <a:pt x="3616173" y="4276764"/>
                  <a:pt x="3288368" y="4257060"/>
                  <a:pt x="3118931" y="4261448"/>
                </a:cubicBezTo>
                <a:cubicBezTo>
                  <a:pt x="2949494" y="4265836"/>
                  <a:pt x="2748267" y="4293151"/>
                  <a:pt x="2427184" y="4261448"/>
                </a:cubicBezTo>
                <a:cubicBezTo>
                  <a:pt x="2106101" y="4229745"/>
                  <a:pt x="2054912" y="4232979"/>
                  <a:pt x="1820388" y="4261448"/>
                </a:cubicBezTo>
                <a:cubicBezTo>
                  <a:pt x="1585864" y="4289917"/>
                  <a:pt x="1448195" y="4248412"/>
                  <a:pt x="1256068" y="4261448"/>
                </a:cubicBezTo>
                <a:cubicBezTo>
                  <a:pt x="1063941" y="4274484"/>
                  <a:pt x="761606" y="4243375"/>
                  <a:pt x="564320" y="4261448"/>
                </a:cubicBezTo>
                <a:cubicBezTo>
                  <a:pt x="367034" y="4279521"/>
                  <a:pt x="273526" y="4261825"/>
                  <a:pt x="0" y="4261448"/>
                </a:cubicBezTo>
                <a:cubicBezTo>
                  <a:pt x="-33624" y="3971539"/>
                  <a:pt x="28209" y="3892666"/>
                  <a:pt x="0" y="3567441"/>
                </a:cubicBezTo>
                <a:cubicBezTo>
                  <a:pt x="-28209" y="3242216"/>
                  <a:pt x="6808" y="3286024"/>
                  <a:pt x="0" y="3086506"/>
                </a:cubicBezTo>
                <a:cubicBezTo>
                  <a:pt x="-6808" y="2886989"/>
                  <a:pt x="7953" y="2765030"/>
                  <a:pt x="0" y="2520342"/>
                </a:cubicBezTo>
                <a:cubicBezTo>
                  <a:pt x="-7953" y="2275654"/>
                  <a:pt x="-25151" y="2164659"/>
                  <a:pt x="0" y="1868949"/>
                </a:cubicBezTo>
                <a:cubicBezTo>
                  <a:pt x="25151" y="1573239"/>
                  <a:pt x="6123" y="1481928"/>
                  <a:pt x="0" y="1174942"/>
                </a:cubicBezTo>
                <a:cubicBezTo>
                  <a:pt x="-6123" y="867956"/>
                  <a:pt x="-25171" y="887000"/>
                  <a:pt x="0" y="651393"/>
                </a:cubicBezTo>
                <a:cubicBezTo>
                  <a:pt x="25171" y="415786"/>
                  <a:pt x="-14454" y="252386"/>
                  <a:pt x="0" y="0"/>
                </a:cubicBezTo>
                <a:close/>
              </a:path>
              <a:path w="4247572" h="4261448" stroke="0" extrusionOk="0">
                <a:moveTo>
                  <a:pt x="0" y="0"/>
                </a:moveTo>
                <a:cubicBezTo>
                  <a:pt x="207656" y="24143"/>
                  <a:pt x="318960" y="-20501"/>
                  <a:pt x="564320" y="0"/>
                </a:cubicBezTo>
                <a:cubicBezTo>
                  <a:pt x="809680" y="20501"/>
                  <a:pt x="918522" y="-12086"/>
                  <a:pt x="1128641" y="0"/>
                </a:cubicBezTo>
                <a:cubicBezTo>
                  <a:pt x="1338760" y="12086"/>
                  <a:pt x="1563901" y="-12773"/>
                  <a:pt x="1777912" y="0"/>
                </a:cubicBezTo>
                <a:cubicBezTo>
                  <a:pt x="1991923" y="12773"/>
                  <a:pt x="2162367" y="13473"/>
                  <a:pt x="2342233" y="0"/>
                </a:cubicBezTo>
                <a:cubicBezTo>
                  <a:pt x="2522099" y="-13473"/>
                  <a:pt x="2810584" y="-28161"/>
                  <a:pt x="3033980" y="0"/>
                </a:cubicBezTo>
                <a:cubicBezTo>
                  <a:pt x="3257376" y="28161"/>
                  <a:pt x="3499012" y="25707"/>
                  <a:pt x="3683252" y="0"/>
                </a:cubicBezTo>
                <a:cubicBezTo>
                  <a:pt x="3867492" y="-25707"/>
                  <a:pt x="4011251" y="11557"/>
                  <a:pt x="4247572" y="0"/>
                </a:cubicBezTo>
                <a:cubicBezTo>
                  <a:pt x="4265002" y="224649"/>
                  <a:pt x="4254208" y="379168"/>
                  <a:pt x="4247572" y="480935"/>
                </a:cubicBezTo>
                <a:cubicBezTo>
                  <a:pt x="4240936" y="582702"/>
                  <a:pt x="4227120" y="874953"/>
                  <a:pt x="4247572" y="1132328"/>
                </a:cubicBezTo>
                <a:cubicBezTo>
                  <a:pt x="4268024" y="1389703"/>
                  <a:pt x="4242239" y="1413001"/>
                  <a:pt x="4247572" y="1613262"/>
                </a:cubicBezTo>
                <a:cubicBezTo>
                  <a:pt x="4252905" y="1813523"/>
                  <a:pt x="4267013" y="2033064"/>
                  <a:pt x="4247572" y="2179426"/>
                </a:cubicBezTo>
                <a:cubicBezTo>
                  <a:pt x="4228131" y="2325788"/>
                  <a:pt x="4264105" y="2517976"/>
                  <a:pt x="4247572" y="2788205"/>
                </a:cubicBezTo>
                <a:cubicBezTo>
                  <a:pt x="4231039" y="3058434"/>
                  <a:pt x="4273390" y="3170582"/>
                  <a:pt x="4247572" y="3396983"/>
                </a:cubicBezTo>
                <a:cubicBezTo>
                  <a:pt x="4221754" y="3623384"/>
                  <a:pt x="4263539" y="4082603"/>
                  <a:pt x="4247572" y="4261448"/>
                </a:cubicBezTo>
                <a:cubicBezTo>
                  <a:pt x="4105297" y="4245390"/>
                  <a:pt x="3911368" y="4251230"/>
                  <a:pt x="3725727" y="4261448"/>
                </a:cubicBezTo>
                <a:cubicBezTo>
                  <a:pt x="3540087" y="4271666"/>
                  <a:pt x="3419620" y="4243712"/>
                  <a:pt x="3203883" y="4261448"/>
                </a:cubicBezTo>
                <a:cubicBezTo>
                  <a:pt x="2988146" y="4279184"/>
                  <a:pt x="2853090" y="4243067"/>
                  <a:pt x="2682038" y="4261448"/>
                </a:cubicBezTo>
                <a:cubicBezTo>
                  <a:pt x="2510986" y="4279829"/>
                  <a:pt x="2257174" y="4241764"/>
                  <a:pt x="2032767" y="4261448"/>
                </a:cubicBezTo>
                <a:cubicBezTo>
                  <a:pt x="1808360" y="4281132"/>
                  <a:pt x="1495653" y="4287870"/>
                  <a:pt x="1341019" y="4261448"/>
                </a:cubicBezTo>
                <a:cubicBezTo>
                  <a:pt x="1186385" y="4235026"/>
                  <a:pt x="1015959" y="4271925"/>
                  <a:pt x="776699" y="4261448"/>
                </a:cubicBezTo>
                <a:cubicBezTo>
                  <a:pt x="537439" y="4250971"/>
                  <a:pt x="205825" y="4290893"/>
                  <a:pt x="0" y="4261448"/>
                </a:cubicBezTo>
                <a:cubicBezTo>
                  <a:pt x="22335" y="4033134"/>
                  <a:pt x="-14637" y="3926039"/>
                  <a:pt x="0" y="3652670"/>
                </a:cubicBezTo>
                <a:cubicBezTo>
                  <a:pt x="14637" y="3379301"/>
                  <a:pt x="-26280" y="3327531"/>
                  <a:pt x="0" y="3043891"/>
                </a:cubicBezTo>
                <a:cubicBezTo>
                  <a:pt x="26280" y="2760251"/>
                  <a:pt x="25443" y="2591938"/>
                  <a:pt x="0" y="2435113"/>
                </a:cubicBezTo>
                <a:cubicBezTo>
                  <a:pt x="-25443" y="2278288"/>
                  <a:pt x="22355" y="2169399"/>
                  <a:pt x="0" y="1911564"/>
                </a:cubicBezTo>
                <a:cubicBezTo>
                  <a:pt x="-22355" y="1653729"/>
                  <a:pt x="4975" y="1454716"/>
                  <a:pt x="0" y="1260171"/>
                </a:cubicBezTo>
                <a:cubicBezTo>
                  <a:pt x="-4975" y="1065626"/>
                  <a:pt x="-13883" y="897835"/>
                  <a:pt x="0" y="651393"/>
                </a:cubicBezTo>
                <a:cubicBezTo>
                  <a:pt x="13883" y="404951"/>
                  <a:pt x="12609" y="210251"/>
                  <a:pt x="0" y="0"/>
                </a:cubicBezTo>
                <a:close/>
              </a:path>
            </a:pathLst>
          </a:custGeom>
          <a:solidFill>
            <a:srgbClr val="90BC30"/>
          </a:solidFill>
          <a:ln>
            <a:solidFill>
              <a:srgbClr val="90BC30"/>
            </a:solidFill>
            <a:extLst>
              <a:ext uri="{C807C97D-BFC1-408E-A445-0C87EB9F89A2}">
                <ask:lineSketchStyleProps xmlns:ask="http://schemas.microsoft.com/office/drawing/2018/sketchyshapes" sd="322753262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base">
              <a:buAutoNum type="arabicPeriod"/>
            </a:pPr>
            <a:r>
              <a:rPr lang="hr-HR" sz="2400" b="1" dirty="0">
                <a:solidFill>
                  <a:srgbClr val="135B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are </a:t>
            </a:r>
            <a:r>
              <a:rPr lang="hr-HR" sz="2400" b="1" dirty="0" err="1">
                <a:solidFill>
                  <a:srgbClr val="135B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hr-HR" sz="2400" b="1" dirty="0">
                <a:solidFill>
                  <a:srgbClr val="135B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solidFill>
                  <a:srgbClr val="135B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customers</a:t>
            </a:r>
            <a:r>
              <a:rPr lang="hr-HR" sz="2400" b="1" dirty="0">
                <a:solidFill>
                  <a:srgbClr val="135B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 fontAlgn="base">
              <a:buAutoNum type="arabicPeriod"/>
            </a:pPr>
            <a:endParaRPr lang="hr-HR" sz="2400" b="1" dirty="0">
              <a:solidFill>
                <a:srgbClr val="135B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buAutoNum type="arabicPeriod"/>
            </a:pPr>
            <a:r>
              <a:rPr lang="hr-HR" sz="2400" b="1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b="1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ratios</a:t>
            </a:r>
            <a:r>
              <a:rPr lang="hr-HR" sz="2400" b="1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sz="2400" b="1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hr-HR" sz="2400" b="1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</a:t>
            </a:r>
            <a:r>
              <a:rPr lang="hr-HR" sz="2400" b="1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</a:t>
            </a:r>
            <a:r>
              <a:rPr lang="hr-HR" sz="2400" b="1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400" b="1" dirty="0">
              <a:solidFill>
                <a:srgbClr val="135B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 descr="Slika na kojoj se prikazuje krug, grafika, simbol, umjetničko djelo&#10;&#10;Opis je automatski generiran">
            <a:extLst>
              <a:ext uri="{FF2B5EF4-FFF2-40B4-BE49-F238E27FC236}">
                <a16:creationId xmlns:a16="http://schemas.microsoft.com/office/drawing/2014/main" id="{E50B3CCF-8B6C-CE2B-B84A-577E143CA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2" y="84588"/>
            <a:ext cx="811220" cy="811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10FC93-0744-F497-565F-4611B5DC4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79" y="1433691"/>
            <a:ext cx="7224257" cy="442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64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B40C31-A295-A303-C5C1-52EC2439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Funding</a:t>
            </a:r>
            <a:r>
              <a:rPr lang="hr-HR" dirty="0"/>
              <a:t> </a:t>
            </a:r>
            <a:r>
              <a:rPr lang="hr-HR" dirty="0" err="1"/>
              <a:t>opportunities</a:t>
            </a:r>
            <a:endParaRPr lang="en-GB" dirty="0"/>
          </a:p>
        </p:txBody>
      </p:sp>
      <p:pic>
        <p:nvPicPr>
          <p:cNvPr id="3" name="Slika 8" descr="Slika na kojoj se prikazuje Font, grafika, simbol, krug&#10;&#10;Opis je automatski generiran">
            <a:extLst>
              <a:ext uri="{FF2B5EF4-FFF2-40B4-BE49-F238E27FC236}">
                <a16:creationId xmlns:a16="http://schemas.microsoft.com/office/drawing/2014/main" id="{33E10BF3-3692-5F3A-5758-B3B3DDC34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2" y="107212"/>
            <a:ext cx="804576" cy="804576"/>
          </a:xfrm>
          <a:prstGeom prst="rect">
            <a:avLst/>
          </a:prstGeom>
        </p:spPr>
      </p:pic>
      <p:pic>
        <p:nvPicPr>
          <p:cNvPr id="8" name="Picture 7" descr="A hand holding a plant growing from coins&#10;&#10;AI-generated content may be incorrect.">
            <a:extLst>
              <a:ext uri="{FF2B5EF4-FFF2-40B4-BE49-F238E27FC236}">
                <a16:creationId xmlns:a16="http://schemas.microsoft.com/office/drawing/2014/main" id="{5707E49B-7163-EEF7-5ED8-4D23C4FF5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81" y="1333046"/>
            <a:ext cx="7277102" cy="485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7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5">
            <a:extLst>
              <a:ext uri="{FF2B5EF4-FFF2-40B4-BE49-F238E27FC236}">
                <a16:creationId xmlns:a16="http://schemas.microsoft.com/office/drawing/2014/main" id="{97E6DFD0-6BAC-809A-4ED9-02440238B4C8}"/>
              </a:ext>
            </a:extLst>
          </p:cNvPr>
          <p:cNvSpPr/>
          <p:nvPr/>
        </p:nvSpPr>
        <p:spPr>
          <a:xfrm>
            <a:off x="0" y="4241483"/>
            <a:ext cx="7948871" cy="1529757"/>
          </a:xfrm>
          <a:custGeom>
            <a:avLst/>
            <a:gdLst>
              <a:gd name="connsiteX0" fmla="*/ 273952 w 8169475"/>
              <a:gd name="connsiteY0" fmla="*/ 75385 h 1529757"/>
              <a:gd name="connsiteX1" fmla="*/ 1099317 w 8169475"/>
              <a:gd name="connsiteY1" fmla="*/ 78574 h 1529757"/>
              <a:gd name="connsiteX2" fmla="*/ 2013564 w 8169475"/>
              <a:gd name="connsiteY2" fmla="*/ 87642 h 1529757"/>
              <a:gd name="connsiteX3" fmla="*/ 3518620 w 8169475"/>
              <a:gd name="connsiteY3" fmla="*/ 32436 h 1529757"/>
              <a:gd name="connsiteX4" fmla="*/ 4944168 w 8169475"/>
              <a:gd name="connsiteY4" fmla="*/ 25560 h 1529757"/>
              <a:gd name="connsiteX5" fmla="*/ 6218634 w 8169475"/>
              <a:gd name="connsiteY5" fmla="*/ 45988 h 1529757"/>
              <a:gd name="connsiteX6" fmla="*/ 7996829 w 8169475"/>
              <a:gd name="connsiteY6" fmla="*/ 67712 h 1529757"/>
              <a:gd name="connsiteX7" fmla="*/ 8136733 w 8169475"/>
              <a:gd name="connsiteY7" fmla="*/ 639108 h 1529757"/>
              <a:gd name="connsiteX8" fmla="*/ 8028560 w 8169475"/>
              <a:gd name="connsiteY8" fmla="*/ 1499989 h 1529757"/>
              <a:gd name="connsiteX9" fmla="*/ 7077172 w 8169475"/>
              <a:gd name="connsiteY9" fmla="*/ 1488230 h 1529757"/>
              <a:gd name="connsiteX10" fmla="*/ 5481251 w 8169475"/>
              <a:gd name="connsiteY10" fmla="*/ 1459033 h 1529757"/>
              <a:gd name="connsiteX11" fmla="*/ 4969950 w 8169475"/>
              <a:gd name="connsiteY11" fmla="*/ 1468200 h 1529757"/>
              <a:gd name="connsiteX12" fmla="*/ 3939776 w 8169475"/>
              <a:gd name="connsiteY12" fmla="*/ 1474379 h 1529757"/>
              <a:gd name="connsiteX13" fmla="*/ 2545057 w 8169475"/>
              <a:gd name="connsiteY13" fmla="*/ 1521215 h 1529757"/>
              <a:gd name="connsiteX14" fmla="*/ 1629367 w 8169475"/>
              <a:gd name="connsiteY14" fmla="*/ 1504872 h 1529757"/>
              <a:gd name="connsiteX15" fmla="*/ 113494 w 8169475"/>
              <a:gd name="connsiteY15" fmla="*/ 1492914 h 1529757"/>
              <a:gd name="connsiteX16" fmla="*/ 273591 w 8169475"/>
              <a:gd name="connsiteY16" fmla="*/ 75086 h 152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69475" h="1529757">
                <a:moveTo>
                  <a:pt x="273952" y="75385"/>
                </a:moveTo>
                <a:cubicBezTo>
                  <a:pt x="497871" y="66317"/>
                  <a:pt x="848173" y="131090"/>
                  <a:pt x="1099317" y="78574"/>
                </a:cubicBezTo>
                <a:cubicBezTo>
                  <a:pt x="1350460" y="26058"/>
                  <a:pt x="2013564" y="87642"/>
                  <a:pt x="2013564" y="87642"/>
                </a:cubicBezTo>
                <a:cubicBezTo>
                  <a:pt x="2013564" y="87642"/>
                  <a:pt x="3189051" y="32436"/>
                  <a:pt x="3518620" y="32436"/>
                </a:cubicBezTo>
                <a:cubicBezTo>
                  <a:pt x="3848189" y="32436"/>
                  <a:pt x="4502279" y="98205"/>
                  <a:pt x="4944168" y="25560"/>
                </a:cubicBezTo>
                <a:cubicBezTo>
                  <a:pt x="5386058" y="-47085"/>
                  <a:pt x="5669292" y="59541"/>
                  <a:pt x="6218634" y="45988"/>
                </a:cubicBezTo>
                <a:cubicBezTo>
                  <a:pt x="6767976" y="32436"/>
                  <a:pt x="7766599" y="14897"/>
                  <a:pt x="7996829" y="67712"/>
                </a:cubicBezTo>
                <a:cubicBezTo>
                  <a:pt x="8101577" y="91827"/>
                  <a:pt x="8006204" y="385996"/>
                  <a:pt x="8136733" y="639108"/>
                </a:cubicBezTo>
                <a:cubicBezTo>
                  <a:pt x="8251217" y="861528"/>
                  <a:pt x="8028560" y="1499989"/>
                  <a:pt x="8028560" y="1499989"/>
                </a:cubicBezTo>
                <a:cubicBezTo>
                  <a:pt x="8028560" y="1499989"/>
                  <a:pt x="7693943" y="1528688"/>
                  <a:pt x="7077172" y="1488230"/>
                </a:cubicBezTo>
                <a:cubicBezTo>
                  <a:pt x="6552170" y="1453851"/>
                  <a:pt x="6249824" y="1492914"/>
                  <a:pt x="5481251" y="1459033"/>
                </a:cubicBezTo>
                <a:cubicBezTo>
                  <a:pt x="5432212" y="1456940"/>
                  <a:pt x="5409135" y="1468200"/>
                  <a:pt x="4969950" y="1468200"/>
                </a:cubicBezTo>
                <a:cubicBezTo>
                  <a:pt x="4530765" y="1468200"/>
                  <a:pt x="4294045" y="1528888"/>
                  <a:pt x="3939776" y="1474379"/>
                </a:cubicBezTo>
                <a:cubicBezTo>
                  <a:pt x="3582623" y="1419272"/>
                  <a:pt x="2921682" y="1565659"/>
                  <a:pt x="2545057" y="1521215"/>
                </a:cubicBezTo>
                <a:cubicBezTo>
                  <a:pt x="2168433" y="1476770"/>
                  <a:pt x="1984538" y="1504872"/>
                  <a:pt x="1629367" y="1504872"/>
                </a:cubicBezTo>
                <a:cubicBezTo>
                  <a:pt x="1274197" y="1504872"/>
                  <a:pt x="583689" y="1509555"/>
                  <a:pt x="113494" y="1492914"/>
                </a:cubicBezTo>
                <a:cubicBezTo>
                  <a:pt x="113494" y="1492914"/>
                  <a:pt x="-227974" y="95514"/>
                  <a:pt x="273591" y="75086"/>
                </a:cubicBezTo>
              </a:path>
            </a:pathLst>
          </a:custGeom>
          <a:solidFill>
            <a:srgbClr val="FFFFFF">
              <a:alpha val="72000"/>
            </a:srgbClr>
          </a:solidFill>
          <a:ln w="1802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38AEE72-4E30-C11F-26C1-677043B28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565" y="4577130"/>
            <a:ext cx="7673419" cy="965608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rgbClr val="135B64"/>
                </a:solidFill>
              </a:rPr>
              <a:t>Organic and breeding sector 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06920B3-9110-568C-1B34-33527B5E25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9" y="3637838"/>
            <a:ext cx="1456524" cy="21549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C05EF5-B26D-882D-4329-A19F105F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- </a:t>
            </a:r>
            <a:fld id="{4D2E39FD-4CF1-426F-A4B8-06E0F60F701B}" type="slidenum">
              <a:rPr lang="en-GB" smtClean="0"/>
              <a:pPr/>
              <a:t>2</a:t>
            </a:fld>
            <a:r>
              <a:rPr lang="en-GB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152070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B40C31-A295-A303-C5C1-52EC2439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Costs</a:t>
            </a:r>
            <a:r>
              <a:rPr lang="hr-HR" dirty="0"/>
              <a:t> &amp; </a:t>
            </a:r>
            <a:r>
              <a:rPr lang="hr-HR" dirty="0" err="1"/>
              <a:t>revenues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419DCD-AFFA-7E35-68E8-78D810403F75}"/>
              </a:ext>
            </a:extLst>
          </p:cNvPr>
          <p:cNvSpPr/>
          <p:nvPr/>
        </p:nvSpPr>
        <p:spPr>
          <a:xfrm>
            <a:off x="501709" y="1343608"/>
            <a:ext cx="5260735" cy="4777274"/>
          </a:xfrm>
          <a:custGeom>
            <a:avLst/>
            <a:gdLst>
              <a:gd name="connsiteX0" fmla="*/ 0 w 5260735"/>
              <a:gd name="connsiteY0" fmla="*/ 0 h 4777274"/>
              <a:gd name="connsiteX1" fmla="*/ 710199 w 5260735"/>
              <a:gd name="connsiteY1" fmla="*/ 0 h 4777274"/>
              <a:gd name="connsiteX2" fmla="*/ 1367791 w 5260735"/>
              <a:gd name="connsiteY2" fmla="*/ 0 h 4777274"/>
              <a:gd name="connsiteX3" fmla="*/ 2130598 w 5260735"/>
              <a:gd name="connsiteY3" fmla="*/ 0 h 4777274"/>
              <a:gd name="connsiteX4" fmla="*/ 2893404 w 5260735"/>
              <a:gd name="connsiteY4" fmla="*/ 0 h 4777274"/>
              <a:gd name="connsiteX5" fmla="*/ 3550996 w 5260735"/>
              <a:gd name="connsiteY5" fmla="*/ 0 h 4777274"/>
              <a:gd name="connsiteX6" fmla="*/ 4313803 w 5260735"/>
              <a:gd name="connsiteY6" fmla="*/ 0 h 4777274"/>
              <a:gd name="connsiteX7" fmla="*/ 5260735 w 5260735"/>
              <a:gd name="connsiteY7" fmla="*/ 0 h 4777274"/>
              <a:gd name="connsiteX8" fmla="*/ 5260735 w 5260735"/>
              <a:gd name="connsiteY8" fmla="*/ 778013 h 4777274"/>
              <a:gd name="connsiteX9" fmla="*/ 5260735 w 5260735"/>
              <a:gd name="connsiteY9" fmla="*/ 1364935 h 4777274"/>
              <a:gd name="connsiteX10" fmla="*/ 5260735 w 5260735"/>
              <a:gd name="connsiteY10" fmla="*/ 2047403 h 4777274"/>
              <a:gd name="connsiteX11" fmla="*/ 5260735 w 5260735"/>
              <a:gd name="connsiteY11" fmla="*/ 2825416 h 4777274"/>
              <a:gd name="connsiteX12" fmla="*/ 5260735 w 5260735"/>
              <a:gd name="connsiteY12" fmla="*/ 3507884 h 4777274"/>
              <a:gd name="connsiteX13" fmla="*/ 5260735 w 5260735"/>
              <a:gd name="connsiteY13" fmla="*/ 4094806 h 4777274"/>
              <a:gd name="connsiteX14" fmla="*/ 5260735 w 5260735"/>
              <a:gd name="connsiteY14" fmla="*/ 4777274 h 4777274"/>
              <a:gd name="connsiteX15" fmla="*/ 4708358 w 5260735"/>
              <a:gd name="connsiteY15" fmla="*/ 4777274 h 4777274"/>
              <a:gd name="connsiteX16" fmla="*/ 4050766 w 5260735"/>
              <a:gd name="connsiteY16" fmla="*/ 4777274 h 4777274"/>
              <a:gd name="connsiteX17" fmla="*/ 3445781 w 5260735"/>
              <a:gd name="connsiteY17" fmla="*/ 4777274 h 4777274"/>
              <a:gd name="connsiteX18" fmla="*/ 2682975 w 5260735"/>
              <a:gd name="connsiteY18" fmla="*/ 4777274 h 4777274"/>
              <a:gd name="connsiteX19" fmla="*/ 1972776 w 5260735"/>
              <a:gd name="connsiteY19" fmla="*/ 4777274 h 4777274"/>
              <a:gd name="connsiteX20" fmla="*/ 1209969 w 5260735"/>
              <a:gd name="connsiteY20" fmla="*/ 4777274 h 4777274"/>
              <a:gd name="connsiteX21" fmla="*/ 0 w 5260735"/>
              <a:gd name="connsiteY21" fmla="*/ 4777274 h 4777274"/>
              <a:gd name="connsiteX22" fmla="*/ 0 w 5260735"/>
              <a:gd name="connsiteY22" fmla="*/ 4142579 h 4777274"/>
              <a:gd name="connsiteX23" fmla="*/ 0 w 5260735"/>
              <a:gd name="connsiteY23" fmla="*/ 3412339 h 4777274"/>
              <a:gd name="connsiteX24" fmla="*/ 0 w 5260735"/>
              <a:gd name="connsiteY24" fmla="*/ 2634325 h 4777274"/>
              <a:gd name="connsiteX25" fmla="*/ 0 w 5260735"/>
              <a:gd name="connsiteY25" fmla="*/ 2047403 h 4777274"/>
              <a:gd name="connsiteX26" fmla="*/ 0 w 5260735"/>
              <a:gd name="connsiteY26" fmla="*/ 1317163 h 4777274"/>
              <a:gd name="connsiteX27" fmla="*/ 0 w 5260735"/>
              <a:gd name="connsiteY27" fmla="*/ 634695 h 4777274"/>
              <a:gd name="connsiteX28" fmla="*/ 0 w 5260735"/>
              <a:gd name="connsiteY28" fmla="*/ 0 h 477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60735" h="4777274" fill="none" extrusionOk="0">
                <a:moveTo>
                  <a:pt x="0" y="0"/>
                </a:moveTo>
                <a:cubicBezTo>
                  <a:pt x="306061" y="-32728"/>
                  <a:pt x="395228" y="32681"/>
                  <a:pt x="710199" y="0"/>
                </a:cubicBezTo>
                <a:cubicBezTo>
                  <a:pt x="1025170" y="-32681"/>
                  <a:pt x="1177298" y="-28685"/>
                  <a:pt x="1367791" y="0"/>
                </a:cubicBezTo>
                <a:cubicBezTo>
                  <a:pt x="1558284" y="28685"/>
                  <a:pt x="1880828" y="-4644"/>
                  <a:pt x="2130598" y="0"/>
                </a:cubicBezTo>
                <a:cubicBezTo>
                  <a:pt x="2380368" y="4644"/>
                  <a:pt x="2717273" y="16076"/>
                  <a:pt x="2893404" y="0"/>
                </a:cubicBezTo>
                <a:cubicBezTo>
                  <a:pt x="3069535" y="-16076"/>
                  <a:pt x="3401505" y="-29254"/>
                  <a:pt x="3550996" y="0"/>
                </a:cubicBezTo>
                <a:cubicBezTo>
                  <a:pt x="3700487" y="29254"/>
                  <a:pt x="4085721" y="-17780"/>
                  <a:pt x="4313803" y="0"/>
                </a:cubicBezTo>
                <a:cubicBezTo>
                  <a:pt x="4541885" y="17780"/>
                  <a:pt x="4954474" y="32048"/>
                  <a:pt x="5260735" y="0"/>
                </a:cubicBezTo>
                <a:cubicBezTo>
                  <a:pt x="5237518" y="216214"/>
                  <a:pt x="5272470" y="571683"/>
                  <a:pt x="5260735" y="778013"/>
                </a:cubicBezTo>
                <a:cubicBezTo>
                  <a:pt x="5249000" y="984343"/>
                  <a:pt x="5246720" y="1076400"/>
                  <a:pt x="5260735" y="1364935"/>
                </a:cubicBezTo>
                <a:cubicBezTo>
                  <a:pt x="5274750" y="1653470"/>
                  <a:pt x="5286651" y="1770283"/>
                  <a:pt x="5260735" y="2047403"/>
                </a:cubicBezTo>
                <a:cubicBezTo>
                  <a:pt x="5234819" y="2324523"/>
                  <a:pt x="5296571" y="2447584"/>
                  <a:pt x="5260735" y="2825416"/>
                </a:cubicBezTo>
                <a:cubicBezTo>
                  <a:pt x="5224899" y="3203248"/>
                  <a:pt x="5270629" y="3191630"/>
                  <a:pt x="5260735" y="3507884"/>
                </a:cubicBezTo>
                <a:cubicBezTo>
                  <a:pt x="5250841" y="3824138"/>
                  <a:pt x="5239892" y="3867421"/>
                  <a:pt x="5260735" y="4094806"/>
                </a:cubicBezTo>
                <a:cubicBezTo>
                  <a:pt x="5281578" y="4322191"/>
                  <a:pt x="5247329" y="4460554"/>
                  <a:pt x="5260735" y="4777274"/>
                </a:cubicBezTo>
                <a:cubicBezTo>
                  <a:pt x="5075529" y="4768923"/>
                  <a:pt x="4969120" y="4791810"/>
                  <a:pt x="4708358" y="4777274"/>
                </a:cubicBezTo>
                <a:cubicBezTo>
                  <a:pt x="4447596" y="4762738"/>
                  <a:pt x="4215158" y="4756855"/>
                  <a:pt x="4050766" y="4777274"/>
                </a:cubicBezTo>
                <a:cubicBezTo>
                  <a:pt x="3886374" y="4797693"/>
                  <a:pt x="3669036" y="4781303"/>
                  <a:pt x="3445781" y="4777274"/>
                </a:cubicBezTo>
                <a:cubicBezTo>
                  <a:pt x="3222527" y="4773245"/>
                  <a:pt x="3007959" y="4766735"/>
                  <a:pt x="2682975" y="4777274"/>
                </a:cubicBezTo>
                <a:cubicBezTo>
                  <a:pt x="2357991" y="4787813"/>
                  <a:pt x="2270571" y="4770266"/>
                  <a:pt x="1972776" y="4777274"/>
                </a:cubicBezTo>
                <a:cubicBezTo>
                  <a:pt x="1674981" y="4784282"/>
                  <a:pt x="1541129" y="4775664"/>
                  <a:pt x="1209969" y="4777274"/>
                </a:cubicBezTo>
                <a:cubicBezTo>
                  <a:pt x="878809" y="4778884"/>
                  <a:pt x="335488" y="4822466"/>
                  <a:pt x="0" y="4777274"/>
                </a:cubicBezTo>
                <a:cubicBezTo>
                  <a:pt x="-6540" y="4577839"/>
                  <a:pt x="-15665" y="4339140"/>
                  <a:pt x="0" y="4142579"/>
                </a:cubicBezTo>
                <a:cubicBezTo>
                  <a:pt x="15665" y="3946019"/>
                  <a:pt x="-23839" y="3703126"/>
                  <a:pt x="0" y="3412339"/>
                </a:cubicBezTo>
                <a:cubicBezTo>
                  <a:pt x="23839" y="3121552"/>
                  <a:pt x="27135" y="2829424"/>
                  <a:pt x="0" y="2634325"/>
                </a:cubicBezTo>
                <a:cubicBezTo>
                  <a:pt x="-27135" y="2439226"/>
                  <a:pt x="-21620" y="2200234"/>
                  <a:pt x="0" y="2047403"/>
                </a:cubicBezTo>
                <a:cubicBezTo>
                  <a:pt x="21620" y="1894572"/>
                  <a:pt x="-24091" y="1574439"/>
                  <a:pt x="0" y="1317163"/>
                </a:cubicBezTo>
                <a:cubicBezTo>
                  <a:pt x="24091" y="1059887"/>
                  <a:pt x="17449" y="871480"/>
                  <a:pt x="0" y="634695"/>
                </a:cubicBezTo>
                <a:cubicBezTo>
                  <a:pt x="-17449" y="397910"/>
                  <a:pt x="-791" y="165387"/>
                  <a:pt x="0" y="0"/>
                </a:cubicBezTo>
                <a:close/>
              </a:path>
              <a:path w="5260735" h="4777274" stroke="0" extrusionOk="0">
                <a:moveTo>
                  <a:pt x="0" y="0"/>
                </a:moveTo>
                <a:cubicBezTo>
                  <a:pt x="289591" y="731"/>
                  <a:pt x="391954" y="27563"/>
                  <a:pt x="604985" y="0"/>
                </a:cubicBezTo>
                <a:cubicBezTo>
                  <a:pt x="818016" y="-27563"/>
                  <a:pt x="946349" y="3703"/>
                  <a:pt x="1209969" y="0"/>
                </a:cubicBezTo>
                <a:cubicBezTo>
                  <a:pt x="1473589" y="-3703"/>
                  <a:pt x="1582618" y="-8935"/>
                  <a:pt x="1920168" y="0"/>
                </a:cubicBezTo>
                <a:cubicBezTo>
                  <a:pt x="2257718" y="8935"/>
                  <a:pt x="2303496" y="836"/>
                  <a:pt x="2525153" y="0"/>
                </a:cubicBezTo>
                <a:cubicBezTo>
                  <a:pt x="2746810" y="-836"/>
                  <a:pt x="3070062" y="28713"/>
                  <a:pt x="3287959" y="0"/>
                </a:cubicBezTo>
                <a:cubicBezTo>
                  <a:pt x="3505856" y="-28713"/>
                  <a:pt x="3751325" y="25502"/>
                  <a:pt x="3998159" y="0"/>
                </a:cubicBezTo>
                <a:cubicBezTo>
                  <a:pt x="4244993" y="-25502"/>
                  <a:pt x="4330387" y="-21516"/>
                  <a:pt x="4603143" y="0"/>
                </a:cubicBezTo>
                <a:cubicBezTo>
                  <a:pt x="4875899" y="21516"/>
                  <a:pt x="5060528" y="-5624"/>
                  <a:pt x="5260735" y="0"/>
                </a:cubicBezTo>
                <a:cubicBezTo>
                  <a:pt x="5241721" y="207283"/>
                  <a:pt x="5237099" y="396880"/>
                  <a:pt x="5260735" y="634695"/>
                </a:cubicBezTo>
                <a:cubicBezTo>
                  <a:pt x="5284371" y="872511"/>
                  <a:pt x="5241005" y="1045296"/>
                  <a:pt x="5260735" y="1173844"/>
                </a:cubicBezTo>
                <a:cubicBezTo>
                  <a:pt x="5280465" y="1302392"/>
                  <a:pt x="5281446" y="1681183"/>
                  <a:pt x="5260735" y="1808539"/>
                </a:cubicBezTo>
                <a:cubicBezTo>
                  <a:pt x="5240024" y="1935896"/>
                  <a:pt x="5241857" y="2300927"/>
                  <a:pt x="5260735" y="2491007"/>
                </a:cubicBezTo>
                <a:cubicBezTo>
                  <a:pt x="5279613" y="2681087"/>
                  <a:pt x="5240668" y="2972657"/>
                  <a:pt x="5260735" y="3173475"/>
                </a:cubicBezTo>
                <a:cubicBezTo>
                  <a:pt x="5280802" y="3374293"/>
                  <a:pt x="5248930" y="3620513"/>
                  <a:pt x="5260735" y="3760397"/>
                </a:cubicBezTo>
                <a:cubicBezTo>
                  <a:pt x="5272540" y="3900281"/>
                  <a:pt x="5268094" y="4442602"/>
                  <a:pt x="5260735" y="4777274"/>
                </a:cubicBezTo>
                <a:cubicBezTo>
                  <a:pt x="5074405" y="4750438"/>
                  <a:pt x="4802808" y="4759596"/>
                  <a:pt x="4655750" y="4777274"/>
                </a:cubicBezTo>
                <a:cubicBezTo>
                  <a:pt x="4508692" y="4794952"/>
                  <a:pt x="4266917" y="4764747"/>
                  <a:pt x="4103373" y="4777274"/>
                </a:cubicBezTo>
                <a:cubicBezTo>
                  <a:pt x="3939829" y="4789801"/>
                  <a:pt x="3733684" y="4760995"/>
                  <a:pt x="3393174" y="4777274"/>
                </a:cubicBezTo>
                <a:cubicBezTo>
                  <a:pt x="3052664" y="4793553"/>
                  <a:pt x="2923326" y="4804587"/>
                  <a:pt x="2630368" y="4777274"/>
                </a:cubicBezTo>
                <a:cubicBezTo>
                  <a:pt x="2337410" y="4749961"/>
                  <a:pt x="2209573" y="4795561"/>
                  <a:pt x="2025383" y="4777274"/>
                </a:cubicBezTo>
                <a:cubicBezTo>
                  <a:pt x="1841194" y="4758987"/>
                  <a:pt x="1428589" y="4774307"/>
                  <a:pt x="1262576" y="4777274"/>
                </a:cubicBezTo>
                <a:cubicBezTo>
                  <a:pt x="1096563" y="4780241"/>
                  <a:pt x="812136" y="4788197"/>
                  <a:pt x="604985" y="4777274"/>
                </a:cubicBezTo>
                <a:cubicBezTo>
                  <a:pt x="397834" y="4766351"/>
                  <a:pt x="192096" y="4785641"/>
                  <a:pt x="0" y="4777274"/>
                </a:cubicBezTo>
                <a:cubicBezTo>
                  <a:pt x="-3752" y="4572754"/>
                  <a:pt x="-29834" y="4296871"/>
                  <a:pt x="0" y="3999261"/>
                </a:cubicBezTo>
                <a:cubicBezTo>
                  <a:pt x="29834" y="3701651"/>
                  <a:pt x="-9663" y="3535203"/>
                  <a:pt x="0" y="3412339"/>
                </a:cubicBezTo>
                <a:cubicBezTo>
                  <a:pt x="9663" y="3289475"/>
                  <a:pt x="-23325" y="2871058"/>
                  <a:pt x="0" y="2682098"/>
                </a:cubicBezTo>
                <a:cubicBezTo>
                  <a:pt x="23325" y="2493138"/>
                  <a:pt x="-26307" y="2320938"/>
                  <a:pt x="0" y="1999630"/>
                </a:cubicBezTo>
                <a:cubicBezTo>
                  <a:pt x="26307" y="1678322"/>
                  <a:pt x="12988" y="1508809"/>
                  <a:pt x="0" y="1317163"/>
                </a:cubicBezTo>
                <a:cubicBezTo>
                  <a:pt x="-12988" y="1125517"/>
                  <a:pt x="-7096" y="990676"/>
                  <a:pt x="0" y="682468"/>
                </a:cubicBezTo>
                <a:cubicBezTo>
                  <a:pt x="7096" y="374261"/>
                  <a:pt x="-22358" y="320742"/>
                  <a:pt x="0" y="0"/>
                </a:cubicBezTo>
                <a:close/>
              </a:path>
            </a:pathLst>
          </a:custGeom>
          <a:noFill/>
          <a:ln>
            <a:solidFill>
              <a:srgbClr val="99CC00"/>
            </a:solidFill>
            <a:extLst>
              <a:ext uri="{C807C97D-BFC1-408E-A445-0C87EB9F89A2}">
                <ask:lineSketchStyleProps xmlns:ask="http://schemas.microsoft.com/office/drawing/2018/sketchyshapes" sd="322753262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000" b="1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COSTS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r-HR" sz="2000" dirty="0">
              <a:solidFill>
                <a:srgbClr val="135B64"/>
              </a:solidFill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This defines the cost of running a business according to a particular model. </a:t>
            </a:r>
            <a:endParaRPr lang="hr-HR" sz="2000" dirty="0">
              <a:solidFill>
                <a:srgbClr val="135B64"/>
              </a:solidFill>
              <a:effectLst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r-HR" sz="2000" dirty="0">
              <a:solidFill>
                <a:srgbClr val="135B64"/>
              </a:solidFill>
              <a:effectLst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Businesses can either be </a:t>
            </a:r>
            <a:endParaRPr lang="hr-HR" sz="2000" dirty="0">
              <a:solidFill>
                <a:srgbClr val="135B64"/>
              </a:solidFill>
              <a:effectLst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000" b="1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GB" sz="2000" b="1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cost driven </a:t>
            </a:r>
            <a:r>
              <a:rPr lang="en-GB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i.e. focused on minimizing investment into the business or </a:t>
            </a:r>
            <a:endParaRPr lang="hr-HR" sz="2000" dirty="0">
              <a:solidFill>
                <a:srgbClr val="135B64"/>
              </a:solidFill>
              <a:effectLst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sz="2000" b="1" dirty="0" err="1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value-driven</a:t>
            </a:r>
            <a:r>
              <a:rPr lang="en-GB" sz="2000" b="1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i.e. focused on providing maximum value to the customer.</a:t>
            </a:r>
            <a:endParaRPr lang="hr-HR" sz="2000" dirty="0">
              <a:solidFill>
                <a:srgbClr val="135B64"/>
              </a:solidFill>
              <a:effectLst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r-HR" sz="2000" dirty="0">
              <a:solidFill>
                <a:srgbClr val="135B64"/>
              </a:solidFill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000" dirty="0">
              <a:solidFill>
                <a:srgbClr val="135B64"/>
              </a:solidFill>
              <a:effectLst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8" descr="Slika na kojoj se prikazuje Font, grafika, simbol, krug&#10;&#10;Opis je automatski generiran">
            <a:extLst>
              <a:ext uri="{FF2B5EF4-FFF2-40B4-BE49-F238E27FC236}">
                <a16:creationId xmlns:a16="http://schemas.microsoft.com/office/drawing/2014/main" id="{33E10BF3-3692-5F3A-5758-B3B3DDC34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2" y="107212"/>
            <a:ext cx="804576" cy="8045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7B3FE2-029D-8339-61D9-BCE58DC2131B}"/>
              </a:ext>
            </a:extLst>
          </p:cNvPr>
          <p:cNvSpPr/>
          <p:nvPr/>
        </p:nvSpPr>
        <p:spPr>
          <a:xfrm>
            <a:off x="6096000" y="1343608"/>
            <a:ext cx="5260735" cy="4777274"/>
          </a:xfrm>
          <a:custGeom>
            <a:avLst/>
            <a:gdLst>
              <a:gd name="connsiteX0" fmla="*/ 0 w 5260735"/>
              <a:gd name="connsiteY0" fmla="*/ 0 h 4777274"/>
              <a:gd name="connsiteX1" fmla="*/ 710199 w 5260735"/>
              <a:gd name="connsiteY1" fmla="*/ 0 h 4777274"/>
              <a:gd name="connsiteX2" fmla="*/ 1367791 w 5260735"/>
              <a:gd name="connsiteY2" fmla="*/ 0 h 4777274"/>
              <a:gd name="connsiteX3" fmla="*/ 2130598 w 5260735"/>
              <a:gd name="connsiteY3" fmla="*/ 0 h 4777274"/>
              <a:gd name="connsiteX4" fmla="*/ 2893404 w 5260735"/>
              <a:gd name="connsiteY4" fmla="*/ 0 h 4777274"/>
              <a:gd name="connsiteX5" fmla="*/ 3550996 w 5260735"/>
              <a:gd name="connsiteY5" fmla="*/ 0 h 4777274"/>
              <a:gd name="connsiteX6" fmla="*/ 4313803 w 5260735"/>
              <a:gd name="connsiteY6" fmla="*/ 0 h 4777274"/>
              <a:gd name="connsiteX7" fmla="*/ 5260735 w 5260735"/>
              <a:gd name="connsiteY7" fmla="*/ 0 h 4777274"/>
              <a:gd name="connsiteX8" fmla="*/ 5260735 w 5260735"/>
              <a:gd name="connsiteY8" fmla="*/ 778013 h 4777274"/>
              <a:gd name="connsiteX9" fmla="*/ 5260735 w 5260735"/>
              <a:gd name="connsiteY9" fmla="*/ 1364935 h 4777274"/>
              <a:gd name="connsiteX10" fmla="*/ 5260735 w 5260735"/>
              <a:gd name="connsiteY10" fmla="*/ 2047403 h 4777274"/>
              <a:gd name="connsiteX11" fmla="*/ 5260735 w 5260735"/>
              <a:gd name="connsiteY11" fmla="*/ 2825416 h 4777274"/>
              <a:gd name="connsiteX12" fmla="*/ 5260735 w 5260735"/>
              <a:gd name="connsiteY12" fmla="*/ 3507884 h 4777274"/>
              <a:gd name="connsiteX13" fmla="*/ 5260735 w 5260735"/>
              <a:gd name="connsiteY13" fmla="*/ 4094806 h 4777274"/>
              <a:gd name="connsiteX14" fmla="*/ 5260735 w 5260735"/>
              <a:gd name="connsiteY14" fmla="*/ 4777274 h 4777274"/>
              <a:gd name="connsiteX15" fmla="*/ 4708358 w 5260735"/>
              <a:gd name="connsiteY15" fmla="*/ 4777274 h 4777274"/>
              <a:gd name="connsiteX16" fmla="*/ 4050766 w 5260735"/>
              <a:gd name="connsiteY16" fmla="*/ 4777274 h 4777274"/>
              <a:gd name="connsiteX17" fmla="*/ 3445781 w 5260735"/>
              <a:gd name="connsiteY17" fmla="*/ 4777274 h 4777274"/>
              <a:gd name="connsiteX18" fmla="*/ 2682975 w 5260735"/>
              <a:gd name="connsiteY18" fmla="*/ 4777274 h 4777274"/>
              <a:gd name="connsiteX19" fmla="*/ 1972776 w 5260735"/>
              <a:gd name="connsiteY19" fmla="*/ 4777274 h 4777274"/>
              <a:gd name="connsiteX20" fmla="*/ 1209969 w 5260735"/>
              <a:gd name="connsiteY20" fmla="*/ 4777274 h 4777274"/>
              <a:gd name="connsiteX21" fmla="*/ 0 w 5260735"/>
              <a:gd name="connsiteY21" fmla="*/ 4777274 h 4777274"/>
              <a:gd name="connsiteX22" fmla="*/ 0 w 5260735"/>
              <a:gd name="connsiteY22" fmla="*/ 4142579 h 4777274"/>
              <a:gd name="connsiteX23" fmla="*/ 0 w 5260735"/>
              <a:gd name="connsiteY23" fmla="*/ 3412339 h 4777274"/>
              <a:gd name="connsiteX24" fmla="*/ 0 w 5260735"/>
              <a:gd name="connsiteY24" fmla="*/ 2634325 h 4777274"/>
              <a:gd name="connsiteX25" fmla="*/ 0 w 5260735"/>
              <a:gd name="connsiteY25" fmla="*/ 2047403 h 4777274"/>
              <a:gd name="connsiteX26" fmla="*/ 0 w 5260735"/>
              <a:gd name="connsiteY26" fmla="*/ 1317163 h 4777274"/>
              <a:gd name="connsiteX27" fmla="*/ 0 w 5260735"/>
              <a:gd name="connsiteY27" fmla="*/ 634695 h 4777274"/>
              <a:gd name="connsiteX28" fmla="*/ 0 w 5260735"/>
              <a:gd name="connsiteY28" fmla="*/ 0 h 477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60735" h="4777274" fill="none" extrusionOk="0">
                <a:moveTo>
                  <a:pt x="0" y="0"/>
                </a:moveTo>
                <a:cubicBezTo>
                  <a:pt x="306061" y="-32728"/>
                  <a:pt x="395228" y="32681"/>
                  <a:pt x="710199" y="0"/>
                </a:cubicBezTo>
                <a:cubicBezTo>
                  <a:pt x="1025170" y="-32681"/>
                  <a:pt x="1177298" y="-28685"/>
                  <a:pt x="1367791" y="0"/>
                </a:cubicBezTo>
                <a:cubicBezTo>
                  <a:pt x="1558284" y="28685"/>
                  <a:pt x="1880828" y="-4644"/>
                  <a:pt x="2130598" y="0"/>
                </a:cubicBezTo>
                <a:cubicBezTo>
                  <a:pt x="2380368" y="4644"/>
                  <a:pt x="2717273" y="16076"/>
                  <a:pt x="2893404" y="0"/>
                </a:cubicBezTo>
                <a:cubicBezTo>
                  <a:pt x="3069535" y="-16076"/>
                  <a:pt x="3401505" y="-29254"/>
                  <a:pt x="3550996" y="0"/>
                </a:cubicBezTo>
                <a:cubicBezTo>
                  <a:pt x="3700487" y="29254"/>
                  <a:pt x="4085721" y="-17780"/>
                  <a:pt x="4313803" y="0"/>
                </a:cubicBezTo>
                <a:cubicBezTo>
                  <a:pt x="4541885" y="17780"/>
                  <a:pt x="4954474" y="32048"/>
                  <a:pt x="5260735" y="0"/>
                </a:cubicBezTo>
                <a:cubicBezTo>
                  <a:pt x="5237518" y="216214"/>
                  <a:pt x="5272470" y="571683"/>
                  <a:pt x="5260735" y="778013"/>
                </a:cubicBezTo>
                <a:cubicBezTo>
                  <a:pt x="5249000" y="984343"/>
                  <a:pt x="5246720" y="1076400"/>
                  <a:pt x="5260735" y="1364935"/>
                </a:cubicBezTo>
                <a:cubicBezTo>
                  <a:pt x="5274750" y="1653470"/>
                  <a:pt x="5286651" y="1770283"/>
                  <a:pt x="5260735" y="2047403"/>
                </a:cubicBezTo>
                <a:cubicBezTo>
                  <a:pt x="5234819" y="2324523"/>
                  <a:pt x="5296571" y="2447584"/>
                  <a:pt x="5260735" y="2825416"/>
                </a:cubicBezTo>
                <a:cubicBezTo>
                  <a:pt x="5224899" y="3203248"/>
                  <a:pt x="5270629" y="3191630"/>
                  <a:pt x="5260735" y="3507884"/>
                </a:cubicBezTo>
                <a:cubicBezTo>
                  <a:pt x="5250841" y="3824138"/>
                  <a:pt x="5239892" y="3867421"/>
                  <a:pt x="5260735" y="4094806"/>
                </a:cubicBezTo>
                <a:cubicBezTo>
                  <a:pt x="5281578" y="4322191"/>
                  <a:pt x="5247329" y="4460554"/>
                  <a:pt x="5260735" y="4777274"/>
                </a:cubicBezTo>
                <a:cubicBezTo>
                  <a:pt x="5075529" y="4768923"/>
                  <a:pt x="4969120" y="4791810"/>
                  <a:pt x="4708358" y="4777274"/>
                </a:cubicBezTo>
                <a:cubicBezTo>
                  <a:pt x="4447596" y="4762738"/>
                  <a:pt x="4215158" y="4756855"/>
                  <a:pt x="4050766" y="4777274"/>
                </a:cubicBezTo>
                <a:cubicBezTo>
                  <a:pt x="3886374" y="4797693"/>
                  <a:pt x="3669036" y="4781303"/>
                  <a:pt x="3445781" y="4777274"/>
                </a:cubicBezTo>
                <a:cubicBezTo>
                  <a:pt x="3222527" y="4773245"/>
                  <a:pt x="3007959" y="4766735"/>
                  <a:pt x="2682975" y="4777274"/>
                </a:cubicBezTo>
                <a:cubicBezTo>
                  <a:pt x="2357991" y="4787813"/>
                  <a:pt x="2270571" y="4770266"/>
                  <a:pt x="1972776" y="4777274"/>
                </a:cubicBezTo>
                <a:cubicBezTo>
                  <a:pt x="1674981" y="4784282"/>
                  <a:pt x="1541129" y="4775664"/>
                  <a:pt x="1209969" y="4777274"/>
                </a:cubicBezTo>
                <a:cubicBezTo>
                  <a:pt x="878809" y="4778884"/>
                  <a:pt x="335488" y="4822466"/>
                  <a:pt x="0" y="4777274"/>
                </a:cubicBezTo>
                <a:cubicBezTo>
                  <a:pt x="-6540" y="4577839"/>
                  <a:pt x="-15665" y="4339140"/>
                  <a:pt x="0" y="4142579"/>
                </a:cubicBezTo>
                <a:cubicBezTo>
                  <a:pt x="15665" y="3946019"/>
                  <a:pt x="-23839" y="3703126"/>
                  <a:pt x="0" y="3412339"/>
                </a:cubicBezTo>
                <a:cubicBezTo>
                  <a:pt x="23839" y="3121552"/>
                  <a:pt x="27135" y="2829424"/>
                  <a:pt x="0" y="2634325"/>
                </a:cubicBezTo>
                <a:cubicBezTo>
                  <a:pt x="-27135" y="2439226"/>
                  <a:pt x="-21620" y="2200234"/>
                  <a:pt x="0" y="2047403"/>
                </a:cubicBezTo>
                <a:cubicBezTo>
                  <a:pt x="21620" y="1894572"/>
                  <a:pt x="-24091" y="1574439"/>
                  <a:pt x="0" y="1317163"/>
                </a:cubicBezTo>
                <a:cubicBezTo>
                  <a:pt x="24091" y="1059887"/>
                  <a:pt x="17449" y="871480"/>
                  <a:pt x="0" y="634695"/>
                </a:cubicBezTo>
                <a:cubicBezTo>
                  <a:pt x="-17449" y="397910"/>
                  <a:pt x="-791" y="165387"/>
                  <a:pt x="0" y="0"/>
                </a:cubicBezTo>
                <a:close/>
              </a:path>
              <a:path w="5260735" h="4777274" stroke="0" extrusionOk="0">
                <a:moveTo>
                  <a:pt x="0" y="0"/>
                </a:moveTo>
                <a:cubicBezTo>
                  <a:pt x="289591" y="731"/>
                  <a:pt x="391954" y="27563"/>
                  <a:pt x="604985" y="0"/>
                </a:cubicBezTo>
                <a:cubicBezTo>
                  <a:pt x="818016" y="-27563"/>
                  <a:pt x="946349" y="3703"/>
                  <a:pt x="1209969" y="0"/>
                </a:cubicBezTo>
                <a:cubicBezTo>
                  <a:pt x="1473589" y="-3703"/>
                  <a:pt x="1582618" y="-8935"/>
                  <a:pt x="1920168" y="0"/>
                </a:cubicBezTo>
                <a:cubicBezTo>
                  <a:pt x="2257718" y="8935"/>
                  <a:pt x="2303496" y="836"/>
                  <a:pt x="2525153" y="0"/>
                </a:cubicBezTo>
                <a:cubicBezTo>
                  <a:pt x="2746810" y="-836"/>
                  <a:pt x="3070062" y="28713"/>
                  <a:pt x="3287959" y="0"/>
                </a:cubicBezTo>
                <a:cubicBezTo>
                  <a:pt x="3505856" y="-28713"/>
                  <a:pt x="3751325" y="25502"/>
                  <a:pt x="3998159" y="0"/>
                </a:cubicBezTo>
                <a:cubicBezTo>
                  <a:pt x="4244993" y="-25502"/>
                  <a:pt x="4330387" y="-21516"/>
                  <a:pt x="4603143" y="0"/>
                </a:cubicBezTo>
                <a:cubicBezTo>
                  <a:pt x="4875899" y="21516"/>
                  <a:pt x="5060528" y="-5624"/>
                  <a:pt x="5260735" y="0"/>
                </a:cubicBezTo>
                <a:cubicBezTo>
                  <a:pt x="5241721" y="207283"/>
                  <a:pt x="5237099" y="396880"/>
                  <a:pt x="5260735" y="634695"/>
                </a:cubicBezTo>
                <a:cubicBezTo>
                  <a:pt x="5284371" y="872511"/>
                  <a:pt x="5241005" y="1045296"/>
                  <a:pt x="5260735" y="1173844"/>
                </a:cubicBezTo>
                <a:cubicBezTo>
                  <a:pt x="5280465" y="1302392"/>
                  <a:pt x="5281446" y="1681183"/>
                  <a:pt x="5260735" y="1808539"/>
                </a:cubicBezTo>
                <a:cubicBezTo>
                  <a:pt x="5240024" y="1935896"/>
                  <a:pt x="5241857" y="2300927"/>
                  <a:pt x="5260735" y="2491007"/>
                </a:cubicBezTo>
                <a:cubicBezTo>
                  <a:pt x="5279613" y="2681087"/>
                  <a:pt x="5240668" y="2972657"/>
                  <a:pt x="5260735" y="3173475"/>
                </a:cubicBezTo>
                <a:cubicBezTo>
                  <a:pt x="5280802" y="3374293"/>
                  <a:pt x="5248930" y="3620513"/>
                  <a:pt x="5260735" y="3760397"/>
                </a:cubicBezTo>
                <a:cubicBezTo>
                  <a:pt x="5272540" y="3900281"/>
                  <a:pt x="5268094" y="4442602"/>
                  <a:pt x="5260735" y="4777274"/>
                </a:cubicBezTo>
                <a:cubicBezTo>
                  <a:pt x="5074405" y="4750438"/>
                  <a:pt x="4802808" y="4759596"/>
                  <a:pt x="4655750" y="4777274"/>
                </a:cubicBezTo>
                <a:cubicBezTo>
                  <a:pt x="4508692" y="4794952"/>
                  <a:pt x="4266917" y="4764747"/>
                  <a:pt x="4103373" y="4777274"/>
                </a:cubicBezTo>
                <a:cubicBezTo>
                  <a:pt x="3939829" y="4789801"/>
                  <a:pt x="3733684" y="4760995"/>
                  <a:pt x="3393174" y="4777274"/>
                </a:cubicBezTo>
                <a:cubicBezTo>
                  <a:pt x="3052664" y="4793553"/>
                  <a:pt x="2923326" y="4804587"/>
                  <a:pt x="2630368" y="4777274"/>
                </a:cubicBezTo>
                <a:cubicBezTo>
                  <a:pt x="2337410" y="4749961"/>
                  <a:pt x="2209573" y="4795561"/>
                  <a:pt x="2025383" y="4777274"/>
                </a:cubicBezTo>
                <a:cubicBezTo>
                  <a:pt x="1841194" y="4758987"/>
                  <a:pt x="1428589" y="4774307"/>
                  <a:pt x="1262576" y="4777274"/>
                </a:cubicBezTo>
                <a:cubicBezTo>
                  <a:pt x="1096563" y="4780241"/>
                  <a:pt x="812136" y="4788197"/>
                  <a:pt x="604985" y="4777274"/>
                </a:cubicBezTo>
                <a:cubicBezTo>
                  <a:pt x="397834" y="4766351"/>
                  <a:pt x="192096" y="4785641"/>
                  <a:pt x="0" y="4777274"/>
                </a:cubicBezTo>
                <a:cubicBezTo>
                  <a:pt x="-3752" y="4572754"/>
                  <a:pt x="-29834" y="4296871"/>
                  <a:pt x="0" y="3999261"/>
                </a:cubicBezTo>
                <a:cubicBezTo>
                  <a:pt x="29834" y="3701651"/>
                  <a:pt x="-9663" y="3535203"/>
                  <a:pt x="0" y="3412339"/>
                </a:cubicBezTo>
                <a:cubicBezTo>
                  <a:pt x="9663" y="3289475"/>
                  <a:pt x="-23325" y="2871058"/>
                  <a:pt x="0" y="2682098"/>
                </a:cubicBezTo>
                <a:cubicBezTo>
                  <a:pt x="23325" y="2493138"/>
                  <a:pt x="-26307" y="2320938"/>
                  <a:pt x="0" y="1999630"/>
                </a:cubicBezTo>
                <a:cubicBezTo>
                  <a:pt x="26307" y="1678322"/>
                  <a:pt x="12988" y="1508809"/>
                  <a:pt x="0" y="1317163"/>
                </a:cubicBezTo>
                <a:cubicBezTo>
                  <a:pt x="-12988" y="1125517"/>
                  <a:pt x="-7096" y="990676"/>
                  <a:pt x="0" y="682468"/>
                </a:cubicBezTo>
                <a:cubicBezTo>
                  <a:pt x="7096" y="374261"/>
                  <a:pt x="-22358" y="320742"/>
                  <a:pt x="0" y="0"/>
                </a:cubicBezTo>
                <a:close/>
              </a:path>
            </a:pathLst>
          </a:custGeom>
          <a:noFill/>
          <a:ln>
            <a:solidFill>
              <a:srgbClr val="99CC00"/>
            </a:solidFill>
            <a:extLst>
              <a:ext uri="{C807C97D-BFC1-408E-A445-0C87EB9F89A2}">
                <ask:lineSketchStyleProps xmlns:ask="http://schemas.microsoft.com/office/drawing/2018/sketchyshapes" sd="322753262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000" b="1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REVENUES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r-HR" sz="2000" dirty="0">
              <a:solidFill>
                <a:srgbClr val="135B64"/>
              </a:solidFill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When setting up revenue streams, it is important to recognize that an </a:t>
            </a:r>
            <a:r>
              <a:rPr lang="en-GB" sz="2000" b="1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effective price </a:t>
            </a:r>
            <a:r>
              <a:rPr lang="en-GB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for the product and/or service will be arrived at through the process of elimination. </a:t>
            </a:r>
            <a:endParaRPr lang="hr-HR" sz="2000" dirty="0">
              <a:solidFill>
                <a:srgbClr val="135B64"/>
              </a:solidFill>
              <a:effectLst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r-HR" sz="2000" dirty="0">
              <a:solidFill>
                <a:srgbClr val="135B64"/>
              </a:solidFill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Blip>
                <a:blip r:embed="rId3"/>
              </a:buBlip>
              <a:tabLst>
                <a:tab pos="457200" algn="l"/>
              </a:tabLst>
            </a:pPr>
            <a:r>
              <a:rPr lang="en-GB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What are the </a:t>
            </a:r>
            <a:r>
              <a:rPr lang="en-GB" sz="2000" b="1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revenue streams </a:t>
            </a:r>
            <a:r>
              <a:rPr lang="en-GB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of our company</a:t>
            </a:r>
            <a:r>
              <a:rPr lang="hr-HR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?</a:t>
            </a:r>
            <a:endParaRPr lang="en-GB" sz="2000" dirty="0">
              <a:solidFill>
                <a:srgbClr val="135B64"/>
              </a:solidFill>
              <a:effectLst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Blip>
                <a:blip r:embed="rId3"/>
              </a:buBlip>
              <a:tabLst>
                <a:tab pos="457200" algn="l"/>
              </a:tabLst>
            </a:pPr>
            <a:r>
              <a:rPr lang="en-GB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Why does it generate </a:t>
            </a:r>
            <a:r>
              <a:rPr lang="en-GB" sz="2000" b="1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profit</a:t>
            </a:r>
            <a:r>
              <a:rPr lang="en-GB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Blip>
                <a:blip r:embed="rId3"/>
              </a:buBlip>
              <a:tabLst>
                <a:tab pos="457200" algn="l"/>
              </a:tabLst>
            </a:pPr>
            <a:r>
              <a:rPr lang="en-GB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What a customer is </a:t>
            </a:r>
            <a:r>
              <a:rPr lang="en-GB" sz="2000" b="1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willing to pay </a:t>
            </a:r>
            <a:r>
              <a:rPr lang="en-GB" sz="2000" dirty="0">
                <a:solidFill>
                  <a:srgbClr val="135B64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for?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000" dirty="0">
              <a:solidFill>
                <a:srgbClr val="135B64"/>
              </a:solidFill>
              <a:effectLst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795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93295-45AE-4A5F-7C3A-50FBAD435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807F63-6FB4-825E-AF30-802FF8CB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Funding</a:t>
            </a:r>
            <a:r>
              <a:rPr lang="hr-HR" dirty="0"/>
              <a:t> </a:t>
            </a:r>
            <a:r>
              <a:rPr lang="hr-HR" dirty="0" err="1"/>
              <a:t>opportunities</a:t>
            </a:r>
            <a:endParaRPr lang="en-GB" dirty="0"/>
          </a:p>
        </p:txBody>
      </p:sp>
      <p:pic>
        <p:nvPicPr>
          <p:cNvPr id="3" name="Slika 8" descr="Slika na kojoj se prikazuje Font, grafika, simbol, krug&#10;&#10;Opis je automatski generiran">
            <a:extLst>
              <a:ext uri="{FF2B5EF4-FFF2-40B4-BE49-F238E27FC236}">
                <a16:creationId xmlns:a16="http://schemas.microsoft.com/office/drawing/2014/main" id="{9B315DC5-974D-289E-C3C8-328513B86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2" y="107212"/>
            <a:ext cx="804576" cy="8045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F214A9-DC81-FD44-9E06-E90AC78BB878}"/>
              </a:ext>
            </a:extLst>
          </p:cNvPr>
          <p:cNvSpPr/>
          <p:nvPr/>
        </p:nvSpPr>
        <p:spPr>
          <a:xfrm>
            <a:off x="598552" y="1227832"/>
            <a:ext cx="11193758" cy="1878124"/>
          </a:xfrm>
          <a:custGeom>
            <a:avLst/>
            <a:gdLst>
              <a:gd name="connsiteX0" fmla="*/ 0 w 11193758"/>
              <a:gd name="connsiteY0" fmla="*/ 0 h 1878124"/>
              <a:gd name="connsiteX1" fmla="*/ 475735 w 11193758"/>
              <a:gd name="connsiteY1" fmla="*/ 0 h 1878124"/>
              <a:gd name="connsiteX2" fmla="*/ 1287282 w 11193758"/>
              <a:gd name="connsiteY2" fmla="*/ 0 h 1878124"/>
              <a:gd name="connsiteX3" fmla="*/ 2098830 w 11193758"/>
              <a:gd name="connsiteY3" fmla="*/ 0 h 1878124"/>
              <a:gd name="connsiteX4" fmla="*/ 2910377 w 11193758"/>
              <a:gd name="connsiteY4" fmla="*/ 0 h 1878124"/>
              <a:gd name="connsiteX5" fmla="*/ 3386112 w 11193758"/>
              <a:gd name="connsiteY5" fmla="*/ 0 h 1878124"/>
              <a:gd name="connsiteX6" fmla="*/ 3973784 w 11193758"/>
              <a:gd name="connsiteY6" fmla="*/ 0 h 1878124"/>
              <a:gd name="connsiteX7" fmla="*/ 4897269 w 11193758"/>
              <a:gd name="connsiteY7" fmla="*/ 0 h 1878124"/>
              <a:gd name="connsiteX8" fmla="*/ 5484941 w 11193758"/>
              <a:gd name="connsiteY8" fmla="*/ 0 h 1878124"/>
              <a:gd name="connsiteX9" fmla="*/ 6408426 w 11193758"/>
              <a:gd name="connsiteY9" fmla="*/ 0 h 1878124"/>
              <a:gd name="connsiteX10" fmla="*/ 6772224 w 11193758"/>
              <a:gd name="connsiteY10" fmla="*/ 0 h 1878124"/>
              <a:gd name="connsiteX11" fmla="*/ 7359896 w 11193758"/>
              <a:gd name="connsiteY11" fmla="*/ 0 h 1878124"/>
              <a:gd name="connsiteX12" fmla="*/ 7835631 w 11193758"/>
              <a:gd name="connsiteY12" fmla="*/ 0 h 1878124"/>
              <a:gd name="connsiteX13" fmla="*/ 8423303 w 11193758"/>
              <a:gd name="connsiteY13" fmla="*/ 0 h 1878124"/>
              <a:gd name="connsiteX14" fmla="*/ 8787100 w 11193758"/>
              <a:gd name="connsiteY14" fmla="*/ 0 h 1878124"/>
              <a:gd name="connsiteX15" fmla="*/ 9374772 w 11193758"/>
              <a:gd name="connsiteY15" fmla="*/ 0 h 1878124"/>
              <a:gd name="connsiteX16" fmla="*/ 10186320 w 11193758"/>
              <a:gd name="connsiteY16" fmla="*/ 0 h 1878124"/>
              <a:gd name="connsiteX17" fmla="*/ 11193758 w 11193758"/>
              <a:gd name="connsiteY17" fmla="*/ 0 h 1878124"/>
              <a:gd name="connsiteX18" fmla="*/ 11193758 w 11193758"/>
              <a:gd name="connsiteY18" fmla="*/ 588479 h 1878124"/>
              <a:gd name="connsiteX19" fmla="*/ 11193758 w 11193758"/>
              <a:gd name="connsiteY19" fmla="*/ 1252083 h 1878124"/>
              <a:gd name="connsiteX20" fmla="*/ 11193758 w 11193758"/>
              <a:gd name="connsiteY20" fmla="*/ 1878124 h 1878124"/>
              <a:gd name="connsiteX21" fmla="*/ 10270273 w 11193758"/>
              <a:gd name="connsiteY21" fmla="*/ 1878124 h 1878124"/>
              <a:gd name="connsiteX22" fmla="*/ 9906476 w 11193758"/>
              <a:gd name="connsiteY22" fmla="*/ 1878124 h 1878124"/>
              <a:gd name="connsiteX23" fmla="*/ 9542679 w 11193758"/>
              <a:gd name="connsiteY23" fmla="*/ 1878124 h 1878124"/>
              <a:gd name="connsiteX24" fmla="*/ 8619194 w 11193758"/>
              <a:gd name="connsiteY24" fmla="*/ 1878124 h 1878124"/>
              <a:gd name="connsiteX25" fmla="*/ 7695709 w 11193758"/>
              <a:gd name="connsiteY25" fmla="*/ 1878124 h 1878124"/>
              <a:gd name="connsiteX26" fmla="*/ 6884161 w 11193758"/>
              <a:gd name="connsiteY26" fmla="*/ 1878124 h 1878124"/>
              <a:gd name="connsiteX27" fmla="*/ 6408426 w 11193758"/>
              <a:gd name="connsiteY27" fmla="*/ 1878124 h 1878124"/>
              <a:gd name="connsiteX28" fmla="*/ 5708817 w 11193758"/>
              <a:gd name="connsiteY28" fmla="*/ 1878124 h 1878124"/>
              <a:gd name="connsiteX29" fmla="*/ 4785332 w 11193758"/>
              <a:gd name="connsiteY29" fmla="*/ 1878124 h 1878124"/>
              <a:gd name="connsiteX30" fmla="*/ 4197659 w 11193758"/>
              <a:gd name="connsiteY30" fmla="*/ 1878124 h 1878124"/>
              <a:gd name="connsiteX31" fmla="*/ 3609987 w 11193758"/>
              <a:gd name="connsiteY31" fmla="*/ 1878124 h 1878124"/>
              <a:gd name="connsiteX32" fmla="*/ 2686502 w 11193758"/>
              <a:gd name="connsiteY32" fmla="*/ 1878124 h 1878124"/>
              <a:gd name="connsiteX33" fmla="*/ 1874954 w 11193758"/>
              <a:gd name="connsiteY33" fmla="*/ 1878124 h 1878124"/>
              <a:gd name="connsiteX34" fmla="*/ 1511157 w 11193758"/>
              <a:gd name="connsiteY34" fmla="*/ 1878124 h 1878124"/>
              <a:gd name="connsiteX35" fmla="*/ 1147360 w 11193758"/>
              <a:gd name="connsiteY35" fmla="*/ 1878124 h 1878124"/>
              <a:gd name="connsiteX36" fmla="*/ 0 w 11193758"/>
              <a:gd name="connsiteY36" fmla="*/ 1878124 h 1878124"/>
              <a:gd name="connsiteX37" fmla="*/ 0 w 11193758"/>
              <a:gd name="connsiteY37" fmla="*/ 1214520 h 1878124"/>
              <a:gd name="connsiteX38" fmla="*/ 0 w 11193758"/>
              <a:gd name="connsiteY38" fmla="*/ 550916 h 1878124"/>
              <a:gd name="connsiteX39" fmla="*/ 0 w 11193758"/>
              <a:gd name="connsiteY39" fmla="*/ 0 h 187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93758" h="1878124" fill="none" extrusionOk="0">
                <a:moveTo>
                  <a:pt x="0" y="0"/>
                </a:moveTo>
                <a:cubicBezTo>
                  <a:pt x="97393" y="14436"/>
                  <a:pt x="253095" y="-20340"/>
                  <a:pt x="475735" y="0"/>
                </a:cubicBezTo>
                <a:cubicBezTo>
                  <a:pt x="698375" y="20340"/>
                  <a:pt x="888320" y="16128"/>
                  <a:pt x="1287282" y="0"/>
                </a:cubicBezTo>
                <a:cubicBezTo>
                  <a:pt x="1686244" y="-16128"/>
                  <a:pt x="1848532" y="-2254"/>
                  <a:pt x="2098830" y="0"/>
                </a:cubicBezTo>
                <a:cubicBezTo>
                  <a:pt x="2349128" y="2254"/>
                  <a:pt x="2513229" y="28614"/>
                  <a:pt x="2910377" y="0"/>
                </a:cubicBezTo>
                <a:cubicBezTo>
                  <a:pt x="3307525" y="-28614"/>
                  <a:pt x="3224003" y="6260"/>
                  <a:pt x="3386112" y="0"/>
                </a:cubicBezTo>
                <a:cubicBezTo>
                  <a:pt x="3548221" y="-6260"/>
                  <a:pt x="3719714" y="7603"/>
                  <a:pt x="3973784" y="0"/>
                </a:cubicBezTo>
                <a:cubicBezTo>
                  <a:pt x="4227854" y="-7603"/>
                  <a:pt x="4710383" y="3580"/>
                  <a:pt x="4897269" y="0"/>
                </a:cubicBezTo>
                <a:cubicBezTo>
                  <a:pt x="5084155" y="-3580"/>
                  <a:pt x="5214160" y="-26094"/>
                  <a:pt x="5484941" y="0"/>
                </a:cubicBezTo>
                <a:cubicBezTo>
                  <a:pt x="5755722" y="26094"/>
                  <a:pt x="6032586" y="-17113"/>
                  <a:pt x="6408426" y="0"/>
                </a:cubicBezTo>
                <a:cubicBezTo>
                  <a:pt x="6784267" y="17113"/>
                  <a:pt x="6606720" y="700"/>
                  <a:pt x="6772224" y="0"/>
                </a:cubicBezTo>
                <a:cubicBezTo>
                  <a:pt x="6937728" y="-700"/>
                  <a:pt x="7120677" y="26202"/>
                  <a:pt x="7359896" y="0"/>
                </a:cubicBezTo>
                <a:cubicBezTo>
                  <a:pt x="7599115" y="-26202"/>
                  <a:pt x="7670269" y="-19414"/>
                  <a:pt x="7835631" y="0"/>
                </a:cubicBezTo>
                <a:cubicBezTo>
                  <a:pt x="8000994" y="19414"/>
                  <a:pt x="8170721" y="-12993"/>
                  <a:pt x="8423303" y="0"/>
                </a:cubicBezTo>
                <a:cubicBezTo>
                  <a:pt x="8675885" y="12993"/>
                  <a:pt x="8667447" y="-10838"/>
                  <a:pt x="8787100" y="0"/>
                </a:cubicBezTo>
                <a:cubicBezTo>
                  <a:pt x="8906753" y="10838"/>
                  <a:pt x="9122746" y="8663"/>
                  <a:pt x="9374772" y="0"/>
                </a:cubicBezTo>
                <a:cubicBezTo>
                  <a:pt x="9626798" y="-8663"/>
                  <a:pt x="9971970" y="-3935"/>
                  <a:pt x="10186320" y="0"/>
                </a:cubicBezTo>
                <a:cubicBezTo>
                  <a:pt x="10400670" y="3935"/>
                  <a:pt x="10861740" y="-11101"/>
                  <a:pt x="11193758" y="0"/>
                </a:cubicBezTo>
                <a:cubicBezTo>
                  <a:pt x="11195681" y="125107"/>
                  <a:pt x="11182597" y="303800"/>
                  <a:pt x="11193758" y="588479"/>
                </a:cubicBezTo>
                <a:cubicBezTo>
                  <a:pt x="11204919" y="873158"/>
                  <a:pt x="11189259" y="1102136"/>
                  <a:pt x="11193758" y="1252083"/>
                </a:cubicBezTo>
                <a:cubicBezTo>
                  <a:pt x="11198257" y="1402030"/>
                  <a:pt x="11217047" y="1582788"/>
                  <a:pt x="11193758" y="1878124"/>
                </a:cubicBezTo>
                <a:cubicBezTo>
                  <a:pt x="10814102" y="1858381"/>
                  <a:pt x="10604226" y="1902283"/>
                  <a:pt x="10270273" y="1878124"/>
                </a:cubicBezTo>
                <a:cubicBezTo>
                  <a:pt x="9936321" y="1853965"/>
                  <a:pt x="10039982" y="1870620"/>
                  <a:pt x="9906476" y="1878124"/>
                </a:cubicBezTo>
                <a:cubicBezTo>
                  <a:pt x="9772970" y="1885628"/>
                  <a:pt x="9652366" y="1874403"/>
                  <a:pt x="9542679" y="1878124"/>
                </a:cubicBezTo>
                <a:cubicBezTo>
                  <a:pt x="9432992" y="1881845"/>
                  <a:pt x="8881209" y="1837334"/>
                  <a:pt x="8619194" y="1878124"/>
                </a:cubicBezTo>
                <a:cubicBezTo>
                  <a:pt x="8357180" y="1918914"/>
                  <a:pt x="8131191" y="1841857"/>
                  <a:pt x="7695709" y="1878124"/>
                </a:cubicBezTo>
                <a:cubicBezTo>
                  <a:pt x="7260228" y="1914391"/>
                  <a:pt x="7171349" y="1866600"/>
                  <a:pt x="6884161" y="1878124"/>
                </a:cubicBezTo>
                <a:cubicBezTo>
                  <a:pt x="6596973" y="1889648"/>
                  <a:pt x="6607940" y="1886016"/>
                  <a:pt x="6408426" y="1878124"/>
                </a:cubicBezTo>
                <a:cubicBezTo>
                  <a:pt x="6208913" y="1870232"/>
                  <a:pt x="5916278" y="1876977"/>
                  <a:pt x="5708817" y="1878124"/>
                </a:cubicBezTo>
                <a:cubicBezTo>
                  <a:pt x="5501356" y="1879271"/>
                  <a:pt x="5174724" y="1855874"/>
                  <a:pt x="4785332" y="1878124"/>
                </a:cubicBezTo>
                <a:cubicBezTo>
                  <a:pt x="4395940" y="1900374"/>
                  <a:pt x="4489572" y="1854636"/>
                  <a:pt x="4197659" y="1878124"/>
                </a:cubicBezTo>
                <a:cubicBezTo>
                  <a:pt x="3905746" y="1901612"/>
                  <a:pt x="3832540" y="1872525"/>
                  <a:pt x="3609987" y="1878124"/>
                </a:cubicBezTo>
                <a:cubicBezTo>
                  <a:pt x="3387434" y="1883723"/>
                  <a:pt x="3074818" y="1873834"/>
                  <a:pt x="2686502" y="1878124"/>
                </a:cubicBezTo>
                <a:cubicBezTo>
                  <a:pt x="2298186" y="1882414"/>
                  <a:pt x="2212469" y="1869563"/>
                  <a:pt x="1874954" y="1878124"/>
                </a:cubicBezTo>
                <a:cubicBezTo>
                  <a:pt x="1537439" y="1886685"/>
                  <a:pt x="1659681" y="1871512"/>
                  <a:pt x="1511157" y="1878124"/>
                </a:cubicBezTo>
                <a:cubicBezTo>
                  <a:pt x="1362633" y="1884736"/>
                  <a:pt x="1264571" y="1863017"/>
                  <a:pt x="1147360" y="1878124"/>
                </a:cubicBezTo>
                <a:cubicBezTo>
                  <a:pt x="1030149" y="1893231"/>
                  <a:pt x="496255" y="1933008"/>
                  <a:pt x="0" y="1878124"/>
                </a:cubicBezTo>
                <a:cubicBezTo>
                  <a:pt x="-5738" y="1614790"/>
                  <a:pt x="11485" y="1517841"/>
                  <a:pt x="0" y="1214520"/>
                </a:cubicBezTo>
                <a:cubicBezTo>
                  <a:pt x="-11485" y="911199"/>
                  <a:pt x="32166" y="811224"/>
                  <a:pt x="0" y="550916"/>
                </a:cubicBezTo>
                <a:cubicBezTo>
                  <a:pt x="-32166" y="290608"/>
                  <a:pt x="-11380" y="134243"/>
                  <a:pt x="0" y="0"/>
                </a:cubicBezTo>
                <a:close/>
              </a:path>
              <a:path w="11193758" h="1878124" stroke="0" extrusionOk="0">
                <a:moveTo>
                  <a:pt x="0" y="0"/>
                </a:moveTo>
                <a:cubicBezTo>
                  <a:pt x="286523" y="12755"/>
                  <a:pt x="414696" y="-10151"/>
                  <a:pt x="587672" y="0"/>
                </a:cubicBezTo>
                <a:cubicBezTo>
                  <a:pt x="760648" y="10151"/>
                  <a:pt x="945388" y="18607"/>
                  <a:pt x="1175345" y="0"/>
                </a:cubicBezTo>
                <a:cubicBezTo>
                  <a:pt x="1405302" y="-18607"/>
                  <a:pt x="1744423" y="4831"/>
                  <a:pt x="1986892" y="0"/>
                </a:cubicBezTo>
                <a:cubicBezTo>
                  <a:pt x="2229361" y="-4831"/>
                  <a:pt x="2366810" y="-1823"/>
                  <a:pt x="2574564" y="0"/>
                </a:cubicBezTo>
                <a:cubicBezTo>
                  <a:pt x="2782318" y="1823"/>
                  <a:pt x="3288896" y="34800"/>
                  <a:pt x="3498049" y="0"/>
                </a:cubicBezTo>
                <a:cubicBezTo>
                  <a:pt x="3707202" y="-34800"/>
                  <a:pt x="3997050" y="26859"/>
                  <a:pt x="4309597" y="0"/>
                </a:cubicBezTo>
                <a:cubicBezTo>
                  <a:pt x="4622144" y="-26859"/>
                  <a:pt x="4663321" y="2757"/>
                  <a:pt x="4897269" y="0"/>
                </a:cubicBezTo>
                <a:cubicBezTo>
                  <a:pt x="5131217" y="-2757"/>
                  <a:pt x="5177435" y="13874"/>
                  <a:pt x="5261066" y="0"/>
                </a:cubicBezTo>
                <a:cubicBezTo>
                  <a:pt x="5344697" y="-13874"/>
                  <a:pt x="5560480" y="20534"/>
                  <a:pt x="5848739" y="0"/>
                </a:cubicBezTo>
                <a:cubicBezTo>
                  <a:pt x="6136998" y="-20534"/>
                  <a:pt x="6383251" y="12909"/>
                  <a:pt x="6772224" y="0"/>
                </a:cubicBezTo>
                <a:cubicBezTo>
                  <a:pt x="7161198" y="-12909"/>
                  <a:pt x="7199861" y="-24772"/>
                  <a:pt x="7359896" y="0"/>
                </a:cubicBezTo>
                <a:cubicBezTo>
                  <a:pt x="7519931" y="24772"/>
                  <a:pt x="7619397" y="-12459"/>
                  <a:pt x="7723693" y="0"/>
                </a:cubicBezTo>
                <a:cubicBezTo>
                  <a:pt x="7827989" y="12459"/>
                  <a:pt x="7946724" y="6503"/>
                  <a:pt x="8087490" y="0"/>
                </a:cubicBezTo>
                <a:cubicBezTo>
                  <a:pt x="8228256" y="-6503"/>
                  <a:pt x="8406359" y="-27591"/>
                  <a:pt x="8675162" y="0"/>
                </a:cubicBezTo>
                <a:cubicBezTo>
                  <a:pt x="8943965" y="27591"/>
                  <a:pt x="8928051" y="-11279"/>
                  <a:pt x="9150897" y="0"/>
                </a:cubicBezTo>
                <a:cubicBezTo>
                  <a:pt x="9373743" y="11279"/>
                  <a:pt x="9434656" y="-1365"/>
                  <a:pt x="9626632" y="0"/>
                </a:cubicBezTo>
                <a:cubicBezTo>
                  <a:pt x="9818608" y="1365"/>
                  <a:pt x="10049290" y="-28449"/>
                  <a:pt x="10326242" y="0"/>
                </a:cubicBezTo>
                <a:cubicBezTo>
                  <a:pt x="10603194" y="28449"/>
                  <a:pt x="10948717" y="-1816"/>
                  <a:pt x="11193758" y="0"/>
                </a:cubicBezTo>
                <a:cubicBezTo>
                  <a:pt x="11204732" y="197141"/>
                  <a:pt x="11197306" y="448255"/>
                  <a:pt x="11193758" y="569698"/>
                </a:cubicBezTo>
                <a:cubicBezTo>
                  <a:pt x="11190210" y="691141"/>
                  <a:pt x="11172197" y="1060080"/>
                  <a:pt x="11193758" y="1233301"/>
                </a:cubicBezTo>
                <a:cubicBezTo>
                  <a:pt x="11215319" y="1406522"/>
                  <a:pt x="11166951" y="1591598"/>
                  <a:pt x="11193758" y="1878124"/>
                </a:cubicBezTo>
                <a:cubicBezTo>
                  <a:pt x="11020779" y="1909549"/>
                  <a:pt x="10799698" y="1856251"/>
                  <a:pt x="10494148" y="1878124"/>
                </a:cubicBezTo>
                <a:cubicBezTo>
                  <a:pt x="10188598" y="1899998"/>
                  <a:pt x="9937717" y="1864302"/>
                  <a:pt x="9570663" y="1878124"/>
                </a:cubicBezTo>
                <a:cubicBezTo>
                  <a:pt x="9203610" y="1891946"/>
                  <a:pt x="8930510" y="1901037"/>
                  <a:pt x="8647178" y="1878124"/>
                </a:cubicBezTo>
                <a:cubicBezTo>
                  <a:pt x="8363847" y="1855211"/>
                  <a:pt x="7920472" y="1886639"/>
                  <a:pt x="7723693" y="1878124"/>
                </a:cubicBezTo>
                <a:cubicBezTo>
                  <a:pt x="7526914" y="1869609"/>
                  <a:pt x="7151146" y="1908257"/>
                  <a:pt x="6800208" y="1878124"/>
                </a:cubicBezTo>
                <a:cubicBezTo>
                  <a:pt x="6449271" y="1847991"/>
                  <a:pt x="6549677" y="1886395"/>
                  <a:pt x="6436411" y="1878124"/>
                </a:cubicBezTo>
                <a:cubicBezTo>
                  <a:pt x="6323145" y="1869853"/>
                  <a:pt x="6100199" y="1884793"/>
                  <a:pt x="5960676" y="1878124"/>
                </a:cubicBezTo>
                <a:cubicBezTo>
                  <a:pt x="5821154" y="1871455"/>
                  <a:pt x="5542654" y="1907055"/>
                  <a:pt x="5261066" y="1878124"/>
                </a:cubicBezTo>
                <a:cubicBezTo>
                  <a:pt x="4979478" y="1849194"/>
                  <a:pt x="4668213" y="1836942"/>
                  <a:pt x="4337581" y="1878124"/>
                </a:cubicBezTo>
                <a:cubicBezTo>
                  <a:pt x="4006949" y="1919306"/>
                  <a:pt x="3801306" y="1898524"/>
                  <a:pt x="3526034" y="1878124"/>
                </a:cubicBezTo>
                <a:cubicBezTo>
                  <a:pt x="3250762" y="1857724"/>
                  <a:pt x="3324157" y="1889267"/>
                  <a:pt x="3162237" y="1878124"/>
                </a:cubicBezTo>
                <a:cubicBezTo>
                  <a:pt x="3000317" y="1866981"/>
                  <a:pt x="2699808" y="1843751"/>
                  <a:pt x="2350689" y="1878124"/>
                </a:cubicBezTo>
                <a:cubicBezTo>
                  <a:pt x="2001570" y="1912497"/>
                  <a:pt x="1625299" y="1834165"/>
                  <a:pt x="1427204" y="1878124"/>
                </a:cubicBezTo>
                <a:cubicBezTo>
                  <a:pt x="1229110" y="1922083"/>
                  <a:pt x="885848" y="1894689"/>
                  <a:pt x="727594" y="1878124"/>
                </a:cubicBezTo>
                <a:cubicBezTo>
                  <a:pt x="569340" y="1861560"/>
                  <a:pt x="167204" y="1897478"/>
                  <a:pt x="0" y="1878124"/>
                </a:cubicBezTo>
                <a:cubicBezTo>
                  <a:pt x="-16373" y="1680101"/>
                  <a:pt x="-343" y="1452522"/>
                  <a:pt x="0" y="1252083"/>
                </a:cubicBezTo>
                <a:cubicBezTo>
                  <a:pt x="343" y="1051644"/>
                  <a:pt x="26022" y="902988"/>
                  <a:pt x="0" y="588479"/>
                </a:cubicBezTo>
                <a:cubicBezTo>
                  <a:pt x="-26022" y="273970"/>
                  <a:pt x="-3776" y="210866"/>
                  <a:pt x="0" y="0"/>
                </a:cubicBezTo>
                <a:close/>
              </a:path>
            </a:pathLst>
          </a:custGeom>
          <a:solidFill>
            <a:srgbClr val="90BC30"/>
          </a:solidFill>
          <a:ln>
            <a:solidFill>
              <a:srgbClr val="90BC30"/>
            </a:solidFill>
            <a:extLst>
              <a:ext uri="{C807C97D-BFC1-408E-A445-0C87EB9F89A2}">
                <ask:lineSketchStyleProps xmlns:ask="http://schemas.microsoft.com/office/drawing/2018/sketchyshapes" sd="322753262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135B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hr-HR" sz="2400" dirty="0">
                <a:solidFill>
                  <a:srgbClr val="135B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135B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</a:t>
            </a:r>
            <a:r>
              <a:rPr lang="hr-HR" sz="2400" dirty="0">
                <a:solidFill>
                  <a:srgbClr val="135B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135B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</a:t>
            </a:r>
            <a:r>
              <a:rPr lang="hr-HR" sz="2400" dirty="0">
                <a:solidFill>
                  <a:srgbClr val="135B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135B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dirty="0">
                <a:solidFill>
                  <a:srgbClr val="135B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organisation </a:t>
            </a:r>
            <a:r>
              <a:rPr lang="hr-HR" sz="2400" dirty="0" err="1">
                <a:solidFill>
                  <a:srgbClr val="135B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hr-HR" sz="2400" dirty="0">
                <a:solidFill>
                  <a:srgbClr val="135B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135B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hr-HR" sz="2400" dirty="0">
                <a:solidFill>
                  <a:srgbClr val="135B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endParaRPr lang="hr-HR" sz="2400" dirty="0">
              <a:solidFill>
                <a:srgbClr val="135B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selling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seeds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consulting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workshops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programs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certification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fees</a:t>
            </a:r>
            <a:endParaRPr lang="hr-HR" sz="2400" dirty="0">
              <a:solidFill>
                <a:srgbClr val="135B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B71EF-9E42-17D3-5DBC-D9737FA8E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53" y="3236109"/>
            <a:ext cx="3893772" cy="3542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D2A8D3-A1E3-72BE-F091-3C18488B45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3881"/>
          <a:stretch/>
        </p:blipFill>
        <p:spPr>
          <a:xfrm>
            <a:off x="4416725" y="3194913"/>
            <a:ext cx="3747388" cy="1300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1D1E57-8496-B80B-EED5-CC2365A132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6478"/>
          <a:stretch/>
        </p:blipFill>
        <p:spPr>
          <a:xfrm>
            <a:off x="4416725" y="4495341"/>
            <a:ext cx="3747388" cy="9452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9EE7EC-A710-73DF-7259-C9DC1A5CB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1" y="3236109"/>
            <a:ext cx="3728432" cy="21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90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4B744-FDC6-504D-D68C-28BEF22FF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0834CC-2F97-47DD-62BB-0EE81F7B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Funding</a:t>
            </a:r>
            <a:r>
              <a:rPr lang="hr-HR" dirty="0"/>
              <a:t> </a:t>
            </a:r>
            <a:r>
              <a:rPr lang="hr-HR" dirty="0" err="1"/>
              <a:t>opportunities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58853A-6399-C08A-92AB-9BF34DCB64EF}"/>
              </a:ext>
            </a:extLst>
          </p:cNvPr>
          <p:cNvSpPr/>
          <p:nvPr/>
        </p:nvSpPr>
        <p:spPr>
          <a:xfrm>
            <a:off x="501710" y="1601520"/>
            <a:ext cx="4247572" cy="4261448"/>
          </a:xfrm>
          <a:custGeom>
            <a:avLst/>
            <a:gdLst>
              <a:gd name="connsiteX0" fmla="*/ 0 w 4247572"/>
              <a:gd name="connsiteY0" fmla="*/ 0 h 4261448"/>
              <a:gd name="connsiteX1" fmla="*/ 564320 w 4247572"/>
              <a:gd name="connsiteY1" fmla="*/ 0 h 4261448"/>
              <a:gd name="connsiteX2" fmla="*/ 1213592 w 4247572"/>
              <a:gd name="connsiteY2" fmla="*/ 0 h 4261448"/>
              <a:gd name="connsiteX3" fmla="*/ 1735437 w 4247572"/>
              <a:gd name="connsiteY3" fmla="*/ 0 h 4261448"/>
              <a:gd name="connsiteX4" fmla="*/ 2342233 w 4247572"/>
              <a:gd name="connsiteY4" fmla="*/ 0 h 4261448"/>
              <a:gd name="connsiteX5" fmla="*/ 3033980 w 4247572"/>
              <a:gd name="connsiteY5" fmla="*/ 0 h 4261448"/>
              <a:gd name="connsiteX6" fmla="*/ 3725727 w 4247572"/>
              <a:gd name="connsiteY6" fmla="*/ 0 h 4261448"/>
              <a:gd name="connsiteX7" fmla="*/ 4247572 w 4247572"/>
              <a:gd name="connsiteY7" fmla="*/ 0 h 4261448"/>
              <a:gd name="connsiteX8" fmla="*/ 4247572 w 4247572"/>
              <a:gd name="connsiteY8" fmla="*/ 694007 h 4261448"/>
              <a:gd name="connsiteX9" fmla="*/ 4247572 w 4247572"/>
              <a:gd name="connsiteY9" fmla="*/ 1217557 h 4261448"/>
              <a:gd name="connsiteX10" fmla="*/ 4247572 w 4247572"/>
              <a:gd name="connsiteY10" fmla="*/ 1911564 h 4261448"/>
              <a:gd name="connsiteX11" fmla="*/ 4247572 w 4247572"/>
              <a:gd name="connsiteY11" fmla="*/ 2435113 h 4261448"/>
              <a:gd name="connsiteX12" fmla="*/ 4247572 w 4247572"/>
              <a:gd name="connsiteY12" fmla="*/ 3043891 h 4261448"/>
              <a:gd name="connsiteX13" fmla="*/ 4247572 w 4247572"/>
              <a:gd name="connsiteY13" fmla="*/ 3737899 h 4261448"/>
              <a:gd name="connsiteX14" fmla="*/ 4247572 w 4247572"/>
              <a:gd name="connsiteY14" fmla="*/ 4261448 h 4261448"/>
              <a:gd name="connsiteX15" fmla="*/ 3725727 w 4247572"/>
              <a:gd name="connsiteY15" fmla="*/ 4261448 h 4261448"/>
              <a:gd name="connsiteX16" fmla="*/ 3118931 w 4247572"/>
              <a:gd name="connsiteY16" fmla="*/ 4261448 h 4261448"/>
              <a:gd name="connsiteX17" fmla="*/ 2427184 w 4247572"/>
              <a:gd name="connsiteY17" fmla="*/ 4261448 h 4261448"/>
              <a:gd name="connsiteX18" fmla="*/ 1820388 w 4247572"/>
              <a:gd name="connsiteY18" fmla="*/ 4261448 h 4261448"/>
              <a:gd name="connsiteX19" fmla="*/ 1256068 w 4247572"/>
              <a:gd name="connsiteY19" fmla="*/ 4261448 h 4261448"/>
              <a:gd name="connsiteX20" fmla="*/ 564320 w 4247572"/>
              <a:gd name="connsiteY20" fmla="*/ 4261448 h 4261448"/>
              <a:gd name="connsiteX21" fmla="*/ 0 w 4247572"/>
              <a:gd name="connsiteY21" fmla="*/ 4261448 h 4261448"/>
              <a:gd name="connsiteX22" fmla="*/ 0 w 4247572"/>
              <a:gd name="connsiteY22" fmla="*/ 3567441 h 4261448"/>
              <a:gd name="connsiteX23" fmla="*/ 0 w 4247572"/>
              <a:gd name="connsiteY23" fmla="*/ 3086506 h 4261448"/>
              <a:gd name="connsiteX24" fmla="*/ 0 w 4247572"/>
              <a:gd name="connsiteY24" fmla="*/ 2520342 h 4261448"/>
              <a:gd name="connsiteX25" fmla="*/ 0 w 4247572"/>
              <a:gd name="connsiteY25" fmla="*/ 1868949 h 4261448"/>
              <a:gd name="connsiteX26" fmla="*/ 0 w 4247572"/>
              <a:gd name="connsiteY26" fmla="*/ 1174942 h 4261448"/>
              <a:gd name="connsiteX27" fmla="*/ 0 w 4247572"/>
              <a:gd name="connsiteY27" fmla="*/ 651393 h 4261448"/>
              <a:gd name="connsiteX28" fmla="*/ 0 w 4247572"/>
              <a:gd name="connsiteY28" fmla="*/ 0 h 426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47572" h="4261448" fill="none" extrusionOk="0">
                <a:moveTo>
                  <a:pt x="0" y="0"/>
                </a:moveTo>
                <a:cubicBezTo>
                  <a:pt x="204804" y="-2934"/>
                  <a:pt x="284101" y="-22226"/>
                  <a:pt x="564320" y="0"/>
                </a:cubicBezTo>
                <a:cubicBezTo>
                  <a:pt x="844539" y="22226"/>
                  <a:pt x="895561" y="15137"/>
                  <a:pt x="1213592" y="0"/>
                </a:cubicBezTo>
                <a:cubicBezTo>
                  <a:pt x="1531623" y="-15137"/>
                  <a:pt x="1606283" y="-9039"/>
                  <a:pt x="1735437" y="0"/>
                </a:cubicBezTo>
                <a:cubicBezTo>
                  <a:pt x="1864592" y="9039"/>
                  <a:pt x="2177520" y="-11462"/>
                  <a:pt x="2342233" y="0"/>
                </a:cubicBezTo>
                <a:cubicBezTo>
                  <a:pt x="2506946" y="11462"/>
                  <a:pt x="2834024" y="-15448"/>
                  <a:pt x="3033980" y="0"/>
                </a:cubicBezTo>
                <a:cubicBezTo>
                  <a:pt x="3233936" y="15448"/>
                  <a:pt x="3540001" y="-1104"/>
                  <a:pt x="3725727" y="0"/>
                </a:cubicBezTo>
                <a:cubicBezTo>
                  <a:pt x="3911453" y="1104"/>
                  <a:pt x="4058298" y="-11955"/>
                  <a:pt x="4247572" y="0"/>
                </a:cubicBezTo>
                <a:cubicBezTo>
                  <a:pt x="4227403" y="281874"/>
                  <a:pt x="4216373" y="432858"/>
                  <a:pt x="4247572" y="694007"/>
                </a:cubicBezTo>
                <a:cubicBezTo>
                  <a:pt x="4278771" y="955156"/>
                  <a:pt x="4251487" y="998373"/>
                  <a:pt x="4247572" y="1217557"/>
                </a:cubicBezTo>
                <a:cubicBezTo>
                  <a:pt x="4243658" y="1436741"/>
                  <a:pt x="4258936" y="1750210"/>
                  <a:pt x="4247572" y="1911564"/>
                </a:cubicBezTo>
                <a:cubicBezTo>
                  <a:pt x="4236208" y="2072918"/>
                  <a:pt x="4233701" y="2315910"/>
                  <a:pt x="4247572" y="2435113"/>
                </a:cubicBezTo>
                <a:cubicBezTo>
                  <a:pt x="4261443" y="2554316"/>
                  <a:pt x="4252683" y="2887744"/>
                  <a:pt x="4247572" y="3043891"/>
                </a:cubicBezTo>
                <a:cubicBezTo>
                  <a:pt x="4242461" y="3200038"/>
                  <a:pt x="4250270" y="3564480"/>
                  <a:pt x="4247572" y="3737899"/>
                </a:cubicBezTo>
                <a:cubicBezTo>
                  <a:pt x="4244874" y="3911318"/>
                  <a:pt x="4267224" y="4054060"/>
                  <a:pt x="4247572" y="4261448"/>
                </a:cubicBezTo>
                <a:cubicBezTo>
                  <a:pt x="4083295" y="4237696"/>
                  <a:pt x="3835281" y="4246132"/>
                  <a:pt x="3725727" y="4261448"/>
                </a:cubicBezTo>
                <a:cubicBezTo>
                  <a:pt x="3616173" y="4276764"/>
                  <a:pt x="3288368" y="4257060"/>
                  <a:pt x="3118931" y="4261448"/>
                </a:cubicBezTo>
                <a:cubicBezTo>
                  <a:pt x="2949494" y="4265836"/>
                  <a:pt x="2748267" y="4293151"/>
                  <a:pt x="2427184" y="4261448"/>
                </a:cubicBezTo>
                <a:cubicBezTo>
                  <a:pt x="2106101" y="4229745"/>
                  <a:pt x="2054912" y="4232979"/>
                  <a:pt x="1820388" y="4261448"/>
                </a:cubicBezTo>
                <a:cubicBezTo>
                  <a:pt x="1585864" y="4289917"/>
                  <a:pt x="1448195" y="4248412"/>
                  <a:pt x="1256068" y="4261448"/>
                </a:cubicBezTo>
                <a:cubicBezTo>
                  <a:pt x="1063941" y="4274484"/>
                  <a:pt x="761606" y="4243375"/>
                  <a:pt x="564320" y="4261448"/>
                </a:cubicBezTo>
                <a:cubicBezTo>
                  <a:pt x="367034" y="4279521"/>
                  <a:pt x="273526" y="4261825"/>
                  <a:pt x="0" y="4261448"/>
                </a:cubicBezTo>
                <a:cubicBezTo>
                  <a:pt x="-33624" y="3971539"/>
                  <a:pt x="28209" y="3892666"/>
                  <a:pt x="0" y="3567441"/>
                </a:cubicBezTo>
                <a:cubicBezTo>
                  <a:pt x="-28209" y="3242216"/>
                  <a:pt x="6808" y="3286024"/>
                  <a:pt x="0" y="3086506"/>
                </a:cubicBezTo>
                <a:cubicBezTo>
                  <a:pt x="-6808" y="2886989"/>
                  <a:pt x="7953" y="2765030"/>
                  <a:pt x="0" y="2520342"/>
                </a:cubicBezTo>
                <a:cubicBezTo>
                  <a:pt x="-7953" y="2275654"/>
                  <a:pt x="-25151" y="2164659"/>
                  <a:pt x="0" y="1868949"/>
                </a:cubicBezTo>
                <a:cubicBezTo>
                  <a:pt x="25151" y="1573239"/>
                  <a:pt x="6123" y="1481928"/>
                  <a:pt x="0" y="1174942"/>
                </a:cubicBezTo>
                <a:cubicBezTo>
                  <a:pt x="-6123" y="867956"/>
                  <a:pt x="-25171" y="887000"/>
                  <a:pt x="0" y="651393"/>
                </a:cubicBezTo>
                <a:cubicBezTo>
                  <a:pt x="25171" y="415786"/>
                  <a:pt x="-14454" y="252386"/>
                  <a:pt x="0" y="0"/>
                </a:cubicBezTo>
                <a:close/>
              </a:path>
              <a:path w="4247572" h="4261448" stroke="0" extrusionOk="0">
                <a:moveTo>
                  <a:pt x="0" y="0"/>
                </a:moveTo>
                <a:cubicBezTo>
                  <a:pt x="207656" y="24143"/>
                  <a:pt x="318960" y="-20501"/>
                  <a:pt x="564320" y="0"/>
                </a:cubicBezTo>
                <a:cubicBezTo>
                  <a:pt x="809680" y="20501"/>
                  <a:pt x="918522" y="-12086"/>
                  <a:pt x="1128641" y="0"/>
                </a:cubicBezTo>
                <a:cubicBezTo>
                  <a:pt x="1338760" y="12086"/>
                  <a:pt x="1563901" y="-12773"/>
                  <a:pt x="1777912" y="0"/>
                </a:cubicBezTo>
                <a:cubicBezTo>
                  <a:pt x="1991923" y="12773"/>
                  <a:pt x="2162367" y="13473"/>
                  <a:pt x="2342233" y="0"/>
                </a:cubicBezTo>
                <a:cubicBezTo>
                  <a:pt x="2522099" y="-13473"/>
                  <a:pt x="2810584" y="-28161"/>
                  <a:pt x="3033980" y="0"/>
                </a:cubicBezTo>
                <a:cubicBezTo>
                  <a:pt x="3257376" y="28161"/>
                  <a:pt x="3499012" y="25707"/>
                  <a:pt x="3683252" y="0"/>
                </a:cubicBezTo>
                <a:cubicBezTo>
                  <a:pt x="3867492" y="-25707"/>
                  <a:pt x="4011251" y="11557"/>
                  <a:pt x="4247572" y="0"/>
                </a:cubicBezTo>
                <a:cubicBezTo>
                  <a:pt x="4265002" y="224649"/>
                  <a:pt x="4254208" y="379168"/>
                  <a:pt x="4247572" y="480935"/>
                </a:cubicBezTo>
                <a:cubicBezTo>
                  <a:pt x="4240936" y="582702"/>
                  <a:pt x="4227120" y="874953"/>
                  <a:pt x="4247572" y="1132328"/>
                </a:cubicBezTo>
                <a:cubicBezTo>
                  <a:pt x="4268024" y="1389703"/>
                  <a:pt x="4242239" y="1413001"/>
                  <a:pt x="4247572" y="1613262"/>
                </a:cubicBezTo>
                <a:cubicBezTo>
                  <a:pt x="4252905" y="1813523"/>
                  <a:pt x="4267013" y="2033064"/>
                  <a:pt x="4247572" y="2179426"/>
                </a:cubicBezTo>
                <a:cubicBezTo>
                  <a:pt x="4228131" y="2325788"/>
                  <a:pt x="4264105" y="2517976"/>
                  <a:pt x="4247572" y="2788205"/>
                </a:cubicBezTo>
                <a:cubicBezTo>
                  <a:pt x="4231039" y="3058434"/>
                  <a:pt x="4273390" y="3170582"/>
                  <a:pt x="4247572" y="3396983"/>
                </a:cubicBezTo>
                <a:cubicBezTo>
                  <a:pt x="4221754" y="3623384"/>
                  <a:pt x="4263539" y="4082603"/>
                  <a:pt x="4247572" y="4261448"/>
                </a:cubicBezTo>
                <a:cubicBezTo>
                  <a:pt x="4105297" y="4245390"/>
                  <a:pt x="3911368" y="4251230"/>
                  <a:pt x="3725727" y="4261448"/>
                </a:cubicBezTo>
                <a:cubicBezTo>
                  <a:pt x="3540087" y="4271666"/>
                  <a:pt x="3419620" y="4243712"/>
                  <a:pt x="3203883" y="4261448"/>
                </a:cubicBezTo>
                <a:cubicBezTo>
                  <a:pt x="2988146" y="4279184"/>
                  <a:pt x="2853090" y="4243067"/>
                  <a:pt x="2682038" y="4261448"/>
                </a:cubicBezTo>
                <a:cubicBezTo>
                  <a:pt x="2510986" y="4279829"/>
                  <a:pt x="2257174" y="4241764"/>
                  <a:pt x="2032767" y="4261448"/>
                </a:cubicBezTo>
                <a:cubicBezTo>
                  <a:pt x="1808360" y="4281132"/>
                  <a:pt x="1495653" y="4287870"/>
                  <a:pt x="1341019" y="4261448"/>
                </a:cubicBezTo>
                <a:cubicBezTo>
                  <a:pt x="1186385" y="4235026"/>
                  <a:pt x="1015959" y="4271925"/>
                  <a:pt x="776699" y="4261448"/>
                </a:cubicBezTo>
                <a:cubicBezTo>
                  <a:pt x="537439" y="4250971"/>
                  <a:pt x="205825" y="4290893"/>
                  <a:pt x="0" y="4261448"/>
                </a:cubicBezTo>
                <a:cubicBezTo>
                  <a:pt x="22335" y="4033134"/>
                  <a:pt x="-14637" y="3926039"/>
                  <a:pt x="0" y="3652670"/>
                </a:cubicBezTo>
                <a:cubicBezTo>
                  <a:pt x="14637" y="3379301"/>
                  <a:pt x="-26280" y="3327531"/>
                  <a:pt x="0" y="3043891"/>
                </a:cubicBezTo>
                <a:cubicBezTo>
                  <a:pt x="26280" y="2760251"/>
                  <a:pt x="25443" y="2591938"/>
                  <a:pt x="0" y="2435113"/>
                </a:cubicBezTo>
                <a:cubicBezTo>
                  <a:pt x="-25443" y="2278288"/>
                  <a:pt x="22355" y="2169399"/>
                  <a:pt x="0" y="1911564"/>
                </a:cubicBezTo>
                <a:cubicBezTo>
                  <a:pt x="-22355" y="1653729"/>
                  <a:pt x="4975" y="1454716"/>
                  <a:pt x="0" y="1260171"/>
                </a:cubicBezTo>
                <a:cubicBezTo>
                  <a:pt x="-4975" y="1065626"/>
                  <a:pt x="-13883" y="897835"/>
                  <a:pt x="0" y="651393"/>
                </a:cubicBezTo>
                <a:cubicBezTo>
                  <a:pt x="13883" y="404951"/>
                  <a:pt x="12609" y="210251"/>
                  <a:pt x="0" y="0"/>
                </a:cubicBezTo>
                <a:close/>
              </a:path>
            </a:pathLst>
          </a:custGeom>
          <a:solidFill>
            <a:srgbClr val="90BC30"/>
          </a:solidFill>
          <a:ln>
            <a:solidFill>
              <a:srgbClr val="90BC30"/>
            </a:solidFill>
            <a:extLst>
              <a:ext uri="{C807C97D-BFC1-408E-A445-0C87EB9F89A2}">
                <ask:lineSketchStyleProps xmlns:ask="http://schemas.microsoft.com/office/drawing/2018/sketchyshapes" sd="322753262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base">
              <a:buAutoNum type="arabicPeriod"/>
            </a:pP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funding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 </a:t>
            </a: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been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far?</a:t>
            </a:r>
          </a:p>
          <a:p>
            <a:pPr marL="342900" indent="-342900" algn="just" fontAlgn="base">
              <a:buAutoNum type="arabicPeriod"/>
            </a:pPr>
            <a:endParaRPr lang="hr-HR" sz="2400" dirty="0">
              <a:solidFill>
                <a:srgbClr val="135B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buAutoNum type="arabicPeriod"/>
            </a:pP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you </a:t>
            </a: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facing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</a:t>
            </a:r>
            <a:r>
              <a:rPr lang="hr-HR" sz="2400" dirty="0">
                <a:solidFill>
                  <a:srgbClr val="135B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400" dirty="0">
              <a:solidFill>
                <a:srgbClr val="135B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8" descr="Slika na kojoj se prikazuje Font, grafika, simbol, krug&#10;&#10;Opis je automatski generiran">
            <a:extLst>
              <a:ext uri="{FF2B5EF4-FFF2-40B4-BE49-F238E27FC236}">
                <a16:creationId xmlns:a16="http://schemas.microsoft.com/office/drawing/2014/main" id="{889C4872-FAC1-DC52-4B73-E89A08352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0" y="89960"/>
            <a:ext cx="804576" cy="804576"/>
          </a:xfrm>
          <a:prstGeom prst="rect">
            <a:avLst/>
          </a:prstGeom>
        </p:spPr>
      </p:pic>
      <p:pic>
        <p:nvPicPr>
          <p:cNvPr id="7" name="Picture 6" descr="A hand holding a plant growing from coins&#10;&#10;AI-generated content may be incorrect.">
            <a:extLst>
              <a:ext uri="{FF2B5EF4-FFF2-40B4-BE49-F238E27FC236}">
                <a16:creationId xmlns:a16="http://schemas.microsoft.com/office/drawing/2014/main" id="{653D0E4B-C666-B21F-7DEB-65B057EC3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927" y="1601520"/>
            <a:ext cx="6392173" cy="42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30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19DD335C-C2D3-0F78-C558-36E2DCC3A6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36" y="5793914"/>
            <a:ext cx="11717528" cy="170703"/>
          </a:xfrm>
          <a:prstGeom prst="rect">
            <a:avLst/>
          </a:prstGeom>
        </p:spPr>
      </p:pic>
      <p:pic>
        <p:nvPicPr>
          <p:cNvPr id="17" name="Slika 16" descr="Slika na kojoj se prikazuje grafika, Font, grafički dizajn, zeleno&#10;&#10;Opis je automatski generiran">
            <a:extLst>
              <a:ext uri="{FF2B5EF4-FFF2-40B4-BE49-F238E27FC236}">
                <a16:creationId xmlns:a16="http://schemas.microsoft.com/office/drawing/2014/main" id="{BFDCF699-B82E-80D3-2037-0CFD084A0E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713" y="9325"/>
            <a:ext cx="2453236" cy="64853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598850" y="4635457"/>
            <a:ext cx="2721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baseline="0" dirty="0">
                <a:solidFill>
                  <a:srgbClr val="8EBE3F"/>
                </a:solidFill>
              </a:rPr>
              <a:t>Sister project on organic fruit breeding: </a:t>
            </a:r>
          </a:p>
          <a:p>
            <a:r>
              <a:rPr lang="en-GB" b="1" i="0" baseline="0" dirty="0">
                <a:solidFill>
                  <a:srgbClr val="135B64"/>
                </a:solidFill>
              </a:rPr>
              <a:t>www.InnOBreed.eu</a:t>
            </a:r>
            <a:endParaRPr lang="en-GB" b="1" i="0" dirty="0">
              <a:solidFill>
                <a:srgbClr val="135B64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0259" y="0"/>
            <a:ext cx="2981741" cy="743054"/>
          </a:xfrm>
          <a:prstGeom prst="rect">
            <a:avLst/>
          </a:prstGeom>
        </p:spPr>
      </p:pic>
      <p:graphicFrame>
        <p:nvGraphicFramePr>
          <p:cNvPr id="8" name="Tablica 5">
            <a:extLst>
              <a:ext uri="{FF2B5EF4-FFF2-40B4-BE49-F238E27FC236}">
                <a16:creationId xmlns:a16="http://schemas.microsoft.com/office/drawing/2014/main" id="{BEDB59E5-2B20-A7C2-0D33-72D72DE48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033144"/>
              </p:ext>
            </p:extLst>
          </p:nvPr>
        </p:nvGraphicFramePr>
        <p:xfrm>
          <a:off x="9770668" y="1022046"/>
          <a:ext cx="2602608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531">
                  <a:extLst>
                    <a:ext uri="{9D8B030D-6E8A-4147-A177-3AD203B41FA5}">
                      <a16:colId xmlns:a16="http://schemas.microsoft.com/office/drawing/2014/main" val="588715525"/>
                    </a:ext>
                  </a:extLst>
                </a:gridCol>
                <a:gridCol w="2356077">
                  <a:extLst>
                    <a:ext uri="{9D8B030D-6E8A-4147-A177-3AD203B41FA5}">
                      <a16:colId xmlns:a16="http://schemas.microsoft.com/office/drawing/2014/main" val="4284545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rgbClr val="135B64"/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LiveSeeding</a:t>
                      </a:r>
                      <a:endParaRPr lang="en-GB" dirty="0">
                        <a:solidFill>
                          <a:srgbClr val="135B64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7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135B64"/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@LiveSeeding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79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rgbClr val="135B64"/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LiveSeeding</a:t>
                      </a:r>
                      <a:endParaRPr lang="en-GB" dirty="0">
                        <a:solidFill>
                          <a:srgbClr val="135B64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472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135B64"/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www.liveseeding.eu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732673"/>
                  </a:ext>
                </a:extLst>
              </a:tr>
            </a:tbl>
          </a:graphicData>
        </a:graphic>
      </p:graphicFrame>
      <p:pic>
        <p:nvPicPr>
          <p:cNvPr id="9" name="Slika 7" descr="Slika na kojoj se prikazuje simbol&#10;&#10;Opis je automatski generiran">
            <a:extLst>
              <a:ext uri="{FF2B5EF4-FFF2-40B4-BE49-F238E27FC236}">
                <a16:creationId xmlns:a16="http://schemas.microsoft.com/office/drawing/2014/main" id="{BE2FDEFA-888E-8E7B-2F49-AD1D088ADC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5850" y="1090222"/>
            <a:ext cx="303059" cy="303059"/>
          </a:xfrm>
          <a:prstGeom prst="rect">
            <a:avLst/>
          </a:prstGeom>
        </p:spPr>
      </p:pic>
      <p:pic>
        <p:nvPicPr>
          <p:cNvPr id="10" name="Slika 11" descr="Slika na kojoj se prikazuje ukrasni isječci, grafika, ptica, dizajn&#10;&#10;Opis je automatski generiran">
            <a:extLst>
              <a:ext uri="{FF2B5EF4-FFF2-40B4-BE49-F238E27FC236}">
                <a16:creationId xmlns:a16="http://schemas.microsoft.com/office/drawing/2014/main" id="{566AEB94-07DE-A201-F925-A3507DB223D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139" y="1462177"/>
            <a:ext cx="303059" cy="303059"/>
          </a:xfrm>
          <a:prstGeom prst="rect">
            <a:avLst/>
          </a:prstGeom>
        </p:spPr>
      </p:pic>
      <p:pic>
        <p:nvPicPr>
          <p:cNvPr id="11" name="Slika 14" descr="Slika na kojoj se prikazuje krug, grafika, simbol, Font&#10;&#10;Opis je automatski generiran">
            <a:extLst>
              <a:ext uri="{FF2B5EF4-FFF2-40B4-BE49-F238E27FC236}">
                <a16:creationId xmlns:a16="http://schemas.microsoft.com/office/drawing/2014/main" id="{2C19C522-35FD-5FDB-6D83-3162BE149D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5850" y="1832145"/>
            <a:ext cx="303059" cy="303059"/>
          </a:xfrm>
          <a:prstGeom prst="rect">
            <a:avLst/>
          </a:prstGeom>
        </p:spPr>
      </p:pic>
      <p:pic>
        <p:nvPicPr>
          <p:cNvPr id="12" name="Grafika 16" descr="World with solid fill">
            <a:extLst>
              <a:ext uri="{FF2B5EF4-FFF2-40B4-BE49-F238E27FC236}">
                <a16:creationId xmlns:a16="http://schemas.microsoft.com/office/drawing/2014/main" id="{F4D48773-CB9B-2B22-0BA7-B16024A4948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86016" y="2176135"/>
            <a:ext cx="362726" cy="362726"/>
          </a:xfrm>
          <a:prstGeom prst="rect">
            <a:avLst/>
          </a:prstGeom>
        </p:spPr>
      </p:pic>
      <p:pic>
        <p:nvPicPr>
          <p:cNvPr id="16" name="Slika 2" descr="Slika na kojoj se prikazuje tekst, snimka zaslona, Font, logotip&#10;&#10;Opis je automatski generiran">
            <a:extLst>
              <a:ext uri="{FF2B5EF4-FFF2-40B4-BE49-F238E27FC236}">
                <a16:creationId xmlns:a16="http://schemas.microsoft.com/office/drawing/2014/main" id="{05E92FE8-561F-4FBC-4882-C0813CBB59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5" y="734994"/>
            <a:ext cx="9124394" cy="5060479"/>
          </a:xfrm>
          <a:prstGeom prst="rect">
            <a:avLst/>
          </a:prstGeom>
        </p:spPr>
      </p:pic>
      <p:pic>
        <p:nvPicPr>
          <p:cNvPr id="18" name="Picture 57" descr="A picture containing shape&#10;&#10;Description automatically generated">
            <a:extLst>
              <a:ext uri="{FF2B5EF4-FFF2-40B4-BE49-F238E27FC236}">
                <a16:creationId xmlns:a16="http://schemas.microsoft.com/office/drawing/2014/main" id="{04105032-EAE2-1AEB-7D9F-DA62CB68F6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16" y="6080147"/>
            <a:ext cx="621421" cy="576193"/>
          </a:xfrm>
          <a:prstGeom prst="rect">
            <a:avLst/>
          </a:prstGeom>
        </p:spPr>
      </p:pic>
      <p:sp>
        <p:nvSpPr>
          <p:cNvPr id="19" name="Rectangle 58">
            <a:extLst>
              <a:ext uri="{FF2B5EF4-FFF2-40B4-BE49-F238E27FC236}">
                <a16:creationId xmlns:a16="http://schemas.microsoft.com/office/drawing/2014/main" id="{66FCD0F1-1A6D-AC46-E36E-E026D22013C7}"/>
              </a:ext>
            </a:extLst>
          </p:cNvPr>
          <p:cNvSpPr/>
          <p:nvPr/>
        </p:nvSpPr>
        <p:spPr>
          <a:xfrm>
            <a:off x="1115325" y="6046731"/>
            <a:ext cx="8916571" cy="5609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GB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Funded by the European Union, the Swiss State Secretariat for Education, Research and Innovation (SERI) and UK Research and Innovation (</a:t>
            </a:r>
            <a:r>
              <a:rPr lang="en-GB" sz="12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UKRI</a:t>
            </a:r>
            <a:r>
              <a:rPr lang="en-GB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Views and opinions expressed are however those of the author(s) only and do not necessarily reflect those of the European Union or REA, nor SERI or UKRI.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5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B464DBA-6BE7-C30E-EDAE-C87EC6D282B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06" y="6059983"/>
            <a:ext cx="411744" cy="456558"/>
          </a:xfrm>
          <a:prstGeom prst="rect">
            <a:avLst/>
          </a:prstGeom>
        </p:spPr>
      </p:pic>
      <p:pic>
        <p:nvPicPr>
          <p:cNvPr id="21" name="Picture 60">
            <a:extLst>
              <a:ext uri="{FF2B5EF4-FFF2-40B4-BE49-F238E27FC236}">
                <a16:creationId xmlns:a16="http://schemas.microsoft.com/office/drawing/2014/main" id="{D356B943-0DC1-F1FC-9871-A342D49CEEE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5552" y="6093048"/>
            <a:ext cx="1183410" cy="35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01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21AC89-84C0-5023-F4E2-8F9F9E7E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756" y="4573177"/>
            <a:ext cx="6124756" cy="1096219"/>
          </a:xfrm>
        </p:spPr>
        <p:txBody>
          <a:bodyPr>
            <a:normAutofit/>
          </a:bodyPr>
          <a:lstStyle/>
          <a:p>
            <a:r>
              <a:rPr lang="en-GB" sz="35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24671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5819B-6590-4405-8E51-E698510DD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Organic SEED market</a:t>
            </a:r>
          </a:p>
        </p:txBody>
      </p:sp>
      <p:pic>
        <p:nvPicPr>
          <p:cNvPr id="2050" name="Picture 2" descr="Watercolor set of seeds of indoor and garden flowers and plants all elements are handpainted">
            <a:extLst>
              <a:ext uri="{FF2B5EF4-FFF2-40B4-BE49-F238E27FC236}">
                <a16:creationId xmlns:a16="http://schemas.microsoft.com/office/drawing/2014/main" id="{CC236960-2A6B-5469-1EB9-70EE79848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3" t="17513" r="4923" b="15658"/>
          <a:stretch/>
        </p:blipFill>
        <p:spPr bwMode="auto">
          <a:xfrm>
            <a:off x="4143737" y="2407534"/>
            <a:ext cx="3565003" cy="270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1A1B46-D5B7-88D0-73E4-7001345EC329}"/>
              </a:ext>
            </a:extLst>
          </p:cNvPr>
          <p:cNvSpPr txBox="1"/>
          <p:nvPr/>
        </p:nvSpPr>
        <p:spPr>
          <a:xfrm>
            <a:off x="7562609" y="2858819"/>
            <a:ext cx="39961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exact demand and supply of organic seed in the EU are unknown because of 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35B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lack of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01D83-48D7-188A-769F-FC03857BC4BF}"/>
              </a:ext>
            </a:extLst>
          </p:cNvPr>
          <p:cNvSpPr txBox="1"/>
          <p:nvPr/>
        </p:nvSpPr>
        <p:spPr>
          <a:xfrm>
            <a:off x="7708740" y="4279605"/>
            <a:ext cx="42696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 use of  organic seed is 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35B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particularly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35B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 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35B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Eastern and Southern European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35B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countries 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 in the larger and recently  converted organic farms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8356D6-2637-B299-0862-5DD9B5488F6B}"/>
              </a:ext>
            </a:extLst>
          </p:cNvPr>
          <p:cNvSpPr txBox="1"/>
          <p:nvPr/>
        </p:nvSpPr>
        <p:spPr>
          <a:xfrm>
            <a:off x="293708" y="4254240"/>
            <a:ext cx="41350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EU organic seed market has been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35B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growing steadily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driven by increasing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35B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demand for organic products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35B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growing awareness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35B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5112AC-239A-8EE3-340E-15D493198153}"/>
              </a:ext>
            </a:extLst>
          </p:cNvPr>
          <p:cNvSpPr txBox="1"/>
          <p:nvPr/>
        </p:nvSpPr>
        <p:spPr>
          <a:xfrm>
            <a:off x="2334710" y="1509285"/>
            <a:ext cx="3996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35B64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EU organic seed market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was valued at around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90BC30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300 million €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90BC30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in 2019 (EC)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3FEDA4-92FD-3493-C2C4-2572E3F43418}"/>
              </a:ext>
            </a:extLst>
          </p:cNvPr>
          <p:cNvSpPr txBox="1"/>
          <p:nvPr/>
        </p:nvSpPr>
        <p:spPr>
          <a:xfrm>
            <a:off x="3510505" y="5660316"/>
            <a:ext cx="5104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 average the 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90BC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6-fold amount of  organic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90BC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seed would need to be produced 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 reach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35B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100 % organic seed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C9E84-6FD4-6658-BFA0-0B182F9ED1B9}"/>
              </a:ext>
            </a:extLst>
          </p:cNvPr>
          <p:cNvSpPr txBox="1"/>
          <p:nvPr/>
        </p:nvSpPr>
        <p:spPr>
          <a:xfrm>
            <a:off x="743964" y="2746109"/>
            <a:ext cx="29495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35B64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Green Deal &amp; Farm2Fork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25 %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 of the total farmland should be organic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E752A-3A47-DADC-51A2-D661CB35D372}"/>
              </a:ext>
            </a:extLst>
          </p:cNvPr>
          <p:cNvSpPr txBox="1"/>
          <p:nvPr/>
        </p:nvSpPr>
        <p:spPr>
          <a:xfrm>
            <a:off x="6907772" y="1483588"/>
            <a:ext cx="29495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90BC30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2036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organic seeds have to be used for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35B64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organic farming</a:t>
            </a:r>
          </a:p>
        </p:txBody>
      </p:sp>
    </p:spTree>
    <p:extLst>
      <p:ext uri="{BB962C8B-B14F-4D97-AF65-F5344CB8AC3E}">
        <p14:creationId xmlns:p14="http://schemas.microsoft.com/office/powerpoint/2010/main" val="3428463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5819B-6590-4405-8E51-E698510DD71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Organic PLANT BREEDING market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01D83-48D7-188A-769F-FC03857BC4BF}"/>
              </a:ext>
            </a:extLst>
          </p:cNvPr>
          <p:cNvSpPr txBox="1"/>
          <p:nvPr/>
        </p:nvSpPr>
        <p:spPr>
          <a:xfrm>
            <a:off x="532533" y="4457754"/>
            <a:ext cx="42696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135B64"/>
                </a:solidFill>
              </a:rPr>
              <a:t>most cultivars</a:t>
            </a:r>
            <a:r>
              <a:rPr lang="en-GB" sz="2000" dirty="0"/>
              <a:t> used in organic agriculture are still </a:t>
            </a:r>
            <a:r>
              <a:rPr lang="en-GB" sz="2000" b="1" dirty="0">
                <a:solidFill>
                  <a:srgbClr val="90BC30"/>
                </a:solidFill>
              </a:rPr>
              <a:t>derived from conventional plant breeders</a:t>
            </a:r>
            <a:r>
              <a:rPr lang="en-GB" sz="2000" dirty="0"/>
              <a:t>, even if the seed is produced organically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8356D6-2637-B299-0862-5DD9B5488F6B}"/>
              </a:ext>
            </a:extLst>
          </p:cNvPr>
          <p:cNvSpPr txBox="1"/>
          <p:nvPr/>
        </p:nvSpPr>
        <p:spPr>
          <a:xfrm>
            <a:off x="7331692" y="3993513"/>
            <a:ext cx="41350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available funds have been growing continuously by about </a:t>
            </a:r>
            <a:r>
              <a:rPr lang="en-GB" sz="2000" b="1" dirty="0">
                <a:solidFill>
                  <a:srgbClr val="135B64"/>
                </a:solidFill>
              </a:rPr>
              <a:t>10 % per year</a:t>
            </a:r>
            <a:r>
              <a:rPr lang="en-GB" sz="2000" dirty="0"/>
              <a:t>, and a total volume of 4-5 million € was recently estimated for the 4 countries mentioned above</a:t>
            </a:r>
            <a:endParaRPr lang="en-GB" sz="2000" b="0" i="0" dirty="0"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5112AC-239A-8EE3-340E-15D493198153}"/>
              </a:ext>
            </a:extLst>
          </p:cNvPr>
          <p:cNvSpPr txBox="1"/>
          <p:nvPr/>
        </p:nvSpPr>
        <p:spPr>
          <a:xfrm>
            <a:off x="2099840" y="1384584"/>
            <a:ext cx="39961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Söhne"/>
              </a:rPr>
              <a:t>c</a:t>
            </a:r>
            <a:r>
              <a:rPr lang="en-GB" sz="2000" b="0" i="0" dirty="0">
                <a:effectLst/>
                <a:latin typeface="Söhne"/>
              </a:rPr>
              <a:t>urrent </a:t>
            </a:r>
            <a:r>
              <a:rPr lang="en-GB" sz="2000" b="1" i="0" dirty="0">
                <a:solidFill>
                  <a:srgbClr val="135B64"/>
                </a:solidFill>
                <a:effectLst/>
                <a:latin typeface="Söhne"/>
              </a:rPr>
              <a:t>needs for organic breeding </a:t>
            </a:r>
            <a:r>
              <a:rPr lang="en-GB" sz="2000" b="0" i="0" dirty="0">
                <a:effectLst/>
                <a:latin typeface="Söhne"/>
              </a:rPr>
              <a:t>are estimated to be at least </a:t>
            </a:r>
          </a:p>
          <a:p>
            <a:pPr algn="ctr"/>
            <a:r>
              <a:rPr lang="en-GB" sz="2000" b="1" i="0" dirty="0">
                <a:solidFill>
                  <a:srgbClr val="90BC30"/>
                </a:solidFill>
                <a:effectLst/>
                <a:latin typeface="Söhne"/>
              </a:rPr>
              <a:t>100 million € per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C9E84-6FD4-6658-BFA0-0B182F9ED1B9}"/>
              </a:ext>
            </a:extLst>
          </p:cNvPr>
          <p:cNvSpPr txBox="1"/>
          <p:nvPr/>
        </p:nvSpPr>
        <p:spPr>
          <a:xfrm>
            <a:off x="532533" y="2704930"/>
            <a:ext cx="29495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i="0" dirty="0">
                <a:effectLst/>
                <a:latin typeface="Söhne"/>
              </a:rPr>
              <a:t>organic plant breeding is an</a:t>
            </a:r>
            <a:r>
              <a:rPr lang="en-GB" sz="2000" b="1" i="0" dirty="0">
                <a:effectLst/>
                <a:latin typeface="Söhne"/>
              </a:rPr>
              <a:t> </a:t>
            </a:r>
            <a:r>
              <a:rPr lang="en-GB" sz="2000" b="1" i="0" dirty="0">
                <a:solidFill>
                  <a:srgbClr val="135B64"/>
                </a:solidFill>
                <a:effectLst/>
                <a:latin typeface="Söhne"/>
              </a:rPr>
              <a:t>established niche </a:t>
            </a:r>
            <a:r>
              <a:rPr lang="en-GB" sz="2000" i="0" dirty="0">
                <a:effectLst/>
                <a:latin typeface="Söhne"/>
              </a:rPr>
              <a:t>in the seed market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E752A-3A47-DADC-51A2-D661CB35D372}"/>
              </a:ext>
            </a:extLst>
          </p:cNvPr>
          <p:cNvSpPr txBox="1"/>
          <p:nvPr/>
        </p:nvSpPr>
        <p:spPr>
          <a:xfrm>
            <a:off x="6942651" y="2059658"/>
            <a:ext cx="41627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Söhne"/>
              </a:rPr>
              <a:t>m</a:t>
            </a:r>
            <a:r>
              <a:rPr lang="en-GB" sz="2000" i="0" dirty="0">
                <a:effectLst/>
                <a:latin typeface="Söhne"/>
              </a:rPr>
              <a:t>ost breeding initiatives are in </a:t>
            </a:r>
            <a:r>
              <a:rPr lang="en-GB" sz="2000" b="1" i="0" dirty="0">
                <a:solidFill>
                  <a:srgbClr val="135B64"/>
                </a:solidFill>
                <a:effectLst/>
                <a:latin typeface="Söhne"/>
              </a:rPr>
              <a:t>Germany, Switzerland, Austria </a:t>
            </a:r>
            <a:r>
              <a:rPr lang="en-GB" sz="2000" i="0" dirty="0">
                <a:effectLst/>
                <a:latin typeface="Söhne"/>
              </a:rPr>
              <a:t>and </a:t>
            </a:r>
            <a:r>
              <a:rPr lang="en-GB" sz="2000" b="1" i="0" dirty="0">
                <a:solidFill>
                  <a:srgbClr val="135B64"/>
                </a:solidFill>
                <a:effectLst/>
                <a:latin typeface="Söhne"/>
              </a:rPr>
              <a:t>the Netherlands</a:t>
            </a:r>
            <a:endParaRPr lang="en-GB" sz="2000" i="0" dirty="0">
              <a:solidFill>
                <a:srgbClr val="135B64"/>
              </a:solidFill>
              <a:effectLst/>
              <a:latin typeface="Söhne"/>
            </a:endParaRPr>
          </a:p>
        </p:txBody>
      </p:sp>
      <p:pic>
        <p:nvPicPr>
          <p:cNvPr id="1026" name="Picture 2" descr="Free vector set of nature scribble style">
            <a:extLst>
              <a:ext uri="{FF2B5EF4-FFF2-40B4-BE49-F238E27FC236}">
                <a16:creationId xmlns:a16="http://schemas.microsoft.com/office/drawing/2014/main" id="{3D8B1058-BB0C-A8E1-399B-F9C0A784D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73" b="96764" l="31789" r="65176">
                        <a14:foregroundMark x1="53994" y1="47573" x2="56550" y2="48220"/>
                        <a14:foregroundMark x1="51917" y1="94013" x2="53035" y2="94822"/>
                        <a14:foregroundMark x1="40735" y1="63107" x2="37859" y2="66343"/>
                        <a14:foregroundMark x1="44728" y1="70874" x2="47284" y2="79773"/>
                        <a14:foregroundMark x1="46326" y1="96764" x2="46326" y2="96764"/>
                        <a14:foregroundMark x1="46006" y1="96440" x2="48562" y2="96278"/>
                        <a14:foregroundMark x1="31789" y1="65210" x2="33866" y2="73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48" t="43422" r="30651" b="1891"/>
          <a:stretch/>
        </p:blipFill>
        <p:spPr bwMode="auto">
          <a:xfrm>
            <a:off x="4629392" y="2383983"/>
            <a:ext cx="2379151" cy="32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08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5819B-6590-4405-8E51-E698510DD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Organic production </a:t>
            </a:r>
            <a:r>
              <a:rPr lang="hr-HR" sz="3600" dirty="0" err="1"/>
              <a:t>is</a:t>
            </a:r>
            <a:r>
              <a:rPr lang="hr-HR" sz="3600" dirty="0"/>
              <a:t> more </a:t>
            </a:r>
            <a:r>
              <a:rPr lang="hr-HR" sz="3600" dirty="0" err="1"/>
              <a:t>costly</a:t>
            </a:r>
            <a:r>
              <a:rPr lang="hr-HR" sz="3600" dirty="0"/>
              <a:t> </a:t>
            </a:r>
            <a:r>
              <a:rPr lang="hr-HR" sz="3600" dirty="0" err="1"/>
              <a:t>due</a:t>
            </a:r>
            <a:r>
              <a:rPr lang="hr-HR" sz="3600" dirty="0"/>
              <a:t> to …</a:t>
            </a:r>
            <a:endParaRPr lang="de-CH" sz="3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E82856-9DD3-8F01-3BE1-E3C19E100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8497" y="1442420"/>
            <a:ext cx="9295005" cy="450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1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EE20C-F44C-EB68-5FEB-C3230E54E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diagram of a risk management&#10;&#10;AI-generated content may be incorrect.">
            <a:extLst>
              <a:ext uri="{FF2B5EF4-FFF2-40B4-BE49-F238E27FC236}">
                <a16:creationId xmlns:a16="http://schemas.microsoft.com/office/drawing/2014/main" id="{20B9F380-72E2-7202-D8F4-F0572DB870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4" y="3934242"/>
            <a:ext cx="4943326" cy="2186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355199-1ED8-0FD6-BDD5-F1A95D811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7" y="0"/>
            <a:ext cx="12192000" cy="1120620"/>
          </a:xfrm>
        </p:spPr>
        <p:txBody>
          <a:bodyPr>
            <a:normAutofit/>
          </a:bodyPr>
          <a:lstStyle/>
          <a:p>
            <a:r>
              <a:rPr lang="hr-HR" sz="3600" dirty="0" err="1"/>
              <a:t>Comprehensive</a:t>
            </a:r>
            <a:r>
              <a:rPr lang="hr-HR" sz="3600" dirty="0"/>
              <a:t> </a:t>
            </a:r>
            <a:r>
              <a:rPr lang="hr-HR" sz="3600" dirty="0" err="1"/>
              <a:t>and</a:t>
            </a:r>
            <a:r>
              <a:rPr lang="hr-HR" sz="3600" dirty="0"/>
              <a:t> complex data </a:t>
            </a:r>
            <a:r>
              <a:rPr lang="hr-HR" sz="3600" dirty="0" err="1"/>
              <a:t>collection</a:t>
            </a:r>
            <a:endParaRPr lang="en-GB" sz="3600" dirty="0"/>
          </a:p>
        </p:txBody>
      </p:sp>
      <p:pic>
        <p:nvPicPr>
          <p:cNvPr id="8" name="Graphic 7" descr="Bar graph with upward trend outline">
            <a:extLst>
              <a:ext uri="{FF2B5EF4-FFF2-40B4-BE49-F238E27FC236}">
                <a16:creationId xmlns:a16="http://schemas.microsoft.com/office/drawing/2014/main" id="{E014996C-AADA-483F-9D26-95748CFB2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418" y="82550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9585E5-5E97-48D5-07B5-F7B1C9AFEF3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694" y="1258203"/>
            <a:ext cx="4391084" cy="21860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F30482-5B3F-0FFE-2698-02C39306E5A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6611" y="2330104"/>
            <a:ext cx="3735592" cy="24605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8F23D2-407D-CF4E-27A7-931293B0337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34202" y="1354122"/>
            <a:ext cx="3892775" cy="2074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976782-D698-F2A3-349E-BC9AD1F9B1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19398"/>
          <a:stretch/>
        </p:blipFill>
        <p:spPr>
          <a:xfrm>
            <a:off x="7346992" y="4419716"/>
            <a:ext cx="4422314" cy="20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1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F4798-9C9E-B1F7-7DC3-225FCBC60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2880C-865F-76AF-FE65-7767F852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7" y="0"/>
            <a:ext cx="12192000" cy="1120620"/>
          </a:xfrm>
        </p:spPr>
        <p:txBody>
          <a:bodyPr>
            <a:normAutofit/>
          </a:bodyPr>
          <a:lstStyle/>
          <a:p>
            <a:r>
              <a:rPr lang="hr-HR" sz="3600" dirty="0" err="1"/>
              <a:t>Comprehensive</a:t>
            </a:r>
            <a:r>
              <a:rPr lang="hr-HR" sz="3600" dirty="0"/>
              <a:t> </a:t>
            </a:r>
            <a:r>
              <a:rPr lang="hr-HR" sz="3600" dirty="0" err="1"/>
              <a:t>and</a:t>
            </a:r>
            <a:r>
              <a:rPr lang="hr-HR" sz="3600" dirty="0"/>
              <a:t> complex data </a:t>
            </a:r>
            <a:r>
              <a:rPr lang="hr-HR" sz="3600" dirty="0" err="1"/>
              <a:t>collection</a:t>
            </a:r>
            <a:endParaRPr lang="en-GB" sz="3600" dirty="0"/>
          </a:p>
        </p:txBody>
      </p:sp>
      <p:pic>
        <p:nvPicPr>
          <p:cNvPr id="8" name="Graphic 7" descr="Bar graph with upward trend outline">
            <a:extLst>
              <a:ext uri="{FF2B5EF4-FFF2-40B4-BE49-F238E27FC236}">
                <a16:creationId xmlns:a16="http://schemas.microsoft.com/office/drawing/2014/main" id="{B123EF97-4A97-60D3-3402-C9C070A55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418" y="82550"/>
            <a:ext cx="914400" cy="914400"/>
          </a:xfrm>
          <a:prstGeom prst="rect">
            <a:avLst/>
          </a:prstGeom>
        </p:spPr>
      </p:pic>
      <p:pic>
        <p:nvPicPr>
          <p:cNvPr id="11" name="Picture 10" descr="A picture containing plant&#10;&#10;Description automatically generated">
            <a:extLst>
              <a:ext uri="{FF2B5EF4-FFF2-40B4-BE49-F238E27FC236}">
                <a16:creationId xmlns:a16="http://schemas.microsoft.com/office/drawing/2014/main" id="{980FB146-F09F-1580-47D4-F04578A07E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7" b="22531"/>
          <a:stretch/>
        </p:blipFill>
        <p:spPr>
          <a:xfrm>
            <a:off x="2333828" y="1380569"/>
            <a:ext cx="7853968" cy="478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54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45FA3-F745-433F-B1C2-A8879B849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BE4EC8-8502-8204-F046-8400538F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SWOT </a:t>
            </a:r>
            <a:r>
              <a:rPr lang="hr-HR" dirty="0" err="1"/>
              <a:t>analysis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A4D658-A3D0-755E-A126-887A0F06EBC3}"/>
              </a:ext>
            </a:extLst>
          </p:cNvPr>
          <p:cNvSpPr/>
          <p:nvPr/>
        </p:nvSpPr>
        <p:spPr>
          <a:xfrm>
            <a:off x="345056" y="1711909"/>
            <a:ext cx="3605842" cy="4093668"/>
          </a:xfrm>
          <a:custGeom>
            <a:avLst/>
            <a:gdLst>
              <a:gd name="connsiteX0" fmla="*/ 0 w 3605842"/>
              <a:gd name="connsiteY0" fmla="*/ 0 h 4093668"/>
              <a:gd name="connsiteX1" fmla="*/ 600974 w 3605842"/>
              <a:gd name="connsiteY1" fmla="*/ 0 h 4093668"/>
              <a:gd name="connsiteX2" fmla="*/ 1238006 w 3605842"/>
              <a:gd name="connsiteY2" fmla="*/ 0 h 4093668"/>
              <a:gd name="connsiteX3" fmla="*/ 1766863 w 3605842"/>
              <a:gd name="connsiteY3" fmla="*/ 0 h 4093668"/>
              <a:gd name="connsiteX4" fmla="*/ 2295719 w 3605842"/>
              <a:gd name="connsiteY4" fmla="*/ 0 h 4093668"/>
              <a:gd name="connsiteX5" fmla="*/ 2896693 w 3605842"/>
              <a:gd name="connsiteY5" fmla="*/ 0 h 4093668"/>
              <a:gd name="connsiteX6" fmla="*/ 3605842 w 3605842"/>
              <a:gd name="connsiteY6" fmla="*/ 0 h 4093668"/>
              <a:gd name="connsiteX7" fmla="*/ 3605842 w 3605842"/>
              <a:gd name="connsiteY7" fmla="*/ 723215 h 4093668"/>
              <a:gd name="connsiteX8" fmla="*/ 3605842 w 3605842"/>
              <a:gd name="connsiteY8" fmla="*/ 1446429 h 4093668"/>
              <a:gd name="connsiteX9" fmla="*/ 3605842 w 3605842"/>
              <a:gd name="connsiteY9" fmla="*/ 2210581 h 4093668"/>
              <a:gd name="connsiteX10" fmla="*/ 3605842 w 3605842"/>
              <a:gd name="connsiteY10" fmla="*/ 2892859 h 4093668"/>
              <a:gd name="connsiteX11" fmla="*/ 3605842 w 3605842"/>
              <a:gd name="connsiteY11" fmla="*/ 4093668 h 4093668"/>
              <a:gd name="connsiteX12" fmla="*/ 3004868 w 3605842"/>
              <a:gd name="connsiteY12" fmla="*/ 4093668 h 4093668"/>
              <a:gd name="connsiteX13" fmla="*/ 2331778 w 3605842"/>
              <a:gd name="connsiteY13" fmla="*/ 4093668 h 4093668"/>
              <a:gd name="connsiteX14" fmla="*/ 1658687 w 3605842"/>
              <a:gd name="connsiteY14" fmla="*/ 4093668 h 4093668"/>
              <a:gd name="connsiteX15" fmla="*/ 1129830 w 3605842"/>
              <a:gd name="connsiteY15" fmla="*/ 4093668 h 4093668"/>
              <a:gd name="connsiteX16" fmla="*/ 0 w 3605842"/>
              <a:gd name="connsiteY16" fmla="*/ 4093668 h 4093668"/>
              <a:gd name="connsiteX17" fmla="*/ 0 w 3605842"/>
              <a:gd name="connsiteY17" fmla="*/ 3411390 h 4093668"/>
              <a:gd name="connsiteX18" fmla="*/ 0 w 3605842"/>
              <a:gd name="connsiteY18" fmla="*/ 2688175 h 4093668"/>
              <a:gd name="connsiteX19" fmla="*/ 0 w 3605842"/>
              <a:gd name="connsiteY19" fmla="*/ 2087771 h 4093668"/>
              <a:gd name="connsiteX20" fmla="*/ 0 w 3605842"/>
              <a:gd name="connsiteY20" fmla="*/ 1446429 h 4093668"/>
              <a:gd name="connsiteX21" fmla="*/ 0 w 3605842"/>
              <a:gd name="connsiteY21" fmla="*/ 682278 h 4093668"/>
              <a:gd name="connsiteX22" fmla="*/ 0 w 3605842"/>
              <a:gd name="connsiteY22" fmla="*/ 0 h 409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05842" h="4093668" fill="none" extrusionOk="0">
                <a:moveTo>
                  <a:pt x="0" y="0"/>
                </a:moveTo>
                <a:cubicBezTo>
                  <a:pt x="176101" y="-27032"/>
                  <a:pt x="320833" y="-24380"/>
                  <a:pt x="600974" y="0"/>
                </a:cubicBezTo>
                <a:cubicBezTo>
                  <a:pt x="881115" y="24380"/>
                  <a:pt x="979105" y="8148"/>
                  <a:pt x="1238006" y="0"/>
                </a:cubicBezTo>
                <a:cubicBezTo>
                  <a:pt x="1496907" y="-8148"/>
                  <a:pt x="1579589" y="9012"/>
                  <a:pt x="1766863" y="0"/>
                </a:cubicBezTo>
                <a:cubicBezTo>
                  <a:pt x="1954137" y="-9012"/>
                  <a:pt x="2164982" y="-12457"/>
                  <a:pt x="2295719" y="0"/>
                </a:cubicBezTo>
                <a:cubicBezTo>
                  <a:pt x="2426456" y="12457"/>
                  <a:pt x="2610336" y="-2014"/>
                  <a:pt x="2896693" y="0"/>
                </a:cubicBezTo>
                <a:cubicBezTo>
                  <a:pt x="3183050" y="2014"/>
                  <a:pt x="3299331" y="21959"/>
                  <a:pt x="3605842" y="0"/>
                </a:cubicBezTo>
                <a:cubicBezTo>
                  <a:pt x="3606499" y="330859"/>
                  <a:pt x="3572153" y="417032"/>
                  <a:pt x="3605842" y="723215"/>
                </a:cubicBezTo>
                <a:cubicBezTo>
                  <a:pt x="3639531" y="1029398"/>
                  <a:pt x="3631760" y="1097590"/>
                  <a:pt x="3605842" y="1446429"/>
                </a:cubicBezTo>
                <a:cubicBezTo>
                  <a:pt x="3579924" y="1795268"/>
                  <a:pt x="3598615" y="1853265"/>
                  <a:pt x="3605842" y="2210581"/>
                </a:cubicBezTo>
                <a:cubicBezTo>
                  <a:pt x="3613069" y="2567897"/>
                  <a:pt x="3605255" y="2715772"/>
                  <a:pt x="3605842" y="2892859"/>
                </a:cubicBezTo>
                <a:cubicBezTo>
                  <a:pt x="3606429" y="3069946"/>
                  <a:pt x="3580324" y="3837185"/>
                  <a:pt x="3605842" y="4093668"/>
                </a:cubicBezTo>
                <a:cubicBezTo>
                  <a:pt x="3310942" y="4105465"/>
                  <a:pt x="3268772" y="4119287"/>
                  <a:pt x="3004868" y="4093668"/>
                </a:cubicBezTo>
                <a:cubicBezTo>
                  <a:pt x="2740964" y="4068049"/>
                  <a:pt x="2551446" y="4084504"/>
                  <a:pt x="2331778" y="4093668"/>
                </a:cubicBezTo>
                <a:cubicBezTo>
                  <a:pt x="2112110" y="4102833"/>
                  <a:pt x="1907517" y="4105207"/>
                  <a:pt x="1658687" y="4093668"/>
                </a:cubicBezTo>
                <a:cubicBezTo>
                  <a:pt x="1409857" y="4082129"/>
                  <a:pt x="1274005" y="4080141"/>
                  <a:pt x="1129830" y="4093668"/>
                </a:cubicBezTo>
                <a:cubicBezTo>
                  <a:pt x="985655" y="4107195"/>
                  <a:pt x="519220" y="4070230"/>
                  <a:pt x="0" y="4093668"/>
                </a:cubicBezTo>
                <a:cubicBezTo>
                  <a:pt x="29252" y="3897323"/>
                  <a:pt x="-31920" y="3722825"/>
                  <a:pt x="0" y="3411390"/>
                </a:cubicBezTo>
                <a:cubicBezTo>
                  <a:pt x="31920" y="3099955"/>
                  <a:pt x="-7616" y="2920285"/>
                  <a:pt x="0" y="2688175"/>
                </a:cubicBezTo>
                <a:cubicBezTo>
                  <a:pt x="7616" y="2456065"/>
                  <a:pt x="18108" y="2300529"/>
                  <a:pt x="0" y="2087771"/>
                </a:cubicBezTo>
                <a:cubicBezTo>
                  <a:pt x="-18108" y="1875013"/>
                  <a:pt x="-31150" y="1718343"/>
                  <a:pt x="0" y="1446429"/>
                </a:cubicBezTo>
                <a:cubicBezTo>
                  <a:pt x="31150" y="1174515"/>
                  <a:pt x="-14630" y="1059582"/>
                  <a:pt x="0" y="682278"/>
                </a:cubicBezTo>
                <a:cubicBezTo>
                  <a:pt x="14630" y="304974"/>
                  <a:pt x="-33230" y="295650"/>
                  <a:pt x="0" y="0"/>
                </a:cubicBezTo>
                <a:close/>
              </a:path>
              <a:path w="3605842" h="4093668" stroke="0" extrusionOk="0">
                <a:moveTo>
                  <a:pt x="0" y="0"/>
                </a:moveTo>
                <a:cubicBezTo>
                  <a:pt x="241927" y="10103"/>
                  <a:pt x="282604" y="3856"/>
                  <a:pt x="564915" y="0"/>
                </a:cubicBezTo>
                <a:cubicBezTo>
                  <a:pt x="847227" y="-3856"/>
                  <a:pt x="1002328" y="-12139"/>
                  <a:pt x="1129830" y="0"/>
                </a:cubicBezTo>
                <a:cubicBezTo>
                  <a:pt x="1257332" y="12139"/>
                  <a:pt x="1484882" y="14760"/>
                  <a:pt x="1766863" y="0"/>
                </a:cubicBezTo>
                <a:cubicBezTo>
                  <a:pt x="2048844" y="-14760"/>
                  <a:pt x="2087471" y="-27865"/>
                  <a:pt x="2331778" y="0"/>
                </a:cubicBezTo>
                <a:cubicBezTo>
                  <a:pt x="2576086" y="27865"/>
                  <a:pt x="2736029" y="22732"/>
                  <a:pt x="3004868" y="0"/>
                </a:cubicBezTo>
                <a:cubicBezTo>
                  <a:pt x="3273707" y="-22732"/>
                  <a:pt x="3370782" y="-7816"/>
                  <a:pt x="3605842" y="0"/>
                </a:cubicBezTo>
                <a:cubicBezTo>
                  <a:pt x="3620903" y="138958"/>
                  <a:pt x="3603298" y="485718"/>
                  <a:pt x="3605842" y="641341"/>
                </a:cubicBezTo>
                <a:cubicBezTo>
                  <a:pt x="3608386" y="796964"/>
                  <a:pt x="3618373" y="1075109"/>
                  <a:pt x="3605842" y="1405493"/>
                </a:cubicBezTo>
                <a:cubicBezTo>
                  <a:pt x="3593311" y="1735877"/>
                  <a:pt x="3597378" y="1883742"/>
                  <a:pt x="3605842" y="2128707"/>
                </a:cubicBezTo>
                <a:cubicBezTo>
                  <a:pt x="3614306" y="2373672"/>
                  <a:pt x="3608417" y="2441845"/>
                  <a:pt x="3605842" y="2688175"/>
                </a:cubicBezTo>
                <a:cubicBezTo>
                  <a:pt x="3603267" y="2934505"/>
                  <a:pt x="3613774" y="3156041"/>
                  <a:pt x="3605842" y="3329517"/>
                </a:cubicBezTo>
                <a:cubicBezTo>
                  <a:pt x="3597910" y="3502993"/>
                  <a:pt x="3581849" y="3809884"/>
                  <a:pt x="3605842" y="4093668"/>
                </a:cubicBezTo>
                <a:cubicBezTo>
                  <a:pt x="3454876" y="4105969"/>
                  <a:pt x="3168750" y="4073735"/>
                  <a:pt x="3004868" y="4093668"/>
                </a:cubicBezTo>
                <a:cubicBezTo>
                  <a:pt x="2840986" y="4113601"/>
                  <a:pt x="2540532" y="4117423"/>
                  <a:pt x="2367836" y="4093668"/>
                </a:cubicBezTo>
                <a:cubicBezTo>
                  <a:pt x="2195140" y="4069913"/>
                  <a:pt x="2021383" y="4079491"/>
                  <a:pt x="1694746" y="4093668"/>
                </a:cubicBezTo>
                <a:cubicBezTo>
                  <a:pt x="1368109" y="4107846"/>
                  <a:pt x="1366414" y="4076418"/>
                  <a:pt x="1165889" y="4093668"/>
                </a:cubicBezTo>
                <a:cubicBezTo>
                  <a:pt x="965364" y="4110918"/>
                  <a:pt x="797735" y="4086801"/>
                  <a:pt x="637032" y="4093668"/>
                </a:cubicBezTo>
                <a:cubicBezTo>
                  <a:pt x="476329" y="4100535"/>
                  <a:pt x="238445" y="4093415"/>
                  <a:pt x="0" y="4093668"/>
                </a:cubicBezTo>
                <a:cubicBezTo>
                  <a:pt x="-2058" y="3908358"/>
                  <a:pt x="28259" y="3695432"/>
                  <a:pt x="0" y="3329517"/>
                </a:cubicBezTo>
                <a:cubicBezTo>
                  <a:pt x="-28259" y="2963602"/>
                  <a:pt x="-1214" y="2766104"/>
                  <a:pt x="0" y="2565365"/>
                </a:cubicBezTo>
                <a:cubicBezTo>
                  <a:pt x="1214" y="2364626"/>
                  <a:pt x="-19046" y="1962797"/>
                  <a:pt x="0" y="1801214"/>
                </a:cubicBezTo>
                <a:cubicBezTo>
                  <a:pt x="19046" y="1639631"/>
                  <a:pt x="-4640" y="1487600"/>
                  <a:pt x="0" y="1241746"/>
                </a:cubicBezTo>
                <a:cubicBezTo>
                  <a:pt x="4640" y="995892"/>
                  <a:pt x="-37520" y="347970"/>
                  <a:pt x="0" y="0"/>
                </a:cubicBezTo>
                <a:close/>
              </a:path>
            </a:pathLst>
          </a:custGeom>
          <a:solidFill>
            <a:srgbClr val="90BC30"/>
          </a:solidFill>
          <a:ln>
            <a:solidFill>
              <a:srgbClr val="90BC30"/>
            </a:solidFill>
            <a:extLst>
              <a:ext uri="{C807C97D-BFC1-408E-A445-0C87EB9F89A2}">
                <ask:lineSketchStyleProps xmlns:ask="http://schemas.microsoft.com/office/drawing/2018/sketchyshapes" sd="322753262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endParaRPr lang="en-GB" sz="1800" dirty="0">
              <a:solidFill>
                <a:srgbClr val="135B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50E2BD-6584-66A2-D9A0-D69854A5E7DF}"/>
              </a:ext>
            </a:extLst>
          </p:cNvPr>
          <p:cNvSpPr txBox="1"/>
          <p:nvPr/>
        </p:nvSpPr>
        <p:spPr>
          <a:xfrm>
            <a:off x="284672" y="1835259"/>
            <a:ext cx="36662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E5861"/>
                </a:solidFill>
              </a:rPr>
              <a:t>Strategic</a:t>
            </a:r>
            <a:r>
              <a:rPr lang="hr-HR" dirty="0">
                <a:solidFill>
                  <a:srgbClr val="0E5861"/>
                </a:solidFill>
              </a:rPr>
              <a:t> </a:t>
            </a:r>
            <a:r>
              <a:rPr lang="hr-HR" b="1" dirty="0" err="1">
                <a:solidFill>
                  <a:srgbClr val="0E5861"/>
                </a:solidFill>
              </a:rPr>
              <a:t>planning</a:t>
            </a:r>
            <a:r>
              <a:rPr lang="hr-HR" b="1" dirty="0">
                <a:solidFill>
                  <a:srgbClr val="0E5861"/>
                </a:solidFill>
              </a:rPr>
              <a:t> </a:t>
            </a:r>
            <a:r>
              <a:rPr lang="hr-HR" b="1" dirty="0" err="1">
                <a:solidFill>
                  <a:srgbClr val="0E5861"/>
                </a:solidFill>
              </a:rPr>
              <a:t>tool</a:t>
            </a:r>
            <a:r>
              <a:rPr lang="hr-HR" b="1" dirty="0">
                <a:solidFill>
                  <a:srgbClr val="0E5861"/>
                </a:solidFill>
              </a:rPr>
              <a:t> </a:t>
            </a:r>
            <a:r>
              <a:rPr lang="hr-HR" dirty="0">
                <a:solidFill>
                  <a:srgbClr val="0E5861"/>
                </a:solidFill>
              </a:rPr>
              <a:t>for </a:t>
            </a:r>
            <a:r>
              <a:rPr lang="hr-HR" dirty="0" err="1">
                <a:solidFill>
                  <a:srgbClr val="0E5861"/>
                </a:solidFill>
              </a:rPr>
              <a:t>identifying</a:t>
            </a:r>
            <a:r>
              <a:rPr lang="hr-HR" dirty="0">
                <a:solidFill>
                  <a:srgbClr val="0E5861"/>
                </a:solidFill>
              </a:rPr>
              <a:t> </a:t>
            </a:r>
            <a:r>
              <a:rPr lang="hr-HR" dirty="0" err="1">
                <a:solidFill>
                  <a:srgbClr val="0E5861"/>
                </a:solidFill>
              </a:rPr>
              <a:t>and</a:t>
            </a:r>
            <a:r>
              <a:rPr lang="hr-HR" dirty="0">
                <a:solidFill>
                  <a:srgbClr val="0E5861"/>
                </a:solidFill>
              </a:rPr>
              <a:t> </a:t>
            </a:r>
            <a:r>
              <a:rPr lang="hr-HR" dirty="0" err="1">
                <a:solidFill>
                  <a:srgbClr val="0E5861"/>
                </a:solidFill>
              </a:rPr>
              <a:t>assessing</a:t>
            </a:r>
            <a:r>
              <a:rPr lang="hr-HR" dirty="0">
                <a:solidFill>
                  <a:srgbClr val="0E5861"/>
                </a:solidFill>
              </a:rPr>
              <a:t> </a:t>
            </a:r>
            <a:r>
              <a:rPr lang="hr-HR" dirty="0" err="1">
                <a:solidFill>
                  <a:srgbClr val="0E5861"/>
                </a:solidFill>
              </a:rPr>
              <a:t>the</a:t>
            </a:r>
            <a:r>
              <a:rPr lang="hr-HR" dirty="0">
                <a:solidFill>
                  <a:srgbClr val="0E5861"/>
                </a:solidFill>
              </a:rPr>
              <a:t> </a:t>
            </a:r>
            <a:r>
              <a:rPr lang="hr-HR" b="1" dirty="0" err="1">
                <a:solidFill>
                  <a:srgbClr val="0E5861"/>
                </a:solidFill>
              </a:rPr>
              <a:t>internal</a:t>
            </a:r>
            <a:r>
              <a:rPr lang="hr-HR" b="1" dirty="0">
                <a:solidFill>
                  <a:srgbClr val="0E5861"/>
                </a:solidFill>
              </a:rPr>
              <a:t> </a:t>
            </a:r>
            <a:r>
              <a:rPr lang="hr-HR" b="1" dirty="0" err="1">
                <a:solidFill>
                  <a:srgbClr val="0E5861"/>
                </a:solidFill>
              </a:rPr>
              <a:t>and</a:t>
            </a:r>
            <a:r>
              <a:rPr lang="hr-HR" b="1" dirty="0">
                <a:solidFill>
                  <a:srgbClr val="0E5861"/>
                </a:solidFill>
              </a:rPr>
              <a:t> </a:t>
            </a:r>
            <a:r>
              <a:rPr lang="hr-HR" b="1" dirty="0" err="1">
                <a:solidFill>
                  <a:srgbClr val="0E5861"/>
                </a:solidFill>
              </a:rPr>
              <a:t>external</a:t>
            </a:r>
            <a:r>
              <a:rPr lang="hr-HR" b="1" dirty="0">
                <a:solidFill>
                  <a:srgbClr val="0E5861"/>
                </a:solidFill>
              </a:rPr>
              <a:t> </a:t>
            </a:r>
            <a:r>
              <a:rPr lang="hr-HR" b="1" dirty="0" err="1">
                <a:solidFill>
                  <a:srgbClr val="0E5861"/>
                </a:solidFill>
              </a:rPr>
              <a:t>factors</a:t>
            </a:r>
            <a:r>
              <a:rPr lang="hr-HR" b="1" dirty="0">
                <a:solidFill>
                  <a:srgbClr val="0E5861"/>
                </a:solidFill>
              </a:rPr>
              <a:t> </a:t>
            </a:r>
            <a:r>
              <a:rPr lang="hr-HR" dirty="0" err="1">
                <a:solidFill>
                  <a:srgbClr val="0E5861"/>
                </a:solidFill>
              </a:rPr>
              <a:t>that</a:t>
            </a:r>
            <a:r>
              <a:rPr lang="hr-HR" dirty="0">
                <a:solidFill>
                  <a:srgbClr val="0E5861"/>
                </a:solidFill>
              </a:rPr>
              <a:t> </a:t>
            </a:r>
            <a:r>
              <a:rPr lang="hr-HR" dirty="0" err="1">
                <a:solidFill>
                  <a:srgbClr val="0E5861"/>
                </a:solidFill>
              </a:rPr>
              <a:t>can</a:t>
            </a:r>
            <a:r>
              <a:rPr lang="hr-HR" dirty="0">
                <a:solidFill>
                  <a:srgbClr val="0E5861"/>
                </a:solidFill>
              </a:rPr>
              <a:t> </a:t>
            </a:r>
            <a:r>
              <a:rPr lang="hr-HR" dirty="0" err="1">
                <a:solidFill>
                  <a:srgbClr val="0E5861"/>
                </a:solidFill>
              </a:rPr>
              <a:t>impact</a:t>
            </a:r>
            <a:r>
              <a:rPr lang="hr-HR" dirty="0">
                <a:solidFill>
                  <a:srgbClr val="0E5861"/>
                </a:solidFill>
              </a:rPr>
              <a:t> </a:t>
            </a:r>
            <a:r>
              <a:rPr lang="hr-HR" dirty="0" err="1">
                <a:solidFill>
                  <a:srgbClr val="0E5861"/>
                </a:solidFill>
              </a:rPr>
              <a:t>an</a:t>
            </a:r>
            <a:r>
              <a:rPr lang="hr-HR" dirty="0">
                <a:solidFill>
                  <a:srgbClr val="0E5861"/>
                </a:solidFill>
              </a:rPr>
              <a:t> </a:t>
            </a:r>
            <a:r>
              <a:rPr lang="hr-HR" dirty="0" err="1">
                <a:solidFill>
                  <a:srgbClr val="0E5861"/>
                </a:solidFill>
              </a:rPr>
              <a:t>organisation</a:t>
            </a:r>
            <a:r>
              <a:rPr lang="hr-HR" dirty="0">
                <a:solidFill>
                  <a:srgbClr val="0E5861"/>
                </a:solidFill>
              </a:rPr>
              <a:t> </a:t>
            </a:r>
            <a:r>
              <a:rPr lang="hr-HR" dirty="0" err="1">
                <a:solidFill>
                  <a:srgbClr val="0E5861"/>
                </a:solidFill>
              </a:rPr>
              <a:t>or</a:t>
            </a:r>
            <a:r>
              <a:rPr lang="hr-HR" dirty="0">
                <a:solidFill>
                  <a:srgbClr val="0E5861"/>
                </a:solidFill>
              </a:rPr>
              <a:t> </a:t>
            </a:r>
            <a:r>
              <a:rPr lang="hr-HR" dirty="0" err="1">
                <a:solidFill>
                  <a:srgbClr val="0E5861"/>
                </a:solidFill>
              </a:rPr>
              <a:t>project</a:t>
            </a:r>
            <a:endParaRPr lang="hr-HR" dirty="0">
              <a:solidFill>
                <a:srgbClr val="0E586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err="1">
                <a:solidFill>
                  <a:srgbClr val="0E5861"/>
                </a:solidFill>
              </a:rPr>
              <a:t>Simple</a:t>
            </a:r>
            <a:r>
              <a:rPr lang="hr-HR" b="1" dirty="0">
                <a:solidFill>
                  <a:srgbClr val="0E5861"/>
                </a:solidFill>
              </a:rPr>
              <a:t> </a:t>
            </a:r>
            <a:r>
              <a:rPr lang="hr-HR" b="1" dirty="0" err="1">
                <a:solidFill>
                  <a:srgbClr val="0E5861"/>
                </a:solidFill>
              </a:rPr>
              <a:t>and</a:t>
            </a:r>
            <a:r>
              <a:rPr lang="hr-HR" b="1" dirty="0">
                <a:solidFill>
                  <a:srgbClr val="0E5861"/>
                </a:solidFill>
              </a:rPr>
              <a:t> </a:t>
            </a:r>
            <a:r>
              <a:rPr lang="hr-HR" b="1" dirty="0" err="1">
                <a:solidFill>
                  <a:srgbClr val="0E5861"/>
                </a:solidFill>
              </a:rPr>
              <a:t>flexible</a:t>
            </a:r>
            <a:endParaRPr lang="hr-HR" b="1" dirty="0">
              <a:solidFill>
                <a:srgbClr val="0E586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E5861"/>
                </a:solidFill>
              </a:rPr>
              <a:t>Fosters</a:t>
            </a:r>
            <a:r>
              <a:rPr lang="hr-HR" dirty="0">
                <a:solidFill>
                  <a:srgbClr val="0E5861"/>
                </a:solidFill>
              </a:rPr>
              <a:t> a </a:t>
            </a:r>
            <a:r>
              <a:rPr lang="hr-HR" b="1" dirty="0" err="1">
                <a:solidFill>
                  <a:srgbClr val="0E5861"/>
                </a:solidFill>
              </a:rPr>
              <a:t>better</a:t>
            </a:r>
            <a:r>
              <a:rPr lang="hr-HR" b="1" dirty="0">
                <a:solidFill>
                  <a:srgbClr val="0E5861"/>
                </a:solidFill>
              </a:rPr>
              <a:t> </a:t>
            </a:r>
            <a:r>
              <a:rPr lang="hr-HR" b="1" dirty="0" err="1">
                <a:solidFill>
                  <a:srgbClr val="0E5861"/>
                </a:solidFill>
              </a:rPr>
              <a:t>understanding</a:t>
            </a:r>
            <a:r>
              <a:rPr lang="hr-HR" b="1" dirty="0">
                <a:solidFill>
                  <a:srgbClr val="0E5861"/>
                </a:solidFill>
              </a:rPr>
              <a:t> </a:t>
            </a:r>
            <a:r>
              <a:rPr lang="hr-HR" dirty="0" err="1">
                <a:solidFill>
                  <a:srgbClr val="0E5861"/>
                </a:solidFill>
              </a:rPr>
              <a:t>of</a:t>
            </a:r>
            <a:r>
              <a:rPr lang="hr-HR" dirty="0">
                <a:solidFill>
                  <a:srgbClr val="0E5861"/>
                </a:solidFill>
              </a:rPr>
              <a:t> </a:t>
            </a:r>
            <a:r>
              <a:rPr lang="hr-HR" dirty="0" err="1">
                <a:solidFill>
                  <a:srgbClr val="0E5861"/>
                </a:solidFill>
              </a:rPr>
              <a:t>an</a:t>
            </a:r>
            <a:r>
              <a:rPr lang="hr-HR" dirty="0">
                <a:solidFill>
                  <a:srgbClr val="0E5861"/>
                </a:solidFill>
              </a:rPr>
              <a:t> </a:t>
            </a:r>
            <a:r>
              <a:rPr lang="hr-HR" dirty="0" err="1">
                <a:solidFill>
                  <a:srgbClr val="0E5861"/>
                </a:solidFill>
              </a:rPr>
              <a:t>organisation’s</a:t>
            </a:r>
            <a:r>
              <a:rPr lang="hr-HR" dirty="0">
                <a:solidFill>
                  <a:srgbClr val="0E5861"/>
                </a:solidFill>
              </a:rPr>
              <a:t> </a:t>
            </a:r>
            <a:r>
              <a:rPr lang="hr-HR" dirty="0" err="1">
                <a:solidFill>
                  <a:srgbClr val="0E5861"/>
                </a:solidFill>
              </a:rPr>
              <a:t>position</a:t>
            </a:r>
            <a:r>
              <a:rPr lang="hr-HR" dirty="0">
                <a:solidFill>
                  <a:srgbClr val="0E5861"/>
                </a:solidFill>
              </a:rPr>
              <a:t> </a:t>
            </a:r>
            <a:r>
              <a:rPr lang="hr-HR" dirty="0" err="1">
                <a:solidFill>
                  <a:srgbClr val="0E5861"/>
                </a:solidFill>
              </a:rPr>
              <a:t>in</a:t>
            </a:r>
            <a:r>
              <a:rPr lang="hr-HR" dirty="0">
                <a:solidFill>
                  <a:srgbClr val="0E5861"/>
                </a:solidFill>
              </a:rPr>
              <a:t> </a:t>
            </a:r>
            <a:r>
              <a:rPr lang="hr-HR" dirty="0" err="1">
                <a:solidFill>
                  <a:srgbClr val="0E5861"/>
                </a:solidFill>
              </a:rPr>
              <a:t>the</a:t>
            </a:r>
            <a:r>
              <a:rPr lang="hr-HR" dirty="0">
                <a:solidFill>
                  <a:srgbClr val="0E5861"/>
                </a:solidFill>
              </a:rPr>
              <a:t>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E5861"/>
                </a:solidFill>
              </a:rPr>
              <a:t>Helps</a:t>
            </a:r>
            <a:r>
              <a:rPr lang="hr-HR" dirty="0">
                <a:solidFill>
                  <a:srgbClr val="0E5861"/>
                </a:solidFill>
              </a:rPr>
              <a:t> </a:t>
            </a:r>
            <a:r>
              <a:rPr lang="hr-HR" b="1" dirty="0" err="1">
                <a:solidFill>
                  <a:srgbClr val="0E5861"/>
                </a:solidFill>
              </a:rPr>
              <a:t>prioritise</a:t>
            </a:r>
            <a:r>
              <a:rPr lang="hr-HR" b="1" dirty="0">
                <a:solidFill>
                  <a:srgbClr val="0E5861"/>
                </a:solidFill>
              </a:rPr>
              <a:t> </a:t>
            </a:r>
            <a:r>
              <a:rPr lang="hr-HR" b="1" dirty="0" err="1">
                <a:solidFill>
                  <a:srgbClr val="0E5861"/>
                </a:solidFill>
              </a:rPr>
              <a:t>actions</a:t>
            </a:r>
            <a:r>
              <a:rPr lang="hr-HR" b="1" dirty="0">
                <a:solidFill>
                  <a:srgbClr val="0E5861"/>
                </a:solidFill>
              </a:rPr>
              <a:t> </a:t>
            </a:r>
            <a:r>
              <a:rPr lang="hr-HR" dirty="0" err="1">
                <a:solidFill>
                  <a:srgbClr val="0E5861"/>
                </a:solidFill>
              </a:rPr>
              <a:t>by</a:t>
            </a:r>
            <a:r>
              <a:rPr lang="hr-HR" dirty="0">
                <a:solidFill>
                  <a:srgbClr val="0E5861"/>
                </a:solidFill>
              </a:rPr>
              <a:t> </a:t>
            </a:r>
            <a:r>
              <a:rPr lang="hr-HR" dirty="0" err="1">
                <a:solidFill>
                  <a:srgbClr val="0E5861"/>
                </a:solidFill>
              </a:rPr>
              <a:t>highlighting</a:t>
            </a:r>
            <a:r>
              <a:rPr lang="hr-HR" dirty="0">
                <a:solidFill>
                  <a:srgbClr val="0E5861"/>
                </a:solidFill>
              </a:rPr>
              <a:t> </a:t>
            </a:r>
            <a:r>
              <a:rPr lang="hr-HR" dirty="0" err="1">
                <a:solidFill>
                  <a:srgbClr val="0E5861"/>
                </a:solidFill>
              </a:rPr>
              <a:t>areas</a:t>
            </a:r>
            <a:r>
              <a:rPr lang="hr-HR" dirty="0">
                <a:solidFill>
                  <a:srgbClr val="0E5861"/>
                </a:solidFill>
              </a:rPr>
              <a:t> </a:t>
            </a:r>
            <a:r>
              <a:rPr lang="hr-HR" dirty="0" err="1">
                <a:solidFill>
                  <a:srgbClr val="0E5861"/>
                </a:solidFill>
              </a:rPr>
              <a:t>where</a:t>
            </a:r>
            <a:r>
              <a:rPr lang="hr-HR" dirty="0">
                <a:solidFill>
                  <a:srgbClr val="0E5861"/>
                </a:solidFill>
              </a:rPr>
              <a:t> </a:t>
            </a:r>
            <a:r>
              <a:rPr lang="hr-HR" dirty="0" err="1">
                <a:solidFill>
                  <a:srgbClr val="0E5861"/>
                </a:solidFill>
              </a:rPr>
              <a:t>the</a:t>
            </a:r>
            <a:r>
              <a:rPr lang="hr-HR" dirty="0">
                <a:solidFill>
                  <a:srgbClr val="0E5861"/>
                </a:solidFill>
              </a:rPr>
              <a:t> </a:t>
            </a:r>
            <a:r>
              <a:rPr lang="hr-HR" dirty="0" err="1">
                <a:solidFill>
                  <a:srgbClr val="0E5861"/>
                </a:solidFill>
              </a:rPr>
              <a:t>organisation</a:t>
            </a:r>
            <a:r>
              <a:rPr lang="hr-HR" dirty="0">
                <a:solidFill>
                  <a:srgbClr val="0E5861"/>
                </a:solidFill>
              </a:rPr>
              <a:t> </a:t>
            </a:r>
            <a:r>
              <a:rPr lang="hr-HR" dirty="0" err="1">
                <a:solidFill>
                  <a:srgbClr val="0E5861"/>
                </a:solidFill>
              </a:rPr>
              <a:t>can</a:t>
            </a:r>
            <a:r>
              <a:rPr lang="hr-HR" dirty="0">
                <a:solidFill>
                  <a:srgbClr val="0E5861"/>
                </a:solidFill>
              </a:rPr>
              <a:t> make </a:t>
            </a:r>
            <a:r>
              <a:rPr lang="hr-HR" dirty="0" err="1">
                <a:solidFill>
                  <a:srgbClr val="0E5861"/>
                </a:solidFill>
              </a:rPr>
              <a:t>the</a:t>
            </a:r>
            <a:r>
              <a:rPr lang="hr-HR" dirty="0">
                <a:solidFill>
                  <a:srgbClr val="0E5861"/>
                </a:solidFill>
              </a:rPr>
              <a:t> most </a:t>
            </a:r>
            <a:r>
              <a:rPr lang="hr-HR" dirty="0" err="1">
                <a:solidFill>
                  <a:srgbClr val="0E5861"/>
                </a:solidFill>
              </a:rPr>
              <a:t>impact</a:t>
            </a:r>
            <a:endParaRPr lang="en-GB" dirty="0">
              <a:solidFill>
                <a:srgbClr val="0E5861"/>
              </a:solidFill>
            </a:endParaRPr>
          </a:p>
        </p:txBody>
      </p:sp>
      <p:pic>
        <p:nvPicPr>
          <p:cNvPr id="5" name="Picture 4" descr="A diagram of a risk management&#10;&#10;AI-generated content may be incorrect.">
            <a:extLst>
              <a:ext uri="{FF2B5EF4-FFF2-40B4-BE49-F238E27FC236}">
                <a16:creationId xmlns:a16="http://schemas.microsoft.com/office/drawing/2014/main" id="{F61D2B6E-3DB0-FE7D-38EE-63F7C789D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82" y="1946396"/>
            <a:ext cx="8180717" cy="3617643"/>
          </a:xfrm>
          <a:prstGeom prst="rect">
            <a:avLst/>
          </a:prstGeom>
        </p:spPr>
      </p:pic>
      <p:pic>
        <p:nvPicPr>
          <p:cNvPr id="8" name="Graphic 7" descr="Bar graph with upward trend outline">
            <a:extLst>
              <a:ext uri="{FF2B5EF4-FFF2-40B4-BE49-F238E27FC236}">
                <a16:creationId xmlns:a16="http://schemas.microsoft.com/office/drawing/2014/main" id="{B4B7EBA0-654B-4854-8794-E699386F7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056" y="537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93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AE967-AA8D-05A5-61B4-7551359B1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0BF9FE-2CC0-2829-1CDE-3B3DB559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Birdview - BB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9E40F0-7EE8-B0BE-2D50-95B33E1F2B0B}"/>
              </a:ext>
            </a:extLst>
          </p:cNvPr>
          <p:cNvGrpSpPr/>
          <p:nvPr/>
        </p:nvGrpSpPr>
        <p:grpSpPr>
          <a:xfrm>
            <a:off x="464951" y="1427863"/>
            <a:ext cx="4899805" cy="3195895"/>
            <a:chOff x="345056" y="1729788"/>
            <a:chExt cx="3605842" cy="40936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8885BE-5F18-38A2-A8E4-B5624D211E2C}"/>
                </a:ext>
              </a:extLst>
            </p:cNvPr>
            <p:cNvSpPr/>
            <p:nvPr/>
          </p:nvSpPr>
          <p:spPr>
            <a:xfrm>
              <a:off x="345056" y="1729788"/>
              <a:ext cx="3605842" cy="4093668"/>
            </a:xfrm>
            <a:custGeom>
              <a:avLst/>
              <a:gdLst>
                <a:gd name="connsiteX0" fmla="*/ 0 w 4899805"/>
                <a:gd name="connsiteY0" fmla="*/ 0 h 3195895"/>
                <a:gd name="connsiteX1" fmla="*/ 601976 w 4899805"/>
                <a:gd name="connsiteY1" fmla="*/ 0 h 3195895"/>
                <a:gd name="connsiteX2" fmla="*/ 1203952 w 4899805"/>
                <a:gd name="connsiteY2" fmla="*/ 0 h 3195895"/>
                <a:gd name="connsiteX3" fmla="*/ 1805928 w 4899805"/>
                <a:gd name="connsiteY3" fmla="*/ 0 h 3195895"/>
                <a:gd name="connsiteX4" fmla="*/ 2505900 w 4899805"/>
                <a:gd name="connsiteY4" fmla="*/ 0 h 3195895"/>
                <a:gd name="connsiteX5" fmla="*/ 3058878 w 4899805"/>
                <a:gd name="connsiteY5" fmla="*/ 0 h 3195895"/>
                <a:gd name="connsiteX6" fmla="*/ 3807848 w 4899805"/>
                <a:gd name="connsiteY6" fmla="*/ 0 h 3195895"/>
                <a:gd name="connsiteX7" fmla="*/ 4899805 w 4899805"/>
                <a:gd name="connsiteY7" fmla="*/ 0 h 3195895"/>
                <a:gd name="connsiteX8" fmla="*/ 4899805 w 4899805"/>
                <a:gd name="connsiteY8" fmla="*/ 639179 h 3195895"/>
                <a:gd name="connsiteX9" fmla="*/ 4899805 w 4899805"/>
                <a:gd name="connsiteY9" fmla="*/ 1278358 h 3195895"/>
                <a:gd name="connsiteX10" fmla="*/ 4899805 w 4899805"/>
                <a:gd name="connsiteY10" fmla="*/ 1981455 h 3195895"/>
                <a:gd name="connsiteX11" fmla="*/ 4899805 w 4899805"/>
                <a:gd name="connsiteY11" fmla="*/ 2620634 h 3195895"/>
                <a:gd name="connsiteX12" fmla="*/ 4899805 w 4899805"/>
                <a:gd name="connsiteY12" fmla="*/ 3195895 h 3195895"/>
                <a:gd name="connsiteX13" fmla="*/ 4297829 w 4899805"/>
                <a:gd name="connsiteY13" fmla="*/ 3195895 h 3195895"/>
                <a:gd name="connsiteX14" fmla="*/ 3695853 w 4899805"/>
                <a:gd name="connsiteY14" fmla="*/ 3195895 h 3195895"/>
                <a:gd name="connsiteX15" fmla="*/ 2897885 w 4899805"/>
                <a:gd name="connsiteY15" fmla="*/ 3195895 h 3195895"/>
                <a:gd name="connsiteX16" fmla="*/ 2197913 w 4899805"/>
                <a:gd name="connsiteY16" fmla="*/ 3195895 h 3195895"/>
                <a:gd name="connsiteX17" fmla="*/ 1644935 w 4899805"/>
                <a:gd name="connsiteY17" fmla="*/ 3195895 h 3195895"/>
                <a:gd name="connsiteX18" fmla="*/ 846966 w 4899805"/>
                <a:gd name="connsiteY18" fmla="*/ 3195895 h 3195895"/>
                <a:gd name="connsiteX19" fmla="*/ 0 w 4899805"/>
                <a:gd name="connsiteY19" fmla="*/ 3195895 h 3195895"/>
                <a:gd name="connsiteX20" fmla="*/ 0 w 4899805"/>
                <a:gd name="connsiteY20" fmla="*/ 2556716 h 3195895"/>
                <a:gd name="connsiteX21" fmla="*/ 0 w 4899805"/>
                <a:gd name="connsiteY21" fmla="*/ 1949496 h 3195895"/>
                <a:gd name="connsiteX22" fmla="*/ 0 w 4899805"/>
                <a:gd name="connsiteY22" fmla="*/ 1246399 h 3195895"/>
                <a:gd name="connsiteX23" fmla="*/ 0 w 4899805"/>
                <a:gd name="connsiteY23" fmla="*/ 703097 h 3195895"/>
                <a:gd name="connsiteX24" fmla="*/ 0 w 4899805"/>
                <a:gd name="connsiteY24" fmla="*/ 0 h 319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99805" h="3195895" fill="none" extrusionOk="0">
                  <a:moveTo>
                    <a:pt x="0" y="0"/>
                  </a:moveTo>
                  <a:cubicBezTo>
                    <a:pt x="237412" y="-10930"/>
                    <a:pt x="457461" y="-3129"/>
                    <a:pt x="601976" y="0"/>
                  </a:cubicBezTo>
                  <a:cubicBezTo>
                    <a:pt x="746491" y="3129"/>
                    <a:pt x="938258" y="-22731"/>
                    <a:pt x="1203952" y="0"/>
                  </a:cubicBezTo>
                  <a:cubicBezTo>
                    <a:pt x="1469646" y="22731"/>
                    <a:pt x="1548818" y="-17117"/>
                    <a:pt x="1805928" y="0"/>
                  </a:cubicBezTo>
                  <a:cubicBezTo>
                    <a:pt x="2063038" y="17117"/>
                    <a:pt x="2234297" y="-11050"/>
                    <a:pt x="2505900" y="0"/>
                  </a:cubicBezTo>
                  <a:cubicBezTo>
                    <a:pt x="2777503" y="11050"/>
                    <a:pt x="2899806" y="25726"/>
                    <a:pt x="3058878" y="0"/>
                  </a:cubicBezTo>
                  <a:cubicBezTo>
                    <a:pt x="3217950" y="-25726"/>
                    <a:pt x="3491089" y="-34520"/>
                    <a:pt x="3807848" y="0"/>
                  </a:cubicBezTo>
                  <a:cubicBezTo>
                    <a:pt x="4124607" y="34520"/>
                    <a:pt x="4617217" y="-31469"/>
                    <a:pt x="4899805" y="0"/>
                  </a:cubicBezTo>
                  <a:cubicBezTo>
                    <a:pt x="4885649" y="253059"/>
                    <a:pt x="4872207" y="408330"/>
                    <a:pt x="4899805" y="639179"/>
                  </a:cubicBezTo>
                  <a:cubicBezTo>
                    <a:pt x="4927403" y="870028"/>
                    <a:pt x="4891914" y="1149540"/>
                    <a:pt x="4899805" y="1278358"/>
                  </a:cubicBezTo>
                  <a:cubicBezTo>
                    <a:pt x="4907696" y="1407176"/>
                    <a:pt x="4928365" y="1793376"/>
                    <a:pt x="4899805" y="1981455"/>
                  </a:cubicBezTo>
                  <a:cubicBezTo>
                    <a:pt x="4871245" y="2169534"/>
                    <a:pt x="4882704" y="2464335"/>
                    <a:pt x="4899805" y="2620634"/>
                  </a:cubicBezTo>
                  <a:cubicBezTo>
                    <a:pt x="4916906" y="2776933"/>
                    <a:pt x="4924353" y="3053790"/>
                    <a:pt x="4899805" y="3195895"/>
                  </a:cubicBezTo>
                  <a:cubicBezTo>
                    <a:pt x="4686443" y="3170598"/>
                    <a:pt x="4468766" y="3166890"/>
                    <a:pt x="4297829" y="3195895"/>
                  </a:cubicBezTo>
                  <a:cubicBezTo>
                    <a:pt x="4126892" y="3224900"/>
                    <a:pt x="3918714" y="3178682"/>
                    <a:pt x="3695853" y="3195895"/>
                  </a:cubicBezTo>
                  <a:cubicBezTo>
                    <a:pt x="3472992" y="3213108"/>
                    <a:pt x="3082930" y="3171422"/>
                    <a:pt x="2897885" y="3195895"/>
                  </a:cubicBezTo>
                  <a:cubicBezTo>
                    <a:pt x="2712840" y="3220368"/>
                    <a:pt x="2353795" y="3216892"/>
                    <a:pt x="2197913" y="3195895"/>
                  </a:cubicBezTo>
                  <a:cubicBezTo>
                    <a:pt x="2042031" y="3174898"/>
                    <a:pt x="1911313" y="3212729"/>
                    <a:pt x="1644935" y="3195895"/>
                  </a:cubicBezTo>
                  <a:cubicBezTo>
                    <a:pt x="1378557" y="3179061"/>
                    <a:pt x="1012511" y="3201950"/>
                    <a:pt x="846966" y="3195895"/>
                  </a:cubicBezTo>
                  <a:cubicBezTo>
                    <a:pt x="681421" y="3189840"/>
                    <a:pt x="234833" y="3192650"/>
                    <a:pt x="0" y="3195895"/>
                  </a:cubicBezTo>
                  <a:cubicBezTo>
                    <a:pt x="26214" y="3011944"/>
                    <a:pt x="-23531" y="2795514"/>
                    <a:pt x="0" y="2556716"/>
                  </a:cubicBezTo>
                  <a:cubicBezTo>
                    <a:pt x="23531" y="2317918"/>
                    <a:pt x="24064" y="2205571"/>
                    <a:pt x="0" y="1949496"/>
                  </a:cubicBezTo>
                  <a:cubicBezTo>
                    <a:pt x="-24064" y="1693421"/>
                    <a:pt x="20367" y="1390062"/>
                    <a:pt x="0" y="1246399"/>
                  </a:cubicBezTo>
                  <a:cubicBezTo>
                    <a:pt x="-20367" y="1102736"/>
                    <a:pt x="-10271" y="920989"/>
                    <a:pt x="0" y="703097"/>
                  </a:cubicBezTo>
                  <a:cubicBezTo>
                    <a:pt x="10271" y="485205"/>
                    <a:pt x="16079" y="273258"/>
                    <a:pt x="0" y="0"/>
                  </a:cubicBezTo>
                  <a:close/>
                </a:path>
                <a:path w="4899805" h="3195895" stroke="0" extrusionOk="0">
                  <a:moveTo>
                    <a:pt x="0" y="0"/>
                  </a:moveTo>
                  <a:cubicBezTo>
                    <a:pt x="286876" y="-13942"/>
                    <a:pt x="433170" y="17620"/>
                    <a:pt x="650974" y="0"/>
                  </a:cubicBezTo>
                  <a:cubicBezTo>
                    <a:pt x="868778" y="-17620"/>
                    <a:pt x="1003486" y="-27384"/>
                    <a:pt x="1301948" y="0"/>
                  </a:cubicBezTo>
                  <a:cubicBezTo>
                    <a:pt x="1600410" y="27384"/>
                    <a:pt x="1830800" y="-29036"/>
                    <a:pt x="2050918" y="0"/>
                  </a:cubicBezTo>
                  <a:cubicBezTo>
                    <a:pt x="2271036" y="29036"/>
                    <a:pt x="2379092" y="8770"/>
                    <a:pt x="2701892" y="0"/>
                  </a:cubicBezTo>
                  <a:cubicBezTo>
                    <a:pt x="3024692" y="-8770"/>
                    <a:pt x="3228202" y="-22287"/>
                    <a:pt x="3499861" y="0"/>
                  </a:cubicBezTo>
                  <a:cubicBezTo>
                    <a:pt x="3771520" y="22287"/>
                    <a:pt x="4061813" y="-1541"/>
                    <a:pt x="4248831" y="0"/>
                  </a:cubicBezTo>
                  <a:cubicBezTo>
                    <a:pt x="4435849" y="1541"/>
                    <a:pt x="4769232" y="-13825"/>
                    <a:pt x="4899805" y="0"/>
                  </a:cubicBezTo>
                  <a:cubicBezTo>
                    <a:pt x="4915778" y="120903"/>
                    <a:pt x="4900439" y="361370"/>
                    <a:pt x="4899805" y="543302"/>
                  </a:cubicBezTo>
                  <a:cubicBezTo>
                    <a:pt x="4899171" y="725234"/>
                    <a:pt x="4895504" y="1007710"/>
                    <a:pt x="4899805" y="1214440"/>
                  </a:cubicBezTo>
                  <a:cubicBezTo>
                    <a:pt x="4904106" y="1421170"/>
                    <a:pt x="4909489" y="1497061"/>
                    <a:pt x="4899805" y="1757742"/>
                  </a:cubicBezTo>
                  <a:cubicBezTo>
                    <a:pt x="4890121" y="2018423"/>
                    <a:pt x="4905668" y="2143028"/>
                    <a:pt x="4899805" y="2364962"/>
                  </a:cubicBezTo>
                  <a:cubicBezTo>
                    <a:pt x="4893942" y="2586896"/>
                    <a:pt x="4889272" y="3024604"/>
                    <a:pt x="4899805" y="3195895"/>
                  </a:cubicBezTo>
                  <a:cubicBezTo>
                    <a:pt x="4553337" y="3194099"/>
                    <a:pt x="4472360" y="3220510"/>
                    <a:pt x="4199833" y="3195895"/>
                  </a:cubicBezTo>
                  <a:cubicBezTo>
                    <a:pt x="3927306" y="3171280"/>
                    <a:pt x="3673227" y="3181041"/>
                    <a:pt x="3450863" y="3195895"/>
                  </a:cubicBezTo>
                  <a:cubicBezTo>
                    <a:pt x="3228499" y="3210750"/>
                    <a:pt x="2822775" y="3205462"/>
                    <a:pt x="2652894" y="3195895"/>
                  </a:cubicBezTo>
                  <a:cubicBezTo>
                    <a:pt x="2483013" y="3186328"/>
                    <a:pt x="2277320" y="3167340"/>
                    <a:pt x="2050918" y="3195895"/>
                  </a:cubicBezTo>
                  <a:cubicBezTo>
                    <a:pt x="1824516" y="3224450"/>
                    <a:pt x="1718364" y="3185550"/>
                    <a:pt x="1448942" y="3195895"/>
                  </a:cubicBezTo>
                  <a:cubicBezTo>
                    <a:pt x="1179520" y="3206240"/>
                    <a:pt x="1065077" y="3199361"/>
                    <a:pt x="699972" y="3195895"/>
                  </a:cubicBezTo>
                  <a:cubicBezTo>
                    <a:pt x="334867" y="3192430"/>
                    <a:pt x="166805" y="3212921"/>
                    <a:pt x="0" y="3195895"/>
                  </a:cubicBezTo>
                  <a:cubicBezTo>
                    <a:pt x="18988" y="3057246"/>
                    <a:pt x="20240" y="2763641"/>
                    <a:pt x="0" y="2588675"/>
                  </a:cubicBezTo>
                  <a:cubicBezTo>
                    <a:pt x="-20240" y="2413709"/>
                    <a:pt x="-7997" y="2027952"/>
                    <a:pt x="0" y="1885578"/>
                  </a:cubicBezTo>
                  <a:cubicBezTo>
                    <a:pt x="7997" y="1743204"/>
                    <a:pt x="17205" y="1467259"/>
                    <a:pt x="0" y="1342276"/>
                  </a:cubicBezTo>
                  <a:cubicBezTo>
                    <a:pt x="-17205" y="1217293"/>
                    <a:pt x="20502" y="908899"/>
                    <a:pt x="0" y="703097"/>
                  </a:cubicBezTo>
                  <a:cubicBezTo>
                    <a:pt x="-20502" y="497295"/>
                    <a:pt x="20538" y="148518"/>
                    <a:pt x="0" y="0"/>
                  </a:cubicBezTo>
                  <a:close/>
                </a:path>
              </a:pathLst>
            </a:custGeom>
            <a:noFill/>
            <a:ln>
              <a:solidFill>
                <a:srgbClr val="90BC30"/>
              </a:solidFill>
              <a:extLst>
                <a:ext uri="{C807C97D-BFC1-408E-A445-0C87EB9F89A2}">
                  <ask:lineSketchStyleProps xmlns:ask="http://schemas.microsoft.com/office/drawing/2018/sketchyshapes" sd="3227532626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fontAlgn="base"/>
              <a:endParaRPr lang="en-GB" sz="1800" dirty="0">
                <a:solidFill>
                  <a:srgbClr val="135B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0FD7AE-71E3-2752-9A7A-8944D47EEF71}"/>
                </a:ext>
              </a:extLst>
            </p:cNvPr>
            <p:cNvSpPr txBox="1"/>
            <p:nvPr/>
          </p:nvSpPr>
          <p:spPr>
            <a:xfrm>
              <a:off x="405441" y="1946396"/>
              <a:ext cx="330391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r-HR" b="1" dirty="0">
                  <a:solidFill>
                    <a:srgbClr val="0E5861"/>
                  </a:solidFill>
                </a:rPr>
                <a:t>Innovative</a:t>
              </a:r>
              <a:r>
                <a:rPr lang="hr-HR" dirty="0">
                  <a:solidFill>
                    <a:srgbClr val="0E5861"/>
                  </a:solidFill>
                </a:rPr>
                <a:t> </a:t>
              </a:r>
              <a:r>
                <a:rPr lang="hr-HR" dirty="0" err="1">
                  <a:solidFill>
                    <a:srgbClr val="0E5861"/>
                  </a:solidFill>
                </a:rPr>
                <a:t>tool</a:t>
              </a:r>
              <a:r>
                <a:rPr lang="hr-HR" dirty="0">
                  <a:solidFill>
                    <a:srgbClr val="0E5861"/>
                  </a:solidFill>
                </a:rPr>
                <a:t> </a:t>
              </a:r>
              <a:r>
                <a:rPr lang="hr-HR" dirty="0" err="1">
                  <a:solidFill>
                    <a:srgbClr val="0E5861"/>
                  </a:solidFill>
                </a:rPr>
                <a:t>provides</a:t>
              </a:r>
              <a:r>
                <a:rPr lang="hr-HR" dirty="0">
                  <a:solidFill>
                    <a:srgbClr val="0E5861"/>
                  </a:solidFill>
                </a:rPr>
                <a:t> a </a:t>
              </a:r>
              <a:r>
                <a:rPr lang="hr-HR" b="1" dirty="0" err="1">
                  <a:solidFill>
                    <a:srgbClr val="0E5861"/>
                  </a:solidFill>
                </a:rPr>
                <a:t>streamlined</a:t>
              </a:r>
              <a:r>
                <a:rPr lang="hr-HR" dirty="0">
                  <a:solidFill>
                    <a:srgbClr val="0E5861"/>
                  </a:solidFill>
                </a:rPr>
                <a:t>, </a:t>
              </a:r>
              <a:r>
                <a:rPr lang="hr-HR" b="1" dirty="0" err="1">
                  <a:solidFill>
                    <a:srgbClr val="0E5861"/>
                  </a:solidFill>
                </a:rPr>
                <a:t>holistic</a:t>
              </a:r>
              <a:r>
                <a:rPr lang="hr-HR" dirty="0">
                  <a:solidFill>
                    <a:srgbClr val="0E5861"/>
                  </a:solidFill>
                </a:rPr>
                <a:t> </a:t>
              </a:r>
              <a:r>
                <a:rPr lang="hr-HR" dirty="0" err="1">
                  <a:solidFill>
                    <a:srgbClr val="0E5861"/>
                  </a:solidFill>
                </a:rPr>
                <a:t>view</a:t>
              </a:r>
              <a:r>
                <a:rPr lang="hr-HR" dirty="0">
                  <a:solidFill>
                    <a:srgbClr val="0E5861"/>
                  </a:solidFill>
                </a:rPr>
                <a:t> </a:t>
              </a:r>
              <a:r>
                <a:rPr lang="hr-HR" dirty="0" err="1">
                  <a:solidFill>
                    <a:srgbClr val="0E5861"/>
                  </a:solidFill>
                </a:rPr>
                <a:t>of</a:t>
              </a:r>
              <a:r>
                <a:rPr lang="hr-HR" dirty="0">
                  <a:solidFill>
                    <a:srgbClr val="0E5861"/>
                  </a:solidFill>
                </a:rPr>
                <a:t> a </a:t>
              </a:r>
              <a:r>
                <a:rPr lang="hr-HR" dirty="0" err="1">
                  <a:solidFill>
                    <a:srgbClr val="0E5861"/>
                  </a:solidFill>
                </a:rPr>
                <a:t>business</a:t>
              </a:r>
              <a:r>
                <a:rPr lang="hr-HR" dirty="0">
                  <a:solidFill>
                    <a:srgbClr val="0E5861"/>
                  </a:solidFill>
                </a:rPr>
                <a:t> </a:t>
              </a:r>
              <a:r>
                <a:rPr lang="hr-HR" dirty="0" err="1">
                  <a:solidFill>
                    <a:srgbClr val="0E5861"/>
                  </a:solidFill>
                </a:rPr>
                <a:t>combining</a:t>
              </a:r>
              <a:r>
                <a:rPr lang="hr-HR" dirty="0">
                  <a:solidFill>
                    <a:srgbClr val="0E5861"/>
                  </a:solidFill>
                </a:rPr>
                <a:t> </a:t>
              </a:r>
              <a:r>
                <a:rPr lang="hr-HR" dirty="0" err="1">
                  <a:solidFill>
                    <a:srgbClr val="0E5861"/>
                  </a:solidFill>
                </a:rPr>
                <a:t>insights</a:t>
              </a:r>
              <a:r>
                <a:rPr lang="hr-HR" dirty="0">
                  <a:solidFill>
                    <a:srgbClr val="0E5861"/>
                  </a:solidFill>
                </a:rPr>
                <a:t> </a:t>
              </a:r>
              <a:r>
                <a:rPr lang="hr-HR" dirty="0" err="1">
                  <a:solidFill>
                    <a:srgbClr val="0E5861"/>
                  </a:solidFill>
                </a:rPr>
                <a:t>from</a:t>
              </a:r>
              <a:r>
                <a:rPr lang="hr-HR" dirty="0">
                  <a:solidFill>
                    <a:srgbClr val="0E5861"/>
                  </a:solidFill>
                </a:rPr>
                <a:t> SWOT </a:t>
              </a:r>
              <a:r>
                <a:rPr lang="hr-HR" dirty="0" err="1">
                  <a:solidFill>
                    <a:srgbClr val="0E5861"/>
                  </a:solidFill>
                </a:rPr>
                <a:t>analysis</a:t>
              </a:r>
              <a:r>
                <a:rPr lang="hr-HR" dirty="0">
                  <a:solidFill>
                    <a:srgbClr val="0E5861"/>
                  </a:solidFill>
                </a:rPr>
                <a:t> </a:t>
              </a:r>
              <a:r>
                <a:rPr lang="hr-HR" dirty="0" err="1">
                  <a:solidFill>
                    <a:srgbClr val="0E5861"/>
                  </a:solidFill>
                </a:rPr>
                <a:t>and</a:t>
              </a:r>
              <a:r>
                <a:rPr lang="hr-HR" dirty="0">
                  <a:solidFill>
                    <a:srgbClr val="0E5861"/>
                  </a:solidFill>
                </a:rPr>
                <a:t> </a:t>
              </a:r>
              <a:r>
                <a:rPr lang="hr-HR" dirty="0" err="1">
                  <a:solidFill>
                    <a:srgbClr val="0E5861"/>
                  </a:solidFill>
                </a:rPr>
                <a:t>the</a:t>
              </a:r>
              <a:r>
                <a:rPr lang="hr-HR" dirty="0">
                  <a:solidFill>
                    <a:srgbClr val="0E5861"/>
                  </a:solidFill>
                </a:rPr>
                <a:t> Business Model </a:t>
              </a:r>
              <a:r>
                <a:rPr lang="hr-HR" dirty="0" err="1">
                  <a:solidFill>
                    <a:srgbClr val="0E5861"/>
                  </a:solidFill>
                </a:rPr>
                <a:t>Canvas</a:t>
              </a:r>
              <a:endParaRPr lang="hr-HR" dirty="0">
                <a:solidFill>
                  <a:srgbClr val="0E5861"/>
                </a:solidFill>
              </a:endParaRPr>
            </a:p>
            <a:p>
              <a:pPr algn="just"/>
              <a:endParaRPr lang="hr-HR" dirty="0">
                <a:solidFill>
                  <a:srgbClr val="0E5861"/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r-HR" b="1" dirty="0" err="1">
                  <a:solidFill>
                    <a:srgbClr val="0E5861"/>
                  </a:solidFill>
                </a:rPr>
                <a:t>Simplifies</a:t>
              </a:r>
              <a:r>
                <a:rPr lang="hr-HR" b="1" dirty="0">
                  <a:solidFill>
                    <a:srgbClr val="0E5861"/>
                  </a:solidFill>
                </a:rPr>
                <a:t> complex </a:t>
              </a:r>
              <a:r>
                <a:rPr lang="hr-HR" b="1" dirty="0" err="1">
                  <a:solidFill>
                    <a:srgbClr val="0E5861"/>
                  </a:solidFill>
                </a:rPr>
                <a:t>business</a:t>
              </a:r>
              <a:r>
                <a:rPr lang="hr-HR" b="1" dirty="0">
                  <a:solidFill>
                    <a:srgbClr val="0E5861"/>
                  </a:solidFill>
                </a:rPr>
                <a:t> </a:t>
              </a:r>
              <a:r>
                <a:rPr lang="hr-HR" b="1" dirty="0" err="1">
                  <a:solidFill>
                    <a:srgbClr val="0E5861"/>
                  </a:solidFill>
                </a:rPr>
                <a:t>analysis</a:t>
              </a:r>
              <a:r>
                <a:rPr lang="hr-HR" dirty="0">
                  <a:solidFill>
                    <a:srgbClr val="0E5861"/>
                  </a:solidFill>
                </a:rPr>
                <a:t>, </a:t>
              </a:r>
              <a:r>
                <a:rPr lang="hr-HR" dirty="0" err="1">
                  <a:solidFill>
                    <a:srgbClr val="0E5861"/>
                  </a:solidFill>
                </a:rPr>
                <a:t>making</a:t>
              </a:r>
              <a:r>
                <a:rPr lang="hr-HR" dirty="0">
                  <a:solidFill>
                    <a:srgbClr val="0E5861"/>
                  </a:solidFill>
                </a:rPr>
                <a:t> </a:t>
              </a:r>
              <a:r>
                <a:rPr lang="hr-HR" dirty="0" err="1">
                  <a:solidFill>
                    <a:srgbClr val="0E5861"/>
                  </a:solidFill>
                </a:rPr>
                <a:t>insights</a:t>
              </a:r>
              <a:r>
                <a:rPr lang="hr-HR" dirty="0">
                  <a:solidFill>
                    <a:srgbClr val="0E5861"/>
                  </a:solidFill>
                </a:rPr>
                <a:t> </a:t>
              </a:r>
              <a:r>
                <a:rPr lang="hr-HR" dirty="0" err="1">
                  <a:solidFill>
                    <a:srgbClr val="0E5861"/>
                  </a:solidFill>
                </a:rPr>
                <a:t>easily</a:t>
              </a:r>
              <a:r>
                <a:rPr lang="hr-HR" dirty="0">
                  <a:solidFill>
                    <a:srgbClr val="0E5861"/>
                  </a:solidFill>
                </a:rPr>
                <a:t> </a:t>
              </a:r>
              <a:r>
                <a:rPr lang="hr-HR" dirty="0" err="1">
                  <a:solidFill>
                    <a:srgbClr val="0E5861"/>
                  </a:solidFill>
                </a:rPr>
                <a:t>digestible</a:t>
              </a:r>
              <a:r>
                <a:rPr lang="hr-HR" dirty="0">
                  <a:solidFill>
                    <a:srgbClr val="0E5861"/>
                  </a:solidFill>
                </a:rPr>
                <a:t> for </a:t>
              </a:r>
              <a:r>
                <a:rPr lang="hr-HR" dirty="0" err="1">
                  <a:solidFill>
                    <a:srgbClr val="0E5861"/>
                  </a:solidFill>
                </a:rPr>
                <a:t>stakeholders</a:t>
              </a:r>
              <a:r>
                <a:rPr lang="hr-HR" dirty="0">
                  <a:solidFill>
                    <a:srgbClr val="0E5861"/>
                  </a:solidFill>
                </a:rPr>
                <a:t> </a:t>
              </a:r>
              <a:r>
                <a:rPr lang="hr-HR" dirty="0" err="1">
                  <a:solidFill>
                    <a:srgbClr val="0E5861"/>
                  </a:solidFill>
                </a:rPr>
                <a:t>and</a:t>
              </a:r>
              <a:r>
                <a:rPr lang="hr-HR" dirty="0">
                  <a:solidFill>
                    <a:srgbClr val="0E5861"/>
                  </a:solidFill>
                </a:rPr>
                <a:t> </a:t>
              </a:r>
              <a:r>
                <a:rPr lang="hr-HR" dirty="0" err="1">
                  <a:solidFill>
                    <a:srgbClr val="0E5861"/>
                  </a:solidFill>
                </a:rPr>
                <a:t>aiding</a:t>
              </a:r>
              <a:r>
                <a:rPr lang="hr-HR" dirty="0">
                  <a:solidFill>
                    <a:srgbClr val="0E5861"/>
                  </a:solidFill>
                </a:rPr>
                <a:t> </a:t>
              </a:r>
              <a:r>
                <a:rPr lang="hr-HR" dirty="0" err="1">
                  <a:solidFill>
                    <a:srgbClr val="0E5861"/>
                  </a:solidFill>
                </a:rPr>
                <a:t>in</a:t>
              </a:r>
              <a:r>
                <a:rPr lang="hr-HR" dirty="0">
                  <a:solidFill>
                    <a:srgbClr val="0E5861"/>
                  </a:solidFill>
                </a:rPr>
                <a:t> </a:t>
              </a:r>
              <a:r>
                <a:rPr lang="hr-HR" b="1" dirty="0">
                  <a:solidFill>
                    <a:srgbClr val="0E5861"/>
                  </a:solidFill>
                </a:rPr>
                <a:t>more </a:t>
              </a:r>
              <a:r>
                <a:rPr lang="hr-HR" b="1" dirty="0" err="1">
                  <a:solidFill>
                    <a:srgbClr val="0E5861"/>
                  </a:solidFill>
                </a:rPr>
                <a:t>informed</a:t>
              </a:r>
              <a:r>
                <a:rPr lang="hr-HR" b="1" dirty="0">
                  <a:solidFill>
                    <a:srgbClr val="0E5861"/>
                  </a:solidFill>
                </a:rPr>
                <a:t> </a:t>
              </a:r>
              <a:r>
                <a:rPr lang="hr-HR" b="1" dirty="0" err="1">
                  <a:solidFill>
                    <a:srgbClr val="0E5861"/>
                  </a:solidFill>
                </a:rPr>
                <a:t>decision-making</a:t>
              </a:r>
              <a:r>
                <a:rPr lang="hr-HR" b="1" dirty="0">
                  <a:solidFill>
                    <a:srgbClr val="0E5861"/>
                  </a:solidFill>
                </a:rPr>
                <a:t> </a:t>
              </a:r>
              <a:endParaRPr lang="en-GB" b="1" dirty="0">
                <a:solidFill>
                  <a:srgbClr val="0E5861"/>
                </a:solidFill>
              </a:endParaRPr>
            </a:p>
          </p:txBody>
        </p:sp>
      </p:grpSp>
      <p:pic>
        <p:nvPicPr>
          <p:cNvPr id="12" name="Graphic 11" descr="Bar graph with upward trend outline">
            <a:extLst>
              <a:ext uri="{FF2B5EF4-FFF2-40B4-BE49-F238E27FC236}">
                <a16:creationId xmlns:a16="http://schemas.microsoft.com/office/drawing/2014/main" id="{7519E7EC-F706-7BEE-2130-54B65B386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056" y="53792"/>
            <a:ext cx="914400" cy="914400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75FB641-327C-745E-CCA3-C5DBCE06BA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10" y="3303223"/>
            <a:ext cx="6573437" cy="279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12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4EDD913E92464B826357373C95F6A5" ma:contentTypeVersion="15" ma:contentTypeDescription="Create a new document." ma:contentTypeScope="" ma:versionID="8af4f1b488d1f820ce1337f5d3c8a565">
  <xsd:schema xmlns:xsd="http://www.w3.org/2001/XMLSchema" xmlns:xs="http://www.w3.org/2001/XMLSchema" xmlns:p="http://schemas.microsoft.com/office/2006/metadata/properties" xmlns:ns2="d3b471db-797b-4dbf-95c5-f9f3e33762c3" xmlns:ns3="adbb81b3-18ad-40cd-af73-8111099fc7b4" targetNamespace="http://schemas.microsoft.com/office/2006/metadata/properties" ma:root="true" ma:fieldsID="ee2c810c1391fe7ec9433aa0b49657d5" ns2:_="" ns3:_="">
    <xsd:import namespace="d3b471db-797b-4dbf-95c5-f9f3e33762c3"/>
    <xsd:import namespace="adbb81b3-18ad-40cd-af73-8111099fc7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471db-797b-4dbf-95c5-f9f3e33762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bc49ad8-0d76-4442-b3ec-dfaba3082b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b81b3-18ad-40cd-af73-8111099fc7b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11abb4b-b040-4ee7-a172-e0a395c34e35}" ma:internalName="TaxCatchAll" ma:showField="CatchAllData" ma:web="adbb81b3-18ad-40cd-af73-8111099fc7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b471db-797b-4dbf-95c5-f9f3e33762c3">
      <Terms xmlns="http://schemas.microsoft.com/office/infopath/2007/PartnerControls"/>
    </lcf76f155ced4ddcb4097134ff3c332f>
    <TaxCatchAll xmlns="adbb81b3-18ad-40cd-af73-8111099fc7b4" xsi:nil="true"/>
  </documentManagement>
</p:properties>
</file>

<file path=customXml/itemProps1.xml><?xml version="1.0" encoding="utf-8"?>
<ds:datastoreItem xmlns:ds="http://schemas.openxmlformats.org/officeDocument/2006/customXml" ds:itemID="{0E955A8B-6FC3-433B-9BC4-DD60135CF4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b471db-797b-4dbf-95c5-f9f3e33762c3"/>
    <ds:schemaRef ds:uri="adbb81b3-18ad-40cd-af73-8111099fc7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5FD290-1817-4C5B-97B1-D536FD0B56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953D32-436F-43D1-8945-1C62CB4540AA}">
  <ds:schemaRefs>
    <ds:schemaRef ds:uri="http://schemas.microsoft.com/office/infopath/2007/PartnerControls"/>
    <ds:schemaRef ds:uri="d3b471db-797b-4dbf-95c5-f9f3e33762c3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adbb81b3-18ad-40cd-af73-8111099fc7b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862</Words>
  <Application>Microsoft Office PowerPoint</Application>
  <PresentationFormat>Widescreen</PresentationFormat>
  <Paragraphs>113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Gadugi</vt:lpstr>
      <vt:lpstr>Söhne</vt:lpstr>
      <vt:lpstr>Wingdings</vt:lpstr>
      <vt:lpstr>Office Theme</vt:lpstr>
      <vt:lpstr>1_Office Theme</vt:lpstr>
      <vt:lpstr>2_Office Theme</vt:lpstr>
      <vt:lpstr>Ana-Marija Špicnagel, Margareta Đumbir IPS konzalting</vt:lpstr>
      <vt:lpstr>Organic and breeding sector </vt:lpstr>
      <vt:lpstr>Organic SEED market</vt:lpstr>
      <vt:lpstr>Organic PLANT BREEDING market</vt:lpstr>
      <vt:lpstr>Organic production is more costly due to …</vt:lpstr>
      <vt:lpstr>Comprehensive and complex data collection</vt:lpstr>
      <vt:lpstr>Comprehensive and complex data collection</vt:lpstr>
      <vt:lpstr>SWOT analysis</vt:lpstr>
      <vt:lpstr>Business Birdview - BB</vt:lpstr>
      <vt:lpstr>Business Birdview - BB</vt:lpstr>
      <vt:lpstr>BB example</vt:lpstr>
      <vt:lpstr>PowerPoint Presentation</vt:lpstr>
      <vt:lpstr>BUSINESS TALK</vt:lpstr>
      <vt:lpstr>Value proposition</vt:lpstr>
      <vt:lpstr>Value proposition</vt:lpstr>
      <vt:lpstr>Customer Segments</vt:lpstr>
      <vt:lpstr>Customer Segments</vt:lpstr>
      <vt:lpstr>Customer Segments</vt:lpstr>
      <vt:lpstr>Funding opportunities</vt:lpstr>
      <vt:lpstr>Costs &amp; revenues</vt:lpstr>
      <vt:lpstr>Funding opportunities</vt:lpstr>
      <vt:lpstr>Funding opportunities</vt:lpstr>
      <vt:lpstr>PowerPoint Presentation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LiveSeeding_Presentation-Template</dc:title>
  <dc:creator>Tanja Mosler</dc:creator>
  <cp:lastModifiedBy>Ana-Marija Spicnagel</cp:lastModifiedBy>
  <cp:revision>243</cp:revision>
  <cp:lastPrinted>2022-10-11T18:56:57Z</cp:lastPrinted>
  <dcterms:created xsi:type="dcterms:W3CDTF">2022-10-10T17:56:28Z</dcterms:created>
  <dcterms:modified xsi:type="dcterms:W3CDTF">2025-02-24T09:31:44Z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0x010100DE4EDD913E92464B826357373C95F6A5</vt:lpwstr>
  </property>
  <property fmtid="{D5CDD505-2E9C-101B-9397-08002B2CF9AE}" pid="3" name="MediaServiceImageTags">
    <vt:lpwstr/>
  </property>
</Properties>
</file>