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37"/>
  </p:notesMasterIdLst>
  <p:handoutMasterIdLst>
    <p:handoutMasterId r:id="rId38"/>
  </p:handoutMasterIdLst>
  <p:sldIdLst>
    <p:sldId id="266" r:id="rId6"/>
    <p:sldId id="275" r:id="rId7"/>
    <p:sldId id="289" r:id="rId8"/>
    <p:sldId id="292" r:id="rId9"/>
    <p:sldId id="269" r:id="rId10"/>
    <p:sldId id="262" r:id="rId11"/>
    <p:sldId id="293" r:id="rId12"/>
    <p:sldId id="299" r:id="rId13"/>
    <p:sldId id="295" r:id="rId14"/>
    <p:sldId id="297" r:id="rId15"/>
    <p:sldId id="300" r:id="rId16"/>
    <p:sldId id="305" r:id="rId17"/>
    <p:sldId id="301" r:id="rId18"/>
    <p:sldId id="302" r:id="rId19"/>
    <p:sldId id="303" r:id="rId20"/>
    <p:sldId id="304" r:id="rId21"/>
    <p:sldId id="285" r:id="rId22"/>
    <p:sldId id="278" r:id="rId23"/>
    <p:sldId id="280" r:id="rId24"/>
    <p:sldId id="601" r:id="rId25"/>
    <p:sldId id="602" r:id="rId26"/>
    <p:sldId id="291" r:id="rId27"/>
    <p:sldId id="596" r:id="rId28"/>
    <p:sldId id="597" r:id="rId29"/>
    <p:sldId id="593" r:id="rId30"/>
    <p:sldId id="598" r:id="rId31"/>
    <p:sldId id="314" r:id="rId32"/>
    <p:sldId id="599" r:id="rId33"/>
    <p:sldId id="594" r:id="rId34"/>
    <p:sldId id="591" r:id="rId35"/>
    <p:sldId id="600" r:id="rId36"/>
  </p:sldIdLst>
  <p:sldSz cx="10688638" cy="7562850"/>
  <p:notesSz cx="6797675" cy="9926638"/>
  <p:defaultTextStyle>
    <a:defPPr>
      <a:defRPr lang="da-DK"/>
    </a:defPPr>
    <a:lvl1pPr marL="0" algn="l" defTabSz="4785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78578" algn="l" defTabSz="4785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57155" algn="l" defTabSz="4785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435733" algn="l" defTabSz="4785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914309" algn="l" defTabSz="4785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92887" algn="l" defTabSz="4785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871464" algn="l" defTabSz="4785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350042" algn="l" defTabSz="4785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828620" algn="l" defTabSz="4785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jbritt Bergholdt" initials="MB" lastIdx="1" clrIdx="0">
    <p:extLst>
      <p:ext uri="{19B8F6BF-5375-455C-9EA6-DF929625EA0E}">
        <p15:presenceInfo xmlns:p15="http://schemas.microsoft.com/office/powerpoint/2012/main" userId="S-1-5-21-2247550440-2139036748-3582361299-95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EBEBEB"/>
    <a:srgbClr val="D9D9D9"/>
    <a:srgbClr val="9B9B9B"/>
    <a:srgbClr val="C5C5C5"/>
    <a:srgbClr val="758B10"/>
    <a:srgbClr val="849938"/>
    <a:srgbClr val="B1B1B1"/>
    <a:srgbClr val="546A32"/>
    <a:srgbClr val="8BAC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F6E4DE-814E-4263-8F58-AD78F8A7C328}" v="20" dt="2022-11-21T14:50:11.1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sfarv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llemlayout 1 - markeringsfarv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llemlayout 1 - markeringsfarv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sfarv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02" autoAdjust="0"/>
  </p:normalViewPr>
  <p:slideViewPr>
    <p:cSldViewPr snapToGrid="0" snapToObjects="1" showGuides="1">
      <p:cViewPr varScale="1">
        <p:scale>
          <a:sx n="67" d="100"/>
          <a:sy n="67" d="100"/>
        </p:scale>
        <p:origin x="920" y="32"/>
      </p:cViewPr>
      <p:guideLst>
        <p:guide orient="horz" pos="2382"/>
        <p:guide pos="33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426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945BCD-431E-AB4A-97D7-701F016874B3}" type="datetimeFigureOut">
              <a:rPr lang="da-DK"/>
              <a:pPr/>
              <a:t>06-10-2025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24F5B-FCAE-D647-9901-BF07A00C9463}" type="slidenum">
              <a:rPr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2550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90007-378C-4AAA-B704-6D36BDC887C3}" type="datetimeFigureOut">
              <a:rPr lang="da-DK" smtClean="0"/>
              <a:pPr/>
              <a:t>06-10-2025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031875" y="1239838"/>
            <a:ext cx="47339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CD1B2-5736-4BF0-ABE4-56EB15224D2B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3521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News Gothic MT" pitchFamily="-8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pitchFamily="-8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pitchFamily="-8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pitchFamily="-8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pitchFamily="-8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pitchFamily="-8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pitchFamily="-8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pitchFamily="-8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pitchFamily="-8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313F95E-1075-4ACC-9AA9-CFF93330382D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27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970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News Gothic MT" pitchFamily="-8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News Gothic MT" pitchFamily="-8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News Gothic MT" pitchFamily="-8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News Gothic MT" pitchFamily="-8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News Gothic MT" pitchFamily="-8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pitchFamily="-8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pitchFamily="-8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pitchFamily="-8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News Gothic MT" pitchFamily="-8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313F95E-1075-4ACC-9AA9-CFF93330382D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28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64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1648" y="2349388"/>
            <a:ext cx="9085342" cy="1621111"/>
          </a:xfrm>
        </p:spPr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2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0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37AA-4A99-E846-8955-2DC9B41B5F96}" type="datetimeFigureOut">
              <a:rPr lang="da-DK"/>
              <a:pPr/>
              <a:t>06-10-2025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AD70-B584-174E-A2D4-B03B35849A9E}" type="slidenum">
              <a:rPr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37AA-4A99-E846-8955-2DC9B41B5F96}" type="datetimeFigureOut">
              <a:rPr lang="da-DK"/>
              <a:pPr/>
              <a:t>06-10-2025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AD70-B584-174E-A2D4-B03B35849A9E}" type="slidenum">
              <a:rPr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395034" y="302868"/>
            <a:ext cx="2605356" cy="6452932"/>
          </a:xfrm>
        </p:spPr>
        <p:txBody>
          <a:bodyPr vert="eaVert"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578969" y="302868"/>
            <a:ext cx="7637923" cy="6452932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37AA-4A99-E846-8955-2DC9B41B5F96}" type="datetimeFigureOut">
              <a:rPr lang="da-DK"/>
              <a:pPr/>
              <a:t>06-10-2025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AD70-B584-174E-A2D4-B03B35849A9E}" type="slidenum">
              <a:rPr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1648" y="2349388"/>
            <a:ext cx="9085342" cy="1621111"/>
          </a:xfrm>
        </p:spPr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2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0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37AA-4A99-E846-8955-2DC9B41B5F96}" type="datetimeFigureOut">
              <a:rPr lang="da-DK"/>
              <a:pPr/>
              <a:t>06-10-2025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AD70-B584-174E-A2D4-B03B35849A9E}" type="slidenum">
              <a:rPr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1978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37AA-4A99-E846-8955-2DC9B41B5F96}" type="datetimeFigureOut">
              <a:rPr lang="da-DK"/>
              <a:pPr/>
              <a:t>06-10-2025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AD70-B584-174E-A2D4-B03B35849A9E}" type="slidenum">
              <a:rPr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7006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4329" y="4859833"/>
            <a:ext cx="9085342" cy="150206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5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5715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357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43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28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14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0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286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37AA-4A99-E846-8955-2DC9B41B5F96}" type="datetimeFigureOut">
              <a:rPr lang="da-DK"/>
              <a:pPr/>
              <a:t>06-10-2025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AD70-B584-174E-A2D4-B03B35849A9E}" type="slidenum">
              <a:rPr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5612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578968" y="1764666"/>
            <a:ext cx="5121639" cy="499113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5878751" y="1764666"/>
            <a:ext cx="5121639" cy="499113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37AA-4A99-E846-8955-2DC9B41B5F96}" type="datetimeFigureOut">
              <a:rPr lang="da-DK"/>
              <a:pPr/>
              <a:t>06-10-2025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AD70-B584-174E-A2D4-B03B35849A9E}" type="slidenum">
              <a:rPr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0452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432" y="302866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7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578" indent="0">
              <a:buNone/>
              <a:defRPr sz="2100" b="1"/>
            </a:lvl2pPr>
            <a:lvl3pPr marL="957155" indent="0">
              <a:buNone/>
              <a:defRPr sz="1800" b="1"/>
            </a:lvl3pPr>
            <a:lvl4pPr marL="1435733" indent="0">
              <a:buNone/>
              <a:defRPr sz="1700" b="1"/>
            </a:lvl4pPr>
            <a:lvl5pPr marL="1914309" indent="0">
              <a:buNone/>
              <a:defRPr sz="1700" b="1"/>
            </a:lvl5pPr>
            <a:lvl6pPr marL="2392887" indent="0">
              <a:buNone/>
              <a:defRPr sz="1700" b="1"/>
            </a:lvl6pPr>
            <a:lvl7pPr marL="2871464" indent="0">
              <a:buNone/>
              <a:defRPr sz="1700" b="1"/>
            </a:lvl7pPr>
            <a:lvl8pPr marL="3350042" indent="0">
              <a:buNone/>
              <a:defRPr sz="1700" b="1"/>
            </a:lvl8pPr>
            <a:lvl9pPr marL="3828620" indent="0">
              <a:buNone/>
              <a:defRPr sz="17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5429683" y="1692889"/>
            <a:ext cx="4724526" cy="705517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578" indent="0">
              <a:buNone/>
              <a:defRPr sz="2100" b="1"/>
            </a:lvl2pPr>
            <a:lvl3pPr marL="957155" indent="0">
              <a:buNone/>
              <a:defRPr sz="1800" b="1"/>
            </a:lvl3pPr>
            <a:lvl4pPr marL="1435733" indent="0">
              <a:buNone/>
              <a:defRPr sz="1700" b="1"/>
            </a:lvl4pPr>
            <a:lvl5pPr marL="1914309" indent="0">
              <a:buNone/>
              <a:defRPr sz="1700" b="1"/>
            </a:lvl5pPr>
            <a:lvl6pPr marL="2392887" indent="0">
              <a:buNone/>
              <a:defRPr sz="1700" b="1"/>
            </a:lvl6pPr>
            <a:lvl7pPr marL="2871464" indent="0">
              <a:buNone/>
              <a:defRPr sz="1700" b="1"/>
            </a:lvl7pPr>
            <a:lvl8pPr marL="3350042" indent="0">
              <a:buNone/>
              <a:defRPr sz="1700" b="1"/>
            </a:lvl8pPr>
            <a:lvl9pPr marL="3828620" indent="0">
              <a:buNone/>
              <a:defRPr sz="17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5429683" y="2398404"/>
            <a:ext cx="4724526" cy="435739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37AA-4A99-E846-8955-2DC9B41B5F96}" type="datetimeFigureOut">
              <a:rPr lang="da-DK"/>
              <a:pPr/>
              <a:t>06-10-2025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AD70-B584-174E-A2D4-B03B35849A9E}" type="slidenum">
              <a:rPr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0467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37AA-4A99-E846-8955-2DC9B41B5F96}" type="datetimeFigureOut">
              <a:rPr lang="da-DK"/>
              <a:pPr/>
              <a:t>06-10-2025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AD70-B584-174E-A2D4-B03B35849A9E}" type="slidenum">
              <a:rPr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5209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37AA-4A99-E846-8955-2DC9B41B5F96}" type="datetimeFigureOut">
              <a:rPr lang="da-DK"/>
              <a:pPr/>
              <a:t>06-10-2025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AD70-B584-174E-A2D4-B03B35849A9E}" type="slidenum">
              <a:rPr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9451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434" y="301113"/>
            <a:ext cx="3516488" cy="1281484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178961" y="301116"/>
            <a:ext cx="5975246" cy="645468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534434" y="1582599"/>
            <a:ext cx="3516488" cy="5173200"/>
          </a:xfrm>
        </p:spPr>
        <p:txBody>
          <a:bodyPr/>
          <a:lstStyle>
            <a:lvl1pPr marL="0" indent="0">
              <a:buNone/>
              <a:defRPr sz="1500"/>
            </a:lvl1pPr>
            <a:lvl2pPr marL="478578" indent="0">
              <a:buNone/>
              <a:defRPr sz="1200"/>
            </a:lvl2pPr>
            <a:lvl3pPr marL="957155" indent="0">
              <a:buNone/>
              <a:defRPr sz="1100"/>
            </a:lvl3pPr>
            <a:lvl4pPr marL="1435733" indent="0">
              <a:buNone/>
              <a:defRPr sz="1000"/>
            </a:lvl4pPr>
            <a:lvl5pPr marL="1914309" indent="0">
              <a:buNone/>
              <a:defRPr sz="1000"/>
            </a:lvl5pPr>
            <a:lvl6pPr marL="2392887" indent="0">
              <a:buNone/>
              <a:defRPr sz="1000"/>
            </a:lvl6pPr>
            <a:lvl7pPr marL="2871464" indent="0">
              <a:buNone/>
              <a:defRPr sz="1000"/>
            </a:lvl7pPr>
            <a:lvl8pPr marL="3350042" indent="0">
              <a:buNone/>
              <a:defRPr sz="1000"/>
            </a:lvl8pPr>
            <a:lvl9pPr marL="382862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37AA-4A99-E846-8955-2DC9B41B5F96}" type="datetimeFigureOut">
              <a:rPr lang="da-DK"/>
              <a:pPr/>
              <a:t>06-10-2025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AD70-B584-174E-A2D4-B03B35849A9E}" type="slidenum">
              <a:rPr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840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37AA-4A99-E846-8955-2DC9B41B5F96}" type="datetimeFigureOut">
              <a:rPr lang="da-DK"/>
              <a:pPr/>
              <a:t>06-10-2025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AD70-B584-174E-A2D4-B03B35849A9E}" type="slidenum">
              <a:rPr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300"/>
            </a:lvl1pPr>
            <a:lvl2pPr marL="478578" indent="0">
              <a:buNone/>
              <a:defRPr sz="2900"/>
            </a:lvl2pPr>
            <a:lvl3pPr marL="957155" indent="0">
              <a:buNone/>
              <a:defRPr sz="2500"/>
            </a:lvl3pPr>
            <a:lvl4pPr marL="1435733" indent="0">
              <a:buNone/>
              <a:defRPr sz="2100"/>
            </a:lvl4pPr>
            <a:lvl5pPr marL="1914309" indent="0">
              <a:buNone/>
              <a:defRPr sz="2100"/>
            </a:lvl5pPr>
            <a:lvl6pPr marL="2392887" indent="0">
              <a:buNone/>
              <a:defRPr sz="2100"/>
            </a:lvl6pPr>
            <a:lvl7pPr marL="2871464" indent="0">
              <a:buNone/>
              <a:defRPr sz="2100"/>
            </a:lvl7pPr>
            <a:lvl8pPr marL="3350042" indent="0">
              <a:buNone/>
              <a:defRPr sz="2100"/>
            </a:lvl8pPr>
            <a:lvl9pPr marL="3828620" indent="0">
              <a:buNone/>
              <a:defRPr sz="21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095048" y="5918982"/>
            <a:ext cx="6413183" cy="887585"/>
          </a:xfrm>
        </p:spPr>
        <p:txBody>
          <a:bodyPr/>
          <a:lstStyle>
            <a:lvl1pPr marL="0" indent="0">
              <a:buNone/>
              <a:defRPr sz="1500"/>
            </a:lvl1pPr>
            <a:lvl2pPr marL="478578" indent="0">
              <a:buNone/>
              <a:defRPr sz="1200"/>
            </a:lvl2pPr>
            <a:lvl3pPr marL="957155" indent="0">
              <a:buNone/>
              <a:defRPr sz="1100"/>
            </a:lvl3pPr>
            <a:lvl4pPr marL="1435733" indent="0">
              <a:buNone/>
              <a:defRPr sz="1000"/>
            </a:lvl4pPr>
            <a:lvl5pPr marL="1914309" indent="0">
              <a:buNone/>
              <a:defRPr sz="1000"/>
            </a:lvl5pPr>
            <a:lvl6pPr marL="2392887" indent="0">
              <a:buNone/>
              <a:defRPr sz="1000"/>
            </a:lvl6pPr>
            <a:lvl7pPr marL="2871464" indent="0">
              <a:buNone/>
              <a:defRPr sz="1000"/>
            </a:lvl7pPr>
            <a:lvl8pPr marL="3350042" indent="0">
              <a:buNone/>
              <a:defRPr sz="1000"/>
            </a:lvl8pPr>
            <a:lvl9pPr marL="382862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37AA-4A99-E846-8955-2DC9B41B5F96}" type="datetimeFigureOut">
              <a:rPr lang="da-DK"/>
              <a:pPr/>
              <a:t>06-10-2025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AD70-B584-174E-A2D4-B03B35849A9E}" type="slidenum">
              <a:rPr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4686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37AA-4A99-E846-8955-2DC9B41B5F96}" type="datetimeFigureOut">
              <a:rPr lang="da-DK"/>
              <a:pPr/>
              <a:t>06-10-2025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AD70-B584-174E-A2D4-B03B35849A9E}" type="slidenum">
              <a:rPr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932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395034" y="302868"/>
            <a:ext cx="2605356" cy="6452932"/>
          </a:xfrm>
        </p:spPr>
        <p:txBody>
          <a:bodyPr vert="eaVert"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578969" y="302868"/>
            <a:ext cx="7637923" cy="6452932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37AA-4A99-E846-8955-2DC9B41B5F96}" type="datetimeFigureOut">
              <a:rPr lang="da-DK"/>
              <a:pPr/>
              <a:t>06-10-2025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AD70-B584-174E-A2D4-B03B35849A9E}" type="slidenum">
              <a:rPr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9839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37AA-4A99-E846-8955-2DC9B41B5F96}" type="datetimeFigureOut">
              <a:rPr lang="da-DK" smtClean="0"/>
              <a:pPr/>
              <a:t>06-10-2025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AD70-B584-174E-A2D4-B03B35849A9E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4451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4329" y="4859833"/>
            <a:ext cx="9085342" cy="150206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5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5715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357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43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28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14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0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286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37AA-4A99-E846-8955-2DC9B41B5F96}" type="datetimeFigureOut">
              <a:rPr lang="da-DK"/>
              <a:pPr/>
              <a:t>06-10-2025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AD70-B584-174E-A2D4-B03B35849A9E}" type="slidenum">
              <a:rPr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578968" y="1764666"/>
            <a:ext cx="5121639" cy="499113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5878751" y="1764666"/>
            <a:ext cx="5121639" cy="499113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37AA-4A99-E846-8955-2DC9B41B5F96}" type="datetimeFigureOut">
              <a:rPr lang="da-DK"/>
              <a:pPr/>
              <a:t>06-10-2025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AD70-B584-174E-A2D4-B03B35849A9E}" type="slidenum">
              <a:rPr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432" y="302866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7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578" indent="0">
              <a:buNone/>
              <a:defRPr sz="2100" b="1"/>
            </a:lvl2pPr>
            <a:lvl3pPr marL="957155" indent="0">
              <a:buNone/>
              <a:defRPr sz="1800" b="1"/>
            </a:lvl3pPr>
            <a:lvl4pPr marL="1435733" indent="0">
              <a:buNone/>
              <a:defRPr sz="1700" b="1"/>
            </a:lvl4pPr>
            <a:lvl5pPr marL="1914309" indent="0">
              <a:buNone/>
              <a:defRPr sz="1700" b="1"/>
            </a:lvl5pPr>
            <a:lvl6pPr marL="2392887" indent="0">
              <a:buNone/>
              <a:defRPr sz="1700" b="1"/>
            </a:lvl6pPr>
            <a:lvl7pPr marL="2871464" indent="0">
              <a:buNone/>
              <a:defRPr sz="1700" b="1"/>
            </a:lvl7pPr>
            <a:lvl8pPr marL="3350042" indent="0">
              <a:buNone/>
              <a:defRPr sz="1700" b="1"/>
            </a:lvl8pPr>
            <a:lvl9pPr marL="3828620" indent="0">
              <a:buNone/>
              <a:defRPr sz="17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5429683" y="1692889"/>
            <a:ext cx="4724526" cy="705517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578" indent="0">
              <a:buNone/>
              <a:defRPr sz="2100" b="1"/>
            </a:lvl2pPr>
            <a:lvl3pPr marL="957155" indent="0">
              <a:buNone/>
              <a:defRPr sz="1800" b="1"/>
            </a:lvl3pPr>
            <a:lvl4pPr marL="1435733" indent="0">
              <a:buNone/>
              <a:defRPr sz="1700" b="1"/>
            </a:lvl4pPr>
            <a:lvl5pPr marL="1914309" indent="0">
              <a:buNone/>
              <a:defRPr sz="1700" b="1"/>
            </a:lvl5pPr>
            <a:lvl6pPr marL="2392887" indent="0">
              <a:buNone/>
              <a:defRPr sz="1700" b="1"/>
            </a:lvl6pPr>
            <a:lvl7pPr marL="2871464" indent="0">
              <a:buNone/>
              <a:defRPr sz="1700" b="1"/>
            </a:lvl7pPr>
            <a:lvl8pPr marL="3350042" indent="0">
              <a:buNone/>
              <a:defRPr sz="1700" b="1"/>
            </a:lvl8pPr>
            <a:lvl9pPr marL="3828620" indent="0">
              <a:buNone/>
              <a:defRPr sz="17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5429683" y="2398404"/>
            <a:ext cx="4724526" cy="435739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37AA-4A99-E846-8955-2DC9B41B5F96}" type="datetimeFigureOut">
              <a:rPr lang="da-DK"/>
              <a:pPr/>
              <a:t>06-10-2025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AD70-B584-174E-A2D4-B03B35849A9E}" type="slidenum">
              <a:rPr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37AA-4A99-E846-8955-2DC9B41B5F96}" type="datetimeFigureOut">
              <a:rPr lang="da-DK"/>
              <a:pPr/>
              <a:t>06-10-2025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AD70-B584-174E-A2D4-B03B35849A9E}" type="slidenum">
              <a:rPr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37AA-4A99-E846-8955-2DC9B41B5F96}" type="datetimeFigureOut">
              <a:rPr lang="da-DK"/>
              <a:pPr/>
              <a:t>06-10-2025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AD70-B584-174E-A2D4-B03B35849A9E}" type="slidenum">
              <a:rPr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434" y="301113"/>
            <a:ext cx="3516488" cy="1281484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178961" y="301116"/>
            <a:ext cx="5975246" cy="645468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534434" y="1582599"/>
            <a:ext cx="3516488" cy="5173200"/>
          </a:xfrm>
        </p:spPr>
        <p:txBody>
          <a:bodyPr/>
          <a:lstStyle>
            <a:lvl1pPr marL="0" indent="0">
              <a:buNone/>
              <a:defRPr sz="1500"/>
            </a:lvl1pPr>
            <a:lvl2pPr marL="478578" indent="0">
              <a:buNone/>
              <a:defRPr sz="1200"/>
            </a:lvl2pPr>
            <a:lvl3pPr marL="957155" indent="0">
              <a:buNone/>
              <a:defRPr sz="1100"/>
            </a:lvl3pPr>
            <a:lvl4pPr marL="1435733" indent="0">
              <a:buNone/>
              <a:defRPr sz="1000"/>
            </a:lvl4pPr>
            <a:lvl5pPr marL="1914309" indent="0">
              <a:buNone/>
              <a:defRPr sz="1000"/>
            </a:lvl5pPr>
            <a:lvl6pPr marL="2392887" indent="0">
              <a:buNone/>
              <a:defRPr sz="1000"/>
            </a:lvl6pPr>
            <a:lvl7pPr marL="2871464" indent="0">
              <a:buNone/>
              <a:defRPr sz="1000"/>
            </a:lvl7pPr>
            <a:lvl8pPr marL="3350042" indent="0">
              <a:buNone/>
              <a:defRPr sz="1000"/>
            </a:lvl8pPr>
            <a:lvl9pPr marL="382862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37AA-4A99-E846-8955-2DC9B41B5F96}" type="datetimeFigureOut">
              <a:rPr lang="da-DK"/>
              <a:pPr/>
              <a:t>06-10-2025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AD70-B584-174E-A2D4-B03B35849A9E}" type="slidenum">
              <a:rPr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300"/>
            </a:lvl1pPr>
            <a:lvl2pPr marL="478578" indent="0">
              <a:buNone/>
              <a:defRPr sz="2900"/>
            </a:lvl2pPr>
            <a:lvl3pPr marL="957155" indent="0">
              <a:buNone/>
              <a:defRPr sz="2500"/>
            </a:lvl3pPr>
            <a:lvl4pPr marL="1435733" indent="0">
              <a:buNone/>
              <a:defRPr sz="2100"/>
            </a:lvl4pPr>
            <a:lvl5pPr marL="1914309" indent="0">
              <a:buNone/>
              <a:defRPr sz="2100"/>
            </a:lvl5pPr>
            <a:lvl6pPr marL="2392887" indent="0">
              <a:buNone/>
              <a:defRPr sz="2100"/>
            </a:lvl6pPr>
            <a:lvl7pPr marL="2871464" indent="0">
              <a:buNone/>
              <a:defRPr sz="2100"/>
            </a:lvl7pPr>
            <a:lvl8pPr marL="3350042" indent="0">
              <a:buNone/>
              <a:defRPr sz="2100"/>
            </a:lvl8pPr>
            <a:lvl9pPr marL="3828620" indent="0">
              <a:buNone/>
              <a:defRPr sz="21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095048" y="5918982"/>
            <a:ext cx="6413183" cy="887585"/>
          </a:xfrm>
        </p:spPr>
        <p:txBody>
          <a:bodyPr/>
          <a:lstStyle>
            <a:lvl1pPr marL="0" indent="0">
              <a:buNone/>
              <a:defRPr sz="1500"/>
            </a:lvl1pPr>
            <a:lvl2pPr marL="478578" indent="0">
              <a:buNone/>
              <a:defRPr sz="1200"/>
            </a:lvl2pPr>
            <a:lvl3pPr marL="957155" indent="0">
              <a:buNone/>
              <a:defRPr sz="1100"/>
            </a:lvl3pPr>
            <a:lvl4pPr marL="1435733" indent="0">
              <a:buNone/>
              <a:defRPr sz="1000"/>
            </a:lvl4pPr>
            <a:lvl5pPr marL="1914309" indent="0">
              <a:buNone/>
              <a:defRPr sz="1000"/>
            </a:lvl5pPr>
            <a:lvl6pPr marL="2392887" indent="0">
              <a:buNone/>
              <a:defRPr sz="1000"/>
            </a:lvl6pPr>
            <a:lvl7pPr marL="2871464" indent="0">
              <a:buNone/>
              <a:defRPr sz="1000"/>
            </a:lvl7pPr>
            <a:lvl8pPr marL="3350042" indent="0">
              <a:buNone/>
              <a:defRPr sz="1000"/>
            </a:lvl8pPr>
            <a:lvl9pPr marL="382862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37AA-4A99-E846-8955-2DC9B41B5F96}" type="datetimeFigureOut">
              <a:rPr lang="da-DK"/>
              <a:pPr/>
              <a:t>06-10-2025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BAD70-B584-174E-A2D4-B03B35849A9E}" type="slidenum">
              <a:rPr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360520" y="360000"/>
            <a:ext cx="9972000" cy="5940000"/>
          </a:xfrm>
          <a:prstGeom prst="rect">
            <a:avLst/>
          </a:prstGeom>
          <a:solidFill>
            <a:srgbClr val="EBEB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080000" y="719999"/>
            <a:ext cx="8820000" cy="5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080000" y="1620000"/>
            <a:ext cx="8820000" cy="4359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1"/>
            <a:r>
              <a:rPr lang="da-DK"/>
              <a:t>Tredje niveau</a:t>
            </a:r>
          </a:p>
          <a:p>
            <a:pPr lvl="1"/>
            <a:r>
              <a:rPr lang="da-DK"/>
              <a:t>Fjerde niveau</a:t>
            </a:r>
          </a:p>
          <a:p>
            <a:pPr lvl="1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080000" y="6300000"/>
            <a:ext cx="2494016" cy="402652"/>
          </a:xfrm>
          <a:prstGeom prst="rect">
            <a:avLst/>
          </a:prstGeom>
        </p:spPr>
        <p:txBody>
          <a:bodyPr vert="horz" lIns="95715" tIns="47858" rIns="95715" bIns="478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D37AA-4A99-E846-8955-2DC9B41B5F96}" type="datetimeFigureOut">
              <a:rPr lang="da-DK"/>
              <a:pPr/>
              <a:t>06-10-2025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651952" y="6300000"/>
            <a:ext cx="3384735" cy="402652"/>
          </a:xfrm>
          <a:prstGeom prst="rect">
            <a:avLst/>
          </a:prstGeom>
        </p:spPr>
        <p:txBody>
          <a:bodyPr vert="horz" lIns="95715" tIns="47858" rIns="95715" bIns="478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7405984" y="6300000"/>
            <a:ext cx="2494016" cy="402652"/>
          </a:xfrm>
          <a:prstGeom prst="rect">
            <a:avLst/>
          </a:prstGeom>
        </p:spPr>
        <p:txBody>
          <a:bodyPr vert="horz" lIns="95715" tIns="47858" rIns="95715" bIns="478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BAD70-B584-174E-A2D4-B03B35849A9E}" type="slidenum">
              <a:rPr lang="da-DK"/>
              <a:pPr/>
              <a:t>‹nr.›</a:t>
            </a:fld>
            <a:endParaRPr lang="da-DK"/>
          </a:p>
        </p:txBody>
      </p:sp>
      <p:pic>
        <p:nvPicPr>
          <p:cNvPr id="13" name="Billede 12" descr="Payoff_black_new.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0000" y="6939100"/>
            <a:ext cx="1654205" cy="224950"/>
          </a:xfrm>
          <a:prstGeom prst="rect">
            <a:avLst/>
          </a:prstGeom>
        </p:spPr>
      </p:pic>
      <p:cxnSp>
        <p:nvCxnSpPr>
          <p:cNvPr id="10" name="Lige forbindelse 9"/>
          <p:cNvCxnSpPr/>
          <p:nvPr userDrawn="1"/>
        </p:nvCxnSpPr>
        <p:spPr>
          <a:xfrm>
            <a:off x="720000" y="1412345"/>
            <a:ext cx="9180000" cy="1588"/>
          </a:xfrm>
          <a:prstGeom prst="line">
            <a:avLst/>
          </a:prstGeom>
          <a:ln w="50800">
            <a:solidFill>
              <a:schemeClr val="bg1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31594" y="6577619"/>
            <a:ext cx="1768406" cy="549345"/>
          </a:xfrm>
          <a:prstGeom prst="rect">
            <a:avLst/>
          </a:prstGeom>
          <a:noFill/>
        </p:spPr>
      </p:pic>
      <p:pic>
        <p:nvPicPr>
          <p:cNvPr id="11" name="Picture 10" descr="Grønt Udviklings- og Demonstrationsprogram">
            <a:extLst>
              <a:ext uri="{FF2B5EF4-FFF2-40B4-BE49-F238E27FC236}">
                <a16:creationId xmlns:a16="http://schemas.microsoft.com/office/drawing/2014/main" id="{919F738B-C442-4545-B754-D45B67C1060A}"/>
              </a:ext>
            </a:extLst>
          </p:cNvPr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08" y="6779743"/>
            <a:ext cx="972223" cy="54366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78578" rtl="0" eaLnBrk="1" latinLnBrk="0" hangingPunct="1">
        <a:spcBef>
          <a:spcPct val="0"/>
        </a:spcBef>
        <a:buNone/>
        <a:defRPr sz="2800" b="0" i="0" kern="1200" cap="all">
          <a:solidFill>
            <a:schemeClr val="tx1"/>
          </a:solidFill>
          <a:latin typeface="Calibri"/>
          <a:ea typeface="+mj-ea"/>
          <a:cs typeface="Calibri"/>
        </a:defRPr>
      </a:lvl1pPr>
    </p:titleStyle>
    <p:bodyStyle>
      <a:lvl1pPr marL="358933" indent="-358933" algn="l" defTabSz="478578" rtl="0" eaLnBrk="1" latinLnBrk="0" hangingPunct="1">
        <a:spcBef>
          <a:spcPct val="20000"/>
        </a:spcBef>
        <a:buClr>
          <a:srgbClr val="8DA22D"/>
        </a:buClr>
        <a:buSzPct val="100000"/>
        <a:buFont typeface="Arial"/>
        <a:buChar char="•"/>
        <a:defRPr sz="2200" kern="1200" baseline="0">
          <a:solidFill>
            <a:schemeClr val="tx1"/>
          </a:solidFill>
          <a:latin typeface="Calibri Light"/>
          <a:ea typeface="+mn-ea"/>
          <a:cs typeface="+mn-cs"/>
        </a:defRPr>
      </a:lvl1pPr>
      <a:lvl2pPr marL="777688" indent="-299111" algn="l" defTabSz="478578" rtl="0" eaLnBrk="1" latinLnBrk="0" hangingPunct="1">
        <a:spcBef>
          <a:spcPct val="20000"/>
        </a:spcBef>
        <a:buClr>
          <a:srgbClr val="8DA22D"/>
        </a:buClr>
        <a:buSzPct val="100000"/>
        <a:buFont typeface="Lucida Grande"/>
        <a:buChar char="–"/>
        <a:defRPr sz="2200" kern="1200" baseline="0">
          <a:solidFill>
            <a:schemeClr val="tx1"/>
          </a:solidFill>
          <a:latin typeface="Calibri Light"/>
          <a:ea typeface="+mn-ea"/>
          <a:cs typeface="+mn-cs"/>
        </a:defRPr>
      </a:lvl2pPr>
      <a:lvl3pPr marL="1196444" indent="-239289" algn="l" defTabSz="478578" rtl="0" eaLnBrk="1" latinLnBrk="0" hangingPunct="1">
        <a:spcBef>
          <a:spcPct val="20000"/>
        </a:spcBef>
        <a:buClr>
          <a:srgbClr val="8DA22D"/>
        </a:buClr>
        <a:buSzPct val="100000"/>
        <a:buFont typeface="Lucida Grande"/>
        <a:buChar char="–"/>
        <a:defRPr sz="2200" kern="1200" baseline="0">
          <a:solidFill>
            <a:schemeClr val="tx1"/>
          </a:solidFill>
          <a:latin typeface="Calibri Light"/>
          <a:ea typeface="+mn-ea"/>
          <a:cs typeface="+mn-cs"/>
        </a:defRPr>
      </a:lvl3pPr>
      <a:lvl4pPr marL="1675020" indent="-239289" algn="l" defTabSz="478578" rtl="0" eaLnBrk="1" latinLnBrk="0" hangingPunct="1">
        <a:spcBef>
          <a:spcPct val="20000"/>
        </a:spcBef>
        <a:buClr>
          <a:srgbClr val="8DA22D"/>
        </a:buClr>
        <a:buSzPct val="100000"/>
        <a:buFont typeface="Lucida Grande"/>
        <a:buChar char="–"/>
        <a:defRPr sz="2200" kern="1200" baseline="0">
          <a:solidFill>
            <a:schemeClr val="tx1"/>
          </a:solidFill>
          <a:latin typeface="Calibri Light"/>
          <a:ea typeface="+mn-ea"/>
          <a:cs typeface="+mn-cs"/>
        </a:defRPr>
      </a:lvl4pPr>
      <a:lvl5pPr marL="2153598" indent="-239289" algn="l" defTabSz="478578" rtl="0" eaLnBrk="1" latinLnBrk="0" hangingPunct="1">
        <a:spcBef>
          <a:spcPct val="20000"/>
        </a:spcBef>
        <a:buClr>
          <a:srgbClr val="8DA22D"/>
        </a:buClr>
        <a:buSzPct val="100000"/>
        <a:buFont typeface="Lucida Grande"/>
        <a:buChar char="–"/>
        <a:defRPr sz="2200" kern="1200" baseline="0">
          <a:solidFill>
            <a:schemeClr val="tx1"/>
          </a:solidFill>
          <a:latin typeface="Calibri Light"/>
          <a:ea typeface="+mn-ea"/>
          <a:cs typeface="+mn-cs"/>
        </a:defRPr>
      </a:lvl5pPr>
      <a:lvl6pPr marL="2632176" indent="-239289" algn="l" defTabSz="47857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0753" indent="-239289" algn="l" defTabSz="47857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89331" indent="-239289" algn="l" defTabSz="47857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67909" indent="-239289" algn="l" defTabSz="47857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785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78578" algn="l" defTabSz="4785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57155" algn="l" defTabSz="4785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35733" algn="l" defTabSz="4785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14309" algn="l" defTabSz="4785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92887" algn="l" defTabSz="4785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71464" algn="l" defTabSz="4785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50042" algn="l" defTabSz="4785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28620" algn="l" defTabSz="4785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080000" y="719999"/>
            <a:ext cx="8820000" cy="5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080000" y="1620000"/>
            <a:ext cx="8820000" cy="4359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1"/>
            <a:r>
              <a:rPr lang="da-DK"/>
              <a:t>Tredje niveau</a:t>
            </a:r>
          </a:p>
          <a:p>
            <a:pPr lvl="1"/>
            <a:r>
              <a:rPr lang="da-DK"/>
              <a:t>Fjerde niveau</a:t>
            </a:r>
          </a:p>
          <a:p>
            <a:pPr lvl="1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080000" y="6300000"/>
            <a:ext cx="2494016" cy="402652"/>
          </a:xfrm>
          <a:prstGeom prst="rect">
            <a:avLst/>
          </a:prstGeom>
        </p:spPr>
        <p:txBody>
          <a:bodyPr vert="horz" lIns="95715" tIns="47858" rIns="95715" bIns="478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D37AA-4A99-E846-8955-2DC9B41B5F96}" type="datetimeFigureOut">
              <a:rPr lang="da-DK"/>
              <a:pPr/>
              <a:t>06-10-2025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651952" y="6300000"/>
            <a:ext cx="3384735" cy="402652"/>
          </a:xfrm>
          <a:prstGeom prst="rect">
            <a:avLst/>
          </a:prstGeom>
        </p:spPr>
        <p:txBody>
          <a:bodyPr vert="horz" lIns="95715" tIns="47858" rIns="95715" bIns="478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7405984" y="6300000"/>
            <a:ext cx="2494016" cy="402652"/>
          </a:xfrm>
          <a:prstGeom prst="rect">
            <a:avLst/>
          </a:prstGeom>
        </p:spPr>
        <p:txBody>
          <a:bodyPr vert="horz" lIns="95715" tIns="47858" rIns="95715" bIns="478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BAD70-B584-174E-A2D4-B03B35849A9E}" type="slidenum">
              <a:rPr lang="da-DK"/>
              <a:pPr/>
              <a:t>‹nr.›</a:t>
            </a:fld>
            <a:endParaRPr lang="da-DK"/>
          </a:p>
        </p:txBody>
      </p:sp>
      <p:pic>
        <p:nvPicPr>
          <p:cNvPr id="13" name="Billede 12" descr="Payoff_black_new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80000" y="6939100"/>
            <a:ext cx="1654205" cy="224950"/>
          </a:xfrm>
          <a:prstGeom prst="rect">
            <a:avLst/>
          </a:prstGeom>
        </p:spPr>
      </p:pic>
      <p:cxnSp>
        <p:nvCxnSpPr>
          <p:cNvPr id="9" name="Lige forbindelse 8"/>
          <p:cNvCxnSpPr/>
          <p:nvPr userDrawn="1"/>
        </p:nvCxnSpPr>
        <p:spPr>
          <a:xfrm>
            <a:off x="720000" y="1412345"/>
            <a:ext cx="9180000" cy="1588"/>
          </a:xfrm>
          <a:prstGeom prst="line">
            <a:avLst/>
          </a:prstGeom>
          <a:ln w="50800">
            <a:solidFill>
              <a:srgbClr val="EBEBEB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31594" y="6577619"/>
            <a:ext cx="1768406" cy="5493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195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478578" rtl="0" eaLnBrk="1" latinLnBrk="0" hangingPunct="1">
        <a:spcBef>
          <a:spcPct val="0"/>
        </a:spcBef>
        <a:buNone/>
        <a:defRPr sz="2800" b="0" i="0" kern="1200" cap="all">
          <a:solidFill>
            <a:schemeClr val="tx1"/>
          </a:solidFill>
          <a:latin typeface="Calibri"/>
          <a:ea typeface="+mj-ea"/>
          <a:cs typeface="Calibri"/>
        </a:defRPr>
      </a:lvl1pPr>
    </p:titleStyle>
    <p:bodyStyle>
      <a:lvl1pPr marL="358933" indent="-358933" algn="l" defTabSz="478578" rtl="0" eaLnBrk="1" latinLnBrk="0" hangingPunct="1">
        <a:spcBef>
          <a:spcPct val="20000"/>
        </a:spcBef>
        <a:buClr>
          <a:srgbClr val="8DA22D"/>
        </a:buClr>
        <a:buSzPct val="100000"/>
        <a:buFont typeface="Arial"/>
        <a:buChar char="•"/>
        <a:defRPr sz="2200" kern="1200" baseline="0">
          <a:solidFill>
            <a:schemeClr val="tx1"/>
          </a:solidFill>
          <a:latin typeface="Calibri Light"/>
          <a:ea typeface="+mn-ea"/>
          <a:cs typeface="+mn-cs"/>
        </a:defRPr>
      </a:lvl1pPr>
      <a:lvl2pPr marL="777688" indent="-299111" algn="l" defTabSz="478578" rtl="0" eaLnBrk="1" latinLnBrk="0" hangingPunct="1">
        <a:spcBef>
          <a:spcPct val="20000"/>
        </a:spcBef>
        <a:buClr>
          <a:srgbClr val="8DA22D"/>
        </a:buClr>
        <a:buSzPct val="100000"/>
        <a:buFont typeface="Lucida Grande"/>
        <a:buChar char="–"/>
        <a:defRPr sz="2200" kern="1200" baseline="0">
          <a:solidFill>
            <a:schemeClr val="tx1"/>
          </a:solidFill>
          <a:latin typeface="Calibri Light"/>
          <a:ea typeface="+mn-ea"/>
          <a:cs typeface="+mn-cs"/>
        </a:defRPr>
      </a:lvl2pPr>
      <a:lvl3pPr marL="1196444" indent="-239289" algn="l" defTabSz="478578" rtl="0" eaLnBrk="1" latinLnBrk="0" hangingPunct="1">
        <a:spcBef>
          <a:spcPct val="20000"/>
        </a:spcBef>
        <a:buClr>
          <a:srgbClr val="8DA22D"/>
        </a:buClr>
        <a:buSzPct val="100000"/>
        <a:buFont typeface="Lucida Grande"/>
        <a:buChar char="–"/>
        <a:defRPr sz="2200" kern="1200" baseline="0">
          <a:solidFill>
            <a:schemeClr val="tx1"/>
          </a:solidFill>
          <a:latin typeface="Calibri Light"/>
          <a:ea typeface="+mn-ea"/>
          <a:cs typeface="+mn-cs"/>
        </a:defRPr>
      </a:lvl3pPr>
      <a:lvl4pPr marL="1675020" indent="-239289" algn="l" defTabSz="478578" rtl="0" eaLnBrk="1" latinLnBrk="0" hangingPunct="1">
        <a:spcBef>
          <a:spcPct val="20000"/>
        </a:spcBef>
        <a:buClr>
          <a:srgbClr val="8DA22D"/>
        </a:buClr>
        <a:buSzPct val="100000"/>
        <a:buFont typeface="Lucida Grande"/>
        <a:buChar char="–"/>
        <a:defRPr sz="2200" kern="1200" baseline="0">
          <a:solidFill>
            <a:schemeClr val="tx1"/>
          </a:solidFill>
          <a:latin typeface="Calibri Light"/>
          <a:ea typeface="+mn-ea"/>
          <a:cs typeface="+mn-cs"/>
        </a:defRPr>
      </a:lvl4pPr>
      <a:lvl5pPr marL="2153598" indent="-239289" algn="l" defTabSz="478578" rtl="0" eaLnBrk="1" latinLnBrk="0" hangingPunct="1">
        <a:spcBef>
          <a:spcPct val="20000"/>
        </a:spcBef>
        <a:buClr>
          <a:srgbClr val="8DA22D"/>
        </a:buClr>
        <a:buSzPct val="100000"/>
        <a:buFont typeface="Lucida Grande"/>
        <a:buChar char="–"/>
        <a:defRPr sz="2200" kern="1200" baseline="0">
          <a:solidFill>
            <a:schemeClr val="tx1"/>
          </a:solidFill>
          <a:latin typeface="Calibri Light"/>
          <a:ea typeface="+mn-ea"/>
          <a:cs typeface="+mn-cs"/>
        </a:defRPr>
      </a:lvl5pPr>
      <a:lvl6pPr marL="2632176" indent="-239289" algn="l" defTabSz="47857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0753" indent="-239289" algn="l" defTabSz="47857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89331" indent="-239289" algn="l" defTabSz="47857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67909" indent="-239289" algn="l" defTabSz="47857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785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78578" algn="l" defTabSz="4785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57155" algn="l" defTabSz="4785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35733" algn="l" defTabSz="4785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14309" algn="l" defTabSz="4785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92887" algn="l" defTabSz="4785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71464" algn="l" defTabSz="4785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50042" algn="l" defTabSz="4785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28620" algn="l" defTabSz="4785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\\10.251.0.85\dag\Danish Agro\Kompet\Marketing\Billedmateriale\Landbrug, marker, markarbejde\Grønne Marker Prof\Sorter\Jensen\20140422_209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0520" y="322542"/>
            <a:ext cx="9972000" cy="5977458"/>
          </a:xfrm>
          <a:prstGeom prst="rect">
            <a:avLst/>
          </a:prstGeom>
          <a:noFill/>
        </p:spPr>
      </p:pic>
      <p:pic>
        <p:nvPicPr>
          <p:cNvPr id="14" name="Billede 13" descr="Payoff_black_n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0" y="6939100"/>
            <a:ext cx="1654205" cy="224950"/>
          </a:xfrm>
          <a:prstGeom prst="rect">
            <a:avLst/>
          </a:prstGeom>
        </p:spPr>
      </p:pic>
      <p:pic>
        <p:nvPicPr>
          <p:cNvPr id="20" name="Billede 19" descr="Bomaerke_whi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683" y="4336401"/>
            <a:ext cx="3681748" cy="3927198"/>
          </a:xfrm>
          <a:prstGeom prst="rect">
            <a:avLst/>
          </a:prstGeom>
        </p:spPr>
      </p:pic>
      <p:sp>
        <p:nvSpPr>
          <p:cNvPr id="17" name="Rektangel 16"/>
          <p:cNvSpPr/>
          <p:nvPr/>
        </p:nvSpPr>
        <p:spPr>
          <a:xfrm>
            <a:off x="360520" y="2682808"/>
            <a:ext cx="9977138" cy="139824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da-DK" dirty="0"/>
          </a:p>
        </p:txBody>
      </p:sp>
      <p:sp>
        <p:nvSpPr>
          <p:cNvPr id="18" name="Titel 1"/>
          <p:cNvSpPr>
            <a:spLocks noGrp="1"/>
          </p:cNvSpPr>
          <p:nvPr>
            <p:ph type="ctrTitle"/>
          </p:nvPr>
        </p:nvSpPr>
        <p:spPr>
          <a:xfrm>
            <a:off x="934319" y="2795283"/>
            <a:ext cx="8819999" cy="1125992"/>
          </a:xfrm>
        </p:spPr>
        <p:txBody>
          <a:bodyPr wrap="none" anchor="t">
            <a:noAutofit/>
          </a:bodyPr>
          <a:lstStyle/>
          <a:p>
            <a:pPr algn="ctr"/>
            <a:r>
              <a:rPr lang="en-US" sz="2400" cap="all" dirty="0"/>
              <a:t>Breeding oat varieties with nematode resistance, high yield and</a:t>
            </a:r>
            <a:br>
              <a:rPr lang="en-US" sz="2400" cap="all" dirty="0"/>
            </a:br>
            <a:r>
              <a:rPr lang="en-US" sz="2400" cap="all" dirty="0"/>
              <a:t>agronomic traits beneficial for organic agriculture </a:t>
            </a:r>
            <a:br>
              <a:rPr lang="en-US" sz="2400" cap="all" dirty="0"/>
            </a:br>
            <a:r>
              <a:rPr lang="en-US" sz="2400" cap="all" dirty="0"/>
              <a:t>- </a:t>
            </a:r>
            <a:r>
              <a:rPr lang="en-US" sz="2400" b="1" cap="all" dirty="0" err="1"/>
              <a:t>Oatganic</a:t>
            </a:r>
            <a:r>
              <a:rPr lang="en-US" sz="2400" cap="all" dirty="0"/>
              <a:t> -</a:t>
            </a:r>
          </a:p>
        </p:txBody>
      </p:sp>
      <p:sp>
        <p:nvSpPr>
          <p:cNvPr id="19" name="Undertitel 2"/>
          <p:cNvSpPr txBox="1">
            <a:spLocks/>
          </p:cNvSpPr>
          <p:nvPr/>
        </p:nvSpPr>
        <p:spPr>
          <a:xfrm>
            <a:off x="1035303" y="3262343"/>
            <a:ext cx="8820000" cy="9232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ctr" defTabSz="478578" rtl="0" eaLnBrk="1" latinLnBrk="0" hangingPunct="1">
              <a:spcBef>
                <a:spcPct val="20000"/>
              </a:spcBef>
              <a:buClr>
                <a:srgbClr val="8DA22D"/>
              </a:buClr>
              <a:buSzPct val="100000"/>
              <a:buFont typeface="Arial"/>
              <a:buNone/>
              <a:defRPr sz="2200" kern="1200" baseline="0">
                <a:solidFill>
                  <a:schemeClr val="tx1">
                    <a:tint val="75000"/>
                  </a:schemeClr>
                </a:solidFill>
                <a:latin typeface="Calibri Light"/>
                <a:ea typeface="+mn-ea"/>
                <a:cs typeface="+mn-cs"/>
              </a:defRPr>
            </a:lvl1pPr>
            <a:lvl2pPr marL="478578" indent="0" algn="ctr" defTabSz="478578" rtl="0" eaLnBrk="1" latinLnBrk="0" hangingPunct="1">
              <a:spcBef>
                <a:spcPct val="20000"/>
              </a:spcBef>
              <a:buClr>
                <a:srgbClr val="8DA22D"/>
              </a:buClr>
              <a:buSzPct val="100000"/>
              <a:buFont typeface="Lucida Grande"/>
              <a:buNone/>
              <a:defRPr sz="2200" kern="1200" baseline="0">
                <a:solidFill>
                  <a:schemeClr val="tx1">
                    <a:tint val="75000"/>
                  </a:schemeClr>
                </a:solidFill>
                <a:latin typeface="Calibri Light"/>
                <a:ea typeface="+mn-ea"/>
                <a:cs typeface="+mn-cs"/>
              </a:defRPr>
            </a:lvl2pPr>
            <a:lvl3pPr marL="957155" indent="0" algn="ctr" defTabSz="478578" rtl="0" eaLnBrk="1" latinLnBrk="0" hangingPunct="1">
              <a:spcBef>
                <a:spcPct val="20000"/>
              </a:spcBef>
              <a:buClr>
                <a:srgbClr val="8DA22D"/>
              </a:buClr>
              <a:buSzPct val="100000"/>
              <a:buFont typeface="Lucida Grande"/>
              <a:buNone/>
              <a:defRPr sz="2200" kern="1200" baseline="0">
                <a:solidFill>
                  <a:schemeClr val="tx1">
                    <a:tint val="75000"/>
                  </a:schemeClr>
                </a:solidFill>
                <a:latin typeface="Calibri Light"/>
                <a:ea typeface="+mn-ea"/>
                <a:cs typeface="+mn-cs"/>
              </a:defRPr>
            </a:lvl3pPr>
            <a:lvl4pPr marL="1435733" indent="0" algn="ctr" defTabSz="478578" rtl="0" eaLnBrk="1" latinLnBrk="0" hangingPunct="1">
              <a:spcBef>
                <a:spcPct val="20000"/>
              </a:spcBef>
              <a:buClr>
                <a:srgbClr val="8DA22D"/>
              </a:buClr>
              <a:buSzPct val="100000"/>
              <a:buFont typeface="Lucida Grande"/>
              <a:buNone/>
              <a:defRPr sz="2200" kern="1200" baseline="0">
                <a:solidFill>
                  <a:schemeClr val="tx1">
                    <a:tint val="75000"/>
                  </a:schemeClr>
                </a:solidFill>
                <a:latin typeface="Calibri Light"/>
                <a:ea typeface="+mn-ea"/>
                <a:cs typeface="+mn-cs"/>
              </a:defRPr>
            </a:lvl4pPr>
            <a:lvl5pPr marL="1914309" indent="0" algn="ctr" defTabSz="478578" rtl="0" eaLnBrk="1" latinLnBrk="0" hangingPunct="1">
              <a:spcBef>
                <a:spcPct val="20000"/>
              </a:spcBef>
              <a:buClr>
                <a:srgbClr val="8DA22D"/>
              </a:buClr>
              <a:buSzPct val="100000"/>
              <a:buFont typeface="Lucida Grande"/>
              <a:buNone/>
              <a:defRPr sz="2200" kern="1200" baseline="0">
                <a:solidFill>
                  <a:schemeClr val="tx1">
                    <a:tint val="75000"/>
                  </a:schemeClr>
                </a:solidFill>
                <a:latin typeface="Calibri Light"/>
                <a:ea typeface="+mn-ea"/>
                <a:cs typeface="+mn-cs"/>
              </a:defRPr>
            </a:lvl5pPr>
            <a:lvl6pPr marL="2392887" indent="0" algn="ctr" defTabSz="478578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71464" indent="0" algn="ctr" defTabSz="478578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350042" indent="0" algn="ctr" defTabSz="478578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28620" indent="0" algn="ctr" defTabSz="478578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a-DK" sz="1700" dirty="0">
              <a:solidFill>
                <a:schemeClr val="tx1"/>
              </a:solidFill>
              <a:cs typeface="Calibri Ligh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31594" y="6577619"/>
            <a:ext cx="1768406" cy="549345"/>
          </a:xfrm>
          <a:prstGeom prst="rect">
            <a:avLst/>
          </a:prstGeom>
          <a:noFill/>
        </p:spPr>
      </p:pic>
      <p:pic>
        <p:nvPicPr>
          <p:cNvPr id="10" name="Picture 9" descr="Grønt Udviklings- og Demonstrationsprogram">
            <a:extLst>
              <a:ext uri="{FF2B5EF4-FFF2-40B4-BE49-F238E27FC236}">
                <a16:creationId xmlns:a16="http://schemas.microsoft.com/office/drawing/2014/main" id="{08173F4B-75DC-4B2D-B43E-EC8ED6E6BBA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007" y="6667268"/>
            <a:ext cx="972223" cy="54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628A0462-1252-4E2C-8464-2A08D29BF8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0852" y="6748301"/>
            <a:ext cx="1911700" cy="53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81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6799F-22F7-4716-A1CC-085712C97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WP1: milestones and deliverables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F541D-3FE5-4FDC-9BA1-766566DB1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Testing of lines under organic conditions</a:t>
            </a:r>
          </a:p>
          <a:p>
            <a:pPr lvl="1"/>
            <a:r>
              <a:rPr lang="en-US" dirty="0"/>
              <a:t>Field trials</a:t>
            </a:r>
          </a:p>
          <a:p>
            <a:pPr lvl="1"/>
            <a:r>
              <a:rPr lang="en-US" dirty="0"/>
              <a:t>Nematode resistance</a:t>
            </a:r>
          </a:p>
          <a:p>
            <a:r>
              <a:rPr lang="en-US" dirty="0"/>
              <a:t>Selection of lines for next generation (F6 to F7)</a:t>
            </a:r>
          </a:p>
          <a:p>
            <a:r>
              <a:rPr lang="en-US" dirty="0"/>
              <a:t>Selection of lines for registration and submit to </a:t>
            </a:r>
            <a:r>
              <a:rPr lang="en-US" dirty="0" err="1"/>
              <a:t>Tystofte</a:t>
            </a:r>
            <a:endParaRPr lang="en-US" dirty="0"/>
          </a:p>
          <a:p>
            <a:endParaRPr lang="en-US" dirty="0"/>
          </a:p>
          <a:p>
            <a:r>
              <a:rPr lang="en-US" dirty="0"/>
              <a:t>Main deliverable: 3 new varieties that are </a:t>
            </a:r>
          </a:p>
          <a:p>
            <a:pPr lvl="1"/>
            <a:r>
              <a:rPr lang="en-US" dirty="0"/>
              <a:t>Resistant to nematodes</a:t>
            </a:r>
          </a:p>
          <a:p>
            <a:pPr lvl="1"/>
            <a:r>
              <a:rPr lang="en-US" dirty="0"/>
              <a:t>Improved yield (+10%)</a:t>
            </a:r>
          </a:p>
          <a:p>
            <a:pPr lvl="1"/>
            <a:r>
              <a:rPr lang="en-US" dirty="0"/>
              <a:t>Well suited for organic agriculture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045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B4258-4BC7-B5FB-8B4C-22D087153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field trials - 2022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378C8-4D48-2887-D433-D1205F2F4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493541"/>
            <a:ext cx="8820000" cy="4359600"/>
          </a:xfrm>
        </p:spPr>
        <p:txBody>
          <a:bodyPr/>
          <a:lstStyle/>
          <a:p>
            <a:r>
              <a:rPr lang="en-GB" dirty="0"/>
              <a:t>Locations in DK for F7 (NL-1) trials</a:t>
            </a:r>
          </a:p>
          <a:p>
            <a:pPr lvl="1"/>
            <a:r>
              <a:rPr lang="en-GB" sz="1800" dirty="0" err="1"/>
              <a:t>Oerting</a:t>
            </a:r>
            <a:r>
              <a:rPr lang="en-GB" sz="1800" dirty="0"/>
              <a:t> (</a:t>
            </a:r>
            <a:r>
              <a:rPr lang="en-GB" sz="1800" dirty="0" err="1"/>
              <a:t>Kreutzfeld</a:t>
            </a:r>
            <a:r>
              <a:rPr lang="en-GB" sz="1800" dirty="0"/>
              <a:t>) - organic</a:t>
            </a:r>
          </a:p>
          <a:p>
            <a:pPr lvl="1"/>
            <a:r>
              <a:rPr lang="en-GB" sz="1800" dirty="0"/>
              <a:t>Lolland (</a:t>
            </a:r>
            <a:r>
              <a:rPr lang="en-GB" sz="1800" dirty="0" err="1"/>
              <a:t>Holeby</a:t>
            </a:r>
            <a:r>
              <a:rPr lang="en-GB" sz="1800" dirty="0"/>
              <a:t>) - conv. &amp; semi-organic - failed (sowing problems)</a:t>
            </a:r>
          </a:p>
          <a:p>
            <a:pPr lvl="1"/>
            <a:r>
              <a:rPr lang="en-GB" sz="1800" dirty="0" err="1"/>
              <a:t>Hellevad</a:t>
            </a:r>
            <a:r>
              <a:rPr lang="en-GB" sz="1800" dirty="0"/>
              <a:t> at </a:t>
            </a:r>
            <a:r>
              <a:rPr lang="en-GB" sz="1800" dirty="0" err="1"/>
              <a:t>Landbo</a:t>
            </a:r>
            <a:r>
              <a:rPr lang="en-GB" sz="1800" dirty="0"/>
              <a:t> Syd – organic – problematic</a:t>
            </a:r>
          </a:p>
          <a:p>
            <a:pPr lvl="1"/>
            <a:r>
              <a:rPr lang="en-GB" sz="1800" dirty="0" err="1"/>
              <a:t>Dyngby</a:t>
            </a:r>
            <a:r>
              <a:rPr lang="en-GB" sz="1800" dirty="0"/>
              <a:t> - conventional</a:t>
            </a:r>
          </a:p>
          <a:p>
            <a:pPr lvl="1"/>
            <a:r>
              <a:rPr lang="en-GB" sz="1800" dirty="0" err="1"/>
              <a:t>Abildgard</a:t>
            </a:r>
            <a:r>
              <a:rPr lang="en-GB" sz="1800" dirty="0"/>
              <a:t> – conventional</a:t>
            </a:r>
            <a:endParaRPr lang="de-DE" sz="1800" dirty="0"/>
          </a:p>
          <a:p>
            <a:endParaRPr lang="de-DE" sz="1800" dirty="0"/>
          </a:p>
          <a:p>
            <a:r>
              <a:rPr lang="de-DE" sz="1800" dirty="0"/>
              <a:t>Overall, </a:t>
            </a:r>
            <a:r>
              <a:rPr lang="de-DE" sz="1800" dirty="0" err="1"/>
              <a:t>very</a:t>
            </a:r>
            <a:r>
              <a:rPr lang="de-DE" sz="1800" dirty="0"/>
              <a:t> high </a:t>
            </a:r>
            <a:r>
              <a:rPr lang="de-DE" sz="1800" dirty="0" err="1"/>
              <a:t>yields</a:t>
            </a:r>
            <a:r>
              <a:rPr lang="de-DE" sz="1800" dirty="0"/>
              <a:t>!</a:t>
            </a:r>
            <a:endParaRPr lang="en-GB" sz="18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45998A7-7CFE-7277-54AE-80B85BD741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058486"/>
              </p:ext>
            </p:extLst>
          </p:nvPr>
        </p:nvGraphicFramePr>
        <p:xfrm>
          <a:off x="1311814" y="4185545"/>
          <a:ext cx="7880823" cy="2004060"/>
        </p:xfrm>
        <a:graphic>
          <a:graphicData uri="http://schemas.openxmlformats.org/drawingml/2006/table">
            <a:tbl>
              <a:tblPr/>
              <a:tblGrid>
                <a:gridCol w="1493995">
                  <a:extLst>
                    <a:ext uri="{9D8B030D-6E8A-4147-A177-3AD203B41FA5}">
                      <a16:colId xmlns:a16="http://schemas.microsoft.com/office/drawing/2014/main" val="1037353797"/>
                    </a:ext>
                  </a:extLst>
                </a:gridCol>
                <a:gridCol w="1419295">
                  <a:extLst>
                    <a:ext uri="{9D8B030D-6E8A-4147-A177-3AD203B41FA5}">
                      <a16:colId xmlns:a16="http://schemas.microsoft.com/office/drawing/2014/main" val="2547430923"/>
                    </a:ext>
                  </a:extLst>
                </a:gridCol>
                <a:gridCol w="933747">
                  <a:extLst>
                    <a:ext uri="{9D8B030D-6E8A-4147-A177-3AD203B41FA5}">
                      <a16:colId xmlns:a16="http://schemas.microsoft.com/office/drawing/2014/main" val="3247716223"/>
                    </a:ext>
                  </a:extLst>
                </a:gridCol>
                <a:gridCol w="896397">
                  <a:extLst>
                    <a:ext uri="{9D8B030D-6E8A-4147-A177-3AD203B41FA5}">
                      <a16:colId xmlns:a16="http://schemas.microsoft.com/office/drawing/2014/main" val="185705976"/>
                    </a:ext>
                  </a:extLst>
                </a:gridCol>
                <a:gridCol w="1344595">
                  <a:extLst>
                    <a:ext uri="{9D8B030D-6E8A-4147-A177-3AD203B41FA5}">
                      <a16:colId xmlns:a16="http://schemas.microsoft.com/office/drawing/2014/main" val="2895018819"/>
                    </a:ext>
                  </a:extLst>
                </a:gridCol>
                <a:gridCol w="896397">
                  <a:extLst>
                    <a:ext uri="{9D8B030D-6E8A-4147-A177-3AD203B41FA5}">
                      <a16:colId xmlns:a16="http://schemas.microsoft.com/office/drawing/2014/main" val="499929896"/>
                    </a:ext>
                  </a:extLst>
                </a:gridCol>
                <a:gridCol w="896397">
                  <a:extLst>
                    <a:ext uri="{9D8B030D-6E8A-4147-A177-3AD203B41FA5}">
                      <a16:colId xmlns:a16="http://schemas.microsoft.com/office/drawing/2014/main" val="3417930618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Manage-</a:t>
                      </a:r>
                      <a:b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ment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Country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nReps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Mean yield </a:t>
                      </a:r>
                      <a:b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(dt/ha)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P-value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04549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Hellevad 18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DK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6607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Oerting 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DK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4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4123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Nienstädt 40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Semi-</a:t>
                      </a:r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organic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5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8927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Abildgaard 11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Conv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DK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A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5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2828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Dyngby 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Conv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DK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3C7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CC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3894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Nienstädt 41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Conv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899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192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C6CEB-4AF0-0D8A-D383-A942C9D6C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Correlation between management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566F1-4552-A707-675C-3A878246C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 clear groupings to be detected</a:t>
            </a:r>
          </a:p>
          <a:p>
            <a:pPr lvl="1"/>
            <a:r>
              <a:rPr lang="en-GB" dirty="0"/>
              <a:t>E.g. </a:t>
            </a:r>
            <a:r>
              <a:rPr lang="en-GB" dirty="0" err="1"/>
              <a:t>Oerting</a:t>
            </a:r>
            <a:r>
              <a:rPr lang="en-GB" dirty="0"/>
              <a:t> (org.) better correlated with conv. experiments</a:t>
            </a:r>
          </a:p>
          <a:p>
            <a:r>
              <a:rPr lang="en-GB" dirty="0"/>
              <a:t>But only one year &amp; low trial quality in some locations</a:t>
            </a:r>
            <a:endParaRPr lang="de-DE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ABA447-7B56-1B3B-B8BE-590613835C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829435"/>
              </p:ext>
            </p:extLst>
          </p:nvPr>
        </p:nvGraphicFramePr>
        <p:xfrm>
          <a:off x="1180996" y="3044815"/>
          <a:ext cx="8326646" cy="2263140"/>
        </p:xfrm>
        <a:graphic>
          <a:graphicData uri="http://schemas.openxmlformats.org/drawingml/2006/table">
            <a:tbl>
              <a:tblPr/>
              <a:tblGrid>
                <a:gridCol w="1167991">
                  <a:extLst>
                    <a:ext uri="{9D8B030D-6E8A-4147-A177-3AD203B41FA5}">
                      <a16:colId xmlns:a16="http://schemas.microsoft.com/office/drawing/2014/main" val="2857160840"/>
                    </a:ext>
                  </a:extLst>
                </a:gridCol>
                <a:gridCol w="1167991">
                  <a:extLst>
                    <a:ext uri="{9D8B030D-6E8A-4147-A177-3AD203B41FA5}">
                      <a16:colId xmlns:a16="http://schemas.microsoft.com/office/drawing/2014/main" val="3444112441"/>
                    </a:ext>
                  </a:extLst>
                </a:gridCol>
                <a:gridCol w="998444">
                  <a:extLst>
                    <a:ext uri="{9D8B030D-6E8A-4147-A177-3AD203B41FA5}">
                      <a16:colId xmlns:a16="http://schemas.microsoft.com/office/drawing/2014/main" val="2764055464"/>
                    </a:ext>
                  </a:extLst>
                </a:gridCol>
                <a:gridCol w="998444">
                  <a:extLst>
                    <a:ext uri="{9D8B030D-6E8A-4147-A177-3AD203B41FA5}">
                      <a16:colId xmlns:a16="http://schemas.microsoft.com/office/drawing/2014/main" val="3793566951"/>
                    </a:ext>
                  </a:extLst>
                </a:gridCol>
                <a:gridCol w="998444">
                  <a:extLst>
                    <a:ext uri="{9D8B030D-6E8A-4147-A177-3AD203B41FA5}">
                      <a16:colId xmlns:a16="http://schemas.microsoft.com/office/drawing/2014/main" val="1014146591"/>
                    </a:ext>
                  </a:extLst>
                </a:gridCol>
                <a:gridCol w="998444">
                  <a:extLst>
                    <a:ext uri="{9D8B030D-6E8A-4147-A177-3AD203B41FA5}">
                      <a16:colId xmlns:a16="http://schemas.microsoft.com/office/drawing/2014/main" val="1002276141"/>
                    </a:ext>
                  </a:extLst>
                </a:gridCol>
                <a:gridCol w="998444">
                  <a:extLst>
                    <a:ext uri="{9D8B030D-6E8A-4147-A177-3AD203B41FA5}">
                      <a16:colId xmlns:a16="http://schemas.microsoft.com/office/drawing/2014/main" val="1205680887"/>
                    </a:ext>
                  </a:extLst>
                </a:gridCol>
                <a:gridCol w="998444">
                  <a:extLst>
                    <a:ext uri="{9D8B030D-6E8A-4147-A177-3AD203B41FA5}">
                      <a16:colId xmlns:a16="http://schemas.microsoft.com/office/drawing/2014/main" val="316631896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55063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Organic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Organic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Semi-org.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Conv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Conv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Conv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8551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Oerting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Hellevad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Nienstädt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Abildgaard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Dyngby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Nienstädt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205969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Organic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Oerting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ED8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EE4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0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0D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5003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Organic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Hellevad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8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CD8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1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4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569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Semi-org.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Nienstädt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4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8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AC5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2242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Conv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Abildgaard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CD8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B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1DA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22752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Conv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Dyngby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1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8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B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4972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Conv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Nienstädt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0D0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4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AC5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1DA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6723105"/>
                  </a:ext>
                </a:extLst>
              </a:tr>
            </a:tbl>
          </a:graphicData>
        </a:graphic>
      </p:graphicFrame>
      <p:pic>
        <p:nvPicPr>
          <p:cNvPr id="6" name="Billede 5">
            <a:extLst>
              <a:ext uri="{FF2B5EF4-FFF2-40B4-BE49-F238E27FC236}">
                <a16:creationId xmlns:a16="http://schemas.microsoft.com/office/drawing/2014/main" id="{F78FD7A6-EFC2-4DBD-8453-3A723AF7C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852" y="6748301"/>
            <a:ext cx="1911700" cy="53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59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368DD-3502-D6F5-C948-460DCCFAD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 at </a:t>
            </a:r>
            <a:r>
              <a:rPr lang="en-GB" dirty="0" err="1"/>
              <a:t>hellevad</a:t>
            </a:r>
            <a:endParaRPr lang="de-D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44F04A-C042-2540-14C6-15C43F3E0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Very strong field heterogeneity</a:t>
            </a:r>
          </a:p>
          <a:p>
            <a:r>
              <a:rPr lang="en-GB" dirty="0"/>
              <a:t>Soil tests did not show any unusual indications</a:t>
            </a:r>
          </a:p>
          <a:p>
            <a:r>
              <a:rPr lang="en-GB" dirty="0"/>
              <a:t>Yield data only partly usable (P=0.117)</a:t>
            </a:r>
            <a:endParaRPr lang="de-DE" dirty="0"/>
          </a:p>
        </p:txBody>
      </p:sp>
      <p:pic>
        <p:nvPicPr>
          <p:cNvPr id="8" name="Content Placeholder 4" descr="A picture containing grass, field, green&#10;&#10;Description automatically generated">
            <a:extLst>
              <a:ext uri="{FF2B5EF4-FFF2-40B4-BE49-F238E27FC236}">
                <a16:creationId xmlns:a16="http://schemas.microsoft.com/office/drawing/2014/main" id="{E3957BB6-5EC6-720E-7E4A-D309B01B78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51" b="16452"/>
          <a:stretch/>
        </p:blipFill>
        <p:spPr>
          <a:xfrm>
            <a:off x="1920851" y="2800816"/>
            <a:ext cx="7464049" cy="38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02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E621-B38F-BE08-F183-861168E58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Groundcover by drone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08EF7-BF2A-9A2F-3DB6-B91E130A2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Two flights at two locations</a:t>
            </a:r>
          </a:p>
          <a:p>
            <a:pPr lvl="1"/>
            <a:r>
              <a:rPr lang="en-GB" dirty="0"/>
              <a:t>May 3</a:t>
            </a:r>
            <a:r>
              <a:rPr lang="en-GB" baseline="30000" dirty="0"/>
              <a:t>rd</a:t>
            </a:r>
            <a:r>
              <a:rPr lang="en-GB" dirty="0"/>
              <a:t>, May 30</a:t>
            </a:r>
            <a:r>
              <a:rPr lang="en-GB" baseline="30000" dirty="0"/>
              <a:t>th</a:t>
            </a:r>
            <a:endParaRPr lang="en-GB" dirty="0"/>
          </a:p>
          <a:p>
            <a:pPr lvl="1"/>
            <a:r>
              <a:rPr lang="en-GB" dirty="0" err="1"/>
              <a:t>Dyngby</a:t>
            </a:r>
            <a:r>
              <a:rPr lang="en-GB" dirty="0"/>
              <a:t> &amp; </a:t>
            </a:r>
            <a:r>
              <a:rPr lang="en-GB" dirty="0" err="1"/>
              <a:t>Oerting</a:t>
            </a:r>
            <a:endParaRPr lang="en-GB" dirty="0"/>
          </a:p>
          <a:p>
            <a:pPr lvl="1"/>
            <a:r>
              <a:rPr lang="en-GB" dirty="0"/>
              <a:t>NDVI, NDRE (Red Edge), Plant Cover (%)</a:t>
            </a:r>
          </a:p>
          <a:p>
            <a:pPr lvl="1"/>
            <a:endParaRPr lang="en-GB" dirty="0"/>
          </a:p>
          <a:p>
            <a:pPr lvl="1"/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1A525F-0F6B-5A6D-1CB2-46D0752B13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3" t="29985"/>
          <a:stretch/>
        </p:blipFill>
        <p:spPr bwMode="auto">
          <a:xfrm>
            <a:off x="788638" y="3236141"/>
            <a:ext cx="4221107" cy="2376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0A8AAF-4ABE-6E06-6889-3B399C3E33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17531" r="21376" b="10785"/>
          <a:stretch/>
        </p:blipFill>
        <p:spPr bwMode="auto">
          <a:xfrm>
            <a:off x="5849960" y="3224709"/>
            <a:ext cx="3829062" cy="23819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0A22C8-205E-8C4A-C3E0-08A8757610C7}"/>
              </a:ext>
            </a:extLst>
          </p:cNvPr>
          <p:cNvSpPr txBox="1"/>
          <p:nvPr/>
        </p:nvSpPr>
        <p:spPr>
          <a:xfrm>
            <a:off x="1264596" y="5612860"/>
            <a:ext cx="171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Oerting</a:t>
            </a:r>
            <a:r>
              <a:rPr lang="en-GB" dirty="0"/>
              <a:t>, May 3</a:t>
            </a:r>
            <a:r>
              <a:rPr lang="en-GB" baseline="30000" dirty="0"/>
              <a:t>rd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A7FDE7-6123-27AC-134F-850D12112585}"/>
              </a:ext>
            </a:extLst>
          </p:cNvPr>
          <p:cNvSpPr txBox="1"/>
          <p:nvPr/>
        </p:nvSpPr>
        <p:spPr>
          <a:xfrm>
            <a:off x="6776936" y="5609299"/>
            <a:ext cx="1832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Oerting</a:t>
            </a:r>
            <a:r>
              <a:rPr lang="en-GB" dirty="0"/>
              <a:t>, May 30</a:t>
            </a:r>
            <a:r>
              <a:rPr lang="en-GB" baseline="30000" dirty="0"/>
              <a:t>th</a:t>
            </a:r>
            <a:endParaRPr lang="en-GB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3FAC81EF-C0EB-4293-9BFA-4EA7F5B12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852" y="6748301"/>
            <a:ext cx="1911700" cy="53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31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83477-FCE9-86FE-67E6-1AFCF7D0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Drone results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5492B-33B3-907A-FA97-585E966A7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NDVI best correlated to grain yield (compared to NDRE, Plant Cover%)</a:t>
            </a:r>
          </a:p>
          <a:p>
            <a:pPr lvl="1"/>
            <a:r>
              <a:rPr lang="de-DE" dirty="0"/>
              <a:t>Both </a:t>
            </a:r>
            <a:r>
              <a:rPr lang="de-DE" dirty="0" err="1"/>
              <a:t>locations</a:t>
            </a:r>
            <a:r>
              <a:rPr lang="de-DE" dirty="0"/>
              <a:t> and at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flights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Ground </a:t>
            </a:r>
            <a:r>
              <a:rPr lang="de-DE" dirty="0" err="1"/>
              <a:t>cover</a:t>
            </a:r>
            <a:r>
              <a:rPr lang="de-DE" dirty="0"/>
              <a:t> score (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eye</a:t>
            </a:r>
            <a:r>
              <a:rPr lang="de-DE" dirty="0"/>
              <a:t>)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correlated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NDVI (r: 0.52 </a:t>
            </a:r>
            <a:r>
              <a:rPr lang="de-DE" dirty="0" err="1"/>
              <a:t>to</a:t>
            </a:r>
            <a:r>
              <a:rPr lang="de-DE" dirty="0"/>
              <a:t> 0.79)</a:t>
            </a:r>
          </a:p>
          <a:p>
            <a:r>
              <a:rPr lang="de-DE" dirty="0"/>
              <a:t>Late NDVI / </a:t>
            </a:r>
            <a:r>
              <a:rPr lang="de-DE" dirty="0" err="1"/>
              <a:t>ground</a:t>
            </a:r>
            <a:r>
              <a:rPr lang="de-DE" dirty="0"/>
              <a:t> </a:t>
            </a:r>
            <a:r>
              <a:rPr lang="de-DE" dirty="0" err="1"/>
              <a:t>cover</a:t>
            </a:r>
            <a:r>
              <a:rPr lang="de-DE" dirty="0"/>
              <a:t> </a:t>
            </a:r>
            <a:r>
              <a:rPr lang="de-DE" dirty="0" err="1"/>
              <a:t>strongly</a:t>
            </a:r>
            <a:r>
              <a:rPr lang="de-DE" dirty="0"/>
              <a:t> </a:t>
            </a:r>
            <a:r>
              <a:rPr lang="de-DE" dirty="0" err="1"/>
              <a:t>correlated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yield</a:t>
            </a:r>
            <a:r>
              <a:rPr lang="de-DE" dirty="0"/>
              <a:t> at </a:t>
            </a:r>
            <a:r>
              <a:rPr lang="de-DE" dirty="0" err="1"/>
              <a:t>organic</a:t>
            </a:r>
            <a:r>
              <a:rPr lang="de-DE" dirty="0"/>
              <a:t> </a:t>
            </a:r>
            <a:r>
              <a:rPr lang="de-DE" dirty="0" err="1"/>
              <a:t>location</a:t>
            </a:r>
            <a:endParaRPr lang="de-DE" dirty="0"/>
          </a:p>
          <a:p>
            <a:r>
              <a:rPr lang="de-DE" dirty="0" err="1"/>
              <a:t>Indicating</a:t>
            </a:r>
            <a:r>
              <a:rPr lang="de-DE" dirty="0"/>
              <a:t> </a:t>
            </a:r>
            <a:r>
              <a:rPr lang="de-DE" dirty="0" err="1"/>
              <a:t>importance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ground</a:t>
            </a:r>
            <a:r>
              <a:rPr lang="de-DE" dirty="0"/>
              <a:t> </a:t>
            </a:r>
            <a:r>
              <a:rPr lang="de-DE" dirty="0" err="1"/>
              <a:t>cover</a:t>
            </a:r>
            <a:r>
              <a:rPr lang="de-DE" dirty="0"/>
              <a:t> at </a:t>
            </a:r>
            <a:r>
              <a:rPr lang="de-DE" dirty="0" err="1"/>
              <a:t>organic</a:t>
            </a:r>
            <a:r>
              <a:rPr lang="de-DE" dirty="0"/>
              <a:t> </a:t>
            </a:r>
            <a:r>
              <a:rPr lang="de-DE" dirty="0" err="1"/>
              <a:t>management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1884333-D698-55A9-1E06-EB33BA09B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731993"/>
              </p:ext>
            </p:extLst>
          </p:nvPr>
        </p:nvGraphicFramePr>
        <p:xfrm>
          <a:off x="864612" y="2978723"/>
          <a:ext cx="3454468" cy="1120140"/>
        </p:xfrm>
        <a:graphic>
          <a:graphicData uri="http://schemas.openxmlformats.org/drawingml/2006/table">
            <a:tbl>
              <a:tblPr/>
              <a:tblGrid>
                <a:gridCol w="1442348">
                  <a:extLst>
                    <a:ext uri="{9D8B030D-6E8A-4147-A177-3AD203B41FA5}">
                      <a16:colId xmlns:a16="http://schemas.microsoft.com/office/drawing/2014/main" val="278660819"/>
                    </a:ext>
                  </a:extLst>
                </a:gridCol>
                <a:gridCol w="1081762">
                  <a:extLst>
                    <a:ext uri="{9D8B030D-6E8A-4147-A177-3AD203B41FA5}">
                      <a16:colId xmlns:a16="http://schemas.microsoft.com/office/drawing/2014/main" val="673541057"/>
                    </a:ext>
                  </a:extLst>
                </a:gridCol>
                <a:gridCol w="930358">
                  <a:extLst>
                    <a:ext uri="{9D8B030D-6E8A-4147-A177-3AD203B41FA5}">
                      <a16:colId xmlns:a16="http://schemas.microsoft.com/office/drawing/2014/main" val="509246050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R²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yield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Flight 1</a:t>
                      </a:r>
                      <a:b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 3rd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Flight 2</a:t>
                      </a:r>
                      <a:b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 30th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559264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Oerting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1766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Dyngby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5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12020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6F6EB2-D7B1-5CBF-D6AB-C4F158D212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163679"/>
              </p:ext>
            </p:extLst>
          </p:nvPr>
        </p:nvGraphicFramePr>
        <p:xfrm>
          <a:off x="5188326" y="2978723"/>
          <a:ext cx="3842427" cy="1120140"/>
        </p:xfrm>
        <a:graphic>
          <a:graphicData uri="http://schemas.openxmlformats.org/drawingml/2006/table">
            <a:tbl>
              <a:tblPr/>
              <a:tblGrid>
                <a:gridCol w="1280809">
                  <a:extLst>
                    <a:ext uri="{9D8B030D-6E8A-4147-A177-3AD203B41FA5}">
                      <a16:colId xmlns:a16="http://schemas.microsoft.com/office/drawing/2014/main" val="1180045439"/>
                    </a:ext>
                  </a:extLst>
                </a:gridCol>
                <a:gridCol w="1280809">
                  <a:extLst>
                    <a:ext uri="{9D8B030D-6E8A-4147-A177-3AD203B41FA5}">
                      <a16:colId xmlns:a16="http://schemas.microsoft.com/office/drawing/2014/main" val="2720026020"/>
                    </a:ext>
                  </a:extLst>
                </a:gridCol>
                <a:gridCol w="1280809">
                  <a:extLst>
                    <a:ext uri="{9D8B030D-6E8A-4147-A177-3AD203B41FA5}">
                      <a16:colId xmlns:a16="http://schemas.microsoft.com/office/drawing/2014/main" val="4019875623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R² to yield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Ground cover score 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Ground 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cover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score 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50193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Oerting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de-DE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</a:t>
                      </a:r>
                      <a:r>
                        <a:rPr lang="de-D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2406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Dyngby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F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A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872282"/>
                  </a:ext>
                </a:extLst>
              </a:tr>
            </a:tbl>
          </a:graphicData>
        </a:graphic>
      </p:graphicFrame>
      <p:pic>
        <p:nvPicPr>
          <p:cNvPr id="6" name="Billede 5">
            <a:extLst>
              <a:ext uri="{FF2B5EF4-FFF2-40B4-BE49-F238E27FC236}">
                <a16:creationId xmlns:a16="http://schemas.microsoft.com/office/drawing/2014/main" id="{C3670B0A-2F61-4D73-9F5D-DCC6AB10E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852" y="6748301"/>
            <a:ext cx="1911700" cy="53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75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6CB9F-61B3-3103-6C0A-72E659F44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Candidates</a:t>
            </a:r>
            <a:endParaRPr lang="de-DE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B000FD1-D8FD-27A7-C372-100701FE2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620000"/>
            <a:ext cx="3599004" cy="4359600"/>
          </a:xfrm>
        </p:spPr>
        <p:txBody>
          <a:bodyPr/>
          <a:lstStyle/>
          <a:p>
            <a:r>
              <a:rPr lang="en-GB" dirty="0"/>
              <a:t>Some very promising lines</a:t>
            </a:r>
          </a:p>
          <a:p>
            <a:r>
              <a:rPr lang="en-GB" dirty="0"/>
              <a:t>Almost all are better than Dominik</a:t>
            </a:r>
          </a:p>
          <a:p>
            <a:r>
              <a:rPr lang="en-GB" dirty="0"/>
              <a:t>Lines will be selected for official testing starting 2023</a:t>
            </a:r>
          </a:p>
          <a:p>
            <a:endParaRPr lang="en-GB" dirty="0"/>
          </a:p>
          <a:p>
            <a:endParaRPr lang="de-DE" dirty="0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375C6613-505E-E369-7160-5AECAE189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360110"/>
              </p:ext>
            </p:extLst>
          </p:nvPr>
        </p:nvGraphicFramePr>
        <p:xfrm>
          <a:off x="4972493" y="1236025"/>
          <a:ext cx="5236511" cy="4656546"/>
        </p:xfrm>
        <a:graphic>
          <a:graphicData uri="http://schemas.openxmlformats.org/drawingml/2006/table">
            <a:tbl>
              <a:tblPr/>
              <a:tblGrid>
                <a:gridCol w="829257">
                  <a:extLst>
                    <a:ext uri="{9D8B030D-6E8A-4147-A177-3AD203B41FA5}">
                      <a16:colId xmlns:a16="http://schemas.microsoft.com/office/drawing/2014/main" val="947914175"/>
                    </a:ext>
                  </a:extLst>
                </a:gridCol>
                <a:gridCol w="468286">
                  <a:extLst>
                    <a:ext uri="{9D8B030D-6E8A-4147-A177-3AD203B41FA5}">
                      <a16:colId xmlns:a16="http://schemas.microsoft.com/office/drawing/2014/main" val="3729366089"/>
                    </a:ext>
                  </a:extLst>
                </a:gridCol>
                <a:gridCol w="431701">
                  <a:extLst>
                    <a:ext uri="{9D8B030D-6E8A-4147-A177-3AD203B41FA5}">
                      <a16:colId xmlns:a16="http://schemas.microsoft.com/office/drawing/2014/main" val="2656166858"/>
                    </a:ext>
                  </a:extLst>
                </a:gridCol>
                <a:gridCol w="431701">
                  <a:extLst>
                    <a:ext uri="{9D8B030D-6E8A-4147-A177-3AD203B41FA5}">
                      <a16:colId xmlns:a16="http://schemas.microsoft.com/office/drawing/2014/main" val="3653748398"/>
                    </a:ext>
                  </a:extLst>
                </a:gridCol>
                <a:gridCol w="431701">
                  <a:extLst>
                    <a:ext uri="{9D8B030D-6E8A-4147-A177-3AD203B41FA5}">
                      <a16:colId xmlns:a16="http://schemas.microsoft.com/office/drawing/2014/main" val="918451699"/>
                    </a:ext>
                  </a:extLst>
                </a:gridCol>
                <a:gridCol w="431701">
                  <a:extLst>
                    <a:ext uri="{9D8B030D-6E8A-4147-A177-3AD203B41FA5}">
                      <a16:colId xmlns:a16="http://schemas.microsoft.com/office/drawing/2014/main" val="1850955325"/>
                    </a:ext>
                  </a:extLst>
                </a:gridCol>
                <a:gridCol w="431701">
                  <a:extLst>
                    <a:ext uri="{9D8B030D-6E8A-4147-A177-3AD203B41FA5}">
                      <a16:colId xmlns:a16="http://schemas.microsoft.com/office/drawing/2014/main" val="2594249218"/>
                    </a:ext>
                  </a:extLst>
                </a:gridCol>
                <a:gridCol w="609747">
                  <a:extLst>
                    <a:ext uri="{9D8B030D-6E8A-4147-A177-3AD203B41FA5}">
                      <a16:colId xmlns:a16="http://schemas.microsoft.com/office/drawing/2014/main" val="2866498028"/>
                    </a:ext>
                  </a:extLst>
                </a:gridCol>
                <a:gridCol w="585358">
                  <a:extLst>
                    <a:ext uri="{9D8B030D-6E8A-4147-A177-3AD203B41FA5}">
                      <a16:colId xmlns:a16="http://schemas.microsoft.com/office/drawing/2014/main" val="3274731992"/>
                    </a:ext>
                  </a:extLst>
                </a:gridCol>
                <a:gridCol w="585358">
                  <a:extLst>
                    <a:ext uri="{9D8B030D-6E8A-4147-A177-3AD203B41FA5}">
                      <a16:colId xmlns:a16="http://schemas.microsoft.com/office/drawing/2014/main" val="3187493665"/>
                    </a:ext>
                  </a:extLst>
                </a:gridCol>
              </a:tblGrid>
              <a:tr h="156444">
                <a:tc>
                  <a:txBody>
                    <a:bodyPr/>
                    <a:lstStyle/>
                    <a:p>
                      <a:pPr algn="l" fontAlgn="b"/>
                      <a:endParaRPr lang="de-DE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Relative yield to Blanding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NDVI 2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HLW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Heading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742398"/>
                  </a:ext>
                </a:extLst>
              </a:tr>
              <a:tr h="293332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Mean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Oerting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Hellevad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Abildgaard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Dyngby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Nienstädt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Oerting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Mean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Dyngby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974593"/>
                  </a:ext>
                </a:extLst>
              </a:tr>
              <a:tr h="15644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81910-03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2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DC1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E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3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9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126002"/>
                  </a:ext>
                </a:extLst>
              </a:tr>
              <a:tr h="15644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81910-10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8D2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E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E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B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D8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377061"/>
                  </a:ext>
                </a:extLst>
              </a:tr>
              <a:tr h="15644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81910-04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BD3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7DB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1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4C3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8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0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222919"/>
                  </a:ext>
                </a:extLst>
              </a:tr>
              <a:tr h="15644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81919-09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8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D9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FD4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F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183734"/>
                  </a:ext>
                </a:extLst>
              </a:tr>
              <a:tr h="15644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81929-05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1D9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ED4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5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7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644484"/>
                  </a:ext>
                </a:extLst>
              </a:tr>
              <a:tr h="15644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81920-03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C3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8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C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9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B6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418465"/>
                  </a:ext>
                </a:extLst>
              </a:tr>
              <a:tr h="15644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81929-02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D9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1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2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ACE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F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2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005064"/>
                  </a:ext>
                </a:extLst>
              </a:tr>
              <a:tr h="15644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81929-04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2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6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5CD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C7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5D1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6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6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922441"/>
                  </a:ext>
                </a:extLst>
              </a:tr>
              <a:tr h="15644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81916-04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6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6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E3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349214"/>
                  </a:ext>
                </a:extLst>
              </a:tr>
              <a:tr h="15644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81929-12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E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C1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7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D4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A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374968"/>
                  </a:ext>
                </a:extLst>
              </a:tr>
              <a:tr h="15644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81919-10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C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C4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E7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500947"/>
                  </a:ext>
                </a:extLst>
              </a:tr>
              <a:tr h="15644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81920-15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8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8F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5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BD3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BE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802354"/>
                  </a:ext>
                </a:extLst>
              </a:tr>
              <a:tr h="15644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81910-08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9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A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B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8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A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2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E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83390"/>
                  </a:ext>
                </a:extLst>
              </a:tr>
              <a:tr h="15644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81916-10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2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E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C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3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D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3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BE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503941"/>
                  </a:ext>
                </a:extLst>
              </a:tr>
              <a:tr h="15644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Lion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2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7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D7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B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E8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CC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7D1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203454"/>
                  </a:ext>
                </a:extLst>
              </a:tr>
              <a:tr h="15644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Blanding 2022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1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7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0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7DB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E7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7F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2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968540"/>
                  </a:ext>
                </a:extLst>
              </a:tr>
              <a:tr h="15644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81920-12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0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B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F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2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1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EC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CD3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D0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955080"/>
                  </a:ext>
                </a:extLst>
              </a:tr>
              <a:tr h="15644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81915-18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7DB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0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D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3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1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C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506131"/>
                  </a:ext>
                </a:extLst>
              </a:tr>
              <a:tr h="15644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81915-17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F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D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C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F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0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6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1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336969"/>
                  </a:ext>
                </a:extLst>
              </a:tr>
              <a:tr h="15644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81918-01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D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A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9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D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4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E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7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176818"/>
                  </a:ext>
                </a:extLst>
              </a:tr>
              <a:tr h="15644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81929-14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8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6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9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2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9D7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B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B6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209237"/>
                  </a:ext>
                </a:extLst>
              </a:tr>
              <a:tr h="15644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81912-03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A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B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C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F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1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1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8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629231"/>
                  </a:ext>
                </a:extLst>
              </a:tr>
              <a:tr h="15644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81921-05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C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A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3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D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8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9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B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8E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454422"/>
                  </a:ext>
                </a:extLst>
              </a:tr>
              <a:tr h="15644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Dominik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4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9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3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A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71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971161"/>
                  </a:ext>
                </a:extLst>
              </a:tr>
              <a:tr h="156444"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81922-01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B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D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2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0.90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3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112297"/>
                  </a:ext>
                </a:extLst>
              </a:tr>
            </a:tbl>
          </a:graphicData>
        </a:graphic>
      </p:graphicFrame>
      <p:pic>
        <p:nvPicPr>
          <p:cNvPr id="5" name="Billede 4">
            <a:extLst>
              <a:ext uri="{FF2B5EF4-FFF2-40B4-BE49-F238E27FC236}">
                <a16:creationId xmlns:a16="http://schemas.microsoft.com/office/drawing/2014/main" id="{1B5D652A-F614-4EA1-B09A-A4D64657E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852" y="6748301"/>
            <a:ext cx="1911700" cy="53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10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A20D-F3E8-40C2-8F55-83B2FF186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67439-E862-408D-B69E-6D1A441A1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3876BBE2-AD68-4FFB-BEF0-F424F5F4D9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72" y="-8916"/>
            <a:ext cx="11400272" cy="6412654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4C4C2E64-D069-42DC-9268-60D98CF5D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852" y="6748301"/>
            <a:ext cx="1911700" cy="53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02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FDD912-BF68-4D34-B839-EA393FCEB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236" y="627321"/>
            <a:ext cx="9092557" cy="1509823"/>
          </a:xfrm>
        </p:spPr>
        <p:txBody>
          <a:bodyPr>
            <a:noAutofit/>
          </a:bodyPr>
          <a:lstStyle/>
          <a:p>
            <a:r>
              <a:rPr lang="da-DK" sz="4000" dirty="0"/>
              <a:t>OATGANIC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485733C-3B9D-4FB8-9775-8F9764CB0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844" y="2334006"/>
            <a:ext cx="9218950" cy="2574737"/>
          </a:xfrm>
        </p:spPr>
        <p:txBody>
          <a:bodyPr/>
          <a:lstStyle/>
          <a:p>
            <a:r>
              <a:rPr lang="en-US" dirty="0"/>
              <a:t>Nordic seed has before the project start done a few crosses with CCN resistant oat.</a:t>
            </a:r>
          </a:p>
          <a:p>
            <a:r>
              <a:rPr lang="en-US" dirty="0"/>
              <a:t>We have done inbreeding and selection in this breeding material</a:t>
            </a:r>
          </a:p>
          <a:p>
            <a:r>
              <a:rPr lang="en-US" dirty="0"/>
              <a:t>This breeding material has been given to the </a:t>
            </a:r>
            <a:r>
              <a:rPr lang="en-US" dirty="0" err="1"/>
              <a:t>Oatganic</a:t>
            </a:r>
            <a:r>
              <a:rPr lang="en-US" dirty="0"/>
              <a:t> project</a:t>
            </a:r>
          </a:p>
          <a:p>
            <a:r>
              <a:rPr lang="en-US" dirty="0"/>
              <a:t>The first line here from was entered to National List Trials in 2022</a:t>
            </a:r>
          </a:p>
          <a:p>
            <a:endParaRPr lang="en-US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DEF76F1-9295-4877-ADB3-0D723FA12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085" y="6821452"/>
            <a:ext cx="1411234" cy="39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42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FDD912-BF68-4D34-B839-EA393FCEB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844" y="1045244"/>
            <a:ext cx="9218950" cy="598452"/>
          </a:xfrm>
        </p:spPr>
        <p:txBody>
          <a:bodyPr>
            <a:normAutofit/>
          </a:bodyPr>
          <a:lstStyle/>
          <a:p>
            <a:r>
              <a:rPr lang="da-DK" dirty="0"/>
              <a:t>OATGANIC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485733C-3B9D-4FB8-9775-8F9764CB0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844" y="2416046"/>
            <a:ext cx="9218950" cy="2574737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DEF76F1-9295-4877-ADB3-0D723FA12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085" y="6899969"/>
            <a:ext cx="1411234" cy="393833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C65EACBF-AD4C-408A-A268-54B38E04E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995" y="1643696"/>
            <a:ext cx="7858293" cy="434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67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B33600-C8DD-4A26-A095-EB95C6FA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507" dirty="0"/>
              <a:t>OATGANIC- Status 2022</a:t>
            </a:r>
          </a:p>
        </p:txBody>
      </p:sp>
      <p:sp>
        <p:nvSpPr>
          <p:cNvPr id="12" name="Pladsholder til indhold 11">
            <a:extLst>
              <a:ext uri="{FF2B5EF4-FFF2-40B4-BE49-F238E27FC236}">
                <a16:creationId xmlns:a16="http://schemas.microsoft.com/office/drawing/2014/main" id="{7C51A240-BFFD-4073-97FF-F6AC2A9C1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844" y="2375758"/>
            <a:ext cx="9218950" cy="3409787"/>
          </a:xfrm>
        </p:spPr>
        <p:txBody>
          <a:bodyPr/>
          <a:lstStyle/>
          <a:p>
            <a:endParaRPr lang="da-DK" dirty="0"/>
          </a:p>
          <a:p>
            <a:r>
              <a:rPr lang="da-DK" dirty="0"/>
              <a:t>Project start 1-1-2022</a:t>
            </a:r>
          </a:p>
          <a:p>
            <a:endParaRPr lang="da-DK" dirty="0"/>
          </a:p>
          <a:p>
            <a:r>
              <a:rPr lang="da-DK" dirty="0"/>
              <a:t>Budget:                        4.277.500 </a:t>
            </a:r>
            <a:r>
              <a:rPr lang="da-DK" dirty="0" err="1"/>
              <a:t>dkr</a:t>
            </a:r>
            <a:endParaRPr lang="da-DK" dirty="0"/>
          </a:p>
          <a:p>
            <a:pPr lvl="1"/>
            <a:r>
              <a:rPr lang="da-DK" dirty="0"/>
              <a:t>Budget Nordic Seed    2.679.169 </a:t>
            </a:r>
            <a:r>
              <a:rPr lang="da-DK" dirty="0" err="1"/>
              <a:t>dkr</a:t>
            </a:r>
            <a:endParaRPr lang="da-DK" dirty="0"/>
          </a:p>
          <a:p>
            <a:pPr lvl="1"/>
            <a:r>
              <a:rPr lang="da-DK" dirty="0"/>
              <a:t>Budget GUDP               1.598.331dkr</a:t>
            </a:r>
          </a:p>
          <a:p>
            <a:pPr lvl="1"/>
            <a:endParaRPr lang="da-DK" dirty="0"/>
          </a:p>
          <a:p>
            <a:pPr lvl="1"/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322EEDDC-9300-450C-BCE2-10CE2AE9D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051" y="6645216"/>
            <a:ext cx="2656586" cy="74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63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7736541" y="6490447"/>
            <a:ext cx="2330824" cy="860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\\FILE\Data\Kompet\Marketing\Billedmateriale\Landbrug, marker, markarbejde\Grønne Marker Prof\1_1251482329_myxigonu50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0520" y="349624"/>
            <a:ext cx="9972000" cy="5950375"/>
          </a:xfrm>
          <a:prstGeom prst="rect">
            <a:avLst/>
          </a:prstGeom>
          <a:noFill/>
        </p:spPr>
      </p:pic>
      <p:sp>
        <p:nvSpPr>
          <p:cNvPr id="17" name="Rektangel 16"/>
          <p:cNvSpPr/>
          <p:nvPr/>
        </p:nvSpPr>
        <p:spPr>
          <a:xfrm>
            <a:off x="360520" y="2682808"/>
            <a:ext cx="9977138" cy="139824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US"/>
          </a:p>
        </p:txBody>
      </p:sp>
      <p:sp>
        <p:nvSpPr>
          <p:cNvPr id="11" name="Undertitel 2"/>
          <p:cNvSpPr txBox="1">
            <a:spLocks/>
          </p:cNvSpPr>
          <p:nvPr/>
        </p:nvSpPr>
        <p:spPr>
          <a:xfrm>
            <a:off x="1035303" y="3262343"/>
            <a:ext cx="8820000" cy="9232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ctr" defTabSz="478578" rtl="0" eaLnBrk="1" latinLnBrk="0" hangingPunct="1">
              <a:spcBef>
                <a:spcPct val="20000"/>
              </a:spcBef>
              <a:buClr>
                <a:srgbClr val="8DA22D"/>
              </a:buClr>
              <a:buSzPct val="100000"/>
              <a:buFont typeface="Arial"/>
              <a:buNone/>
              <a:defRPr sz="2200" kern="1200" baseline="0">
                <a:solidFill>
                  <a:schemeClr val="tx1">
                    <a:tint val="75000"/>
                  </a:schemeClr>
                </a:solidFill>
                <a:latin typeface="Calibri Light"/>
                <a:ea typeface="+mn-ea"/>
                <a:cs typeface="+mn-cs"/>
              </a:defRPr>
            </a:lvl1pPr>
            <a:lvl2pPr marL="478578" indent="0" algn="ctr" defTabSz="478578" rtl="0" eaLnBrk="1" latinLnBrk="0" hangingPunct="1">
              <a:spcBef>
                <a:spcPct val="20000"/>
              </a:spcBef>
              <a:buClr>
                <a:srgbClr val="8DA22D"/>
              </a:buClr>
              <a:buSzPct val="100000"/>
              <a:buFont typeface="Lucida Grande"/>
              <a:buNone/>
              <a:defRPr sz="2200" kern="1200" baseline="0">
                <a:solidFill>
                  <a:schemeClr val="tx1">
                    <a:tint val="75000"/>
                  </a:schemeClr>
                </a:solidFill>
                <a:latin typeface="Calibri Light"/>
                <a:ea typeface="+mn-ea"/>
                <a:cs typeface="+mn-cs"/>
              </a:defRPr>
            </a:lvl2pPr>
            <a:lvl3pPr marL="957155" indent="0" algn="ctr" defTabSz="478578" rtl="0" eaLnBrk="1" latinLnBrk="0" hangingPunct="1">
              <a:spcBef>
                <a:spcPct val="20000"/>
              </a:spcBef>
              <a:buClr>
                <a:srgbClr val="8DA22D"/>
              </a:buClr>
              <a:buSzPct val="100000"/>
              <a:buFont typeface="Lucida Grande"/>
              <a:buNone/>
              <a:defRPr sz="2200" kern="1200" baseline="0">
                <a:solidFill>
                  <a:schemeClr val="tx1">
                    <a:tint val="75000"/>
                  </a:schemeClr>
                </a:solidFill>
                <a:latin typeface="Calibri Light"/>
                <a:ea typeface="+mn-ea"/>
                <a:cs typeface="+mn-cs"/>
              </a:defRPr>
            </a:lvl3pPr>
            <a:lvl4pPr marL="1435733" indent="0" algn="ctr" defTabSz="478578" rtl="0" eaLnBrk="1" latinLnBrk="0" hangingPunct="1">
              <a:spcBef>
                <a:spcPct val="20000"/>
              </a:spcBef>
              <a:buClr>
                <a:srgbClr val="8DA22D"/>
              </a:buClr>
              <a:buSzPct val="100000"/>
              <a:buFont typeface="Lucida Grande"/>
              <a:buNone/>
              <a:defRPr sz="2200" kern="1200" baseline="0">
                <a:solidFill>
                  <a:schemeClr val="tx1">
                    <a:tint val="75000"/>
                  </a:schemeClr>
                </a:solidFill>
                <a:latin typeface="Calibri Light"/>
                <a:ea typeface="+mn-ea"/>
                <a:cs typeface="+mn-cs"/>
              </a:defRPr>
            </a:lvl4pPr>
            <a:lvl5pPr marL="1914309" indent="0" algn="ctr" defTabSz="478578" rtl="0" eaLnBrk="1" latinLnBrk="0" hangingPunct="1">
              <a:spcBef>
                <a:spcPct val="20000"/>
              </a:spcBef>
              <a:buClr>
                <a:srgbClr val="8DA22D"/>
              </a:buClr>
              <a:buSzPct val="100000"/>
              <a:buFont typeface="Lucida Grande"/>
              <a:buNone/>
              <a:defRPr sz="2200" kern="1200" baseline="0">
                <a:solidFill>
                  <a:schemeClr val="tx1">
                    <a:tint val="75000"/>
                  </a:schemeClr>
                </a:solidFill>
                <a:latin typeface="Calibri Light"/>
                <a:ea typeface="+mn-ea"/>
                <a:cs typeface="+mn-cs"/>
              </a:defRPr>
            </a:lvl5pPr>
            <a:lvl6pPr marL="2392887" indent="0" algn="ctr" defTabSz="478578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71464" indent="0" algn="ctr" defTabSz="478578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350042" indent="0" algn="ctr" defTabSz="478578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28620" indent="0" algn="ctr" defTabSz="478578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 Light"/>
              </a:rPr>
              <a:t>Jihad Orabi</a:t>
            </a:r>
          </a:p>
        </p:txBody>
      </p:sp>
      <p:sp>
        <p:nvSpPr>
          <p:cNvPr id="15" name="Titel 1"/>
          <p:cNvSpPr>
            <a:spLocks noGrp="1"/>
          </p:cNvSpPr>
          <p:nvPr>
            <p:ph type="ctrTitle"/>
          </p:nvPr>
        </p:nvSpPr>
        <p:spPr>
          <a:xfrm>
            <a:off x="1035303" y="2790900"/>
            <a:ext cx="8819999" cy="474545"/>
          </a:xfrm>
        </p:spPr>
        <p:txBody>
          <a:bodyPr wrap="none" anchor="t">
            <a:noAutofit/>
          </a:bodyPr>
          <a:lstStyle/>
          <a:p>
            <a:r>
              <a:rPr lang="en-US" sz="3600" cap="all" dirty="0"/>
              <a:t>WP 2 CCN resistance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31594" y="6577619"/>
            <a:ext cx="1768406" cy="549345"/>
          </a:xfrm>
          <a:prstGeom prst="rect">
            <a:avLst/>
          </a:prstGeom>
          <a:noFill/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83" y="4330692"/>
            <a:ext cx="3681748" cy="1969307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839FB403-EA48-4378-9E40-60C89C69C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109" y="6852291"/>
            <a:ext cx="1411234" cy="39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72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41B8BE-40D7-4E01-AF40-79A2290D1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CCN </a:t>
            </a:r>
            <a:r>
              <a:rPr lang="da-DK" dirty="0" err="1"/>
              <a:t>resistance</a:t>
            </a:r>
            <a:endParaRPr lang="da-DK" dirty="0"/>
          </a:p>
        </p:txBody>
      </p:sp>
      <p:graphicFrame>
        <p:nvGraphicFramePr>
          <p:cNvPr id="6" name="Pladsholder til indhold 5">
            <a:extLst>
              <a:ext uri="{FF2B5EF4-FFF2-40B4-BE49-F238E27FC236}">
                <a16:creationId xmlns:a16="http://schemas.microsoft.com/office/drawing/2014/main" id="{104C93AD-9484-4599-BD98-6C5712DD7D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8024686"/>
              </p:ext>
            </p:extLst>
          </p:nvPr>
        </p:nvGraphicFramePr>
        <p:xfrm>
          <a:off x="1318436" y="4082903"/>
          <a:ext cx="4242391" cy="16055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8970">
                  <a:extLst>
                    <a:ext uri="{9D8B030D-6E8A-4147-A177-3AD203B41FA5}">
                      <a16:colId xmlns:a16="http://schemas.microsoft.com/office/drawing/2014/main" val="1322558684"/>
                    </a:ext>
                  </a:extLst>
                </a:gridCol>
                <a:gridCol w="722436">
                  <a:extLst>
                    <a:ext uri="{9D8B030D-6E8A-4147-A177-3AD203B41FA5}">
                      <a16:colId xmlns:a16="http://schemas.microsoft.com/office/drawing/2014/main" val="2502911504"/>
                    </a:ext>
                  </a:extLst>
                </a:gridCol>
                <a:gridCol w="753178">
                  <a:extLst>
                    <a:ext uri="{9D8B030D-6E8A-4147-A177-3AD203B41FA5}">
                      <a16:colId xmlns:a16="http://schemas.microsoft.com/office/drawing/2014/main" val="2109164165"/>
                    </a:ext>
                  </a:extLst>
                </a:gridCol>
                <a:gridCol w="737807">
                  <a:extLst>
                    <a:ext uri="{9D8B030D-6E8A-4147-A177-3AD203B41FA5}">
                      <a16:colId xmlns:a16="http://schemas.microsoft.com/office/drawing/2014/main" val="2071460056"/>
                    </a:ext>
                  </a:extLst>
                </a:gridCol>
              </a:tblGrid>
              <a:tr h="95681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da-DK" sz="1800">
                          <a:effectLst/>
                        </a:rPr>
                        <a:t>Race 1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da-DK" sz="1800">
                          <a:effectLst/>
                        </a:rPr>
                        <a:t>Race 2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da-DK" sz="1800">
                          <a:effectLst/>
                        </a:rPr>
                        <a:t>total 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51464675"/>
                  </a:ext>
                </a:extLst>
              </a:tr>
              <a:tr h="32435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</a:pPr>
                      <a:r>
                        <a:rPr lang="da-DK" sz="1800">
                          <a:effectLst/>
                        </a:rPr>
                        <a:t>Resistant*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</a:pPr>
                      <a:r>
                        <a:rPr lang="da-DK" sz="1800">
                          <a:effectLst/>
                        </a:rPr>
                        <a:t>20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</a:pPr>
                      <a:r>
                        <a:rPr lang="da-DK" sz="1800">
                          <a:effectLst/>
                        </a:rPr>
                        <a:t>13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</a:pPr>
                      <a:r>
                        <a:rPr lang="da-DK" sz="1800">
                          <a:effectLst/>
                        </a:rPr>
                        <a:t>13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459658134"/>
                  </a:ext>
                </a:extLst>
              </a:tr>
              <a:tr h="324353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</a:pPr>
                      <a:r>
                        <a:rPr lang="da-DK" sz="1800">
                          <a:effectLst/>
                        </a:rPr>
                        <a:t>Susceptible**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</a:pPr>
                      <a:r>
                        <a:rPr lang="da-DK" sz="1800">
                          <a:effectLst/>
                        </a:rPr>
                        <a:t>80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</a:pPr>
                      <a:r>
                        <a:rPr lang="da-DK" sz="1800">
                          <a:effectLst/>
                        </a:rPr>
                        <a:t>77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5000"/>
                        </a:lnSpc>
                      </a:pPr>
                      <a:r>
                        <a:rPr lang="da-DK" sz="1800" dirty="0">
                          <a:effectLst/>
                        </a:rPr>
                        <a:t>77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803484289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AF8535B2-A31A-49E4-9AC0-50D8D6CB3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624" y="1647243"/>
            <a:ext cx="9718751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1-Number of lines send for phenotyping at </a:t>
            </a:r>
            <a:r>
              <a:rPr kumimoji="0" lang="en-US" altLang="zh-C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Tystofte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for nematode resistance and results of these test.’</a:t>
            </a:r>
            <a:endParaRPr kumimoji="0" lang="da-DK" altLang="zh-C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We have sent 100 lines. They were </a:t>
            </a:r>
            <a:r>
              <a:rPr kumimoji="0" lang="en-US" altLang="zh-CN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phenotyped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against race and race 1 of </a:t>
            </a:r>
            <a:r>
              <a:rPr kumimoji="0" lang="en-US" altLang="zh-C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Heterodera</a:t>
            </a:r>
            <a:r>
              <a:rPr kumimoji="0" lang="en-US" altLang="zh-CN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avenae</a:t>
            </a: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.</a:t>
            </a:r>
            <a:endParaRPr kumimoji="0" lang="da-DK" altLang="zh-C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*Resistant line has a maximum 10% the number of cysts of the Susceptible control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**Susceptible line has a minimum 10% the number of cysts of the Susceptible control</a:t>
            </a:r>
            <a:endParaRPr kumimoji="0" lang="da-DK" altLang="zh-C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2-Number of lines send for genotyping</a:t>
            </a:r>
            <a:endParaRPr kumimoji="0" lang="da-DK" altLang="zh-C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188 lines were sent for genotyping with Oat 3k SNP array</a:t>
            </a:r>
            <a:endParaRPr kumimoji="0" lang="da-DK" altLang="zh-C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5FBC3EC-EEAD-41C7-967E-C01211648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109" y="6852291"/>
            <a:ext cx="1411234" cy="39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67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7736541" y="6490447"/>
            <a:ext cx="2330824" cy="860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\\FILE\Data\Kompet\Marketing\Billedmateriale\Landbrug, marker, markarbejde\Grønne Marker Prof\1_1251482329_myxigonu50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0520" y="349624"/>
            <a:ext cx="9972000" cy="5950375"/>
          </a:xfrm>
          <a:prstGeom prst="rect">
            <a:avLst/>
          </a:prstGeom>
          <a:noFill/>
        </p:spPr>
      </p:pic>
      <p:sp>
        <p:nvSpPr>
          <p:cNvPr id="17" name="Rektangel 16"/>
          <p:cNvSpPr/>
          <p:nvPr/>
        </p:nvSpPr>
        <p:spPr>
          <a:xfrm>
            <a:off x="360520" y="2682808"/>
            <a:ext cx="9977138" cy="139824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US"/>
          </a:p>
        </p:txBody>
      </p:sp>
      <p:sp>
        <p:nvSpPr>
          <p:cNvPr id="11" name="Undertitel 2"/>
          <p:cNvSpPr txBox="1">
            <a:spLocks/>
          </p:cNvSpPr>
          <p:nvPr/>
        </p:nvSpPr>
        <p:spPr>
          <a:xfrm>
            <a:off x="1035303" y="3262343"/>
            <a:ext cx="8820000" cy="9232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ctr" defTabSz="478578" rtl="0" eaLnBrk="1" latinLnBrk="0" hangingPunct="1">
              <a:spcBef>
                <a:spcPct val="20000"/>
              </a:spcBef>
              <a:buClr>
                <a:srgbClr val="8DA22D"/>
              </a:buClr>
              <a:buSzPct val="100000"/>
              <a:buFont typeface="Arial"/>
              <a:buNone/>
              <a:defRPr sz="2200" kern="1200" baseline="0">
                <a:solidFill>
                  <a:schemeClr val="tx1">
                    <a:tint val="75000"/>
                  </a:schemeClr>
                </a:solidFill>
                <a:latin typeface="Calibri Light"/>
                <a:ea typeface="+mn-ea"/>
                <a:cs typeface="+mn-cs"/>
              </a:defRPr>
            </a:lvl1pPr>
            <a:lvl2pPr marL="478578" indent="0" algn="ctr" defTabSz="478578" rtl="0" eaLnBrk="1" latinLnBrk="0" hangingPunct="1">
              <a:spcBef>
                <a:spcPct val="20000"/>
              </a:spcBef>
              <a:buClr>
                <a:srgbClr val="8DA22D"/>
              </a:buClr>
              <a:buSzPct val="100000"/>
              <a:buFont typeface="Lucida Grande"/>
              <a:buNone/>
              <a:defRPr sz="2200" kern="1200" baseline="0">
                <a:solidFill>
                  <a:schemeClr val="tx1">
                    <a:tint val="75000"/>
                  </a:schemeClr>
                </a:solidFill>
                <a:latin typeface="Calibri Light"/>
                <a:ea typeface="+mn-ea"/>
                <a:cs typeface="+mn-cs"/>
              </a:defRPr>
            </a:lvl2pPr>
            <a:lvl3pPr marL="957155" indent="0" algn="ctr" defTabSz="478578" rtl="0" eaLnBrk="1" latinLnBrk="0" hangingPunct="1">
              <a:spcBef>
                <a:spcPct val="20000"/>
              </a:spcBef>
              <a:buClr>
                <a:srgbClr val="8DA22D"/>
              </a:buClr>
              <a:buSzPct val="100000"/>
              <a:buFont typeface="Lucida Grande"/>
              <a:buNone/>
              <a:defRPr sz="2200" kern="1200" baseline="0">
                <a:solidFill>
                  <a:schemeClr val="tx1">
                    <a:tint val="75000"/>
                  </a:schemeClr>
                </a:solidFill>
                <a:latin typeface="Calibri Light"/>
                <a:ea typeface="+mn-ea"/>
                <a:cs typeface="+mn-cs"/>
              </a:defRPr>
            </a:lvl3pPr>
            <a:lvl4pPr marL="1435733" indent="0" algn="ctr" defTabSz="478578" rtl="0" eaLnBrk="1" latinLnBrk="0" hangingPunct="1">
              <a:spcBef>
                <a:spcPct val="20000"/>
              </a:spcBef>
              <a:buClr>
                <a:srgbClr val="8DA22D"/>
              </a:buClr>
              <a:buSzPct val="100000"/>
              <a:buFont typeface="Lucida Grande"/>
              <a:buNone/>
              <a:defRPr sz="2200" kern="1200" baseline="0">
                <a:solidFill>
                  <a:schemeClr val="tx1">
                    <a:tint val="75000"/>
                  </a:schemeClr>
                </a:solidFill>
                <a:latin typeface="Calibri Light"/>
                <a:ea typeface="+mn-ea"/>
                <a:cs typeface="+mn-cs"/>
              </a:defRPr>
            </a:lvl4pPr>
            <a:lvl5pPr marL="1914309" indent="0" algn="ctr" defTabSz="478578" rtl="0" eaLnBrk="1" latinLnBrk="0" hangingPunct="1">
              <a:spcBef>
                <a:spcPct val="20000"/>
              </a:spcBef>
              <a:buClr>
                <a:srgbClr val="8DA22D"/>
              </a:buClr>
              <a:buSzPct val="100000"/>
              <a:buFont typeface="Lucida Grande"/>
              <a:buNone/>
              <a:defRPr sz="2200" kern="1200" baseline="0">
                <a:solidFill>
                  <a:schemeClr val="tx1">
                    <a:tint val="75000"/>
                  </a:schemeClr>
                </a:solidFill>
                <a:latin typeface="Calibri Light"/>
                <a:ea typeface="+mn-ea"/>
                <a:cs typeface="+mn-cs"/>
              </a:defRPr>
            </a:lvl5pPr>
            <a:lvl6pPr marL="2392887" indent="0" algn="ctr" defTabSz="478578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71464" indent="0" algn="ctr" defTabSz="478578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350042" indent="0" algn="ctr" defTabSz="478578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28620" indent="0" algn="ctr" defTabSz="478578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400">
              <a:solidFill>
                <a:schemeClr val="tx1"/>
              </a:solidFill>
              <a:latin typeface="Calibri" panose="020F0502020204030204" pitchFamily="34" charset="0"/>
              <a:cs typeface="Calibri Light"/>
            </a:endParaRPr>
          </a:p>
          <a:p>
            <a:pPr algn="l"/>
            <a:r>
              <a:rPr lang="en-US" sz="1700">
                <a:solidFill>
                  <a:schemeClr val="tx1"/>
                </a:solidFill>
                <a:latin typeface="Calibri" panose="020F0502020204030204" pitchFamily="34" charset="0"/>
                <a:cs typeface="Calibri Light"/>
              </a:rPr>
              <a:t>Genomic breeder Pernille Sarup </a:t>
            </a:r>
          </a:p>
        </p:txBody>
      </p:sp>
      <p:sp>
        <p:nvSpPr>
          <p:cNvPr id="15" name="Titel 1"/>
          <p:cNvSpPr>
            <a:spLocks noGrp="1"/>
          </p:cNvSpPr>
          <p:nvPr>
            <p:ph type="ctrTitle"/>
          </p:nvPr>
        </p:nvSpPr>
        <p:spPr>
          <a:xfrm>
            <a:off x="1035303" y="2790900"/>
            <a:ext cx="8819999" cy="474545"/>
          </a:xfrm>
        </p:spPr>
        <p:txBody>
          <a:bodyPr wrap="none" anchor="t">
            <a:noAutofit/>
          </a:bodyPr>
          <a:lstStyle/>
          <a:p>
            <a:r>
              <a:rPr lang="en-US" sz="3600" cap="all" dirty="0"/>
              <a:t>WP 3 GS and MAS on field data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31594" y="6577619"/>
            <a:ext cx="1768406" cy="549345"/>
          </a:xfrm>
          <a:prstGeom prst="rect">
            <a:avLst/>
          </a:prstGeom>
          <a:noFill/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83" y="4330692"/>
            <a:ext cx="3681748" cy="1969307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839FB403-EA48-4378-9E40-60C89C69C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109" y="6852291"/>
            <a:ext cx="1411234" cy="39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84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AF0275-3764-4D6E-933B-96037CB97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Genetic structure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1247CC0-9CB1-4AC4-8831-4CADC007A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major population structure to disturb genomic selection/GWAS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F711350-428A-4FD6-8376-D544B9E29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961" y="2089102"/>
            <a:ext cx="4572000" cy="45720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EC692F6F-B4FB-4EA2-AB3F-9E44D2BDE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109" y="6852291"/>
            <a:ext cx="1411234" cy="39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67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B49205-5F05-4437-9529-3B21F0BA4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gwas</a:t>
            </a:r>
            <a:endParaRPr lang="en-US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60FD02-529D-445E-A48F-A1ACB7A47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Field data from WP1 and genotype data from WP2  </a:t>
            </a:r>
          </a:p>
          <a:p>
            <a:pPr lvl="1"/>
            <a:endParaRPr lang="en-US" dirty="0"/>
          </a:p>
          <a:p>
            <a:r>
              <a:rPr lang="en-US" dirty="0"/>
              <a:t>7 Phenotypes</a:t>
            </a:r>
          </a:p>
          <a:p>
            <a:pPr lvl="1"/>
            <a:r>
              <a:rPr lang="en-US" b="1" dirty="0"/>
              <a:t>Yield</a:t>
            </a:r>
            <a:r>
              <a:rPr lang="en-US" dirty="0"/>
              <a:t>, Protein, Heading date, Height, Lodging, </a:t>
            </a:r>
            <a:r>
              <a:rPr lang="en-US" b="1" dirty="0"/>
              <a:t>Mildew</a:t>
            </a:r>
            <a:r>
              <a:rPr lang="en-US" dirty="0"/>
              <a:t>, and HLW</a:t>
            </a:r>
          </a:p>
          <a:p>
            <a:pPr lvl="1"/>
            <a:endParaRPr lang="en-US" dirty="0"/>
          </a:p>
          <a:p>
            <a:r>
              <a:rPr lang="en-US" dirty="0"/>
              <a:t>Genotypes</a:t>
            </a:r>
          </a:p>
          <a:p>
            <a:pPr lvl="1"/>
            <a:r>
              <a:rPr lang="en-US" dirty="0"/>
              <a:t>481 lines, 1145 markers per line</a:t>
            </a:r>
          </a:p>
          <a:p>
            <a:r>
              <a:rPr lang="en-US" dirty="0"/>
              <a:t>Y = </a:t>
            </a:r>
            <a:r>
              <a:rPr lang="en-US" dirty="0" err="1"/>
              <a:t>Location_Year_Trial</a:t>
            </a:r>
            <a:r>
              <a:rPr lang="en-US" dirty="0"/>
              <a:t> + id(residual) + </a:t>
            </a:r>
            <a:r>
              <a:rPr lang="en-US" dirty="0" err="1"/>
              <a:t>id_location_year</a:t>
            </a:r>
            <a:r>
              <a:rPr lang="en-US" dirty="0"/>
              <a:t> + </a:t>
            </a:r>
            <a:r>
              <a:rPr lang="en-US" dirty="0" err="1"/>
              <a:t>location_year_subblock</a:t>
            </a:r>
            <a:r>
              <a:rPr lang="en-US" dirty="0"/>
              <a:t> + </a:t>
            </a:r>
            <a:r>
              <a:rPr lang="en-US" dirty="0" err="1"/>
              <a:t>location_year_subblock</a:t>
            </a:r>
            <a:r>
              <a:rPr lang="en-US" dirty="0"/>
              <a:t> +error 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78577" lvl="1" indent="0">
              <a:buNone/>
            </a:pPr>
            <a:endParaRPr lang="en-US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60248F5-9CBD-49E4-96FF-530D94200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109" y="6852291"/>
            <a:ext cx="1411234" cy="39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07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498095-A83F-416F-A983-A08C2A7D4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Phenotypic</a:t>
            </a:r>
            <a:r>
              <a:rPr lang="da-DK" dirty="0"/>
              <a:t> data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B7CD2B8F-34E9-4291-8272-94658EAD3AF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84997" y="1619250"/>
          <a:ext cx="8814652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5292">
                  <a:extLst>
                    <a:ext uri="{9D8B030D-6E8A-4147-A177-3AD203B41FA5}">
                      <a16:colId xmlns:a16="http://schemas.microsoft.com/office/drawing/2014/main" val="2571022780"/>
                    </a:ext>
                  </a:extLst>
                </a:gridCol>
                <a:gridCol w="1469872">
                  <a:extLst>
                    <a:ext uri="{9D8B030D-6E8A-4147-A177-3AD203B41FA5}">
                      <a16:colId xmlns:a16="http://schemas.microsoft.com/office/drawing/2014/main" val="1718638860"/>
                    </a:ext>
                  </a:extLst>
                </a:gridCol>
                <a:gridCol w="1469872">
                  <a:extLst>
                    <a:ext uri="{9D8B030D-6E8A-4147-A177-3AD203B41FA5}">
                      <a16:colId xmlns:a16="http://schemas.microsoft.com/office/drawing/2014/main" val="2878317513"/>
                    </a:ext>
                  </a:extLst>
                </a:gridCol>
                <a:gridCol w="1469872">
                  <a:extLst>
                    <a:ext uri="{9D8B030D-6E8A-4147-A177-3AD203B41FA5}">
                      <a16:colId xmlns:a16="http://schemas.microsoft.com/office/drawing/2014/main" val="31573785"/>
                    </a:ext>
                  </a:extLst>
                </a:gridCol>
                <a:gridCol w="1469872">
                  <a:extLst>
                    <a:ext uri="{9D8B030D-6E8A-4147-A177-3AD203B41FA5}">
                      <a16:colId xmlns:a16="http://schemas.microsoft.com/office/drawing/2014/main" val="3352587631"/>
                    </a:ext>
                  </a:extLst>
                </a:gridCol>
                <a:gridCol w="1469872">
                  <a:extLst>
                    <a:ext uri="{9D8B030D-6E8A-4147-A177-3AD203B41FA5}">
                      <a16:colId xmlns:a16="http://schemas.microsoft.com/office/drawing/2014/main" val="35918962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dirty="0" err="1"/>
                        <a:t>Trait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# plots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err="1"/>
                        <a:t>mean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Max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312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en-US" b="1" dirty="0"/>
                        <a:t>Yield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da-DK" b="1" dirty="0"/>
                        <a:t>3431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83.16</a:t>
                      </a:r>
                      <a:endParaRPr lang="da-DK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16.66</a:t>
                      </a:r>
                      <a:endParaRPr lang="da-DK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b="1" dirty="0"/>
                        <a:t>28.6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b="1" dirty="0"/>
                        <a:t>129.8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911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en-US" dirty="0"/>
                        <a:t>Protein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3416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12.14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1.22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7.63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16.18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3124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en-US" dirty="0"/>
                        <a:t>Heading date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2635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47.73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10.54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0197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en-US" dirty="0"/>
                        <a:t>Height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2940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104.38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12.32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145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7651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en-US" dirty="0"/>
                        <a:t>Lodging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1166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3.03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2.28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349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en-US" b="1" dirty="0"/>
                        <a:t>Mildew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da-DK" b="1" dirty="0"/>
                        <a:t>705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b="1" dirty="0"/>
                        <a:t>4.94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b="1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b="1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5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HLW</a:t>
                      </a:r>
                      <a:endParaRPr lang="da-DK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395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54.97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1.44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48.28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58.36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444296"/>
                  </a:ext>
                </a:extLst>
              </a:tr>
            </a:tbl>
          </a:graphicData>
        </a:graphic>
      </p:graphicFrame>
      <p:pic>
        <p:nvPicPr>
          <p:cNvPr id="5" name="Billede 4">
            <a:extLst>
              <a:ext uri="{FF2B5EF4-FFF2-40B4-BE49-F238E27FC236}">
                <a16:creationId xmlns:a16="http://schemas.microsoft.com/office/drawing/2014/main" id="{3D30B763-912A-47F7-A5D9-3CC157ABF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109" y="6852291"/>
            <a:ext cx="1411234" cy="39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64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67A8F5-7BD4-4C6B-8902-1974B03BD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ABBE2D0-8026-441B-9E05-6BEF9015B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Clear and consistent QTL for Mildew </a:t>
            </a:r>
            <a:r>
              <a:rPr lang="en-US" dirty="0" err="1"/>
              <a:t>resitance</a:t>
            </a:r>
            <a:endParaRPr lang="en-US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0C0FB8E-F608-4F72-91FE-A7AAB5D32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90" y="2096483"/>
            <a:ext cx="9335069" cy="4000128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9C13359-F92A-4912-8475-E55BFF0B3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109" y="6852291"/>
            <a:ext cx="1411234" cy="39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0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Relative Variance components</a:t>
            </a:r>
            <a:endParaRPr lang="en-GB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Tabel 4">
                <a:extLst>
                  <a:ext uri="{FF2B5EF4-FFF2-40B4-BE49-F238E27FC236}">
                    <a16:creationId xmlns:a16="http://schemas.microsoft.com/office/drawing/2014/main" id="{33FF868C-D99C-4006-9967-74F2E38F2F6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16946" y="2948370"/>
              <a:ext cx="8946107" cy="7729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03111">
                      <a:extLst>
                        <a:ext uri="{9D8B030D-6E8A-4147-A177-3AD203B41FA5}">
                          <a16:colId xmlns:a16="http://schemas.microsoft.com/office/drawing/2014/main" val="1991289010"/>
                        </a:ext>
                      </a:extLst>
                    </a:gridCol>
                    <a:gridCol w="1323833">
                      <a:extLst>
                        <a:ext uri="{9D8B030D-6E8A-4147-A177-3AD203B41FA5}">
                          <a16:colId xmlns:a16="http://schemas.microsoft.com/office/drawing/2014/main" val="2633259993"/>
                        </a:ext>
                      </a:extLst>
                    </a:gridCol>
                    <a:gridCol w="1419367">
                      <a:extLst>
                        <a:ext uri="{9D8B030D-6E8A-4147-A177-3AD203B41FA5}">
                          <a16:colId xmlns:a16="http://schemas.microsoft.com/office/drawing/2014/main" val="2759657129"/>
                        </a:ext>
                      </a:extLst>
                    </a:gridCol>
                    <a:gridCol w="1849272">
                      <a:extLst>
                        <a:ext uri="{9D8B030D-6E8A-4147-A177-3AD203B41FA5}">
                          <a16:colId xmlns:a16="http://schemas.microsoft.com/office/drawing/2014/main" val="3264147753"/>
                        </a:ext>
                      </a:extLst>
                    </a:gridCol>
                    <a:gridCol w="1269241">
                      <a:extLst>
                        <a:ext uri="{9D8B030D-6E8A-4147-A177-3AD203B41FA5}">
                          <a16:colId xmlns:a16="http://schemas.microsoft.com/office/drawing/2014/main" val="4283441933"/>
                        </a:ext>
                      </a:extLst>
                    </a:gridCol>
                    <a:gridCol w="880281">
                      <a:extLst>
                        <a:ext uri="{9D8B030D-6E8A-4147-A177-3AD203B41FA5}">
                          <a16:colId xmlns:a16="http://schemas.microsoft.com/office/drawing/2014/main" val="1518689740"/>
                        </a:ext>
                      </a:extLst>
                    </a:gridCol>
                    <a:gridCol w="1201002">
                      <a:extLst>
                        <a:ext uri="{9D8B030D-6E8A-4147-A177-3AD203B41FA5}">
                          <a16:colId xmlns:a16="http://schemas.microsoft.com/office/drawing/2014/main" val="2523175435"/>
                        </a:ext>
                      </a:extLst>
                    </a:gridCol>
                  </a:tblGrid>
                  <a:tr h="355765"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Trait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  <m:t>𝒍𝒊𝒏𝒆</m:t>
                                    </m:r>
                                    <m: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  <m:t>_</m:t>
                                    </m:r>
                                    <m: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  <m:t>𝒎𝒆𝒂𝒏𝒔</m:t>
                                    </m:r>
                                  </m:sub>
                                  <m:sup>
                                    <m: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noProof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/>
                            <a:t>Id(residual)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Id_location_year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Subblock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/>
                            <a:t>Block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/>
                            <a:t>residuals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5468822"/>
                      </a:ext>
                    </a:extLst>
                  </a:tr>
                  <a:tr h="355765"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Yield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0,38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0,36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0,11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0,014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0,009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/>
                            <a:t>0,13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7791288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" name="Tabel 4">
                <a:extLst>
                  <a:ext uri="{FF2B5EF4-FFF2-40B4-BE49-F238E27FC236}">
                    <a16:creationId xmlns:a16="http://schemas.microsoft.com/office/drawing/2014/main" id="{33FF868C-D99C-4006-9967-74F2E38F2F6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16946" y="2948370"/>
              <a:ext cx="8946107" cy="7729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03111">
                      <a:extLst>
                        <a:ext uri="{9D8B030D-6E8A-4147-A177-3AD203B41FA5}">
                          <a16:colId xmlns:a16="http://schemas.microsoft.com/office/drawing/2014/main" val="1991289010"/>
                        </a:ext>
                      </a:extLst>
                    </a:gridCol>
                    <a:gridCol w="1323833">
                      <a:extLst>
                        <a:ext uri="{9D8B030D-6E8A-4147-A177-3AD203B41FA5}">
                          <a16:colId xmlns:a16="http://schemas.microsoft.com/office/drawing/2014/main" val="2633259993"/>
                        </a:ext>
                      </a:extLst>
                    </a:gridCol>
                    <a:gridCol w="1419367">
                      <a:extLst>
                        <a:ext uri="{9D8B030D-6E8A-4147-A177-3AD203B41FA5}">
                          <a16:colId xmlns:a16="http://schemas.microsoft.com/office/drawing/2014/main" val="2759657129"/>
                        </a:ext>
                      </a:extLst>
                    </a:gridCol>
                    <a:gridCol w="1849272">
                      <a:extLst>
                        <a:ext uri="{9D8B030D-6E8A-4147-A177-3AD203B41FA5}">
                          <a16:colId xmlns:a16="http://schemas.microsoft.com/office/drawing/2014/main" val="3264147753"/>
                        </a:ext>
                      </a:extLst>
                    </a:gridCol>
                    <a:gridCol w="1269241">
                      <a:extLst>
                        <a:ext uri="{9D8B030D-6E8A-4147-A177-3AD203B41FA5}">
                          <a16:colId xmlns:a16="http://schemas.microsoft.com/office/drawing/2014/main" val="4283441933"/>
                        </a:ext>
                      </a:extLst>
                    </a:gridCol>
                    <a:gridCol w="880281">
                      <a:extLst>
                        <a:ext uri="{9D8B030D-6E8A-4147-A177-3AD203B41FA5}">
                          <a16:colId xmlns:a16="http://schemas.microsoft.com/office/drawing/2014/main" val="1518689740"/>
                        </a:ext>
                      </a:extLst>
                    </a:gridCol>
                    <a:gridCol w="1201002">
                      <a:extLst>
                        <a:ext uri="{9D8B030D-6E8A-4147-A177-3AD203B41FA5}">
                          <a16:colId xmlns:a16="http://schemas.microsoft.com/office/drawing/2014/main" val="2523175435"/>
                        </a:ext>
                      </a:extLst>
                    </a:gridCol>
                  </a:tblGrid>
                  <a:tr h="407226"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Trait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a-DK"/>
                        </a:p>
                      </a:txBody>
                      <a:tcPr>
                        <a:blipFill>
                          <a:blip r:embed="rId3"/>
                          <a:stretch>
                            <a:fillRect l="-76498" t="-7463" r="-502765" b="-1134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/>
                            <a:t>Id(residual)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Id_location_year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Subblock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/>
                            <a:t>Block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/>
                            <a:t>residuals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546882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Yield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0,38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0,36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0,11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0,014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0,009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/>
                            <a:t>0,13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7791288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" name="Billede 3">
            <a:extLst>
              <a:ext uri="{FF2B5EF4-FFF2-40B4-BE49-F238E27FC236}">
                <a16:creationId xmlns:a16="http://schemas.microsoft.com/office/drawing/2014/main" id="{102BC99B-8798-4F0A-9B9D-609C510FC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109" y="6852291"/>
            <a:ext cx="1411234" cy="39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08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Relative Variance components</a:t>
            </a:r>
            <a:endParaRPr lang="en-GB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Tabel 4">
                <a:extLst>
                  <a:ext uri="{FF2B5EF4-FFF2-40B4-BE49-F238E27FC236}">
                    <a16:creationId xmlns:a16="http://schemas.microsoft.com/office/drawing/2014/main" id="{33FF868C-D99C-4006-9967-74F2E38F2F6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16946" y="2948370"/>
              <a:ext cx="8946107" cy="7729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03111">
                      <a:extLst>
                        <a:ext uri="{9D8B030D-6E8A-4147-A177-3AD203B41FA5}">
                          <a16:colId xmlns:a16="http://schemas.microsoft.com/office/drawing/2014/main" val="1991289010"/>
                        </a:ext>
                      </a:extLst>
                    </a:gridCol>
                    <a:gridCol w="1323833">
                      <a:extLst>
                        <a:ext uri="{9D8B030D-6E8A-4147-A177-3AD203B41FA5}">
                          <a16:colId xmlns:a16="http://schemas.microsoft.com/office/drawing/2014/main" val="2633259993"/>
                        </a:ext>
                      </a:extLst>
                    </a:gridCol>
                    <a:gridCol w="1419367">
                      <a:extLst>
                        <a:ext uri="{9D8B030D-6E8A-4147-A177-3AD203B41FA5}">
                          <a16:colId xmlns:a16="http://schemas.microsoft.com/office/drawing/2014/main" val="2759657129"/>
                        </a:ext>
                      </a:extLst>
                    </a:gridCol>
                    <a:gridCol w="1849272">
                      <a:extLst>
                        <a:ext uri="{9D8B030D-6E8A-4147-A177-3AD203B41FA5}">
                          <a16:colId xmlns:a16="http://schemas.microsoft.com/office/drawing/2014/main" val="3264147753"/>
                        </a:ext>
                      </a:extLst>
                    </a:gridCol>
                    <a:gridCol w="1269241">
                      <a:extLst>
                        <a:ext uri="{9D8B030D-6E8A-4147-A177-3AD203B41FA5}">
                          <a16:colId xmlns:a16="http://schemas.microsoft.com/office/drawing/2014/main" val="4283441933"/>
                        </a:ext>
                      </a:extLst>
                    </a:gridCol>
                    <a:gridCol w="880281">
                      <a:extLst>
                        <a:ext uri="{9D8B030D-6E8A-4147-A177-3AD203B41FA5}">
                          <a16:colId xmlns:a16="http://schemas.microsoft.com/office/drawing/2014/main" val="1518689740"/>
                        </a:ext>
                      </a:extLst>
                    </a:gridCol>
                    <a:gridCol w="1201002">
                      <a:extLst>
                        <a:ext uri="{9D8B030D-6E8A-4147-A177-3AD203B41FA5}">
                          <a16:colId xmlns:a16="http://schemas.microsoft.com/office/drawing/2014/main" val="2523175435"/>
                        </a:ext>
                      </a:extLst>
                    </a:gridCol>
                  </a:tblGrid>
                  <a:tr h="355765"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Trait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  <m:t>𝒍𝒊𝒏𝒆</m:t>
                                    </m:r>
                                    <m: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  <m:t>_</m:t>
                                    </m:r>
                                    <m: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  <m:t>𝒎𝒆𝒂𝒏𝒔</m:t>
                                    </m:r>
                                  </m:sub>
                                  <m:sup>
                                    <m:r>
                                      <a:rPr lang="en-US" b="1" i="1" noProof="0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noProof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/>
                            <a:t>Id(residual)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Id_location_year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Subblock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/>
                            <a:t>Block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/>
                            <a:t>residuals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5468822"/>
                      </a:ext>
                    </a:extLst>
                  </a:tr>
                  <a:tr h="355765"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Yield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0,38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0,36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0,11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0,014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0,009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/>
                            <a:t>0,13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7791288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" name="Tabel 4">
                <a:extLst>
                  <a:ext uri="{FF2B5EF4-FFF2-40B4-BE49-F238E27FC236}">
                    <a16:creationId xmlns:a16="http://schemas.microsoft.com/office/drawing/2014/main" id="{33FF868C-D99C-4006-9967-74F2E38F2F6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016946" y="2948370"/>
              <a:ext cx="8946107" cy="7729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03111">
                      <a:extLst>
                        <a:ext uri="{9D8B030D-6E8A-4147-A177-3AD203B41FA5}">
                          <a16:colId xmlns:a16="http://schemas.microsoft.com/office/drawing/2014/main" val="1991289010"/>
                        </a:ext>
                      </a:extLst>
                    </a:gridCol>
                    <a:gridCol w="1323833">
                      <a:extLst>
                        <a:ext uri="{9D8B030D-6E8A-4147-A177-3AD203B41FA5}">
                          <a16:colId xmlns:a16="http://schemas.microsoft.com/office/drawing/2014/main" val="2633259993"/>
                        </a:ext>
                      </a:extLst>
                    </a:gridCol>
                    <a:gridCol w="1419367">
                      <a:extLst>
                        <a:ext uri="{9D8B030D-6E8A-4147-A177-3AD203B41FA5}">
                          <a16:colId xmlns:a16="http://schemas.microsoft.com/office/drawing/2014/main" val="2759657129"/>
                        </a:ext>
                      </a:extLst>
                    </a:gridCol>
                    <a:gridCol w="1849272">
                      <a:extLst>
                        <a:ext uri="{9D8B030D-6E8A-4147-A177-3AD203B41FA5}">
                          <a16:colId xmlns:a16="http://schemas.microsoft.com/office/drawing/2014/main" val="3264147753"/>
                        </a:ext>
                      </a:extLst>
                    </a:gridCol>
                    <a:gridCol w="1269241">
                      <a:extLst>
                        <a:ext uri="{9D8B030D-6E8A-4147-A177-3AD203B41FA5}">
                          <a16:colId xmlns:a16="http://schemas.microsoft.com/office/drawing/2014/main" val="4283441933"/>
                        </a:ext>
                      </a:extLst>
                    </a:gridCol>
                    <a:gridCol w="880281">
                      <a:extLst>
                        <a:ext uri="{9D8B030D-6E8A-4147-A177-3AD203B41FA5}">
                          <a16:colId xmlns:a16="http://schemas.microsoft.com/office/drawing/2014/main" val="1518689740"/>
                        </a:ext>
                      </a:extLst>
                    </a:gridCol>
                    <a:gridCol w="1201002">
                      <a:extLst>
                        <a:ext uri="{9D8B030D-6E8A-4147-A177-3AD203B41FA5}">
                          <a16:colId xmlns:a16="http://schemas.microsoft.com/office/drawing/2014/main" val="2523175435"/>
                        </a:ext>
                      </a:extLst>
                    </a:gridCol>
                  </a:tblGrid>
                  <a:tr h="407226"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Trait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a-DK"/>
                        </a:p>
                      </a:txBody>
                      <a:tcPr>
                        <a:blipFill>
                          <a:blip r:embed="rId3"/>
                          <a:stretch>
                            <a:fillRect l="-76498" t="-7463" r="-502765" b="-1134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/>
                            <a:t>Id(residual)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Id_location_year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Subblock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/>
                            <a:t>Block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/>
                            <a:t>residuals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546882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Yield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0,38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0,36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0,11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0,014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/>
                            <a:t>0,009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noProof="0" dirty="0"/>
                            <a:t>0,13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779128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kstfelt 3">
            <a:extLst>
              <a:ext uri="{FF2B5EF4-FFF2-40B4-BE49-F238E27FC236}">
                <a16:creationId xmlns:a16="http://schemas.microsoft.com/office/drawing/2014/main" id="{095A014F-2825-43AB-9943-29ACCA1B8705}"/>
              </a:ext>
            </a:extLst>
          </p:cNvPr>
          <p:cNvSpPr txBox="1"/>
          <p:nvPr/>
        </p:nvSpPr>
        <p:spPr>
          <a:xfrm>
            <a:off x="3384645" y="5274860"/>
            <a:ext cx="4681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Non-additive genetic variation is high, probably a result of few markers for a large genome in oat. </a:t>
            </a:r>
          </a:p>
        </p:txBody>
      </p:sp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E1BE68F7-6249-4098-A87F-47A6C1FC808A}"/>
              </a:ext>
            </a:extLst>
          </p:cNvPr>
          <p:cNvCxnSpPr>
            <a:cxnSpLocks/>
          </p:cNvCxnSpPr>
          <p:nvPr/>
        </p:nvCxnSpPr>
        <p:spPr>
          <a:xfrm flipH="1" flipV="1">
            <a:off x="3862316" y="3721356"/>
            <a:ext cx="197893" cy="16353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Billede 5">
            <a:extLst>
              <a:ext uri="{FF2B5EF4-FFF2-40B4-BE49-F238E27FC236}">
                <a16:creationId xmlns:a16="http://schemas.microsoft.com/office/drawing/2014/main" id="{87B3D40F-9678-40BC-B0D9-F40F1F646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109" y="6852291"/>
            <a:ext cx="1411234" cy="39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70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B49205-5F05-4437-9529-3B21F0BA4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GS in organic oat 2022</a:t>
            </a:r>
            <a:br>
              <a:rPr lang="en-US"/>
            </a:br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60FD02-529D-445E-A48F-A1ACB7A47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pPr lvl="2"/>
            <a:endParaRPr lang="en-US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BD080C5-AAA3-4AFE-AC20-13792DBB5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978" y="1620000"/>
            <a:ext cx="4759797" cy="4759797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5EAE51F8-EBCA-41AE-BCD0-032C9F17B312}"/>
              </a:ext>
            </a:extLst>
          </p:cNvPr>
          <p:cNvSpPr txBox="1"/>
          <p:nvPr/>
        </p:nvSpPr>
        <p:spPr>
          <a:xfrm>
            <a:off x="839337" y="2688609"/>
            <a:ext cx="4057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can deselect half the population purely based on genomic breeding values without losing any high yield lines.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AFAD7D45-87EF-431C-A7A7-C535DF1C3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109" y="6852291"/>
            <a:ext cx="1411234" cy="39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15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74F9D-95E7-4C02-B535-4FFC2CC18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Organic oat in Denmark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4F44950-2A49-4E1A-ABAA-2E902AA219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1618745"/>
              </p:ext>
            </p:extLst>
          </p:nvPr>
        </p:nvGraphicFramePr>
        <p:xfrm>
          <a:off x="1297693" y="1396233"/>
          <a:ext cx="8384613" cy="4877044"/>
        </p:xfrm>
        <a:graphic>
          <a:graphicData uri="http://schemas.openxmlformats.org/drawingml/2006/table">
            <a:tbl>
              <a:tblPr/>
              <a:tblGrid>
                <a:gridCol w="717400">
                  <a:extLst>
                    <a:ext uri="{9D8B030D-6E8A-4147-A177-3AD203B41FA5}">
                      <a16:colId xmlns:a16="http://schemas.microsoft.com/office/drawing/2014/main" val="1383011472"/>
                    </a:ext>
                  </a:extLst>
                </a:gridCol>
                <a:gridCol w="717400">
                  <a:extLst>
                    <a:ext uri="{9D8B030D-6E8A-4147-A177-3AD203B41FA5}">
                      <a16:colId xmlns:a16="http://schemas.microsoft.com/office/drawing/2014/main" val="1581575847"/>
                    </a:ext>
                  </a:extLst>
                </a:gridCol>
                <a:gridCol w="717400">
                  <a:extLst>
                    <a:ext uri="{9D8B030D-6E8A-4147-A177-3AD203B41FA5}">
                      <a16:colId xmlns:a16="http://schemas.microsoft.com/office/drawing/2014/main" val="2338710168"/>
                    </a:ext>
                  </a:extLst>
                </a:gridCol>
                <a:gridCol w="717400">
                  <a:extLst>
                    <a:ext uri="{9D8B030D-6E8A-4147-A177-3AD203B41FA5}">
                      <a16:colId xmlns:a16="http://schemas.microsoft.com/office/drawing/2014/main" val="2719104647"/>
                    </a:ext>
                  </a:extLst>
                </a:gridCol>
                <a:gridCol w="717400">
                  <a:extLst>
                    <a:ext uri="{9D8B030D-6E8A-4147-A177-3AD203B41FA5}">
                      <a16:colId xmlns:a16="http://schemas.microsoft.com/office/drawing/2014/main" val="1623565355"/>
                    </a:ext>
                  </a:extLst>
                </a:gridCol>
                <a:gridCol w="717400">
                  <a:extLst>
                    <a:ext uri="{9D8B030D-6E8A-4147-A177-3AD203B41FA5}">
                      <a16:colId xmlns:a16="http://schemas.microsoft.com/office/drawing/2014/main" val="1624163216"/>
                    </a:ext>
                  </a:extLst>
                </a:gridCol>
                <a:gridCol w="493213">
                  <a:extLst>
                    <a:ext uri="{9D8B030D-6E8A-4147-A177-3AD203B41FA5}">
                      <a16:colId xmlns:a16="http://schemas.microsoft.com/office/drawing/2014/main" val="2345719115"/>
                    </a:ext>
                  </a:extLst>
                </a:gridCol>
                <a:gridCol w="717400">
                  <a:extLst>
                    <a:ext uri="{9D8B030D-6E8A-4147-A177-3AD203B41FA5}">
                      <a16:colId xmlns:a16="http://schemas.microsoft.com/office/drawing/2014/main" val="3707014014"/>
                    </a:ext>
                  </a:extLst>
                </a:gridCol>
                <a:gridCol w="717400">
                  <a:extLst>
                    <a:ext uri="{9D8B030D-6E8A-4147-A177-3AD203B41FA5}">
                      <a16:colId xmlns:a16="http://schemas.microsoft.com/office/drawing/2014/main" val="2274305040"/>
                    </a:ext>
                  </a:extLst>
                </a:gridCol>
                <a:gridCol w="717400">
                  <a:extLst>
                    <a:ext uri="{9D8B030D-6E8A-4147-A177-3AD203B41FA5}">
                      <a16:colId xmlns:a16="http://schemas.microsoft.com/office/drawing/2014/main" val="1952973658"/>
                    </a:ext>
                  </a:extLst>
                </a:gridCol>
                <a:gridCol w="717400">
                  <a:extLst>
                    <a:ext uri="{9D8B030D-6E8A-4147-A177-3AD203B41FA5}">
                      <a16:colId xmlns:a16="http://schemas.microsoft.com/office/drawing/2014/main" val="3572097920"/>
                    </a:ext>
                  </a:extLst>
                </a:gridCol>
                <a:gridCol w="717400">
                  <a:extLst>
                    <a:ext uri="{9D8B030D-6E8A-4147-A177-3AD203B41FA5}">
                      <a16:colId xmlns:a16="http://schemas.microsoft.com/office/drawing/2014/main" val="445931800"/>
                    </a:ext>
                  </a:extLst>
                </a:gridCol>
              </a:tblGrid>
              <a:tr h="200025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Conventional area in 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Share per crop of total cereal area - conventional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2276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Cereals 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Wheat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Rye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Barley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Oats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Wheat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Rye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Barley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Oats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6917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1'328'554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417'598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73'481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767'703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63'776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D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7C6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76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2687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1'270'315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559'692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110'338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555'505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37'805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CCF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4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ECF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1645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1'267'170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488'600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94'991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623'311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55'283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D5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B7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49.2%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C9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3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2622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1'288'680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488'630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92'937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648'840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52'288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9D2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7F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96171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1213462"/>
                  </a:ext>
                </a:extLst>
              </a:tr>
              <a:tr h="200025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Organic area in 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Share per crop of total ceral area - organic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5593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Cereals 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Wheat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Rye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Barley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Oats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Wheat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Rye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Barley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Oats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7725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87'746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8'202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19'219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27'597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26'014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CE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ED0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CD8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9030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103'385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13'708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36'262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27'695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18'655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87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35.1%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5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F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7699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99'830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14'000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20'309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29'889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27'837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E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1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7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0847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96'987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11'970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25'263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28'394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24'169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80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D9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EE8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67187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118994"/>
                  </a:ext>
                </a:extLst>
              </a:tr>
              <a:tr h="200025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Organic</a:t>
                      </a:r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share</a:t>
                      </a:r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per </a:t>
                      </a:r>
                      <a:r>
                        <a:rPr lang="de-DE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crop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07347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Cereals 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Wheat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Rye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Barley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5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Oats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69A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6822708"/>
                  </a:ext>
                </a:extLst>
              </a:tr>
              <a:tr h="245989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D0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FD4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8E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EC6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1708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46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8CE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D7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33.0%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BF7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52003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D6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A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97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33.5%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3798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7D2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9E7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EUROSTAT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de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EUROSTAT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922860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1762289-4010-4FF8-AC63-C55770E3C7BC}"/>
              </a:ext>
            </a:extLst>
          </p:cNvPr>
          <p:cNvSpPr txBox="1"/>
          <p:nvPr/>
        </p:nvSpPr>
        <p:spPr>
          <a:xfrm>
            <a:off x="6293224" y="5088367"/>
            <a:ext cx="3253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1/4 of organic cereals is oat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1/3 of all oat is grown organic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8577F2E-8B9E-475C-A2D7-1E9423722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852" y="6748301"/>
            <a:ext cx="1911700" cy="53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07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B49205-5F05-4437-9529-3B21F0BA4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GS in organic oat</a:t>
            </a:r>
            <a:br>
              <a:rPr lang="en-US" dirty="0"/>
            </a:br>
            <a:endParaRPr lang="en-US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60FD02-529D-445E-A48F-A1ACB7A47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data set is still small, prediction accuracies will increase with more data on yearly variation, more lines, and more markers</a:t>
            </a:r>
          </a:p>
          <a:p>
            <a:endParaRPr lang="en-US" dirty="0"/>
          </a:p>
          <a:p>
            <a:r>
              <a:rPr lang="en-US" dirty="0"/>
              <a:t>Statistical models will be under continuous development as data accumulate</a:t>
            </a:r>
          </a:p>
          <a:p>
            <a:pPr marL="957155" lvl="2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7A6FB7F-20B9-41E4-A5D9-208EC3ED2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109" y="6852291"/>
            <a:ext cx="1411234" cy="39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77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FILE\Data\Kompet\Marketing\Billedmateriale\Landbrug, marker, markarbejde\Grønne Marker Prof\1_1251482329_myxigonu50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" y="-1"/>
            <a:ext cx="10688639" cy="7562849"/>
          </a:xfrm>
          <a:prstGeom prst="rect">
            <a:avLst/>
          </a:prstGeom>
          <a:noFill/>
        </p:spPr>
      </p:pic>
      <p:sp>
        <p:nvSpPr>
          <p:cNvPr id="9" name="Rektangel 8"/>
          <p:cNvSpPr/>
          <p:nvPr/>
        </p:nvSpPr>
        <p:spPr>
          <a:xfrm>
            <a:off x="-736" y="2826089"/>
            <a:ext cx="10689374" cy="139824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US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839515" y="2901304"/>
            <a:ext cx="8819999" cy="474545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478578" rtl="0" eaLnBrk="1" latinLnBrk="0" hangingPunct="1">
              <a:spcBef>
                <a:spcPct val="0"/>
              </a:spcBef>
              <a:buNone/>
              <a:defRPr sz="2800" b="0" i="0" kern="1200" cap="all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3600"/>
              <a:t>Thanks for your attention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70" y="5056472"/>
            <a:ext cx="4688731" cy="250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10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3D63A-61F2-4652-ADCA-A91D4BFC5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Breeding for organic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3BB7D-2572-4A53-B889-CC32556AB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Differences in management</a:t>
            </a:r>
          </a:p>
          <a:p>
            <a:pPr lvl="1"/>
            <a:r>
              <a:rPr lang="en-US" dirty="0"/>
              <a:t>Lower N availability</a:t>
            </a:r>
          </a:p>
          <a:p>
            <a:pPr lvl="1"/>
            <a:r>
              <a:rPr lang="en-US" dirty="0"/>
              <a:t>No chemical weed control</a:t>
            </a:r>
          </a:p>
          <a:p>
            <a:pPr lvl="2"/>
            <a:r>
              <a:rPr lang="en-US" dirty="0"/>
              <a:t>Mechanical control and suppression through crop</a:t>
            </a:r>
          </a:p>
          <a:p>
            <a:pPr lvl="1"/>
            <a:r>
              <a:rPr lang="en-US" dirty="0"/>
              <a:t>No chemical disease control</a:t>
            </a:r>
          </a:p>
          <a:p>
            <a:pPr lvl="2"/>
            <a:r>
              <a:rPr lang="en-US" dirty="0"/>
              <a:t>Resistance of varieties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&gt; Separate testing under organic growing conditions</a:t>
            </a:r>
          </a:p>
          <a:p>
            <a:pPr lvl="1"/>
            <a:endParaRPr lang="en-US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8F92CC9-097A-445C-9130-6D7715323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852" y="6748301"/>
            <a:ext cx="1911700" cy="53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02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BED43-602B-44AA-BEA6-A490FDAB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Oat breeding at Nordic seed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115FC-CD01-4EC6-9DF8-6236CF632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1620000"/>
            <a:ext cx="5585976" cy="4359600"/>
          </a:xfrm>
        </p:spPr>
        <p:txBody>
          <a:bodyPr/>
          <a:lstStyle/>
          <a:p>
            <a:r>
              <a:rPr lang="en-US" dirty="0"/>
              <a:t>Selection of parents with desired characteristics</a:t>
            </a:r>
          </a:p>
          <a:p>
            <a:r>
              <a:rPr lang="en-US" dirty="0"/>
              <a:t>Hand-crossing in greenhouse</a:t>
            </a:r>
          </a:p>
          <a:p>
            <a:endParaRPr lang="en-US" dirty="0"/>
          </a:p>
          <a:p>
            <a:r>
              <a:rPr lang="en-US" dirty="0"/>
              <a:t>F1 to F4: Propagation in greenhouse</a:t>
            </a:r>
          </a:p>
          <a:p>
            <a:pPr lvl="1"/>
            <a:r>
              <a:rPr lang="en-US" dirty="0"/>
              <a:t>Single seed descent (SSD)</a:t>
            </a:r>
          </a:p>
          <a:p>
            <a:pPr lvl="1"/>
            <a:r>
              <a:rPr lang="en-US" dirty="0"/>
              <a:t>3 months per generation</a:t>
            </a:r>
          </a:p>
          <a:p>
            <a:r>
              <a:rPr lang="en-US" dirty="0"/>
              <a:t>F5: </a:t>
            </a:r>
          </a:p>
          <a:p>
            <a:pPr lvl="1"/>
            <a:r>
              <a:rPr lang="en-US" dirty="0"/>
              <a:t>Multiplication plots in field</a:t>
            </a:r>
          </a:p>
          <a:p>
            <a:pPr lvl="1"/>
            <a:r>
              <a:rPr lang="en-US" dirty="0"/>
              <a:t>selection for quality, lodging, earliness</a:t>
            </a:r>
          </a:p>
        </p:txBody>
      </p:sp>
      <p:pic>
        <p:nvPicPr>
          <p:cNvPr id="5" name="Picture 4" descr="Crossing parents">
            <a:extLst>
              <a:ext uri="{FF2B5EF4-FFF2-40B4-BE49-F238E27FC236}">
                <a16:creationId xmlns:a16="http://schemas.microsoft.com/office/drawing/2014/main" id="{03093281-9B90-473A-9CA1-50A5CFAA6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1" b="18848"/>
          <a:stretch/>
        </p:blipFill>
        <p:spPr>
          <a:xfrm>
            <a:off x="6583680" y="1555338"/>
            <a:ext cx="3316320" cy="38944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DF123D-2AE5-40ED-95B1-1CD26A889C0D}"/>
              </a:ext>
            </a:extLst>
          </p:cNvPr>
          <p:cNvSpPr txBox="1"/>
          <p:nvPr/>
        </p:nvSpPr>
        <p:spPr>
          <a:xfrm>
            <a:off x="7324344" y="5394119"/>
            <a:ext cx="1733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Crossing parents</a:t>
            </a:r>
          </a:p>
        </p:txBody>
      </p:sp>
      <p:pic>
        <p:nvPicPr>
          <p:cNvPr id="8" name="Picture 7" descr="A picture containing green, several, fresh&#10;&#10;Description automatically generated">
            <a:extLst>
              <a:ext uri="{FF2B5EF4-FFF2-40B4-BE49-F238E27FC236}">
                <a16:creationId xmlns:a16="http://schemas.microsoft.com/office/drawing/2014/main" id="{3E1ACA5E-7E82-429C-AD0C-3A3A191454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53" t="27457" r="9927" b="28676"/>
          <a:stretch/>
        </p:blipFill>
        <p:spPr>
          <a:xfrm>
            <a:off x="3228908" y="5578785"/>
            <a:ext cx="2916936" cy="171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54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25AC8-3254-4AF6-B746-A91CEA56A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825" y="765883"/>
            <a:ext cx="9405308" cy="686539"/>
          </a:xfrm>
        </p:spPr>
        <p:txBody>
          <a:bodyPr/>
          <a:lstStyle/>
          <a:p>
            <a:r>
              <a:rPr lang="en-US" dirty="0"/>
              <a:t>Cereal CYST nematodes (CCN)</a:t>
            </a:r>
            <a:endParaRPr lang="de-DE" dirty="0"/>
          </a:p>
        </p:txBody>
      </p:sp>
      <p:graphicFrame>
        <p:nvGraphicFramePr>
          <p:cNvPr id="19" name="Content Placeholder 18">
            <a:extLst>
              <a:ext uri="{FF2B5EF4-FFF2-40B4-BE49-F238E27FC236}">
                <a16:creationId xmlns:a16="http://schemas.microsoft.com/office/drawing/2014/main" id="{BDD75C1D-8776-472C-B72A-D68E4DE956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1063697"/>
              </p:ext>
            </p:extLst>
          </p:nvPr>
        </p:nvGraphicFramePr>
        <p:xfrm>
          <a:off x="446488" y="4576696"/>
          <a:ext cx="6473993" cy="1656988"/>
        </p:xfrm>
        <a:graphic>
          <a:graphicData uri="http://schemas.openxmlformats.org/drawingml/2006/table">
            <a:tbl>
              <a:tblPr/>
              <a:tblGrid>
                <a:gridCol w="1122341">
                  <a:extLst>
                    <a:ext uri="{9D8B030D-6E8A-4147-A177-3AD203B41FA5}">
                      <a16:colId xmlns:a16="http://schemas.microsoft.com/office/drawing/2014/main" val="4291743355"/>
                    </a:ext>
                  </a:extLst>
                </a:gridCol>
                <a:gridCol w="875973">
                  <a:extLst>
                    <a:ext uri="{9D8B030D-6E8A-4147-A177-3AD203B41FA5}">
                      <a16:colId xmlns:a16="http://schemas.microsoft.com/office/drawing/2014/main" val="400616734"/>
                    </a:ext>
                  </a:extLst>
                </a:gridCol>
                <a:gridCol w="862287">
                  <a:extLst>
                    <a:ext uri="{9D8B030D-6E8A-4147-A177-3AD203B41FA5}">
                      <a16:colId xmlns:a16="http://schemas.microsoft.com/office/drawing/2014/main" val="2677294616"/>
                    </a:ext>
                  </a:extLst>
                </a:gridCol>
                <a:gridCol w="739103">
                  <a:extLst>
                    <a:ext uri="{9D8B030D-6E8A-4147-A177-3AD203B41FA5}">
                      <a16:colId xmlns:a16="http://schemas.microsoft.com/office/drawing/2014/main" val="871462597"/>
                    </a:ext>
                  </a:extLst>
                </a:gridCol>
                <a:gridCol w="862287">
                  <a:extLst>
                    <a:ext uri="{9D8B030D-6E8A-4147-A177-3AD203B41FA5}">
                      <a16:colId xmlns:a16="http://schemas.microsoft.com/office/drawing/2014/main" val="2792308318"/>
                    </a:ext>
                  </a:extLst>
                </a:gridCol>
                <a:gridCol w="1272899">
                  <a:extLst>
                    <a:ext uri="{9D8B030D-6E8A-4147-A177-3AD203B41FA5}">
                      <a16:colId xmlns:a16="http://schemas.microsoft.com/office/drawing/2014/main" val="999291961"/>
                    </a:ext>
                  </a:extLst>
                </a:gridCol>
                <a:gridCol w="739103">
                  <a:extLst>
                    <a:ext uri="{9D8B030D-6E8A-4147-A177-3AD203B41FA5}">
                      <a16:colId xmlns:a16="http://schemas.microsoft.com/office/drawing/2014/main" val="1690313090"/>
                    </a:ext>
                  </a:extLst>
                </a:gridCol>
              </a:tblGrid>
              <a:tr h="46531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Variety</a:t>
                      </a:r>
                    </a:p>
                  </a:txBody>
                  <a:tcPr marL="8350" marR="8350" marT="8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Release</a:t>
                      </a:r>
                    </a:p>
                  </a:txBody>
                  <a:tcPr marL="8350" marR="8350" marT="8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Relative </a:t>
                      </a:r>
                      <a:r>
                        <a:rPr lang="de-DE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yield</a:t>
                      </a:r>
                      <a:endParaRPr lang="de-DE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50" marR="8350" marT="8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HLW</a:t>
                      </a:r>
                    </a:p>
                  </a:txBody>
                  <a:tcPr marL="8350" marR="8350" marT="8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Mildew</a:t>
                      </a:r>
                      <a:r>
                        <a:rPr lang="de-D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resistance</a:t>
                      </a:r>
                      <a:endParaRPr lang="de-DE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50" marR="8350" marT="8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Nematode resistance</a:t>
                      </a:r>
                    </a:p>
                  </a:txBody>
                  <a:tcPr marL="8350" marR="8350" marT="8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Colour</a:t>
                      </a:r>
                    </a:p>
                  </a:txBody>
                  <a:tcPr marL="8350" marR="8350" marT="835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168412"/>
                  </a:ext>
                </a:extLst>
              </a:tr>
              <a:tr h="23833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Caddy  </a:t>
                      </a:r>
                    </a:p>
                  </a:txBody>
                  <a:tcPr marL="8350" marR="8350" marT="8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51.3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Susceptible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white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434225"/>
                  </a:ext>
                </a:extLst>
              </a:tr>
              <a:tr h="23833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Symphony  </a:t>
                      </a:r>
                    </a:p>
                  </a:txBody>
                  <a:tcPr marL="8350" marR="8350" marT="8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F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50.6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Susceptible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white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399091"/>
                  </a:ext>
                </a:extLst>
              </a:tr>
              <a:tr h="23833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Delfin  </a:t>
                      </a:r>
                    </a:p>
                  </a:txBody>
                  <a:tcPr marL="8350" marR="8350" marT="8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D7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52.6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Susceptible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50" marR="8350" marT="8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yellow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900460"/>
                  </a:ext>
                </a:extLst>
              </a:tr>
              <a:tr h="23833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Poseidon  </a:t>
                      </a:r>
                    </a:p>
                  </a:txBody>
                  <a:tcPr marL="8350" marR="8350" marT="8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D7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49.5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Susceptible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yellow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816952"/>
                  </a:ext>
                </a:extLst>
              </a:tr>
              <a:tr h="23833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Dominik  </a:t>
                      </a:r>
                    </a:p>
                  </a:txBody>
                  <a:tcPr marL="8350" marR="8350" marT="8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2003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49.6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Resistant</a:t>
                      </a:r>
                    </a:p>
                  </a:txBody>
                  <a:tcPr marL="8350" marR="8350" marT="8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yellow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50" marR="8350" marT="835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62421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8069204-D29B-44AA-B268-8BA450AA6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2295" y="385221"/>
            <a:ext cx="2385818" cy="59645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14BB15-2E13-4511-A29B-6EAC3C757AE7}"/>
              </a:ext>
            </a:extLst>
          </p:cNvPr>
          <p:cNvSpPr txBox="1"/>
          <p:nvPr/>
        </p:nvSpPr>
        <p:spPr>
          <a:xfrm>
            <a:off x="4427362" y="6242576"/>
            <a:ext cx="2493119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8" dirty="0"/>
              <a:t>2020 DK National trials/FUT</a:t>
            </a:r>
            <a:endParaRPr lang="de-DE" sz="1578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4128BF6-1AE3-4578-9C18-E9432357F76C}"/>
              </a:ext>
            </a:extLst>
          </p:cNvPr>
          <p:cNvSpPr txBox="1">
            <a:spLocks/>
          </p:cNvSpPr>
          <p:nvPr/>
        </p:nvSpPr>
        <p:spPr>
          <a:xfrm>
            <a:off x="1080000" y="1620000"/>
            <a:ext cx="3688900" cy="4359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8933" indent="-358933" algn="l" defTabSz="478578" rtl="0" eaLnBrk="1" latinLnBrk="0" hangingPunct="1">
              <a:spcBef>
                <a:spcPct val="20000"/>
              </a:spcBef>
              <a:buClr>
                <a:srgbClr val="8DA22D"/>
              </a:buClr>
              <a:buSzPct val="100000"/>
              <a:buFont typeface="Arial"/>
              <a:buChar char="•"/>
              <a:defRPr sz="2200" kern="1200" baseline="0">
                <a:solidFill>
                  <a:schemeClr val="tx1"/>
                </a:solidFill>
                <a:latin typeface="Calibri Light"/>
                <a:ea typeface="+mn-ea"/>
                <a:cs typeface="+mn-cs"/>
              </a:defRPr>
            </a:lvl1pPr>
            <a:lvl2pPr marL="777688" indent="-299111" algn="l" defTabSz="478578" rtl="0" eaLnBrk="1" latinLnBrk="0" hangingPunct="1">
              <a:spcBef>
                <a:spcPct val="20000"/>
              </a:spcBef>
              <a:buClr>
                <a:srgbClr val="8DA22D"/>
              </a:buClr>
              <a:buSzPct val="100000"/>
              <a:buFont typeface="Lucida Grande"/>
              <a:buChar char="–"/>
              <a:defRPr sz="2200" kern="1200" baseline="0">
                <a:solidFill>
                  <a:schemeClr val="tx1"/>
                </a:solidFill>
                <a:latin typeface="Calibri Light"/>
                <a:ea typeface="+mn-ea"/>
                <a:cs typeface="+mn-cs"/>
              </a:defRPr>
            </a:lvl2pPr>
            <a:lvl3pPr marL="1196444" indent="-239289" algn="l" defTabSz="478578" rtl="0" eaLnBrk="1" latinLnBrk="0" hangingPunct="1">
              <a:spcBef>
                <a:spcPct val="20000"/>
              </a:spcBef>
              <a:buClr>
                <a:srgbClr val="8DA22D"/>
              </a:buClr>
              <a:buSzPct val="100000"/>
              <a:buFont typeface="Lucida Grande"/>
              <a:buChar char="–"/>
              <a:defRPr sz="2200" kern="1200" baseline="0">
                <a:solidFill>
                  <a:schemeClr val="tx1"/>
                </a:solidFill>
                <a:latin typeface="Calibri Light"/>
                <a:ea typeface="+mn-ea"/>
                <a:cs typeface="+mn-cs"/>
              </a:defRPr>
            </a:lvl3pPr>
            <a:lvl4pPr marL="1675020" indent="-239289" algn="l" defTabSz="478578" rtl="0" eaLnBrk="1" latinLnBrk="0" hangingPunct="1">
              <a:spcBef>
                <a:spcPct val="20000"/>
              </a:spcBef>
              <a:buClr>
                <a:srgbClr val="8DA22D"/>
              </a:buClr>
              <a:buSzPct val="100000"/>
              <a:buFont typeface="Lucida Grande"/>
              <a:buChar char="–"/>
              <a:defRPr sz="2200" kern="1200" baseline="0">
                <a:solidFill>
                  <a:schemeClr val="tx1"/>
                </a:solidFill>
                <a:latin typeface="Calibri Light"/>
                <a:ea typeface="+mn-ea"/>
                <a:cs typeface="+mn-cs"/>
              </a:defRPr>
            </a:lvl4pPr>
            <a:lvl5pPr marL="2153598" indent="-239289" algn="l" defTabSz="478578" rtl="0" eaLnBrk="1" latinLnBrk="0" hangingPunct="1">
              <a:spcBef>
                <a:spcPct val="20000"/>
              </a:spcBef>
              <a:buClr>
                <a:srgbClr val="8DA22D"/>
              </a:buClr>
              <a:buSzPct val="100000"/>
              <a:buFont typeface="Lucida Grande"/>
              <a:buChar char="–"/>
              <a:defRPr sz="2200" kern="1200" baseline="0">
                <a:solidFill>
                  <a:schemeClr val="tx1"/>
                </a:solidFill>
                <a:latin typeface="Calibri Light"/>
                <a:ea typeface="+mn-ea"/>
                <a:cs typeface="+mn-cs"/>
              </a:defRPr>
            </a:lvl5pPr>
            <a:lvl6pPr marL="2632176" indent="-239289" algn="l" defTabSz="47857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0753" indent="-239289" algn="l" defTabSz="47857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9331" indent="-239289" algn="l" defTabSz="47857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67909" indent="-239289" algn="l" defTabSz="478578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Heterodera avenae </a:t>
            </a:r>
          </a:p>
          <a:p>
            <a:r>
              <a:rPr lang="en-US" dirty="0"/>
              <a:t>Soil-born, built-up over time</a:t>
            </a:r>
          </a:p>
          <a:p>
            <a:r>
              <a:rPr lang="en-US" dirty="0"/>
              <a:t>Resistance assessed by growing in infected soil and counting cysts on roots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DE1A9A-91F5-44F0-B2F8-15960B543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282" y="1999812"/>
            <a:ext cx="3580424" cy="21052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F19F5A-094F-44BD-AFB0-C85D20C045EA}"/>
              </a:ext>
            </a:extLst>
          </p:cNvPr>
          <p:cNvSpPr txBox="1"/>
          <p:nvPr/>
        </p:nvSpPr>
        <p:spPr>
          <a:xfrm>
            <a:off x="4768900" y="4153453"/>
            <a:ext cx="3401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Nematode infected soil at </a:t>
            </a:r>
            <a:r>
              <a:rPr lang="en-US" dirty="0" err="1"/>
              <a:t>Tystofte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621B57-E3D7-4B81-86B2-A8E486835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701" y="393254"/>
            <a:ext cx="2519594" cy="12366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7E32F0-46CC-4D5D-B74A-46BDB16E8A27}"/>
              </a:ext>
            </a:extLst>
          </p:cNvPr>
          <p:cNvSpPr txBox="1"/>
          <p:nvPr/>
        </p:nvSpPr>
        <p:spPr>
          <a:xfrm>
            <a:off x="6535434" y="1648418"/>
            <a:ext cx="1691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Roots with cysts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AA40FD38-14CD-4747-8CD0-DBB5F70E6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852" y="6748301"/>
            <a:ext cx="1911700" cy="53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12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66932-C37D-45ED-983A-C180FF104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and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FB4DF-6E92-4AB2-BA4D-5CBFE9B55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Nematode resistant variety </a:t>
            </a:r>
          </a:p>
          <a:p>
            <a:r>
              <a:rPr lang="en-US" dirty="0"/>
              <a:t>Same yield level as non-resistant varieties (+10%)</a:t>
            </a:r>
          </a:p>
          <a:p>
            <a:r>
              <a:rPr lang="en-US" dirty="0"/>
              <a:t>Adapted to organic growing conditions</a:t>
            </a:r>
          </a:p>
          <a:p>
            <a:pPr lvl="1"/>
            <a:r>
              <a:rPr lang="en-US" dirty="0"/>
              <a:t>Improved weed suppression and N use efficiency</a:t>
            </a:r>
          </a:p>
          <a:p>
            <a:r>
              <a:rPr lang="en-US" dirty="0"/>
              <a:t>Improved quality</a:t>
            </a:r>
          </a:p>
          <a:p>
            <a:pPr lvl="1"/>
            <a:r>
              <a:rPr lang="en-US" dirty="0"/>
              <a:t>Increased protein content</a:t>
            </a:r>
          </a:p>
          <a:p>
            <a:r>
              <a:rPr lang="en-US" dirty="0"/>
              <a:t>Genomics for nematode resistance and yield prediction</a:t>
            </a:r>
          </a:p>
          <a:p>
            <a:pPr lvl="1"/>
            <a:endParaRPr lang="en-US" dirty="0"/>
          </a:p>
          <a:p>
            <a:r>
              <a:rPr lang="en-US" dirty="0"/>
              <a:t>Increase overall productivity and sustainability</a:t>
            </a:r>
          </a:p>
          <a:p>
            <a:r>
              <a:rPr lang="en-US" dirty="0"/>
              <a:t>Overall reduction in pesticides and N losses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EE9DC97-70D5-485D-80D6-2A217C2A9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852" y="6748301"/>
            <a:ext cx="1911700" cy="53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95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D231-3509-458A-A558-898E10B5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packages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BC53B-6B9B-4328-9A91-BF5855F49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ED4C26-4D16-41CB-8D65-9ECA7CE72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670" y="1362190"/>
            <a:ext cx="6500291" cy="487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35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0C544-D7B7-4D4B-918B-8AB9B2AA8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WP1: Field trials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1509A-862F-48A6-ADEF-743ED3491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Field trials to assess performance under organic conditions</a:t>
            </a:r>
          </a:p>
          <a:p>
            <a:r>
              <a:rPr lang="en-US" dirty="0"/>
              <a:t>Material:</a:t>
            </a:r>
          </a:p>
          <a:p>
            <a:pPr lvl="1"/>
            <a:r>
              <a:rPr lang="en-US" dirty="0"/>
              <a:t>Advanced breeding material (F6 &amp; F7)</a:t>
            </a:r>
          </a:p>
          <a:p>
            <a:r>
              <a:rPr lang="en-US" dirty="0"/>
              <a:t>Locations</a:t>
            </a:r>
          </a:p>
          <a:p>
            <a:pPr lvl="1"/>
            <a:r>
              <a:rPr lang="en-US" dirty="0"/>
              <a:t>Organic field in </a:t>
            </a:r>
            <a:r>
              <a:rPr lang="en-US" dirty="0" err="1"/>
              <a:t>Dyngby</a:t>
            </a:r>
            <a:r>
              <a:rPr lang="en-US" dirty="0"/>
              <a:t> (</a:t>
            </a:r>
            <a:r>
              <a:rPr lang="en-US" dirty="0" err="1"/>
              <a:t>Kreutzfeldt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Semi-organic field in Lolland</a:t>
            </a:r>
          </a:p>
          <a:p>
            <a:pPr lvl="1"/>
            <a:r>
              <a:rPr lang="en-US" dirty="0"/>
              <a:t>Third location (</a:t>
            </a:r>
            <a:r>
              <a:rPr lang="en-US" dirty="0" err="1"/>
              <a:t>tbd</a:t>
            </a:r>
            <a:r>
              <a:rPr lang="en-US" dirty="0"/>
              <a:t>)</a:t>
            </a:r>
          </a:p>
          <a:p>
            <a:r>
              <a:rPr lang="en-US" dirty="0"/>
              <a:t>Traits</a:t>
            </a:r>
          </a:p>
          <a:p>
            <a:pPr lvl="1"/>
            <a:r>
              <a:rPr lang="en-US" dirty="0"/>
              <a:t>Assessment for agronomic traits: earliness, height, lodging, ripening</a:t>
            </a:r>
          </a:p>
          <a:p>
            <a:pPr lvl="1"/>
            <a:r>
              <a:rPr lang="en-US" dirty="0"/>
              <a:t>Drone flights to measure ground cover (NDVI) – weed suppression</a:t>
            </a:r>
          </a:p>
          <a:p>
            <a:pPr lvl="1"/>
            <a:r>
              <a:rPr lang="en-US" dirty="0"/>
              <a:t>Grain yield and protein content</a:t>
            </a:r>
          </a:p>
        </p:txBody>
      </p:sp>
      <p:pic>
        <p:nvPicPr>
          <p:cNvPr id="4" name="Picture 3" descr="Rows of green plants&#10;&#10;Description automatically generated with medium confidence">
            <a:extLst>
              <a:ext uri="{FF2B5EF4-FFF2-40B4-BE49-F238E27FC236}">
                <a16:creationId xmlns:a16="http://schemas.microsoft.com/office/drawing/2014/main" id="{0B74F94D-05A6-4F96-81AE-410199125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974" y="2282497"/>
            <a:ext cx="4006729" cy="2414472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FED12A44-4C8F-4094-87F4-944B75212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852" y="6748301"/>
            <a:ext cx="1911700" cy="53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19411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Danish Agro farver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46A32"/>
      </a:accent1>
      <a:accent2>
        <a:srgbClr val="A1B24E"/>
      </a:accent2>
      <a:accent3>
        <a:srgbClr val="CAD2A6"/>
      </a:accent3>
      <a:accent4>
        <a:srgbClr val="C0C0C0"/>
      </a:accent4>
      <a:accent5>
        <a:srgbClr val="6D6D6D"/>
      </a:accent5>
      <a:accent6>
        <a:srgbClr val="2F2F2F"/>
      </a:accent6>
      <a:hlink>
        <a:srgbClr val="A71B34"/>
      </a:hlink>
      <a:folHlink>
        <a:srgbClr val="A71B3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Kontortema">
  <a:themeElements>
    <a:clrScheme name="Danish Agro farver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46A32"/>
      </a:accent1>
      <a:accent2>
        <a:srgbClr val="A1B24E"/>
      </a:accent2>
      <a:accent3>
        <a:srgbClr val="CAD2A6"/>
      </a:accent3>
      <a:accent4>
        <a:srgbClr val="C0C0C0"/>
      </a:accent4>
      <a:accent5>
        <a:srgbClr val="6D6D6D"/>
      </a:accent5>
      <a:accent6>
        <a:srgbClr val="2F2F2F"/>
      </a:accent6>
      <a:hlink>
        <a:srgbClr val="A71B34"/>
      </a:hlink>
      <a:folHlink>
        <a:srgbClr val="A71B3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EE7ED9682E8174B965FB4978E0705CB" ma:contentTypeVersion="18" ma:contentTypeDescription="Opret et nyt dokument." ma:contentTypeScope="" ma:versionID="6cc1bfff5d6df7b6a3aa57423ee592d7">
  <xsd:schema xmlns:xsd="http://www.w3.org/2001/XMLSchema" xmlns:xs="http://www.w3.org/2001/XMLSchema" xmlns:p="http://schemas.microsoft.com/office/2006/metadata/properties" xmlns:ns2="e0acaf82-9e94-4cb4-8115-d9db3f3ed75c" xmlns:ns3="f776f3d1-aa51-4099-b040-ff16e1374008" targetNamespace="http://schemas.microsoft.com/office/2006/metadata/properties" ma:root="true" ma:fieldsID="7b99f0127f4ba496e5ff3fcf56b36af1" ns2:_="" ns3:_="">
    <xsd:import namespace="e0acaf82-9e94-4cb4-8115-d9db3f3ed75c"/>
    <xsd:import namespace="f776f3d1-aa51-4099-b040-ff16e13740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acaf82-9e94-4cb4-8115-d9db3f3ed7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Billedmærker" ma:readOnly="false" ma:fieldId="{5cf76f15-5ced-4ddc-b409-7134ff3c332f}" ma:taxonomyMulti="true" ma:sspId="90b79e6d-3b55-482e-9b8b-08ba3e601a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76f3d1-aa51-4099-b040-ff16e137400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747974f-4ced-4156-897c-abd0853d47d6}" ma:internalName="TaxCatchAll" ma:showField="CatchAllData" ma:web="f776f3d1-aa51-4099-b040-ff16e13740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776f3d1-aa51-4099-b040-ff16e1374008">
      <UserInfo>
        <DisplayName>Pernille Merete Sarup</DisplayName>
        <AccountId>16</AccountId>
        <AccountType/>
      </UserInfo>
      <UserInfo>
        <DisplayName>Jihad Orabi</DisplayName>
        <AccountId>14</AccountId>
        <AccountType/>
      </UserInfo>
      <UserInfo>
        <DisplayName>Hans Ravn Haldrup</DisplayName>
        <AccountId>38</AccountId>
        <AccountType/>
      </UserInfo>
      <UserInfo>
        <DisplayName>Ahmed Jahoor</DisplayName>
        <AccountId>15</AccountId>
        <AccountType/>
      </UserInfo>
      <UserInfo>
        <DisplayName>Samuel Knapp</DisplayName>
        <AccountId>27</AccountId>
        <AccountType/>
      </UserInfo>
    </SharedWithUsers>
    <lcf76f155ced4ddcb4097134ff3c332f xmlns="e0acaf82-9e94-4cb4-8115-d9db3f3ed75c">
      <Terms xmlns="http://schemas.microsoft.com/office/infopath/2007/PartnerControls"/>
    </lcf76f155ced4ddcb4097134ff3c332f>
    <TaxCatchAll xmlns="f776f3d1-aa51-4099-b040-ff16e1374008" xsi:nil="true"/>
  </documentManagement>
</p:properties>
</file>

<file path=customXml/itemProps1.xml><?xml version="1.0" encoding="utf-8"?>
<ds:datastoreItem xmlns:ds="http://schemas.openxmlformats.org/officeDocument/2006/customXml" ds:itemID="{41ECA300-EBF4-47C8-9682-7D8153A960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82BF74-5603-46C4-A670-1EE7EAA8A8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acaf82-9e94-4cb4-8115-d9db3f3ed75c"/>
    <ds:schemaRef ds:uri="f776f3d1-aa51-4099-b040-ff16e13740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2EA52C-2674-4040-AF4E-69D0687F57D8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f776f3d1-aa51-4099-b040-ff16e1374008"/>
    <ds:schemaRef ds:uri="http://purl.org/dc/elements/1.1/"/>
    <ds:schemaRef ds:uri="http://schemas.microsoft.com/office/infopath/2007/PartnerControls"/>
    <ds:schemaRef ds:uri="e0acaf82-9e94-4cb4-8115-d9db3f3ed75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1737</Words>
  <Application>Microsoft Office PowerPoint</Application>
  <PresentationFormat>Brugerdefineret</PresentationFormat>
  <Paragraphs>826</Paragraphs>
  <Slides>31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31</vt:i4>
      </vt:variant>
    </vt:vector>
  </HeadingPairs>
  <TitlesOfParts>
    <vt:vector size="38" baseType="lpstr">
      <vt:lpstr>Lucida Grande</vt:lpstr>
      <vt:lpstr>Arial</vt:lpstr>
      <vt:lpstr>Calibri</vt:lpstr>
      <vt:lpstr>Calibri Light</vt:lpstr>
      <vt:lpstr>Cambria Math</vt:lpstr>
      <vt:lpstr>Kontortema</vt:lpstr>
      <vt:lpstr>1_Kontortema</vt:lpstr>
      <vt:lpstr>Breeding oat varieties with nematode resistance, high yield and agronomic traits beneficial for organic agriculture  - Oatganic -</vt:lpstr>
      <vt:lpstr>OATGANIC- Status 2022</vt:lpstr>
      <vt:lpstr>Organic oat in Denmark</vt:lpstr>
      <vt:lpstr>Breeding for organic management</vt:lpstr>
      <vt:lpstr>Oat breeding at Nordic seed</vt:lpstr>
      <vt:lpstr>Cereal CYST nematodes (CCN)</vt:lpstr>
      <vt:lpstr>Objectives and goals</vt:lpstr>
      <vt:lpstr>Work packages</vt:lpstr>
      <vt:lpstr>WP1: Field trials</vt:lpstr>
      <vt:lpstr>WP1: milestones and deliverables</vt:lpstr>
      <vt:lpstr>field trials - 2022</vt:lpstr>
      <vt:lpstr>Correlation between management</vt:lpstr>
      <vt:lpstr>Experiment at hellevad</vt:lpstr>
      <vt:lpstr>Groundcover by drone</vt:lpstr>
      <vt:lpstr>Drone results</vt:lpstr>
      <vt:lpstr>Candidates</vt:lpstr>
      <vt:lpstr>PowerPoint-præsentation</vt:lpstr>
      <vt:lpstr>OATGANIC</vt:lpstr>
      <vt:lpstr>OATGANIC</vt:lpstr>
      <vt:lpstr>WP 2 CCN resistance</vt:lpstr>
      <vt:lpstr>CCN resistance</vt:lpstr>
      <vt:lpstr>WP 3 GS and MAS on field data</vt:lpstr>
      <vt:lpstr>Genetic structure</vt:lpstr>
      <vt:lpstr>gwas</vt:lpstr>
      <vt:lpstr>Phenotypic data</vt:lpstr>
      <vt:lpstr>results</vt:lpstr>
      <vt:lpstr>Relative Variance components</vt:lpstr>
      <vt:lpstr>Relative Variance components</vt:lpstr>
      <vt:lpstr>GS in organic oat 2022 </vt:lpstr>
      <vt:lpstr>GS in organic oat </vt:lpstr>
      <vt:lpstr>PowerPoint-præsentation</vt:lpstr>
    </vt:vector>
  </TitlesOfParts>
  <Company>Papmaché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Jane Jacobsen</dc:creator>
  <cp:lastModifiedBy>Hans Ravn Haldrup</cp:lastModifiedBy>
  <cp:revision>157</cp:revision>
  <cp:lastPrinted>2016-05-25T08:38:34Z</cp:lastPrinted>
  <dcterms:created xsi:type="dcterms:W3CDTF">2014-01-14T13:33:52Z</dcterms:created>
  <dcterms:modified xsi:type="dcterms:W3CDTF">2025-10-06T08:50:21Z</dcterms:modified>
  <cp:contentStatus>Endelig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0x0101003EE7ED9682E8174B965FB4978E0705CB</vt:lpwstr>
  </property>
  <property fmtid="{D5CDD505-2E9C-101B-9397-08002B2CF9AE}" pid="3" name="MediaServiceImageTags">
    <vt:lpwstr/>
  </property>
</Properties>
</file>