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7">
  <p:sldMasterIdLst>
    <p:sldMasterId id="2147483648" r:id="rId4"/>
  </p:sldMasterIdLst>
  <p:notesMasterIdLst>
    <p:notesMasterId r:id="rId81"/>
  </p:notesMasterIdLst>
  <p:handoutMasterIdLst>
    <p:handoutMasterId r:id="rId82"/>
  </p:handoutMasterIdLst>
  <p:sldIdLst>
    <p:sldId id="483" r:id="rId5"/>
    <p:sldId id="484" r:id="rId6"/>
    <p:sldId id="314" r:id="rId7"/>
    <p:sldId id="482" r:id="rId8"/>
    <p:sldId id="606" r:id="rId9"/>
    <p:sldId id="607" r:id="rId10"/>
    <p:sldId id="512" r:id="rId11"/>
    <p:sldId id="514" r:id="rId12"/>
    <p:sldId id="515" r:id="rId13"/>
    <p:sldId id="516" r:id="rId14"/>
    <p:sldId id="517" r:id="rId15"/>
    <p:sldId id="518" r:id="rId16"/>
    <p:sldId id="519" r:id="rId17"/>
    <p:sldId id="489" r:id="rId18"/>
    <p:sldId id="533" r:id="rId19"/>
    <p:sldId id="534" r:id="rId20"/>
    <p:sldId id="600" r:id="rId21"/>
    <p:sldId id="601" r:id="rId22"/>
    <p:sldId id="602" r:id="rId23"/>
    <p:sldId id="603" r:id="rId24"/>
    <p:sldId id="604" r:id="rId25"/>
    <p:sldId id="535" r:id="rId26"/>
    <p:sldId id="536" r:id="rId27"/>
    <p:sldId id="537" r:id="rId28"/>
    <p:sldId id="521" r:id="rId29"/>
    <p:sldId id="508" r:id="rId30"/>
    <p:sldId id="596" r:id="rId31"/>
    <p:sldId id="597" r:id="rId32"/>
    <p:sldId id="598" r:id="rId33"/>
    <p:sldId id="520" r:id="rId34"/>
    <p:sldId id="547" r:id="rId35"/>
    <p:sldId id="548" r:id="rId36"/>
    <p:sldId id="549" r:id="rId37"/>
    <p:sldId id="550" r:id="rId38"/>
    <p:sldId id="551" r:id="rId39"/>
    <p:sldId id="552" r:id="rId40"/>
    <p:sldId id="553" r:id="rId41"/>
    <p:sldId id="554" r:id="rId42"/>
    <p:sldId id="555" r:id="rId43"/>
    <p:sldId id="556" r:id="rId44"/>
    <p:sldId id="557" r:id="rId45"/>
    <p:sldId id="558" r:id="rId46"/>
    <p:sldId id="559" r:id="rId47"/>
    <p:sldId id="560" r:id="rId48"/>
    <p:sldId id="561" r:id="rId49"/>
    <p:sldId id="562" r:id="rId50"/>
    <p:sldId id="563" r:id="rId51"/>
    <p:sldId id="564" r:id="rId52"/>
    <p:sldId id="565" r:id="rId53"/>
    <p:sldId id="566" r:id="rId54"/>
    <p:sldId id="567" r:id="rId55"/>
    <p:sldId id="568" r:id="rId56"/>
    <p:sldId id="569" r:id="rId57"/>
    <p:sldId id="570" r:id="rId58"/>
    <p:sldId id="571" r:id="rId59"/>
    <p:sldId id="572" r:id="rId60"/>
    <p:sldId id="573" r:id="rId61"/>
    <p:sldId id="574" r:id="rId62"/>
    <p:sldId id="575" r:id="rId63"/>
    <p:sldId id="576" r:id="rId64"/>
    <p:sldId id="577" r:id="rId65"/>
    <p:sldId id="578" r:id="rId66"/>
    <p:sldId id="579" r:id="rId67"/>
    <p:sldId id="580" r:id="rId68"/>
    <p:sldId id="581" r:id="rId69"/>
    <p:sldId id="582" r:id="rId70"/>
    <p:sldId id="583" r:id="rId71"/>
    <p:sldId id="584" r:id="rId72"/>
    <p:sldId id="585" r:id="rId73"/>
    <p:sldId id="586" r:id="rId74"/>
    <p:sldId id="589" r:id="rId75"/>
    <p:sldId id="590" r:id="rId76"/>
    <p:sldId id="542" r:id="rId77"/>
    <p:sldId id="543" r:id="rId78"/>
    <p:sldId id="544" r:id="rId79"/>
    <p:sldId id="31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483"/>
          </p14:sldIdLst>
        </p14:section>
        <p14:section name="Content" id="{27C77642-E8FC-D04B-A600-8D79524F4638}">
          <p14:sldIdLst>
            <p14:sldId id="484"/>
            <p14:sldId id="314"/>
            <p14:sldId id="482"/>
            <p14:sldId id="606"/>
            <p14:sldId id="607"/>
            <p14:sldId id="512"/>
            <p14:sldId id="514"/>
            <p14:sldId id="515"/>
            <p14:sldId id="516"/>
            <p14:sldId id="517"/>
            <p14:sldId id="518"/>
            <p14:sldId id="519"/>
            <p14:sldId id="489"/>
            <p14:sldId id="533"/>
            <p14:sldId id="534"/>
            <p14:sldId id="600"/>
            <p14:sldId id="601"/>
            <p14:sldId id="602"/>
            <p14:sldId id="603"/>
            <p14:sldId id="604"/>
            <p14:sldId id="535"/>
            <p14:sldId id="536"/>
            <p14:sldId id="537"/>
            <p14:sldId id="521"/>
            <p14:sldId id="508"/>
            <p14:sldId id="596"/>
            <p14:sldId id="597"/>
            <p14:sldId id="598"/>
            <p14:sldId id="520"/>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Lst>
        </p14:section>
        <p14:section name="Contacts" id="{A36A632A-72D9-C44B-BFEE-AABA4BC46D46}">
          <p14:sldIdLst>
            <p14:sldId id="589"/>
            <p14:sldId id="590"/>
            <p14:sldId id="542"/>
            <p14:sldId id="543"/>
            <p14:sldId id="544"/>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8" autoAdjust="0"/>
    <p:restoredTop sz="87953" autoAdjust="0"/>
  </p:normalViewPr>
  <p:slideViewPr>
    <p:cSldViewPr snapToGrid="0" snapToObjects="1">
      <p:cViewPr varScale="1">
        <p:scale>
          <a:sx n="95" d="100"/>
          <a:sy n="95" d="100"/>
        </p:scale>
        <p:origin x="90" y="174"/>
      </p:cViewPr>
      <p:guideLst/>
    </p:cSldViewPr>
  </p:slideViewPr>
  <p:outlineViewPr>
    <p:cViewPr>
      <p:scale>
        <a:sx n="33" d="100"/>
        <a:sy n="33" d="100"/>
      </p:scale>
      <p:origin x="0" y="0"/>
    </p:cViewPr>
  </p:outlineViewPr>
  <p:notesTextViewPr>
    <p:cViewPr>
      <p:scale>
        <a:sx n="170" d="100"/>
        <a:sy n="170" d="100"/>
      </p:scale>
      <p:origin x="0" y="0"/>
    </p:cViewPr>
  </p:notesText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7/19/2025</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‹Nr.›</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7/19/2025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‹Nr.›</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26547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21462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19747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hundredPercentStackedBarChart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734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0192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62187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56153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422073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5810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94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19103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19.07.2025</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80975" y="800100"/>
            <a:ext cx="6797675"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ndParaRPr>
          </a:p>
        </p:txBody>
      </p:sp>
    </p:spTree>
    <p:extLst>
      <p:ext uri="{BB962C8B-B14F-4D97-AF65-F5344CB8AC3E}">
        <p14:creationId xmlns:p14="http://schemas.microsoft.com/office/powerpoint/2010/main" val="5894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637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13010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15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p:txBody>
      </p:sp>
    </p:spTree>
    <p:extLst>
      <p:ext uri="{BB962C8B-B14F-4D97-AF65-F5344CB8AC3E}">
        <p14:creationId xmlns:p14="http://schemas.microsoft.com/office/powerpoint/2010/main" val="142446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9465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1860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6335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38357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98803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Distribution of the global organic cereal area by cereal type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9031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121502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cereal area in million hectares</a:t>
            </a:r>
            <a:endParaRPr dirty="0"/>
          </a:p>
          <a:p>
            <a:r>
              <a:rPr b="0" dirty="0"/>
              <a:t>No alt text provided</a:t>
            </a:r>
            <a:endParaRPr dirty="0"/>
          </a:p>
          <a:p>
            <a:endParaRPr dirty="0"/>
          </a:p>
          <a:p>
            <a:r>
              <a:rPr b="1" dirty="0"/>
              <a:t>Organic cereal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808965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cereal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31338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36419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Use of the organic citrus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957131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citrus fruit area in thousand hectares</a:t>
            </a:r>
            <a:endParaRPr dirty="0"/>
          </a:p>
          <a:p>
            <a:r>
              <a:rPr b="0" dirty="0"/>
              <a:t>No alt text provided</a:t>
            </a:r>
            <a:endParaRPr dirty="0"/>
          </a:p>
          <a:p>
            <a:endParaRPr dirty="0"/>
          </a:p>
          <a:p>
            <a:r>
              <a:rPr b="1" dirty="0"/>
              <a:t>Organic citrus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20803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785476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Cocoa: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407117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cocoa area in thousand hectares</a:t>
            </a:r>
            <a:endParaRPr dirty="0"/>
          </a:p>
          <a:p>
            <a:r>
              <a:rPr b="0" dirty="0"/>
              <a:t>No alt text provided</a:t>
            </a:r>
            <a:endParaRPr dirty="0"/>
          </a:p>
          <a:p>
            <a:endParaRPr dirty="0"/>
          </a:p>
          <a:p>
            <a:r>
              <a:rPr b="1" dirty="0"/>
              <a:t>Organic cocoa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11452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cocoa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255114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Coffee: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26184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2822069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coffee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21719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coffee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15090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2305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Use of the organic dry pulses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205048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dry pulses area in million hectares</a:t>
            </a:r>
            <a:endParaRPr dirty="0"/>
          </a:p>
          <a:p>
            <a:r>
              <a:rPr b="0" dirty="0"/>
              <a:t>No alt text provided</a:t>
            </a:r>
            <a:endParaRPr dirty="0"/>
          </a:p>
          <a:p>
            <a:endParaRPr dirty="0"/>
          </a:p>
          <a:p>
            <a:r>
              <a:rPr b="1" dirty="0"/>
              <a:t>Organic dry pulses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666011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016829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2762856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use of the organic temperate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84027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temperate fruit area in thousand hectares</a:t>
            </a:r>
            <a:endParaRPr dirty="0"/>
          </a:p>
          <a:p>
            <a:r>
              <a:rPr b="0" dirty="0"/>
              <a:t>No alt text provided</a:t>
            </a:r>
            <a:endParaRPr dirty="0"/>
          </a:p>
          <a:p>
            <a:endParaRPr dirty="0"/>
          </a:p>
          <a:p>
            <a:r>
              <a:rPr b="1" dirty="0"/>
              <a:t>Organic temperate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107105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2471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19.07.2025</a:t>
            </a:fld>
            <a:endParaRPr lang="de-CH"/>
          </a:p>
        </p:txBody>
      </p:sp>
      <p:sp>
        <p:nvSpPr>
          <p:cNvPr id="6" name="Fußzeilenplatzhalter 5"/>
          <p:cNvSpPr>
            <a:spLocks noGrp="1"/>
          </p:cNvSpPr>
          <p:nvPr>
            <p:ph type="ftr" sz="quarter" idx="12"/>
          </p:nvPr>
        </p:nvSpPr>
        <p:spPr/>
        <p:txBody>
          <a:bodyPr/>
          <a:lstStyle/>
          <a:p>
            <a:pPr>
              <a:defRPr/>
            </a:pPr>
            <a:r>
              <a:rPr lang="de-CH"/>
              <a:t>www.fibl.org</a:t>
            </a:r>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97987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079251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Distribution of global organic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10633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tropical and subtropical fruit area in thousand hectares</a:t>
            </a:r>
            <a:endParaRPr dirty="0"/>
          </a:p>
          <a:p>
            <a:r>
              <a:rPr b="0" dirty="0"/>
              <a:t>No alt text provided</a:t>
            </a:r>
            <a:endParaRPr dirty="0"/>
          </a:p>
          <a:p>
            <a:endParaRPr dirty="0"/>
          </a:p>
          <a:p>
            <a:r>
              <a:rPr b="1" dirty="0"/>
              <a:t>Organic tropical and subtropical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990411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529545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Grapes: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39371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grapes area in thousand hectares</a:t>
            </a:r>
            <a:endParaRPr dirty="0"/>
          </a:p>
          <a:p>
            <a:r>
              <a:rPr b="0" dirty="0"/>
              <a:t>No alt text provided</a:t>
            </a:r>
            <a:endParaRPr dirty="0"/>
          </a:p>
          <a:p>
            <a:endParaRPr dirty="0"/>
          </a:p>
          <a:p>
            <a:r>
              <a:rPr b="1" dirty="0"/>
              <a:t>Organic grapes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659496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2416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4275593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Distribution of global organic oilseeds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4446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oilseed area in thousand hectares</a:t>
            </a:r>
            <a:endParaRPr dirty="0"/>
          </a:p>
          <a:p>
            <a:r>
              <a:rPr b="0" dirty="0"/>
              <a:t>No alt text provided</a:t>
            </a:r>
            <a:endParaRPr dirty="0"/>
          </a:p>
          <a:p>
            <a:endParaRPr dirty="0"/>
          </a:p>
          <a:p>
            <a:r>
              <a:rPr b="1" dirty="0"/>
              <a:t>Oilseeds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5428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679887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052678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Olives: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154301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olive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672138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60594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563293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Distribution of the global organic vegetable area by crop group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2060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Development of the organic vegetable area in thousand hectares</a:t>
            </a:r>
            <a:endParaRPr dirty="0"/>
          </a:p>
          <a:p>
            <a:r>
              <a:rPr b="0" dirty="0"/>
              <a:t>No alt text provided</a:t>
            </a:r>
            <a:endParaRPr dirty="0"/>
          </a:p>
          <a:p>
            <a:endParaRPr dirty="0"/>
          </a:p>
          <a:p>
            <a:r>
              <a:rPr b="1" dirty="0"/>
              <a:t>Vegetable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09538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0064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857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82696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79913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83842"/>
            <a:ext cx="9429509" cy="597879"/>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924" y="520861"/>
            <a:ext cx="1314692" cy="547788"/>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5580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000" noProof="0" dirty="0"/>
              <a:t>Research Institute </a:t>
            </a:r>
            <a:r>
              <a:rPr lang="de-CH" sz="2000" noProof="0" dirty="0" err="1"/>
              <a:t>of</a:t>
            </a:r>
            <a:r>
              <a:rPr lang="de-CH" sz="2000" noProof="0" dirty="0"/>
              <a:t> </a:t>
            </a:r>
            <a:r>
              <a:rPr lang="de-CH" sz="2000" noProof="0" dirty="0" err="1"/>
              <a:t>Organic</a:t>
            </a:r>
            <a:r>
              <a:rPr lang="de-CH" sz="2000" noProof="0" dirty="0"/>
              <a:t> </a:t>
            </a:r>
            <a:r>
              <a:rPr lang="de-CH" sz="2000" noProof="0" dirty="0" err="1"/>
              <a:t>Agriculture</a:t>
            </a:r>
            <a:r>
              <a:rPr lang="de-CH" sz="2000" noProof="0" dirty="0"/>
              <a:t> FiBL</a:t>
            </a:r>
          </a:p>
          <a:p>
            <a:pPr algn="l">
              <a:lnSpc>
                <a:spcPct val="60000"/>
              </a:lnSpc>
            </a:pPr>
            <a:r>
              <a:rPr lang="de-CH" sz="2000" noProof="0" dirty="0"/>
              <a:t>info.suisse@fibl.org | </a:t>
            </a:r>
            <a:r>
              <a:rPr lang="de-CH" sz="2000" noProof="0" dirty="0" err="1"/>
              <a:t>www.fibl.org</a:t>
            </a:r>
            <a:endParaRPr lang="de-CH" sz="2000" spc="20"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1" y="5900866"/>
            <a:ext cx="9429509"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1672111"/>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1672111"/>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1672111"/>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1672111"/>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3634" y="404813"/>
            <a:ext cx="10544732"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814918" y="1638000"/>
            <a:ext cx="10562167"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19 July 2025</a:t>
            </a:fld>
            <a:endParaRPr lang="en-GB" noProof="0" dirty="0"/>
          </a:p>
        </p:txBody>
      </p:sp>
      <p:sp>
        <p:nvSpPr>
          <p:cNvPr id="12"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211601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334937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11201" y="228600"/>
            <a:ext cx="11002433" cy="698500"/>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3" name="Inhaltsplatzhalter 2"/>
          <p:cNvSpPr>
            <a:spLocks noGrp="1"/>
          </p:cNvSpPr>
          <p:nvPr>
            <p:ph sz="half" idx="1"/>
          </p:nvPr>
        </p:nvSpPr>
        <p:spPr>
          <a:xfrm>
            <a:off x="711201"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‹Nr.›</a:t>
            </a:fld>
            <a:endParaRPr lang="en-GB" noProof="0" dirty="0"/>
          </a:p>
        </p:txBody>
      </p:sp>
      <p:sp>
        <p:nvSpPr>
          <p:cNvPr id="6" name="Inhaltsplatzhalter 2"/>
          <p:cNvSpPr>
            <a:spLocks noGrp="1"/>
          </p:cNvSpPr>
          <p:nvPr>
            <p:ph sz="half" idx="11"/>
          </p:nvPr>
        </p:nvSpPr>
        <p:spPr>
          <a:xfrm>
            <a:off x="6278033"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Tree>
    <p:extLst>
      <p:ext uri="{BB962C8B-B14F-4D97-AF65-F5344CB8AC3E}">
        <p14:creationId xmlns:p14="http://schemas.microsoft.com/office/powerpoint/2010/main" val="265807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72924" y="6223021"/>
            <a:ext cx="851704" cy="354877"/>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‹Nr.›</a:t>
            </a:fld>
            <a:endParaRPr lang="en-US" sz="1800" b="0" dirty="0"/>
          </a:p>
        </p:txBody>
      </p:sp>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1" r:id="rId4"/>
    <p:sldLayoutId id="2147483657" r:id="rId5"/>
    <p:sldLayoutId id="2147483650" r:id="rId6"/>
    <p:sldLayoutId id="2147483653" r:id="rId7"/>
    <p:sldLayoutId id="2147483654" r:id="rId8"/>
    <p:sldLayoutId id="2147483655" r:id="rId9"/>
    <p:sldLayoutId id="2147483661" r:id="rId10"/>
    <p:sldLayoutId id="2147483666" r:id="rId11"/>
    <p:sldLayoutId id="2147483667" r:id="rId12"/>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5/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fibl.org/en/shop-en" TargetMode="Externa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www.organic-world.net/yearbook/yearbook-2025/presentation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6.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145258" y="4111173"/>
            <a:ext cx="8596579" cy="928898"/>
          </a:xfrm>
        </p:spPr>
        <p:txBody>
          <a:bodyPr>
            <a:noAutofit/>
          </a:bodyPr>
          <a:lstStyle/>
          <a:p>
            <a:r>
              <a:rPr lang="en-GB" dirty="0"/>
              <a:t>Organic Agriculture Worldwide </a:t>
            </a:r>
            <a:r>
              <a:rPr lang="cs-CZ" dirty="0"/>
              <a:t>2023</a:t>
            </a:r>
            <a:r>
              <a:rPr lang="en-GB" dirty="0"/>
              <a:t>: </a:t>
            </a:r>
            <a:br>
              <a:rPr lang="en-GB" dirty="0"/>
            </a:br>
            <a:r>
              <a:rPr lang="en-GB" dirty="0"/>
              <a:t>Key results from the FiBL survey on organic agriculture worldwide </a:t>
            </a:r>
            <a:r>
              <a:rPr lang="cs-CZ" dirty="0"/>
              <a:t>2025</a:t>
            </a:r>
            <a:br>
              <a:rPr lang="en-GB" dirty="0"/>
            </a:br>
            <a:endParaRPr lang="en-GB" sz="2800"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a:xfrm>
            <a:off x="1145258" y="5464817"/>
            <a:ext cx="9429509" cy="597879"/>
          </a:xfrm>
        </p:spPr>
        <p:txBody>
          <a:bodyPr>
            <a:normAutofit/>
          </a:bodyPr>
          <a:lstStyle/>
          <a:p>
            <a:r>
              <a:rPr lang="en-US" dirty="0">
                <a:ea typeface="ＭＳ Ｐゴシック" charset="-128"/>
              </a:rPr>
              <a:t>Part 2:  Organic land</a:t>
            </a:r>
            <a:r>
              <a:rPr lang="cs-CZ" dirty="0">
                <a:ea typeface="ＭＳ Ｐゴシック" charset="-128"/>
              </a:rPr>
              <a:t> </a:t>
            </a:r>
            <a:r>
              <a:rPr lang="en-US" dirty="0">
                <a:ea typeface="ＭＳ Ｐゴシック" charset="-128"/>
              </a:rPr>
              <a:t>use and crops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a:xfrm>
            <a:off x="1145258" y="6081841"/>
            <a:ext cx="9429509" cy="210567"/>
          </a:xfrm>
        </p:spPr>
        <p:txBody>
          <a:bodyPr>
            <a:noAutofit/>
          </a:bodyPr>
          <a:lstStyle/>
          <a:p>
            <a:r>
              <a:rPr lang="en-GB" dirty="0"/>
              <a:t>Jan Trávníček</a:t>
            </a:r>
            <a:r>
              <a:rPr lang="cs-CZ" dirty="0"/>
              <a:t>,</a:t>
            </a:r>
            <a:r>
              <a:rPr lang="de-CH" dirty="0"/>
              <a:t> Bernhard Schlatter and</a:t>
            </a:r>
            <a:r>
              <a:rPr lang="cs-CZ" dirty="0"/>
              <a:t> </a:t>
            </a:r>
            <a:r>
              <a:rPr lang="de-CH" dirty="0"/>
              <a:t>Helga 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8445" y="1672111"/>
            <a:ext cx="3676214" cy="2195291"/>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3646024" y="1672111"/>
            <a:ext cx="2488558" cy="2195291"/>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6130537" y="1672111"/>
            <a:ext cx="3619769" cy="2195291"/>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238491" y="6493311"/>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FiBL, </a:t>
            </a:r>
            <a:r>
              <a:rPr lang="cs-CZ" altLang="de-DE" dirty="0"/>
              <a:t>February</a:t>
            </a:r>
            <a:r>
              <a:rPr lang="en-GB" altLang="de-DE" dirty="0"/>
              <a:t> </a:t>
            </a:r>
            <a:r>
              <a:rPr lang="cs-CZ" altLang="de-DE" dirty="0"/>
              <a:t>2025</a:t>
            </a:r>
            <a:r>
              <a:rPr lang="en-GB" altLang="de-DE" dirty="0"/>
              <a:t> </a:t>
            </a:r>
            <a:endParaRPr lang="en-GB" dirty="0"/>
          </a:p>
        </p:txBody>
      </p:sp>
    </p:spTree>
    <p:extLst>
      <p:ext uri="{BB962C8B-B14F-4D97-AF65-F5344CB8AC3E}">
        <p14:creationId xmlns:p14="http://schemas.microsoft.com/office/powerpoint/2010/main" val="224073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world_arable_land_distribution_by_country</a:t>
            </a:r>
          </a:p>
        </p:txBody>
      </p:sp>
      <p:pic>
        <p:nvPicPr>
          <p:cNvPr id="5" name="Picture 4">
            <a:extLst>
              <a:ext uri="{FF2B5EF4-FFF2-40B4-BE49-F238E27FC236}">
                <a16:creationId xmlns:a16="http://schemas.microsoft.com/office/drawing/2014/main" id="{2A938B32-C587-487F-8591-C8AB0C554422}"/>
              </a:ext>
            </a:extLst>
          </p:cNvPr>
          <p:cNvPicPr>
            <a:picLocks noChangeAspect="1"/>
          </p:cNvPicPr>
          <p:nvPr/>
        </p:nvPicPr>
        <p:blipFill>
          <a:blip r:embed="rId3"/>
          <a:stretch>
            <a:fillRect/>
          </a:stretch>
        </p:blipFill>
        <p:spPr>
          <a:xfrm>
            <a:off x="0" y="86071"/>
            <a:ext cx="10268503" cy="6870052"/>
          </a:xfrm>
          <a:prstGeom prst="rect">
            <a:avLst/>
          </a:prstGeom>
        </p:spPr>
      </p:pic>
    </p:spTree>
    <p:extLst>
      <p:ext uri="{BB962C8B-B14F-4D97-AF65-F5344CB8AC3E}">
        <p14:creationId xmlns:p14="http://schemas.microsoft.com/office/powerpoint/2010/main" val="191454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world_arable_land_distribution_by_group</a:t>
            </a:r>
          </a:p>
        </p:txBody>
      </p:sp>
      <p:pic>
        <p:nvPicPr>
          <p:cNvPr id="5" name="Picture 4">
            <a:extLst>
              <a:ext uri="{FF2B5EF4-FFF2-40B4-BE49-F238E27FC236}">
                <a16:creationId xmlns:a16="http://schemas.microsoft.com/office/drawing/2014/main" id="{98151414-B3F4-4DB4-9C85-246DB5A9FA9A}"/>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427787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world_perm_land_distribution_by_country</a:t>
            </a:r>
          </a:p>
        </p:txBody>
      </p:sp>
      <p:pic>
        <p:nvPicPr>
          <p:cNvPr id="5" name="Picture 4">
            <a:extLst>
              <a:ext uri="{FF2B5EF4-FFF2-40B4-BE49-F238E27FC236}">
                <a16:creationId xmlns:a16="http://schemas.microsoft.com/office/drawing/2014/main" id="{A3D78BD2-A1BE-444C-9A78-77D6BFDE96EC}"/>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169552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world_perm_land_distribution_by_group</a:t>
            </a:r>
          </a:p>
        </p:txBody>
      </p:sp>
      <p:pic>
        <p:nvPicPr>
          <p:cNvPr id="5" name="Picture 4">
            <a:extLst>
              <a:ext uri="{FF2B5EF4-FFF2-40B4-BE49-F238E27FC236}">
                <a16:creationId xmlns:a16="http://schemas.microsoft.com/office/drawing/2014/main" id="{394B7878-6846-45C5-BE53-B66AE13E0E69}"/>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86801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world_land_use_distribution_region</a:t>
            </a:r>
          </a:p>
        </p:txBody>
      </p:sp>
      <p:pic>
        <p:nvPicPr>
          <p:cNvPr id="5" name="Picture 4">
            <a:extLst>
              <a:ext uri="{FF2B5EF4-FFF2-40B4-BE49-F238E27FC236}">
                <a16:creationId xmlns:a16="http://schemas.microsoft.com/office/drawing/2014/main" id="{18DD1A3C-6F24-440B-8CF8-0A3A9969E02E}"/>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204095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Africa_land_use</a:t>
            </a:r>
          </a:p>
        </p:txBody>
      </p:sp>
      <p:pic>
        <p:nvPicPr>
          <p:cNvPr id="5" name="Picture 4">
            <a:extLst>
              <a:ext uri="{FF2B5EF4-FFF2-40B4-BE49-F238E27FC236}">
                <a16:creationId xmlns:a16="http://schemas.microsoft.com/office/drawing/2014/main" id="{C227F0D6-C6DF-4C18-B75A-3234261E975F}"/>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198549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Asia_land_use</a:t>
            </a:r>
          </a:p>
        </p:txBody>
      </p:sp>
      <p:pic>
        <p:nvPicPr>
          <p:cNvPr id="5" name="Picture 4">
            <a:extLst>
              <a:ext uri="{FF2B5EF4-FFF2-40B4-BE49-F238E27FC236}">
                <a16:creationId xmlns:a16="http://schemas.microsoft.com/office/drawing/2014/main" id="{CA6ADB53-F7CD-4116-90C2-0E4DC08481C0}"/>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264251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a:t>
            </a:r>
          </a:p>
        </p:txBody>
      </p:sp>
      <p:pic>
        <p:nvPicPr>
          <p:cNvPr id="5" name="Picture 4">
            <a:extLst>
              <a:ext uri="{FF2B5EF4-FFF2-40B4-BE49-F238E27FC236}">
                <a16:creationId xmlns:a16="http://schemas.microsoft.com/office/drawing/2014/main" id="{18FBFDA0-D9AC-45CC-B802-96DF9602EB7D}"/>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187541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Europe_land_use_by_culture</a:t>
            </a:r>
          </a:p>
        </p:txBody>
      </p:sp>
      <p:pic>
        <p:nvPicPr>
          <p:cNvPr id="5" name="Picture 4">
            <a:extLst>
              <a:ext uri="{FF2B5EF4-FFF2-40B4-BE49-F238E27FC236}">
                <a16:creationId xmlns:a16="http://schemas.microsoft.com/office/drawing/2014/main" id="{C082FC75-B5FC-44E5-82F9-F14343B38637}"/>
              </a:ext>
            </a:extLst>
          </p:cNvPr>
          <p:cNvPicPr>
            <a:picLocks noChangeAspect="1"/>
          </p:cNvPicPr>
          <p:nvPr/>
        </p:nvPicPr>
        <p:blipFill>
          <a:blip r:embed="rId3"/>
          <a:stretch>
            <a:fillRect/>
          </a:stretch>
        </p:blipFill>
        <p:spPr>
          <a:xfrm>
            <a:off x="879" y="0"/>
            <a:ext cx="8637563" cy="6856604"/>
          </a:xfrm>
          <a:prstGeom prst="rect">
            <a:avLst/>
          </a:prstGeom>
        </p:spPr>
      </p:pic>
    </p:spTree>
    <p:extLst>
      <p:ext uri="{BB962C8B-B14F-4D97-AF65-F5344CB8AC3E}">
        <p14:creationId xmlns:p14="http://schemas.microsoft.com/office/powerpoint/2010/main" val="60130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Europe_land_use_development</a:t>
            </a:r>
          </a:p>
        </p:txBody>
      </p:sp>
      <p:pic>
        <p:nvPicPr>
          <p:cNvPr id="5" name="Picture 4">
            <a:extLst>
              <a:ext uri="{FF2B5EF4-FFF2-40B4-BE49-F238E27FC236}">
                <a16:creationId xmlns:a16="http://schemas.microsoft.com/office/drawing/2014/main" id="{6F7CFE11-F0F2-4E5F-8BD7-F69AE2EB0F9F}"/>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407255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300" dirty="0"/>
              <a:t>Organic Agriculture Worldwide: Key results from the FiBL survey on organic agriculture worldwide </a:t>
            </a:r>
            <a:r>
              <a:rPr lang="cs-CZ" sz="2300" dirty="0"/>
              <a:t>2025</a:t>
            </a:r>
            <a:br>
              <a:rPr lang="en-US" sz="2300" dirty="0"/>
            </a:br>
            <a:r>
              <a:rPr lang="en-US" sz="2300" dirty="0"/>
              <a:t>Part 2: Organic land use and crops  </a:t>
            </a:r>
            <a:endParaRPr lang="de-DE" sz="2300" dirty="0"/>
          </a:p>
        </p:txBody>
      </p:sp>
      <p:sp>
        <p:nvSpPr>
          <p:cNvPr id="8" name="Content Placeholder 7"/>
          <p:cNvSpPr>
            <a:spLocks noGrp="1"/>
          </p:cNvSpPr>
          <p:nvPr>
            <p:ph idx="1"/>
          </p:nvPr>
        </p:nvSpPr>
        <p:spPr/>
        <p:txBody>
          <a:bodyPr>
            <a:normAutofit fontScale="92500"/>
          </a:bodyPr>
          <a:lstStyle/>
          <a:p>
            <a:pPr marL="342900" indent="-342900">
              <a:defRPr/>
            </a:pPr>
            <a:r>
              <a:rPr lang="en-GB" sz="1800" kern="0" dirty="0"/>
              <a:t>Data compiled by the Research Institute of Organic Agriculture FiBL, Frick, Switzerland, based on national data sources and data from certifiers. </a:t>
            </a:r>
          </a:p>
          <a:p>
            <a:pPr marL="342900" indent="-342900">
              <a:defRPr/>
            </a:pPr>
            <a:r>
              <a:rPr lang="en-GB" sz="1800" kern="0" dirty="0"/>
              <a:t>Data as published February </a:t>
            </a:r>
            <a:r>
              <a:rPr lang="cs-CZ" sz="1800" kern="0" dirty="0"/>
              <a:t>2025 </a:t>
            </a:r>
            <a:r>
              <a:rPr lang="en-GB" sz="1800" kern="0" dirty="0"/>
              <a:t>in The World of Organic Agriculture. Statistics and Emerging Trends </a:t>
            </a:r>
            <a:r>
              <a:rPr lang="cs-CZ" sz="1800" kern="0" dirty="0"/>
              <a:t>2025</a:t>
            </a:r>
            <a:r>
              <a:rPr lang="en-GB" sz="1800" kern="0" dirty="0"/>
              <a:t>.* Frick and Bonn, www.organic-world.net </a:t>
            </a:r>
          </a:p>
          <a:p>
            <a:pPr marL="342900" indent="-342900">
              <a:defRPr/>
            </a:pPr>
            <a:r>
              <a:rPr lang="en-GB" sz="1800" kern="0" dirty="0"/>
              <a:t>For updates, check </a:t>
            </a:r>
            <a:r>
              <a:rPr lang="en-GB" sz="1800" kern="0" dirty="0">
                <a:hlinkClick r:id="rId3"/>
              </a:rPr>
              <a:t>www.organic-world.net</a:t>
            </a:r>
            <a:endParaRPr lang="de-CH" sz="1800" kern="0" dirty="0"/>
          </a:p>
          <a:p>
            <a:pPr marL="342900" indent="-342900">
              <a:defRPr/>
            </a:pPr>
            <a:r>
              <a:rPr lang="de-CH" sz="1800" kern="0" dirty="0"/>
              <a:t>This presentation is available online at: </a:t>
            </a:r>
            <a:r>
              <a:rPr lang="de-CH" sz="1800" kern="0" dirty="0">
                <a:hlinkClick r:id="rId4"/>
              </a:rPr>
              <a:t>https://www.organic-world.net/yearbook/yearbook-202</a:t>
            </a:r>
            <a:r>
              <a:rPr lang="cs-CZ" sz="1800" kern="0" dirty="0">
                <a:hlinkClick r:id="rId4"/>
              </a:rPr>
              <a:t>5</a:t>
            </a:r>
            <a:r>
              <a:rPr lang="de-CH" sz="1800" kern="0" dirty="0">
                <a:hlinkClick r:id="rId4"/>
              </a:rPr>
              <a:t>/presentations.html</a:t>
            </a:r>
            <a:r>
              <a:rPr lang="de-CH" sz="1800" kern="0" dirty="0"/>
              <a:t> </a:t>
            </a:r>
            <a:endParaRPr lang="cs-CZ" sz="1800" kern="0" dirty="0"/>
          </a:p>
          <a:p>
            <a:pPr marL="342900" indent="-342900">
              <a:defRPr/>
            </a:pPr>
            <a:r>
              <a:rPr lang="de-CH" sz="1800" kern="0" dirty="0"/>
              <a:t>Texts and graphs: </a:t>
            </a:r>
            <a:r>
              <a:rPr lang="de-CH" sz="1800" dirty="0"/>
              <a:t>Helga Willer, Bernhard Schlatter and </a:t>
            </a:r>
            <a:r>
              <a:rPr lang="en-GB" sz="1800" dirty="0"/>
              <a:t>Jan Trávníček, </a:t>
            </a:r>
            <a:r>
              <a:rPr lang="de-CH" sz="1800" kern="0" dirty="0"/>
              <a:t>Research Institute of Organic Agriculture FiBL, Frick, Switzerland </a:t>
            </a:r>
          </a:p>
          <a:p>
            <a:pPr marL="342900" indent="-342900">
              <a:defRPr/>
            </a:pPr>
            <a:r>
              <a:rPr lang="en-GB" sz="1800" kern="0" dirty="0"/>
              <a:t>Contact: Helga Willer, </a:t>
            </a:r>
            <a:r>
              <a:rPr lang="en-GB" sz="1800" kern="0" dirty="0">
                <a:hlinkClick r:id="rId5"/>
              </a:rPr>
              <a:t>helga.willer@fibl.org</a:t>
            </a:r>
            <a:r>
              <a:rPr lang="en-GB" sz="1800" kern="0" dirty="0"/>
              <a:t>, Research Institute of Organic Agriculture FiBL, Frick, Switzerland</a:t>
            </a:r>
          </a:p>
          <a:p>
            <a:pPr>
              <a:defRPr/>
            </a:pPr>
            <a:r>
              <a:rPr lang="en-GB" sz="1800" kern="0" dirty="0"/>
              <a:t>© Research Institute of Organic Agriculture FiBL, </a:t>
            </a:r>
            <a:r>
              <a:rPr lang="de-CH" sz="1800" kern="0" dirty="0"/>
              <a:t>Frick, Switzerland, April </a:t>
            </a:r>
            <a:r>
              <a:rPr lang="cs-CZ" sz="1800" kern="0" dirty="0"/>
              <a:t>2025</a:t>
            </a:r>
            <a:endParaRPr lang="de-CH" sz="1800" kern="0" dirty="0"/>
          </a:p>
          <a:p>
            <a:pPr marL="0" indent="0">
              <a:lnSpc>
                <a:spcPct val="110000"/>
              </a:lnSpc>
              <a:buNone/>
              <a:defRPr/>
            </a:pPr>
            <a:endParaRPr lang="de-CH" sz="1300" kern="0" dirty="0"/>
          </a:p>
          <a:p>
            <a:pPr marL="0" indent="0">
              <a:lnSpc>
                <a:spcPct val="110000"/>
              </a:lnSpc>
              <a:buNone/>
              <a:defRPr/>
            </a:pPr>
            <a:r>
              <a:rPr lang="de-CH" sz="1300" kern="0" dirty="0"/>
              <a:t>*</a:t>
            </a:r>
            <a:r>
              <a:rPr lang="de-CH" sz="1300" kern="0" dirty="0" err="1"/>
              <a:t>Citation</a:t>
            </a:r>
            <a:r>
              <a:rPr lang="de-CH" sz="1300" kern="0" dirty="0"/>
              <a:t>: </a:t>
            </a:r>
            <a:r>
              <a:rPr lang="en-GB" sz="1300" dirty="0"/>
              <a:t>Willer, Helga, Bernhard Schlatter  and Jan Trávníček (Eds.) (</a:t>
            </a:r>
            <a:r>
              <a:rPr lang="cs-CZ" sz="1300" dirty="0"/>
              <a:t>2025</a:t>
            </a:r>
            <a:r>
              <a:rPr lang="en-GB" sz="1300" dirty="0"/>
              <a:t>): The World of Organic Agriculture. Statistics and Emerging Trends </a:t>
            </a:r>
            <a:r>
              <a:rPr lang="cs-CZ" sz="1300" dirty="0"/>
              <a:t>2025</a:t>
            </a:r>
            <a:r>
              <a:rPr lang="en-GB" sz="1300" dirty="0"/>
              <a:t>. Research Institute of Organic Agriculture FiBL, Frick, and IFOAM – Organics International, Bonn. </a:t>
            </a:r>
            <a:endParaRPr lang="de-CH" sz="1300" kern="0" dirty="0"/>
          </a:p>
          <a:p>
            <a:pPr marL="0" indent="0">
              <a:buNone/>
              <a:defRPr/>
            </a:pPr>
            <a:endParaRPr lang="en-GB" sz="1800" kern="0" dirty="0"/>
          </a:p>
        </p:txBody>
      </p:sp>
    </p:spTree>
    <p:extLst>
      <p:ext uri="{BB962C8B-B14F-4D97-AF65-F5344CB8AC3E}">
        <p14:creationId xmlns:p14="http://schemas.microsoft.com/office/powerpoint/2010/main" val="1473432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European_Union_land_use_by_culture</a:t>
            </a:r>
          </a:p>
        </p:txBody>
      </p:sp>
      <p:pic>
        <p:nvPicPr>
          <p:cNvPr id="5" name="Picture 4">
            <a:extLst>
              <a:ext uri="{FF2B5EF4-FFF2-40B4-BE49-F238E27FC236}">
                <a16:creationId xmlns:a16="http://schemas.microsoft.com/office/drawing/2014/main" id="{C43737B6-4E8E-4F32-AE7A-BE9FC623321F}"/>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35522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milk</a:t>
            </a:r>
          </a:p>
        </p:txBody>
      </p:sp>
      <p:pic>
        <p:nvPicPr>
          <p:cNvPr id="5" name="Picture 4">
            <a:extLst>
              <a:ext uri="{FF2B5EF4-FFF2-40B4-BE49-F238E27FC236}">
                <a16:creationId xmlns:a16="http://schemas.microsoft.com/office/drawing/2014/main" id="{8D9F1C4E-9398-4019-99A6-33F834F63DB3}"/>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227489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LA_land_use</a:t>
            </a:r>
          </a:p>
        </p:txBody>
      </p:sp>
      <p:pic>
        <p:nvPicPr>
          <p:cNvPr id="5" name="Picture 4">
            <a:extLst>
              <a:ext uri="{FF2B5EF4-FFF2-40B4-BE49-F238E27FC236}">
                <a16:creationId xmlns:a16="http://schemas.microsoft.com/office/drawing/2014/main" id="{88F6288E-5B2A-42BB-8A45-C123A94742BB}"/>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47855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NA_land_use</a:t>
            </a:r>
          </a:p>
        </p:txBody>
      </p:sp>
      <p:pic>
        <p:nvPicPr>
          <p:cNvPr id="5" name="Picture 4">
            <a:extLst>
              <a:ext uri="{FF2B5EF4-FFF2-40B4-BE49-F238E27FC236}">
                <a16:creationId xmlns:a16="http://schemas.microsoft.com/office/drawing/2014/main" id="{23DD8011-6174-41C7-910B-00F61924AC3D}"/>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145497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Oceania_land_use</a:t>
            </a:r>
          </a:p>
        </p:txBody>
      </p:sp>
      <p:pic>
        <p:nvPicPr>
          <p:cNvPr id="5" name="Picture 4">
            <a:extLst>
              <a:ext uri="{FF2B5EF4-FFF2-40B4-BE49-F238E27FC236}">
                <a16:creationId xmlns:a16="http://schemas.microsoft.com/office/drawing/2014/main" id="{E029D79C-71BC-47CF-BBC3-8D124477683F}"/>
              </a:ext>
            </a:extLst>
          </p:cNvPr>
          <p:cNvPicPr>
            <a:picLocks noChangeAspect="1"/>
          </p:cNvPicPr>
          <p:nvPr/>
        </p:nvPicPr>
        <p:blipFill>
          <a:blip r:embed="rId3"/>
          <a:stretch>
            <a:fillRect/>
          </a:stretch>
        </p:blipFill>
        <p:spPr>
          <a:xfrm>
            <a:off x="0" y="-28230"/>
            <a:ext cx="10249456" cy="6857309"/>
          </a:xfrm>
          <a:prstGeom prst="rect">
            <a:avLst/>
          </a:prstGeom>
        </p:spPr>
      </p:pic>
    </p:spTree>
    <p:extLst>
      <p:ext uri="{BB962C8B-B14F-4D97-AF65-F5344CB8AC3E}">
        <p14:creationId xmlns:p14="http://schemas.microsoft.com/office/powerpoint/2010/main" val="169099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Further organic </a:t>
            </a:r>
            <a:r>
              <a:rPr lang="de-CH" dirty="0" err="1"/>
              <a:t>areas</a:t>
            </a:r>
            <a:r>
              <a:rPr lang="de-CH" dirty="0"/>
              <a:t>: Wild </a:t>
            </a:r>
            <a:r>
              <a:rPr lang="de-CH" dirty="0" err="1"/>
              <a:t>collection</a:t>
            </a:r>
            <a:r>
              <a:rPr lang="de-CH" dirty="0"/>
              <a:t> and </a:t>
            </a:r>
            <a:r>
              <a:rPr lang="de-CH" dirty="0" err="1"/>
              <a:t>aquaculture</a:t>
            </a:r>
            <a:r>
              <a:rPr lang="de-CH" dirty="0"/>
              <a:t> </a:t>
            </a:r>
          </a:p>
        </p:txBody>
      </p:sp>
      <p:sp>
        <p:nvSpPr>
          <p:cNvPr id="2" name="Inhaltsplatzhalter 1"/>
          <p:cNvSpPr>
            <a:spLocks noGrp="1"/>
          </p:cNvSpPr>
          <p:nvPr>
            <p:ph idx="1"/>
          </p:nvPr>
        </p:nvSpPr>
        <p:spPr>
          <a:xfrm>
            <a:off x="838200" y="1825625"/>
            <a:ext cx="10515600" cy="3984625"/>
          </a:xfrm>
        </p:spPr>
        <p:txBody>
          <a:bodyPr>
            <a:normAutofit fontScale="92500" lnSpcReduction="10000"/>
          </a:bodyPr>
          <a:lstStyle/>
          <a:p>
            <a:r>
              <a:rPr lang="en-GB" dirty="0"/>
              <a:t>A collection area (including beekeeping) of 30.2 million hectares was reported in 2023. </a:t>
            </a:r>
            <a:endParaRPr lang="cs-CZ" dirty="0"/>
          </a:p>
          <a:p>
            <a:r>
              <a:rPr lang="en-GB" dirty="0"/>
              <a:t>The organic wild collection areas are concentrated in Europe, Africa, Asia and Latin</a:t>
            </a:r>
            <a:r>
              <a:rPr lang="cs-CZ" dirty="0"/>
              <a:t> America.</a:t>
            </a:r>
            <a:endParaRPr lang="en-GB" dirty="0"/>
          </a:p>
          <a:p>
            <a:r>
              <a:rPr lang="en-GB" dirty="0"/>
              <a:t>The countries with the largest areas are Finland (mainly berries), followed by China and India. </a:t>
            </a:r>
            <a:endParaRPr lang="cs-CZ" dirty="0"/>
          </a:p>
          <a:p>
            <a:r>
              <a:rPr lang="en-GB" dirty="0"/>
              <a:t>Nuts and medicinal and aromatic plants play the most important role.</a:t>
            </a:r>
            <a:endParaRPr lang="cs-CZ" dirty="0"/>
          </a:p>
          <a:p>
            <a:r>
              <a:rPr lang="en-GB" dirty="0"/>
              <a:t>There were almost 2.5 million organic beehives in 2023, representing 2.4 percent of the world’s beehives</a:t>
            </a:r>
            <a:r>
              <a:rPr lang="cs-CZ" dirty="0"/>
              <a:t>.</a:t>
            </a:r>
          </a:p>
          <a:p>
            <a:r>
              <a:rPr lang="en-GB" dirty="0"/>
              <a:t>A production volume of more than 510’000 metric tons of organic aquaculture was reported in 2023. </a:t>
            </a:r>
            <a:endParaRPr lang="de-CH"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327944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world_land_all_areas</a:t>
            </a:r>
          </a:p>
        </p:txBody>
      </p:sp>
      <p:pic>
        <p:nvPicPr>
          <p:cNvPr id="5" name="Picture 4">
            <a:extLst>
              <a:ext uri="{FF2B5EF4-FFF2-40B4-BE49-F238E27FC236}">
                <a16:creationId xmlns:a16="http://schemas.microsoft.com/office/drawing/2014/main" id="{5B118E6E-1C4F-4441-98B1-BB110D6176DA}"/>
              </a:ext>
            </a:extLst>
          </p:cNvPr>
          <p:cNvPicPr>
            <a:picLocks noChangeAspect="1"/>
          </p:cNvPicPr>
          <p:nvPr/>
        </p:nvPicPr>
        <p:blipFill>
          <a:blip r:embed="rId3"/>
          <a:stretch>
            <a:fillRect/>
          </a:stretch>
        </p:blipFill>
        <p:spPr>
          <a:xfrm>
            <a:off x="0" y="0"/>
            <a:ext cx="10250488" cy="6857999"/>
          </a:xfrm>
          <a:prstGeom prst="rect">
            <a:avLst/>
          </a:prstGeom>
        </p:spPr>
      </p:pic>
    </p:spTree>
    <p:extLst>
      <p:ext uri="{BB962C8B-B14F-4D97-AF65-F5344CB8AC3E}">
        <p14:creationId xmlns:p14="http://schemas.microsoft.com/office/powerpoint/2010/main" val="340608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wild_ collection_by_country</a:t>
            </a:r>
          </a:p>
        </p:txBody>
      </p:sp>
      <p:pic>
        <p:nvPicPr>
          <p:cNvPr id="5" name="Picture 4">
            <a:extLst>
              <a:ext uri="{FF2B5EF4-FFF2-40B4-BE49-F238E27FC236}">
                <a16:creationId xmlns:a16="http://schemas.microsoft.com/office/drawing/2014/main" id="{57608E5C-9B1A-44EF-8E3F-5DDFC50DC240}"/>
              </a:ext>
            </a:extLst>
          </p:cNvPr>
          <p:cNvPicPr>
            <a:picLocks noChangeAspect="1"/>
          </p:cNvPicPr>
          <p:nvPr/>
        </p:nvPicPr>
        <p:blipFill>
          <a:blip r:embed="rId3"/>
          <a:stretch>
            <a:fillRect/>
          </a:stretch>
        </p:blipFill>
        <p:spPr>
          <a:xfrm>
            <a:off x="0" y="0"/>
            <a:ext cx="10250488" cy="6857999"/>
          </a:xfrm>
          <a:prstGeom prst="rect">
            <a:avLst/>
          </a:prstGeom>
        </p:spPr>
      </p:pic>
    </p:spTree>
    <p:extLst>
      <p:ext uri="{BB962C8B-B14F-4D97-AF65-F5344CB8AC3E}">
        <p14:creationId xmlns:p14="http://schemas.microsoft.com/office/powerpoint/2010/main" val="75941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beehives_by_region</a:t>
            </a:r>
          </a:p>
        </p:txBody>
      </p:sp>
      <p:pic>
        <p:nvPicPr>
          <p:cNvPr id="5" name="Picture 4">
            <a:extLst>
              <a:ext uri="{FF2B5EF4-FFF2-40B4-BE49-F238E27FC236}">
                <a16:creationId xmlns:a16="http://schemas.microsoft.com/office/drawing/2014/main" id="{DCE92983-5328-4A64-B411-B12653B111C6}"/>
              </a:ext>
            </a:extLst>
          </p:cNvPr>
          <p:cNvPicPr>
            <a:picLocks noChangeAspect="1"/>
          </p:cNvPicPr>
          <p:nvPr/>
        </p:nvPicPr>
        <p:blipFill>
          <a:blip r:embed="rId3"/>
          <a:stretch>
            <a:fillRect/>
          </a:stretch>
        </p:blipFill>
        <p:spPr>
          <a:xfrm>
            <a:off x="0" y="0"/>
            <a:ext cx="10250488" cy="6857999"/>
          </a:xfrm>
          <a:prstGeom prst="rect">
            <a:avLst/>
          </a:prstGeom>
        </p:spPr>
      </p:pic>
    </p:spTree>
    <p:extLst>
      <p:ext uri="{BB962C8B-B14F-4D97-AF65-F5344CB8AC3E}">
        <p14:creationId xmlns:p14="http://schemas.microsoft.com/office/powerpoint/2010/main" val="212547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beehives_by country</a:t>
            </a:r>
          </a:p>
        </p:txBody>
      </p:sp>
      <p:pic>
        <p:nvPicPr>
          <p:cNvPr id="5" name="Picture 4">
            <a:extLst>
              <a:ext uri="{FF2B5EF4-FFF2-40B4-BE49-F238E27FC236}">
                <a16:creationId xmlns:a16="http://schemas.microsoft.com/office/drawing/2014/main" id="{6B048B17-317E-4540-89EF-8946964763F4}"/>
              </a:ext>
            </a:extLst>
          </p:cNvPr>
          <p:cNvPicPr>
            <a:picLocks noChangeAspect="1"/>
          </p:cNvPicPr>
          <p:nvPr/>
        </p:nvPicPr>
        <p:blipFill>
          <a:blip r:embed="rId3"/>
          <a:stretch>
            <a:fillRect/>
          </a:stretch>
        </p:blipFill>
        <p:spPr>
          <a:xfrm>
            <a:off x="0" y="0"/>
            <a:ext cx="10250488" cy="6857999"/>
          </a:xfrm>
          <a:prstGeom prst="rect">
            <a:avLst/>
          </a:prstGeom>
        </p:spPr>
      </p:pic>
    </p:spTree>
    <p:extLst>
      <p:ext uri="{BB962C8B-B14F-4D97-AF65-F5344CB8AC3E}">
        <p14:creationId xmlns:p14="http://schemas.microsoft.com/office/powerpoint/2010/main" val="176871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fontScale="92500" lnSpcReduction="2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endParaRPr lang="cs-CZ" altLang="de-DE" dirty="0"/>
          </a:p>
          <a:p>
            <a:endParaRPr lang="cs-CZ" altLang="de-DE" dirty="0"/>
          </a:p>
          <a:p>
            <a:r>
              <a:rPr lang="cs-CZ" altLang="de-DE" dirty="0"/>
              <a:t>Bio Suisse</a:t>
            </a:r>
            <a:br>
              <a:rPr lang="de-DE" altLang="de-DE" dirty="0"/>
            </a:br>
            <a:br>
              <a:rPr lang="de-DE" altLang="de-DE" dirty="0"/>
            </a:br>
            <a:br>
              <a:rPr lang="de-DE" altLang="de-DE" dirty="0"/>
            </a:b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a:t>
            </a:r>
            <a:r>
              <a:rPr lang="cs-CZ" altLang="de-DE" dirty="0"/>
              <a:t>2025</a:t>
            </a:r>
            <a:r>
              <a:rPr lang="de-DE" altLang="de-DE" dirty="0"/>
              <a:t>.</a:t>
            </a:r>
          </a:p>
        </p:txBody>
      </p:sp>
      <p:pic>
        <p:nvPicPr>
          <p:cNvPr id="7173" name="Grafik 6"/>
          <p:cNvPicPr>
            <a:picLocks noChangeAspect="1"/>
          </p:cNvPicPr>
          <p:nvPr/>
        </p:nvPicPr>
        <p:blipFill>
          <a:blip r:embed="rId3">
            <a:extLst>
              <a:ext uri="{28A0092B-C50C-407E-A947-70E740481C1C}">
                <a14:useLocalDpi xmlns:a14="http://schemas.microsoft.com/office/drawing/2010/main" val="0"/>
              </a:ext>
            </a:extLst>
          </a:blip>
          <a:srcRect l="27657" t="39049" r="42056" b="30476"/>
          <a:stretch>
            <a:fillRect/>
          </a:stretch>
        </p:blipFill>
        <p:spPr bwMode="auto">
          <a:xfrm>
            <a:off x="7551373" y="2835405"/>
            <a:ext cx="925876" cy="4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1374" y="1508267"/>
            <a:ext cx="925876" cy="49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66" t="19023" r="9772" b="21266"/>
          <a:stretch/>
        </p:blipFill>
        <p:spPr bwMode="auto">
          <a:xfrm>
            <a:off x="7551374" y="2335141"/>
            <a:ext cx="925876" cy="31479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a:stretch>
            <a:fillRect/>
          </a:stretch>
        </p:blipFill>
        <p:spPr>
          <a:xfrm>
            <a:off x="7551374" y="3459286"/>
            <a:ext cx="925876" cy="514376"/>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9301" y="6258616"/>
            <a:ext cx="628649" cy="370092"/>
          </a:xfrm>
          <a:prstGeom prst="rect">
            <a:avLst/>
          </a:prstGeom>
        </p:spPr>
      </p:pic>
      <p:pic>
        <p:nvPicPr>
          <p:cNvPr id="9" name="Picture 2" descr="Bio Suisse – Wikipedia">
            <a:extLst>
              <a:ext uri="{FF2B5EF4-FFF2-40B4-BE49-F238E27FC236}">
                <a16:creationId xmlns:a16="http://schemas.microsoft.com/office/drawing/2014/main" id="{6DB872F8-CAAA-4815-9372-C0B33BD9DF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3493" y="4096725"/>
            <a:ext cx="541637" cy="43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939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aquaculture_country</a:t>
            </a:r>
          </a:p>
        </p:txBody>
      </p:sp>
      <p:pic>
        <p:nvPicPr>
          <p:cNvPr id="5" name="Picture 4">
            <a:extLst>
              <a:ext uri="{FF2B5EF4-FFF2-40B4-BE49-F238E27FC236}">
                <a16:creationId xmlns:a16="http://schemas.microsoft.com/office/drawing/2014/main" id="{A73B9E86-E6D7-45B6-AB15-E7CEA9E7342F}"/>
              </a:ext>
            </a:extLst>
          </p:cNvPr>
          <p:cNvPicPr>
            <a:picLocks noChangeAspect="1"/>
          </p:cNvPicPr>
          <p:nvPr/>
        </p:nvPicPr>
        <p:blipFill>
          <a:blip r:embed="rId3"/>
          <a:stretch>
            <a:fillRect/>
          </a:stretch>
        </p:blipFill>
        <p:spPr>
          <a:xfrm>
            <a:off x="0" y="345"/>
            <a:ext cx="10249456" cy="6857309"/>
          </a:xfrm>
          <a:prstGeom prst="rect">
            <a:avLst/>
          </a:prstGeom>
        </p:spPr>
      </p:pic>
    </p:spTree>
    <p:extLst>
      <p:ext uri="{BB962C8B-B14F-4D97-AF65-F5344CB8AC3E}">
        <p14:creationId xmlns:p14="http://schemas.microsoft.com/office/powerpoint/2010/main" val="215967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Cereals_1a</a:t>
            </a:r>
          </a:p>
        </p:txBody>
      </p:sp>
      <p:pic>
        <p:nvPicPr>
          <p:cNvPr id="7" name="Picture 6">
            <a:extLst>
              <a:ext uri="{FF2B5EF4-FFF2-40B4-BE49-F238E27FC236}">
                <a16:creationId xmlns:a16="http://schemas.microsoft.com/office/drawing/2014/main" id="{499BEB06-7D3D-462F-A643-942D9BBC32D2}"/>
              </a:ext>
            </a:extLst>
          </p:cNvPr>
          <p:cNvPicPr>
            <a:picLocks noChangeAspect="1"/>
          </p:cNvPicPr>
          <p:nvPr/>
        </p:nvPicPr>
        <p:blipFill rotWithShape="1">
          <a:blip r:embed="rId3"/>
          <a:srcRect b="39194"/>
          <a:stretch/>
        </p:blipFill>
        <p:spPr>
          <a:xfrm>
            <a:off x="1800736" y="-1"/>
            <a:ext cx="9151968" cy="6857339"/>
          </a:xfrm>
          <a:prstGeom prst="rect">
            <a:avLst/>
          </a:prstGeom>
        </p:spPr>
      </p:pic>
    </p:spTree>
    <p:extLst>
      <p:ext uri="{BB962C8B-B14F-4D97-AF65-F5344CB8AC3E}">
        <p14:creationId xmlns:p14="http://schemas.microsoft.com/office/powerpoint/2010/main" val="300932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Cereals_1b</a:t>
            </a:r>
          </a:p>
        </p:txBody>
      </p:sp>
      <p:pic>
        <p:nvPicPr>
          <p:cNvPr id="6" name="Picture 5">
            <a:extLst>
              <a:ext uri="{FF2B5EF4-FFF2-40B4-BE49-F238E27FC236}">
                <a16:creationId xmlns:a16="http://schemas.microsoft.com/office/drawing/2014/main" id="{0B04AE7D-78D9-4612-9AB7-241B2257C4F9}"/>
              </a:ext>
            </a:extLst>
          </p:cNvPr>
          <p:cNvPicPr>
            <a:picLocks noChangeAspect="1"/>
          </p:cNvPicPr>
          <p:nvPr/>
        </p:nvPicPr>
        <p:blipFill rotWithShape="1">
          <a:blip r:embed="rId3"/>
          <a:srcRect t="63600"/>
          <a:stretch/>
        </p:blipFill>
        <p:spPr>
          <a:xfrm>
            <a:off x="69396" y="713432"/>
            <a:ext cx="12048916" cy="5404435"/>
          </a:xfrm>
          <a:prstGeom prst="rect">
            <a:avLst/>
          </a:prstGeom>
        </p:spPr>
      </p:pic>
    </p:spTree>
    <p:extLst>
      <p:ext uri="{BB962C8B-B14F-4D97-AF65-F5344CB8AC3E}">
        <p14:creationId xmlns:p14="http://schemas.microsoft.com/office/powerpoint/2010/main" val="1759711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Cereals_2a</a:t>
            </a:r>
          </a:p>
        </p:txBody>
      </p:sp>
      <p:pic>
        <p:nvPicPr>
          <p:cNvPr id="5" name="Picture 4">
            <a:extLst>
              <a:ext uri="{FF2B5EF4-FFF2-40B4-BE49-F238E27FC236}">
                <a16:creationId xmlns:a16="http://schemas.microsoft.com/office/drawing/2014/main" id="{82A0A743-C6BD-4219-987A-6B8E0F776944}"/>
              </a:ext>
            </a:extLst>
          </p:cNvPr>
          <p:cNvPicPr>
            <a:picLocks noChangeAspect="1"/>
          </p:cNvPicPr>
          <p:nvPr/>
        </p:nvPicPr>
        <p:blipFill rotWithShape="1">
          <a:blip r:embed="rId3"/>
          <a:srcRect b="65015"/>
          <a:stretch/>
        </p:blipFill>
        <p:spPr>
          <a:xfrm>
            <a:off x="3167" y="0"/>
            <a:ext cx="12205581" cy="5584318"/>
          </a:xfrm>
          <a:prstGeom prst="rect">
            <a:avLst/>
          </a:prstGeom>
        </p:spPr>
      </p:pic>
    </p:spTree>
    <p:extLst>
      <p:ext uri="{BB962C8B-B14F-4D97-AF65-F5344CB8AC3E}">
        <p14:creationId xmlns:p14="http://schemas.microsoft.com/office/powerpoint/2010/main" val="1578699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Cereals_2b</a:t>
            </a:r>
          </a:p>
        </p:txBody>
      </p:sp>
      <p:pic>
        <p:nvPicPr>
          <p:cNvPr id="6" name="Picture 5">
            <a:extLst>
              <a:ext uri="{FF2B5EF4-FFF2-40B4-BE49-F238E27FC236}">
                <a16:creationId xmlns:a16="http://schemas.microsoft.com/office/drawing/2014/main" id="{20967F39-69C0-45FD-BB54-5CA91517553C}"/>
              </a:ext>
            </a:extLst>
          </p:cNvPr>
          <p:cNvPicPr>
            <a:picLocks noChangeAspect="1"/>
          </p:cNvPicPr>
          <p:nvPr/>
        </p:nvPicPr>
        <p:blipFill rotWithShape="1">
          <a:blip r:embed="rId3"/>
          <a:srcRect t="37258"/>
          <a:stretch/>
        </p:blipFill>
        <p:spPr>
          <a:xfrm>
            <a:off x="1934168" y="0"/>
            <a:ext cx="8323664" cy="6829714"/>
          </a:xfrm>
          <a:prstGeom prst="rect">
            <a:avLst/>
          </a:prstGeom>
        </p:spPr>
      </p:pic>
    </p:spTree>
    <p:extLst>
      <p:ext uri="{BB962C8B-B14F-4D97-AF65-F5344CB8AC3E}">
        <p14:creationId xmlns:p14="http://schemas.microsoft.com/office/powerpoint/2010/main" val="195635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Fruit_1a</a:t>
            </a:r>
          </a:p>
        </p:txBody>
      </p:sp>
      <p:pic>
        <p:nvPicPr>
          <p:cNvPr id="5" name="Picture 4">
            <a:extLst>
              <a:ext uri="{FF2B5EF4-FFF2-40B4-BE49-F238E27FC236}">
                <a16:creationId xmlns:a16="http://schemas.microsoft.com/office/drawing/2014/main" id="{9067584E-1138-428B-96EE-D02E7B48AA84}"/>
              </a:ext>
            </a:extLst>
          </p:cNvPr>
          <p:cNvPicPr>
            <a:picLocks noChangeAspect="1"/>
          </p:cNvPicPr>
          <p:nvPr/>
        </p:nvPicPr>
        <p:blipFill rotWithShape="1">
          <a:blip r:embed="rId3"/>
          <a:srcRect b="38462"/>
          <a:stretch/>
        </p:blipFill>
        <p:spPr>
          <a:xfrm>
            <a:off x="1771758" y="0"/>
            <a:ext cx="9050317" cy="6862876"/>
          </a:xfrm>
          <a:prstGeom prst="rect">
            <a:avLst/>
          </a:prstGeom>
        </p:spPr>
      </p:pic>
    </p:spTree>
    <p:extLst>
      <p:ext uri="{BB962C8B-B14F-4D97-AF65-F5344CB8AC3E}">
        <p14:creationId xmlns:p14="http://schemas.microsoft.com/office/powerpoint/2010/main" val="1064490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Fruit_1b</a:t>
            </a:r>
          </a:p>
        </p:txBody>
      </p:sp>
      <p:pic>
        <p:nvPicPr>
          <p:cNvPr id="6" name="Picture 5">
            <a:extLst>
              <a:ext uri="{FF2B5EF4-FFF2-40B4-BE49-F238E27FC236}">
                <a16:creationId xmlns:a16="http://schemas.microsoft.com/office/drawing/2014/main" id="{0E98D3B6-DAB5-4300-AD58-4A1A63F490B4}"/>
              </a:ext>
            </a:extLst>
          </p:cNvPr>
          <p:cNvPicPr>
            <a:picLocks noChangeAspect="1"/>
          </p:cNvPicPr>
          <p:nvPr/>
        </p:nvPicPr>
        <p:blipFill rotWithShape="1">
          <a:blip r:embed="rId3"/>
          <a:srcRect t="63218"/>
          <a:stretch/>
        </p:blipFill>
        <p:spPr>
          <a:xfrm>
            <a:off x="9784" y="0"/>
            <a:ext cx="12182216" cy="5521424"/>
          </a:xfrm>
          <a:prstGeom prst="rect">
            <a:avLst/>
          </a:prstGeom>
        </p:spPr>
      </p:pic>
    </p:spTree>
    <p:extLst>
      <p:ext uri="{BB962C8B-B14F-4D97-AF65-F5344CB8AC3E}">
        <p14:creationId xmlns:p14="http://schemas.microsoft.com/office/powerpoint/2010/main" val="3737426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Fruit_2a</a:t>
            </a:r>
          </a:p>
        </p:txBody>
      </p:sp>
      <p:pic>
        <p:nvPicPr>
          <p:cNvPr id="5" name="Picture 4">
            <a:extLst>
              <a:ext uri="{FF2B5EF4-FFF2-40B4-BE49-F238E27FC236}">
                <a16:creationId xmlns:a16="http://schemas.microsoft.com/office/drawing/2014/main" id="{FD66AD2F-7D81-4885-ACE9-BADC440E20BB}"/>
              </a:ext>
            </a:extLst>
          </p:cNvPr>
          <p:cNvPicPr>
            <a:picLocks noChangeAspect="1"/>
          </p:cNvPicPr>
          <p:nvPr/>
        </p:nvPicPr>
        <p:blipFill rotWithShape="1">
          <a:blip r:embed="rId3"/>
          <a:srcRect b="63936"/>
          <a:stretch/>
        </p:blipFill>
        <p:spPr>
          <a:xfrm>
            <a:off x="0" y="0"/>
            <a:ext cx="12192000" cy="5750072"/>
          </a:xfrm>
          <a:prstGeom prst="rect">
            <a:avLst/>
          </a:prstGeom>
        </p:spPr>
      </p:pic>
    </p:spTree>
    <p:extLst>
      <p:ext uri="{BB962C8B-B14F-4D97-AF65-F5344CB8AC3E}">
        <p14:creationId xmlns:p14="http://schemas.microsoft.com/office/powerpoint/2010/main" val="920114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Fruit_2b</a:t>
            </a:r>
          </a:p>
        </p:txBody>
      </p:sp>
      <p:pic>
        <p:nvPicPr>
          <p:cNvPr id="6" name="Picture 5">
            <a:extLst>
              <a:ext uri="{FF2B5EF4-FFF2-40B4-BE49-F238E27FC236}">
                <a16:creationId xmlns:a16="http://schemas.microsoft.com/office/drawing/2014/main" id="{A4A25A41-974A-479C-8945-BE0A4328FDBA}"/>
              </a:ext>
            </a:extLst>
          </p:cNvPr>
          <p:cNvPicPr>
            <a:picLocks noChangeAspect="1"/>
          </p:cNvPicPr>
          <p:nvPr/>
        </p:nvPicPr>
        <p:blipFill rotWithShape="1">
          <a:blip r:embed="rId3"/>
          <a:srcRect t="36652"/>
          <a:stretch/>
        </p:blipFill>
        <p:spPr>
          <a:xfrm>
            <a:off x="1979809" y="0"/>
            <a:ext cx="8232381" cy="6819996"/>
          </a:xfrm>
          <a:prstGeom prst="rect">
            <a:avLst/>
          </a:prstGeom>
        </p:spPr>
      </p:pic>
    </p:spTree>
    <p:extLst>
      <p:ext uri="{BB962C8B-B14F-4D97-AF65-F5344CB8AC3E}">
        <p14:creationId xmlns:p14="http://schemas.microsoft.com/office/powerpoint/2010/main" val="2734274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Cocoa_1a</a:t>
            </a:r>
          </a:p>
        </p:txBody>
      </p:sp>
      <p:pic>
        <p:nvPicPr>
          <p:cNvPr id="5" name="Picture 4">
            <a:extLst>
              <a:ext uri="{FF2B5EF4-FFF2-40B4-BE49-F238E27FC236}">
                <a16:creationId xmlns:a16="http://schemas.microsoft.com/office/drawing/2014/main" id="{B23B9FDB-9F2C-456E-8825-A8F932AC05B4}"/>
              </a:ext>
            </a:extLst>
          </p:cNvPr>
          <p:cNvPicPr>
            <a:picLocks noChangeAspect="1"/>
          </p:cNvPicPr>
          <p:nvPr/>
        </p:nvPicPr>
        <p:blipFill rotWithShape="1">
          <a:blip r:embed="rId3"/>
          <a:srcRect b="38608"/>
          <a:stretch/>
        </p:blipFill>
        <p:spPr>
          <a:xfrm>
            <a:off x="1821447" y="0"/>
            <a:ext cx="9030773" cy="6831750"/>
          </a:xfrm>
          <a:prstGeom prst="rect">
            <a:avLst/>
          </a:prstGeom>
        </p:spPr>
      </p:pic>
    </p:spTree>
    <p:extLst>
      <p:ext uri="{BB962C8B-B14F-4D97-AF65-F5344CB8AC3E}">
        <p14:creationId xmlns:p14="http://schemas.microsoft.com/office/powerpoint/2010/main" val="2603038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t>
            </a:r>
            <a:r>
              <a:rPr lang="de-CH" altLang="en-US" dirty="0" err="1"/>
              <a:t>Agriculture</a:t>
            </a:r>
            <a:r>
              <a:rPr lang="de-CH" altLang="en-US" dirty="0"/>
              <a:t> </a:t>
            </a:r>
            <a:r>
              <a:rPr lang="cs-CZ" altLang="en-US" dirty="0"/>
              <a:t>2025</a:t>
            </a:r>
            <a:endParaRPr lang="de-CH" altLang="en-US" dirty="0"/>
          </a:p>
        </p:txBody>
      </p:sp>
      <p:sp>
        <p:nvSpPr>
          <p:cNvPr id="9" name="Rectangle 3"/>
          <p:cNvSpPr>
            <a:spLocks noGrp="1" noChangeArrowheads="1"/>
          </p:cNvSpPr>
          <p:nvPr>
            <p:ph sz="half" idx="1"/>
          </p:nvPr>
        </p:nvSpPr>
        <p:spPr>
          <a:xfrm>
            <a:off x="711201" y="1484314"/>
            <a:ext cx="6769369" cy="4681537"/>
          </a:xfrm>
        </p:spPr>
        <p:txBody>
          <a:bodyPr>
            <a:normAutofit/>
          </a:bodyPr>
          <a:lstStyle/>
          <a:p>
            <a:r>
              <a:rPr lang="de-CH" sz="2400" dirty="0"/>
              <a:t>The </a:t>
            </a:r>
            <a:r>
              <a:rPr lang="cs-CZ" sz="2400" dirty="0"/>
              <a:t>26</a:t>
            </a:r>
            <a:r>
              <a:rPr lang="cs-CZ" sz="2400" baseline="30000" dirty="0"/>
              <a:t>th</a:t>
            </a:r>
            <a:r>
              <a:rPr lang="de-CH" sz="2400" dirty="0"/>
              <a:t> </a:t>
            </a:r>
            <a:r>
              <a:rPr lang="de-CH" sz="2400" dirty="0" err="1"/>
              <a:t>edition</a:t>
            </a:r>
            <a:r>
              <a:rPr lang="de-CH" sz="2400" dirty="0"/>
              <a:t> of «The World of Organic Agriculture», was </a:t>
            </a:r>
            <a:r>
              <a:rPr lang="de-CH" sz="2400" dirty="0" err="1"/>
              <a:t>published</a:t>
            </a:r>
            <a:r>
              <a:rPr lang="de-CH" sz="2400" dirty="0"/>
              <a:t> by FiBL and IFOAM – Organics International in </a:t>
            </a:r>
            <a:r>
              <a:rPr lang="de-CH" sz="2400" dirty="0" err="1"/>
              <a:t>February</a:t>
            </a:r>
            <a:r>
              <a:rPr lang="de-CH" sz="2400" dirty="0"/>
              <a:t> </a:t>
            </a:r>
            <a:r>
              <a:rPr lang="cs-CZ" sz="2400" dirty="0"/>
              <a:t>2025</a:t>
            </a:r>
            <a:r>
              <a:rPr lang="de-CH" sz="2400" dirty="0"/>
              <a:t>.</a:t>
            </a:r>
          </a:p>
          <a:p>
            <a:r>
              <a:rPr lang="de-CH" sz="2400" dirty="0"/>
              <a:t>Data </a:t>
            </a:r>
            <a:r>
              <a:rPr lang="de-CH" sz="2400" dirty="0" err="1"/>
              <a:t>tables</a:t>
            </a:r>
            <a:endParaRPr lang="de-CH" sz="2400" dirty="0"/>
          </a:p>
          <a:p>
            <a:r>
              <a:rPr lang="de-CH" sz="2400" dirty="0"/>
              <a:t>Country and </a:t>
            </a:r>
            <a:r>
              <a:rPr lang="de-CH" sz="2400" dirty="0" err="1"/>
              <a:t>continent</a:t>
            </a:r>
            <a:r>
              <a:rPr lang="de-CH" sz="2400" dirty="0"/>
              <a:t> </a:t>
            </a:r>
            <a:r>
              <a:rPr lang="de-CH" sz="2400" dirty="0" err="1"/>
              <a:t>reports</a:t>
            </a:r>
            <a:endParaRPr lang="de-CH" sz="2400" dirty="0"/>
          </a:p>
          <a:p>
            <a:r>
              <a:rPr lang="de-CH" sz="2400" dirty="0" err="1"/>
              <a:t>Markets</a:t>
            </a:r>
            <a:r>
              <a:rPr lang="de-CH" sz="2400" dirty="0"/>
              <a:t>, </a:t>
            </a:r>
            <a:r>
              <a:rPr lang="de-CH" sz="2400" dirty="0" err="1"/>
              <a:t>standards</a:t>
            </a:r>
            <a:r>
              <a:rPr lang="de-CH" sz="2400" dirty="0"/>
              <a:t>, </a:t>
            </a:r>
            <a:r>
              <a:rPr lang="de-CH" sz="2400" dirty="0" err="1"/>
              <a:t>policy</a:t>
            </a:r>
            <a:r>
              <a:rPr lang="de-CH" sz="2400" dirty="0"/>
              <a:t> support</a:t>
            </a:r>
          </a:p>
          <a:p>
            <a:r>
              <a:rPr lang="de-CH" sz="2400" dirty="0"/>
              <a:t>The book </a:t>
            </a:r>
            <a:r>
              <a:rPr lang="de-CH" sz="2400" dirty="0" err="1"/>
              <a:t>can</a:t>
            </a:r>
            <a:r>
              <a:rPr lang="de-CH" sz="2400" dirty="0"/>
              <a:t> be </a:t>
            </a:r>
            <a:r>
              <a:rPr lang="de-CH" sz="2400" dirty="0" err="1"/>
              <a:t>ordered</a:t>
            </a:r>
            <a:r>
              <a:rPr lang="de-CH" sz="2400" dirty="0"/>
              <a:t> </a:t>
            </a:r>
            <a:r>
              <a:rPr lang="de-CH" sz="2400" dirty="0" err="1"/>
              <a:t>or</a:t>
            </a:r>
            <a:r>
              <a:rPr lang="de-CH" sz="2400" dirty="0"/>
              <a:t> </a:t>
            </a:r>
            <a:r>
              <a:rPr lang="de-CH" sz="2400" dirty="0" err="1"/>
              <a:t>downloaded</a:t>
            </a:r>
            <a:r>
              <a:rPr lang="de-CH" sz="2400" dirty="0"/>
              <a:t> at</a:t>
            </a:r>
            <a:r>
              <a:rPr lang="cs-CZ" sz="2400" dirty="0"/>
              <a:t>: </a:t>
            </a:r>
            <a:r>
              <a:rPr lang="cs-CZ" sz="2400" dirty="0">
                <a:hlinkClick r:id="rId3"/>
              </a:rPr>
              <a:t>https://www.fibl.org/en/shop-en</a:t>
            </a:r>
            <a:r>
              <a:rPr lang="cs-CZ" sz="2400" dirty="0"/>
              <a:t> </a:t>
            </a:r>
            <a:br>
              <a:rPr lang="de-CH" sz="2400" dirty="0"/>
            </a:br>
            <a:endParaRPr lang="de-CH" sz="2400" dirty="0"/>
          </a:p>
          <a:p>
            <a:r>
              <a:rPr lang="de-CH" altLang="en-US" sz="2400" dirty="0">
                <a:hlinkClick r:id="rId4"/>
              </a:rPr>
              <a:t>www.organic-world.net</a:t>
            </a:r>
            <a:endParaRPr lang="de-CH" altLang="en-US" sz="2400" dirty="0"/>
          </a:p>
          <a:p>
            <a:r>
              <a:rPr lang="de-CH" altLang="en-US" sz="2400" dirty="0">
                <a:hlinkClick r:id="rId5"/>
              </a:rPr>
              <a:t>https://statistics.fibl.org</a:t>
            </a:r>
            <a:r>
              <a:rPr lang="de-CH" altLang="en-US" sz="2400" dirty="0"/>
              <a:t> </a:t>
            </a:r>
          </a:p>
          <a:p>
            <a:endParaRPr lang="de-CH" sz="2400" dirty="0"/>
          </a:p>
        </p:txBody>
      </p:sp>
      <p:pic>
        <p:nvPicPr>
          <p:cNvPr id="3" name="Grafik 2"/>
          <p:cNvPicPr>
            <a:picLocks noChangeAspect="1"/>
          </p:cNvPicPr>
          <p:nvPr/>
        </p:nvPicPr>
        <p:blipFill>
          <a:blip r:embed="rId6"/>
          <a:stretch>
            <a:fillRect/>
          </a:stretch>
        </p:blipFill>
        <p:spPr>
          <a:xfrm>
            <a:off x="8341848" y="1379325"/>
            <a:ext cx="2968726" cy="3978820"/>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7611824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Cocoa_2a</a:t>
            </a:r>
          </a:p>
        </p:txBody>
      </p:sp>
      <p:pic>
        <p:nvPicPr>
          <p:cNvPr id="5" name="Picture 4">
            <a:extLst>
              <a:ext uri="{FF2B5EF4-FFF2-40B4-BE49-F238E27FC236}">
                <a16:creationId xmlns:a16="http://schemas.microsoft.com/office/drawing/2014/main" id="{9A863845-AED4-42D9-8170-C3399A7D2EEA}"/>
              </a:ext>
            </a:extLst>
          </p:cNvPr>
          <p:cNvPicPr>
            <a:picLocks noChangeAspect="1"/>
          </p:cNvPicPr>
          <p:nvPr/>
        </p:nvPicPr>
        <p:blipFill rotWithShape="1">
          <a:blip r:embed="rId3"/>
          <a:srcRect b="65484"/>
          <a:stretch/>
        </p:blipFill>
        <p:spPr>
          <a:xfrm>
            <a:off x="0" y="0"/>
            <a:ext cx="12192000" cy="5503256"/>
          </a:xfrm>
          <a:prstGeom prst="rect">
            <a:avLst/>
          </a:prstGeom>
        </p:spPr>
      </p:pic>
    </p:spTree>
    <p:extLst>
      <p:ext uri="{BB962C8B-B14F-4D97-AF65-F5344CB8AC3E}">
        <p14:creationId xmlns:p14="http://schemas.microsoft.com/office/powerpoint/2010/main" val="3227652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Cocoa_2b</a:t>
            </a:r>
          </a:p>
        </p:txBody>
      </p:sp>
      <p:pic>
        <p:nvPicPr>
          <p:cNvPr id="6" name="Picture 5">
            <a:extLst>
              <a:ext uri="{FF2B5EF4-FFF2-40B4-BE49-F238E27FC236}">
                <a16:creationId xmlns:a16="http://schemas.microsoft.com/office/drawing/2014/main" id="{C353AA38-F1C3-4E99-BA55-E0DEE1E6C545}"/>
              </a:ext>
            </a:extLst>
          </p:cNvPr>
          <p:cNvPicPr>
            <a:picLocks noChangeAspect="1"/>
          </p:cNvPicPr>
          <p:nvPr/>
        </p:nvPicPr>
        <p:blipFill rotWithShape="1">
          <a:blip r:embed="rId3"/>
          <a:srcRect t="36484"/>
          <a:stretch/>
        </p:blipFill>
        <p:spPr>
          <a:xfrm>
            <a:off x="1967858" y="0"/>
            <a:ext cx="8256284" cy="6858000"/>
          </a:xfrm>
          <a:prstGeom prst="rect">
            <a:avLst/>
          </a:prstGeom>
        </p:spPr>
      </p:pic>
    </p:spTree>
    <p:extLst>
      <p:ext uri="{BB962C8B-B14F-4D97-AF65-F5344CB8AC3E}">
        <p14:creationId xmlns:p14="http://schemas.microsoft.com/office/powerpoint/2010/main" val="1974635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Coffee_1a</a:t>
            </a:r>
          </a:p>
        </p:txBody>
      </p:sp>
      <p:pic>
        <p:nvPicPr>
          <p:cNvPr id="5" name="Picture 4">
            <a:extLst>
              <a:ext uri="{FF2B5EF4-FFF2-40B4-BE49-F238E27FC236}">
                <a16:creationId xmlns:a16="http://schemas.microsoft.com/office/drawing/2014/main" id="{8EE92297-B688-47F0-BD07-891EC968729D}"/>
              </a:ext>
            </a:extLst>
          </p:cNvPr>
          <p:cNvPicPr>
            <a:picLocks noChangeAspect="1"/>
          </p:cNvPicPr>
          <p:nvPr/>
        </p:nvPicPr>
        <p:blipFill rotWithShape="1">
          <a:blip r:embed="rId3"/>
          <a:srcRect b="38462"/>
          <a:stretch/>
        </p:blipFill>
        <p:spPr>
          <a:xfrm>
            <a:off x="1785650" y="-9581"/>
            <a:ext cx="9056521" cy="6867581"/>
          </a:xfrm>
          <a:prstGeom prst="rect">
            <a:avLst/>
          </a:prstGeom>
        </p:spPr>
      </p:pic>
    </p:spTree>
    <p:extLst>
      <p:ext uri="{BB962C8B-B14F-4D97-AF65-F5344CB8AC3E}">
        <p14:creationId xmlns:p14="http://schemas.microsoft.com/office/powerpoint/2010/main" val="4068082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Coffee_2a</a:t>
            </a:r>
          </a:p>
        </p:txBody>
      </p:sp>
      <p:pic>
        <p:nvPicPr>
          <p:cNvPr id="5" name="Picture 4">
            <a:extLst>
              <a:ext uri="{FF2B5EF4-FFF2-40B4-BE49-F238E27FC236}">
                <a16:creationId xmlns:a16="http://schemas.microsoft.com/office/drawing/2014/main" id="{AC434B66-6CED-4354-8185-AF7E8F69FBE8}"/>
              </a:ext>
            </a:extLst>
          </p:cNvPr>
          <p:cNvPicPr>
            <a:picLocks noChangeAspect="1"/>
          </p:cNvPicPr>
          <p:nvPr/>
        </p:nvPicPr>
        <p:blipFill rotWithShape="1">
          <a:blip r:embed="rId3"/>
          <a:srcRect b="65501"/>
          <a:stretch/>
        </p:blipFill>
        <p:spPr>
          <a:xfrm>
            <a:off x="0" y="-1"/>
            <a:ext cx="12192000" cy="5500581"/>
          </a:xfrm>
          <a:prstGeom prst="rect">
            <a:avLst/>
          </a:prstGeom>
        </p:spPr>
      </p:pic>
    </p:spTree>
    <p:extLst>
      <p:ext uri="{BB962C8B-B14F-4D97-AF65-F5344CB8AC3E}">
        <p14:creationId xmlns:p14="http://schemas.microsoft.com/office/powerpoint/2010/main" val="84262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Coffee_2b</a:t>
            </a:r>
          </a:p>
        </p:txBody>
      </p:sp>
      <p:pic>
        <p:nvPicPr>
          <p:cNvPr id="6" name="Picture 5">
            <a:extLst>
              <a:ext uri="{FF2B5EF4-FFF2-40B4-BE49-F238E27FC236}">
                <a16:creationId xmlns:a16="http://schemas.microsoft.com/office/drawing/2014/main" id="{B19396E3-4D09-4F44-B5E0-E71ECEF17346}"/>
              </a:ext>
            </a:extLst>
          </p:cNvPr>
          <p:cNvPicPr>
            <a:picLocks noChangeAspect="1"/>
          </p:cNvPicPr>
          <p:nvPr/>
        </p:nvPicPr>
        <p:blipFill rotWithShape="1">
          <a:blip r:embed="rId3"/>
          <a:srcRect t="36777"/>
          <a:stretch/>
        </p:blipFill>
        <p:spPr>
          <a:xfrm>
            <a:off x="1948724" y="0"/>
            <a:ext cx="8294551" cy="6858000"/>
          </a:xfrm>
          <a:prstGeom prst="rect">
            <a:avLst/>
          </a:prstGeom>
        </p:spPr>
      </p:pic>
    </p:spTree>
    <p:extLst>
      <p:ext uri="{BB962C8B-B14F-4D97-AF65-F5344CB8AC3E}">
        <p14:creationId xmlns:p14="http://schemas.microsoft.com/office/powerpoint/2010/main" val="145644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Pulses_1a</a:t>
            </a:r>
          </a:p>
        </p:txBody>
      </p:sp>
      <p:pic>
        <p:nvPicPr>
          <p:cNvPr id="5" name="Picture 4">
            <a:extLst>
              <a:ext uri="{FF2B5EF4-FFF2-40B4-BE49-F238E27FC236}">
                <a16:creationId xmlns:a16="http://schemas.microsoft.com/office/drawing/2014/main" id="{8431C45F-F49A-4407-A173-29287793EAEE}"/>
              </a:ext>
            </a:extLst>
          </p:cNvPr>
          <p:cNvPicPr>
            <a:picLocks noChangeAspect="1"/>
          </p:cNvPicPr>
          <p:nvPr/>
        </p:nvPicPr>
        <p:blipFill rotWithShape="1">
          <a:blip r:embed="rId3"/>
          <a:srcRect b="38376"/>
          <a:stretch/>
        </p:blipFill>
        <p:spPr>
          <a:xfrm>
            <a:off x="1737566" y="0"/>
            <a:ext cx="9024219" cy="6852590"/>
          </a:xfrm>
          <a:prstGeom prst="rect">
            <a:avLst/>
          </a:prstGeom>
        </p:spPr>
      </p:pic>
    </p:spTree>
    <p:extLst>
      <p:ext uri="{BB962C8B-B14F-4D97-AF65-F5344CB8AC3E}">
        <p14:creationId xmlns:p14="http://schemas.microsoft.com/office/powerpoint/2010/main" val="2688156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Pulses_1b</a:t>
            </a:r>
          </a:p>
        </p:txBody>
      </p:sp>
      <p:pic>
        <p:nvPicPr>
          <p:cNvPr id="6" name="Picture 5">
            <a:extLst>
              <a:ext uri="{FF2B5EF4-FFF2-40B4-BE49-F238E27FC236}">
                <a16:creationId xmlns:a16="http://schemas.microsoft.com/office/drawing/2014/main" id="{B5599A1C-D12D-4D55-8E00-AECF1957385E}"/>
              </a:ext>
            </a:extLst>
          </p:cNvPr>
          <p:cNvPicPr>
            <a:picLocks noChangeAspect="1"/>
          </p:cNvPicPr>
          <p:nvPr/>
        </p:nvPicPr>
        <p:blipFill rotWithShape="1">
          <a:blip r:embed="rId3"/>
          <a:srcRect t="62879"/>
          <a:stretch/>
        </p:blipFill>
        <p:spPr>
          <a:xfrm>
            <a:off x="0" y="-4704"/>
            <a:ext cx="12192000" cy="5576841"/>
          </a:xfrm>
          <a:prstGeom prst="rect">
            <a:avLst/>
          </a:prstGeom>
        </p:spPr>
      </p:pic>
    </p:spTree>
    <p:extLst>
      <p:ext uri="{BB962C8B-B14F-4D97-AF65-F5344CB8AC3E}">
        <p14:creationId xmlns:p14="http://schemas.microsoft.com/office/powerpoint/2010/main" val="327229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Pulses_2a</a:t>
            </a:r>
          </a:p>
        </p:txBody>
      </p:sp>
      <p:pic>
        <p:nvPicPr>
          <p:cNvPr id="5" name="Picture 4">
            <a:extLst>
              <a:ext uri="{FF2B5EF4-FFF2-40B4-BE49-F238E27FC236}">
                <a16:creationId xmlns:a16="http://schemas.microsoft.com/office/drawing/2014/main" id="{14DBE113-06F4-4EE8-847B-EC0F7D7045C5}"/>
              </a:ext>
            </a:extLst>
          </p:cNvPr>
          <p:cNvPicPr>
            <a:picLocks noChangeAspect="1"/>
          </p:cNvPicPr>
          <p:nvPr/>
        </p:nvPicPr>
        <p:blipFill rotWithShape="1">
          <a:blip r:embed="rId3"/>
          <a:srcRect b="64935"/>
          <a:stretch/>
        </p:blipFill>
        <p:spPr>
          <a:xfrm>
            <a:off x="0" y="0"/>
            <a:ext cx="12192000" cy="5590806"/>
          </a:xfrm>
          <a:prstGeom prst="rect">
            <a:avLst/>
          </a:prstGeom>
        </p:spPr>
      </p:pic>
    </p:spTree>
    <p:extLst>
      <p:ext uri="{BB962C8B-B14F-4D97-AF65-F5344CB8AC3E}">
        <p14:creationId xmlns:p14="http://schemas.microsoft.com/office/powerpoint/2010/main" val="362893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Pulses_2b</a:t>
            </a:r>
          </a:p>
        </p:txBody>
      </p:sp>
      <p:pic>
        <p:nvPicPr>
          <p:cNvPr id="7" name="Picture 6">
            <a:extLst>
              <a:ext uri="{FF2B5EF4-FFF2-40B4-BE49-F238E27FC236}">
                <a16:creationId xmlns:a16="http://schemas.microsoft.com/office/drawing/2014/main" id="{F427F7E0-9445-4CDC-B7FF-699095A02750}"/>
              </a:ext>
            </a:extLst>
          </p:cNvPr>
          <p:cNvPicPr>
            <a:picLocks noChangeAspect="1"/>
          </p:cNvPicPr>
          <p:nvPr/>
        </p:nvPicPr>
        <p:blipFill rotWithShape="1">
          <a:blip r:embed="rId3"/>
          <a:srcRect t="36950"/>
          <a:stretch/>
        </p:blipFill>
        <p:spPr>
          <a:xfrm>
            <a:off x="1937312" y="1"/>
            <a:ext cx="8317376" cy="6857999"/>
          </a:xfrm>
          <a:prstGeom prst="rect">
            <a:avLst/>
          </a:prstGeom>
        </p:spPr>
      </p:pic>
    </p:spTree>
    <p:extLst>
      <p:ext uri="{BB962C8B-B14F-4D97-AF65-F5344CB8AC3E}">
        <p14:creationId xmlns:p14="http://schemas.microsoft.com/office/powerpoint/2010/main" val="2606713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Fruit_1a</a:t>
            </a:r>
          </a:p>
        </p:txBody>
      </p:sp>
      <p:pic>
        <p:nvPicPr>
          <p:cNvPr id="5" name="Picture 4">
            <a:extLst>
              <a:ext uri="{FF2B5EF4-FFF2-40B4-BE49-F238E27FC236}">
                <a16:creationId xmlns:a16="http://schemas.microsoft.com/office/drawing/2014/main" id="{DC121D55-BE56-4ED4-ACF4-0D73FE4E2238}"/>
              </a:ext>
            </a:extLst>
          </p:cNvPr>
          <p:cNvPicPr>
            <a:picLocks noChangeAspect="1"/>
          </p:cNvPicPr>
          <p:nvPr/>
        </p:nvPicPr>
        <p:blipFill rotWithShape="1">
          <a:blip r:embed="rId3"/>
          <a:srcRect b="37988"/>
          <a:stretch/>
        </p:blipFill>
        <p:spPr>
          <a:xfrm>
            <a:off x="1868577" y="0"/>
            <a:ext cx="9064029" cy="6926095"/>
          </a:xfrm>
          <a:prstGeom prst="rect">
            <a:avLst/>
          </a:prstGeom>
        </p:spPr>
      </p:pic>
    </p:spTree>
    <p:extLst>
      <p:ext uri="{BB962C8B-B14F-4D97-AF65-F5344CB8AC3E}">
        <p14:creationId xmlns:p14="http://schemas.microsoft.com/office/powerpoint/2010/main" val="67913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a:t>About this presentation</a:t>
            </a:r>
          </a:p>
        </p:txBody>
      </p:sp>
      <p:sp>
        <p:nvSpPr>
          <p:cNvPr id="11267" name="Inhaltsplatzhalter 5"/>
          <p:cNvSpPr>
            <a:spLocks noGrp="1"/>
          </p:cNvSpPr>
          <p:nvPr>
            <p:ph idx="1"/>
          </p:nvPr>
        </p:nvSpPr>
        <p:spPr/>
        <p:txBody>
          <a:bodyPr/>
          <a:lstStyle/>
          <a:p>
            <a:r>
              <a:rPr lang="de-CH" dirty="0"/>
              <a:t>In </a:t>
            </a:r>
            <a:r>
              <a:rPr lang="de-CH" dirty="0" err="1"/>
              <a:t>three</a:t>
            </a:r>
            <a:r>
              <a:rPr lang="de-CH" dirty="0"/>
              <a:t> </a:t>
            </a:r>
            <a:r>
              <a:rPr lang="de-CH" dirty="0" err="1"/>
              <a:t>presentations</a:t>
            </a:r>
            <a:r>
              <a:rPr lang="de-CH" dirty="0"/>
              <a:t>, the </a:t>
            </a:r>
            <a:r>
              <a:rPr lang="de-CH" dirty="0" err="1"/>
              <a:t>key</a:t>
            </a:r>
            <a:r>
              <a:rPr lang="de-CH" dirty="0"/>
              <a:t> </a:t>
            </a:r>
            <a:r>
              <a:rPr lang="de-CH" dirty="0" err="1"/>
              <a:t>results</a:t>
            </a:r>
            <a:r>
              <a:rPr lang="de-CH" dirty="0"/>
              <a:t> of the FiBL </a:t>
            </a:r>
            <a:r>
              <a:rPr lang="de-CH" dirty="0" err="1"/>
              <a:t>survey</a:t>
            </a:r>
            <a:r>
              <a:rPr lang="de-CH" dirty="0"/>
              <a:t> on organic agriculture </a:t>
            </a:r>
            <a:r>
              <a:rPr lang="de-CH" dirty="0" err="1"/>
              <a:t>worldwide</a:t>
            </a:r>
            <a:r>
              <a:rPr lang="de-CH" dirty="0"/>
              <a:t> </a:t>
            </a:r>
            <a:r>
              <a:rPr lang="cs-CZ" dirty="0"/>
              <a:t>2025</a:t>
            </a:r>
            <a:r>
              <a:rPr lang="de-CH" dirty="0"/>
              <a:t> </a:t>
            </a:r>
            <a:r>
              <a:rPr lang="de-CH" dirty="0" err="1"/>
              <a:t>are</a:t>
            </a:r>
            <a:r>
              <a:rPr lang="de-CH" dirty="0"/>
              <a:t> </a:t>
            </a:r>
            <a:r>
              <a:rPr lang="de-CH" dirty="0" err="1"/>
              <a:t>summarized</a:t>
            </a:r>
            <a:r>
              <a:rPr lang="de-CH" dirty="0"/>
              <a:t> (</a:t>
            </a:r>
            <a:r>
              <a:rPr lang="de-CH" dirty="0" err="1"/>
              <a:t>data</a:t>
            </a:r>
            <a:r>
              <a:rPr lang="de-CH" dirty="0"/>
              <a:t> </a:t>
            </a:r>
            <a:r>
              <a:rPr lang="cs-CZ" dirty="0"/>
              <a:t>2023</a:t>
            </a:r>
            <a:r>
              <a:rPr lang="de-CH" dirty="0"/>
              <a:t>).  Apart from the global data, </a:t>
            </a:r>
            <a:r>
              <a:rPr lang="de-CH" dirty="0" err="1"/>
              <a:t>key</a:t>
            </a:r>
            <a:r>
              <a:rPr lang="de-CH" dirty="0"/>
              <a:t> </a:t>
            </a:r>
            <a:r>
              <a:rPr lang="de-CH" dirty="0" err="1"/>
              <a:t>results</a:t>
            </a:r>
            <a:r>
              <a:rPr lang="de-CH" dirty="0"/>
              <a:t> on crop and on regional data </a:t>
            </a:r>
            <a:r>
              <a:rPr lang="de-CH" dirty="0" err="1"/>
              <a:t>are</a:t>
            </a:r>
            <a:r>
              <a:rPr lang="de-CH" dirty="0"/>
              <a:t> </a:t>
            </a:r>
            <a:r>
              <a:rPr lang="de-CH" dirty="0" err="1"/>
              <a:t>presented</a:t>
            </a:r>
            <a:r>
              <a:rPr lang="de-CH" dirty="0"/>
              <a:t>.</a:t>
            </a:r>
          </a:p>
          <a:p>
            <a:r>
              <a:rPr lang="de-CH" dirty="0"/>
              <a:t>More </a:t>
            </a:r>
            <a:r>
              <a:rPr lang="de-CH" dirty="0" err="1"/>
              <a:t>information</a:t>
            </a:r>
            <a:r>
              <a:rPr lang="de-CH" dirty="0"/>
              <a:t> </a:t>
            </a:r>
            <a:r>
              <a:rPr lang="de-CH" dirty="0" err="1"/>
              <a:t>is</a:t>
            </a:r>
            <a:r>
              <a:rPr lang="de-CH" dirty="0"/>
              <a:t> </a:t>
            </a:r>
            <a:r>
              <a:rPr lang="de-CH" dirty="0" err="1"/>
              <a:t>available</a:t>
            </a:r>
            <a:r>
              <a:rPr lang="de-CH" dirty="0"/>
              <a:t> at </a:t>
            </a:r>
            <a:r>
              <a:rPr lang="de-CH" dirty="0">
                <a:hlinkClick r:id="rId3"/>
              </a:rPr>
              <a:t>www.organic-world.net</a:t>
            </a:r>
            <a:r>
              <a:rPr lang="cs-CZ" dirty="0"/>
              <a:t> </a:t>
            </a:r>
            <a:r>
              <a:rPr lang="de-CH" dirty="0"/>
              <a:t> </a:t>
            </a:r>
          </a:p>
          <a:p>
            <a:r>
              <a:rPr lang="de-CH" dirty="0"/>
              <a:t>The </a:t>
            </a:r>
            <a:r>
              <a:rPr lang="de-CH" dirty="0" err="1"/>
              <a:t>following</a:t>
            </a:r>
            <a:r>
              <a:rPr lang="de-CH" dirty="0"/>
              <a:t> </a:t>
            </a:r>
            <a:r>
              <a:rPr lang="de-CH" dirty="0" err="1"/>
              <a:t>three</a:t>
            </a:r>
            <a:r>
              <a:rPr lang="de-CH" dirty="0"/>
              <a:t> </a:t>
            </a:r>
            <a:r>
              <a:rPr lang="de-CH" dirty="0" err="1"/>
              <a:t>presentations</a:t>
            </a:r>
            <a:r>
              <a:rPr lang="de-CH" dirty="0"/>
              <a:t> </a:t>
            </a:r>
            <a:r>
              <a:rPr lang="de-CH" dirty="0" err="1"/>
              <a:t>are</a:t>
            </a:r>
            <a:r>
              <a:rPr lang="de-CH" dirty="0"/>
              <a:t> </a:t>
            </a:r>
            <a:r>
              <a:rPr lang="de-CH" dirty="0" err="1"/>
              <a:t>available</a:t>
            </a:r>
            <a:r>
              <a:rPr lang="de-CH" dirty="0"/>
              <a:t> at </a:t>
            </a:r>
            <a:r>
              <a:rPr lang="de-CH" dirty="0">
                <a:hlinkClick r:id="rId4"/>
              </a:rPr>
              <a:t>https://www.organic-world.net/yearbook/yearbook-202</a:t>
            </a:r>
            <a:r>
              <a:rPr lang="cs-CZ" dirty="0">
                <a:hlinkClick r:id="rId4"/>
              </a:rPr>
              <a:t>5</a:t>
            </a:r>
            <a:r>
              <a:rPr lang="de-CH" dirty="0">
                <a:hlinkClick r:id="rId4"/>
              </a:rPr>
              <a:t>/presentations.html</a:t>
            </a:r>
            <a:r>
              <a:rPr lang="cs-CZ" dirty="0"/>
              <a:t>:</a:t>
            </a:r>
            <a:endParaRPr lang="de-CH" dirty="0"/>
          </a:p>
          <a:p>
            <a:pPr lvl="1"/>
            <a:r>
              <a:rPr lang="en-US" dirty="0"/>
              <a:t>Part 1: Global data </a:t>
            </a:r>
            <a:r>
              <a:rPr lang="cs-CZ" dirty="0"/>
              <a:t>2023 </a:t>
            </a:r>
            <a:r>
              <a:rPr lang="en-US" dirty="0"/>
              <a:t>and survey background </a:t>
            </a:r>
          </a:p>
          <a:p>
            <a:pPr lvl="1"/>
            <a:r>
              <a:rPr lang="de-CH" dirty="0"/>
              <a:t>Part 2: Land </a:t>
            </a:r>
            <a:r>
              <a:rPr lang="de-CH" dirty="0" err="1"/>
              <a:t>use</a:t>
            </a:r>
            <a:r>
              <a:rPr lang="de-CH" dirty="0"/>
              <a:t> and </a:t>
            </a:r>
            <a:r>
              <a:rPr lang="de-CH" dirty="0" err="1"/>
              <a:t>key</a:t>
            </a:r>
            <a:r>
              <a:rPr lang="de-CH" dirty="0"/>
              <a:t> </a:t>
            </a:r>
            <a:r>
              <a:rPr lang="de-CH" dirty="0" err="1"/>
              <a:t>crops</a:t>
            </a:r>
            <a:r>
              <a:rPr lang="de-CH" dirty="0"/>
              <a:t> in organic </a:t>
            </a:r>
            <a:r>
              <a:rPr lang="de-CH" dirty="0" err="1"/>
              <a:t>agriculture</a:t>
            </a:r>
            <a:r>
              <a:rPr lang="de-CH" dirty="0"/>
              <a:t> </a:t>
            </a:r>
            <a:r>
              <a:rPr lang="cs-CZ" dirty="0"/>
              <a:t>2023</a:t>
            </a:r>
            <a:endParaRPr lang="de-CH" dirty="0"/>
          </a:p>
          <a:p>
            <a:pPr lvl="1"/>
            <a:r>
              <a:rPr lang="de-CH" dirty="0"/>
              <a:t>Part 3: Organic agriculture in the </a:t>
            </a:r>
            <a:r>
              <a:rPr lang="de-CH" dirty="0" err="1"/>
              <a:t>regions</a:t>
            </a:r>
            <a:r>
              <a:rPr lang="de-CH" dirty="0"/>
              <a:t> </a:t>
            </a:r>
            <a:r>
              <a:rPr lang="cs-CZ" dirty="0"/>
              <a:t>2023</a:t>
            </a:r>
            <a:endParaRPr lang="de-CH" dirty="0"/>
          </a:p>
        </p:txBody>
      </p:sp>
    </p:spTree>
    <p:extLst>
      <p:ext uri="{BB962C8B-B14F-4D97-AF65-F5344CB8AC3E}">
        <p14:creationId xmlns:p14="http://schemas.microsoft.com/office/powerpoint/2010/main" val="1823855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Fruit_1b</a:t>
            </a:r>
          </a:p>
        </p:txBody>
      </p:sp>
      <p:pic>
        <p:nvPicPr>
          <p:cNvPr id="6" name="Picture 5">
            <a:extLst>
              <a:ext uri="{FF2B5EF4-FFF2-40B4-BE49-F238E27FC236}">
                <a16:creationId xmlns:a16="http://schemas.microsoft.com/office/drawing/2014/main" id="{29398F2D-84CA-45D9-91B7-ED3104EC7150}"/>
              </a:ext>
            </a:extLst>
          </p:cNvPr>
          <p:cNvPicPr>
            <a:picLocks noChangeAspect="1"/>
          </p:cNvPicPr>
          <p:nvPr/>
        </p:nvPicPr>
        <p:blipFill rotWithShape="1">
          <a:blip r:embed="rId3"/>
          <a:srcRect t="63014"/>
          <a:stretch/>
        </p:blipFill>
        <p:spPr>
          <a:xfrm>
            <a:off x="0" y="0"/>
            <a:ext cx="12192000" cy="5556659"/>
          </a:xfrm>
          <a:prstGeom prst="rect">
            <a:avLst/>
          </a:prstGeom>
        </p:spPr>
      </p:pic>
    </p:spTree>
    <p:extLst>
      <p:ext uri="{BB962C8B-B14F-4D97-AF65-F5344CB8AC3E}">
        <p14:creationId xmlns:p14="http://schemas.microsoft.com/office/powerpoint/2010/main" val="1051887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Fruit_2a</a:t>
            </a:r>
          </a:p>
        </p:txBody>
      </p:sp>
      <p:pic>
        <p:nvPicPr>
          <p:cNvPr id="5" name="Picture 4">
            <a:extLst>
              <a:ext uri="{FF2B5EF4-FFF2-40B4-BE49-F238E27FC236}">
                <a16:creationId xmlns:a16="http://schemas.microsoft.com/office/drawing/2014/main" id="{B7EF1A11-07A5-4C7C-816C-E04161E79C15}"/>
              </a:ext>
            </a:extLst>
          </p:cNvPr>
          <p:cNvPicPr>
            <a:picLocks noChangeAspect="1"/>
          </p:cNvPicPr>
          <p:nvPr/>
        </p:nvPicPr>
        <p:blipFill rotWithShape="1">
          <a:blip r:embed="rId3"/>
          <a:srcRect b="64955"/>
          <a:stretch/>
        </p:blipFill>
        <p:spPr>
          <a:xfrm>
            <a:off x="0" y="-1"/>
            <a:ext cx="12192000" cy="5587666"/>
          </a:xfrm>
          <a:prstGeom prst="rect">
            <a:avLst/>
          </a:prstGeom>
        </p:spPr>
      </p:pic>
    </p:spTree>
    <p:extLst>
      <p:ext uri="{BB962C8B-B14F-4D97-AF65-F5344CB8AC3E}">
        <p14:creationId xmlns:p14="http://schemas.microsoft.com/office/powerpoint/2010/main" val="1190290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Fruit_2b</a:t>
            </a:r>
          </a:p>
        </p:txBody>
      </p:sp>
      <p:pic>
        <p:nvPicPr>
          <p:cNvPr id="6" name="Picture 5">
            <a:extLst>
              <a:ext uri="{FF2B5EF4-FFF2-40B4-BE49-F238E27FC236}">
                <a16:creationId xmlns:a16="http://schemas.microsoft.com/office/drawing/2014/main" id="{989E2905-20C5-4735-8AE6-ECEBE4D619B9}"/>
              </a:ext>
            </a:extLst>
          </p:cNvPr>
          <p:cNvPicPr>
            <a:picLocks noChangeAspect="1"/>
          </p:cNvPicPr>
          <p:nvPr/>
        </p:nvPicPr>
        <p:blipFill rotWithShape="1">
          <a:blip r:embed="rId3"/>
          <a:srcRect t="36481"/>
          <a:stretch/>
        </p:blipFill>
        <p:spPr>
          <a:xfrm>
            <a:off x="2017470" y="11673"/>
            <a:ext cx="8241897" cy="6846328"/>
          </a:xfrm>
          <a:prstGeom prst="rect">
            <a:avLst/>
          </a:prstGeom>
        </p:spPr>
      </p:pic>
    </p:spTree>
    <p:extLst>
      <p:ext uri="{BB962C8B-B14F-4D97-AF65-F5344CB8AC3E}">
        <p14:creationId xmlns:p14="http://schemas.microsoft.com/office/powerpoint/2010/main" val="2077326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fruit_1a</a:t>
            </a:r>
          </a:p>
        </p:txBody>
      </p:sp>
      <p:pic>
        <p:nvPicPr>
          <p:cNvPr id="7" name="Picture 6">
            <a:extLst>
              <a:ext uri="{FF2B5EF4-FFF2-40B4-BE49-F238E27FC236}">
                <a16:creationId xmlns:a16="http://schemas.microsoft.com/office/drawing/2014/main" id="{A5CAA756-0CF0-49F0-AFD8-053DE446CC0B}"/>
              </a:ext>
            </a:extLst>
          </p:cNvPr>
          <p:cNvPicPr>
            <a:picLocks noChangeAspect="1"/>
          </p:cNvPicPr>
          <p:nvPr/>
        </p:nvPicPr>
        <p:blipFill rotWithShape="1">
          <a:blip r:embed="rId3"/>
          <a:srcRect b="38755"/>
          <a:stretch/>
        </p:blipFill>
        <p:spPr>
          <a:xfrm>
            <a:off x="1751149" y="0"/>
            <a:ext cx="9087159" cy="6858000"/>
          </a:xfrm>
          <a:prstGeom prst="rect">
            <a:avLst/>
          </a:prstGeom>
        </p:spPr>
      </p:pic>
    </p:spTree>
    <p:extLst>
      <p:ext uri="{BB962C8B-B14F-4D97-AF65-F5344CB8AC3E}">
        <p14:creationId xmlns:p14="http://schemas.microsoft.com/office/powerpoint/2010/main" val="2883138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fruit_1b</a:t>
            </a:r>
          </a:p>
        </p:txBody>
      </p:sp>
      <p:pic>
        <p:nvPicPr>
          <p:cNvPr id="6" name="Picture 5">
            <a:extLst>
              <a:ext uri="{FF2B5EF4-FFF2-40B4-BE49-F238E27FC236}">
                <a16:creationId xmlns:a16="http://schemas.microsoft.com/office/drawing/2014/main" id="{7CAC9FC4-7201-46A1-AFE0-4FB95ABBAE4F}"/>
              </a:ext>
            </a:extLst>
          </p:cNvPr>
          <p:cNvPicPr>
            <a:picLocks noChangeAspect="1"/>
          </p:cNvPicPr>
          <p:nvPr/>
        </p:nvPicPr>
        <p:blipFill rotWithShape="1">
          <a:blip r:embed="rId3"/>
          <a:srcRect t="62336"/>
          <a:stretch/>
        </p:blipFill>
        <p:spPr>
          <a:xfrm>
            <a:off x="0" y="0"/>
            <a:ext cx="12192000" cy="5658397"/>
          </a:xfrm>
          <a:prstGeom prst="rect">
            <a:avLst/>
          </a:prstGeom>
        </p:spPr>
      </p:pic>
    </p:spTree>
    <p:extLst>
      <p:ext uri="{BB962C8B-B14F-4D97-AF65-F5344CB8AC3E}">
        <p14:creationId xmlns:p14="http://schemas.microsoft.com/office/powerpoint/2010/main" val="3269669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fruit_2a</a:t>
            </a:r>
          </a:p>
        </p:txBody>
      </p:sp>
      <p:pic>
        <p:nvPicPr>
          <p:cNvPr id="5" name="Picture 4">
            <a:extLst>
              <a:ext uri="{FF2B5EF4-FFF2-40B4-BE49-F238E27FC236}">
                <a16:creationId xmlns:a16="http://schemas.microsoft.com/office/drawing/2014/main" id="{6CC793D5-A190-4002-BC1C-0DA39FFD1178}"/>
              </a:ext>
            </a:extLst>
          </p:cNvPr>
          <p:cNvPicPr>
            <a:picLocks noChangeAspect="1"/>
          </p:cNvPicPr>
          <p:nvPr/>
        </p:nvPicPr>
        <p:blipFill rotWithShape="1">
          <a:blip r:embed="rId3"/>
          <a:srcRect b="65198"/>
          <a:stretch/>
        </p:blipFill>
        <p:spPr>
          <a:xfrm>
            <a:off x="0" y="-1"/>
            <a:ext cx="12192000" cy="5548861"/>
          </a:xfrm>
          <a:prstGeom prst="rect">
            <a:avLst/>
          </a:prstGeom>
        </p:spPr>
      </p:pic>
    </p:spTree>
    <p:extLst>
      <p:ext uri="{BB962C8B-B14F-4D97-AF65-F5344CB8AC3E}">
        <p14:creationId xmlns:p14="http://schemas.microsoft.com/office/powerpoint/2010/main" val="2038242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fruit_2b</a:t>
            </a:r>
          </a:p>
        </p:txBody>
      </p:sp>
      <p:pic>
        <p:nvPicPr>
          <p:cNvPr id="6" name="Picture 5">
            <a:extLst>
              <a:ext uri="{FF2B5EF4-FFF2-40B4-BE49-F238E27FC236}">
                <a16:creationId xmlns:a16="http://schemas.microsoft.com/office/drawing/2014/main" id="{61593687-C2D2-41B4-8612-FE9307E12345}"/>
              </a:ext>
            </a:extLst>
          </p:cNvPr>
          <p:cNvPicPr>
            <a:picLocks noChangeAspect="1"/>
          </p:cNvPicPr>
          <p:nvPr/>
        </p:nvPicPr>
        <p:blipFill rotWithShape="1">
          <a:blip r:embed="rId3"/>
          <a:srcRect t="36923"/>
          <a:stretch/>
        </p:blipFill>
        <p:spPr>
          <a:xfrm>
            <a:off x="1939091" y="1"/>
            <a:ext cx="8313818" cy="6857999"/>
          </a:xfrm>
          <a:prstGeom prst="rect">
            <a:avLst/>
          </a:prstGeom>
        </p:spPr>
      </p:pic>
    </p:spTree>
    <p:extLst>
      <p:ext uri="{BB962C8B-B14F-4D97-AF65-F5344CB8AC3E}">
        <p14:creationId xmlns:p14="http://schemas.microsoft.com/office/powerpoint/2010/main" val="3073934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Grapes_1</a:t>
            </a:r>
          </a:p>
        </p:txBody>
      </p:sp>
      <p:pic>
        <p:nvPicPr>
          <p:cNvPr id="7" name="Picture 6">
            <a:extLst>
              <a:ext uri="{FF2B5EF4-FFF2-40B4-BE49-F238E27FC236}">
                <a16:creationId xmlns:a16="http://schemas.microsoft.com/office/drawing/2014/main" id="{E1CDAC11-41C7-4CBD-B1C7-B48B473A2C69}"/>
              </a:ext>
            </a:extLst>
          </p:cNvPr>
          <p:cNvPicPr>
            <a:picLocks noChangeAspect="1"/>
          </p:cNvPicPr>
          <p:nvPr/>
        </p:nvPicPr>
        <p:blipFill rotWithShape="1">
          <a:blip r:embed="rId3"/>
          <a:srcRect b="38608"/>
          <a:stretch/>
        </p:blipFill>
        <p:spPr>
          <a:xfrm>
            <a:off x="1790920" y="0"/>
            <a:ext cx="9071346" cy="6862443"/>
          </a:xfrm>
          <a:prstGeom prst="rect">
            <a:avLst/>
          </a:prstGeom>
        </p:spPr>
      </p:pic>
    </p:spTree>
    <p:extLst>
      <p:ext uri="{BB962C8B-B14F-4D97-AF65-F5344CB8AC3E}">
        <p14:creationId xmlns:p14="http://schemas.microsoft.com/office/powerpoint/2010/main" val="3962842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Grapes_2a</a:t>
            </a:r>
          </a:p>
        </p:txBody>
      </p:sp>
      <p:pic>
        <p:nvPicPr>
          <p:cNvPr id="5" name="Picture 4">
            <a:extLst>
              <a:ext uri="{FF2B5EF4-FFF2-40B4-BE49-F238E27FC236}">
                <a16:creationId xmlns:a16="http://schemas.microsoft.com/office/drawing/2014/main" id="{30743EA1-23B6-4777-98E5-F763F0E1EE4E}"/>
              </a:ext>
            </a:extLst>
          </p:cNvPr>
          <p:cNvPicPr>
            <a:picLocks noChangeAspect="1"/>
          </p:cNvPicPr>
          <p:nvPr/>
        </p:nvPicPr>
        <p:blipFill rotWithShape="1">
          <a:blip r:embed="rId3"/>
          <a:srcRect b="63986"/>
          <a:stretch/>
        </p:blipFill>
        <p:spPr>
          <a:xfrm>
            <a:off x="0" y="0"/>
            <a:ext cx="12160986" cy="5727560"/>
          </a:xfrm>
          <a:prstGeom prst="rect">
            <a:avLst/>
          </a:prstGeom>
        </p:spPr>
      </p:pic>
    </p:spTree>
    <p:extLst>
      <p:ext uri="{BB962C8B-B14F-4D97-AF65-F5344CB8AC3E}">
        <p14:creationId xmlns:p14="http://schemas.microsoft.com/office/powerpoint/2010/main" val="187642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Grapes_2b</a:t>
            </a:r>
          </a:p>
        </p:txBody>
      </p:sp>
      <p:pic>
        <p:nvPicPr>
          <p:cNvPr id="6" name="Picture 5">
            <a:extLst>
              <a:ext uri="{FF2B5EF4-FFF2-40B4-BE49-F238E27FC236}">
                <a16:creationId xmlns:a16="http://schemas.microsoft.com/office/drawing/2014/main" id="{6261C5B8-559D-41CD-812C-AF1CC9CBBA61}"/>
              </a:ext>
            </a:extLst>
          </p:cNvPr>
          <p:cNvPicPr>
            <a:picLocks noChangeAspect="1"/>
          </p:cNvPicPr>
          <p:nvPr/>
        </p:nvPicPr>
        <p:blipFill rotWithShape="1">
          <a:blip r:embed="rId3"/>
          <a:srcRect t="37206" b="-217"/>
          <a:stretch/>
        </p:blipFill>
        <p:spPr>
          <a:xfrm>
            <a:off x="1935271" y="889"/>
            <a:ext cx="8321457" cy="6857111"/>
          </a:xfrm>
          <a:prstGeom prst="rect">
            <a:avLst/>
          </a:prstGeom>
        </p:spPr>
      </p:pic>
    </p:spTree>
    <p:extLst>
      <p:ext uri="{BB962C8B-B14F-4D97-AF65-F5344CB8AC3E}">
        <p14:creationId xmlns:p14="http://schemas.microsoft.com/office/powerpoint/2010/main" val="2511030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a:t>The </a:t>
            </a:r>
            <a:r>
              <a:rPr lang="cs-CZ" dirty="0"/>
              <a:t>26</a:t>
            </a:r>
            <a:r>
              <a:rPr lang="cs-CZ" baseline="30000" dirty="0"/>
              <a:t>th</a:t>
            </a:r>
            <a:r>
              <a:rPr lang="cs-CZ" altLang="de-DE" dirty="0"/>
              <a:t> </a:t>
            </a:r>
            <a:r>
              <a:rPr lang="de-CH" altLang="de-DE" dirty="0" err="1"/>
              <a:t>survey</a:t>
            </a:r>
            <a:r>
              <a:rPr lang="de-CH" altLang="de-DE" dirty="0"/>
              <a:t> on organic agriculture </a:t>
            </a:r>
            <a:r>
              <a:rPr lang="de-CH" altLang="de-DE" dirty="0" err="1"/>
              <a:t>world-wide</a:t>
            </a:r>
            <a:endParaRPr lang="de-CH" altLang="de-DE" dirty="0"/>
          </a:p>
        </p:txBody>
      </p:sp>
      <p:sp>
        <p:nvSpPr>
          <p:cNvPr id="2" name="Content Placeholder 1"/>
          <p:cNvSpPr>
            <a:spLocks noGrp="1"/>
          </p:cNvSpPr>
          <p:nvPr>
            <p:ph idx="1"/>
          </p:nvPr>
        </p:nvSpPr>
        <p:spPr/>
        <p:txBody>
          <a:bodyPr>
            <a:normAutofit lnSpcReduction="10000"/>
          </a:bodyPr>
          <a:lstStyle/>
          <a:p>
            <a:r>
              <a:rPr lang="en-GB" dirty="0"/>
              <a:t>The </a:t>
            </a:r>
            <a:r>
              <a:rPr lang="cs-CZ" sz="2000" dirty="0"/>
              <a:t>26</a:t>
            </a:r>
            <a:r>
              <a:rPr lang="cs-CZ" sz="2000" baseline="30000" dirty="0"/>
              <a:t>th </a:t>
            </a:r>
            <a:r>
              <a:rPr lang="en-GB" dirty="0"/>
              <a:t>survey on organic agriculture worldwide was carried out by the Research Institute of Organic Agriculture FiBL in cooperation with partners from all around the world. The results were published jointly by FiBL and IFOAM – Organics International.</a:t>
            </a:r>
          </a:p>
          <a:p>
            <a:r>
              <a:rPr lang="en-GB" dirty="0"/>
              <a:t>The survey was carried out between July </a:t>
            </a:r>
            <a:r>
              <a:rPr lang="cs-CZ" dirty="0"/>
              <a:t>2024</a:t>
            </a:r>
            <a:r>
              <a:rPr lang="en-GB" dirty="0"/>
              <a:t> and February </a:t>
            </a:r>
            <a:r>
              <a:rPr lang="cs-CZ" dirty="0"/>
              <a:t>2025</a:t>
            </a:r>
            <a:r>
              <a:rPr lang="en-GB" dirty="0"/>
              <a:t>.</a:t>
            </a:r>
          </a:p>
          <a:p>
            <a:r>
              <a:rPr lang="en-GB" dirty="0"/>
              <a:t>Data were received from 1</a:t>
            </a:r>
            <a:r>
              <a:rPr lang="cs-CZ" dirty="0"/>
              <a:t>88</a:t>
            </a:r>
            <a:r>
              <a:rPr lang="en-GB" dirty="0"/>
              <a:t> countries.</a:t>
            </a:r>
          </a:p>
          <a:p>
            <a:r>
              <a:rPr lang="en-GB" dirty="0"/>
              <a:t>Data was provided by over 200 country experts (representatives from NGOs, certification bodies, governments, researchers).</a:t>
            </a:r>
          </a:p>
          <a:p>
            <a:r>
              <a:rPr lang="en-GB" dirty="0"/>
              <a:t>The following data was collected: area data (including land use and crop details); producers, other operator types; domestic market values; export and import data; livestock data (animal heads and production in metric tons). </a:t>
            </a:r>
          </a:p>
          <a:p>
            <a:r>
              <a:rPr lang="en-GB" dirty="0"/>
              <a:t>The results are published in the yearbook “The World of Organic Agriculture </a:t>
            </a:r>
            <a:r>
              <a:rPr lang="cs-CZ" dirty="0"/>
              <a:t>2025</a:t>
            </a:r>
            <a:r>
              <a:rPr lang="en-GB" dirty="0"/>
              <a:t>” and on </a:t>
            </a:r>
            <a:r>
              <a:rPr lang="en-GB" dirty="0">
                <a:hlinkClick r:id="rId2"/>
              </a:rPr>
              <a:t>www.organic-world.net</a:t>
            </a:r>
            <a:r>
              <a:rPr lang="en-GB" dirty="0"/>
              <a:t>.</a:t>
            </a:r>
            <a:r>
              <a:rPr lang="cs-CZ" dirty="0"/>
              <a:t> </a:t>
            </a:r>
            <a:endParaRPr lang="en-GB" dirty="0"/>
          </a:p>
          <a:p>
            <a:endParaRPr lang="de-CH" dirty="0"/>
          </a:p>
          <a:p>
            <a:endParaRPr lang="en-GB" dirty="0"/>
          </a:p>
        </p:txBody>
      </p:sp>
    </p:spTree>
    <p:extLst>
      <p:ext uri="{BB962C8B-B14F-4D97-AF65-F5344CB8AC3E}">
        <p14:creationId xmlns:p14="http://schemas.microsoft.com/office/powerpoint/2010/main" val="1819232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Oilseeds_1a</a:t>
            </a:r>
          </a:p>
        </p:txBody>
      </p:sp>
      <p:pic>
        <p:nvPicPr>
          <p:cNvPr id="5" name="Picture 4">
            <a:extLst>
              <a:ext uri="{FF2B5EF4-FFF2-40B4-BE49-F238E27FC236}">
                <a16:creationId xmlns:a16="http://schemas.microsoft.com/office/drawing/2014/main" id="{914604EE-9D2E-4E0D-8EBF-689A8AE6E72D}"/>
              </a:ext>
            </a:extLst>
          </p:cNvPr>
          <p:cNvPicPr>
            <a:picLocks noChangeAspect="1"/>
          </p:cNvPicPr>
          <p:nvPr/>
        </p:nvPicPr>
        <p:blipFill rotWithShape="1">
          <a:blip r:embed="rId3"/>
          <a:srcRect b="38608"/>
          <a:stretch/>
        </p:blipFill>
        <p:spPr>
          <a:xfrm>
            <a:off x="1831350" y="-4266"/>
            <a:ext cx="9071111" cy="6862266"/>
          </a:xfrm>
          <a:prstGeom prst="rect">
            <a:avLst/>
          </a:prstGeom>
        </p:spPr>
      </p:pic>
    </p:spTree>
    <p:extLst>
      <p:ext uri="{BB962C8B-B14F-4D97-AF65-F5344CB8AC3E}">
        <p14:creationId xmlns:p14="http://schemas.microsoft.com/office/powerpoint/2010/main" val="2647735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Oilseeds_1b</a:t>
            </a:r>
          </a:p>
        </p:txBody>
      </p:sp>
      <p:pic>
        <p:nvPicPr>
          <p:cNvPr id="6" name="Picture 5">
            <a:extLst>
              <a:ext uri="{FF2B5EF4-FFF2-40B4-BE49-F238E27FC236}">
                <a16:creationId xmlns:a16="http://schemas.microsoft.com/office/drawing/2014/main" id="{8D9FFDBC-8061-4823-99FD-D931EC042DD4}"/>
              </a:ext>
            </a:extLst>
          </p:cNvPr>
          <p:cNvPicPr>
            <a:picLocks noChangeAspect="1"/>
          </p:cNvPicPr>
          <p:nvPr/>
        </p:nvPicPr>
        <p:blipFill rotWithShape="1">
          <a:blip r:embed="rId3"/>
          <a:srcRect t="63054"/>
          <a:stretch/>
        </p:blipFill>
        <p:spPr>
          <a:xfrm>
            <a:off x="0" y="0"/>
            <a:ext cx="12139381" cy="5526593"/>
          </a:xfrm>
          <a:prstGeom prst="rect">
            <a:avLst/>
          </a:prstGeom>
        </p:spPr>
      </p:pic>
    </p:spTree>
    <p:extLst>
      <p:ext uri="{BB962C8B-B14F-4D97-AF65-F5344CB8AC3E}">
        <p14:creationId xmlns:p14="http://schemas.microsoft.com/office/powerpoint/2010/main" val="1326885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Oilseeds_2a</a:t>
            </a:r>
          </a:p>
        </p:txBody>
      </p:sp>
      <p:pic>
        <p:nvPicPr>
          <p:cNvPr id="5" name="Picture 4">
            <a:extLst>
              <a:ext uri="{FF2B5EF4-FFF2-40B4-BE49-F238E27FC236}">
                <a16:creationId xmlns:a16="http://schemas.microsoft.com/office/drawing/2014/main" id="{B6CCA80D-8289-4962-90A6-445D472F9226}"/>
              </a:ext>
            </a:extLst>
          </p:cNvPr>
          <p:cNvPicPr>
            <a:picLocks noChangeAspect="1"/>
          </p:cNvPicPr>
          <p:nvPr/>
        </p:nvPicPr>
        <p:blipFill rotWithShape="1">
          <a:blip r:embed="rId3"/>
          <a:srcRect b="63944"/>
          <a:stretch/>
        </p:blipFill>
        <p:spPr>
          <a:xfrm>
            <a:off x="0" y="-1"/>
            <a:ext cx="12192000" cy="5748887"/>
          </a:xfrm>
          <a:prstGeom prst="rect">
            <a:avLst/>
          </a:prstGeom>
        </p:spPr>
      </p:pic>
    </p:spTree>
    <p:extLst>
      <p:ext uri="{BB962C8B-B14F-4D97-AF65-F5344CB8AC3E}">
        <p14:creationId xmlns:p14="http://schemas.microsoft.com/office/powerpoint/2010/main" val="1812157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Oilseeds_2b</a:t>
            </a:r>
          </a:p>
        </p:txBody>
      </p:sp>
      <p:pic>
        <p:nvPicPr>
          <p:cNvPr id="6" name="Picture 5">
            <a:extLst>
              <a:ext uri="{FF2B5EF4-FFF2-40B4-BE49-F238E27FC236}">
                <a16:creationId xmlns:a16="http://schemas.microsoft.com/office/drawing/2014/main" id="{12E1D61F-3A8D-4FE0-A1E5-F035356EEF20}"/>
              </a:ext>
            </a:extLst>
          </p:cNvPr>
          <p:cNvPicPr>
            <a:picLocks noChangeAspect="1"/>
          </p:cNvPicPr>
          <p:nvPr/>
        </p:nvPicPr>
        <p:blipFill rotWithShape="1">
          <a:blip r:embed="rId3"/>
          <a:srcRect t="37216"/>
          <a:stretch/>
        </p:blipFill>
        <p:spPr>
          <a:xfrm>
            <a:off x="1913759" y="0"/>
            <a:ext cx="8364481" cy="6867737"/>
          </a:xfrm>
          <a:prstGeom prst="rect">
            <a:avLst/>
          </a:prstGeom>
        </p:spPr>
      </p:pic>
    </p:spTree>
    <p:extLst>
      <p:ext uri="{BB962C8B-B14F-4D97-AF65-F5344CB8AC3E}">
        <p14:creationId xmlns:p14="http://schemas.microsoft.com/office/powerpoint/2010/main" val="2500072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Olives_1</a:t>
            </a:r>
          </a:p>
        </p:txBody>
      </p:sp>
      <p:pic>
        <p:nvPicPr>
          <p:cNvPr id="7" name="Picture 6">
            <a:extLst>
              <a:ext uri="{FF2B5EF4-FFF2-40B4-BE49-F238E27FC236}">
                <a16:creationId xmlns:a16="http://schemas.microsoft.com/office/drawing/2014/main" id="{247B44C1-C1F3-44FD-BE52-AF4CBD727B6B}"/>
              </a:ext>
            </a:extLst>
          </p:cNvPr>
          <p:cNvPicPr>
            <a:picLocks noChangeAspect="1"/>
          </p:cNvPicPr>
          <p:nvPr/>
        </p:nvPicPr>
        <p:blipFill rotWithShape="1">
          <a:blip r:embed="rId3"/>
          <a:srcRect b="38315"/>
          <a:stretch/>
        </p:blipFill>
        <p:spPr>
          <a:xfrm>
            <a:off x="1821015" y="-1"/>
            <a:ext cx="9031205" cy="6864689"/>
          </a:xfrm>
          <a:prstGeom prst="rect">
            <a:avLst/>
          </a:prstGeom>
        </p:spPr>
      </p:pic>
    </p:spTree>
    <p:extLst>
      <p:ext uri="{BB962C8B-B14F-4D97-AF65-F5344CB8AC3E}">
        <p14:creationId xmlns:p14="http://schemas.microsoft.com/office/powerpoint/2010/main" val="2738277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Olives_2a</a:t>
            </a:r>
          </a:p>
        </p:txBody>
      </p:sp>
      <p:pic>
        <p:nvPicPr>
          <p:cNvPr id="5" name="Picture 4">
            <a:extLst>
              <a:ext uri="{FF2B5EF4-FFF2-40B4-BE49-F238E27FC236}">
                <a16:creationId xmlns:a16="http://schemas.microsoft.com/office/drawing/2014/main" id="{1CDBDB0E-0C32-4E66-9F07-EDA12A6ED3F3}"/>
              </a:ext>
            </a:extLst>
          </p:cNvPr>
          <p:cNvPicPr>
            <a:picLocks noChangeAspect="1"/>
          </p:cNvPicPr>
          <p:nvPr/>
        </p:nvPicPr>
        <p:blipFill rotWithShape="1">
          <a:blip r:embed="rId3"/>
          <a:srcRect b="66913"/>
          <a:stretch/>
        </p:blipFill>
        <p:spPr>
          <a:xfrm>
            <a:off x="0" y="0"/>
            <a:ext cx="12192000" cy="5275452"/>
          </a:xfrm>
          <a:prstGeom prst="rect">
            <a:avLst/>
          </a:prstGeom>
        </p:spPr>
      </p:pic>
    </p:spTree>
    <p:extLst>
      <p:ext uri="{BB962C8B-B14F-4D97-AF65-F5344CB8AC3E}">
        <p14:creationId xmlns:p14="http://schemas.microsoft.com/office/powerpoint/2010/main" val="1695549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Olives_2b</a:t>
            </a:r>
          </a:p>
        </p:txBody>
      </p:sp>
      <p:pic>
        <p:nvPicPr>
          <p:cNvPr id="6" name="Picture 5">
            <a:extLst>
              <a:ext uri="{FF2B5EF4-FFF2-40B4-BE49-F238E27FC236}">
                <a16:creationId xmlns:a16="http://schemas.microsoft.com/office/drawing/2014/main" id="{B3368F90-3BF6-4BB3-8FF8-1D96E95DEA8B}"/>
              </a:ext>
            </a:extLst>
          </p:cNvPr>
          <p:cNvPicPr>
            <a:picLocks noChangeAspect="1"/>
          </p:cNvPicPr>
          <p:nvPr/>
        </p:nvPicPr>
        <p:blipFill rotWithShape="1">
          <a:blip r:embed="rId3"/>
          <a:srcRect t="36828"/>
          <a:stretch/>
        </p:blipFill>
        <p:spPr>
          <a:xfrm>
            <a:off x="1951131" y="4762"/>
            <a:ext cx="8289738" cy="6848475"/>
          </a:xfrm>
          <a:prstGeom prst="rect">
            <a:avLst/>
          </a:prstGeom>
        </p:spPr>
      </p:pic>
    </p:spTree>
    <p:extLst>
      <p:ext uri="{BB962C8B-B14F-4D97-AF65-F5344CB8AC3E}">
        <p14:creationId xmlns:p14="http://schemas.microsoft.com/office/powerpoint/2010/main" val="3726654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Vegetables_1a</a:t>
            </a:r>
          </a:p>
        </p:txBody>
      </p:sp>
      <p:pic>
        <p:nvPicPr>
          <p:cNvPr id="7" name="Picture 6">
            <a:extLst>
              <a:ext uri="{FF2B5EF4-FFF2-40B4-BE49-F238E27FC236}">
                <a16:creationId xmlns:a16="http://schemas.microsoft.com/office/drawing/2014/main" id="{2F417AD0-6120-4E54-AA57-9E656FE5AE6A}"/>
              </a:ext>
            </a:extLst>
          </p:cNvPr>
          <p:cNvPicPr>
            <a:picLocks noChangeAspect="1"/>
          </p:cNvPicPr>
          <p:nvPr/>
        </p:nvPicPr>
        <p:blipFill rotWithShape="1">
          <a:blip r:embed="rId3"/>
          <a:srcRect b="38462"/>
          <a:stretch/>
        </p:blipFill>
        <p:spPr>
          <a:xfrm>
            <a:off x="1740915" y="-1"/>
            <a:ext cx="8980676" cy="6810067"/>
          </a:xfrm>
          <a:prstGeom prst="rect">
            <a:avLst/>
          </a:prstGeom>
        </p:spPr>
      </p:pic>
    </p:spTree>
    <p:extLst>
      <p:ext uri="{BB962C8B-B14F-4D97-AF65-F5344CB8AC3E}">
        <p14:creationId xmlns:p14="http://schemas.microsoft.com/office/powerpoint/2010/main" val="1802789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Vegetables_1b</a:t>
            </a:r>
          </a:p>
        </p:txBody>
      </p:sp>
      <p:pic>
        <p:nvPicPr>
          <p:cNvPr id="6" name="Picture 5">
            <a:extLst>
              <a:ext uri="{FF2B5EF4-FFF2-40B4-BE49-F238E27FC236}">
                <a16:creationId xmlns:a16="http://schemas.microsoft.com/office/drawing/2014/main" id="{B3A5F720-3AD6-417C-8930-91BEFA96A2A4}"/>
              </a:ext>
            </a:extLst>
          </p:cNvPr>
          <p:cNvPicPr>
            <a:picLocks noChangeAspect="1"/>
          </p:cNvPicPr>
          <p:nvPr/>
        </p:nvPicPr>
        <p:blipFill rotWithShape="1">
          <a:blip r:embed="rId3"/>
          <a:srcRect t="62879"/>
          <a:stretch/>
        </p:blipFill>
        <p:spPr>
          <a:xfrm>
            <a:off x="853" y="-1"/>
            <a:ext cx="12191987" cy="5576835"/>
          </a:xfrm>
          <a:prstGeom prst="rect">
            <a:avLst/>
          </a:prstGeom>
        </p:spPr>
      </p:pic>
    </p:spTree>
    <p:extLst>
      <p:ext uri="{BB962C8B-B14F-4D97-AF65-F5344CB8AC3E}">
        <p14:creationId xmlns:p14="http://schemas.microsoft.com/office/powerpoint/2010/main" val="3656586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Vegetables_2a</a:t>
            </a:r>
          </a:p>
        </p:txBody>
      </p:sp>
      <p:pic>
        <p:nvPicPr>
          <p:cNvPr id="5" name="Picture 4">
            <a:extLst>
              <a:ext uri="{FF2B5EF4-FFF2-40B4-BE49-F238E27FC236}">
                <a16:creationId xmlns:a16="http://schemas.microsoft.com/office/drawing/2014/main" id="{E21DFD97-AD6A-49BA-9AAA-203157C6585A}"/>
              </a:ext>
            </a:extLst>
          </p:cNvPr>
          <p:cNvPicPr>
            <a:picLocks noChangeAspect="1"/>
          </p:cNvPicPr>
          <p:nvPr/>
        </p:nvPicPr>
        <p:blipFill rotWithShape="1">
          <a:blip r:embed="rId3"/>
          <a:srcRect b="64821"/>
          <a:stretch/>
        </p:blipFill>
        <p:spPr>
          <a:xfrm>
            <a:off x="0" y="0"/>
            <a:ext cx="12187573" cy="5606980"/>
          </a:xfrm>
          <a:prstGeom prst="rect">
            <a:avLst/>
          </a:prstGeom>
        </p:spPr>
      </p:pic>
    </p:spTree>
    <p:extLst>
      <p:ext uri="{BB962C8B-B14F-4D97-AF65-F5344CB8AC3E}">
        <p14:creationId xmlns:p14="http://schemas.microsoft.com/office/powerpoint/2010/main" val="257772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Land </a:t>
            </a:r>
            <a:r>
              <a:rPr lang="de-CH" dirty="0" err="1"/>
              <a:t>use</a:t>
            </a:r>
            <a:r>
              <a:rPr lang="de-CH" dirty="0"/>
              <a:t> in organic agriculture </a:t>
            </a:r>
          </a:p>
        </p:txBody>
      </p:sp>
      <p:sp>
        <p:nvSpPr>
          <p:cNvPr id="2" name="Inhaltsplatzhalter 1"/>
          <p:cNvSpPr>
            <a:spLocks noGrp="1"/>
          </p:cNvSpPr>
          <p:nvPr>
            <p:ph idx="1"/>
          </p:nvPr>
        </p:nvSpPr>
        <p:spPr>
          <a:xfrm>
            <a:off x="838200" y="1587500"/>
            <a:ext cx="10515600" cy="4351338"/>
          </a:xfrm>
        </p:spPr>
        <p:txBody>
          <a:bodyPr>
            <a:normAutofit fontScale="70000" lnSpcReduction="20000"/>
          </a:bodyPr>
          <a:lstStyle/>
          <a:p>
            <a:pPr>
              <a:lnSpc>
                <a:spcPct val="110000"/>
              </a:lnSpc>
            </a:pPr>
            <a:r>
              <a:rPr lang="en-GB" dirty="0"/>
              <a:t>General land use information was available for 92 percent of the organic agricultural land</a:t>
            </a:r>
            <a:r>
              <a:rPr lang="cs-CZ" dirty="0"/>
              <a:t>.</a:t>
            </a:r>
          </a:p>
          <a:p>
            <a:pPr>
              <a:lnSpc>
                <a:spcPct val="110000"/>
              </a:lnSpc>
            </a:pPr>
            <a:r>
              <a:rPr lang="en-GB" dirty="0"/>
              <a:t>More than two-thirds of the 98.9 million hectares of organic agricultural land in 2023 were grassland/grazing areas (over 68.5 million hectares). </a:t>
            </a:r>
            <a:endParaRPr lang="cs-CZ" dirty="0"/>
          </a:p>
          <a:p>
            <a:pPr>
              <a:lnSpc>
                <a:spcPct val="110000"/>
              </a:lnSpc>
            </a:pPr>
            <a:r>
              <a:rPr lang="en-GB" dirty="0"/>
              <a:t>The cropland area (arable land with 16.2 million hectares and permanent crops with 6.7 million hectares) constituted 22.9 million hectares, which was less than a quarter of the organic agricultural land</a:t>
            </a:r>
            <a:r>
              <a:rPr lang="cs-CZ" dirty="0"/>
              <a:t>.</a:t>
            </a:r>
          </a:p>
          <a:p>
            <a:pPr>
              <a:lnSpc>
                <a:spcPct val="110000"/>
              </a:lnSpc>
            </a:pPr>
            <a:r>
              <a:rPr lang="en-GB" dirty="0"/>
              <a:t>While in Oceania and Latin America, permanent grassland/grazing covers a large part of the organic farmland area, in Africa, permanent crops are the most important land use type. In Asia, Europe and North America, arable land is the most important.</a:t>
            </a:r>
            <a:endParaRPr lang="cs-CZ" dirty="0"/>
          </a:p>
          <a:p>
            <a:pPr>
              <a:lnSpc>
                <a:spcPct val="110000"/>
              </a:lnSpc>
            </a:pPr>
            <a:r>
              <a:rPr lang="en-GB" dirty="0"/>
              <a:t>The key arable crops were cereals, green fodder from arable land and oilseeds. </a:t>
            </a:r>
            <a:endParaRPr lang="cs-CZ" dirty="0"/>
          </a:p>
          <a:p>
            <a:pPr>
              <a:lnSpc>
                <a:spcPct val="110000"/>
              </a:lnSpc>
            </a:pPr>
            <a:r>
              <a:rPr lang="en-GB" dirty="0"/>
              <a:t>For permanent crops, nuts, coffee and olives were the most relevant </a:t>
            </a:r>
            <a:endParaRPr lang="cs-CZ" dirty="0"/>
          </a:p>
          <a:p>
            <a:pPr>
              <a:lnSpc>
                <a:spcPct val="110000"/>
              </a:lnSpc>
            </a:pPr>
            <a:r>
              <a:rPr lang="en-GB" dirty="0"/>
              <a:t>All three main land use types increased between 2022 and 2023. The arable crops increased by 6.9 percent, permanent crop by 8.5 percent, and organic grassland/grazing areas by 1.2 percent. </a:t>
            </a:r>
            <a:endParaRPr lang="cs-CZ" dirty="0"/>
          </a:p>
          <a:p>
            <a:pPr>
              <a:lnSpc>
                <a:spcPct val="110000"/>
              </a:lnSpc>
            </a:pPr>
            <a:endParaRPr lang="cs-CZ" dirty="0"/>
          </a:p>
          <a:p>
            <a:pPr>
              <a:lnSpc>
                <a:spcPct val="110000"/>
              </a:lnSpc>
            </a:pPr>
            <a:endParaRPr lang="cs-CZ" dirty="0"/>
          </a:p>
          <a:p>
            <a:pPr>
              <a:lnSpc>
                <a:spcPct val="110000"/>
              </a:lnSpc>
            </a:pPr>
            <a:endParaRPr lang="cs-CZ" dirty="0"/>
          </a:p>
          <a:p>
            <a:endParaRPr lang="cs-CZ" dirty="0"/>
          </a:p>
          <a:p>
            <a:endParaRPr lang="de-CH" dirty="0"/>
          </a:p>
        </p:txBody>
      </p:sp>
    </p:spTree>
    <p:extLst>
      <p:ext uri="{BB962C8B-B14F-4D97-AF65-F5344CB8AC3E}">
        <p14:creationId xmlns:p14="http://schemas.microsoft.com/office/powerpoint/2010/main" val="1159487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Vegetables_2b</a:t>
            </a:r>
          </a:p>
        </p:txBody>
      </p:sp>
      <p:pic>
        <p:nvPicPr>
          <p:cNvPr id="6" name="Picture 5">
            <a:extLst>
              <a:ext uri="{FF2B5EF4-FFF2-40B4-BE49-F238E27FC236}">
                <a16:creationId xmlns:a16="http://schemas.microsoft.com/office/drawing/2014/main" id="{B23B8278-B5D4-4E1E-965E-8545384BA6A8}"/>
              </a:ext>
            </a:extLst>
          </p:cNvPr>
          <p:cNvPicPr>
            <a:picLocks noChangeAspect="1"/>
          </p:cNvPicPr>
          <p:nvPr/>
        </p:nvPicPr>
        <p:blipFill rotWithShape="1">
          <a:blip r:embed="rId3"/>
          <a:srcRect t="36380"/>
          <a:stretch/>
        </p:blipFill>
        <p:spPr>
          <a:xfrm>
            <a:off x="1976176" y="2700"/>
            <a:ext cx="8239648" cy="6855300"/>
          </a:xfrm>
          <a:prstGeom prst="rect">
            <a:avLst/>
          </a:prstGeom>
        </p:spPr>
      </p:pic>
    </p:spTree>
    <p:extLst>
      <p:ext uri="{BB962C8B-B14F-4D97-AF65-F5344CB8AC3E}">
        <p14:creationId xmlns:p14="http://schemas.microsoft.com/office/powerpoint/2010/main" val="1943179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a:t>More information </a:t>
            </a:r>
            <a:endParaRPr lang="de-CH" altLang="de-DE" dirty="0"/>
          </a:p>
        </p:txBody>
      </p:sp>
      <p:sp>
        <p:nvSpPr>
          <p:cNvPr id="3" name="Inhaltsplatzhalter 2"/>
          <p:cNvSpPr>
            <a:spLocks noGrp="1"/>
          </p:cNvSpPr>
          <p:nvPr>
            <p:ph idx="1"/>
          </p:nvPr>
        </p:nvSpPr>
        <p:spPr/>
        <p:txBody>
          <a:bodyPr/>
          <a:lstStyle/>
          <a:p>
            <a:r>
              <a:rPr lang="de-CH" dirty="0"/>
              <a:t>More </a:t>
            </a:r>
            <a:r>
              <a:rPr lang="de-CH" dirty="0" err="1"/>
              <a:t>information</a:t>
            </a:r>
            <a:r>
              <a:rPr lang="de-CH" dirty="0"/>
              <a:t> (PDF, data </a:t>
            </a:r>
            <a:r>
              <a:rPr lang="de-CH" dirty="0" err="1"/>
              <a:t>sources</a:t>
            </a:r>
            <a:r>
              <a:rPr lang="de-CH" dirty="0"/>
              <a:t>, </a:t>
            </a:r>
            <a:r>
              <a:rPr lang="de-CH" dirty="0" err="1"/>
              <a:t>graphs</a:t>
            </a:r>
            <a:r>
              <a:rPr lang="de-CH" dirty="0"/>
              <a:t>) at</a:t>
            </a:r>
            <a:r>
              <a:rPr lang="cs-CZ" dirty="0"/>
              <a:t>:</a:t>
            </a:r>
            <a:r>
              <a:rPr lang="de-CH" dirty="0"/>
              <a:t> </a:t>
            </a:r>
            <a:br>
              <a:rPr lang="cs-CZ" dirty="0"/>
            </a:br>
            <a:r>
              <a:rPr lang="de-CH" dirty="0">
                <a:hlinkClick r:id="rId2"/>
              </a:rPr>
              <a:t>http://www.organic-world.net/yearbook/yearbook-20</a:t>
            </a:r>
            <a:r>
              <a:rPr lang="cs-CZ" dirty="0">
                <a:hlinkClick r:id="rId2"/>
              </a:rPr>
              <a:t>25</a:t>
            </a:r>
            <a:r>
              <a:rPr lang="de-CH" dirty="0">
                <a:hlinkClick r:id="rId2"/>
              </a:rPr>
              <a:t>.html</a:t>
            </a:r>
            <a:r>
              <a:rPr lang="de-CH" dirty="0"/>
              <a:t> </a:t>
            </a:r>
            <a:endParaRPr lang="cs-CZ" dirty="0"/>
          </a:p>
          <a:p>
            <a:endParaRPr lang="de-CH" dirty="0"/>
          </a:p>
          <a:p>
            <a:r>
              <a:rPr lang="de-CH" dirty="0"/>
              <a:t>Contact</a:t>
            </a:r>
            <a:br>
              <a:rPr lang="de-CH" dirty="0"/>
            </a:br>
            <a:r>
              <a:rPr lang="de-CH" dirty="0"/>
              <a:t>Helga Wille</a:t>
            </a:r>
            <a:r>
              <a:rPr lang="cs-CZ" dirty="0"/>
              <a:t>r</a:t>
            </a:r>
            <a:br>
              <a:rPr lang="de-CH" dirty="0"/>
            </a:br>
            <a:r>
              <a:rPr lang="de-CH" dirty="0"/>
              <a:t>Research Institute of Organic Agriculture FiBL</a:t>
            </a:r>
            <a:br>
              <a:rPr lang="de-CH" dirty="0"/>
            </a:br>
            <a:r>
              <a:rPr lang="de-CH" dirty="0"/>
              <a:t>5070 Frick</a:t>
            </a:r>
            <a:br>
              <a:rPr lang="de-CH" dirty="0"/>
            </a:br>
            <a:r>
              <a:rPr lang="de-CH" dirty="0"/>
              <a:t>Switzerland</a:t>
            </a:r>
            <a:br>
              <a:rPr lang="de-CH" dirty="0"/>
            </a:br>
            <a:r>
              <a:rPr lang="de-CH" dirty="0">
                <a:hlinkClick r:id="rId3"/>
              </a:rPr>
              <a:t>helga.willer@fibl.org</a:t>
            </a:r>
            <a:endParaRPr lang="en-US" dirty="0"/>
          </a:p>
        </p:txBody>
      </p:sp>
    </p:spTree>
    <p:extLst>
      <p:ext uri="{BB962C8B-B14F-4D97-AF65-F5344CB8AC3E}">
        <p14:creationId xmlns:p14="http://schemas.microsoft.com/office/powerpoint/2010/main" val="3529589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Disclaimer</a:t>
            </a:r>
            <a:endParaRPr lang="de-CH" dirty="0"/>
          </a:p>
        </p:txBody>
      </p:sp>
      <p:sp>
        <p:nvSpPr>
          <p:cNvPr id="3" name="Inhaltsplatzhalter 2"/>
          <p:cNvSpPr>
            <a:spLocks noGrp="1"/>
          </p:cNvSpPr>
          <p:nvPr>
            <p:ph idx="1"/>
          </p:nvPr>
        </p:nvSpPr>
        <p:spPr/>
        <p:txBody>
          <a:bodyPr/>
          <a:lstStyle/>
          <a:p>
            <a:r>
              <a:rPr lang="en-GB" dirty="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a:p>
          <a:p>
            <a:r>
              <a:rPr lang="en-GB" dirty="0"/>
              <a:t>This document has been produced with the support of the Swiss State Secretariat for Economic Affairs (SECO), the Sustainability Fund of Coop Switzerland, Bio Suisse, NürnbergMesse, IFOAM – Organics International. The views expressed herein can in no way be taken to reflect the official opinions of SECO, Coop, Bio Suisse, NürnbergMesse or IFOAM – Organics International. </a:t>
            </a:r>
            <a:endParaRPr lang="de-CH" dirty="0"/>
          </a:p>
        </p:txBody>
      </p:sp>
    </p:spTree>
    <p:extLst>
      <p:ext uri="{BB962C8B-B14F-4D97-AF65-F5344CB8AC3E}">
        <p14:creationId xmlns:p14="http://schemas.microsoft.com/office/powerpoint/2010/main" val="4047939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a:t>Presentations on </a:t>
            </a:r>
            <a:r>
              <a:rPr lang="de-CH" altLang="en-US">
                <a:hlinkClick r:id="rId2"/>
              </a:rPr>
              <a:t>www.organic-world.net</a:t>
            </a:r>
            <a:endParaRPr lang="de-CH" dirty="0"/>
          </a:p>
        </p:txBody>
      </p:sp>
      <p:pic>
        <p:nvPicPr>
          <p:cNvPr id="5" name="Picture 4">
            <a:extLst>
              <a:ext uri="{FF2B5EF4-FFF2-40B4-BE49-F238E27FC236}">
                <a16:creationId xmlns:a16="http://schemas.microsoft.com/office/drawing/2014/main" id="{79605364-AC7C-40CA-A407-C06F8DDE1A55}"/>
              </a:ext>
            </a:extLst>
          </p:cNvPr>
          <p:cNvPicPr>
            <a:picLocks noChangeAspect="1"/>
          </p:cNvPicPr>
          <p:nvPr/>
        </p:nvPicPr>
        <p:blipFill>
          <a:blip r:embed="rId3"/>
          <a:stretch>
            <a:fillRect/>
          </a:stretch>
        </p:blipFill>
        <p:spPr>
          <a:xfrm>
            <a:off x="823634" y="1434598"/>
            <a:ext cx="5757913" cy="4312654"/>
          </a:xfrm>
          <a:prstGeom prst="rect">
            <a:avLst/>
          </a:prstGeom>
        </p:spPr>
      </p:pic>
    </p:spTree>
    <p:extLst>
      <p:ext uri="{BB962C8B-B14F-4D97-AF65-F5344CB8AC3E}">
        <p14:creationId xmlns:p14="http://schemas.microsoft.com/office/powerpoint/2010/main" val="33246125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5" name="Picture 4">
            <a:extLst>
              <a:ext uri="{FF2B5EF4-FFF2-40B4-BE49-F238E27FC236}">
                <a16:creationId xmlns:a16="http://schemas.microsoft.com/office/drawing/2014/main" id="{F028A244-8A47-4FC7-9837-5477149AEA1A}"/>
              </a:ext>
            </a:extLst>
          </p:cNvPr>
          <p:cNvPicPr>
            <a:picLocks noChangeAspect="1"/>
          </p:cNvPicPr>
          <p:nvPr/>
        </p:nvPicPr>
        <p:blipFill>
          <a:blip r:embed="rId2"/>
          <a:stretch>
            <a:fillRect/>
          </a:stretch>
        </p:blipFill>
        <p:spPr>
          <a:xfrm>
            <a:off x="814915" y="1395703"/>
            <a:ext cx="8872010" cy="4475436"/>
          </a:xfrm>
          <a:prstGeom prst="rect">
            <a:avLst/>
          </a:prstGeom>
        </p:spPr>
      </p:pic>
    </p:spTree>
    <p:extLst>
      <p:ext uri="{BB962C8B-B14F-4D97-AF65-F5344CB8AC3E}">
        <p14:creationId xmlns:p14="http://schemas.microsoft.com/office/powerpoint/2010/main" val="657740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5" name="Content Placeholder 8">
            <a:extLst>
              <a:ext uri="{FF2B5EF4-FFF2-40B4-BE49-F238E27FC236}">
                <a16:creationId xmlns:a16="http://schemas.microsoft.com/office/drawing/2014/main" id="{CC5573AB-41C1-4D51-81B6-BC81A4389569}"/>
              </a:ext>
            </a:extLst>
          </p:cNvPr>
          <p:cNvPicPr>
            <a:picLocks noGrp="1" noChangeAspect="1"/>
          </p:cNvPicPr>
          <p:nvPr>
            <p:ph idx="1"/>
          </p:nvPr>
        </p:nvPicPr>
        <p:blipFill>
          <a:blip r:embed="rId2"/>
          <a:stretch>
            <a:fillRect/>
          </a:stretch>
        </p:blipFill>
        <p:spPr>
          <a:xfrm>
            <a:off x="5391390" y="1273968"/>
            <a:ext cx="5638321" cy="4310063"/>
          </a:xfrm>
          <a:prstGeom prst="rect">
            <a:avLst/>
          </a:prstGeom>
        </p:spPr>
      </p:pic>
      <p:pic>
        <p:nvPicPr>
          <p:cNvPr id="3" name="Picture 2">
            <a:extLst>
              <a:ext uri="{FF2B5EF4-FFF2-40B4-BE49-F238E27FC236}">
                <a16:creationId xmlns:a16="http://schemas.microsoft.com/office/drawing/2014/main" id="{A5B4BDB6-C73E-4B4A-9103-E0864F850338}"/>
              </a:ext>
            </a:extLst>
          </p:cNvPr>
          <p:cNvPicPr>
            <a:picLocks noChangeAspect="1"/>
          </p:cNvPicPr>
          <p:nvPr/>
        </p:nvPicPr>
        <p:blipFill>
          <a:blip r:embed="rId3"/>
          <a:stretch>
            <a:fillRect/>
          </a:stretch>
        </p:blipFill>
        <p:spPr>
          <a:xfrm>
            <a:off x="1162289" y="1338261"/>
            <a:ext cx="3778911" cy="4181475"/>
          </a:xfrm>
          <a:prstGeom prst="rect">
            <a:avLst/>
          </a:prstGeom>
        </p:spPr>
      </p:pic>
    </p:spTree>
    <p:extLst>
      <p:ext uri="{BB962C8B-B14F-4D97-AF65-F5344CB8AC3E}">
        <p14:creationId xmlns:p14="http://schemas.microsoft.com/office/powerpoint/2010/main" val="3785295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sz="2800"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838200" y="1448253"/>
            <a:ext cx="10515600" cy="4351338"/>
          </a:xfrm>
        </p:spPr>
        <p:txBody>
          <a:bodyPr/>
          <a:lstStyle/>
          <a:p>
            <a:pPr marL="0" indent="0">
              <a:buNone/>
            </a:pPr>
            <a:r>
              <a:rPr lang="en-GB" dirty="0"/>
              <a:t>Helga Willer</a:t>
            </a:r>
            <a:br>
              <a:rPr lang="en-GB" dirty="0"/>
            </a:br>
            <a:r>
              <a:rPr lang="en-GB" dirty="0"/>
              <a:t>Research 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07 (direct)</a:t>
            </a:r>
          </a:p>
          <a:p>
            <a:pPr marL="0" indent="0">
              <a:buNone/>
            </a:pPr>
            <a:r>
              <a:rPr lang="en-GB" dirty="0">
                <a:hlinkClick r:id="rId2"/>
              </a:rPr>
              <a:t>info.suisse@fibl.org</a:t>
            </a:r>
            <a:r>
              <a:rPr lang="en-GB" dirty="0"/>
              <a:t>, </a:t>
            </a:r>
            <a:r>
              <a:rPr lang="en-GB" dirty="0">
                <a:hlinkClick r:id="rId3"/>
              </a:rPr>
              <a:t>helga.willer@fibl.org</a:t>
            </a:r>
            <a:r>
              <a:rPr lang="en-GB" dirty="0"/>
              <a:t> </a:t>
            </a:r>
            <a:br>
              <a:rPr lang="en-GB" dirty="0"/>
            </a:br>
            <a:r>
              <a:rPr lang="en-GB" dirty="0">
                <a:hlinkClick r:id="rId4"/>
              </a:rPr>
              <a:t>www.fibl.org</a:t>
            </a:r>
            <a:r>
              <a:rPr lang="en-GB" dirty="0"/>
              <a:t>, </a:t>
            </a:r>
            <a:r>
              <a:rPr lang="en-GB" dirty="0">
                <a:hlinkClick r:id="rId5"/>
              </a:rPr>
              <a:t>www.organic-world.net</a:t>
            </a:r>
            <a:r>
              <a:rPr lang="en-GB" dirty="0"/>
              <a:t>, </a:t>
            </a:r>
            <a:r>
              <a:rPr lang="en-GB" dirty="0">
                <a:hlinkClick r:id="rId6"/>
              </a:rPr>
              <a:t>https://statistics.fibl.org</a:t>
            </a:r>
            <a:r>
              <a:rPr lang="en-GB" dirty="0"/>
              <a:t> </a:t>
            </a:r>
          </a:p>
        </p:txBody>
      </p:sp>
    </p:spTree>
    <p:extLst>
      <p:ext uri="{BB962C8B-B14F-4D97-AF65-F5344CB8AC3E}">
        <p14:creationId xmlns:p14="http://schemas.microsoft.com/office/powerpoint/2010/main" val="49042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3DB1C5-FCA8-46F7-B2F9-AE478C65DE1E}"/>
              </a:ext>
            </a:extLst>
          </p:cNvPr>
          <p:cNvPicPr>
            <a:picLocks noChangeAspect="1"/>
          </p:cNvPicPr>
          <p:nvPr/>
        </p:nvPicPr>
        <p:blipFill>
          <a:blip r:embed="rId3"/>
          <a:stretch>
            <a:fillRect/>
          </a:stretch>
        </p:blipFill>
        <p:spPr>
          <a:xfrm>
            <a:off x="0" y="346"/>
            <a:ext cx="10249455" cy="6857308"/>
          </a:xfrm>
          <a:prstGeom prst="rect">
            <a:avLst/>
          </a:prstGeom>
        </p:spPr>
      </p:pic>
      <p:sp>
        <p:nvSpPr>
          <p:cNvPr id="4" name="Title" hidden="1"/>
          <p:cNvSpPr>
            <a:spLocks noGrp="1"/>
          </p:cNvSpPr>
          <p:nvPr>
            <p:ph type="title"/>
          </p:nvPr>
        </p:nvSpPr>
        <p:spPr/>
        <p:txBody>
          <a:bodyPr/>
          <a:lstStyle/>
          <a:p>
            <a:r>
              <a:t>Land_use_world_arable_land1</a:t>
            </a:r>
          </a:p>
        </p:txBody>
      </p:sp>
    </p:spTree>
    <p:extLst>
      <p:ext uri="{BB962C8B-B14F-4D97-AF65-F5344CB8AC3E}">
        <p14:creationId xmlns:p14="http://schemas.microsoft.com/office/powerpoint/2010/main" val="281082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Land_use_world_development</a:t>
            </a:r>
          </a:p>
        </p:txBody>
      </p:sp>
      <p:pic>
        <p:nvPicPr>
          <p:cNvPr id="5" name="Picture 4">
            <a:extLst>
              <a:ext uri="{FF2B5EF4-FFF2-40B4-BE49-F238E27FC236}">
                <a16:creationId xmlns:a16="http://schemas.microsoft.com/office/drawing/2014/main" id="{1D1F56AA-6957-40DB-B6A6-66C3D743DEF9}"/>
              </a:ext>
            </a:extLst>
          </p:cNvPr>
          <p:cNvPicPr>
            <a:picLocks noChangeAspect="1"/>
          </p:cNvPicPr>
          <p:nvPr/>
        </p:nvPicPr>
        <p:blipFill>
          <a:blip r:embed="rId3"/>
          <a:stretch>
            <a:fillRect/>
          </a:stretch>
        </p:blipFill>
        <p:spPr>
          <a:xfrm>
            <a:off x="0" y="-12214"/>
            <a:ext cx="10287000" cy="6882427"/>
          </a:xfrm>
          <a:prstGeom prst="rect">
            <a:avLst/>
          </a:prstGeom>
        </p:spPr>
      </p:pic>
    </p:spTree>
    <p:extLst>
      <p:ext uri="{BB962C8B-B14F-4D97-AF65-F5344CB8AC3E}">
        <p14:creationId xmlns:p14="http://schemas.microsoft.com/office/powerpoint/2010/main" val="1997054118"/>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Props1.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0A4870-0F19-497A-A7B4-C3109C528915}">
  <ds:schemaRefs>
    <ds:schemaRef ds:uri="http://schemas.microsoft.com/sharepoint/v3/contenttype/forms"/>
  </ds:schemaRefs>
</ds:datastoreItem>
</file>

<file path=customXml/itemProps3.xml><?xml version="1.0" encoding="utf-8"?>
<ds:datastoreItem xmlns:ds="http://schemas.openxmlformats.org/officeDocument/2006/customXml" ds:itemID="{1E1B3832-62FB-4AA6-AE0F-C1005DBE3406}">
  <ds:schemaRefs>
    <ds:schemaRef ds:uri="http://purl.org/dc/terms/"/>
    <ds:schemaRef ds:uri="http://schemas.microsoft.com/sharepoint/v3"/>
    <ds:schemaRef ds:uri="dd18740c-b141-4d05-9751-e9f3dcf7e76f"/>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926ccd4c-651f-4ccc-af87-3950eef9fdad"/>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2879</Words>
  <Application>Microsoft Office PowerPoint</Application>
  <PresentationFormat>Breitbild</PresentationFormat>
  <Paragraphs>565</Paragraphs>
  <Slides>76</Slides>
  <Notes>67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76</vt:i4>
      </vt:variant>
    </vt:vector>
  </HeadingPairs>
  <TitlesOfParts>
    <vt:vector size="83" baseType="lpstr">
      <vt:lpstr>ＭＳ Ｐゴシック</vt:lpstr>
      <vt:lpstr>Arial</vt:lpstr>
      <vt:lpstr>Arial Black</vt:lpstr>
      <vt:lpstr>Calibri</vt:lpstr>
      <vt:lpstr>Gill Sans MT</vt:lpstr>
      <vt:lpstr>Times New Roman</vt:lpstr>
      <vt:lpstr>FiBL Slide Master</vt:lpstr>
      <vt:lpstr>Organic Agriculture Worldwide 2023:  Key results from the FiBL survey on organic agriculture worldwide 2025 </vt:lpstr>
      <vt:lpstr>Organic Agriculture Worldwide: Key results from the FiBL survey on organic agriculture worldwide 2025 Part 2: Organic land use and crops  </vt:lpstr>
      <vt:lpstr>Acknowledgements</vt:lpstr>
      <vt:lpstr>The World of Organic Agriculture 2025</vt:lpstr>
      <vt:lpstr>About this presentation</vt:lpstr>
      <vt:lpstr>The 26th survey on organic agriculture world-wide</vt:lpstr>
      <vt:lpstr>Land use in organic agriculture </vt:lpstr>
      <vt:lpstr>Land_use_world_arable_land1</vt:lpstr>
      <vt:lpstr>Land_use_world_development</vt:lpstr>
      <vt:lpstr>world_arable_land_distribution_by_country</vt:lpstr>
      <vt:lpstr>world_arable_land_distribution_by_group</vt:lpstr>
      <vt:lpstr>world_perm_land_distribution_by_country</vt:lpstr>
      <vt:lpstr>world_perm_land_distribution_by_group</vt:lpstr>
      <vt:lpstr>world_land_use_distribution_region</vt:lpstr>
      <vt:lpstr>Africa_land_use</vt:lpstr>
      <vt:lpstr>Asia_land_use</vt:lpstr>
      <vt:lpstr>Europe_land_use</vt:lpstr>
      <vt:lpstr>Europe_land_use_by_culture</vt:lpstr>
      <vt:lpstr>Europe_land_use_development</vt:lpstr>
      <vt:lpstr>European_Union_land_use_by_culture</vt:lpstr>
      <vt:lpstr>milk</vt:lpstr>
      <vt:lpstr>LA_land_use</vt:lpstr>
      <vt:lpstr>NA_land_use</vt:lpstr>
      <vt:lpstr>Oceania_land_use</vt:lpstr>
      <vt:lpstr>Further organic areas: Wild collection and aquaculture </vt:lpstr>
      <vt:lpstr>world_land_all_areas</vt:lpstr>
      <vt:lpstr>wild_ collection_by_country</vt:lpstr>
      <vt:lpstr>beehives_by_region</vt:lpstr>
      <vt:lpstr>beehives_by country</vt:lpstr>
      <vt:lpstr>aquaculture_country</vt:lpstr>
      <vt:lpstr>Cereals_1a</vt:lpstr>
      <vt:lpstr>Cereals_1b</vt:lpstr>
      <vt:lpstr>Cereals_2a</vt:lpstr>
      <vt:lpstr>Cereals_2b</vt:lpstr>
      <vt:lpstr>Citrus Fruit_1a</vt:lpstr>
      <vt:lpstr>Citrus Fruit_1b</vt:lpstr>
      <vt:lpstr>Citrus Fruit_2a</vt:lpstr>
      <vt:lpstr>Citrus Fruit_2b</vt:lpstr>
      <vt:lpstr>Cocoa_1a</vt:lpstr>
      <vt:lpstr>Cocoa_2a</vt:lpstr>
      <vt:lpstr>Cocoa_2b</vt:lpstr>
      <vt:lpstr>Coffee_1a</vt:lpstr>
      <vt:lpstr>Coffee_2a</vt:lpstr>
      <vt:lpstr>Coffee_2b</vt:lpstr>
      <vt:lpstr>Dry Pulses_1a</vt:lpstr>
      <vt:lpstr>Dry Pulses_1b</vt:lpstr>
      <vt:lpstr>Dry Pulses_2a</vt:lpstr>
      <vt:lpstr>Dry Pulses_2b</vt:lpstr>
      <vt:lpstr>Temperate Fruit_1a</vt:lpstr>
      <vt:lpstr>Temperate Fruit_1b</vt:lpstr>
      <vt:lpstr>Temperate Fruit_2a</vt:lpstr>
      <vt:lpstr>Temperate Fruit_2b</vt:lpstr>
      <vt:lpstr>Tropical and Subtropical fruit_1a</vt:lpstr>
      <vt:lpstr>Tropical and Subtropical fruit_1b</vt:lpstr>
      <vt:lpstr>Tropical and Subtropical fruit_2a</vt:lpstr>
      <vt:lpstr>Tropical and Subtropical fruit_2b</vt:lpstr>
      <vt:lpstr>Grapes_1</vt:lpstr>
      <vt:lpstr>Grapes_2a</vt:lpstr>
      <vt:lpstr>Grapes_2b</vt:lpstr>
      <vt:lpstr>Oilseeds_1a</vt:lpstr>
      <vt:lpstr>Oilseeds_1b</vt:lpstr>
      <vt:lpstr>Oilseeds_2a</vt:lpstr>
      <vt:lpstr>Oilseeds_2b</vt:lpstr>
      <vt:lpstr>Olives_1</vt:lpstr>
      <vt:lpstr>Olives_2a</vt:lpstr>
      <vt:lpstr>Olives_2b</vt:lpstr>
      <vt:lpstr>Vegetables_1a</vt:lpstr>
      <vt:lpstr>Vegetables_1b</vt:lpstr>
      <vt:lpstr>Vegetables_2a</vt:lpstr>
      <vt:lpstr>Vegetables_2b</vt:lpstr>
      <vt:lpstr>More information </vt:lpstr>
      <vt:lpstr>Disclaimer</vt:lpstr>
      <vt:lpstr>Presentations on www.organic-world.net</vt:lpstr>
      <vt:lpstr>Statistics.FiBL.org</vt:lpstr>
      <vt:lpstr>www.twitter.com/fiblstatistics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Willer Helga</cp:lastModifiedBy>
  <cp:revision>301</cp:revision>
  <dcterms:created xsi:type="dcterms:W3CDTF">2021-02-10T13:15:41Z</dcterms:created>
  <dcterms:modified xsi:type="dcterms:W3CDTF">2025-07-19T13:55:04Z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