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9">
  <p:sldMasterIdLst>
    <p:sldMasterId id="2147483648" r:id="rId4"/>
  </p:sldMasterIdLst>
  <p:notesMasterIdLst>
    <p:notesMasterId r:id="rId51"/>
  </p:notesMasterIdLst>
  <p:handoutMasterIdLst>
    <p:handoutMasterId r:id="rId52"/>
  </p:handoutMasterIdLst>
  <p:sldIdLst>
    <p:sldId id="256" r:id="rId5"/>
    <p:sldId id="480" r:id="rId6"/>
    <p:sldId id="314" r:id="rId7"/>
    <p:sldId id="482" r:id="rId8"/>
    <p:sldId id="483" r:id="rId9"/>
    <p:sldId id="484" r:id="rId10"/>
    <p:sldId id="320" r:id="rId11"/>
    <p:sldId id="321" r:id="rId12"/>
    <p:sldId id="322" r:id="rId13"/>
    <p:sldId id="362" r:id="rId14"/>
    <p:sldId id="485" r:id="rId15"/>
    <p:sldId id="545" r:id="rId16"/>
    <p:sldId id="326" r:id="rId17"/>
    <p:sldId id="486" r:id="rId18"/>
    <p:sldId id="328" r:id="rId19"/>
    <p:sldId id="329" r:id="rId20"/>
    <p:sldId id="330" r:id="rId21"/>
    <p:sldId id="331" r:id="rId22"/>
    <p:sldId id="332" r:id="rId23"/>
    <p:sldId id="333" r:id="rId24"/>
    <p:sldId id="334" r:id="rId25"/>
    <p:sldId id="335" r:id="rId26"/>
    <p:sldId id="336" r:id="rId27"/>
    <p:sldId id="337" r:id="rId28"/>
    <p:sldId id="487" r:id="rId29"/>
    <p:sldId id="339" r:id="rId30"/>
    <p:sldId id="340" r:id="rId31"/>
    <p:sldId id="341" r:id="rId32"/>
    <p:sldId id="342" r:id="rId33"/>
    <p:sldId id="488"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542" r:id="rId47"/>
    <p:sldId id="543" r:id="rId48"/>
    <p:sldId id="544" r:id="rId49"/>
    <p:sldId id="31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F855F4-6B3D-734F-8ED9-E6A7F47D5A6B}">
          <p14:sldIdLst>
            <p14:sldId id="256"/>
          </p14:sldIdLst>
        </p14:section>
        <p14:section name="Content" id="{27C77642-E8FC-D04B-A600-8D79524F4638}">
          <p14:sldIdLst>
            <p14:sldId id="480"/>
            <p14:sldId id="314"/>
            <p14:sldId id="482"/>
            <p14:sldId id="483"/>
            <p14:sldId id="484"/>
            <p14:sldId id="320"/>
            <p14:sldId id="321"/>
            <p14:sldId id="322"/>
            <p14:sldId id="362"/>
            <p14:sldId id="485"/>
            <p14:sldId id="545"/>
            <p14:sldId id="326"/>
            <p14:sldId id="486"/>
            <p14:sldId id="328"/>
            <p14:sldId id="329"/>
            <p14:sldId id="330"/>
            <p14:sldId id="331"/>
            <p14:sldId id="332"/>
            <p14:sldId id="333"/>
            <p14:sldId id="334"/>
            <p14:sldId id="335"/>
            <p14:sldId id="336"/>
            <p14:sldId id="337"/>
            <p14:sldId id="487"/>
            <p14:sldId id="339"/>
            <p14:sldId id="340"/>
            <p14:sldId id="341"/>
            <p14:sldId id="342"/>
            <p14:sldId id="488"/>
            <p14:sldId id="344"/>
            <p14:sldId id="345"/>
            <p14:sldId id="346"/>
            <p14:sldId id="347"/>
            <p14:sldId id="348"/>
            <p14:sldId id="349"/>
            <p14:sldId id="350"/>
            <p14:sldId id="351"/>
            <p14:sldId id="352"/>
            <p14:sldId id="353"/>
            <p14:sldId id="354"/>
            <p14:sldId id="355"/>
            <p14:sldId id="542"/>
            <p14:sldId id="543"/>
            <p14:sldId id="544"/>
          </p14:sldIdLst>
        </p14:section>
        <p14:section name="Contacts" id="{A36A632A-72D9-C44B-BFEE-AABA4BC46D46}">
          <p14:sldIdLst>
            <p14:sldId id="3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ke Knut" initials="SK" lastIdx="23" clrIdx="0">
    <p:extLst>
      <p:ext uri="{19B8F6BF-5375-455C-9EA6-DF929625EA0E}">
        <p15:presenceInfo xmlns:p15="http://schemas.microsoft.com/office/powerpoint/2012/main" userId="S-1-5-21-1635401191-1135830115-316617838-73315" providerId="AD"/>
      </p:ext>
    </p:extLst>
  </p:cmAuthor>
  <p:cmAuthor id="2" name="Keller Chigusa" initials="KC" lastIdx="30" clrIdx="1">
    <p:extLst>
      <p:ext uri="{19B8F6BF-5375-455C-9EA6-DF929625EA0E}">
        <p15:presenceInfo xmlns:p15="http://schemas.microsoft.com/office/powerpoint/2012/main" userId="S-1-5-21-1635401191-1135830115-316617838-73561" providerId="AD"/>
      </p:ext>
    </p:extLst>
  </p:cmAuthor>
  <p:cmAuthor id="3" name="Kalchofner Seraina" initials="KS" lastIdx="17" clrIdx="2">
    <p:extLst>
      <p:ext uri="{19B8F6BF-5375-455C-9EA6-DF929625EA0E}">
        <p15:presenceInfo xmlns:p15="http://schemas.microsoft.com/office/powerpoint/2012/main" userId="S-1-5-21-1635401191-1135830115-316617838-73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FD4"/>
    <a:srgbClr val="D0DFE8"/>
    <a:srgbClr val="CE8628"/>
    <a:srgbClr val="DA7F59"/>
    <a:srgbClr val="B280A9"/>
    <a:srgbClr val="5FAA93"/>
    <a:srgbClr val="5EA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1" autoAdjust="0"/>
    <p:restoredTop sz="87953" autoAdjust="0"/>
  </p:normalViewPr>
  <p:slideViewPr>
    <p:cSldViewPr snapToGrid="0" snapToObjects="1">
      <p:cViewPr varScale="1">
        <p:scale>
          <a:sx n="61" d="100"/>
          <a:sy n="61" d="100"/>
        </p:scale>
        <p:origin x="90" y="72"/>
      </p:cViewPr>
      <p:guideLst/>
    </p:cSldViewPr>
  </p:slideViewPr>
  <p:outlineViewPr>
    <p:cViewPr>
      <p:scale>
        <a:sx n="33" d="100"/>
        <a:sy n="33" d="100"/>
      </p:scale>
      <p:origin x="0" y="0"/>
    </p:cViewPr>
  </p:outlineViewPr>
  <p:notesTextViewPr>
    <p:cViewPr>
      <p:scale>
        <a:sx n="170" d="100"/>
        <a:sy n="170" d="100"/>
      </p:scale>
      <p:origin x="0" y="0"/>
    </p:cViewPr>
  </p:notesTextViewPr>
  <p:notesViewPr>
    <p:cSldViewPr snapToGrid="0" snapToObjects="1">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4DF50-E128-DD4D-9216-1D555D2B2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3D45D-0977-B94B-A510-AB881F7EF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C2096-F608-BC41-B354-F97475F8C6C3}" type="datetimeFigureOut">
              <a:rPr lang="en-US" smtClean="0"/>
              <a:t>7/19/2025</a:t>
            </a:fld>
            <a:endParaRPr lang="en-US"/>
          </a:p>
        </p:txBody>
      </p:sp>
      <p:sp>
        <p:nvSpPr>
          <p:cNvPr id="4" name="Footer Placeholder 3">
            <a:extLst>
              <a:ext uri="{FF2B5EF4-FFF2-40B4-BE49-F238E27FC236}">
                <a16:creationId xmlns:a16="http://schemas.microsoft.com/office/drawing/2014/main" id="{50308E38-6F86-534F-8D47-913A1B6A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4A49C-C1A0-9843-BE65-F3D21BBFC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238E7-292D-1E40-BE92-D4E3F92C1031}" type="slidenum">
              <a:rPr lang="en-US" smtClean="0"/>
              <a:t>‹Nr.›</a:t>
            </a:fld>
            <a:endParaRPr lang="en-US"/>
          </a:p>
        </p:txBody>
      </p:sp>
    </p:spTree>
    <p:extLst>
      <p:ext uri="{BB962C8B-B14F-4D97-AF65-F5344CB8AC3E}">
        <p14:creationId xmlns:p14="http://schemas.microsoft.com/office/powerpoint/2010/main" val="67212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B61C-870F-C24D-AA23-5AF1F9363730}" type="datetimeFigureOut">
              <a:rPr lang="en-US" smtClean="0"/>
              <a:t>7/19/2025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43B-4DA6-0243-8574-382468EBCECA}" type="slidenum">
              <a:rPr lang="en-US" smtClean="0"/>
              <a:t>‹Nr.›</a:t>
            </a:fld>
            <a:endParaRPr lang="en-US"/>
          </a:p>
        </p:txBody>
      </p:sp>
    </p:spTree>
    <p:extLst>
      <p:ext uri="{BB962C8B-B14F-4D97-AF65-F5344CB8AC3E}">
        <p14:creationId xmlns:p14="http://schemas.microsoft.com/office/powerpoint/2010/main" val="78588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7C43B-4DA6-0243-8574-382468EBCECA}" type="slidenum">
              <a:rPr lang="en-US" smtClean="0"/>
              <a:t>1</a:t>
            </a:fld>
            <a:endParaRPr lang="en-US"/>
          </a:p>
        </p:txBody>
      </p:sp>
    </p:spTree>
    <p:extLst>
      <p:ext uri="{BB962C8B-B14F-4D97-AF65-F5344CB8AC3E}">
        <p14:creationId xmlns:p14="http://schemas.microsoft.com/office/powerpoint/2010/main" val="290537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barChart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26183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42968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69276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pieChart</a:t>
            </a:r>
            <a:endParaRPr dirty="0"/>
          </a:p>
          <a:p>
            <a:r>
              <a:rPr b="0" dirty="0"/>
              <a:t>No alt text provided</a:t>
            </a:r>
            <a:endParaRPr dirty="0"/>
          </a:p>
          <a:p>
            <a:endParaRPr dirty="0"/>
          </a:p>
        </p:txBody>
      </p:sp>
    </p:spTree>
    <p:extLst>
      <p:ext uri="{BB962C8B-B14F-4D97-AF65-F5344CB8AC3E}">
        <p14:creationId xmlns:p14="http://schemas.microsoft.com/office/powerpoint/2010/main" val="73300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95927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171988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028275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9038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58726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Numbers doesn´t</a:t>
            </a:r>
            <a:r>
              <a:rPr lang="cs-CZ" baseline="0" dirty="0"/>
              <a:t> match with the database</a:t>
            </a:r>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28</a:t>
            </a:fld>
            <a:endParaRPr lang="de-CH"/>
          </a:p>
        </p:txBody>
      </p:sp>
    </p:spTree>
    <p:extLst>
      <p:ext uri="{BB962C8B-B14F-4D97-AF65-F5344CB8AC3E}">
        <p14:creationId xmlns:p14="http://schemas.microsoft.com/office/powerpoint/2010/main" val="400896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2"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pPr algn="r">
                <a:spcBef>
                  <a:spcPct val="0"/>
                </a:spcBef>
              </a:pPr>
              <a:t>19.07.2025</a:t>
            </a:fld>
            <a:endParaRPr lang="de-CH" altLang="de-DE" b="0"/>
          </a:p>
        </p:txBody>
      </p:sp>
      <p:sp>
        <p:nvSpPr>
          <p:cNvPr id="57348" name="Rectangle 6"/>
          <p:cNvSpPr txBox="1">
            <a:spLocks noGrp="1" noChangeArrowheads="1"/>
          </p:cNvSpPr>
          <p:nvPr/>
        </p:nvSpPr>
        <p:spPr bwMode="auto">
          <a:xfrm>
            <a:off x="2"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pPr algn="r">
                <a:spcBef>
                  <a:spcPct val="0"/>
                </a:spcBef>
              </a:pPr>
              <a:t>2</a:t>
            </a:fld>
            <a:endParaRPr lang="de-CH" altLang="de-DE" b="0"/>
          </a:p>
        </p:txBody>
      </p:sp>
      <p:sp>
        <p:nvSpPr>
          <p:cNvPr id="57350" name="Rectangle 2"/>
          <p:cNvSpPr>
            <a:spLocks noGrp="1" noRot="1" noChangeAspect="1" noChangeArrowheads="1" noTextEdit="1"/>
          </p:cNvSpPr>
          <p:nvPr>
            <p:ph type="sldImg"/>
          </p:nvPr>
        </p:nvSpPr>
        <p:spPr>
          <a:xfrm>
            <a:off x="180975" y="800100"/>
            <a:ext cx="6797675" cy="3824288"/>
          </a:xfrm>
          <a:ln/>
        </p:spPr>
      </p:sp>
      <p:sp>
        <p:nvSpPr>
          <p:cNvPr id="5735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Tree>
    <p:extLst>
      <p:ext uri="{BB962C8B-B14F-4D97-AF65-F5344CB8AC3E}">
        <p14:creationId xmlns:p14="http://schemas.microsoft.com/office/powerpoint/2010/main" val="2149646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pieChart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70600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3119800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2755982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p:txBody>
      </p:sp>
    </p:spTree>
    <p:extLst>
      <p:ext uri="{BB962C8B-B14F-4D97-AF65-F5344CB8AC3E}">
        <p14:creationId xmlns:p14="http://schemas.microsoft.com/office/powerpoint/2010/main" val="3817259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19.07.2025</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35</a:t>
            </a:fld>
            <a:endParaRPr lang="de-CH" sz="1200" b="0">
              <a:latin typeface="Times New Roman" pitchFamily="18" charset="0"/>
            </a:endParaRPr>
          </a:p>
        </p:txBody>
      </p:sp>
    </p:spTree>
    <p:extLst>
      <p:ext uri="{BB962C8B-B14F-4D97-AF65-F5344CB8AC3E}">
        <p14:creationId xmlns:p14="http://schemas.microsoft.com/office/powerpoint/2010/main" val="2873506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19.07.2025</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36</a:t>
            </a:fld>
            <a:endParaRPr lang="de-CH" sz="1200" b="0">
              <a:latin typeface="Times New Roman" pitchFamily="18" charset="0"/>
            </a:endParaRPr>
          </a:p>
        </p:txBody>
      </p:sp>
    </p:spTree>
    <p:extLst>
      <p:ext uri="{BB962C8B-B14F-4D97-AF65-F5344CB8AC3E}">
        <p14:creationId xmlns:p14="http://schemas.microsoft.com/office/powerpoint/2010/main" val="2647502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19.07.2025</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37</a:t>
            </a:fld>
            <a:endParaRPr lang="de-CH" sz="1200" b="0">
              <a:latin typeface="Times New Roman" pitchFamily="18" charset="0"/>
            </a:endParaRPr>
          </a:p>
        </p:txBody>
      </p:sp>
    </p:spTree>
    <p:extLst>
      <p:ext uri="{BB962C8B-B14F-4D97-AF65-F5344CB8AC3E}">
        <p14:creationId xmlns:p14="http://schemas.microsoft.com/office/powerpoint/2010/main" val="793875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581608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p:txBody>
      </p:sp>
    </p:spTree>
    <p:extLst>
      <p:ext uri="{BB962C8B-B14F-4D97-AF65-F5344CB8AC3E}">
        <p14:creationId xmlns:p14="http://schemas.microsoft.com/office/powerpoint/2010/main" val="15614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itchFamily="18" charset="0"/>
            </a:endParaRPr>
          </a:p>
        </p:txBody>
      </p:sp>
    </p:spTree>
    <p:extLst>
      <p:ext uri="{BB962C8B-B14F-4D97-AF65-F5344CB8AC3E}">
        <p14:creationId xmlns:p14="http://schemas.microsoft.com/office/powerpoint/2010/main" val="121502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33350" y="774700"/>
            <a:ext cx="6600825" cy="3713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Times New Roman" pitchFamily="18" charset="0"/>
            </a:endParaRPr>
          </a:p>
        </p:txBody>
      </p:sp>
    </p:spTree>
    <p:extLst>
      <p:ext uri="{BB962C8B-B14F-4D97-AF65-F5344CB8AC3E}">
        <p14:creationId xmlns:p14="http://schemas.microsoft.com/office/powerpoint/2010/main" val="282206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r>
              <a:rPr lang="de-DE"/>
              <a:t>FiBL</a:t>
            </a:r>
            <a:endParaRPr lang="de-CH"/>
          </a:p>
        </p:txBody>
      </p:sp>
      <p:sp>
        <p:nvSpPr>
          <p:cNvPr id="5" name="Datumsplatzhalter 4"/>
          <p:cNvSpPr>
            <a:spLocks noGrp="1"/>
          </p:cNvSpPr>
          <p:nvPr>
            <p:ph type="dt" idx="11"/>
          </p:nvPr>
        </p:nvSpPr>
        <p:spPr/>
        <p:txBody>
          <a:bodyPr/>
          <a:lstStyle/>
          <a:p>
            <a:pPr>
              <a:defRPr/>
            </a:pPr>
            <a:fld id="{7FBAC3AA-6F46-4053-897A-4D02544212D0}" type="datetime1">
              <a:rPr lang="de-DE" smtClean="0"/>
              <a:pPr>
                <a:defRPr/>
              </a:pPr>
              <a:t>19.07.2025</a:t>
            </a:fld>
            <a:endParaRPr lang="de-CH"/>
          </a:p>
        </p:txBody>
      </p:sp>
      <p:sp>
        <p:nvSpPr>
          <p:cNvPr id="6" name="Fußzeilenplatzhalter 5"/>
          <p:cNvSpPr>
            <a:spLocks noGrp="1"/>
          </p:cNvSpPr>
          <p:nvPr>
            <p:ph type="ftr" sz="quarter" idx="12"/>
          </p:nvPr>
        </p:nvSpPr>
        <p:spPr/>
        <p:txBody>
          <a:bodyPr/>
          <a:lstStyle/>
          <a:p>
            <a:pPr>
              <a:defRPr/>
            </a:pPr>
            <a:r>
              <a:rPr lang="de-CH"/>
              <a:t>www.fibl.org</a:t>
            </a:r>
          </a:p>
        </p:txBody>
      </p:sp>
      <p:sp>
        <p:nvSpPr>
          <p:cNvPr id="7" name="Foliennummernplatzhalter 6"/>
          <p:cNvSpPr>
            <a:spLocks noGrp="1"/>
          </p:cNvSpPr>
          <p:nvPr>
            <p:ph type="sldNum" sz="quarter" idx="13"/>
          </p:nvPr>
        </p:nvSpPr>
        <p:spPr/>
        <p:txBody>
          <a:bodyPr/>
          <a:lstStyle/>
          <a:p>
            <a:pPr>
              <a:defRPr/>
            </a:pPr>
            <a:fld id="{BF0D0EB4-22D4-4B15-B4B1-B55594AEF119}" type="slidenum">
              <a:rPr lang="de-CH" smtClean="0"/>
              <a:pPr>
                <a:defRPr/>
              </a:pPr>
              <a:t>5</a:t>
            </a:fld>
            <a:endParaRPr lang="de-CH"/>
          </a:p>
        </p:txBody>
      </p:sp>
    </p:spTree>
    <p:extLst>
      <p:ext uri="{BB962C8B-B14F-4D97-AF65-F5344CB8AC3E}">
        <p14:creationId xmlns:p14="http://schemas.microsoft.com/office/powerpoint/2010/main" val="19798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80975" y="800100"/>
            <a:ext cx="6797675" cy="3824288"/>
          </a:xfrm>
          <a:ln/>
        </p:spPr>
      </p:sp>
      <p:sp>
        <p:nvSpPr>
          <p:cNvPr id="6349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Times New Roman" pitchFamily="18" charset="0"/>
            </a:endParaRPr>
          </a:p>
        </p:txBody>
      </p:sp>
    </p:spTree>
    <p:extLst>
      <p:ext uri="{BB962C8B-B14F-4D97-AF65-F5344CB8AC3E}">
        <p14:creationId xmlns:p14="http://schemas.microsoft.com/office/powerpoint/2010/main" val="225273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80975" y="800100"/>
            <a:ext cx="6797675" cy="3824288"/>
          </a:xfrm>
          <a:ln/>
        </p:spPr>
      </p:sp>
      <p:sp>
        <p:nvSpPr>
          <p:cNvPr id="66563"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dirty="0">
              <a:latin typeface="Arial" charset="0"/>
            </a:endParaRPr>
          </a:p>
        </p:txBody>
      </p:sp>
    </p:spTree>
    <p:extLst>
      <p:ext uri="{BB962C8B-B14F-4D97-AF65-F5344CB8AC3E}">
        <p14:creationId xmlns:p14="http://schemas.microsoft.com/office/powerpoint/2010/main" val="58966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8740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920180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B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4305780"/>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5283842"/>
            <a:ext cx="9429509" cy="597879"/>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55A50E0F-ED28-864E-B0A6-5D2754C7B8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2924" y="520861"/>
            <a:ext cx="1314692" cy="547788"/>
          </a:xfrm>
          <a:prstGeom prst="rect">
            <a:avLst/>
          </a:prstGeom>
        </p:spPr>
      </p:pic>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8E5C9F-1501-2C4C-BAAD-119C398735A5}"/>
              </a:ext>
            </a:extLst>
          </p:cNvPr>
          <p:cNvSpPr txBox="1">
            <a:spLocks/>
          </p:cNvSpPr>
          <p:nvPr userDrawn="1"/>
        </p:nvSpPr>
        <p:spPr>
          <a:xfrm>
            <a:off x="3048000" y="5580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de-CH" sz="2000" noProof="0" dirty="0"/>
              <a:t>Research Institute </a:t>
            </a:r>
            <a:r>
              <a:rPr lang="de-CH" sz="2000" noProof="0" dirty="0" err="1"/>
              <a:t>of</a:t>
            </a:r>
            <a:r>
              <a:rPr lang="de-CH" sz="2000" noProof="0" dirty="0"/>
              <a:t> </a:t>
            </a:r>
            <a:r>
              <a:rPr lang="de-CH" sz="2000" noProof="0" dirty="0" err="1"/>
              <a:t>Organic</a:t>
            </a:r>
            <a:r>
              <a:rPr lang="de-CH" sz="2000" noProof="0" dirty="0"/>
              <a:t> </a:t>
            </a:r>
            <a:r>
              <a:rPr lang="de-CH" sz="2000" noProof="0" dirty="0" err="1"/>
              <a:t>Agriculture</a:t>
            </a:r>
            <a:r>
              <a:rPr lang="de-CH" sz="2000" noProof="0" dirty="0"/>
              <a:t> FiBL</a:t>
            </a:r>
          </a:p>
          <a:p>
            <a:pPr algn="l">
              <a:lnSpc>
                <a:spcPct val="60000"/>
              </a:lnSpc>
            </a:pPr>
            <a:r>
              <a:rPr lang="de-CH" sz="2000" noProof="0" dirty="0"/>
              <a:t>info.suisse@fibl.org | </a:t>
            </a:r>
            <a:r>
              <a:rPr lang="de-CH" sz="2000" noProof="0" dirty="0" err="1"/>
              <a:t>www.fibl.org</a:t>
            </a:r>
            <a:endParaRPr lang="de-CH" sz="2000" spc="20" noProof="0" dirty="0"/>
          </a:p>
        </p:txBody>
      </p:sp>
      <p:sp>
        <p:nvSpPr>
          <p:cNvPr id="14" name="Textplatzhalter 3">
            <a:extLst>
              <a:ext uri="{FF2B5EF4-FFF2-40B4-BE49-F238E27FC236}">
                <a16:creationId xmlns:a16="http://schemas.microsoft.com/office/drawing/2014/main" id="{D3BA7F37-53AE-324F-A201-9AD658A06E9D}"/>
              </a:ext>
            </a:extLst>
          </p:cNvPr>
          <p:cNvSpPr>
            <a:spLocks noGrp="1"/>
          </p:cNvSpPr>
          <p:nvPr>
            <p:ph type="body" sz="quarter" idx="18" hasCustomPrompt="1"/>
          </p:nvPr>
        </p:nvSpPr>
        <p:spPr>
          <a:xfrm>
            <a:off x="1238491" y="5900866"/>
            <a:ext cx="9429509"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8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Event, </a:t>
            </a:r>
            <a:r>
              <a:rPr lang="de-CH" spc="20" dirty="0" err="1"/>
              <a:t>date</a:t>
            </a:r>
            <a:r>
              <a:rPr lang="de-CH" spc="20" dirty="0"/>
              <a:t>, </a:t>
            </a:r>
            <a:r>
              <a:rPr lang="de-CH" spc="20" dirty="0" err="1"/>
              <a:t>presenter</a:t>
            </a:r>
            <a:r>
              <a:rPr lang="de-CH" spc="20" dirty="0"/>
              <a:t>, etc.</a:t>
            </a:r>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1672111"/>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1672111"/>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1672111"/>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1672111"/>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4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3634" y="404813"/>
            <a:ext cx="10544732" cy="629700"/>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hasCustomPrompt="1"/>
          </p:nvPr>
        </p:nvSpPr>
        <p:spPr>
          <a:xfrm>
            <a:off x="814918" y="1638000"/>
            <a:ext cx="10562167"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a:t>Erste</a:t>
            </a:r>
            <a:r>
              <a:rPr lang="en-GB" noProof="0" dirty="0"/>
              <a:t> </a:t>
            </a:r>
            <a:r>
              <a:rPr lang="en-GB" noProof="0" dirty="0" err="1"/>
              <a:t>Ebene</a:t>
            </a:r>
            <a:r>
              <a:rPr lang="en-GB" noProof="0" dirty="0"/>
              <a:t> </a:t>
            </a:r>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19 July 2025</a:t>
            </a:fld>
            <a:endParaRPr lang="en-GB" noProof="0" dirty="0"/>
          </a:p>
        </p:txBody>
      </p:sp>
      <p:sp>
        <p:nvSpPr>
          <p:cNvPr id="12"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‹Nr.›</a:t>
            </a:fld>
            <a:endParaRPr lang="en-GB" noProof="0" dirty="0"/>
          </a:p>
        </p:txBody>
      </p:sp>
    </p:spTree>
    <p:extLst>
      <p:ext uri="{BB962C8B-B14F-4D97-AF65-F5344CB8AC3E}">
        <p14:creationId xmlns:p14="http://schemas.microsoft.com/office/powerpoint/2010/main" val="42491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11201" y="228600"/>
            <a:ext cx="11002433" cy="698500"/>
          </a:xfrm>
        </p:spPr>
        <p:txBody>
          <a:bodyPr lIns="0" tIns="0"/>
          <a:lstStyle/>
          <a:p>
            <a:r>
              <a:rPr lang="en-GB" noProof="0" dirty="0" err="1"/>
              <a:t>Mastertitelformat</a:t>
            </a:r>
            <a:r>
              <a:rPr lang="en-GB" noProof="0" dirty="0"/>
              <a:t> </a:t>
            </a:r>
            <a:r>
              <a:rPr lang="en-GB" noProof="0" dirty="0" err="1"/>
              <a:t>bearbeiten</a:t>
            </a:r>
            <a:endParaRPr lang="en-GB" noProof="0" dirty="0"/>
          </a:p>
        </p:txBody>
      </p:sp>
      <p:sp>
        <p:nvSpPr>
          <p:cNvPr id="3" name="Inhaltsplatzhalter 2"/>
          <p:cNvSpPr>
            <a:spLocks noGrp="1"/>
          </p:cNvSpPr>
          <p:nvPr>
            <p:ph sz="half" idx="1"/>
          </p:nvPr>
        </p:nvSpPr>
        <p:spPr>
          <a:xfrm>
            <a:off x="711201"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en-GB" noProof="0" smtClean="0"/>
              <a:pPr>
                <a:defRPr/>
              </a:pPr>
              <a:t>‹Nr.›</a:t>
            </a:fld>
            <a:endParaRPr lang="en-GB" noProof="0" dirty="0"/>
          </a:p>
        </p:txBody>
      </p:sp>
      <p:sp>
        <p:nvSpPr>
          <p:cNvPr id="6" name="Inhaltsplatzhalter 2"/>
          <p:cNvSpPr>
            <a:spLocks noGrp="1"/>
          </p:cNvSpPr>
          <p:nvPr>
            <p:ph sz="half" idx="11"/>
          </p:nvPr>
        </p:nvSpPr>
        <p:spPr>
          <a:xfrm>
            <a:off x="6278033"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Tree>
    <p:extLst>
      <p:ext uri="{BB962C8B-B14F-4D97-AF65-F5344CB8AC3E}">
        <p14:creationId xmlns:p14="http://schemas.microsoft.com/office/powerpoint/2010/main" val="1271132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238128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15434" y="228600"/>
            <a:ext cx="11002433" cy="717550"/>
          </a:xfrm>
        </p:spPr>
        <p:txBody>
          <a:bodyPr lIns="0" tIns="0"/>
          <a:lstStyle/>
          <a:p>
            <a:r>
              <a:rPr lang="de-DE"/>
              <a:t>Titelmasterformat durch Klicken bearbeiten</a:t>
            </a:r>
            <a:endParaRPr lang="de-DE" dirty="0"/>
          </a:p>
        </p:txBody>
      </p:sp>
      <p:sp>
        <p:nvSpPr>
          <p:cNvPr id="4" name="Rectangle 15"/>
          <p:cNvSpPr>
            <a:spLocks noGrp="1" noChangeArrowheads="1"/>
          </p:cNvSpPr>
          <p:nvPr>
            <p:ph type="sldNum" sz="quarter" idx="10"/>
          </p:nvPr>
        </p:nvSpPr>
        <p:spPr/>
        <p:txBody>
          <a:bodyPr/>
          <a:lstStyle>
            <a:lvl1pPr>
              <a:defRPr/>
            </a:lvl1pPr>
          </a:lstStyle>
          <a:p>
            <a:pPr>
              <a:defRPr/>
            </a:pPr>
            <a:fld id="{E807130A-017D-4A97-80D7-1690E5258BC9}" type="slidenum">
              <a:rPr lang="de-DE"/>
              <a:pPr>
                <a:defRPr/>
              </a:pPr>
              <a:t>‹Nr.›</a:t>
            </a:fld>
            <a:endParaRPr lang="de-DE" dirty="0"/>
          </a:p>
        </p:txBody>
      </p:sp>
      <p:sp>
        <p:nvSpPr>
          <p:cNvPr id="5" name="Inhaltsplatzhalter 2"/>
          <p:cNvSpPr>
            <a:spLocks noGrp="1"/>
          </p:cNvSpPr>
          <p:nvPr>
            <p:ph sz="half" idx="11" hasCustomPrompt="1"/>
          </p:nvPr>
        </p:nvSpPr>
        <p:spPr>
          <a:xfrm>
            <a:off x="719668" y="1466850"/>
            <a:ext cx="10875432" cy="4703614"/>
          </a:xfrm>
        </p:spPr>
        <p:txBody>
          <a:bodyPr tIns="0"/>
          <a:lstStyle>
            <a:lvl1pPr>
              <a:buSzPct val="100000"/>
              <a:buFontTx/>
              <a:buNone/>
              <a:defRPr>
                <a:solidFill>
                  <a:schemeClr val="bg1"/>
                </a:solidFill>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Tree>
    <p:extLst>
      <p:ext uri="{BB962C8B-B14F-4D97-AF65-F5344CB8AC3E}">
        <p14:creationId xmlns:p14="http://schemas.microsoft.com/office/powerpoint/2010/main" val="376605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BL Title Slide w/o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3203558"/>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4132456"/>
            <a:ext cx="9429509" cy="1978977"/>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658503"/>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658503"/>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658503"/>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658503"/>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5817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7"/>
            <a:ext cx="4888727" cy="1677317"/>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 long title</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2488865"/>
            <a:ext cx="4880788" cy="3410130"/>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51085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BL Dept Highlight w/ Ta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257AD5B-8FFD-2F47-86EF-E787843401E7}"/>
              </a:ext>
            </a:extLst>
          </p:cNvPr>
          <p:cNvSpPr>
            <a:spLocks noGrp="1"/>
          </p:cNvSpPr>
          <p:nvPr>
            <p:ph type="pic" sz="quarter" idx="11"/>
          </p:nvPr>
        </p:nvSpPr>
        <p:spPr>
          <a:xfrm>
            <a:off x="0" y="0"/>
            <a:ext cx="12192000" cy="6857999"/>
          </a:xfrm>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EBC0D80-4267-2345-B483-000A4DABDC54}"/>
              </a:ext>
            </a:extLst>
          </p:cNvPr>
          <p:cNvSpPr>
            <a:spLocks noGrp="1"/>
          </p:cNvSpPr>
          <p:nvPr>
            <p:ph type="body" sz="quarter" idx="10" hasCustomPrompt="1"/>
          </p:nvPr>
        </p:nvSpPr>
        <p:spPr>
          <a:xfrm>
            <a:off x="0" y="5750977"/>
            <a:ext cx="12192000" cy="1177723"/>
          </a:xfrm>
          <a:prstGeom prst="rect">
            <a:avLst/>
          </a:prstGeom>
          <a:solidFill>
            <a:srgbClr val="D0DFE8"/>
          </a:solidFill>
          <a:ln>
            <a:noFill/>
          </a:ln>
        </p:spPr>
        <p:txBody>
          <a:bodyPr wrap="none" lIns="180000" tIns="180000" rIns="180000" bIns="180000" anchor="t" anchorCtr="0">
            <a:noAutofit/>
          </a:bodyPr>
          <a:lstStyle>
            <a:lvl1pPr marL="0" indent="0">
              <a:buNone/>
              <a:defRPr sz="2600" b="1">
                <a:solidFill>
                  <a:schemeClr val="accent1"/>
                </a:solidFill>
              </a:defRPr>
            </a:lvl1pPr>
          </a:lstStyle>
          <a:p>
            <a:pPr lvl="0"/>
            <a:r>
              <a:rPr lang="en-US" dirty="0"/>
              <a:t>Click to enter tag content</a:t>
            </a:r>
          </a:p>
        </p:txBody>
      </p:sp>
    </p:spTree>
    <p:extLst>
      <p:ext uri="{BB962C8B-B14F-4D97-AF65-F5344CB8AC3E}">
        <p14:creationId xmlns:p14="http://schemas.microsoft.com/office/powerpoint/2010/main" val="42273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B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2810-4AD9-DB4A-A0C1-1FE4B020DEE8}"/>
              </a:ext>
            </a:extLst>
          </p:cNvPr>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034EA6A1-549B-2D4C-93C0-0B27DBC9007C}"/>
              </a:ext>
            </a:extLst>
          </p:cNvPr>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FiB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274-1116-1843-9470-F9851C3B30AD}"/>
              </a:ext>
            </a:extLst>
          </p:cNvPr>
          <p:cNvSpPr>
            <a:spLocks noGrp="1"/>
          </p:cNvSpPr>
          <p:nvPr>
            <p:ph type="title"/>
          </p:nvPr>
        </p:nvSpPr>
        <p:spPr>
          <a:xfrm>
            <a:off x="839788" y="365125"/>
            <a:ext cx="10515600" cy="1325563"/>
          </a:xfrm>
        </p:spPr>
        <p:txBody>
          <a:bodyPr>
            <a:normAutofit/>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AA47EC34-15C8-F347-B8F9-75CC7D267909}"/>
              </a:ext>
            </a:extLst>
          </p:cNvPr>
          <p:cNvSpPr>
            <a:spLocks noGrp="1"/>
          </p:cNvSpPr>
          <p:nvPr>
            <p:ph type="body" idx="1"/>
          </p:nvPr>
        </p:nvSpPr>
        <p:spPr>
          <a:xfrm>
            <a:off x="839788" y="1681163"/>
            <a:ext cx="5157787"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5AA75BE-F339-5B46-B568-BB31BC9B7EF5}"/>
              </a:ext>
            </a:extLst>
          </p:cNvPr>
          <p:cNvSpPr>
            <a:spLocks noGrp="1"/>
          </p:cNvSpPr>
          <p:nvPr>
            <p:ph sz="half" idx="2"/>
          </p:nvPr>
        </p:nvSpPr>
        <p:spPr>
          <a:xfrm>
            <a:off x="839788" y="2505075"/>
            <a:ext cx="5157787"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0D1983-5160-894A-A7DC-90E53CED17C5}"/>
              </a:ext>
            </a:extLst>
          </p:cNvPr>
          <p:cNvSpPr>
            <a:spLocks noGrp="1"/>
          </p:cNvSpPr>
          <p:nvPr>
            <p:ph type="body" sz="quarter" idx="3"/>
          </p:nvPr>
        </p:nvSpPr>
        <p:spPr>
          <a:xfrm>
            <a:off x="6172200" y="1681163"/>
            <a:ext cx="5183188"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216D0B2-5790-8E47-8F8D-58A1593AEEF6}"/>
              </a:ext>
            </a:extLst>
          </p:cNvPr>
          <p:cNvSpPr>
            <a:spLocks noGrp="1"/>
          </p:cNvSpPr>
          <p:nvPr>
            <p:ph sz="quarter" idx="4"/>
          </p:nvPr>
        </p:nvSpPr>
        <p:spPr>
          <a:xfrm>
            <a:off x="6172200" y="2505075"/>
            <a:ext cx="5183188"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iB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F81-41B8-794D-AEE5-48EAF7060820}"/>
              </a:ext>
            </a:extLst>
          </p:cNvPr>
          <p:cNvSpPr>
            <a:spLocks noGrp="1"/>
          </p:cNvSpPr>
          <p:nvPr>
            <p:ph type="title"/>
          </p:nvPr>
        </p:nvSpPr>
        <p:spPr/>
        <p:txBody>
          <a:bodyPr>
            <a:normAutofit/>
          </a:bodyPr>
          <a:lstStyle>
            <a:lvl1pPr>
              <a:defRPr sz="2800" b="1"/>
            </a:lvl1pPr>
          </a:lstStyle>
          <a:p>
            <a:r>
              <a:rPr lang="en-US" dirty="0"/>
              <a:t>Click to edit Master title style</a:t>
            </a:r>
          </a:p>
        </p:txBody>
      </p:sp>
    </p:spTree>
    <p:extLst>
      <p:ext uri="{BB962C8B-B14F-4D97-AF65-F5344CB8AC3E}">
        <p14:creationId xmlns:p14="http://schemas.microsoft.com/office/powerpoint/2010/main" val="295678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B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C6166-3E98-734B-87E5-01BB2DE3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134C2A-1B9D-D24D-944D-3E121E23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9D48503F-D017-E844-9556-B8A1AC9A776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72924" y="6223021"/>
            <a:ext cx="851704" cy="354877"/>
          </a:xfrm>
          <a:prstGeom prst="rect">
            <a:avLst/>
          </a:prstGeom>
        </p:spPr>
      </p:pic>
      <p:sp>
        <p:nvSpPr>
          <p:cNvPr id="11" name="TextBox 10">
            <a:extLst>
              <a:ext uri="{FF2B5EF4-FFF2-40B4-BE49-F238E27FC236}">
                <a16:creationId xmlns:a16="http://schemas.microsoft.com/office/drawing/2014/main" id="{AE251EE5-A475-234B-AA8A-FC4E32A15543}"/>
              </a:ext>
            </a:extLst>
          </p:cNvPr>
          <p:cNvSpPr txBox="1"/>
          <p:nvPr userDrawn="1"/>
        </p:nvSpPr>
        <p:spPr>
          <a:xfrm>
            <a:off x="11168493" y="6322402"/>
            <a:ext cx="463588" cy="369332"/>
          </a:xfrm>
          <a:prstGeom prst="rect">
            <a:avLst/>
          </a:prstGeom>
          <a:noFill/>
        </p:spPr>
        <p:txBody>
          <a:bodyPr wrap="none" rtlCol="0">
            <a:spAutoFit/>
          </a:bodyPr>
          <a:lstStyle/>
          <a:p>
            <a:fld id="{213BC0C1-3B21-8A41-9948-8480536BE542}" type="slidenum">
              <a:rPr lang="en-US" sz="1800" b="0" smtClean="0"/>
              <a:t>‹Nr.›</a:t>
            </a:fld>
            <a:endParaRPr lang="en-US" sz="1800" b="0" dirty="0"/>
          </a:p>
        </p:txBody>
      </p:sp>
    </p:spTree>
    <p:extLst>
      <p:ext uri="{BB962C8B-B14F-4D97-AF65-F5344CB8AC3E}">
        <p14:creationId xmlns:p14="http://schemas.microsoft.com/office/powerpoint/2010/main" val="205030713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57" r:id="rId5"/>
    <p:sldLayoutId id="2147483650" r:id="rId6"/>
    <p:sldLayoutId id="2147483653" r:id="rId7"/>
    <p:sldLayoutId id="2147483654" r:id="rId8"/>
    <p:sldLayoutId id="2147483655" r:id="rId9"/>
    <p:sldLayoutId id="2147483660" r:id="rId10"/>
    <p:sldLayoutId id="2147483661" r:id="rId11"/>
    <p:sldLayoutId id="2147483662" r:id="rId12"/>
    <p:sldLayoutId id="2147483663" r:id="rId13"/>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mailto:helga.willer@fibl.org" TargetMode="External"/><Relationship Id="rId4" Type="http://schemas.openxmlformats.org/officeDocument/2006/relationships/hyperlink" Target="https://www.organic-world.net/yearbook/yearbook-2025/presentations.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fibl.org/en/shop-en" TargetMode="External"/><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hyperlink" Target="https://statistics.fibl.org/" TargetMode="External"/><Relationship Id="rId4" Type="http://schemas.openxmlformats.org/officeDocument/2006/relationships/hyperlink" Target="http://www.organic-world.net/"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http://www.organic-world.net/yearbook/yearbook-2022.html"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6.xml"/><Relationship Id="rId6" Type="http://schemas.openxmlformats.org/officeDocument/2006/relationships/hyperlink" Target="https://statistics.fibl.org/" TargetMode="External"/><Relationship Id="rId5" Type="http://schemas.openxmlformats.org/officeDocument/2006/relationships/hyperlink" Target="http://www.organic-world.net/" TargetMode="External"/><Relationship Id="rId4" Type="http://schemas.openxmlformats.org/officeDocument/2006/relationships/hyperlink" Target="http://www.fibl.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www.organic-world.net/yearbook/yearbook-2025/presentations.html"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jpeg"/><Relationship Id="rId7" Type="http://schemas.openxmlformats.org/officeDocument/2006/relationships/image" Target="../media/image27.gif"/><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jpe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31.jp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jp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hyperlink" Target="http://www.organic-world.net/statistics-data-sources.html"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www.organic-world.net/yearbook/yearbook-2025/yearbook-2024-corrigend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45EE8A0E-DF48-024B-9A88-F711A0C14828}"/>
              </a:ext>
            </a:extLst>
          </p:cNvPr>
          <p:cNvSpPr>
            <a:spLocks noGrp="1"/>
          </p:cNvSpPr>
          <p:nvPr>
            <p:ph type="ctrTitle"/>
          </p:nvPr>
        </p:nvSpPr>
        <p:spPr>
          <a:xfrm>
            <a:off x="1238491" y="4111173"/>
            <a:ext cx="9742676" cy="928898"/>
          </a:xfrm>
        </p:spPr>
        <p:txBody>
          <a:bodyPr>
            <a:noAutofit/>
          </a:bodyPr>
          <a:lstStyle/>
          <a:p>
            <a:r>
              <a:rPr lang="en-GB" dirty="0"/>
              <a:t>Organic Agriculture Worldwide </a:t>
            </a:r>
            <a:r>
              <a:rPr lang="cs-CZ" dirty="0"/>
              <a:t>2023</a:t>
            </a:r>
            <a:r>
              <a:rPr lang="en-GB" dirty="0"/>
              <a:t>: </a:t>
            </a:r>
            <a:br>
              <a:rPr lang="en-GB" dirty="0"/>
            </a:br>
            <a:r>
              <a:rPr lang="en-GB" dirty="0"/>
              <a:t>Key results from the FiBL survey on organic agriculture worldwide </a:t>
            </a:r>
            <a:r>
              <a:rPr lang="cs-CZ" dirty="0"/>
              <a:t>2025</a:t>
            </a:r>
            <a:br>
              <a:rPr lang="en-GB" dirty="0"/>
            </a:br>
            <a:endParaRPr lang="en-GB" sz="2800" dirty="0"/>
          </a:p>
        </p:txBody>
      </p:sp>
      <p:sp>
        <p:nvSpPr>
          <p:cNvPr id="69" name="Subtitle 68">
            <a:extLst>
              <a:ext uri="{FF2B5EF4-FFF2-40B4-BE49-F238E27FC236}">
                <a16:creationId xmlns:a16="http://schemas.microsoft.com/office/drawing/2014/main" id="{BD52C387-AB0A-3942-9F3D-3537FEB8A3AD}"/>
              </a:ext>
            </a:extLst>
          </p:cNvPr>
          <p:cNvSpPr>
            <a:spLocks noGrp="1"/>
          </p:cNvSpPr>
          <p:nvPr>
            <p:ph type="subTitle" idx="1"/>
          </p:nvPr>
        </p:nvSpPr>
        <p:spPr/>
        <p:txBody>
          <a:bodyPr/>
          <a:lstStyle/>
          <a:p>
            <a:r>
              <a:rPr lang="en-US" dirty="0">
                <a:ea typeface="ＭＳ Ｐゴシック" charset="-128"/>
              </a:rPr>
              <a:t>Part 1: Global data and survey background</a:t>
            </a:r>
            <a:endParaRPr lang="en-GB" dirty="0"/>
          </a:p>
          <a:p>
            <a:endParaRPr lang="en-US" dirty="0"/>
          </a:p>
        </p:txBody>
      </p:sp>
      <p:sp>
        <p:nvSpPr>
          <p:cNvPr id="70" name="Text Placeholder 69">
            <a:extLst>
              <a:ext uri="{FF2B5EF4-FFF2-40B4-BE49-F238E27FC236}">
                <a16:creationId xmlns:a16="http://schemas.microsoft.com/office/drawing/2014/main" id="{98FE71A9-53C0-454A-AEB3-ED65B591A137}"/>
              </a:ext>
            </a:extLst>
          </p:cNvPr>
          <p:cNvSpPr>
            <a:spLocks noGrp="1"/>
          </p:cNvSpPr>
          <p:nvPr>
            <p:ph type="body" sz="quarter" idx="18"/>
          </p:nvPr>
        </p:nvSpPr>
        <p:spPr/>
        <p:txBody>
          <a:bodyPr>
            <a:noAutofit/>
          </a:bodyPr>
          <a:lstStyle/>
          <a:p>
            <a:r>
              <a:rPr lang="en-GB" dirty="0"/>
              <a:t>Jan Trávníček</a:t>
            </a:r>
            <a:r>
              <a:rPr lang="cs-CZ" dirty="0"/>
              <a:t>,</a:t>
            </a:r>
            <a:r>
              <a:rPr lang="de-CH" dirty="0"/>
              <a:t> Bernhard Schlatter and</a:t>
            </a:r>
            <a:r>
              <a:rPr lang="cs-CZ" dirty="0"/>
              <a:t> </a:t>
            </a:r>
            <a:r>
              <a:rPr lang="de-CH" dirty="0"/>
              <a:t>Helga Willer</a:t>
            </a:r>
            <a:endParaRPr lang="en-GB" dirty="0"/>
          </a:p>
        </p:txBody>
      </p:sp>
      <p:pic>
        <p:nvPicPr>
          <p:cNvPr id="49" name="Grafik 14">
            <a:extLst>
              <a:ext uri="{FF2B5EF4-FFF2-40B4-BE49-F238E27FC236}">
                <a16:creationId xmlns:a16="http://schemas.microsoft.com/office/drawing/2014/main" id="{D2843BBB-02E7-1E48-B2D4-5A25CCF91622}"/>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48445" y="1672111"/>
            <a:ext cx="3676214" cy="2195291"/>
          </a:xfrm>
          <a:prstGeom prst="rect">
            <a:avLst/>
          </a:prstGeom>
        </p:spPr>
      </p:pic>
      <p:pic>
        <p:nvPicPr>
          <p:cNvPr id="56" name="Grafik 16">
            <a:extLst>
              <a:ext uri="{FF2B5EF4-FFF2-40B4-BE49-F238E27FC236}">
                <a16:creationId xmlns:a16="http://schemas.microsoft.com/office/drawing/2014/main" id="{08599FA9-2452-484B-B0FA-40683C67FC22}"/>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xfrm>
            <a:off x="3646024" y="1672111"/>
            <a:ext cx="2488558" cy="2195291"/>
          </a:xfrm>
          <a:prstGeom prst="rect">
            <a:avLst/>
          </a:prstGeom>
        </p:spPr>
      </p:pic>
      <p:pic>
        <p:nvPicPr>
          <p:cNvPr id="60" name="Picture Placeholder 59">
            <a:extLst>
              <a:ext uri="{FF2B5EF4-FFF2-40B4-BE49-F238E27FC236}">
                <a16:creationId xmlns:a16="http://schemas.microsoft.com/office/drawing/2014/main" id="{6B236FDC-C19C-3341-A104-A37DA4597C30}"/>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Lst>
          </a:blip>
          <a:srcRect/>
          <a:stretch/>
        </p:blipFill>
        <p:spPr>
          <a:xfrm>
            <a:off x="6130537" y="1672111"/>
            <a:ext cx="3619769" cy="2195291"/>
          </a:xfrm>
        </p:spPr>
      </p:pic>
      <p:pic>
        <p:nvPicPr>
          <p:cNvPr id="58" name="Grafik 15">
            <a:extLst>
              <a:ext uri="{FF2B5EF4-FFF2-40B4-BE49-F238E27FC236}">
                <a16:creationId xmlns:a16="http://schemas.microsoft.com/office/drawing/2014/main" id="{0DF6BE28-D9BF-0444-9713-F7AC3EE48CF1}"/>
              </a:ext>
            </a:extLst>
          </p:cNvPr>
          <p:cNvPicPr>
            <a:picLocks noGrp="1" noChangeAspect="1"/>
          </p:cNvPicPr>
          <p:nvPr>
            <p:ph type="pic" sz="quarter" idx="24"/>
          </p:nvPr>
        </p:nvPicPr>
        <p:blipFill rotWithShape="1">
          <a:blip r:embed="rId6" cstate="screen">
            <a:extLst>
              <a:ext uri="{28A0092B-C50C-407E-A947-70E740481C1C}">
                <a14:useLocalDpi xmlns:a14="http://schemas.microsoft.com/office/drawing/2010/main"/>
              </a:ext>
            </a:extLst>
          </a:blip>
          <a:srcRect/>
          <a:stretch/>
        </p:blipFill>
        <p:spPr>
          <a:prstGeom prst="rect">
            <a:avLst/>
          </a:prstGeom>
        </p:spPr>
      </p:pic>
      <p:sp>
        <p:nvSpPr>
          <p:cNvPr id="9" name="Textplatzhalter 2"/>
          <p:cNvSpPr txBox="1">
            <a:spLocks/>
          </p:cNvSpPr>
          <p:nvPr/>
        </p:nvSpPr>
        <p:spPr>
          <a:xfrm>
            <a:off x="1238491" y="6359892"/>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FiBL,  April </a:t>
            </a:r>
            <a:r>
              <a:rPr lang="cs-CZ" altLang="de-DE" dirty="0"/>
              <a:t>2025</a:t>
            </a:r>
            <a:r>
              <a:rPr lang="en-GB" altLang="de-DE" dirty="0"/>
              <a:t> </a:t>
            </a:r>
            <a:endParaRPr lang="en-GB" dirty="0"/>
          </a:p>
        </p:txBody>
      </p:sp>
    </p:spTree>
    <p:extLst>
      <p:ext uri="{BB962C8B-B14F-4D97-AF65-F5344CB8AC3E}">
        <p14:creationId xmlns:p14="http://schemas.microsoft.com/office/powerpoint/2010/main" val="329968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268870-0FE0-4C15-93C2-C9FB9A7D0142}"/>
              </a:ext>
            </a:extLst>
          </p:cNvPr>
          <p:cNvPicPr>
            <a:picLocks noChangeAspect="1"/>
          </p:cNvPicPr>
          <p:nvPr/>
        </p:nvPicPr>
        <p:blipFill>
          <a:blip r:embed="rId2"/>
          <a:stretch>
            <a:fillRect/>
          </a:stretch>
        </p:blipFill>
        <p:spPr>
          <a:xfrm>
            <a:off x="0" y="164"/>
            <a:ext cx="8968154" cy="6857671"/>
          </a:xfrm>
          <a:prstGeom prst="rect">
            <a:avLst/>
          </a:prstGeom>
        </p:spPr>
      </p:pic>
    </p:spTree>
    <p:extLst>
      <p:ext uri="{BB962C8B-B14F-4D97-AF65-F5344CB8AC3E}">
        <p14:creationId xmlns:p14="http://schemas.microsoft.com/office/powerpoint/2010/main" val="158799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E586-FAD2-408A-8B39-C412753D52CF}"/>
              </a:ext>
            </a:extLst>
          </p:cNvPr>
          <p:cNvSpPr>
            <a:spLocks noGrp="1"/>
          </p:cNvSpPr>
          <p:nvPr>
            <p:ph type="title"/>
          </p:nvPr>
        </p:nvSpPr>
        <p:spPr/>
        <p:txBody>
          <a:bodyPr/>
          <a:lstStyle/>
          <a:p>
            <a:r>
              <a:rPr lang="de-CH" altLang="en-US" dirty="0"/>
              <a:t>Key </a:t>
            </a:r>
            <a:r>
              <a:rPr lang="de-CH" altLang="en-US" dirty="0" err="1"/>
              <a:t>data</a:t>
            </a:r>
            <a:r>
              <a:rPr lang="de-CH" altLang="en-US" dirty="0"/>
              <a:t> </a:t>
            </a:r>
            <a:r>
              <a:rPr lang="cs-CZ" altLang="en-US" dirty="0"/>
              <a:t>2023</a:t>
            </a:r>
            <a:endParaRPr lang="de-CH" dirty="0"/>
          </a:p>
        </p:txBody>
      </p:sp>
      <p:sp>
        <p:nvSpPr>
          <p:cNvPr id="3" name="Content Placeholder 2">
            <a:extLst>
              <a:ext uri="{FF2B5EF4-FFF2-40B4-BE49-F238E27FC236}">
                <a16:creationId xmlns:a16="http://schemas.microsoft.com/office/drawing/2014/main" id="{321CA382-017B-4ED9-ABE8-A073A9A1FF65}"/>
              </a:ext>
            </a:extLst>
          </p:cNvPr>
          <p:cNvSpPr>
            <a:spLocks noGrp="1"/>
          </p:cNvSpPr>
          <p:nvPr>
            <p:ph idx="1"/>
          </p:nvPr>
        </p:nvSpPr>
        <p:spPr>
          <a:xfrm>
            <a:off x="823634" y="1238974"/>
            <a:ext cx="10767482" cy="4796066"/>
          </a:xfrm>
        </p:spPr>
        <p:txBody>
          <a:bodyPr>
            <a:normAutofit fontScale="62500" lnSpcReduction="20000"/>
          </a:bodyPr>
          <a:lstStyle/>
          <a:p>
            <a:pPr marL="285750" indent="-285750"/>
            <a:r>
              <a:rPr lang="cs-CZ" dirty="0"/>
              <a:t>Total </a:t>
            </a:r>
            <a:r>
              <a:rPr lang="en-GB" dirty="0"/>
              <a:t>Organic Area: In 2023, almost 98.9 million hectares of agricultural land were organic.</a:t>
            </a:r>
            <a:endParaRPr lang="cs-CZ" dirty="0"/>
          </a:p>
          <a:p>
            <a:pPr marL="285750" indent="-285750"/>
            <a:r>
              <a:rPr lang="en-GB" dirty="0"/>
              <a:t>Top Countries: Australia led with 53.0 million hectares, followed by India (4.5M ha) and Argentina (4.0M ha).</a:t>
            </a:r>
            <a:endParaRPr lang="cs-CZ" dirty="0"/>
          </a:p>
          <a:p>
            <a:pPr marL="285750" indent="-285750"/>
            <a:r>
              <a:rPr lang="en-GB" dirty="0"/>
              <a:t>Organic Share of Global Farmland: 2.1% of the world’s agricultural land was organic</a:t>
            </a:r>
            <a:r>
              <a:rPr lang="cs-CZ" dirty="0"/>
              <a:t>.</a:t>
            </a:r>
          </a:p>
          <a:p>
            <a:pPr marL="285750" indent="-285750"/>
            <a:r>
              <a:rPr lang="en-GB" dirty="0"/>
              <a:t>Highest Organic Shares by Country: Liechtenstein had the highest share (44.6%), followed by Austria (27.3%) and Uruguay (25.4%).</a:t>
            </a:r>
            <a:endParaRPr lang="cs-CZ" dirty="0"/>
          </a:p>
          <a:p>
            <a:pPr marL="285750" indent="-285750"/>
            <a:r>
              <a:rPr lang="en-GB" dirty="0"/>
              <a:t>Growth in Organic Farmland: Increased by 2.5 million hectares (2.6%) in </a:t>
            </a:r>
            <a:r>
              <a:rPr lang="cs-CZ" dirty="0"/>
              <a:t>2023.</a:t>
            </a:r>
          </a:p>
          <a:p>
            <a:pPr marL="285750" indent="-285750"/>
            <a:r>
              <a:rPr lang="en-GB" dirty="0"/>
              <a:t>Regional Growth Trends: Africa had the highest relative growth (+24.4%, +0.7M ha), Latin America led absolute growth (+1.0M ha, +10.8</a:t>
            </a:r>
            <a:r>
              <a:rPr lang="cs-CZ" dirty="0"/>
              <a:t>%).</a:t>
            </a:r>
            <a:endParaRPr lang="cs-CZ" b="1" dirty="0"/>
          </a:p>
          <a:p>
            <a:pPr marL="285750" indent="-285750"/>
            <a:r>
              <a:rPr lang="en-GB" dirty="0"/>
              <a:t>Additional Organic Areas: Wild collection, beekeeping, aquaculture, and non-agricultural grazing areas </a:t>
            </a:r>
            <a:r>
              <a:rPr lang="en-GB" dirty="0" err="1"/>
              <a:t>totaled</a:t>
            </a:r>
            <a:r>
              <a:rPr lang="en-GB" dirty="0"/>
              <a:t> 32.0 million hectares</a:t>
            </a:r>
            <a:r>
              <a:rPr lang="cs-CZ" dirty="0"/>
              <a:t>.</a:t>
            </a:r>
          </a:p>
          <a:p>
            <a:pPr marL="285750" indent="-285750"/>
            <a:r>
              <a:rPr lang="en-GB" dirty="0"/>
              <a:t>Decline in Organic Producers: Dropped by 4% (-181,950 producers), mainly due to decreases in India (-122,592) and Thailand (-89,917).</a:t>
            </a:r>
            <a:endParaRPr lang="cs-CZ" dirty="0"/>
          </a:p>
          <a:p>
            <a:pPr marL="285750" indent="-285750"/>
            <a:r>
              <a:rPr lang="en-GB" dirty="0"/>
              <a:t>Organic Trade Trends: EU organic imports fell by 9.1%, while U.S. organic imports surged by 27.4%, reaching 2.76M metric tons.</a:t>
            </a:r>
            <a:endParaRPr lang="cs-CZ" dirty="0"/>
          </a:p>
          <a:p>
            <a:pPr marL="285750" indent="-285750"/>
            <a:r>
              <a:rPr lang="en-GB" dirty="0"/>
              <a:t>Leading Organic Exporters: Mexico (728,632 MT), Ecuador (665,483 MT), and Peru (302,826 MT). </a:t>
            </a:r>
            <a:endParaRPr lang="cs-CZ" dirty="0"/>
          </a:p>
          <a:p>
            <a:pPr marL="285750" indent="-285750"/>
            <a:r>
              <a:rPr lang="en-GB" dirty="0"/>
              <a:t>Key imported products included bananas, sugar, oilcakes, and soybeans.</a:t>
            </a:r>
            <a:endParaRPr lang="cs-CZ" dirty="0"/>
          </a:p>
          <a:p>
            <a:pPr marL="285750" indent="-285750"/>
            <a:r>
              <a:rPr lang="en-GB" dirty="0"/>
              <a:t>Global Organic Market: Reached 136B euros, led by the U.S. (59B euros), Germany (16B euros), and China (12.6B euros). </a:t>
            </a:r>
            <a:endParaRPr lang="cs-CZ" dirty="0"/>
          </a:p>
          <a:p>
            <a:pPr marL="285750" indent="-285750"/>
            <a:r>
              <a:rPr lang="en-GB" dirty="0"/>
              <a:t>Global Organic Market: Organic food and drink sales reached 136 billion euros in 2023.Largest Markets: The United States was the biggest market (59.0 billion euros), followed by Germany (16.1B euros) and China (12.6B euros).</a:t>
            </a:r>
            <a:endParaRPr lang="cs-CZ" dirty="0"/>
          </a:p>
          <a:p>
            <a:pPr marL="285750" indent="-285750"/>
            <a:r>
              <a:rPr lang="en-GB" dirty="0"/>
              <a:t>Market Shares: The U.S. accounted for 43.2% of global sales, the EU for 34.1% (46.5B euros), and China for 9.3%.</a:t>
            </a:r>
            <a:endParaRPr lang="cs-CZ" dirty="0"/>
          </a:p>
          <a:p>
            <a:pPr marL="285750" indent="-285750"/>
            <a:r>
              <a:rPr lang="en-GB" dirty="0"/>
              <a:t>Switzerland had the highest per capita spending (468 euros)</a:t>
            </a:r>
            <a:r>
              <a:rPr lang="cs-CZ" dirty="0"/>
              <a:t>.</a:t>
            </a:r>
            <a:r>
              <a:rPr lang="en-GB" dirty="0"/>
              <a:t> Highest Market Shares: Denmark (11.8%), Switzerland (11.6%), and Austria (11.0%) had the highest shares of organic in total food sales.</a:t>
            </a:r>
            <a:endParaRPr lang="cs-CZ" dirty="0"/>
          </a:p>
        </p:txBody>
      </p:sp>
      <p:pic>
        <p:nvPicPr>
          <p:cNvPr id="4" name="Graphic 3">
            <a:extLst>
              <a:ext uri="{FF2B5EF4-FFF2-40B4-BE49-F238E27FC236}">
                <a16:creationId xmlns:a16="http://schemas.microsoft.com/office/drawing/2014/main" id="{B132C546-A819-4E85-A038-D03D076226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395150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22263"/>
            <a:ext cx="10515600" cy="1325563"/>
          </a:xfrm>
        </p:spPr>
        <p:txBody>
          <a:bodyPr/>
          <a:lstStyle/>
          <a:p>
            <a:r>
              <a:rPr lang="de-CH" dirty="0"/>
              <a:t>Organic </a:t>
            </a:r>
            <a:r>
              <a:rPr lang="de-CH" dirty="0" err="1"/>
              <a:t>farmland</a:t>
            </a:r>
            <a:r>
              <a:rPr lang="de-CH" dirty="0"/>
              <a:t> </a:t>
            </a:r>
            <a:r>
              <a:rPr lang="cs-CZ" dirty="0"/>
              <a:t>2023</a:t>
            </a:r>
            <a:endParaRPr lang="de-CH" dirty="0"/>
          </a:p>
        </p:txBody>
      </p:sp>
      <p:sp>
        <p:nvSpPr>
          <p:cNvPr id="6" name="TextBox 5">
            <a:extLst>
              <a:ext uri="{FF2B5EF4-FFF2-40B4-BE49-F238E27FC236}">
                <a16:creationId xmlns:a16="http://schemas.microsoft.com/office/drawing/2014/main" id="{74ABF03E-D503-4615-9EF0-5168A1DBB42B}"/>
              </a:ext>
            </a:extLst>
          </p:cNvPr>
          <p:cNvSpPr txBox="1"/>
          <p:nvPr/>
        </p:nvSpPr>
        <p:spPr>
          <a:xfrm>
            <a:off x="5638800" y="2971800"/>
            <a:ext cx="914400" cy="914400"/>
          </a:xfrm>
          <a:prstGeom prst="rect">
            <a:avLst/>
          </a:prstGeom>
          <a:noFill/>
        </p:spPr>
        <p:txBody>
          <a:bodyPr wrap="square" rtlCol="0">
            <a:spAutoFit/>
          </a:bodyPr>
          <a:lstStyle/>
          <a:p>
            <a:endParaRPr lang="de-CH" dirty="0"/>
          </a:p>
        </p:txBody>
      </p:sp>
      <p:sp>
        <p:nvSpPr>
          <p:cNvPr id="7" name="TextBox 6">
            <a:extLst>
              <a:ext uri="{FF2B5EF4-FFF2-40B4-BE49-F238E27FC236}">
                <a16:creationId xmlns:a16="http://schemas.microsoft.com/office/drawing/2014/main" id="{9F0CEB43-D5DD-4976-8967-D814E8EC3484}"/>
              </a:ext>
            </a:extLst>
          </p:cNvPr>
          <p:cNvSpPr txBox="1"/>
          <p:nvPr/>
        </p:nvSpPr>
        <p:spPr>
          <a:xfrm>
            <a:off x="914400" y="1318712"/>
            <a:ext cx="10906125" cy="4247317"/>
          </a:xfrm>
          <a:prstGeom prst="rect">
            <a:avLst/>
          </a:prstGeom>
          <a:noFill/>
        </p:spPr>
        <p:txBody>
          <a:bodyPr wrap="square" rtlCol="0">
            <a:spAutoFit/>
          </a:bodyPr>
          <a:lstStyle/>
          <a:p>
            <a:r>
              <a:rPr lang="en-GB" b="1" dirty="0"/>
              <a:t>Organic farmland increases by 2.5 million hectares</a:t>
            </a:r>
            <a:endParaRPr lang="de-CH" b="1" dirty="0"/>
          </a:p>
          <a:p>
            <a:pPr marL="285750" lvl="0" indent="-285750">
              <a:buFont typeface="Arial" panose="020B0604020202020204" pitchFamily="34" charset="0"/>
              <a:buChar char="•"/>
            </a:pPr>
            <a:r>
              <a:rPr lang="en-GB" dirty="0"/>
              <a:t>By the end of 2023, 98.9 million hectares were managed organically, marking a 2.6 percent or +2.5 million hectare increase from 2022.</a:t>
            </a:r>
            <a:endParaRPr lang="de-CH" dirty="0"/>
          </a:p>
          <a:p>
            <a:pPr marL="285750" lvl="0" indent="-285750">
              <a:buFont typeface="Arial" panose="020B0604020202020204" pitchFamily="34" charset="0"/>
              <a:buChar char="•"/>
            </a:pPr>
            <a:r>
              <a:rPr lang="en-GB" dirty="0"/>
              <a:t>Latin America experienced the largest increase, adding 1 million hectares (10.8 percent growth), while Africa recorded the highest relative growth, expanding by 24 percent to reach 3.4 million hectares. </a:t>
            </a:r>
            <a:endParaRPr lang="de-CH" dirty="0"/>
          </a:p>
          <a:p>
            <a:pPr marL="285750" lvl="0" indent="-285750">
              <a:buFont typeface="Arial" panose="020B0604020202020204" pitchFamily="34" charset="0"/>
              <a:buChar char="•"/>
            </a:pPr>
            <a:r>
              <a:rPr lang="en-GB" dirty="0"/>
              <a:t>Oceania remains the leading region for organic farming, with 53.2 million hectares, accounting for more than half of the global organic area. It is followed by Europe, which has 19.5 million hectares, and Latin America, with 10.3 million hectares.</a:t>
            </a:r>
            <a:endParaRPr lang="de-CH" dirty="0"/>
          </a:p>
          <a:p>
            <a:pPr marL="285750" lvl="0" indent="-285750">
              <a:buFont typeface="Arial" panose="020B0604020202020204" pitchFamily="34" charset="0"/>
              <a:buChar char="•"/>
            </a:pPr>
            <a:r>
              <a:rPr lang="en-GB" dirty="0"/>
              <a:t>By country, Australia leads with 53 million hectares, followed by India (4.5 million hectares) and Argentina (4 million hectares).</a:t>
            </a:r>
            <a:endParaRPr lang="de-CH" dirty="0"/>
          </a:p>
          <a:p>
            <a:r>
              <a:rPr lang="en-GB" b="1" dirty="0"/>
              <a:t>Liechtenstein is the country with the highest organic area share</a:t>
            </a:r>
            <a:endParaRPr lang="de-CH" b="1" dirty="0"/>
          </a:p>
          <a:p>
            <a:pPr marL="285750" lvl="0" indent="-285750">
              <a:buFont typeface="Arial" panose="020B0604020202020204" pitchFamily="34" charset="0"/>
              <a:buChar char="•"/>
            </a:pPr>
            <a:r>
              <a:rPr lang="en-GB" dirty="0"/>
              <a:t>Globally, 2.1 percent of agricultural land was managed organically in 2023.</a:t>
            </a:r>
            <a:endParaRPr lang="de-CH" dirty="0"/>
          </a:p>
          <a:p>
            <a:pPr marL="285750" lvl="0" indent="-285750">
              <a:buFont typeface="Arial" panose="020B0604020202020204" pitchFamily="34" charset="0"/>
              <a:buChar char="•"/>
            </a:pPr>
            <a:r>
              <a:rPr lang="en-GB" dirty="0"/>
              <a:t>Liechtenstein leads with 44.6 percent of its agricultural land under organic management, followed by Austria (27.3 percent ) and Uruguay (25.4 percent ).</a:t>
            </a:r>
            <a:endParaRPr lang="de-CH" dirty="0"/>
          </a:p>
          <a:p>
            <a:pPr marL="285750" lvl="0" indent="-285750">
              <a:buFont typeface="Arial" panose="020B0604020202020204" pitchFamily="34" charset="0"/>
              <a:buChar char="•"/>
            </a:pPr>
            <a:r>
              <a:rPr lang="en-GB" dirty="0"/>
              <a:t>A total of 22 countries reported that 10 percent or more of their agricultural land is organic.</a:t>
            </a:r>
            <a:endParaRPr lang="de-CH" dirty="0"/>
          </a:p>
        </p:txBody>
      </p:sp>
    </p:spTree>
    <p:extLst>
      <p:ext uri="{BB962C8B-B14F-4D97-AF65-F5344CB8AC3E}">
        <p14:creationId xmlns:p14="http://schemas.microsoft.com/office/powerpoint/2010/main" val="414023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9"/>
          <p:cNvSpPr>
            <a:spLocks noGrp="1" noChangeArrowheads="1"/>
          </p:cNvSpPr>
          <p:nvPr>
            <p:ph type="title"/>
          </p:nvPr>
        </p:nvSpPr>
        <p:spPr>
          <a:xfrm>
            <a:off x="838200" y="365125"/>
            <a:ext cx="10972800" cy="931817"/>
          </a:xfrm>
        </p:spPr>
        <p:txBody>
          <a:bodyPr>
            <a:normAutofit/>
          </a:bodyPr>
          <a:lstStyle/>
          <a:p>
            <a:pPr eaLnBrk="1" hangingPunct="1"/>
            <a:r>
              <a:rPr lang="en-US" altLang="de-DE" dirty="0"/>
              <a:t>World: Organic agricultural land and other organic areas </a:t>
            </a:r>
            <a:r>
              <a:rPr lang="de-CH" altLang="de-DE" dirty="0"/>
              <a:t>202</a:t>
            </a:r>
            <a:r>
              <a:rPr lang="cs-CZ" altLang="de-DE" dirty="0"/>
              <a:t>3</a:t>
            </a:r>
            <a:endParaRPr lang="de-CH" altLang="de-DE" dirty="0"/>
          </a:p>
        </p:txBody>
      </p:sp>
      <p:sp>
        <p:nvSpPr>
          <p:cNvPr id="2" name="Text Box 1028"/>
          <p:cNvSpPr txBox="1">
            <a:spLocks noChangeArrowheads="1"/>
          </p:cNvSpPr>
          <p:nvPr/>
        </p:nvSpPr>
        <p:spPr bwMode="auto">
          <a:xfrm>
            <a:off x="9477375" y="6216650"/>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dirty="0">
                <a:latin typeface="+mj-lt"/>
              </a:rPr>
              <a:t>Source: FiBL </a:t>
            </a:r>
            <a:r>
              <a:rPr lang="de-CH" altLang="de-DE" sz="1200" dirty="0" err="1">
                <a:latin typeface="+mj-lt"/>
              </a:rPr>
              <a:t>survey</a:t>
            </a:r>
            <a:r>
              <a:rPr lang="de-CH" altLang="de-DE" sz="1200" dirty="0">
                <a:latin typeface="+mj-lt"/>
              </a:rPr>
              <a:t> </a:t>
            </a:r>
            <a:r>
              <a:rPr lang="cs-CZ" altLang="de-DE" sz="1200" dirty="0">
                <a:latin typeface="+mj-lt"/>
              </a:rPr>
              <a:t>2025</a:t>
            </a:r>
            <a:endParaRPr lang="de-CH" altLang="de-DE" sz="1200" dirty="0">
              <a:latin typeface="+mj-lt"/>
            </a:endParaRPr>
          </a:p>
        </p:txBody>
      </p:sp>
      <p:pic>
        <p:nvPicPr>
          <p:cNvPr id="5" name="Content Placeholder 4">
            <a:extLst>
              <a:ext uri="{FF2B5EF4-FFF2-40B4-BE49-F238E27FC236}">
                <a16:creationId xmlns:a16="http://schemas.microsoft.com/office/drawing/2014/main" id="{5AB70751-3436-495B-BD49-F0F5CE41C9A0}"/>
              </a:ext>
            </a:extLst>
          </p:cNvPr>
          <p:cNvPicPr>
            <a:picLocks noChangeAspect="1"/>
          </p:cNvPicPr>
          <p:nvPr/>
        </p:nvPicPr>
        <p:blipFill>
          <a:blip r:embed="rId3"/>
          <a:stretch>
            <a:fillRect/>
          </a:stretch>
        </p:blipFill>
        <p:spPr>
          <a:xfrm>
            <a:off x="3166567" y="1296942"/>
            <a:ext cx="5858866" cy="5348333"/>
          </a:xfrm>
          <a:prstGeom prst="rect">
            <a:avLst/>
          </a:prstGeom>
        </p:spPr>
      </p:pic>
    </p:spTree>
    <p:extLst>
      <p:ext uri="{BB962C8B-B14F-4D97-AF65-F5344CB8AC3E}">
        <p14:creationId xmlns:p14="http://schemas.microsoft.com/office/powerpoint/2010/main" val="100231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33449" y="165"/>
            <a:ext cx="8968153" cy="6857670"/>
          </a:xfrm>
          <a:prstGeom prst="rect">
            <a:avLst/>
          </a:prstGeom>
        </p:spPr>
      </p:pic>
    </p:spTree>
    <p:extLst>
      <p:ext uri="{BB962C8B-B14F-4D97-AF65-F5344CB8AC3E}">
        <p14:creationId xmlns:p14="http://schemas.microsoft.com/office/powerpoint/2010/main" val="199196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132004" y="306"/>
            <a:ext cx="9055091" cy="6058229"/>
          </a:xfrm>
          <a:prstGeom prst="rect">
            <a:avLst/>
          </a:prstGeom>
          <a:noFill/>
        </p:spPr>
      </p:pic>
      <p:sp>
        <p:nvSpPr>
          <p:cNvPr id="2" name="Textplatzhalter 1"/>
          <p:cNvSpPr>
            <a:spLocks noGrp="1"/>
          </p:cNvSpPr>
          <p:nvPr>
            <p:ph type="body" sz="quarter" idx="10"/>
          </p:nvPr>
        </p:nvSpPr>
        <p:spPr/>
        <p:txBody>
          <a:bodyPr/>
          <a:lstStyle/>
          <a:p>
            <a:r>
              <a:rPr lang="de-CH" dirty="0"/>
              <a:t>Distribution of organic </a:t>
            </a:r>
            <a:r>
              <a:rPr lang="de-CH" dirty="0" err="1"/>
              <a:t>farmland</a:t>
            </a:r>
            <a:r>
              <a:rPr lang="de-CH" dirty="0"/>
              <a:t> by </a:t>
            </a:r>
            <a:r>
              <a:rPr lang="de-CH" dirty="0" err="1"/>
              <a:t>region</a:t>
            </a:r>
            <a:r>
              <a:rPr lang="de-CH" dirty="0"/>
              <a:t> </a:t>
            </a:r>
            <a:r>
              <a:rPr lang="cs-CZ" dirty="0"/>
              <a:t>2023</a:t>
            </a:r>
            <a:endParaRPr lang="de-CH" dirty="0"/>
          </a:p>
        </p:txBody>
      </p:sp>
      <p:sp>
        <p:nvSpPr>
          <p:cNvPr id="4" name="Title" hidden="1"/>
          <p:cNvSpPr>
            <a:spLocks noGrp="1"/>
          </p:cNvSpPr>
          <p:nvPr>
            <p:ph type="title" idx="4294967295"/>
          </p:nvPr>
        </p:nvSpPr>
        <p:spPr>
          <a:xfrm>
            <a:off x="0" y="457200"/>
            <a:ext cx="3932238" cy="1600200"/>
          </a:xfrm>
        </p:spPr>
        <p:txBody>
          <a:bodyPr/>
          <a:lstStyle/>
          <a:p>
            <a:r>
              <a:t>world_land_by_region</a:t>
            </a:r>
          </a:p>
        </p:txBody>
      </p:sp>
    </p:spTree>
    <p:extLst>
      <p:ext uri="{BB962C8B-B14F-4D97-AF65-F5344CB8AC3E}">
        <p14:creationId xmlns:p14="http://schemas.microsoft.com/office/powerpoint/2010/main" val="114861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345"/>
            <a:ext cx="10249456" cy="6857309"/>
          </a:xfrm>
          <a:prstGeom prst="rect">
            <a:avLst/>
          </a:prstGeom>
          <a:noFill/>
        </p:spPr>
      </p:pic>
      <p:sp>
        <p:nvSpPr>
          <p:cNvPr id="4" name="Title" hidden="1"/>
          <p:cNvSpPr>
            <a:spLocks noGrp="1"/>
          </p:cNvSpPr>
          <p:nvPr>
            <p:ph type="title"/>
          </p:nvPr>
        </p:nvSpPr>
        <p:spPr/>
        <p:txBody>
          <a:bodyPr/>
          <a:lstStyle/>
          <a:p>
            <a:r>
              <a:t>world_land_by_country</a:t>
            </a:r>
          </a:p>
        </p:txBody>
      </p:sp>
    </p:spTree>
    <p:extLst>
      <p:ext uri="{BB962C8B-B14F-4D97-AF65-F5344CB8AC3E}">
        <p14:creationId xmlns:p14="http://schemas.microsoft.com/office/powerpoint/2010/main" val="287187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345"/>
            <a:ext cx="10249456" cy="6857309"/>
          </a:xfrm>
          <a:prstGeom prst="rect">
            <a:avLst/>
          </a:prstGeom>
          <a:noFill/>
        </p:spPr>
      </p:pic>
      <p:sp>
        <p:nvSpPr>
          <p:cNvPr id="4" name="Title" hidden="1"/>
          <p:cNvSpPr>
            <a:spLocks noGrp="1"/>
          </p:cNvSpPr>
          <p:nvPr>
            <p:ph type="title"/>
          </p:nvPr>
        </p:nvSpPr>
        <p:spPr/>
        <p:txBody>
          <a:bodyPr/>
          <a:lstStyle/>
          <a:p>
            <a:r>
              <a:t>world_land_share</a:t>
            </a:r>
          </a:p>
        </p:txBody>
      </p:sp>
    </p:spTree>
    <p:extLst>
      <p:ext uri="{BB962C8B-B14F-4D97-AF65-F5344CB8AC3E}">
        <p14:creationId xmlns:p14="http://schemas.microsoft.com/office/powerpoint/2010/main" val="89861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49456" cy="6858000"/>
          </a:xfrm>
          <a:prstGeom prst="rect">
            <a:avLst/>
          </a:prstGeom>
          <a:noFill/>
        </p:spPr>
      </p:pic>
      <p:sp>
        <p:nvSpPr>
          <p:cNvPr id="4" name="Title" hidden="1"/>
          <p:cNvSpPr>
            <a:spLocks noGrp="1"/>
          </p:cNvSpPr>
          <p:nvPr>
            <p:ph type="title"/>
          </p:nvPr>
        </p:nvSpPr>
        <p:spPr/>
        <p:txBody>
          <a:bodyPr/>
          <a:lstStyle/>
          <a:p>
            <a:r>
              <a:t>world_land_growth</a:t>
            </a:r>
          </a:p>
        </p:txBody>
      </p:sp>
    </p:spTree>
    <p:extLst>
      <p:ext uri="{BB962C8B-B14F-4D97-AF65-F5344CB8AC3E}">
        <p14:creationId xmlns:p14="http://schemas.microsoft.com/office/powerpoint/2010/main" val="194738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345"/>
            <a:ext cx="10249456" cy="6857309"/>
          </a:xfrm>
          <a:prstGeom prst="rect">
            <a:avLst/>
          </a:prstGeom>
          <a:noFill/>
        </p:spPr>
      </p:pic>
      <p:sp>
        <p:nvSpPr>
          <p:cNvPr id="4" name="Title" hidden="1"/>
          <p:cNvSpPr>
            <a:spLocks noGrp="1"/>
          </p:cNvSpPr>
          <p:nvPr>
            <p:ph type="title"/>
          </p:nvPr>
        </p:nvSpPr>
        <p:spPr/>
        <p:txBody>
          <a:bodyPr/>
          <a:lstStyle/>
          <a:p>
            <a:r>
              <a:t>world_land_growth_region</a:t>
            </a:r>
          </a:p>
        </p:txBody>
      </p:sp>
    </p:spTree>
    <p:extLst>
      <p:ext uri="{BB962C8B-B14F-4D97-AF65-F5344CB8AC3E}">
        <p14:creationId xmlns:p14="http://schemas.microsoft.com/office/powerpoint/2010/main" val="397729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p:txBody>
          <a:bodyPr>
            <a:normAutofit fontScale="90000"/>
          </a:bodyPr>
          <a:lstStyle/>
          <a:p>
            <a:r>
              <a:rPr lang="en-US" sz="2300" dirty="0"/>
              <a:t>Organic Agriculture Worldwide: Key results from the FiBL survey on organic agriculture worldwide </a:t>
            </a:r>
            <a:r>
              <a:rPr lang="cs-CZ" sz="2300" dirty="0"/>
              <a:t>2025</a:t>
            </a:r>
            <a:br>
              <a:rPr lang="en-US" sz="2300" dirty="0"/>
            </a:br>
            <a:r>
              <a:rPr lang="en-US" sz="2400" dirty="0">
                <a:ea typeface="ＭＳ Ｐゴシック" charset="-128"/>
              </a:rPr>
              <a:t>Part 1: Global data and survey background</a:t>
            </a:r>
            <a:endParaRPr lang="de-DE" sz="2300" dirty="0"/>
          </a:p>
        </p:txBody>
      </p:sp>
      <p:sp>
        <p:nvSpPr>
          <p:cNvPr id="8" name="Content Placeholder 7"/>
          <p:cNvSpPr>
            <a:spLocks noGrp="1"/>
          </p:cNvSpPr>
          <p:nvPr>
            <p:ph idx="1"/>
          </p:nvPr>
        </p:nvSpPr>
        <p:spPr/>
        <p:txBody>
          <a:bodyPr>
            <a:normAutofit fontScale="92500"/>
          </a:bodyPr>
          <a:lstStyle/>
          <a:p>
            <a:pPr marL="342900" indent="-342900">
              <a:defRPr/>
            </a:pPr>
            <a:r>
              <a:rPr lang="en-GB" sz="1800" kern="0" dirty="0"/>
              <a:t>Data compiled by the Research Institute of Organic Agriculture FiBL, Frick, Switzerland, based on national data sources and data from certifiers. </a:t>
            </a:r>
          </a:p>
          <a:p>
            <a:pPr marL="342900" indent="-342900">
              <a:defRPr/>
            </a:pPr>
            <a:r>
              <a:rPr lang="en-GB" sz="1800" kern="0" dirty="0"/>
              <a:t>Data as published February </a:t>
            </a:r>
            <a:r>
              <a:rPr lang="cs-CZ" sz="1800" kern="0" dirty="0"/>
              <a:t>2025 </a:t>
            </a:r>
            <a:r>
              <a:rPr lang="en-GB" sz="1800" kern="0" dirty="0"/>
              <a:t>in The World of Organic Agriculture. Statistics and Emerging Trends </a:t>
            </a:r>
            <a:r>
              <a:rPr lang="cs-CZ" sz="1800" kern="0" dirty="0"/>
              <a:t>2025</a:t>
            </a:r>
            <a:r>
              <a:rPr lang="en-GB" sz="1800" kern="0" dirty="0"/>
              <a:t>.* Frick and Bonn, www.organic-world.net </a:t>
            </a:r>
          </a:p>
          <a:p>
            <a:pPr marL="342900" indent="-342900">
              <a:defRPr/>
            </a:pPr>
            <a:r>
              <a:rPr lang="en-GB" sz="1800" kern="0" dirty="0"/>
              <a:t>For updates, check </a:t>
            </a:r>
            <a:r>
              <a:rPr lang="en-GB" sz="1800" kern="0" dirty="0">
                <a:hlinkClick r:id="rId3"/>
              </a:rPr>
              <a:t>www.organic-world.net</a:t>
            </a:r>
            <a:endParaRPr lang="de-CH" sz="1800" kern="0" dirty="0"/>
          </a:p>
          <a:p>
            <a:pPr marL="342900" indent="-342900">
              <a:defRPr/>
            </a:pPr>
            <a:r>
              <a:rPr lang="de-CH" sz="1800" kern="0" dirty="0"/>
              <a:t>This presentation is available online at: </a:t>
            </a:r>
            <a:r>
              <a:rPr lang="de-CH" sz="1800" kern="0" dirty="0">
                <a:hlinkClick r:id="rId4"/>
              </a:rPr>
              <a:t>https://www.organic-world.net/yearbook/yearbook-202</a:t>
            </a:r>
            <a:r>
              <a:rPr lang="cs-CZ" sz="1800" kern="0" dirty="0">
                <a:hlinkClick r:id="rId4"/>
              </a:rPr>
              <a:t>5</a:t>
            </a:r>
            <a:r>
              <a:rPr lang="de-CH" sz="1800" kern="0" dirty="0">
                <a:hlinkClick r:id="rId4"/>
              </a:rPr>
              <a:t>/presentations.html</a:t>
            </a:r>
            <a:r>
              <a:rPr lang="de-CH" sz="1800" kern="0" dirty="0"/>
              <a:t> </a:t>
            </a:r>
            <a:endParaRPr lang="cs-CZ" sz="1800" kern="0" dirty="0"/>
          </a:p>
          <a:p>
            <a:pPr marL="342900" indent="-342900">
              <a:defRPr/>
            </a:pPr>
            <a:r>
              <a:rPr lang="de-CH" sz="1800" kern="0" dirty="0"/>
              <a:t>Texts and graphs: </a:t>
            </a:r>
            <a:r>
              <a:rPr lang="de-CH" sz="1800" dirty="0"/>
              <a:t>Helga Willer, Bernhard Schlatter and </a:t>
            </a:r>
            <a:r>
              <a:rPr lang="en-GB" sz="1800" dirty="0"/>
              <a:t>Jan Trávníček, </a:t>
            </a:r>
            <a:r>
              <a:rPr lang="de-CH" sz="1800" kern="0" dirty="0"/>
              <a:t>Research Institute of Organic Agriculture FiBL, Frick, Switzerland </a:t>
            </a:r>
          </a:p>
          <a:p>
            <a:pPr marL="342900" indent="-342900">
              <a:defRPr/>
            </a:pPr>
            <a:r>
              <a:rPr lang="en-GB" sz="1800" kern="0" dirty="0"/>
              <a:t>Contact: Helga Willer, </a:t>
            </a:r>
            <a:r>
              <a:rPr lang="en-GB" sz="1800" kern="0" dirty="0">
                <a:hlinkClick r:id="rId5"/>
              </a:rPr>
              <a:t>helga.willer@fibl.org</a:t>
            </a:r>
            <a:r>
              <a:rPr lang="en-GB" sz="1800" kern="0" dirty="0"/>
              <a:t>, Research Institute of Organic Agriculture </a:t>
            </a:r>
            <a:r>
              <a:rPr lang="en-GB" sz="1800" kern="0" dirty="0" err="1"/>
              <a:t>FiBL</a:t>
            </a:r>
            <a:r>
              <a:rPr lang="en-GB" sz="1800" kern="0" dirty="0"/>
              <a:t>, Frick, Switzerland</a:t>
            </a:r>
          </a:p>
          <a:p>
            <a:pPr>
              <a:defRPr/>
            </a:pPr>
            <a:r>
              <a:rPr lang="en-GB" sz="1800" kern="0" dirty="0"/>
              <a:t>© Research Institute of Organic Agriculture FiBL, </a:t>
            </a:r>
            <a:r>
              <a:rPr lang="de-CH" sz="1800" kern="0" dirty="0"/>
              <a:t>Frick, Switzerland, </a:t>
            </a:r>
            <a:r>
              <a:rPr lang="cs-CZ" sz="1800" kern="0" dirty="0"/>
              <a:t>February</a:t>
            </a:r>
            <a:r>
              <a:rPr lang="de-CH" sz="1800" kern="0" dirty="0"/>
              <a:t> </a:t>
            </a:r>
            <a:r>
              <a:rPr lang="cs-CZ" sz="1800" kern="0" dirty="0"/>
              <a:t>2025</a:t>
            </a:r>
            <a:endParaRPr lang="de-CH" sz="1800" kern="0" dirty="0"/>
          </a:p>
          <a:p>
            <a:pPr marL="0" indent="0">
              <a:lnSpc>
                <a:spcPct val="110000"/>
              </a:lnSpc>
              <a:buNone/>
              <a:defRPr/>
            </a:pPr>
            <a:endParaRPr lang="de-CH" sz="1300" kern="0" dirty="0"/>
          </a:p>
          <a:p>
            <a:pPr marL="0" indent="0">
              <a:lnSpc>
                <a:spcPct val="110000"/>
              </a:lnSpc>
              <a:buNone/>
              <a:defRPr/>
            </a:pPr>
            <a:r>
              <a:rPr lang="de-CH" sz="1300" kern="0" dirty="0"/>
              <a:t>*</a:t>
            </a:r>
            <a:r>
              <a:rPr lang="de-CH" sz="1300" kern="0" dirty="0" err="1"/>
              <a:t>Citation</a:t>
            </a:r>
            <a:r>
              <a:rPr lang="de-CH" sz="1300" kern="0" dirty="0"/>
              <a:t>: </a:t>
            </a:r>
            <a:r>
              <a:rPr lang="en-GB" sz="1300" dirty="0"/>
              <a:t>Willer, Helga, Bernhard Schlatter and </a:t>
            </a:r>
            <a:r>
              <a:rPr lang="en-GB" sz="1400" dirty="0"/>
              <a:t>Jan Trávníček</a:t>
            </a:r>
            <a:r>
              <a:rPr lang="en-GB" sz="1300" dirty="0"/>
              <a:t> (Eds.) (</a:t>
            </a:r>
            <a:r>
              <a:rPr lang="cs-CZ" sz="1300" dirty="0"/>
              <a:t>2025</a:t>
            </a:r>
            <a:r>
              <a:rPr lang="en-GB" sz="1300" dirty="0"/>
              <a:t>): The World of Organic Agriculture. Statistics and Emerging Trends </a:t>
            </a:r>
            <a:r>
              <a:rPr lang="cs-CZ" sz="1300" dirty="0"/>
              <a:t>202</a:t>
            </a:r>
            <a:r>
              <a:rPr lang="de-CH" sz="1300" dirty="0"/>
              <a:t>5</a:t>
            </a:r>
            <a:r>
              <a:rPr lang="en-GB" sz="1300" dirty="0"/>
              <a:t>. Research Institute of Organic Agriculture FiBL, Frick, and IFOAM – Organics International, Bonn. </a:t>
            </a:r>
            <a:endParaRPr lang="de-CH" sz="1300" kern="0" dirty="0"/>
          </a:p>
          <a:p>
            <a:pPr marL="0" indent="0">
              <a:buNone/>
              <a:defRPr/>
            </a:pPr>
            <a:endParaRPr lang="en-GB" sz="1800" kern="0" dirty="0"/>
          </a:p>
        </p:txBody>
      </p:sp>
    </p:spTree>
    <p:extLst>
      <p:ext uri="{BB962C8B-B14F-4D97-AF65-F5344CB8AC3E}">
        <p14:creationId xmlns:p14="http://schemas.microsoft.com/office/powerpoint/2010/main" val="1334991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345"/>
            <a:ext cx="10249456" cy="6857309"/>
          </a:xfrm>
          <a:prstGeom prst="rect">
            <a:avLst/>
          </a:prstGeom>
          <a:noFill/>
        </p:spPr>
      </p:pic>
      <p:sp>
        <p:nvSpPr>
          <p:cNvPr id="4" name="Title" hidden="1"/>
          <p:cNvSpPr>
            <a:spLocks noGrp="1"/>
          </p:cNvSpPr>
          <p:nvPr>
            <p:ph type="title"/>
          </p:nvPr>
        </p:nvSpPr>
        <p:spPr/>
        <p:txBody>
          <a:bodyPr/>
          <a:lstStyle/>
          <a:p>
            <a:r>
              <a:t>world_land_all_areas</a:t>
            </a:r>
          </a:p>
        </p:txBody>
      </p:sp>
    </p:spTree>
    <p:extLst>
      <p:ext uri="{BB962C8B-B14F-4D97-AF65-F5344CB8AC3E}">
        <p14:creationId xmlns:p14="http://schemas.microsoft.com/office/powerpoint/2010/main" val="316006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345"/>
            <a:ext cx="10249456" cy="6857309"/>
          </a:xfrm>
          <a:prstGeom prst="rect">
            <a:avLst/>
          </a:prstGeom>
          <a:noFill/>
        </p:spPr>
      </p:pic>
      <p:sp>
        <p:nvSpPr>
          <p:cNvPr id="4" name="Title" hidden="1"/>
          <p:cNvSpPr>
            <a:spLocks noGrp="1"/>
          </p:cNvSpPr>
          <p:nvPr>
            <p:ph type="title"/>
          </p:nvPr>
        </p:nvSpPr>
        <p:spPr/>
        <p:txBody>
          <a:bodyPr/>
          <a:lstStyle/>
          <a:p>
            <a:r>
              <a:t>wild_ collection_by_country</a:t>
            </a:r>
          </a:p>
        </p:txBody>
      </p:sp>
    </p:spTree>
    <p:extLst>
      <p:ext uri="{BB962C8B-B14F-4D97-AF65-F5344CB8AC3E}">
        <p14:creationId xmlns:p14="http://schemas.microsoft.com/office/powerpoint/2010/main" val="117533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50487" cy="6857999"/>
          </a:xfrm>
          <a:prstGeom prst="rect">
            <a:avLst/>
          </a:prstGeom>
          <a:noFill/>
        </p:spPr>
      </p:pic>
      <p:sp>
        <p:nvSpPr>
          <p:cNvPr id="4" name="Title" hidden="1"/>
          <p:cNvSpPr>
            <a:spLocks noGrp="1"/>
          </p:cNvSpPr>
          <p:nvPr>
            <p:ph type="title"/>
          </p:nvPr>
        </p:nvSpPr>
        <p:spPr/>
        <p:txBody>
          <a:bodyPr/>
          <a:lstStyle/>
          <a:p>
            <a:r>
              <a:t>beehives_by_region</a:t>
            </a:r>
          </a:p>
        </p:txBody>
      </p:sp>
    </p:spTree>
    <p:extLst>
      <p:ext uri="{BB962C8B-B14F-4D97-AF65-F5344CB8AC3E}">
        <p14:creationId xmlns:p14="http://schemas.microsoft.com/office/powerpoint/2010/main" val="382255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50487" cy="6857999"/>
          </a:xfrm>
          <a:prstGeom prst="rect">
            <a:avLst/>
          </a:prstGeom>
          <a:noFill/>
        </p:spPr>
      </p:pic>
      <p:sp>
        <p:nvSpPr>
          <p:cNvPr id="4" name="Title" hidden="1"/>
          <p:cNvSpPr>
            <a:spLocks noGrp="1"/>
          </p:cNvSpPr>
          <p:nvPr>
            <p:ph type="title"/>
          </p:nvPr>
        </p:nvSpPr>
        <p:spPr/>
        <p:txBody>
          <a:bodyPr/>
          <a:lstStyle/>
          <a:p>
            <a:r>
              <a:t>beehives_by country</a:t>
            </a:r>
          </a:p>
        </p:txBody>
      </p:sp>
    </p:spTree>
    <p:extLst>
      <p:ext uri="{BB962C8B-B14F-4D97-AF65-F5344CB8AC3E}">
        <p14:creationId xmlns:p14="http://schemas.microsoft.com/office/powerpoint/2010/main" val="196042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Organic </a:t>
            </a:r>
            <a:r>
              <a:rPr lang="de-CH" dirty="0" err="1"/>
              <a:t>producers</a:t>
            </a:r>
            <a:r>
              <a:rPr lang="de-CH" dirty="0"/>
              <a:t> </a:t>
            </a:r>
            <a:r>
              <a:rPr lang="cs-CZ" dirty="0"/>
              <a:t>2023</a:t>
            </a:r>
            <a:endParaRPr lang="de-CH" dirty="0"/>
          </a:p>
        </p:txBody>
      </p:sp>
      <p:sp>
        <p:nvSpPr>
          <p:cNvPr id="3" name="Inhaltsplatzhalter 2"/>
          <p:cNvSpPr>
            <a:spLocks noGrp="1"/>
          </p:cNvSpPr>
          <p:nvPr>
            <p:ph idx="1"/>
          </p:nvPr>
        </p:nvSpPr>
        <p:spPr/>
        <p:txBody>
          <a:bodyPr/>
          <a:lstStyle/>
          <a:p>
            <a:pPr marL="0" indent="0">
              <a:buNone/>
            </a:pPr>
            <a:r>
              <a:rPr lang="en-GB" b="1" dirty="0"/>
              <a:t>More than 2 million organic producers in India</a:t>
            </a:r>
            <a:endParaRPr lang="de-CH" b="1" dirty="0"/>
          </a:p>
          <a:p>
            <a:pPr lvl="0"/>
            <a:r>
              <a:rPr lang="en-GB" dirty="0"/>
              <a:t>In 2023, there were 4.3 million organic producers worldwide.</a:t>
            </a:r>
            <a:endParaRPr lang="de-CH" dirty="0"/>
          </a:p>
          <a:p>
            <a:pPr lvl="0"/>
            <a:r>
              <a:rPr lang="en-GB" dirty="0"/>
              <a:t>India remains the country with the most organic producers (2.36 million). Notable increases were observed in Vietnam, Sri Lanka, and Burkina Faso.</a:t>
            </a:r>
            <a:endParaRPr lang="de-CH" dirty="0"/>
          </a:p>
        </p:txBody>
      </p:sp>
    </p:spTree>
    <p:extLst>
      <p:ext uri="{BB962C8B-B14F-4D97-AF65-F5344CB8AC3E}">
        <p14:creationId xmlns:p14="http://schemas.microsoft.com/office/powerpoint/2010/main" val="426486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0" y="165"/>
            <a:ext cx="8968153" cy="6857670"/>
          </a:xfrm>
          <a:prstGeom prst="rect">
            <a:avLst/>
          </a:prstGeom>
        </p:spPr>
      </p:pic>
    </p:spTree>
    <p:extLst>
      <p:ext uri="{BB962C8B-B14F-4D97-AF65-F5344CB8AC3E}">
        <p14:creationId xmlns:p14="http://schemas.microsoft.com/office/powerpoint/2010/main" val="223135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1"/>
            <a:ext cx="10250487" cy="6857999"/>
          </a:xfrm>
          <a:prstGeom prst="rect">
            <a:avLst/>
          </a:prstGeom>
          <a:noFill/>
        </p:spPr>
      </p:pic>
      <p:sp>
        <p:nvSpPr>
          <p:cNvPr id="4" name="Title" hidden="1"/>
          <p:cNvSpPr>
            <a:spLocks noGrp="1"/>
          </p:cNvSpPr>
          <p:nvPr>
            <p:ph type="title"/>
          </p:nvPr>
        </p:nvSpPr>
        <p:spPr/>
        <p:txBody>
          <a:bodyPr/>
          <a:lstStyle/>
          <a:p>
            <a:r>
              <a:t>world_producers_country</a:t>
            </a:r>
          </a:p>
        </p:txBody>
      </p:sp>
    </p:spTree>
    <p:extLst>
      <p:ext uri="{BB962C8B-B14F-4D97-AF65-F5344CB8AC3E}">
        <p14:creationId xmlns:p14="http://schemas.microsoft.com/office/powerpoint/2010/main" val="74527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1"/>
            <a:ext cx="10250487" cy="6857999"/>
          </a:xfrm>
          <a:prstGeom prst="rect">
            <a:avLst/>
          </a:prstGeom>
          <a:noFill/>
        </p:spPr>
      </p:pic>
      <p:sp>
        <p:nvSpPr>
          <p:cNvPr id="4" name="Title" hidden="1"/>
          <p:cNvSpPr>
            <a:spLocks noGrp="1"/>
          </p:cNvSpPr>
          <p:nvPr>
            <p:ph type="title"/>
          </p:nvPr>
        </p:nvSpPr>
        <p:spPr/>
        <p:txBody>
          <a:bodyPr/>
          <a:lstStyle/>
          <a:p>
            <a:r>
              <a:rPr dirty="0" err="1"/>
              <a:t>world_producers_region</a:t>
            </a:r>
            <a:endParaRPr dirty="0"/>
          </a:p>
        </p:txBody>
      </p:sp>
    </p:spTree>
    <p:extLst>
      <p:ext uri="{BB962C8B-B14F-4D97-AF65-F5344CB8AC3E}">
        <p14:creationId xmlns:p14="http://schemas.microsoft.com/office/powerpoint/2010/main" val="2662645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2EEDD9-D5CC-4B78-9C2D-1FF984984B54}"/>
              </a:ext>
            </a:extLst>
          </p:cNvPr>
          <p:cNvPicPr>
            <a:picLocks noChangeAspect="1"/>
          </p:cNvPicPr>
          <p:nvPr/>
        </p:nvPicPr>
        <p:blipFill>
          <a:blip r:embed="rId3"/>
          <a:stretch>
            <a:fillRect/>
          </a:stretch>
        </p:blipFill>
        <p:spPr>
          <a:xfrm>
            <a:off x="0" y="345"/>
            <a:ext cx="10249456" cy="6857309"/>
          </a:xfrm>
          <a:prstGeom prst="rect">
            <a:avLst/>
          </a:prstGeom>
        </p:spPr>
      </p:pic>
    </p:spTree>
    <p:extLst>
      <p:ext uri="{BB962C8B-B14F-4D97-AF65-F5344CB8AC3E}">
        <p14:creationId xmlns:p14="http://schemas.microsoft.com/office/powerpoint/2010/main" val="1193940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The global </a:t>
            </a:r>
            <a:r>
              <a:rPr lang="de-CH" dirty="0" err="1"/>
              <a:t>market</a:t>
            </a:r>
            <a:r>
              <a:rPr lang="de-CH" dirty="0"/>
              <a:t> </a:t>
            </a:r>
            <a:r>
              <a:rPr lang="de-CH" dirty="0" err="1"/>
              <a:t>for</a:t>
            </a:r>
            <a:r>
              <a:rPr lang="de-CH" dirty="0"/>
              <a:t> organic </a:t>
            </a:r>
            <a:r>
              <a:rPr lang="de-CH" dirty="0" err="1"/>
              <a:t>food</a:t>
            </a:r>
            <a:r>
              <a:rPr lang="de-CH" dirty="0"/>
              <a:t> </a:t>
            </a:r>
            <a:r>
              <a:rPr lang="cs-CZ" dirty="0"/>
              <a:t>2023</a:t>
            </a:r>
            <a:endParaRPr lang="de-CH" dirty="0"/>
          </a:p>
        </p:txBody>
      </p:sp>
      <p:sp>
        <p:nvSpPr>
          <p:cNvPr id="4" name="Inhaltsplatzhalter 3"/>
          <p:cNvSpPr>
            <a:spLocks noGrp="1"/>
          </p:cNvSpPr>
          <p:nvPr>
            <p:ph sz="half" idx="11"/>
          </p:nvPr>
        </p:nvSpPr>
        <p:spPr>
          <a:xfrm>
            <a:off x="719668" y="1219200"/>
            <a:ext cx="10875432" cy="4703614"/>
          </a:xfrm>
        </p:spPr>
        <p:txBody>
          <a:bodyPr>
            <a:normAutofit/>
          </a:bodyPr>
          <a:lstStyle/>
          <a:p>
            <a:pPr marL="0" indent="0"/>
            <a:r>
              <a:rPr lang="en-GB" sz="2000" b="1" dirty="0">
                <a:solidFill>
                  <a:schemeClr val="tx1"/>
                </a:solidFill>
              </a:rPr>
              <a:t>Global market continued to grow;  Switzerland tops per capita consumption</a:t>
            </a:r>
          </a:p>
          <a:p>
            <a:pPr marL="457200" indent="-457200">
              <a:buFont typeface="Arial" panose="020B0604020202020204" pitchFamily="34" charset="0"/>
              <a:buChar char="•"/>
            </a:pPr>
            <a:r>
              <a:rPr lang="en-GB" sz="2000" dirty="0">
                <a:solidFill>
                  <a:schemeClr val="tx1"/>
                </a:solidFill>
              </a:rPr>
              <a:t>The global market for organic products reached 136.4 billion euros in 2023. The European market recorded the strongest growth, with many countries recovering from the negative trend in 2022.</a:t>
            </a:r>
          </a:p>
          <a:p>
            <a:pPr marL="457200" indent="-457200">
              <a:buFont typeface="Arial" panose="020B0604020202020204" pitchFamily="34" charset="0"/>
              <a:buChar char="•"/>
            </a:pPr>
            <a:r>
              <a:rPr lang="en-GB" sz="2000" dirty="0">
                <a:solidFill>
                  <a:schemeClr val="tx1"/>
                </a:solidFill>
              </a:rPr>
              <a:t>The United States retained its position as the largest market (59.0 billion euros), followed by Germany (16.1 billion euros) and China (12.6 billion euros).</a:t>
            </a:r>
          </a:p>
          <a:p>
            <a:pPr marL="457200" indent="-457200">
              <a:buFont typeface="Arial" panose="020B0604020202020204" pitchFamily="34" charset="0"/>
              <a:buChar char="•"/>
            </a:pPr>
            <a:r>
              <a:rPr lang="en-GB" sz="2000" dirty="0">
                <a:solidFill>
                  <a:schemeClr val="tx1"/>
                </a:solidFill>
              </a:rPr>
              <a:t>Switzerland recorded the highest per capita spending on organic food (468 euros), while Denmark led with the largest organic market share (11.8 percent of its total food market).</a:t>
            </a:r>
          </a:p>
          <a:p>
            <a:pPr marL="457200" indent="-457200">
              <a:buFont typeface="Arial" panose="020B0604020202020204" pitchFamily="34" charset="0"/>
              <a:buChar char="•"/>
            </a:pPr>
            <a:r>
              <a:rPr lang="en-GB" sz="2000" dirty="0">
                <a:solidFill>
                  <a:schemeClr val="tx1"/>
                </a:solidFill>
              </a:rPr>
              <a:t>Retail sales increased significantly in Estonia (+13.0 percent) and the Netherlands (+12.5 percent). The two largest markets – the United States and Germany experienced growth rates of 3.4 and 5.0 </a:t>
            </a:r>
            <a:r>
              <a:rPr lang="en-GB" sz="2000" dirty="0" err="1">
                <a:solidFill>
                  <a:schemeClr val="tx1"/>
                </a:solidFill>
              </a:rPr>
              <a:t>pecent</a:t>
            </a:r>
            <a:r>
              <a:rPr lang="en-GB" sz="2000" dirty="0">
                <a:solidFill>
                  <a:schemeClr val="tx1"/>
                </a:solidFill>
              </a:rPr>
              <a:t>, respectively. </a:t>
            </a:r>
          </a:p>
        </p:txBody>
      </p:sp>
    </p:spTree>
    <p:extLst>
      <p:ext uri="{BB962C8B-B14F-4D97-AF65-F5344CB8AC3E}">
        <p14:creationId xmlns:p14="http://schemas.microsoft.com/office/powerpoint/2010/main" val="260607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Acknowledgements</a:t>
            </a:r>
            <a:endParaRPr lang="de-CH" altLang="de-DE" dirty="0"/>
          </a:p>
        </p:txBody>
      </p:sp>
      <p:sp>
        <p:nvSpPr>
          <p:cNvPr id="7171" name="Rectangle 3"/>
          <p:cNvSpPr>
            <a:spLocks noGrp="1" noChangeArrowheads="1"/>
          </p:cNvSpPr>
          <p:nvPr>
            <p:ph idx="1"/>
          </p:nvPr>
        </p:nvSpPr>
        <p:spPr/>
        <p:txBody>
          <a:bodyPr>
            <a:normAutofit fontScale="92500" lnSpcReduction="20000"/>
          </a:bodyPr>
          <a:lstStyle/>
          <a:p>
            <a:r>
              <a:rPr lang="de-DE" altLang="de-DE" dirty="0"/>
              <a:t>The Swiss State Secretariat of </a:t>
            </a:r>
            <a:br>
              <a:rPr lang="de-DE" altLang="de-DE" dirty="0"/>
            </a:br>
            <a:r>
              <a:rPr lang="de-DE" altLang="de-DE" dirty="0" err="1"/>
              <a:t>Economic</a:t>
            </a:r>
            <a:r>
              <a:rPr lang="de-DE" altLang="de-DE" dirty="0"/>
              <a:t> </a:t>
            </a:r>
            <a:r>
              <a:rPr lang="de-DE" altLang="de-DE" dirty="0" err="1"/>
              <a:t>Affairs</a:t>
            </a:r>
            <a:r>
              <a:rPr lang="de-DE" altLang="de-DE" dirty="0"/>
              <a:t> (SECO)</a:t>
            </a:r>
            <a:br>
              <a:rPr lang="de-DE" altLang="de-DE" dirty="0"/>
            </a:br>
            <a:endParaRPr lang="de-DE" altLang="de-DE" dirty="0"/>
          </a:p>
          <a:p>
            <a:r>
              <a:rPr lang="en-GB" altLang="de-DE" dirty="0"/>
              <a:t>Coop Sustainability Fund </a:t>
            </a:r>
            <a:br>
              <a:rPr lang="en-GB" altLang="de-DE" dirty="0"/>
            </a:br>
            <a:endParaRPr lang="de-DE" altLang="de-DE" dirty="0"/>
          </a:p>
          <a:p>
            <a:r>
              <a:rPr lang="de-DE" altLang="de-DE" dirty="0"/>
              <a:t>NürnbergMesse, the </a:t>
            </a:r>
            <a:r>
              <a:rPr lang="de-DE" altLang="de-DE" dirty="0" err="1"/>
              <a:t>organizers</a:t>
            </a:r>
            <a:r>
              <a:rPr lang="de-DE" altLang="de-DE" dirty="0"/>
              <a:t> of  BIOFACH</a:t>
            </a:r>
            <a:br>
              <a:rPr lang="de-DE" altLang="de-DE" dirty="0"/>
            </a:br>
            <a:endParaRPr lang="de-DE" altLang="de-DE" dirty="0"/>
          </a:p>
          <a:p>
            <a:r>
              <a:rPr lang="de-DE" altLang="de-DE" dirty="0"/>
              <a:t>IFOAM – Organics International</a:t>
            </a:r>
            <a:endParaRPr lang="cs-CZ" altLang="de-DE" dirty="0"/>
          </a:p>
          <a:p>
            <a:endParaRPr lang="cs-CZ" altLang="de-DE" dirty="0"/>
          </a:p>
          <a:p>
            <a:r>
              <a:rPr lang="cs-CZ" altLang="de-DE" dirty="0"/>
              <a:t>Bio Suisse</a:t>
            </a:r>
            <a:br>
              <a:rPr lang="de-DE" altLang="de-DE" dirty="0"/>
            </a:br>
            <a:br>
              <a:rPr lang="de-DE" altLang="de-DE" dirty="0"/>
            </a:br>
            <a:br>
              <a:rPr lang="de-DE" altLang="de-DE" dirty="0"/>
            </a:br>
            <a:br>
              <a:rPr lang="de-DE" altLang="de-DE" dirty="0"/>
            </a:br>
            <a:endParaRPr lang="de-DE" altLang="de-DE" dirty="0"/>
          </a:p>
          <a:p>
            <a:r>
              <a:rPr lang="de-DE" altLang="de-DE" dirty="0"/>
              <a:t>More </a:t>
            </a:r>
            <a:r>
              <a:rPr lang="de-DE" altLang="de-DE" dirty="0" err="1"/>
              <a:t>than</a:t>
            </a:r>
            <a:r>
              <a:rPr lang="de-DE" altLang="de-DE" dirty="0"/>
              <a:t> 200 </a:t>
            </a:r>
            <a:r>
              <a:rPr lang="de-DE" altLang="de-DE" dirty="0" err="1"/>
              <a:t>experts</a:t>
            </a:r>
            <a:r>
              <a:rPr lang="de-DE" altLang="de-DE" dirty="0"/>
              <a:t> from all </a:t>
            </a:r>
            <a:r>
              <a:rPr lang="de-DE" altLang="de-DE" dirty="0" err="1"/>
              <a:t>parts</a:t>
            </a:r>
            <a:r>
              <a:rPr lang="de-DE" altLang="de-DE" dirty="0"/>
              <a:t> of the </a:t>
            </a:r>
            <a:r>
              <a:rPr lang="de-DE" altLang="de-DE" dirty="0" err="1"/>
              <a:t>world</a:t>
            </a:r>
            <a:r>
              <a:rPr lang="de-DE" altLang="de-DE" dirty="0"/>
              <a:t> </a:t>
            </a:r>
            <a:r>
              <a:rPr lang="de-DE" altLang="de-DE" dirty="0" err="1"/>
              <a:t>contributed</a:t>
            </a:r>
            <a:r>
              <a:rPr lang="de-DE" altLang="de-DE" dirty="0"/>
              <a:t> to the FiBL </a:t>
            </a:r>
            <a:r>
              <a:rPr lang="de-DE" altLang="de-DE" dirty="0" err="1"/>
              <a:t>survey</a:t>
            </a:r>
            <a:r>
              <a:rPr lang="de-DE" altLang="de-DE" dirty="0"/>
              <a:t> </a:t>
            </a:r>
            <a:r>
              <a:rPr lang="cs-CZ" altLang="de-DE" dirty="0"/>
              <a:t>2025</a:t>
            </a:r>
            <a:r>
              <a:rPr lang="de-DE" altLang="de-DE" dirty="0"/>
              <a:t>.</a:t>
            </a:r>
          </a:p>
        </p:txBody>
      </p:sp>
      <p:pic>
        <p:nvPicPr>
          <p:cNvPr id="7173" name="Grafik 6"/>
          <p:cNvPicPr>
            <a:picLocks noChangeAspect="1"/>
          </p:cNvPicPr>
          <p:nvPr/>
        </p:nvPicPr>
        <p:blipFill>
          <a:blip r:embed="rId3">
            <a:extLst>
              <a:ext uri="{28A0092B-C50C-407E-A947-70E740481C1C}">
                <a14:useLocalDpi xmlns:a14="http://schemas.microsoft.com/office/drawing/2010/main" val="0"/>
              </a:ext>
            </a:extLst>
          </a:blip>
          <a:srcRect l="27657" t="39049" r="42056" b="30476"/>
          <a:stretch>
            <a:fillRect/>
          </a:stretch>
        </p:blipFill>
        <p:spPr bwMode="auto">
          <a:xfrm>
            <a:off x="7551373" y="2835405"/>
            <a:ext cx="925876" cy="4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1374" y="1508267"/>
            <a:ext cx="925876" cy="49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coop switzerlan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66" t="19023" r="9772" b="21266"/>
          <a:stretch/>
        </p:blipFill>
        <p:spPr bwMode="auto">
          <a:xfrm>
            <a:off x="7551374" y="2335141"/>
            <a:ext cx="925876" cy="31479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a:stretch>
            <a:fillRect/>
          </a:stretch>
        </p:blipFill>
        <p:spPr>
          <a:xfrm>
            <a:off x="7551374" y="3459286"/>
            <a:ext cx="925876" cy="514376"/>
          </a:xfrm>
          <a:prstGeom prst="rect">
            <a:avLst/>
          </a:prstGeom>
        </p:spPr>
      </p:pic>
      <p:pic>
        <p:nvPicPr>
          <p:cNvPr id="8" name="Graphic 7">
            <a:extLst>
              <a:ext uri="{FF2B5EF4-FFF2-40B4-BE49-F238E27FC236}">
                <a16:creationId xmlns:a16="http://schemas.microsoft.com/office/drawing/2014/main" id="{79B0458A-601F-40EF-AFA9-11573ADCE2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9301" y="6258616"/>
            <a:ext cx="628649" cy="370092"/>
          </a:xfrm>
          <a:prstGeom prst="rect">
            <a:avLst/>
          </a:prstGeom>
        </p:spPr>
      </p:pic>
      <p:pic>
        <p:nvPicPr>
          <p:cNvPr id="9" name="Picture 2" descr="Bio Suisse – Wikipedia">
            <a:extLst>
              <a:ext uri="{FF2B5EF4-FFF2-40B4-BE49-F238E27FC236}">
                <a16:creationId xmlns:a16="http://schemas.microsoft.com/office/drawing/2014/main" id="{6DB872F8-CAAA-4815-9372-C0B33BD9DF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3493" y="4096725"/>
            <a:ext cx="541637" cy="43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93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0" y="165"/>
            <a:ext cx="8968153" cy="6857670"/>
          </a:xfrm>
          <a:prstGeom prst="rect">
            <a:avLst/>
          </a:prstGeom>
        </p:spPr>
      </p:pic>
    </p:spTree>
    <p:extLst>
      <p:ext uri="{BB962C8B-B14F-4D97-AF65-F5344CB8AC3E}">
        <p14:creationId xmlns:p14="http://schemas.microsoft.com/office/powerpoint/2010/main" val="1752675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50487" cy="6857999"/>
          </a:xfrm>
          <a:prstGeom prst="rect">
            <a:avLst/>
          </a:prstGeom>
          <a:noFill/>
        </p:spPr>
      </p:pic>
      <p:sp>
        <p:nvSpPr>
          <p:cNvPr id="4" name="Title" hidden="1"/>
          <p:cNvSpPr>
            <a:spLocks noGrp="1"/>
          </p:cNvSpPr>
          <p:nvPr>
            <p:ph type="title"/>
          </p:nvPr>
        </p:nvSpPr>
        <p:spPr/>
        <p:txBody>
          <a:bodyPr/>
          <a:lstStyle/>
          <a:p>
            <a:r>
              <a:t>world_retail_sales_region_country</a:t>
            </a:r>
          </a:p>
        </p:txBody>
      </p:sp>
    </p:spTree>
    <p:extLst>
      <p:ext uri="{BB962C8B-B14F-4D97-AF65-F5344CB8AC3E}">
        <p14:creationId xmlns:p14="http://schemas.microsoft.com/office/powerpoint/2010/main" val="4133836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50487" cy="6857999"/>
          </a:xfrm>
          <a:prstGeom prst="rect">
            <a:avLst/>
          </a:prstGeom>
          <a:noFill/>
        </p:spPr>
      </p:pic>
      <p:sp>
        <p:nvSpPr>
          <p:cNvPr id="4" name="Title" hidden="1"/>
          <p:cNvSpPr>
            <a:spLocks noGrp="1"/>
          </p:cNvSpPr>
          <p:nvPr>
            <p:ph type="title"/>
          </p:nvPr>
        </p:nvSpPr>
        <p:spPr/>
        <p:txBody>
          <a:bodyPr/>
          <a:lstStyle/>
          <a:p>
            <a:r>
              <a:t>world_retail_sales_country</a:t>
            </a:r>
          </a:p>
        </p:txBody>
      </p:sp>
    </p:spTree>
    <p:extLst>
      <p:ext uri="{BB962C8B-B14F-4D97-AF65-F5344CB8AC3E}">
        <p14:creationId xmlns:p14="http://schemas.microsoft.com/office/powerpoint/2010/main" val="1862966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1"/>
            <a:ext cx="10250487" cy="6857999"/>
          </a:xfrm>
          <a:prstGeom prst="rect">
            <a:avLst/>
          </a:prstGeom>
          <a:noFill/>
        </p:spPr>
      </p:pic>
      <p:sp>
        <p:nvSpPr>
          <p:cNvPr id="4" name="Title" hidden="1"/>
          <p:cNvSpPr>
            <a:spLocks noGrp="1"/>
          </p:cNvSpPr>
          <p:nvPr>
            <p:ph type="title"/>
          </p:nvPr>
        </p:nvSpPr>
        <p:spPr/>
        <p:txBody>
          <a:bodyPr/>
          <a:lstStyle/>
          <a:p>
            <a:r>
              <a:t>world_retail_sales_per_capita</a:t>
            </a:r>
          </a:p>
        </p:txBody>
      </p:sp>
    </p:spTree>
    <p:extLst>
      <p:ext uri="{BB962C8B-B14F-4D97-AF65-F5344CB8AC3E}">
        <p14:creationId xmlns:p14="http://schemas.microsoft.com/office/powerpoint/2010/main" val="486914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345"/>
            <a:ext cx="10249456" cy="6857309"/>
          </a:xfrm>
          <a:prstGeom prst="rect">
            <a:avLst/>
          </a:prstGeom>
          <a:noFill/>
        </p:spPr>
      </p:pic>
      <p:sp>
        <p:nvSpPr>
          <p:cNvPr id="4" name="Title" hidden="1"/>
          <p:cNvSpPr>
            <a:spLocks noGrp="1"/>
          </p:cNvSpPr>
          <p:nvPr>
            <p:ph type="title"/>
          </p:nvPr>
        </p:nvSpPr>
        <p:spPr/>
        <p:txBody>
          <a:bodyPr/>
          <a:lstStyle/>
          <a:p>
            <a:r>
              <a:t>World_retail_growth</a:t>
            </a:r>
          </a:p>
        </p:txBody>
      </p:sp>
    </p:spTree>
    <p:extLst>
      <p:ext uri="{BB962C8B-B14F-4D97-AF65-F5344CB8AC3E}">
        <p14:creationId xmlns:p14="http://schemas.microsoft.com/office/powerpoint/2010/main" val="1248691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1C76AA-8550-41B0-A97E-88775234E871}"/>
              </a:ext>
            </a:extLst>
          </p:cNvPr>
          <p:cNvPicPr>
            <a:picLocks noChangeAspect="1"/>
          </p:cNvPicPr>
          <p:nvPr/>
        </p:nvPicPr>
        <p:blipFill>
          <a:blip r:embed="rId3"/>
          <a:stretch>
            <a:fillRect/>
          </a:stretch>
        </p:blipFill>
        <p:spPr>
          <a:xfrm>
            <a:off x="0" y="345"/>
            <a:ext cx="10249456" cy="6857309"/>
          </a:xfrm>
          <a:prstGeom prst="rect">
            <a:avLst/>
          </a:prstGeom>
        </p:spPr>
      </p:pic>
    </p:spTree>
    <p:extLst>
      <p:ext uri="{BB962C8B-B14F-4D97-AF65-F5344CB8AC3E}">
        <p14:creationId xmlns:p14="http://schemas.microsoft.com/office/powerpoint/2010/main" val="2331458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C88958-3037-4599-A1BE-7A2D2B5C06F0}"/>
              </a:ext>
            </a:extLst>
          </p:cNvPr>
          <p:cNvPicPr>
            <a:picLocks noChangeAspect="1"/>
          </p:cNvPicPr>
          <p:nvPr/>
        </p:nvPicPr>
        <p:blipFill>
          <a:blip r:embed="rId3"/>
          <a:stretch>
            <a:fillRect/>
          </a:stretch>
        </p:blipFill>
        <p:spPr>
          <a:xfrm>
            <a:off x="0" y="345"/>
            <a:ext cx="10249456" cy="6857309"/>
          </a:xfrm>
          <a:prstGeom prst="rect">
            <a:avLst/>
          </a:prstGeom>
        </p:spPr>
      </p:pic>
    </p:spTree>
    <p:extLst>
      <p:ext uri="{BB962C8B-B14F-4D97-AF65-F5344CB8AC3E}">
        <p14:creationId xmlns:p14="http://schemas.microsoft.com/office/powerpoint/2010/main" val="861228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303CFD-EB57-457C-8124-6697F0574815}"/>
              </a:ext>
            </a:extLst>
          </p:cNvPr>
          <p:cNvPicPr>
            <a:picLocks noChangeAspect="1"/>
          </p:cNvPicPr>
          <p:nvPr/>
        </p:nvPicPr>
        <p:blipFill>
          <a:blip r:embed="rId3"/>
          <a:stretch>
            <a:fillRect/>
          </a:stretch>
        </p:blipFill>
        <p:spPr>
          <a:xfrm>
            <a:off x="0" y="345"/>
            <a:ext cx="10249456" cy="6857309"/>
          </a:xfrm>
          <a:prstGeom prst="rect">
            <a:avLst/>
          </a:prstGeom>
        </p:spPr>
      </p:pic>
    </p:spTree>
    <p:extLst>
      <p:ext uri="{BB962C8B-B14F-4D97-AF65-F5344CB8AC3E}">
        <p14:creationId xmlns:p14="http://schemas.microsoft.com/office/powerpoint/2010/main" val="1733644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345"/>
            <a:ext cx="10249456" cy="6857309"/>
          </a:xfrm>
          <a:prstGeom prst="rect">
            <a:avLst/>
          </a:prstGeom>
          <a:noFill/>
        </p:spPr>
      </p:pic>
      <p:sp>
        <p:nvSpPr>
          <p:cNvPr id="4" name="Title" hidden="1"/>
          <p:cNvSpPr>
            <a:spLocks noGrp="1"/>
          </p:cNvSpPr>
          <p:nvPr>
            <p:ph type="title"/>
          </p:nvPr>
        </p:nvSpPr>
        <p:spPr/>
        <p:txBody>
          <a:bodyPr/>
          <a:lstStyle/>
          <a:p>
            <a:r>
              <a:t>World_land_retail_growth</a:t>
            </a:r>
          </a:p>
        </p:txBody>
      </p:sp>
    </p:spTree>
    <p:extLst>
      <p:ext uri="{BB962C8B-B14F-4D97-AF65-F5344CB8AC3E}">
        <p14:creationId xmlns:p14="http://schemas.microsoft.com/office/powerpoint/2010/main" val="2509875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Organic farming in developing countries and emerging markets </a:t>
            </a:r>
            <a:endParaRPr lang="de-CH" dirty="0"/>
          </a:p>
        </p:txBody>
      </p:sp>
      <p:sp>
        <p:nvSpPr>
          <p:cNvPr id="3" name="Inhaltsplatzhalter 2"/>
          <p:cNvSpPr>
            <a:spLocks noGrp="1"/>
          </p:cNvSpPr>
          <p:nvPr>
            <p:ph idx="1"/>
          </p:nvPr>
        </p:nvSpPr>
        <p:spPr/>
        <p:txBody>
          <a:bodyPr>
            <a:normAutofit fontScale="92500" lnSpcReduction="20000"/>
          </a:bodyPr>
          <a:lstStyle/>
          <a:p>
            <a:r>
              <a:rPr lang="en-US" dirty="0"/>
              <a:t>The Development Assistance Committee (DAC) of the </a:t>
            </a:r>
            <a:r>
              <a:rPr lang="en-US" dirty="0" err="1"/>
              <a:t>Organisation</a:t>
            </a:r>
            <a:r>
              <a:rPr lang="en-US" dirty="0"/>
              <a:t> for Economic Co-operation and Development (OECD) is a forum to discuss issues surrounding aid, development and poverty reduction in developing countries. The recipients of Official Development Assistance (ODA) according to the DAC list are studied in this section. </a:t>
            </a:r>
          </a:p>
          <a:p>
            <a:r>
              <a:rPr lang="en-GB" dirty="0"/>
              <a:t>More than 3.8 million organic producers from the countries on this list were counted (88 percent of all organic producers). </a:t>
            </a:r>
          </a:p>
          <a:p>
            <a:r>
              <a:rPr lang="en-GB" dirty="0"/>
              <a:t>About a fifth of the world’s organic agricultural land, 19.8 million hectares, is located in countries on this list. </a:t>
            </a:r>
          </a:p>
          <a:p>
            <a:r>
              <a:rPr lang="en-GB" dirty="0"/>
              <a:t>Almost half, 46 percent of the agricultural land of the countries on the DAC list is located in Asia (9.0 million hectares), with Latin America (6.4 million) and Africa (3.4 million) in second and third place. </a:t>
            </a:r>
          </a:p>
          <a:p>
            <a:r>
              <a:rPr lang="en-GB" dirty="0"/>
              <a:t>The countries with the largest areas of organic agricultural land are India, Argent</a:t>
            </a:r>
            <a:r>
              <a:rPr lang="cs-CZ" dirty="0"/>
              <a:t>i</a:t>
            </a:r>
            <a:r>
              <a:rPr lang="en-GB" dirty="0" err="1"/>
              <a:t>na</a:t>
            </a:r>
            <a:r>
              <a:rPr lang="en-GB" dirty="0"/>
              <a:t>, China and Brazil, in that order. Not surprisingly, all of them are large countries</a:t>
            </a:r>
            <a:r>
              <a:rPr lang="cs-CZ" dirty="0"/>
              <a:t>.</a:t>
            </a:r>
            <a:endParaRPr lang="en-GB" dirty="0"/>
          </a:p>
          <a:p>
            <a:pPr marL="0" indent="0">
              <a:buNone/>
            </a:pPr>
            <a:endParaRPr lang="en-US" dirty="0"/>
          </a:p>
          <a:p>
            <a:r>
              <a:rPr lang="en-US" dirty="0"/>
              <a:t> The country list of the Development Assistance Committee DAC is available on the OECD website at http://www.oecd.org/dac/stats/daclist.htm</a:t>
            </a:r>
          </a:p>
        </p:txBody>
      </p:sp>
    </p:spTree>
    <p:extLst>
      <p:ext uri="{BB962C8B-B14F-4D97-AF65-F5344CB8AC3E}">
        <p14:creationId xmlns:p14="http://schemas.microsoft.com/office/powerpoint/2010/main" val="411191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de-CH" altLang="en-US" dirty="0"/>
              <a:t>The World of Organic </a:t>
            </a:r>
            <a:r>
              <a:rPr lang="de-CH" altLang="en-US" dirty="0" err="1"/>
              <a:t>Agriculture</a:t>
            </a:r>
            <a:r>
              <a:rPr lang="de-CH" altLang="en-US" dirty="0"/>
              <a:t> </a:t>
            </a:r>
            <a:r>
              <a:rPr lang="cs-CZ" altLang="en-US" dirty="0"/>
              <a:t>2025</a:t>
            </a:r>
            <a:endParaRPr lang="de-CH" altLang="en-US" dirty="0"/>
          </a:p>
        </p:txBody>
      </p:sp>
      <p:sp>
        <p:nvSpPr>
          <p:cNvPr id="9" name="Rectangle 3"/>
          <p:cNvSpPr>
            <a:spLocks noGrp="1" noChangeArrowheads="1"/>
          </p:cNvSpPr>
          <p:nvPr>
            <p:ph sz="half" idx="1"/>
          </p:nvPr>
        </p:nvSpPr>
        <p:spPr>
          <a:xfrm>
            <a:off x="711201" y="1484314"/>
            <a:ext cx="6769369" cy="4681537"/>
          </a:xfrm>
        </p:spPr>
        <p:txBody>
          <a:bodyPr>
            <a:normAutofit/>
          </a:bodyPr>
          <a:lstStyle/>
          <a:p>
            <a:r>
              <a:rPr lang="de-CH" sz="2400" dirty="0"/>
              <a:t>The </a:t>
            </a:r>
            <a:r>
              <a:rPr lang="cs-CZ" sz="2400" dirty="0"/>
              <a:t>26</a:t>
            </a:r>
            <a:r>
              <a:rPr lang="cs-CZ" sz="2400" baseline="30000" dirty="0"/>
              <a:t>th</a:t>
            </a:r>
            <a:r>
              <a:rPr lang="de-CH" sz="2400" dirty="0"/>
              <a:t> </a:t>
            </a:r>
            <a:r>
              <a:rPr lang="de-CH" sz="2400" dirty="0" err="1"/>
              <a:t>edition</a:t>
            </a:r>
            <a:r>
              <a:rPr lang="de-CH" sz="2400" dirty="0"/>
              <a:t> of «The World of Organic Agriculture», was </a:t>
            </a:r>
            <a:r>
              <a:rPr lang="de-CH" sz="2400" dirty="0" err="1"/>
              <a:t>published</a:t>
            </a:r>
            <a:r>
              <a:rPr lang="de-CH" sz="2400" dirty="0"/>
              <a:t> by FiBL and IFOAM – Organics International in </a:t>
            </a:r>
            <a:r>
              <a:rPr lang="de-CH" sz="2400" dirty="0" err="1"/>
              <a:t>February</a:t>
            </a:r>
            <a:r>
              <a:rPr lang="de-CH" sz="2400" dirty="0"/>
              <a:t> </a:t>
            </a:r>
            <a:r>
              <a:rPr lang="cs-CZ" sz="2400" dirty="0"/>
              <a:t>2025</a:t>
            </a:r>
            <a:r>
              <a:rPr lang="de-CH" sz="2400" dirty="0"/>
              <a:t>.</a:t>
            </a:r>
          </a:p>
          <a:p>
            <a:r>
              <a:rPr lang="de-CH" sz="2400" dirty="0"/>
              <a:t>Data </a:t>
            </a:r>
            <a:r>
              <a:rPr lang="de-CH" sz="2400" dirty="0" err="1"/>
              <a:t>tables</a:t>
            </a:r>
            <a:endParaRPr lang="de-CH" sz="2400" dirty="0"/>
          </a:p>
          <a:p>
            <a:r>
              <a:rPr lang="de-CH" sz="2400" dirty="0"/>
              <a:t>Country and </a:t>
            </a:r>
            <a:r>
              <a:rPr lang="de-CH" sz="2400" dirty="0" err="1"/>
              <a:t>continent</a:t>
            </a:r>
            <a:r>
              <a:rPr lang="de-CH" sz="2400" dirty="0"/>
              <a:t> </a:t>
            </a:r>
            <a:r>
              <a:rPr lang="de-CH" sz="2400" dirty="0" err="1"/>
              <a:t>reports</a:t>
            </a:r>
            <a:endParaRPr lang="de-CH" sz="2400" dirty="0"/>
          </a:p>
          <a:p>
            <a:r>
              <a:rPr lang="de-CH" sz="2400" dirty="0" err="1"/>
              <a:t>Markets</a:t>
            </a:r>
            <a:r>
              <a:rPr lang="de-CH" sz="2400" dirty="0"/>
              <a:t>, </a:t>
            </a:r>
            <a:r>
              <a:rPr lang="de-CH" sz="2400" dirty="0" err="1"/>
              <a:t>standards</a:t>
            </a:r>
            <a:r>
              <a:rPr lang="de-CH" sz="2400" dirty="0"/>
              <a:t>, </a:t>
            </a:r>
            <a:r>
              <a:rPr lang="de-CH" sz="2400" dirty="0" err="1"/>
              <a:t>policy</a:t>
            </a:r>
            <a:r>
              <a:rPr lang="de-CH" sz="2400" dirty="0"/>
              <a:t> support</a:t>
            </a:r>
          </a:p>
          <a:p>
            <a:r>
              <a:rPr lang="de-CH" sz="2400" dirty="0"/>
              <a:t>The book </a:t>
            </a:r>
            <a:r>
              <a:rPr lang="de-CH" sz="2400" dirty="0" err="1"/>
              <a:t>can</a:t>
            </a:r>
            <a:r>
              <a:rPr lang="de-CH" sz="2400" dirty="0"/>
              <a:t> be </a:t>
            </a:r>
            <a:r>
              <a:rPr lang="de-CH" sz="2400" dirty="0" err="1"/>
              <a:t>ordered</a:t>
            </a:r>
            <a:r>
              <a:rPr lang="de-CH" sz="2400" dirty="0"/>
              <a:t> </a:t>
            </a:r>
            <a:r>
              <a:rPr lang="de-CH" sz="2400" dirty="0" err="1"/>
              <a:t>or</a:t>
            </a:r>
            <a:r>
              <a:rPr lang="de-CH" sz="2400" dirty="0"/>
              <a:t> </a:t>
            </a:r>
            <a:r>
              <a:rPr lang="de-CH" sz="2400" dirty="0" err="1"/>
              <a:t>downloaded</a:t>
            </a:r>
            <a:r>
              <a:rPr lang="de-CH" sz="2400" dirty="0"/>
              <a:t> at</a:t>
            </a:r>
            <a:r>
              <a:rPr lang="cs-CZ" sz="2400" dirty="0"/>
              <a:t>: </a:t>
            </a:r>
            <a:r>
              <a:rPr lang="cs-CZ" sz="2400" dirty="0">
                <a:hlinkClick r:id="rId3"/>
              </a:rPr>
              <a:t>https://www.fibl.org/en/shop-en</a:t>
            </a:r>
            <a:r>
              <a:rPr lang="cs-CZ" sz="2400" dirty="0"/>
              <a:t> </a:t>
            </a:r>
            <a:br>
              <a:rPr lang="de-CH" sz="2400" dirty="0"/>
            </a:br>
            <a:endParaRPr lang="de-CH" sz="2400" dirty="0"/>
          </a:p>
          <a:p>
            <a:r>
              <a:rPr lang="de-CH" altLang="en-US" sz="2400" dirty="0">
                <a:hlinkClick r:id="rId4"/>
              </a:rPr>
              <a:t>www.organic-world.net</a:t>
            </a:r>
            <a:endParaRPr lang="de-CH" altLang="en-US" sz="2400" dirty="0"/>
          </a:p>
          <a:p>
            <a:r>
              <a:rPr lang="de-CH" altLang="en-US" sz="2400" dirty="0">
                <a:hlinkClick r:id="rId5"/>
              </a:rPr>
              <a:t>https://statistics.fibl.org</a:t>
            </a:r>
            <a:r>
              <a:rPr lang="de-CH" altLang="en-US" sz="2400" dirty="0"/>
              <a:t> </a:t>
            </a:r>
          </a:p>
          <a:p>
            <a:endParaRPr lang="de-CH" sz="2400" dirty="0"/>
          </a:p>
        </p:txBody>
      </p:sp>
      <p:pic>
        <p:nvPicPr>
          <p:cNvPr id="3" name="Grafik 2"/>
          <p:cNvPicPr>
            <a:picLocks noChangeAspect="1"/>
          </p:cNvPicPr>
          <p:nvPr/>
        </p:nvPicPr>
        <p:blipFill>
          <a:blip r:embed="rId6"/>
          <a:stretch>
            <a:fillRect/>
          </a:stretch>
        </p:blipFill>
        <p:spPr>
          <a:xfrm>
            <a:off x="8341848" y="1379325"/>
            <a:ext cx="2968726" cy="3978820"/>
          </a:xfrm>
          <a:prstGeom prst="rect">
            <a:avLst/>
          </a:prstGeom>
        </p:spPr>
      </p:pic>
      <p:pic>
        <p:nvPicPr>
          <p:cNvPr id="6" name="Graphic 5">
            <a:extLst>
              <a:ext uri="{FF2B5EF4-FFF2-40B4-BE49-F238E27FC236}">
                <a16:creationId xmlns:a16="http://schemas.microsoft.com/office/drawing/2014/main" id="{807B5228-DF21-44F1-A837-982B093960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7611824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50487" cy="6857999"/>
          </a:xfrm>
          <a:prstGeom prst="rect">
            <a:avLst/>
          </a:prstGeom>
          <a:noFill/>
        </p:spPr>
      </p:pic>
      <p:sp>
        <p:nvSpPr>
          <p:cNvPr id="4" name="Title" hidden="1"/>
          <p:cNvSpPr>
            <a:spLocks noGrp="1"/>
          </p:cNvSpPr>
          <p:nvPr>
            <p:ph type="title"/>
          </p:nvPr>
        </p:nvSpPr>
        <p:spPr/>
        <p:txBody>
          <a:bodyPr/>
          <a:lstStyle/>
          <a:p>
            <a:r>
              <a:t>DAC_land_area_share_country</a:t>
            </a:r>
          </a:p>
        </p:txBody>
      </p:sp>
    </p:spTree>
    <p:extLst>
      <p:ext uri="{BB962C8B-B14F-4D97-AF65-F5344CB8AC3E}">
        <p14:creationId xmlns:p14="http://schemas.microsoft.com/office/powerpoint/2010/main" val="2581428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a:t>More information </a:t>
            </a:r>
            <a:endParaRPr lang="de-CH" altLang="de-DE" dirty="0"/>
          </a:p>
        </p:txBody>
      </p:sp>
      <p:sp>
        <p:nvSpPr>
          <p:cNvPr id="3" name="Inhaltsplatzhalter 2"/>
          <p:cNvSpPr>
            <a:spLocks noGrp="1"/>
          </p:cNvSpPr>
          <p:nvPr>
            <p:ph idx="1"/>
          </p:nvPr>
        </p:nvSpPr>
        <p:spPr/>
        <p:txBody>
          <a:bodyPr/>
          <a:lstStyle/>
          <a:p>
            <a:r>
              <a:rPr lang="de-CH" dirty="0"/>
              <a:t>More </a:t>
            </a:r>
            <a:r>
              <a:rPr lang="de-CH" dirty="0" err="1"/>
              <a:t>information</a:t>
            </a:r>
            <a:r>
              <a:rPr lang="de-CH" dirty="0"/>
              <a:t> (PDF, data </a:t>
            </a:r>
            <a:r>
              <a:rPr lang="de-CH" dirty="0" err="1"/>
              <a:t>sources</a:t>
            </a:r>
            <a:r>
              <a:rPr lang="de-CH" dirty="0"/>
              <a:t>, </a:t>
            </a:r>
            <a:r>
              <a:rPr lang="de-CH" dirty="0" err="1"/>
              <a:t>graphs</a:t>
            </a:r>
            <a:r>
              <a:rPr lang="de-CH" dirty="0"/>
              <a:t>) at</a:t>
            </a:r>
            <a:r>
              <a:rPr lang="cs-CZ" dirty="0"/>
              <a:t>:</a:t>
            </a:r>
            <a:r>
              <a:rPr lang="de-CH" dirty="0"/>
              <a:t> </a:t>
            </a:r>
            <a:br>
              <a:rPr lang="cs-CZ" dirty="0"/>
            </a:br>
            <a:r>
              <a:rPr lang="de-CH" dirty="0">
                <a:hlinkClick r:id="rId2"/>
              </a:rPr>
              <a:t>http://www.organic-world.net/yearbook/yearbook-20</a:t>
            </a:r>
            <a:r>
              <a:rPr lang="cs-CZ" dirty="0">
                <a:hlinkClick r:id="rId2"/>
              </a:rPr>
              <a:t>25</a:t>
            </a:r>
            <a:r>
              <a:rPr lang="de-CH" dirty="0">
                <a:hlinkClick r:id="rId2"/>
              </a:rPr>
              <a:t>.html</a:t>
            </a:r>
            <a:r>
              <a:rPr lang="de-CH" dirty="0"/>
              <a:t> </a:t>
            </a:r>
            <a:endParaRPr lang="cs-CZ" dirty="0"/>
          </a:p>
          <a:p>
            <a:endParaRPr lang="de-CH" dirty="0"/>
          </a:p>
          <a:p>
            <a:r>
              <a:rPr lang="de-CH" dirty="0"/>
              <a:t>Contact</a:t>
            </a:r>
            <a:br>
              <a:rPr lang="de-CH" dirty="0"/>
            </a:br>
            <a:r>
              <a:rPr lang="de-CH" dirty="0"/>
              <a:t>Helga Wille</a:t>
            </a:r>
            <a:r>
              <a:rPr lang="cs-CZ" dirty="0"/>
              <a:t>r</a:t>
            </a:r>
            <a:br>
              <a:rPr lang="de-CH" dirty="0"/>
            </a:br>
            <a:r>
              <a:rPr lang="de-CH" dirty="0"/>
              <a:t>Research Institute of Organic Agriculture FiBL</a:t>
            </a:r>
            <a:br>
              <a:rPr lang="de-CH" dirty="0"/>
            </a:br>
            <a:r>
              <a:rPr lang="de-CH" dirty="0"/>
              <a:t>5070 Frick</a:t>
            </a:r>
            <a:br>
              <a:rPr lang="de-CH" dirty="0"/>
            </a:br>
            <a:r>
              <a:rPr lang="de-CH" dirty="0"/>
              <a:t>Switzerland</a:t>
            </a:r>
            <a:br>
              <a:rPr lang="de-CH" dirty="0"/>
            </a:br>
            <a:r>
              <a:rPr lang="de-CH" dirty="0">
                <a:hlinkClick r:id="rId3"/>
              </a:rPr>
              <a:t>helga.willer@fibl.org</a:t>
            </a:r>
            <a:endParaRPr lang="en-US" dirty="0"/>
          </a:p>
        </p:txBody>
      </p:sp>
      <p:sp>
        <p:nvSpPr>
          <p:cNvPr id="8" name="Foliennummernplatzhalter 3"/>
          <p:cNvSpPr>
            <a:spLocks noGrp="1"/>
          </p:cNvSpPr>
          <p:nvPr>
            <p:ph type="sldNum" sz="quarter" idx="4"/>
          </p:nvPr>
        </p:nvSpPr>
        <p:spPr/>
        <p:txBody>
          <a:bodyPr/>
          <a:lstStyle/>
          <a:p>
            <a:fld id="{DBC8FA60-E7A4-4A3C-A274-EE460834FBED}" type="slidenum">
              <a:rPr lang="de-DE" smtClean="0"/>
              <a:pPr/>
              <a:t>41</a:t>
            </a:fld>
            <a:endParaRPr lang="de-DE" dirty="0"/>
          </a:p>
        </p:txBody>
      </p:sp>
    </p:spTree>
    <p:extLst>
      <p:ext uri="{BB962C8B-B14F-4D97-AF65-F5344CB8AC3E}">
        <p14:creationId xmlns:p14="http://schemas.microsoft.com/office/powerpoint/2010/main" val="778089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Disclaimer</a:t>
            </a:r>
          </a:p>
        </p:txBody>
      </p:sp>
      <p:sp>
        <p:nvSpPr>
          <p:cNvPr id="3" name="Inhaltsplatzhalter 2"/>
          <p:cNvSpPr>
            <a:spLocks noGrp="1"/>
          </p:cNvSpPr>
          <p:nvPr>
            <p:ph idx="1"/>
          </p:nvPr>
        </p:nvSpPr>
        <p:spPr/>
        <p:txBody>
          <a:bodyPr/>
          <a:lstStyle/>
          <a:p>
            <a:r>
              <a:rPr lang="en-GB" dirty="0"/>
              <a:t>All of the results contained in this slide show have been compiled by the Research Institute of Organic Agriculture FiBL. However, the possibility of mistakes cannot be ruled out entirely.  Therefore, FiBL is not subject to any obligation and makes no guarantees whatsoever regarding any of the statements or results in this work; neither does FiBL accept responsibility or liability for any possible mistakes, nor for any consequences of actions taken by readers based on statements or advice contained therein.</a:t>
            </a:r>
            <a:endParaRPr lang="de-CH" dirty="0"/>
          </a:p>
          <a:p>
            <a:r>
              <a:rPr lang="en-GB" dirty="0"/>
              <a:t>This document has been produced with the support of the Swiss State Secretariat for Economic Affairs (SECO), the Sustainability Fund of Coop Switzerland, Bio Suisse, NürnbergMesse, IFOAM – Organics International. The views expressed herein can in no way be taken to reflect the official opinions of SECO, Coop, </a:t>
            </a:r>
            <a:r>
              <a:rPr lang="en-GB"/>
              <a:t>Bio Suisse, NürnbergMesse </a:t>
            </a:r>
            <a:r>
              <a:rPr lang="en-GB" dirty="0"/>
              <a:t>or IFOAM – Organics International. </a:t>
            </a:r>
            <a:endParaRPr lang="de-CH" dirty="0"/>
          </a:p>
        </p:txBody>
      </p:sp>
      <p:sp>
        <p:nvSpPr>
          <p:cNvPr id="4" name="Foliennummernplatzhalter 3"/>
          <p:cNvSpPr>
            <a:spLocks noGrp="1"/>
          </p:cNvSpPr>
          <p:nvPr>
            <p:ph type="sldNum" sz="quarter" idx="4"/>
          </p:nvPr>
        </p:nvSpPr>
        <p:spPr/>
        <p:txBody>
          <a:bodyPr/>
          <a:lstStyle/>
          <a:p>
            <a:fld id="{DBC8FA60-E7A4-4A3C-A274-EE460834FBED}" type="slidenum">
              <a:rPr lang="de-DE" smtClean="0"/>
              <a:pPr/>
              <a:t>42</a:t>
            </a:fld>
            <a:endParaRPr lang="de-DE" dirty="0"/>
          </a:p>
        </p:txBody>
      </p:sp>
    </p:spTree>
    <p:extLst>
      <p:ext uri="{BB962C8B-B14F-4D97-AF65-F5344CB8AC3E}">
        <p14:creationId xmlns:p14="http://schemas.microsoft.com/office/powerpoint/2010/main" val="2409502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9315-D2BE-4181-ABDB-577B9193C16E}"/>
              </a:ext>
            </a:extLst>
          </p:cNvPr>
          <p:cNvSpPr>
            <a:spLocks noGrp="1"/>
          </p:cNvSpPr>
          <p:nvPr>
            <p:ph type="title"/>
          </p:nvPr>
        </p:nvSpPr>
        <p:spPr/>
        <p:txBody>
          <a:bodyPr/>
          <a:lstStyle/>
          <a:p>
            <a:r>
              <a:rPr lang="de-CH" altLang="en-US"/>
              <a:t>Presentations on </a:t>
            </a:r>
            <a:r>
              <a:rPr lang="de-CH" altLang="en-US">
                <a:hlinkClick r:id="rId2"/>
              </a:rPr>
              <a:t>www.organic-world.net</a:t>
            </a:r>
            <a:endParaRPr lang="de-CH" dirty="0"/>
          </a:p>
        </p:txBody>
      </p:sp>
      <p:pic>
        <p:nvPicPr>
          <p:cNvPr id="5" name="Picture 4">
            <a:extLst>
              <a:ext uri="{FF2B5EF4-FFF2-40B4-BE49-F238E27FC236}">
                <a16:creationId xmlns:a16="http://schemas.microsoft.com/office/drawing/2014/main" id="{79605364-AC7C-40CA-A407-C06F8DDE1A55}"/>
              </a:ext>
            </a:extLst>
          </p:cNvPr>
          <p:cNvPicPr>
            <a:picLocks noChangeAspect="1"/>
          </p:cNvPicPr>
          <p:nvPr/>
        </p:nvPicPr>
        <p:blipFill>
          <a:blip r:embed="rId3"/>
          <a:stretch>
            <a:fillRect/>
          </a:stretch>
        </p:blipFill>
        <p:spPr>
          <a:xfrm>
            <a:off x="823634" y="1434598"/>
            <a:ext cx="5757913" cy="4312654"/>
          </a:xfrm>
          <a:prstGeom prst="rect">
            <a:avLst/>
          </a:prstGeom>
        </p:spPr>
      </p:pic>
    </p:spTree>
    <p:extLst>
      <p:ext uri="{BB962C8B-B14F-4D97-AF65-F5344CB8AC3E}">
        <p14:creationId xmlns:p14="http://schemas.microsoft.com/office/powerpoint/2010/main" val="3324612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304B-3A00-48C1-813C-FEE6E099EBCE}"/>
              </a:ext>
            </a:extLst>
          </p:cNvPr>
          <p:cNvSpPr>
            <a:spLocks noGrp="1"/>
          </p:cNvSpPr>
          <p:nvPr>
            <p:ph type="title"/>
          </p:nvPr>
        </p:nvSpPr>
        <p:spPr/>
        <p:txBody>
          <a:bodyPr/>
          <a:lstStyle/>
          <a:p>
            <a:r>
              <a:rPr lang="de-CH" dirty="0"/>
              <a:t>Statistics.FiBL.org</a:t>
            </a:r>
          </a:p>
        </p:txBody>
      </p:sp>
      <p:pic>
        <p:nvPicPr>
          <p:cNvPr id="5" name="Picture 4">
            <a:extLst>
              <a:ext uri="{FF2B5EF4-FFF2-40B4-BE49-F238E27FC236}">
                <a16:creationId xmlns:a16="http://schemas.microsoft.com/office/drawing/2014/main" id="{F028A244-8A47-4FC7-9837-5477149AEA1A}"/>
              </a:ext>
            </a:extLst>
          </p:cNvPr>
          <p:cNvPicPr>
            <a:picLocks noChangeAspect="1"/>
          </p:cNvPicPr>
          <p:nvPr/>
        </p:nvPicPr>
        <p:blipFill>
          <a:blip r:embed="rId2"/>
          <a:stretch>
            <a:fillRect/>
          </a:stretch>
        </p:blipFill>
        <p:spPr>
          <a:xfrm>
            <a:off x="814915" y="1395703"/>
            <a:ext cx="8872010" cy="4475436"/>
          </a:xfrm>
          <a:prstGeom prst="rect">
            <a:avLst/>
          </a:prstGeom>
        </p:spPr>
      </p:pic>
    </p:spTree>
    <p:extLst>
      <p:ext uri="{BB962C8B-B14F-4D97-AF65-F5344CB8AC3E}">
        <p14:creationId xmlns:p14="http://schemas.microsoft.com/office/powerpoint/2010/main" val="657740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545B-8FFD-4CD1-815F-F1C0C701E0C2}"/>
              </a:ext>
            </a:extLst>
          </p:cNvPr>
          <p:cNvSpPr>
            <a:spLocks noGrp="1"/>
          </p:cNvSpPr>
          <p:nvPr>
            <p:ph type="title"/>
          </p:nvPr>
        </p:nvSpPr>
        <p:spPr/>
        <p:txBody>
          <a:bodyPr/>
          <a:lstStyle/>
          <a:p>
            <a:r>
              <a:rPr lang="de-CH" altLang="en-US" dirty="0"/>
              <a:t>www.twitter.com/fiblstatistics</a:t>
            </a:r>
            <a:endParaRPr lang="de-CH" dirty="0"/>
          </a:p>
        </p:txBody>
      </p:sp>
      <p:pic>
        <p:nvPicPr>
          <p:cNvPr id="5" name="Content Placeholder 8">
            <a:extLst>
              <a:ext uri="{FF2B5EF4-FFF2-40B4-BE49-F238E27FC236}">
                <a16:creationId xmlns:a16="http://schemas.microsoft.com/office/drawing/2014/main" id="{CC5573AB-41C1-4D51-81B6-BC81A4389569}"/>
              </a:ext>
            </a:extLst>
          </p:cNvPr>
          <p:cNvPicPr>
            <a:picLocks noGrp="1" noChangeAspect="1"/>
          </p:cNvPicPr>
          <p:nvPr>
            <p:ph idx="1"/>
          </p:nvPr>
        </p:nvPicPr>
        <p:blipFill>
          <a:blip r:embed="rId2"/>
          <a:stretch>
            <a:fillRect/>
          </a:stretch>
        </p:blipFill>
        <p:spPr>
          <a:xfrm>
            <a:off x="5391390" y="1273968"/>
            <a:ext cx="5638321" cy="4310063"/>
          </a:xfrm>
          <a:prstGeom prst="rect">
            <a:avLst/>
          </a:prstGeom>
        </p:spPr>
      </p:pic>
      <p:pic>
        <p:nvPicPr>
          <p:cNvPr id="3" name="Picture 2">
            <a:extLst>
              <a:ext uri="{FF2B5EF4-FFF2-40B4-BE49-F238E27FC236}">
                <a16:creationId xmlns:a16="http://schemas.microsoft.com/office/drawing/2014/main" id="{A5B4BDB6-C73E-4B4A-9103-E0864F850338}"/>
              </a:ext>
            </a:extLst>
          </p:cNvPr>
          <p:cNvPicPr>
            <a:picLocks noChangeAspect="1"/>
          </p:cNvPicPr>
          <p:nvPr/>
        </p:nvPicPr>
        <p:blipFill>
          <a:blip r:embed="rId3"/>
          <a:stretch>
            <a:fillRect/>
          </a:stretch>
        </p:blipFill>
        <p:spPr>
          <a:xfrm>
            <a:off x="1162289" y="1338261"/>
            <a:ext cx="3778911" cy="4181475"/>
          </a:xfrm>
          <a:prstGeom prst="rect">
            <a:avLst/>
          </a:prstGeom>
        </p:spPr>
      </p:pic>
    </p:spTree>
    <p:extLst>
      <p:ext uri="{BB962C8B-B14F-4D97-AF65-F5344CB8AC3E}">
        <p14:creationId xmlns:p14="http://schemas.microsoft.com/office/powerpoint/2010/main" val="3785295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05B3-848B-D84F-B838-AA9DCE90FD70}"/>
              </a:ext>
            </a:extLst>
          </p:cNvPr>
          <p:cNvSpPr>
            <a:spLocks noGrp="1"/>
          </p:cNvSpPr>
          <p:nvPr>
            <p:ph type="title"/>
          </p:nvPr>
        </p:nvSpPr>
        <p:spPr/>
        <p:txBody>
          <a:bodyPr>
            <a:normAutofit/>
          </a:bodyPr>
          <a:lstStyle/>
          <a:p>
            <a:r>
              <a:rPr lang="en-US" sz="2800" dirty="0"/>
              <a:t>Contact</a:t>
            </a:r>
          </a:p>
        </p:txBody>
      </p:sp>
      <p:sp>
        <p:nvSpPr>
          <p:cNvPr id="3" name="Content Placeholder 2">
            <a:extLst>
              <a:ext uri="{FF2B5EF4-FFF2-40B4-BE49-F238E27FC236}">
                <a16:creationId xmlns:a16="http://schemas.microsoft.com/office/drawing/2014/main" id="{9BE6DD01-D6BD-724A-92D2-0B6B5F0FD3FF}"/>
              </a:ext>
            </a:extLst>
          </p:cNvPr>
          <p:cNvSpPr>
            <a:spLocks noGrp="1"/>
          </p:cNvSpPr>
          <p:nvPr>
            <p:ph idx="1"/>
          </p:nvPr>
        </p:nvSpPr>
        <p:spPr>
          <a:xfrm>
            <a:off x="838200" y="1448253"/>
            <a:ext cx="10515600" cy="4351338"/>
          </a:xfrm>
        </p:spPr>
        <p:txBody>
          <a:bodyPr/>
          <a:lstStyle/>
          <a:p>
            <a:pPr marL="0" indent="0">
              <a:buNone/>
            </a:pPr>
            <a:r>
              <a:rPr lang="en-GB" dirty="0"/>
              <a:t>Helga Willer</a:t>
            </a:r>
            <a:br>
              <a:rPr lang="en-GB" dirty="0"/>
            </a:br>
            <a:r>
              <a:rPr lang="en-GB" dirty="0"/>
              <a:t>Research Institute of Organic Agriculture FiBL</a:t>
            </a:r>
            <a:br>
              <a:rPr lang="en-GB" dirty="0"/>
            </a:br>
            <a:r>
              <a:rPr lang="en-GB" dirty="0"/>
              <a:t>Ackerstrasse 113, Box 219</a:t>
            </a:r>
            <a:br>
              <a:rPr lang="en-GB" dirty="0"/>
            </a:br>
            <a:r>
              <a:rPr lang="en-GB" dirty="0"/>
              <a:t>5070 Frick</a:t>
            </a:r>
            <a:br>
              <a:rPr lang="en-GB" dirty="0"/>
            </a:br>
            <a:r>
              <a:rPr lang="en-GB" dirty="0"/>
              <a:t>Switzerland</a:t>
            </a:r>
          </a:p>
          <a:p>
            <a:pPr marL="0" indent="0">
              <a:lnSpc>
                <a:spcPct val="20000"/>
              </a:lnSpc>
              <a:buNone/>
            </a:pPr>
            <a:endParaRPr lang="en-GB" dirty="0"/>
          </a:p>
          <a:p>
            <a:pPr marL="0" indent="0">
              <a:buNone/>
            </a:pPr>
            <a:r>
              <a:rPr lang="en-GB" dirty="0"/>
              <a:t>Phone +41 62 865 72 72</a:t>
            </a:r>
            <a:br>
              <a:rPr lang="en-GB" dirty="0"/>
            </a:br>
            <a:r>
              <a:rPr lang="en-GB" dirty="0"/>
              <a:t>Phone +41 62 865 72 07 (direct)</a:t>
            </a:r>
          </a:p>
          <a:p>
            <a:pPr marL="0" indent="0">
              <a:buNone/>
            </a:pPr>
            <a:r>
              <a:rPr lang="en-GB" dirty="0">
                <a:hlinkClick r:id="rId2"/>
              </a:rPr>
              <a:t>info.suisse@fibl.org</a:t>
            </a:r>
            <a:r>
              <a:rPr lang="en-GB" dirty="0"/>
              <a:t>, </a:t>
            </a:r>
            <a:r>
              <a:rPr lang="en-GB" dirty="0">
                <a:hlinkClick r:id="rId3"/>
              </a:rPr>
              <a:t>helga.willer@fibl.org</a:t>
            </a:r>
            <a:r>
              <a:rPr lang="en-GB" dirty="0"/>
              <a:t> </a:t>
            </a:r>
            <a:br>
              <a:rPr lang="en-GB" dirty="0"/>
            </a:br>
            <a:r>
              <a:rPr lang="en-GB" dirty="0">
                <a:hlinkClick r:id="rId4"/>
              </a:rPr>
              <a:t>www.fibl.org</a:t>
            </a:r>
            <a:r>
              <a:rPr lang="en-GB" dirty="0"/>
              <a:t>, </a:t>
            </a:r>
            <a:r>
              <a:rPr lang="en-GB" dirty="0">
                <a:hlinkClick r:id="rId5"/>
              </a:rPr>
              <a:t>www.organic-world.net</a:t>
            </a:r>
            <a:r>
              <a:rPr lang="en-GB" dirty="0"/>
              <a:t>, </a:t>
            </a:r>
            <a:r>
              <a:rPr lang="en-GB" dirty="0">
                <a:hlinkClick r:id="rId6"/>
              </a:rPr>
              <a:t>https://statistics.fibl.org</a:t>
            </a:r>
            <a:r>
              <a:rPr lang="en-GB" dirty="0"/>
              <a:t> </a:t>
            </a:r>
          </a:p>
        </p:txBody>
      </p:sp>
    </p:spTree>
    <p:extLst>
      <p:ext uri="{BB962C8B-B14F-4D97-AF65-F5344CB8AC3E}">
        <p14:creationId xmlns:p14="http://schemas.microsoft.com/office/powerpoint/2010/main" val="49042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4"/>
          <p:cNvSpPr>
            <a:spLocks noGrp="1"/>
          </p:cNvSpPr>
          <p:nvPr>
            <p:ph type="title"/>
          </p:nvPr>
        </p:nvSpPr>
        <p:spPr/>
        <p:txBody>
          <a:bodyPr/>
          <a:lstStyle/>
          <a:p>
            <a:r>
              <a:rPr lang="de-CH" altLang="de-DE"/>
              <a:t>About this presentation</a:t>
            </a:r>
          </a:p>
        </p:txBody>
      </p:sp>
      <p:sp>
        <p:nvSpPr>
          <p:cNvPr id="11267" name="Inhaltsplatzhalter 5"/>
          <p:cNvSpPr>
            <a:spLocks noGrp="1"/>
          </p:cNvSpPr>
          <p:nvPr>
            <p:ph idx="1"/>
          </p:nvPr>
        </p:nvSpPr>
        <p:spPr/>
        <p:txBody>
          <a:bodyPr/>
          <a:lstStyle/>
          <a:p>
            <a:r>
              <a:rPr lang="de-CH" dirty="0"/>
              <a:t>In </a:t>
            </a:r>
            <a:r>
              <a:rPr lang="de-CH" dirty="0" err="1"/>
              <a:t>three</a:t>
            </a:r>
            <a:r>
              <a:rPr lang="de-CH" dirty="0"/>
              <a:t> </a:t>
            </a:r>
            <a:r>
              <a:rPr lang="de-CH" dirty="0" err="1"/>
              <a:t>presentations</a:t>
            </a:r>
            <a:r>
              <a:rPr lang="de-CH" dirty="0"/>
              <a:t>, the </a:t>
            </a:r>
            <a:r>
              <a:rPr lang="de-CH" dirty="0" err="1"/>
              <a:t>key</a:t>
            </a:r>
            <a:r>
              <a:rPr lang="de-CH" dirty="0"/>
              <a:t> </a:t>
            </a:r>
            <a:r>
              <a:rPr lang="de-CH" dirty="0" err="1"/>
              <a:t>results</a:t>
            </a:r>
            <a:r>
              <a:rPr lang="de-CH" dirty="0"/>
              <a:t> of the FiBL </a:t>
            </a:r>
            <a:r>
              <a:rPr lang="de-CH" dirty="0" err="1"/>
              <a:t>survey</a:t>
            </a:r>
            <a:r>
              <a:rPr lang="de-CH" dirty="0"/>
              <a:t> on organic agriculture </a:t>
            </a:r>
            <a:r>
              <a:rPr lang="de-CH" dirty="0" err="1"/>
              <a:t>worldwide</a:t>
            </a:r>
            <a:r>
              <a:rPr lang="de-CH" dirty="0"/>
              <a:t> </a:t>
            </a:r>
            <a:r>
              <a:rPr lang="cs-CZ" dirty="0"/>
              <a:t>2025</a:t>
            </a:r>
            <a:r>
              <a:rPr lang="de-CH" dirty="0"/>
              <a:t> </a:t>
            </a:r>
            <a:r>
              <a:rPr lang="de-CH" dirty="0" err="1"/>
              <a:t>are</a:t>
            </a:r>
            <a:r>
              <a:rPr lang="de-CH" dirty="0"/>
              <a:t> </a:t>
            </a:r>
            <a:r>
              <a:rPr lang="de-CH" dirty="0" err="1"/>
              <a:t>summarized</a:t>
            </a:r>
            <a:r>
              <a:rPr lang="de-CH" dirty="0"/>
              <a:t> (</a:t>
            </a:r>
            <a:r>
              <a:rPr lang="de-CH" dirty="0" err="1"/>
              <a:t>data</a:t>
            </a:r>
            <a:r>
              <a:rPr lang="de-CH" dirty="0"/>
              <a:t> </a:t>
            </a:r>
            <a:r>
              <a:rPr lang="cs-CZ" dirty="0"/>
              <a:t>2023</a:t>
            </a:r>
            <a:r>
              <a:rPr lang="de-CH" dirty="0"/>
              <a:t>).  Apart from the global data, </a:t>
            </a:r>
            <a:r>
              <a:rPr lang="de-CH" dirty="0" err="1"/>
              <a:t>key</a:t>
            </a:r>
            <a:r>
              <a:rPr lang="de-CH" dirty="0"/>
              <a:t> </a:t>
            </a:r>
            <a:r>
              <a:rPr lang="de-CH" dirty="0" err="1"/>
              <a:t>results</a:t>
            </a:r>
            <a:r>
              <a:rPr lang="de-CH" dirty="0"/>
              <a:t> on crop and on regional data </a:t>
            </a:r>
            <a:r>
              <a:rPr lang="de-CH" dirty="0" err="1"/>
              <a:t>are</a:t>
            </a:r>
            <a:r>
              <a:rPr lang="de-CH" dirty="0"/>
              <a:t> </a:t>
            </a:r>
            <a:r>
              <a:rPr lang="de-CH" dirty="0" err="1"/>
              <a:t>presented</a:t>
            </a:r>
            <a:r>
              <a:rPr lang="de-CH" dirty="0"/>
              <a:t>.</a:t>
            </a:r>
          </a:p>
          <a:p>
            <a:r>
              <a:rPr lang="de-CH" dirty="0"/>
              <a:t>More </a:t>
            </a:r>
            <a:r>
              <a:rPr lang="de-CH" dirty="0" err="1"/>
              <a:t>information</a:t>
            </a:r>
            <a:r>
              <a:rPr lang="de-CH" dirty="0"/>
              <a:t> </a:t>
            </a:r>
            <a:r>
              <a:rPr lang="de-CH" dirty="0" err="1"/>
              <a:t>is</a:t>
            </a:r>
            <a:r>
              <a:rPr lang="de-CH" dirty="0"/>
              <a:t> </a:t>
            </a:r>
            <a:r>
              <a:rPr lang="de-CH" dirty="0" err="1"/>
              <a:t>available</a:t>
            </a:r>
            <a:r>
              <a:rPr lang="de-CH" dirty="0"/>
              <a:t> at </a:t>
            </a:r>
            <a:r>
              <a:rPr lang="de-CH" dirty="0">
                <a:hlinkClick r:id="rId3"/>
              </a:rPr>
              <a:t>www.organic-world.net</a:t>
            </a:r>
            <a:r>
              <a:rPr lang="cs-CZ" dirty="0"/>
              <a:t> </a:t>
            </a:r>
            <a:r>
              <a:rPr lang="de-CH" dirty="0"/>
              <a:t> </a:t>
            </a:r>
          </a:p>
          <a:p>
            <a:r>
              <a:rPr lang="de-CH" dirty="0"/>
              <a:t>The </a:t>
            </a:r>
            <a:r>
              <a:rPr lang="de-CH" dirty="0" err="1"/>
              <a:t>following</a:t>
            </a:r>
            <a:r>
              <a:rPr lang="de-CH" dirty="0"/>
              <a:t> </a:t>
            </a:r>
            <a:r>
              <a:rPr lang="de-CH" dirty="0" err="1"/>
              <a:t>three</a:t>
            </a:r>
            <a:r>
              <a:rPr lang="de-CH" dirty="0"/>
              <a:t> </a:t>
            </a:r>
            <a:r>
              <a:rPr lang="de-CH" dirty="0" err="1"/>
              <a:t>presentations</a:t>
            </a:r>
            <a:r>
              <a:rPr lang="de-CH" dirty="0"/>
              <a:t> </a:t>
            </a:r>
            <a:r>
              <a:rPr lang="de-CH" dirty="0" err="1"/>
              <a:t>are</a:t>
            </a:r>
            <a:r>
              <a:rPr lang="de-CH" dirty="0"/>
              <a:t> </a:t>
            </a:r>
            <a:r>
              <a:rPr lang="de-CH" dirty="0" err="1"/>
              <a:t>available</a:t>
            </a:r>
            <a:r>
              <a:rPr lang="de-CH" dirty="0"/>
              <a:t> at </a:t>
            </a:r>
            <a:r>
              <a:rPr lang="de-CH" dirty="0">
                <a:hlinkClick r:id="rId4"/>
              </a:rPr>
              <a:t>https://www.organic-world.net/yearbook/yearbook-202</a:t>
            </a:r>
            <a:r>
              <a:rPr lang="cs-CZ" dirty="0">
                <a:hlinkClick r:id="rId4"/>
              </a:rPr>
              <a:t>5</a:t>
            </a:r>
            <a:r>
              <a:rPr lang="de-CH" dirty="0">
                <a:hlinkClick r:id="rId4"/>
              </a:rPr>
              <a:t>/presentations.html</a:t>
            </a:r>
            <a:r>
              <a:rPr lang="cs-CZ" dirty="0"/>
              <a:t>:</a:t>
            </a:r>
            <a:endParaRPr lang="de-CH" dirty="0"/>
          </a:p>
          <a:p>
            <a:pPr lvl="1"/>
            <a:r>
              <a:rPr lang="en-US" dirty="0"/>
              <a:t>Part 1: Global data </a:t>
            </a:r>
            <a:r>
              <a:rPr lang="cs-CZ" dirty="0"/>
              <a:t>2023 </a:t>
            </a:r>
            <a:r>
              <a:rPr lang="en-US" dirty="0"/>
              <a:t>and survey background </a:t>
            </a:r>
          </a:p>
          <a:p>
            <a:pPr lvl="1"/>
            <a:r>
              <a:rPr lang="de-CH" dirty="0"/>
              <a:t>Part 2: Land </a:t>
            </a:r>
            <a:r>
              <a:rPr lang="de-CH" dirty="0" err="1"/>
              <a:t>use</a:t>
            </a:r>
            <a:r>
              <a:rPr lang="de-CH" dirty="0"/>
              <a:t> and </a:t>
            </a:r>
            <a:r>
              <a:rPr lang="de-CH" dirty="0" err="1"/>
              <a:t>key</a:t>
            </a:r>
            <a:r>
              <a:rPr lang="de-CH" dirty="0"/>
              <a:t> </a:t>
            </a:r>
            <a:r>
              <a:rPr lang="de-CH" dirty="0" err="1"/>
              <a:t>crops</a:t>
            </a:r>
            <a:r>
              <a:rPr lang="de-CH" dirty="0"/>
              <a:t> in organic </a:t>
            </a:r>
            <a:r>
              <a:rPr lang="de-CH" dirty="0" err="1"/>
              <a:t>agriculture</a:t>
            </a:r>
            <a:r>
              <a:rPr lang="de-CH" dirty="0"/>
              <a:t> </a:t>
            </a:r>
            <a:r>
              <a:rPr lang="cs-CZ" dirty="0"/>
              <a:t>2023</a:t>
            </a:r>
            <a:endParaRPr lang="de-CH" dirty="0"/>
          </a:p>
          <a:p>
            <a:pPr lvl="1"/>
            <a:r>
              <a:rPr lang="de-CH" dirty="0"/>
              <a:t>Part 3: Organic agriculture in the </a:t>
            </a:r>
            <a:r>
              <a:rPr lang="de-CH" dirty="0" err="1"/>
              <a:t>regions</a:t>
            </a:r>
            <a:r>
              <a:rPr lang="de-CH" dirty="0"/>
              <a:t> </a:t>
            </a:r>
            <a:r>
              <a:rPr lang="cs-CZ" dirty="0"/>
              <a:t>2023</a:t>
            </a:r>
            <a:endParaRPr lang="de-CH" dirty="0"/>
          </a:p>
        </p:txBody>
      </p:sp>
    </p:spTree>
    <p:extLst>
      <p:ext uri="{BB962C8B-B14F-4D97-AF65-F5344CB8AC3E}">
        <p14:creationId xmlns:p14="http://schemas.microsoft.com/office/powerpoint/2010/main" val="182385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CH" altLang="de-DE" dirty="0"/>
              <a:t>The </a:t>
            </a:r>
            <a:r>
              <a:rPr lang="cs-CZ" dirty="0"/>
              <a:t>26</a:t>
            </a:r>
            <a:r>
              <a:rPr lang="cs-CZ" baseline="30000" dirty="0"/>
              <a:t>th</a:t>
            </a:r>
            <a:r>
              <a:rPr lang="cs-CZ" altLang="de-DE" dirty="0"/>
              <a:t> </a:t>
            </a:r>
            <a:r>
              <a:rPr lang="de-CH" altLang="de-DE" dirty="0" err="1"/>
              <a:t>survey</a:t>
            </a:r>
            <a:r>
              <a:rPr lang="de-CH" altLang="de-DE" dirty="0"/>
              <a:t> on organic agriculture </a:t>
            </a:r>
            <a:r>
              <a:rPr lang="de-CH" altLang="de-DE" dirty="0" err="1"/>
              <a:t>world-wide</a:t>
            </a:r>
            <a:endParaRPr lang="de-CH" altLang="de-DE" dirty="0"/>
          </a:p>
        </p:txBody>
      </p:sp>
      <p:sp>
        <p:nvSpPr>
          <p:cNvPr id="2" name="Content Placeholder 1"/>
          <p:cNvSpPr>
            <a:spLocks noGrp="1"/>
          </p:cNvSpPr>
          <p:nvPr>
            <p:ph idx="1"/>
          </p:nvPr>
        </p:nvSpPr>
        <p:spPr/>
        <p:txBody>
          <a:bodyPr>
            <a:normAutofit lnSpcReduction="10000"/>
          </a:bodyPr>
          <a:lstStyle/>
          <a:p>
            <a:r>
              <a:rPr lang="en-GB" dirty="0"/>
              <a:t>The </a:t>
            </a:r>
            <a:r>
              <a:rPr lang="cs-CZ" sz="2000" dirty="0"/>
              <a:t>26</a:t>
            </a:r>
            <a:r>
              <a:rPr lang="cs-CZ" sz="2000" baseline="30000" dirty="0"/>
              <a:t>th </a:t>
            </a:r>
            <a:r>
              <a:rPr lang="en-GB" dirty="0"/>
              <a:t>survey on organic agriculture worldwide was carried out by the Research Institute of Organic Agriculture FiBL in cooperation with partners from all around the world. The results were published jointly by FiBL and IFOAM – Organics International.</a:t>
            </a:r>
          </a:p>
          <a:p>
            <a:r>
              <a:rPr lang="en-GB" dirty="0"/>
              <a:t>The survey was carried out between July </a:t>
            </a:r>
            <a:r>
              <a:rPr lang="cs-CZ" dirty="0"/>
              <a:t>2024</a:t>
            </a:r>
            <a:r>
              <a:rPr lang="en-GB" dirty="0"/>
              <a:t> and February </a:t>
            </a:r>
            <a:r>
              <a:rPr lang="cs-CZ" dirty="0"/>
              <a:t>2025</a:t>
            </a:r>
            <a:r>
              <a:rPr lang="en-GB" dirty="0"/>
              <a:t>.</a:t>
            </a:r>
          </a:p>
          <a:p>
            <a:r>
              <a:rPr lang="en-GB" dirty="0"/>
              <a:t>Data were received from 1</a:t>
            </a:r>
            <a:r>
              <a:rPr lang="cs-CZ" dirty="0"/>
              <a:t>88</a:t>
            </a:r>
            <a:r>
              <a:rPr lang="en-GB" dirty="0"/>
              <a:t> countries.</a:t>
            </a:r>
          </a:p>
          <a:p>
            <a:r>
              <a:rPr lang="en-GB" dirty="0"/>
              <a:t>Data was provided by over 200 country experts (representatives from NGOs, certification bodies, governments, researchers).</a:t>
            </a:r>
          </a:p>
          <a:p>
            <a:r>
              <a:rPr lang="en-GB" dirty="0"/>
              <a:t>The following data was collected: area data (including land use and crop details); producers, other operator types; domestic market values; export and import data; livestock data (animal heads and production in metric tons). </a:t>
            </a:r>
          </a:p>
          <a:p>
            <a:r>
              <a:rPr lang="en-GB" dirty="0"/>
              <a:t>The results are published in the yearbook “The World of Organic Agriculture </a:t>
            </a:r>
            <a:r>
              <a:rPr lang="cs-CZ" dirty="0"/>
              <a:t>2025</a:t>
            </a:r>
            <a:r>
              <a:rPr lang="en-GB" dirty="0"/>
              <a:t>” and on </a:t>
            </a:r>
            <a:r>
              <a:rPr lang="en-GB" dirty="0">
                <a:hlinkClick r:id="rId2"/>
              </a:rPr>
              <a:t>www.organic-world.net</a:t>
            </a:r>
            <a:r>
              <a:rPr lang="en-GB" dirty="0"/>
              <a:t>.</a:t>
            </a:r>
            <a:r>
              <a:rPr lang="cs-CZ" dirty="0"/>
              <a:t> </a:t>
            </a:r>
            <a:endParaRPr lang="en-GB" dirty="0"/>
          </a:p>
          <a:p>
            <a:endParaRPr lang="de-CH" dirty="0"/>
          </a:p>
          <a:p>
            <a:endParaRPr lang="en-GB" dirty="0"/>
          </a:p>
        </p:txBody>
      </p:sp>
    </p:spTree>
    <p:extLst>
      <p:ext uri="{BB962C8B-B14F-4D97-AF65-F5344CB8AC3E}">
        <p14:creationId xmlns:p14="http://schemas.microsoft.com/office/powerpoint/2010/main" val="181923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5415-9E81-446F-9B82-9287225C885B}"/>
              </a:ext>
            </a:extLst>
          </p:cNvPr>
          <p:cNvSpPr>
            <a:spLocks noGrp="1"/>
          </p:cNvSpPr>
          <p:nvPr>
            <p:ph type="title"/>
          </p:nvPr>
        </p:nvSpPr>
        <p:spPr/>
        <p:txBody>
          <a:bodyPr/>
          <a:lstStyle/>
          <a:p>
            <a:r>
              <a:rPr lang="de-CH" altLang="de-DE"/>
              <a:t>Transnational data collection efforts</a:t>
            </a:r>
            <a:endParaRPr lang="de-CH"/>
          </a:p>
        </p:txBody>
      </p:sp>
      <p:pic>
        <p:nvPicPr>
          <p:cNvPr id="4" name="Picture 3">
            <a:extLst>
              <a:ext uri="{FF2B5EF4-FFF2-40B4-BE49-F238E27FC236}">
                <a16:creationId xmlns:a16="http://schemas.microsoft.com/office/drawing/2014/main" id="{4F7E7BBD-7D66-4678-9CCB-5B5C03AD7B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674" y="1689626"/>
            <a:ext cx="4400057" cy="1447927"/>
          </a:xfrm>
          <a:prstGeom prst="rect">
            <a:avLst/>
          </a:prstGeom>
        </p:spPr>
      </p:pic>
      <p:pic>
        <p:nvPicPr>
          <p:cNvPr id="5" name="Picture 4">
            <a:extLst>
              <a:ext uri="{FF2B5EF4-FFF2-40B4-BE49-F238E27FC236}">
                <a16:creationId xmlns:a16="http://schemas.microsoft.com/office/drawing/2014/main" id="{17AC777C-3933-4778-B76D-CB39DD484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657" y="3715533"/>
            <a:ext cx="3160694" cy="1791059"/>
          </a:xfrm>
          <a:prstGeom prst="rect">
            <a:avLst/>
          </a:prstGeom>
        </p:spPr>
      </p:pic>
      <p:pic>
        <p:nvPicPr>
          <p:cNvPr id="6" name="Picture 5">
            <a:extLst>
              <a:ext uri="{FF2B5EF4-FFF2-40B4-BE49-F238E27FC236}">
                <a16:creationId xmlns:a16="http://schemas.microsoft.com/office/drawing/2014/main" id="{289BB692-0C1C-4EC6-9EEF-BF516AFCA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7657" y="1822266"/>
            <a:ext cx="2665265" cy="1229158"/>
          </a:xfrm>
          <a:prstGeom prst="rect">
            <a:avLst/>
          </a:prstGeom>
        </p:spPr>
      </p:pic>
      <p:pic>
        <p:nvPicPr>
          <p:cNvPr id="7" name="Grafik 1">
            <a:extLst>
              <a:ext uri="{FF2B5EF4-FFF2-40B4-BE49-F238E27FC236}">
                <a16:creationId xmlns:a16="http://schemas.microsoft.com/office/drawing/2014/main" id="{BEA39763-E78D-4F36-A205-53C145DB56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5406" y="4002066"/>
            <a:ext cx="2194925" cy="1040395"/>
          </a:xfrm>
          <a:prstGeom prst="rect">
            <a:avLst/>
          </a:prstGeom>
        </p:spPr>
      </p:pic>
      <p:pic>
        <p:nvPicPr>
          <p:cNvPr id="8" name="Picture 7">
            <a:extLst>
              <a:ext uri="{FF2B5EF4-FFF2-40B4-BE49-F238E27FC236}">
                <a16:creationId xmlns:a16="http://schemas.microsoft.com/office/drawing/2014/main" id="{45B8CF53-5FC2-49BE-840D-1E18A8D79A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8351" y="4220358"/>
            <a:ext cx="721805" cy="822103"/>
          </a:xfrm>
          <a:prstGeom prst="rect">
            <a:avLst/>
          </a:prstGeom>
        </p:spPr>
      </p:pic>
    </p:spTree>
    <p:extLst>
      <p:ext uri="{BB962C8B-B14F-4D97-AF65-F5344CB8AC3E}">
        <p14:creationId xmlns:p14="http://schemas.microsoft.com/office/powerpoint/2010/main" val="99709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normAutofit fontScale="90000"/>
          </a:bodyPr>
          <a:lstStyle/>
          <a:p>
            <a:r>
              <a:rPr lang="de-CH" altLang="de-DE"/>
              <a:t>International certifiers that provided data for several countries</a:t>
            </a:r>
            <a:endParaRPr lang="de-CH" altLang="de-DE" dirty="0"/>
          </a:p>
        </p:txBody>
      </p:sp>
      <p:sp>
        <p:nvSpPr>
          <p:cNvPr id="8" name="Inhaltsplatzhalter 7"/>
          <p:cNvSpPr>
            <a:spLocks noGrp="1"/>
          </p:cNvSpPr>
          <p:nvPr>
            <p:ph idx="1"/>
          </p:nvPr>
        </p:nvSpPr>
        <p:spPr/>
        <p:txBody>
          <a:bodyPr/>
          <a:lstStyle/>
          <a:p>
            <a:endParaRPr lang="de-CH" dirty="0"/>
          </a:p>
        </p:txBody>
      </p:sp>
      <p:sp>
        <p:nvSpPr>
          <p:cNvPr id="14" name="Slide Number Placeholder 3"/>
          <p:cNvSpPr>
            <a:spLocks noGrp="1"/>
          </p:cNvSpPr>
          <p:nvPr>
            <p:ph type="sldNum" sz="quarter" idx="4"/>
          </p:nvPr>
        </p:nvSpPr>
        <p:spPr>
          <a:xfrm>
            <a:off x="10329863" y="6219825"/>
            <a:ext cx="1057275" cy="360363"/>
          </a:xfrm>
        </p:spPr>
        <p:txBody>
          <a:bodyPr/>
          <a:lstStyle/>
          <a:p>
            <a:fld id="{DBC8FA60-E7A4-4A3C-A274-EE460834FBED}" type="slidenum">
              <a:rPr lang="de-DE" smtClean="0"/>
              <a:pPr/>
              <a:t>8</a:t>
            </a:fld>
            <a:endParaRPr lang="de-DE" dirty="0"/>
          </a:p>
        </p:txBody>
      </p:sp>
      <p:pic>
        <p:nvPicPr>
          <p:cNvPr id="14358"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3112" y="3868313"/>
            <a:ext cx="1565479" cy="59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3405" y="2502730"/>
            <a:ext cx="1128635" cy="113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2718" y="4993955"/>
            <a:ext cx="1259683" cy="87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57" y="2634272"/>
            <a:ext cx="1858913" cy="71620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1537" y="2810513"/>
            <a:ext cx="2390501" cy="38326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3449" y="1269618"/>
            <a:ext cx="1731911" cy="68364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6575" y="3527424"/>
            <a:ext cx="1098870" cy="1103776"/>
          </a:xfrm>
          <a:prstGeom prst="rect">
            <a:avLst/>
          </a:prstGeom>
        </p:spPr>
      </p:pic>
      <p:pic>
        <p:nvPicPr>
          <p:cNvPr id="5" name="Picture 4"/>
          <p:cNvPicPr>
            <a:picLocks noChangeAspect="1"/>
          </p:cNvPicPr>
          <p:nvPr/>
        </p:nvPicPr>
        <p:blipFill rotWithShape="1">
          <a:blip r:embed="rId9">
            <a:extLst>
              <a:ext uri="{28A0092B-C50C-407E-A947-70E740481C1C}">
                <a14:useLocalDpi xmlns:a14="http://schemas.microsoft.com/office/drawing/2010/main" val="0"/>
              </a:ext>
            </a:extLst>
          </a:blip>
          <a:srcRect t="21689" b="21689"/>
          <a:stretch/>
        </p:blipFill>
        <p:spPr>
          <a:xfrm>
            <a:off x="3666180" y="1324487"/>
            <a:ext cx="1979102" cy="748016"/>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00896" y="2533005"/>
            <a:ext cx="1490988" cy="1058602"/>
          </a:xfrm>
          <a:prstGeom prst="rect">
            <a:avLst/>
          </a:prstGeom>
        </p:spPr>
      </p:pic>
      <p:pic>
        <p:nvPicPr>
          <p:cNvPr id="10" name="Picture 9"/>
          <p:cNvPicPr>
            <a:picLocks noChangeAspect="1"/>
          </p:cNvPicPr>
          <p:nvPr/>
        </p:nvPicPr>
        <p:blipFill rotWithShape="1">
          <a:blip r:embed="rId11">
            <a:extLst>
              <a:ext uri="{28A0092B-C50C-407E-A947-70E740481C1C}">
                <a14:useLocalDpi xmlns:a14="http://schemas.microsoft.com/office/drawing/2010/main" val="0"/>
              </a:ext>
            </a:extLst>
          </a:blip>
          <a:srcRect l="8425" t="34882" r="8425" b="34881"/>
          <a:stretch/>
        </p:blipFill>
        <p:spPr>
          <a:xfrm>
            <a:off x="6716697" y="3838252"/>
            <a:ext cx="1752797" cy="637380"/>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37760" y="3786823"/>
            <a:ext cx="1171665" cy="679566"/>
          </a:xfrm>
          <a:prstGeom prst="rect">
            <a:avLst/>
          </a:prstGeom>
        </p:spPr>
      </p:pic>
      <p:pic>
        <p:nvPicPr>
          <p:cNvPr id="12" name="Picture 11"/>
          <p:cNvPicPr>
            <a:picLocks noChangeAspect="1"/>
          </p:cNvPicPr>
          <p:nvPr/>
        </p:nvPicPr>
        <p:blipFill rotWithShape="1">
          <a:blip r:embed="rId13" cstate="print">
            <a:extLst>
              <a:ext uri="{28A0092B-C50C-407E-A947-70E740481C1C}">
                <a14:useLocalDpi xmlns:a14="http://schemas.microsoft.com/office/drawing/2010/main" val="0"/>
              </a:ext>
            </a:extLst>
          </a:blip>
          <a:srcRect l="4083" t="11429" r="11330" b="14761"/>
          <a:stretch/>
        </p:blipFill>
        <p:spPr>
          <a:xfrm>
            <a:off x="3352113" y="5048621"/>
            <a:ext cx="1273158" cy="658530"/>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52416" y="1269347"/>
            <a:ext cx="858296" cy="858296"/>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67176" y="4987180"/>
            <a:ext cx="870948" cy="870948"/>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53798" y="5269393"/>
            <a:ext cx="1493097" cy="320072"/>
          </a:xfrm>
          <a:prstGeom prst="rect">
            <a:avLst/>
          </a:prstGeom>
        </p:spPr>
      </p:pic>
      <p:pic>
        <p:nvPicPr>
          <p:cNvPr id="18" name="Picture 17"/>
          <p:cNvPicPr>
            <a:picLocks noChangeAspect="1"/>
          </p:cNvPicPr>
          <p:nvPr/>
        </p:nvPicPr>
        <p:blipFill rotWithShape="1">
          <a:blip r:embed="rId17">
            <a:extLst>
              <a:ext uri="{28A0092B-C50C-407E-A947-70E740481C1C}">
                <a14:useLocalDpi xmlns:a14="http://schemas.microsoft.com/office/drawing/2010/main" val="0"/>
              </a:ext>
            </a:extLst>
          </a:blip>
          <a:srcRect l="1851" r="4344"/>
          <a:stretch/>
        </p:blipFill>
        <p:spPr>
          <a:xfrm>
            <a:off x="7255929" y="5134070"/>
            <a:ext cx="1997499" cy="606963"/>
          </a:xfrm>
          <a:prstGeom prst="rect">
            <a:avLst/>
          </a:prstGeom>
        </p:spPr>
      </p:pic>
      <p:pic>
        <p:nvPicPr>
          <p:cNvPr id="29" name="Picture 28"/>
          <p:cNvPicPr>
            <a:picLocks noChangeAspect="1"/>
          </p:cNvPicPr>
          <p:nvPr/>
        </p:nvPicPr>
        <p:blipFill rotWithShape="1">
          <a:blip r:embed="rId18">
            <a:extLst>
              <a:ext uri="{28A0092B-C50C-407E-A947-70E740481C1C}">
                <a14:useLocalDpi xmlns:a14="http://schemas.microsoft.com/office/drawing/2010/main" val="0"/>
              </a:ext>
            </a:extLst>
          </a:blip>
          <a:srcRect l="11510" t="14338" r="13216" b="9883"/>
          <a:stretch/>
        </p:blipFill>
        <p:spPr>
          <a:xfrm>
            <a:off x="6337639" y="1165309"/>
            <a:ext cx="1320083" cy="990062"/>
          </a:xfrm>
          <a:prstGeom prst="rect">
            <a:avLst/>
          </a:prstGeom>
        </p:spPr>
      </p:pic>
      <p:pic>
        <p:nvPicPr>
          <p:cNvPr id="21" name="Grafik 2"/>
          <p:cNvPicPr>
            <a:picLocks noChangeAspect="1"/>
          </p:cNvPicPr>
          <p:nvPr/>
        </p:nvPicPr>
        <p:blipFill>
          <a:blip r:embed="rId19"/>
          <a:stretch>
            <a:fillRect/>
          </a:stretch>
        </p:blipFill>
        <p:spPr>
          <a:xfrm>
            <a:off x="4869303" y="3661519"/>
            <a:ext cx="1538282" cy="649924"/>
          </a:xfrm>
          <a:prstGeom prst="rect">
            <a:avLst/>
          </a:prstGeom>
        </p:spPr>
      </p:pic>
      <p:pic>
        <p:nvPicPr>
          <p:cNvPr id="22" name="Grafik 6"/>
          <p:cNvPicPr>
            <a:picLocks noChangeAspect="1"/>
          </p:cNvPicPr>
          <p:nvPr/>
        </p:nvPicPr>
        <p:blipFill rotWithShape="1">
          <a:blip r:embed="rId20">
            <a:extLst>
              <a:ext uri="{28A0092B-C50C-407E-A947-70E740481C1C}">
                <a14:useLocalDpi xmlns:a14="http://schemas.microsoft.com/office/drawing/2010/main" val="0"/>
              </a:ext>
            </a:extLst>
          </a:blip>
          <a:srcRect b="58000"/>
          <a:stretch/>
        </p:blipFill>
        <p:spPr>
          <a:xfrm>
            <a:off x="1773463" y="5088839"/>
            <a:ext cx="1416202" cy="594805"/>
          </a:xfrm>
          <a:prstGeom prst="rect">
            <a:avLst/>
          </a:prstGeom>
        </p:spPr>
      </p:pic>
    </p:spTree>
    <p:extLst>
      <p:ext uri="{BB962C8B-B14F-4D97-AF65-F5344CB8AC3E}">
        <p14:creationId xmlns:p14="http://schemas.microsoft.com/office/powerpoint/2010/main" val="129600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tLang="de-DE"/>
              <a:t>General notes on the data</a:t>
            </a:r>
            <a:endParaRPr lang="de-CH" altLang="de-DE"/>
          </a:p>
        </p:txBody>
      </p:sp>
      <p:sp>
        <p:nvSpPr>
          <p:cNvPr id="34819" name="Rectangle 3"/>
          <p:cNvSpPr>
            <a:spLocks noGrp="1" noChangeArrowheads="1"/>
          </p:cNvSpPr>
          <p:nvPr>
            <p:ph type="body" idx="1"/>
          </p:nvPr>
        </p:nvSpPr>
        <p:spPr/>
        <p:txBody>
          <a:bodyPr>
            <a:normAutofit fontScale="70000" lnSpcReduction="20000"/>
          </a:bodyPr>
          <a:lstStyle/>
          <a:p>
            <a:pPr>
              <a:lnSpc>
                <a:spcPct val="120000"/>
              </a:lnSpc>
            </a:pPr>
            <a:r>
              <a:rPr lang="de-CH" b="1" dirty="0"/>
              <a:t>Data </a:t>
            </a:r>
            <a:r>
              <a:rPr lang="de-CH" b="1" dirty="0" err="1"/>
              <a:t>sources</a:t>
            </a:r>
            <a:r>
              <a:rPr lang="de-CH" b="1" dirty="0"/>
              <a:t>: </a:t>
            </a:r>
            <a:r>
              <a:rPr lang="de-CH" dirty="0"/>
              <a:t>For data </a:t>
            </a:r>
            <a:r>
              <a:rPr lang="de-CH" dirty="0" err="1"/>
              <a:t>sources</a:t>
            </a:r>
            <a:r>
              <a:rPr lang="de-CH" dirty="0"/>
              <a:t>, </a:t>
            </a:r>
            <a:r>
              <a:rPr lang="de-CH" dirty="0" err="1"/>
              <a:t>see</a:t>
            </a:r>
            <a:r>
              <a:rPr lang="de-CH" dirty="0"/>
              <a:t> </a:t>
            </a:r>
            <a:r>
              <a:rPr lang="de-CH" dirty="0" err="1"/>
              <a:t>annex</a:t>
            </a:r>
            <a:r>
              <a:rPr lang="de-CH" dirty="0"/>
              <a:t> of  The World of Organic </a:t>
            </a:r>
            <a:r>
              <a:rPr lang="de-CH" dirty="0" err="1"/>
              <a:t>Agriculture</a:t>
            </a:r>
            <a:r>
              <a:rPr lang="de-CH" dirty="0"/>
              <a:t> </a:t>
            </a:r>
            <a:r>
              <a:rPr lang="cs-CZ" dirty="0"/>
              <a:t>2025 </a:t>
            </a:r>
            <a:r>
              <a:rPr lang="de-CH" dirty="0" err="1"/>
              <a:t>or</a:t>
            </a:r>
            <a:r>
              <a:rPr lang="de-CH" dirty="0"/>
              <a:t> </a:t>
            </a:r>
            <a:r>
              <a:rPr lang="de-CH" dirty="0">
                <a:hlinkClick r:id="rId3"/>
              </a:rPr>
              <a:t>www.organic-world.net/statistics-data-sources.html</a:t>
            </a:r>
            <a:r>
              <a:rPr lang="cs-CZ" dirty="0"/>
              <a:t> </a:t>
            </a:r>
            <a:endParaRPr lang="de-CH" dirty="0"/>
          </a:p>
          <a:p>
            <a:pPr>
              <a:lnSpc>
                <a:spcPct val="120000"/>
              </a:lnSpc>
            </a:pPr>
            <a:r>
              <a:rPr lang="de-CH" b="1" dirty="0"/>
              <a:t>Countries: </a:t>
            </a:r>
            <a:r>
              <a:rPr lang="en-GB" dirty="0"/>
              <a:t>For countries and territories, the FAO country list is used. Where the designation "country" appears in this report, it covers countries or territories.  For the countries’ grouping by region, the Standard Country and Area Classifications as defined by the United Nations Statistics Division, is used in most cases.</a:t>
            </a:r>
            <a:endParaRPr lang="de-CH" dirty="0"/>
          </a:p>
          <a:p>
            <a:pPr>
              <a:lnSpc>
                <a:spcPct val="120000"/>
              </a:lnSpc>
            </a:pPr>
            <a:r>
              <a:rPr lang="de-CH" b="1" dirty="0"/>
              <a:t>Term organic: </a:t>
            </a:r>
            <a:r>
              <a:rPr lang="de-CH" dirty="0"/>
              <a:t>In the </a:t>
            </a:r>
            <a:r>
              <a:rPr lang="de-CH" dirty="0" err="1"/>
              <a:t>tables</a:t>
            </a:r>
            <a:r>
              <a:rPr lang="de-CH" dirty="0"/>
              <a:t>, the </a:t>
            </a:r>
            <a:r>
              <a:rPr lang="de-CH" dirty="0" err="1"/>
              <a:t>term</a:t>
            </a:r>
            <a:r>
              <a:rPr lang="de-CH" dirty="0"/>
              <a:t> organic </a:t>
            </a:r>
            <a:r>
              <a:rPr lang="de-CH" dirty="0" err="1"/>
              <a:t>refers</a:t>
            </a:r>
            <a:r>
              <a:rPr lang="de-CH" dirty="0"/>
              <a:t> to the </a:t>
            </a:r>
            <a:r>
              <a:rPr lang="de-CH" dirty="0" err="1"/>
              <a:t>fully</a:t>
            </a:r>
            <a:r>
              <a:rPr lang="de-CH" dirty="0"/>
              <a:t> </a:t>
            </a:r>
            <a:r>
              <a:rPr lang="de-CH" dirty="0" err="1"/>
              <a:t>converted</a:t>
            </a:r>
            <a:r>
              <a:rPr lang="de-CH" dirty="0"/>
              <a:t> and in-</a:t>
            </a:r>
            <a:r>
              <a:rPr lang="de-CH" dirty="0" err="1"/>
              <a:t>conversion</a:t>
            </a:r>
            <a:r>
              <a:rPr lang="de-CH" dirty="0"/>
              <a:t> </a:t>
            </a:r>
            <a:r>
              <a:rPr lang="de-CH" dirty="0" err="1"/>
              <a:t>areas</a:t>
            </a:r>
            <a:r>
              <a:rPr lang="de-CH" dirty="0"/>
              <a:t>. </a:t>
            </a:r>
          </a:p>
          <a:p>
            <a:pPr>
              <a:lnSpc>
                <a:spcPct val="120000"/>
              </a:lnSpc>
            </a:pPr>
            <a:r>
              <a:rPr lang="de-CH" b="1" dirty="0"/>
              <a:t>Organic </a:t>
            </a:r>
            <a:r>
              <a:rPr lang="de-CH" b="1" dirty="0" err="1"/>
              <a:t>share</a:t>
            </a:r>
            <a:r>
              <a:rPr lang="de-CH" b="1" dirty="0"/>
              <a:t>:</a:t>
            </a:r>
            <a:r>
              <a:rPr lang="de-CH" dirty="0"/>
              <a:t> </a:t>
            </a:r>
            <a:r>
              <a:rPr lang="en-GB" dirty="0"/>
              <a:t>In some cases, the calculation of the organic share of the total agricultural land or that of individual crops, based on FAOSTAT and in some cases the Eurostat data, might differ from the organic shares obtained from ministries or local experts.</a:t>
            </a:r>
            <a:endParaRPr lang="de-CH" dirty="0"/>
          </a:p>
          <a:p>
            <a:pPr>
              <a:lnSpc>
                <a:spcPct val="120000"/>
              </a:lnSpc>
            </a:pPr>
            <a:r>
              <a:rPr lang="de-CH" b="1" dirty="0"/>
              <a:t>Producers</a:t>
            </a:r>
            <a:r>
              <a:rPr lang="de-CH" dirty="0"/>
              <a:t>: </a:t>
            </a:r>
            <a:r>
              <a:rPr lang="en-GB" dirty="0"/>
              <a:t>Some countries report the number of smallholders while others only report the number of companies, projects, or grower groups, which may each comprise a number of producers. This applies in particular to many African countries. The number of producers is, therefore, probably higher than the number communicated in this report.</a:t>
            </a:r>
            <a:endParaRPr lang="de-CH" dirty="0"/>
          </a:p>
          <a:p>
            <a:pPr>
              <a:lnSpc>
                <a:spcPct val="120000"/>
              </a:lnSpc>
            </a:pPr>
            <a:r>
              <a:rPr lang="de-CH" b="1" dirty="0"/>
              <a:t>Data </a:t>
            </a:r>
            <a:r>
              <a:rPr lang="de-CH" b="1" dirty="0" err="1"/>
              <a:t>revisions</a:t>
            </a:r>
            <a:r>
              <a:rPr lang="de-CH" b="1" dirty="0"/>
              <a:t>: </a:t>
            </a:r>
            <a:r>
              <a:rPr lang="de-CH" dirty="0"/>
              <a:t>Should data </a:t>
            </a:r>
            <a:r>
              <a:rPr lang="de-CH" dirty="0" err="1"/>
              <a:t>revisions</a:t>
            </a:r>
            <a:r>
              <a:rPr lang="de-CH" dirty="0"/>
              <a:t> and </a:t>
            </a:r>
            <a:r>
              <a:rPr lang="de-CH" dirty="0" err="1"/>
              <a:t>corrections</a:t>
            </a:r>
            <a:r>
              <a:rPr lang="de-CH" dirty="0"/>
              <a:t> </a:t>
            </a:r>
            <a:r>
              <a:rPr lang="de-CH" dirty="0" err="1"/>
              <a:t>become</a:t>
            </a:r>
            <a:r>
              <a:rPr lang="de-CH" dirty="0"/>
              <a:t> </a:t>
            </a:r>
            <a:r>
              <a:rPr lang="de-CH" dirty="0" err="1"/>
              <a:t>necessary</a:t>
            </a:r>
            <a:r>
              <a:rPr lang="de-CH" dirty="0"/>
              <a:t> </a:t>
            </a:r>
            <a:r>
              <a:rPr lang="de-CH" dirty="0" err="1"/>
              <a:t>these</a:t>
            </a:r>
            <a:r>
              <a:rPr lang="de-CH" dirty="0"/>
              <a:t> </a:t>
            </a:r>
            <a:r>
              <a:rPr lang="de-CH" dirty="0" err="1"/>
              <a:t>are</a:t>
            </a:r>
            <a:r>
              <a:rPr lang="de-CH" dirty="0"/>
              <a:t> </a:t>
            </a:r>
            <a:r>
              <a:rPr lang="de-CH" dirty="0" err="1"/>
              <a:t>communicated</a:t>
            </a:r>
            <a:r>
              <a:rPr lang="de-CH" dirty="0"/>
              <a:t> on Organic-World.net: </a:t>
            </a:r>
            <a:r>
              <a:rPr lang="de-CH" dirty="0">
                <a:hlinkClick r:id="rId4"/>
              </a:rPr>
              <a:t>https://www.organic-world.net/yearbook/yearbook-202</a:t>
            </a:r>
            <a:r>
              <a:rPr lang="cs-CZ" dirty="0">
                <a:hlinkClick r:id="rId4"/>
              </a:rPr>
              <a:t>5</a:t>
            </a:r>
            <a:r>
              <a:rPr lang="de-CH" dirty="0">
                <a:hlinkClick r:id="rId4"/>
              </a:rPr>
              <a:t>/yearbook-202</a:t>
            </a:r>
            <a:r>
              <a:rPr lang="cs-CZ" dirty="0">
                <a:hlinkClick r:id="rId4"/>
              </a:rPr>
              <a:t>5</a:t>
            </a:r>
            <a:r>
              <a:rPr lang="de-CH" dirty="0">
                <a:hlinkClick r:id="rId4"/>
              </a:rPr>
              <a:t>-corrigenda.html</a:t>
            </a:r>
            <a:r>
              <a:rPr lang="de-CH" dirty="0"/>
              <a:t>. </a:t>
            </a:r>
            <a:r>
              <a:rPr lang="de-CH" dirty="0" err="1"/>
              <a:t>Revised</a:t>
            </a:r>
            <a:r>
              <a:rPr lang="de-CH" dirty="0"/>
              <a:t>/</a:t>
            </a:r>
            <a:r>
              <a:rPr lang="de-CH" dirty="0" err="1"/>
              <a:t>corected</a:t>
            </a:r>
            <a:r>
              <a:rPr lang="de-CH" dirty="0"/>
              <a:t> data </a:t>
            </a:r>
            <a:r>
              <a:rPr lang="de-CH" dirty="0" err="1"/>
              <a:t>are</a:t>
            </a:r>
            <a:r>
              <a:rPr lang="de-CH" dirty="0"/>
              <a:t> </a:t>
            </a:r>
            <a:r>
              <a:rPr lang="de-CH" dirty="0" err="1"/>
              <a:t>included</a:t>
            </a:r>
            <a:r>
              <a:rPr lang="de-CH" dirty="0"/>
              <a:t> in the </a:t>
            </a:r>
            <a:r>
              <a:rPr lang="de-CH" dirty="0" err="1"/>
              <a:t>database</a:t>
            </a:r>
            <a:r>
              <a:rPr lang="de-CH" dirty="0"/>
              <a:t>. </a:t>
            </a:r>
            <a:endParaRPr lang="en-GB" dirty="0"/>
          </a:p>
        </p:txBody>
      </p:sp>
      <p:sp>
        <p:nvSpPr>
          <p:cNvPr id="5" name="Slide Number Placeholder 3"/>
          <p:cNvSpPr>
            <a:spLocks noGrp="1"/>
          </p:cNvSpPr>
          <p:nvPr>
            <p:ph type="sldNum" sz="quarter" idx="4"/>
          </p:nvPr>
        </p:nvSpPr>
        <p:spPr>
          <a:xfrm>
            <a:off x="10329863" y="6219825"/>
            <a:ext cx="1057275" cy="360363"/>
          </a:xfrm>
        </p:spPr>
        <p:txBody>
          <a:bodyPr/>
          <a:lstStyle/>
          <a:p>
            <a:fld id="{DBC8FA60-E7A4-4A3C-A274-EE460834FBED}" type="slidenum">
              <a:rPr lang="de-DE" smtClean="0"/>
              <a:pPr/>
              <a:t>9</a:t>
            </a:fld>
            <a:endParaRPr lang="de-DE" dirty="0"/>
          </a:p>
        </p:txBody>
      </p:sp>
    </p:spTree>
    <p:extLst>
      <p:ext uri="{BB962C8B-B14F-4D97-AF65-F5344CB8AC3E}">
        <p14:creationId xmlns:p14="http://schemas.microsoft.com/office/powerpoint/2010/main" val="3980053066"/>
      </p:ext>
    </p:extLst>
  </p:cSld>
  <p:clrMapOvr>
    <a:masterClrMapping/>
  </p:clrMapOvr>
</p:sld>
</file>

<file path=ppt/theme/theme1.xml><?xml version="1.0" encoding="utf-8"?>
<a:theme xmlns:a="http://schemas.openxmlformats.org/drawingml/2006/main" name="FiBL Slide Master">
  <a:themeElements>
    <a:clrScheme name="FiBL Colors">
      <a:dk1>
        <a:srgbClr val="000000"/>
      </a:dk1>
      <a:lt1>
        <a:srgbClr val="FFFFFF"/>
      </a:lt1>
      <a:dk2>
        <a:srgbClr val="9ABFD4"/>
      </a:dk2>
      <a:lt2>
        <a:srgbClr val="FEFFFF"/>
      </a:lt2>
      <a:accent1>
        <a:srgbClr val="2F6C86"/>
      </a:accent1>
      <a:accent2>
        <a:srgbClr val="CE8628"/>
      </a:accent2>
      <a:accent3>
        <a:srgbClr val="8D66A3"/>
      </a:accent3>
      <a:accent4>
        <a:srgbClr val="75AF41"/>
      </a:accent4>
      <a:accent5>
        <a:srgbClr val="D7B600"/>
      </a:accent5>
      <a:accent6>
        <a:srgbClr val="E84E28"/>
      </a:accent6>
      <a:hlink>
        <a:srgbClr val="000000"/>
      </a:hlink>
      <a:folHlink>
        <a:srgbClr val="00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38CE18F8DE21746B13E196ECDFF44C0" ma:contentTypeVersion="5" ma:contentTypeDescription="Create a new document." ma:contentTypeScope="" ma:versionID="3866447ef4b274d91ae53c0e04d000d7">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98267f331064875f993f9785cd354c41"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enumeration value="Vertrag"/>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Props1.xml><?xml version="1.0" encoding="utf-8"?>
<ds:datastoreItem xmlns:ds="http://schemas.openxmlformats.org/officeDocument/2006/customXml" ds:itemID="{BC0A4870-0F19-497A-A7B4-C3109C528915}">
  <ds:schemaRefs>
    <ds:schemaRef ds:uri="http://schemas.microsoft.com/sharepoint/v3/contenttype/forms"/>
  </ds:schemaRefs>
</ds:datastoreItem>
</file>

<file path=customXml/itemProps2.xml><?xml version="1.0" encoding="utf-8"?>
<ds:datastoreItem xmlns:ds="http://schemas.openxmlformats.org/officeDocument/2006/customXml" ds:itemID="{BA681434-57E7-4CCF-9198-64284A5FD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1B3832-62FB-4AA6-AE0F-C1005DBE3406}">
  <ds:schemaRefs>
    <ds:schemaRef ds:uri="http://purl.org/dc/term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926ccd4c-651f-4ccc-af87-3950eef9fdad"/>
    <ds:schemaRef ds:uri="dd18740c-b141-4d05-9751-e9f3dcf7e76f"/>
    <ds:schemaRef ds:uri="http://www.w3.org/XML/1998/namespace"/>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2695</Words>
  <Application>Microsoft Office PowerPoint</Application>
  <PresentationFormat>Breitbild</PresentationFormat>
  <Paragraphs>313</Paragraphs>
  <Slides>46</Slides>
  <Notes>28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46</vt:i4>
      </vt:variant>
    </vt:vector>
  </HeadingPairs>
  <TitlesOfParts>
    <vt:vector size="53" baseType="lpstr">
      <vt:lpstr>ＭＳ Ｐゴシック</vt:lpstr>
      <vt:lpstr>Arial</vt:lpstr>
      <vt:lpstr>Arial Black</vt:lpstr>
      <vt:lpstr>Calibri</vt:lpstr>
      <vt:lpstr>Gill Sans MT</vt:lpstr>
      <vt:lpstr>Times New Roman</vt:lpstr>
      <vt:lpstr>FiBL Slide Master</vt:lpstr>
      <vt:lpstr>Organic Agriculture Worldwide 2023:  Key results from the FiBL survey on organic agriculture worldwide 2025 </vt:lpstr>
      <vt:lpstr>Organic Agriculture Worldwide: Key results from the FiBL survey on organic agriculture worldwide 2025 Part 1: Global data and survey background</vt:lpstr>
      <vt:lpstr>Acknowledgements</vt:lpstr>
      <vt:lpstr>The World of Organic Agriculture 2025</vt:lpstr>
      <vt:lpstr>About this presentation</vt:lpstr>
      <vt:lpstr>The 26th survey on organic agriculture world-wide</vt:lpstr>
      <vt:lpstr>Transnational data collection efforts</vt:lpstr>
      <vt:lpstr>International certifiers that provided data for several countries</vt:lpstr>
      <vt:lpstr>General notes on the data</vt:lpstr>
      <vt:lpstr>PowerPoint-Präsentation</vt:lpstr>
      <vt:lpstr>Key data 2023</vt:lpstr>
      <vt:lpstr>Organic farmland 2023</vt:lpstr>
      <vt:lpstr>World: Organic agricultural land and other organic areas 2023</vt:lpstr>
      <vt:lpstr>PowerPoint-Präsentation</vt:lpstr>
      <vt:lpstr>world_land_by_region</vt:lpstr>
      <vt:lpstr>world_land_by_country</vt:lpstr>
      <vt:lpstr>world_land_share</vt:lpstr>
      <vt:lpstr>world_land_growth</vt:lpstr>
      <vt:lpstr>world_land_growth_region</vt:lpstr>
      <vt:lpstr>world_land_all_areas</vt:lpstr>
      <vt:lpstr>wild_ collection_by_country</vt:lpstr>
      <vt:lpstr>beehives_by_region</vt:lpstr>
      <vt:lpstr>beehives_by country</vt:lpstr>
      <vt:lpstr>Organic producers 2023</vt:lpstr>
      <vt:lpstr>PowerPoint-Präsentation</vt:lpstr>
      <vt:lpstr>world_producers_country</vt:lpstr>
      <vt:lpstr>world_producers_region</vt:lpstr>
      <vt:lpstr>PowerPoint-Präsentation</vt:lpstr>
      <vt:lpstr>The global market for organic food 2023</vt:lpstr>
      <vt:lpstr>PowerPoint-Präsentation</vt:lpstr>
      <vt:lpstr>world_retail_sales_region_country</vt:lpstr>
      <vt:lpstr>world_retail_sales_country</vt:lpstr>
      <vt:lpstr>world_retail_sales_per_capita</vt:lpstr>
      <vt:lpstr>World_retail_growth</vt:lpstr>
      <vt:lpstr>PowerPoint-Präsentation</vt:lpstr>
      <vt:lpstr>PowerPoint-Präsentation</vt:lpstr>
      <vt:lpstr>PowerPoint-Präsentation</vt:lpstr>
      <vt:lpstr>World_land_retail_growth</vt:lpstr>
      <vt:lpstr>Organic farming in developing countries and emerging markets </vt:lpstr>
      <vt:lpstr>DAC_land_area_share_country</vt:lpstr>
      <vt:lpstr>More information </vt:lpstr>
      <vt:lpstr>Disclaimer</vt:lpstr>
      <vt:lpstr>Presentations on www.organic-world.net</vt:lpstr>
      <vt:lpstr>Statistics.FiBL.org</vt:lpstr>
      <vt:lpstr>www.twitter.com/fiblstatistics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 FiBL English</dc:title>
  <dc:creator>Riedi Kurt</dc:creator>
  <cp:lastModifiedBy>Willer Helga</cp:lastModifiedBy>
  <cp:revision>307</cp:revision>
  <dcterms:created xsi:type="dcterms:W3CDTF">2021-02-10T13:15:41Z</dcterms:created>
  <dcterms:modified xsi:type="dcterms:W3CDTF">2025-07-19T13:53:23Z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