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312" r:id="rId5"/>
    <p:sldId id="4271" r:id="rId6"/>
    <p:sldId id="4276" r:id="rId7"/>
    <p:sldId id="4278" r:id="rId8"/>
    <p:sldId id="4281" r:id="rId9"/>
    <p:sldId id="4282" r:id="rId10"/>
    <p:sldId id="4279" r:id="rId11"/>
    <p:sldId id="4296" r:id="rId12"/>
    <p:sldId id="351" r:id="rId13"/>
    <p:sldId id="4272" r:id="rId14"/>
    <p:sldId id="4294" r:id="rId15"/>
    <p:sldId id="405" r:id="rId16"/>
    <p:sldId id="4295" r:id="rId17"/>
    <p:sldId id="352" r:id="rId18"/>
    <p:sldId id="399" r:id="rId19"/>
    <p:sldId id="4284" r:id="rId20"/>
    <p:sldId id="4286" r:id="rId21"/>
    <p:sldId id="362" r:id="rId22"/>
    <p:sldId id="355" r:id="rId23"/>
    <p:sldId id="353" r:id="rId24"/>
    <p:sldId id="4270" r:id="rId25"/>
    <p:sldId id="360" r:id="rId26"/>
    <p:sldId id="357" r:id="rId27"/>
    <p:sldId id="4297" r:id="rId28"/>
    <p:sldId id="361" r:id="rId29"/>
    <p:sldId id="4269" r:id="rId30"/>
    <p:sldId id="4289" r:id="rId31"/>
    <p:sldId id="4292" r:id="rId32"/>
    <p:sldId id="364" r:id="rId33"/>
    <p:sldId id="380" r:id="rId34"/>
    <p:sldId id="3399" r:id="rId3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76101A65-7AF2-4CDD-9A7F-B2A98C0D0254}">
          <p14:sldIdLst>
            <p14:sldId id="312"/>
          </p14:sldIdLst>
        </p14:section>
        <p14:section name="Understanding Climate Change" id="{BB9DF3E4-13C2-4A5A-A8F5-94AED78AD3CF}">
          <p14:sldIdLst>
            <p14:sldId id="4271"/>
            <p14:sldId id="4276"/>
            <p14:sldId id="4278"/>
            <p14:sldId id="4281"/>
            <p14:sldId id="4282"/>
            <p14:sldId id="4279"/>
          </p14:sldIdLst>
        </p14:section>
        <p14:section name="Climate Change and agriculture" id="{FC91ADF5-89B8-41BD-B5B4-C43629568126}">
          <p14:sldIdLst>
            <p14:sldId id="4296"/>
            <p14:sldId id="351"/>
            <p14:sldId id="4272"/>
            <p14:sldId id="4294"/>
            <p14:sldId id="405"/>
            <p14:sldId id="4295"/>
            <p14:sldId id="352"/>
            <p14:sldId id="399"/>
            <p14:sldId id="4284"/>
            <p14:sldId id="4286"/>
          </p14:sldIdLst>
        </p14:section>
        <p14:section name="Organic agricultures role in climate mitigation &amp; adaptation" id="{458BA29D-A30C-7B49-A38D-25718D12B481}">
          <p14:sldIdLst>
            <p14:sldId id="362"/>
            <p14:sldId id="355"/>
            <p14:sldId id="353"/>
            <p14:sldId id="4270"/>
            <p14:sldId id="360"/>
            <p14:sldId id="357"/>
            <p14:sldId id="4297"/>
            <p14:sldId id="361"/>
            <p14:sldId id="4269"/>
            <p14:sldId id="4289"/>
            <p14:sldId id="4292"/>
            <p14:sldId id="364"/>
            <p14:sldId id="380"/>
          </p14:sldIdLst>
        </p14:section>
        <p14:section name="Closing slide" id="{10F260CE-D1EE-4FBD-96D2-316F7BB55C39}">
          <p14:sldIdLst>
            <p14:sldId id="339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4BA302-B677-FF7B-6886-AFB7878F30F1}" name="Dietemann Lauren" initials="DL" userId="S::lauren.dietemann@fibl.org::a17329c2-dca1-4fba-8e5e-79fbd8400f52" providerId="AD"/>
  <p188:author id="{C1F83605-5D0A-8AE0-1115-3AB79CB8D09D}" name="cristina.micheloni" initials="cr" userId="S::cristina.micheloni_gmail.com#ext#@fibl.onmicrosoft.com::9318e859-90a5-4872-b705-738db00a9837" providerId="AD"/>
  <p188:author id="{5F870C2B-6361-3315-43CF-8B804CFE66AD}" name="Antonia Rees" initials="AR" userId="S::Antonia.Rees@bioland.de::10dfc29c-8ede-4f0b-b8a6-6e7d2a50c329" providerId="AD"/>
  <p188:author id="{237CA12D-D550-8F77-6322-D3AA406CE2D1}" name="Lisa Ketzer" initials="LK" userId="S::lisa.ketzer@bioland.de::782aa732-fc28-4a29-b091-b2b1b0fa7dcc" providerId="AD"/>
  <p188:author id="{F0FBF12F-460B-F7AA-7FCA-6E69372BE367}" name="Guest User" initials="GU" userId="S::urn:spo:anon#cb4cde941c78db5e6ff87768091d726a6113c19c875551fef033e5c188bbcf00::" providerId="AD"/>
  <p188:author id="{F8093967-5E71-86CC-61A4-4C7DF6A14DF9}" name="Gastbenutzer" initials="Ga" userId="S::urn:spo:tenantanon#475ef6c2-2f87-42fb-b50d-3b58be9c53a3::" providerId="AD"/>
  <p188:author id="{B7911170-E75B-FC7E-F862-0689A5749673}" name="Gastbenutzer" initials="Ga" userId="S::urn:spo:anon#261e979dc07cb2936d544503066b888c5141f06b4eaf277c98f4502fbe562b1a::" providerId="AD"/>
  <p188:author id="{E5EC207B-B883-BC22-4CF7-97372D9C237A}" name="lauren dietemann" initials="ld" userId="29f175c26fd55f77" providerId="Windows Live"/>
  <p188:author id="{DD2A337E-7B2D-EA43-4058-F34884BCEB4A}" name="Marcelo Maggioli" initials="MM" userId="S::m.maggioli_firab.it#ext#@fibl.onmicrosoft.com::3a4d02b4-5fb8-4f5c-a5d3-1932dfdae5c6" providerId="AD"/>
  <p188:author id="{99F0E480-AEEF-F573-3CE9-D9E8958FDDF3}" name="Felix Baumann" initials="FB" userId="S::felix.baumann@bioland.de::1f15a026-6b14-427f-b360-f91f8e5c6802" providerId="AD"/>
  <p188:author id="{5557338D-3914-DE2C-6040-CF5685D16D71}" name="Maximilian Schneider" initials="MS" userId="S::Maximilian.Schneider@bioland.de::9479e059-7a21-413f-8c65-c4a6ee9fe246" providerId="AD"/>
  <p188:author id="{0DED5C9F-CA77-EABE-F4DE-15D89C190A11}" name="Clara Stieg" initials="CS" userId="S::clara.stieg@bioland.de::61b35db7-e33d-4b17-a139-f5960ecc7a50" providerId="AD"/>
  <p188:author id="{293775E6-DA9E-61D7-5279-76058B0435C7}" name="Marcelo Maggioli" initials="" userId="S::m.maggioli@firab.it::3a4d02b4-5fb8-4f5c-a5d3-1932dfdae5c6" providerId="AD"/>
  <p188:author id="{8A4109F0-2D1A-00D1-582A-761461BFB573}" name="Gokul Prasad Mathivanan" initials="GM" userId="S::gh3270@uni-giessen.de::58a0dd64-8315-40d0-9502-529078a55003" providerId="AD"/>
  <p188:author id="{5250E3FD-82E5-EE9A-65C0-C91E7C2BE749}" name="Álvaro Quintana Berlanga" initials="ÁQ" userId="S::aquintana@ecovalia.org::9bdccadf-1bdd-40a2-a6de-6ffb19e372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5B196"/>
    <a:srgbClr val="054B2E"/>
    <a:srgbClr val="3F405B"/>
    <a:srgbClr val="D3785D"/>
    <a:srgbClr val="F2F1DB"/>
    <a:srgbClr val="FF9273"/>
    <a:srgbClr val="496D56"/>
    <a:srgbClr val="D48F39"/>
    <a:srgbClr val="BA2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32063D-CC51-204D-1DF6-354E616CF473}" v="6" dt="2025-12-09T15:27:08.7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659" autoAdjust="0"/>
  </p:normalViewPr>
  <p:slideViewPr>
    <p:cSldViewPr snapToGrid="0">
      <p:cViewPr>
        <p:scale>
          <a:sx n="75" d="100"/>
          <a:sy n="75" d="100"/>
        </p:scale>
        <p:origin x="951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8A9B57-2143-4BAC-AB82-5AF4D32E75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A6AB98-9826-41A0-A38F-E279E38379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2DA8E-3D6C-4279-B3DD-820A78D216B1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0C6E1C-5B32-4903-A794-9A9666838D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5E556-C5E0-4C93-8762-31A2937157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5D3E9-1288-4D59-BA18-1BB8D5F2AD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421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3:20:44.38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C7932-8023-488A-BBD5-97CE0EBCD47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Fare clic per modificare gli stili di testo Master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36B32-1E6C-4F13-A2F3-0C766540C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91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33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75371-7D3D-8077-DD93-97E7ADC6E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8A17987-660D-9D87-FBAC-3DBA4CA2E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7A708AF-79E4-D5B5-6BEC-6471C59A1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8B0DFE-12FC-35AE-0849-AB548E65C55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09.12.2025</a:t>
            </a:fld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C4D983D-E3BB-B824-D550-C5862B9DF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1763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17FB0-7945-68DE-8C35-0F42254EB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B36CB7-9430-359A-AC26-756CAAFC3A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2BBC087-B1CD-8D68-15D6-0E570564B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75F7F0-5918-7F2A-F4AC-0BCB90AADA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09.12.2025</a:t>
            </a:fld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6434BA-772D-8FF6-B237-6DAC6B55E6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72052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jostmedium"/>
              </a:rPr>
              <a:t>Sanders J., Brinkmann J., </a:t>
            </a:r>
            <a:r>
              <a:rPr lang="en-US" b="0" i="0" dirty="0" err="1">
                <a:effectLst/>
                <a:latin typeface="jostmedium"/>
              </a:rPr>
              <a:t>Chmelikova</a:t>
            </a:r>
            <a:r>
              <a:rPr lang="en-US" b="0" i="0" dirty="0">
                <a:effectLst/>
                <a:latin typeface="jostmedium"/>
              </a:rPr>
              <a:t> L., </a:t>
            </a:r>
            <a:r>
              <a:rPr lang="en-US" b="0" i="0" dirty="0" err="1">
                <a:effectLst/>
                <a:latin typeface="jostmedium"/>
              </a:rPr>
              <a:t>Ebertseder</a:t>
            </a:r>
            <a:r>
              <a:rPr lang="en-US" b="0" i="0" dirty="0">
                <a:effectLst/>
                <a:latin typeface="jostmedium"/>
              </a:rPr>
              <a:t> F., Freibauer A., Gottwald F., Haub A., Hauschild M., Hoppe J., </a:t>
            </a:r>
            <a:r>
              <a:rPr lang="en-US" b="0" i="0" dirty="0" err="1">
                <a:effectLst/>
                <a:latin typeface="jostmedium"/>
              </a:rPr>
              <a:t>Hülsbergen</a:t>
            </a:r>
            <a:r>
              <a:rPr lang="en-US" b="0" i="0" dirty="0">
                <a:effectLst/>
                <a:latin typeface="jostmedium"/>
              </a:rPr>
              <a:t> K., Jung R., Kusche D., Levin K., March S., Schmidtke K., Stein-Bachinger K., Treu H., </a:t>
            </a:r>
            <a:r>
              <a:rPr lang="en-US" b="0" i="0" dirty="0" err="1">
                <a:effectLst/>
                <a:latin typeface="jostmedium"/>
              </a:rPr>
              <a:t>Weckenbrock</a:t>
            </a:r>
            <a:r>
              <a:rPr lang="en-US" b="0" i="0" dirty="0">
                <a:effectLst/>
                <a:latin typeface="jostmedium"/>
              </a:rPr>
              <a:t> P., Wiesinger K., </a:t>
            </a:r>
            <a:r>
              <a:rPr lang="en-US" b="0" i="0" dirty="0" err="1">
                <a:effectLst/>
                <a:latin typeface="jostmedium"/>
              </a:rPr>
              <a:t>Gattinger</a:t>
            </a:r>
            <a:r>
              <a:rPr lang="en-US" b="0" i="0" dirty="0">
                <a:effectLst/>
                <a:latin typeface="jostmedium"/>
              </a:rPr>
              <a:t> A., Hess J. (2025): </a:t>
            </a:r>
            <a:r>
              <a:rPr lang="en-US" b="0" i="0" dirty="0" err="1">
                <a:effectLst/>
                <a:latin typeface="jostmedium"/>
              </a:rPr>
              <a:t>Benefici</a:t>
            </a:r>
            <a:r>
              <a:rPr lang="en-US" b="0" i="0" dirty="0">
                <a:effectLst/>
                <a:latin typeface="jostmedium"/>
              </a:rPr>
              <a:t> </a:t>
            </a:r>
            <a:r>
              <a:rPr lang="en-US" b="0" i="0" dirty="0" err="1">
                <a:effectLst/>
                <a:latin typeface="jostmedium"/>
              </a:rPr>
              <a:t>dell'agricoltura</a:t>
            </a:r>
            <a:r>
              <a:rPr lang="en-US" b="0" i="0" dirty="0">
                <a:effectLst/>
                <a:latin typeface="jostmedium"/>
              </a:rPr>
              <a:t> </a:t>
            </a:r>
            <a:r>
              <a:rPr lang="en-US" b="0" i="0" dirty="0" err="1">
                <a:effectLst/>
                <a:latin typeface="jostmedium"/>
              </a:rPr>
              <a:t>biologica</a:t>
            </a:r>
            <a:r>
              <a:rPr lang="en-US" b="0" i="0" dirty="0">
                <a:effectLst/>
                <a:latin typeface="jostmedium"/>
              </a:rPr>
              <a:t> per </a:t>
            </a:r>
            <a:r>
              <a:rPr lang="en-US" b="0" i="0" dirty="0" err="1">
                <a:effectLst/>
                <a:latin typeface="jostmedium"/>
              </a:rPr>
              <a:t>l'ambiente</a:t>
            </a:r>
            <a:r>
              <a:rPr lang="en-US" b="0" i="0" dirty="0">
                <a:effectLst/>
                <a:latin typeface="jostmedium"/>
              </a:rPr>
              <a:t> e il </a:t>
            </a:r>
            <a:r>
              <a:rPr lang="en-US" b="0" i="0" dirty="0" err="1">
                <a:effectLst/>
                <a:latin typeface="jostmedium"/>
              </a:rPr>
              <a:t>benessere</a:t>
            </a:r>
            <a:r>
              <a:rPr lang="en-US" b="0" i="0" dirty="0">
                <a:effectLst/>
                <a:latin typeface="jostmedium"/>
              </a:rPr>
              <a:t> </a:t>
            </a:r>
            <a:r>
              <a:rPr lang="en-US" b="0" i="0" dirty="0" err="1">
                <a:effectLst/>
                <a:latin typeface="jostmedium"/>
              </a:rPr>
              <a:t>degli</a:t>
            </a:r>
            <a:r>
              <a:rPr lang="en-US" b="0" i="0" dirty="0">
                <a:effectLst/>
                <a:latin typeface="jostmedium"/>
              </a:rPr>
              <a:t> </a:t>
            </a:r>
            <a:r>
              <a:rPr lang="en-US" b="0" i="0" dirty="0" err="1">
                <a:effectLst/>
                <a:latin typeface="jostmedium"/>
              </a:rPr>
              <a:t>animali</a:t>
            </a:r>
            <a:r>
              <a:rPr lang="en-US" b="0" i="0" dirty="0">
                <a:effectLst/>
                <a:latin typeface="jostmedium"/>
              </a:rPr>
              <a:t> </a:t>
            </a:r>
            <a:r>
              <a:rPr lang="en-US" b="0" i="0" dirty="0" err="1">
                <a:effectLst/>
                <a:latin typeface="jostmedium"/>
              </a:rPr>
              <a:t>nei</a:t>
            </a:r>
            <a:r>
              <a:rPr lang="en-US" b="0" i="0" dirty="0">
                <a:effectLst/>
                <a:latin typeface="jostmedium"/>
              </a:rPr>
              <a:t> </a:t>
            </a:r>
            <a:r>
              <a:rPr lang="en-US" b="0" i="0" dirty="0" err="1">
                <a:effectLst/>
                <a:latin typeface="jostmedium"/>
              </a:rPr>
              <a:t>climi</a:t>
            </a:r>
            <a:r>
              <a:rPr lang="en-US" b="0" i="0" dirty="0">
                <a:effectLst/>
                <a:latin typeface="jostmedium"/>
              </a:rPr>
              <a:t> </a:t>
            </a:r>
            <a:r>
              <a:rPr lang="en-US" b="0" i="0" dirty="0" err="1">
                <a:effectLst/>
                <a:latin typeface="jostmedium"/>
              </a:rPr>
              <a:t>temperati</a:t>
            </a:r>
            <a:r>
              <a:rPr lang="en-US" b="0" i="0" dirty="0">
                <a:effectLst/>
                <a:latin typeface="jostmedium"/>
              </a:rPr>
              <a:t>. </a:t>
            </a:r>
            <a:r>
              <a:rPr lang="en-US" b="0" i="0" dirty="0" err="1">
                <a:effectLst/>
                <a:latin typeface="jostmedium"/>
              </a:rPr>
              <a:t>Agricoltura</a:t>
            </a:r>
            <a:r>
              <a:rPr lang="en-US" b="0" i="0" dirty="0">
                <a:effectLst/>
                <a:latin typeface="jostmedium"/>
              </a:rPr>
              <a:t> </a:t>
            </a:r>
            <a:r>
              <a:rPr lang="en-US" b="0" i="0" dirty="0" err="1">
                <a:effectLst/>
                <a:latin typeface="jostmedium"/>
              </a:rPr>
              <a:t>biologica</a:t>
            </a:r>
            <a:r>
              <a:rPr lang="en-US" b="0" i="0" dirty="0">
                <a:effectLst/>
                <a:latin typeface="jostmedium"/>
              </a:rPr>
              <a:t>, </a:t>
            </a:r>
            <a:r>
              <a:rPr lang="en-US" b="0" i="0" dirty="0" err="1">
                <a:effectLst/>
                <a:latin typeface="jostmedium"/>
              </a:rPr>
              <a:t>pubblicato</a:t>
            </a:r>
            <a:r>
              <a:rPr lang="en-US" b="0" i="0" dirty="0">
                <a:effectLst/>
                <a:latin typeface="jostmedium"/>
              </a:rPr>
              <a:t> </a:t>
            </a:r>
            <a:r>
              <a:rPr lang="en-US" b="0" i="0" dirty="0" err="1">
                <a:effectLst/>
                <a:latin typeface="jostmedium"/>
              </a:rPr>
              <a:t>nel</a:t>
            </a:r>
            <a:r>
              <a:rPr lang="en-US" b="0" i="0" dirty="0">
                <a:effectLst/>
                <a:latin typeface="jostmedium"/>
              </a:rPr>
              <a:t> </a:t>
            </a:r>
            <a:r>
              <a:rPr lang="en-US" b="0" i="0" dirty="0" err="1">
                <a:effectLst/>
                <a:latin typeface="jostmedium"/>
              </a:rPr>
              <a:t>marzo</a:t>
            </a:r>
            <a:r>
              <a:rPr lang="en-US" b="0" i="0" dirty="0">
                <a:effectLst/>
                <a:latin typeface="jostmedium"/>
              </a:rPr>
              <a:t> 2025, accesso libero.</a:t>
            </a:r>
          </a:p>
          <a:p>
            <a:pPr algn="l">
              <a:buNone/>
            </a:pPr>
            <a:r>
              <a:rPr lang="en-US" b="0" i="0" dirty="0">
                <a:effectLst/>
                <a:latin typeface="Times New Roman" panose="02020603050405020304" pitchFamily="18" charset="0"/>
              </a:rPr>
              <a:t>https:// doi.org/ 10. 1007/ s13165- 025- 00493-w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02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27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03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A45C2-E7EE-03BE-D671-83B56125C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D2CB5FD-81EC-4F77-59B9-549CC2A15F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D013B4E-DE44-BC3E-3F24-8A4A1DD24A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37E380-E420-275A-29BD-9F284440F6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06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70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err="1"/>
              <a:t>Una delle sfide è che questo calcolo include </a:t>
            </a:r>
            <a:r>
              <a:rPr lang="de-CH"/>
              <a:t>anche </a:t>
            </a:r>
            <a:r>
              <a:rPr lang="de-CH" err="1"/>
              <a:t>le emissioni evitate dalle emissioni indirette</a:t>
            </a:r>
            <a:r>
              <a:rPr lang="de-CH"/>
              <a:t>, come </a:t>
            </a:r>
            <a:r>
              <a:rPr lang="de-CH" err="1"/>
              <a:t>la produzione di prodotti agrochimici</a:t>
            </a:r>
            <a:r>
              <a:rPr lang="de-CH"/>
              <a:t>.</a:t>
            </a:r>
          </a:p>
          <a:p>
            <a:pPr marL="0" indent="0">
              <a:buFontTx/>
              <a:buNone/>
            </a:pPr>
            <a:endParaRPr lang="de-CH"/>
          </a:p>
          <a:p>
            <a:pPr marL="0" indent="0">
              <a:buFontTx/>
              <a:buNone/>
            </a:pPr>
            <a:r>
              <a:rPr lang="de-CH" err="1"/>
              <a:t>Attualmente</a:t>
            </a:r>
            <a:r>
              <a:rPr lang="de-CH"/>
              <a:t>, </a:t>
            </a:r>
            <a:r>
              <a:rPr lang="de-CH" err="1"/>
              <a:t>molte emissioni </a:t>
            </a:r>
            <a:r>
              <a:rPr lang="de-CH"/>
              <a:t>non sono </a:t>
            </a:r>
            <a:r>
              <a:rPr lang="de-CH" err="1"/>
              <a:t>contabilizzate </a:t>
            </a:r>
            <a:r>
              <a:rPr lang="de-CH"/>
              <a:t>nel </a:t>
            </a:r>
            <a:r>
              <a:rPr lang="de-CH" err="1"/>
              <a:t>settore agricolo</a:t>
            </a:r>
            <a:r>
              <a:rPr lang="de-CH"/>
              <a:t>, </a:t>
            </a:r>
            <a:r>
              <a:rPr lang="de-CH" err="1"/>
              <a:t>anche quando sono </a:t>
            </a:r>
            <a:r>
              <a:rPr lang="de-CH"/>
              <a:t>essenziali.</a:t>
            </a:r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59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https://www.sei.org/perspectives/move-beyond-carbon-tunnel-vision/</a:t>
            </a:r>
          </a:p>
          <a:p>
            <a:endParaRPr lang="de-DE"/>
          </a:p>
          <a:p>
            <a:endParaRPr lang="de-DE"/>
          </a:p>
          <a:p>
            <a:r>
              <a:rPr lang="de-DE" err="1"/>
              <a:t>Agricoltura biologica </a:t>
            </a:r>
            <a:r>
              <a:rPr lang="de-DE"/>
              <a:t>Approccio </a:t>
            </a:r>
            <a:r>
              <a:rPr lang="de-DE" err="1"/>
              <a:t>sistemico </a:t>
            </a:r>
            <a:r>
              <a:rPr lang="de-DE"/>
              <a:t>- </a:t>
            </a:r>
            <a:r>
              <a:rPr lang="de-DE" err="1"/>
              <a:t>co-benefici </a:t>
            </a:r>
            <a:r>
              <a:rPr lang="de-DE"/>
              <a:t>- </a:t>
            </a:r>
            <a:r>
              <a:rPr lang="de-DE" err="1"/>
              <a:t>Agricoltura integrale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09.12.2025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30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226847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La quantità totale di acqua nell'atmosfera ha raggiunto un valore record nel 2024, con il 4,9% in più rispetto alla media 1991-2020, nettamente superiore al 2016 (3,4%) e al 2023 (3,3%), gli anni con il secondo e il terzo valore più alto.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18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rgbClr val="3F405B"/>
                </a:solidFill>
              </a:rPr>
              <a:t>Ghiacciaio: https://physicsworld.com/a/melting-glaciers-have-been-shifting-the-earths-poles-since-1995-new-study-suggests/</a:t>
            </a:r>
            <a:endParaRPr lang="en-GB" sz="1200" b="0">
              <a:solidFill>
                <a:srgbClr val="3F405B"/>
              </a:solidFill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2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31006-F416-ED26-51D5-4CF3A4FC2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8D3A516-0C82-71DD-0396-BFB501122A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03DBC57-A542-0DF5-7C10-BA74DD33F6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L'agricoltura ha un ruolo tridimensionale nei cambiamenti climatici.</a:t>
            </a:r>
          </a:p>
          <a:p>
            <a:r>
              <a:rPr lang="en-GB"/>
              <a:t>Contribuisce al cambiamento climatico con la creazione di gas naturali e artificiali, emissioni aggiuntive di gas serra. </a:t>
            </a:r>
          </a:p>
          <a:p>
            <a:r>
              <a:rPr lang="en-GB"/>
              <a:t>I cambiamenti climatici influiscono direttamente sull'agricoltura e la mettono a rischio</a:t>
            </a:r>
          </a:p>
          <a:p>
            <a:r>
              <a:rPr lang="en-GB"/>
              <a:t>E viene visto come un fornitore di soluzioni alle due sfide, in grado di mitigare e avere la possibilità di adattarsi al cambiamento climatico. </a:t>
            </a:r>
          </a:p>
          <a:p>
            <a:endParaRPr lang="en-GB"/>
          </a:p>
          <a:p>
            <a:r>
              <a:rPr lang="en-GB"/>
              <a:t>La mitigazione è principalmente legata al contributo del cambiamento climatico, essendo uno sforzo per ridurre l'aumento a lungo termine del cambiamento climatico.</a:t>
            </a:r>
          </a:p>
          <a:p>
            <a:r>
              <a:rPr lang="en-GB"/>
              <a:t>L'adattamento si concentra sulla garanzia della produzione alimentare in una realtà in continuo cambiamento.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78DFD6-3CD3-06CC-6457-0B9ECBE4BC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5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err="1"/>
              <a:t>Una delle sfide è che questo calcolo include </a:t>
            </a:r>
            <a:r>
              <a:rPr lang="de-CH"/>
              <a:t>anche </a:t>
            </a:r>
            <a:r>
              <a:rPr lang="de-CH" err="1"/>
              <a:t>le emissioni evitate dalle emissioni indirette</a:t>
            </a:r>
            <a:r>
              <a:rPr lang="de-CH"/>
              <a:t>, come </a:t>
            </a:r>
            <a:r>
              <a:rPr lang="de-CH" err="1"/>
              <a:t>la produzione di prodotti agrochimici</a:t>
            </a:r>
            <a:r>
              <a:rPr lang="de-CH"/>
              <a:t>.</a:t>
            </a:r>
          </a:p>
          <a:p>
            <a:pPr marL="0" indent="0">
              <a:buFontTx/>
              <a:buNone/>
            </a:pPr>
            <a:endParaRPr lang="de-CH"/>
          </a:p>
          <a:p>
            <a:pPr marL="0" indent="0">
              <a:buFontTx/>
              <a:buNone/>
            </a:pPr>
            <a:r>
              <a:rPr lang="de-CH" err="1"/>
              <a:t>Attualmente</a:t>
            </a:r>
            <a:r>
              <a:rPr lang="de-CH"/>
              <a:t>, </a:t>
            </a:r>
            <a:r>
              <a:rPr lang="de-CH" err="1"/>
              <a:t>molte emissioni </a:t>
            </a:r>
            <a:r>
              <a:rPr lang="de-CH"/>
              <a:t>non sono </a:t>
            </a:r>
            <a:r>
              <a:rPr lang="de-CH" err="1"/>
              <a:t>contabilizzate </a:t>
            </a:r>
            <a:r>
              <a:rPr lang="de-CH"/>
              <a:t>nel </a:t>
            </a:r>
            <a:r>
              <a:rPr lang="de-CH" err="1"/>
              <a:t>settore agricolo</a:t>
            </a:r>
            <a:r>
              <a:rPr lang="de-CH"/>
              <a:t>, </a:t>
            </a:r>
            <a:r>
              <a:rPr lang="de-CH" err="1"/>
              <a:t>anche quando sono </a:t>
            </a:r>
            <a:r>
              <a:rPr lang="de-CH"/>
              <a:t>essenziali.</a:t>
            </a:r>
          </a:p>
          <a:p>
            <a:r>
              <a:rPr lang="en-GB" b="1"/>
              <a:t>1. Misure di mitigazione </a:t>
            </a:r>
            <a:r>
              <a:rPr lang="en-GB"/>
              <a:t>(riduzione dell'impatto climatico)</a:t>
            </a:r>
            <a:endParaRPr lang="en-US"/>
          </a:p>
          <a:p>
            <a:r>
              <a:rPr lang="en-GB"/>
              <a:t>La mitigazione in agricoltura si riferisce ad azioni che riducono le emissioni di gas serra (GHG) o migliorano il sequestro del carbonio per rallentare il cambiamento climatico. Queste misure si concentrano sulla riduzione del contributo dell'agricoltura al cambiamento climatico.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Esempi di misure di mitigazione: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Migliore gestione del letame </a:t>
            </a:r>
            <a:r>
              <a:rPr lang="en-GB"/>
              <a:t>(ad esempio, produzione di biogas per ridurre le emissioni di metano)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Uso efficiente dei fertilizzanti </a:t>
            </a:r>
            <a:r>
              <a:rPr lang="en-GB"/>
              <a:t>(ad esempio, applicazione di precisione, inibitori della nitrificazione per ridurre le emissioni di protossido di azoto).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Agroforestale </a:t>
            </a:r>
            <a:r>
              <a:rPr lang="en-GB"/>
              <a:t>(integrazione degli alberi nei sistemi agricoli per immagazzinare carbonio)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Lavorazione conservativa del terreno </a:t>
            </a:r>
            <a:r>
              <a:rPr lang="en-GB"/>
              <a:t>(ridurre la perturbazione del suolo per migliorare lo stoccaggio del carbonio)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Coltura di copertura e rotazione delle colture </a:t>
            </a:r>
            <a:r>
              <a:rPr lang="en-GB"/>
              <a:t>(per migliorare il sequestro di carbonio nel suolo)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Ottimizzazione dell'alimentazione del bestiame </a:t>
            </a:r>
            <a:r>
              <a:rPr lang="en-GB"/>
              <a:t>(riduzione delle emissioni di metano dalla fermentazione enterica)</a:t>
            </a:r>
            <a:endParaRPr lang="en-GB">
              <a:ea typeface="Calibri"/>
              <a:cs typeface="Calibri"/>
            </a:endParaRPr>
          </a:p>
          <a:p>
            <a:pPr marL="0" indent="0">
              <a:buFontTx/>
              <a:buNone/>
            </a:pPr>
            <a:endParaRPr lang="de-CH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63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highlight>
                  <a:srgbClr val="FFFF00"/>
                </a:highlight>
              </a:rPr>
              <a:t>https://www.umweltbundesamt.de/themen/klima-energie/treibhausgas-emissionen/emissionsquellen#energie-stationar</a:t>
            </a:r>
          </a:p>
          <a:p>
            <a:endParaRPr lang="de-DE">
              <a:highlight>
                <a:srgbClr val="FFFF00"/>
              </a:highlight>
            </a:endParaRPr>
          </a:p>
          <a:p>
            <a:r>
              <a:rPr lang="de-DE"/>
              <a:t>https://www.bmuv.de/jugend/wissen/details/mein-essen-die-umwelt-und-das-klima</a:t>
            </a:r>
            <a:endParaRPr lang="de-DE">
              <a:highlight>
                <a:srgbClr val="FFFF00"/>
              </a:highlight>
            </a:endParaRPr>
          </a:p>
          <a:p>
            <a:endParaRPr lang="de-DE"/>
          </a:p>
          <a:p>
            <a:r>
              <a:rPr lang="de-DE">
                <a:cs typeface="Calibri"/>
              </a:rPr>
              <a:t>1. Emissione relativa del </a:t>
            </a:r>
            <a:r>
              <a:rPr lang="de-DE" err="1">
                <a:cs typeface="Calibri"/>
              </a:rPr>
              <a:t>LaWi </a:t>
            </a:r>
            <a:r>
              <a:rPr lang="de-DE">
                <a:cs typeface="Calibri"/>
              </a:rPr>
              <a:t>- importante, da non sottovalutare</a:t>
            </a:r>
          </a:p>
          <a:p>
            <a:r>
              <a:rPr lang="de-DE">
                <a:cs typeface="Calibri"/>
              </a:rPr>
              <a:t>2. Qui solo Binnenland, ma anche Global u mit Ernährungswirtschaft eben 1/3!</a:t>
            </a:r>
          </a:p>
          <a:p>
            <a:endParaRPr lang="de-DE">
              <a:cs typeface="Calibri"/>
            </a:endParaRPr>
          </a:p>
          <a:p>
            <a:r>
              <a:rPr lang="de-DE">
                <a:cs typeface="Calibri"/>
              </a:rPr>
              <a:t>LW Sektor unvermeidbare Grundemissionen - Anteil wird relativ wachsen in Zukunft</a:t>
            </a:r>
          </a:p>
          <a:p>
            <a:r>
              <a:rPr lang="de-DE">
                <a:cs typeface="Calibri"/>
              </a:rPr>
              <a:t>Aber: Che cosa si ottiene con il rinforzo?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09.12.2025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43123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D156E-88A7-656E-F054-0A50F30C4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A1C5011-8D1D-9D36-A7BC-09E14F1C17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14C7A7E-0967-E25E-70BB-8850259349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L'agricoltura ha un ruolo tridimensionale nei cambiamenti climatici.</a:t>
            </a:r>
          </a:p>
          <a:p>
            <a:r>
              <a:rPr lang="en-GB"/>
              <a:t>Contribuisce al cambiamento climatico con la creazione di gas naturali e artificiali, emissioni aggiuntive di gas serra. </a:t>
            </a:r>
          </a:p>
          <a:p>
            <a:r>
              <a:rPr lang="en-GB"/>
              <a:t>I cambiamenti climatici influiscono direttamente sull'agricoltura e la mettono a rischio</a:t>
            </a:r>
          </a:p>
          <a:p>
            <a:r>
              <a:rPr lang="en-GB"/>
              <a:t>E viene visto come un fornitore di soluzioni alle due sfide, in grado di mitigare e avere la possibilità di adattarsi al cambiamento climatico. </a:t>
            </a:r>
          </a:p>
          <a:p>
            <a:endParaRPr lang="en-GB"/>
          </a:p>
          <a:p>
            <a:r>
              <a:rPr lang="en-GB"/>
              <a:t>La mitigazione è principalmente legata al contributo del cambiamento climatico, essendo uno sforzo per ridurre l'aumento a lungo termine del cambiamento climatico.</a:t>
            </a:r>
          </a:p>
          <a:p>
            <a:r>
              <a:rPr lang="en-GB"/>
              <a:t>L'adattamento si concentra sulla garanzia della produzione alimentare in una realtà in continuo cambiamento.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27A760-B864-7AE0-2754-74A8062425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90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2. Misure di adattamento </a:t>
            </a:r>
            <a:r>
              <a:rPr lang="en-GB"/>
              <a:t>(per far fronte ai cambiamenti climatici)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L'adattamento si concentra sul rendere i sistemi agricoli più resistenti agli effetti del cambiamento climatico, come le condizioni meteorologiche estreme, la variazione dei modelli di precipitazione e l'aumento delle temperature.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Esempi di misure di adattamento: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Varietà di colture resistenti alla siccità </a:t>
            </a:r>
            <a:r>
              <a:rPr lang="en-GB"/>
              <a:t>(per garantire la resa in condizioni mutevoli)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Migliore gestione dell'acqua </a:t>
            </a:r>
            <a:r>
              <a:rPr lang="en-GB"/>
              <a:t>(ad esempio, raccolta dell'acqua piovana, irrigazione a goccia)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Pratiche di conservazione del suolo </a:t>
            </a:r>
            <a:r>
              <a:rPr lang="en-GB"/>
              <a:t>(ad esempio, pacciamatura, lavorazione ridotta del terreno per trattenere l'umidità).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Diversificazione delle colture e del bestiame </a:t>
            </a:r>
            <a:r>
              <a:rPr lang="en-GB"/>
              <a:t>(riduzione dei rischi legati alla variabilità climatica)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Spostamento delle date di semina e raccolta </a:t>
            </a:r>
            <a:r>
              <a:rPr lang="en-GB"/>
              <a:t>(adattamento al cambiamento delle stagioni di crescita)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Sistemi di allarme rapido </a:t>
            </a:r>
            <a:r>
              <a:rPr lang="en-GB"/>
              <a:t>(previsioni meteorologiche per una migliore pianificazione)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Differenza chiave: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Mitigazione = Prevenire i futuri cambiamenti climatici </a:t>
            </a:r>
            <a:r>
              <a:rPr lang="en-GB"/>
              <a:t>riducendo le emissioni.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Adattamento = Gestione degli impatti attuali e futuri </a:t>
            </a:r>
            <a:r>
              <a:rPr lang="en-GB"/>
              <a:t>per mantenere la produttività agricola.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Entrambe le strategie sono fondamentali per un'agricoltura sostenibile e molte pratiche (ad esempio, l'agroforestazione, la conservazione del suolo) contribuiscono contemporaneamente alla </a:t>
            </a:r>
            <a:r>
              <a:rPr lang="en-GB" b="1"/>
              <a:t>mitigazione e all'adattamento</a:t>
            </a:r>
            <a:r>
              <a:rPr lang="en-GB"/>
              <a:t>.</a:t>
            </a:r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86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L'economia del territorio è straordinaria:</a:t>
            </a:r>
          </a:p>
          <a:p>
            <a:r>
              <a:rPr lang="de-DE"/>
              <a:t>Einziger Sektor, der sowohl bindet, als auch emittiert</a:t>
            </a:r>
          </a:p>
          <a:p>
            <a:r>
              <a:rPr lang="de-DE"/>
              <a:t>In primo luogo, siamo direttamente coinvolti nel Klimawandel - vogliamo far fronte ai suoi effetti</a:t>
            </a:r>
          </a:p>
          <a:p>
            <a:r>
              <a:rPr lang="de-DE"/>
              <a:t>LW historisch eng verbunden mit Wetter (Klima) sind</a:t>
            </a:r>
          </a:p>
          <a:p>
            <a:r>
              <a:rPr lang="de-DE"/>
              <a:t>L'assistenza nel settore deve essere garantita anche per quanto riguarda il passaggio al clima - Risikominimierung.</a:t>
            </a:r>
          </a:p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09.12.2025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91546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7.png"/><Relationship Id="rId21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Manual Input 26">
            <a:extLst>
              <a:ext uri="{FF2B5EF4-FFF2-40B4-BE49-F238E27FC236}">
                <a16:creationId xmlns:a16="http://schemas.microsoft.com/office/drawing/2014/main" id="{27089F22-B80E-A7EE-F41F-0DACDFA39350}"/>
              </a:ext>
            </a:extLst>
          </p:cNvPr>
          <p:cNvSpPr/>
          <p:nvPr userDrawn="1"/>
        </p:nvSpPr>
        <p:spPr>
          <a:xfrm>
            <a:off x="0" y="3768318"/>
            <a:ext cx="12192000" cy="3089682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1408A-18D4-4622-BBD6-A1C7DF9CF91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199" y="2742702"/>
            <a:ext cx="6810941" cy="75060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Write here your title!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BDA0D2-948F-4585-9B0C-E8194ACF9C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3527342"/>
            <a:ext cx="6898662" cy="52644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3F405B"/>
                </a:solidFill>
              </a:defRPr>
            </a:lvl1pPr>
          </a:lstStyle>
          <a:p>
            <a:pPr lvl="0"/>
            <a:r>
              <a:rPr lang="en-GB"/>
              <a:t>Name and organisation of the speaker/event name/ date xx/xx/xx</a:t>
            </a: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8AE40FB9-1593-4C21-89EA-2BF1D94B3CDD}"/>
              </a:ext>
            </a:extLst>
          </p:cNvPr>
          <p:cNvSpPr txBox="1">
            <a:spLocks/>
          </p:cNvSpPr>
          <p:nvPr userDrawn="1"/>
        </p:nvSpPr>
        <p:spPr>
          <a:xfrm>
            <a:off x="7182201" y="5754439"/>
            <a:ext cx="4163053" cy="622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err="1">
                <a:solidFill>
                  <a:srgbClr val="D3785D"/>
                </a:solidFill>
                <a:latin typeface="Century Gothic" panose="020B0502020202020204" pitchFamily="34" charset="0"/>
              </a:rPr>
              <a:t>OrganicClimateNET</a:t>
            </a:r>
            <a:r>
              <a:rPr lang="en-GB" sz="1400" b="1">
                <a:solidFill>
                  <a:srgbClr val="4F3D16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>
                <a:solidFill>
                  <a:srgbClr val="3F405B"/>
                </a:solidFill>
                <a:latin typeface="Century Gothic" panose="020B0502020202020204" pitchFamily="34" charset="0"/>
              </a:rPr>
              <a:t>PROJECT</a:t>
            </a:r>
          </a:p>
        </p:txBody>
      </p:sp>
      <p:pic>
        <p:nvPicPr>
          <p:cNvPr id="5" name="Picture 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78C566F7-D923-7C38-82C2-41E8BECD5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31635"/>
            <a:ext cx="6063476" cy="110658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34022E-5D05-13EB-7781-F0EFDF86B9E9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-9036"/>
            <a:ext cx="12192000" cy="613994"/>
          </a:xfrm>
          <a:prstGeom prst="line">
            <a:avLst/>
          </a:prstGeom>
          <a:ln w="19050">
            <a:solidFill>
              <a:srgbClr val="D37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386912-54EF-83B1-8316-9AEB2364CCAF}"/>
              </a:ext>
            </a:extLst>
          </p:cNvPr>
          <p:cNvCxnSpPr>
            <a:cxnSpLocks/>
          </p:cNvCxnSpPr>
          <p:nvPr userDrawn="1"/>
        </p:nvCxnSpPr>
        <p:spPr>
          <a:xfrm>
            <a:off x="-51728" y="-96976"/>
            <a:ext cx="12243728" cy="860291"/>
          </a:xfrm>
          <a:prstGeom prst="line">
            <a:avLst/>
          </a:prstGeom>
          <a:ln w="19050">
            <a:solidFill>
              <a:srgbClr val="85B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EE25132-9B7D-B255-72D0-8FC8AD7ADF02}"/>
              </a:ext>
            </a:extLst>
          </p:cNvPr>
          <p:cNvCxnSpPr>
            <a:cxnSpLocks/>
          </p:cNvCxnSpPr>
          <p:nvPr userDrawn="1"/>
        </p:nvCxnSpPr>
        <p:spPr>
          <a:xfrm>
            <a:off x="6423356" y="5601160"/>
            <a:ext cx="5768644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33A733E7-A6BA-4800-8798-6C5F4B46AA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3" y="5907219"/>
            <a:ext cx="2256155" cy="4724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2636667-101B-4D1A-A1DE-27A639AAC876}"/>
              </a:ext>
            </a:extLst>
          </p:cNvPr>
          <p:cNvSpPr/>
          <p:nvPr userDrawn="1"/>
        </p:nvSpPr>
        <p:spPr>
          <a:xfrm>
            <a:off x="327773" y="5421856"/>
            <a:ext cx="373636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project is co-funded by the European Union and the Swiss State Secretariat for Education, Research and Innovation (SERI)</a:t>
            </a:r>
            <a:endParaRPr lang="en-GB" sz="1050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5A383A3-58C8-4EAB-99E5-8FEDB8284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" t="25775" r="50890" b="-5191"/>
          <a:stretch/>
        </p:blipFill>
        <p:spPr>
          <a:xfrm>
            <a:off x="2524540" y="5892249"/>
            <a:ext cx="2107095" cy="83995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5CE60296-57E3-49D9-8A0D-6DA3763503B4}"/>
              </a:ext>
            </a:extLst>
          </p:cNvPr>
          <p:cNvSpPr/>
          <p:nvPr userDrawn="1"/>
        </p:nvSpPr>
        <p:spPr>
          <a:xfrm>
            <a:off x="8735245" y="6035225"/>
            <a:ext cx="26100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b="1">
                <a:solidFill>
                  <a:srgbClr val="3F405B"/>
                </a:solidFill>
                <a:latin typeface="Century Gothic" panose="020B0502020202020204" pitchFamily="34" charset="0"/>
              </a:rPr>
              <a:t>Grant Agreement No. 101136880</a:t>
            </a:r>
            <a:endParaRPr lang="en-GB" sz="1400" b="1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55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BF945-72B6-461C-9176-AD25B5EE4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2231780"/>
            <a:ext cx="3932237" cy="16002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B6B5DC12-AA51-4359-8330-6B403994EE9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16513" y="514350"/>
            <a:ext cx="6369050" cy="5354638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02818B8-3B1A-8A07-FD7F-1549093361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5D83056-E25D-4C64-AE4B-682148E63745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C68F4E33-4AAF-0E4C-5ED6-CF50F8976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7F91A7C8-D6E6-C29B-9512-B7C639CD35C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973023"/>
            <a:ext cx="3932237" cy="1121141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943EC9C9-D509-45B3-83AC-6FF9BF27D54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24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4E7C5-CF19-4BFD-B93A-239373DC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3F405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F5E1DE05-023A-42D7-96DD-325300E5D9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2620108"/>
            <a:ext cx="10515600" cy="3253642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94BA224B-56D5-424B-8138-7F7D065CF1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1918935"/>
            <a:ext cx="10515600" cy="254354"/>
          </a:xfrm>
        </p:spPr>
        <p:txBody>
          <a:bodyPr/>
          <a:lstStyle>
            <a:lvl1pPr marL="0" indent="0" algn="ctr">
              <a:buNone/>
              <a:defRPr sz="16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8" name="Slide Number Placeholder 9">
            <a:extLst>
              <a:ext uri="{FF2B5EF4-FFF2-40B4-BE49-F238E27FC236}">
                <a16:creationId xmlns:a16="http://schemas.microsoft.com/office/drawing/2014/main" id="{1EF51A29-B55D-BFE5-1A96-DAE88D0314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29B41F1-2B6F-43F7-99D5-8719B1F89FF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0" name="Picture 2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A4EF9163-4512-29A0-15E1-D50B7EAF8C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DDDE8C8E-55FD-4959-B412-0E26B69CD97F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572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FFFD5E90-ED04-9791-2144-BA99CC53F5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  <a:ln>
            <a:noFill/>
          </a:ln>
        </p:spPr>
        <p:txBody>
          <a:bodyPr/>
          <a:lstStyle/>
          <a:p>
            <a:fld id="{0C0ACC67-4650-41C6-B881-C2BCBCC20E9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0" name="Picture 1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310801A3-0C92-6A54-90C8-282534606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1">
            <a:extLst>
              <a:ext uri="{FF2B5EF4-FFF2-40B4-BE49-F238E27FC236}">
                <a16:creationId xmlns:a16="http://schemas.microsoft.com/office/drawing/2014/main" id="{C6BBDB64-04E0-4678-BCFF-23951DCE4CBB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639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clos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Manual Input 26">
            <a:extLst>
              <a:ext uri="{FF2B5EF4-FFF2-40B4-BE49-F238E27FC236}">
                <a16:creationId xmlns:a16="http://schemas.microsoft.com/office/drawing/2014/main" id="{E2610ADA-FB08-4AD0-B5A2-C287911F20DE}"/>
              </a:ext>
            </a:extLst>
          </p:cNvPr>
          <p:cNvSpPr/>
          <p:nvPr userDrawn="1"/>
        </p:nvSpPr>
        <p:spPr>
          <a:xfrm>
            <a:off x="0" y="4165881"/>
            <a:ext cx="12192000" cy="3089682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ose-up of logos&#10;&#10;Description automatically generated">
            <a:extLst>
              <a:ext uri="{FF2B5EF4-FFF2-40B4-BE49-F238E27FC236}">
                <a16:creationId xmlns:a16="http://schemas.microsoft.com/office/drawing/2014/main" id="{9A88BAE8-C719-4F8C-1243-555C18D1A9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89" y="5256009"/>
            <a:ext cx="1124852" cy="624545"/>
          </a:xfrm>
          <a:prstGeom prst="rect">
            <a:avLst/>
          </a:prstGeom>
        </p:spPr>
      </p:pic>
      <p:pic>
        <p:nvPicPr>
          <p:cNvPr id="16" name="Picture 15" descr="A ladybug on a green circle with white text&#10;&#10;Description automatically generated">
            <a:extLst>
              <a:ext uri="{FF2B5EF4-FFF2-40B4-BE49-F238E27FC236}">
                <a16:creationId xmlns:a16="http://schemas.microsoft.com/office/drawing/2014/main" id="{201965D9-5F09-E969-E16D-6707F0F3A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60" y="5952004"/>
            <a:ext cx="573126" cy="576006"/>
          </a:xfrm>
          <a:prstGeom prst="rect">
            <a:avLst/>
          </a:prstGeom>
        </p:spPr>
      </p:pic>
      <p:pic>
        <p:nvPicPr>
          <p:cNvPr id="7" name="Picture 6" descr="A logo with red text&#10;&#10;Description automatically generated with medium confidence">
            <a:extLst>
              <a:ext uri="{FF2B5EF4-FFF2-40B4-BE49-F238E27FC236}">
                <a16:creationId xmlns:a16="http://schemas.microsoft.com/office/drawing/2014/main" id="{03C724E0-4E17-B198-54A2-FE68AE4408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04" y="5856498"/>
            <a:ext cx="1130315" cy="849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140D8-10A7-4A0D-83BD-A0512C9E7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1808" y="789626"/>
            <a:ext cx="5052492" cy="1103944"/>
          </a:xfrm>
        </p:spPr>
        <p:txBody>
          <a:bodyPr>
            <a:normAutofit/>
          </a:bodyPr>
          <a:lstStyle>
            <a:lvl1pPr>
              <a:defRPr sz="7200">
                <a:solidFill>
                  <a:srgbClr val="3F405B"/>
                </a:solidFill>
              </a:defRPr>
            </a:lvl1pPr>
          </a:lstStyle>
          <a:p>
            <a:r>
              <a:rPr lang="en-US"/>
              <a:t>Thank you!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071BDA7-1A5A-4BCF-9061-62ECE1BC68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16119" y="2528153"/>
            <a:ext cx="3864180" cy="1103945"/>
          </a:xfrm>
        </p:spPr>
        <p:txBody>
          <a:bodyPr/>
          <a:lstStyle>
            <a:lvl1pPr>
              <a:buNone/>
              <a:defRPr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Logo of Organisation of presenter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A6DB5B-8E61-4B8D-A8CA-27152E3964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00096" y="2695391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EA418A-F730-4E99-B8BB-762022C93FA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11807" y="1982470"/>
            <a:ext cx="5052492" cy="69373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D3785D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Event name and date xx/xx/xx</a:t>
            </a:r>
            <a:endParaRPr lang="en-GB"/>
          </a:p>
        </p:txBody>
      </p:sp>
      <p:pic>
        <p:nvPicPr>
          <p:cNvPr id="17" name="Picture 16" descr="A logo with text and a pattern&#10;&#10;Description automatically generated with medium confidence">
            <a:extLst>
              <a:ext uri="{FF2B5EF4-FFF2-40B4-BE49-F238E27FC236}">
                <a16:creationId xmlns:a16="http://schemas.microsoft.com/office/drawing/2014/main" id="{D7D0EA63-86E7-CCC6-13A3-F50EA7FFB8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5" y="789626"/>
            <a:ext cx="1611581" cy="1611581"/>
          </a:xfrm>
          <a:prstGeom prst="rect">
            <a:avLst/>
          </a:prstGeom>
        </p:spPr>
      </p:pic>
      <p:pic>
        <p:nvPicPr>
          <p:cNvPr id="6" name="Picture 5" descr="A logo with three drops of different colors&#10;&#10;Description automatically generated">
            <a:extLst>
              <a:ext uri="{FF2B5EF4-FFF2-40B4-BE49-F238E27FC236}">
                <a16:creationId xmlns:a16="http://schemas.microsoft.com/office/drawing/2014/main" id="{63706BF0-0856-FB8A-E837-5212559902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614" y="4480675"/>
            <a:ext cx="1172219" cy="703106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300D35E-61C9-E32C-3934-F3B0121883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880" y="4700742"/>
            <a:ext cx="1119918" cy="405037"/>
          </a:xfrm>
          <a:prstGeom prst="rect">
            <a:avLst/>
          </a:prstGeom>
        </p:spPr>
      </p:pic>
      <p:pic>
        <p:nvPicPr>
          <p:cNvPr id="23" name="Picture 22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BAA54909-D135-9B6E-0E36-32D8D5C883C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097" y="4605080"/>
            <a:ext cx="929242" cy="454296"/>
          </a:xfrm>
          <a:prstGeom prst="rect">
            <a:avLst/>
          </a:prstGeom>
        </p:spPr>
      </p:pic>
      <p:pic>
        <p:nvPicPr>
          <p:cNvPr id="25" name="Picture 24" descr="A green and black logo&#10;&#10;Description automatically generated">
            <a:extLst>
              <a:ext uri="{FF2B5EF4-FFF2-40B4-BE49-F238E27FC236}">
                <a16:creationId xmlns:a16="http://schemas.microsoft.com/office/drawing/2014/main" id="{163D4F06-71B9-6B0F-B803-51D26222A91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33" y="5390969"/>
            <a:ext cx="885374" cy="215641"/>
          </a:xfrm>
          <a:prstGeom prst="rect">
            <a:avLst/>
          </a:prstGeom>
        </p:spPr>
      </p:pic>
      <p:pic>
        <p:nvPicPr>
          <p:cNvPr id="27" name="Picture 26" descr="A green sign with white text&#10;&#10;Description automatically generated">
            <a:extLst>
              <a:ext uri="{FF2B5EF4-FFF2-40B4-BE49-F238E27FC236}">
                <a16:creationId xmlns:a16="http://schemas.microsoft.com/office/drawing/2014/main" id="{3510A911-1874-E002-C428-56E2EDEADA2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991" y="5283535"/>
            <a:ext cx="849552" cy="524108"/>
          </a:xfrm>
          <a:prstGeom prst="rect">
            <a:avLst/>
          </a:prstGeom>
        </p:spPr>
      </p:pic>
      <p:pic>
        <p:nvPicPr>
          <p:cNvPr id="31" name="Picture 30" descr="A green sign with white text&#10;&#10;Description automatically generated">
            <a:extLst>
              <a:ext uri="{FF2B5EF4-FFF2-40B4-BE49-F238E27FC236}">
                <a16:creationId xmlns:a16="http://schemas.microsoft.com/office/drawing/2014/main" id="{9DA32950-9CA4-982A-79AD-E52CBAF4693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760" y="5264074"/>
            <a:ext cx="570719" cy="578431"/>
          </a:xfrm>
          <a:prstGeom prst="rect">
            <a:avLst/>
          </a:prstGeom>
        </p:spPr>
      </p:pic>
      <p:pic>
        <p:nvPicPr>
          <p:cNvPr id="35" name="Picture 34" descr="A logo of a farm&#10;&#10;Description automatically generated">
            <a:extLst>
              <a:ext uri="{FF2B5EF4-FFF2-40B4-BE49-F238E27FC236}">
                <a16:creationId xmlns:a16="http://schemas.microsoft.com/office/drawing/2014/main" id="{3FCE8375-861E-77E0-3248-AD7730AB61A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705" y="6442556"/>
            <a:ext cx="649052" cy="583418"/>
          </a:xfrm>
          <a:prstGeom prst="rect">
            <a:avLst/>
          </a:prstGeom>
        </p:spPr>
      </p:pic>
      <p:pic>
        <p:nvPicPr>
          <p:cNvPr id="37" name="Picture 36" descr="A logo with a leaf&#10;&#10;Description automatically generated">
            <a:extLst>
              <a:ext uri="{FF2B5EF4-FFF2-40B4-BE49-F238E27FC236}">
                <a16:creationId xmlns:a16="http://schemas.microsoft.com/office/drawing/2014/main" id="{FAF54F37-66A8-9270-6645-A9432EFFE0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367" y="5934396"/>
            <a:ext cx="473018" cy="599793"/>
          </a:xfrm>
          <a:prstGeom prst="rect">
            <a:avLst/>
          </a:prstGeom>
        </p:spPr>
      </p:pic>
      <p:pic>
        <p:nvPicPr>
          <p:cNvPr id="5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51B9323-3183-F007-58DD-AE4C4D93824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75" y="5347236"/>
            <a:ext cx="2256155" cy="472440"/>
          </a:xfrm>
          <a:prstGeom prst="rect">
            <a:avLst/>
          </a:prstGeom>
          <a:solidFill>
            <a:srgbClr val="F2F1DB"/>
          </a:solidFill>
          <a:ln>
            <a:noFill/>
          </a:ln>
        </p:spPr>
      </p:pic>
      <p:sp>
        <p:nvSpPr>
          <p:cNvPr id="19" name="CuadroTexto 9">
            <a:extLst>
              <a:ext uri="{FF2B5EF4-FFF2-40B4-BE49-F238E27FC236}">
                <a16:creationId xmlns:a16="http://schemas.microsoft.com/office/drawing/2014/main" id="{ACC96D7A-DC6F-E071-A34A-D953CEE7519D}"/>
              </a:ext>
            </a:extLst>
          </p:cNvPr>
          <p:cNvSpPr txBox="1"/>
          <p:nvPr userDrawn="1"/>
        </p:nvSpPr>
        <p:spPr>
          <a:xfrm>
            <a:off x="2786335" y="5347236"/>
            <a:ext cx="2938735" cy="461665"/>
          </a:xfrm>
          <a:prstGeom prst="rect">
            <a:avLst/>
          </a:prstGeom>
          <a:solidFill>
            <a:srgbClr val="F2F1DB"/>
          </a:solidFill>
        </p:spPr>
        <p:txBody>
          <a:bodyPr wrap="square">
            <a:spAutoFit/>
          </a:bodyPr>
          <a:lstStyle/>
          <a:p>
            <a:pPr algn="l"/>
            <a:r>
              <a:rPr lang="en-GB" sz="1200" b="0">
                <a:solidFill>
                  <a:srgbClr val="3F405B"/>
                </a:solidFill>
                <a:latin typeface="Century Gothic" panose="020B0502020202020204" pitchFamily="34" charset="0"/>
              </a:rPr>
              <a:t>EU-Grant Agreement</a:t>
            </a:r>
          </a:p>
          <a:p>
            <a:pPr algn="l"/>
            <a:r>
              <a:rPr lang="en-GB" sz="1200" b="0">
                <a:solidFill>
                  <a:srgbClr val="3F405B"/>
                </a:solidFill>
                <a:latin typeface="Century Gothic" panose="020B0502020202020204" pitchFamily="34" charset="0"/>
              </a:rPr>
              <a:t>No. 101136880</a:t>
            </a:r>
            <a:endParaRPr lang="en-GB" sz="1400" b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A6ECD219-FF65-4886-BE02-67BF0A9AA2A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400096" y="3094217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email</a:t>
            </a:r>
          </a:p>
        </p:txBody>
      </p:sp>
      <p:sp>
        <p:nvSpPr>
          <p:cNvPr id="40" name="Content Placeholder 10">
            <a:extLst>
              <a:ext uri="{FF2B5EF4-FFF2-40B4-BE49-F238E27FC236}">
                <a16:creationId xmlns:a16="http://schemas.microsoft.com/office/drawing/2014/main" id="{11E430FC-C33E-4F97-AA10-C9C477A4211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400096" y="3478028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phone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704A37E-2FE4-4FF1-8973-1E69D595B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/>
        </p:blipFill>
        <p:spPr>
          <a:xfrm>
            <a:off x="614436" y="5871242"/>
            <a:ext cx="4169672" cy="807043"/>
          </a:xfrm>
          <a:prstGeom prst="rect">
            <a:avLst/>
          </a:prstGeom>
        </p:spPr>
      </p:pic>
      <p:pic>
        <p:nvPicPr>
          <p:cNvPr id="22" name="Picture 2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83BCEEA-B09D-A3D7-EEFE-49D0C2E4A6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63" y="5292443"/>
            <a:ext cx="1539490" cy="486597"/>
          </a:xfrm>
          <a:prstGeom prst="rect">
            <a:avLst/>
          </a:prstGeom>
        </p:spPr>
      </p:pic>
      <p:pic>
        <p:nvPicPr>
          <p:cNvPr id="26" name="Picture 25" descr="A logo with blue and green lines&#10;&#10;Description automatically generated">
            <a:extLst>
              <a:ext uri="{FF2B5EF4-FFF2-40B4-BE49-F238E27FC236}">
                <a16:creationId xmlns:a16="http://schemas.microsoft.com/office/drawing/2014/main" id="{BD8A410C-E347-6AFF-11AF-F38AB88772F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46" y="4636881"/>
            <a:ext cx="867773" cy="454009"/>
          </a:xfrm>
          <a:prstGeom prst="rect">
            <a:avLst/>
          </a:prstGeom>
        </p:spPr>
      </p:pic>
      <p:pic>
        <p:nvPicPr>
          <p:cNvPr id="30" name="Picture 29" descr="A close-up of a logo&#10;&#10;Description automatically generated">
            <a:extLst>
              <a:ext uri="{FF2B5EF4-FFF2-40B4-BE49-F238E27FC236}">
                <a16:creationId xmlns:a16="http://schemas.microsoft.com/office/drawing/2014/main" id="{1F612D24-B9DC-7E2E-AC29-D7BBBFA47AC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05" y="5768173"/>
            <a:ext cx="2128754" cy="1162466"/>
          </a:xfrm>
          <a:prstGeom prst="rect">
            <a:avLst/>
          </a:prstGeom>
        </p:spPr>
      </p:pic>
      <p:pic>
        <p:nvPicPr>
          <p:cNvPr id="36" name="Picture 35" descr="A green and yellow logo&#10;&#10;Description automatically generated">
            <a:extLst>
              <a:ext uri="{FF2B5EF4-FFF2-40B4-BE49-F238E27FC236}">
                <a16:creationId xmlns:a16="http://schemas.microsoft.com/office/drawing/2014/main" id="{640B7338-D42F-1C2B-F69A-B2DBACCFDEB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47" y="5928217"/>
            <a:ext cx="599793" cy="599793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C041233-FA12-414F-89CE-60A1DF4543FA}"/>
              </a:ext>
            </a:extLst>
          </p:cNvPr>
          <p:cNvCxnSpPr/>
          <p:nvPr userDrawn="1"/>
        </p:nvCxnSpPr>
        <p:spPr>
          <a:xfrm>
            <a:off x="680326" y="5852913"/>
            <a:ext cx="3575376" cy="9312"/>
          </a:xfrm>
          <a:prstGeom prst="line">
            <a:avLst/>
          </a:prstGeom>
          <a:ln>
            <a:solidFill>
              <a:srgbClr val="3F4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>
            <a:extLst>
              <a:ext uri="{FF2B5EF4-FFF2-40B4-BE49-F238E27FC236}">
                <a16:creationId xmlns:a16="http://schemas.microsoft.com/office/drawing/2014/main" id="{51B4C71F-F516-40A2-A491-0D5C57C70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24" r="68295" b="83078"/>
          <a:stretch/>
        </p:blipFill>
        <p:spPr>
          <a:xfrm rot="16200000">
            <a:off x="-241629" y="5937492"/>
            <a:ext cx="1321978" cy="22893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4969518-89EC-41A1-BECE-D0C0907DE5A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19" y="4713663"/>
            <a:ext cx="616953" cy="46111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E0229E9-C6C1-4CE0-90E5-2BB3DA134969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34" y="6029715"/>
            <a:ext cx="864187" cy="42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7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773238"/>
            <a:ext cx="10150793" cy="434700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E9E9-AACA-4C3F-9D98-3EE89B09C38F}" type="datetime1">
              <a:rPr lang="de-DE" smtClean="0"/>
              <a:t>09.12.2025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Agenda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372702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150793" cy="44037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BA48-C217-4FCA-8AC2-52F646B2C73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09.12.2025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19" rIns="91438" bIns="45719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9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9864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b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0A8-98DC-4CB6-A799-15B659B04258}" type="datetime1">
              <a:rPr lang="de-DE" smtClean="0"/>
              <a:t>09.12.2025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207441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1A4C-CB9A-407D-A10F-44EF44A95112}" type="datetime1">
              <a:rPr lang="de-DE" smtClean="0"/>
              <a:t>09.12.2025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188BBE15-44C8-0EBD-7454-8149A81F7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9" y="5549900"/>
            <a:ext cx="9864000" cy="650875"/>
          </a:xfrm>
          <a:solidFill>
            <a:schemeClr val="accent1"/>
          </a:solidFill>
        </p:spPr>
        <p:txBody>
          <a:bodyPr anchor="ctr"/>
          <a:lstStyle>
            <a:lvl1pPr marL="107950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2F9197C-1E64-DD70-B93C-EF07686C0182}"/>
              </a:ext>
            </a:extLst>
          </p:cNvPr>
          <p:cNvSpPr>
            <a:spLocks/>
          </p:cNvSpPr>
          <p:nvPr userDrawn="1"/>
        </p:nvSpPr>
        <p:spPr bwMode="auto">
          <a:xfrm>
            <a:off x="548143" y="5675979"/>
            <a:ext cx="1049233" cy="308443"/>
          </a:xfrm>
          <a:custGeom>
            <a:avLst/>
            <a:gdLst>
              <a:gd name="T0" fmla="*/ 0 w 776"/>
              <a:gd name="T1" fmla="*/ 0 h 226"/>
              <a:gd name="T2" fmla="*/ 402 w 776"/>
              <a:gd name="T3" fmla="*/ 93 h 226"/>
              <a:gd name="T4" fmla="*/ 716 w 776"/>
              <a:gd name="T5" fmla="*/ 120 h 226"/>
              <a:gd name="T6" fmla="*/ 644 w 776"/>
              <a:gd name="T7" fmla="*/ 61 h 226"/>
              <a:gd name="T8" fmla="*/ 662 w 776"/>
              <a:gd name="T9" fmla="*/ 48 h 226"/>
              <a:gd name="T10" fmla="*/ 776 w 776"/>
              <a:gd name="T11" fmla="*/ 126 h 226"/>
              <a:gd name="T12" fmla="*/ 662 w 776"/>
              <a:gd name="T13" fmla="*/ 226 h 226"/>
              <a:gd name="T14" fmla="*/ 643 w 776"/>
              <a:gd name="T15" fmla="*/ 218 h 226"/>
              <a:gd name="T16" fmla="*/ 707 w 776"/>
              <a:gd name="T17" fmla="*/ 150 h 226"/>
              <a:gd name="T18" fmla="*/ 432 w 776"/>
              <a:gd name="T19" fmla="*/ 132 h 226"/>
              <a:gd name="T20" fmla="*/ 2 w 776"/>
              <a:gd name="T21" fmla="*/ 41 h 226"/>
              <a:gd name="T22" fmla="*/ 0 w 776"/>
              <a:gd name="T23" fmla="*/ 0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76" h="226">
                <a:moveTo>
                  <a:pt x="0" y="0"/>
                </a:moveTo>
                <a:cubicBezTo>
                  <a:pt x="0" y="0"/>
                  <a:pt x="243" y="72"/>
                  <a:pt x="402" y="93"/>
                </a:cubicBezTo>
                <a:cubicBezTo>
                  <a:pt x="560" y="114"/>
                  <a:pt x="716" y="120"/>
                  <a:pt x="716" y="120"/>
                </a:cubicBezTo>
                <a:cubicBezTo>
                  <a:pt x="644" y="61"/>
                  <a:pt x="644" y="61"/>
                  <a:pt x="644" y="61"/>
                </a:cubicBezTo>
                <a:cubicBezTo>
                  <a:pt x="662" y="48"/>
                  <a:pt x="662" y="48"/>
                  <a:pt x="662" y="48"/>
                </a:cubicBezTo>
                <a:cubicBezTo>
                  <a:pt x="776" y="126"/>
                  <a:pt x="776" y="126"/>
                  <a:pt x="776" y="126"/>
                </a:cubicBezTo>
                <a:cubicBezTo>
                  <a:pt x="662" y="226"/>
                  <a:pt x="662" y="226"/>
                  <a:pt x="662" y="226"/>
                </a:cubicBezTo>
                <a:cubicBezTo>
                  <a:pt x="643" y="218"/>
                  <a:pt x="643" y="218"/>
                  <a:pt x="643" y="218"/>
                </a:cubicBezTo>
                <a:cubicBezTo>
                  <a:pt x="707" y="150"/>
                  <a:pt x="707" y="150"/>
                  <a:pt x="707" y="150"/>
                </a:cubicBezTo>
                <a:cubicBezTo>
                  <a:pt x="707" y="150"/>
                  <a:pt x="562" y="145"/>
                  <a:pt x="432" y="132"/>
                </a:cubicBezTo>
                <a:cubicBezTo>
                  <a:pt x="307" y="118"/>
                  <a:pt x="2" y="41"/>
                  <a:pt x="2" y="4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26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ur Titel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0F92-A01C-4BF7-8070-9D4FC2C18F6A}" type="datetime1">
              <a:rPr lang="de-DE" smtClean="0"/>
              <a:t>09.12.2025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845405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a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2E00-EE1C-4D85-8858-B1246CBD991E}" type="datetime1">
              <a:rPr lang="de-DE" smtClean="0"/>
              <a:t>09.12.2025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188BBE15-44C8-0EBD-7454-8149A81F7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9" y="5549900"/>
            <a:ext cx="9864000" cy="650875"/>
          </a:xfrm>
          <a:solidFill>
            <a:schemeClr val="accent1"/>
          </a:solidFill>
        </p:spPr>
        <p:txBody>
          <a:bodyPr anchor="ctr"/>
          <a:lstStyle>
            <a:lvl1pPr marL="107950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8334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FA1802-4FFD-45AC-A6EE-4A428C3D8C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821" y="413252"/>
            <a:ext cx="10515600" cy="1325563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r>
              <a:rPr lang="en-US"/>
              <a:t>Click to edit Index Title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88005C-2E11-43DD-8E00-FE8D2DAFC8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131DB-F651-4599-8246-79C98BA6D9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3738" y="1914525"/>
            <a:ext cx="10515600" cy="3971925"/>
          </a:xfrm>
        </p:spPr>
        <p:txBody>
          <a:bodyPr/>
          <a:lstStyle>
            <a:lvl1pPr>
              <a:buFont typeface="+mj-lt"/>
              <a:buAutoNum type="arabicPeriod"/>
              <a:defRPr>
                <a:solidFill>
                  <a:srgbClr val="3F405B"/>
                </a:solidFill>
              </a:defRPr>
            </a:lvl1pPr>
            <a:lvl2pPr>
              <a:buFont typeface="+mj-lt"/>
              <a:buAutoNum type="arabicPeriod"/>
              <a:defRPr>
                <a:solidFill>
                  <a:srgbClr val="3F405B"/>
                </a:solidFill>
              </a:defRPr>
            </a:lvl2pPr>
            <a:lvl3pPr>
              <a:buFont typeface="+mj-lt"/>
              <a:buAutoNum type="arabicPeriod"/>
              <a:defRPr>
                <a:solidFill>
                  <a:srgbClr val="3F405B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rgbClr val="3F405B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rgbClr val="3F405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FE3222-3330-C3B4-8576-672B3A2EB635}"/>
              </a:ext>
            </a:extLst>
          </p:cNvPr>
          <p:cNvCxnSpPr/>
          <p:nvPr userDrawn="1"/>
        </p:nvCxnSpPr>
        <p:spPr>
          <a:xfrm>
            <a:off x="0" y="0"/>
            <a:ext cx="255037" cy="6858000"/>
          </a:xfrm>
          <a:prstGeom prst="line">
            <a:avLst/>
          </a:prstGeom>
          <a:ln w="19050">
            <a:solidFill>
              <a:srgbClr val="D37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A78AA8-44F2-1454-A6F0-E885393CFF73}"/>
              </a:ext>
            </a:extLst>
          </p:cNvPr>
          <p:cNvCxnSpPr>
            <a:cxnSpLocks/>
          </p:cNvCxnSpPr>
          <p:nvPr userDrawn="1"/>
        </p:nvCxnSpPr>
        <p:spPr>
          <a:xfrm flipH="1">
            <a:off x="-9924" y="-18699"/>
            <a:ext cx="385665" cy="7257699"/>
          </a:xfrm>
          <a:prstGeom prst="line">
            <a:avLst/>
          </a:prstGeom>
          <a:ln w="19050">
            <a:solidFill>
              <a:srgbClr val="496D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D7D3E951-34EE-2EF8-4C24-F29215B383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lowchart: Manual Input 18">
            <a:extLst>
              <a:ext uri="{FF2B5EF4-FFF2-40B4-BE49-F238E27FC236}">
                <a16:creationId xmlns:a16="http://schemas.microsoft.com/office/drawing/2014/main" id="{0EF52F89-6982-4536-AAF2-753657F55ADD}"/>
              </a:ext>
            </a:extLst>
          </p:cNvPr>
          <p:cNvSpPr/>
          <p:nvPr userDrawn="1"/>
        </p:nvSpPr>
        <p:spPr>
          <a:xfrm rot="5400000">
            <a:off x="-3269235" y="2839757"/>
            <a:ext cx="6876697" cy="1197183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C9A21C2F-3726-4188-8F58-FD168B8208BB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030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6C8ED9-2802-4717-B2F4-49CE1017F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8"/>
            <a:ext cx="4932000" cy="43200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D2DEB15-A0EF-4F2C-90EA-0A0AEE422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2680" y="1773238"/>
            <a:ext cx="4932000" cy="43200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47E390-DBDE-4A32-9919-DDC8F79A4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EE76-903E-4D07-B460-E870F5DB5F10}" type="datetime1">
              <a:rPr lang="de-DE" smtClean="0"/>
              <a:t>09.12.2025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953C4CA-CC9F-4E3C-AD06-D2AC078BC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10AB26-68F9-4584-9138-3F9BF93E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4000" y="6356350"/>
            <a:ext cx="514351" cy="360000"/>
          </a:xfrm>
        </p:spPr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1EA62C8C-7F56-4DEF-9EFF-D5E98304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B9707207-9A1A-4BF7-884B-9060FE104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5769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79A35-D07E-4CD1-B37F-868DF04F0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59A574-6608-4819-8401-193D4B1B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DAD9-3036-4C66-BB11-9A0E1B2BA592}" type="datetime1">
              <a:rPr lang="de-DE" smtClean="0"/>
              <a:t>09.12.2025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7CFA26-AF76-47AD-88CC-74681001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1167" y="6356350"/>
            <a:ext cx="8092533" cy="360000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7C4419-FE9F-4D18-A943-3F9E61C4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12E52C9-723E-41CC-B8B0-291BF7310A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729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64FAD-CF82-4315-8163-8428F010E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3906" y="3397006"/>
            <a:ext cx="5251450" cy="1192457"/>
          </a:xfrm>
        </p:spPr>
        <p:txBody>
          <a:bodyPr anchor="ctr">
            <a:noAutofit/>
          </a:bodyPr>
          <a:lstStyle>
            <a:lvl1pPr>
              <a:defRPr sz="4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Título de sección 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D38C5B-E8BA-4341-A2CE-093ABD9C5DD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57556" y="4606926"/>
            <a:ext cx="5251450" cy="1112677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5" name="Picture 14" descr="A circular logo with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10831C7E-B97E-EFCD-C323-5A4085B3F4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" y="3133288"/>
            <a:ext cx="2852737" cy="2852737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A8FD77D-9C4D-00F1-14DA-9CF48F333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80113" y="0"/>
            <a:ext cx="3311887" cy="610711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BD62E86D-6FDB-8FB5-4C86-93C5516F3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B709467-3915-4804-BF48-412BD6EACE6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2" name="Picture 21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06AB073-271F-259A-57D4-F2BB095A80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AFD19B52-8544-4DA7-83E7-F54BC59A4CB9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210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D28C7-4035-4586-9456-7144BFD26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9030"/>
            <a:ext cx="10515600" cy="823913"/>
          </a:xfrm>
        </p:spPr>
        <p:txBody>
          <a:bodyPr anchor="t">
            <a:normAutofit/>
          </a:bodyPr>
          <a:lstStyle>
            <a:lvl1pPr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C7E9CE-2968-4773-BC7C-E853810ABC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199" y="1789530"/>
            <a:ext cx="10515599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25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84E7EB9-0E91-DBB0-55C2-9E3FD2860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22480861-D4C3-43C4-AB15-62F15362694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199" y="1063855"/>
            <a:ext cx="8951843" cy="41195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AC8344-9A32-476E-A396-76E17ECD43E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4CB793B2-CB34-4ACF-ADE1-02457B1CF512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587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D28C7-4035-4586-9456-7144BFD26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9030"/>
            <a:ext cx="10515600" cy="1325563"/>
          </a:xfrm>
        </p:spPr>
        <p:txBody>
          <a:bodyPr anchor="t">
            <a:normAutofit/>
          </a:bodyPr>
          <a:lstStyle>
            <a:lvl1pPr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C7E9CE-2968-4773-BC7C-E853810ABC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89530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978B06-3714-49D9-9799-87BFB035187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789530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5B4389FE-072E-557B-D5B4-412330C968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B8DBAD68-E581-412F-92E6-A3E539FA0EF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5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84E7EB9-0E91-DBB0-55C2-9E3FD2860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896E2426-913C-4D57-A526-FF8035140D55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288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89CE1D-3F79-4869-AA50-F14BBA3F8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FD5D51-6104-4BD3-81C5-4F0AA6AB47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A43567-91AC-4DD3-B83B-9618AB2BC88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F6D74D-DCC7-4EA9-8515-FB56C3244CF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F08CA1D-A17A-44B9-8981-4418427280E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A7373B07-698A-F5E7-8733-DC8A757BD7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7B2A2A3D-7B0D-4680-A430-0B3DBBE1274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3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F61F6D88-7F4E-72A3-CDBA-8290CE5762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31">
            <a:extLst>
              <a:ext uri="{FF2B5EF4-FFF2-40B4-BE49-F238E27FC236}">
                <a16:creationId xmlns:a16="http://schemas.microsoft.com/office/drawing/2014/main" id="{40347129-D933-4460-880C-3657CD608787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68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FA5FF-CCD1-4469-ACF0-C30308F1B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7CB93D-DB6E-46DF-B82D-A6F75526682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B1384D70-1B22-14C3-B2BF-49EDF276F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6CAF2C1C-0C7D-47E5-A886-73A348A164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3782D65-78AF-4060-8065-E19025F8A339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6" name="Straight Connector 31">
            <a:extLst>
              <a:ext uri="{FF2B5EF4-FFF2-40B4-BE49-F238E27FC236}">
                <a16:creationId xmlns:a16="http://schemas.microsoft.com/office/drawing/2014/main" id="{F4A6C2BF-19F5-42A2-802D-AA41A640E94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34036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le and text to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F3C87-F722-48AA-A448-F0009AB898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237510"/>
            <a:ext cx="3932237" cy="1600200"/>
          </a:xfrm>
        </p:spPr>
        <p:txBody>
          <a:bodyPr anchor="b">
            <a:noAutofit/>
          </a:bodyPr>
          <a:lstStyle>
            <a:lvl1pPr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3BDFAE-4A50-4F6A-8F81-461007DC552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1001949"/>
            <a:ext cx="6172200" cy="48736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D5B9A5-8298-415C-83C2-1EF677D0889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954214"/>
            <a:ext cx="3932237" cy="2914773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75BDEE-91AE-49CE-8324-29DEFFAD8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7F9561D3-FD1D-CE1E-D00A-16026CFFB1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4E6E4E0C-CC97-4C1D-A297-1C269029444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1BCBD89-2C8B-B268-7B71-0418B64586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20031858-B2A9-4987-980D-F056EC4950FA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95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BF945-72B6-461C-9176-AD25B5EE4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2231780"/>
            <a:ext cx="3932237" cy="1600200"/>
          </a:xfrm>
        </p:spPr>
        <p:txBody>
          <a:bodyPr anchor="b">
            <a:normAutofit/>
          </a:bodyPr>
          <a:lstStyle>
            <a:lvl1pPr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3B95846-4EBF-4729-A6F3-36B394F8C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99788" y="1329612"/>
            <a:ext cx="5194041" cy="4198776"/>
          </a:xfrm>
          <a:prstGeom prst="roundRect">
            <a:avLst>
              <a:gd name="adj" fmla="val 3743"/>
            </a:avLst>
          </a:prstGeom>
        </p:spPr>
        <p:txBody>
          <a:bodyPr/>
          <a:lstStyle>
            <a:lvl1pPr marL="0" indent="0">
              <a:buNone/>
              <a:defRPr sz="3200">
                <a:solidFill>
                  <a:srgbClr val="4F3D1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AC2B07-6D10-4A38-B2E5-B58F63A736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973023"/>
            <a:ext cx="3932237" cy="1121141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DB011F7D-3DFC-B1D4-7089-07D4030A7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6B5BB09C-3127-46FE-BFDC-8A837835523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3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0B1B37D3-A1A5-2BFF-B83F-5438FE3F8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495BC5FB-2707-4347-8027-10DB0D4254A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33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3669C49-2454-49DD-AFF3-8A73313F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Fare clic per modificare l'aspetto del nome del marchio.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43B273-7A4B-4949-AD03-76B00C56F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Fare clic per modificare gli estratti di testo del marchio.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livello</a:t>
            </a:r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E2AB3E-2395-4CD4-A1FA-C8C84608F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fld id="{C510F837-599A-4801-8436-04F57323F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45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9" r:id="rId2"/>
    <p:sldLayoutId id="2147483651" r:id="rId3"/>
    <p:sldLayoutId id="2147483664" r:id="rId4"/>
    <p:sldLayoutId id="2147483652" r:id="rId5"/>
    <p:sldLayoutId id="2147483653" r:id="rId6"/>
    <p:sldLayoutId id="2147483650" r:id="rId7"/>
    <p:sldLayoutId id="2147483656" r:id="rId8"/>
    <p:sldLayoutId id="2147483657" r:id="rId9"/>
    <p:sldLayoutId id="2147483660" r:id="rId10"/>
    <p:sldLayoutId id="2147483658" r:id="rId11"/>
    <p:sldLayoutId id="2147483655" r:id="rId12"/>
    <p:sldLayoutId id="2147483661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F405B"/>
          </a:solidFill>
          <a:latin typeface="Century Gothic" panose="020B0502020202020204" pitchFamily="34" charset="0"/>
          <a:ea typeface="HGSSoeiKakugothicUB" panose="020B04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png"/><Relationship Id="rId5" Type="http://schemas.openxmlformats.org/officeDocument/2006/relationships/image" Target="../media/image60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wa.agriadapt.eu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hyperlink" Target="https://canari-europe.com/app" TargetMode="External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wa.agriadapt.eu" TargetMode="Externa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anari-europe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hyperlink" Target="https://link.springer.com/article/10.1007/s13165-025-00493-w" TargetMode="External"/><Relationship Id="rId7" Type="http://schemas.openxmlformats.org/officeDocument/2006/relationships/image" Target="../media/image6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ciencedirect.com/science/article/abs/pii/S0378429020301246" TargetMode="External"/><Relationship Id="rId5" Type="http://schemas.openxmlformats.org/officeDocument/2006/relationships/hyperlink" Target="https://climed-fruit.eu/wp-content/uploads/2025/09/FV-Didactical-sheet_Soil-cover-management-in-Mediterranean-viticulture_IT.pdf" TargetMode="External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climed-fruit.eu/wp-content/uploads/2025/08/FV-16.-Enguera_Kaolin-EPA_IT.pdf" TargetMode="External"/><Relationship Id="rId3" Type="http://schemas.openxmlformats.org/officeDocument/2006/relationships/image" Target="../media/image89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mdpi.com/2311-7524/11/4/341" TargetMode="External"/><Relationship Id="rId5" Type="http://schemas.openxmlformats.org/officeDocument/2006/relationships/hyperlink" Target="https://www.informatoreagrario.it/filiere-produttive/vitevino/caolino-un-alleato-contro-il-cambiamento-climatico-vigento/c" TargetMode="External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orgprints.org/id/eprint/54987/15/6.-VIRECLI-Late-prunning-EPA_IT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hyperlink" Target="https://agronotizie.imagelinenetwork.com/agronomia/2025/05/12/come-progettare-un-impianto-agroforestale/87286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xfarm.me/news/ages-agroforesta-ecologica-e-sociale/" TargetMode="External"/><Relationship Id="rId5" Type="http://schemas.openxmlformats.org/officeDocument/2006/relationships/image" Target="../media/image95.jpeg"/><Relationship Id="rId4" Type="http://schemas.openxmlformats.org/officeDocument/2006/relationships/hyperlink" Target="https://www.delinat.com/pdf/IT-Vitiforst-low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svg"/><Relationship Id="rId2" Type="http://schemas.openxmlformats.org/officeDocument/2006/relationships/hyperlink" Target="https://organic-farmknowledge.org/about/collaborating-partners/organicclimatenet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organic-farmknowledge.org/about/collaborating-partners/organicclimatenet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27.png"/><Relationship Id="rId21" Type="http://schemas.openxmlformats.org/officeDocument/2006/relationships/image" Target="../media/image50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5" Type="http://schemas.openxmlformats.org/officeDocument/2006/relationships/image" Target="../media/image54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24" Type="http://schemas.openxmlformats.org/officeDocument/2006/relationships/image" Target="../media/image53.png"/><Relationship Id="rId5" Type="http://schemas.openxmlformats.org/officeDocument/2006/relationships/image" Target="../media/image34.jpeg"/><Relationship Id="rId15" Type="http://schemas.openxmlformats.org/officeDocument/2006/relationships/image" Target="../media/image44.svg"/><Relationship Id="rId23" Type="http://schemas.openxmlformats.org/officeDocument/2006/relationships/image" Target="../media/image52.svg"/><Relationship Id="rId10" Type="http://schemas.openxmlformats.org/officeDocument/2006/relationships/image" Target="../media/image39.png"/><Relationship Id="rId19" Type="http://schemas.openxmlformats.org/officeDocument/2006/relationships/image" Target="../media/image48.svg"/><Relationship Id="rId4" Type="http://schemas.openxmlformats.org/officeDocument/2006/relationships/image" Target="../media/image30.jpeg"/><Relationship Id="rId9" Type="http://schemas.openxmlformats.org/officeDocument/2006/relationships/image" Target="../media/image38.sv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DA42536-282B-4305-8D8C-1CFE2526BE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274849"/>
            <a:ext cx="10307856" cy="1154151"/>
          </a:xfrm>
        </p:spPr>
        <p:txBody>
          <a:bodyPr>
            <a:normAutofit fontScale="92500" lnSpcReduction="10000"/>
          </a:bodyPr>
          <a:lstStyle/>
          <a:p>
            <a:r>
              <a:rPr lang="en-GB" err="1"/>
              <a:t>Agricoltura</a:t>
            </a:r>
            <a:r>
              <a:rPr lang="en-GB"/>
              <a:t> </a:t>
            </a:r>
            <a:r>
              <a:rPr lang="en-GB" err="1"/>
              <a:t>biologica</a:t>
            </a:r>
            <a:r>
              <a:rPr lang="en-GB"/>
              <a:t> </a:t>
            </a:r>
            <a:r>
              <a:rPr lang="en-GB" err="1"/>
              <a:t>climatica</a:t>
            </a:r>
            <a:r>
              <a:rPr lang="en-GB"/>
              <a:t>: una </a:t>
            </a:r>
            <a:r>
              <a:rPr lang="en-GB" err="1"/>
              <a:t>panoramica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851A95-B474-40AC-9EE6-F19E69A8266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dirty="0">
                <a:highlight>
                  <a:srgbClr val="FFFF00"/>
                </a:highlight>
                <a:latin typeface="Century Gothic"/>
              </a:rPr>
              <a:t>Nome del </a:t>
            </a:r>
            <a:r>
              <a:rPr lang="en-GB" err="1">
                <a:highlight>
                  <a:srgbClr val="FFFF00"/>
                </a:highlight>
                <a:latin typeface="Century Gothic"/>
              </a:rPr>
              <a:t>relatore</a:t>
            </a:r>
            <a:r>
              <a:rPr lang="en-GB" dirty="0">
                <a:latin typeface="Century Gothic"/>
              </a:rPr>
              <a:t>, FIRAB</a:t>
            </a:r>
          </a:p>
        </p:txBody>
      </p:sp>
    </p:spTree>
    <p:extLst>
      <p:ext uri="{BB962C8B-B14F-4D97-AF65-F5344CB8AC3E}">
        <p14:creationId xmlns:p14="http://schemas.microsoft.com/office/powerpoint/2010/main" val="3716152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0B50C-9C3E-09BF-B47E-06EDA07A3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/>
              <a:t>Le emissioni agricole dell'UE </a:t>
            </a:r>
            <a:r>
              <a:rPr lang="en-GB" sz="3600">
                <a:sym typeface="Wingdings" pitchFamily="2" charset="2"/>
              </a:rPr>
              <a:t> </a:t>
            </a:r>
            <a:r>
              <a:rPr lang="en-GB" sz="3600"/>
              <a:t>potenziale di mitigazione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88407-9B01-FA7F-2835-9F3A41108A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06EF89F-549A-49C2-932B-1FBFFC84FC68}" type="slidenum">
              <a:rPr lang="en-GB" smtClean="0"/>
              <a:t>10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75F49E-4F26-A769-A8E4-DBEF760D0931}"/>
              </a:ext>
            </a:extLst>
          </p:cNvPr>
          <p:cNvGrpSpPr/>
          <p:nvPr/>
        </p:nvGrpSpPr>
        <p:grpSpPr>
          <a:xfrm>
            <a:off x="519827" y="1581208"/>
            <a:ext cx="5727526" cy="5279749"/>
            <a:chOff x="519827" y="1441726"/>
            <a:chExt cx="5727526" cy="5279749"/>
          </a:xfrm>
        </p:grpSpPr>
        <p:pic>
          <p:nvPicPr>
            <p:cNvPr id="6" name="Picture 5" descr="A graph of green and white bars with text&#10;&#10;AI-generated content may be incorrect.">
              <a:extLst>
                <a:ext uri="{FF2B5EF4-FFF2-40B4-BE49-F238E27FC236}">
                  <a16:creationId xmlns:a16="http://schemas.microsoft.com/office/drawing/2014/main" id="{92523BE5-5F9A-99A2-266A-6B2DDBAE4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827" y="1441726"/>
              <a:ext cx="5727526" cy="527974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292606-7B26-EC29-B3F1-E46F138782CF}"/>
                </a:ext>
              </a:extLst>
            </p:cNvPr>
            <p:cNvSpPr/>
            <p:nvPr/>
          </p:nvSpPr>
          <p:spPr>
            <a:xfrm>
              <a:off x="1227551" y="4384109"/>
              <a:ext cx="3457184" cy="275573"/>
            </a:xfrm>
            <a:prstGeom prst="rect">
              <a:avLst/>
            </a:prstGeom>
            <a:noFill/>
            <a:ln w="38100">
              <a:solidFill>
                <a:srgbClr val="D378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F97B580-7C72-E8C5-2698-4F3149E9BA80}"/>
              </a:ext>
            </a:extLst>
          </p:cNvPr>
          <p:cNvSpPr txBox="1"/>
          <p:nvPr/>
        </p:nvSpPr>
        <p:spPr>
          <a:xfrm>
            <a:off x="6449541" y="6160822"/>
            <a:ext cx="5296466" cy="20005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700" dirty="0">
                <a:solidFill>
                  <a:srgbClr val="3F405B"/>
                </a:solidFill>
                <a:latin typeface="Century Gothic"/>
              </a:rPr>
              <a:t>Fonte: https://www.europarl.europa.eu/pdfs/news/expert/2018/3/story/20180301STO98928/20180301STO98928_en.pdf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126510-EA64-5A55-64BE-A23992B5EAE2}"/>
              </a:ext>
            </a:extLst>
          </p:cNvPr>
          <p:cNvSpPr txBox="1"/>
          <p:nvPr/>
        </p:nvSpPr>
        <p:spPr>
          <a:xfrm>
            <a:off x="8170405" y="6657944"/>
            <a:ext cx="402159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Century Gothic" panose="020B0502020202020204" pitchFamily="34" charset="0"/>
              </a:rPr>
              <a:t>*EPRS</a:t>
            </a:r>
            <a:r>
              <a:rPr lang="en-GB" sz="700" b="0" i="0" u="none" strike="noStrike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2020, Fonte dei dati: FAOSTAT, Totali delle emissioni, sistemi agroalimentari</a:t>
            </a:r>
            <a:r>
              <a:rPr lang="en-GB" sz="70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  <a:endParaRPr lang="en-GB" sz="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7B2753-3CD1-4D79-9273-E0E111E4A53F}"/>
              </a:ext>
            </a:extLst>
          </p:cNvPr>
          <p:cNvSpPr/>
          <p:nvPr/>
        </p:nvSpPr>
        <p:spPr>
          <a:xfrm>
            <a:off x="1102953" y="1690688"/>
            <a:ext cx="4763207" cy="77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solidFill>
                  <a:srgbClr val="3F405B"/>
                </a:solidFill>
                <a:latin typeface="Century Gothic" panose="020B0502020202020204" pitchFamily="34" charset="0"/>
              </a:rPr>
              <a:t>Emissioni di gas serra dell'UE per settore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A8A3DCF4-94D6-29BA-7FAD-71B1A7CF11B6}"/>
              </a:ext>
            </a:extLst>
          </p:cNvPr>
          <p:cNvSpPr/>
          <p:nvPr/>
        </p:nvSpPr>
        <p:spPr>
          <a:xfrm>
            <a:off x="116958" y="783944"/>
            <a:ext cx="5413776" cy="3132311"/>
          </a:xfrm>
          <a:prstGeom prst="wedgeEllipseCallout">
            <a:avLst/>
          </a:prstGeom>
          <a:solidFill>
            <a:srgbClr val="D37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entury Gothic"/>
              </a:rPr>
              <a:t>*Se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Century Gothic"/>
              </a:rPr>
              <a:t>si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Century Gothic"/>
              </a:rPr>
              <a:t>estende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 il confine del </a:t>
            </a:r>
            <a:r>
              <a:rPr lang="en-GB" b="1" dirty="0" err="1">
                <a:solidFill>
                  <a:schemeClr val="bg1"/>
                </a:solidFill>
                <a:latin typeface="Century Gothic"/>
              </a:rPr>
              <a:t>sistema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Century Gothic"/>
              </a:rPr>
              <a:t>all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Century Gothic"/>
              </a:rPr>
              <a:t>'</a:t>
            </a:r>
            <a:r>
              <a:rPr lang="en-GB" b="1" u="sng" dirty="0" err="1">
                <a:solidFill>
                  <a:schemeClr val="bg1"/>
                </a:solidFill>
                <a:latin typeface="Century Gothic"/>
              </a:rPr>
              <a:t>intero</a:t>
            </a:r>
            <a:r>
              <a:rPr lang="en-GB" b="1" u="sng" dirty="0">
                <a:solidFill>
                  <a:schemeClr val="bg1"/>
                </a:solidFill>
                <a:latin typeface="Century Gothic"/>
              </a:rPr>
              <a:t> </a:t>
            </a:r>
            <a:r>
              <a:rPr lang="en-GB" b="1" i="0" u="sng" strike="noStrike" dirty="0">
                <a:solidFill>
                  <a:schemeClr val="bg1"/>
                </a:solidFill>
                <a:effectLst/>
                <a:latin typeface="Century Gothic"/>
              </a:rPr>
              <a:t>"</a:t>
            </a:r>
            <a:r>
              <a:rPr lang="en-GB" b="1" u="sng" dirty="0" err="1">
                <a:solidFill>
                  <a:schemeClr val="bg1"/>
                </a:solidFill>
                <a:latin typeface="Century Gothic"/>
              </a:rPr>
              <a:t>sistema</a:t>
            </a:r>
            <a:r>
              <a:rPr lang="en-GB" b="1" u="sng" dirty="0">
                <a:solidFill>
                  <a:schemeClr val="bg1"/>
                </a:solidFill>
                <a:latin typeface="Century Gothic"/>
              </a:rPr>
              <a:t> </a:t>
            </a:r>
            <a:r>
              <a:rPr lang="en-GB" b="1" u="sng" dirty="0" err="1">
                <a:solidFill>
                  <a:schemeClr val="bg1"/>
                </a:solidFill>
                <a:latin typeface="Century Gothic"/>
              </a:rPr>
              <a:t>agroalimentare</a:t>
            </a:r>
            <a:r>
              <a:rPr lang="en-GB" b="1" u="sng" dirty="0">
                <a:solidFill>
                  <a:schemeClr val="bg1"/>
                </a:solidFill>
                <a:latin typeface="Century Gothic"/>
              </a:rPr>
              <a:t>" </a:t>
            </a:r>
            <a:r>
              <a:rPr lang="en-GB" b="1" u="sng" dirty="0" err="1">
                <a:solidFill>
                  <a:schemeClr val="bg1"/>
                </a:solidFill>
                <a:latin typeface="Century Gothic"/>
              </a:rPr>
              <a:t>globale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, 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Century Gothic"/>
              </a:rPr>
              <a:t>includendo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 la 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pre-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 e post-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Century Gothic"/>
              </a:rPr>
              <a:t>produzione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 e il 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Century Gothic"/>
              </a:rPr>
              <a:t>cambiamento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 di 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Century Gothic"/>
              </a:rPr>
              <a:t>destinazione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Century Gothic"/>
              </a:rPr>
              <a:t>d'uso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Century Gothic"/>
              </a:rPr>
              <a:t>dei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Century Gothic"/>
              </a:rPr>
              <a:t>terreni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, la </a:t>
            </a:r>
            <a:r>
              <a:rPr lang="en-GB" b="1" dirty="0" err="1">
                <a:solidFill>
                  <a:schemeClr val="bg1"/>
                </a:solidFill>
                <a:latin typeface="Century Gothic"/>
              </a:rPr>
              <a:t>percentuale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 è del 31%.</a:t>
            </a:r>
            <a:endParaRPr lang="it-IT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Immagine 2" descr="Immagine che contiene testo, diagramma, schermata, Carattere&#10;&#10;Il contenuto generato dall&amp;#39;IA potrebbe non essere corretto.">
            <a:extLst>
              <a:ext uri="{FF2B5EF4-FFF2-40B4-BE49-F238E27FC236}">
                <a16:creationId xmlns:a16="http://schemas.microsoft.com/office/drawing/2014/main" id="{0EF47B9D-6A3A-7F11-6476-3EB25911E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685" y="1032030"/>
            <a:ext cx="5131827" cy="5134578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D2F9EFC1-6668-C31B-9CB6-1B48A5444427}"/>
              </a:ext>
            </a:extLst>
          </p:cNvPr>
          <p:cNvSpPr/>
          <p:nvPr/>
        </p:nvSpPr>
        <p:spPr>
          <a:xfrm>
            <a:off x="6964880" y="1246587"/>
            <a:ext cx="4268417" cy="669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000" b="1" dirty="0">
                <a:solidFill>
                  <a:srgbClr val="054B2E"/>
                </a:solidFill>
                <a:latin typeface="Century Gothic"/>
              </a:rPr>
              <a:t>Emissioni totali di gas serra per Stato Membro EU</a:t>
            </a:r>
            <a:endParaRPr lang="it-IT" sz="2000">
              <a:solidFill>
                <a:srgbClr val="054B2E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238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37BC-4687-451E-D859-A5B2EF942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Century Gothic"/>
                <a:ea typeface="HGSSoeiKakugothicUB"/>
              </a:rPr>
              <a:t>Emissioni di gas serra dei sistemi agroalimentari nel 2020 e tendenze delle emissioni (2000-2020):</a:t>
            </a:r>
            <a:endParaRPr lang="en-US" sz="32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6B8F54-3E7B-2B54-9670-AC1E85AB6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0287" y="1790151"/>
            <a:ext cx="6669224" cy="44621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9B1B6-B0BD-3660-4D25-557D6B5253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782D65-78AF-4060-8065-E19025F8A339}" type="slidenum">
              <a:rPr lang="en-GB" smtClean="0"/>
              <a:t>11</a:t>
            </a:fld>
            <a:endParaRPr lang="en-GB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90ECD60-E7AC-9E7E-4F77-6D982D34358A}"/>
              </a:ext>
            </a:extLst>
          </p:cNvPr>
          <p:cNvSpPr txBox="1">
            <a:spLocks/>
          </p:cNvSpPr>
          <p:nvPr/>
        </p:nvSpPr>
        <p:spPr>
          <a:xfrm>
            <a:off x="595364" y="1714167"/>
            <a:ext cx="453683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2000" b="1" dirty="0">
                <a:latin typeface="Century Gothic"/>
              </a:rPr>
              <a:t>Emissioni "al cancello":</a:t>
            </a:r>
            <a:r>
              <a:rPr lang="it-IT" sz="2000" dirty="0">
                <a:latin typeface="Century Gothic"/>
              </a:rPr>
              <a:t> 7,4 </a:t>
            </a:r>
            <a:r>
              <a:rPr lang="it-IT" sz="2000" dirty="0" err="1">
                <a:latin typeface="Century Gothic"/>
              </a:rPr>
              <a:t>Gt</a:t>
            </a:r>
            <a:r>
              <a:rPr lang="it-IT" sz="2000" dirty="0">
                <a:latin typeface="Century Gothic"/>
              </a:rPr>
              <a:t> CO</a:t>
            </a:r>
            <a:r>
              <a:rPr lang="it-IT" sz="1800" baseline="-25000" dirty="0">
                <a:latin typeface="Century Gothic"/>
              </a:rPr>
              <a:t>2</a:t>
            </a:r>
            <a:r>
              <a:rPr lang="it-IT" sz="2000" dirty="0">
                <a:latin typeface="Century Gothic"/>
              </a:rPr>
              <a:t>eq (quasi la metà delle emissioni totali) (+13%)</a:t>
            </a:r>
            <a:endParaRPr lang="it-IT" sz="2000"/>
          </a:p>
          <a:p>
            <a:pPr>
              <a:lnSpc>
                <a:spcPct val="150000"/>
              </a:lnSpc>
            </a:pPr>
            <a:r>
              <a:rPr lang="it-IT" sz="2000" b="1" dirty="0">
                <a:latin typeface="Century Gothic"/>
              </a:rPr>
              <a:t>Emissioni </a:t>
            </a:r>
            <a:r>
              <a:rPr lang="it-IT" sz="2000" b="1" dirty="0" err="1">
                <a:latin typeface="Century Gothic"/>
              </a:rPr>
              <a:t>pre</a:t>
            </a:r>
            <a:r>
              <a:rPr lang="it-IT" sz="2000" b="1" dirty="0">
                <a:latin typeface="Century Gothic"/>
              </a:rPr>
              <a:t>- e post-produzione:</a:t>
            </a:r>
            <a:r>
              <a:rPr lang="it-IT" sz="2000" dirty="0">
                <a:latin typeface="Century Gothic"/>
              </a:rPr>
              <a:t> 5,6 </a:t>
            </a:r>
            <a:r>
              <a:rPr lang="it-IT" sz="2000" dirty="0" err="1">
                <a:latin typeface="Century Gothic"/>
              </a:rPr>
              <a:t>Gt</a:t>
            </a:r>
            <a:r>
              <a:rPr lang="it-IT" sz="2000" dirty="0">
                <a:latin typeface="Century Gothic"/>
              </a:rPr>
              <a:t> CO</a:t>
            </a:r>
            <a:r>
              <a:rPr lang="it-IT" sz="1200" baseline="-25000" dirty="0">
                <a:latin typeface="Century Gothic"/>
              </a:rPr>
              <a:t>2</a:t>
            </a:r>
            <a:r>
              <a:rPr lang="it-IT" sz="2000" dirty="0">
                <a:latin typeface="Century Gothic"/>
              </a:rPr>
              <a:t>eq (+45%)</a:t>
            </a:r>
            <a:endParaRPr lang="it-IT" sz="2000"/>
          </a:p>
          <a:p>
            <a:pPr>
              <a:lnSpc>
                <a:spcPct val="150000"/>
              </a:lnSpc>
            </a:pPr>
            <a:r>
              <a:rPr lang="it-IT" sz="2000" b="1" dirty="0">
                <a:latin typeface="Century Gothic"/>
              </a:rPr>
              <a:t>Emissioni da cambiamento di destinazione d'uso del suolo: </a:t>
            </a:r>
            <a:r>
              <a:rPr lang="it-IT" sz="2000" dirty="0">
                <a:latin typeface="Century Gothic"/>
              </a:rPr>
              <a:t>3,1 </a:t>
            </a:r>
            <a:r>
              <a:rPr lang="it-IT" sz="2000" dirty="0" err="1">
                <a:latin typeface="Century Gothic"/>
              </a:rPr>
              <a:t>Gt</a:t>
            </a:r>
            <a:r>
              <a:rPr lang="it-IT" sz="2000" dirty="0">
                <a:latin typeface="Century Gothic"/>
              </a:rPr>
              <a:t> CO</a:t>
            </a:r>
            <a:r>
              <a:rPr lang="it-IT" sz="1200" baseline="-25000" dirty="0">
                <a:latin typeface="Century Gothic"/>
              </a:rPr>
              <a:t>2</a:t>
            </a:r>
            <a:r>
              <a:rPr lang="it-IT" sz="2000" dirty="0">
                <a:latin typeface="Century Gothic"/>
              </a:rPr>
              <a:t>eq (-29%) </a:t>
            </a:r>
            <a:endParaRPr lang="it-IT" sz="2000">
              <a:latin typeface="Century Gothic"/>
            </a:endParaRPr>
          </a:p>
          <a:p>
            <a:pPr lvl="1">
              <a:lnSpc>
                <a:spcPct val="150000"/>
              </a:lnSpc>
            </a:pPr>
            <a:r>
              <a:rPr lang="it-IT" sz="1600" dirty="0">
                <a:latin typeface="Century Gothic"/>
              </a:rPr>
              <a:t>grazie alla diminuzione di lungo termine dei tassi di deforestazione</a:t>
            </a:r>
            <a:endParaRPr lang="it-IT" sz="1600" dirty="0"/>
          </a:p>
          <a:p>
            <a:pPr lvl="1"/>
            <a:endParaRPr lang="it-IT" sz="1600" dirty="0"/>
          </a:p>
          <a:p>
            <a:endParaRPr lang="it-IT" sz="1600" dirty="0"/>
          </a:p>
          <a:p>
            <a:pPr marL="0" indent="0">
              <a:buNone/>
            </a:pPr>
            <a:endParaRPr lang="it-IT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0D467-E7B4-5346-8C22-C8374E955065}"/>
              </a:ext>
            </a:extLst>
          </p:cNvPr>
          <p:cNvSpPr txBox="1"/>
          <p:nvPr/>
        </p:nvSpPr>
        <p:spPr>
          <a:xfrm>
            <a:off x="5126070" y="6353855"/>
            <a:ext cx="3753735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700">
                <a:solidFill>
                  <a:srgbClr val="3F405B"/>
                </a:solidFill>
                <a:latin typeface="Century Gothic"/>
              </a:rPr>
              <a:t>Fonte: *EPRS, 2020, Fonte dei dati: FAOSTAT, Totali delle emissioni, sistemi agroalimentari.</a:t>
            </a:r>
          </a:p>
          <a:p>
            <a:pPr algn="r"/>
            <a:endParaRPr lang="en-GB" sz="70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822B74-C5B2-484E-86EE-680F2969FD63}"/>
              </a:ext>
            </a:extLst>
          </p:cNvPr>
          <p:cNvSpPr/>
          <p:nvPr/>
        </p:nvSpPr>
        <p:spPr>
          <a:xfrm>
            <a:off x="5511173" y="1686126"/>
            <a:ext cx="6592478" cy="482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>
                <a:solidFill>
                  <a:srgbClr val="3F405B"/>
                </a:solidFill>
                <a:latin typeface="Century Gothic" panose="020B0502020202020204" pitchFamily="34" charset="0"/>
              </a:rPr>
              <a:t>Composizione dettagliata delle emissioni dei sistemi agricoli e alimentari (2020)</a:t>
            </a:r>
          </a:p>
        </p:txBody>
      </p:sp>
    </p:spTree>
    <p:extLst>
      <p:ext uri="{BB962C8B-B14F-4D97-AF65-F5344CB8AC3E}">
        <p14:creationId xmlns:p14="http://schemas.microsoft.com/office/powerpoint/2010/main" val="3023125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F0C3FEFE-5904-32B1-CA44-96A77791EF5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782972" y="1180812"/>
            <a:ext cx="5396204" cy="4984570"/>
          </a:xfrm>
        </p:spPr>
        <p:txBody>
          <a:bodyPr>
            <a:noAutofit/>
          </a:bodyPr>
          <a:lstStyle/>
          <a:p>
            <a:r>
              <a:rPr lang="it-IT" sz="2400">
                <a:solidFill>
                  <a:srgbClr val="000000"/>
                </a:solidFill>
                <a:latin typeface="Century Gothic"/>
              </a:rPr>
              <a:t>Nel 2023 l'</a:t>
            </a:r>
            <a:r>
              <a:rPr lang="it-IT" sz="2400" b="1">
                <a:solidFill>
                  <a:srgbClr val="000000"/>
                </a:solidFill>
                <a:latin typeface="Century Gothic"/>
              </a:rPr>
              <a:t>8,4</a:t>
            </a:r>
            <a:r>
              <a:rPr lang="it-IT" sz="2400" b="1" i="0" u="none" strike="noStrike">
                <a:solidFill>
                  <a:srgbClr val="000000"/>
                </a:solidFill>
                <a:effectLst/>
                <a:latin typeface="Century Gothic"/>
              </a:rPr>
              <a:t>%</a:t>
            </a:r>
            <a:r>
              <a:rPr lang="it-IT" sz="2400" b="0" i="0" u="none" strike="noStrike">
                <a:solidFill>
                  <a:srgbClr val="000000"/>
                </a:solidFill>
                <a:effectLst/>
                <a:latin typeface="Century Gothic"/>
              </a:rPr>
              <a:t> delle emissioni </a:t>
            </a:r>
            <a:r>
              <a:rPr lang="it-IT" sz="2400">
                <a:solidFill>
                  <a:srgbClr val="000000"/>
                </a:solidFill>
                <a:latin typeface="Century Gothic"/>
              </a:rPr>
              <a:t>italiane di gas serra, escluse le emissioni e gli assorbimenti da LULUCF</a:t>
            </a:r>
            <a:r>
              <a:rPr lang="it-IT" sz="2400" b="0" i="0" u="none" strike="noStrike">
                <a:solidFill>
                  <a:srgbClr val="000000"/>
                </a:solidFill>
                <a:effectLst/>
                <a:latin typeface="Century Gothic"/>
              </a:rPr>
              <a:t>, </a:t>
            </a:r>
            <a:r>
              <a:rPr lang="it-IT" sz="2400">
                <a:solidFill>
                  <a:srgbClr val="000000"/>
                </a:solidFill>
                <a:latin typeface="Century Gothic"/>
              </a:rPr>
              <a:t>(7,3% nel1990) proviene dal settore agricolo</a:t>
            </a:r>
            <a:endParaRPr lang="it-IT" sz="2400"/>
          </a:p>
          <a:p>
            <a:r>
              <a:rPr lang="it-IT" sz="2400" dirty="0">
                <a:solidFill>
                  <a:srgbClr val="000000"/>
                </a:solidFill>
                <a:latin typeface="Century Gothic"/>
              </a:rPr>
              <a:t>Diminuzione costante dal 1990 al 2023 (15,6%)</a:t>
            </a:r>
          </a:p>
          <a:p>
            <a:r>
              <a:rPr lang="it-IT" sz="2400" dirty="0">
                <a:solidFill>
                  <a:srgbClr val="000000"/>
                </a:solidFill>
                <a:latin typeface="Century Gothic"/>
              </a:rPr>
              <a:t>Diminuzione dovuta a riduzione di numero di animali, superficie coltivata/produzione agricola, quantità di fertilizzanti azotati sintetici utilizzati e cambiamenti nei sistemi di gestione del letame</a:t>
            </a:r>
            <a:endParaRPr lang="it-IT" sz="2400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12</a:t>
            </a:fld>
            <a:endParaRPr lang="en-GB" noProof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D9E52023-DEB3-01B7-6245-62A08288B7BE}"/>
                  </a:ext>
                </a:extLst>
              </p14:cNvPr>
              <p14:cNvContentPartPr/>
              <p14:nvPr/>
            </p14:nvContentPartPr>
            <p14:xfrm>
              <a:off x="-2221992" y="1536336"/>
              <a:ext cx="360" cy="36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D9E52023-DEB3-01B7-6245-62A08288B7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228112" y="1530216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4F5F9C05-B9B8-1EE7-5086-9E019714CE36}"/>
              </a:ext>
            </a:extLst>
          </p:cNvPr>
          <p:cNvSpPr txBox="1">
            <a:spLocks/>
          </p:cNvSpPr>
          <p:nvPr/>
        </p:nvSpPr>
        <p:spPr>
          <a:xfrm>
            <a:off x="498231" y="365125"/>
            <a:ext cx="10515600" cy="9407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n-GB" sz="3600" dirty="0">
                <a:latin typeface="Century Gothic"/>
                <a:ea typeface="HGSSoeiKakugothicUB"/>
              </a:rPr>
              <a:t>Le </a:t>
            </a:r>
            <a:r>
              <a:rPr lang="en-GB" sz="3600" err="1">
                <a:latin typeface="Century Gothic"/>
                <a:ea typeface="HGSSoeiKakugothicUB"/>
              </a:rPr>
              <a:t>emissioni</a:t>
            </a:r>
            <a:r>
              <a:rPr lang="en-GB" sz="3600" dirty="0">
                <a:latin typeface="Century Gothic"/>
                <a:ea typeface="HGSSoeiKakugothicUB"/>
              </a:rPr>
              <a:t> </a:t>
            </a:r>
            <a:r>
              <a:rPr lang="en-GB" sz="3600" err="1">
                <a:latin typeface="Century Gothic"/>
                <a:ea typeface="HGSSoeiKakugothicUB"/>
              </a:rPr>
              <a:t>agricole</a:t>
            </a:r>
            <a:r>
              <a:rPr lang="en-GB" sz="3600">
                <a:latin typeface="Century Gothic"/>
                <a:ea typeface="HGSSoeiKakugothicUB"/>
              </a:rPr>
              <a:t> </a:t>
            </a:r>
            <a:r>
              <a:rPr lang="en-GB" sz="3600" err="1">
                <a:latin typeface="Century Gothic"/>
                <a:ea typeface="HGSSoeiKakugothicUB"/>
              </a:rPr>
              <a:t>dell'Italia</a:t>
            </a:r>
            <a:r>
              <a:rPr lang="en-GB" sz="3600">
                <a:latin typeface="Century Gothic"/>
                <a:ea typeface="HGSSoeiKakugothicUB"/>
              </a:rPr>
              <a:t> </a:t>
            </a:r>
            <a:r>
              <a:rPr lang="en-GB" sz="3600">
                <a:latin typeface="Century Gothic"/>
                <a:ea typeface="HGSSoeiKakugothicUB"/>
                <a:sym typeface="Wingdings" pitchFamily="2" charset="2"/>
              </a:rPr>
              <a:t> </a:t>
            </a:r>
            <a:r>
              <a:rPr lang="en-GB" sz="3600" err="1">
                <a:latin typeface="Century Gothic"/>
                <a:ea typeface="HGSSoeiKakugothicUB"/>
              </a:rPr>
              <a:t>potenziale</a:t>
            </a:r>
            <a:r>
              <a:rPr lang="en-GB" sz="3600">
                <a:latin typeface="Century Gothic"/>
                <a:ea typeface="HGSSoeiKakugothicUB"/>
              </a:rPr>
              <a:t> di </a:t>
            </a:r>
            <a:r>
              <a:rPr lang="en-GB" sz="3600" err="1">
                <a:latin typeface="Century Gothic"/>
                <a:ea typeface="HGSSoeiKakugothicUB"/>
              </a:rPr>
              <a:t>mitigazione</a:t>
            </a:r>
            <a:endParaRPr lang="en-GB" sz="3600">
              <a:latin typeface="Century Gothic"/>
              <a:ea typeface="HGSSoeiKakugothicUB"/>
            </a:endParaRPr>
          </a:p>
        </p:txBody>
      </p:sp>
      <p:pic>
        <p:nvPicPr>
          <p:cNvPr id="2" name="Immagine 1" descr="Immagine che contiene testo, schermata, linea, Policromia&#10;&#10;Il contenuto generato dall&amp;#39;IA potrebbe non essere corretto.">
            <a:extLst>
              <a:ext uri="{FF2B5EF4-FFF2-40B4-BE49-F238E27FC236}">
                <a16:creationId xmlns:a16="http://schemas.microsoft.com/office/drawing/2014/main" id="{AD5F950D-8E57-2F30-03FD-DFE922F7E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707" y="1546225"/>
            <a:ext cx="6417895" cy="393162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3E01A66-C685-B687-5AC8-C5619EA3E859}"/>
              </a:ext>
            </a:extLst>
          </p:cNvPr>
          <p:cNvSpPr txBox="1"/>
          <p:nvPr/>
        </p:nvSpPr>
        <p:spPr>
          <a:xfrm>
            <a:off x="136768" y="5578231"/>
            <a:ext cx="5617572" cy="2308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00" dirty="0">
                <a:solidFill>
                  <a:srgbClr val="3F405B"/>
                </a:solidFill>
                <a:latin typeface="Century Gothic"/>
              </a:rPr>
              <a:t>Fonte:</a:t>
            </a:r>
            <a:r>
              <a:rPr lang="en-US" sz="900" dirty="0">
                <a:solidFill>
                  <a:srgbClr val="3F405B"/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en-US" sz="900" dirty="0">
                <a:solidFill>
                  <a:srgbClr val="3F405B"/>
                </a:solidFill>
                <a:ea typeface="+mn-lt"/>
                <a:cs typeface="+mn-lt"/>
              </a:rPr>
              <a:t>National Inventory Document 2025</a:t>
            </a:r>
            <a:r>
              <a:rPr lang="en-US" sz="900" dirty="0">
                <a:solidFill>
                  <a:srgbClr val="3F405B"/>
                </a:solidFill>
                <a:latin typeface="Century Gothic"/>
              </a:rPr>
              <a:t> - https://emissioni.sina.isprambiente.it/inventario-nazionale/</a:t>
            </a:r>
          </a:p>
        </p:txBody>
      </p:sp>
    </p:spTree>
    <p:extLst>
      <p:ext uri="{BB962C8B-B14F-4D97-AF65-F5344CB8AC3E}">
        <p14:creationId xmlns:p14="http://schemas.microsoft.com/office/powerpoint/2010/main" val="2458633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3FB08-3665-D933-9873-BC3B00432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FD7E60-56F6-C53E-81D8-6A5CA7FE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07" y="296752"/>
            <a:ext cx="11623536" cy="823913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85B096"/>
                </a:solidFill>
                <a:ea typeface="+mn-ea"/>
                <a:cs typeface="+mn-cs"/>
              </a:rPr>
              <a:t>Il ruolo tridimensionale </a:t>
            </a:r>
            <a:r>
              <a:rPr lang="en-GB" sz="3600"/>
              <a:t>dell'agricoltura nel cambiamento climatico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1D48536-76CF-0D84-29DF-713584E73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4884" y="1592419"/>
            <a:ext cx="5002314" cy="1087682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it-IT">
                <a:latin typeface="Century Gothic"/>
              </a:rPr>
              <a:t>L'agricoltura </a:t>
            </a:r>
            <a:r>
              <a:rPr lang="it-IT" b="1">
                <a:solidFill>
                  <a:srgbClr val="85B096"/>
                </a:solidFill>
                <a:latin typeface="Century Gothic"/>
              </a:rPr>
              <a:t>contribuisce per </a:t>
            </a:r>
            <a:r>
              <a:rPr lang="it-IT">
                <a:latin typeface="Century Gothic"/>
              </a:rPr>
              <a:t>circa il 10% alle emissioni di gas serra nell'Unione europea.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8935AC4-4A62-B601-0F4A-FCD1D63BDD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t>13</a:t>
            </a:fld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17244B6-A9FD-E698-34D4-DA4B018F35E2}"/>
              </a:ext>
            </a:extLst>
          </p:cNvPr>
          <p:cNvSpPr/>
          <p:nvPr/>
        </p:nvSpPr>
        <p:spPr>
          <a:xfrm>
            <a:off x="1513749" y="5057348"/>
            <a:ext cx="4044374" cy="10895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it-IT" sz="2400" dirty="0">
                <a:solidFill>
                  <a:srgbClr val="3F405B"/>
                </a:solidFill>
                <a:latin typeface="Century Gothic"/>
              </a:rPr>
              <a:t>Produzione alimentare </a:t>
            </a:r>
            <a:r>
              <a:rPr lang="it-IT" sz="2400" b="1" dirty="0">
                <a:solidFill>
                  <a:srgbClr val="85B096"/>
                </a:solidFill>
                <a:latin typeface="Century Gothic"/>
              </a:rPr>
              <a:t>a rischio </a:t>
            </a:r>
            <a:r>
              <a:rPr lang="it-IT" sz="2400" dirty="0">
                <a:solidFill>
                  <a:srgbClr val="3F405B"/>
                </a:solidFill>
                <a:latin typeface="Century Gothic"/>
              </a:rPr>
              <a:t>a causa dei cambiamenti climatici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447AB5A-8C47-DB25-977C-9575C324DDD3}"/>
              </a:ext>
            </a:extLst>
          </p:cNvPr>
          <p:cNvSpPr/>
          <p:nvPr/>
        </p:nvSpPr>
        <p:spPr>
          <a:xfrm>
            <a:off x="6514256" y="3270525"/>
            <a:ext cx="4323047" cy="10895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400" dirty="0">
                <a:solidFill>
                  <a:srgbClr val="3F405B"/>
                </a:solidFill>
                <a:latin typeface="Century Gothic"/>
              </a:rPr>
              <a:t>L'agricoltura come </a:t>
            </a:r>
            <a:r>
              <a:rPr lang="it-IT" sz="2400" b="1" dirty="0">
                <a:solidFill>
                  <a:srgbClr val="85B096"/>
                </a:solidFill>
                <a:latin typeface="Century Gothic"/>
              </a:rPr>
              <a:t>fornitore di soluzioni </a:t>
            </a:r>
            <a:r>
              <a:rPr lang="it-IT" sz="2400" dirty="0">
                <a:solidFill>
                  <a:srgbClr val="3F405B"/>
                </a:solidFill>
                <a:latin typeface="Century Gothic"/>
              </a:rPr>
              <a:t>per il cambiamento climatico</a:t>
            </a: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FD3E9A39-1D6C-0271-764E-2B1678EE2B67}"/>
              </a:ext>
            </a:extLst>
          </p:cNvPr>
          <p:cNvSpPr/>
          <p:nvPr/>
        </p:nvSpPr>
        <p:spPr>
          <a:xfrm rot="5400000">
            <a:off x="4411592" y="2873180"/>
            <a:ext cx="2295400" cy="1919069"/>
          </a:xfrm>
          <a:prstGeom prst="triangle">
            <a:avLst/>
          </a:prstGeom>
          <a:noFill/>
          <a:ln w="38100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F061AEBA-467B-FF6B-4EE0-2739CCCB2ABA}"/>
              </a:ext>
            </a:extLst>
          </p:cNvPr>
          <p:cNvSpPr/>
          <p:nvPr/>
        </p:nvSpPr>
        <p:spPr>
          <a:xfrm rot="16200000">
            <a:off x="8316227" y="2846338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1D936F9E-9EE0-2D2D-8B91-F68B3CC9F5B0}"/>
              </a:ext>
            </a:extLst>
          </p:cNvPr>
          <p:cNvSpPr/>
          <p:nvPr/>
        </p:nvSpPr>
        <p:spPr>
          <a:xfrm rot="5400000">
            <a:off x="8316228" y="4406300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7CC78AB9-5AE2-7AC7-6A5F-7F2D02260D61}"/>
              </a:ext>
            </a:extLst>
          </p:cNvPr>
          <p:cNvCxnSpPr>
            <a:cxnSpLocks/>
          </p:cNvCxnSpPr>
          <p:nvPr/>
        </p:nvCxnSpPr>
        <p:spPr>
          <a:xfrm flipV="1">
            <a:off x="5565599" y="5285231"/>
            <a:ext cx="1493579" cy="155001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">
            <a:extLst>
              <a:ext uri="{FF2B5EF4-FFF2-40B4-BE49-F238E27FC236}">
                <a16:creationId xmlns:a16="http://schemas.microsoft.com/office/drawing/2014/main" id="{E4B9164E-CF65-E179-EC6C-CA96A7117818}"/>
              </a:ext>
            </a:extLst>
          </p:cNvPr>
          <p:cNvSpPr/>
          <p:nvPr/>
        </p:nvSpPr>
        <p:spPr>
          <a:xfrm>
            <a:off x="7304425" y="4807500"/>
            <a:ext cx="2751105" cy="861505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000" dirty="0">
                <a:solidFill>
                  <a:srgbClr val="3F405B"/>
                </a:solidFill>
                <a:latin typeface="Century Gothic"/>
              </a:rPr>
              <a:t>Adattamento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20C4EF17-281B-EB3C-208C-3A66A8C5FAC0}"/>
              </a:ext>
            </a:extLst>
          </p:cNvPr>
          <p:cNvCxnSpPr>
            <a:cxnSpLocks/>
          </p:cNvCxnSpPr>
          <p:nvPr/>
        </p:nvCxnSpPr>
        <p:spPr>
          <a:xfrm>
            <a:off x="6190830" y="2181695"/>
            <a:ext cx="985579" cy="239546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F711365-9EBF-DA54-5270-0556D436A7E3}"/>
              </a:ext>
            </a:extLst>
          </p:cNvPr>
          <p:cNvSpPr/>
          <p:nvPr/>
        </p:nvSpPr>
        <p:spPr>
          <a:xfrm>
            <a:off x="7366949" y="2134637"/>
            <a:ext cx="2311488" cy="685661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000" dirty="0">
                <a:solidFill>
                  <a:srgbClr val="3F405B"/>
                </a:solidFill>
                <a:latin typeface="Century Gothic"/>
              </a:rPr>
              <a:t>Mitigazione</a:t>
            </a:r>
          </a:p>
        </p:txBody>
      </p:sp>
    </p:spTree>
    <p:extLst>
      <p:ext uri="{BB962C8B-B14F-4D97-AF65-F5344CB8AC3E}">
        <p14:creationId xmlns:p14="http://schemas.microsoft.com/office/powerpoint/2010/main" val="10290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 animBg="1"/>
      <p:bldP spid="7" grpId="0" animBg="1"/>
      <p:bldP spid="10" grpId="0" animBg="1"/>
      <p:bldP spid="18" grpId="0" animBg="1"/>
      <p:bldP spid="11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/>
                <a:ea typeface="HGSSoeiKakugothicUB"/>
              </a:rPr>
              <a:t>Adattamento</a:t>
            </a:r>
            <a:endParaRPr lang="en-GB" b="0">
              <a:ea typeface="HGSSoeiKakugothicUB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GB" sz="3200">
                <a:latin typeface="Century Gothic"/>
              </a:rPr>
              <a:t>Obiettivo: rendere i sistemi agricoli </a:t>
            </a:r>
            <a:r>
              <a:rPr lang="en-GB" sz="3200" b="1">
                <a:latin typeface="Century Gothic"/>
              </a:rPr>
              <a:t>più resilienti </a:t>
            </a:r>
            <a:r>
              <a:rPr lang="en-GB" sz="3200">
                <a:latin typeface="Century Gothic"/>
              </a:rPr>
              <a:t>ai rischi e agli impatti del cambiamento climatico, ad esempio siccità, aumento delle precipitazioni.</a:t>
            </a:r>
          </a:p>
          <a:p>
            <a:pPr>
              <a:lnSpc>
                <a:spcPct val="150000"/>
              </a:lnSpc>
            </a:pPr>
            <a:r>
              <a:rPr lang="en-GB" sz="3200" b="1">
                <a:latin typeface="Century Gothic"/>
              </a:rPr>
              <a:t>Adattamento = Gestione degli impatti attuali e futuri </a:t>
            </a:r>
            <a:r>
              <a:rPr lang="en-GB" sz="3200">
                <a:latin typeface="Century Gothic"/>
              </a:rPr>
              <a:t>per mantenere la produttività agricola.</a:t>
            </a:r>
            <a:endParaRPr lang="en-GB"/>
          </a:p>
          <a:p>
            <a:pPr lvl="1"/>
            <a:endParaRPr lang="en-GB" sz="2800"/>
          </a:p>
          <a:p>
            <a:endParaRPr lang="en-GB" sz="3200"/>
          </a:p>
          <a:p>
            <a:pPr marL="0" indent="0">
              <a:buNone/>
            </a:pPr>
            <a:endParaRPr lang="en-GB"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4E42A-C734-AAE1-657F-F597D9E296BE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>
                <a:latin typeface="Century Gothic"/>
                <a:ea typeface="HGSSoeiKakugothicUB"/>
              </a:rPr>
              <a:t>Affrontare il cambiamento climatico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05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0F74FC-112D-4BF7-5811-05B0E3FA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38" y="681038"/>
            <a:ext cx="3895846" cy="2067033"/>
          </a:xfrm>
        </p:spPr>
        <p:txBody>
          <a:bodyPr>
            <a:normAutofit fontScale="90000"/>
          </a:bodyPr>
          <a:lstStyle/>
          <a:p>
            <a:r>
              <a:rPr lang="en-GB"/>
              <a:t>I rischi del cambiamento climatico per l'agricoltura dell'UE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C3F92C-A7AD-63BA-66A4-2DE5A8A01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246" y="3335215"/>
            <a:ext cx="3432858" cy="310020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85750"/>
            <a:r>
              <a:rPr lang="en-GB" dirty="0" err="1">
                <a:latin typeface="Century Gothic"/>
                <a:cs typeface="Calibri"/>
              </a:rPr>
              <a:t>Drastica</a:t>
            </a:r>
            <a:r>
              <a:rPr lang="en-GB" dirty="0">
                <a:latin typeface="Century Gothic"/>
                <a:cs typeface="Calibri"/>
              </a:rPr>
              <a:t> </a:t>
            </a:r>
            <a:r>
              <a:rPr lang="en-GB" dirty="0" err="1">
                <a:latin typeface="Century Gothic"/>
                <a:cs typeface="Calibri"/>
              </a:rPr>
              <a:t>riduzione</a:t>
            </a:r>
            <a:r>
              <a:rPr lang="en-GB" sz="2800" dirty="0">
                <a:latin typeface="Century Gothic"/>
                <a:cs typeface="Calibri"/>
              </a:rPr>
              <a:t> </a:t>
            </a:r>
            <a:r>
              <a:rPr lang="en-GB" dirty="0" err="1">
                <a:latin typeface="Century Gothic"/>
                <a:cs typeface="Calibri"/>
              </a:rPr>
              <a:t>delle</a:t>
            </a:r>
            <a:r>
              <a:rPr lang="en-GB" dirty="0">
                <a:latin typeface="Century Gothic"/>
                <a:cs typeface="Calibri"/>
              </a:rPr>
              <a:t> </a:t>
            </a:r>
            <a:r>
              <a:rPr lang="en-GB" dirty="0" err="1">
                <a:latin typeface="Century Gothic"/>
                <a:cs typeface="Calibri"/>
              </a:rPr>
              <a:t>produzioni</a:t>
            </a:r>
            <a:r>
              <a:rPr lang="en-GB" sz="2800" dirty="0">
                <a:latin typeface="Century Gothic"/>
                <a:cs typeface="Calibri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Century Gothic"/>
                <a:cs typeface="Calibri"/>
              </a:rPr>
              <a:t>Crisi </a:t>
            </a:r>
            <a:r>
              <a:rPr lang="en-GB" sz="2800" dirty="0" err="1">
                <a:latin typeface="Century Gothic"/>
                <a:cs typeface="Calibri"/>
              </a:rPr>
              <a:t>dell'offerta</a:t>
            </a:r>
            <a:r>
              <a:rPr lang="en-GB" sz="2800" dirty="0">
                <a:latin typeface="Century Gothic"/>
                <a:cs typeface="Calibri"/>
              </a:rPr>
              <a:t> </a:t>
            </a:r>
            <a:r>
              <a:rPr lang="en-GB" sz="2800" dirty="0" err="1">
                <a:latin typeface="Century Gothic"/>
                <a:cs typeface="Calibri"/>
              </a:rPr>
              <a:t>globale</a:t>
            </a:r>
            <a:endParaRPr lang="en-GB" sz="2800" dirty="0">
              <a:latin typeface="Century Gothic"/>
              <a:cs typeface="Calibri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Century Gothic"/>
                <a:cs typeface="Calibri"/>
              </a:rPr>
              <a:t>Conflitti</a:t>
            </a:r>
            <a:r>
              <a:rPr lang="en-GB" sz="2800" dirty="0">
                <a:latin typeface="Century Gothic"/>
                <a:cs typeface="Calibri"/>
              </a:rPr>
              <a:t> </a:t>
            </a:r>
            <a:r>
              <a:rPr lang="en-GB" sz="2800" dirty="0" err="1">
                <a:latin typeface="Century Gothic"/>
                <a:cs typeface="Calibri"/>
              </a:rPr>
              <a:t>sulle</a:t>
            </a:r>
            <a:r>
              <a:rPr lang="en-GB" sz="2800" dirty="0">
                <a:latin typeface="Century Gothic"/>
                <a:cs typeface="Calibri"/>
              </a:rPr>
              <a:t> </a:t>
            </a:r>
            <a:r>
              <a:rPr lang="en-GB" sz="2800" dirty="0" err="1">
                <a:latin typeface="Century Gothic"/>
                <a:cs typeface="Calibri"/>
              </a:rPr>
              <a:t>risorse</a:t>
            </a:r>
            <a:r>
              <a:rPr lang="en-GB" sz="2800" dirty="0">
                <a:latin typeface="Century Gothic"/>
                <a:cs typeface="Calibri"/>
              </a:rPr>
              <a:t> (</a:t>
            </a:r>
            <a:r>
              <a:rPr lang="en-GB" sz="2800" dirty="0" err="1">
                <a:latin typeface="Century Gothic"/>
                <a:cs typeface="Calibri"/>
              </a:rPr>
              <a:t>acqua</a:t>
            </a:r>
            <a:r>
              <a:rPr lang="en-GB" sz="2800" dirty="0">
                <a:latin typeface="Century Gothic"/>
                <a:cs typeface="Calibri"/>
              </a:rPr>
              <a:t>, </a:t>
            </a:r>
            <a:r>
              <a:rPr lang="en-GB" sz="2800" dirty="0" err="1">
                <a:latin typeface="Century Gothic"/>
                <a:cs typeface="Calibri"/>
              </a:rPr>
              <a:t>materie</a:t>
            </a:r>
            <a:r>
              <a:rPr lang="en-GB" sz="2800" dirty="0">
                <a:latin typeface="Century Gothic"/>
                <a:cs typeface="Calibri"/>
              </a:rPr>
              <a:t> prime </a:t>
            </a:r>
            <a:r>
              <a:rPr lang="en-GB" sz="2800" dirty="0" err="1">
                <a:latin typeface="Century Gothic"/>
                <a:cs typeface="Calibri"/>
              </a:rPr>
              <a:t>agricole</a:t>
            </a:r>
            <a:r>
              <a:rPr lang="en-GB" sz="2800" dirty="0">
                <a:latin typeface="Century Gothic"/>
                <a:cs typeface="Calibri"/>
              </a:rPr>
              <a:t>...</a:t>
            </a:r>
            <a:r>
              <a:rPr lang="en-GB" sz="2800" dirty="0">
                <a:latin typeface="Century Gothic"/>
                <a:cs typeface="Calibri"/>
                <a:sym typeface="Wingdings" pitchFamily="2" charset="2"/>
              </a:rPr>
              <a:t>) </a:t>
            </a:r>
            <a:endParaRPr lang="en-GB" sz="2800" dirty="0">
              <a:latin typeface="Century Gothic"/>
              <a:cs typeface="Calibri"/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15</a:t>
            </a:fld>
            <a:endParaRPr lang="en-GB" noProof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3BC7C26-E432-0FF5-7A71-E09D5107F243}"/>
              </a:ext>
            </a:extLst>
          </p:cNvPr>
          <p:cNvGrpSpPr/>
          <p:nvPr/>
        </p:nvGrpSpPr>
        <p:grpSpPr>
          <a:xfrm>
            <a:off x="4490061" y="202389"/>
            <a:ext cx="7701941" cy="6659763"/>
            <a:chOff x="4699906" y="416910"/>
            <a:chExt cx="7020545" cy="6107054"/>
          </a:xfrm>
        </p:grpSpPr>
        <p:pic>
          <p:nvPicPr>
            <p:cNvPr id="10" name="Grafik 9" descr="Ein Bild, das Text, Karte, Schrift enthält.&#10;&#10;KI-generierte Inhalte können fehlerhaft sein.">
              <a:extLst>
                <a:ext uri="{FF2B5EF4-FFF2-40B4-BE49-F238E27FC236}">
                  <a16:creationId xmlns:a16="http://schemas.microsoft.com/office/drawing/2014/main" id="{9CCE7028-DBBC-7604-86CB-80136D22A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906" y="416910"/>
              <a:ext cx="7020545" cy="5917655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CE152D2-6426-B3AF-EA7B-ACFFE528EDC5}"/>
                </a:ext>
              </a:extLst>
            </p:cNvPr>
            <p:cNvSpPr txBox="1"/>
            <p:nvPr/>
          </p:nvSpPr>
          <p:spPr>
            <a:xfrm>
              <a:off x="8568023" y="6312289"/>
              <a:ext cx="2062119" cy="21167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GB" sz="900" dirty="0">
                  <a:latin typeface="Century Gothic"/>
                </a:rPr>
                <a:t>Sito web: </a:t>
              </a:r>
              <a:r>
                <a:rPr lang="en-GB" sz="900" dirty="0">
                  <a:latin typeface="Century Gothic"/>
                  <a:hlinkClick r:id="rId4"/>
                </a:rPr>
                <a:t>awa.agriadapt.eu</a:t>
              </a:r>
              <a:endParaRPr lang="en-GB" sz="900" dirty="0">
                <a:latin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472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9A88B-1ADC-D481-602C-ABE922C80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4EBE6E9-8418-CDCE-E5F4-9E970AAA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46" y="341069"/>
            <a:ext cx="3895846" cy="2067033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entury Gothic"/>
                <a:ea typeface="HGSSoeiKakugothicUB"/>
              </a:rPr>
              <a:t>I </a:t>
            </a:r>
            <a:r>
              <a:rPr lang="en-GB" err="1">
                <a:latin typeface="Century Gothic"/>
                <a:ea typeface="HGSSoeiKakugothicUB"/>
              </a:rPr>
              <a:t>rischi</a:t>
            </a:r>
            <a:r>
              <a:rPr lang="en-GB" dirty="0">
                <a:latin typeface="Century Gothic"/>
                <a:ea typeface="HGSSoeiKakugothicUB"/>
              </a:rPr>
              <a:t> del </a:t>
            </a:r>
            <a:r>
              <a:rPr lang="en-GB" err="1">
                <a:latin typeface="Century Gothic"/>
                <a:ea typeface="HGSSoeiKakugothicUB"/>
              </a:rPr>
              <a:t>cambiamento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climatico</a:t>
            </a:r>
            <a:r>
              <a:rPr lang="en-GB" dirty="0">
                <a:latin typeface="Century Gothic"/>
                <a:ea typeface="HGSSoeiKakugothicUB"/>
              </a:rPr>
              <a:t> in </a:t>
            </a:r>
            <a:r>
              <a:rPr lang="en-GB">
                <a:latin typeface="Century Gothic"/>
                <a:ea typeface="HGSSoeiKakugothicUB"/>
              </a:rPr>
              <a:t>Italia</a:t>
            </a:r>
            <a:endParaRPr lang="en-GB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F226F5E-960E-E996-265E-7E163EB349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16</a:t>
            </a:fld>
            <a:endParaRPr lang="en-GB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D68D426-1C73-559E-387B-1B76C3C1A7AF}"/>
              </a:ext>
            </a:extLst>
          </p:cNvPr>
          <p:cNvSpPr txBox="1"/>
          <p:nvPr/>
        </p:nvSpPr>
        <p:spPr>
          <a:xfrm>
            <a:off x="7862645" y="5621507"/>
            <a:ext cx="2276960" cy="2288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900" dirty="0">
                <a:latin typeface="Century Gothic"/>
              </a:rPr>
              <a:t>Link: </a:t>
            </a:r>
            <a:r>
              <a:rPr lang="en-GB" sz="900" dirty="0">
                <a:latin typeface="Century Gothic"/>
                <a:hlinkClick r:id="rId3"/>
              </a:rPr>
              <a:t>https://canari-europe.com/app</a:t>
            </a:r>
            <a:endParaRPr lang="en-GB" sz="900" dirty="0">
              <a:latin typeface="Century Gothic" panose="020B0502020202020204" pitchFamily="34" charset="0"/>
            </a:endParaRPr>
          </a:p>
        </p:txBody>
      </p:sp>
      <p:pic>
        <p:nvPicPr>
          <p:cNvPr id="22" name="Graphic 21" descr="Marker with solid fill">
            <a:extLst>
              <a:ext uri="{FF2B5EF4-FFF2-40B4-BE49-F238E27FC236}">
                <a16:creationId xmlns:a16="http://schemas.microsoft.com/office/drawing/2014/main" id="{B834E4F0-BBCA-AF41-3BE2-3F7EAD5A3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1436" y="1833671"/>
            <a:ext cx="914400" cy="914400"/>
          </a:xfrm>
          <a:prstGeom prst="rect">
            <a:avLst/>
          </a:prstGeom>
        </p:spPr>
      </p:pic>
      <p:sp>
        <p:nvSpPr>
          <p:cNvPr id="2" name="Textfeld 8">
            <a:extLst>
              <a:ext uri="{FF2B5EF4-FFF2-40B4-BE49-F238E27FC236}">
                <a16:creationId xmlns:a16="http://schemas.microsoft.com/office/drawing/2014/main" id="{0DEC6FFC-F3AA-B30B-5A6A-A14C61E7B641}"/>
              </a:ext>
            </a:extLst>
          </p:cNvPr>
          <p:cNvSpPr txBox="1"/>
          <p:nvPr/>
        </p:nvSpPr>
        <p:spPr>
          <a:xfrm>
            <a:off x="3117921" y="6221268"/>
            <a:ext cx="2262263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900" dirty="0">
                <a:latin typeface="Century Gothic"/>
              </a:rPr>
              <a:t>Sito web: </a:t>
            </a:r>
            <a:r>
              <a:rPr lang="en-GB" sz="900" dirty="0">
                <a:latin typeface="Century Gothic"/>
                <a:hlinkClick r:id="rId6"/>
              </a:rPr>
              <a:t>awa.agriadapt.eu</a:t>
            </a:r>
            <a:endParaRPr lang="en-GB" sz="900" dirty="0">
              <a:latin typeface="Century Gothic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1EF0D17-2D61-753B-3E24-4C5605D312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410" y="3195145"/>
            <a:ext cx="3807228" cy="3050743"/>
          </a:xfrm>
          <a:prstGeom prst="rect">
            <a:avLst/>
          </a:prstGeom>
        </p:spPr>
      </p:pic>
      <p:pic>
        <p:nvPicPr>
          <p:cNvPr id="4" name="Immagine 3" descr="Immagine che contiene testo, mappa, schermata, atlante&#10;&#10;Il contenuto generato dall&amp;#39;IA potrebbe non essere corretto.">
            <a:extLst>
              <a:ext uri="{FF2B5EF4-FFF2-40B4-BE49-F238E27FC236}">
                <a16:creationId xmlns:a16="http://schemas.microsoft.com/office/drawing/2014/main" id="{8FCAE746-5768-DDC4-63D7-5709E3BA64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9301" y="228600"/>
            <a:ext cx="6748274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13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367EA-CC37-E697-01CA-6C63FE91F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11CC1A6-2239-8112-0981-5E8A3C349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entury Gothic"/>
                <a:ea typeface="HGSSoeiKakugothicUB"/>
              </a:rPr>
              <a:t>I </a:t>
            </a:r>
            <a:r>
              <a:rPr lang="en-GB" err="1">
                <a:latin typeface="Century Gothic"/>
                <a:ea typeface="HGSSoeiKakugothicUB"/>
              </a:rPr>
              <a:t>rischi</a:t>
            </a:r>
            <a:r>
              <a:rPr lang="en-GB" dirty="0">
                <a:latin typeface="Century Gothic"/>
                <a:ea typeface="HGSSoeiKakugothicUB"/>
              </a:rPr>
              <a:t> del </a:t>
            </a:r>
            <a:r>
              <a:rPr lang="en-GB" err="1">
                <a:latin typeface="Century Gothic"/>
                <a:ea typeface="HGSSoeiKakugothicUB"/>
              </a:rPr>
              <a:t>cambiamento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climatico</a:t>
            </a:r>
            <a:r>
              <a:rPr lang="en-GB">
                <a:latin typeface="Century Gothic"/>
                <a:ea typeface="HGSSoeiKakugothicUB"/>
              </a:rPr>
              <a:t> in Italia </a:t>
            </a:r>
            <a:endParaRPr lang="en-GB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CD560D5-BFDC-40C4-49E9-F562880975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17</a:t>
            </a:fld>
            <a:endParaRPr lang="en-GB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9E32A99-FC78-6575-76A6-2510612BCF10}"/>
              </a:ext>
            </a:extLst>
          </p:cNvPr>
          <p:cNvSpPr txBox="1"/>
          <p:nvPr/>
        </p:nvSpPr>
        <p:spPr>
          <a:xfrm>
            <a:off x="9982200" y="6644472"/>
            <a:ext cx="67170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Link: https://canari-europe.com/app</a:t>
            </a:r>
          </a:p>
        </p:txBody>
      </p:sp>
      <p:graphicFrame>
        <p:nvGraphicFramePr>
          <p:cNvPr id="23" name="Table Placeholder 4">
            <a:extLst>
              <a:ext uri="{FF2B5EF4-FFF2-40B4-BE49-F238E27FC236}">
                <a16:creationId xmlns:a16="http://schemas.microsoft.com/office/drawing/2014/main" id="{EDDD0509-61C8-38AC-A600-82C95E64A3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2727162"/>
              </p:ext>
            </p:extLst>
          </p:nvPr>
        </p:nvGraphicFramePr>
        <p:xfrm>
          <a:off x="487258" y="2538059"/>
          <a:ext cx="11217483" cy="201493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47249">
                  <a:extLst>
                    <a:ext uri="{9D8B030D-6E8A-4147-A177-3AD203B41FA5}">
                      <a16:colId xmlns:a16="http://schemas.microsoft.com/office/drawing/2014/main" val="3305585115"/>
                    </a:ext>
                  </a:extLst>
                </a:gridCol>
                <a:gridCol w="1591910">
                  <a:extLst>
                    <a:ext uri="{9D8B030D-6E8A-4147-A177-3AD203B41FA5}">
                      <a16:colId xmlns:a16="http://schemas.microsoft.com/office/drawing/2014/main" val="2669223618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3384695079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1399809378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1820610826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1880692673"/>
                    </a:ext>
                  </a:extLst>
                </a:gridCol>
              </a:tblGrid>
              <a:tr h="1275668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Century Gothic"/>
                        </a:rPr>
                        <a:t>Scenario </a:t>
                      </a:r>
                      <a:r>
                        <a:rPr lang="en-GB" sz="1800" b="1" dirty="0" err="1">
                          <a:latin typeface="Century Gothic"/>
                        </a:rPr>
                        <a:t>futuro</a:t>
                      </a:r>
                      <a:endParaRPr lang="en-US" sz="1800" b="1" dirty="0" err="1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2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Precipitazioni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invernali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(1 ottobre-28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febbraio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entury Gothic" panose="020B0502020202020204" pitchFamily="34" charset="0"/>
                        </a:rPr>
                        <a:t>Deficit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idrico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estivo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(1 giugno-30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settembre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entury Gothic"/>
                        </a:rPr>
                        <a:t>Deficit </a:t>
                      </a:r>
                      <a:r>
                        <a:rPr lang="en-GB" sz="1600" dirty="0" err="1">
                          <a:latin typeface="Century Gothic"/>
                        </a:rPr>
                        <a:t>idrico</a:t>
                      </a:r>
                      <a:r>
                        <a:rPr lang="en-GB" sz="1600" dirty="0">
                          <a:latin typeface="Century Gothic"/>
                        </a:rPr>
                        <a:t> </a:t>
                      </a:r>
                      <a:r>
                        <a:rPr lang="en-GB" sz="1600" dirty="0" err="1">
                          <a:latin typeface="Century Gothic"/>
                        </a:rPr>
                        <a:t>annuale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kern="1200" noProof="0" dirty="0" err="1">
                          <a:solidFill>
                            <a:schemeClr val="lt1"/>
                          </a:solidFill>
                          <a:latin typeface="Century Gothic"/>
                          <a:ea typeface="+mn-ea"/>
                          <a:cs typeface="+mn-cs"/>
                        </a:rPr>
                        <a:t>Evapotraspirazione</a:t>
                      </a:r>
                      <a:r>
                        <a:rPr lang="en-US" sz="1600" b="1" kern="1200" noProof="0" dirty="0">
                          <a:solidFill>
                            <a:schemeClr val="lt1"/>
                          </a:solidFill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noProof="0" dirty="0" err="1">
                          <a:solidFill>
                            <a:schemeClr val="lt1"/>
                          </a:solidFill>
                          <a:latin typeface="Century Gothic"/>
                          <a:ea typeface="+mn-ea"/>
                          <a:cs typeface="+mn-cs"/>
                        </a:rPr>
                        <a:t>potenziale</a:t>
                      </a:r>
                      <a:r>
                        <a:rPr lang="en-US" sz="1600" b="1" kern="1200" noProof="0" dirty="0">
                          <a:solidFill>
                            <a:schemeClr val="lt1"/>
                          </a:solidFill>
                          <a:latin typeface="Century Gothic"/>
                          <a:ea typeface="+mn-ea"/>
                          <a:cs typeface="+mn-cs"/>
                        </a:rPr>
                        <a:t> (mm) in estate (</a:t>
                      </a:r>
                      <a:r>
                        <a:rPr lang="en-US" sz="1600" b="1" kern="1200" noProof="0" dirty="0" err="1">
                          <a:solidFill>
                            <a:schemeClr val="lt1"/>
                          </a:solidFill>
                          <a:latin typeface="Century Gothic"/>
                          <a:ea typeface="+mn-ea"/>
                          <a:cs typeface="+mn-cs"/>
                        </a:rPr>
                        <a:t>giu</a:t>
                      </a:r>
                      <a:r>
                        <a:rPr lang="en-US" sz="1600" b="1" kern="1200" noProof="0" dirty="0">
                          <a:solidFill>
                            <a:schemeClr val="lt1"/>
                          </a:solidFill>
                          <a:latin typeface="Century Gothic"/>
                          <a:ea typeface="+mn-ea"/>
                          <a:cs typeface="+mn-cs"/>
                        </a:rPr>
                        <a:t>-sett)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Century Gothic"/>
                        </a:rPr>
                        <a:t>Temperatura</a:t>
                      </a:r>
                      <a:r>
                        <a:rPr lang="en-US" sz="1600" dirty="0">
                          <a:latin typeface="Century Gothic"/>
                        </a:rPr>
                        <a:t> media annua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895269"/>
                  </a:ext>
                </a:extLst>
              </a:tr>
              <a:tr h="73926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Century Gothic"/>
                        </a:rPr>
                        <a:t>RCP4.5: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Century Gothic"/>
                        </a:rPr>
                        <a:t>intermedio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27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/>
                        </a:rPr>
                        <a:t>-11 mm 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/>
                        </a:rPr>
                        <a:t>-19,07 mm 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/>
                        </a:rPr>
                        <a:t>- 25,69 mm 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/>
                        </a:rPr>
                        <a:t>+16,63 mm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entury Gothic"/>
                        </a:rPr>
                        <a:t>+0.84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°C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694236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83F7F7C2-BF13-6364-A201-17DBB67218AE}"/>
              </a:ext>
            </a:extLst>
          </p:cNvPr>
          <p:cNvSpPr txBox="1"/>
          <p:nvPr/>
        </p:nvSpPr>
        <p:spPr>
          <a:xfrm>
            <a:off x="764582" y="2023451"/>
            <a:ext cx="1066283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 b="1" dirty="0">
                <a:latin typeface="Century Gothic"/>
              </a:rPr>
              <a:t>Scenario </a:t>
            </a:r>
            <a:r>
              <a:rPr lang="en-GB" sz="1600" b="1" dirty="0" err="1">
                <a:latin typeface="Century Gothic"/>
              </a:rPr>
              <a:t>futuro</a:t>
            </a:r>
            <a:r>
              <a:rPr lang="en-GB" sz="1600" b="1" dirty="0">
                <a:latin typeface="Century Gothic"/>
              </a:rPr>
              <a:t> per </a:t>
            </a:r>
            <a:r>
              <a:rPr lang="en-GB" sz="1600" b="1" dirty="0" err="1">
                <a:latin typeface="Century Gothic"/>
              </a:rPr>
              <a:t>alcuni</a:t>
            </a:r>
            <a:r>
              <a:rPr lang="en-GB" sz="1600" b="1" dirty="0">
                <a:latin typeface="Century Gothic"/>
              </a:rPr>
              <a:t> </a:t>
            </a:r>
            <a:r>
              <a:rPr lang="en-GB" sz="1600" b="1" dirty="0" err="1">
                <a:latin typeface="Century Gothic"/>
              </a:rPr>
              <a:t>indicatori</a:t>
            </a:r>
            <a:r>
              <a:rPr lang="en-GB" sz="1600" b="1" dirty="0">
                <a:latin typeface="Century Gothic"/>
              </a:rPr>
              <a:t> di </a:t>
            </a:r>
            <a:r>
              <a:rPr lang="en-GB" sz="1600" b="1" dirty="0" err="1">
                <a:latin typeface="Century Gothic"/>
              </a:rPr>
              <a:t>cambiamento</a:t>
            </a:r>
            <a:r>
              <a:rPr lang="en-GB" sz="1600" b="1" dirty="0">
                <a:latin typeface="Century Gothic"/>
              </a:rPr>
              <a:t> </a:t>
            </a:r>
            <a:r>
              <a:rPr lang="en-GB" sz="1600" b="1" dirty="0" err="1">
                <a:latin typeface="Century Gothic"/>
              </a:rPr>
              <a:t>climatico</a:t>
            </a:r>
            <a:r>
              <a:rPr lang="en-GB" sz="1600" b="1" dirty="0">
                <a:latin typeface="Century Gothic"/>
              </a:rPr>
              <a:t> (Nord-Est Italia)</a:t>
            </a:r>
            <a:endParaRPr lang="en-GB" sz="1600" b="1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B3DC23-C003-DFE3-0F34-C26FEDD93999}"/>
              </a:ext>
            </a:extLst>
          </p:cNvPr>
          <p:cNvSpPr txBox="1"/>
          <p:nvPr/>
        </p:nvSpPr>
        <p:spPr>
          <a:xfrm>
            <a:off x="1909437" y="4737919"/>
            <a:ext cx="835358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1200" dirty="0">
                <a:latin typeface="Century Gothic"/>
              </a:rPr>
              <a:t>Le </a:t>
            </a:r>
            <a:r>
              <a:rPr lang="en-GB" sz="1200" err="1">
                <a:latin typeface="Century Gothic"/>
              </a:rPr>
              <a:t>cifre</a:t>
            </a:r>
            <a:r>
              <a:rPr lang="en-GB" sz="1200" dirty="0">
                <a:latin typeface="Century Gothic"/>
              </a:rPr>
              <a:t> </a:t>
            </a:r>
            <a:r>
              <a:rPr lang="en-GB" sz="1200" err="1">
                <a:latin typeface="Century Gothic"/>
              </a:rPr>
              <a:t>riportate</a:t>
            </a:r>
            <a:r>
              <a:rPr lang="en-GB" sz="1200" dirty="0">
                <a:latin typeface="Century Gothic"/>
              </a:rPr>
              <a:t> </a:t>
            </a:r>
            <a:r>
              <a:rPr lang="en-GB" sz="1200" err="1">
                <a:latin typeface="Century Gothic"/>
              </a:rPr>
              <a:t>sono</a:t>
            </a:r>
            <a:r>
              <a:rPr lang="en-GB" sz="1200" dirty="0">
                <a:latin typeface="Century Gothic"/>
              </a:rPr>
              <a:t> le </a:t>
            </a:r>
            <a:r>
              <a:rPr lang="en-GB" sz="1200" err="1">
                <a:latin typeface="Century Gothic"/>
              </a:rPr>
              <a:t>variazioni</a:t>
            </a:r>
            <a:r>
              <a:rPr lang="en-GB" sz="1200" dirty="0">
                <a:latin typeface="Century Gothic"/>
              </a:rPr>
              <a:t> </a:t>
            </a:r>
            <a:r>
              <a:rPr lang="en-GB" sz="1200" err="1">
                <a:latin typeface="Century Gothic"/>
              </a:rPr>
              <a:t>previste</a:t>
            </a:r>
            <a:r>
              <a:rPr lang="en-GB" sz="1200" dirty="0">
                <a:latin typeface="Century Gothic"/>
              </a:rPr>
              <a:t> </a:t>
            </a:r>
            <a:r>
              <a:rPr lang="en-GB" sz="1200" err="1">
                <a:latin typeface="Century Gothic"/>
              </a:rPr>
              <a:t>dei</a:t>
            </a:r>
            <a:r>
              <a:rPr lang="en-GB" sz="1200" dirty="0">
                <a:latin typeface="Century Gothic"/>
              </a:rPr>
              <a:t> </a:t>
            </a:r>
            <a:r>
              <a:rPr lang="en-GB" sz="1200" err="1">
                <a:latin typeface="Century Gothic"/>
              </a:rPr>
              <a:t>valori</a:t>
            </a:r>
            <a:r>
              <a:rPr lang="en-GB" sz="1200" dirty="0">
                <a:latin typeface="Century Gothic"/>
              </a:rPr>
              <a:t> </a:t>
            </a:r>
            <a:r>
              <a:rPr lang="en-GB" sz="1200" err="1">
                <a:latin typeface="Century Gothic"/>
              </a:rPr>
              <a:t>mediani</a:t>
            </a:r>
            <a:r>
              <a:rPr lang="en-GB" sz="1200" dirty="0">
                <a:latin typeface="Century Gothic"/>
              </a:rPr>
              <a:t> </a:t>
            </a:r>
            <a:r>
              <a:rPr lang="en-GB" sz="1200" err="1">
                <a:latin typeface="Century Gothic"/>
              </a:rPr>
              <a:t>tra</a:t>
            </a:r>
            <a:r>
              <a:rPr lang="en-GB" sz="1200" dirty="0">
                <a:latin typeface="Century Gothic"/>
              </a:rPr>
              <a:t> il </a:t>
            </a:r>
            <a:r>
              <a:rPr lang="en-GB" sz="1200" err="1">
                <a:latin typeface="Century Gothic"/>
              </a:rPr>
              <a:t>passato</a:t>
            </a:r>
            <a:r>
              <a:rPr lang="en-GB" sz="1200" dirty="0">
                <a:latin typeface="Century Gothic"/>
              </a:rPr>
              <a:t> </a:t>
            </a:r>
            <a:r>
              <a:rPr lang="en-GB" sz="1200" err="1">
                <a:latin typeface="Century Gothic"/>
              </a:rPr>
              <a:t>recente</a:t>
            </a:r>
            <a:r>
              <a:rPr lang="en-GB" sz="1200" dirty="0">
                <a:latin typeface="Century Gothic"/>
              </a:rPr>
              <a:t> (1985-2020) e il </a:t>
            </a:r>
            <a:r>
              <a:rPr lang="en-GB" sz="1200" err="1">
                <a:latin typeface="Century Gothic"/>
              </a:rPr>
              <a:t>futuro</a:t>
            </a:r>
            <a:r>
              <a:rPr lang="en-GB" sz="1200" dirty="0">
                <a:latin typeface="Century Gothic"/>
              </a:rPr>
              <a:t> </a:t>
            </a:r>
            <a:r>
              <a:rPr lang="en-GB" sz="1200" err="1">
                <a:latin typeface="Century Gothic"/>
              </a:rPr>
              <a:t>prossimo</a:t>
            </a:r>
            <a:r>
              <a:rPr lang="en-GB" sz="1200" dirty="0">
                <a:latin typeface="Century Gothic"/>
              </a:rPr>
              <a:t> (2021-2050) secondo lo scenario RCP4.5 (Representative Concentration Pathway). </a:t>
            </a:r>
          </a:p>
          <a:p>
            <a:pPr algn="ctr"/>
            <a:r>
              <a:rPr lang="en-GB" sz="1200" dirty="0">
                <a:latin typeface="Century Gothic"/>
              </a:rPr>
              <a:t>Dati </a:t>
            </a:r>
            <a:r>
              <a:rPr lang="en-GB" sz="1200" dirty="0" err="1">
                <a:latin typeface="Century Gothic"/>
              </a:rPr>
              <a:t>ottenuti</a:t>
            </a:r>
            <a:r>
              <a:rPr lang="en-GB" sz="1200" dirty="0">
                <a:latin typeface="Century Gothic"/>
              </a:rPr>
              <a:t> con: </a:t>
            </a:r>
            <a:r>
              <a:rPr lang="en-GB" sz="1200" dirty="0">
                <a:latin typeface="Century Gothic"/>
                <a:hlinkClick r:id="rId3"/>
              </a:rPr>
              <a:t>https://canari-europe.com/</a:t>
            </a:r>
          </a:p>
        </p:txBody>
      </p:sp>
    </p:spTree>
    <p:extLst>
      <p:ext uri="{BB962C8B-B14F-4D97-AF65-F5344CB8AC3E}">
        <p14:creationId xmlns:p14="http://schemas.microsoft.com/office/powerpoint/2010/main" val="3222018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0A0234-2208-4129-A2CB-23EF16D238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Century Gothic"/>
              </a:rPr>
              <a:t>Le </a:t>
            </a:r>
            <a:r>
              <a:rPr lang="en-US" b="1" dirty="0" err="1">
                <a:latin typeface="Century Gothic"/>
              </a:rPr>
              <a:t>aziende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agricole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biologiche</a:t>
            </a:r>
            <a:r>
              <a:rPr lang="en-US" b="1" dirty="0">
                <a:latin typeface="Century Gothic"/>
              </a:rPr>
              <a:t>  in media: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dirty="0" err="1">
                <a:latin typeface="Century Gothic"/>
              </a:rPr>
              <a:t>Emettono</a:t>
            </a:r>
            <a:r>
              <a:rPr lang="en-US" dirty="0">
                <a:latin typeface="Century Gothic"/>
              </a:rPr>
              <a:t> 1.082</a:t>
            </a:r>
            <a:r>
              <a:rPr lang="en-US" b="0" i="0" dirty="0">
                <a:effectLst/>
                <a:latin typeface="Century Gothic"/>
              </a:rPr>
              <a:t> </a:t>
            </a:r>
            <a:r>
              <a:rPr lang="en-US" b="0" i="0" dirty="0" err="1">
                <a:effectLst/>
                <a:latin typeface="Century Gothic"/>
              </a:rPr>
              <a:t>chilogrammi</a:t>
            </a:r>
            <a:r>
              <a:rPr lang="en-US" b="0" i="0" dirty="0">
                <a:effectLst/>
                <a:latin typeface="Century Gothic"/>
              </a:rPr>
              <a:t> in </a:t>
            </a:r>
            <a:r>
              <a:rPr lang="en-US" b="0" i="0" dirty="0" err="1">
                <a:effectLst/>
                <a:latin typeface="Century Gothic"/>
              </a:rPr>
              <a:t>meno</a:t>
            </a:r>
            <a:r>
              <a:rPr lang="en-US" b="0" i="0" dirty="0">
                <a:effectLst/>
                <a:latin typeface="Century Gothic"/>
              </a:rPr>
              <a:t> di CO</a:t>
            </a:r>
            <a:r>
              <a:rPr lang="en-US" b="0" i="0" baseline="-25000" dirty="0">
                <a:effectLst/>
                <a:latin typeface="Century Gothic"/>
              </a:rPr>
              <a:t>2</a:t>
            </a:r>
            <a:r>
              <a:rPr lang="en-US" b="0" i="0" dirty="0">
                <a:effectLst/>
                <a:latin typeface="Century Gothic"/>
              </a:rPr>
              <a:t> </a:t>
            </a:r>
            <a:r>
              <a:rPr lang="en-US" b="0" i="0" dirty="0" err="1">
                <a:effectLst/>
                <a:latin typeface="Century Gothic"/>
              </a:rPr>
              <a:t>equivalenti</a:t>
            </a:r>
            <a:r>
              <a:rPr lang="en-US" b="0" i="0" dirty="0">
                <a:effectLst/>
                <a:latin typeface="Century Gothic"/>
              </a:rPr>
              <a:t> per </a:t>
            </a:r>
            <a:r>
              <a:rPr lang="en-US" b="0" i="0" dirty="0" err="1">
                <a:effectLst/>
                <a:latin typeface="Century Gothic"/>
              </a:rPr>
              <a:t>ettaro</a:t>
            </a:r>
            <a:r>
              <a:rPr lang="en-US" b="0" i="0" dirty="0">
                <a:effectLst/>
                <a:latin typeface="Century Gothic"/>
              </a:rPr>
              <a:t>/anno</a:t>
            </a:r>
          </a:p>
          <a:p>
            <a:pPr lvl="1">
              <a:lnSpc>
                <a:spcPct val="150000"/>
              </a:lnSpc>
            </a:pPr>
            <a:r>
              <a:rPr lang="en-US" sz="1600" b="0" i="0" dirty="0" err="1">
                <a:effectLst/>
                <a:latin typeface="Century Gothic" panose="020B0502020202020204" pitchFamily="34" charset="0"/>
              </a:rPr>
              <a:t>grazie</a:t>
            </a:r>
            <a:r>
              <a:rPr lang="en-US" sz="1600" b="0" i="0" dirty="0">
                <a:effectLst/>
                <a:latin typeface="Century Gothic" panose="020B0502020202020204" pitchFamily="34" charset="0"/>
              </a:rPr>
              <a:t> a un </a:t>
            </a:r>
            <a:r>
              <a:rPr lang="en-US" sz="1600" b="0" i="0" dirty="0" err="1">
                <a:effectLst/>
                <a:latin typeface="Century Gothic" panose="020B0502020202020204" pitchFamily="34" charset="0"/>
              </a:rPr>
              <a:t>più</a:t>
            </a:r>
            <a:r>
              <a:rPr lang="en-US" sz="1600" b="0" i="0" dirty="0">
                <a:effectLst/>
                <a:latin typeface="Century Gothic" panose="020B0502020202020204" pitchFamily="34" charset="0"/>
              </a:rPr>
              <a:t> alto </a:t>
            </a:r>
            <a:r>
              <a:rPr lang="en-US" sz="1600" b="0" i="0" dirty="0" err="1">
                <a:effectLst/>
                <a:latin typeface="Century Gothic" panose="020B0502020202020204" pitchFamily="34" charset="0"/>
              </a:rPr>
              <a:t>tasso</a:t>
            </a:r>
            <a:r>
              <a:rPr lang="en-US" sz="1600" b="0" i="0" dirty="0">
                <a:effectLst/>
                <a:latin typeface="Century Gothic" panose="020B0502020202020204" pitchFamily="34" charset="0"/>
              </a:rPr>
              <a:t> di </a:t>
            </a:r>
            <a:r>
              <a:rPr lang="en-US" sz="1600" b="0" i="0" dirty="0" err="1">
                <a:effectLst/>
                <a:latin typeface="Century Gothic" panose="020B0502020202020204" pitchFamily="34" charset="0"/>
              </a:rPr>
              <a:t>sequestro</a:t>
            </a:r>
            <a:r>
              <a:rPr lang="en-US" sz="1600" b="0" i="0" dirty="0">
                <a:effectLst/>
                <a:latin typeface="Century Gothic" panose="020B0502020202020204" pitchFamily="34" charset="0"/>
              </a:rPr>
              <a:t> del </a:t>
            </a:r>
            <a:r>
              <a:rPr lang="en-US" sz="1600" b="0" i="0" dirty="0" err="1">
                <a:effectLst/>
                <a:latin typeface="Century Gothic" panose="020B0502020202020204" pitchFamily="34" charset="0"/>
              </a:rPr>
              <a:t>carbonio</a:t>
            </a:r>
            <a:r>
              <a:rPr lang="en-US" sz="1600" b="0" i="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1600" b="0" i="0" dirty="0" err="1">
                <a:effectLst/>
                <a:latin typeface="Century Gothic" panose="020B0502020202020204" pitchFamily="34" charset="0"/>
              </a:rPr>
              <a:t>alla</a:t>
            </a:r>
            <a:r>
              <a:rPr lang="en-US" sz="1600" b="0" i="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effectLst/>
                <a:latin typeface="Century Gothic" panose="020B0502020202020204" pitchFamily="34" charset="0"/>
              </a:rPr>
              <a:t>riduzione</a:t>
            </a:r>
            <a:r>
              <a:rPr lang="en-US" sz="1600" b="0" i="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effectLst/>
                <a:latin typeface="Century Gothic" panose="020B0502020202020204" pitchFamily="34" charset="0"/>
              </a:rPr>
              <a:t>delle</a:t>
            </a:r>
            <a:r>
              <a:rPr lang="en-US" sz="1600" b="0" i="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effectLst/>
                <a:latin typeface="Century Gothic" panose="020B0502020202020204" pitchFamily="34" charset="0"/>
              </a:rPr>
              <a:t>emissioni</a:t>
            </a:r>
            <a:r>
              <a:rPr lang="en-US" sz="1600" b="0" i="0" dirty="0">
                <a:effectLst/>
                <a:latin typeface="Century Gothic" panose="020B0502020202020204" pitchFamily="34" charset="0"/>
              </a:rPr>
              <a:t> di </a:t>
            </a:r>
            <a:r>
              <a:rPr lang="en-US" sz="1600" b="0" i="0" dirty="0" err="1">
                <a:effectLst/>
                <a:latin typeface="Century Gothic" panose="020B0502020202020204" pitchFamily="34" charset="0"/>
              </a:rPr>
              <a:t>protossido</a:t>
            </a:r>
            <a:r>
              <a:rPr lang="en-US" sz="1600" b="0" i="0" dirty="0">
                <a:effectLst/>
                <a:latin typeface="Century Gothic" panose="020B0502020202020204" pitchFamily="34" charset="0"/>
              </a:rPr>
              <a:t> di </a:t>
            </a:r>
            <a:r>
              <a:rPr lang="en-US" sz="1600" b="0" i="0" dirty="0" err="1">
                <a:effectLst/>
                <a:latin typeface="Century Gothic" panose="020B0502020202020204" pitchFamily="34" charset="0"/>
              </a:rPr>
              <a:t>azoto</a:t>
            </a:r>
            <a:r>
              <a:rPr lang="en-US" sz="1600" dirty="0"/>
              <a:t> (N</a:t>
            </a:r>
            <a:r>
              <a:rPr lang="en-US" sz="1600" baseline="-25000" dirty="0"/>
              <a:t>2</a:t>
            </a:r>
            <a:r>
              <a:rPr lang="en-US" sz="1600" dirty="0"/>
              <a:t>O)</a:t>
            </a:r>
            <a:endParaRPr lang="en-US" sz="1600" b="0" i="0" dirty="0">
              <a:effectLst/>
              <a:latin typeface="Century Gothic" panose="020B0502020202020204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>
                <a:latin typeface="Century Gothic"/>
              </a:rPr>
              <a:t>Hanno un </a:t>
            </a:r>
            <a:r>
              <a:rPr lang="en-GB" dirty="0" err="1">
                <a:latin typeface="Century Gothic"/>
              </a:rPr>
              <a:t>contenuto</a:t>
            </a:r>
            <a:r>
              <a:rPr lang="en-GB" dirty="0">
                <a:latin typeface="Century Gothic"/>
              </a:rPr>
              <a:t> di humus </a:t>
            </a:r>
            <a:r>
              <a:rPr lang="en-GB" dirty="0" err="1">
                <a:latin typeface="Century Gothic"/>
              </a:rPr>
              <a:t>nel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suolo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superiore</a:t>
            </a:r>
            <a:r>
              <a:rPr lang="en-GB" dirty="0">
                <a:latin typeface="Century Gothic"/>
              </a:rPr>
              <a:t> del 26%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>
                <a:latin typeface="Century Gothic"/>
              </a:rPr>
              <a:t>La </a:t>
            </a:r>
            <a:r>
              <a:rPr lang="en-GB" dirty="0" err="1">
                <a:latin typeface="Century Gothic"/>
              </a:rPr>
              <a:t>stabilità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degli</a:t>
            </a:r>
            <a:r>
              <a:rPr lang="en-GB" dirty="0">
                <a:latin typeface="Century Gothic"/>
              </a:rPr>
              <a:t> aggregate del </a:t>
            </a:r>
            <a:r>
              <a:rPr lang="en-GB" dirty="0" err="1">
                <a:latin typeface="Century Gothic"/>
              </a:rPr>
              <a:t>suolo</a:t>
            </a:r>
            <a:r>
              <a:rPr lang="en-GB" dirty="0">
                <a:latin typeface="Century Gothic"/>
              </a:rPr>
              <a:t> è del 15% </a:t>
            </a:r>
            <a:r>
              <a:rPr lang="en-GB" dirty="0" err="1">
                <a:latin typeface="Century Gothic"/>
              </a:rPr>
              <a:t>superiore</a:t>
            </a:r>
            <a:endParaRPr lang="en-GB" dirty="0">
              <a:latin typeface="Century Gothic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/>
              <a:t>Il </a:t>
            </a:r>
            <a:r>
              <a:rPr lang="en-GB" dirty="0" err="1"/>
              <a:t>tasso</a:t>
            </a:r>
            <a:r>
              <a:rPr lang="en-GB" dirty="0"/>
              <a:t> di </a:t>
            </a:r>
            <a:r>
              <a:rPr lang="en-GB" dirty="0" err="1"/>
              <a:t>infiltrazione</a:t>
            </a:r>
            <a:r>
              <a:rPr lang="en-GB" dirty="0"/>
              <a:t> </a:t>
            </a:r>
            <a:r>
              <a:rPr lang="en-GB" dirty="0" err="1"/>
              <a:t>dell'acqua</a:t>
            </a:r>
            <a:r>
              <a:rPr lang="en-GB" dirty="0"/>
              <a:t> </a:t>
            </a:r>
            <a:r>
              <a:rPr lang="en-GB" dirty="0" err="1"/>
              <a:t>nel</a:t>
            </a:r>
            <a:r>
              <a:rPr lang="en-GB" dirty="0"/>
              <a:t> </a:t>
            </a:r>
            <a:r>
              <a:rPr lang="en-GB" dirty="0" err="1"/>
              <a:t>suolo</a:t>
            </a:r>
            <a:r>
              <a:rPr lang="en-GB" dirty="0"/>
              <a:t> è </a:t>
            </a:r>
            <a:r>
              <a:rPr lang="en-GB" dirty="0" err="1">
                <a:latin typeface="Century Gothic" panose="020B0502020202020204" pitchFamily="34" charset="0"/>
              </a:rPr>
              <a:t>superiore</a:t>
            </a:r>
            <a:r>
              <a:rPr lang="en-GB" dirty="0">
                <a:latin typeface="Century Gothic" panose="020B0502020202020204" pitchFamily="34" charset="0"/>
              </a:rPr>
              <a:t> del 137%. </a:t>
            </a:r>
          </a:p>
          <a:p>
            <a:pPr lvl="1">
              <a:lnSpc>
                <a:spcPct val="150000"/>
              </a:lnSpc>
            </a:pPr>
            <a:r>
              <a:rPr lang="en-GB" sz="1600" dirty="0">
                <a:latin typeface="Century Gothic"/>
              </a:rPr>
              <a:t>ridotto </a:t>
            </a:r>
            <a:r>
              <a:rPr lang="en-GB" sz="1600" dirty="0" err="1">
                <a:latin typeface="Century Gothic"/>
              </a:rPr>
              <a:t>deflusso</a:t>
            </a:r>
            <a:r>
              <a:rPr lang="en-GB" sz="1600" dirty="0">
                <a:latin typeface="Century Gothic"/>
              </a:rPr>
              <a:t> </a:t>
            </a:r>
            <a:r>
              <a:rPr lang="en-GB" sz="1600" dirty="0" err="1">
                <a:latin typeface="Century Gothic"/>
              </a:rPr>
              <a:t>superficiale</a:t>
            </a:r>
            <a:r>
              <a:rPr lang="en-GB" sz="1600" dirty="0">
                <a:latin typeface="Century Gothic"/>
              </a:rPr>
              <a:t> e </a:t>
            </a:r>
            <a:r>
              <a:rPr lang="en-GB" sz="1600" dirty="0" err="1">
                <a:latin typeface="Century Gothic"/>
              </a:rPr>
              <a:t>minore</a:t>
            </a:r>
            <a:r>
              <a:rPr lang="en-GB" sz="1600" dirty="0">
                <a:latin typeface="Century Gothic"/>
              </a:rPr>
              <a:t> </a:t>
            </a:r>
            <a:r>
              <a:rPr lang="en-GB" sz="1600" dirty="0" err="1">
                <a:latin typeface="Century Gothic"/>
              </a:rPr>
              <a:t>erosione</a:t>
            </a:r>
            <a:r>
              <a:rPr lang="en-GB" sz="1600" dirty="0">
                <a:latin typeface="Century Gothic"/>
              </a:rPr>
              <a:t> del </a:t>
            </a:r>
            <a:r>
              <a:rPr lang="en-GB" sz="1600" dirty="0" err="1">
                <a:latin typeface="Century Gothic"/>
              </a:rPr>
              <a:t>suolo</a:t>
            </a:r>
            <a:endParaRPr lang="en-GB" sz="1600" dirty="0">
              <a:latin typeface="Century Gothic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9C28F-7588-42CC-A72D-22F55BED3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entury Gothic"/>
                <a:ea typeface="HGSSoeiKakugothicUB"/>
              </a:rPr>
              <a:t>Il </a:t>
            </a:r>
            <a:r>
              <a:rPr lang="en-GB" err="1">
                <a:latin typeface="Century Gothic"/>
                <a:ea typeface="HGSSoeiKakugothicUB"/>
              </a:rPr>
              <a:t>biologico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dimostra</a:t>
            </a:r>
            <a:r>
              <a:rPr lang="en-GB">
                <a:latin typeface="Century Gothic"/>
                <a:ea typeface="HGSSoeiKakugothicUB"/>
              </a:rPr>
              <a:t> un </a:t>
            </a:r>
            <a:r>
              <a:rPr lang="en-GB" err="1">
                <a:latin typeface="Century Gothic"/>
                <a:ea typeface="HGSSoeiKakugothicUB"/>
              </a:rPr>
              <a:t>migliore</a:t>
            </a:r>
            <a:r>
              <a:rPr lang="en-GB">
                <a:latin typeface="Century Gothic"/>
                <a:ea typeface="HGSSoeiKakugothicUB"/>
              </a:rPr>
              <a:t>/</a:t>
            </a:r>
            <a:r>
              <a:rPr lang="en-GB" err="1">
                <a:latin typeface="Century Gothic"/>
                <a:ea typeface="HGSSoeiKakugothicUB"/>
              </a:rPr>
              <a:t>minore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impatto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sul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clima</a:t>
            </a:r>
            <a:endParaRPr lang="en-GB">
              <a:latin typeface="Century Gothic"/>
              <a:ea typeface="HGSSoeiKakugothicUB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8C89A86-0F9E-4B6D-A25B-18F408F06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6625" y="1549202"/>
            <a:ext cx="10515600" cy="823912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2200" i="0" err="1">
                <a:effectLst/>
              </a:rPr>
              <a:t>Revisione</a:t>
            </a:r>
            <a:r>
              <a:rPr lang="en-US" sz="2200" i="0">
                <a:effectLst/>
              </a:rPr>
              <a:t> </a:t>
            </a:r>
            <a:r>
              <a:rPr lang="en-US" sz="2200" i="0" err="1">
                <a:effectLst/>
              </a:rPr>
              <a:t>sistematica</a:t>
            </a:r>
            <a:r>
              <a:rPr lang="en-US" sz="2200" i="0">
                <a:effectLst/>
              </a:rPr>
              <a:t> </a:t>
            </a:r>
            <a:r>
              <a:rPr lang="en-US" sz="2200" i="0" err="1">
                <a:effectLst/>
              </a:rPr>
              <a:t>degli</a:t>
            </a:r>
            <a:r>
              <a:rPr lang="en-US" sz="2200" i="0">
                <a:effectLst/>
              </a:rPr>
              <a:t> </a:t>
            </a:r>
            <a:r>
              <a:rPr lang="en-US" sz="2200" i="0" err="1">
                <a:effectLst/>
              </a:rPr>
              <a:t>studi</a:t>
            </a:r>
            <a:r>
              <a:rPr lang="en-US" sz="2200" i="0">
                <a:effectLst/>
              </a:rPr>
              <a:t> </a:t>
            </a:r>
            <a:r>
              <a:rPr lang="en-US" sz="2200" i="0" err="1">
                <a:effectLst/>
              </a:rPr>
              <a:t>scientifici</a:t>
            </a:r>
            <a:r>
              <a:rPr lang="en-US" sz="2200" i="0">
                <a:effectLst/>
              </a:rPr>
              <a:t> di </a:t>
            </a:r>
            <a:r>
              <a:rPr lang="en-US" sz="2200" i="0" err="1">
                <a:effectLst/>
              </a:rPr>
              <a:t>confronto</a:t>
            </a:r>
            <a:r>
              <a:rPr lang="en-US" sz="2200" i="0">
                <a:effectLst/>
              </a:rPr>
              <a:t> </a:t>
            </a:r>
            <a:r>
              <a:rPr lang="en-US" sz="2200" i="0" err="1">
                <a:effectLst/>
              </a:rPr>
              <a:t>degli</a:t>
            </a:r>
            <a:r>
              <a:rPr lang="en-US" sz="2200" i="0">
                <a:effectLst/>
              </a:rPr>
              <a:t> </a:t>
            </a:r>
            <a:r>
              <a:rPr lang="en-US" sz="2200" i="0" err="1">
                <a:effectLst/>
              </a:rPr>
              <a:t>ultimi</a:t>
            </a:r>
            <a:r>
              <a:rPr lang="en-US" sz="2200" i="0">
                <a:effectLst/>
              </a:rPr>
              <a:t> 30 </a:t>
            </a:r>
            <a:r>
              <a:rPr lang="en-US" sz="2200" i="0" err="1">
                <a:effectLst/>
              </a:rPr>
              <a:t>anni</a:t>
            </a:r>
            <a:r>
              <a:rPr lang="en-US" sz="2200" i="0">
                <a:effectLst/>
              </a:rPr>
              <a:t> </a:t>
            </a:r>
            <a:r>
              <a:rPr lang="en-US" sz="2200" i="0" err="1">
                <a:effectLst/>
              </a:rPr>
              <a:t>nelle</a:t>
            </a:r>
            <a:r>
              <a:rPr lang="en-US" sz="2200" i="0">
                <a:effectLst/>
              </a:rPr>
              <a:t> zone a </a:t>
            </a:r>
            <a:r>
              <a:rPr lang="en-US" sz="2200" i="0" err="1">
                <a:effectLst/>
              </a:rPr>
              <a:t>clima</a:t>
            </a:r>
            <a:r>
              <a:rPr lang="en-US" sz="2200" i="0">
                <a:effectLst/>
              </a:rPr>
              <a:t> </a:t>
            </a:r>
            <a:r>
              <a:rPr lang="en-US" sz="2200" i="0" err="1">
                <a:effectLst/>
              </a:rPr>
              <a:t>temperato</a:t>
            </a:r>
            <a:endParaRPr lang="en-GB" sz="220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76E84D4-F0D1-68A9-367D-9C5B413B6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32791" y="2687639"/>
            <a:ext cx="5183188" cy="3502024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457200" lvl="1" indent="0">
              <a:lnSpc>
                <a:spcPct val="160000"/>
              </a:lnSpc>
              <a:buNone/>
            </a:pPr>
            <a:r>
              <a:rPr lang="en-GB" dirty="0" err="1">
                <a:latin typeface="Century Gothic"/>
              </a:rPr>
              <a:t>L'efficienza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d'uso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dell'azoto</a:t>
            </a:r>
            <a:r>
              <a:rPr lang="en-GB" dirty="0">
                <a:latin typeface="Century Gothic"/>
              </a:rPr>
              <a:t> è del 12% </a:t>
            </a:r>
            <a:r>
              <a:rPr lang="en-GB" dirty="0" err="1">
                <a:latin typeface="Century Gothic"/>
              </a:rPr>
              <a:t>maggiore</a:t>
            </a:r>
            <a:endParaRPr lang="en-US" dirty="0">
              <a:latin typeface="Century Gothic"/>
            </a:endParaRPr>
          </a:p>
          <a:p>
            <a:pPr marL="457200" lvl="1" indent="0">
              <a:lnSpc>
                <a:spcPct val="160000"/>
              </a:lnSpc>
              <a:buNone/>
            </a:pPr>
            <a:r>
              <a:rPr lang="en-GB" dirty="0" err="1">
                <a:latin typeface="Century Gothic"/>
              </a:rPr>
              <a:t>Efficienza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nell'uso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dell'energiaè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maggiore</a:t>
            </a:r>
            <a:r>
              <a:rPr lang="en-GB" dirty="0">
                <a:latin typeface="Century Gothic"/>
              </a:rPr>
              <a:t>  del 19%</a:t>
            </a:r>
            <a:endParaRPr lang="en-US" dirty="0">
              <a:latin typeface="Century Gothic"/>
            </a:endParaRP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it-IT" dirty="0">
                <a:latin typeface="Century Gothic"/>
              </a:rPr>
              <a:t>fissazione dell'azoto (legumi), gestione dell'humus, miglioramento della fertilità del suolo, mobilizzazione dei nutrienti e ciclo dei nutrienti</a:t>
            </a:r>
            <a:endParaRPr lang="en-GB" dirty="0">
              <a:latin typeface="Century Gothic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A1014E-9EC1-4C3C-86F8-01C130CC8B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18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9F1E5-B51D-42AD-AC93-D04383B18E3E}"/>
              </a:ext>
            </a:extLst>
          </p:cNvPr>
          <p:cNvSpPr txBox="1"/>
          <p:nvPr/>
        </p:nvSpPr>
        <p:spPr>
          <a:xfrm>
            <a:off x="7587816" y="5872897"/>
            <a:ext cx="42281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latin typeface="Century Gothic" panose="020B0502020202020204" pitchFamily="34" charset="0"/>
              </a:rPr>
              <a:t>Riferimento</a:t>
            </a:r>
            <a:r>
              <a:rPr lang="en-US" sz="1000" dirty="0">
                <a:latin typeface="Century Gothic" panose="020B0502020202020204" pitchFamily="34" charset="0"/>
              </a:rPr>
              <a:t>: </a:t>
            </a:r>
            <a:r>
              <a:rPr lang="en-US" sz="1000" b="0" i="0" dirty="0">
                <a:effectLst/>
                <a:latin typeface="Century Gothic" panose="020B0502020202020204" pitchFamily="34" charset="0"/>
              </a:rPr>
              <a:t>Sanders et al, 2025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Link: </a:t>
            </a:r>
            <a:r>
              <a:rPr lang="en-US" sz="1000" dirty="0">
                <a:latin typeface="Century Gothic" panose="020B0502020202020204" pitchFamily="34" charset="0"/>
                <a:hlinkClick r:id="rId3"/>
              </a:rPr>
              <a:t>https://link.springer.com/article/10.1007/s13165-025-00493-w</a:t>
            </a:r>
            <a:endParaRPr lang="en-US" sz="1000" b="0" i="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6" name="Graphic 15" descr="Power Plant with solid fill">
            <a:extLst>
              <a:ext uri="{FF2B5EF4-FFF2-40B4-BE49-F238E27FC236}">
                <a16:creationId xmlns:a16="http://schemas.microsoft.com/office/drawing/2014/main" id="{D7679A90-BC63-855D-7DAC-D44ACC0E6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9383" y="2998012"/>
            <a:ext cx="358680" cy="430988"/>
          </a:xfrm>
          <a:prstGeom prst="rect">
            <a:avLst/>
          </a:prstGeom>
        </p:spPr>
      </p:pic>
      <p:pic>
        <p:nvPicPr>
          <p:cNvPr id="18" name="Graphic 17" descr="Plant With Roots with solid fill">
            <a:extLst>
              <a:ext uri="{FF2B5EF4-FFF2-40B4-BE49-F238E27FC236}">
                <a16:creationId xmlns:a16="http://schemas.microsoft.com/office/drawing/2014/main" id="{382F34AE-057F-83D2-2533-9BC9D2E34A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9329" y="4306299"/>
            <a:ext cx="555637" cy="555637"/>
          </a:xfrm>
          <a:prstGeom prst="rect">
            <a:avLst/>
          </a:prstGeom>
        </p:spPr>
      </p:pic>
      <p:pic>
        <p:nvPicPr>
          <p:cNvPr id="20" name="Graphic 19" descr="Watering Plant with solid fill">
            <a:extLst>
              <a:ext uri="{FF2B5EF4-FFF2-40B4-BE49-F238E27FC236}">
                <a16:creationId xmlns:a16="http://schemas.microsoft.com/office/drawing/2014/main" id="{E7787C4D-4497-ADA8-5534-3A40BFC32A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4676" y="5293327"/>
            <a:ext cx="464945" cy="464945"/>
          </a:xfrm>
          <a:prstGeom prst="rect">
            <a:avLst/>
          </a:prstGeom>
        </p:spPr>
      </p:pic>
      <p:pic>
        <p:nvPicPr>
          <p:cNvPr id="22" name="Graphic 21" descr="Renewable Energy with solid fill">
            <a:extLst>
              <a:ext uri="{FF2B5EF4-FFF2-40B4-BE49-F238E27FC236}">
                <a16:creationId xmlns:a16="http://schemas.microsoft.com/office/drawing/2014/main" id="{35787FAF-D321-3535-8265-E0CD112C44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32791" y="2892510"/>
            <a:ext cx="536490" cy="536490"/>
          </a:xfrm>
          <a:prstGeom prst="rect">
            <a:avLst/>
          </a:prstGeom>
        </p:spPr>
      </p:pic>
      <p:sp>
        <p:nvSpPr>
          <p:cNvPr id="23" name="Textfeld 12">
            <a:extLst>
              <a:ext uri="{FF2B5EF4-FFF2-40B4-BE49-F238E27FC236}">
                <a16:creationId xmlns:a16="http://schemas.microsoft.com/office/drawing/2014/main" id="{6F04CFC9-9DBB-49BD-4C48-5A989323AF7B}"/>
              </a:ext>
            </a:extLst>
          </p:cNvPr>
          <p:cNvSpPr txBox="1"/>
          <p:nvPr/>
        </p:nvSpPr>
        <p:spPr>
          <a:xfrm>
            <a:off x="6320496" y="4893217"/>
            <a:ext cx="60805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000" b="1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...rispetto </a:t>
            </a:r>
            <a:r>
              <a:rPr lang="en-GB" sz="2000" b="1" dirty="0" err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all'agricoltura</a:t>
            </a:r>
            <a:r>
              <a:rPr lang="en-GB" sz="2000" b="1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 </a:t>
            </a:r>
            <a:r>
              <a:rPr lang="en-GB" sz="2000" b="1" dirty="0" err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convenzionale</a:t>
            </a:r>
            <a:endParaRPr lang="en-GB" sz="2000" b="1" dirty="0">
              <a:solidFill>
                <a:srgbClr val="3F405B"/>
              </a:solidFill>
              <a:latin typeface="Century Gothic" panose="020B0502020202020204" pitchFamily="34" charset="0"/>
              <a:ea typeface="HGSSoeiKakugothicUB" panose="020B0400000000000000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1780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348D20-6AD5-4001-ABAA-97DAC4CA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80" y="2365732"/>
            <a:ext cx="10515600" cy="82391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entury Gothic"/>
                <a:ea typeface="HGSSoeiKakugothicUB"/>
              </a:rPr>
              <a:t>Le "</a:t>
            </a:r>
            <a:r>
              <a:rPr lang="en-GB" err="1">
                <a:latin typeface="Century Gothic"/>
                <a:ea typeface="HGSSoeiKakugothicUB"/>
              </a:rPr>
              <a:t>migliori</a:t>
            </a:r>
            <a:r>
              <a:rPr lang="en-GB" dirty="0">
                <a:latin typeface="Century Gothic"/>
                <a:ea typeface="HGSSoeiKakugothicUB"/>
              </a:rPr>
              <a:t>" </a:t>
            </a:r>
            <a:r>
              <a:rPr lang="en-GB" err="1">
                <a:latin typeface="Century Gothic"/>
                <a:ea typeface="HGSSoeiKakugothicUB"/>
              </a:rPr>
              <a:t>pratiche</a:t>
            </a:r>
            <a:r>
              <a:rPr lang="en-GB" dirty="0">
                <a:latin typeface="Century Gothic"/>
                <a:ea typeface="HGSSoeiKakugothicUB"/>
              </a:rPr>
              <a:t> di </a:t>
            </a:r>
            <a:r>
              <a:rPr lang="en-GB" err="1">
                <a:latin typeface="Century Gothic"/>
                <a:ea typeface="HGSSoeiKakugothicUB"/>
              </a:rPr>
              <a:t>agricoltura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biologica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climatica</a:t>
            </a:r>
            <a:r>
              <a:rPr lang="en-GB" dirty="0">
                <a:latin typeface="Century Gothic"/>
                <a:ea typeface="HGSSoeiKakugothicUB"/>
              </a:rPr>
              <a:t>: </a:t>
            </a:r>
            <a:br>
              <a:rPr lang="en-GB" dirty="0"/>
            </a:br>
            <a:r>
              <a:rPr lang="en-GB" dirty="0" err="1">
                <a:latin typeface="Century Gothic"/>
                <a:ea typeface="HGSSoeiKakugothicUB"/>
              </a:rPr>
              <a:t>Esperienze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>
                <a:latin typeface="Century Gothic"/>
                <a:ea typeface="HGSSoeiKakugothicUB"/>
              </a:rPr>
              <a:t>Italiane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5CE53F-E63E-421E-9806-F69289A05E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523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671CD-3B0D-C6AD-0FCA-CF69E552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GB"/>
              <a:t>Capire il cambiamento climatico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BE4BB-8DE8-D5D7-9663-F32959FBD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4200" y="1245986"/>
            <a:ext cx="4501896" cy="478908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b="1" dirty="0" err="1">
                <a:latin typeface="Century Gothic"/>
              </a:rPr>
              <a:t>Definizione</a:t>
            </a:r>
            <a:r>
              <a:rPr lang="en-GB" b="1" dirty="0">
                <a:latin typeface="Century Gothic"/>
              </a:rPr>
              <a:t>: </a:t>
            </a:r>
            <a:r>
              <a:rPr lang="en-GB" dirty="0" err="1">
                <a:latin typeface="Century Gothic"/>
              </a:rPr>
              <a:t>cambiamenti</a:t>
            </a:r>
            <a:r>
              <a:rPr lang="en-GB" dirty="0">
                <a:latin typeface="Century Gothic"/>
              </a:rPr>
              <a:t> a </a:t>
            </a:r>
            <a:r>
              <a:rPr lang="en-GB" dirty="0" err="1">
                <a:latin typeface="Century Gothic"/>
              </a:rPr>
              <a:t>lungo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termine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nei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modelli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meteorologici</a:t>
            </a:r>
            <a:r>
              <a:rPr lang="en-GB" dirty="0">
                <a:latin typeface="Century Gothic"/>
              </a:rPr>
              <a:t>, come la </a:t>
            </a:r>
            <a:r>
              <a:rPr lang="en-GB" dirty="0" err="1">
                <a:latin typeface="Century Gothic"/>
              </a:rPr>
              <a:t>temperatura</a:t>
            </a:r>
            <a:r>
              <a:rPr lang="en-GB" dirty="0">
                <a:latin typeface="Century Gothic"/>
              </a:rPr>
              <a:t>, le </a:t>
            </a:r>
            <a:r>
              <a:rPr lang="en-GB" dirty="0" err="1">
                <a:latin typeface="Century Gothic"/>
              </a:rPr>
              <a:t>precipitazioni</a:t>
            </a:r>
            <a:r>
              <a:rPr lang="en-GB" dirty="0">
                <a:latin typeface="Century Gothic"/>
              </a:rPr>
              <a:t> e </a:t>
            </a:r>
            <a:r>
              <a:rPr lang="en-GB" dirty="0" err="1">
                <a:latin typeface="Century Gothic"/>
              </a:rPr>
              <a:t>altri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fattori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climatici</a:t>
            </a:r>
            <a:r>
              <a:rPr lang="en-GB" dirty="0">
                <a:latin typeface="Century Gothic"/>
              </a:rPr>
              <a:t>, </a:t>
            </a:r>
            <a:r>
              <a:rPr lang="en-GB" dirty="0" err="1">
                <a:latin typeface="Century Gothic"/>
              </a:rPr>
              <a:t>causati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dalle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emissioni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antropogeniche</a:t>
            </a:r>
            <a:r>
              <a:rPr lang="en-GB" dirty="0">
                <a:latin typeface="Century Gothic"/>
              </a:rPr>
              <a:t> di gas a </a:t>
            </a:r>
            <a:r>
              <a:rPr lang="en-GB" dirty="0" err="1">
                <a:latin typeface="Century Gothic"/>
              </a:rPr>
              <a:t>effetto</a:t>
            </a:r>
            <a:r>
              <a:rPr lang="en-GB" dirty="0">
                <a:latin typeface="Century Gothic"/>
              </a:rPr>
              <a:t> serra (GHG).</a:t>
            </a:r>
          </a:p>
          <a:p>
            <a:r>
              <a:rPr lang="en-GB" b="1" dirty="0">
                <a:latin typeface="Century Gothic"/>
              </a:rPr>
              <a:t>Cause </a:t>
            </a:r>
            <a:r>
              <a:rPr lang="en-GB" b="1" dirty="0" err="1">
                <a:latin typeface="Century Gothic"/>
              </a:rPr>
              <a:t>primarie</a:t>
            </a:r>
            <a:r>
              <a:rPr lang="en-GB" b="1" dirty="0">
                <a:latin typeface="Century Gothic"/>
              </a:rPr>
              <a:t>: </a:t>
            </a:r>
            <a:r>
              <a:rPr lang="en-GB" dirty="0" err="1">
                <a:latin typeface="Century Gothic"/>
              </a:rPr>
              <a:t>uso</a:t>
            </a:r>
            <a:r>
              <a:rPr lang="en-GB" dirty="0">
                <a:latin typeface="Century Gothic"/>
              </a:rPr>
              <a:t>  </a:t>
            </a:r>
            <a:r>
              <a:rPr lang="en-GB" dirty="0" err="1">
                <a:latin typeface="Century Gothic"/>
              </a:rPr>
              <a:t>intensivo</a:t>
            </a:r>
            <a:r>
              <a:rPr lang="en-GB" dirty="0">
                <a:latin typeface="Century Gothic"/>
              </a:rPr>
              <a:t> di </a:t>
            </a:r>
            <a:r>
              <a:rPr lang="en-GB" dirty="0" err="1">
                <a:latin typeface="Century Gothic"/>
              </a:rPr>
              <a:t>combustibili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fossili</a:t>
            </a:r>
            <a:r>
              <a:rPr lang="en-GB" dirty="0">
                <a:latin typeface="Century Gothic"/>
              </a:rPr>
              <a:t>, </a:t>
            </a:r>
            <a:r>
              <a:rPr lang="en-GB" dirty="0" err="1">
                <a:latin typeface="Century Gothic"/>
              </a:rPr>
              <a:t>processi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industriali</a:t>
            </a:r>
            <a:r>
              <a:rPr lang="en-GB" dirty="0">
                <a:latin typeface="Century Gothic"/>
              </a:rPr>
              <a:t>, </a:t>
            </a:r>
            <a:r>
              <a:rPr lang="en-GB" dirty="0" err="1">
                <a:latin typeface="Century Gothic"/>
              </a:rPr>
              <a:t>deforestazione</a:t>
            </a:r>
            <a:r>
              <a:rPr lang="en-GB" dirty="0">
                <a:latin typeface="Century Gothic"/>
              </a:rPr>
              <a:t>, </a:t>
            </a:r>
            <a:r>
              <a:rPr lang="en-GB" dirty="0" err="1">
                <a:latin typeface="Century Gothic"/>
              </a:rPr>
              <a:t>attività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agricole</a:t>
            </a:r>
            <a:r>
              <a:rPr lang="en-GB" dirty="0">
                <a:latin typeface="Century Gothic"/>
              </a:rPr>
              <a:t> intensive, </a:t>
            </a:r>
            <a:r>
              <a:rPr lang="en-GB" dirty="0" err="1">
                <a:latin typeface="Century Gothic"/>
              </a:rPr>
              <a:t>ecc</a:t>
            </a:r>
            <a:r>
              <a:rPr lang="en-GB" dirty="0">
                <a:latin typeface="Century Gothic"/>
              </a:rPr>
              <a:t>.</a:t>
            </a:r>
          </a:p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6E1DF-DD34-5FED-080E-EA5C62266D2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</a:t>
            </a:fld>
            <a:endParaRPr lang="en-GB"/>
          </a:p>
        </p:txBody>
      </p:sp>
      <p:pic>
        <p:nvPicPr>
          <p:cNvPr id="7" name="Picture 6" descr="A graph of a graph showing the amount of carbon dioxide&#10;&#10;AI-generated content may be incorrect.">
            <a:extLst>
              <a:ext uri="{FF2B5EF4-FFF2-40B4-BE49-F238E27FC236}">
                <a16:creationId xmlns:a16="http://schemas.microsoft.com/office/drawing/2014/main" id="{73B7A0AC-EDC6-10BC-BAEF-533158923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553" y="1416099"/>
            <a:ext cx="6621306" cy="4618360"/>
          </a:xfrm>
          <a:prstGeom prst="rect">
            <a:avLst/>
          </a:prstGeom>
          <a:noFill/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9676269-B1B1-CB66-CEE8-3C6E6CC05294}"/>
              </a:ext>
            </a:extLst>
          </p:cNvPr>
          <p:cNvSpPr txBox="1">
            <a:spLocks/>
          </p:cNvSpPr>
          <p:nvPr/>
        </p:nvSpPr>
        <p:spPr>
          <a:xfrm>
            <a:off x="7629386" y="6040071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rgbClr val="3F405B"/>
                </a:solidFill>
                <a:latin typeface="Century Gothic" panose="020B0502020202020204" pitchFamily="34" charset="0"/>
              </a:rPr>
              <a:t>Link: https://climate.copernicus.eu/esotc/2024/trends-climate-indicators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74F7A7-690A-491B-AEEF-AEA6991CDFF1}"/>
              </a:ext>
            </a:extLst>
          </p:cNvPr>
          <p:cNvSpPr/>
          <p:nvPr/>
        </p:nvSpPr>
        <p:spPr>
          <a:xfrm>
            <a:off x="6218119" y="1417796"/>
            <a:ext cx="4784962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solidFill>
                  <a:srgbClr val="3F405B"/>
                </a:solidFill>
                <a:latin typeface="Century Gothic" panose="020B0502020202020204" pitchFamily="34" charset="0"/>
              </a:rPr>
              <a:t>Concentrazione globale di anidride carbonica nell'atmosfera</a:t>
            </a:r>
          </a:p>
        </p:txBody>
      </p:sp>
    </p:spTree>
    <p:extLst>
      <p:ext uri="{BB962C8B-B14F-4D97-AF65-F5344CB8AC3E}">
        <p14:creationId xmlns:p14="http://schemas.microsoft.com/office/powerpoint/2010/main" val="2366025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A53166-3D11-4FCE-9102-D30AAE2D0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2433"/>
            <a:ext cx="11181082" cy="556971"/>
          </a:xfrm>
        </p:spPr>
        <p:txBody>
          <a:bodyPr>
            <a:noAutofit/>
          </a:bodyPr>
          <a:lstStyle/>
          <a:p>
            <a:r>
              <a:rPr lang="en-GB" sz="3200">
                <a:latin typeface="Century Gothic"/>
                <a:ea typeface="HGSSoeiKakugothicUB"/>
              </a:rPr>
              <a:t>Selezione di pratiche di agricoltura biologica climatica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C994FCB-04D2-4293-8E96-F3BD317961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20</a:t>
            </a:fld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A075F87-ADBF-4F45-B546-C9DEC3D11AA9}"/>
              </a:ext>
            </a:extLst>
          </p:cNvPr>
          <p:cNvSpPr/>
          <p:nvPr/>
        </p:nvSpPr>
        <p:spPr>
          <a:xfrm>
            <a:off x="4485282" y="2167747"/>
            <a:ext cx="3648072" cy="345222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3F405B"/>
                </a:solidFill>
                <a:latin typeface="Century Gothic"/>
              </a:rPr>
              <a:t>Semina diretta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3F405B"/>
                </a:solidFill>
                <a:latin typeface="Century Gothic"/>
              </a:rPr>
              <a:t>Coltura intercalare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3F405B"/>
                </a:solidFill>
                <a:latin typeface="Century Gothic"/>
              </a:rPr>
              <a:t>Colture di copertura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3F405B"/>
                </a:solidFill>
                <a:latin typeface="Century Gothic"/>
              </a:rPr>
              <a:t>Strisce fiorite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3F405B"/>
                </a:solidFill>
                <a:latin typeface="Century Gothic"/>
              </a:rPr>
              <a:t>Piante perenni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3F405B"/>
                </a:solidFill>
                <a:latin typeface="Century Gothic"/>
              </a:rPr>
              <a:t>Agroforestazione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3F405B"/>
                </a:solidFill>
                <a:latin typeface="Century Gothic"/>
              </a:rPr>
              <a:t>Diversificazione delle produzioni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3F405B"/>
                </a:solidFill>
                <a:latin typeface="Century Gothic"/>
              </a:rPr>
              <a:t>Scelta di specie e varietà più adatte 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68FDE42D-6B53-4429-90BF-D93825D613E6}"/>
              </a:ext>
            </a:extLst>
          </p:cNvPr>
          <p:cNvSpPr txBox="1">
            <a:spLocks/>
          </p:cNvSpPr>
          <p:nvPr/>
        </p:nvSpPr>
        <p:spPr>
          <a:xfrm>
            <a:off x="4975498" y="1322292"/>
            <a:ext cx="3268345" cy="55697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 err="1">
                <a:latin typeface="Century Gothic"/>
              </a:rPr>
              <a:t>Colture</a:t>
            </a:r>
            <a:r>
              <a:rPr lang="en-GB" b="1" dirty="0">
                <a:latin typeface="Century Gothic"/>
              </a:rPr>
              <a:t> e loro </a:t>
            </a:r>
            <a:r>
              <a:rPr lang="en-GB" b="1" dirty="0" err="1">
                <a:latin typeface="Century Gothic"/>
              </a:rPr>
              <a:t>contesto</a:t>
            </a:r>
            <a:endParaRPr lang="en-GB" b="1" dirty="0">
              <a:latin typeface="Century Gothic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34FD649-0513-4D91-803D-87BA139889E7}"/>
              </a:ext>
            </a:extLst>
          </p:cNvPr>
          <p:cNvSpPr/>
          <p:nvPr/>
        </p:nvSpPr>
        <p:spPr>
          <a:xfrm>
            <a:off x="8446204" y="1868540"/>
            <a:ext cx="3455118" cy="41806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>
                <a:solidFill>
                  <a:srgbClr val="3F405B"/>
                </a:solidFill>
                <a:latin typeface="Century Gothic"/>
              </a:rPr>
              <a:t>Conversione ad elettricità proveniente da rinnovabili</a:t>
            </a:r>
            <a:endParaRPr lang="it-IT" sz="200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>
                <a:solidFill>
                  <a:srgbClr val="3F405B"/>
                </a:solidFill>
                <a:latin typeface="Century Gothic"/>
              </a:rPr>
              <a:t>Recupero di calore dai processi di trasformazione 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>
                <a:solidFill>
                  <a:srgbClr val="3F405B"/>
                </a:solidFill>
                <a:latin typeface="Century Gothic"/>
              </a:rPr>
              <a:t>Uso e produzione di energia all'interno dell'azienda agricola, ad es. fotovoltaico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>
                <a:solidFill>
                  <a:srgbClr val="3F405B"/>
                </a:solidFill>
                <a:latin typeface="Century Gothic"/>
              </a:rPr>
              <a:t>Riduzione della plastica in azienda 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>
                <a:solidFill>
                  <a:srgbClr val="3F405B"/>
                </a:solidFill>
                <a:latin typeface="Century Gothic"/>
              </a:rPr>
              <a:t>Veicoli elettrici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3F405B"/>
              </a:solidFill>
              <a:latin typeface="Century Gothic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21121A6-9C46-413F-A26A-208231BC71BF}"/>
              </a:ext>
            </a:extLst>
          </p:cNvPr>
          <p:cNvSpPr txBox="1">
            <a:spLocks/>
          </p:cNvSpPr>
          <p:nvPr/>
        </p:nvSpPr>
        <p:spPr>
          <a:xfrm>
            <a:off x="9071944" y="1258697"/>
            <a:ext cx="2733671" cy="556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 err="1"/>
              <a:t>Infrastrutture</a:t>
            </a:r>
            <a:endParaRPr lang="en-GB" dirty="0"/>
          </a:p>
        </p:txBody>
      </p:sp>
      <p:pic>
        <p:nvPicPr>
          <p:cNvPr id="13" name="Graphic 12" descr="Crops with solid fill">
            <a:extLst>
              <a:ext uri="{FF2B5EF4-FFF2-40B4-BE49-F238E27FC236}">
                <a16:creationId xmlns:a16="http://schemas.microsoft.com/office/drawing/2014/main" id="{8AEA4061-2B0B-CF3E-7880-79009C0FC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4393" y="1160820"/>
            <a:ext cx="556971" cy="556971"/>
          </a:xfrm>
          <a:prstGeom prst="rect">
            <a:avLst/>
          </a:prstGeom>
        </p:spPr>
      </p:pic>
      <p:pic>
        <p:nvPicPr>
          <p:cNvPr id="16" name="Graphic 15" descr="Barn with solid fill">
            <a:extLst>
              <a:ext uri="{FF2B5EF4-FFF2-40B4-BE49-F238E27FC236}">
                <a16:creationId xmlns:a16="http://schemas.microsoft.com/office/drawing/2014/main" id="{FA433749-565F-DE32-845D-070394187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6204" y="1168891"/>
            <a:ext cx="556971" cy="556971"/>
          </a:xfrm>
          <a:prstGeom prst="rect">
            <a:avLst/>
          </a:prstGeom>
        </p:spPr>
      </p:pic>
      <p:sp>
        <p:nvSpPr>
          <p:cNvPr id="17" name="Textfeld 12">
            <a:extLst>
              <a:ext uri="{FF2B5EF4-FFF2-40B4-BE49-F238E27FC236}">
                <a16:creationId xmlns:a16="http://schemas.microsoft.com/office/drawing/2014/main" id="{A81BA69A-A25D-795D-1B33-EEBE06D31B43}"/>
              </a:ext>
            </a:extLst>
          </p:cNvPr>
          <p:cNvSpPr txBox="1"/>
          <p:nvPr/>
        </p:nvSpPr>
        <p:spPr>
          <a:xfrm>
            <a:off x="9602987" y="5772077"/>
            <a:ext cx="2126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000" b="1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...e </a:t>
            </a:r>
            <a:r>
              <a:rPr lang="en-GB" sz="2000" b="1" dirty="0" err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molto</a:t>
            </a:r>
            <a:r>
              <a:rPr lang="en-GB" sz="2000" b="1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 </a:t>
            </a:r>
            <a:r>
              <a:rPr lang="en-GB" sz="2000" b="1" dirty="0" err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altro</a:t>
            </a:r>
            <a:endParaRPr lang="en-GB" sz="2000" b="1" dirty="0">
              <a:solidFill>
                <a:srgbClr val="3F405B"/>
              </a:solidFill>
              <a:latin typeface="Century Gothic" panose="020B0502020202020204" pitchFamily="34" charset="0"/>
              <a:ea typeface="HGSSoeiKakugothicUB" panose="020B0400000000000000" pitchFamily="34" charset="-128"/>
              <a:cs typeface="+mj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C7EB3A-47D9-6BC0-76AA-37A7D45AB867}"/>
              </a:ext>
            </a:extLst>
          </p:cNvPr>
          <p:cNvSpPr txBox="1"/>
          <p:nvPr/>
        </p:nvSpPr>
        <p:spPr>
          <a:xfrm>
            <a:off x="12722204" y="556320"/>
            <a:ext cx="223228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Settori alternativi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D8FD2F-5B5B-3885-A177-172C7A7F688F}"/>
              </a:ext>
            </a:extLst>
          </p:cNvPr>
          <p:cNvGrpSpPr/>
          <p:nvPr/>
        </p:nvGrpSpPr>
        <p:grpSpPr>
          <a:xfrm>
            <a:off x="12572692" y="1015797"/>
            <a:ext cx="3596172" cy="5201284"/>
            <a:chOff x="12572692" y="1015797"/>
            <a:chExt cx="3596172" cy="5201284"/>
          </a:xfrm>
        </p:grpSpPr>
        <p:sp>
          <p:nvSpPr>
            <p:cNvPr id="18" name="Inhaltsplatzhalter 2">
              <a:extLst>
                <a:ext uri="{FF2B5EF4-FFF2-40B4-BE49-F238E27FC236}">
                  <a16:creationId xmlns:a16="http://schemas.microsoft.com/office/drawing/2014/main" id="{8ECC3B77-F7B7-EF5C-6EC6-567542A61BFD}"/>
                </a:ext>
              </a:extLst>
            </p:cNvPr>
            <p:cNvSpPr txBox="1">
              <a:spLocks/>
            </p:cNvSpPr>
            <p:nvPr/>
          </p:nvSpPr>
          <p:spPr>
            <a:xfrm>
              <a:off x="13106092" y="1103458"/>
              <a:ext cx="2928937" cy="55697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b="1"/>
                <a:t>Gestione degli ingressi</a:t>
              </a:r>
            </a:p>
            <a:p>
              <a:endParaRPr lang="en-GB"/>
            </a:p>
            <a:p>
              <a:endParaRPr lang="en-GB"/>
            </a:p>
          </p:txBody>
        </p:sp>
        <p:sp>
          <p:nvSpPr>
            <p:cNvPr id="19" name="Inhaltsplatzhalter 2">
              <a:extLst>
                <a:ext uri="{FF2B5EF4-FFF2-40B4-BE49-F238E27FC236}">
                  <a16:creationId xmlns:a16="http://schemas.microsoft.com/office/drawing/2014/main" id="{CB2A480B-9058-9C28-9C7B-CB2A60255D21}"/>
                </a:ext>
              </a:extLst>
            </p:cNvPr>
            <p:cNvSpPr txBox="1">
              <a:spLocks/>
            </p:cNvSpPr>
            <p:nvPr/>
          </p:nvSpPr>
          <p:spPr>
            <a:xfrm>
              <a:off x="12572692" y="1660429"/>
              <a:ext cx="3596172" cy="455665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 err="1"/>
                <a:t>Produzione</a:t>
              </a:r>
              <a:r>
                <a:rPr lang="en-GB" dirty="0"/>
                <a:t> e </a:t>
              </a:r>
              <a:r>
                <a:rPr lang="en-GB" dirty="0" err="1"/>
                <a:t>applicazione</a:t>
              </a:r>
              <a:r>
                <a:rPr lang="en-GB" dirty="0"/>
                <a:t> del compost</a:t>
              </a:r>
            </a:p>
            <a:p>
              <a:r>
                <a:rPr lang="en-GB" dirty="0" err="1"/>
                <a:t>Stoccaggio</a:t>
              </a:r>
              <a:r>
                <a:rPr lang="en-GB" dirty="0"/>
                <a:t> del </a:t>
              </a:r>
              <a:r>
                <a:rPr lang="en-GB" dirty="0" err="1"/>
                <a:t>letame</a:t>
              </a:r>
              <a:endParaRPr lang="en-GB" dirty="0"/>
            </a:p>
            <a:p>
              <a:r>
                <a:rPr lang="en-GB" dirty="0" err="1"/>
                <a:t>Applicazione</a:t>
              </a:r>
              <a:r>
                <a:rPr lang="en-GB" dirty="0"/>
                <a:t> di </a:t>
              </a:r>
              <a:r>
                <a:rPr lang="en-GB" dirty="0" err="1"/>
                <a:t>liquami</a:t>
              </a:r>
              <a:endParaRPr lang="en-GB" dirty="0"/>
            </a:p>
            <a:p>
              <a:r>
                <a:rPr lang="en-GB" dirty="0" err="1"/>
                <a:t>Agricoltura</a:t>
              </a:r>
              <a:r>
                <a:rPr lang="en-GB" dirty="0"/>
                <a:t> di </a:t>
              </a:r>
              <a:r>
                <a:rPr lang="en-GB" dirty="0" err="1"/>
                <a:t>precisione</a:t>
              </a:r>
              <a:endParaRPr lang="en-GB" dirty="0"/>
            </a:p>
          </p:txBody>
        </p:sp>
        <p:pic>
          <p:nvPicPr>
            <p:cNvPr id="27" name="Graphic 26" descr="Sustainability with solid fill">
              <a:extLst>
                <a:ext uri="{FF2B5EF4-FFF2-40B4-BE49-F238E27FC236}">
                  <a16:creationId xmlns:a16="http://schemas.microsoft.com/office/drawing/2014/main" id="{9191D9E5-1604-C07D-B69C-6C7AB3C75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632753" y="1015797"/>
              <a:ext cx="556972" cy="556972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1052F23-81F1-08C6-7849-092EDE3AED6D}"/>
              </a:ext>
            </a:extLst>
          </p:cNvPr>
          <p:cNvGrpSpPr/>
          <p:nvPr/>
        </p:nvGrpSpPr>
        <p:grpSpPr>
          <a:xfrm>
            <a:off x="16247586" y="980212"/>
            <a:ext cx="3596172" cy="5191975"/>
            <a:chOff x="19898871" y="937445"/>
            <a:chExt cx="3596172" cy="519197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76C46F2-DF86-15BE-D15E-C8D33236687A}"/>
                </a:ext>
              </a:extLst>
            </p:cNvPr>
            <p:cNvGrpSpPr/>
            <p:nvPr/>
          </p:nvGrpSpPr>
          <p:grpSpPr>
            <a:xfrm>
              <a:off x="19898871" y="1015797"/>
              <a:ext cx="3596172" cy="5113623"/>
              <a:chOff x="12572692" y="1103458"/>
              <a:chExt cx="3596172" cy="5113623"/>
            </a:xfrm>
          </p:grpSpPr>
          <p:sp>
            <p:nvSpPr>
              <p:cNvPr id="36" name="Inhaltsplatzhalter 2">
                <a:extLst>
                  <a:ext uri="{FF2B5EF4-FFF2-40B4-BE49-F238E27FC236}">
                    <a16:creationId xmlns:a16="http://schemas.microsoft.com/office/drawing/2014/main" id="{590C6E71-AA36-1DA6-CA9E-B92B7AA70F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06092" y="1103458"/>
                <a:ext cx="2928937" cy="5569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b="1" dirty="0" err="1"/>
                  <a:t>Gestione</a:t>
                </a:r>
                <a:r>
                  <a:rPr lang="en-GB" b="1" dirty="0"/>
                  <a:t> </a:t>
                </a:r>
                <a:r>
                  <a:rPr lang="en-GB" b="1" dirty="0" err="1"/>
                  <a:t>dell'acqua</a:t>
                </a:r>
                <a:endParaRPr lang="en-GB" b="1" dirty="0"/>
              </a:p>
              <a:p>
                <a:endParaRPr lang="en-GB" dirty="0"/>
              </a:p>
              <a:p>
                <a:endParaRPr lang="en-GB" dirty="0"/>
              </a:p>
            </p:txBody>
          </p:sp>
          <p:sp>
            <p:nvSpPr>
              <p:cNvPr id="37" name="Inhaltsplatzhalter 2">
                <a:extLst>
                  <a:ext uri="{FF2B5EF4-FFF2-40B4-BE49-F238E27FC236}">
                    <a16:creationId xmlns:a16="http://schemas.microsoft.com/office/drawing/2014/main" id="{1C8871F7-F719-7FEB-9B6C-8D3CE216D0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72692" y="1660429"/>
                <a:ext cx="3596172" cy="45566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 err="1"/>
                  <a:t>Cattura</a:t>
                </a:r>
                <a:r>
                  <a:rPr lang="en-GB" dirty="0"/>
                  <a:t> </a:t>
                </a:r>
                <a:r>
                  <a:rPr lang="en-GB" dirty="0" err="1"/>
                  <a:t>dell'acqua</a:t>
                </a:r>
                <a:endParaRPr lang="en-GB" dirty="0"/>
              </a:p>
              <a:p>
                <a:r>
                  <a:rPr lang="en-GB" dirty="0"/>
                  <a:t>Uso </a:t>
                </a:r>
                <a:r>
                  <a:rPr lang="en-GB" dirty="0" err="1"/>
                  <a:t>efficiente</a:t>
                </a:r>
                <a:r>
                  <a:rPr lang="en-GB" dirty="0"/>
                  <a:t> </a:t>
                </a:r>
                <a:r>
                  <a:rPr lang="en-GB" dirty="0" err="1"/>
                  <a:t>dell'acqua</a:t>
                </a:r>
                <a:endParaRPr lang="en-GB" dirty="0"/>
              </a:p>
              <a:p>
                <a:r>
                  <a:rPr lang="en-GB" dirty="0" err="1"/>
                  <a:t>Buone</a:t>
                </a:r>
                <a:r>
                  <a:rPr lang="en-GB" dirty="0"/>
                  <a:t> </a:t>
                </a:r>
                <a:r>
                  <a:rPr lang="en-GB" dirty="0" err="1"/>
                  <a:t>pratiche</a:t>
                </a:r>
                <a:r>
                  <a:rPr lang="en-GB" dirty="0"/>
                  <a:t> di </a:t>
                </a:r>
                <a:r>
                  <a:rPr lang="en-GB" dirty="0" err="1"/>
                  <a:t>irrigazione</a:t>
                </a:r>
                <a:endParaRPr lang="en-GB" dirty="0"/>
              </a:p>
              <a:p>
                <a:r>
                  <a:rPr lang="en-GB" dirty="0" err="1"/>
                  <a:t>Monitoraggio</a:t>
                </a:r>
                <a:r>
                  <a:rPr lang="en-GB" dirty="0"/>
                  <a:t> del </a:t>
                </a:r>
                <a:r>
                  <a:rPr lang="en-GB" dirty="0" err="1"/>
                  <a:t>consumo</a:t>
                </a:r>
                <a:r>
                  <a:rPr lang="en-GB" dirty="0"/>
                  <a:t> di </a:t>
                </a:r>
                <a:r>
                  <a:rPr lang="en-GB" dirty="0" err="1"/>
                  <a:t>acqua</a:t>
                </a:r>
                <a:endParaRPr lang="en-GB" dirty="0"/>
              </a:p>
            </p:txBody>
          </p:sp>
        </p:grpSp>
        <p:pic>
          <p:nvPicPr>
            <p:cNvPr id="40" name="Graphic 39" descr="Watering Plant with solid fill">
              <a:extLst>
                <a:ext uri="{FF2B5EF4-FFF2-40B4-BE49-F238E27FC236}">
                  <a16:creationId xmlns:a16="http://schemas.microsoft.com/office/drawing/2014/main" id="{CD2BA02A-C6DE-1AC6-4AC7-AC92A4275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908154" y="937445"/>
              <a:ext cx="556971" cy="556971"/>
            </a:xfrm>
            <a:prstGeom prst="rect">
              <a:avLst/>
            </a:prstGeom>
          </p:spPr>
        </p:pic>
      </p:grpSp>
      <p:grpSp>
        <p:nvGrpSpPr>
          <p:cNvPr id="24" name="Group 37">
            <a:extLst>
              <a:ext uri="{FF2B5EF4-FFF2-40B4-BE49-F238E27FC236}">
                <a16:creationId xmlns:a16="http://schemas.microsoft.com/office/drawing/2014/main" id="{ABF763E3-F1F4-4E6E-C26F-84E58A0872AF}"/>
              </a:ext>
            </a:extLst>
          </p:cNvPr>
          <p:cNvGrpSpPr/>
          <p:nvPr/>
        </p:nvGrpSpPr>
        <p:grpSpPr>
          <a:xfrm>
            <a:off x="411865" y="1194422"/>
            <a:ext cx="4062515" cy="5442396"/>
            <a:chOff x="16224585" y="737222"/>
            <a:chExt cx="4062515" cy="5442396"/>
          </a:xfrm>
        </p:grpSpPr>
        <p:grpSp>
          <p:nvGrpSpPr>
            <p:cNvPr id="25" name="Group 28">
              <a:extLst>
                <a:ext uri="{FF2B5EF4-FFF2-40B4-BE49-F238E27FC236}">
                  <a16:creationId xmlns:a16="http://schemas.microsoft.com/office/drawing/2014/main" id="{FE381BC8-DC7F-63E3-B5E6-E6701DD97BAF}"/>
                </a:ext>
              </a:extLst>
            </p:cNvPr>
            <p:cNvGrpSpPr/>
            <p:nvPr/>
          </p:nvGrpSpPr>
          <p:grpSpPr>
            <a:xfrm>
              <a:off x="16224585" y="801497"/>
              <a:ext cx="4062515" cy="5378121"/>
              <a:chOff x="12628413" y="846391"/>
              <a:chExt cx="4062515" cy="5378121"/>
            </a:xfrm>
          </p:grpSpPr>
          <p:sp>
            <p:nvSpPr>
              <p:cNvPr id="32" name="Inhaltsplatzhalter 2">
                <a:extLst>
                  <a:ext uri="{FF2B5EF4-FFF2-40B4-BE49-F238E27FC236}">
                    <a16:creationId xmlns:a16="http://schemas.microsoft.com/office/drawing/2014/main" id="{1734236C-DFA0-E3DA-F0B7-F2F3077F67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364316" y="846391"/>
                <a:ext cx="3326612" cy="72089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b="1" dirty="0" err="1"/>
                  <a:t>Gestione</a:t>
                </a:r>
                <a:r>
                  <a:rPr lang="en-GB" b="1" dirty="0"/>
                  <a:t> del </a:t>
                </a:r>
                <a:r>
                  <a:rPr lang="en-GB" b="1" dirty="0" err="1"/>
                  <a:t>suolo</a:t>
                </a:r>
                <a:endParaRPr lang="en-GB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b="1" dirty="0"/>
                  <a:t>e </a:t>
                </a:r>
                <a:r>
                  <a:rPr lang="en-GB" b="1" dirty="0" err="1"/>
                  <a:t>acqua</a:t>
                </a:r>
                <a:endParaRPr lang="en-GB" b="1" dirty="0"/>
              </a:p>
              <a:p>
                <a:endParaRPr lang="en-GB" dirty="0"/>
              </a:p>
              <a:p>
                <a:endParaRPr lang="en-GB" dirty="0"/>
              </a:p>
            </p:txBody>
          </p:sp>
          <p:sp>
            <p:nvSpPr>
              <p:cNvPr id="33" name="Inhaltsplatzhalter 2">
                <a:extLst>
                  <a:ext uri="{FF2B5EF4-FFF2-40B4-BE49-F238E27FC236}">
                    <a16:creationId xmlns:a16="http://schemas.microsoft.com/office/drawing/2014/main" id="{5D046603-077D-F33E-9C80-2261EAD9B8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628413" y="1667860"/>
                <a:ext cx="3596172" cy="455665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2000">
                    <a:latin typeface="Century Gothic"/>
                  </a:rPr>
                  <a:t>Lavorazione del terreno: ridurre la profondità, la frequenza, no-</a:t>
                </a:r>
                <a:r>
                  <a:rPr lang="it-IT" sz="2000" err="1">
                    <a:latin typeface="Century Gothic"/>
                  </a:rPr>
                  <a:t>till</a:t>
                </a:r>
                <a:r>
                  <a:rPr lang="it-IT" sz="2000">
                    <a:latin typeface="Century Gothic"/>
                  </a:rPr>
                  <a:t>, min-</a:t>
                </a:r>
                <a:r>
                  <a:rPr lang="it-IT" sz="2000" err="1">
                    <a:latin typeface="Century Gothic"/>
                  </a:rPr>
                  <a:t>till</a:t>
                </a:r>
                <a:endParaRPr lang="it-IT" sz="2000" dirty="0" err="1">
                  <a:latin typeface="Century Gothic"/>
                </a:endParaRPr>
              </a:p>
              <a:p>
                <a:r>
                  <a:rPr lang="it-IT" sz="2000">
                    <a:latin typeface="Century Gothic"/>
                  </a:rPr>
                  <a:t>Aggiunta di SOM al terreno (ammendanti, fertilizzanti organici) </a:t>
                </a:r>
              </a:p>
              <a:p>
                <a:r>
                  <a:rPr lang="it-IT" sz="2000">
                    <a:latin typeface="Century Gothic"/>
                  </a:rPr>
                  <a:t>Produzione e applicazione del compost</a:t>
                </a:r>
              </a:p>
              <a:p>
                <a:r>
                  <a:rPr lang="it-IT" sz="2000" dirty="0">
                    <a:latin typeface="Century Gothic"/>
                  </a:rPr>
                  <a:t>Raccolta dell'acqua</a:t>
                </a:r>
              </a:p>
              <a:p>
                <a:r>
                  <a:rPr lang="it-IT" sz="2000" dirty="0">
                    <a:latin typeface="Century Gothic"/>
                  </a:rPr>
                  <a:t>Buone pratiche di irrigazione</a:t>
                </a:r>
              </a:p>
              <a:p>
                <a:r>
                  <a:rPr lang="it-IT" sz="2000" dirty="0">
                    <a:latin typeface="Century Gothic"/>
                  </a:rPr>
                  <a:t>Monitoraggio del consumo di acqua</a:t>
                </a:r>
              </a:p>
              <a:p>
                <a:endParaRPr lang="it-IT" sz="2000" dirty="0"/>
              </a:p>
            </p:txBody>
          </p:sp>
        </p:grpSp>
        <p:pic>
          <p:nvPicPr>
            <p:cNvPr id="26" name="Graphic 33" descr="Plant With Roots with solid fill">
              <a:extLst>
                <a:ext uri="{FF2B5EF4-FFF2-40B4-BE49-F238E27FC236}">
                  <a16:creationId xmlns:a16="http://schemas.microsoft.com/office/drawing/2014/main" id="{25857D5D-BBD9-4E1D-DBF0-FEC6107F8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6393958" y="737222"/>
              <a:ext cx="556971" cy="556971"/>
            </a:xfrm>
            <a:prstGeom prst="rect">
              <a:avLst/>
            </a:prstGeom>
          </p:spPr>
        </p:pic>
      </p:grpSp>
      <p:pic>
        <p:nvPicPr>
          <p:cNvPr id="39" name="Graphic 39" descr="Watering Plant with solid fill">
            <a:extLst>
              <a:ext uri="{FF2B5EF4-FFF2-40B4-BE49-F238E27FC236}">
                <a16:creationId xmlns:a16="http://schemas.microsoft.com/office/drawing/2014/main" id="{ECD03EBC-228D-E825-B3D0-07FCC89D8F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195" y="1194422"/>
            <a:ext cx="556971" cy="55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70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87D3D-54D6-C4F3-8CA0-DBE28B9A4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entury Gothic"/>
                <a:ea typeface="HGSSoeiKakugothicUB"/>
              </a:rPr>
              <a:t>Quattro </a:t>
            </a:r>
            <a:r>
              <a:rPr lang="en-GB" err="1">
                <a:latin typeface="Century Gothic"/>
                <a:ea typeface="HGSSoeiKakugothicUB"/>
              </a:rPr>
              <a:t>esempi</a:t>
            </a:r>
            <a:r>
              <a:rPr lang="en-GB">
                <a:latin typeface="Century Gothic"/>
                <a:ea typeface="HGSSoeiKakugothicUB"/>
              </a:rPr>
              <a:t> dall’Italia</a:t>
            </a:r>
            <a:endParaRPr lang="en-GB" dirty="0">
              <a:latin typeface="Century Gothic"/>
              <a:ea typeface="HGSSoeiKakugothicUB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8A56C1-0C69-C2E7-A1CB-221C27DE7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0624" y="2418180"/>
            <a:ext cx="7619999" cy="3598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lnSpc>
                <a:spcPct val="200000"/>
              </a:lnSpc>
            </a:pPr>
            <a:r>
              <a:rPr lang="en-GB" sz="2400" dirty="0" err="1">
                <a:latin typeface="Century Gothic"/>
              </a:rPr>
              <a:t>Sovesci</a:t>
            </a:r>
            <a:r>
              <a:rPr lang="en-GB" sz="2400" dirty="0">
                <a:latin typeface="Century Gothic"/>
              </a:rPr>
              <a:t> e </a:t>
            </a:r>
            <a:r>
              <a:rPr lang="en-GB" sz="2400" i="1" dirty="0">
                <a:latin typeface="Century Gothic"/>
              </a:rPr>
              <a:t>cover crops</a:t>
            </a:r>
            <a:r>
              <a:rPr lang="en-GB" sz="1600" i="1" dirty="0">
                <a:latin typeface="Century Gothic"/>
              </a:rPr>
              <a:t> - </a:t>
            </a:r>
            <a:r>
              <a:rPr lang="en-GB" sz="1600" dirty="0" err="1">
                <a:latin typeface="Century Gothic"/>
              </a:rPr>
              <a:t>Adattamento</a:t>
            </a:r>
            <a:r>
              <a:rPr lang="en-GB" sz="1600" dirty="0">
                <a:latin typeface="Century Gothic"/>
              </a:rPr>
              <a:t> e </a:t>
            </a:r>
            <a:r>
              <a:rPr lang="en-GB" sz="1600" dirty="0" err="1">
                <a:latin typeface="Century Gothic"/>
              </a:rPr>
              <a:t>mitigazione</a:t>
            </a:r>
          </a:p>
          <a:p>
            <a:pPr lvl="1">
              <a:lnSpc>
                <a:spcPct val="200000"/>
              </a:lnSpc>
            </a:pPr>
            <a:r>
              <a:rPr lang="en-GB" sz="2400" dirty="0" err="1">
                <a:latin typeface="Century Gothic"/>
              </a:rPr>
              <a:t>Caolino</a:t>
            </a:r>
            <a:r>
              <a:rPr lang="en-GB" sz="2400" dirty="0">
                <a:latin typeface="Century Gothic"/>
              </a:rPr>
              <a:t> </a:t>
            </a:r>
            <a:r>
              <a:rPr lang="en-GB" sz="1600" i="1" dirty="0">
                <a:latin typeface="Century Gothic"/>
              </a:rPr>
              <a:t>- </a:t>
            </a:r>
            <a:r>
              <a:rPr lang="en-GB" sz="1600" dirty="0" err="1">
                <a:latin typeface="Century Gothic"/>
              </a:rPr>
              <a:t>Adattamento</a:t>
            </a:r>
            <a:endParaRPr lang="en-GB" sz="1600" dirty="0" err="1">
              <a:solidFill>
                <a:srgbClr val="000000"/>
              </a:solidFill>
              <a:latin typeface="Century Gothic"/>
            </a:endParaRPr>
          </a:p>
          <a:p>
            <a:pPr lvl="1">
              <a:lnSpc>
                <a:spcPct val="200000"/>
              </a:lnSpc>
            </a:pPr>
            <a:r>
              <a:rPr lang="en-GB" sz="2400" dirty="0" err="1">
                <a:latin typeface="Century Gothic"/>
              </a:rPr>
              <a:t>Potatura</a:t>
            </a:r>
            <a:r>
              <a:rPr lang="en-GB" sz="2400" dirty="0">
                <a:latin typeface="Century Gothic"/>
              </a:rPr>
              <a:t> </a:t>
            </a:r>
            <a:r>
              <a:rPr lang="en-GB" sz="2400" dirty="0" err="1">
                <a:latin typeface="Century Gothic"/>
              </a:rPr>
              <a:t>tardiva</a:t>
            </a:r>
            <a:r>
              <a:rPr lang="en-GB" sz="2400" dirty="0">
                <a:latin typeface="Century Gothic"/>
              </a:rPr>
              <a:t> </a:t>
            </a:r>
            <a:r>
              <a:rPr lang="en-GB" sz="1600" i="1" dirty="0">
                <a:latin typeface="Century Gothic"/>
              </a:rPr>
              <a:t>- </a:t>
            </a:r>
            <a:r>
              <a:rPr lang="en-GB" sz="1600" dirty="0" err="1">
                <a:latin typeface="Century Gothic"/>
              </a:rPr>
              <a:t>Adattamento</a:t>
            </a:r>
            <a:endParaRPr lang="en-GB" sz="1600" dirty="0" err="1">
              <a:solidFill>
                <a:srgbClr val="000000"/>
              </a:solidFill>
              <a:latin typeface="Century Gothic"/>
            </a:endParaRPr>
          </a:p>
          <a:p>
            <a:pPr lvl="1">
              <a:lnSpc>
                <a:spcPct val="200000"/>
              </a:lnSpc>
            </a:pPr>
            <a:r>
              <a:rPr lang="en-GB" sz="2400" dirty="0" err="1">
                <a:latin typeface="Century Gothic"/>
              </a:rPr>
              <a:t>Agroforestazione</a:t>
            </a:r>
            <a:r>
              <a:rPr lang="en-GB" sz="2400" dirty="0">
                <a:latin typeface="Century Gothic"/>
              </a:rPr>
              <a:t> </a:t>
            </a:r>
            <a:r>
              <a:rPr lang="en-GB" sz="1600" i="1" dirty="0">
                <a:latin typeface="Century Gothic"/>
              </a:rPr>
              <a:t>- </a:t>
            </a:r>
            <a:r>
              <a:rPr lang="en-GB" sz="1600" dirty="0" err="1">
                <a:latin typeface="Century Gothic"/>
              </a:rPr>
              <a:t>Adattamento</a:t>
            </a:r>
            <a:r>
              <a:rPr lang="en-GB" sz="1600" dirty="0">
                <a:latin typeface="Century Gothic"/>
              </a:rPr>
              <a:t> e </a:t>
            </a:r>
            <a:r>
              <a:rPr lang="en-GB" sz="1600" dirty="0" err="1">
                <a:latin typeface="Century Gothic"/>
              </a:rPr>
              <a:t>mitigazione</a:t>
            </a:r>
            <a:endParaRPr lang="en-GB" sz="1600" dirty="0" err="1">
              <a:solidFill>
                <a:srgbClr val="000000"/>
              </a:solidFill>
              <a:latin typeface="Century Gothic"/>
            </a:endParaRPr>
          </a:p>
          <a:p>
            <a:pPr lvl="1">
              <a:lnSpc>
                <a:spcPct val="200000"/>
              </a:lnSpc>
            </a:pPr>
            <a:endParaRPr lang="en-GB" sz="2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329964-F7B1-5B09-D701-4CECBFC623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21</a:t>
            </a:fld>
            <a:endParaRPr lang="en-GB"/>
          </a:p>
        </p:txBody>
      </p:sp>
      <p:pic>
        <p:nvPicPr>
          <p:cNvPr id="7" name="Graphic 6" descr="Lightbulb with solid fill">
            <a:extLst>
              <a:ext uri="{FF2B5EF4-FFF2-40B4-BE49-F238E27FC236}">
                <a16:creationId xmlns:a16="http://schemas.microsoft.com/office/drawing/2014/main" id="{C1E9E38A-63F7-0A9B-125A-7442B4262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2586" y="48449"/>
            <a:ext cx="1593574" cy="1593574"/>
          </a:xfrm>
          <a:prstGeom prst="rect">
            <a:avLst/>
          </a:prstGeom>
        </p:spPr>
      </p:pic>
      <p:sp>
        <p:nvSpPr>
          <p:cNvPr id="6" name="Oval 1">
            <a:extLst>
              <a:ext uri="{FF2B5EF4-FFF2-40B4-BE49-F238E27FC236}">
                <a16:creationId xmlns:a16="http://schemas.microsoft.com/office/drawing/2014/main" id="{9CF810B8-9D77-E874-5D73-D26736476C55}"/>
              </a:ext>
            </a:extLst>
          </p:cNvPr>
          <p:cNvSpPr/>
          <p:nvPr/>
        </p:nvSpPr>
        <p:spPr>
          <a:xfrm>
            <a:off x="737549" y="1410737"/>
            <a:ext cx="2530563" cy="819011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000" dirty="0">
                <a:solidFill>
                  <a:srgbClr val="3F405B"/>
                </a:solidFill>
                <a:latin typeface="Century Gothic"/>
              </a:rPr>
              <a:t>Mitigazione</a:t>
            </a:r>
          </a:p>
        </p:txBody>
      </p:sp>
      <p:sp>
        <p:nvSpPr>
          <p:cNvPr id="9" name="Oval 1">
            <a:extLst>
              <a:ext uri="{FF2B5EF4-FFF2-40B4-BE49-F238E27FC236}">
                <a16:creationId xmlns:a16="http://schemas.microsoft.com/office/drawing/2014/main" id="{4C2843F2-B257-18E7-DEE5-4D874D688D71}"/>
              </a:ext>
            </a:extLst>
          </p:cNvPr>
          <p:cNvSpPr/>
          <p:nvPr/>
        </p:nvSpPr>
        <p:spPr>
          <a:xfrm>
            <a:off x="3961150" y="1388025"/>
            <a:ext cx="2751105" cy="861505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000" dirty="0">
                <a:solidFill>
                  <a:srgbClr val="3F405B"/>
                </a:solidFill>
                <a:latin typeface="Century Gothic"/>
              </a:rPr>
              <a:t>Adattamento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59BAA6-CE66-7D68-0EBA-458B000C3896}"/>
              </a:ext>
            </a:extLst>
          </p:cNvPr>
          <p:cNvSpPr txBox="1"/>
          <p:nvPr/>
        </p:nvSpPr>
        <p:spPr>
          <a:xfrm>
            <a:off x="3400425" y="1495424"/>
            <a:ext cx="419378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sz="3200" b="1" dirty="0">
                <a:solidFill>
                  <a:srgbClr val="85B196"/>
                </a:solidFill>
                <a:latin typeface="Century Gothic"/>
              </a:rPr>
              <a:t>+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E79F147-5CC2-41E0-2BD8-0DDBD58DA08E}"/>
              </a:ext>
            </a:extLst>
          </p:cNvPr>
          <p:cNvSpPr txBox="1"/>
          <p:nvPr/>
        </p:nvSpPr>
        <p:spPr>
          <a:xfrm>
            <a:off x="7000875" y="1495424"/>
            <a:ext cx="419378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sz="3200" b="1" dirty="0">
                <a:solidFill>
                  <a:srgbClr val="85B196"/>
                </a:solidFill>
                <a:latin typeface="Century Gothic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8627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 err="1">
                <a:latin typeface="Century Gothic"/>
                <a:ea typeface="HGSSoeiKakugothicUB"/>
              </a:rPr>
              <a:t>Adattamento</a:t>
            </a:r>
            <a:r>
              <a:rPr lang="en-GB">
                <a:latin typeface="Century Gothic"/>
                <a:ea typeface="HGSSoeiKakugothicUB"/>
              </a:rPr>
              <a:t> e </a:t>
            </a:r>
            <a:r>
              <a:rPr lang="en-GB" err="1">
                <a:latin typeface="Century Gothic"/>
                <a:ea typeface="HGSSoeiKakugothicUB"/>
              </a:rPr>
              <a:t>mitigazione</a:t>
            </a:r>
            <a:r>
              <a:rPr lang="en-GB">
                <a:latin typeface="Century Gothic"/>
                <a:ea typeface="HGSSoeiKakugothicUB"/>
              </a:rPr>
              <a:t>: </a:t>
            </a:r>
            <a:r>
              <a:rPr lang="en-GB" err="1">
                <a:latin typeface="Century Gothic"/>
                <a:ea typeface="HGSSoeiKakugothicUB"/>
              </a:rPr>
              <a:t>Sovesci</a:t>
            </a:r>
            <a:r>
              <a:rPr lang="en-GB">
                <a:latin typeface="Century Gothic"/>
                <a:ea typeface="HGSSoeiKakugothicUB"/>
              </a:rPr>
              <a:t> e </a:t>
            </a:r>
            <a:r>
              <a:rPr lang="en-GB" i="1">
                <a:latin typeface="Century Gothic"/>
                <a:ea typeface="HGSSoeiKakugothicUB"/>
              </a:rPr>
              <a:t>cover crops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B73B51-A659-5FD4-A26A-F459B5571FE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68928" y="1496578"/>
            <a:ext cx="8951843" cy="411956"/>
          </a:xfrm>
        </p:spPr>
        <p:txBody>
          <a:bodyPr>
            <a:normAutofit lnSpcReduction="10000"/>
          </a:bodyPr>
          <a:lstStyle/>
          <a:p>
            <a:r>
              <a:rPr lang="en-GB" b="0" dirty="0" err="1">
                <a:latin typeface="Century Gothic"/>
              </a:rPr>
              <a:t>Gestione</a:t>
            </a:r>
            <a:r>
              <a:rPr lang="en-GB" b="0" dirty="0">
                <a:latin typeface="Century Gothic"/>
              </a:rPr>
              <a:t> </a:t>
            </a:r>
            <a:r>
              <a:rPr lang="en-GB" sz="2400" b="0" dirty="0">
                <a:solidFill>
                  <a:srgbClr val="85B096"/>
                </a:solidFill>
                <a:latin typeface="Century Gothic"/>
              </a:rPr>
              <a:t>della </a:t>
            </a:r>
            <a:r>
              <a:rPr lang="en-GB" b="0" dirty="0" err="1">
                <a:latin typeface="Century Gothic"/>
              </a:rPr>
              <a:t>copertura</a:t>
            </a:r>
            <a:r>
              <a:rPr lang="en-GB" b="0" dirty="0">
                <a:latin typeface="Century Gothic"/>
              </a:rPr>
              <a:t> del </a:t>
            </a:r>
            <a:r>
              <a:rPr lang="en-GB" b="0" dirty="0" err="1">
                <a:latin typeface="Century Gothic"/>
              </a:rPr>
              <a:t>suolo</a:t>
            </a:r>
            <a:endParaRPr lang="it-IT" dirty="0" err="1"/>
          </a:p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22</a:t>
            </a:fld>
            <a:endParaRPr lang="en-GB"/>
          </a:p>
        </p:txBody>
      </p:sp>
      <p:pic>
        <p:nvPicPr>
          <p:cNvPr id="3" name="Immagine 2" descr="Immagine che contiene aria aperta, cielo, nuvola, erba&#10;&#10;Il contenuto generato dall&amp;#39;IA potrebbe non essere corretto.">
            <a:extLst>
              <a:ext uri="{FF2B5EF4-FFF2-40B4-BE49-F238E27FC236}">
                <a16:creationId xmlns:a16="http://schemas.microsoft.com/office/drawing/2014/main" id="{404DA81C-F6C3-9005-448F-D1582EEF4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63" y="2461844"/>
            <a:ext cx="3807411" cy="3673232"/>
          </a:xfrm>
          <a:prstGeom prst="rect">
            <a:avLst/>
          </a:prstGeom>
        </p:spPr>
      </p:pic>
      <p:pic>
        <p:nvPicPr>
          <p:cNvPr id="4" name="Immagine 3" descr="Immagine che contiene aria aperta, cielo, nuvola, erba&#10;&#10;Il contenuto generato dall&amp;#39;IA potrebbe non essere corretto.">
            <a:extLst>
              <a:ext uri="{FF2B5EF4-FFF2-40B4-BE49-F238E27FC236}">
                <a16:creationId xmlns:a16="http://schemas.microsoft.com/office/drawing/2014/main" id="{53DAE94C-49AE-407F-97B2-9744596F5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076" y="2256692"/>
            <a:ext cx="4337540" cy="3253154"/>
          </a:xfrm>
          <a:prstGeom prst="rect">
            <a:avLst/>
          </a:prstGeom>
        </p:spPr>
      </p:pic>
      <p:pic>
        <p:nvPicPr>
          <p:cNvPr id="6" name="Immagine 5" descr="Immagine che contiene aria aperta, cielo, pianta, agricoltura&#10;&#10;Il contenuto generato dall&amp;#39;IA potrebbe non essere corretto.">
            <a:extLst>
              <a:ext uri="{FF2B5EF4-FFF2-40B4-BE49-F238E27FC236}">
                <a16:creationId xmlns:a16="http://schemas.microsoft.com/office/drawing/2014/main" id="{A5680613-4D57-8035-1B7C-1AD59CA90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4269" y="3546231"/>
            <a:ext cx="3800232" cy="2588847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84100E99-77FB-D57D-AD0B-2E332C381023}"/>
              </a:ext>
            </a:extLst>
          </p:cNvPr>
          <p:cNvSpPr txBox="1"/>
          <p:nvPr/>
        </p:nvSpPr>
        <p:spPr>
          <a:xfrm>
            <a:off x="8449351" y="3130139"/>
            <a:ext cx="3437408" cy="4154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700" dirty="0" err="1">
                <a:latin typeface="Century Gothic"/>
              </a:rPr>
              <a:t>Riferimento</a:t>
            </a:r>
            <a:r>
              <a:rPr lang="en-US" sz="700" dirty="0">
                <a:latin typeface="Century Gothic"/>
              </a:rPr>
              <a:t>: </a:t>
            </a:r>
            <a:r>
              <a:rPr lang="en-US" sz="700" dirty="0">
                <a:latin typeface="Century Gothic"/>
                <a:hlinkClick r:id="rId5"/>
              </a:rPr>
              <a:t>https://climed-fruit.eu/wp-content/uploads/2025/09/FV-Didactical-sheet_Soil-cover-management-in-Mediterranean-viticulture_IT.pdf</a:t>
            </a:r>
            <a:endParaRPr lang="it-IT" sz="700" dirty="0">
              <a:latin typeface="Century Gothic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D965AB1-6E30-0FCB-B59E-E8F4458E18C8}"/>
              </a:ext>
            </a:extLst>
          </p:cNvPr>
          <p:cNvSpPr txBox="1"/>
          <p:nvPr/>
        </p:nvSpPr>
        <p:spPr>
          <a:xfrm>
            <a:off x="683846" y="6164384"/>
            <a:ext cx="2479352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dirty="0">
                <a:latin typeface="Century Gothic"/>
              </a:rPr>
              <a:t>Link: </a:t>
            </a:r>
            <a:r>
              <a:rPr lang="en-US" sz="700" dirty="0">
                <a:latin typeface="Century Gothic"/>
                <a:hlinkClick r:id="rId6"/>
              </a:rPr>
              <a:t>https://www.sciencedirect.com/science/article/abs/pii/S0378429020301246</a:t>
            </a:r>
            <a:endParaRPr lang="it-IT"/>
          </a:p>
          <a:p>
            <a:pPr algn="l"/>
            <a:endParaRPr lang="it-IT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972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err="1">
                <a:latin typeface="Century Gothic"/>
                <a:ea typeface="HGSSoeiKakugothicUB"/>
              </a:rPr>
              <a:t>Adattamento</a:t>
            </a:r>
            <a:r>
              <a:rPr lang="en-GB">
                <a:latin typeface="Century Gothic"/>
                <a:ea typeface="HGSSoeiKakugothicUB"/>
              </a:rPr>
              <a:t>: </a:t>
            </a:r>
            <a:r>
              <a:rPr lang="en-GB" err="1">
                <a:latin typeface="Century Gothic"/>
                <a:ea typeface="HGSSoeiKakugothicUB"/>
              </a:rPr>
              <a:t>caolino</a:t>
            </a:r>
            <a:endParaRPr lang="en-GB" dirty="0" err="1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3A37DC-624C-4092-9FC6-E65D0A801DA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95067" y="1063855"/>
            <a:ext cx="10677125" cy="411956"/>
          </a:xfrm>
        </p:spPr>
        <p:txBody>
          <a:bodyPr anchor="b">
            <a:normAutofit fontScale="85000" lnSpcReduction="10000"/>
          </a:bodyPr>
          <a:lstStyle/>
          <a:p>
            <a:r>
              <a:rPr lang="en-GB" b="0" dirty="0" err="1">
                <a:latin typeface="Century Gothic"/>
              </a:rPr>
              <a:t>Creazione</a:t>
            </a:r>
            <a:r>
              <a:rPr lang="en-GB" b="0" dirty="0">
                <a:latin typeface="Century Gothic"/>
              </a:rPr>
              <a:t> di uno </a:t>
            </a:r>
            <a:r>
              <a:rPr lang="en-GB" b="0" dirty="0" err="1">
                <a:latin typeface="Century Gothic"/>
              </a:rPr>
              <a:t>strato</a:t>
            </a:r>
            <a:r>
              <a:rPr lang="en-GB" b="0" dirty="0">
                <a:latin typeface="Century Gothic"/>
              </a:rPr>
              <a:t> </a:t>
            </a:r>
            <a:r>
              <a:rPr lang="en-GB" b="0" dirty="0" err="1">
                <a:latin typeface="Century Gothic"/>
              </a:rPr>
              <a:t>che</a:t>
            </a:r>
            <a:r>
              <a:rPr lang="en-GB" b="0" dirty="0">
                <a:latin typeface="Century Gothic"/>
              </a:rPr>
              <a:t> </a:t>
            </a:r>
            <a:r>
              <a:rPr lang="en-GB" b="0" dirty="0" err="1">
                <a:latin typeface="Century Gothic"/>
              </a:rPr>
              <a:t>protegge</a:t>
            </a:r>
            <a:r>
              <a:rPr lang="en-GB" b="0" dirty="0">
                <a:latin typeface="Century Gothic"/>
              </a:rPr>
              <a:t> la </a:t>
            </a:r>
            <a:r>
              <a:rPr lang="en-GB" b="0" dirty="0" err="1">
                <a:latin typeface="Century Gothic"/>
              </a:rPr>
              <a:t>pianta</a:t>
            </a:r>
            <a:r>
              <a:rPr lang="en-GB" b="0" dirty="0">
                <a:latin typeface="Century Gothic"/>
              </a:rPr>
              <a:t> </a:t>
            </a:r>
            <a:r>
              <a:rPr lang="en-GB" b="0" dirty="0" err="1">
                <a:latin typeface="Century Gothic"/>
              </a:rPr>
              <a:t>dall'irraggiamento</a:t>
            </a:r>
            <a:r>
              <a:rPr lang="en-GB" b="0" dirty="0">
                <a:latin typeface="Century Gothic"/>
              </a:rPr>
              <a:t> </a:t>
            </a:r>
            <a:r>
              <a:rPr lang="en-GB" b="0" dirty="0" err="1">
                <a:latin typeface="Century Gothic"/>
              </a:rPr>
              <a:t>solare</a:t>
            </a:r>
            <a:r>
              <a:rPr lang="en-GB" b="0" dirty="0">
                <a:latin typeface="Century Gothic"/>
              </a:rPr>
              <a:t> </a:t>
            </a:r>
            <a:r>
              <a:rPr lang="en-GB" b="0" dirty="0" err="1">
                <a:latin typeface="Century Gothic"/>
              </a:rPr>
              <a:t>diretto</a:t>
            </a:r>
            <a:endParaRPr lang="en-GB" b="0" dirty="0" err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23</a:t>
            </a:fld>
            <a:endParaRPr lang="en-GB"/>
          </a:p>
        </p:txBody>
      </p:sp>
      <p:pic>
        <p:nvPicPr>
          <p:cNvPr id="3" name="Immagine 2" descr="Immagine che contiene aria aperta, albero, cielo, verdura&#10;&#10;Il contenuto generato dall&amp;#39;IA potrebbe non essere corretto.">
            <a:extLst>
              <a:ext uri="{FF2B5EF4-FFF2-40B4-BE49-F238E27FC236}">
                <a16:creationId xmlns:a16="http://schemas.microsoft.com/office/drawing/2014/main" id="{5E422F8B-9EFC-4102-AB29-8D5735DB6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33" y="1825206"/>
            <a:ext cx="4766094" cy="3322607"/>
          </a:xfrm>
          <a:prstGeom prst="rect">
            <a:avLst/>
          </a:prstGeom>
        </p:spPr>
      </p:pic>
      <p:pic>
        <p:nvPicPr>
          <p:cNvPr id="6" name="Immagine 5" descr="Immagine che contiene mappa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6EB0F33F-BC01-BCC4-6FE1-B20FC99F3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106" y="1575218"/>
            <a:ext cx="3333750" cy="333375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E41318C1-C571-3E02-E830-20BA8EB6FB11}"/>
              </a:ext>
            </a:extLst>
          </p:cNvPr>
          <p:cNvSpPr txBox="1"/>
          <p:nvPr/>
        </p:nvSpPr>
        <p:spPr>
          <a:xfrm>
            <a:off x="7357778" y="4967123"/>
            <a:ext cx="343740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700" dirty="0" err="1">
                <a:latin typeface="Century Gothic"/>
              </a:rPr>
              <a:t>Riferimento</a:t>
            </a:r>
            <a:r>
              <a:rPr lang="en-US" sz="700" dirty="0">
                <a:latin typeface="Century Gothic"/>
              </a:rPr>
              <a:t>: Del </a:t>
            </a:r>
            <a:r>
              <a:rPr lang="en-US" sz="700" dirty="0" err="1">
                <a:latin typeface="Century Gothic"/>
              </a:rPr>
              <a:t>Zozzo</a:t>
            </a:r>
            <a:r>
              <a:rPr lang="en-US" sz="700" dirty="0">
                <a:latin typeface="Century Gothic"/>
              </a:rPr>
              <a:t>, F. et al, 2021</a:t>
            </a:r>
            <a:endParaRPr lang="en-US" sz="700" b="0" i="0" dirty="0">
              <a:effectLst/>
              <a:latin typeface="Century Gothic"/>
            </a:endParaRPr>
          </a:p>
          <a:p>
            <a:r>
              <a:rPr lang="en-US" sz="700" dirty="0">
                <a:latin typeface="Century Gothic"/>
              </a:rPr>
              <a:t>Link: </a:t>
            </a:r>
            <a:r>
              <a:rPr lang="en-US" sz="700" dirty="0">
                <a:latin typeface="Century Gothic"/>
                <a:hlinkClick r:id="rId5"/>
              </a:rPr>
              <a:t>https://www.informatoreagrario.it/filiere-produttive/vitevino/caolino-un-alleato-contro-il-cambiamento-climatico-vigento/c</a:t>
            </a:r>
          </a:p>
          <a:p>
            <a:endParaRPr lang="en-US" sz="700" dirty="0">
              <a:latin typeface="Century Gothic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A7C817BD-543F-A5DF-1596-CA83E72B6CB6}"/>
              </a:ext>
            </a:extLst>
          </p:cNvPr>
          <p:cNvSpPr txBox="1"/>
          <p:nvPr/>
        </p:nvSpPr>
        <p:spPr>
          <a:xfrm>
            <a:off x="614797" y="5240293"/>
            <a:ext cx="3437408" cy="2000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700" dirty="0" err="1">
                <a:latin typeface="Century Gothic"/>
              </a:rPr>
              <a:t>Riferimento</a:t>
            </a:r>
            <a:r>
              <a:rPr lang="en-US" sz="700" dirty="0">
                <a:latin typeface="Century Gothic"/>
              </a:rPr>
              <a:t>: </a:t>
            </a:r>
            <a:r>
              <a:rPr lang="en-US" sz="700" dirty="0">
                <a:latin typeface="Century Gothic"/>
                <a:hlinkClick r:id="rId6"/>
              </a:rPr>
              <a:t>https://www.mdpi.com/2311-7524/11/4/341</a:t>
            </a:r>
            <a:endParaRPr lang="en-US" sz="700" dirty="0">
              <a:latin typeface="Century Gothic"/>
            </a:endParaRPr>
          </a:p>
        </p:txBody>
      </p:sp>
      <p:pic>
        <p:nvPicPr>
          <p:cNvPr id="13" name="Immagine 12" descr="Immagine che contiene aria aperta, foglia, pianta, albero&#10;&#10;Il contenuto generato dall&amp;#39;IA potrebbe non essere corretto.">
            <a:extLst>
              <a:ext uri="{FF2B5EF4-FFF2-40B4-BE49-F238E27FC236}">
                <a16:creationId xmlns:a16="http://schemas.microsoft.com/office/drawing/2014/main" id="{36BF96C7-9408-EA3C-7AE1-5CBFF41387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1000" y="3833543"/>
            <a:ext cx="3184226" cy="179321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B10098D-0B9E-2940-2D82-019FE2824E80}"/>
              </a:ext>
            </a:extLst>
          </p:cNvPr>
          <p:cNvSpPr txBox="1"/>
          <p:nvPr/>
        </p:nvSpPr>
        <p:spPr>
          <a:xfrm>
            <a:off x="3953773" y="5614358"/>
            <a:ext cx="4096093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aseline="0">
                <a:latin typeface="Century Gothic"/>
              </a:rPr>
              <a:t>Link: </a:t>
            </a:r>
            <a:r>
              <a:rPr lang="en-US" sz="700" u="sng" strike="noStrike" baseline="0">
                <a:solidFill>
                  <a:srgbClr val="0563C1"/>
                </a:solidFill>
                <a:latin typeface="Century Gothic"/>
                <a:ea typeface="Segoe UI"/>
                <a:cs typeface="Segoe UI"/>
                <a:hlinkClick r:id="rId8"/>
              </a:rPr>
              <a:t>https://climed-fruit.eu/wp-content/uploads/2025/08/FV-16.-Enguera_Kaolin-EPA_IT.pdf</a:t>
            </a:r>
            <a:endParaRPr lang="it-IT"/>
          </a:p>
          <a:p>
            <a:pPr algn="l"/>
            <a:endParaRPr lang="it-IT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506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B7020-B8AF-3F8D-D295-4DF40F875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EF3FFB-12B2-3DFC-D7CA-D5C3EA5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dirty="0" err="1">
                <a:latin typeface="Century Gothic"/>
                <a:ea typeface="HGSSoeiKakugothicUB"/>
              </a:rPr>
              <a:t>Adattamento</a:t>
            </a:r>
            <a:r>
              <a:rPr lang="en-GB" dirty="0">
                <a:latin typeface="Century Gothic"/>
                <a:ea typeface="HGSSoeiKakugothicUB"/>
              </a:rPr>
              <a:t>: </a:t>
            </a:r>
            <a:r>
              <a:rPr lang="en-GB" err="1">
                <a:latin typeface="Century Gothic"/>
                <a:ea typeface="HGSSoeiKakugothicUB"/>
              </a:rPr>
              <a:t>potature</a:t>
            </a:r>
            <a:r>
              <a:rPr lang="en-GB">
                <a:latin typeface="Century Gothic"/>
                <a:ea typeface="HGSSoeiKakugothicUB"/>
              </a:rPr>
              <a:t> tardive</a:t>
            </a:r>
            <a:endParaRPr lang="en-GB" dirty="0" err="1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5AAAC9-8FF6-FFA4-89D4-42A81A286FA2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 anchor="b">
            <a:normAutofit lnSpcReduction="10000"/>
          </a:bodyPr>
          <a:lstStyle/>
          <a:p>
            <a:r>
              <a:rPr lang="en-GB" dirty="0" err="1">
                <a:latin typeface="Century Gothic"/>
              </a:rPr>
              <a:t>Prevenire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i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danni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causati</a:t>
            </a:r>
            <a:r>
              <a:rPr lang="en-GB" dirty="0">
                <a:latin typeface="Century Gothic"/>
              </a:rPr>
              <a:t> da </a:t>
            </a:r>
            <a:r>
              <a:rPr lang="en-GB" dirty="0" err="1">
                <a:latin typeface="Century Gothic"/>
              </a:rPr>
              <a:t>gelate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primaverili</a:t>
            </a:r>
            <a:r>
              <a:rPr lang="en-GB" dirty="0">
                <a:latin typeface="Century Gothic"/>
              </a:rPr>
              <a:t> (Vite)</a:t>
            </a:r>
            <a:endParaRPr lang="it-IT" dirty="0" err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C25C26-A9EE-EB5A-29EC-8EE6F424A4A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24</a:t>
            </a:fld>
            <a:endParaRPr lang="en-GB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3704EB3-1547-3FD5-FF6B-8E901EF51D38}"/>
              </a:ext>
            </a:extLst>
          </p:cNvPr>
          <p:cNvSpPr txBox="1"/>
          <p:nvPr/>
        </p:nvSpPr>
        <p:spPr>
          <a:xfrm>
            <a:off x="833887" y="5283679"/>
            <a:ext cx="3664786" cy="200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dirty="0">
                <a:latin typeface="Century Gothic"/>
              </a:rPr>
              <a:t>Link: </a:t>
            </a:r>
            <a:r>
              <a:rPr lang="en-US" sz="700" dirty="0">
                <a:latin typeface="Century Gothic"/>
                <a:hlinkClick r:id="rId3"/>
              </a:rPr>
              <a:t>https://orgprints.org/id/eprint/54987/15/6.-VIRECLI-Late-prunning-EPA_IT.pdf</a:t>
            </a:r>
            <a:endParaRPr lang="en-US" sz="700">
              <a:latin typeface="Century Gothic"/>
            </a:endParaRPr>
          </a:p>
        </p:txBody>
      </p:sp>
      <p:pic>
        <p:nvPicPr>
          <p:cNvPr id="6" name="Immagine 5" descr="Immagine che contiene albero, persona, aria aperta, mano&#10;&#10;Il contenuto generato dall&amp;#39;IA potrebbe non essere corretto.">
            <a:extLst>
              <a:ext uri="{FF2B5EF4-FFF2-40B4-BE49-F238E27FC236}">
                <a16:creationId xmlns:a16="http://schemas.microsoft.com/office/drawing/2014/main" id="{18450024-BEB1-D6E7-A018-5278A09FE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60" y="1710905"/>
            <a:ext cx="5270121" cy="3436189"/>
          </a:xfrm>
          <a:prstGeom prst="rect">
            <a:avLst/>
          </a:prstGeom>
        </p:spPr>
      </p:pic>
      <p:pic>
        <p:nvPicPr>
          <p:cNvPr id="9" name="Immagine 8" descr="Immagine che contiene erba, aria aperta, Pianta da seme, Tappezzante&#10;&#10;Il contenuto generato dall&amp;#39;IA potrebbe non essere corretto.">
            <a:extLst>
              <a:ext uri="{FF2B5EF4-FFF2-40B4-BE49-F238E27FC236}">
                <a16:creationId xmlns:a16="http://schemas.microsoft.com/office/drawing/2014/main" id="{65FA253D-7A30-F56A-802B-E7A58A5D1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5854" y="1710905"/>
            <a:ext cx="4617991" cy="345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87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10515600" cy="823913"/>
          </a:xfrm>
        </p:spPr>
        <p:txBody>
          <a:bodyPr anchor="ctr">
            <a:normAutofit fontScale="90000"/>
          </a:bodyPr>
          <a:lstStyle/>
          <a:p>
            <a:r>
              <a:rPr lang="en-GB" err="1">
                <a:latin typeface="Century Gothic"/>
                <a:ea typeface="HGSSoeiKakugothicUB"/>
              </a:rPr>
              <a:t>Mitigazione</a:t>
            </a:r>
            <a:r>
              <a:rPr lang="en-GB" dirty="0">
                <a:latin typeface="Century Gothic"/>
                <a:ea typeface="HGSSoeiKakugothicUB"/>
              </a:rPr>
              <a:t> e </a:t>
            </a:r>
            <a:r>
              <a:rPr lang="en-GB" err="1">
                <a:latin typeface="Century Gothic"/>
                <a:ea typeface="HGSSoeiKakugothicUB"/>
              </a:rPr>
              <a:t>adattamento</a:t>
            </a:r>
            <a:r>
              <a:rPr lang="en-GB">
                <a:latin typeface="Century Gothic"/>
                <a:ea typeface="HGSSoeiKakugothicUB"/>
              </a:rPr>
              <a:t>: </a:t>
            </a:r>
            <a:r>
              <a:rPr lang="en-GB" err="1">
                <a:latin typeface="Century Gothic"/>
                <a:ea typeface="HGSSoeiKakugothicUB"/>
              </a:rPr>
              <a:t>agroforestazione</a:t>
            </a:r>
            <a:r>
              <a:rPr lang="en-GB">
                <a:latin typeface="Century Gothic"/>
                <a:ea typeface="HGSSoeiKakugothicUB"/>
              </a:rPr>
              <a:t> 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3A37DC-624C-4092-9FC6-E65D0A801DA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199" y="1512559"/>
            <a:ext cx="8951843" cy="411956"/>
          </a:xfrm>
          <a:noFill/>
        </p:spPr>
        <p:txBody>
          <a:bodyPr anchor="ctr">
            <a:normAutofit lnSpcReduction="10000"/>
          </a:bodyPr>
          <a:lstStyle/>
          <a:p>
            <a:r>
              <a:rPr lang="en-GB" dirty="0" err="1">
                <a:latin typeface="Century Gothic"/>
              </a:rPr>
              <a:t>Diversificazione</a:t>
            </a:r>
            <a:r>
              <a:rPr lang="en-GB" dirty="0">
                <a:latin typeface="Century Gothic"/>
              </a:rPr>
              <a:t>, salute del </a:t>
            </a:r>
            <a:r>
              <a:rPr lang="en-GB" dirty="0" err="1">
                <a:latin typeface="Century Gothic"/>
              </a:rPr>
              <a:t>suolo</a:t>
            </a:r>
            <a:r>
              <a:rPr lang="en-GB" dirty="0">
                <a:latin typeface="Century Gothic"/>
              </a:rPr>
              <a:t> e </a:t>
            </a:r>
            <a:r>
              <a:rPr lang="en-GB" dirty="0" err="1">
                <a:latin typeface="Century Gothic"/>
              </a:rPr>
              <a:t>sequestro</a:t>
            </a:r>
            <a:r>
              <a:rPr lang="en-GB" dirty="0">
                <a:latin typeface="Century Gothic"/>
              </a:rPr>
              <a:t> del </a:t>
            </a:r>
            <a:r>
              <a:rPr lang="en-GB" dirty="0" err="1">
                <a:latin typeface="Century Gothic"/>
              </a:rPr>
              <a:t>carbonio</a:t>
            </a:r>
            <a:endParaRPr lang="en-GB" dirty="0" err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25</a:t>
            </a:fld>
            <a:endParaRPr lang="en-GB"/>
          </a:p>
        </p:txBody>
      </p:sp>
      <p:pic>
        <p:nvPicPr>
          <p:cNvPr id="3" name="Immagine 2" descr="Immagine che contiene testo, mappa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F21B709E-79E8-3F2C-09A0-23FA14497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019300"/>
            <a:ext cx="5572125" cy="4191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5BEAAF6-56B3-0916-7E97-1BFABBD9B012}"/>
              </a:ext>
            </a:extLst>
          </p:cNvPr>
          <p:cNvSpPr txBox="1"/>
          <p:nvPr/>
        </p:nvSpPr>
        <p:spPr>
          <a:xfrm>
            <a:off x="685800" y="6219825"/>
            <a:ext cx="2473754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dirty="0">
                <a:latin typeface="Century Gothic"/>
              </a:rPr>
              <a:t>Link: </a:t>
            </a:r>
            <a:r>
              <a:rPr lang="en-US" sz="700" dirty="0">
                <a:latin typeface="Century Gothic"/>
                <a:hlinkClick r:id="rId4"/>
              </a:rPr>
              <a:t>https://www.delinat.com/pdf/IT-Vitiforst-low.pdf</a:t>
            </a:r>
            <a:endParaRPr lang="it-IT"/>
          </a:p>
          <a:p>
            <a:pPr algn="l"/>
            <a:endParaRPr lang="it-IT" dirty="0">
              <a:latin typeface="Century Gothic" panose="020B0502020202020204" pitchFamily="34" charset="0"/>
            </a:endParaRPr>
          </a:p>
        </p:txBody>
      </p:sp>
      <p:pic>
        <p:nvPicPr>
          <p:cNvPr id="9" name="Immagine 8" descr="Immagine che contiene pianta, aria aperta, erba&#10;&#10;Il contenuto generato dall&amp;#39;IA potrebbe non essere corretto.">
            <a:extLst>
              <a:ext uri="{FF2B5EF4-FFF2-40B4-BE49-F238E27FC236}">
                <a16:creationId xmlns:a16="http://schemas.microsoft.com/office/drawing/2014/main" id="{4A6327A7-4ED6-157E-A3ED-7EAE90F52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425" y="2238375"/>
            <a:ext cx="5067300" cy="340042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4317546-69F0-0379-74F7-D5AFF0DA00E8}"/>
              </a:ext>
            </a:extLst>
          </p:cNvPr>
          <p:cNvSpPr txBox="1"/>
          <p:nvPr/>
        </p:nvSpPr>
        <p:spPr>
          <a:xfrm>
            <a:off x="6448425" y="5638800"/>
            <a:ext cx="57450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dirty="0" err="1">
                <a:latin typeface="Century Gothic"/>
              </a:rPr>
              <a:t>Riferimento</a:t>
            </a:r>
            <a:r>
              <a:rPr lang="en-US" sz="700" dirty="0">
                <a:latin typeface="Century Gothic"/>
              </a:rPr>
              <a:t>: </a:t>
            </a:r>
            <a:r>
              <a:rPr lang="en-US" sz="700" dirty="0">
                <a:latin typeface="Century Gothic"/>
                <a:hlinkClick r:id="rId6"/>
              </a:rPr>
              <a:t>https://www.xfarm.me/news/ages-agroforesta-ecologica-e-sociale/</a:t>
            </a:r>
            <a:endParaRPr lang="en-US" sz="700">
              <a:latin typeface="Century Gothic"/>
            </a:endParaRPr>
          </a:p>
          <a:p>
            <a:r>
              <a:rPr lang="en-US" sz="700" dirty="0" err="1">
                <a:latin typeface="Century Gothic"/>
              </a:rPr>
              <a:t>Articolo</a:t>
            </a:r>
            <a:r>
              <a:rPr lang="en-US" sz="700" dirty="0">
                <a:latin typeface="Century Gothic"/>
              </a:rPr>
              <a:t>: </a:t>
            </a:r>
            <a:r>
              <a:rPr lang="en-US" sz="700" dirty="0">
                <a:latin typeface="Century Gothic"/>
                <a:hlinkClick r:id="rId7"/>
              </a:rPr>
              <a:t>https://agronotizie.imagelinenetwork.com/agronomia/2025/05/12/come-progettare-un-impianto-agroforestale/87286</a:t>
            </a:r>
          </a:p>
          <a:p>
            <a:pPr algn="l"/>
            <a:endParaRPr lang="it-IT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826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EE9F28-3B4D-E13B-9D49-11A08F3C0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26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AD1051-94A6-72FB-5987-280BAC61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10917576" cy="576000"/>
          </a:xfrm>
        </p:spPr>
        <p:txBody>
          <a:bodyPr anchor="ctr">
            <a:normAutofit fontScale="90000"/>
          </a:bodyPr>
          <a:lstStyle/>
          <a:p>
            <a:r>
              <a:rPr lang="en-GB" sz="3300"/>
              <a:t>Come </a:t>
            </a:r>
            <a:r>
              <a:rPr lang="en-GB" sz="3300" err="1"/>
              <a:t>trovare</a:t>
            </a:r>
            <a:r>
              <a:rPr lang="en-GB" sz="3300"/>
              <a:t> </a:t>
            </a:r>
            <a:r>
              <a:rPr lang="en-GB" sz="3300" err="1"/>
              <a:t>ulteriori</a:t>
            </a:r>
            <a:r>
              <a:rPr lang="en-GB" sz="3300"/>
              <a:t> </a:t>
            </a:r>
            <a:r>
              <a:rPr lang="en-GB" sz="3300" err="1"/>
              <a:t>informazioni</a:t>
            </a:r>
            <a:r>
              <a:rPr lang="en-GB" sz="3300"/>
              <a:t> </a:t>
            </a:r>
            <a:r>
              <a:rPr lang="en-GB" sz="3300" err="1"/>
              <a:t>sulle</a:t>
            </a:r>
            <a:r>
              <a:rPr lang="en-GB" sz="3300"/>
              <a:t> </a:t>
            </a:r>
            <a:r>
              <a:rPr lang="en-GB" sz="3300" err="1"/>
              <a:t>migliori</a:t>
            </a:r>
            <a:r>
              <a:rPr lang="en-GB" sz="3300"/>
              <a:t> </a:t>
            </a:r>
            <a:r>
              <a:rPr lang="en-GB" sz="3300" err="1"/>
              <a:t>pratiche</a:t>
            </a:r>
            <a:endParaRPr lang="en-GB" sz="33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1EA22E-7BE5-27A3-F331-038AB0BC01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3637" y="1034298"/>
            <a:ext cx="9864725" cy="419100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GB" sz="1800">
                <a:solidFill>
                  <a:srgbClr val="D3785D"/>
                </a:solidFill>
                <a:latin typeface="Century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https://organic-farmknowledge.org/about/collaborating-partners/organicclimatenet </a:t>
            </a:r>
            <a:endParaRPr lang="en-GB" sz="1800">
              <a:solidFill>
                <a:srgbClr val="D3785D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6046E7-F96A-A622-88B3-913B0B905069}"/>
              </a:ext>
            </a:extLst>
          </p:cNvPr>
          <p:cNvGrpSpPr/>
          <p:nvPr/>
        </p:nvGrpSpPr>
        <p:grpSpPr>
          <a:xfrm>
            <a:off x="623888" y="1442358"/>
            <a:ext cx="10165419" cy="18148892"/>
            <a:chOff x="872610" y="0"/>
            <a:chExt cx="10165419" cy="181488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12E99A4-FC58-7AEA-EB8E-370DAB5CF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95" y="0"/>
              <a:ext cx="7772400" cy="5357738"/>
            </a:xfrm>
            <a:prstGeom prst="rect">
              <a:avLst/>
            </a:prstGeom>
          </p:spPr>
        </p:pic>
        <p:pic>
          <p:nvPicPr>
            <p:cNvPr id="19" name="Picture 1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184DA37F-FD56-2598-05B5-A5BCAD29B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610" y="5401098"/>
              <a:ext cx="10165419" cy="7332119"/>
            </a:xfrm>
            <a:prstGeom prst="rect">
              <a:avLst/>
            </a:prstGeom>
          </p:spPr>
        </p:pic>
        <p:pic>
          <p:nvPicPr>
            <p:cNvPr id="21" name="Picture 2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EBB2FF6C-C9EB-F808-DAD5-BED093930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6"/>
            <a:stretch/>
          </p:blipFill>
          <p:spPr>
            <a:xfrm>
              <a:off x="1107040" y="12733217"/>
              <a:ext cx="7772400" cy="5415675"/>
            </a:xfrm>
            <a:prstGeom prst="rect">
              <a:avLst/>
            </a:prstGeom>
          </p:spPr>
        </p:pic>
      </p:grpSp>
      <p:pic>
        <p:nvPicPr>
          <p:cNvPr id="33" name="Graphic 32" descr="Link with solid fill">
            <a:extLst>
              <a:ext uri="{FF2B5EF4-FFF2-40B4-BE49-F238E27FC236}">
                <a16:creationId xmlns:a16="http://schemas.microsoft.com/office/drawing/2014/main" id="{069DC6E3-5D74-0845-2C2C-58369137C3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536" y="914087"/>
            <a:ext cx="528271" cy="52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99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DEC33-CA7F-B7A2-05E3-7EF099B79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92FAE8C-DEEE-C34B-1F76-90A0430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27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87E290-E5B8-D3BD-EF92-368E8254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</p:spPr>
        <p:txBody>
          <a:bodyPr anchor="ctr">
            <a:normAutofit fontScale="90000"/>
          </a:bodyPr>
          <a:lstStyle/>
          <a:p>
            <a:r>
              <a:rPr lang="en-GB" sz="3300"/>
              <a:t>Come trovare ulteriori informazioni sulle migliori pratiche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3DD4B3-2EA3-C9B5-02FC-C79A5592DA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</p:spPr>
        <p:txBody>
          <a:bodyPr vert="horz" lIns="0" tIns="45720" rIns="91440" bIns="45720" rtlCol="0" anchor="t">
            <a:normAutofit fontScale="77500" lnSpcReduction="20000"/>
          </a:bodyPr>
          <a:lstStyle/>
          <a:p>
            <a:r>
              <a:rPr lang="en-GB" sz="2200">
                <a:latin typeface="Century Gothic"/>
                <a:hlinkClick r:id="rId2"/>
              </a:rPr>
              <a:t>https://organic-farmknowledge.org/about/collaborating-partners/organicclimatenet 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E1E23E-C419-2054-C99F-217B2B322998}"/>
              </a:ext>
            </a:extLst>
          </p:cNvPr>
          <p:cNvSpPr/>
          <p:nvPr/>
        </p:nvSpPr>
        <p:spPr>
          <a:xfrm>
            <a:off x="623888" y="139485"/>
            <a:ext cx="10729912" cy="7144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653FCD-C70C-05A7-0374-6FB794BCC65F}"/>
              </a:ext>
            </a:extLst>
          </p:cNvPr>
          <p:cNvGrpSpPr/>
          <p:nvPr/>
        </p:nvGrpSpPr>
        <p:grpSpPr>
          <a:xfrm>
            <a:off x="480114" y="407188"/>
            <a:ext cx="10165419" cy="18148892"/>
            <a:chOff x="872610" y="0"/>
            <a:chExt cx="10165419" cy="181488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7C22E6-DF23-1807-58BB-DD96EEFE4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95" y="0"/>
              <a:ext cx="7772400" cy="5357738"/>
            </a:xfrm>
            <a:prstGeom prst="rect">
              <a:avLst/>
            </a:prstGeom>
          </p:spPr>
        </p:pic>
        <p:pic>
          <p:nvPicPr>
            <p:cNvPr id="19" name="Picture 1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72270F7-AD2F-E18F-F6D4-E443A366E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610" y="5401098"/>
              <a:ext cx="10165419" cy="7332119"/>
            </a:xfrm>
            <a:prstGeom prst="rect">
              <a:avLst/>
            </a:prstGeom>
          </p:spPr>
        </p:pic>
        <p:pic>
          <p:nvPicPr>
            <p:cNvPr id="21" name="Picture 2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82EA632-C1DC-79F5-1EFE-811C7FBAC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6"/>
            <a:stretch/>
          </p:blipFill>
          <p:spPr>
            <a:xfrm>
              <a:off x="1107040" y="12733217"/>
              <a:ext cx="7772400" cy="5415675"/>
            </a:xfrm>
            <a:prstGeom prst="rect">
              <a:avLst/>
            </a:prstGeom>
          </p:spPr>
        </p:pic>
      </p:grp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64679666-A0E3-33C2-1D2E-4E4F4239AC55}"/>
              </a:ext>
            </a:extLst>
          </p:cNvPr>
          <p:cNvSpPr/>
          <p:nvPr/>
        </p:nvSpPr>
        <p:spPr>
          <a:xfrm>
            <a:off x="6499481" y="3140539"/>
            <a:ext cx="4291584" cy="2454158"/>
          </a:xfrm>
          <a:prstGeom prst="wedgeEllipseCallout">
            <a:avLst/>
          </a:prstGeom>
          <a:solidFill>
            <a:srgbClr val="D37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entury Gothic"/>
              </a:rPr>
              <a:t>~70 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Century Gothic"/>
              </a:rPr>
              <a:t>materiali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 di 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Century Gothic"/>
              </a:rPr>
              <a:t>conoscenza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Century Gothic"/>
              </a:rPr>
              <a:t>sulle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Century Gothic"/>
              </a:rPr>
              <a:t>pratiche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 di 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"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Century Gothic"/>
              </a:rPr>
              <a:t>Agricoltura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Century Gothic"/>
              </a:rPr>
              <a:t>Climatica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"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Century Gothic"/>
              </a:rPr>
              <a:t>Biologica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Century Gothic"/>
              </a:rPr>
              <a:t>disponibili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 in 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Century Gothic"/>
              </a:rPr>
              <a:t>varie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 lingue 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Century Gothic"/>
              </a:rPr>
              <a:t>europee</a:t>
            </a:r>
            <a:endParaRPr lang="en-GB" b="1" i="0" u="none" strike="noStrike" dirty="0">
              <a:solidFill>
                <a:schemeClr val="bg1"/>
              </a:solidFill>
              <a:effectLst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3691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4.81481E-6 L -0.00925 -1.389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6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F527A4-D7C6-7260-5F8E-C6B777056E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28</a:t>
            </a:fld>
            <a:endParaRPr lang="de-DE"/>
          </a:p>
        </p:txBody>
      </p:sp>
      <p:pic>
        <p:nvPicPr>
          <p:cNvPr id="2" name="Immagine 1" descr="Immagine che contiene testo, schermata, Pagina Web, Sito Web&#10;&#10;Il contenuto generato dall&amp;#39;IA potrebbe non essere corretto.">
            <a:extLst>
              <a:ext uri="{FF2B5EF4-FFF2-40B4-BE49-F238E27FC236}">
                <a16:creationId xmlns:a16="http://schemas.microsoft.com/office/drawing/2014/main" id="{A4D061B1-8A6C-1B55-F44C-C6513EF09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68" y="97692"/>
            <a:ext cx="10882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Conclusioni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23FB4B4-6474-0ADF-7B73-6F15CA211F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>
                <a:latin typeface="Century Gothic"/>
              </a:rPr>
              <a:t>Da un punto di vista ecologico, il biologico ha un elevato potenziale per contribuire alle soluzioni climatiche.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>
                <a:latin typeface="Century Gothic"/>
              </a:rPr>
              <a:t>Esiste un potenziale di mitigazione... ma relativamente limitato.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>
                <a:latin typeface="Century Gothic"/>
              </a:rPr>
              <a:t>Presenta vantaggi nell'adattamento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>
                <a:latin typeface="Century Gothic"/>
              </a:rPr>
              <a:t>Le pratiche possono essere ottimizzate per aiutare gli agricoltori ad adattarsi alle sfide causate dai cambiamenti climatici nel medio e lungo termine.</a:t>
            </a:r>
          </a:p>
          <a:p>
            <a:pPr marL="457200" indent="-457200"/>
            <a:r>
              <a:rPr lang="it-IT" dirty="0">
                <a:latin typeface="Century Gothic"/>
              </a:rPr>
              <a:t>Considerare i compromessi tra produttività e stabilità della produzione.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199" y="1063855"/>
            <a:ext cx="10026113" cy="411956"/>
          </a:xfrm>
        </p:spPr>
        <p:txBody>
          <a:bodyPr>
            <a:normAutofit fontScale="62500" lnSpcReduction="20000"/>
          </a:bodyPr>
          <a:lstStyle/>
          <a:p>
            <a:r>
              <a:rPr lang="en-GB"/>
              <a:t>Il ruolo dell'agricoltura biologica nella mitigazione e nell'adattamento ai cambiamenti climatici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842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E0896-F819-3C6F-E26A-EA3EBCAA5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1AC68-47B6-C47B-677D-69D61AC4D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/>
              <a:t>Capire il cambiamento climatico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3B059D-E9F0-B950-1CFF-F4A931D8F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89530"/>
            <a:ext cx="4923774" cy="4351338"/>
          </a:xfrm>
        </p:spPr>
        <p:txBody>
          <a:bodyPr/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Aumento della temperatura globale</a:t>
            </a:r>
            <a:endParaRPr lang="en-GB" sz="2800">
              <a:ea typeface="+mn-lt"/>
              <a:cs typeface="+mn-lt"/>
            </a:endParaRPr>
          </a:p>
          <a:p>
            <a:r>
              <a:rPr lang="en-GB" sz="2800">
                <a:ea typeface="+mn-lt"/>
                <a:cs typeface="+mn-lt"/>
              </a:rPr>
              <a:t>Le temperature globali sono più calde di circa +1,3 °C rispetto alla </a:t>
            </a:r>
            <a:r>
              <a:rPr lang="en-GB" sz="2800" b="1">
                <a:ea typeface="+mn-lt"/>
                <a:cs typeface="+mn-lt"/>
              </a:rPr>
              <a:t>media </a:t>
            </a:r>
            <a:r>
              <a:rPr lang="en-GB" sz="2800">
                <a:ea typeface="+mn-lt"/>
                <a:cs typeface="+mn-lt"/>
              </a:rPr>
              <a:t>preindustriale.</a:t>
            </a: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577CB4-598C-30D8-3C3B-B393460B0584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Fattori di stress climatico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F6D49-E4DC-E022-4007-A004635F456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3</a:t>
            </a:fld>
            <a:endParaRPr lang="en-GB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39888DD-F5FA-315C-94DC-7A39E906F195}"/>
              </a:ext>
            </a:extLst>
          </p:cNvPr>
          <p:cNvSpPr txBox="1">
            <a:spLocks/>
          </p:cNvSpPr>
          <p:nvPr/>
        </p:nvSpPr>
        <p:spPr>
          <a:xfrm>
            <a:off x="8489078" y="599122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Link: https://climate.copernicus.eu/global-climate-highlights-2024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A73F3-EBA5-0684-333E-E96BB83B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52" y="1572419"/>
            <a:ext cx="6599403" cy="4221726"/>
          </a:xfrm>
          <a:prstGeom prst="rect">
            <a:avLst/>
          </a:prstGeom>
        </p:spPr>
      </p:pic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98A21CD9-81A9-3817-65A1-599730907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47" y="1060450"/>
            <a:ext cx="7315200" cy="5295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74E54B-4562-D270-CD58-0752BD4C2AF8}"/>
              </a:ext>
            </a:extLst>
          </p:cNvPr>
          <p:cNvSpPr txBox="1"/>
          <p:nvPr/>
        </p:nvSpPr>
        <p:spPr>
          <a:xfrm>
            <a:off x="12722204" y="556320"/>
            <a:ext cx="253758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Grafico alternativo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E34203-AAB1-4A57-982A-394D53A27F64}"/>
              </a:ext>
            </a:extLst>
          </p:cNvPr>
          <p:cNvSpPr/>
          <p:nvPr/>
        </p:nvSpPr>
        <p:spPr>
          <a:xfrm>
            <a:off x="5825217" y="1559043"/>
            <a:ext cx="6285638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1600" b="1" dirty="0">
                <a:solidFill>
                  <a:srgbClr val="3F405B"/>
                </a:solidFill>
                <a:latin typeface="Century Gothic"/>
              </a:rPr>
              <a:t>Quanto si discostano le temperature globali annuali dalle medie climatologiche in evoluzione?</a:t>
            </a:r>
          </a:p>
        </p:txBody>
      </p:sp>
    </p:spTree>
    <p:extLst>
      <p:ext uri="{BB962C8B-B14F-4D97-AF65-F5344CB8AC3E}">
        <p14:creationId xmlns:p14="http://schemas.microsoft.com/office/powerpoint/2010/main" val="2239159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0F74FC-112D-4BF7-5811-05B0E3FA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766831"/>
            <a:ext cx="3932237" cy="883379"/>
          </a:xfrm>
        </p:spPr>
        <p:txBody>
          <a:bodyPr>
            <a:normAutofit fontScale="90000"/>
          </a:bodyPr>
          <a:lstStyle/>
          <a:p>
            <a:r>
              <a:rPr lang="en-GB"/>
              <a:t>Le sfide sono numerose</a:t>
            </a:r>
            <a:endParaRPr lang="en-GB" sz="27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4E3A5A2-6F35-C727-E3C1-5D19A20451E8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8BFF99-EF83-479B-942A-801848ED5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964052"/>
            <a:ext cx="3344754" cy="2099388"/>
          </a:xfrm>
        </p:spPr>
        <p:txBody>
          <a:bodyPr>
            <a:normAutofit/>
          </a:bodyPr>
          <a:lstStyle/>
          <a:p>
            <a:r>
              <a:rPr lang="en-GB" sz="2400"/>
              <a:t>Per evitare la visione a tunnel, considerare l'intero sistema per guidare la scelta delle pratiche più adatte all'azienda.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30</a:t>
            </a:fld>
            <a:endParaRPr lang="en-GB" noProof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4C9AD72-142C-70A3-1F86-B74885604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03" y="438345"/>
            <a:ext cx="6122096" cy="59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76091BB-1FC9-F6D7-3B24-381166125022}"/>
              </a:ext>
            </a:extLst>
          </p:cNvPr>
          <p:cNvSpPr txBox="1"/>
          <p:nvPr/>
        </p:nvSpPr>
        <p:spPr>
          <a:xfrm>
            <a:off x="8270734" y="6081100"/>
            <a:ext cx="3921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latin typeface="Century Gothic" panose="020B0502020202020204" pitchFamily="34" charset="0"/>
              </a:rPr>
              <a:t>Link: https://www.sei.org/perspectives/move-beyond-carbon-tunnel-vision/</a:t>
            </a:r>
          </a:p>
          <a:p>
            <a:endParaRPr lang="en-GB" sz="8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765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817290-4F95-F124-BBBB-7740808C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Grazie!</a:t>
            </a:r>
          </a:p>
        </p:txBody>
      </p:sp>
      <p:pic>
        <p:nvPicPr>
          <p:cNvPr id="2" name="Segnaposto immagine 1" descr="Immagine che contiene testo, Carattere, logo, Elementi grafici&#10;&#10;Il contenuto generato dall&amp;#39;IA potrebbe non essere corretto.">
            <a:extLst>
              <a:ext uri="{FF2B5EF4-FFF2-40B4-BE49-F238E27FC236}">
                <a16:creationId xmlns:a16="http://schemas.microsoft.com/office/drawing/2014/main" id="{CA986447-AF14-03E8-6101-4C2E2AAE20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-247" t="-1082" r="-494" b="1358"/>
          <a:stretch>
            <a:fillRect/>
          </a:stretch>
        </p:blipFill>
        <p:spPr>
          <a:xfrm>
            <a:off x="9554419" y="1680428"/>
            <a:ext cx="2044959" cy="236884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170DED-B7C8-8C51-7140-7E2EAB6FED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409621" y="2333441"/>
            <a:ext cx="3563382" cy="341926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4E260A-9766-F9A2-2C5E-D3AA4345C50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>
                <a:highlight>
                  <a:srgbClr val="FFFF00"/>
                </a:highlight>
              </a:rPr>
              <a:t>Data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F37ABF-E8AA-87A3-9582-896024AE879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409621" y="2675117"/>
            <a:ext cx="3563382" cy="341926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C07933-9FC3-7137-000E-F91738DDBE5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409621" y="3020828"/>
            <a:ext cx="3563382" cy="341926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7302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A2589-2688-8531-8B21-C7DA6D03E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E93F-D754-94A0-369C-8583DD919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/>
              <a:t>Capire il cambiamento climatico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CAE4460-F84D-2B73-7D51-EE8549670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89530"/>
            <a:ext cx="474840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800" b="1" dirty="0" err="1">
                <a:latin typeface="Century Gothic"/>
                <a:ea typeface="+mn-lt"/>
                <a:cs typeface="+mn-lt"/>
              </a:rPr>
              <a:t>Aumento</a:t>
            </a:r>
            <a:r>
              <a:rPr lang="en-GB" sz="2800" b="1" dirty="0">
                <a:latin typeface="Century Gothic"/>
                <a:ea typeface="+mn-lt"/>
                <a:cs typeface="+mn-lt"/>
              </a:rPr>
              <a:t> della </a:t>
            </a:r>
            <a:r>
              <a:rPr lang="en-GB" sz="2800" b="1" dirty="0" err="1">
                <a:latin typeface="Century Gothic"/>
                <a:ea typeface="+mn-lt"/>
                <a:cs typeface="+mn-lt"/>
              </a:rPr>
              <a:t>temperatura</a:t>
            </a:r>
            <a:r>
              <a:rPr lang="en-GB" sz="2800" b="1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b="1" dirty="0" err="1">
                <a:latin typeface="Century Gothic"/>
                <a:ea typeface="+mn-lt"/>
                <a:cs typeface="+mn-lt"/>
              </a:rPr>
              <a:t>globale</a:t>
            </a:r>
            <a:endParaRPr lang="en-GB" sz="2800" dirty="0" err="1">
              <a:latin typeface="Century Gothic"/>
              <a:ea typeface="+mn-lt"/>
              <a:cs typeface="+mn-lt"/>
            </a:endParaRPr>
          </a:p>
          <a:p>
            <a:r>
              <a:rPr lang="en-GB" sz="2800" dirty="0">
                <a:latin typeface="Century Gothic"/>
                <a:ea typeface="+mn-lt"/>
                <a:cs typeface="+mn-lt"/>
              </a:rPr>
              <a:t>Le temperature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globali</a:t>
            </a:r>
            <a:r>
              <a:rPr lang="en-GB" sz="2800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sono</a:t>
            </a:r>
            <a:r>
              <a:rPr lang="en-GB" sz="2800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più</a:t>
            </a:r>
            <a:r>
              <a:rPr lang="en-GB" sz="2800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calde</a:t>
            </a:r>
            <a:r>
              <a:rPr lang="en-GB" sz="2800" dirty="0">
                <a:latin typeface="Century Gothic"/>
                <a:ea typeface="+mn-lt"/>
                <a:cs typeface="+mn-lt"/>
              </a:rPr>
              <a:t> di circa +1,3 °C rispetto alla </a:t>
            </a:r>
            <a:r>
              <a:rPr lang="en-GB" sz="2800" b="1" dirty="0">
                <a:latin typeface="Century Gothic"/>
                <a:ea typeface="+mn-lt"/>
                <a:cs typeface="+mn-lt"/>
              </a:rPr>
              <a:t>media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preindustriale</a:t>
            </a:r>
            <a:r>
              <a:rPr lang="en-GB" sz="2800" dirty="0">
                <a:latin typeface="Century Gothic"/>
                <a:ea typeface="+mn-lt"/>
                <a:cs typeface="+mn-lt"/>
              </a:rPr>
              <a:t>.</a:t>
            </a:r>
          </a:p>
          <a:p>
            <a:r>
              <a:rPr lang="en-GB" sz="2800" dirty="0">
                <a:latin typeface="Century Gothic"/>
                <a:ea typeface="+mn-lt"/>
                <a:cs typeface="+mn-lt"/>
              </a:rPr>
              <a:t>Il 2024 è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stato</a:t>
            </a:r>
            <a:r>
              <a:rPr lang="en-GB" sz="2800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l'anno</a:t>
            </a:r>
            <a:r>
              <a:rPr lang="en-GB" sz="2800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più</a:t>
            </a:r>
            <a:r>
              <a:rPr lang="en-GB" sz="2800" dirty="0">
                <a:latin typeface="Century Gothic"/>
                <a:ea typeface="+mn-lt"/>
                <a:cs typeface="+mn-lt"/>
              </a:rPr>
              <a:t> caldo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mai</a:t>
            </a:r>
            <a:r>
              <a:rPr lang="en-GB" sz="2800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registrato</a:t>
            </a:r>
            <a:endParaRPr lang="en-GB" sz="2800" dirty="0">
              <a:latin typeface="Century Gothic"/>
              <a:ea typeface="+mn-lt"/>
              <a:cs typeface="+mn-lt"/>
            </a:endParaRPr>
          </a:p>
          <a:p>
            <a:pPr lvl="1">
              <a:buFont typeface="Wingdings" panose="020B0604020202020204" pitchFamily="34" charset="0"/>
              <a:buChar char="§"/>
            </a:pPr>
            <a:r>
              <a:rPr lang="en-GB" sz="2600" b="0" i="0" dirty="0">
                <a:effectLst/>
                <a:latin typeface="Century Gothic"/>
              </a:rPr>
              <a:t>+1,60°C</a:t>
            </a:r>
            <a:r>
              <a:rPr lang="en-GB" sz="2600" dirty="0">
                <a:latin typeface="Century Gothic"/>
              </a:rPr>
              <a:t> </a:t>
            </a:r>
            <a:r>
              <a:rPr lang="en-GB" sz="2600" b="0" i="0" dirty="0">
                <a:effectLst/>
                <a:latin typeface="Century Gothic"/>
              </a:rPr>
              <a:t>rispetto al </a:t>
            </a:r>
            <a:r>
              <a:rPr lang="en-GB" sz="2600" b="0" i="0" err="1">
                <a:effectLst/>
                <a:latin typeface="Century Gothic"/>
              </a:rPr>
              <a:t>livello</a:t>
            </a:r>
            <a:r>
              <a:rPr lang="en-GB" sz="2600" b="0" i="0" dirty="0">
                <a:effectLst/>
                <a:latin typeface="Century Gothic"/>
              </a:rPr>
              <a:t> </a:t>
            </a:r>
            <a:r>
              <a:rPr lang="en-GB" sz="2600" b="0" i="0" err="1">
                <a:effectLst/>
                <a:latin typeface="Century Gothic"/>
              </a:rPr>
              <a:t>preindustriale</a:t>
            </a:r>
            <a:endParaRPr lang="en-GB" sz="2600" err="1">
              <a:latin typeface="Century Gothic"/>
              <a:ea typeface="+mn-lt"/>
              <a:cs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743D-4608-8B48-AD6F-F68E8D0541A8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Fattori di stress climatico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76B41-C167-06B5-EA12-6F0BE3D6C5B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4</a:t>
            </a:fld>
            <a:endParaRPr lang="en-GB"/>
          </a:p>
        </p:txBody>
      </p:sp>
      <p:pic>
        <p:nvPicPr>
          <p:cNvPr id="4" name="Picture 4" descr="Anomalies and extremes in surface air temperature in 2024. ">
            <a:extLst>
              <a:ext uri="{FF2B5EF4-FFF2-40B4-BE49-F238E27FC236}">
                <a16:creationId xmlns:a16="http://schemas.microsoft.com/office/drawing/2014/main" id="{93DF42B3-D3A1-AE4E-03E5-7AF3D2BE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276" y="1266258"/>
            <a:ext cx="6283926" cy="46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EEC94C8-3EE4-597E-4640-84B7862011DA}"/>
              </a:ext>
            </a:extLst>
          </p:cNvPr>
          <p:cNvSpPr txBox="1">
            <a:spLocks/>
          </p:cNvSpPr>
          <p:nvPr/>
        </p:nvSpPr>
        <p:spPr>
          <a:xfrm>
            <a:off x="7744432" y="5992383"/>
            <a:ext cx="4127639" cy="22835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>
                <a:solidFill>
                  <a:srgbClr val="3F405B"/>
                </a:solidFill>
                <a:latin typeface="Century Gothic" panose="020B0502020202020204" pitchFamily="34" charset="0"/>
              </a:rPr>
              <a:t>Link: https://climate.copernicus.eu/global-climate-highlights-2024</a:t>
            </a:r>
          </a:p>
        </p:txBody>
      </p:sp>
      <p:pic>
        <p:nvPicPr>
          <p:cNvPr id="8" name="Picture 7" descr="A map of europe with red and blue colors&#10;&#10;AI-generated content may be incorrect.">
            <a:extLst>
              <a:ext uri="{FF2B5EF4-FFF2-40B4-BE49-F238E27FC236}">
                <a16:creationId xmlns:a16="http://schemas.microsoft.com/office/drawing/2014/main" id="{31794AB9-958C-B3A6-4CA4-9E68EF320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864" y="957260"/>
            <a:ext cx="4748409" cy="5152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615B42-44B8-2208-5A52-EC850F6F870A}"/>
              </a:ext>
            </a:extLst>
          </p:cNvPr>
          <p:cNvSpPr txBox="1"/>
          <p:nvPr/>
        </p:nvSpPr>
        <p:spPr>
          <a:xfrm>
            <a:off x="12733778" y="525857"/>
            <a:ext cx="2313311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Grafico alternativo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16898C-840F-4B56-9311-460106037442}"/>
              </a:ext>
            </a:extLst>
          </p:cNvPr>
          <p:cNvSpPr/>
          <p:nvPr/>
        </p:nvSpPr>
        <p:spPr>
          <a:xfrm>
            <a:off x="6448140" y="1289945"/>
            <a:ext cx="5212817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1400" b="1" dirty="0">
                <a:solidFill>
                  <a:srgbClr val="3F405B"/>
                </a:solidFill>
                <a:latin typeface="Century Gothic"/>
              </a:rPr>
              <a:t>Anomalie della temperatura superficiale dell'aria nel 2024</a:t>
            </a:r>
          </a:p>
        </p:txBody>
      </p:sp>
    </p:spTree>
    <p:extLst>
      <p:ext uri="{BB962C8B-B14F-4D97-AF65-F5344CB8AC3E}">
        <p14:creationId xmlns:p14="http://schemas.microsoft.com/office/powerpoint/2010/main" val="321324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C4BF6-F676-0421-5237-5FF97D0E2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D7654-CE4F-7BCB-64F3-E30FAC28F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9030"/>
            <a:ext cx="8626041" cy="872759"/>
          </a:xfrm>
        </p:spPr>
        <p:txBody>
          <a:bodyPr anchor="t">
            <a:normAutofit fontScale="90000"/>
          </a:bodyPr>
          <a:lstStyle/>
          <a:p>
            <a:r>
              <a:rPr lang="en-GB" err="1"/>
              <a:t>Capire</a:t>
            </a:r>
            <a:r>
              <a:rPr lang="en-GB"/>
              <a:t> </a:t>
            </a:r>
            <a:r>
              <a:rPr lang="en-GB" err="1"/>
              <a:t>il</a:t>
            </a:r>
            <a:r>
              <a:rPr lang="en-GB"/>
              <a:t> </a:t>
            </a:r>
            <a:r>
              <a:rPr lang="en-GB" err="1"/>
              <a:t>cambiamento</a:t>
            </a:r>
            <a:r>
              <a:rPr lang="en-GB"/>
              <a:t> </a:t>
            </a:r>
            <a:r>
              <a:rPr lang="en-GB" err="1"/>
              <a:t>climatico</a:t>
            </a:r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320F3E-A271-810A-7BDC-9292D2951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9584" y="1718478"/>
            <a:ext cx="4369231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GB" sz="2800" b="1" dirty="0" err="1">
                <a:latin typeface="Century Gothic"/>
                <a:ea typeface="+mn-lt"/>
                <a:cs typeface="+mn-lt"/>
              </a:rPr>
              <a:t>Cambiamenti</a:t>
            </a:r>
            <a:r>
              <a:rPr lang="en-GB" sz="2800" b="1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b="1" dirty="0" err="1">
                <a:latin typeface="Century Gothic"/>
                <a:ea typeface="+mn-lt"/>
                <a:cs typeface="+mn-lt"/>
              </a:rPr>
              <a:t>nei</a:t>
            </a:r>
            <a:r>
              <a:rPr lang="en-GB" sz="2800" b="1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b="1" dirty="0" err="1">
                <a:latin typeface="Century Gothic"/>
                <a:ea typeface="+mn-lt"/>
                <a:cs typeface="+mn-lt"/>
              </a:rPr>
              <a:t>modelli</a:t>
            </a:r>
            <a:r>
              <a:rPr lang="en-GB" sz="2800" b="1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b="1" dirty="0" err="1">
                <a:latin typeface="Century Gothic"/>
                <a:ea typeface="+mn-lt"/>
                <a:cs typeface="+mn-lt"/>
              </a:rPr>
              <a:t>idrologici</a:t>
            </a:r>
            <a:endParaRPr lang="en-GB" sz="2800" b="1" dirty="0">
              <a:latin typeface="Century Gothic"/>
              <a:ea typeface="+mn-lt"/>
              <a:cs typeface="+mn-lt"/>
            </a:endParaRPr>
          </a:p>
          <a:p>
            <a:r>
              <a:rPr lang="en-GB" sz="2800" dirty="0">
                <a:latin typeface="Century Gothic"/>
                <a:ea typeface="+mn-lt"/>
                <a:cs typeface="+mn-lt"/>
              </a:rPr>
              <a:t>Le temperature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globali</a:t>
            </a:r>
            <a:r>
              <a:rPr lang="en-GB" sz="2800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più</a:t>
            </a:r>
            <a:r>
              <a:rPr lang="en-GB" sz="2800" dirty="0">
                <a:latin typeface="Century Gothic"/>
                <a:ea typeface="+mn-lt"/>
                <a:cs typeface="+mn-lt"/>
              </a:rPr>
              <a:t> elevate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aumentano</a:t>
            </a:r>
            <a:r>
              <a:rPr lang="en-GB" sz="2800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i</a:t>
            </a:r>
            <a:r>
              <a:rPr lang="en-GB" sz="2800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tassi</a:t>
            </a:r>
            <a:r>
              <a:rPr lang="en-GB" sz="2800" dirty="0">
                <a:latin typeface="Century Gothic"/>
                <a:ea typeface="+mn-lt"/>
                <a:cs typeface="+mn-lt"/>
              </a:rPr>
              <a:t> di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evaporazione</a:t>
            </a:r>
            <a:r>
              <a:rPr lang="en-GB" sz="2800" dirty="0">
                <a:latin typeface="Century Gothic"/>
                <a:ea typeface="+mn-lt"/>
                <a:cs typeface="+mn-lt"/>
              </a:rPr>
              <a:t>, </a:t>
            </a:r>
            <a:r>
              <a:rPr lang="en-GB" sz="2800" dirty="0">
                <a:latin typeface="Century Gothic"/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maggiore</a:t>
            </a:r>
            <a:r>
              <a:rPr lang="en-GB" sz="2800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umidità</a:t>
            </a:r>
            <a:r>
              <a:rPr lang="en-GB" sz="2800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atmosferica</a:t>
            </a:r>
            <a:r>
              <a:rPr lang="en-GB" sz="2800" dirty="0">
                <a:latin typeface="Century Gothic"/>
                <a:ea typeface="+mn-lt"/>
                <a:cs typeface="+mn-lt"/>
              </a:rPr>
              <a:t> e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precipitazioni</a:t>
            </a:r>
            <a:endParaRPr lang="en-GB" sz="2800" dirty="0">
              <a:latin typeface="Century Gothic"/>
              <a:ea typeface="+mn-lt"/>
              <a:cs typeface="+mn-lt"/>
            </a:endParaRPr>
          </a:p>
          <a:p>
            <a:r>
              <a:rPr lang="en-GB" sz="2800" dirty="0" err="1">
                <a:latin typeface="Century Gothic"/>
                <a:ea typeface="+mn-lt"/>
                <a:cs typeface="+mn-lt"/>
              </a:rPr>
              <a:t>Gli</a:t>
            </a:r>
            <a:r>
              <a:rPr lang="en-GB" sz="2800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impatti</a:t>
            </a:r>
            <a:r>
              <a:rPr lang="en-GB" sz="2800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variano</a:t>
            </a:r>
            <a:r>
              <a:rPr lang="en-GB" sz="2800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notevolmente</a:t>
            </a:r>
            <a:r>
              <a:rPr lang="en-GB" sz="2800" dirty="0">
                <a:latin typeface="Century Gothic"/>
                <a:ea typeface="+mn-lt"/>
                <a:cs typeface="+mn-lt"/>
              </a:rPr>
              <a:t> da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una</a:t>
            </a:r>
            <a:r>
              <a:rPr lang="en-GB" sz="2800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regione</a:t>
            </a:r>
            <a:r>
              <a:rPr lang="en-GB" sz="2800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all'altra</a:t>
            </a:r>
            <a:endParaRPr lang="en-GB" sz="2800" dirty="0">
              <a:latin typeface="Century Gothic"/>
              <a:ea typeface="+mn-lt"/>
              <a:cs typeface="+mn-lt"/>
            </a:endParaRPr>
          </a:p>
          <a:p>
            <a:endParaRPr lang="en-GB" sz="2800">
              <a:ea typeface="+mn-lt"/>
              <a:cs typeface="+mn-lt"/>
            </a:endParaRPr>
          </a:p>
          <a:p>
            <a:pPr marL="0" indent="0">
              <a:buNone/>
            </a:pPr>
            <a:endParaRPr lang="en-GB" sz="2800" b="1">
              <a:ea typeface="+mn-lt"/>
              <a:cs typeface="+mn-lt"/>
            </a:endParaRP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166310-3C98-E419-AFA6-EC27F4450EB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067974"/>
            <a:ext cx="3871843" cy="411956"/>
          </a:xfrm>
        </p:spPr>
        <p:txBody>
          <a:bodyPr>
            <a:normAutofit lnSpcReduction="10000"/>
          </a:bodyPr>
          <a:lstStyle/>
          <a:p>
            <a:r>
              <a:rPr lang="en-GB"/>
              <a:t>Fattori di stress climatico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7BB40-F383-DD98-BE46-A7B45E243AB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5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6ED2D8-6C6B-EA1C-EA5E-DE730A63EB5B}"/>
              </a:ext>
            </a:extLst>
          </p:cNvPr>
          <p:cNvGrpSpPr/>
          <p:nvPr/>
        </p:nvGrpSpPr>
        <p:grpSpPr>
          <a:xfrm>
            <a:off x="12497929" y="85637"/>
            <a:ext cx="7349379" cy="6453275"/>
            <a:chOff x="12497929" y="-892073"/>
            <a:chExt cx="8451703" cy="7750073"/>
          </a:xfrm>
        </p:grpSpPr>
        <p:pic>
          <p:nvPicPr>
            <p:cNvPr id="17410" name="Picture 2">
              <a:extLst>
                <a:ext uri="{FF2B5EF4-FFF2-40B4-BE49-F238E27FC236}">
                  <a16:creationId xmlns:a16="http://schemas.microsoft.com/office/drawing/2014/main" id="{F59CA155-00EC-3668-7EA6-ECFEADB43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29" y="-892073"/>
              <a:ext cx="8405405" cy="7555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AFD577-F538-BE49-0212-EA9220F1EC3B}"/>
                </a:ext>
              </a:extLst>
            </p:cNvPr>
            <p:cNvSpPr txBox="1"/>
            <p:nvPr/>
          </p:nvSpPr>
          <p:spPr>
            <a:xfrm>
              <a:off x="17739363" y="6657945"/>
              <a:ext cx="3210269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700">
                  <a:latin typeface="Century Gothic" panose="020B0502020202020204" pitchFamily="34" charset="0"/>
                </a:rPr>
                <a:t>Link: https://www.ipcc.ch/report/ar6/wg1/figures/technical-summary/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292E22-02F3-541D-39B1-E47E28949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863" y="1197579"/>
            <a:ext cx="7077473" cy="41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E1F6ED7-A9FA-429F-13D0-C511883C5E88}"/>
              </a:ext>
            </a:extLst>
          </p:cNvPr>
          <p:cNvSpPr txBox="1">
            <a:spLocks/>
          </p:cNvSpPr>
          <p:nvPr/>
        </p:nvSpPr>
        <p:spPr>
          <a:xfrm>
            <a:off x="6179751" y="5377698"/>
            <a:ext cx="5979354" cy="404201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b="0" dirty="0">
                <a:solidFill>
                  <a:srgbClr val="3F405B"/>
                </a:solidFill>
                <a:latin typeface="Century Gothic"/>
              </a:rPr>
              <a:t>Link:</a:t>
            </a:r>
            <a:r>
              <a:rPr lang="en-GB" sz="800" dirty="0">
                <a:solidFill>
                  <a:srgbClr val="3F405B"/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en-GB" sz="800" dirty="0">
                <a:solidFill>
                  <a:srgbClr val="3F405B"/>
                </a:solidFill>
                <a:ea typeface="+mn-lt"/>
                <a:cs typeface="+mn-lt"/>
              </a:rPr>
              <a:t>https://usys.ethz.ch/en/news-events/news/archive/2020/09/new-study-of-ocean-salinity-finds-substantial-amplification-of-the-global-water-cycle.html#</a:t>
            </a:r>
            <a:endParaRPr lang="it-IT" sz="800" dirty="0">
              <a:solidFill>
                <a:srgbClr val="3F405B"/>
              </a:solidFill>
              <a:latin typeface="Century Gothic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B9A53-7BBD-8FEF-8AD0-02347F4F5B9B}"/>
              </a:ext>
            </a:extLst>
          </p:cNvPr>
          <p:cNvSpPr txBox="1"/>
          <p:nvPr/>
        </p:nvSpPr>
        <p:spPr>
          <a:xfrm>
            <a:off x="12497929" y="-381928"/>
            <a:ext cx="6193832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Grafici alternativi per una comprensione dettagliata:</a:t>
            </a:r>
          </a:p>
        </p:txBody>
      </p:sp>
      <p:pic>
        <p:nvPicPr>
          <p:cNvPr id="3074" name="Picture 2" descr="Anomalies and extremes in the amount of total column water vapour for 2024">
            <a:extLst>
              <a:ext uri="{FF2B5EF4-FFF2-40B4-BE49-F238E27FC236}">
                <a16:creationId xmlns:a16="http://schemas.microsoft.com/office/drawing/2014/main" id="{03E0C7C8-370D-0FE7-8AA6-F7FB5486D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929" y="6637145"/>
            <a:ext cx="7450013" cy="558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7ACB8E7-5983-433D-D448-5FA087F83C66}"/>
              </a:ext>
            </a:extLst>
          </p:cNvPr>
          <p:cNvSpPr txBox="1">
            <a:spLocks/>
          </p:cNvSpPr>
          <p:nvPr/>
        </p:nvSpPr>
        <p:spPr>
          <a:xfrm>
            <a:off x="16759278" y="1222465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Link: https://climate.copernicus.eu/global-climate-highlights-2024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0F4295-D16B-4B7B-ABA3-226A4CE4AD1E}"/>
              </a:ext>
            </a:extLst>
          </p:cNvPr>
          <p:cNvSpPr/>
          <p:nvPr/>
        </p:nvSpPr>
        <p:spPr>
          <a:xfrm>
            <a:off x="5144185" y="1197579"/>
            <a:ext cx="6781679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1600" b="1" dirty="0">
                <a:solidFill>
                  <a:srgbClr val="3F405B"/>
                </a:solidFill>
                <a:latin typeface="Century Gothic"/>
              </a:rPr>
              <a:t>Ciclo dell'acqua accelerato dal 2 al 4% per grado Celsius dal 1960</a:t>
            </a:r>
          </a:p>
        </p:txBody>
      </p:sp>
    </p:spTree>
    <p:extLst>
      <p:ext uri="{BB962C8B-B14F-4D97-AF65-F5344CB8AC3E}">
        <p14:creationId xmlns:p14="http://schemas.microsoft.com/office/powerpoint/2010/main" val="141673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5B5A5-A174-3290-44F9-9A2B4E10E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E33B3-B0B8-2853-2085-FF3F7142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662" y="133645"/>
            <a:ext cx="5540298" cy="823913"/>
          </a:xfrm>
        </p:spPr>
        <p:txBody>
          <a:bodyPr anchor="t">
            <a:normAutofit fontScale="90000"/>
          </a:bodyPr>
          <a:lstStyle/>
          <a:p>
            <a:r>
              <a:rPr lang="en-GB" err="1"/>
              <a:t>Capire</a:t>
            </a:r>
            <a:r>
              <a:rPr lang="en-GB"/>
              <a:t> </a:t>
            </a:r>
            <a:r>
              <a:rPr lang="en-GB" err="1"/>
              <a:t>il</a:t>
            </a:r>
            <a:r>
              <a:rPr lang="en-GB"/>
              <a:t> </a:t>
            </a:r>
            <a:r>
              <a:rPr lang="en-GB" err="1"/>
              <a:t>cambiamento</a:t>
            </a:r>
            <a:r>
              <a:rPr lang="en-GB"/>
              <a:t> </a:t>
            </a:r>
            <a:r>
              <a:rPr lang="en-GB" err="1"/>
              <a:t>climatico</a:t>
            </a:r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0BC17D7-FA41-D7FB-0054-C3A4BA7E9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660" y="2508930"/>
            <a:ext cx="4475922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800" b="1" err="1">
                <a:ea typeface="+mn-lt"/>
                <a:cs typeface="+mn-lt"/>
              </a:rPr>
              <a:t>Aumento</a:t>
            </a:r>
            <a:r>
              <a:rPr lang="en-GB" sz="2800" b="1">
                <a:ea typeface="+mn-lt"/>
                <a:cs typeface="+mn-lt"/>
              </a:rPr>
              <a:t> del </a:t>
            </a:r>
            <a:r>
              <a:rPr lang="en-GB" sz="2800" b="1" err="1">
                <a:ea typeface="+mn-lt"/>
                <a:cs typeface="+mn-lt"/>
              </a:rPr>
              <a:t>livello</a:t>
            </a:r>
            <a:r>
              <a:rPr lang="en-GB" sz="2800" b="1">
                <a:ea typeface="+mn-lt"/>
                <a:cs typeface="+mn-lt"/>
              </a:rPr>
              <a:t> del mare e </a:t>
            </a:r>
            <a:r>
              <a:rPr lang="en-GB" sz="2800" b="1" err="1">
                <a:ea typeface="+mn-lt"/>
                <a:cs typeface="+mn-lt"/>
              </a:rPr>
              <a:t>acidificazione</a:t>
            </a:r>
            <a:r>
              <a:rPr lang="en-GB" sz="2800" b="1">
                <a:ea typeface="+mn-lt"/>
                <a:cs typeface="+mn-lt"/>
              </a:rPr>
              <a:t> </a:t>
            </a:r>
            <a:r>
              <a:rPr lang="en-GB" sz="2800" b="1" err="1">
                <a:ea typeface="+mn-lt"/>
                <a:cs typeface="+mn-lt"/>
              </a:rPr>
              <a:t>degli</a:t>
            </a:r>
            <a:r>
              <a:rPr lang="en-GB" sz="2800" b="1">
                <a:ea typeface="+mn-lt"/>
                <a:cs typeface="+mn-lt"/>
              </a:rPr>
              <a:t> </a:t>
            </a:r>
            <a:r>
              <a:rPr lang="en-GB" sz="2800" b="1" err="1">
                <a:ea typeface="+mn-lt"/>
                <a:cs typeface="+mn-lt"/>
              </a:rPr>
              <a:t>oceani</a:t>
            </a:r>
            <a:endParaRPr lang="en-GB" sz="2800" b="1">
              <a:ea typeface="+mn-lt"/>
              <a:cs typeface="+mn-lt"/>
            </a:endParaRPr>
          </a:p>
          <a:p>
            <a:r>
              <a:rPr lang="en-GB" sz="2800" err="1">
                <a:ea typeface="+mn-lt"/>
                <a:cs typeface="+mn-lt"/>
              </a:rPr>
              <a:t>Espansione</a:t>
            </a:r>
            <a:r>
              <a:rPr lang="en-GB" sz="2800">
                <a:ea typeface="+mn-lt"/>
                <a:cs typeface="+mn-lt"/>
              </a:rPr>
              <a:t> </a:t>
            </a:r>
            <a:r>
              <a:rPr lang="en-GB" sz="2800" err="1">
                <a:ea typeface="+mn-lt"/>
                <a:cs typeface="+mn-lt"/>
              </a:rPr>
              <a:t>termica</a:t>
            </a:r>
            <a:r>
              <a:rPr lang="en-GB" sz="2800">
                <a:ea typeface="+mn-lt"/>
                <a:cs typeface="+mn-lt"/>
              </a:rPr>
              <a:t> </a:t>
            </a:r>
            <a:r>
              <a:rPr lang="en-GB" sz="2800" err="1">
                <a:ea typeface="+mn-lt"/>
                <a:cs typeface="+mn-lt"/>
              </a:rPr>
              <a:t>dell'acqua</a:t>
            </a:r>
            <a:r>
              <a:rPr lang="en-GB" sz="2800">
                <a:ea typeface="+mn-lt"/>
                <a:cs typeface="+mn-lt"/>
              </a:rPr>
              <a:t> marina e </a:t>
            </a:r>
            <a:r>
              <a:rPr lang="en-GB" sz="2800" err="1">
                <a:ea typeface="+mn-lt"/>
                <a:cs typeface="+mn-lt"/>
              </a:rPr>
              <a:t>scioglimento</a:t>
            </a:r>
            <a:r>
              <a:rPr lang="en-GB" sz="2800">
                <a:ea typeface="+mn-lt"/>
                <a:cs typeface="+mn-lt"/>
              </a:rPr>
              <a:t> </a:t>
            </a:r>
            <a:r>
              <a:rPr lang="en-GB" sz="2800" err="1">
                <a:ea typeface="+mn-lt"/>
                <a:cs typeface="+mn-lt"/>
              </a:rPr>
              <a:t>dei</a:t>
            </a:r>
            <a:r>
              <a:rPr lang="en-GB" sz="2800">
                <a:ea typeface="+mn-lt"/>
                <a:cs typeface="+mn-lt"/>
              </a:rPr>
              <a:t> </a:t>
            </a:r>
            <a:r>
              <a:rPr lang="en-GB" sz="2800" err="1">
                <a:ea typeface="+mn-lt"/>
                <a:cs typeface="+mn-lt"/>
              </a:rPr>
              <a:t>ghiacciai</a:t>
            </a:r>
            <a:r>
              <a:rPr lang="en-GB" sz="2800">
                <a:ea typeface="+mn-lt"/>
                <a:cs typeface="+mn-lt"/>
              </a:rPr>
              <a:t>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 err="1">
                <a:ea typeface="+mn-lt"/>
                <a:cs typeface="+mn-lt"/>
              </a:rPr>
              <a:t>innalzamento</a:t>
            </a:r>
            <a:r>
              <a:rPr lang="en-GB" sz="2800">
                <a:ea typeface="+mn-lt"/>
                <a:cs typeface="+mn-lt"/>
              </a:rPr>
              <a:t> del </a:t>
            </a:r>
            <a:r>
              <a:rPr lang="en-GB" sz="2800" err="1">
                <a:ea typeface="+mn-lt"/>
                <a:cs typeface="+mn-lt"/>
              </a:rPr>
              <a:t>livello</a:t>
            </a:r>
            <a:r>
              <a:rPr lang="en-GB" sz="2800">
                <a:ea typeface="+mn-lt"/>
                <a:cs typeface="+mn-lt"/>
              </a:rPr>
              <a:t> del mare</a:t>
            </a:r>
          </a:p>
          <a:p>
            <a:r>
              <a:rPr lang="en-GB" sz="2800" err="1">
                <a:ea typeface="+mn-lt"/>
                <a:cs typeface="+mn-lt"/>
              </a:rPr>
              <a:t>Aumento</a:t>
            </a:r>
            <a:r>
              <a:rPr lang="en-GB" sz="2800">
                <a:ea typeface="+mn-lt"/>
                <a:cs typeface="+mn-lt"/>
              </a:rPr>
              <a:t> </a:t>
            </a:r>
            <a:r>
              <a:rPr lang="en-GB" sz="2800" err="1">
                <a:ea typeface="+mn-lt"/>
                <a:cs typeface="+mn-lt"/>
              </a:rPr>
              <a:t>dell'assorbimento</a:t>
            </a:r>
            <a:r>
              <a:rPr lang="en-GB" sz="2800">
                <a:ea typeface="+mn-lt"/>
                <a:cs typeface="+mn-lt"/>
              </a:rPr>
              <a:t> di CO₂ da </a:t>
            </a:r>
            <a:r>
              <a:rPr lang="en-GB" sz="2800" err="1">
                <a:ea typeface="+mn-lt"/>
                <a:cs typeface="+mn-lt"/>
              </a:rPr>
              <a:t>parte</a:t>
            </a:r>
            <a:r>
              <a:rPr lang="en-GB" sz="2800">
                <a:ea typeface="+mn-lt"/>
                <a:cs typeface="+mn-lt"/>
              </a:rPr>
              <a:t> </a:t>
            </a:r>
            <a:r>
              <a:rPr lang="en-GB" sz="2800" err="1">
                <a:ea typeface="+mn-lt"/>
                <a:cs typeface="+mn-lt"/>
              </a:rPr>
              <a:t>degli</a:t>
            </a:r>
            <a:r>
              <a:rPr lang="en-GB" sz="2800">
                <a:ea typeface="+mn-lt"/>
                <a:cs typeface="+mn-lt"/>
              </a:rPr>
              <a:t> </a:t>
            </a:r>
            <a:r>
              <a:rPr lang="en-GB" sz="2800" err="1">
                <a:ea typeface="+mn-lt"/>
                <a:cs typeface="+mn-lt"/>
              </a:rPr>
              <a:t>oceani</a:t>
            </a:r>
            <a:r>
              <a:rPr lang="en-GB" sz="2800">
                <a:ea typeface="+mn-lt"/>
                <a:cs typeface="+mn-lt"/>
              </a:rPr>
              <a:t>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 err="1">
                <a:ea typeface="+mn-lt"/>
                <a:cs typeface="+mn-lt"/>
              </a:rPr>
              <a:t>acidificazione</a:t>
            </a:r>
            <a:endParaRPr lang="en-GB" sz="2800" b="1">
              <a:ea typeface="+mn-lt"/>
              <a:cs typeface="+mn-lt"/>
            </a:endParaRP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48FED5-A0A5-C577-F226-A49A23E755B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91660" y="1884532"/>
            <a:ext cx="3871843" cy="411956"/>
          </a:xfrm>
        </p:spPr>
        <p:txBody>
          <a:bodyPr>
            <a:normAutofit lnSpcReduction="10000"/>
          </a:bodyPr>
          <a:lstStyle/>
          <a:p>
            <a:r>
              <a:rPr lang="en-GB" err="1"/>
              <a:t>Fattori</a:t>
            </a:r>
            <a:r>
              <a:rPr lang="en-GB"/>
              <a:t> di stress </a:t>
            </a:r>
            <a:r>
              <a:rPr lang="en-GB" err="1"/>
              <a:t>climatico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3D6B4-A600-886B-8336-D305DC9978C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6</a:t>
            </a:fld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80EF948-2F16-CDAC-2F88-1C9E3B42FCCB}"/>
              </a:ext>
            </a:extLst>
          </p:cNvPr>
          <p:cNvSpPr txBox="1">
            <a:spLocks/>
          </p:cNvSpPr>
          <p:nvPr/>
        </p:nvSpPr>
        <p:spPr>
          <a:xfrm>
            <a:off x="8610600" y="6127036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>
                <a:solidFill>
                  <a:srgbClr val="3F405B"/>
                </a:solidFill>
              </a:rPr>
              <a:t>Link: https://climate.copernicus.eu/esotc/2024/trends-climate-indicators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32DA63-80BF-5FBD-8861-6BC7A9A6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582" y="227162"/>
            <a:ext cx="6660333" cy="58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aph of the ice age&#10;&#10;AI-generated content may be incorrect.">
            <a:extLst>
              <a:ext uri="{FF2B5EF4-FFF2-40B4-BE49-F238E27FC236}">
                <a16:creationId xmlns:a16="http://schemas.microsoft.com/office/drawing/2014/main" id="{26CEBDBE-6957-DC9B-D4F6-CE24A1852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976" y="611617"/>
            <a:ext cx="7772400" cy="5634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3A6DAA-FA06-B59F-F2B7-88076A9226B3}"/>
              </a:ext>
            </a:extLst>
          </p:cNvPr>
          <p:cNvSpPr txBox="1"/>
          <p:nvPr/>
        </p:nvSpPr>
        <p:spPr>
          <a:xfrm>
            <a:off x="12486353" y="-51877"/>
            <a:ext cx="3260327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Grafico alternativo: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2EDE8DF-D0E9-5836-6D28-8E54B3B098EE}"/>
              </a:ext>
            </a:extLst>
          </p:cNvPr>
          <p:cNvSpPr txBox="1">
            <a:spLocks/>
          </p:cNvSpPr>
          <p:nvPr/>
        </p:nvSpPr>
        <p:spPr>
          <a:xfrm>
            <a:off x="16518038" y="6309598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>
                <a:solidFill>
                  <a:srgbClr val="3F405B"/>
                </a:solidFill>
              </a:rPr>
              <a:t>Link: https://climate.copernicus.eu/global-climate-highlights-2024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22687E-5DEB-414F-9FE6-35C6911AFB7B}"/>
              </a:ext>
            </a:extLst>
          </p:cNvPr>
          <p:cNvSpPr/>
          <p:nvPr/>
        </p:nvSpPr>
        <p:spPr>
          <a:xfrm>
            <a:off x="5666703" y="387513"/>
            <a:ext cx="5892680" cy="67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b="1" dirty="0">
                <a:solidFill>
                  <a:srgbClr val="3F405B"/>
                </a:solidFill>
                <a:latin typeface="Century Gothic"/>
              </a:rPr>
              <a:t>Bilancio di massa della Calotta glaciale della Groenlandia e suo impatto sull'innalzamento del livello del mare</a:t>
            </a:r>
          </a:p>
        </p:txBody>
      </p:sp>
    </p:spTree>
    <p:extLst>
      <p:ext uri="{BB962C8B-B14F-4D97-AF65-F5344CB8AC3E}">
        <p14:creationId xmlns:p14="http://schemas.microsoft.com/office/powerpoint/2010/main" val="658813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222B2-78A1-BAD7-8F5E-C0072E672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2DE65-8590-C35F-3647-69357A19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878"/>
            <a:ext cx="11144186" cy="536747"/>
          </a:xfrm>
        </p:spPr>
        <p:txBody>
          <a:bodyPr anchor="t">
            <a:noAutofit/>
          </a:bodyPr>
          <a:lstStyle/>
          <a:p>
            <a:r>
              <a:rPr lang="en-GB" sz="3600" err="1"/>
              <a:t>Impatti</a:t>
            </a:r>
            <a:r>
              <a:rPr lang="en-GB" sz="3600"/>
              <a:t> a </a:t>
            </a:r>
            <a:r>
              <a:rPr lang="en-GB" sz="3600" err="1"/>
              <a:t>cascata</a:t>
            </a:r>
            <a:r>
              <a:rPr lang="en-GB" sz="3600"/>
              <a:t> del </a:t>
            </a:r>
            <a:r>
              <a:rPr lang="en-GB" sz="3600" err="1"/>
              <a:t>cambiamento</a:t>
            </a:r>
            <a:r>
              <a:rPr lang="en-GB" sz="3600"/>
              <a:t> </a:t>
            </a:r>
            <a:r>
              <a:rPr lang="en-GB" sz="3600" err="1"/>
              <a:t>climatico</a:t>
            </a:r>
            <a:endParaRPr lang="en-GB" sz="36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E169112-0210-22A1-771A-E54A23F63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41367" y="3985434"/>
            <a:ext cx="1648066" cy="7307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 dirty="0" err="1">
                <a:solidFill>
                  <a:schemeClr val="tx1"/>
                </a:solidFill>
                <a:latin typeface="Century Gothic"/>
              </a:rPr>
              <a:t>Ondate</a:t>
            </a:r>
            <a:r>
              <a:rPr lang="en-GB" sz="1800" dirty="0">
                <a:solidFill>
                  <a:schemeClr val="tx1"/>
                </a:solidFill>
                <a:latin typeface="Century Gothic"/>
              </a:rPr>
              <a:t> di </a:t>
            </a:r>
            <a:r>
              <a:rPr lang="en-GB" sz="1800" dirty="0" err="1">
                <a:solidFill>
                  <a:schemeClr val="tx1"/>
                </a:solidFill>
                <a:latin typeface="Century Gothic"/>
              </a:rPr>
              <a:t>calore</a:t>
            </a:r>
            <a:r>
              <a:rPr lang="en-GB" sz="1800" dirty="0">
                <a:solidFill>
                  <a:schemeClr val="tx1"/>
                </a:solidFill>
                <a:latin typeface="Century Gothic"/>
              </a:rPr>
              <a:t>/stress</a:t>
            </a:r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2D9FB-BD00-47E3-2BB2-42047D7F12C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7</a:t>
            </a:fld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E5CE0F6-6D4B-E92C-B0F9-33EF5F340A0D}"/>
              </a:ext>
            </a:extLst>
          </p:cNvPr>
          <p:cNvSpPr txBox="1">
            <a:spLocks/>
          </p:cNvSpPr>
          <p:nvPr/>
        </p:nvSpPr>
        <p:spPr>
          <a:xfrm>
            <a:off x="7126948" y="6599982"/>
            <a:ext cx="5491772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900" b="0">
              <a:solidFill>
                <a:srgbClr val="3F405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CB3A13-5FC4-DDDE-7550-7495AD13B0EA}"/>
              </a:ext>
            </a:extLst>
          </p:cNvPr>
          <p:cNvSpPr txBox="1"/>
          <p:nvPr/>
        </p:nvSpPr>
        <p:spPr>
          <a:xfrm>
            <a:off x="120938" y="1067545"/>
            <a:ext cx="2758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err="1">
                <a:solidFill>
                  <a:srgbClr val="3F405B"/>
                </a:solidFill>
                <a:latin typeface="Century Gothic" panose="020B0502020202020204" pitchFamily="34" charset="0"/>
              </a:rPr>
              <a:t>Fattori</a:t>
            </a:r>
            <a:r>
              <a:rPr lang="en-GB" sz="2800" b="1">
                <a:solidFill>
                  <a:srgbClr val="3F405B"/>
                </a:solidFill>
                <a:latin typeface="Century Gothic" panose="020B0502020202020204" pitchFamily="34" charset="0"/>
              </a:rPr>
              <a:t> di stress </a:t>
            </a:r>
            <a:r>
              <a:rPr lang="en-GB" sz="2800" b="1" err="1">
                <a:solidFill>
                  <a:srgbClr val="3F405B"/>
                </a:solidFill>
                <a:latin typeface="Century Gothic" panose="020B0502020202020204" pitchFamily="34" charset="0"/>
              </a:rPr>
              <a:t>climatico</a:t>
            </a:r>
            <a:endParaRPr lang="en-GB" sz="2800" b="1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EB25FD-B39D-524E-2E39-9DCDE8A08B16}"/>
              </a:ext>
            </a:extLst>
          </p:cNvPr>
          <p:cNvSpPr txBox="1"/>
          <p:nvPr/>
        </p:nvSpPr>
        <p:spPr>
          <a:xfrm>
            <a:off x="288920" y="3548504"/>
            <a:ext cx="165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>
                <a:solidFill>
                  <a:srgbClr val="3F405B"/>
                </a:solidFill>
                <a:latin typeface="Century Gothic" panose="020B0502020202020204" pitchFamily="34" charset="0"/>
              </a:rPr>
              <a:t>I rischi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5970C0-0B6C-CEC3-185D-A38E04DAD044}"/>
              </a:ext>
            </a:extLst>
          </p:cNvPr>
          <p:cNvSpPr txBox="1"/>
          <p:nvPr/>
        </p:nvSpPr>
        <p:spPr>
          <a:xfrm>
            <a:off x="2612251" y="2123506"/>
            <a:ext cx="26787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Aumento</a:t>
            </a: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della</a:t>
            </a: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temperatura</a:t>
            </a: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globale</a:t>
            </a:r>
            <a:endParaRPr lang="en-GB">
              <a:latin typeface="Century Gothic" panose="020B0502020202020204" pitchFamily="34" charset="0"/>
              <a:ea typeface="+mn-lt"/>
              <a:cs typeface="+mn-lt"/>
            </a:endParaRPr>
          </a:p>
        </p:txBody>
      </p:sp>
      <p:pic>
        <p:nvPicPr>
          <p:cNvPr id="14" name="Picture 4" descr="Anomalies and extremes in surface air temperature in 2024. ">
            <a:extLst>
              <a:ext uri="{FF2B5EF4-FFF2-40B4-BE49-F238E27FC236}">
                <a16:creationId xmlns:a16="http://schemas.microsoft.com/office/drawing/2014/main" id="{6C26DCED-6247-79AA-2922-936BD595E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t="13381" r="4511" b="21654"/>
          <a:stretch/>
        </p:blipFill>
        <p:spPr bwMode="auto">
          <a:xfrm>
            <a:off x="2879111" y="1030067"/>
            <a:ext cx="2082422" cy="111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4C7FEA-40C1-CB74-3931-3B2E0AC218C7}"/>
              </a:ext>
            </a:extLst>
          </p:cNvPr>
          <p:cNvSpPr txBox="1"/>
          <p:nvPr/>
        </p:nvSpPr>
        <p:spPr>
          <a:xfrm>
            <a:off x="5582176" y="2110371"/>
            <a:ext cx="3326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800">
                <a:latin typeface="Century Gothic" panose="020B0502020202020204" pitchFamily="34" charset="0"/>
                <a:ea typeface="+mn-lt"/>
                <a:cs typeface="+mn-lt"/>
              </a:rPr>
              <a:t>Cambiamenti nei modelli idrologici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4E3089D-9C3D-98D9-A559-3146277B7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2"/>
          <a:stretch/>
        </p:blipFill>
        <p:spPr bwMode="auto">
          <a:xfrm>
            <a:off x="6077882" y="1030068"/>
            <a:ext cx="2221166" cy="11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001138-5906-C6E9-FF4A-045344A68647}"/>
              </a:ext>
            </a:extLst>
          </p:cNvPr>
          <p:cNvSpPr txBox="1"/>
          <p:nvPr/>
        </p:nvSpPr>
        <p:spPr>
          <a:xfrm>
            <a:off x="8983393" y="2137014"/>
            <a:ext cx="3016767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dirty="0" err="1">
                <a:latin typeface="Century Gothic"/>
                <a:ea typeface="+mn-lt"/>
                <a:cs typeface="+mn-lt"/>
              </a:rPr>
              <a:t>Aumento</a:t>
            </a:r>
            <a:r>
              <a:rPr lang="en-GB" dirty="0">
                <a:latin typeface="Century Gothic"/>
                <a:ea typeface="+mn-lt"/>
                <a:cs typeface="+mn-lt"/>
              </a:rPr>
              <a:t> del </a:t>
            </a:r>
            <a:r>
              <a:rPr lang="en-GB" dirty="0" err="1">
                <a:latin typeface="Century Gothic"/>
                <a:ea typeface="+mn-lt"/>
                <a:cs typeface="+mn-lt"/>
              </a:rPr>
              <a:t>livello</a:t>
            </a:r>
            <a:r>
              <a:rPr lang="en-GB" dirty="0">
                <a:latin typeface="Century Gothic"/>
                <a:ea typeface="+mn-lt"/>
                <a:cs typeface="+mn-lt"/>
              </a:rPr>
              <a:t> del mare e </a:t>
            </a:r>
            <a:r>
              <a:rPr lang="en-GB" dirty="0" err="1">
                <a:latin typeface="Century Gothic"/>
                <a:ea typeface="+mn-lt"/>
                <a:cs typeface="+mn-lt"/>
              </a:rPr>
              <a:t>acidificazione</a:t>
            </a:r>
            <a:r>
              <a:rPr lang="en-GB" dirty="0">
                <a:latin typeface="Century Gothic"/>
                <a:ea typeface="+mn-lt"/>
                <a:cs typeface="+mn-lt"/>
              </a:rPr>
              <a:t> degli </a:t>
            </a:r>
            <a:r>
              <a:rPr lang="en-GB" dirty="0" err="1">
                <a:latin typeface="Century Gothic"/>
                <a:ea typeface="+mn-lt"/>
                <a:cs typeface="+mn-lt"/>
              </a:rPr>
              <a:t>oceani</a:t>
            </a:r>
            <a:endParaRPr lang="en-GB" dirty="0">
              <a:latin typeface="Century Gothic"/>
              <a:ea typeface="+mn-lt"/>
              <a:cs typeface="+mn-lt"/>
            </a:endParaRPr>
          </a:p>
        </p:txBody>
      </p:sp>
      <p:pic>
        <p:nvPicPr>
          <p:cNvPr id="3076" name="Picture 4" descr="Melting glaciers have been shifting the Earth's poles since 1995, new study  suggests – Physics World">
            <a:extLst>
              <a:ext uri="{FF2B5EF4-FFF2-40B4-BE49-F238E27FC236}">
                <a16:creationId xmlns:a16="http://schemas.microsoft.com/office/drawing/2014/main" id="{6BE95233-05FF-DA56-37C6-6FEC95AE9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533" y="902584"/>
            <a:ext cx="1971667" cy="13144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rved Up Arrow 27">
            <a:extLst>
              <a:ext uri="{FF2B5EF4-FFF2-40B4-BE49-F238E27FC236}">
                <a16:creationId xmlns:a16="http://schemas.microsoft.com/office/drawing/2014/main" id="{43A83C32-C12C-0E66-9089-17B60796875B}"/>
              </a:ext>
            </a:extLst>
          </p:cNvPr>
          <p:cNvSpPr/>
          <p:nvPr/>
        </p:nvSpPr>
        <p:spPr>
          <a:xfrm rot="5807745">
            <a:off x="986215" y="2372330"/>
            <a:ext cx="1797050" cy="944313"/>
          </a:xfrm>
          <a:prstGeom prst="curvedUpArrow">
            <a:avLst/>
          </a:prstGeom>
          <a:solidFill>
            <a:srgbClr val="85B1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Curved Up Arrow 28">
            <a:extLst>
              <a:ext uri="{FF2B5EF4-FFF2-40B4-BE49-F238E27FC236}">
                <a16:creationId xmlns:a16="http://schemas.microsoft.com/office/drawing/2014/main" id="{AA539F70-6BBC-A97C-007F-D093415D6572}"/>
              </a:ext>
            </a:extLst>
          </p:cNvPr>
          <p:cNvSpPr/>
          <p:nvPr/>
        </p:nvSpPr>
        <p:spPr>
          <a:xfrm rot="5807745">
            <a:off x="983011" y="4496383"/>
            <a:ext cx="1797050" cy="944313"/>
          </a:xfrm>
          <a:prstGeom prst="curvedUpArrow">
            <a:avLst/>
          </a:prstGeom>
          <a:solidFill>
            <a:srgbClr val="85B1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1FE2A5-1818-1DC3-D34D-1B8EFC4EA758}"/>
              </a:ext>
            </a:extLst>
          </p:cNvPr>
          <p:cNvSpPr txBox="1"/>
          <p:nvPr/>
        </p:nvSpPr>
        <p:spPr>
          <a:xfrm>
            <a:off x="5263509" y="3978418"/>
            <a:ext cx="192218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dirty="0" err="1">
                <a:latin typeface="Century Gothic"/>
              </a:rPr>
              <a:t>Siccità</a:t>
            </a:r>
            <a:endParaRPr lang="en-GB" dirty="0" err="1">
              <a:latin typeface="Century Gothic" panose="020B0502020202020204" pitchFamily="34" charset="0"/>
            </a:endParaRPr>
          </a:p>
        </p:txBody>
      </p:sp>
      <p:pic>
        <p:nvPicPr>
          <p:cNvPr id="35" name="Graphic 34" descr="High temperature with solid fill">
            <a:extLst>
              <a:ext uri="{FF2B5EF4-FFF2-40B4-BE49-F238E27FC236}">
                <a16:creationId xmlns:a16="http://schemas.microsoft.com/office/drawing/2014/main" id="{6D24A281-2CD3-B2C0-A10F-AD0A87F4D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6593" y="3121717"/>
            <a:ext cx="914400" cy="914400"/>
          </a:xfrm>
          <a:prstGeom prst="rect">
            <a:avLst/>
          </a:prstGeom>
        </p:spPr>
      </p:pic>
      <p:pic>
        <p:nvPicPr>
          <p:cNvPr id="37" name="Graphic 36" descr="Fire with solid fill">
            <a:extLst>
              <a:ext uri="{FF2B5EF4-FFF2-40B4-BE49-F238E27FC236}">
                <a16:creationId xmlns:a16="http://schemas.microsoft.com/office/drawing/2014/main" id="{2E3DCE8A-BE63-E2D9-E50B-0451390587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89998" y="3045567"/>
            <a:ext cx="914400" cy="914400"/>
          </a:xfrm>
          <a:prstGeom prst="rect">
            <a:avLst/>
          </a:prstGeom>
        </p:spPr>
      </p:pic>
      <p:pic>
        <p:nvPicPr>
          <p:cNvPr id="39" name="Graphic 38" descr="Desert scene with solid fill">
            <a:extLst>
              <a:ext uri="{FF2B5EF4-FFF2-40B4-BE49-F238E27FC236}">
                <a16:creationId xmlns:a16="http://schemas.microsoft.com/office/drawing/2014/main" id="{E50EE3C5-BB88-22EB-1C60-D15C318C2A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36422" y="3065599"/>
            <a:ext cx="914400" cy="914400"/>
          </a:xfrm>
          <a:prstGeom prst="rect">
            <a:avLst/>
          </a:prstGeom>
        </p:spPr>
      </p:pic>
      <p:pic>
        <p:nvPicPr>
          <p:cNvPr id="41" name="Graphic 40" descr="Waterfall scene with solid fill">
            <a:extLst>
              <a:ext uri="{FF2B5EF4-FFF2-40B4-BE49-F238E27FC236}">
                <a16:creationId xmlns:a16="http://schemas.microsoft.com/office/drawing/2014/main" id="{2AB119C0-D307-D150-0C2E-C9059A8AB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37167" y="3064809"/>
            <a:ext cx="914400" cy="914400"/>
          </a:xfrm>
          <a:prstGeom prst="rect">
            <a:avLst/>
          </a:prstGeom>
        </p:spPr>
      </p:pic>
      <p:pic>
        <p:nvPicPr>
          <p:cNvPr id="45" name="Graphic 44" descr="Agriculture with solid fill">
            <a:extLst>
              <a:ext uri="{FF2B5EF4-FFF2-40B4-BE49-F238E27FC236}">
                <a16:creationId xmlns:a16="http://schemas.microsoft.com/office/drawing/2014/main" id="{417EA24E-6FAD-D1B6-AE21-6E012C4921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23717" y="3118004"/>
            <a:ext cx="914400" cy="914400"/>
          </a:xfrm>
          <a:prstGeom prst="rect">
            <a:avLst/>
          </a:prstGeom>
        </p:spPr>
      </p:pic>
      <p:pic>
        <p:nvPicPr>
          <p:cNvPr id="47" name="Graphic 46" descr="Back with solid fill">
            <a:extLst>
              <a:ext uri="{FF2B5EF4-FFF2-40B4-BE49-F238E27FC236}">
                <a16:creationId xmlns:a16="http://schemas.microsoft.com/office/drawing/2014/main" id="{50CD8192-AA0E-575C-DD14-A553B33524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9434511">
            <a:off x="10520843" y="3661988"/>
            <a:ext cx="628033" cy="355389"/>
          </a:xfrm>
          <a:prstGeom prst="rect">
            <a:avLst/>
          </a:prstGeom>
        </p:spPr>
      </p:pic>
      <p:grpSp>
        <p:nvGrpSpPr>
          <p:cNvPr id="3072" name="Group 3071">
            <a:extLst>
              <a:ext uri="{FF2B5EF4-FFF2-40B4-BE49-F238E27FC236}">
                <a16:creationId xmlns:a16="http://schemas.microsoft.com/office/drawing/2014/main" id="{5A61DA29-CEC7-0108-D47E-C78B2228655C}"/>
              </a:ext>
            </a:extLst>
          </p:cNvPr>
          <p:cNvGrpSpPr/>
          <p:nvPr/>
        </p:nvGrpSpPr>
        <p:grpSpPr>
          <a:xfrm>
            <a:off x="249765" y="4710580"/>
            <a:ext cx="10943404" cy="1915480"/>
            <a:chOff x="249765" y="4710580"/>
            <a:chExt cx="10943404" cy="191548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4125E9-B809-09B7-DF58-1B4D8B94C2FC}"/>
                </a:ext>
              </a:extLst>
            </p:cNvPr>
            <p:cNvSpPr txBox="1"/>
            <p:nvPr/>
          </p:nvSpPr>
          <p:spPr>
            <a:xfrm>
              <a:off x="9706271" y="5671953"/>
              <a:ext cx="148689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Perdita di </a:t>
              </a:r>
              <a:r>
                <a:rPr lang="en-GB" err="1">
                  <a:latin typeface="Century Gothic" panose="020B0502020202020204" pitchFamily="34" charset="0"/>
                </a:rPr>
                <a:t>biodiversità</a:t>
              </a:r>
              <a:endParaRPr lang="en-GB">
                <a:latin typeface="Century Gothic" panose="020B0502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A25586-8036-1EE9-742A-2BC53AD84A4F}"/>
                </a:ext>
              </a:extLst>
            </p:cNvPr>
            <p:cNvSpPr txBox="1"/>
            <p:nvPr/>
          </p:nvSpPr>
          <p:spPr>
            <a:xfrm>
              <a:off x="249765" y="5671953"/>
              <a:ext cx="24181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800" b="1" err="1">
                  <a:solidFill>
                    <a:srgbClr val="3F405B"/>
                  </a:solidFill>
                  <a:latin typeface="Century Gothic" panose="020B0502020202020204" pitchFamily="34" charset="0"/>
                </a:rPr>
                <a:t>Impatti</a:t>
              </a:r>
              <a:r>
                <a:rPr lang="en-GB" sz="2800" b="1">
                  <a:solidFill>
                    <a:srgbClr val="3F405B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800" b="1" err="1">
                  <a:solidFill>
                    <a:srgbClr val="3F405B"/>
                  </a:solidFill>
                  <a:latin typeface="Century Gothic" panose="020B0502020202020204" pitchFamily="34" charset="0"/>
                </a:rPr>
                <a:t>importanti</a:t>
              </a:r>
              <a:endParaRPr lang="en-GB" sz="2800" b="1">
                <a:solidFill>
                  <a:srgbClr val="3F405B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9" name="Graphic 48" descr="Barn with solid fill">
              <a:extLst>
                <a:ext uri="{FF2B5EF4-FFF2-40B4-BE49-F238E27FC236}">
                  <a16:creationId xmlns:a16="http://schemas.microsoft.com/office/drawing/2014/main" id="{75A7BB8C-D4BF-2D9B-0AC9-E3A175737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047093" y="4833736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Rain with solid fill">
              <a:extLst>
                <a:ext uri="{FF2B5EF4-FFF2-40B4-BE49-F238E27FC236}">
                  <a16:creationId xmlns:a16="http://schemas.microsoft.com/office/drawing/2014/main" id="{D9538F22-A238-AB60-A25F-267B3B125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865048" y="4833736"/>
              <a:ext cx="436503" cy="436503"/>
            </a:xfrm>
            <a:prstGeom prst="rect">
              <a:avLst/>
            </a:prstGeom>
          </p:spPr>
        </p:pic>
        <p:pic>
          <p:nvPicPr>
            <p:cNvPr id="53" name="Graphic 52" descr="Ambulance with solid fill">
              <a:extLst>
                <a:ext uri="{FF2B5EF4-FFF2-40B4-BE49-F238E27FC236}">
                  <a16:creationId xmlns:a16="http://schemas.microsoft.com/office/drawing/2014/main" id="{900EF5EA-2BF7-E157-AC5E-11F373D50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84202" y="4766298"/>
              <a:ext cx="1150325" cy="1150325"/>
            </a:xfrm>
            <a:prstGeom prst="rect">
              <a:avLst/>
            </a:prstGeom>
          </p:spPr>
        </p:pic>
        <p:pic>
          <p:nvPicPr>
            <p:cNvPr id="55" name="Graphic 54" descr="Butterfly with solid fill">
              <a:extLst>
                <a:ext uri="{FF2B5EF4-FFF2-40B4-BE49-F238E27FC236}">
                  <a16:creationId xmlns:a16="http://schemas.microsoft.com/office/drawing/2014/main" id="{F5D46F98-4FB0-EACD-7D10-1D13DF8E8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851567" y="4710580"/>
              <a:ext cx="1206043" cy="1206043"/>
            </a:xfrm>
            <a:prstGeom prst="rect">
              <a:avLst/>
            </a:prstGeom>
          </p:spPr>
        </p:pic>
        <p:pic>
          <p:nvPicPr>
            <p:cNvPr id="57" name="Graphic 56" descr="Forest scene with solid fill">
              <a:extLst>
                <a:ext uri="{FF2B5EF4-FFF2-40B4-BE49-F238E27FC236}">
                  <a16:creationId xmlns:a16="http://schemas.microsoft.com/office/drawing/2014/main" id="{027F8748-7211-C942-4979-1ED032F20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384319" y="4779805"/>
              <a:ext cx="1066660" cy="106666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9A1946D-AA3A-C00F-EDD0-1DC7E00C012C}"/>
                </a:ext>
              </a:extLst>
            </p:cNvPr>
            <p:cNvSpPr txBox="1"/>
            <p:nvPr/>
          </p:nvSpPr>
          <p:spPr>
            <a:xfrm>
              <a:off x="2641123" y="5673571"/>
              <a:ext cx="17123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Danni alle infrastrutture 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78F95E8-2656-3FF8-18D6-38A2791F88BC}"/>
                </a:ext>
              </a:extLst>
            </p:cNvPr>
            <p:cNvSpPr txBox="1"/>
            <p:nvPr/>
          </p:nvSpPr>
          <p:spPr>
            <a:xfrm>
              <a:off x="4717102" y="5746925"/>
              <a:ext cx="19778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Rischi per la salute pubblica 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47816FD-EF02-4A47-3F24-9F05CFF3DCC6}"/>
                </a:ext>
              </a:extLst>
            </p:cNvPr>
            <p:cNvSpPr txBox="1"/>
            <p:nvPr/>
          </p:nvSpPr>
          <p:spPr>
            <a:xfrm>
              <a:off x="6670700" y="5736110"/>
              <a:ext cx="27828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Risorse naturali compromesse </a:t>
              </a:r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18A11E9-2ECB-4AAC-CF69-FB590CD90F5A}"/>
              </a:ext>
            </a:extLst>
          </p:cNvPr>
          <p:cNvSpPr txBox="1"/>
          <p:nvPr/>
        </p:nvSpPr>
        <p:spPr>
          <a:xfrm>
            <a:off x="2459349" y="6540099"/>
            <a:ext cx="67575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rgbClr val="3F405B"/>
                </a:solidFill>
                <a:latin typeface="Century Gothic" panose="020B0502020202020204" pitchFamily="34" charset="0"/>
              </a:rPr>
              <a:t>Ghiacciaio: https://physicsworld.com/a/melting-glaciers-have-been-shifting-the-earths-poles-since-1995-new-study-suggests/</a:t>
            </a:r>
            <a:endParaRPr lang="en-GB" sz="800" b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endParaRPr lang="en-GB" sz="800">
              <a:latin typeface="Century Gothic" panose="020B0502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AF18F46-47EE-078E-0733-8816290303F1}"/>
              </a:ext>
            </a:extLst>
          </p:cNvPr>
          <p:cNvSpPr txBox="1"/>
          <p:nvPr/>
        </p:nvSpPr>
        <p:spPr>
          <a:xfrm>
            <a:off x="7092462" y="3976077"/>
            <a:ext cx="12811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 baseline="0">
                <a:latin typeface="Century Gothic"/>
              </a:rPr>
              <a:t>Incendi    </a:t>
            </a:r>
            <a:endParaRPr lang="it-IT"/>
          </a:p>
          <a:p>
            <a:pPr algn="l"/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CBA985A-EE42-9422-FED7-7F8E7A3D8814}"/>
              </a:ext>
            </a:extLst>
          </p:cNvPr>
          <p:cNvSpPr txBox="1"/>
          <p:nvPr/>
        </p:nvSpPr>
        <p:spPr>
          <a:xfrm>
            <a:off x="8880231" y="3976077"/>
            <a:ext cx="11031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 baseline="0">
                <a:latin typeface="Century Gothic"/>
              </a:rPr>
              <a:t>Alluvioni</a:t>
            </a:r>
            <a:endParaRPr lang="it-IT"/>
          </a:p>
          <a:p>
            <a:pPr algn="l"/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8875A05-A068-DB10-E9EB-10BFC9C9018C}"/>
              </a:ext>
            </a:extLst>
          </p:cNvPr>
          <p:cNvSpPr txBox="1"/>
          <p:nvPr/>
        </p:nvSpPr>
        <p:spPr>
          <a:xfrm>
            <a:off x="10433538" y="3976077"/>
            <a:ext cx="11063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 baseline="0" dirty="0" err="1">
                <a:latin typeface="Century Gothic"/>
              </a:rPr>
              <a:t>Erosione</a:t>
            </a:r>
            <a:r>
              <a:rPr sz="1800" dirty="0">
                <a:latin typeface="Century Gothic"/>
                <a:ea typeface="Century Gothic"/>
                <a:cs typeface="Century Gothic"/>
              </a:rPr>
              <a:t>​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24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9" grpId="0"/>
      <p:bldP spid="28" grpId="0" animBg="1"/>
      <p:bldP spid="29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22A0B-691B-CF84-8D96-4DE4F8932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A71E635-A1F3-18F9-5E70-A8C45B7D3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07" y="296752"/>
            <a:ext cx="11623536" cy="823913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85B096"/>
                </a:solidFill>
                <a:ea typeface="+mn-ea"/>
                <a:cs typeface="+mn-cs"/>
              </a:rPr>
              <a:t>Il ruolo tridimensionale </a:t>
            </a:r>
            <a:r>
              <a:rPr lang="en-GB" sz="3600"/>
              <a:t>dell'agricoltura nel cambiamento climatico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1D2F01C-CB6C-520F-31D5-281176935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4884" y="1592419"/>
            <a:ext cx="5002314" cy="1087682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it-IT">
                <a:latin typeface="Century Gothic"/>
              </a:rPr>
              <a:t>L'agricoltura </a:t>
            </a:r>
            <a:r>
              <a:rPr lang="it-IT" b="1">
                <a:solidFill>
                  <a:srgbClr val="85B096"/>
                </a:solidFill>
                <a:latin typeface="Century Gothic"/>
              </a:rPr>
              <a:t>contribuisce per </a:t>
            </a:r>
            <a:r>
              <a:rPr lang="it-IT">
                <a:latin typeface="Century Gothic"/>
              </a:rPr>
              <a:t>circa il 10% alle emissioni di gas serra nell'Unione europea.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156E05D-29F3-9E8B-312E-7E60F466344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t>8</a:t>
            </a:fld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37A2E68-54EE-E2F0-5A9A-999201BE8792}"/>
              </a:ext>
            </a:extLst>
          </p:cNvPr>
          <p:cNvSpPr/>
          <p:nvPr/>
        </p:nvSpPr>
        <p:spPr>
          <a:xfrm>
            <a:off x="1513749" y="5057348"/>
            <a:ext cx="4044374" cy="10895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it-IT" sz="2400" dirty="0">
                <a:solidFill>
                  <a:srgbClr val="3F405B"/>
                </a:solidFill>
                <a:latin typeface="Century Gothic"/>
              </a:rPr>
              <a:t>Produzione alimentare </a:t>
            </a:r>
            <a:r>
              <a:rPr lang="it-IT" sz="2400" b="1" dirty="0">
                <a:solidFill>
                  <a:srgbClr val="85B096"/>
                </a:solidFill>
                <a:latin typeface="Century Gothic"/>
              </a:rPr>
              <a:t>a rischio </a:t>
            </a:r>
            <a:r>
              <a:rPr lang="it-IT" sz="2400" dirty="0">
                <a:solidFill>
                  <a:srgbClr val="3F405B"/>
                </a:solidFill>
                <a:latin typeface="Century Gothic"/>
              </a:rPr>
              <a:t>a causa dei cambiamenti climatici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AE6D699-2840-4362-9C31-1A8B7FD69EFE}"/>
              </a:ext>
            </a:extLst>
          </p:cNvPr>
          <p:cNvSpPr/>
          <p:nvPr/>
        </p:nvSpPr>
        <p:spPr>
          <a:xfrm>
            <a:off x="6514256" y="3270525"/>
            <a:ext cx="4323047" cy="10895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400" dirty="0">
                <a:solidFill>
                  <a:srgbClr val="3F405B"/>
                </a:solidFill>
                <a:latin typeface="Century Gothic"/>
              </a:rPr>
              <a:t>L'agricoltura come </a:t>
            </a:r>
            <a:r>
              <a:rPr lang="it-IT" sz="2400" b="1" dirty="0">
                <a:solidFill>
                  <a:srgbClr val="85B096"/>
                </a:solidFill>
                <a:latin typeface="Century Gothic"/>
              </a:rPr>
              <a:t>fornitore di soluzioni </a:t>
            </a:r>
            <a:r>
              <a:rPr lang="it-IT" sz="2400" dirty="0">
                <a:solidFill>
                  <a:srgbClr val="3F405B"/>
                </a:solidFill>
                <a:latin typeface="Century Gothic"/>
              </a:rPr>
              <a:t>per il cambiamento climatico</a:t>
            </a: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B59A4EE9-90FF-546C-B224-BD10F85D3885}"/>
              </a:ext>
            </a:extLst>
          </p:cNvPr>
          <p:cNvSpPr/>
          <p:nvPr/>
        </p:nvSpPr>
        <p:spPr>
          <a:xfrm rot="5400000">
            <a:off x="4411592" y="2873180"/>
            <a:ext cx="2295400" cy="1919069"/>
          </a:xfrm>
          <a:prstGeom prst="triangle">
            <a:avLst/>
          </a:prstGeom>
          <a:noFill/>
          <a:ln w="38100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C136C5A9-22FF-9211-8E1A-64EC81485818}"/>
              </a:ext>
            </a:extLst>
          </p:cNvPr>
          <p:cNvSpPr/>
          <p:nvPr/>
        </p:nvSpPr>
        <p:spPr>
          <a:xfrm rot="16200000">
            <a:off x="8316227" y="2846338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B249DA06-D11C-BB54-963F-7A379C996AA6}"/>
              </a:ext>
            </a:extLst>
          </p:cNvPr>
          <p:cNvSpPr/>
          <p:nvPr/>
        </p:nvSpPr>
        <p:spPr>
          <a:xfrm rot="5400000">
            <a:off x="8316228" y="4406300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882BD1F7-1C79-BD52-A35F-5DCF89D0E8BA}"/>
              </a:ext>
            </a:extLst>
          </p:cNvPr>
          <p:cNvCxnSpPr>
            <a:cxnSpLocks/>
          </p:cNvCxnSpPr>
          <p:nvPr/>
        </p:nvCxnSpPr>
        <p:spPr>
          <a:xfrm flipV="1">
            <a:off x="5565599" y="5285231"/>
            <a:ext cx="1493579" cy="155001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">
            <a:extLst>
              <a:ext uri="{FF2B5EF4-FFF2-40B4-BE49-F238E27FC236}">
                <a16:creationId xmlns:a16="http://schemas.microsoft.com/office/drawing/2014/main" id="{AAF49B55-ACDB-1D9E-3D00-CBBA3CC7AB23}"/>
              </a:ext>
            </a:extLst>
          </p:cNvPr>
          <p:cNvSpPr/>
          <p:nvPr/>
        </p:nvSpPr>
        <p:spPr>
          <a:xfrm>
            <a:off x="7304425" y="4807500"/>
            <a:ext cx="2751105" cy="861505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000" dirty="0">
                <a:solidFill>
                  <a:srgbClr val="3F405B"/>
                </a:solidFill>
                <a:latin typeface="Century Gothic"/>
              </a:rPr>
              <a:t>Adattamento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3D68660C-DD30-0C36-E687-220FDD3F6841}"/>
              </a:ext>
            </a:extLst>
          </p:cNvPr>
          <p:cNvCxnSpPr>
            <a:cxnSpLocks/>
          </p:cNvCxnSpPr>
          <p:nvPr/>
        </p:nvCxnSpPr>
        <p:spPr>
          <a:xfrm>
            <a:off x="6190830" y="2181695"/>
            <a:ext cx="985579" cy="239546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A575DDCA-072E-F38C-12F7-87D1AB44F1FB}"/>
              </a:ext>
            </a:extLst>
          </p:cNvPr>
          <p:cNvSpPr/>
          <p:nvPr/>
        </p:nvSpPr>
        <p:spPr>
          <a:xfrm>
            <a:off x="7366949" y="2134637"/>
            <a:ext cx="2311488" cy="685661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000" dirty="0">
                <a:solidFill>
                  <a:srgbClr val="3F405B"/>
                </a:solidFill>
                <a:latin typeface="Century Gothic"/>
              </a:rPr>
              <a:t>Mitigazione</a:t>
            </a:r>
          </a:p>
        </p:txBody>
      </p:sp>
    </p:spTree>
    <p:extLst>
      <p:ext uri="{BB962C8B-B14F-4D97-AF65-F5344CB8AC3E}">
        <p14:creationId xmlns:p14="http://schemas.microsoft.com/office/powerpoint/2010/main" val="288547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 animBg="1"/>
      <p:bldP spid="7" grpId="0" animBg="1"/>
      <p:bldP spid="10" grpId="0" animBg="1"/>
      <p:bldP spid="18" grpId="0" animBg="1"/>
      <p:bldP spid="11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/>
                <a:ea typeface="HGSSoeiKakugothicUB"/>
              </a:rPr>
              <a:t>Mitigazione</a:t>
            </a:r>
            <a:endParaRPr lang="en-GB" b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b="1"/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endParaRPr lang="en-GB" sz="1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0624D-3CE3-3BD5-2CE6-F0B0A171CF06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>
                <a:latin typeface="Century Gothic"/>
                <a:ea typeface="HGSSoeiKakugothicUB"/>
              </a:rPr>
              <a:t>Ridurre gli impatti del cambiamento climatico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9</a:t>
            </a:fld>
            <a:endParaRPr lang="en-GB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C2516F9-C337-0F36-6F48-FA5A76DA68B0}"/>
              </a:ext>
            </a:extLst>
          </p:cNvPr>
          <p:cNvSpPr txBox="1">
            <a:spLocks/>
          </p:cNvSpPr>
          <p:nvPr/>
        </p:nvSpPr>
        <p:spPr>
          <a:xfrm>
            <a:off x="838199" y="1803762"/>
            <a:ext cx="1083277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3200">
                <a:latin typeface="Century Gothic"/>
                <a:ea typeface="Calibri"/>
                <a:cs typeface="Calibri"/>
              </a:rPr>
              <a:t>Obiettivo: ridurre le emissioni di gas a effetto serra e migliorare il sequestro del carbonio.</a:t>
            </a:r>
            <a:endParaRPr lang="en-GB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3200" b="1">
                <a:latin typeface="Century Gothic"/>
                <a:ea typeface="Calibri"/>
                <a:cs typeface="Calibri"/>
              </a:rPr>
              <a:t>Mitigazione = Prevenire i futuri cambiamenti climatici </a:t>
            </a:r>
            <a:r>
              <a:rPr lang="en-GB" sz="3200">
                <a:latin typeface="Century Gothic"/>
                <a:ea typeface="Calibri"/>
                <a:cs typeface="Calibri"/>
              </a:rPr>
              <a:t>riducendo le emissioni.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800">
              <a:ea typeface="Calibri"/>
              <a:cs typeface="Calibri"/>
            </a:endParaRPr>
          </a:p>
          <a:p>
            <a:pPr lvl="1"/>
            <a:endParaRPr lang="en-GB" sz="2800"/>
          </a:p>
          <a:p>
            <a:pPr lvl="1"/>
            <a:endParaRPr lang="en-GB" sz="2800"/>
          </a:p>
          <a:p>
            <a:pPr>
              <a:buFont typeface="Arial" panose="020B0604020202020204" pitchFamily="34" charset="0"/>
              <a:buChar char="•"/>
            </a:pPr>
            <a:endParaRPr lang="en-GB" sz="3200"/>
          </a:p>
          <a:p>
            <a:pPr marL="0" indent="0">
              <a:buNone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1370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13c16e-7537-4e12-aeaa-392e5d7335a1" xsi:nil="true"/>
    <lcf76f155ced4ddcb4097134ff3c332f xmlns="d7739279-86aa-4b23-979e-90ec9f51dfc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4ADB0EF8AEFD4DA5F1D07BDE5927E7" ma:contentTypeVersion="13" ma:contentTypeDescription="Create a new document." ma:contentTypeScope="" ma:versionID="9e7fcdfb754be08154a7655f52bf631e">
  <xsd:schema xmlns:xsd="http://www.w3.org/2001/XMLSchema" xmlns:xs="http://www.w3.org/2001/XMLSchema" xmlns:p="http://schemas.microsoft.com/office/2006/metadata/properties" xmlns:ns2="d7739279-86aa-4b23-979e-90ec9f51dfc1" xmlns:ns3="4813c16e-7537-4e12-aeaa-392e5d7335a1" targetNamespace="http://schemas.microsoft.com/office/2006/metadata/properties" ma:root="true" ma:fieldsID="8120cc7725d8ea7787ed1afe2df8faf8" ns2:_="" ns3:_="">
    <xsd:import namespace="d7739279-86aa-4b23-979e-90ec9f51dfc1"/>
    <xsd:import namespace="4813c16e-7537-4e12-aeaa-392e5d7335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739279-86aa-4b23-979e-90ec9f51df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1bc49ad8-0d76-4442-b3ec-dfaba3082b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3c16e-7537-4e12-aeaa-392e5d7335a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a47a691-c6a8-4a33-baa6-1928891c5c59}" ma:internalName="TaxCatchAll" ma:showField="CatchAllData" ma:web="4813c16e-7537-4e12-aeaa-392e5d7335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DC5161-75C3-48D7-BFAA-631FE46256F2}">
  <ds:schemaRefs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d7739279-86aa-4b23-979e-90ec9f51dfc1"/>
    <ds:schemaRef ds:uri="http://schemas.openxmlformats.org/package/2006/metadata/core-properties"/>
    <ds:schemaRef ds:uri="4813c16e-7537-4e12-aeaa-392e5d7335a1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F81CF19-EE67-4225-A40D-A7A5041901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739279-86aa-4b23-979e-90ec9f51dfc1"/>
    <ds:schemaRef ds:uri="4813c16e-7537-4e12-aeaa-392e5d7335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68AF117-4D76-449A-85B7-82569EEB64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2708</Words>
  <Application>Microsoft Office PowerPoint</Application>
  <PresentationFormat>Widescreen</PresentationFormat>
  <Paragraphs>342</Paragraphs>
  <Slides>31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Tema de Office</vt:lpstr>
      <vt:lpstr>PowerPoint Presentation</vt:lpstr>
      <vt:lpstr>Capire il cambiamento climatico</vt:lpstr>
      <vt:lpstr>Capire il cambiamento climatico</vt:lpstr>
      <vt:lpstr>Capire il cambiamento climatico</vt:lpstr>
      <vt:lpstr>Capire il cambiamento climatico</vt:lpstr>
      <vt:lpstr>Capire il cambiamento climatico</vt:lpstr>
      <vt:lpstr>Impatti a cascata del cambiamento climatico</vt:lpstr>
      <vt:lpstr>Il ruolo tridimensionale dell'agricoltura nel cambiamento climatico </vt:lpstr>
      <vt:lpstr>Mitigazione</vt:lpstr>
      <vt:lpstr>Le emissioni agricole dell'UE  potenziale di mitigazione</vt:lpstr>
      <vt:lpstr>Emissioni di gas serra dei sistemi agroalimentari nel 2020 e tendenze delle emissioni (2000-2020):</vt:lpstr>
      <vt:lpstr>PowerPoint Presentation</vt:lpstr>
      <vt:lpstr>Il ruolo tridimensionale dell'agricoltura nel cambiamento climatico </vt:lpstr>
      <vt:lpstr>Adattamento</vt:lpstr>
      <vt:lpstr>I rischi del cambiamento climatico per l'agricoltura dell'UE</vt:lpstr>
      <vt:lpstr>I rischi del cambiamento climatico in Italia</vt:lpstr>
      <vt:lpstr>I rischi del cambiamento climatico in Italia </vt:lpstr>
      <vt:lpstr>Il biologico dimostra un migliore/minore impatto sul clima</vt:lpstr>
      <vt:lpstr>Le "migliori" pratiche di agricoltura biologica climatica:  Esperienze Italiane</vt:lpstr>
      <vt:lpstr>Selezione di pratiche di agricoltura biologica climatica</vt:lpstr>
      <vt:lpstr>Quattro esempi dall’Italia</vt:lpstr>
      <vt:lpstr>Adattamento e mitigazione: Sovesci e cover crops</vt:lpstr>
      <vt:lpstr>Adattamento: caolino</vt:lpstr>
      <vt:lpstr>Adattamento: potature tardive</vt:lpstr>
      <vt:lpstr>Mitigazione e adattamento: agroforestazione </vt:lpstr>
      <vt:lpstr>Come trovare ulteriori informazioni sulle migliori pratiche</vt:lpstr>
      <vt:lpstr>Come trovare ulteriori informazioni sulle migliori pratiche</vt:lpstr>
      <vt:lpstr>PowerPoint Presentation</vt:lpstr>
      <vt:lpstr>Conclusioni</vt:lpstr>
      <vt:lpstr>Le sfide sono numerose</vt:lpstr>
      <vt:lpstr>Grazie!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Paula Morán Antoranz</dc:creator>
  <cp:keywords>, docId:636027DD1B9A7636A0DC07AF9A757349</cp:keywords>
  <cp:lastModifiedBy>Marcello Maggioli</cp:lastModifiedBy>
  <cp:revision>541</cp:revision>
  <dcterms:created xsi:type="dcterms:W3CDTF">2020-10-05T13:10:02Z</dcterms:created>
  <dcterms:modified xsi:type="dcterms:W3CDTF">2025-12-09T15:28:55Z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0x010100264ADB0EF8AEFD4DA5F1D07BDE5927E7</vt:lpwstr>
  </property>
  <property fmtid="{D5CDD505-2E9C-101B-9397-08002B2CF9AE}" pid="3" name="MediaServiceImageTags">
    <vt:lpwstr/>
  </property>
</Properties>
</file>