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12" r:id="rId5"/>
    <p:sldId id="4271" r:id="rId6"/>
    <p:sldId id="4276" r:id="rId7"/>
    <p:sldId id="4278" r:id="rId8"/>
    <p:sldId id="4281" r:id="rId9"/>
    <p:sldId id="4282" r:id="rId10"/>
    <p:sldId id="4279" r:id="rId11"/>
    <p:sldId id="349" r:id="rId12"/>
    <p:sldId id="351" r:id="rId13"/>
    <p:sldId id="4272" r:id="rId14"/>
    <p:sldId id="4294" r:id="rId15"/>
    <p:sldId id="405" r:id="rId16"/>
    <p:sldId id="4295" r:id="rId17"/>
    <p:sldId id="4299" r:id="rId18"/>
    <p:sldId id="4298" r:id="rId19"/>
    <p:sldId id="4297" r:id="rId20"/>
    <p:sldId id="4283" r:id="rId21"/>
    <p:sldId id="352" r:id="rId22"/>
    <p:sldId id="399" r:id="rId23"/>
    <p:sldId id="4284" r:id="rId24"/>
    <p:sldId id="4286" r:id="rId25"/>
    <p:sldId id="362" r:id="rId26"/>
    <p:sldId id="355" r:id="rId27"/>
    <p:sldId id="353" r:id="rId28"/>
    <p:sldId id="4270" r:id="rId29"/>
    <p:sldId id="360" r:id="rId30"/>
    <p:sldId id="357" r:id="rId31"/>
    <p:sldId id="4269" r:id="rId32"/>
    <p:sldId id="4289" r:id="rId33"/>
    <p:sldId id="364" r:id="rId34"/>
    <p:sldId id="380" r:id="rId35"/>
    <p:sldId id="3399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95"/>
            <p14:sldId id="4299"/>
            <p14:sldId id="4298"/>
            <p14:sldId id="4297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4269"/>
            <p14:sldId id="4289"/>
            <p14:sldId id="364"/>
            <p14:sldId id="380"/>
          </p14:sldIdLst>
        </p14:section>
        <p14:section name="Closing slide" id="{10F260CE-D1EE-4FBD-96D2-316F7BB55C39}">
          <p14:sldIdLst>
            <p14:sldId id="3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ABA693EB-D8FF-7D43-D219-A5552F74D322}" name="Aurelia Costela Grecu" initials="AG" userId="S::aurelia.grecu@bmcertification.com::9c5e55da-507b-42e1-a472-cf926a24d41e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94694"/>
  </p:normalViewPr>
  <p:slideViewPr>
    <p:cSldViewPr snapToGrid="0">
      <p:cViewPr varScale="1">
        <p:scale>
          <a:sx n="107" d="100"/>
          <a:sy n="107" d="100"/>
        </p:scale>
        <p:origin x="13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Ponderea emisiilor totale de gaze cu efect de seră în statele membre ale UE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Germania</c:v>
                </c:pt>
                <c:pt idx="1">
                  <c:v>Italia</c:v>
                </c:pt>
                <c:pt idx="2">
                  <c:v>Franța</c:v>
                </c:pt>
                <c:pt idx="3">
                  <c:v>Polonia</c:v>
                </c:pt>
                <c:pt idx="4">
                  <c:v>Spania</c:v>
                </c:pt>
                <c:pt idx="5">
                  <c:v>Țările de Jos</c:v>
                </c:pt>
                <c:pt idx="6">
                  <c:v>Cehia</c:v>
                </c:pt>
                <c:pt idx="7">
                  <c:v>Belgia</c:v>
                </c:pt>
                <c:pt idx="8">
                  <c:v>Grecia</c:v>
                </c:pt>
                <c:pt idx="9">
                  <c:v>Austria</c:v>
                </c:pt>
                <c:pt idx="10">
                  <c:v>Irlanda</c:v>
                </c:pt>
                <c:pt idx="11">
                  <c:v>România</c:v>
                </c:pt>
                <c:pt idx="12">
                  <c:v>Ungaria</c:v>
                </c:pt>
                <c:pt idx="13">
                  <c:v>Portugalia</c:v>
                </c:pt>
                <c:pt idx="14">
                  <c:v>Finlanda</c:v>
                </c:pt>
                <c:pt idx="15">
                  <c:v>Bulgaria</c:v>
                </c:pt>
                <c:pt idx="16">
                  <c:v>Danemarca</c:v>
                </c:pt>
                <c:pt idx="17">
                  <c:v>Slovacia</c:v>
                </c:pt>
                <c:pt idx="18">
                  <c:v>Croația</c:v>
                </c:pt>
                <c:pt idx="19">
                  <c:v>Slovenia</c:v>
                </c:pt>
                <c:pt idx="20">
                  <c:v>Letonia</c:v>
                </c:pt>
                <c:pt idx="21">
                  <c:v>Estonia</c:v>
                </c:pt>
                <c:pt idx="22">
                  <c:v>Lituania</c:v>
                </c:pt>
                <c:pt idx="23">
                  <c:v>Cipru</c:v>
                </c:pt>
                <c:pt idx="24">
                  <c:v>Luxemburg</c:v>
                </c:pt>
                <c:pt idx="25">
                  <c:v>Malta</c:v>
                </c:pt>
                <c:pt idx="26">
                  <c:v>Suedia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7/31/25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Faceți clic pentru a edita stilurile de text Master</a:t>
            </a:r>
          </a:p>
          <a:p>
            <a:pPr lvl="1"/>
            <a:r>
              <a:rPr lang="en-US"/>
              <a:t>Al doilea nivel</a:t>
            </a:r>
          </a:p>
          <a:p>
            <a:pPr lvl="2"/>
            <a:r>
              <a:rPr lang="en-US"/>
              <a:t>Al treilea nivel</a:t>
            </a:r>
          </a:p>
          <a:p>
            <a:pPr lvl="3"/>
            <a:r>
              <a:rPr lang="en-US"/>
              <a:t>Al patrulea nivel</a:t>
            </a:r>
          </a:p>
          <a:p>
            <a:pPr lvl="4"/>
            <a:r>
              <a:rPr lang="en-US"/>
              <a:t>Al cincilea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31.07.25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31.07.25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Beneficiile agriculturii ecologice pentru mediu și bunăstarea animalelor în climatele temperate. Organic Agriculture, publicat în martie 2025, acces liber.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dintre provocări este că acest calcul include </a:t>
            </a:r>
            <a:r>
              <a:rPr lang="de-CH"/>
              <a:t>și </a:t>
            </a:r>
            <a:r>
              <a:rPr lang="de-CH" err="1"/>
              <a:t>emisiile evitate din emisiile indirecte</a:t>
            </a:r>
            <a:r>
              <a:rPr lang="de-CH"/>
              <a:t>, cum ar </a:t>
            </a:r>
            <a:r>
              <a:rPr lang="de-CH" err="1"/>
              <a:t>fi producția de produse agrochimice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În prezent</a:t>
            </a:r>
            <a:r>
              <a:rPr lang="de-CH"/>
              <a:t>, </a:t>
            </a:r>
            <a:r>
              <a:rPr lang="de-CH" err="1"/>
              <a:t>multe emisii </a:t>
            </a:r>
            <a:r>
              <a:rPr lang="de-CH"/>
              <a:t>nu </a:t>
            </a:r>
            <a:r>
              <a:rPr lang="de-CH" err="1"/>
              <a:t>sunt contabilizate în sectorul agricol</a:t>
            </a:r>
            <a:r>
              <a:rPr lang="de-CH"/>
              <a:t>, </a:t>
            </a:r>
            <a:r>
              <a:rPr lang="de-CH" err="1"/>
              <a:t>chiar și atunci când sunt </a:t>
            </a:r>
            <a:r>
              <a:rPr lang="de-CH"/>
              <a:t>esențiale.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Agricultura ecologică </a:t>
            </a:r>
            <a:r>
              <a:rPr lang="de-DE"/>
              <a:t>Abordare </a:t>
            </a:r>
            <a:r>
              <a:rPr lang="de-DE" err="1"/>
              <a:t>sistemică </a:t>
            </a:r>
            <a:r>
              <a:rPr lang="de-DE"/>
              <a:t>- </a:t>
            </a:r>
            <a:r>
              <a:rPr lang="de-DE" err="1"/>
              <a:t>beneficii comune </a:t>
            </a:r>
            <a:r>
              <a:rPr lang="de-DE"/>
              <a:t>- </a:t>
            </a:r>
            <a:r>
              <a:rPr lang="de-DE" err="1"/>
              <a:t>Agricultură holistică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31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Cantitatea totală de apă din atmosferă a atins o valoare record în 2024, cu 4,9% peste media pentru perioada 1991-2020, mult mai mare decât în 2016 (3,4%) și 2023 (3,3%), anii cu a doua și a treia valori cele mai ridicate.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Ghețar: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Agricultura are un rol tridimensional în schimbările climatice..</a:t>
            </a:r>
          </a:p>
          <a:p>
            <a:r>
              <a:rPr lang="en-GB"/>
              <a:t>Contribuie la schimbările climatice prin crearea naturală și artificială, emisii suplimentare de GES </a:t>
            </a:r>
          </a:p>
          <a:p>
            <a:r>
              <a:rPr lang="en-GB"/>
              <a:t>Schimbările climatice afectează direct agricultura și o pun în pericol</a:t>
            </a:r>
          </a:p>
          <a:p>
            <a:r>
              <a:rPr lang="en-GB"/>
              <a:t>Și este văzut ca un furnizor de soluții la cele două provocări, capabil să atenueze și are posibilitatea de a se adapta la schimbările climatice. </a:t>
            </a:r>
          </a:p>
          <a:p>
            <a:endParaRPr lang="en-GB"/>
          </a:p>
          <a:p>
            <a:r>
              <a:rPr lang="en-GB"/>
              <a:t>Atenuarea este legată în principal de contribuția schimbărilor climatice, fiind un efort de a reduce creșterea pe termen lung a schimbărilor climatice</a:t>
            </a:r>
          </a:p>
          <a:p>
            <a:r>
              <a:rPr lang="en-GB"/>
              <a:t>Adaptarea se concentrează pe asigurarea producției de alimente într-o realitate pe termen lung în schimbare.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dintre provocări este că acest calcul include </a:t>
            </a:r>
            <a:r>
              <a:rPr lang="de-CH"/>
              <a:t>și </a:t>
            </a:r>
            <a:r>
              <a:rPr lang="de-CH" err="1"/>
              <a:t>emisiile evitate din emisiile indirecte</a:t>
            </a:r>
            <a:r>
              <a:rPr lang="de-CH"/>
              <a:t>, cum ar </a:t>
            </a:r>
            <a:r>
              <a:rPr lang="de-CH" err="1"/>
              <a:t>fi producția de produse agrochimice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În prezent</a:t>
            </a:r>
            <a:r>
              <a:rPr lang="de-CH"/>
              <a:t>, </a:t>
            </a:r>
            <a:r>
              <a:rPr lang="de-CH" err="1"/>
              <a:t>multe emisii </a:t>
            </a:r>
            <a:r>
              <a:rPr lang="de-CH"/>
              <a:t>nu </a:t>
            </a:r>
            <a:r>
              <a:rPr lang="de-CH" err="1"/>
              <a:t>sunt contabilizate </a:t>
            </a:r>
            <a:r>
              <a:rPr lang="de-CH"/>
              <a:t>în </a:t>
            </a:r>
            <a:r>
              <a:rPr lang="de-CH" err="1"/>
              <a:t>sectorul agricol</a:t>
            </a:r>
            <a:r>
              <a:rPr lang="de-CH"/>
              <a:t>, </a:t>
            </a:r>
            <a:r>
              <a:rPr lang="de-CH" err="1"/>
              <a:t>chiar și atunci când sunt </a:t>
            </a:r>
            <a:r>
              <a:rPr lang="de-CH"/>
              <a:t>esențiale.</a:t>
            </a:r>
          </a:p>
          <a:p>
            <a:r>
              <a:rPr lang="en-GB" b="1"/>
              <a:t>1. Măsuri de atenuare </a:t>
            </a:r>
            <a:r>
              <a:rPr lang="en-GB"/>
              <a:t>(reducerea impactului asupra climei)</a:t>
            </a:r>
            <a:endParaRPr lang="en-US"/>
          </a:p>
          <a:p>
            <a:r>
              <a:rPr lang="en-GB"/>
              <a:t>Atenuarea în agricultură se referă la acțiunile care reduc emisiile de gaze cu efect de seră (GES) sau sporesc sechestrarea carbonului pentru a încetini schimbările climatice. Aceste măsuri se concentrează pe reducerea contribuției agriculturii la schimbările climatice.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 de măsuri de atenuare: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Îmbunătățirea gestionării gunoiului de grajd </a:t>
            </a:r>
            <a:r>
              <a:rPr lang="en-GB"/>
              <a:t>(de exemplu, producerea de biogaz pentru reducerea emisiilor de metan)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Utilizarea eficientă a îngrășămintelor </a:t>
            </a:r>
            <a:r>
              <a:rPr lang="en-GB"/>
              <a:t>(de exemplu, aplicarea cu precizie, inhibitori de nitrificare pentru reducerea emisiilor de oxid de azot)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Agroforestiere </a:t>
            </a:r>
            <a:r>
              <a:rPr lang="en-GB"/>
              <a:t>(integrarea arborilor în sistemele agricole pentru stocarea carbonului)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Lucrarea conservativă a </a:t>
            </a:r>
            <a:r>
              <a:rPr lang="en-GB"/>
              <a:t>solului (reducerea perturbării solului pentru a spori stocarea carbonului)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Culturi de acoperire și rotația culturilor </a:t>
            </a:r>
            <a:r>
              <a:rPr lang="en-GB"/>
              <a:t>(îmbunătățirea sechestrării carbonului în sol)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Optimizarea alimentației animalelor </a:t>
            </a:r>
            <a:r>
              <a:rPr lang="en-GB"/>
              <a:t>(reducerea emisiilor de metan din fermentația enterică)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Emisia relativă </a:t>
            </a:r>
            <a:r>
              <a:rPr lang="de-DE" err="1">
                <a:cs typeface="Calibri"/>
              </a:rPr>
              <a:t>a LaWi </a:t>
            </a:r>
            <a:r>
              <a:rPr lang="de-DE">
                <a:cs typeface="Calibri"/>
              </a:rPr>
              <a:t>- este important să ne înțelegem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Agricultura are un rol tridimensional în schimbările climatice..</a:t>
            </a:r>
          </a:p>
          <a:p>
            <a:r>
              <a:rPr lang="en-GB"/>
              <a:t>Contribuie la schimbările climatice prin crearea naturală și artificială, emisii suplimentare de GES </a:t>
            </a:r>
          </a:p>
          <a:p>
            <a:r>
              <a:rPr lang="en-GB"/>
              <a:t>Schimbările climatice afectează direct agricultura și o pun în pericol</a:t>
            </a:r>
          </a:p>
          <a:p>
            <a:r>
              <a:rPr lang="en-GB"/>
              <a:t>Și este văzut ca un furnizor de soluții la cele două provocări, capabil să atenueze și are posibilitatea de a se adapta la schimbările climatice. </a:t>
            </a:r>
          </a:p>
          <a:p>
            <a:endParaRPr lang="en-GB"/>
          </a:p>
          <a:p>
            <a:r>
              <a:rPr lang="en-GB"/>
              <a:t>Atenuarea este legată în principal de contribuția schimbărilor climatice, fiind un efort de a reduce creșterea pe termen lung a schimbărilor climatice</a:t>
            </a:r>
          </a:p>
          <a:p>
            <a:r>
              <a:rPr lang="en-GB"/>
              <a:t>Adaptarea se concentrează pe asigurarea producției de alimente într-o realitate pe termen lung în schimbare.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Măsuri de adaptare </a:t>
            </a:r>
            <a:r>
              <a:rPr lang="en-GB"/>
              <a:t>(adaptarea la schimbările climatice)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Adaptarea se concentrează pe creșterea rezistenței sistemelor agricole la efectele schimbărilor climatice, cum ar fi condițiile meteorologice extreme, schimbarea tiparelor de precipitații și creșterea temperaturilor.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 de măsuri de adaptare: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Soiuri de culturi rezistente la secetă </a:t>
            </a:r>
            <a:r>
              <a:rPr lang="en-GB"/>
              <a:t>(asigurarea randamentelor în condiții de schimbare)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Îmbunătățirea gestionării apei </a:t>
            </a:r>
            <a:r>
              <a:rPr lang="en-GB"/>
              <a:t>(de exemplu, colectarea apei de ploaie, irigarea prin picurare)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Practici de conservare a solului </a:t>
            </a:r>
            <a:r>
              <a:rPr lang="en-GB"/>
              <a:t>(de exemplu, mulcire, lucrări reduse ale solului pentru a reține umiditatea)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Diversificarea culturilor și a creșterii animalelor </a:t>
            </a:r>
            <a:r>
              <a:rPr lang="en-GB"/>
              <a:t>(reducerea riscurilor legate de variabilitatea climatică)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Schimbarea datelor de plantare și recoltare </a:t>
            </a:r>
            <a:r>
              <a:rPr lang="en-GB"/>
              <a:t>(adaptarea la schimbarea anotimpurilor de creștere)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Sisteme de avertizare timpurie </a:t>
            </a:r>
            <a:r>
              <a:rPr lang="en-GB"/>
              <a:t>(previziuni meteorologice pentru o mai bună planificare)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Diferența cheie: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Atenuare = Prevenirea schimbărilor climatice viitoare </a:t>
            </a:r>
            <a:r>
              <a:rPr lang="en-GB"/>
              <a:t>prin reducerea emisiilor.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Adaptare = Gestionarea impactului actual și viitor </a:t>
            </a:r>
            <a:r>
              <a:rPr lang="en-GB"/>
              <a:t>pentru a menține productivitatea agricolă.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Ambele strategii sunt esențiale pentru agricultura durabilă, iar multe practici (de exemplu, agroforesteria, conservarea solului) contribuie în </a:t>
            </a:r>
            <a:r>
              <a:rPr lang="en-GB" b="1"/>
              <a:t>același timp atât </a:t>
            </a:r>
            <a:r>
              <a:rPr lang="en-GB"/>
              <a:t>la </a:t>
            </a:r>
            <a:r>
              <a:rPr lang="en-GB" b="1"/>
              <a:t>atenuare, cât și la adaptare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31.07.25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31.07.25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31.07.25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31.07.25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31.07.25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31.07.25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31.07.25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31.07.25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31.07.25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Faceți clic pentru a modifica stilul de titlu al patronului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Faceți clic pentru a modifica stilurile de text ale patronului</a:t>
            </a:r>
          </a:p>
          <a:p>
            <a:pPr lvl="1"/>
            <a:r>
              <a:rPr lang="es-ES"/>
              <a:t>Nivel secundar</a:t>
            </a:r>
          </a:p>
          <a:p>
            <a:pPr lvl="2"/>
            <a:r>
              <a:rPr lang="es-ES"/>
              <a:t>Nivel terțiar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27.pn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34.jpe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0.jpe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07220"/>
            <a:ext cx="10307856" cy="1486082"/>
          </a:xfrm>
        </p:spPr>
        <p:txBody>
          <a:bodyPr>
            <a:normAutofit/>
          </a:bodyPr>
          <a:lstStyle/>
          <a:p>
            <a:r>
              <a:rPr lang="en-GB" dirty="0"/>
              <a:t>Agricultura </a:t>
            </a:r>
            <a:r>
              <a:rPr lang="en-GB" dirty="0" err="1"/>
              <a:t>ecologică</a:t>
            </a:r>
            <a:r>
              <a:rPr lang="en-GB" dirty="0"/>
              <a:t> </a:t>
            </a:r>
            <a:r>
              <a:rPr lang="en-GB" dirty="0" err="1"/>
              <a:t>climatică</a:t>
            </a:r>
            <a:r>
              <a:rPr lang="en-GB" dirty="0"/>
              <a:t>: o </a:t>
            </a:r>
            <a:r>
              <a:rPr lang="en-GB" dirty="0" err="1"/>
              <a:t>prezentare</a:t>
            </a:r>
            <a:r>
              <a:rPr lang="en-GB" dirty="0"/>
              <a:t> </a:t>
            </a:r>
            <a:r>
              <a:rPr lang="en-GB" dirty="0" err="1"/>
              <a:t>generală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Emisiile din agricultură ale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potențial de atenuare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Sursă: Documentul de inventar național al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57945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Sursa datelor: FAOSTAT, Emissions Totals, agrifood systems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3D618-683A-475F-866F-2347EF58FAE7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Emisiile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gaze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cu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efect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seră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ale UE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sectoare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6508736" y="1328029"/>
            <a:ext cx="4845064" cy="2898692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În cazul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extinderii limitei sistemului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la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întregul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sistem agroalimentar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global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, inclusiv pre și postproducție și schimbarea utilizării terenurilor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crește la 31% *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ea typeface="HGSSoeiKakugothicUB"/>
              </a:rPr>
              <a:t>Emisiile de GES ale sistemelor agroalimentare în 2020 și tendințele emisiilor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Emisiile la poarta fermei:</a:t>
            </a:r>
            <a:r>
              <a:rPr lang="en-GB" sz="2000" dirty="0">
                <a:latin typeface="Century Gothic"/>
              </a:rPr>
              <a:t> 7,4 Gt CO2eq (aproape jumătate din emisiile totale)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 înainte și după producție: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Emisiile generate de schimbarea destinației terenurilor: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datorită scăderii pe termen lung a ratelor de defrișare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Sursă: *EPRS, 2020, Sursa datelor: FAOSTAT, Emissions Totals, agrifood systems.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11589-4975-4A29-BE2F-5F3FC0F7C4D3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Componența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detaliată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emisiilor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provenite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din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sistemele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agricole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alimentare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:asvg="http://schemas.microsoft.com/office/drawing/2016/SVG/main" xmlns:a14="http://schemas.microsoft.com/office/drawing/2010/main" xmlns:a16="http://schemas.microsoft.com/office/drawing/2014/main"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18536" y="-99102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 err="1"/>
              <a:t>Emisiile</a:t>
            </a:r>
            <a:r>
              <a:rPr lang="en-GB" sz="3600" dirty="0"/>
              <a:t> din </a:t>
            </a:r>
            <a:r>
              <a:rPr lang="en-GB" sz="3600" dirty="0" err="1"/>
              <a:t>agricultură</a:t>
            </a:r>
            <a:r>
              <a:rPr lang="en-GB" sz="3600" dirty="0"/>
              <a:t> ale </a:t>
            </a:r>
            <a:r>
              <a:rPr lang="en-GB" sz="3600" dirty="0" err="1"/>
              <a:t>Romaniei</a:t>
            </a:r>
            <a:endParaRPr lang="en-GB" sz="36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67BF2B-380A-34B5-0011-E6B00E0A4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75" y="1144800"/>
            <a:ext cx="532314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agricultura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contribuie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cu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aproximativ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16%–18% 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din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totalul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de gaze cu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efect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seră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3F405B"/>
              </a:solidFill>
              <a:latin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2020: Agricultura a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generat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1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tonă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CO₂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echivalent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per capita,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comparativ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cu 0,7 tone din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procesele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industriale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DD220-F433-7F87-0C5B-5635FE922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413" y="937406"/>
            <a:ext cx="5504012" cy="5504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73460-6D10-578A-010F-96359B46E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356" y="3429000"/>
            <a:ext cx="5800209" cy="2828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A763E-B718-C3EC-0AC1-957F7EE32DAB}"/>
              </a:ext>
            </a:extLst>
          </p:cNvPr>
          <p:cNvSpPr txBox="1"/>
          <p:nvPr/>
        </p:nvSpPr>
        <p:spPr>
          <a:xfrm>
            <a:off x="984066" y="6488668"/>
            <a:ext cx="3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Activități agricole cu cele mai mari emisii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9BFBE-CE8B-D4CB-DB34-33E7C07D5F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13</a:t>
            </a:fld>
            <a:endParaRPr lang="en-GB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E299D09-19BF-D710-2553-FE4F1459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558" y="-1755055"/>
            <a:ext cx="568960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Emisii de gaze cu efect de seră în România pe sectoare (MtCO₂e)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C7F3CA-6915-51EB-8BB6-80150CA3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0" y="39789"/>
            <a:ext cx="6316561" cy="6316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A6359-5995-A7EB-14DF-1AA4EC5E7784}"/>
              </a:ext>
            </a:extLst>
          </p:cNvPr>
          <p:cNvSpPr txBox="1"/>
          <p:nvPr/>
        </p:nvSpPr>
        <p:spPr>
          <a:xfrm>
            <a:off x="6759011" y="963561"/>
            <a:ext cx="50935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In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anul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2023: Agricultura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industria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alimentară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au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emis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împreună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38,3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MtCO₂e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dintr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-un total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național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estimat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de ~81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MtCO₂e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ceea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ce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înseamnă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~47%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includem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întregul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lanț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agroalimentar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3F405B"/>
              </a:solidFill>
              <a:latin typeface="Century Gothic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ne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referim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strict la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(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fără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transport,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procesare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etc.),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ponderea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este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mică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—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jur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16–18% 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din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totalul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național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4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E6B6-9718-D088-62B4-A214BADF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32BD1-BCD4-DB22-A747-B5609865E3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0ACAB-34A6-B6A5-A730-156B90191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o hartă ilustrativă a României, care arată emisiile estimate de gaze cu efect de seră (GES) pe județe, activitățile agricole">
            <a:extLst>
              <a:ext uri="{FF2B5EF4-FFF2-40B4-BE49-F238E27FC236}">
                <a16:creationId xmlns:a16="http://schemas.microsoft.com/office/drawing/2014/main" id="{116D355A-19DD-B2E5-7DFB-FEF9D4CE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0" y="130262"/>
            <a:ext cx="5837648" cy="58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C0199-2F0F-5AAC-6286-0FB8696BD660}"/>
              </a:ext>
            </a:extLst>
          </p:cNvPr>
          <p:cNvSpPr txBox="1"/>
          <p:nvPr/>
        </p:nvSpPr>
        <p:spPr>
          <a:xfrm>
            <a:off x="2985320" y="6246508"/>
            <a:ext cx="19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2024–2025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0E8DC-C445-22BD-B829-C1AA657E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260" y="35413"/>
            <a:ext cx="4532671" cy="4348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13383D-DC21-1DBD-77AD-AFF72A88AB76}"/>
              </a:ext>
            </a:extLst>
          </p:cNvPr>
          <p:cNvSpPr txBox="1"/>
          <p:nvPr/>
        </p:nvSpPr>
        <p:spPr>
          <a:xfrm>
            <a:off x="5909189" y="4506319"/>
            <a:ext cx="63811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Zootehnia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– cel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mare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poluator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agricol</a:t>
            </a:r>
            <a:endParaRPr lang="en-US" sz="1600" dirty="0">
              <a:solidFill>
                <a:srgbClr val="3F405B"/>
              </a:solidFill>
              <a:latin typeface="Century Gothic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Bovinele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sunt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responsabile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~86%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fermentația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enterică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Gunoiul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produce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atât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cât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oxid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azot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ales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nu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este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gestionat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corespunzător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3F405B"/>
                </a:solidFill>
                <a:latin typeface="Century Gothic"/>
              </a:rPr>
              <a:t>Se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estimează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zootehnia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generează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peste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60%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agricole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totale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FBEE-E85B-478E-7A22-8A321785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EDFB-F27F-1750-19AC-0FDFE4ED71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856C7-562A-98B1-73D9-73D23D691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458" y="906270"/>
            <a:ext cx="10461523" cy="1600200"/>
          </a:xfrm>
        </p:spPr>
        <p:txBody>
          <a:bodyPr>
            <a:normAutofit fontScale="92500"/>
          </a:bodyPr>
          <a:lstStyle/>
          <a:p>
            <a:r>
              <a:rPr lang="en-US" sz="2600" dirty="0" err="1">
                <a:solidFill>
                  <a:schemeClr val="tx1"/>
                </a:solidFill>
              </a:rPr>
              <a:t>Studiile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arată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că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fermele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ecologice</a:t>
            </a:r>
            <a:r>
              <a:rPr lang="en-US" sz="2600" dirty="0">
                <a:solidFill>
                  <a:schemeClr val="tx1"/>
                </a:solidFill>
              </a:rPr>
              <a:t> emit cu </a:t>
            </a:r>
            <a:r>
              <a:rPr lang="en-US" sz="2600" b="1" dirty="0">
                <a:solidFill>
                  <a:schemeClr val="tx1"/>
                </a:solidFill>
              </a:rPr>
              <a:t>30–50% </a:t>
            </a:r>
            <a:r>
              <a:rPr lang="en-US" sz="2600" b="1" dirty="0" err="1">
                <a:solidFill>
                  <a:schemeClr val="tx1"/>
                </a:solidFill>
              </a:rPr>
              <a:t>mai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puține</a:t>
            </a:r>
            <a:r>
              <a:rPr lang="en-US" sz="2600" b="1" dirty="0">
                <a:solidFill>
                  <a:schemeClr val="tx1"/>
                </a:solidFill>
              </a:rPr>
              <a:t> gaze cu </a:t>
            </a:r>
            <a:r>
              <a:rPr lang="en-US" sz="2600" b="1" dirty="0" err="1">
                <a:solidFill>
                  <a:schemeClr val="tx1"/>
                </a:solidFill>
              </a:rPr>
              <a:t>efect</a:t>
            </a:r>
            <a:r>
              <a:rPr lang="en-US" sz="2600" b="1" dirty="0">
                <a:solidFill>
                  <a:schemeClr val="tx1"/>
                </a:solidFill>
              </a:rPr>
              <a:t> de </a:t>
            </a:r>
            <a:r>
              <a:rPr lang="en-US" sz="2600" b="1" dirty="0" err="1">
                <a:solidFill>
                  <a:schemeClr val="tx1"/>
                </a:solidFill>
              </a:rPr>
              <a:t>seră</a:t>
            </a:r>
            <a:r>
              <a:rPr lang="en-US" sz="2600" dirty="0">
                <a:solidFill>
                  <a:schemeClr val="tx1"/>
                </a:solidFill>
              </a:rPr>
              <a:t> per </a:t>
            </a:r>
            <a:r>
              <a:rPr lang="en-US" sz="2600" dirty="0" err="1">
                <a:solidFill>
                  <a:schemeClr val="tx1"/>
                </a:solidFill>
              </a:rPr>
              <a:t>hectar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comparativ</a:t>
            </a:r>
            <a:r>
              <a:rPr lang="en-US" sz="2600" dirty="0">
                <a:solidFill>
                  <a:schemeClr val="tx1"/>
                </a:solidFill>
              </a:rPr>
              <a:t> cu </a:t>
            </a:r>
            <a:r>
              <a:rPr lang="en-US" sz="2600" dirty="0" err="1">
                <a:solidFill>
                  <a:schemeClr val="tx1"/>
                </a:solidFill>
              </a:rPr>
              <a:t>cele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convenționale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r>
              <a:rPr lang="en-US" sz="2600" dirty="0" err="1">
                <a:solidFill>
                  <a:schemeClr val="tx1"/>
                </a:solidFill>
              </a:rPr>
              <a:t>Utilizarea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îngrășămintelor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organice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și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evitarea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arderii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reziduurilor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vegetale</a:t>
            </a:r>
            <a:r>
              <a:rPr lang="en-US" sz="2600" dirty="0">
                <a:solidFill>
                  <a:schemeClr val="tx1"/>
                </a:solidFill>
              </a:rPr>
              <a:t> sunt </a:t>
            </a:r>
            <a:r>
              <a:rPr lang="en-US" sz="2600" dirty="0" err="1">
                <a:solidFill>
                  <a:schemeClr val="tx1"/>
                </a:solidFill>
              </a:rPr>
              <a:t>factori-cheie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în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reducerea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emisiilor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0C6FA-A70C-7E4F-670A-2C9904D64160}"/>
              </a:ext>
            </a:extLst>
          </p:cNvPr>
          <p:cNvSpPr txBox="1"/>
          <p:nvPr/>
        </p:nvSpPr>
        <p:spPr>
          <a:xfrm>
            <a:off x="2526890" y="231387"/>
            <a:ext cx="794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Century Gothic" panose="020B0502020202020204" pitchFamily="34" charset="0"/>
              </a:rPr>
              <a:t>Agricultura </a:t>
            </a:r>
            <a:r>
              <a:rPr lang="en-US" sz="2400" b="1" dirty="0" err="1">
                <a:latin typeface="Century Gothic" panose="020B0502020202020204" pitchFamily="34" charset="0"/>
              </a:rPr>
              <a:t>ecologica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emisiile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92C6B6-970E-32BE-52F4-7D8FEF55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27" y="2719688"/>
            <a:ext cx="4302689" cy="3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2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13ED7-4959-D886-AC77-6F0F7ADD09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93D26-B1A0-C7DF-58C5-3EFACDE16806}"/>
              </a:ext>
            </a:extLst>
          </p:cNvPr>
          <p:cNvSpPr txBox="1"/>
          <p:nvPr/>
        </p:nvSpPr>
        <p:spPr>
          <a:xfrm>
            <a:off x="373626" y="845574"/>
            <a:ext cx="115430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Strategiei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pe Termen Lung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Neutralitate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Climatică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2050</a:t>
            </a:r>
          </a:p>
          <a:p>
            <a:r>
              <a:rPr lang="en-US" dirty="0">
                <a:solidFill>
                  <a:srgbClr val="3F405B"/>
                </a:solidFill>
                <a:latin typeface="Century Gothic"/>
              </a:rPr>
              <a:t>Zero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motorină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urmărește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eliminarea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completă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consumului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motorină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înlocuind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-o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surse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regenerabile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precum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energia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solară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Biogaz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5%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necesarul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energie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agricolă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fi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acoperit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prin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transformarea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biogaz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reducând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Dietă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adaptată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animale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introduc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regimuri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alimentare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care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fermentația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enterică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scopul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scădea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10%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2030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30%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Interzicerea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arderii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reziduurilor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vegetale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scenariul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optimist, din 2030 nu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arde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resturi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vegetale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câmp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fertilizatori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urmărește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scăderea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20%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factorului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al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îngrășămintelor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chimice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Investiții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moderne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Prin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Planul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Strategic 2023–2027,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sprijină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modernizarea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zootehnice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inclusiv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echipamente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gestionarea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endParaRPr lang="en-US" dirty="0">
              <a:solidFill>
                <a:srgbClr val="3F405B"/>
              </a:solidFill>
              <a:latin typeface="Century Gothic"/>
            </a:endParaRPr>
          </a:p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Obiective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asumate</a:t>
            </a:r>
            <a:endParaRPr lang="en-US" b="1" dirty="0">
              <a:solidFill>
                <a:srgbClr val="3F405B"/>
              </a:solidFill>
              <a:latin typeface="Century Gothic"/>
            </a:endParaRP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nete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48%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2030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51%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comparativ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nivelul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1990.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 ales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scenariul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„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Neutră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”, care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vizează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o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totală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99%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nete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FB684-6EB7-C496-FD56-1811044B9326}"/>
              </a:ext>
            </a:extLst>
          </p:cNvPr>
          <p:cNvSpPr txBox="1"/>
          <p:nvPr/>
        </p:nvSpPr>
        <p:spPr>
          <a:xfrm>
            <a:off x="2851356" y="176980"/>
            <a:ext cx="536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Măsuri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implementate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agricultură</a:t>
            </a:r>
            <a:endParaRPr lang="en-US" b="1" dirty="0">
              <a:solidFill>
                <a:srgbClr val="3F405B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49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Rolul tridimensional </a:t>
            </a:r>
            <a:r>
              <a:rPr lang="en-GB" sz="3600"/>
              <a:t>al agriculturii în schimbările climatice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Agricultura </a:t>
            </a:r>
            <a:r>
              <a:rPr lang="en-GB" b="1">
                <a:solidFill>
                  <a:srgbClr val="85B096"/>
                </a:solidFill>
              </a:rPr>
              <a:t>contribuie cu </a:t>
            </a:r>
            <a:r>
              <a:rPr lang="en-GB"/>
              <a:t>aproximativ 10% la emisiile de gaze cu efect de seră în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17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Producția alimentară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în pericol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din cauza schimbărilor climatice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514256" y="3289267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Agricultura ca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furnizor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soluții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schimbările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Atenuare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Adaptare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1952732" cy="45766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Adaptare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Obiectiv: </a:t>
            </a:r>
            <a:r>
              <a:rPr lang="en-GB" sz="3200" b="1">
                <a:latin typeface="Century Gothic"/>
              </a:rPr>
              <a:t>creșterea rezistenței </a:t>
            </a:r>
            <a:r>
              <a:rPr lang="en-GB" sz="3200">
                <a:latin typeface="Century Gothic"/>
              </a:rPr>
              <a:t>sistemelor agricole la riscurile și impactul schimbărilor climatice, de exemplu seceta, creșterea precipitațiilor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Adaptare = Gestionarea impactului actual și viitor </a:t>
            </a:r>
            <a:r>
              <a:rPr lang="en-GB" sz="3200">
                <a:latin typeface="Century Gothic"/>
              </a:rPr>
              <a:t>pentru a menține productivitatea agricolă.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Adaptarea la schimbările climatice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a16="http://schemas.microsoft.com/office/drawing/2014/main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Riscurile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agricultura</a:t>
            </a:r>
            <a:r>
              <a:rPr lang="en-GB" dirty="0"/>
              <a:t>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3432858" cy="310020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Pierderea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recoltelor</a:t>
            </a:r>
            <a:r>
              <a:rPr lang="en-GB" sz="2800" dirty="0"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Crize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globale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aprovizionare</a:t>
            </a:r>
            <a:endParaRPr lang="en-GB" sz="2800" dirty="0"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Conflicte</a:t>
            </a:r>
            <a:r>
              <a:rPr lang="en-GB" sz="2800" dirty="0">
                <a:cs typeface="Calibri" panose="020F0502020204030204" pitchFamily="34" charset="0"/>
              </a:rPr>
              <a:t> legate de </a:t>
            </a:r>
            <a:r>
              <a:rPr lang="en-GB" sz="2800" dirty="0" err="1">
                <a:cs typeface="Calibri" panose="020F0502020204030204" pitchFamily="34" charset="0"/>
              </a:rPr>
              <a:t>resurse</a:t>
            </a:r>
            <a:r>
              <a:rPr lang="en-GB" sz="2800" dirty="0">
                <a:cs typeface="Calibri" panose="020F0502020204030204" pitchFamily="34" charset="0"/>
              </a:rPr>
              <a:t> (</a:t>
            </a:r>
            <a:r>
              <a:rPr lang="en-GB" sz="2800" dirty="0" err="1">
                <a:cs typeface="Calibri" panose="020F0502020204030204" pitchFamily="34" charset="0"/>
              </a:rPr>
              <a:t>apă</a:t>
            </a:r>
            <a:r>
              <a:rPr lang="en-GB" sz="2800" dirty="0">
                <a:cs typeface="Calibri" panose="020F0502020204030204" pitchFamily="34" charset="0"/>
              </a:rPr>
              <a:t>, </a:t>
            </a:r>
            <a:r>
              <a:rPr lang="en-GB" sz="2800" dirty="0" err="1">
                <a:cs typeface="Calibri" panose="020F0502020204030204" pitchFamily="34" charset="0"/>
              </a:rPr>
              <a:t>materii</a:t>
            </a:r>
            <a:r>
              <a:rPr lang="en-GB" sz="2800" dirty="0">
                <a:cs typeface="Calibri" panose="020F0502020204030204" pitchFamily="34" charset="0"/>
              </a:rPr>
              <a:t> prime </a:t>
            </a:r>
            <a:r>
              <a:rPr lang="en-GB" sz="2800" dirty="0" err="1">
                <a:cs typeface="Calibri" panose="020F0502020204030204" pitchFamily="34" charset="0"/>
              </a:rPr>
              <a:t>agricole</a:t>
            </a:r>
            <a:r>
              <a:rPr lang="en-GB" sz="2800" dirty="0">
                <a:cs typeface="Calibri" panose="020F0502020204030204" pitchFamily="34" charset="0"/>
              </a:rPr>
              <a:t> ...</a:t>
            </a:r>
            <a:r>
              <a:rPr lang="en-GB" sz="2800" dirty="0">
                <a:cs typeface="Calibri" panose="020F0502020204030204" pitchFamily="34" charset="0"/>
                <a:sym typeface="Wingdings" pitchFamily="2" charset="2"/>
              </a:rPr>
              <a:t>) </a:t>
            </a:r>
            <a:endParaRPr lang="en-GB" sz="2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19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9113"/>
            <a:ext cx="4501896" cy="4351337"/>
          </a:xfrm>
        </p:spPr>
        <p:txBody>
          <a:bodyPr>
            <a:noAutofit/>
          </a:bodyPr>
          <a:lstStyle/>
          <a:p>
            <a:r>
              <a:rPr lang="en-GB" b="1"/>
              <a:t>Definiție: </a:t>
            </a:r>
            <a:r>
              <a:rPr lang="en-GB"/>
              <a:t>Schimbări pe termen lung ale tiparelor meteorologice, cum ar fi temperatura, precipitațiile și alți factori climatici, determinate de emisiile antropice de gaze cu efect de seră (GES)</a:t>
            </a:r>
          </a:p>
          <a:p>
            <a:r>
              <a:rPr lang="en-GB" b="1"/>
              <a:t>Cauze primare: </a:t>
            </a:r>
            <a:r>
              <a:rPr lang="en-GB"/>
              <a:t>Utilizarea extensivă a combustibililor fosili, procesele industriale, despădurirea, activitățile agricole intensive etc.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A4A356-C165-4124-A622-75D689613AE5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Concentrația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globală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dioxid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carbon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atmosferă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Riscurile</a:t>
            </a:r>
            <a:r>
              <a:rPr lang="en-GB" sz="3600" dirty="0"/>
              <a:t> </a:t>
            </a:r>
            <a:r>
              <a:rPr lang="en-GB" sz="3600" dirty="0" err="1"/>
              <a:t>schimbărilor</a:t>
            </a:r>
            <a:r>
              <a:rPr lang="en-GB" sz="3600" dirty="0"/>
              <a:t> </a:t>
            </a:r>
            <a:r>
              <a:rPr lang="en-GB" sz="3600" dirty="0" err="1"/>
              <a:t>climatice</a:t>
            </a:r>
            <a:r>
              <a:rPr lang="en-GB" sz="3600" dirty="0"/>
              <a:t> </a:t>
            </a:r>
            <a:r>
              <a:rPr lang="en-GB" sz="3600" dirty="0" err="1"/>
              <a:t>în</a:t>
            </a:r>
            <a:r>
              <a:rPr lang="en-GB" sz="3600" dirty="0"/>
              <a:t> Romania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93EA0-A887-3693-6A97-D8DE97E3B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865" y="1203510"/>
            <a:ext cx="5181600" cy="5249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50" b="1" dirty="0" err="1"/>
              <a:t>Temperaturile</a:t>
            </a:r>
            <a:r>
              <a:rPr lang="en-US" sz="1550" b="1" dirty="0"/>
              <a:t> </a:t>
            </a:r>
            <a:r>
              <a:rPr lang="en-US" sz="1550" b="1" dirty="0" err="1"/>
              <a:t>în</a:t>
            </a:r>
            <a:r>
              <a:rPr lang="en-US" sz="1550" b="1" dirty="0"/>
              <a:t> </a:t>
            </a:r>
            <a:r>
              <a:rPr lang="en-US" sz="1550" b="1" dirty="0" err="1"/>
              <a:t>creștere</a:t>
            </a:r>
            <a:endParaRPr lang="en-US" sz="1550" b="1" dirty="0"/>
          </a:p>
          <a:p>
            <a:pPr marL="285750" indent="-285750"/>
            <a:r>
              <a:rPr lang="en-US" sz="1550" dirty="0" err="1"/>
              <a:t>Valuri</a:t>
            </a:r>
            <a:r>
              <a:rPr lang="en-US" sz="1550" dirty="0"/>
              <a:t> de </a:t>
            </a:r>
            <a:r>
              <a:rPr lang="en-US" sz="1550" dirty="0" err="1"/>
              <a:t>căldură</a:t>
            </a:r>
            <a:r>
              <a:rPr lang="en-US" sz="1550" dirty="0"/>
              <a:t>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frecvente</a:t>
            </a:r>
            <a:r>
              <a:rPr lang="en-US" sz="1550" dirty="0"/>
              <a:t> </a:t>
            </a:r>
            <a:r>
              <a:rPr lang="en-US" sz="1550" dirty="0" err="1"/>
              <a:t>duc</a:t>
            </a:r>
            <a:r>
              <a:rPr lang="en-US" sz="1550" dirty="0"/>
              <a:t> la </a:t>
            </a:r>
            <a:r>
              <a:rPr lang="en-US" sz="1550" dirty="0" err="1"/>
              <a:t>stres</a:t>
            </a:r>
            <a:r>
              <a:rPr lang="en-US" sz="1550" dirty="0"/>
              <a:t> </a:t>
            </a:r>
            <a:r>
              <a:rPr lang="en-US" sz="1550" dirty="0" err="1"/>
              <a:t>termic</a:t>
            </a:r>
            <a:r>
              <a:rPr lang="en-US" sz="1550" dirty="0"/>
              <a:t> </a:t>
            </a:r>
            <a:r>
              <a:rPr lang="en-US" sz="1550" dirty="0" err="1"/>
              <a:t>pentru</a:t>
            </a:r>
            <a:r>
              <a:rPr lang="en-US" sz="1550" dirty="0"/>
              <a:t> </a:t>
            </a:r>
            <a:r>
              <a:rPr lang="en-US" sz="1550" dirty="0" err="1"/>
              <a:t>plante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Evapotranspirația</a:t>
            </a:r>
            <a:r>
              <a:rPr lang="en-US" sz="1550" dirty="0"/>
              <a:t> </a:t>
            </a:r>
            <a:r>
              <a:rPr lang="en-US" sz="1550" dirty="0" err="1"/>
              <a:t>crescută</a:t>
            </a:r>
            <a:r>
              <a:rPr lang="en-US" sz="1550" dirty="0"/>
              <a:t> reduce </a:t>
            </a:r>
            <a:r>
              <a:rPr lang="en-US" sz="1550" dirty="0" err="1"/>
              <a:t>umiditatea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crește</a:t>
            </a:r>
            <a:r>
              <a:rPr lang="en-US" sz="1550" dirty="0"/>
              <a:t> </a:t>
            </a:r>
            <a:r>
              <a:rPr lang="en-US" sz="1550" dirty="0" err="1"/>
              <a:t>nevoia</a:t>
            </a:r>
            <a:r>
              <a:rPr lang="en-US" sz="1550" dirty="0"/>
              <a:t> de </a:t>
            </a:r>
            <a:r>
              <a:rPr lang="en-US" sz="1550" dirty="0" err="1"/>
              <a:t>irigații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Nopțile</a:t>
            </a:r>
            <a:r>
              <a:rPr lang="en-US" sz="1550" dirty="0"/>
              <a:t> </a:t>
            </a:r>
            <a:r>
              <a:rPr lang="en-US" sz="1550" dirty="0" err="1"/>
              <a:t>tropicale</a:t>
            </a:r>
            <a:r>
              <a:rPr lang="en-US" sz="1550" dirty="0"/>
              <a:t> (cu </a:t>
            </a:r>
            <a:r>
              <a:rPr lang="en-US" sz="1550" dirty="0" err="1"/>
              <a:t>temperaturi</a:t>
            </a:r>
            <a:r>
              <a:rPr lang="en-US" sz="1550" dirty="0"/>
              <a:t> </a:t>
            </a:r>
            <a:r>
              <a:rPr lang="en-US" sz="1550" dirty="0" err="1"/>
              <a:t>peste</a:t>
            </a:r>
            <a:r>
              <a:rPr lang="en-US" sz="1550" dirty="0"/>
              <a:t> 20°C) </a:t>
            </a:r>
            <a:r>
              <a:rPr lang="en-US" sz="1550" dirty="0" err="1"/>
              <a:t>afectează</a:t>
            </a:r>
            <a:r>
              <a:rPr lang="en-US" sz="1550" dirty="0"/>
              <a:t> </a:t>
            </a:r>
            <a:r>
              <a:rPr lang="en-US" sz="1550" dirty="0" err="1"/>
              <a:t>procesele</a:t>
            </a:r>
            <a:r>
              <a:rPr lang="en-US" sz="1550" dirty="0"/>
              <a:t> </a:t>
            </a:r>
            <a:r>
              <a:rPr lang="en-US" sz="1550" dirty="0" err="1"/>
              <a:t>metabolice</a:t>
            </a:r>
            <a:r>
              <a:rPr lang="en-US" sz="1550" dirty="0"/>
              <a:t> ale </a:t>
            </a:r>
            <a:r>
              <a:rPr lang="en-US" sz="1550" dirty="0" err="1"/>
              <a:t>plantelor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 err="1"/>
              <a:t>Precipitații</a:t>
            </a:r>
            <a:r>
              <a:rPr lang="en-US" sz="1550" b="1" dirty="0"/>
              <a:t> </a:t>
            </a:r>
            <a:r>
              <a:rPr lang="en-US" sz="1550" b="1" dirty="0" err="1"/>
              <a:t>imprevizibile</a:t>
            </a:r>
            <a:endParaRPr lang="en-US" sz="1550" b="1" dirty="0"/>
          </a:p>
          <a:p>
            <a:pPr marL="285750" indent="-285750"/>
            <a:r>
              <a:rPr lang="en-US" sz="1550" dirty="0"/>
              <a:t>Veri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uscate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ierni</a:t>
            </a:r>
            <a:r>
              <a:rPr lang="en-US" sz="1550" dirty="0"/>
              <a:t>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umede</a:t>
            </a:r>
            <a:r>
              <a:rPr lang="en-US" sz="1550" dirty="0"/>
              <a:t> </a:t>
            </a:r>
            <a:r>
              <a:rPr lang="en-US" sz="1550" dirty="0" err="1"/>
              <a:t>destabilizează</a:t>
            </a:r>
            <a:r>
              <a:rPr lang="en-US" sz="1550" dirty="0"/>
              <a:t> </a:t>
            </a:r>
            <a:r>
              <a:rPr lang="en-US" sz="1550" dirty="0" err="1"/>
              <a:t>ciclurile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Scăderea</a:t>
            </a:r>
            <a:r>
              <a:rPr lang="en-US" sz="1550" dirty="0"/>
              <a:t> </a:t>
            </a:r>
            <a:r>
              <a:rPr lang="en-US" sz="1550" dirty="0" err="1"/>
              <a:t>precipitațiilor</a:t>
            </a:r>
            <a:r>
              <a:rPr lang="en-US" sz="1550" dirty="0"/>
              <a:t> </a:t>
            </a:r>
            <a:r>
              <a:rPr lang="en-US" sz="1550" dirty="0" err="1"/>
              <a:t>estivale</a:t>
            </a:r>
            <a:r>
              <a:rPr lang="en-US" sz="1550" dirty="0"/>
              <a:t> cu </a:t>
            </a:r>
            <a:r>
              <a:rPr lang="en-US" sz="1550" dirty="0" err="1"/>
              <a:t>până</a:t>
            </a:r>
            <a:r>
              <a:rPr lang="en-US" sz="1550" dirty="0"/>
              <a:t> la 20%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zonele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 </a:t>
            </a:r>
            <a:r>
              <a:rPr lang="en-US" sz="1550" dirty="0" err="1"/>
              <a:t>cheie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Ploile</a:t>
            </a:r>
            <a:r>
              <a:rPr lang="en-US" sz="1550" dirty="0"/>
              <a:t> </a:t>
            </a:r>
            <a:r>
              <a:rPr lang="en-US" sz="1550" dirty="0" err="1"/>
              <a:t>torențiale</a:t>
            </a:r>
            <a:r>
              <a:rPr lang="en-US" sz="1550" dirty="0"/>
              <a:t> pot </a:t>
            </a:r>
            <a:r>
              <a:rPr lang="en-US" sz="1550" dirty="0" err="1"/>
              <a:t>provoca</a:t>
            </a:r>
            <a:r>
              <a:rPr lang="en-US" sz="1550" dirty="0"/>
              <a:t> </a:t>
            </a:r>
            <a:r>
              <a:rPr lang="en-US" sz="1550" dirty="0" err="1"/>
              <a:t>stagnarea</a:t>
            </a:r>
            <a:r>
              <a:rPr lang="en-US" sz="1550" dirty="0"/>
              <a:t> </a:t>
            </a:r>
            <a:r>
              <a:rPr lang="en-US" sz="1550" dirty="0" err="1"/>
              <a:t>apei</a:t>
            </a:r>
            <a:r>
              <a:rPr lang="en-US" sz="1550" dirty="0"/>
              <a:t>, </a:t>
            </a:r>
            <a:r>
              <a:rPr lang="en-US" sz="1550" dirty="0" err="1"/>
              <a:t>eroziunea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pierderea</a:t>
            </a:r>
            <a:r>
              <a:rPr lang="en-US" sz="1550" dirty="0"/>
              <a:t> </a:t>
            </a:r>
            <a:r>
              <a:rPr lang="en-US" sz="1550" dirty="0" err="1"/>
              <a:t>nutrienților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 err="1"/>
              <a:t>Fenomene</a:t>
            </a:r>
            <a:r>
              <a:rPr lang="en-US" sz="1550" b="1" dirty="0"/>
              <a:t> extreme</a:t>
            </a:r>
          </a:p>
          <a:p>
            <a:pPr marL="285750" indent="-285750"/>
            <a:r>
              <a:rPr lang="en-US" sz="1550" dirty="0" err="1"/>
              <a:t>Secete</a:t>
            </a:r>
            <a:r>
              <a:rPr lang="en-US" sz="1550" dirty="0"/>
              <a:t> </a:t>
            </a:r>
            <a:r>
              <a:rPr lang="en-US" sz="1550" dirty="0" err="1"/>
              <a:t>prelungite</a:t>
            </a:r>
            <a:r>
              <a:rPr lang="en-US" sz="1550" dirty="0"/>
              <a:t>, </a:t>
            </a:r>
            <a:r>
              <a:rPr lang="en-US" sz="1550" dirty="0" err="1"/>
              <a:t>grindină</a:t>
            </a:r>
            <a:r>
              <a:rPr lang="en-US" sz="1550" dirty="0"/>
              <a:t>, </a:t>
            </a:r>
            <a:r>
              <a:rPr lang="en-US" sz="1550" dirty="0" err="1"/>
              <a:t>furtuni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inundații</a:t>
            </a:r>
            <a:r>
              <a:rPr lang="en-US" sz="1550" dirty="0"/>
              <a:t> </a:t>
            </a:r>
            <a:r>
              <a:rPr lang="en-US" sz="1550" dirty="0" err="1"/>
              <a:t>afectează</a:t>
            </a:r>
            <a:r>
              <a:rPr lang="en-US" sz="1550" dirty="0"/>
              <a:t> direct </a:t>
            </a:r>
            <a:r>
              <a:rPr lang="en-US" sz="1550" dirty="0" err="1"/>
              <a:t>culturile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anii</a:t>
            </a:r>
            <a:r>
              <a:rPr lang="en-US" sz="1550" dirty="0"/>
              <a:t> </a:t>
            </a:r>
            <a:r>
              <a:rPr lang="en-US" sz="1550" dirty="0" err="1"/>
              <a:t>secetoși</a:t>
            </a:r>
            <a:r>
              <a:rPr lang="en-US" sz="1550" dirty="0"/>
              <a:t>, </a:t>
            </a:r>
            <a:r>
              <a:rPr lang="en-US" sz="1550" dirty="0" err="1"/>
              <a:t>producția</a:t>
            </a:r>
            <a:r>
              <a:rPr lang="en-US" sz="1550" dirty="0"/>
              <a:t> de </a:t>
            </a:r>
            <a:r>
              <a:rPr lang="en-US" sz="1550" dirty="0" err="1"/>
              <a:t>grâu</a:t>
            </a:r>
            <a:r>
              <a:rPr lang="en-US" sz="1550" dirty="0"/>
              <a:t> </a:t>
            </a:r>
            <a:r>
              <a:rPr lang="en-US" sz="1550" dirty="0" err="1"/>
              <a:t>poate</a:t>
            </a:r>
            <a:r>
              <a:rPr lang="en-US" sz="1550" dirty="0"/>
              <a:t> </a:t>
            </a:r>
            <a:r>
              <a:rPr lang="en-US" sz="1550" dirty="0" err="1"/>
              <a:t>scădea</a:t>
            </a:r>
            <a:r>
              <a:rPr lang="en-US" sz="1550" dirty="0"/>
              <a:t> cu 15–25%, </a:t>
            </a:r>
            <a:r>
              <a:rPr lang="en-US" sz="1550" dirty="0" err="1"/>
              <a:t>iar</a:t>
            </a:r>
            <a:r>
              <a:rPr lang="en-US" sz="1550" dirty="0"/>
              <a:t> </a:t>
            </a:r>
            <a:r>
              <a:rPr lang="en-US" sz="1550" dirty="0" err="1"/>
              <a:t>cea</a:t>
            </a:r>
            <a:r>
              <a:rPr lang="en-US" sz="1550" dirty="0"/>
              <a:t> de </a:t>
            </a:r>
            <a:r>
              <a:rPr lang="en-US" sz="1550" dirty="0" err="1"/>
              <a:t>fructe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legume cu 20–30%.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87761E-B727-E68C-FA2A-275AEBAE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3510"/>
            <a:ext cx="5181600" cy="5152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50" b="1" dirty="0"/>
              <a:t>Impact </a:t>
            </a:r>
            <a:r>
              <a:rPr lang="en-US" sz="1550" b="1" dirty="0" err="1"/>
              <a:t>asupra</a:t>
            </a:r>
            <a:r>
              <a:rPr lang="en-US" sz="1550" b="1" dirty="0"/>
              <a:t> </a:t>
            </a:r>
            <a:r>
              <a:rPr lang="en-US" sz="1550" b="1" dirty="0" err="1"/>
              <a:t>culturilor</a:t>
            </a:r>
            <a:endParaRPr lang="en-US" sz="1550" b="1" dirty="0"/>
          </a:p>
          <a:p>
            <a:pPr marL="285750" indent="-285750"/>
            <a:r>
              <a:rPr lang="en-US" sz="1550" dirty="0" err="1"/>
              <a:t>Porumbul</a:t>
            </a:r>
            <a:r>
              <a:rPr lang="en-US" sz="1550" dirty="0"/>
              <a:t>, o </a:t>
            </a:r>
            <a:r>
              <a:rPr lang="en-US" sz="1550" dirty="0" err="1"/>
              <a:t>cultură</a:t>
            </a:r>
            <a:r>
              <a:rPr lang="en-US" sz="1550" dirty="0"/>
              <a:t> de </a:t>
            </a:r>
            <a:r>
              <a:rPr lang="en-US" sz="1550" dirty="0" err="1"/>
              <a:t>bază</a:t>
            </a:r>
            <a:r>
              <a:rPr lang="en-US" sz="1550" dirty="0"/>
              <a:t>, </a:t>
            </a:r>
            <a:r>
              <a:rPr lang="en-US" sz="1550" dirty="0" err="1"/>
              <a:t>este</a:t>
            </a:r>
            <a:r>
              <a:rPr lang="en-US" sz="1550" dirty="0"/>
              <a:t> </a:t>
            </a:r>
            <a:r>
              <a:rPr lang="en-US" sz="1550" dirty="0" err="1"/>
              <a:t>extrem</a:t>
            </a:r>
            <a:r>
              <a:rPr lang="en-US" sz="1550" dirty="0"/>
              <a:t> de </a:t>
            </a:r>
            <a:r>
              <a:rPr lang="en-US" sz="1550" dirty="0" err="1"/>
              <a:t>vulnerabil</a:t>
            </a:r>
            <a:r>
              <a:rPr lang="en-US" sz="1550" dirty="0"/>
              <a:t> la </a:t>
            </a:r>
            <a:r>
              <a:rPr lang="en-US" sz="1550" dirty="0" err="1"/>
              <a:t>stresul</a:t>
            </a:r>
            <a:r>
              <a:rPr lang="en-US" sz="1550" dirty="0"/>
              <a:t> </a:t>
            </a:r>
            <a:r>
              <a:rPr lang="en-US" sz="1550" dirty="0" err="1"/>
              <a:t>hidric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termic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/>
              <a:t>Se </a:t>
            </a:r>
            <a:r>
              <a:rPr lang="en-US" sz="1550" dirty="0" err="1"/>
              <a:t>estimează</a:t>
            </a:r>
            <a:r>
              <a:rPr lang="en-US" sz="1550" dirty="0"/>
              <a:t> o </a:t>
            </a:r>
            <a:r>
              <a:rPr lang="en-US" sz="1550" dirty="0" err="1"/>
              <a:t>scădere</a:t>
            </a:r>
            <a:r>
              <a:rPr lang="en-US" sz="1550" dirty="0"/>
              <a:t> a </a:t>
            </a:r>
            <a:r>
              <a:rPr lang="en-US" sz="1550" dirty="0" err="1"/>
              <a:t>producției</a:t>
            </a:r>
            <a:r>
              <a:rPr lang="en-US" sz="1550" dirty="0"/>
              <a:t> de </a:t>
            </a:r>
            <a:r>
              <a:rPr lang="en-US" sz="1550" dirty="0" err="1"/>
              <a:t>porumb</a:t>
            </a:r>
            <a:r>
              <a:rPr lang="en-US" sz="1550" dirty="0"/>
              <a:t> cu 10–13% </a:t>
            </a:r>
            <a:r>
              <a:rPr lang="en-US" sz="1550" dirty="0" err="1"/>
              <a:t>până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2050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peste</a:t>
            </a:r>
            <a:r>
              <a:rPr lang="en-US" sz="1550" dirty="0"/>
              <a:t> 15% </a:t>
            </a:r>
            <a:r>
              <a:rPr lang="en-US" sz="1550" dirty="0" err="1"/>
              <a:t>până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2070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scenariul</a:t>
            </a:r>
            <a:r>
              <a:rPr lang="en-US" sz="1550" dirty="0"/>
              <a:t> </a:t>
            </a:r>
            <a:r>
              <a:rPr lang="en-US" sz="1550" dirty="0" err="1"/>
              <a:t>extrem</a:t>
            </a:r>
            <a:r>
              <a:rPr lang="en-US" sz="1550" dirty="0"/>
              <a:t> RCP8.5.</a:t>
            </a:r>
          </a:p>
          <a:p>
            <a:pPr marL="285750" indent="-285750"/>
            <a:r>
              <a:rPr lang="en-US" sz="1550" dirty="0" err="1"/>
              <a:t>Culturile</a:t>
            </a:r>
            <a:r>
              <a:rPr lang="en-US" sz="1550" dirty="0"/>
              <a:t> de </a:t>
            </a:r>
            <a:r>
              <a:rPr lang="en-US" sz="1550" dirty="0" err="1"/>
              <a:t>grâu</a:t>
            </a:r>
            <a:r>
              <a:rPr lang="en-US" sz="1550" dirty="0"/>
              <a:t>, </a:t>
            </a:r>
            <a:r>
              <a:rPr lang="en-US" sz="1550" dirty="0" err="1"/>
              <a:t>floarea-soarelui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rapiță</a:t>
            </a:r>
            <a:r>
              <a:rPr lang="en-US" sz="1550" dirty="0"/>
              <a:t> sunt </a:t>
            </a:r>
            <a:r>
              <a:rPr lang="en-US" sz="1550" dirty="0" err="1"/>
              <a:t>deja</a:t>
            </a:r>
            <a:r>
              <a:rPr lang="en-US" sz="1550" dirty="0"/>
              <a:t> </a:t>
            </a:r>
            <a:r>
              <a:rPr lang="en-US" sz="1550" dirty="0" err="1"/>
              <a:t>afectate</a:t>
            </a:r>
            <a:r>
              <a:rPr lang="en-US" sz="1550" dirty="0"/>
              <a:t>, cu </a:t>
            </a:r>
            <a:r>
              <a:rPr lang="en-US" sz="1550" dirty="0" err="1"/>
              <a:t>pierderi</a:t>
            </a:r>
            <a:r>
              <a:rPr lang="en-US" sz="1550" dirty="0"/>
              <a:t> </a:t>
            </a:r>
            <a:r>
              <a:rPr lang="en-US" sz="1550" dirty="0" err="1"/>
              <a:t>semnificative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sudul</a:t>
            </a:r>
            <a:r>
              <a:rPr lang="en-US" sz="1550" dirty="0"/>
              <a:t> </a:t>
            </a:r>
            <a:r>
              <a:rPr lang="en-US" sz="1550" dirty="0" err="1"/>
              <a:t>țării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/>
              <a:t>Impact economic </a:t>
            </a:r>
            <a:r>
              <a:rPr lang="en-US" sz="1550" b="1" dirty="0" err="1"/>
              <a:t>și</a:t>
            </a:r>
            <a:r>
              <a:rPr lang="en-US" sz="1550" b="1" dirty="0"/>
              <a:t> social</a:t>
            </a:r>
          </a:p>
          <a:p>
            <a:pPr marL="285750" indent="-285750"/>
            <a:r>
              <a:rPr lang="en-US" sz="1550" dirty="0" err="1"/>
              <a:t>Reducerea</a:t>
            </a:r>
            <a:r>
              <a:rPr lang="en-US" sz="1550" dirty="0"/>
              <a:t> </a:t>
            </a:r>
            <a:r>
              <a:rPr lang="en-US" sz="1550" dirty="0" err="1"/>
              <a:t>veniturilor</a:t>
            </a:r>
            <a:r>
              <a:rPr lang="en-US" sz="1550" dirty="0"/>
              <a:t> din </a:t>
            </a:r>
            <a:r>
              <a:rPr lang="en-US" sz="1550" dirty="0" err="1"/>
              <a:t>exporturi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Creșterea</a:t>
            </a:r>
            <a:r>
              <a:rPr lang="en-US" sz="1550" dirty="0"/>
              <a:t> </a:t>
            </a:r>
            <a:r>
              <a:rPr lang="en-US" sz="1550" dirty="0" err="1"/>
              <a:t>costurilor</a:t>
            </a:r>
            <a:r>
              <a:rPr lang="en-US" sz="1550" dirty="0"/>
              <a:t> </a:t>
            </a:r>
            <a:r>
              <a:rPr lang="en-US" sz="1550" dirty="0" err="1"/>
              <a:t>pentru</a:t>
            </a:r>
            <a:r>
              <a:rPr lang="en-US" sz="1550" dirty="0"/>
              <a:t> </a:t>
            </a:r>
            <a:r>
              <a:rPr lang="en-US" sz="1550" dirty="0" err="1"/>
              <a:t>irigații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conservarea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Vulnerabilitatea</a:t>
            </a:r>
            <a:r>
              <a:rPr lang="en-US" sz="1550" dirty="0"/>
              <a:t> </a:t>
            </a:r>
            <a:r>
              <a:rPr lang="en-US" sz="1550" dirty="0" err="1"/>
              <a:t>fermierilor</a:t>
            </a:r>
            <a:r>
              <a:rPr lang="en-US" sz="1550" dirty="0"/>
              <a:t> </a:t>
            </a:r>
            <a:r>
              <a:rPr lang="en-US" sz="1550" dirty="0" err="1"/>
              <a:t>mici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mijlocii</a:t>
            </a:r>
            <a:r>
              <a:rPr lang="en-US" sz="1550" dirty="0"/>
              <a:t>, care pot fi </a:t>
            </a:r>
            <a:r>
              <a:rPr lang="en-US" sz="1550" dirty="0" err="1"/>
              <a:t>forțați</a:t>
            </a:r>
            <a:r>
              <a:rPr lang="en-US" sz="1550" dirty="0"/>
              <a:t> </a:t>
            </a:r>
            <a:r>
              <a:rPr lang="en-US" sz="1550" dirty="0" err="1"/>
              <a:t>să</a:t>
            </a:r>
            <a:r>
              <a:rPr lang="en-US" sz="1550" dirty="0"/>
              <a:t> </a:t>
            </a:r>
            <a:r>
              <a:rPr lang="en-US" sz="1550" dirty="0" err="1"/>
              <a:t>renunțe</a:t>
            </a:r>
            <a:r>
              <a:rPr lang="en-US" sz="1550" dirty="0"/>
              <a:t> la </a:t>
            </a:r>
            <a:r>
              <a:rPr lang="en-US" sz="1550" dirty="0" err="1"/>
              <a:t>agricultură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endParaRPr lang="en-GB" sz="155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6644472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Riscurile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Romania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DAAD4A5-A59F-A208-06A7-78714FDA3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90688"/>
            <a:ext cx="105156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Temperatură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anuală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aproximativ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10–11°C la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nivel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național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Cele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calde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luni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Iulie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August, cu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de 29°C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ziua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15°C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noaptea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Cele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reci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luni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Ianuarie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Februarie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, cu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de 1–4°C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ziua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-5°C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noaptea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Precipitații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anuale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Cantitatea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între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600 mm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750 mm pe 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cele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ploioase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: Mai,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Iunie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Iulie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— cu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maxime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85 mm/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lună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cele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secetoase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Februarie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Ianuarie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—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în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jur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35–40 mm/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lună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Tendințe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recente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Se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observă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o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treptată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temperaturii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medii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anuale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, cu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variații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regionale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Precipitațiile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devin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imprevizibile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, cu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episoade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ploi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torențiale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secete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prelungite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Fermele ecologice au fost în medie: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1,082 kilograme mai puțin de echivalent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pe hectar și an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datorită unei rate mai ridicate de sechestrare a carbonului și reducerii emisiilor de oxid de azot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Conținut de humus cu 26% mai mare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Stabilitatea agregatelor cu 15% mai mare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Rata de infiltrare a apei cu </a:t>
            </a:r>
            <a:r>
              <a:rPr lang="en-GB" dirty="0">
                <a:latin typeface="Century Gothic" panose="020B0502020202020204" pitchFamily="34" charset="0"/>
              </a:rPr>
              <a:t>137% mai mare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 panose="020B0502020202020204" pitchFamily="34" charset="0"/>
              </a:rPr>
              <a:t>reducerea scurgerilor de suprafață și a eroziunii solului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Produsele ecologice au un impact mai bun asupra climei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676" y="1605701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 dirty="0" err="1">
                <a:effectLst/>
              </a:rPr>
              <a:t>Revizuirea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sistematică</a:t>
            </a:r>
            <a:r>
              <a:rPr lang="en-US" sz="2200" i="0" dirty="0">
                <a:effectLst/>
              </a:rPr>
              <a:t> a </a:t>
            </a:r>
            <a:r>
              <a:rPr lang="en-US" sz="2200" i="0" dirty="0" err="1">
                <a:effectLst/>
              </a:rPr>
              <a:t>studiilor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științifice</a:t>
            </a:r>
            <a:r>
              <a:rPr lang="en-US" sz="2200" i="0" dirty="0">
                <a:effectLst/>
              </a:rPr>
              <a:t> comparative din </a:t>
            </a:r>
            <a:r>
              <a:rPr lang="en-US" sz="2200" i="0" dirty="0" err="1">
                <a:effectLst/>
              </a:rPr>
              <a:t>ultimii</a:t>
            </a:r>
            <a:r>
              <a:rPr lang="en-US" sz="2200" i="0" dirty="0">
                <a:effectLst/>
              </a:rPr>
              <a:t> 30 de ani </a:t>
            </a:r>
            <a:r>
              <a:rPr lang="en-US" sz="2200" i="0" dirty="0" err="1">
                <a:effectLst/>
              </a:rPr>
              <a:t>în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zonele</a:t>
            </a:r>
            <a:r>
              <a:rPr lang="en-US" sz="2200" i="0" dirty="0">
                <a:effectLst/>
              </a:rPr>
              <a:t> cu </a:t>
            </a:r>
            <a:r>
              <a:rPr lang="en-US" sz="2200" i="0" dirty="0" err="1">
                <a:effectLst/>
              </a:rPr>
              <a:t>climă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temperată</a:t>
            </a:r>
            <a:endParaRPr lang="en-GB" sz="2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Eficiența utilizării azotului a fost cu 12 % mai mare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Eficiența utilizării energiei cu 19% mai mare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>
                <a:latin typeface="Century Gothic" panose="020B0502020202020204" pitchFamily="34" charset="0"/>
              </a:rPr>
              <a:t>Referință</a:t>
            </a:r>
            <a:r>
              <a:rPr lang="en-US" sz="700" dirty="0">
                <a:latin typeface="Century Gothic" panose="020B0502020202020204" pitchFamily="34" charset="0"/>
              </a:rPr>
              <a:t>: </a:t>
            </a:r>
            <a:r>
              <a:rPr lang="en-US" sz="700" b="0" i="0" dirty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 dirty="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...în comparație cu agricultura convențională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245093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"Cele </a:t>
            </a:r>
            <a:r>
              <a:rPr lang="en-GB" dirty="0" err="1">
                <a:latin typeface="Century Gothic"/>
                <a:ea typeface="HGSSoeiKakugothicUB"/>
              </a:rPr>
              <a:t>mai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bune</a:t>
            </a:r>
            <a:r>
              <a:rPr lang="en-GB" dirty="0">
                <a:latin typeface="Century Gothic"/>
                <a:ea typeface="HGSSoeiKakugothicUB"/>
              </a:rPr>
              <a:t>" </a:t>
            </a:r>
            <a:r>
              <a:rPr lang="en-GB" dirty="0" err="1">
                <a:latin typeface="Century Gothic"/>
                <a:ea typeface="HGSSoeiKakugothicUB"/>
              </a:rPr>
              <a:t>practici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 dirty="0" err="1">
                <a:latin typeface="Century Gothic"/>
                <a:ea typeface="HGSSoeiKakugothicUB"/>
              </a:rPr>
              <a:t>agricultură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ecologică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climatică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Experiențe</a:t>
            </a:r>
            <a:r>
              <a:rPr lang="en-GB" dirty="0">
                <a:latin typeface="Century Gothic"/>
                <a:ea typeface="HGSSoeiKakugothicUB"/>
              </a:rPr>
              <a:t> din Romania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Selectarea practicilor de agricultură ecologică climatică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Creșterea animalelor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Optimizarea gestionării pășunilor</a:t>
            </a:r>
          </a:p>
          <a:p>
            <a:r>
              <a:rPr lang="en-GB"/>
              <a:t>Autonomia proteinelor</a:t>
            </a:r>
          </a:p>
          <a:p>
            <a:r>
              <a:rPr lang="en-GB"/>
              <a:t>Reducerea utilizării de furaje concentrate</a:t>
            </a:r>
          </a:p>
          <a:p>
            <a:r>
              <a:rPr lang="en-GB"/>
              <a:t>Adaptarea gestionării gunoiului de grajd</a:t>
            </a:r>
          </a:p>
          <a:p>
            <a:r>
              <a:rPr lang="en-GB"/>
              <a:t>Rase cu scop dublu</a:t>
            </a:r>
          </a:p>
          <a:p>
            <a:r>
              <a:rPr lang="en-GB"/>
              <a:t>Reducerea numărului de animale și conversia la o producție bazată mai mult pe plante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Lucrări reduse ale solului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Semănat direct în loc de arat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Intercropping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Culturi de acoperire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Fâșii de flori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Plante perene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Agroforestiere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Diversificarea producțiilor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Alegerea soiurilor adaptate la stresul hidric sau termic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Cultură și câmp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Conversia la energie electrică ecologică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Recuperarea căldurii de la răcirea laptelui sau de la adăposturile de păsări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Utilizarea și producția de energie în fermă, de exemplu agri-fotovoltaic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Reducerea materialelor plastice la fermă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Vehicule electrice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Infrastructură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43756" y="5610424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...multe altele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Sectoare alternative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Gestionarea intrărilor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Producerea și aplicarea compostului</a:t>
              </a:r>
            </a:p>
            <a:p>
              <a:r>
                <a:rPr lang="en-GB"/>
                <a:t>Depozitarea gunoiului de grajd</a:t>
              </a:r>
            </a:p>
            <a:p>
              <a:r>
                <a:rPr lang="en-GB"/>
                <a:t>Aplicarea suspensiei</a:t>
              </a:r>
            </a:p>
            <a:p>
              <a:r>
                <a:rPr lang="en-GB"/>
                <a:t>Agricultura de precizie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Gestionarea solurilor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Lucrarea solului: reducerea adâncimii, a frecvenței, fără cultivare, cu cultivare minimă</a:t>
                </a:r>
              </a:p>
              <a:p>
                <a:r>
                  <a:rPr lang="en-GB"/>
                  <a:t>Adăugarea SOM la sol </a:t>
                </a:r>
              </a:p>
              <a:p>
                <a:r>
                  <a:rPr lang="en-GB"/>
                  <a:t>Reducerea utilizării turbei </a:t>
                </a:r>
              </a:p>
              <a:p>
                <a:r>
                  <a:rPr lang="en-GB"/>
                  <a:t>Reumidificarea turbăriilor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Gestionarea apei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Captarea apei</a:t>
                </a:r>
              </a:p>
              <a:p>
                <a:r>
                  <a:rPr lang="en-GB"/>
                  <a:t>Utilizarea eficientă a apei</a:t>
                </a:r>
              </a:p>
              <a:p>
                <a:r>
                  <a:rPr lang="en-GB"/>
                  <a:t>Bune practici de irigare</a:t>
                </a:r>
              </a:p>
              <a:p>
                <a:r>
                  <a:rPr lang="en-GB"/>
                  <a:t>Monitorizarea consumului de apă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Trei </a:t>
            </a:r>
            <a:r>
              <a:rPr lang="en-GB" dirty="0" err="1"/>
              <a:t>exemple</a:t>
            </a:r>
            <a:r>
              <a:rPr lang="en-GB" dirty="0"/>
              <a:t> din Romania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2943"/>
            <a:ext cx="10515599" cy="4351338"/>
          </a:xfrm>
        </p:spPr>
        <p:txBody>
          <a:bodyPr/>
          <a:lstStyle/>
          <a:p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culturilor</a:t>
            </a:r>
            <a:r>
              <a:rPr lang="en-GB" sz="2400" dirty="0"/>
              <a:t> </a:t>
            </a:r>
            <a:r>
              <a:rPr lang="en-GB" sz="2400" dirty="0" err="1"/>
              <a:t>leguminoase</a:t>
            </a:r>
            <a:r>
              <a:rPr lang="en-GB" sz="2400" dirty="0"/>
              <a:t>: soia, </a:t>
            </a:r>
            <a:r>
              <a:rPr lang="en-GB" sz="2400" dirty="0" err="1"/>
              <a:t>pentur</a:t>
            </a:r>
            <a:r>
              <a:rPr lang="en-GB" sz="2400" dirty="0"/>
              <a:t> </a:t>
            </a:r>
            <a:r>
              <a:rPr lang="en-GB" sz="2400" dirty="0" err="1"/>
              <a:t>fizarea</a:t>
            </a:r>
            <a:r>
              <a:rPr lang="en-GB" sz="2400" dirty="0"/>
              <a:t> </a:t>
            </a:r>
            <a:r>
              <a:rPr lang="en-GB" sz="2400" dirty="0" err="1"/>
              <a:t>azotului</a:t>
            </a:r>
            <a:endParaRPr lang="en-GB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C60EB2-78EB-D474-0B9A-077706C3C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" y="1976856"/>
            <a:ext cx="3122356" cy="4163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45617-2461-24C6-886E-F405A9470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56" y="1852313"/>
            <a:ext cx="3309169" cy="441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D5DB8-8BCB-1BCE-41BC-66EF7FA4C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77" y="1852312"/>
            <a:ext cx="3309169" cy="44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err="1"/>
              <a:t>Atenuare</a:t>
            </a:r>
            <a:r>
              <a:rPr lang="en-GB" dirty="0"/>
              <a:t>: </a:t>
            </a:r>
            <a:r>
              <a:rPr lang="en-GB" dirty="0" err="1"/>
              <a:t>Utilizarea</a:t>
            </a:r>
            <a:r>
              <a:rPr lang="en-GB" dirty="0"/>
              <a:t> de </a:t>
            </a:r>
            <a:r>
              <a:rPr lang="en-GB" dirty="0" err="1"/>
              <a:t>echipamente</a:t>
            </a:r>
            <a:r>
              <a:rPr lang="en-GB" dirty="0"/>
              <a:t> </a:t>
            </a:r>
            <a:r>
              <a:rPr lang="en-GB" dirty="0" err="1"/>
              <a:t>performante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reducerea</a:t>
            </a:r>
            <a:r>
              <a:rPr lang="en-GB" dirty="0"/>
              <a:t> </a:t>
            </a:r>
            <a:r>
              <a:rPr lang="en-GB" dirty="0" err="1"/>
              <a:t>emisiilor</a:t>
            </a:r>
            <a:r>
              <a:rPr lang="en-GB" dirty="0"/>
              <a:t> din sol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3D33414-971D-841A-63D3-FB52B15FB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60C28DB-2820-E811-EC43-91B7BC59DC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A35A5-C651-9805-BB0D-2C12A064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6" y="2201197"/>
            <a:ext cx="4572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56170A-3558-1579-82A7-6909215F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0" y="2201197"/>
            <a:ext cx="6095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Mitigare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adaptare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 err="1"/>
              <a:t>Rotatia</a:t>
            </a:r>
            <a:r>
              <a:rPr lang="en-GB" dirty="0"/>
              <a:t> </a:t>
            </a:r>
            <a:r>
              <a:rPr lang="en-GB" dirty="0" err="1"/>
              <a:t>culturilor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utilizarea</a:t>
            </a:r>
            <a:r>
              <a:rPr lang="en-GB" dirty="0"/>
              <a:t> </a:t>
            </a:r>
            <a:r>
              <a:rPr lang="en-GB" dirty="0" err="1"/>
              <a:t>gunoiului</a:t>
            </a:r>
            <a:r>
              <a:rPr lang="en-GB" dirty="0"/>
              <a:t> de </a:t>
            </a:r>
            <a:r>
              <a:rPr lang="en-GB" dirty="0" err="1"/>
              <a:t>grajd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FA0FE-9CCD-B9A9-9BBF-59C4959F2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6" y="2312552"/>
            <a:ext cx="4642124" cy="3481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44F0B-3F7C-13C6-1A52-9CAD1161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7" y="1592398"/>
            <a:ext cx="6196485" cy="46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28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Cum să găsiți informații suplimentare privind cele mai bune practici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4C132-C09B-10A1-5791-818BBEE7B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07" y="1499401"/>
            <a:ext cx="10557655" cy="59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29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Cum să găsiți informații suplimentare privind cele mai bune practici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7900416" y="241868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~70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de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materiale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de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informare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privind practicile agricole ecologice climatice disponibile în diferite limbi europene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Creșterea temperaturii globale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Temperaturile globale sunt cu ~ +1,3 °C mai ridicate decât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preindustrială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3954A6-F41C-4D9A-AB4C-85B65B619DF2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Cât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mult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deviază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globale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la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climatologice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evolutive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Concluzii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Dintr</a:t>
            </a:r>
            <a:r>
              <a:rPr lang="en-GB" dirty="0"/>
              <a:t>-o </a:t>
            </a:r>
            <a:r>
              <a:rPr lang="en-GB" dirty="0" err="1"/>
              <a:t>perspectivă</a:t>
            </a:r>
            <a:r>
              <a:rPr lang="en-GB" dirty="0"/>
              <a:t> </a:t>
            </a:r>
            <a:r>
              <a:rPr lang="en-GB" dirty="0" err="1"/>
              <a:t>ecologică</a:t>
            </a:r>
            <a:r>
              <a:rPr lang="en-GB" dirty="0"/>
              <a:t>, </a:t>
            </a:r>
            <a:r>
              <a:rPr lang="en-GB" dirty="0" err="1"/>
              <a:t>produsele</a:t>
            </a:r>
            <a:r>
              <a:rPr lang="en-GB" dirty="0"/>
              <a:t> </a:t>
            </a:r>
            <a:r>
              <a:rPr lang="en-GB" dirty="0" err="1"/>
              <a:t>ecologice</a:t>
            </a:r>
            <a:r>
              <a:rPr lang="en-GB" dirty="0"/>
              <a:t> au un </a:t>
            </a:r>
            <a:r>
              <a:rPr lang="en-GB" dirty="0" err="1"/>
              <a:t>potențial</a:t>
            </a:r>
            <a:r>
              <a:rPr lang="en-GB" dirty="0"/>
              <a:t> </a:t>
            </a:r>
            <a:r>
              <a:rPr lang="en-GB" dirty="0" err="1"/>
              <a:t>ridicat</a:t>
            </a:r>
            <a:r>
              <a:rPr lang="en-GB" dirty="0"/>
              <a:t> de a </a:t>
            </a:r>
            <a:r>
              <a:rPr lang="en-GB" dirty="0" err="1"/>
              <a:t>contribui</a:t>
            </a:r>
            <a:r>
              <a:rPr lang="en-GB" dirty="0"/>
              <a:t> la </a:t>
            </a:r>
            <a:r>
              <a:rPr lang="en-GB" dirty="0" err="1"/>
              <a:t>soluțiile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Există</a:t>
            </a:r>
            <a:r>
              <a:rPr lang="en-GB" dirty="0"/>
              <a:t> </a:t>
            </a:r>
            <a:r>
              <a:rPr lang="en-GB" dirty="0" err="1"/>
              <a:t>potențial</a:t>
            </a:r>
            <a:r>
              <a:rPr lang="en-GB" dirty="0"/>
              <a:t> de </a:t>
            </a:r>
            <a:r>
              <a:rPr lang="en-GB" dirty="0" err="1"/>
              <a:t>atenuare</a:t>
            </a:r>
            <a:r>
              <a:rPr lang="en-GB" dirty="0"/>
              <a:t>... </a:t>
            </a:r>
            <a:r>
              <a:rPr lang="en-GB" dirty="0" err="1"/>
              <a:t>dar</a:t>
            </a:r>
            <a:r>
              <a:rPr lang="en-GB" dirty="0"/>
              <a:t> </a:t>
            </a:r>
            <a:r>
              <a:rPr lang="en-GB" dirty="0" err="1"/>
              <a:t>relativ</a:t>
            </a:r>
            <a:r>
              <a:rPr lang="en-GB" dirty="0"/>
              <a:t> </a:t>
            </a:r>
            <a:r>
              <a:rPr lang="en-GB" dirty="0" err="1"/>
              <a:t>limitat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Are </a:t>
            </a:r>
            <a:r>
              <a:rPr lang="en-GB" dirty="0" err="1"/>
              <a:t>avantaje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privește</a:t>
            </a:r>
            <a:r>
              <a:rPr lang="en-GB" dirty="0"/>
              <a:t> </a:t>
            </a:r>
            <a:r>
              <a:rPr lang="en-GB" dirty="0" err="1"/>
              <a:t>adaptarea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Practicile</a:t>
            </a:r>
            <a:r>
              <a:rPr lang="en-GB" dirty="0"/>
              <a:t> pot fi </a:t>
            </a:r>
            <a:r>
              <a:rPr lang="en-GB" dirty="0" err="1"/>
              <a:t>optimizate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</a:t>
            </a:r>
            <a:r>
              <a:rPr lang="en-GB" dirty="0" err="1"/>
              <a:t>sprijini</a:t>
            </a:r>
            <a:r>
              <a:rPr lang="en-GB" dirty="0"/>
              <a:t> </a:t>
            </a:r>
            <a:r>
              <a:rPr lang="en-GB" dirty="0" err="1"/>
              <a:t>fermierii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se </a:t>
            </a:r>
            <a:r>
              <a:rPr lang="en-GB" dirty="0" err="1"/>
              <a:t>adapteze</a:t>
            </a:r>
            <a:r>
              <a:rPr lang="en-GB" dirty="0"/>
              <a:t> la </a:t>
            </a:r>
            <a:r>
              <a:rPr lang="en-GB" dirty="0" err="1"/>
              <a:t>provocările</a:t>
            </a:r>
            <a:r>
              <a:rPr lang="en-GB" dirty="0"/>
              <a:t> </a:t>
            </a:r>
            <a:r>
              <a:rPr lang="en-GB" dirty="0" err="1"/>
              <a:t>cauzate</a:t>
            </a:r>
            <a:r>
              <a:rPr lang="en-GB" dirty="0"/>
              <a:t> de </a:t>
            </a:r>
            <a:r>
              <a:rPr lang="en-GB" dirty="0" err="1"/>
              <a:t>schimbările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pe termen </a:t>
            </a:r>
            <a:r>
              <a:rPr lang="en-GB" dirty="0" err="1"/>
              <a:t>mediu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Luați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considerare</a:t>
            </a:r>
            <a:r>
              <a:rPr lang="en-GB" dirty="0"/>
              <a:t> </a:t>
            </a:r>
            <a:r>
              <a:rPr lang="en-GB" dirty="0" err="1"/>
              <a:t>compromisurile</a:t>
            </a:r>
            <a:r>
              <a:rPr lang="en-GB" dirty="0"/>
              <a:t> </a:t>
            </a:r>
            <a:r>
              <a:rPr lang="en-GB" dirty="0" err="1"/>
              <a:t>dintre</a:t>
            </a:r>
            <a:r>
              <a:rPr lang="en-GB" dirty="0"/>
              <a:t> </a:t>
            </a:r>
            <a:r>
              <a:rPr lang="en-GB" dirty="0" err="1"/>
              <a:t>nivelul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stabilitatea</a:t>
            </a:r>
            <a:r>
              <a:rPr lang="en-GB" dirty="0"/>
              <a:t> </a:t>
            </a:r>
            <a:r>
              <a:rPr lang="en-GB" dirty="0" err="1"/>
              <a:t>randamentului</a:t>
            </a:r>
            <a:endParaRPr lang="en-GB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85000" lnSpcReduction="10000"/>
          </a:bodyPr>
          <a:lstStyle/>
          <a:p>
            <a:r>
              <a:rPr lang="en-GB"/>
              <a:t>Rolul agriculturii ecologice în atenuarea și adaptarea la schimbările climatice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Provocările sunt numeroase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/>
          </a:bodyPr>
          <a:lstStyle/>
          <a:p>
            <a:r>
              <a:rPr lang="en-GB" sz="2400"/>
              <a:t>Pentru a evita viziunea de tip tunel, luați în considerare întregul sistem pentru a ghida alegerea practicilor adecvate fermei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17290-4F95-F124-BBBB-7740808C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807" y="789626"/>
            <a:ext cx="6152329" cy="1103944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Vă</a:t>
            </a:r>
            <a:r>
              <a:rPr lang="en-GB" dirty="0"/>
              <a:t> </a:t>
            </a:r>
            <a:r>
              <a:rPr lang="en-GB" dirty="0" err="1"/>
              <a:t>mulțumim</a:t>
            </a:r>
            <a:r>
              <a:rPr lang="en-GB" dirty="0"/>
              <a:t>!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1E9DC-852D-19AA-8940-5E7ECF0DF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70DED-B7C8-8C51-7140-7E2EAB6FEDE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4E260A-9766-F9A2-2C5E-D3AA4345C50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F37ABF-E8AA-87A3-9582-896024AE879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C07933-9FC3-7137-000E-F91738DDBE5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30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Creșterea temperaturii globale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Temperaturile globale sunt cu ~ +1,3 °C mai ridicate decât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preindustrială</a:t>
            </a:r>
          </a:p>
          <a:p>
            <a:r>
              <a:rPr lang="en-GB" sz="2800">
                <a:ea typeface="+mn-lt"/>
                <a:cs typeface="+mn-lt"/>
              </a:rPr>
              <a:t>2024 a fost cel mai cald an înregistrat vreodată</a:t>
            </a:r>
          </a:p>
          <a:p>
            <a:pPr lvl="1"/>
            <a:r>
              <a:rPr lang="en-GB" sz="2600" b="0" i="0">
                <a:effectLst/>
              </a:rPr>
              <a:t>+1,60°C mai cald decât nivelul preindustrial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727B7-6150-42E1-84BE-1456392902CF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Anomaliile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extremele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temperaturii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aerului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la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suprafață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030"/>
            <a:ext cx="6811537" cy="823913"/>
          </a:xfrm>
        </p:spPr>
        <p:txBody>
          <a:bodyPr anchor="t">
            <a:normAutofit fontScale="90000"/>
          </a:bodyPr>
          <a:lstStyle/>
          <a:p>
            <a:r>
              <a:rPr lang="en-GB" dirty="0" err="1"/>
              <a:t>Înțelegerea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Schimbări în tiparele hidrologice</a:t>
            </a:r>
          </a:p>
          <a:p>
            <a:r>
              <a:rPr lang="en-GB" sz="2800">
                <a:ea typeface="+mn-lt"/>
                <a:cs typeface="+mn-lt"/>
              </a:rPr>
              <a:t>Temperaturile globale mai ridicate cresc ratele de evaporare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umiditate atmosferică și precipitații mai mari</a:t>
            </a:r>
          </a:p>
          <a:p>
            <a:r>
              <a:rPr lang="en-GB" sz="2800">
                <a:ea typeface="+mn-lt"/>
                <a:cs typeface="+mn-lt"/>
              </a:rPr>
              <a:t>Impactul variază foarte mult de la o regiune la alta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Grafice alternative pentru o înțelegere detaliată: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E3F899-8D13-4FB3-A5D8-3401CE0EDABE}"/>
              </a:ext>
            </a:extLst>
          </p:cNvPr>
          <p:cNvSpPr/>
          <p:nvPr/>
        </p:nvSpPr>
        <p:spPr>
          <a:xfrm>
            <a:off x="5498182" y="1299844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2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până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la 4% per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grad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Celsius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începând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cu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596054" cy="823913"/>
          </a:xfrm>
        </p:spPr>
        <p:txBody>
          <a:bodyPr anchor="t">
            <a:normAutofit fontScale="90000"/>
          </a:bodyPr>
          <a:lstStyle/>
          <a:p>
            <a:r>
              <a:rPr lang="en-GB" dirty="0" err="1"/>
              <a:t>Înțelegerea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20898"/>
            <a:ext cx="3635094" cy="38080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b="1" dirty="0" err="1">
                <a:ea typeface="+mn-lt"/>
                <a:cs typeface="+mn-lt"/>
              </a:rPr>
              <a:t>Creșterea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nivelului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mării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și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acidificarea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oceanelor</a:t>
            </a:r>
            <a:endParaRPr lang="en-GB" sz="2800" b="1" dirty="0">
              <a:ea typeface="+mn-lt"/>
              <a:cs typeface="+mn-lt"/>
            </a:endParaRPr>
          </a:p>
          <a:p>
            <a:r>
              <a:rPr lang="en-GB" sz="2800" dirty="0" err="1">
                <a:ea typeface="+mn-lt"/>
                <a:cs typeface="+mn-lt"/>
              </a:rPr>
              <a:t>Expansiunea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termică</a:t>
            </a:r>
            <a:r>
              <a:rPr lang="en-GB" sz="2800" dirty="0">
                <a:ea typeface="+mn-lt"/>
                <a:cs typeface="+mn-lt"/>
              </a:rPr>
              <a:t> a </a:t>
            </a:r>
            <a:r>
              <a:rPr lang="en-GB" sz="2800" dirty="0" err="1">
                <a:ea typeface="+mn-lt"/>
                <a:cs typeface="+mn-lt"/>
              </a:rPr>
              <a:t>apei</a:t>
            </a:r>
            <a:r>
              <a:rPr lang="en-GB" sz="2800" dirty="0">
                <a:ea typeface="+mn-lt"/>
                <a:cs typeface="+mn-lt"/>
              </a:rPr>
              <a:t> de mare </a:t>
            </a:r>
            <a:r>
              <a:rPr lang="en-GB" sz="2800" dirty="0" err="1">
                <a:ea typeface="+mn-lt"/>
                <a:cs typeface="+mn-lt"/>
              </a:rPr>
              <a:t>și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topirea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ghețarilor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dirty="0" err="1">
                <a:ea typeface="+mn-lt"/>
                <a:cs typeface="+mn-lt"/>
              </a:rPr>
              <a:t>creșterea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nivelului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mării</a:t>
            </a:r>
            <a:endParaRPr lang="en-GB" sz="2800" dirty="0">
              <a:ea typeface="+mn-lt"/>
              <a:cs typeface="+mn-lt"/>
            </a:endParaRPr>
          </a:p>
          <a:p>
            <a:r>
              <a:rPr lang="en-GB" sz="2800" dirty="0" err="1">
                <a:ea typeface="+mn-lt"/>
                <a:cs typeface="+mn-lt"/>
              </a:rPr>
              <a:t>Creșterea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absorbției</a:t>
            </a:r>
            <a:r>
              <a:rPr lang="en-GB" sz="2800" dirty="0">
                <a:ea typeface="+mn-lt"/>
                <a:cs typeface="+mn-lt"/>
              </a:rPr>
              <a:t> de CO₂ de </a:t>
            </a:r>
            <a:r>
              <a:rPr lang="en-GB" sz="2800" dirty="0" err="1">
                <a:ea typeface="+mn-lt"/>
                <a:cs typeface="+mn-lt"/>
              </a:rPr>
              <a:t>către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oceane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dirty="0" err="1">
                <a:ea typeface="+mn-lt"/>
                <a:cs typeface="+mn-lt"/>
              </a:rPr>
              <a:t>acidificare</a:t>
            </a:r>
            <a:endParaRPr lang="en-GB" sz="2800" b="1" dirty="0">
              <a:ea typeface="+mn-lt"/>
              <a:cs typeface="+mn-lt"/>
            </a:endParaRPr>
          </a:p>
          <a:p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2177632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Factori</a:t>
            </a:r>
            <a:r>
              <a:rPr lang="en-GB" dirty="0"/>
              <a:t> de </a:t>
            </a:r>
            <a:r>
              <a:rPr lang="en-GB" dirty="0" err="1"/>
              <a:t>stres</a:t>
            </a:r>
            <a:r>
              <a:rPr lang="en-GB" dirty="0"/>
              <a:t> </a:t>
            </a:r>
            <a:r>
              <a:rPr lang="en-GB" dirty="0" err="1"/>
              <a:t>climatici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20" y="276008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DB045B-6D94-4977-ACD3-90215F82F8C2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Echilibrul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masă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calotei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glaciare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Groenlandei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impactul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său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asupra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creșterii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nivelului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mării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Autofit/>
          </a:bodyPr>
          <a:lstStyle/>
          <a:p>
            <a:r>
              <a:rPr lang="en-GB" sz="3600" dirty="0" err="1"/>
              <a:t>Efectele</a:t>
            </a:r>
            <a:r>
              <a:rPr lang="en-GB" sz="3600" dirty="0"/>
              <a:t> </a:t>
            </a:r>
            <a:r>
              <a:rPr lang="en-GB" sz="3600" dirty="0" err="1"/>
              <a:t>în</a:t>
            </a:r>
            <a:r>
              <a:rPr lang="en-GB" sz="3600" dirty="0"/>
              <a:t> </a:t>
            </a:r>
            <a:r>
              <a:rPr lang="en-GB" sz="3600" dirty="0" err="1"/>
              <a:t>cascadă</a:t>
            </a:r>
            <a:r>
              <a:rPr lang="en-GB" sz="3600" dirty="0"/>
              <a:t> ale </a:t>
            </a:r>
            <a:r>
              <a:rPr lang="en-GB" sz="3600" dirty="0" err="1"/>
              <a:t>schimbărilor</a:t>
            </a:r>
            <a:r>
              <a:rPr lang="en-GB" sz="3600" dirty="0"/>
              <a:t> </a:t>
            </a:r>
            <a:r>
              <a:rPr lang="en-GB" sz="3600" dirty="0" err="1"/>
              <a:t>climatice</a:t>
            </a:r>
            <a:endParaRPr lang="en-GB" sz="3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Valuri de căldură/stres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77512" y="1343968"/>
            <a:ext cx="1969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Factori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stres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climatici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Riscuri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24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Creșterea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temperaturii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globale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Schimbări în tiparele hidrologice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7" y="2068955"/>
            <a:ext cx="237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Creșterea nivelului mării și acidificarea oceanelor</a:t>
            </a: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1255147" y="2705392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Secetă</a:t>
            </a:r>
            <a:r>
              <a:rPr lang="en-GB" dirty="0">
                <a:latin typeface="Century Gothic" panose="020B0502020202020204" pitchFamily="34" charset="0"/>
              </a:rPr>
              <a:t>     </a:t>
            </a:r>
            <a:r>
              <a:rPr lang="en-GB" dirty="0" err="1">
                <a:latin typeface="Century Gothic" panose="020B0502020202020204" pitchFamily="34" charset="0"/>
              </a:rPr>
              <a:t>Incendii</a:t>
            </a:r>
            <a:r>
              <a:rPr lang="en-GB" dirty="0">
                <a:latin typeface="Century Gothic" panose="020B0502020202020204" pitchFamily="34" charset="0"/>
              </a:rPr>
              <a:t> de </a:t>
            </a:r>
            <a:r>
              <a:rPr lang="en-GB" dirty="0" err="1">
                <a:latin typeface="Century Gothic" panose="020B0502020202020204" pitchFamily="34" charset="0"/>
              </a:rPr>
              <a:t>vegetație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Inundații</a:t>
            </a:r>
            <a:r>
              <a:rPr lang="en-GB" dirty="0">
                <a:latin typeface="Century Gothic" panose="020B0502020202020204" pitchFamily="34" charset="0"/>
              </a:rPr>
              <a:t>            </a:t>
            </a:r>
            <a:r>
              <a:rPr lang="en-GB" dirty="0" err="1">
                <a:latin typeface="Century Gothic" panose="020B0502020202020204" pitchFamily="34" charset="0"/>
              </a:rPr>
              <a:t>Eroziune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111757" y="4674557"/>
            <a:ext cx="11090387" cy="1911453"/>
            <a:chOff x="111757" y="4674557"/>
            <a:chExt cx="11090387" cy="19114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224306" y="5569284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Pierderea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biodiversității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111757" y="5631903"/>
              <a:ext cx="1875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Impacturi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majore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51567" y="4674557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Daune la infrastructură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Riscuri pentru sănătatea publică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Resurse naturale deteriorate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Ghețar: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Rolul tridimensional </a:t>
            </a:r>
            <a:r>
              <a:rPr lang="en-GB" sz="3600"/>
              <a:t>al agriculturii în schimbările climatice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Agricultura </a:t>
            </a:r>
            <a:r>
              <a:rPr lang="en-GB" b="1">
                <a:solidFill>
                  <a:srgbClr val="85B096"/>
                </a:solidFill>
              </a:rPr>
              <a:t>contribuie cu </a:t>
            </a:r>
            <a:r>
              <a:rPr lang="en-GB"/>
              <a:t>aproximativ 10% la emisiile de gaze cu efect de seră în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Producția alimentară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în pericol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din cauza schimbărilor climatice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247860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Agricultura ca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furnizor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soluții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schimbările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Atenuare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Adaptare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527460" y="2200831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Atenuare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Reducerea impactului schimbărilor climatice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Obiectiv: Reducerea emisiilor de gaze cu efect de seră și creșterea sechestrării carbonului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Atenuarea = Prevenirea schimbărilor climatice viitoare </a:t>
            </a:r>
            <a:r>
              <a:rPr lang="en-GB" sz="3200">
                <a:latin typeface="Century Gothic"/>
                <a:ea typeface="Calibri"/>
                <a:cs typeface="Calibri"/>
              </a:rPr>
              <a:t>prin reducerea emisiilor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:a16="http://schemas.microsoft.com/office/drawing/2014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4ADB0EF8AEFD4DA5F1D07BDE5927E7" ma:contentTypeVersion="8" ma:contentTypeDescription="Create a new document." ma:contentTypeScope="" ma:versionID="6d8f8931fbc87f6e263633541894bbfd">
  <xsd:schema xmlns:xsd="http://www.w3.org/2001/XMLSchema" xmlns:xs="http://www.w3.org/2001/XMLSchema" xmlns:p="http://schemas.microsoft.com/office/2006/metadata/properties" xmlns:ns2="d7739279-86aa-4b23-979e-90ec9f51dfc1" targetNamespace="http://schemas.microsoft.com/office/2006/metadata/properties" ma:root="true" ma:fieldsID="9fa852b5d4b4960f5de64de708ce7f82" ns2:_="">
    <xsd:import namespace="d7739279-86aa-4b23-979e-90ec9f51df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39279-86aa-4b23-979e-90ec9f51d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DC5161-75C3-48D7-BFAA-631FE46256F2}">
  <ds:schemaRefs>
    <ds:schemaRef ds:uri="http://schemas.microsoft.com/office/2006/documentManagement/types"/>
    <ds:schemaRef ds:uri="d7739279-86aa-4b23-979e-90ec9f51dfc1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4BA1A09-2B23-41AF-A8F3-5759843A8C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739279-86aa-4b23-979e-90ec9f51df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3115</Words>
  <Application>Microsoft Macintosh PowerPoint</Application>
  <PresentationFormat>Widescreen</PresentationFormat>
  <Paragraphs>368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HGSSoeiKakugothicUB</vt:lpstr>
      <vt:lpstr>Arial</vt:lpstr>
      <vt:lpstr>Calibri</vt:lpstr>
      <vt:lpstr>Century Gothic</vt:lpstr>
      <vt:lpstr>jostmedium</vt:lpstr>
      <vt:lpstr>Lato</vt:lpstr>
      <vt:lpstr>Times New Roman</vt:lpstr>
      <vt:lpstr>Wingdings</vt:lpstr>
      <vt:lpstr>Tema de Office</vt:lpstr>
      <vt:lpstr>PowerPoint Presentation</vt:lpstr>
      <vt:lpstr>Înțelegerea schimbărilor climatice</vt:lpstr>
      <vt:lpstr>Înțelegerea schimbărilor climatice</vt:lpstr>
      <vt:lpstr>Înțelegerea schimbărilor climatice</vt:lpstr>
      <vt:lpstr>Înțelegerea schimbărilor climatice</vt:lpstr>
      <vt:lpstr>Înțelegerea schimbărilor climatice</vt:lpstr>
      <vt:lpstr>Efectele în cascadă ale schimbărilor climatice</vt:lpstr>
      <vt:lpstr>Rolul tridimensional al agriculturii în schimbările climatice </vt:lpstr>
      <vt:lpstr>Atenuare</vt:lpstr>
      <vt:lpstr>Emisiile din agricultură ale UE  potențial de atenuare</vt:lpstr>
      <vt:lpstr>Emisiile de GES ale sistemelor agroalimentare în 2020 și tendințele emisiilor (2000-2020):</vt:lpstr>
      <vt:lpstr>PowerPoint Presentation</vt:lpstr>
      <vt:lpstr>PowerPoint Presentation</vt:lpstr>
      <vt:lpstr>PowerPoint Presentation</vt:lpstr>
      <vt:lpstr>  </vt:lpstr>
      <vt:lpstr>PowerPoint Presentation</vt:lpstr>
      <vt:lpstr>Rolul tridimensional al agriculturii în schimbările climatice </vt:lpstr>
      <vt:lpstr>Adaptare</vt:lpstr>
      <vt:lpstr>Riscurile schimbărilor climatice pentru agricultura UE</vt:lpstr>
      <vt:lpstr>Riscurile schimbărilor climatice în Romania</vt:lpstr>
      <vt:lpstr>Riscurile schimbărilor climatice în Romania</vt:lpstr>
      <vt:lpstr>Produsele ecologice au un impact mai bun asupra climei</vt:lpstr>
      <vt:lpstr>"Cele mai bune" practici de agricultură ecologică climatică:  Experiențe din Romania</vt:lpstr>
      <vt:lpstr>Selectarea practicilor de agricultură ecologică climatică</vt:lpstr>
      <vt:lpstr>Trei exemple din Romania</vt:lpstr>
      <vt:lpstr>Atenuare: Utilizarea de echipamente performante pentru reducerea emisiilor din sol</vt:lpstr>
      <vt:lpstr>Mitigare și adaptare</vt:lpstr>
      <vt:lpstr>Cum să găsiți informații suplimentare privind cele mai bune practici</vt:lpstr>
      <vt:lpstr>Cum să găsiți informații suplimentare privind cele mai bune practici</vt:lpstr>
      <vt:lpstr>Concluzii</vt:lpstr>
      <vt:lpstr>Provocările sunt numeroase</vt:lpstr>
      <vt:lpstr>Vă mulțumim!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docId:AB0479EC803C25FD232CDDB1D51EB134</cp:keywords>
  <cp:lastModifiedBy>lauren dietemann</cp:lastModifiedBy>
  <cp:revision>46</cp:revision>
  <dcterms:created xsi:type="dcterms:W3CDTF">2020-10-05T13:10:02Z</dcterms:created>
  <dcterms:modified xsi:type="dcterms:W3CDTF">2025-07-31T12:51:43Z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0x010100264ADB0EF8AEFD4DA5F1D07BDE5927E7</vt:lpwstr>
  </property>
  <property fmtid="{D5CDD505-2E9C-101B-9397-08002B2CF9AE}" pid="3" name="MediaServiceImageTags">
    <vt:lpwstr/>
  </property>
</Properties>
</file>