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61" r:id="rId2"/>
    <p:sldId id="265" r:id="rId3"/>
    <p:sldId id="263" r:id="rId4"/>
    <p:sldId id="715" r:id="rId5"/>
    <p:sldId id="710" r:id="rId6"/>
    <p:sldId id="716" r:id="rId7"/>
    <p:sldId id="718" r:id="rId8"/>
    <p:sldId id="719" r:id="rId9"/>
    <p:sldId id="720" r:id="rId10"/>
    <p:sldId id="264" r:id="rId11"/>
    <p:sldId id="257" r:id="rId12"/>
    <p:sldId id="722" r:id="rId13"/>
    <p:sldId id="724" r:id="rId14"/>
    <p:sldId id="726" r:id="rId15"/>
    <p:sldId id="732" r:id="rId16"/>
    <p:sldId id="725" r:id="rId17"/>
    <p:sldId id="262" r:id="rId18"/>
    <p:sldId id="727" r:id="rId19"/>
    <p:sldId id="731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372E"/>
    <a:srgbClr val="532A21"/>
    <a:srgbClr val="D5A3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8" autoAdjust="0"/>
    <p:restoredTop sz="94660"/>
  </p:normalViewPr>
  <p:slideViewPr>
    <p:cSldViewPr snapToGrid="0">
      <p:cViewPr varScale="1">
        <p:scale>
          <a:sx n="86" d="100"/>
          <a:sy n="86" d="100"/>
        </p:scale>
        <p:origin x="29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'[COSYNUS marge bruteVF2.xlsx]CTIFL_TA'!$J$1</c:f>
              <c:strCache>
                <c:ptCount val="1"/>
                <c:pt idx="0">
                  <c:v>Transfert actif d'auxiliaires indigènes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'[COSYNUS marge bruteVF2.xlsx]CTIFL_TA'!$J$12:$J$13</c:f>
              <c:strCache>
                <c:ptCount val="2"/>
                <c:pt idx="0">
                  <c:v>Coccinelles</c:v>
                </c:pt>
                <c:pt idx="1">
                  <c:v>Macrolophus</c:v>
                </c:pt>
              </c:strCache>
            </c:strRef>
          </c:cat>
          <c:val>
            <c:numRef>
              <c:f>'[COSYNUS marge bruteVF2.xlsx]CTIFL_TA'!$P$12:$P$13</c:f>
              <c:numCache>
                <c:formatCode>General</c:formatCode>
                <c:ptCount val="2"/>
                <c:pt idx="0">
                  <c:v>0.18695238095238098</c:v>
                </c:pt>
                <c:pt idx="1">
                  <c:v>3.745478036175711E-2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48-4A7D-A469-B1C4E8CD1782}"/>
            </c:ext>
          </c:extLst>
        </c:ser>
        <c:ser>
          <c:idx val="1"/>
          <c:order val="1"/>
          <c:tx>
            <c:strRef>
              <c:f>'[COSYNUS marge bruteVF2.xlsx]CTIFL_TA'!$A$49</c:f>
              <c:strCache>
                <c:ptCount val="1"/>
                <c:pt idx="0">
                  <c:v>Lâcher d'auxiliaires exogènes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'[COSYNUS marge bruteVF2.xlsx]CTIFL_TA'!$J$12:$J$13</c:f>
              <c:strCache>
                <c:ptCount val="2"/>
                <c:pt idx="0">
                  <c:v>Coccinelles</c:v>
                </c:pt>
                <c:pt idx="1">
                  <c:v>Macrolophus</c:v>
                </c:pt>
              </c:strCache>
            </c:strRef>
          </c:cat>
          <c:val>
            <c:numRef>
              <c:f>'[COSYNUS marge bruteVF2.xlsx]CTIFL_TA'!$H$51:$H$52</c:f>
              <c:numCache>
                <c:formatCode>General</c:formatCode>
                <c:ptCount val="2"/>
                <c:pt idx="0">
                  <c:v>0.27503409090909092</c:v>
                </c:pt>
                <c:pt idx="1">
                  <c:v>0.11181081081081082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48-4A7D-A469-B1C4E8CD178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99186888"/>
        <c:axId val="699183288"/>
      </c:barChart>
      <c:catAx>
        <c:axId val="699186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9183288"/>
        <c:crosses val="autoZero"/>
        <c:auto val="1"/>
        <c:lblAlgn val="ctr"/>
        <c:lblOffset val="100"/>
        <c:noMultiLvlLbl val="0"/>
      </c:catAx>
      <c:valAx>
        <c:axId val="699183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Coût (€/individu)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9186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94DE7-AD55-4149-A73A-BDCA1BC78D74}" type="datetimeFigureOut">
              <a:rPr lang="fr-FR" smtClean="0"/>
              <a:t>31/03/2025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68A92-2387-429A-BE81-9CBC0D94F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03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mailto:secretariat@grab.fr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21B181-7F9E-4CC4-AD57-0063711BA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509525-B069-45DE-996C-F96FE1DF2C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432" y="5504934"/>
            <a:ext cx="4700352" cy="31559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FBA7A29-209D-4091-BFFA-48D39F3864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0" y="330149"/>
            <a:ext cx="1899046" cy="837031"/>
          </a:xfrm>
          <a:prstGeom prst="rect">
            <a:avLst/>
          </a:prstGeom>
        </p:spPr>
      </p:pic>
      <p:sp>
        <p:nvSpPr>
          <p:cNvPr id="9" name="Espace réservé du texte 23">
            <a:extLst>
              <a:ext uri="{FF2B5EF4-FFF2-40B4-BE49-F238E27FC236}">
                <a16:creationId xmlns:a16="http://schemas.microsoft.com/office/drawing/2014/main" id="{A3CB58C6-061F-412F-9D00-D549BC37AD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9866" y="3102708"/>
            <a:ext cx="6192267" cy="1298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rgbClr val="532A21"/>
                </a:solidFill>
                <a:latin typeface="SF New Republic" panose="00000400000000000000" pitchFamily="2" charset="0"/>
              </a:defRPr>
            </a:lvl1pPr>
          </a:lstStyle>
          <a:p>
            <a:pPr lvl="0"/>
            <a:r>
              <a:rPr lang="fr-FR" dirty="0"/>
              <a:t>Titre de la présentation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5A0B2618-8CB4-4D70-88C0-88BD45DA24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0677" y="650580"/>
            <a:ext cx="3897461" cy="178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rgbClr val="35C2F0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pPr lvl="0"/>
            <a:r>
              <a:rPr lang="fr-FR" dirty="0"/>
              <a:t>Lieu et date de la présentation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3CAC2BDD-3CEC-4A21-BC8E-25C44B0308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62541" y="5882960"/>
            <a:ext cx="2208376" cy="569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1">
                <a:solidFill>
                  <a:srgbClr val="532A2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pPr lvl="0"/>
            <a:r>
              <a:rPr lang="fr-FR" dirty="0"/>
              <a:t>Nom orateur</a:t>
            </a:r>
          </a:p>
          <a:p>
            <a:pPr lvl="0"/>
            <a:r>
              <a:rPr lang="fr-FR" dirty="0"/>
              <a:t>Adresse email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D5ECA24-4F4D-43AC-BD02-8E49ABA712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14" y="586250"/>
            <a:ext cx="724313" cy="4863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8CE49FC-BAC7-48E8-B49A-5653290F48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99" y="586250"/>
            <a:ext cx="724314" cy="48632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9D0269-5391-4358-BBFA-CBBA980B45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11" y="586250"/>
            <a:ext cx="724313" cy="48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6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628B9EF-058D-4341-9186-946ED01C47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1C5729C-4BC1-4E3F-8BF6-D2CB9C45E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FC8176-0426-46B1-A991-9865D09A95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BF1E88-68B2-4866-8C83-78FB11E6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CA40B8-E9AD-4D80-849A-A2240F01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663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1D75-F0CC-4EE9-92DB-E75EA352D12C}" type="datetime1">
              <a:rPr lang="fr-FR" smtClean="0"/>
              <a:t>31/03/2025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17058-D8AB-4299-BF4C-7F2559B63F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71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13B6D9-22D7-4B11-A320-2FD807187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9">
            <a:extLst>
              <a:ext uri="{FF2B5EF4-FFF2-40B4-BE49-F238E27FC236}">
                <a16:creationId xmlns:a16="http://schemas.microsoft.com/office/drawing/2014/main" id="{4C103909-72FE-4599-AF66-B1039C4131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775" y="2061847"/>
            <a:ext cx="5079225" cy="336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5C2F0"/>
                </a:solidFill>
                <a:latin typeface="SF New Republic" panose="00000400000000000000" pitchFamily="2" charset="0"/>
              </a:defRPr>
            </a:lvl1pPr>
            <a:lvl2pPr>
              <a:defRPr sz="1800">
                <a:latin typeface="Poppins" panose="00000500000000000000" pitchFamily="50" charset="0"/>
                <a:cs typeface="Poppins" panose="00000500000000000000" pitchFamily="50" charset="0"/>
              </a:defRPr>
            </a:lvl2pPr>
            <a:lvl3pPr>
              <a:defRPr sz="1800">
                <a:latin typeface="Poppins" panose="00000500000000000000" pitchFamily="50" charset="0"/>
                <a:cs typeface="Poppins" panose="00000500000000000000" pitchFamily="50" charset="0"/>
              </a:defRPr>
            </a:lvl3pPr>
            <a:lvl4pPr>
              <a:defRPr sz="1800">
                <a:latin typeface="Poppins" panose="00000500000000000000" pitchFamily="50" charset="0"/>
                <a:cs typeface="Poppins" panose="00000500000000000000" pitchFamily="50" charset="0"/>
              </a:defRPr>
            </a:lvl4pPr>
            <a:lvl5pPr>
              <a:defRPr sz="1800">
                <a:latin typeface="Poppins" panose="00000500000000000000" pitchFamily="50" charset="0"/>
                <a:cs typeface="Poppins" panose="00000500000000000000" pitchFamily="50" charset="0"/>
              </a:defRPr>
            </a:lvl5pPr>
          </a:lstStyle>
          <a:p>
            <a:pPr lvl="0"/>
            <a:r>
              <a:rPr lang="fr-FR" dirty="0"/>
              <a:t>Sous-titre 1</a:t>
            </a:r>
          </a:p>
        </p:txBody>
      </p:sp>
      <p:sp>
        <p:nvSpPr>
          <p:cNvPr id="8" name="Espace réservé du texte 21">
            <a:extLst>
              <a:ext uri="{FF2B5EF4-FFF2-40B4-BE49-F238E27FC236}">
                <a16:creationId xmlns:a16="http://schemas.microsoft.com/office/drawing/2014/main" id="{9106420A-30C3-40D3-A659-AF1ED2390E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2733" y="2631283"/>
            <a:ext cx="5079225" cy="2817812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 sz="1600">
                <a:solidFill>
                  <a:srgbClr val="58595B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Liste à puces</a:t>
            </a:r>
          </a:p>
          <a:p>
            <a:pPr lvl="0"/>
            <a:r>
              <a:rPr lang="fr-FR" dirty="0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B7E0311-57D9-4A53-AA40-B830B77981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0" y="6148451"/>
            <a:ext cx="1177866" cy="5191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4631A4-2BB1-44F0-B569-96938A239B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26" y="6271368"/>
            <a:ext cx="449248" cy="3016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0C88862-E392-4C6B-A8FB-1AC526212A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31" y="6271368"/>
            <a:ext cx="449250" cy="3016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982F305-C820-438E-86CF-5EADDE70ED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93" y="6271011"/>
            <a:ext cx="449248" cy="30105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E18053-7938-4E67-BE53-2D849AC2CCC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66" y="6143988"/>
            <a:ext cx="4700352" cy="3155950"/>
          </a:xfrm>
          <a:prstGeom prst="rect">
            <a:avLst/>
          </a:prstGeom>
        </p:spPr>
      </p:pic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8151F23D-5785-4A98-A7EF-911BDB33F3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21492" y="6303321"/>
            <a:ext cx="1507044" cy="31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1">
                <a:solidFill>
                  <a:srgbClr val="532A2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pPr lvl="0"/>
            <a:r>
              <a:rPr lang="fr-FR" dirty="0">
                <a:latin typeface="Poppins" panose="00000500000000000000" pitchFamily="50" charset="0"/>
                <a:cs typeface="Poppins" panose="00000500000000000000" pitchFamily="50" charset="0"/>
              </a:rPr>
              <a:t>www.grab.fr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ACB9904-8B11-43A4-8E02-A8EA7E4ECE5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536" y="5613797"/>
            <a:ext cx="568974" cy="382025"/>
          </a:xfrm>
          <a:prstGeom prst="rect">
            <a:avLst/>
          </a:prstGeom>
        </p:spPr>
      </p:pic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7B77B6EE-5A59-4D03-891A-9A765CF53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2733" y="444129"/>
            <a:ext cx="10182608" cy="575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532A21"/>
                </a:solidFill>
                <a:latin typeface="SF New Republic" panose="00000400000000000000" pitchFamily="2" charset="0"/>
              </a:defRPr>
            </a:lvl1pPr>
          </a:lstStyle>
          <a:p>
            <a:pPr lvl="0"/>
            <a:r>
              <a:rPr lang="fr-FR" dirty="0"/>
              <a:t>Titre de la slide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C0AA89D-F32F-49E1-B203-8093ED9A1C0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843" y="-14702"/>
            <a:ext cx="1699180" cy="1140878"/>
          </a:xfrm>
          <a:prstGeom prst="rect">
            <a:avLst/>
          </a:prstGeom>
        </p:spPr>
      </p:pic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28B43CD4-FE2F-46E0-869A-D4B0ADA54C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3488" y="2062163"/>
            <a:ext cx="4881562" cy="33877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4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01AB55-C9C0-4496-BA93-D7AFC7EC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9">
            <a:extLst>
              <a:ext uri="{FF2B5EF4-FFF2-40B4-BE49-F238E27FC236}">
                <a16:creationId xmlns:a16="http://schemas.microsoft.com/office/drawing/2014/main" id="{2AC7BF8F-EA78-4E12-B261-C4FCCE9C3C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775" y="2061847"/>
            <a:ext cx="5079225" cy="336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5C2F0"/>
                </a:solidFill>
                <a:latin typeface="SF New Republic" panose="00000400000000000000" pitchFamily="2" charset="0"/>
              </a:defRPr>
            </a:lvl1pPr>
            <a:lvl2pPr>
              <a:defRPr sz="1800">
                <a:latin typeface="Poppins" panose="00000500000000000000" pitchFamily="50" charset="0"/>
                <a:cs typeface="Poppins" panose="00000500000000000000" pitchFamily="50" charset="0"/>
              </a:defRPr>
            </a:lvl2pPr>
            <a:lvl3pPr>
              <a:defRPr sz="1800">
                <a:latin typeface="Poppins" panose="00000500000000000000" pitchFamily="50" charset="0"/>
                <a:cs typeface="Poppins" panose="00000500000000000000" pitchFamily="50" charset="0"/>
              </a:defRPr>
            </a:lvl3pPr>
            <a:lvl4pPr>
              <a:defRPr sz="1800">
                <a:latin typeface="Poppins" panose="00000500000000000000" pitchFamily="50" charset="0"/>
                <a:cs typeface="Poppins" panose="00000500000000000000" pitchFamily="50" charset="0"/>
              </a:defRPr>
            </a:lvl4pPr>
            <a:lvl5pPr>
              <a:defRPr sz="1800">
                <a:latin typeface="Poppins" panose="00000500000000000000" pitchFamily="50" charset="0"/>
                <a:cs typeface="Poppins" panose="00000500000000000000" pitchFamily="50" charset="0"/>
              </a:defRPr>
            </a:lvl5pPr>
          </a:lstStyle>
          <a:p>
            <a:pPr lvl="0"/>
            <a:r>
              <a:rPr lang="fr-FR" dirty="0"/>
              <a:t>Sous-titre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6BE9C98-F4FD-460A-9471-CAC73B4D70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0" y="6148451"/>
            <a:ext cx="1177866" cy="5191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852DFDB-75FC-4D26-BCCC-6C5E6EDE7A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26" y="6271368"/>
            <a:ext cx="449248" cy="3016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18CF7C5-DDE7-473B-B27F-AB48E2289A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31" y="6271368"/>
            <a:ext cx="449250" cy="3016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4CF4042-6A8B-4C8A-8385-DB98AEFA61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93" y="6271011"/>
            <a:ext cx="449248" cy="301054"/>
          </a:xfrm>
          <a:prstGeom prst="rect">
            <a:avLst/>
          </a:prstGeom>
        </p:spPr>
      </p:pic>
      <p:pic>
        <p:nvPicPr>
          <p:cNvPr id="12" name="Image 13">
            <a:extLst>
              <a:ext uri="{FF2B5EF4-FFF2-40B4-BE49-F238E27FC236}">
                <a16:creationId xmlns:a16="http://schemas.microsoft.com/office/drawing/2014/main" id="{DA666F13-900E-4261-AF3F-13047BA295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66" y="6143988"/>
            <a:ext cx="4700352" cy="3155950"/>
          </a:xfrm>
          <a:prstGeom prst="rect">
            <a:avLst/>
          </a:prstGeom>
        </p:spPr>
      </p:pic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2F9AF87C-5219-4C37-9643-D35A451C7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21492" y="6303321"/>
            <a:ext cx="1507044" cy="31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1">
                <a:solidFill>
                  <a:srgbClr val="532A2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pPr lvl="0"/>
            <a:r>
              <a:rPr lang="fr-FR" dirty="0">
                <a:latin typeface="Poppins" panose="00000500000000000000" pitchFamily="50" charset="0"/>
                <a:cs typeface="Poppins" panose="00000500000000000000" pitchFamily="50" charset="0"/>
              </a:rPr>
              <a:t>www.grab.fr</a:t>
            </a:r>
            <a:endParaRPr lang="fr-FR" dirty="0"/>
          </a:p>
        </p:txBody>
      </p:sp>
      <p:pic>
        <p:nvPicPr>
          <p:cNvPr id="14" name="Image 6">
            <a:extLst>
              <a:ext uri="{FF2B5EF4-FFF2-40B4-BE49-F238E27FC236}">
                <a16:creationId xmlns:a16="http://schemas.microsoft.com/office/drawing/2014/main" id="{C1E2C336-DE40-4ACC-8156-3B1D307398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536" y="5613797"/>
            <a:ext cx="568974" cy="382025"/>
          </a:xfrm>
          <a:prstGeom prst="rect">
            <a:avLst/>
          </a:prstGeom>
        </p:spPr>
      </p:pic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39D4BCD-5EC2-416E-9EE8-FC6FA7005D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2733" y="444129"/>
            <a:ext cx="10182608" cy="593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532A21"/>
                </a:solidFill>
                <a:latin typeface="SF New Republic" panose="00000400000000000000" pitchFamily="2" charset="0"/>
              </a:defRPr>
            </a:lvl1pPr>
          </a:lstStyle>
          <a:p>
            <a:pPr lvl="0"/>
            <a:r>
              <a:rPr lang="fr-FR" dirty="0"/>
              <a:t>Titre de la slide</a:t>
            </a:r>
          </a:p>
        </p:txBody>
      </p:sp>
      <p:pic>
        <p:nvPicPr>
          <p:cNvPr id="16" name="Image 20">
            <a:extLst>
              <a:ext uri="{FF2B5EF4-FFF2-40B4-BE49-F238E27FC236}">
                <a16:creationId xmlns:a16="http://schemas.microsoft.com/office/drawing/2014/main" id="{559127D4-EA6D-4DF9-BCCF-CC3B089DE70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843" y="-14702"/>
            <a:ext cx="1699180" cy="1140878"/>
          </a:xfrm>
          <a:prstGeom prst="rect">
            <a:avLst/>
          </a:prstGeom>
        </p:spPr>
      </p:pic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E8511F73-AE3A-4674-B693-85BA448364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2733" y="2674257"/>
            <a:ext cx="10182608" cy="2662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8595B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pPr lvl="0"/>
            <a:r>
              <a:rPr lang="fr-FR" dirty="0"/>
              <a:t>Ecrire du texte ici </a:t>
            </a:r>
          </a:p>
        </p:txBody>
      </p:sp>
    </p:spTree>
    <p:extLst>
      <p:ext uri="{BB962C8B-B14F-4D97-AF65-F5344CB8AC3E}">
        <p14:creationId xmlns:p14="http://schemas.microsoft.com/office/powerpoint/2010/main" val="225932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998A9C-8230-41E6-BC30-91BA61CB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19">
            <a:extLst>
              <a:ext uri="{FF2B5EF4-FFF2-40B4-BE49-F238E27FC236}">
                <a16:creationId xmlns:a16="http://schemas.microsoft.com/office/drawing/2014/main" id="{4BBB797B-1672-4A44-8544-93B636472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6612" y="1624328"/>
            <a:ext cx="10208346" cy="485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5C2F0"/>
                </a:solidFill>
                <a:latin typeface="SF New Republic" panose="00000400000000000000" pitchFamily="2" charset="0"/>
              </a:defRPr>
            </a:lvl1pPr>
            <a:lvl2pPr>
              <a:defRPr sz="1800">
                <a:latin typeface="Poppins" panose="00000500000000000000" pitchFamily="50" charset="0"/>
                <a:cs typeface="Poppins" panose="00000500000000000000" pitchFamily="50" charset="0"/>
              </a:defRPr>
            </a:lvl2pPr>
            <a:lvl3pPr>
              <a:defRPr sz="1800">
                <a:latin typeface="Poppins" panose="00000500000000000000" pitchFamily="50" charset="0"/>
                <a:cs typeface="Poppins" panose="00000500000000000000" pitchFamily="50" charset="0"/>
              </a:defRPr>
            </a:lvl3pPr>
            <a:lvl4pPr>
              <a:defRPr sz="1800">
                <a:latin typeface="Poppins" panose="00000500000000000000" pitchFamily="50" charset="0"/>
                <a:cs typeface="Poppins" panose="00000500000000000000" pitchFamily="50" charset="0"/>
              </a:defRPr>
            </a:lvl4pPr>
            <a:lvl5pPr>
              <a:defRPr sz="1800">
                <a:latin typeface="Poppins" panose="00000500000000000000" pitchFamily="50" charset="0"/>
                <a:cs typeface="Poppins" panose="00000500000000000000" pitchFamily="50" charset="0"/>
              </a:defRPr>
            </a:lvl5pPr>
          </a:lstStyle>
          <a:p>
            <a:pPr lvl="0"/>
            <a:r>
              <a:rPr lang="fr-FR" dirty="0"/>
              <a:t>Sous-titre 2</a:t>
            </a:r>
          </a:p>
        </p:txBody>
      </p:sp>
      <p:sp>
        <p:nvSpPr>
          <p:cNvPr id="9" name="Espace réservé du texte 21">
            <a:extLst>
              <a:ext uri="{FF2B5EF4-FFF2-40B4-BE49-F238E27FC236}">
                <a16:creationId xmlns:a16="http://schemas.microsoft.com/office/drawing/2014/main" id="{FDC7B78E-FB6A-40BE-B350-9F5295978B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2570" y="2314709"/>
            <a:ext cx="10212388" cy="1554153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 sz="1600">
                <a:solidFill>
                  <a:srgbClr val="58595B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Liste à puces</a:t>
            </a:r>
          </a:p>
          <a:p>
            <a:pPr lvl="0"/>
            <a:r>
              <a:rPr lang="fr-FR" dirty="0"/>
              <a:t> 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44DA27B-B998-43BE-8473-8E75BCA11F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953" y="4015284"/>
            <a:ext cx="10212388" cy="16492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8595B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pPr lvl="0"/>
            <a:r>
              <a:rPr lang="fr-FR" dirty="0"/>
              <a:t>Ecrire du texte ici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5B53CB5-EBD0-4CF9-ADF4-F0ED8BAE21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0" y="6148451"/>
            <a:ext cx="1177866" cy="51916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88B3A93-41B2-4E6B-84FB-3ADD6D338E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26" y="6271368"/>
            <a:ext cx="449248" cy="30163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E72F692-C43D-40D3-9E0F-370DE13C9E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31" y="6271368"/>
            <a:ext cx="449250" cy="30163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625C508-14CC-4A06-9F66-56EE9301E4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93" y="6271011"/>
            <a:ext cx="449248" cy="301054"/>
          </a:xfrm>
          <a:prstGeom prst="rect">
            <a:avLst/>
          </a:prstGeom>
        </p:spPr>
      </p:pic>
      <p:pic>
        <p:nvPicPr>
          <p:cNvPr id="22" name="Image 13">
            <a:extLst>
              <a:ext uri="{FF2B5EF4-FFF2-40B4-BE49-F238E27FC236}">
                <a16:creationId xmlns:a16="http://schemas.microsoft.com/office/drawing/2014/main" id="{AD0B9BC5-038E-4CAC-B568-352D828DF0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66" y="6143988"/>
            <a:ext cx="4700352" cy="3155950"/>
          </a:xfrm>
          <a:prstGeom prst="rect">
            <a:avLst/>
          </a:prstGeom>
        </p:spPr>
      </p:pic>
      <p:sp>
        <p:nvSpPr>
          <p:cNvPr id="23" name="Espace réservé du texte 3">
            <a:extLst>
              <a:ext uri="{FF2B5EF4-FFF2-40B4-BE49-F238E27FC236}">
                <a16:creationId xmlns:a16="http://schemas.microsoft.com/office/drawing/2014/main" id="{FC816A9C-3D48-4037-BEC8-500C4EC843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21492" y="6303321"/>
            <a:ext cx="1507044" cy="31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1">
                <a:solidFill>
                  <a:srgbClr val="532A2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pPr lvl="0"/>
            <a:r>
              <a:rPr lang="fr-FR" dirty="0">
                <a:latin typeface="Poppins" panose="00000500000000000000" pitchFamily="50" charset="0"/>
                <a:cs typeface="Poppins" panose="00000500000000000000" pitchFamily="50" charset="0"/>
              </a:rPr>
              <a:t>www.grab.fr</a:t>
            </a:r>
            <a:endParaRPr lang="fr-FR" dirty="0"/>
          </a:p>
        </p:txBody>
      </p:sp>
      <p:pic>
        <p:nvPicPr>
          <p:cNvPr id="24" name="Image 6">
            <a:extLst>
              <a:ext uri="{FF2B5EF4-FFF2-40B4-BE49-F238E27FC236}">
                <a16:creationId xmlns:a16="http://schemas.microsoft.com/office/drawing/2014/main" id="{911524BF-765C-4288-993A-814BBA5AE78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536" y="5613797"/>
            <a:ext cx="568974" cy="382025"/>
          </a:xfrm>
          <a:prstGeom prst="rect">
            <a:avLst/>
          </a:prstGeom>
        </p:spPr>
      </p:pic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3225B78-AA8F-4A29-9406-080B01E177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2733" y="444129"/>
            <a:ext cx="10182608" cy="593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532A21"/>
                </a:solidFill>
                <a:latin typeface="SF New Republic" panose="00000400000000000000" pitchFamily="2" charset="0"/>
              </a:defRPr>
            </a:lvl1pPr>
          </a:lstStyle>
          <a:p>
            <a:pPr lvl="0"/>
            <a:r>
              <a:rPr lang="fr-FR" dirty="0"/>
              <a:t>Titre de la slide</a:t>
            </a:r>
          </a:p>
        </p:txBody>
      </p:sp>
      <p:pic>
        <p:nvPicPr>
          <p:cNvPr id="16" name="Image 20">
            <a:extLst>
              <a:ext uri="{FF2B5EF4-FFF2-40B4-BE49-F238E27FC236}">
                <a16:creationId xmlns:a16="http://schemas.microsoft.com/office/drawing/2014/main" id="{AF5615C3-772D-4EE5-ABC4-5B33AF3D9B3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843" y="-14702"/>
            <a:ext cx="1699180" cy="11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9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D2EFCE-2FE7-41B4-9C69-6C7C8CD6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ECBB9B0-19E5-4475-A75D-D73F7F9F1A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0" y="330149"/>
            <a:ext cx="1899046" cy="83703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044DC0D-0CFF-47EA-A6B2-BFDD7D87D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14" y="586250"/>
            <a:ext cx="724313" cy="4863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FAFB393-8BA1-4853-8E29-A0BAA4131C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99" y="586250"/>
            <a:ext cx="724314" cy="48632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5A1A29B-19FF-4C40-838F-F814D9584A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11" y="586250"/>
            <a:ext cx="724313" cy="485383"/>
          </a:xfrm>
          <a:prstGeom prst="rect">
            <a:avLst/>
          </a:prstGeom>
        </p:spPr>
      </p:pic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51FB8E5F-A5D7-4794-8FB4-09D797CD0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284" y="2500211"/>
            <a:ext cx="2821257" cy="1001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35C2F0"/>
                </a:solidFill>
                <a:latin typeface="SF New Republic" panose="00000400000000000000" pitchFamily="2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sp>
        <p:nvSpPr>
          <p:cNvPr id="16" name="Espace réservé du texte 9">
            <a:extLst>
              <a:ext uri="{FF2B5EF4-FFF2-40B4-BE49-F238E27FC236}">
                <a16:creationId xmlns:a16="http://schemas.microsoft.com/office/drawing/2014/main" id="{C013C890-099E-418F-B8F2-E1F6CC826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3924" y="4077462"/>
            <a:ext cx="3373976" cy="569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532A2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pPr lvl="0"/>
            <a:r>
              <a:rPr lang="fr-FR" dirty="0"/>
              <a:t>Vianney LE PICHON</a:t>
            </a:r>
          </a:p>
          <a:p>
            <a:pPr lvl="0"/>
            <a:r>
              <a:rPr lang="fr-FR" dirty="0"/>
              <a:t>direction@grab.fr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5F15B4C-4A5D-401A-A7BC-9FA77B6B44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531" y="3730784"/>
            <a:ext cx="1306812" cy="877430"/>
          </a:xfrm>
          <a:prstGeom prst="rect">
            <a:avLst/>
          </a:prstGeom>
        </p:spPr>
      </p:pic>
      <p:pic>
        <p:nvPicPr>
          <p:cNvPr id="19" name="Image 13">
            <a:extLst>
              <a:ext uri="{FF2B5EF4-FFF2-40B4-BE49-F238E27FC236}">
                <a16:creationId xmlns:a16="http://schemas.microsoft.com/office/drawing/2014/main" id="{A62A21DA-79B1-4980-B47B-C9B78BCA653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42" y="4870772"/>
            <a:ext cx="6587679" cy="44231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49332A5-5F34-465F-A5DA-96519148DCC2}"/>
              </a:ext>
            </a:extLst>
          </p:cNvPr>
          <p:cNvSpPr/>
          <p:nvPr userDrawn="1"/>
        </p:nvSpPr>
        <p:spPr>
          <a:xfrm>
            <a:off x="1228480" y="5223086"/>
            <a:ext cx="106712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b="0" i="1" u="none" strike="noStrike" kern="1200" baseline="0" dirty="0">
                <a:solidFill>
                  <a:srgbClr val="532A21"/>
                </a:solidFill>
                <a:latin typeface="Poppins" panose="00000500000000000000" pitchFamily="50" charset="0"/>
                <a:ea typeface="+mn-ea"/>
                <a:cs typeface="Poppins" panose="00000500000000000000" pitchFamily="50" charset="0"/>
              </a:rPr>
              <a:t>Siège : Maison de la Bio</a:t>
            </a:r>
          </a:p>
          <a:p>
            <a:pPr algn="r"/>
            <a:r>
              <a:rPr lang="fr-FR" sz="1600" b="0" i="1" u="none" strike="noStrike" kern="1200" baseline="0" dirty="0">
                <a:solidFill>
                  <a:srgbClr val="532A21"/>
                </a:solidFill>
                <a:latin typeface="Poppins" panose="00000500000000000000" pitchFamily="50" charset="0"/>
                <a:ea typeface="+mn-ea"/>
                <a:cs typeface="Poppins" panose="00000500000000000000" pitchFamily="50" charset="0"/>
              </a:rPr>
              <a:t> 255 chemin de la </a:t>
            </a:r>
            <a:r>
              <a:rPr lang="fr-FR" sz="1600" b="0" i="1" u="none" strike="noStrike" kern="1200" baseline="0" dirty="0" err="1">
                <a:solidFill>
                  <a:srgbClr val="532A21"/>
                </a:solidFill>
                <a:latin typeface="Poppins" panose="00000500000000000000" pitchFamily="50" charset="0"/>
                <a:ea typeface="+mn-ea"/>
                <a:cs typeface="Poppins" panose="00000500000000000000" pitchFamily="50" charset="0"/>
              </a:rPr>
              <a:t>Castelette</a:t>
            </a:r>
            <a:endParaRPr lang="fr-FR" sz="1600" b="0" i="1" u="none" strike="noStrike" kern="1200" baseline="0" dirty="0">
              <a:solidFill>
                <a:srgbClr val="532A21"/>
              </a:solidFill>
              <a:latin typeface="Poppins" panose="00000500000000000000" pitchFamily="50" charset="0"/>
              <a:ea typeface="+mn-ea"/>
              <a:cs typeface="Poppins" panose="00000500000000000000" pitchFamily="50" charset="0"/>
            </a:endParaRPr>
          </a:p>
          <a:p>
            <a:pPr algn="r"/>
            <a:r>
              <a:rPr lang="fr-FR" sz="1600" b="0" i="1" u="none" strike="noStrike" kern="1200" baseline="0" dirty="0">
                <a:solidFill>
                  <a:srgbClr val="532A21"/>
                </a:solidFill>
                <a:latin typeface="Poppins" panose="00000500000000000000" pitchFamily="50" charset="0"/>
                <a:ea typeface="+mn-ea"/>
                <a:cs typeface="Poppins" panose="00000500000000000000" pitchFamily="50" charset="0"/>
              </a:rPr>
              <a:t>BP 11283 | 84911 Avignon Cedex 9</a:t>
            </a:r>
          </a:p>
          <a:p>
            <a:pPr algn="r"/>
            <a:r>
              <a:rPr lang="de-DE" sz="1600" b="0" i="1" u="none" strike="noStrike" kern="1200" baseline="0" dirty="0">
                <a:solidFill>
                  <a:srgbClr val="532A21"/>
                </a:solidFill>
                <a:latin typeface="Poppins" panose="00000500000000000000" pitchFamily="50" charset="0"/>
                <a:ea typeface="+mn-ea"/>
                <a:cs typeface="Poppins" panose="00000500000000000000" pitchFamily="50" charset="0"/>
              </a:rPr>
              <a:t>Tel : +33.(0)4.90.84.01.70</a:t>
            </a:r>
          </a:p>
          <a:p>
            <a:pPr algn="r"/>
            <a:r>
              <a:rPr lang="de-DE" sz="1600" b="0" i="1" u="none" strike="noStrike" kern="1200" baseline="0" dirty="0">
                <a:solidFill>
                  <a:srgbClr val="532A21"/>
                </a:solidFill>
                <a:latin typeface="Poppins" panose="00000500000000000000" pitchFamily="50" charset="0"/>
                <a:ea typeface="+mn-ea"/>
                <a:cs typeface="Poppins" panose="00000500000000000000" pitchFamily="50" charset="0"/>
                <a:hlinkClick r:id="rId8"/>
              </a:rPr>
              <a:t>secretariat@grab.fr</a:t>
            </a:r>
            <a:endParaRPr lang="de-DE" sz="1600" b="0" i="1" u="none" strike="noStrike" kern="1200" baseline="0" dirty="0">
              <a:solidFill>
                <a:srgbClr val="532A21"/>
              </a:solidFill>
              <a:latin typeface="Poppins" panose="00000500000000000000" pitchFamily="50" charset="0"/>
              <a:ea typeface="+mn-ea"/>
              <a:cs typeface="Poppins" panose="00000500000000000000" pitchFamily="50" charset="0"/>
            </a:endParaRPr>
          </a:p>
          <a:p>
            <a:pPr algn="r"/>
            <a:r>
              <a:rPr lang="de-DE" sz="1600" b="0" i="1" u="none" strike="noStrike" kern="1200" baseline="0" dirty="0">
                <a:solidFill>
                  <a:srgbClr val="532A21"/>
                </a:solidFill>
                <a:latin typeface="Poppins" panose="00000500000000000000" pitchFamily="50" charset="0"/>
                <a:ea typeface="+mn-ea"/>
                <a:cs typeface="Poppins" panose="00000500000000000000" pitchFamily="50" charset="0"/>
              </a:rPr>
              <a:t>www.grab.fr</a:t>
            </a:r>
            <a:endParaRPr lang="fr-FR" sz="1600" b="0" i="1" dirty="0">
              <a:solidFill>
                <a:srgbClr val="532A2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86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4825269-D237-49A4-847D-B7FEBCD7C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5FDFD50-DEE2-449C-A901-6304D88D2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B1E43D-3FE4-48EF-BFDE-7A7D2D04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199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DCCC6C-3549-4A67-B863-E1BD57AE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8AEA38-A4E9-49EE-9943-1454CDCD7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B95C03-837C-4CBB-9E4C-DB8BE4919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5B3C79-9179-4E31-A787-97E5817EC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82591E-9B50-4952-BCE5-F9DFFECC3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DC2CF7-23B4-49E8-99F6-3A245590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21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5DEC4-43B5-4D1A-A8A7-3B24E8AE3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37DEDF7-66E1-4292-B8CE-D8483CCB4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D49484-186E-4FBD-8969-71DE156BC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AF199F-8E81-4DB9-849F-162D9952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F97452-A95B-40DC-A092-5AF56753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EC0208-74DC-4605-9F3D-B1D73663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33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474F5E-48FE-4689-A5EA-2C7C16F4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F20306-FD38-4AF0-B590-55204F4B4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69E376-41DA-4A73-BA9B-1739BB64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2E5023-81B9-40AE-9A05-43EC94E21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51938E-F2E2-4C8E-97D3-D961A4A5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374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5FFFD1-9BB7-4B84-959E-214E20635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9247" y="6356351"/>
            <a:ext cx="573505" cy="301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fld id="{EC015F2E-3F99-49F1-8329-A13F90D6CD0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610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4CD1CF5-17CE-4B30-BB11-91A7CB81E0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25185" y="1556936"/>
            <a:ext cx="6192267" cy="1298375"/>
          </a:xfrm>
        </p:spPr>
        <p:txBody>
          <a:bodyPr/>
          <a:lstStyle/>
          <a:p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Projet </a:t>
            </a:r>
            <a:r>
              <a:rPr lang="fr-F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Dephy</a:t>
            </a:r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 Expé 2</a:t>
            </a:r>
          </a:p>
          <a:p>
            <a:endParaRPr lang="fr-F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COSYNUS</a:t>
            </a:r>
          </a:p>
          <a:p>
            <a:endParaRPr lang="fr-FR" sz="4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 2019-2024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1A1914-6A7E-4526-AE08-065A43D776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1" y="405123"/>
            <a:ext cx="5672138" cy="461665"/>
          </a:xfrm>
        </p:spPr>
        <p:txBody>
          <a:bodyPr/>
          <a:lstStyle/>
          <a:p>
            <a:r>
              <a:rPr lang="fr-FR" sz="2400" dirty="0"/>
              <a:t>Webinaire adhérents 03/02/2025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029E3CC-5AC7-4FE8-997F-E0A768717F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92133" y="5882960"/>
            <a:ext cx="2678784" cy="569917"/>
          </a:xfrm>
        </p:spPr>
        <p:txBody>
          <a:bodyPr/>
          <a:lstStyle/>
          <a:p>
            <a:pPr algn="r"/>
            <a:r>
              <a:rPr lang="fr-FR" sz="1600" i="0" dirty="0">
                <a:latin typeface="Arial" panose="020B0604020202020204" pitchFamily="34" charset="0"/>
                <a:cs typeface="Arial" panose="020B0604020202020204" pitchFamily="34" charset="0"/>
              </a:rPr>
              <a:t>Jérôme Lambion</a:t>
            </a:r>
          </a:p>
          <a:p>
            <a:pPr algn="r"/>
            <a:r>
              <a:rPr lang="fr-FR" sz="1600" i="0" dirty="0">
                <a:latin typeface="Arial" panose="020B0604020202020204" pitchFamily="34" charset="0"/>
                <a:cs typeface="Arial" panose="020B0604020202020204" pitchFamily="34" charset="0"/>
              </a:rPr>
              <a:t>jerome.lambion@grab.fr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FFC4F38-2D0B-F8C6-0ADF-CF1316676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87" y="6356349"/>
            <a:ext cx="971550" cy="5488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9392D4-E272-5FE5-6E94-AF26483DE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876" y="6359472"/>
            <a:ext cx="1039170" cy="4757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63AA0C0-49F0-3F26-CAC8-6E315EEC0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15" y="6337790"/>
            <a:ext cx="1069761" cy="52403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A8F847B-3F99-BA2B-9DEA-87B85252793B}"/>
              </a:ext>
            </a:extLst>
          </p:cNvPr>
          <p:cNvSpPr txBox="1"/>
          <p:nvPr/>
        </p:nvSpPr>
        <p:spPr>
          <a:xfrm>
            <a:off x="3189915" y="6366489"/>
            <a:ext cx="5727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/>
              <a:t>Action du plan Ecophyto piloté par les ministères en charge de l'agriculture, de l'écologie, de la santé et de la recherche, avec l'appui financier de l'Office français de la Biodiversité.</a:t>
            </a:r>
          </a:p>
        </p:txBody>
      </p:sp>
    </p:spTree>
    <p:extLst>
      <p:ext uri="{BB962C8B-B14F-4D97-AF65-F5344CB8AC3E}">
        <p14:creationId xmlns:p14="http://schemas.microsoft.com/office/powerpoint/2010/main" val="3462487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D08E0-22C0-C0B3-F8D0-2CD36278F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0E29D3-558B-B8AF-5291-97E5569A9B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1491" y="6303321"/>
            <a:ext cx="1705649" cy="318625"/>
          </a:xfrm>
        </p:spPr>
        <p:txBody>
          <a:bodyPr/>
          <a:lstStyle/>
          <a:p>
            <a:r>
              <a:rPr lang="fr-FR" dirty="0"/>
              <a:t>www.grab.fr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C46A432-CFB0-5F76-D066-10265588B0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3817" y="97051"/>
            <a:ext cx="7146524" cy="575779"/>
          </a:xfrm>
        </p:spPr>
        <p:txBody>
          <a:bodyPr/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Bilan phytosanitaire (site du GRAB)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751A56-DC43-1A18-64EC-332FCF2A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10</a:t>
            </a:fld>
            <a:endParaRPr lang="fr-FR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96F3CBB-E661-A729-A994-2A1A89B8D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001980"/>
              </p:ext>
            </p:extLst>
          </p:nvPr>
        </p:nvGraphicFramePr>
        <p:xfrm>
          <a:off x="287516" y="3883032"/>
          <a:ext cx="11616966" cy="2331253"/>
        </p:xfrm>
        <a:graphic>
          <a:graphicData uri="http://schemas.openxmlformats.org/drawingml/2006/table">
            <a:tbl>
              <a:tblPr/>
              <a:tblGrid>
                <a:gridCol w="794507">
                  <a:extLst>
                    <a:ext uri="{9D8B030D-6E8A-4147-A177-3AD203B41FA5}">
                      <a16:colId xmlns:a16="http://schemas.microsoft.com/office/drawing/2014/main" val="1619677760"/>
                    </a:ext>
                  </a:extLst>
                </a:gridCol>
                <a:gridCol w="1073657">
                  <a:extLst>
                    <a:ext uri="{9D8B030D-6E8A-4147-A177-3AD203B41FA5}">
                      <a16:colId xmlns:a16="http://schemas.microsoft.com/office/drawing/2014/main" val="2954033279"/>
                    </a:ext>
                  </a:extLst>
                </a:gridCol>
                <a:gridCol w="805242">
                  <a:extLst>
                    <a:ext uri="{9D8B030D-6E8A-4147-A177-3AD203B41FA5}">
                      <a16:colId xmlns:a16="http://schemas.microsoft.com/office/drawing/2014/main" val="1234163107"/>
                    </a:ext>
                  </a:extLst>
                </a:gridCol>
                <a:gridCol w="805242">
                  <a:extLst>
                    <a:ext uri="{9D8B030D-6E8A-4147-A177-3AD203B41FA5}">
                      <a16:colId xmlns:a16="http://schemas.microsoft.com/office/drawing/2014/main" val="3983527614"/>
                    </a:ext>
                  </a:extLst>
                </a:gridCol>
                <a:gridCol w="815979">
                  <a:extLst>
                    <a:ext uri="{9D8B030D-6E8A-4147-A177-3AD203B41FA5}">
                      <a16:colId xmlns:a16="http://schemas.microsoft.com/office/drawing/2014/main" val="1396303129"/>
                    </a:ext>
                  </a:extLst>
                </a:gridCol>
                <a:gridCol w="815979">
                  <a:extLst>
                    <a:ext uri="{9D8B030D-6E8A-4147-A177-3AD203B41FA5}">
                      <a16:colId xmlns:a16="http://schemas.microsoft.com/office/drawing/2014/main" val="2815332439"/>
                    </a:ext>
                  </a:extLst>
                </a:gridCol>
                <a:gridCol w="805242">
                  <a:extLst>
                    <a:ext uri="{9D8B030D-6E8A-4147-A177-3AD203B41FA5}">
                      <a16:colId xmlns:a16="http://schemas.microsoft.com/office/drawing/2014/main" val="309948656"/>
                    </a:ext>
                  </a:extLst>
                </a:gridCol>
                <a:gridCol w="805242">
                  <a:extLst>
                    <a:ext uri="{9D8B030D-6E8A-4147-A177-3AD203B41FA5}">
                      <a16:colId xmlns:a16="http://schemas.microsoft.com/office/drawing/2014/main" val="3806358988"/>
                    </a:ext>
                  </a:extLst>
                </a:gridCol>
                <a:gridCol w="826717">
                  <a:extLst>
                    <a:ext uri="{9D8B030D-6E8A-4147-A177-3AD203B41FA5}">
                      <a16:colId xmlns:a16="http://schemas.microsoft.com/office/drawing/2014/main" val="4139028277"/>
                    </a:ext>
                  </a:extLst>
                </a:gridCol>
                <a:gridCol w="826717">
                  <a:extLst>
                    <a:ext uri="{9D8B030D-6E8A-4147-A177-3AD203B41FA5}">
                      <a16:colId xmlns:a16="http://schemas.microsoft.com/office/drawing/2014/main" val="3769355610"/>
                    </a:ext>
                  </a:extLst>
                </a:gridCol>
                <a:gridCol w="815979">
                  <a:extLst>
                    <a:ext uri="{9D8B030D-6E8A-4147-A177-3AD203B41FA5}">
                      <a16:colId xmlns:a16="http://schemas.microsoft.com/office/drawing/2014/main" val="1485732788"/>
                    </a:ext>
                  </a:extLst>
                </a:gridCol>
                <a:gridCol w="815979">
                  <a:extLst>
                    <a:ext uri="{9D8B030D-6E8A-4147-A177-3AD203B41FA5}">
                      <a16:colId xmlns:a16="http://schemas.microsoft.com/office/drawing/2014/main" val="691079669"/>
                    </a:ext>
                  </a:extLst>
                </a:gridCol>
                <a:gridCol w="805242">
                  <a:extLst>
                    <a:ext uri="{9D8B030D-6E8A-4147-A177-3AD203B41FA5}">
                      <a16:colId xmlns:a16="http://schemas.microsoft.com/office/drawing/2014/main" val="1335035788"/>
                    </a:ext>
                  </a:extLst>
                </a:gridCol>
                <a:gridCol w="805242">
                  <a:extLst>
                    <a:ext uri="{9D8B030D-6E8A-4147-A177-3AD203B41FA5}">
                      <a16:colId xmlns:a16="http://schemas.microsoft.com/office/drawing/2014/main" val="1580727842"/>
                    </a:ext>
                  </a:extLst>
                </a:gridCol>
              </a:tblGrid>
              <a:tr h="289560">
                <a:tc rowSpan="2"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</a:rPr>
                        <a:t>année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</a:rPr>
                        <a:t>culture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oïdium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mildiou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pucerons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acariens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thrips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aleurodes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499785"/>
                  </a:ext>
                </a:extLst>
              </a:tr>
              <a:tr h="28956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Cosyn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Ref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Cosyn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Ref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/>
                        <a:t>Cosyn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Ref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Cosyn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Ref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Cosyn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Ref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Cosyn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>
                          <a:effectLst/>
                        </a:rPr>
                        <a:t>Ref</a:t>
                      </a:r>
                      <a:endParaRPr lang="fr-FR" sz="1800" dirty="0">
                        <a:effectLst/>
                      </a:endParaRP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288597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fr-FR" sz="1800"/>
                        <a:t>2019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aubergine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697833"/>
                  </a:ext>
                </a:extLst>
              </a:tr>
              <a:tr h="304333">
                <a:tc>
                  <a:txBody>
                    <a:bodyPr/>
                    <a:lstStyle/>
                    <a:p>
                      <a:pPr algn="ctr"/>
                      <a:r>
                        <a:rPr lang="fr-FR" sz="1800"/>
                        <a:t>2020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concombre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33657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fr-FR" sz="1800"/>
                        <a:t>2021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aubergine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39864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fr-FR" sz="1800"/>
                        <a:t>2022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concombre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759344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fr-FR" sz="1800"/>
                        <a:t>2023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/>
                        <a:t>aubergine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96874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2024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courgette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6917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BEB2112-45E8-7463-5450-F3ACBB0C80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824092"/>
              </p:ext>
            </p:extLst>
          </p:nvPr>
        </p:nvGraphicFramePr>
        <p:xfrm>
          <a:off x="640305" y="1177727"/>
          <a:ext cx="10515599" cy="2026920"/>
        </p:xfrm>
        <a:graphic>
          <a:graphicData uri="http://schemas.openxmlformats.org/drawingml/2006/table">
            <a:tbl>
              <a:tblPr/>
              <a:tblGrid>
                <a:gridCol w="707413">
                  <a:extLst>
                    <a:ext uri="{9D8B030D-6E8A-4147-A177-3AD203B41FA5}">
                      <a16:colId xmlns:a16="http://schemas.microsoft.com/office/drawing/2014/main" val="91270071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062100051"/>
                    </a:ext>
                  </a:extLst>
                </a:gridCol>
                <a:gridCol w="1108918">
                  <a:extLst>
                    <a:ext uri="{9D8B030D-6E8A-4147-A177-3AD203B41FA5}">
                      <a16:colId xmlns:a16="http://schemas.microsoft.com/office/drawing/2014/main" val="4058287949"/>
                    </a:ext>
                  </a:extLst>
                </a:gridCol>
                <a:gridCol w="1108918">
                  <a:extLst>
                    <a:ext uri="{9D8B030D-6E8A-4147-A177-3AD203B41FA5}">
                      <a16:colId xmlns:a16="http://schemas.microsoft.com/office/drawing/2014/main" val="265281107"/>
                    </a:ext>
                  </a:extLst>
                </a:gridCol>
                <a:gridCol w="1118477">
                  <a:extLst>
                    <a:ext uri="{9D8B030D-6E8A-4147-A177-3AD203B41FA5}">
                      <a16:colId xmlns:a16="http://schemas.microsoft.com/office/drawing/2014/main" val="2148801805"/>
                    </a:ext>
                  </a:extLst>
                </a:gridCol>
                <a:gridCol w="1118477">
                  <a:extLst>
                    <a:ext uri="{9D8B030D-6E8A-4147-A177-3AD203B41FA5}">
                      <a16:colId xmlns:a16="http://schemas.microsoft.com/office/drawing/2014/main" val="4184771284"/>
                    </a:ext>
                  </a:extLst>
                </a:gridCol>
                <a:gridCol w="1099358">
                  <a:extLst>
                    <a:ext uri="{9D8B030D-6E8A-4147-A177-3AD203B41FA5}">
                      <a16:colId xmlns:a16="http://schemas.microsoft.com/office/drawing/2014/main" val="1308074435"/>
                    </a:ext>
                  </a:extLst>
                </a:gridCol>
                <a:gridCol w="1099358">
                  <a:extLst>
                    <a:ext uri="{9D8B030D-6E8A-4147-A177-3AD203B41FA5}">
                      <a16:colId xmlns:a16="http://schemas.microsoft.com/office/drawing/2014/main" val="3096356470"/>
                    </a:ext>
                  </a:extLst>
                </a:gridCol>
                <a:gridCol w="1099358">
                  <a:extLst>
                    <a:ext uri="{9D8B030D-6E8A-4147-A177-3AD203B41FA5}">
                      <a16:colId xmlns:a16="http://schemas.microsoft.com/office/drawing/2014/main" val="865598511"/>
                    </a:ext>
                  </a:extLst>
                </a:gridCol>
                <a:gridCol w="1099358">
                  <a:extLst>
                    <a:ext uri="{9D8B030D-6E8A-4147-A177-3AD203B41FA5}">
                      <a16:colId xmlns:a16="http://schemas.microsoft.com/office/drawing/2014/main" val="67976189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année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culture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mildiou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pucerons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mollusques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chenilles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754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Cosynus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Ref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Cosynus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Ref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Cosynus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Ref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Cosynus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Ref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398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2019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épinard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556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2020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salade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484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2021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salade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806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2022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salade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806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effectLst/>
                        </a:rPr>
                        <a:t>2023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épinard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effectLst/>
                        </a:rPr>
                        <a:t> </a:t>
                      </a:r>
                    </a:p>
                  </a:txBody>
                  <a:tcPr marL="7620" marR="7620" marT="7620" marB="76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670698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0F5AADE3-0B20-0C3E-3831-587FCF4D5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55" y="743711"/>
            <a:ext cx="1843774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Cultures d'hiver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dirty="0">
              <a:solidFill>
                <a:srgbClr val="532A2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dirty="0">
              <a:solidFill>
                <a:srgbClr val="532A2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dirty="0">
              <a:solidFill>
                <a:srgbClr val="532A2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dirty="0">
              <a:solidFill>
                <a:srgbClr val="532A2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dirty="0">
              <a:solidFill>
                <a:srgbClr val="532A2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dirty="0">
              <a:solidFill>
                <a:srgbClr val="532A2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dirty="0">
              <a:solidFill>
                <a:srgbClr val="532A2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dirty="0">
              <a:solidFill>
                <a:srgbClr val="532A2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dirty="0">
              <a:solidFill>
                <a:srgbClr val="532A2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rgbClr val="532A21"/>
                </a:solidFill>
                <a:latin typeface="Arial" panose="020B0604020202020204" pitchFamily="34" charset="0"/>
              </a:rPr>
              <a:t>Cultures d’été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rgbClr val="532A2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63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E15C5D-7388-458B-8FDE-161B5ABB77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1491" y="6303321"/>
            <a:ext cx="1705649" cy="318625"/>
          </a:xfrm>
        </p:spPr>
        <p:txBody>
          <a:bodyPr/>
          <a:lstStyle/>
          <a:p>
            <a:r>
              <a:rPr lang="fr-FR" dirty="0"/>
              <a:t>www.grab.fr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2AEC50D-BFC5-4FE3-AE1D-8E0EBF9B16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90937" y="131847"/>
            <a:ext cx="5983630" cy="575779"/>
          </a:xfrm>
        </p:spPr>
        <p:txBody>
          <a:bodyPr/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Rendement commercialisable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8452FE-1ADA-4DC8-ABDE-FAEADDAA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11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24DAFF4-2848-1B2B-00A4-5324DF4C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04" y="988143"/>
            <a:ext cx="7556910" cy="4657965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8B664A36-CEA3-8946-F9FF-B04D2AC8E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456942"/>
              </p:ext>
            </p:extLst>
          </p:nvPr>
        </p:nvGraphicFramePr>
        <p:xfrm>
          <a:off x="7929312" y="2285150"/>
          <a:ext cx="4058084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400">
                  <a:extLst>
                    <a:ext uri="{9D8B030D-6E8A-4147-A177-3AD203B41FA5}">
                      <a16:colId xmlns:a16="http://schemas.microsoft.com/office/drawing/2014/main" val="3215624975"/>
                    </a:ext>
                  </a:extLst>
                </a:gridCol>
                <a:gridCol w="1583342">
                  <a:extLst>
                    <a:ext uri="{9D8B030D-6E8A-4147-A177-3AD203B41FA5}">
                      <a16:colId xmlns:a16="http://schemas.microsoft.com/office/drawing/2014/main" val="4132844270"/>
                    </a:ext>
                  </a:extLst>
                </a:gridCol>
                <a:gridCol w="1583342">
                  <a:extLst>
                    <a:ext uri="{9D8B030D-6E8A-4147-A177-3AD203B41FA5}">
                      <a16:colId xmlns:a16="http://schemas.microsoft.com/office/drawing/2014/main" val="220947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Année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Culture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Rendement SDR / SDC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45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Aubergine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0,8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737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Concombre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892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Aubergine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1,3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2890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Concombre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0,9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715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Aubergine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37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Courgette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532A2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035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197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C355B-B4E5-D83B-3552-39319FD8A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284ED8-1B91-E068-F288-87F56DB844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1491" y="6303321"/>
            <a:ext cx="1705649" cy="318625"/>
          </a:xfrm>
        </p:spPr>
        <p:txBody>
          <a:bodyPr/>
          <a:lstStyle/>
          <a:p>
            <a:r>
              <a:rPr lang="fr-FR" dirty="0"/>
              <a:t>www.grab.fr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023FF17-1455-7BBA-07AB-D7E9923629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62943" y="95786"/>
            <a:ext cx="7173686" cy="575779"/>
          </a:xfrm>
        </p:spPr>
        <p:txBody>
          <a:bodyPr/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Contribution des différents leviers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942530-26C7-944C-9897-3E976D9C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12</a:t>
            </a:fld>
            <a:endParaRPr lang="fr-FR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2003FB2-EFA3-721D-71BF-1A6064504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973533"/>
              </p:ext>
            </p:extLst>
          </p:nvPr>
        </p:nvGraphicFramePr>
        <p:xfrm>
          <a:off x="315686" y="1148669"/>
          <a:ext cx="11560626" cy="42120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886">
                  <a:extLst>
                    <a:ext uri="{9D8B030D-6E8A-4147-A177-3AD203B41FA5}">
                      <a16:colId xmlns:a16="http://schemas.microsoft.com/office/drawing/2014/main" val="1828827488"/>
                    </a:ext>
                  </a:extLst>
                </a:gridCol>
                <a:gridCol w="2433712">
                  <a:extLst>
                    <a:ext uri="{9D8B030D-6E8A-4147-A177-3AD203B41FA5}">
                      <a16:colId xmlns:a16="http://schemas.microsoft.com/office/drawing/2014/main" val="3413481847"/>
                    </a:ext>
                  </a:extLst>
                </a:gridCol>
                <a:gridCol w="871969">
                  <a:extLst>
                    <a:ext uri="{9D8B030D-6E8A-4147-A177-3AD203B41FA5}">
                      <a16:colId xmlns:a16="http://schemas.microsoft.com/office/drawing/2014/main" val="2500486907"/>
                    </a:ext>
                  </a:extLst>
                </a:gridCol>
                <a:gridCol w="871969">
                  <a:extLst>
                    <a:ext uri="{9D8B030D-6E8A-4147-A177-3AD203B41FA5}">
                      <a16:colId xmlns:a16="http://schemas.microsoft.com/office/drawing/2014/main" val="3500342322"/>
                    </a:ext>
                  </a:extLst>
                </a:gridCol>
                <a:gridCol w="871969">
                  <a:extLst>
                    <a:ext uri="{9D8B030D-6E8A-4147-A177-3AD203B41FA5}">
                      <a16:colId xmlns:a16="http://schemas.microsoft.com/office/drawing/2014/main" val="477845730"/>
                    </a:ext>
                  </a:extLst>
                </a:gridCol>
                <a:gridCol w="871969">
                  <a:extLst>
                    <a:ext uri="{9D8B030D-6E8A-4147-A177-3AD203B41FA5}">
                      <a16:colId xmlns:a16="http://schemas.microsoft.com/office/drawing/2014/main" val="2536415185"/>
                    </a:ext>
                  </a:extLst>
                </a:gridCol>
                <a:gridCol w="871969">
                  <a:extLst>
                    <a:ext uri="{9D8B030D-6E8A-4147-A177-3AD203B41FA5}">
                      <a16:colId xmlns:a16="http://schemas.microsoft.com/office/drawing/2014/main" val="4069793755"/>
                    </a:ext>
                  </a:extLst>
                </a:gridCol>
                <a:gridCol w="871969">
                  <a:extLst>
                    <a:ext uri="{9D8B030D-6E8A-4147-A177-3AD203B41FA5}">
                      <a16:colId xmlns:a16="http://schemas.microsoft.com/office/drawing/2014/main" val="312900925"/>
                    </a:ext>
                  </a:extLst>
                </a:gridCol>
                <a:gridCol w="1010388">
                  <a:extLst>
                    <a:ext uri="{9D8B030D-6E8A-4147-A177-3AD203B41FA5}">
                      <a16:colId xmlns:a16="http://schemas.microsoft.com/office/drawing/2014/main" val="1619222624"/>
                    </a:ext>
                  </a:extLst>
                </a:gridCol>
                <a:gridCol w="1045028">
                  <a:extLst>
                    <a:ext uri="{9D8B030D-6E8A-4147-A177-3AD203B41FA5}">
                      <a16:colId xmlns:a16="http://schemas.microsoft.com/office/drawing/2014/main" val="3853327989"/>
                    </a:ext>
                  </a:extLst>
                </a:gridCol>
                <a:gridCol w="1066798">
                  <a:extLst>
                    <a:ext uri="{9D8B030D-6E8A-4147-A177-3AD203B41FA5}">
                      <a16:colId xmlns:a16="http://schemas.microsoft.com/office/drawing/2014/main" val="3546023463"/>
                    </a:ext>
                  </a:extLst>
                </a:gridCol>
              </a:tblGrid>
              <a:tr h="54922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Leviers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Moyenne sur 6 ans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Solanacées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 err="1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Cucurbi-tacées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8120541"/>
                  </a:ext>
                </a:extLst>
              </a:tr>
              <a:tr h="35950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GRAB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Bande fleurie intérieure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1,33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1,17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810025"/>
                  </a:ext>
                </a:extLst>
              </a:tr>
              <a:tr h="37633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GRAB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Bande fleurie extérieure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1,33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1,33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1,33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358307"/>
                  </a:ext>
                </a:extLst>
              </a:tr>
              <a:tr h="36389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GRAB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Plante nectarifère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643526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GRAB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réservoir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1,20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0,83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947459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GRAB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Plante relais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0,67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0,67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0,67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585268"/>
                  </a:ext>
                </a:extLst>
              </a:tr>
              <a:tr h="35922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GRAB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Transfert actif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1,33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1,67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190646"/>
                  </a:ext>
                </a:extLst>
              </a:tr>
              <a:tr h="54922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GRAB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Lâcher d'auxiliaires allogènes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1,20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962917"/>
                  </a:ext>
                </a:extLst>
              </a:tr>
              <a:tr h="38694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GRAB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Produit de biocontrôle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0,33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2802647"/>
                  </a:ext>
                </a:extLst>
              </a:tr>
              <a:tr h="54922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GRAB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Produit hors biocontrôle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400" b="1" i="0" u="none" strike="noStrike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solidFill>
                            <a:srgbClr val="532A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400" b="1" i="0" u="none" strike="noStrike" dirty="0">
                        <a:solidFill>
                          <a:srgbClr val="532A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7" marR="7137" marT="71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78255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BAB57643-6586-A5D2-F460-D265986CB7C5}"/>
              </a:ext>
            </a:extLst>
          </p:cNvPr>
          <p:cNvSpPr txBox="1"/>
          <p:nvPr/>
        </p:nvSpPr>
        <p:spPr>
          <a:xfrm>
            <a:off x="1053373" y="5653151"/>
            <a:ext cx="9720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0 : contribution nulle ; 2 : forte contribution (quantité et nature des auxiliaires, au bon moment)</a:t>
            </a:r>
          </a:p>
        </p:txBody>
      </p:sp>
    </p:spTree>
    <p:extLst>
      <p:ext uri="{BB962C8B-B14F-4D97-AF65-F5344CB8AC3E}">
        <p14:creationId xmlns:p14="http://schemas.microsoft.com/office/powerpoint/2010/main" val="3398162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0AFBB-1D5C-1E5D-4F81-0EF32590D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FA9D58-31B8-25C0-BFC5-B6EE3B1F9B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1491" y="6303321"/>
            <a:ext cx="1705649" cy="318625"/>
          </a:xfrm>
        </p:spPr>
        <p:txBody>
          <a:bodyPr/>
          <a:lstStyle/>
          <a:p>
            <a:r>
              <a:rPr lang="fr-FR" dirty="0"/>
              <a:t>www.grab.fr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95A0B8-B454-E4BB-6214-0111B352A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13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5AF78E-E7B2-93C0-5F6E-04CD3E9F7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728" y="44773"/>
            <a:ext cx="10292541" cy="64178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09569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A5974-76BA-DFE9-55B5-27427DADB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9C02A6-F0E3-69F6-FCCA-8E4585A14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1491" y="6303321"/>
            <a:ext cx="1705649" cy="318625"/>
          </a:xfrm>
        </p:spPr>
        <p:txBody>
          <a:bodyPr/>
          <a:lstStyle/>
          <a:p>
            <a:r>
              <a:rPr lang="fr-FR" dirty="0"/>
              <a:t>www.grab.fr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6008F48-ECFB-A74A-2E6F-507DF984D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90937" y="131847"/>
            <a:ext cx="5983630" cy="575779"/>
          </a:xfrm>
        </p:spPr>
        <p:txBody>
          <a:bodyPr/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Bilan technico-économique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6AFD6D-D8D7-ACC2-7D32-AEF2FDC0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14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B01185B-8BFE-0FCC-BF52-7A4062A38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8" y="853860"/>
            <a:ext cx="8355623" cy="51502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5781B36-621F-D7FC-337C-224CC65C4AE2}"/>
              </a:ext>
            </a:extLst>
          </p:cNvPr>
          <p:cNvSpPr txBox="1"/>
          <p:nvPr/>
        </p:nvSpPr>
        <p:spPr>
          <a:xfrm>
            <a:off x="8560777" y="2168323"/>
            <a:ext cx="33481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Sur 5,5 ans :</a:t>
            </a:r>
          </a:p>
          <a:p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rgbClr val="532A21"/>
              </a:solidFill>
              <a:effectLst/>
              <a:latin typeface="Arial" panose="020B0604020202020204" pitchFamily="34" charset="0"/>
            </a:endParaRPr>
          </a:p>
          <a:p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Charges / protection : </a:t>
            </a:r>
          </a:p>
          <a:p>
            <a:r>
              <a:rPr lang="fr-FR" altLang="fr-FR" dirty="0" err="1">
                <a:solidFill>
                  <a:srgbClr val="532A21"/>
                </a:solidFill>
                <a:latin typeface="Arial" panose="020B0604020202020204" pitchFamily="34" charset="0"/>
              </a:rPr>
              <a:t>Cosynus</a:t>
            </a:r>
            <a:r>
              <a:rPr lang="fr-FR" altLang="fr-FR" dirty="0">
                <a:solidFill>
                  <a:srgbClr val="532A21"/>
                </a:solidFill>
                <a:latin typeface="Arial" panose="020B0604020202020204" pitchFamily="34" charset="0"/>
              </a:rPr>
              <a:t> :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-50% intrants /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ref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rgbClr val="532A21"/>
              </a:solidFill>
              <a:effectLst/>
              <a:latin typeface="Arial" panose="020B0604020202020204" pitchFamily="34" charset="0"/>
            </a:endParaRPr>
          </a:p>
          <a:p>
            <a:r>
              <a:rPr lang="fr-FR" altLang="fr-FR" dirty="0" err="1">
                <a:solidFill>
                  <a:srgbClr val="532A21"/>
                </a:solidFill>
                <a:latin typeface="Arial" panose="020B0604020202020204" pitchFamily="34" charset="0"/>
              </a:rPr>
              <a:t>Cosynus</a:t>
            </a:r>
            <a:r>
              <a:rPr lang="fr-FR" altLang="fr-FR" dirty="0">
                <a:solidFill>
                  <a:srgbClr val="532A21"/>
                </a:solidFill>
                <a:latin typeface="Arial" panose="020B0604020202020204" pitchFamily="34" charset="0"/>
              </a:rPr>
              <a:t> :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+25% MO /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ref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 </a:t>
            </a:r>
            <a:b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</a:b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Total :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Cosynus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 : -28% /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ref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rgbClr val="532A21"/>
              </a:solidFill>
              <a:effectLst/>
              <a:latin typeface="Arial" panose="020B0604020202020204" pitchFamily="34" charset="0"/>
            </a:endParaRPr>
          </a:p>
          <a:p>
            <a:endParaRPr lang="fr-FR" dirty="0">
              <a:solidFill>
                <a:srgbClr val="532A21"/>
              </a:solidFill>
              <a:latin typeface="Arial" panose="020B0604020202020204" pitchFamily="34" charset="0"/>
            </a:endParaRPr>
          </a:p>
          <a:p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</a:rPr>
              <a:t>Marge :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Cosynus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 : +15% /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rgbClr val="532A21"/>
                </a:solidFill>
                <a:effectLst/>
                <a:latin typeface="Arial" panose="020B0604020202020204" pitchFamily="34" charset="0"/>
              </a:rPr>
              <a:t>ref</a:t>
            </a:r>
            <a:endParaRPr lang="fr-FR" dirty="0">
              <a:solidFill>
                <a:srgbClr val="532A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17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32226-97EB-16D3-6181-B737B6D7F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B42E4AF-3A8A-0908-C2A0-F12C40FD95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1491" y="6303321"/>
            <a:ext cx="1705649" cy="318625"/>
          </a:xfrm>
        </p:spPr>
        <p:txBody>
          <a:bodyPr/>
          <a:lstStyle/>
          <a:p>
            <a:r>
              <a:rPr lang="fr-FR" dirty="0"/>
              <a:t>www.grab.fr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BC7845B-9607-9843-CE0F-E573535B07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90937" y="131847"/>
            <a:ext cx="5983630" cy="575779"/>
          </a:xfrm>
        </p:spPr>
        <p:txBody>
          <a:bodyPr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Bilan technico-économique : transfert actif au CTIFL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EB1B91-4FA1-5BC9-C5C1-8885AE5B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15</a:t>
            </a:fld>
            <a:endParaRPr lang="fr-FR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A9DB1DBE-FF9E-D40A-9A96-3E26D925DB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5505477"/>
              </p:ext>
            </p:extLst>
          </p:nvPr>
        </p:nvGraphicFramePr>
        <p:xfrm>
          <a:off x="921159" y="1357365"/>
          <a:ext cx="6633738" cy="3308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34FFA1CE-C32C-DCDB-1284-35CBCFFFD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956329"/>
              </p:ext>
            </p:extLst>
          </p:nvPr>
        </p:nvGraphicFramePr>
        <p:xfrm>
          <a:off x="1859354" y="4976026"/>
          <a:ext cx="7390925" cy="1645920"/>
        </p:xfrm>
        <a:graphic>
          <a:graphicData uri="http://schemas.openxmlformats.org/drawingml/2006/table">
            <a:tbl>
              <a:tblPr firstRow="1" firstCol="1" bandCol="1">
                <a:tableStyleId>{5940675A-B579-460E-94D1-54222C63F5DA}</a:tableStyleId>
              </a:tblPr>
              <a:tblGrid>
                <a:gridCol w="1662580">
                  <a:extLst>
                    <a:ext uri="{9D8B030D-6E8A-4147-A177-3AD203B41FA5}">
                      <a16:colId xmlns:a16="http://schemas.microsoft.com/office/drawing/2014/main" val="1378441776"/>
                    </a:ext>
                  </a:extLst>
                </a:gridCol>
                <a:gridCol w="5728345">
                  <a:extLst>
                    <a:ext uri="{9D8B030D-6E8A-4147-A177-3AD203B41FA5}">
                      <a16:colId xmlns:a16="http://schemas.microsoft.com/office/drawing/2014/main" val="3451312262"/>
                    </a:ext>
                  </a:extLst>
                </a:gridCol>
              </a:tblGrid>
              <a:tr h="19017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solidFill>
                            <a:srgbClr val="5D372E"/>
                          </a:solidFill>
                          <a:effectLst/>
                        </a:rPr>
                        <a:t>Avantages</a:t>
                      </a:r>
                      <a:endParaRPr lang="fr-FR" sz="1800" b="1" i="0" u="none" strike="noStrike" dirty="0">
                        <a:solidFill>
                          <a:srgbClr val="5D372E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u="none" strike="noStrike" dirty="0">
                          <a:solidFill>
                            <a:srgbClr val="5D372E"/>
                          </a:solidFill>
                          <a:effectLst/>
                        </a:rPr>
                        <a:t>Économie</a:t>
                      </a:r>
                      <a:endParaRPr lang="fr-FR" sz="1800" b="0" i="0" u="none" strike="noStrike" dirty="0">
                        <a:solidFill>
                          <a:srgbClr val="5D372E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97917"/>
                  </a:ext>
                </a:extLst>
              </a:tr>
              <a:tr h="19017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solidFill>
                            <a:srgbClr val="5D372E"/>
                          </a:solidFill>
                          <a:effectLst/>
                        </a:rPr>
                        <a:t>Permet une meilleure réactivité</a:t>
                      </a:r>
                      <a:endParaRPr lang="fr-FR" sz="1800" b="0" i="0" u="none" strike="noStrike">
                        <a:solidFill>
                          <a:srgbClr val="5D372E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097732"/>
                  </a:ext>
                </a:extLst>
              </a:tr>
              <a:tr h="10373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solidFill>
                            <a:srgbClr val="5D372E"/>
                          </a:solidFill>
                          <a:effectLst/>
                        </a:rPr>
                        <a:t>Rapidité d’exécution (Macrolophus)</a:t>
                      </a:r>
                      <a:endParaRPr lang="fr-FR" sz="1800" b="0" i="0" u="none" strike="noStrike">
                        <a:solidFill>
                          <a:srgbClr val="5D372E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0780"/>
                  </a:ext>
                </a:extLst>
              </a:tr>
              <a:tr h="190177">
                <a:tc rowSpan="3"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rgbClr val="5D372E"/>
                          </a:solidFill>
                        </a:rPr>
                        <a:t>Inconvénients</a:t>
                      </a:r>
                      <a:endParaRPr sz="1800" dirty="0">
                        <a:solidFill>
                          <a:srgbClr val="5D372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solidFill>
                            <a:srgbClr val="5D372E"/>
                          </a:solidFill>
                          <a:effectLst/>
                        </a:rPr>
                        <a:t>Demande des connaissances + outils</a:t>
                      </a:r>
                      <a:endParaRPr lang="fr-FR" sz="1800" b="0" i="0" u="none" strike="noStrike">
                        <a:solidFill>
                          <a:srgbClr val="5D372E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803783"/>
                  </a:ext>
                </a:extLst>
              </a:tr>
              <a:tr h="19017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solidFill>
                            <a:srgbClr val="5D372E"/>
                          </a:solidFill>
                          <a:effectLst/>
                        </a:rPr>
                        <a:t>Ressource en auxiliaire nécessaire</a:t>
                      </a:r>
                      <a:endParaRPr lang="fr-FR" sz="1800" b="0" i="0" u="none" strike="noStrike" dirty="0">
                        <a:solidFill>
                          <a:srgbClr val="5D372E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923851"/>
                  </a:ext>
                </a:extLst>
              </a:tr>
              <a:tr h="108056">
                <a:tc v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u="none" strike="noStrike" dirty="0">
                          <a:solidFill>
                            <a:srgbClr val="5D372E"/>
                          </a:solidFill>
                          <a:effectLst/>
                        </a:rPr>
                        <a:t>En prévention et en complément d’autres mesures</a:t>
                      </a:r>
                      <a:endParaRPr lang="fr-FR" sz="1800" b="0" i="0" u="none" strike="noStrike" dirty="0">
                        <a:solidFill>
                          <a:srgbClr val="5D372E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839423"/>
                  </a:ext>
                </a:extLst>
              </a:tr>
            </a:tbl>
          </a:graphicData>
        </a:graphic>
      </p:graphicFrame>
      <p:pic>
        <p:nvPicPr>
          <p:cNvPr id="10" name="Image 9" descr="Une image contenant boisson gazeuse, plein air, plastique, outil&#10;&#10;Description générée automatiquement">
            <a:extLst>
              <a:ext uri="{FF2B5EF4-FFF2-40B4-BE49-F238E27FC236}">
                <a16:creationId xmlns:a16="http://schemas.microsoft.com/office/drawing/2014/main" id="{D0A0E009-74A6-E470-0562-178F08902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6878" y="1622343"/>
            <a:ext cx="3425212" cy="25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34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09977-F028-41D6-DA68-AC3BAEF4B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0591A0B-E253-CB44-8C88-BAD67A60D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15" y="95786"/>
            <a:ext cx="11286765" cy="5900654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DDE557-7E4F-165B-15AC-D400B914CB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1491" y="6303321"/>
            <a:ext cx="1705649" cy="318625"/>
          </a:xfrm>
        </p:spPr>
        <p:txBody>
          <a:bodyPr/>
          <a:lstStyle/>
          <a:p>
            <a:r>
              <a:rPr lang="fr-FR" dirty="0"/>
              <a:t>www.grab.fr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83DC52-2EBA-77BD-983C-FE73BC6D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16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82699C6-8D55-654C-21BE-E841F509C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62943" y="95786"/>
            <a:ext cx="7173686" cy="575779"/>
          </a:xfrm>
          <a:solidFill>
            <a:schemeClr val="bg1"/>
          </a:solidFill>
        </p:spPr>
        <p:txBody>
          <a:bodyPr/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Contribution des différents leviers</a:t>
            </a:r>
          </a:p>
        </p:txBody>
      </p:sp>
    </p:spTree>
    <p:extLst>
      <p:ext uri="{BB962C8B-B14F-4D97-AF65-F5344CB8AC3E}">
        <p14:creationId xmlns:p14="http://schemas.microsoft.com/office/powerpoint/2010/main" val="2743502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2990F-A583-4BA5-6A0D-25662DF65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3A60F69-B727-3444-E243-643BD3F55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885" y="1322634"/>
            <a:ext cx="6749143" cy="4212731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03087E-E29A-7F65-9DEB-D0CC18634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1491" y="6303321"/>
            <a:ext cx="1705649" cy="318625"/>
          </a:xfrm>
        </p:spPr>
        <p:txBody>
          <a:bodyPr/>
          <a:lstStyle/>
          <a:p>
            <a:r>
              <a:rPr lang="fr-FR" dirty="0"/>
              <a:t>www.grab.fr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59B8ED5-4A01-1664-21E5-DB216B848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1447" y="200525"/>
            <a:ext cx="1534524" cy="575779"/>
          </a:xfrm>
        </p:spPr>
        <p:txBody>
          <a:bodyPr/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233D6B-6A0B-7E7F-60AA-F60627CBB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17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557FFE-6897-57FF-26E2-B90E540D8501}"/>
              </a:ext>
            </a:extLst>
          </p:cNvPr>
          <p:cNvSpPr txBox="1"/>
          <p:nvPr/>
        </p:nvSpPr>
        <p:spPr>
          <a:xfrm>
            <a:off x="848085" y="888671"/>
            <a:ext cx="593371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 gestion des ravageurs </a:t>
            </a: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référence</a:t>
            </a:r>
            <a:endParaRPr lang="fr-FR" sz="1800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Rendement maintenu </a:t>
            </a:r>
            <a:r>
              <a:rPr lang="fr-FR" sz="1800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référence</a:t>
            </a:r>
          </a:p>
          <a:p>
            <a:pPr marL="0" indent="0">
              <a:buNone/>
            </a:pPr>
            <a:endParaRPr lang="fr-FR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atteints / </a:t>
            </a:r>
            <a:r>
              <a:rPr lang="fr-FR" b="1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baisse des IFT </a:t>
            </a: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ravageurs en AC :</a:t>
            </a:r>
          </a:p>
          <a:p>
            <a:pPr marL="174625" indent="-87313"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fr-FR" sz="1800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CTIFL : 0</a:t>
            </a:r>
          </a:p>
          <a:p>
            <a:pPr marL="174625" indent="-87313"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APREL : -42% IFT total (-80% hors biocontrôle)</a:t>
            </a:r>
          </a:p>
          <a:p>
            <a:pPr marL="174625" indent="-87313">
              <a:buFont typeface="Arial" panose="020B0604020202020204" pitchFamily="34" charset="0"/>
              <a:buChar char="•"/>
              <a:tabLst>
                <a:tab pos="87313" algn="l"/>
              </a:tabLst>
            </a:pPr>
            <a:endParaRPr lang="fr-FR" sz="1800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2">
              <a:tabLst>
                <a:tab pos="87313" algn="l"/>
              </a:tabLst>
            </a:pP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 atteint / </a:t>
            </a:r>
            <a:r>
              <a:rPr lang="fr-FR" b="1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hausse de la marge </a:t>
            </a: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AB</a:t>
            </a:r>
            <a:endParaRPr lang="fr-FR" sz="1800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800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 contribution </a:t>
            </a:r>
            <a:r>
              <a:rPr lang="fr-FR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fr-FR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 intérieure, BF extérieure, transfert actif, lâchers d’auxiliaires </a:t>
            </a:r>
          </a:p>
          <a:p>
            <a:pPr marL="0" indent="0">
              <a:buNone/>
            </a:pPr>
            <a:endParaRPr lang="fr-FR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variable : </a:t>
            </a:r>
          </a:p>
          <a:p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réservoir, produits biocontrôle</a:t>
            </a:r>
          </a:p>
          <a:p>
            <a:endParaRPr lang="fr-FR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Faible contribution : </a:t>
            </a:r>
          </a:p>
          <a:p>
            <a:r>
              <a:rPr lang="fr-F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plantes-relais, plante nectarifère sur le rang</a:t>
            </a:r>
          </a:p>
          <a:p>
            <a:endParaRPr lang="fr-FR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504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19DB1-8ABE-5F92-2465-1484910B0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1CA060-21E0-3073-9026-C81386ACEE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1491" y="6303321"/>
            <a:ext cx="1705649" cy="318625"/>
          </a:xfrm>
        </p:spPr>
        <p:txBody>
          <a:bodyPr/>
          <a:lstStyle/>
          <a:p>
            <a:r>
              <a:rPr lang="fr-FR" dirty="0"/>
              <a:t>www.grab.fr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718D4CA-57E7-B91F-BE00-1CB2E0F225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1447" y="200525"/>
            <a:ext cx="1534524" cy="575779"/>
          </a:xfrm>
        </p:spPr>
        <p:txBody>
          <a:bodyPr/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095B04-8293-91A5-13F1-1B0F33AA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18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7D27476-BBB3-4937-AB6E-4490991582DA}"/>
              </a:ext>
            </a:extLst>
          </p:cNvPr>
          <p:cNvSpPr txBox="1"/>
          <p:nvPr/>
        </p:nvSpPr>
        <p:spPr>
          <a:xfrm>
            <a:off x="1067161" y="874602"/>
            <a:ext cx="870857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essai </a:t>
            </a:r>
            <a:r>
              <a:rPr lang="fr-FR" b="1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</a:t>
            </a: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un aménagement global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 spontanée </a:t>
            </a: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plantes de service (diagnostic initial à réaliser)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de la </a:t>
            </a:r>
            <a:r>
              <a:rPr lang="fr-FR" sz="1800" b="1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complémentarité</a:t>
            </a:r>
            <a:r>
              <a:rPr lang="fr-FR" sz="1800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aménagements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aménagements </a:t>
            </a:r>
            <a:r>
              <a:rPr lang="fr-FR" sz="1800" b="1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pérennes</a:t>
            </a:r>
            <a:r>
              <a:rPr lang="fr-FR" sz="1800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des stratégies </a:t>
            </a:r>
            <a:r>
              <a:rPr lang="fr-FR" sz="1800" b="1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annuelles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b="1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économies</a:t>
            </a: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(surtout auxiliaires achetés)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Complémentarité avec </a:t>
            </a:r>
            <a:r>
              <a:rPr lang="fr-FR" b="1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lutte biologique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Investissement humain </a:t>
            </a: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(surveillance, transfert) pour optimiser le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Encore des travaux : </a:t>
            </a:r>
          </a:p>
          <a:p>
            <a:pPr marL="631825" indent="2603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régulation des acariens, de certains ravageurs (punaises…), </a:t>
            </a:r>
          </a:p>
          <a:p>
            <a:pPr marL="631825" indent="2603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évolution des règles de décision,</a:t>
            </a:r>
          </a:p>
          <a:p>
            <a:pPr marL="631825" indent="2603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intérêt des haies,</a:t>
            </a:r>
          </a:p>
          <a:p>
            <a:pPr marL="631825" indent="2603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532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solidFill>
                <a:srgbClr val="532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619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D842C-1B91-A402-8DD7-324A8915C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BBD221-85A7-028F-6963-10B85A1B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19</a:t>
            </a:fld>
            <a:endParaRPr lang="fr-FR"/>
          </a:p>
        </p:txBody>
      </p: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3C1A3A5B-DA18-616B-3319-0912C865D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64944" y="356664"/>
            <a:ext cx="4289326" cy="2441029"/>
          </a:xfrm>
        </p:spPr>
        <p:txBody>
          <a:bodyPr/>
          <a:lstStyle/>
          <a:p>
            <a:r>
              <a:rPr lang="fr-FR" sz="8000" b="1" dirty="0"/>
              <a:t>Merci</a:t>
            </a:r>
          </a:p>
          <a:p>
            <a:r>
              <a:rPr lang="fr-FR" sz="4000" b="1" dirty="0"/>
              <a:t>À vous</a:t>
            </a:r>
          </a:p>
          <a:p>
            <a:r>
              <a:rPr lang="fr-FR" sz="4000" b="1" dirty="0"/>
              <a:t>Aux producteurs</a:t>
            </a:r>
          </a:p>
          <a:p>
            <a:r>
              <a:rPr lang="fr-FR" sz="4000" b="1" dirty="0"/>
              <a:t>Aux stagiaires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9FE8D79-A2EA-E184-7F08-0EB4C2CC4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015" y="992853"/>
            <a:ext cx="3821500" cy="50953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D6F22BF-FEDB-9F8F-BA3F-38409ACB7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334" y="3572036"/>
            <a:ext cx="1884304" cy="250990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75405E2-F4F9-5791-18AB-34996258F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21" y="2593523"/>
            <a:ext cx="1895665" cy="1969522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0ADBA00E-6964-6C1A-C50F-444DA5D0EAC4}"/>
              </a:ext>
            </a:extLst>
          </p:cNvPr>
          <p:cNvSpPr txBox="1">
            <a:spLocks/>
          </p:cNvSpPr>
          <p:nvPr/>
        </p:nvSpPr>
        <p:spPr>
          <a:xfrm>
            <a:off x="8563261" y="5136510"/>
            <a:ext cx="3367446" cy="5757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532A21"/>
                </a:solidFill>
                <a:latin typeface="SF New Republic" panose="000004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Plus d’infos sur www.grab.fr</a:t>
            </a:r>
          </a:p>
        </p:txBody>
      </p:sp>
    </p:spTree>
    <p:extLst>
      <p:ext uri="{BB962C8B-B14F-4D97-AF65-F5344CB8AC3E}">
        <p14:creationId xmlns:p14="http://schemas.microsoft.com/office/powerpoint/2010/main" val="1555724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EF612-2D77-A955-DEA0-8B9D50632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77EB6A-A4DE-6C82-4D6A-0F561D7A17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1491" y="6303321"/>
            <a:ext cx="1705649" cy="318625"/>
          </a:xfrm>
        </p:spPr>
        <p:txBody>
          <a:bodyPr/>
          <a:lstStyle/>
          <a:p>
            <a:r>
              <a:rPr lang="fr-FR" dirty="0"/>
              <a:t>www.grab.fr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61DA11-5634-A0E6-3C6D-2CDF5FF21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2</a:t>
            </a:fld>
            <a:endParaRPr lang="fr-FR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EFA726E3-A911-599C-7AB6-9E5643E1C940}"/>
              </a:ext>
            </a:extLst>
          </p:cNvPr>
          <p:cNvSpPr txBox="1">
            <a:spLocks/>
          </p:cNvSpPr>
          <p:nvPr/>
        </p:nvSpPr>
        <p:spPr>
          <a:xfrm>
            <a:off x="5809247" y="6356351"/>
            <a:ext cx="573505" cy="301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50" charset="0"/>
                <a:ea typeface="+mn-ea"/>
                <a:cs typeface="Poppins" panose="00000500000000000000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D17058-D8AB-4299-BF4C-7F2559B63FC7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CC0307C-7481-E189-33AC-581E1AE35C84}"/>
              </a:ext>
            </a:extLst>
          </p:cNvPr>
          <p:cNvSpPr txBox="1"/>
          <p:nvPr/>
        </p:nvSpPr>
        <p:spPr>
          <a:xfrm>
            <a:off x="517249" y="1540955"/>
            <a:ext cx="116747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532A21"/>
                </a:solidFill>
                <a:cs typeface="Arial" panose="020B0604020202020204" pitchFamily="34" charset="0"/>
              </a:rPr>
              <a:t>SDC : maraîchage sous abri - rotation solanacée/salade/cucurbitacée</a:t>
            </a:r>
            <a:br>
              <a:rPr lang="fr-FR" sz="2400" b="1" dirty="0">
                <a:solidFill>
                  <a:srgbClr val="532A21"/>
                </a:solidFill>
                <a:cs typeface="Arial" panose="020B0604020202020204" pitchFamily="34" charset="0"/>
              </a:rPr>
            </a:br>
            <a:r>
              <a:rPr lang="fr-FR" sz="2400" b="1" dirty="0">
                <a:solidFill>
                  <a:srgbClr val="532A21"/>
                </a:solidFill>
                <a:cs typeface="Arial" panose="020B0604020202020204" pitchFamily="34" charset="0"/>
              </a:rPr>
              <a:t>Objectifs : </a:t>
            </a:r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réduire les IFT ravageurs en AC et renforcer les performances en AB</a:t>
            </a:r>
            <a:b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</a:br>
            <a:r>
              <a:rPr lang="fr-FR" sz="2400" b="1" dirty="0">
                <a:solidFill>
                  <a:srgbClr val="532A21"/>
                </a:solidFill>
                <a:cs typeface="Arial" panose="020B0604020202020204" pitchFamily="34" charset="0"/>
              </a:rPr>
              <a:t>Leviers : </a:t>
            </a:r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Infrastructures </a:t>
            </a:r>
            <a:r>
              <a:rPr lang="fr-FR" sz="2400" dirty="0" err="1">
                <a:solidFill>
                  <a:srgbClr val="532A21"/>
                </a:solidFill>
                <a:cs typeface="Arial" panose="020B0604020202020204" pitchFamily="34" charset="0"/>
              </a:rPr>
              <a:t>agro-écologiques</a:t>
            </a:r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 à l’échelle de l’exploitation</a:t>
            </a:r>
            <a:br>
              <a:rPr lang="fr-FR" sz="2400" b="1" dirty="0">
                <a:solidFill>
                  <a:srgbClr val="532A21"/>
                </a:solidFill>
                <a:cs typeface="Arial" panose="020B0604020202020204" pitchFamily="34" charset="0"/>
              </a:rPr>
            </a:br>
            <a:r>
              <a:rPr lang="fr-FR" sz="2400" b="1" dirty="0">
                <a:solidFill>
                  <a:srgbClr val="532A21"/>
                </a:solidFill>
                <a:cs typeface="Arial" panose="020B0604020202020204" pitchFamily="34" charset="0"/>
              </a:rPr>
              <a:t>3 Sites expérimentaux : </a:t>
            </a:r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2 exploitations + 1 station expérimentale</a:t>
            </a:r>
            <a:endParaRPr lang="fr-FR" sz="2400" dirty="0">
              <a:solidFill>
                <a:srgbClr val="532A2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AE83EEE-219D-F5EF-F1E3-222D212BE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306" y="3677039"/>
            <a:ext cx="1665959" cy="7342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930586F-3174-E0A0-B224-173046241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319" y="3159886"/>
            <a:ext cx="1299861" cy="13047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FDBE5A8-B282-0102-8144-7105573CD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458" y="3438560"/>
            <a:ext cx="1861270" cy="12310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4D2FB1F-5364-0B1D-78F7-79F566C5E7E4}"/>
              </a:ext>
            </a:extLst>
          </p:cNvPr>
          <p:cNvSpPr txBox="1"/>
          <p:nvPr/>
        </p:nvSpPr>
        <p:spPr>
          <a:xfrm>
            <a:off x="1843409" y="97922"/>
            <a:ext cx="90786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>
                <a:solidFill>
                  <a:srgbClr val="532A21"/>
                </a:solidFill>
                <a:cs typeface="Arial" panose="020B0604020202020204" pitchFamily="34" charset="0"/>
              </a:rPr>
              <a:t>Co</a:t>
            </a:r>
            <a:r>
              <a:rPr lang="fr-FR" sz="2800" b="1" dirty="0">
                <a:solidFill>
                  <a:srgbClr val="532A21"/>
                </a:solidFill>
                <a:cs typeface="Arial" panose="020B0604020202020204" pitchFamily="34" charset="0"/>
              </a:rPr>
              <a:t>nception de </a:t>
            </a:r>
            <a:r>
              <a:rPr lang="fr-FR" sz="2800" b="1" u="sng" dirty="0">
                <a:solidFill>
                  <a:srgbClr val="532A21"/>
                </a:solidFill>
                <a:cs typeface="Arial" panose="020B0604020202020204" pitchFamily="34" charset="0"/>
              </a:rPr>
              <a:t>Sy</a:t>
            </a:r>
            <a:r>
              <a:rPr lang="fr-FR" sz="2800" b="1" dirty="0">
                <a:solidFill>
                  <a:srgbClr val="532A21"/>
                </a:solidFill>
                <a:cs typeface="Arial" panose="020B0604020202020204" pitchFamily="34" charset="0"/>
              </a:rPr>
              <a:t>stèmes maraîchers favorisant la Régulation </a:t>
            </a:r>
            <a:r>
              <a:rPr lang="fr-FR" sz="2800" b="1" u="sng" dirty="0">
                <a:solidFill>
                  <a:srgbClr val="532A21"/>
                </a:solidFill>
                <a:cs typeface="Arial" panose="020B0604020202020204" pitchFamily="34" charset="0"/>
              </a:rPr>
              <a:t>N</a:t>
            </a:r>
            <a:r>
              <a:rPr lang="fr-FR" sz="2800" b="1" dirty="0">
                <a:solidFill>
                  <a:srgbClr val="532A21"/>
                </a:solidFill>
                <a:cs typeface="Arial" panose="020B0604020202020204" pitchFamily="34" charset="0"/>
              </a:rPr>
              <a:t>aturelle des organismes </a:t>
            </a:r>
            <a:r>
              <a:rPr lang="fr-FR" sz="2800" b="1" u="sng" dirty="0">
                <a:solidFill>
                  <a:srgbClr val="532A21"/>
                </a:solidFill>
                <a:cs typeface="Arial" panose="020B0604020202020204" pitchFamily="34" charset="0"/>
              </a:rPr>
              <a:t>Nuis</a:t>
            </a:r>
            <a:r>
              <a:rPr lang="fr-FR" sz="2800" b="1" dirty="0">
                <a:solidFill>
                  <a:srgbClr val="532A21"/>
                </a:solidFill>
                <a:cs typeface="Arial" panose="020B0604020202020204" pitchFamily="34" charset="0"/>
              </a:rPr>
              <a:t>ibles</a:t>
            </a:r>
            <a:endParaRPr lang="fr-FR" sz="28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C99EB7A-604F-9E77-D84D-FBEA1FD48C5C}"/>
              </a:ext>
            </a:extLst>
          </p:cNvPr>
          <p:cNvSpPr txBox="1"/>
          <p:nvPr/>
        </p:nvSpPr>
        <p:spPr>
          <a:xfrm>
            <a:off x="664715" y="4927938"/>
            <a:ext cx="9256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+ CTIFL, </a:t>
            </a:r>
            <a:r>
              <a:rPr lang="fr-FR" sz="2400" dirty="0" err="1">
                <a:solidFill>
                  <a:srgbClr val="532A21"/>
                </a:solidFill>
                <a:cs typeface="Arial" panose="020B0604020202020204" pitchFamily="34" charset="0"/>
              </a:rPr>
              <a:t>Arthropologia</a:t>
            </a:r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, ISARA</a:t>
            </a:r>
          </a:p>
          <a:p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+ </a:t>
            </a:r>
            <a:r>
              <a:rPr lang="fr-FR" sz="2400" dirty="0" err="1">
                <a:solidFill>
                  <a:srgbClr val="532A21"/>
                </a:solidFill>
                <a:cs typeface="Arial" panose="020B0604020202020204" pitchFamily="34" charset="0"/>
              </a:rPr>
              <a:t>Déphy</a:t>
            </a:r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 Ferme : CA13, CA83, AgriBio84, CRA BFC, </a:t>
            </a:r>
            <a:r>
              <a:rPr lang="fr-FR" sz="2400" dirty="0" err="1">
                <a:solidFill>
                  <a:srgbClr val="532A21"/>
                </a:solidFill>
                <a:cs typeface="Arial" panose="020B0604020202020204" pitchFamily="34" charset="0"/>
              </a:rPr>
              <a:t>Biobourgogne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24360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12EEA-EF98-85BB-BF2C-9EA809DB5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969EA5-1438-2662-5D74-81156B4011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1491" y="6303321"/>
            <a:ext cx="1705649" cy="318625"/>
          </a:xfrm>
        </p:spPr>
        <p:txBody>
          <a:bodyPr/>
          <a:lstStyle/>
          <a:p>
            <a:r>
              <a:rPr lang="fr-FR" dirty="0"/>
              <a:t>www.grab.fr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AB423B-D77C-4719-5076-EECB1DCDC6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0743" y="75483"/>
            <a:ext cx="3722914" cy="575779"/>
          </a:xfrm>
        </p:spPr>
        <p:txBody>
          <a:bodyPr/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Leviers mobilisés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9E55A2-181C-953E-CB3A-729F6538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164D8B-3B35-41AA-98DB-554CA9E37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9" y="692849"/>
            <a:ext cx="10166896" cy="60254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D9E8B5C-2D20-C163-E9AC-33A7D808BDE6}"/>
              </a:ext>
            </a:extLst>
          </p:cNvPr>
          <p:cNvSpPr txBox="1"/>
          <p:nvPr/>
        </p:nvSpPr>
        <p:spPr>
          <a:xfrm>
            <a:off x="10141680" y="3138890"/>
            <a:ext cx="1945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532A21"/>
                </a:solidFill>
                <a:cs typeface="Arial" panose="020B0604020202020204" pitchFamily="34" charset="0"/>
              </a:rPr>
              <a:t>Socle commun : </a:t>
            </a:r>
          </a:p>
          <a:p>
            <a:pPr algn="ctr"/>
            <a:r>
              <a:rPr lang="fr-FR" sz="1800" dirty="0">
                <a:solidFill>
                  <a:srgbClr val="532A21"/>
                </a:solidFill>
                <a:cs typeface="Arial" panose="020B0604020202020204" pitchFamily="34" charset="0"/>
              </a:rPr>
              <a:t>co-construction en début de projet</a:t>
            </a:r>
          </a:p>
        </p:txBody>
      </p:sp>
    </p:spTree>
    <p:extLst>
      <p:ext uri="{BB962C8B-B14F-4D97-AF65-F5344CB8AC3E}">
        <p14:creationId xmlns:p14="http://schemas.microsoft.com/office/powerpoint/2010/main" val="1136133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5D128-E8D4-9C99-9E4B-F8DFFE573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0DFD25-099E-A521-FF26-46DB31B8A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1491" y="6303321"/>
            <a:ext cx="1705649" cy="318625"/>
          </a:xfrm>
        </p:spPr>
        <p:txBody>
          <a:bodyPr/>
          <a:lstStyle/>
          <a:p>
            <a:r>
              <a:rPr lang="fr-FR" dirty="0"/>
              <a:t>www.grab.fr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A77195-5E12-1A0F-5C1B-CBEA10A09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4</a:t>
            </a:fld>
            <a:endParaRPr lang="fr-FR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3464EC4F-2633-C501-A752-17D6BAC9892D}"/>
              </a:ext>
            </a:extLst>
          </p:cNvPr>
          <p:cNvSpPr txBox="1">
            <a:spLocks/>
          </p:cNvSpPr>
          <p:nvPr/>
        </p:nvSpPr>
        <p:spPr>
          <a:xfrm>
            <a:off x="5809247" y="6356351"/>
            <a:ext cx="573505" cy="301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50" charset="0"/>
                <a:ea typeface="+mn-ea"/>
                <a:cs typeface="Poppins" panose="00000500000000000000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D17058-D8AB-4299-BF4C-7F2559B63FC7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608462-F313-19E8-3D59-F498514E8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73" y="1881256"/>
            <a:ext cx="5806548" cy="410754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9559C59-AA44-CAB5-1CE5-A0634E094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945" y="1899012"/>
            <a:ext cx="5809248" cy="404581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41B8070-5B96-ED53-9921-3A39E92D4D35}"/>
              </a:ext>
            </a:extLst>
          </p:cNvPr>
          <p:cNvSpPr txBox="1"/>
          <p:nvPr/>
        </p:nvSpPr>
        <p:spPr>
          <a:xfrm>
            <a:off x="1843409" y="97922"/>
            <a:ext cx="90786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532A21"/>
                </a:solidFill>
                <a:cs typeface="Arial" panose="020B0604020202020204" pitchFamily="34" charset="0"/>
              </a:rPr>
              <a:t>Aménagements à l’échelle de l’exploitation </a:t>
            </a:r>
            <a:endParaRPr lang="fr-FR" sz="28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128CE2-27F5-1491-8C55-4EB80FFF194F}"/>
              </a:ext>
            </a:extLst>
          </p:cNvPr>
          <p:cNvSpPr txBox="1"/>
          <p:nvPr/>
        </p:nvSpPr>
        <p:spPr>
          <a:xfrm>
            <a:off x="576204" y="1014480"/>
            <a:ext cx="5806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532A21"/>
                </a:solidFill>
                <a:cs typeface="Arial" panose="020B0604020202020204" pitchFamily="34" charset="0"/>
              </a:rPr>
              <a:t>Après diagnostic : </a:t>
            </a:r>
            <a:r>
              <a:rPr lang="fr-FR" sz="1800" dirty="0" err="1">
                <a:solidFill>
                  <a:srgbClr val="532A21"/>
                </a:solidFill>
                <a:cs typeface="Arial" panose="020B0604020202020204" pitchFamily="34" charset="0"/>
              </a:rPr>
              <a:t>co-contruction</a:t>
            </a:r>
            <a:r>
              <a:rPr lang="fr-FR" sz="1800" dirty="0">
                <a:solidFill>
                  <a:srgbClr val="532A21"/>
                </a:solidFill>
                <a:cs typeface="Arial" panose="020B0604020202020204" pitchFamily="34" charset="0"/>
              </a:rPr>
              <a:t> avec le producteur</a:t>
            </a:r>
          </a:p>
        </p:txBody>
      </p:sp>
    </p:spTree>
    <p:extLst>
      <p:ext uri="{BB962C8B-B14F-4D97-AF65-F5344CB8AC3E}">
        <p14:creationId xmlns:p14="http://schemas.microsoft.com/office/powerpoint/2010/main" val="3603075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7DED8C-4928-4396-ABF1-E31AB6584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95" y="260647"/>
            <a:ext cx="3959422" cy="29695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1995B0-4DC4-47C9-B78A-08D8A5162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19" y="3627787"/>
            <a:ext cx="3959423" cy="29695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014DA9D-AC51-015C-401E-277C43E81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163" y="260646"/>
            <a:ext cx="3959423" cy="296956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E641334-D8FC-D138-3E4B-562B4E32F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991" y="3627787"/>
            <a:ext cx="3959423" cy="296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33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B66E94-13A2-076A-149A-3B36972BE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6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4363F1-7BD0-F318-BA1C-8A9C077D90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C83B104E-2D5D-9686-2DB8-AB7F84A3720A}"/>
              </a:ext>
            </a:extLst>
          </p:cNvPr>
          <p:cNvSpPr txBox="1">
            <a:spLocks/>
          </p:cNvSpPr>
          <p:nvPr/>
        </p:nvSpPr>
        <p:spPr>
          <a:xfrm>
            <a:off x="3233057" y="75483"/>
            <a:ext cx="6172200" cy="5757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532A21"/>
                </a:solidFill>
                <a:latin typeface="SF New Republic" panose="000004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Une méthodologie commune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10C8CFE-5193-5E2E-C816-87F099F24556}"/>
              </a:ext>
            </a:extLst>
          </p:cNvPr>
          <p:cNvSpPr txBox="1"/>
          <p:nvPr/>
        </p:nvSpPr>
        <p:spPr>
          <a:xfrm>
            <a:off x="517249" y="1540955"/>
            <a:ext cx="1167475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Mêmes protocoles d’observations dans les cultures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Mêmes méthodes d’échantillonnage dans les aménagements (OV + aspirations)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Même mises en forme graphiques</a:t>
            </a:r>
          </a:p>
          <a:p>
            <a:endParaRPr lang="fr-FR" sz="2400" dirty="0">
              <a:solidFill>
                <a:srgbClr val="532A2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D5A397"/>
                </a:solidFill>
                <a:cs typeface="Arial" panose="020B0604020202020204" pitchFamily="34" charset="0"/>
              </a:rPr>
              <a:t>Travail sur l’articulation des leviers entre eux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D5A397"/>
                </a:solidFill>
                <a:cs typeface="Arial" panose="020B0604020202020204" pitchFamily="34" charset="0"/>
              </a:rPr>
              <a:t>Gestion des ravageurs s’appuyant en premier lieu sur les auxiliaires indigènes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D5A397"/>
                </a:solidFill>
                <a:cs typeface="Arial" panose="020B0604020202020204" pitchFamily="34" charset="0"/>
              </a:rPr>
              <a:t>Rédaction de Règles de Décision (gestion des pucerons) avec bilan annuel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rgbClr val="D5A397"/>
                </a:solidFill>
                <a:cs typeface="Arial" panose="020B0604020202020204" pitchFamily="34" charset="0"/>
              </a:rPr>
              <a:t>Co-contruction</a:t>
            </a:r>
            <a:r>
              <a:rPr lang="fr-FR" sz="2400" dirty="0">
                <a:solidFill>
                  <a:srgbClr val="D5A397"/>
                </a:solidFill>
                <a:cs typeface="Arial" panose="020B0604020202020204" pitchFamily="34" charset="0"/>
              </a:rPr>
              <a:t> des stratégies avec les producteurs</a:t>
            </a:r>
          </a:p>
          <a:p>
            <a:b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</a:br>
            <a:endParaRPr lang="fr-FR" sz="2400" dirty="0">
              <a:solidFill>
                <a:srgbClr val="532A2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FA80718-A99A-1ADD-0D7E-E560B8C3EA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847"/>
          <a:stretch/>
        </p:blipFill>
        <p:spPr>
          <a:xfrm>
            <a:off x="1293349" y="2797096"/>
            <a:ext cx="2277484" cy="32556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3417CEB-0453-81F6-007E-4796F723B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009"/>
          <a:stretch/>
        </p:blipFill>
        <p:spPr>
          <a:xfrm>
            <a:off x="7051233" y="2797096"/>
            <a:ext cx="2261134" cy="32556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8991A1-AE5C-971C-E6D3-2AB4004FA4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72" b="14087"/>
          <a:stretch/>
        </p:blipFill>
        <p:spPr>
          <a:xfrm>
            <a:off x="4172982" y="2797096"/>
            <a:ext cx="2259753" cy="32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09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C380C-D519-B850-1AAA-50CE836BC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AE92B46-32D0-A50C-5F1E-38C36DBC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7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AE57B1F-5FDC-E7C1-0377-9B68208468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8EB23CA-6751-1756-2A56-81579882A0D8}"/>
              </a:ext>
            </a:extLst>
          </p:cNvPr>
          <p:cNvSpPr txBox="1">
            <a:spLocks/>
          </p:cNvSpPr>
          <p:nvPr/>
        </p:nvSpPr>
        <p:spPr>
          <a:xfrm>
            <a:off x="2351314" y="0"/>
            <a:ext cx="7739744" cy="5757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532A21"/>
                </a:solidFill>
                <a:latin typeface="SF New Republic" panose="000004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Exemples de suivi dans les cultures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06665A-3CA7-2B4E-7D6D-EAB4F20CB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69" y="859592"/>
            <a:ext cx="8870459" cy="57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5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1F71C-5B98-450C-9C7A-E912F119D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60137A-4E4F-E015-23F1-B6CAEFF3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8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71ADAE8-4966-716C-24EB-4555C0C677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D885848-118E-8A3A-DD0E-D91B1E8F037C}"/>
              </a:ext>
            </a:extLst>
          </p:cNvPr>
          <p:cNvSpPr txBox="1">
            <a:spLocks/>
          </p:cNvSpPr>
          <p:nvPr/>
        </p:nvSpPr>
        <p:spPr>
          <a:xfrm>
            <a:off x="2079172" y="69439"/>
            <a:ext cx="8632372" cy="5757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532A21"/>
                </a:solidFill>
                <a:latin typeface="SF New Republic" panose="000004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Exemples de suivi dans les aménagements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B829FA-13BF-7D2D-D86E-0E9B30162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6" y="1204837"/>
            <a:ext cx="7124852" cy="4654425"/>
          </a:xfrm>
          <a:prstGeom prst="rect">
            <a:avLst/>
          </a:prstGeom>
        </p:spPr>
      </p:pic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376AEC12-E121-7538-2B87-B5BC9B926693}"/>
              </a:ext>
            </a:extLst>
          </p:cNvPr>
          <p:cNvSpPr txBox="1">
            <a:spLocks/>
          </p:cNvSpPr>
          <p:nvPr/>
        </p:nvSpPr>
        <p:spPr>
          <a:xfrm>
            <a:off x="8584706" y="4768515"/>
            <a:ext cx="369611" cy="187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15F2E-3F99-49F1-8329-A13F90D6CD0C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8325FF7-883C-F11A-51B0-314A75081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32" y="2787986"/>
            <a:ext cx="2325826" cy="1152800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1133E4E-C791-77C2-6278-0DB8017929F6}"/>
              </a:ext>
            </a:extLst>
          </p:cNvPr>
          <p:cNvCxnSpPr>
            <a:cxnSpLocks/>
          </p:cNvCxnSpPr>
          <p:nvPr/>
        </p:nvCxnSpPr>
        <p:spPr>
          <a:xfrm flipH="1">
            <a:off x="5557421" y="1455938"/>
            <a:ext cx="1864311" cy="747412"/>
          </a:xfrm>
          <a:prstGeom prst="straightConnector1">
            <a:avLst/>
          </a:prstGeom>
          <a:ln w="19050">
            <a:solidFill>
              <a:srgbClr val="9BBB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C451520-5764-AC99-A028-2CF16823120A}"/>
              </a:ext>
            </a:extLst>
          </p:cNvPr>
          <p:cNvCxnSpPr>
            <a:cxnSpLocks/>
          </p:cNvCxnSpPr>
          <p:nvPr/>
        </p:nvCxnSpPr>
        <p:spPr>
          <a:xfrm flipH="1">
            <a:off x="5557421" y="3428999"/>
            <a:ext cx="1524056" cy="45670"/>
          </a:xfrm>
          <a:prstGeom prst="straightConnector1">
            <a:avLst/>
          </a:prstGeom>
          <a:ln w="19050">
            <a:solidFill>
              <a:srgbClr val="C050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71C66F3-48D9-B428-8A02-781E42651707}"/>
              </a:ext>
            </a:extLst>
          </p:cNvPr>
          <p:cNvCxnSpPr>
            <a:cxnSpLocks/>
          </p:cNvCxnSpPr>
          <p:nvPr/>
        </p:nvCxnSpPr>
        <p:spPr>
          <a:xfrm flipH="1">
            <a:off x="6942157" y="4955810"/>
            <a:ext cx="648251" cy="7936"/>
          </a:xfrm>
          <a:prstGeom prst="straightConnector1">
            <a:avLst/>
          </a:prstGeom>
          <a:ln w="19050">
            <a:solidFill>
              <a:srgbClr val="4F81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81921E15-C45B-4083-C694-061CD33F4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408" y="700189"/>
            <a:ext cx="4180114" cy="19747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A0C1CFA-1ABA-D8B6-0619-B980EA5F1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1732" y="4346118"/>
            <a:ext cx="4206749" cy="1911474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B712A1C8-7895-15ED-1A31-CDC3896773A0}"/>
              </a:ext>
            </a:extLst>
          </p:cNvPr>
          <p:cNvSpPr/>
          <p:nvPr/>
        </p:nvSpPr>
        <p:spPr>
          <a:xfrm>
            <a:off x="10431261" y="4410123"/>
            <a:ext cx="1339261" cy="129821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436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4BF45-5481-0C69-2A3F-5AACE58AC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8EE43E2-049D-707A-D82F-DCFE10861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5F2E-3F99-49F1-8329-A13F90D6CD0C}" type="slidenum">
              <a:rPr lang="fr-FR" smtClean="0"/>
              <a:t>9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3F1A9D5-9579-56F3-A11D-A288A5997C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745A8837-6AF5-1F5A-C29C-6F1C0F13CDE9}"/>
              </a:ext>
            </a:extLst>
          </p:cNvPr>
          <p:cNvSpPr txBox="1">
            <a:spLocks/>
          </p:cNvSpPr>
          <p:nvPr/>
        </p:nvSpPr>
        <p:spPr>
          <a:xfrm>
            <a:off x="3233057" y="75483"/>
            <a:ext cx="6172200" cy="5757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532A21"/>
                </a:solidFill>
                <a:latin typeface="SF New Republic" panose="000004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Une méthodologie commune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8349A65-952B-0293-4643-13FFC747E1A0}"/>
              </a:ext>
            </a:extLst>
          </p:cNvPr>
          <p:cNvSpPr txBox="1"/>
          <p:nvPr/>
        </p:nvSpPr>
        <p:spPr>
          <a:xfrm>
            <a:off x="517249" y="1540955"/>
            <a:ext cx="1167475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D5A397"/>
                </a:solidFill>
                <a:cs typeface="Arial" panose="020B0604020202020204" pitchFamily="34" charset="0"/>
              </a:rPr>
              <a:t>Mêmes protocoles d’observations dans les cultures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D5A397"/>
                </a:solidFill>
                <a:cs typeface="Arial" panose="020B0604020202020204" pitchFamily="34" charset="0"/>
              </a:rPr>
              <a:t>Mêmes méthodes d’échantillonnage dans les aménagements (</a:t>
            </a:r>
            <a:r>
              <a:rPr lang="fr-FR" sz="2400" dirty="0" err="1">
                <a:solidFill>
                  <a:srgbClr val="D5A397"/>
                </a:solidFill>
                <a:cs typeface="Arial" panose="020B0604020202020204" pitchFamily="34" charset="0"/>
              </a:rPr>
              <a:t>aspirations+OV</a:t>
            </a:r>
            <a:r>
              <a:rPr lang="fr-FR" sz="2400" dirty="0">
                <a:solidFill>
                  <a:srgbClr val="D5A397"/>
                </a:solidFill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D5A397"/>
                </a:solidFill>
                <a:cs typeface="Arial" panose="020B0604020202020204" pitchFamily="34" charset="0"/>
              </a:rPr>
              <a:t>Même mises en forme graphiques</a:t>
            </a:r>
          </a:p>
          <a:p>
            <a:endParaRPr lang="fr-FR" sz="2400" dirty="0">
              <a:solidFill>
                <a:srgbClr val="532A2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Pilotage : </a:t>
            </a:r>
            <a:r>
              <a:rPr lang="fr-FR" sz="2400" dirty="0">
                <a:solidFill>
                  <a:srgbClr val="5D372E"/>
                </a:solidFill>
                <a:cs typeface="Arial" panose="020B0604020202020204" pitchFamily="34" charset="0"/>
              </a:rPr>
              <a:t>travail</a:t>
            </a:r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 sur l’articulation des leviers entre eux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Gestion des ravageurs s’appuyant en premier lieu sur les auxiliaires indigènes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Rédaction de Règles de Décision (gestion des pucerons) avec bilan annuel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rgbClr val="532A21"/>
                </a:solidFill>
                <a:cs typeface="Arial" panose="020B0604020202020204" pitchFamily="34" charset="0"/>
              </a:rPr>
              <a:t>Co-contruction</a:t>
            </a:r>
            <a: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  <a:t> des stratégies avec les producteurs</a:t>
            </a:r>
          </a:p>
          <a:p>
            <a:br>
              <a:rPr lang="fr-FR" sz="2400" dirty="0">
                <a:solidFill>
                  <a:srgbClr val="532A21"/>
                </a:solidFill>
                <a:cs typeface="Arial" panose="020B0604020202020204" pitchFamily="34" charset="0"/>
              </a:rPr>
            </a:br>
            <a:endParaRPr lang="fr-FR" sz="2400" dirty="0">
              <a:solidFill>
                <a:srgbClr val="532A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84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Gra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3027"/>
      </a:accent1>
      <a:accent2>
        <a:srgbClr val="E3DD00"/>
      </a:accent2>
      <a:accent3>
        <a:srgbClr val="52BFE9"/>
      </a:accent3>
      <a:accent4>
        <a:srgbClr val="765DF5"/>
      </a:accent4>
      <a:accent5>
        <a:srgbClr val="FC9FE0"/>
      </a:accent5>
      <a:accent6>
        <a:srgbClr val="FBA34D"/>
      </a:accent6>
      <a:hlink>
        <a:srgbClr val="EA616A"/>
      </a:hlink>
      <a:folHlink>
        <a:srgbClr val="865F5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986</Words>
  <Application>Microsoft Office PowerPoint</Application>
  <PresentationFormat>Grand écran</PresentationFormat>
  <Paragraphs>438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Arial</vt:lpstr>
      <vt:lpstr>Calibri</vt:lpstr>
      <vt:lpstr>Poppins</vt:lpstr>
      <vt:lpstr>SF New Republic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Christelle</dc:creator>
  <cp:lastModifiedBy>Jérôme Lambion</cp:lastModifiedBy>
  <cp:revision>26</cp:revision>
  <dcterms:created xsi:type="dcterms:W3CDTF">2019-12-04T12:54:35Z</dcterms:created>
  <dcterms:modified xsi:type="dcterms:W3CDTF">2025-03-31T13:28:31Z</dcterms:modified>
</cp:coreProperties>
</file>