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84"/>
  </p:notesMasterIdLst>
  <p:handoutMasterIdLst>
    <p:handoutMasterId r:id="rId85"/>
  </p:handoutMasterIdLst>
  <p:sldIdLst>
    <p:sldId id="745" r:id="rId5"/>
    <p:sldId id="787" r:id="rId6"/>
    <p:sldId id="788" r:id="rId7"/>
    <p:sldId id="789" r:id="rId8"/>
    <p:sldId id="790" r:id="rId9"/>
    <p:sldId id="859" r:id="rId10"/>
    <p:sldId id="860" r:id="rId11"/>
    <p:sldId id="861" r:id="rId12"/>
    <p:sldId id="864" r:id="rId13"/>
    <p:sldId id="794" r:id="rId14"/>
    <p:sldId id="869" r:id="rId15"/>
    <p:sldId id="791" r:id="rId16"/>
    <p:sldId id="871" r:id="rId17"/>
    <p:sldId id="773" r:id="rId18"/>
    <p:sldId id="795" r:id="rId19"/>
    <p:sldId id="774" r:id="rId20"/>
    <p:sldId id="872" r:id="rId21"/>
    <p:sldId id="796" r:id="rId22"/>
    <p:sldId id="805" r:id="rId23"/>
    <p:sldId id="755" r:id="rId24"/>
    <p:sldId id="801" r:id="rId25"/>
    <p:sldId id="775" r:id="rId26"/>
    <p:sldId id="804" r:id="rId27"/>
    <p:sldId id="803" r:id="rId28"/>
    <p:sldId id="779" r:id="rId29"/>
    <p:sldId id="759" r:id="rId30"/>
    <p:sldId id="807" r:id="rId31"/>
    <p:sldId id="806" r:id="rId32"/>
    <p:sldId id="808" r:id="rId33"/>
    <p:sldId id="781" r:id="rId34"/>
    <p:sldId id="876" r:id="rId35"/>
    <p:sldId id="782" r:id="rId36"/>
    <p:sldId id="783" r:id="rId37"/>
    <p:sldId id="784" r:id="rId38"/>
    <p:sldId id="785" r:id="rId39"/>
    <p:sldId id="765" r:id="rId40"/>
    <p:sldId id="798" r:id="rId41"/>
    <p:sldId id="800" r:id="rId42"/>
    <p:sldId id="815" r:id="rId43"/>
    <p:sldId id="816" r:id="rId44"/>
    <p:sldId id="818" r:id="rId45"/>
    <p:sldId id="873" r:id="rId46"/>
    <p:sldId id="877" r:id="rId47"/>
    <p:sldId id="819" r:id="rId48"/>
    <p:sldId id="843" r:id="rId49"/>
    <p:sldId id="844" r:id="rId50"/>
    <p:sldId id="845" r:id="rId51"/>
    <p:sldId id="846" r:id="rId52"/>
    <p:sldId id="847" r:id="rId53"/>
    <p:sldId id="849" r:id="rId54"/>
    <p:sldId id="850" r:id="rId55"/>
    <p:sldId id="851" r:id="rId56"/>
    <p:sldId id="852" r:id="rId57"/>
    <p:sldId id="853" r:id="rId58"/>
    <p:sldId id="821" r:id="rId59"/>
    <p:sldId id="825" r:id="rId60"/>
    <p:sldId id="878" r:id="rId61"/>
    <p:sldId id="879" r:id="rId62"/>
    <p:sldId id="880" r:id="rId63"/>
    <p:sldId id="881" r:id="rId64"/>
    <p:sldId id="882" r:id="rId65"/>
    <p:sldId id="826" r:id="rId66"/>
    <p:sldId id="665" r:id="rId67"/>
    <p:sldId id="749" r:id="rId68"/>
    <p:sldId id="704" r:id="rId69"/>
    <p:sldId id="705" r:id="rId70"/>
    <p:sldId id="772" r:id="rId71"/>
    <p:sldId id="771" r:id="rId72"/>
    <p:sldId id="830" r:id="rId73"/>
    <p:sldId id="827" r:id="rId74"/>
    <p:sldId id="832" r:id="rId75"/>
    <p:sldId id="828" r:id="rId76"/>
    <p:sldId id="854" r:id="rId77"/>
    <p:sldId id="855" r:id="rId78"/>
    <p:sldId id="829" r:id="rId79"/>
    <p:sldId id="856" r:id="rId80"/>
    <p:sldId id="857" r:id="rId81"/>
    <p:sldId id="786" r:id="rId82"/>
    <p:sldId id="858" r:id="rId83"/>
  </p:sldIdLst>
  <p:sldSz cx="9144000" cy="6858000" type="screen4x3"/>
  <p:notesSz cx="7099300" cy="10234613"/>
  <p:defaultTextStyle>
    <a:defPPr>
      <a:defRPr lang="de-CH"/>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457200" rtl="0" eaLnBrk="1" latinLnBrk="0" hangingPunct="1">
      <a:defRPr sz="2400" b="1" kern="1200">
        <a:solidFill>
          <a:schemeClr val="tx1"/>
        </a:solidFill>
        <a:latin typeface="Arial" charset="0"/>
        <a:ea typeface="+mn-ea"/>
        <a:cs typeface="+mn-cs"/>
      </a:defRPr>
    </a:lvl6pPr>
    <a:lvl7pPr marL="2743200" algn="l" defTabSz="457200" rtl="0" eaLnBrk="1" latinLnBrk="0" hangingPunct="1">
      <a:defRPr sz="2400" b="1" kern="1200">
        <a:solidFill>
          <a:schemeClr val="tx1"/>
        </a:solidFill>
        <a:latin typeface="Arial" charset="0"/>
        <a:ea typeface="+mn-ea"/>
        <a:cs typeface="+mn-cs"/>
      </a:defRPr>
    </a:lvl7pPr>
    <a:lvl8pPr marL="3200400" algn="l" defTabSz="457200" rtl="0" eaLnBrk="1" latinLnBrk="0" hangingPunct="1">
      <a:defRPr sz="2400" b="1" kern="1200">
        <a:solidFill>
          <a:schemeClr val="tx1"/>
        </a:solidFill>
        <a:latin typeface="Arial" charset="0"/>
        <a:ea typeface="+mn-ea"/>
        <a:cs typeface="+mn-cs"/>
      </a:defRPr>
    </a:lvl8pPr>
    <a:lvl9pPr marL="3657600" algn="l" defTabSz="4572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88">
          <p15:clr>
            <a:srgbClr val="A4A3A4"/>
          </p15:clr>
        </p15:guide>
        <p15:guide id="2" orient="horz" pos="924">
          <p15:clr>
            <a:srgbClr val="A4A3A4"/>
          </p15:clr>
        </p15:guide>
        <p15:guide id="3" orient="horz" pos="708">
          <p15:clr>
            <a:srgbClr val="A4A3A4"/>
          </p15:clr>
        </p15:guide>
        <p15:guide id="4" orient="horz" pos="440">
          <p15:clr>
            <a:srgbClr val="A4A3A4"/>
          </p15:clr>
        </p15:guide>
        <p15:guide id="5" orient="horz" pos="1186">
          <p15:clr>
            <a:srgbClr val="A4A3A4"/>
          </p15:clr>
        </p15:guide>
        <p15:guide id="6" orient="horz" pos="2360">
          <p15:clr>
            <a:srgbClr val="A4A3A4"/>
          </p15:clr>
        </p15:guide>
        <p15:guide id="7" orient="horz" pos="4006">
          <p15:clr>
            <a:srgbClr val="A4A3A4"/>
          </p15:clr>
        </p15:guide>
        <p15:guide id="8" orient="horz" pos="3712">
          <p15:clr>
            <a:srgbClr val="A4A3A4"/>
          </p15:clr>
        </p15:guide>
        <p15:guide id="9" pos="5478">
          <p15:clr>
            <a:srgbClr val="A4A3A4"/>
          </p15:clr>
        </p15:guide>
        <p15:guide id="10" pos="1536">
          <p15:clr>
            <a:srgbClr val="A4A3A4"/>
          </p15:clr>
        </p15:guide>
        <p15:guide id="11" pos="2960">
          <p15:clr>
            <a:srgbClr val="A4A3A4"/>
          </p15:clr>
        </p15:guide>
        <p15:guide id="12" pos="2848">
          <p15:clr>
            <a:srgbClr val="A4A3A4"/>
          </p15:clr>
        </p15:guide>
        <p15:guide id="13" pos="336">
          <p15:clr>
            <a:srgbClr val="A4A3A4"/>
          </p15:clr>
        </p15:guide>
        <p15:guide id="14" pos="1648">
          <p15:clr>
            <a:srgbClr val="A4A3A4"/>
          </p15:clr>
        </p15:guide>
        <p15:guide id="15" pos="3744">
          <p15:clr>
            <a:srgbClr val="A4A3A4"/>
          </p15:clr>
        </p15:guide>
        <p15:guide id="16" pos="384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1B0B91-4E1B-1F1D-D3FD-C3BFD46F9241}" name="Ulmann Selina" initials="US" userId="S::selina.ulmann@fibl.org::1d12f980-3dde-4f60-866c-e9d2f40227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enninkmeyer Christine" initials="BC" lastIdx="9" clrIdx="0">
    <p:extLst>
      <p:ext uri="{19B8F6BF-5375-455C-9EA6-DF929625EA0E}">
        <p15:presenceInfo xmlns:p15="http://schemas.microsoft.com/office/powerpoint/2012/main" userId="S-1-5-21-1635401191-1135830115-316617838-74069" providerId="AD"/>
      </p:ext>
    </p:extLst>
  </p:cmAuthor>
  <p:cmAuthor id="2" name="Kanner Elsa" initials="KE" lastIdx="13" clrIdx="1">
    <p:extLst>
      <p:ext uri="{19B8F6BF-5375-455C-9EA6-DF929625EA0E}">
        <p15:presenceInfo xmlns:p15="http://schemas.microsoft.com/office/powerpoint/2012/main" userId="S-1-5-21-1635401191-1135830115-316617838-75758" providerId="AD"/>
      </p:ext>
    </p:extLst>
  </p:cmAuthor>
  <p:cmAuthor id="3" name="Ulmann Selina" initials="US" lastIdx="166" clrIdx="2">
    <p:extLst>
      <p:ext uri="{19B8F6BF-5375-455C-9EA6-DF929625EA0E}">
        <p15:presenceInfo xmlns:p15="http://schemas.microsoft.com/office/powerpoint/2012/main" userId="S-1-5-21-1635401191-1135830115-316617838-75661" providerId="AD"/>
      </p:ext>
    </p:extLst>
  </p:cmAuthor>
  <p:cmAuthor id="4" name="Weidmann Gilles" initials="WG" lastIdx="4" clrIdx="3">
    <p:extLst>
      <p:ext uri="{19B8F6BF-5375-455C-9EA6-DF929625EA0E}">
        <p15:presenceInfo xmlns:p15="http://schemas.microsoft.com/office/powerpoint/2012/main" userId="S-1-5-21-1635401191-1135830115-316617838-1041" providerId="AD"/>
      </p:ext>
    </p:extLst>
  </p:cmAuthor>
  <p:cmAuthor id="5" name="Weidmann Gilles" initials="WG [2]" lastIdx="4" clrIdx="4">
    <p:extLst>
      <p:ext uri="{19B8F6BF-5375-455C-9EA6-DF929625EA0E}">
        <p15:presenceInfo xmlns:p15="http://schemas.microsoft.com/office/powerpoint/2012/main" userId="S::gilles.weidmann@fibl.org::f66d931a-3935-4809-a05b-d03ec493d27e" providerId="AD"/>
      </p:ext>
    </p:extLst>
  </p:cmAuthor>
  <p:cmAuthor id="6" name="Staehli Pamela" initials="SP" lastIdx="3" clrIdx="5">
    <p:extLst>
      <p:ext uri="{19B8F6BF-5375-455C-9EA6-DF929625EA0E}">
        <p15:presenceInfo xmlns:p15="http://schemas.microsoft.com/office/powerpoint/2012/main" userId="S-1-5-21-1635401191-1135830115-316617838-73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B75"/>
    <a:srgbClr val="312682"/>
    <a:srgbClr val="FFC000"/>
    <a:srgbClr val="FFDDAD"/>
    <a:srgbClr val="FADBC6"/>
    <a:srgbClr val="F6C09C"/>
    <a:srgbClr val="D4ECBA"/>
    <a:srgbClr val="F2A36E"/>
    <a:srgbClr val="EE864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86" d="100"/>
          <a:sy n="86" d="100"/>
        </p:scale>
        <p:origin x="1354" y="72"/>
      </p:cViewPr>
      <p:guideLst>
        <p:guide orient="horz" pos="3888"/>
        <p:guide orient="horz" pos="924"/>
        <p:guide orient="horz" pos="708"/>
        <p:guide orient="horz" pos="440"/>
        <p:guide orient="horz" pos="1186"/>
        <p:guide orient="horz" pos="2360"/>
        <p:guide orient="horz" pos="4006"/>
        <p:guide orient="horz" pos="3712"/>
        <p:guide pos="5478"/>
        <p:guide pos="1536"/>
        <p:guide pos="2960"/>
        <p:guide pos="2848"/>
        <p:guide pos="336"/>
        <p:guide pos="1648"/>
        <p:guide pos="3744"/>
        <p:guide pos="38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93671" cy="477441"/>
          </a:xfrm>
          <a:prstGeom prst="rect">
            <a:avLst/>
          </a:prstGeom>
          <a:noFill/>
          <a:ln w="9525">
            <a:noFill/>
            <a:miter lim="800000"/>
            <a:headEnd/>
            <a:tailEnd/>
          </a:ln>
          <a:effectLst/>
        </p:spPr>
        <p:txBody>
          <a:bodyPr vert="horz" wrap="square" lIns="97163" tIns="48581" rIns="97163" bIns="48581" numCol="1" anchor="t" anchorCtr="0" compatLnSpc="1">
            <a:prstTxWarp prst="textNoShape">
              <a:avLst/>
            </a:prstTxWarp>
          </a:bodyPr>
          <a:lstStyle>
            <a:lvl1pPr defTabSz="965371">
              <a:defRPr sz="1200" b="0">
                <a:latin typeface="Times New Roman" charset="0"/>
              </a:defRPr>
            </a:lvl1pPr>
          </a:lstStyle>
          <a:p>
            <a:pPr>
              <a:defRPr/>
            </a:pPr>
            <a:r>
              <a:rPr lang="de-DE"/>
              <a:t>FiBL</a:t>
            </a:r>
            <a:endParaRPr lang="de-CH"/>
          </a:p>
        </p:txBody>
      </p:sp>
      <p:sp>
        <p:nvSpPr>
          <p:cNvPr id="4099" name="Rectangle 3"/>
          <p:cNvSpPr>
            <a:spLocks noGrp="1" noChangeArrowheads="1"/>
          </p:cNvSpPr>
          <p:nvPr>
            <p:ph type="dt" sz="quarter" idx="1"/>
          </p:nvPr>
        </p:nvSpPr>
        <p:spPr bwMode="auto">
          <a:xfrm>
            <a:off x="3988988" y="0"/>
            <a:ext cx="3093670" cy="477441"/>
          </a:xfrm>
          <a:prstGeom prst="rect">
            <a:avLst/>
          </a:prstGeom>
          <a:noFill/>
          <a:ln w="9525">
            <a:noFill/>
            <a:miter lim="800000"/>
            <a:headEnd/>
            <a:tailEnd/>
          </a:ln>
          <a:effectLst/>
        </p:spPr>
        <p:txBody>
          <a:bodyPr vert="horz" wrap="square" lIns="97163" tIns="48581" rIns="97163" bIns="48581" numCol="1" anchor="t" anchorCtr="0" compatLnSpc="1">
            <a:prstTxWarp prst="textNoShape">
              <a:avLst/>
            </a:prstTxWarp>
          </a:bodyPr>
          <a:lstStyle>
            <a:lvl1pPr algn="r" defTabSz="965371">
              <a:defRPr sz="1200" b="0">
                <a:latin typeface="Times New Roman" charset="0"/>
              </a:defRPr>
            </a:lvl1pPr>
          </a:lstStyle>
          <a:p>
            <a:pPr>
              <a:defRPr/>
            </a:pPr>
            <a:fld id="{6E1D1DFD-66A3-43C0-960F-85B276673C29}" type="datetime1">
              <a:rPr lang="de-DE" smtClean="0"/>
              <a:pPr>
                <a:defRPr/>
              </a:pPr>
              <a:t>05.06.2024</a:t>
            </a:fld>
            <a:endParaRPr lang="de-CH"/>
          </a:p>
        </p:txBody>
      </p:sp>
      <p:sp>
        <p:nvSpPr>
          <p:cNvPr id="4100" name="Rectangle 4"/>
          <p:cNvSpPr>
            <a:spLocks noGrp="1" noChangeArrowheads="1"/>
          </p:cNvSpPr>
          <p:nvPr>
            <p:ph type="ftr" sz="quarter" idx="2"/>
          </p:nvPr>
        </p:nvSpPr>
        <p:spPr bwMode="auto">
          <a:xfrm>
            <a:off x="1" y="9729281"/>
            <a:ext cx="3093671" cy="480722"/>
          </a:xfrm>
          <a:prstGeom prst="rect">
            <a:avLst/>
          </a:prstGeom>
          <a:noFill/>
          <a:ln w="9525">
            <a:noFill/>
            <a:miter lim="800000"/>
            <a:headEnd/>
            <a:tailEnd/>
          </a:ln>
          <a:effectLst/>
        </p:spPr>
        <p:txBody>
          <a:bodyPr vert="horz" wrap="square" lIns="97163" tIns="48581" rIns="97163" bIns="48581" numCol="1" anchor="b" anchorCtr="0" compatLnSpc="1">
            <a:prstTxWarp prst="textNoShape">
              <a:avLst/>
            </a:prstTxWarp>
          </a:bodyPr>
          <a:lstStyle>
            <a:lvl1pPr defTabSz="965371">
              <a:defRPr sz="1200" b="0">
                <a:latin typeface="Times New Roman" charset="0"/>
              </a:defRPr>
            </a:lvl1pPr>
          </a:lstStyle>
          <a:p>
            <a:pPr>
              <a:defRPr/>
            </a:pPr>
            <a:r>
              <a:rPr lang="de-CH"/>
              <a:t>www.fibl.org</a:t>
            </a:r>
          </a:p>
        </p:txBody>
      </p:sp>
      <p:sp>
        <p:nvSpPr>
          <p:cNvPr id="4101" name="Rectangle 5"/>
          <p:cNvSpPr>
            <a:spLocks noGrp="1" noChangeArrowheads="1"/>
          </p:cNvSpPr>
          <p:nvPr>
            <p:ph type="sldNum" sz="quarter" idx="3"/>
          </p:nvPr>
        </p:nvSpPr>
        <p:spPr bwMode="auto">
          <a:xfrm>
            <a:off x="3988988" y="9729281"/>
            <a:ext cx="3093670" cy="480722"/>
          </a:xfrm>
          <a:prstGeom prst="rect">
            <a:avLst/>
          </a:prstGeom>
          <a:noFill/>
          <a:ln w="9525">
            <a:noFill/>
            <a:miter lim="800000"/>
            <a:headEnd/>
            <a:tailEnd/>
          </a:ln>
          <a:effectLst/>
        </p:spPr>
        <p:txBody>
          <a:bodyPr vert="horz" wrap="square" lIns="97163" tIns="48581" rIns="97163" bIns="48581" numCol="1" anchor="b" anchorCtr="0" compatLnSpc="1">
            <a:prstTxWarp prst="textNoShape">
              <a:avLst/>
            </a:prstTxWarp>
          </a:bodyPr>
          <a:lstStyle>
            <a:lvl1pPr algn="r" defTabSz="965371">
              <a:defRPr sz="1200" b="0">
                <a:latin typeface="Times New Roman" charset="0"/>
              </a:defRPr>
            </a:lvl1pPr>
          </a:lstStyle>
          <a:p>
            <a:pPr>
              <a:defRPr/>
            </a:pPr>
            <a:fld id="{C9AAA821-03F2-4105-9D3D-E6CC72E67156}" type="slidenum">
              <a:rPr lang="de-CH"/>
              <a:pPr>
                <a:defRPr/>
              </a:pPr>
              <a:t>‹Nr.›</a:t>
            </a:fld>
            <a:endParaRPr lang="de-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93671" cy="477441"/>
          </a:xfrm>
          <a:prstGeom prst="rect">
            <a:avLst/>
          </a:prstGeom>
          <a:noFill/>
          <a:ln w="9525">
            <a:noFill/>
            <a:miter lim="800000"/>
            <a:headEnd/>
            <a:tailEnd/>
          </a:ln>
          <a:effectLst/>
        </p:spPr>
        <p:txBody>
          <a:bodyPr vert="horz" wrap="square" lIns="97163" tIns="48581" rIns="97163" bIns="48581" numCol="1" anchor="t" anchorCtr="0" compatLnSpc="1">
            <a:prstTxWarp prst="textNoShape">
              <a:avLst/>
            </a:prstTxWarp>
          </a:bodyPr>
          <a:lstStyle>
            <a:lvl1pPr defTabSz="965371">
              <a:defRPr sz="1200" b="0">
                <a:latin typeface="Times New Roman" charset="0"/>
              </a:defRPr>
            </a:lvl1pPr>
          </a:lstStyle>
          <a:p>
            <a:pPr>
              <a:defRPr/>
            </a:pPr>
            <a:r>
              <a:rPr lang="de-DE"/>
              <a:t>FiBL</a:t>
            </a:r>
            <a:endParaRPr lang="de-CH"/>
          </a:p>
        </p:txBody>
      </p:sp>
      <p:sp>
        <p:nvSpPr>
          <p:cNvPr id="3075" name="Rectangle 3"/>
          <p:cNvSpPr>
            <a:spLocks noGrp="1" noChangeArrowheads="1"/>
          </p:cNvSpPr>
          <p:nvPr>
            <p:ph type="dt" idx="1"/>
          </p:nvPr>
        </p:nvSpPr>
        <p:spPr bwMode="auto">
          <a:xfrm>
            <a:off x="3988988" y="0"/>
            <a:ext cx="3093670" cy="477441"/>
          </a:xfrm>
          <a:prstGeom prst="rect">
            <a:avLst/>
          </a:prstGeom>
          <a:noFill/>
          <a:ln w="9525">
            <a:noFill/>
            <a:miter lim="800000"/>
            <a:headEnd/>
            <a:tailEnd/>
          </a:ln>
          <a:effectLst/>
        </p:spPr>
        <p:txBody>
          <a:bodyPr vert="horz" wrap="square" lIns="97163" tIns="48581" rIns="97163" bIns="48581" numCol="1" anchor="t" anchorCtr="0" compatLnSpc="1">
            <a:prstTxWarp prst="textNoShape">
              <a:avLst/>
            </a:prstTxWarp>
          </a:bodyPr>
          <a:lstStyle>
            <a:lvl1pPr algn="r" defTabSz="965371">
              <a:defRPr sz="1200" b="0">
                <a:latin typeface="Times New Roman" charset="0"/>
              </a:defRPr>
            </a:lvl1pPr>
          </a:lstStyle>
          <a:p>
            <a:pPr>
              <a:defRPr/>
            </a:pPr>
            <a:fld id="{30A2E6DE-5C23-4B8D-80AA-F70A250176EA}" type="datetime1">
              <a:rPr lang="de-DE" smtClean="0"/>
              <a:t>05.06.2024</a:t>
            </a:fld>
            <a:endParaRPr lang="de-CH"/>
          </a:p>
        </p:txBody>
      </p:sp>
      <p:sp>
        <p:nvSpPr>
          <p:cNvPr id="29700" name="Rectangle 4"/>
          <p:cNvSpPr>
            <a:spLocks noGrp="1" noRot="1" noChangeAspect="1" noChangeArrowheads="1" noTextEdit="1"/>
          </p:cNvSpPr>
          <p:nvPr>
            <p:ph type="sldImg" idx="2"/>
          </p:nvPr>
        </p:nvSpPr>
        <p:spPr bwMode="auto">
          <a:xfrm>
            <a:off x="1031875" y="798513"/>
            <a:ext cx="5100638" cy="3825875"/>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976861" y="4866282"/>
            <a:ext cx="5210480" cy="4625101"/>
          </a:xfrm>
          <a:prstGeom prst="rect">
            <a:avLst/>
          </a:prstGeom>
          <a:noFill/>
          <a:ln w="9525">
            <a:noFill/>
            <a:miter lim="800000"/>
            <a:headEnd/>
            <a:tailEnd/>
          </a:ln>
          <a:effectLst/>
        </p:spPr>
        <p:txBody>
          <a:bodyPr vert="horz" wrap="square" lIns="97163" tIns="48581" rIns="97163" bIns="48581" numCol="1" anchor="t" anchorCtr="0" compatLnSpc="1">
            <a:prstTxWarp prst="textNoShape">
              <a:avLst/>
            </a:prstTxWarp>
          </a:bodyPr>
          <a:lstStyle/>
          <a:p>
            <a:pPr lvl="0"/>
            <a:r>
              <a:rPr lang="de-CH" noProof="0"/>
              <a:t>Traitement d'un mastertextformat</a:t>
            </a:r>
          </a:p>
          <a:p>
            <a:pPr lvl="1"/>
            <a:r>
              <a:rPr lang="de-CH" noProof="0"/>
              <a:t>Zweite Ebene</a:t>
            </a:r>
          </a:p>
          <a:p>
            <a:pPr lvl="2"/>
            <a:r>
              <a:rPr lang="de-CH" noProof="0"/>
              <a:t>Première étape</a:t>
            </a:r>
          </a:p>
          <a:p>
            <a:pPr lvl="3"/>
            <a:r>
              <a:rPr lang="de-CH" noProof="0"/>
              <a:t>Vierte Ebene</a:t>
            </a:r>
          </a:p>
          <a:p>
            <a:pPr lvl="4"/>
            <a:r>
              <a:rPr lang="de-CH" noProof="0"/>
              <a:t>La cinquième scène</a:t>
            </a:r>
          </a:p>
        </p:txBody>
      </p:sp>
      <p:sp>
        <p:nvSpPr>
          <p:cNvPr id="3078" name="Rectangle 6"/>
          <p:cNvSpPr>
            <a:spLocks noGrp="1" noChangeArrowheads="1"/>
          </p:cNvSpPr>
          <p:nvPr>
            <p:ph type="ftr" sz="quarter" idx="4"/>
          </p:nvPr>
        </p:nvSpPr>
        <p:spPr bwMode="auto">
          <a:xfrm>
            <a:off x="1" y="9729281"/>
            <a:ext cx="3093671" cy="480722"/>
          </a:xfrm>
          <a:prstGeom prst="rect">
            <a:avLst/>
          </a:prstGeom>
          <a:noFill/>
          <a:ln w="9525">
            <a:noFill/>
            <a:miter lim="800000"/>
            <a:headEnd/>
            <a:tailEnd/>
          </a:ln>
          <a:effectLst/>
        </p:spPr>
        <p:txBody>
          <a:bodyPr vert="horz" wrap="square" lIns="97163" tIns="48581" rIns="97163" bIns="48581" numCol="1" anchor="b" anchorCtr="0" compatLnSpc="1">
            <a:prstTxWarp prst="textNoShape">
              <a:avLst/>
            </a:prstTxWarp>
          </a:bodyPr>
          <a:lstStyle>
            <a:lvl1pPr defTabSz="965371">
              <a:defRPr sz="1200" b="0">
                <a:latin typeface="Times New Roman" charset="0"/>
              </a:defRPr>
            </a:lvl1pPr>
          </a:lstStyle>
          <a:p>
            <a:pPr>
              <a:defRPr/>
            </a:pPr>
            <a:r>
              <a:rPr lang="de-CH"/>
              <a:t>www.fibl.org</a:t>
            </a:r>
          </a:p>
        </p:txBody>
      </p:sp>
      <p:sp>
        <p:nvSpPr>
          <p:cNvPr id="3079" name="Rectangle 7"/>
          <p:cNvSpPr>
            <a:spLocks noGrp="1" noChangeArrowheads="1"/>
          </p:cNvSpPr>
          <p:nvPr>
            <p:ph type="sldNum" sz="quarter" idx="5"/>
          </p:nvPr>
        </p:nvSpPr>
        <p:spPr bwMode="auto">
          <a:xfrm>
            <a:off x="3988988" y="9729281"/>
            <a:ext cx="3093670" cy="480722"/>
          </a:xfrm>
          <a:prstGeom prst="rect">
            <a:avLst/>
          </a:prstGeom>
          <a:noFill/>
          <a:ln w="9525">
            <a:noFill/>
            <a:miter lim="800000"/>
            <a:headEnd/>
            <a:tailEnd/>
          </a:ln>
          <a:effectLst/>
        </p:spPr>
        <p:txBody>
          <a:bodyPr vert="horz" wrap="square" lIns="97163" tIns="48581" rIns="97163" bIns="48581" numCol="1" anchor="b" anchorCtr="0" compatLnSpc="1">
            <a:prstTxWarp prst="textNoShape">
              <a:avLst/>
            </a:prstTxWarp>
          </a:bodyPr>
          <a:lstStyle>
            <a:lvl1pPr algn="r" defTabSz="965371">
              <a:defRPr sz="1200" b="0">
                <a:latin typeface="Times New Roman" charset="0"/>
              </a:defRPr>
            </a:lvl1pPr>
          </a:lstStyle>
          <a:p>
            <a:pPr>
              <a:defRPr/>
            </a:pPr>
            <a:fld id="{FF552329-D149-46D8-A6E1-DEE19B321DB1}" type="slidenum">
              <a:rPr lang="de-CH"/>
              <a:t>‹Nr.›</a:t>
            </a:fld>
            <a:endParaRPr lang="de-CH"/>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
          </p:nvPr>
        </p:nvSpPr>
        <p:spPr/>
        <p:txBody>
          <a:bodyPr/>
          <a:lstStyle/>
          <a:p>
            <a:pPr marL="0" marR="0" lvl="0" indent="0" algn="r" defTabSz="965371" rtl="0" eaLnBrk="0" fontAlgn="base" latinLnBrk="0" hangingPunct="0">
              <a:lnSpc>
                <a:spcPct val="100000"/>
              </a:lnSpc>
              <a:spcBef>
                <a:spcPct val="0"/>
              </a:spcBef>
              <a:spcAft>
                <a:spcPct val="0"/>
              </a:spcAft>
              <a:buClrTx/>
              <a:buSzTx/>
              <a:buFontTx/>
              <a:buNone/>
              <a:tabLst/>
              <a:defRPr/>
            </a:pPr>
            <a:fld id="{30A2E6DE-5C23-4B8D-80AA-F70A250176EA}" type="datetime1">
              <a:rPr kumimoji="0" lang="de-DE" sz="1200" b="0" i="0" u="none" strike="noStrike" kern="1200" cap="none" spc="0" normalizeH="0" baseline="0" noProof="0" smtClean="0">
                <a:ln>
                  <a:noFill/>
                </a:ln>
                <a:solidFill>
                  <a:srgbClr val="000000"/>
                </a:solidFill>
                <a:effectLst/>
                <a:uLnTx/>
                <a:uFillTx/>
                <a:latin typeface="Times New Roman" charset="0"/>
                <a:ea typeface="+mn-ea"/>
                <a:cs typeface="+mn-cs"/>
              </a:rPr>
              <a:t>05.06.2024</a:t>
            </a:fld>
            <a:endParaRPr kumimoji="0" lang="de-CH" sz="12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5" name="Foliennummernplatzhalter 4"/>
          <p:cNvSpPr>
            <a:spLocks noGrp="1"/>
          </p:cNvSpPr>
          <p:nvPr>
            <p:ph type="sldNum" sz="quarter" idx="5"/>
          </p:nvPr>
        </p:nvSpPr>
        <p:spPr/>
        <p:txBody>
          <a:bodyPr/>
          <a:lstStyle/>
          <a:p>
            <a:pPr marL="0" marR="0" lvl="0" indent="0" algn="r" defTabSz="965371" rtl="0" eaLnBrk="0" fontAlgn="base" latinLnBrk="0" hangingPunct="0">
              <a:lnSpc>
                <a:spcPct val="100000"/>
              </a:lnSpc>
              <a:spcBef>
                <a:spcPct val="0"/>
              </a:spcBef>
              <a:spcAft>
                <a:spcPct val="0"/>
              </a:spcAft>
              <a:buClrTx/>
              <a:buSzTx/>
              <a:buFontTx/>
              <a:buNone/>
              <a:tabLst/>
              <a:defRPr/>
            </a:pPr>
            <a:fld id="{FF552329-D149-46D8-A6E1-DEE19B321DB1}" type="slidenum">
              <a:rPr kumimoji="0" lang="de-CH" sz="1200" b="0" i="0" u="none" strike="noStrike" kern="1200" cap="none" spc="0" normalizeH="0" baseline="0" noProof="0" smtClean="0">
                <a:ln>
                  <a:noFill/>
                </a:ln>
                <a:solidFill>
                  <a:srgbClr val="000000"/>
                </a:solidFill>
                <a:effectLst/>
                <a:uLnTx/>
                <a:uFillTx/>
                <a:latin typeface="Times New Roman" charset="0"/>
                <a:ea typeface="+mn-ea"/>
                <a:cs typeface="+mn-cs"/>
              </a:rPr>
              <a:t>65</a:t>
            </a:fld>
            <a:endParaRPr kumimoji="0" lang="de-CH"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64007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
          </p:nvPr>
        </p:nvSpPr>
        <p:spPr/>
        <p:txBody>
          <a:bodyPr/>
          <a:lstStyle/>
          <a:p>
            <a:pPr marL="0" marR="0" lvl="0" indent="0" algn="r" defTabSz="965371" rtl="0" eaLnBrk="0" fontAlgn="base" latinLnBrk="0" hangingPunct="0">
              <a:lnSpc>
                <a:spcPct val="100000"/>
              </a:lnSpc>
              <a:spcBef>
                <a:spcPct val="0"/>
              </a:spcBef>
              <a:spcAft>
                <a:spcPct val="0"/>
              </a:spcAft>
              <a:buClrTx/>
              <a:buSzTx/>
              <a:buFontTx/>
              <a:buNone/>
              <a:tabLst/>
              <a:defRPr/>
            </a:pPr>
            <a:fld id="{30A2E6DE-5C23-4B8D-80AA-F70A250176EA}" type="datetime1">
              <a:rPr kumimoji="0" lang="de-DE" sz="1200" b="0" i="0" u="none" strike="noStrike" kern="1200" cap="none" spc="0" normalizeH="0" baseline="0" noProof="0" smtClean="0">
                <a:ln>
                  <a:noFill/>
                </a:ln>
                <a:solidFill>
                  <a:srgbClr val="000000"/>
                </a:solidFill>
                <a:effectLst/>
                <a:uLnTx/>
                <a:uFillTx/>
                <a:latin typeface="Times New Roman" charset="0"/>
                <a:ea typeface="+mn-ea"/>
                <a:cs typeface="+mn-cs"/>
              </a:rPr>
              <a:t>05.06.2024</a:t>
            </a:fld>
            <a:endParaRPr kumimoji="0" lang="de-CH" sz="12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5" name="Foliennummernplatzhalter 4"/>
          <p:cNvSpPr>
            <a:spLocks noGrp="1"/>
          </p:cNvSpPr>
          <p:nvPr>
            <p:ph type="sldNum" sz="quarter" idx="5"/>
          </p:nvPr>
        </p:nvSpPr>
        <p:spPr/>
        <p:txBody>
          <a:bodyPr/>
          <a:lstStyle/>
          <a:p>
            <a:pPr marL="0" marR="0" lvl="0" indent="0" algn="r" defTabSz="965371" rtl="0" eaLnBrk="0" fontAlgn="base" latinLnBrk="0" hangingPunct="0">
              <a:lnSpc>
                <a:spcPct val="100000"/>
              </a:lnSpc>
              <a:spcBef>
                <a:spcPct val="0"/>
              </a:spcBef>
              <a:spcAft>
                <a:spcPct val="0"/>
              </a:spcAft>
              <a:buClrTx/>
              <a:buSzTx/>
              <a:buFontTx/>
              <a:buNone/>
              <a:tabLst/>
              <a:defRPr/>
            </a:pPr>
            <a:fld id="{FF552329-D149-46D8-A6E1-DEE19B321DB1}" type="slidenum">
              <a:rPr kumimoji="0" lang="de-CH" sz="1200" b="0" i="0" u="none" strike="noStrike" kern="1200" cap="none" spc="0" normalizeH="0" baseline="0" noProof="0" smtClean="0">
                <a:ln>
                  <a:noFill/>
                </a:ln>
                <a:solidFill>
                  <a:srgbClr val="000000"/>
                </a:solidFill>
                <a:effectLst/>
                <a:uLnTx/>
                <a:uFillTx/>
                <a:latin typeface="Times New Roman" charset="0"/>
                <a:ea typeface="+mn-ea"/>
                <a:cs typeface="+mn-cs"/>
              </a:rPr>
              <a:t>66</a:t>
            </a:fld>
            <a:endParaRPr kumimoji="0" lang="de-CH"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68599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6575" y="228600"/>
            <a:ext cx="8251825" cy="717550"/>
          </a:xfrm>
        </p:spPr>
        <p:txBody>
          <a:bodyPr lIns="0" tIns="0"/>
          <a:lstStyle/>
          <a:p>
            <a:r>
              <a:rPr lang="de-CH"/>
              <a:t>Mastertitelformat bearbeiten</a:t>
            </a:r>
            <a:endParaRPr lang="de-DE"/>
          </a:p>
        </p:txBody>
      </p:sp>
      <p:sp>
        <p:nvSpPr>
          <p:cNvPr id="3" name="Inhaltsplatzhalter 2"/>
          <p:cNvSpPr>
            <a:spLocks noGrp="1"/>
          </p:cNvSpPr>
          <p:nvPr>
            <p:ph idx="1"/>
          </p:nvPr>
        </p:nvSpPr>
        <p:spPr>
          <a:xfrm>
            <a:off x="540808" y="1485900"/>
            <a:ext cx="8251825" cy="4406900"/>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45043" y="220134"/>
            <a:ext cx="8251825" cy="717550"/>
          </a:xfrm>
        </p:spPr>
        <p:txBody>
          <a:bodyPr lIns="0" tIns="0"/>
          <a:lstStyle/>
          <a:p>
            <a:r>
              <a:rPr lang="de-CH"/>
              <a:t>Mastertitelformat bearbeiten</a:t>
            </a:r>
            <a:endParaRPr lang="de-DE"/>
          </a:p>
        </p:txBody>
      </p:sp>
      <p:sp>
        <p:nvSpPr>
          <p:cNvPr id="4" name="Inhaltsplatzhalter 2"/>
          <p:cNvSpPr>
            <a:spLocks noGrp="1"/>
          </p:cNvSpPr>
          <p:nvPr>
            <p:ph sz="half" idx="1" hasCustomPrompt="1"/>
          </p:nvPr>
        </p:nvSpPr>
        <p:spPr>
          <a:xfrm>
            <a:off x="539751" y="1469114"/>
            <a:ext cx="3993637" cy="4686152"/>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
        <p:nvSpPr>
          <p:cNvPr id="5" name="Inhaltsplatzhalter 2"/>
          <p:cNvSpPr>
            <a:spLocks noGrp="1"/>
          </p:cNvSpPr>
          <p:nvPr>
            <p:ph sz="half" idx="15" hasCustomPrompt="1"/>
          </p:nvPr>
        </p:nvSpPr>
        <p:spPr>
          <a:xfrm>
            <a:off x="4702688" y="1469114"/>
            <a:ext cx="3993637" cy="2260037"/>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6" name="Inhaltsplatzhalter 2"/>
          <p:cNvSpPr>
            <a:spLocks noGrp="1"/>
          </p:cNvSpPr>
          <p:nvPr>
            <p:ph sz="half" idx="16" hasCustomPrompt="1"/>
          </p:nvPr>
        </p:nvSpPr>
        <p:spPr>
          <a:xfrm>
            <a:off x="4702688" y="3912163"/>
            <a:ext cx="3993637" cy="2260037"/>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Rechteck 4"/>
          <p:cNvSpPr/>
          <p:nvPr userDrawn="1"/>
        </p:nvSpPr>
        <p:spPr bwMode="auto">
          <a:xfrm>
            <a:off x="539750" y="1466850"/>
            <a:ext cx="8156575" cy="4705350"/>
          </a:xfrm>
          <a:prstGeom prst="rect">
            <a:avLst/>
          </a:prstGeom>
          <a:noFill/>
          <a:ln w="0" cap="flat" cmpd="sng" algn="ctr">
            <a:noFill/>
            <a:prstDash val="solid"/>
            <a:round/>
            <a:headEnd type="none" w="sm" len="sm"/>
            <a:tailEnd type="none" w="sm" len="sm"/>
          </a:ln>
          <a:effectLst/>
        </p:spPr>
        <p:txBody>
          <a:bodyPr>
            <a:prstTxWarp prst="textNoShape">
              <a:avLst/>
            </a:prstTxWarp>
          </a:bodyPr>
          <a:lstStyle/>
          <a:p>
            <a:pPr>
              <a:defRPr/>
            </a:pPr>
            <a:endParaRPr lang="de-DE"/>
          </a:p>
        </p:txBody>
      </p:sp>
      <p:sp>
        <p:nvSpPr>
          <p:cNvPr id="2" name="Titel 1"/>
          <p:cNvSpPr>
            <a:spLocks noGrp="1"/>
          </p:cNvSpPr>
          <p:nvPr>
            <p:ph type="title"/>
          </p:nvPr>
        </p:nvSpPr>
        <p:spPr>
          <a:xfrm>
            <a:off x="511175" y="330201"/>
            <a:ext cx="8251825" cy="498475"/>
          </a:xfrm>
        </p:spPr>
        <p:txBody>
          <a:bodyPr lIns="0" tIns="0"/>
          <a:lstStyle/>
          <a:p>
            <a:r>
              <a:rPr lang="de-CH"/>
              <a:t>Mastertitelformat bearbeiten</a:t>
            </a:r>
            <a:endParaRPr lang="de-DE"/>
          </a:p>
        </p:txBody>
      </p:sp>
      <p:sp>
        <p:nvSpPr>
          <p:cNvPr id="4" name="Inhaltsplatzhalter 3"/>
          <p:cNvSpPr>
            <a:spLocks noGrp="1"/>
          </p:cNvSpPr>
          <p:nvPr>
            <p:ph sz="half" idx="2"/>
          </p:nvPr>
        </p:nvSpPr>
        <p:spPr>
          <a:xfrm>
            <a:off x="537633" y="1466850"/>
            <a:ext cx="8150226" cy="4692650"/>
          </a:xfrm>
        </p:spPr>
        <p:txBody>
          <a:bodyPr/>
          <a:lstStyle>
            <a:lvl1pPr>
              <a:buSzPct val="100000"/>
              <a:buFontTx/>
              <a:buNone/>
              <a:defRPr sz="2800"/>
            </a:lvl1pPr>
            <a:lvl2pPr>
              <a:buSzPct val="100000"/>
              <a:buFontTx/>
              <a:buBlip>
                <a:blip r:embed="rId2"/>
              </a:buBlip>
              <a:defRPr sz="2400"/>
            </a:lvl2pPr>
            <a:lvl3pPr>
              <a:buSzPct val="100000"/>
              <a:buFontTx/>
              <a:buBlip>
                <a:blip r:embed="rId2"/>
              </a:buBlip>
              <a:defRPr sz="2000"/>
            </a:lvl3pPr>
            <a:lvl4pPr>
              <a:buSzPct val="100000"/>
              <a:buFontTx/>
              <a:buBlip>
                <a:blip r:embed="rId2"/>
              </a:buBlip>
              <a:defRPr sz="1800"/>
            </a:lvl4pPr>
            <a:lvl5pPr>
              <a:buSzPct val="100000"/>
              <a:buFontTx/>
              <a:buBlip>
                <a:blip r:embed="rId2"/>
              </a:buBlip>
              <a:defRPr sz="1800"/>
            </a:lvl5pPr>
            <a:lvl6pPr>
              <a:defRPr sz="1800"/>
            </a:lvl6pPr>
            <a:lvl7pPr>
              <a:defRPr sz="1800"/>
            </a:lvl7pPr>
            <a:lvl8pPr>
              <a:defRPr sz="1800"/>
            </a:lvl8pPr>
            <a:lvl9pPr>
              <a:defRPr sz="1800"/>
            </a:lvl9pPr>
          </a:lstStyle>
          <a:p>
            <a:pPr lvl="0"/>
            <a:r>
              <a:rPr lang="de-CH"/>
              <a:t>Mastertextformat bearbeiten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Inhaltsplatzhalter 3"/>
          <p:cNvSpPr>
            <a:spLocks noGrp="1"/>
          </p:cNvSpPr>
          <p:nvPr>
            <p:ph sz="half" idx="2" hasCustomPrompt="1"/>
          </p:nvPr>
        </p:nvSpPr>
        <p:spPr>
          <a:xfrm>
            <a:off x="0" y="0"/>
            <a:ext cx="9143999" cy="6172201"/>
          </a:xfrm>
          <a:ln>
            <a:noFill/>
          </a:ln>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800"/>
            </a:lvl1pPr>
            <a:lvl2pPr>
              <a:buSzPct val="100000"/>
              <a:buFontTx/>
              <a:buBlip>
                <a:blip r:embed="rId2"/>
              </a:buBlip>
              <a:defRPr sz="2400"/>
            </a:lvl2pPr>
            <a:lvl3pPr>
              <a:buSzPct val="100000"/>
              <a:buFontTx/>
              <a:buBlip>
                <a:blip r:embed="rId2"/>
              </a:buBlip>
              <a:defRPr sz="2000"/>
            </a:lvl3pPr>
            <a:lvl4pPr>
              <a:buSzPct val="100000"/>
              <a:buFontTx/>
              <a:buBlip>
                <a:blip r:embed="rId2"/>
              </a:buBlip>
              <a:defRPr sz="1800"/>
            </a:lvl4pPr>
            <a:lvl5pPr>
              <a:buSzPct val="100000"/>
              <a:buFontTx/>
              <a:buBlip>
                <a:blip r:embed="rId2"/>
              </a:buBlip>
              <a:defRPr sz="1800"/>
            </a:lvl5pPr>
            <a:lvl6pPr>
              <a:defRPr sz="1800"/>
            </a:lvl6pPr>
            <a:lvl7pPr>
              <a:defRPr sz="1800"/>
            </a:lvl7pPr>
            <a:lvl8pPr>
              <a:defRPr sz="1800"/>
            </a:lvl8pPr>
            <a:lvl9pPr>
              <a:defRPr sz="1800"/>
            </a:lvl9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Inhaltsplatzhalter 3"/>
          <p:cNvSpPr>
            <a:spLocks noGrp="1"/>
          </p:cNvSpPr>
          <p:nvPr>
            <p:ph sz="half" idx="2" hasCustomPrompt="1"/>
          </p:nvPr>
        </p:nvSpPr>
        <p:spPr>
          <a:xfrm>
            <a:off x="0" y="0"/>
            <a:ext cx="9143999" cy="6857999"/>
          </a:xfrm>
          <a:ln>
            <a:noFill/>
          </a:ln>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800"/>
            </a:lvl1pPr>
            <a:lvl2pPr>
              <a:buSzPct val="100000"/>
              <a:buFontTx/>
              <a:buBlip>
                <a:blip r:embed="rId2"/>
              </a:buBlip>
              <a:defRPr sz="2400"/>
            </a:lvl2pPr>
            <a:lvl3pPr>
              <a:buSzPct val="100000"/>
              <a:buFontTx/>
              <a:buBlip>
                <a:blip r:embed="rId2"/>
              </a:buBlip>
              <a:defRPr sz="2000"/>
            </a:lvl3pPr>
            <a:lvl4pPr>
              <a:buSzPct val="100000"/>
              <a:buFontTx/>
              <a:buBlip>
                <a:blip r:embed="rId2"/>
              </a:buBlip>
              <a:defRPr sz="1800"/>
            </a:lvl4pPr>
            <a:lvl5pPr>
              <a:buSzPct val="100000"/>
              <a:buFontTx/>
              <a:buBlip>
                <a:blip r:embed="rId2"/>
              </a:buBlip>
              <a:defRPr sz="1800"/>
            </a:lvl5pPr>
            <a:lvl6pPr>
              <a:defRPr sz="1800"/>
            </a:lvl6pPr>
            <a:lvl7pPr>
              <a:defRPr sz="1800"/>
            </a:lvl7pPr>
            <a:lvl8pPr>
              <a:defRPr sz="1800"/>
            </a:lvl8pPr>
            <a:lvl9pPr>
              <a:defRPr sz="1800"/>
            </a:lvl9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45043" y="228601"/>
            <a:ext cx="8251825" cy="698500"/>
          </a:xfrm>
        </p:spPr>
        <p:txBody>
          <a:bodyPr lIns="0" tIns="0"/>
          <a:lstStyle/>
          <a:p>
            <a:r>
              <a:rPr lang="de-CH"/>
              <a:t>Mastertitelformat bearbeiten</a:t>
            </a:r>
            <a:endParaRPr lang="de-DE"/>
          </a:p>
        </p:txBody>
      </p:sp>
      <p:sp>
        <p:nvSpPr>
          <p:cNvPr id="3" name="Tabellenplatzhalter 2"/>
          <p:cNvSpPr>
            <a:spLocks noGrp="1"/>
          </p:cNvSpPr>
          <p:nvPr>
            <p:ph type="tbl" idx="1"/>
          </p:nvPr>
        </p:nvSpPr>
        <p:spPr>
          <a:xfrm>
            <a:off x="539750" y="1123950"/>
            <a:ext cx="8159750" cy="5041901"/>
          </a:xfrm>
        </p:spPr>
        <p:txBody>
          <a:bodyPr/>
          <a:lstStyle>
            <a:lvl1pPr>
              <a:buSzPct val="100000"/>
              <a:buFontTx/>
              <a:buNone/>
              <a:defRPr/>
            </a:lvl1pPr>
          </a:lstStyle>
          <a:p>
            <a:pPr lvl="0"/>
            <a:endParaRPr lang="de-DE"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5043" y="224368"/>
            <a:ext cx="8251825" cy="717550"/>
          </a:xfrm>
        </p:spPr>
        <p:txBody>
          <a:bodyPr lIns="0" tIns="0"/>
          <a:lstStyle/>
          <a:p>
            <a:r>
              <a:rPr lang="de-CH"/>
              <a:t>Mastertitelformat bearbeiten</a:t>
            </a:r>
            <a:endParaRPr lang="de-DE"/>
          </a:p>
        </p:txBody>
      </p:sp>
      <p:sp>
        <p:nvSpPr>
          <p:cNvPr id="13" name="Inhaltsplatzhalter 2"/>
          <p:cNvSpPr>
            <a:spLocks noGrp="1"/>
          </p:cNvSpPr>
          <p:nvPr>
            <p:ph sz="half" idx="1" hasCustomPrompt="1"/>
          </p:nvPr>
        </p:nvSpPr>
        <p:spPr>
          <a:xfrm>
            <a:off x="539751" y="1466850"/>
            <a:ext cx="2628000" cy="47053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
        <p:nvSpPr>
          <p:cNvPr id="14" name="Inhaltsplatzhalter 2"/>
          <p:cNvSpPr>
            <a:spLocks noGrp="1"/>
          </p:cNvSpPr>
          <p:nvPr>
            <p:ph sz="half" idx="10" hasCustomPrompt="1"/>
          </p:nvPr>
        </p:nvSpPr>
        <p:spPr>
          <a:xfrm>
            <a:off x="3315213" y="1466850"/>
            <a:ext cx="2628000" cy="47053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
        <p:nvSpPr>
          <p:cNvPr id="15" name="Inhaltsplatzhalter 2"/>
          <p:cNvSpPr>
            <a:spLocks noGrp="1"/>
          </p:cNvSpPr>
          <p:nvPr>
            <p:ph sz="half" idx="11"/>
          </p:nvPr>
        </p:nvSpPr>
        <p:spPr>
          <a:xfrm>
            <a:off x="6117167" y="1466850"/>
            <a:ext cx="2578100" cy="4705350"/>
          </a:xfrm>
        </p:spPr>
        <p:txBody>
          <a:bodyPr tIns="0"/>
          <a:lstStyle>
            <a:lvl1pPr>
              <a:buSzPct val="100000"/>
              <a:buFont typeface="Arial Black"/>
              <a:buChar char="›"/>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5043" y="220134"/>
            <a:ext cx="8251825" cy="717550"/>
          </a:xfrm>
        </p:spPr>
        <p:txBody>
          <a:bodyPr lIns="0" tIns="0"/>
          <a:lstStyle/>
          <a:p>
            <a:r>
              <a:rPr lang="de-CH"/>
              <a:t>Mastertitelformat bearbeiten</a:t>
            </a:r>
            <a:endParaRPr lang="de-DE"/>
          </a:p>
        </p:txBody>
      </p:sp>
      <p:sp>
        <p:nvSpPr>
          <p:cNvPr id="13" name="Inhaltsplatzhalter 2"/>
          <p:cNvSpPr>
            <a:spLocks noGrp="1"/>
          </p:cNvSpPr>
          <p:nvPr>
            <p:ph sz="half" idx="1"/>
          </p:nvPr>
        </p:nvSpPr>
        <p:spPr>
          <a:xfrm>
            <a:off x="6117167" y="1469114"/>
            <a:ext cx="2579158" cy="4703086"/>
          </a:xfrm>
        </p:spPr>
        <p:txBody>
          <a:bodyPr tIns="0"/>
          <a:lstStyle>
            <a:lvl1pPr>
              <a:buSzPct val="100000"/>
              <a:buFont typeface="Arial Black"/>
              <a:buChar char="›"/>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14" name="Inhaltsplatzhalter 2"/>
          <p:cNvSpPr>
            <a:spLocks noGrp="1"/>
          </p:cNvSpPr>
          <p:nvPr>
            <p:ph sz="half" idx="10" hasCustomPrompt="1"/>
          </p:nvPr>
        </p:nvSpPr>
        <p:spPr>
          <a:xfrm>
            <a:off x="539750" y="1473200"/>
            <a:ext cx="5403850" cy="4698999"/>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36576" y="228600"/>
            <a:ext cx="8251825" cy="717550"/>
          </a:xfrm>
        </p:spPr>
        <p:txBody>
          <a:bodyPr lIns="0" tIns="0"/>
          <a:lstStyle/>
          <a:p>
            <a:r>
              <a:rPr lang="de-CH"/>
              <a:t>Mastertitelformat bearbeiten</a:t>
            </a:r>
            <a:endParaRPr lang="de-DE"/>
          </a:p>
        </p:txBody>
      </p:sp>
      <p:sp>
        <p:nvSpPr>
          <p:cNvPr id="13" name="Inhaltsplatzhalter 2"/>
          <p:cNvSpPr>
            <a:spLocks noGrp="1"/>
          </p:cNvSpPr>
          <p:nvPr>
            <p:ph sz="half" idx="1"/>
          </p:nvPr>
        </p:nvSpPr>
        <p:spPr>
          <a:xfrm>
            <a:off x="539751" y="1475317"/>
            <a:ext cx="2628000" cy="4696883"/>
          </a:xfrm>
        </p:spPr>
        <p:txBody>
          <a:bodyPr tIns="0"/>
          <a:lstStyle>
            <a:lvl1pPr>
              <a:buSzPct val="100000"/>
              <a:buFontTx/>
              <a:buNone/>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endParaRPr lang="de-CH"/>
          </a:p>
        </p:txBody>
      </p:sp>
      <p:sp>
        <p:nvSpPr>
          <p:cNvPr id="14" name="Inhaltsplatzhalter 2"/>
          <p:cNvSpPr>
            <a:spLocks noGrp="1"/>
          </p:cNvSpPr>
          <p:nvPr>
            <p:ph sz="half" idx="10" hasCustomPrompt="1"/>
          </p:nvPr>
        </p:nvSpPr>
        <p:spPr>
          <a:xfrm>
            <a:off x="3323680" y="1469114"/>
            <a:ext cx="2628000" cy="2277386"/>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endParaRPr lang="de-CH"/>
          </a:p>
          <a:p>
            <a:pPr lvl="0"/>
            <a:endParaRPr lang="de-CH"/>
          </a:p>
        </p:txBody>
      </p:sp>
      <p:sp>
        <p:nvSpPr>
          <p:cNvPr id="15" name="Inhaltsplatzhalter 2"/>
          <p:cNvSpPr>
            <a:spLocks noGrp="1"/>
          </p:cNvSpPr>
          <p:nvPr>
            <p:ph sz="half" idx="11" hasCustomPrompt="1"/>
          </p:nvPr>
        </p:nvSpPr>
        <p:spPr>
          <a:xfrm>
            <a:off x="6117167" y="1469114"/>
            <a:ext cx="2578100" cy="4703086"/>
          </a:xfrm>
        </p:spPr>
        <p:txBody>
          <a:bodyPr tIns="0"/>
          <a:lstStyle>
            <a:lvl1pPr>
              <a:buSzPct val="100000"/>
              <a:buFontTx/>
              <a:buNone/>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Text oder Bild</a:t>
            </a:r>
          </a:p>
        </p:txBody>
      </p:sp>
      <p:sp>
        <p:nvSpPr>
          <p:cNvPr id="8" name="Inhaltsplatzhalter 2"/>
          <p:cNvSpPr>
            <a:spLocks noGrp="1"/>
          </p:cNvSpPr>
          <p:nvPr>
            <p:ph sz="half" idx="13" hasCustomPrompt="1"/>
          </p:nvPr>
        </p:nvSpPr>
        <p:spPr>
          <a:xfrm>
            <a:off x="3323680" y="3918098"/>
            <a:ext cx="2628000" cy="2254102"/>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5043" y="224368"/>
            <a:ext cx="8251825" cy="717550"/>
          </a:xfrm>
        </p:spPr>
        <p:txBody>
          <a:bodyPr lIns="0" tIns="0"/>
          <a:lstStyle/>
          <a:p>
            <a:r>
              <a:rPr lang="de-CH"/>
              <a:t>Mastertitelformat bearbeiten</a:t>
            </a:r>
            <a:endParaRPr lang="de-DE"/>
          </a:p>
        </p:txBody>
      </p:sp>
      <p:sp>
        <p:nvSpPr>
          <p:cNvPr id="13" name="Inhaltsplatzhalter 2"/>
          <p:cNvSpPr>
            <a:spLocks noGrp="1"/>
          </p:cNvSpPr>
          <p:nvPr>
            <p:ph sz="half" idx="1"/>
          </p:nvPr>
        </p:nvSpPr>
        <p:spPr>
          <a:xfrm>
            <a:off x="539751" y="1466850"/>
            <a:ext cx="2624649" cy="4705350"/>
          </a:xfrm>
        </p:spPr>
        <p:txBody>
          <a:bodyPr tIns="0"/>
          <a:lstStyle>
            <a:lvl1pPr>
              <a:buSzPct val="100000"/>
              <a:buFont typeface="Arial Black"/>
              <a:buChar char="›"/>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14" name="Inhaltsplatzhalter 2"/>
          <p:cNvSpPr>
            <a:spLocks noGrp="1"/>
          </p:cNvSpPr>
          <p:nvPr>
            <p:ph sz="half" idx="10" hasCustomPrompt="1"/>
          </p:nvPr>
        </p:nvSpPr>
        <p:spPr>
          <a:xfrm>
            <a:off x="3302000" y="1466850"/>
            <a:ext cx="5379525" cy="47053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5043" y="222251"/>
            <a:ext cx="8251825" cy="717550"/>
          </a:xfrm>
        </p:spPr>
        <p:txBody>
          <a:bodyPr lIns="0" tIns="0"/>
          <a:lstStyle/>
          <a:p>
            <a:r>
              <a:rPr lang="de-CH"/>
              <a:t>Mastertitelformat bearbeiten</a:t>
            </a:r>
            <a:endParaRPr lang="de-DE"/>
          </a:p>
        </p:txBody>
      </p:sp>
      <p:sp>
        <p:nvSpPr>
          <p:cNvPr id="13" name="Inhaltsplatzhalter 2"/>
          <p:cNvSpPr>
            <a:spLocks noGrp="1"/>
          </p:cNvSpPr>
          <p:nvPr>
            <p:ph sz="half" idx="1"/>
          </p:nvPr>
        </p:nvSpPr>
        <p:spPr>
          <a:xfrm>
            <a:off x="6117167" y="1466850"/>
            <a:ext cx="2587625" cy="4705350"/>
          </a:xfrm>
        </p:spPr>
        <p:txBody>
          <a:bodyPr tIns="0"/>
          <a:lstStyle>
            <a:lvl1pPr>
              <a:buSzPct val="100000"/>
              <a:buFont typeface="Arial Black"/>
              <a:buChar char="›"/>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14" name="Inhaltsplatzhalter 2"/>
          <p:cNvSpPr>
            <a:spLocks noGrp="1"/>
          </p:cNvSpPr>
          <p:nvPr>
            <p:ph sz="half" idx="10" hasCustomPrompt="1"/>
          </p:nvPr>
        </p:nvSpPr>
        <p:spPr>
          <a:xfrm>
            <a:off x="539750" y="1471246"/>
            <a:ext cx="5403850" cy="2275253"/>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
        <p:nvSpPr>
          <p:cNvPr id="5" name="Inhaltsplatzhalter 2"/>
          <p:cNvSpPr>
            <a:spLocks noGrp="1"/>
          </p:cNvSpPr>
          <p:nvPr>
            <p:ph sz="half" idx="11" hasCustomPrompt="1"/>
          </p:nvPr>
        </p:nvSpPr>
        <p:spPr>
          <a:xfrm>
            <a:off x="539750" y="3922348"/>
            <a:ext cx="5403850" cy="2237152"/>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3400" y="228600"/>
            <a:ext cx="8251825" cy="698500"/>
          </a:xfrm>
        </p:spPr>
        <p:txBody>
          <a:bodyPr lIns="0" tIns="0"/>
          <a:lstStyle/>
          <a:p>
            <a:r>
              <a:rPr lang="de-CH"/>
              <a:t>Mastertitelformat bearbeiten</a:t>
            </a:r>
            <a:endParaRPr lang="de-DE"/>
          </a:p>
        </p:txBody>
      </p:sp>
      <p:sp>
        <p:nvSpPr>
          <p:cNvPr id="3" name="Inhaltsplatzhalter 2"/>
          <p:cNvSpPr>
            <a:spLocks noGrp="1"/>
          </p:cNvSpPr>
          <p:nvPr>
            <p:ph sz="half" idx="1"/>
          </p:nvPr>
        </p:nvSpPr>
        <p:spPr>
          <a:xfrm>
            <a:off x="533401" y="1484313"/>
            <a:ext cx="3987800" cy="440848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 </a:t>
            </a:r>
            <a:endParaRPr lang="de-DE"/>
          </a:p>
        </p:txBody>
      </p:sp>
      <p:sp>
        <p:nvSpPr>
          <p:cNvPr id="6" name="Inhaltsplatzhalter 2"/>
          <p:cNvSpPr>
            <a:spLocks noGrp="1"/>
          </p:cNvSpPr>
          <p:nvPr>
            <p:ph sz="half" idx="11"/>
          </p:nvPr>
        </p:nvSpPr>
        <p:spPr>
          <a:xfrm>
            <a:off x="4708525" y="1484313"/>
            <a:ext cx="3987800" cy="440848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 </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3400" y="228600"/>
            <a:ext cx="8251825" cy="698500"/>
          </a:xfrm>
        </p:spPr>
        <p:txBody>
          <a:bodyPr lIns="0" tIns="0"/>
          <a:lstStyle/>
          <a:p>
            <a:r>
              <a:rPr lang="de-CH"/>
              <a:t>Mastertitelformat bearbeiten</a:t>
            </a:r>
            <a:endParaRPr lang="de-DE"/>
          </a:p>
        </p:txBody>
      </p:sp>
      <p:sp>
        <p:nvSpPr>
          <p:cNvPr id="3" name="Inhaltsplatzhalter 2"/>
          <p:cNvSpPr>
            <a:spLocks noGrp="1"/>
          </p:cNvSpPr>
          <p:nvPr>
            <p:ph sz="half" idx="1"/>
          </p:nvPr>
        </p:nvSpPr>
        <p:spPr>
          <a:xfrm>
            <a:off x="533401" y="1484313"/>
            <a:ext cx="3987800" cy="440848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Inhaltsplatzhalter 2"/>
          <p:cNvSpPr>
            <a:spLocks noGrp="1"/>
          </p:cNvSpPr>
          <p:nvPr>
            <p:ph sz="half" idx="11" hasCustomPrompt="1"/>
          </p:nvPr>
        </p:nvSpPr>
        <p:spPr>
          <a:xfrm>
            <a:off x="4708525" y="1484313"/>
            <a:ext cx="3987800" cy="4408487"/>
          </a:xfrm>
        </p:spPr>
        <p:txBody>
          <a:bodyPr tIns="0"/>
          <a:lstStyle>
            <a:lvl1pPr>
              <a:buSzPct val="100000"/>
              <a:buFontTx/>
              <a:buNone/>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Bild</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41867" y="211666"/>
            <a:ext cx="8229600" cy="727075"/>
          </a:xfrm>
        </p:spPr>
        <p:txBody>
          <a:bodyPr lIns="0" tIns="0"/>
          <a:lstStyle>
            <a:lvl1pPr>
              <a:defRPr/>
            </a:lvl1pPr>
          </a:lstStyle>
          <a:p>
            <a:r>
              <a:rPr lang="de-CH"/>
              <a:t>Mastertitelformat bearbeiten</a:t>
            </a:r>
            <a:endParaRPr lang="de-DE"/>
          </a:p>
        </p:txBody>
      </p:sp>
      <p:sp>
        <p:nvSpPr>
          <p:cNvPr id="3" name="Textplatzhalter 2"/>
          <p:cNvSpPr>
            <a:spLocks noGrp="1"/>
          </p:cNvSpPr>
          <p:nvPr>
            <p:ph type="body" idx="1" hasCustomPrompt="1"/>
          </p:nvPr>
        </p:nvSpPr>
        <p:spPr>
          <a:xfrm>
            <a:off x="533400" y="1475317"/>
            <a:ext cx="3987800" cy="677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Masteruntertitelformat bearbeiten</a:t>
            </a:r>
          </a:p>
        </p:txBody>
      </p:sp>
      <p:sp>
        <p:nvSpPr>
          <p:cNvPr id="4" name="Inhaltsplatzhalter 3"/>
          <p:cNvSpPr>
            <a:spLocks noGrp="1"/>
          </p:cNvSpPr>
          <p:nvPr>
            <p:ph sz="half" idx="2"/>
          </p:nvPr>
        </p:nvSpPr>
        <p:spPr>
          <a:xfrm>
            <a:off x="533400" y="2209801"/>
            <a:ext cx="3987800" cy="3683000"/>
          </a:xfrm>
        </p:spPr>
        <p:txBody>
          <a:bodyPr tIns="0"/>
          <a:lstStyle>
            <a:lvl1pPr>
              <a:buSzPct val="100000"/>
              <a:buFont typeface="Arial Black"/>
              <a:buChar char="›"/>
              <a:defRPr sz="2400"/>
            </a:lvl1pPr>
            <a:lvl2pPr>
              <a:buSzPct val="100000"/>
              <a:buFont typeface="Arial Black"/>
              <a:buChar char="›"/>
              <a:defRPr sz="2000"/>
            </a:lvl2pPr>
            <a:lvl3pPr>
              <a:buSzPct val="100000"/>
              <a:buFont typeface="Arial Black"/>
              <a:buChar char="›"/>
              <a:defRPr sz="1800"/>
            </a:lvl3pPr>
            <a:lvl4pPr>
              <a:buSzPct val="100000"/>
              <a:buFont typeface="Arial Black"/>
              <a:buChar char="›"/>
              <a:defRPr sz="1600"/>
            </a:lvl4pPr>
            <a:lvl5pPr>
              <a:buSzPct val="100000"/>
              <a:buFont typeface="Arial Black"/>
              <a:buChar cha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hasCustomPrompt="1"/>
          </p:nvPr>
        </p:nvSpPr>
        <p:spPr>
          <a:xfrm>
            <a:off x="4699000" y="1475317"/>
            <a:ext cx="3997325" cy="677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Masteruntertitelformat bearbeiten</a:t>
            </a:r>
          </a:p>
        </p:txBody>
      </p:sp>
      <p:sp>
        <p:nvSpPr>
          <p:cNvPr id="6" name="Inhaltsplatzhalter 5"/>
          <p:cNvSpPr>
            <a:spLocks noGrp="1"/>
          </p:cNvSpPr>
          <p:nvPr>
            <p:ph sz="quarter" idx="4"/>
          </p:nvPr>
        </p:nvSpPr>
        <p:spPr>
          <a:xfrm>
            <a:off x="4699000" y="2220912"/>
            <a:ext cx="3997325" cy="3671888"/>
          </a:xfrm>
        </p:spPr>
        <p:txBody>
          <a:bodyPr tIns="0"/>
          <a:lstStyle>
            <a:lvl1pPr>
              <a:buFont typeface="Arial Black"/>
              <a:buChar char="›"/>
              <a:defRPr sz="2400"/>
            </a:lvl1pPr>
            <a:lvl2pPr>
              <a:buFont typeface="Arial Black"/>
              <a:buChar char="›"/>
              <a:defRPr sz="2000"/>
            </a:lvl2pPr>
            <a:lvl3pPr>
              <a:buFont typeface="Arial Black"/>
              <a:buChar char="›"/>
              <a:defRPr sz="1800"/>
            </a:lvl3pPr>
            <a:lvl4pPr>
              <a:buFont typeface="Arial Black"/>
              <a:buChar char="›"/>
              <a:defRPr sz="1600"/>
            </a:lvl4pPr>
            <a:lvl5pPr>
              <a:buFont typeface="Arial Black"/>
              <a:buChar cha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33400" y="304800"/>
            <a:ext cx="8166100" cy="5588000"/>
          </a:xfrm>
        </p:spPr>
        <p:txBody>
          <a:bodyPr tIns="0"/>
          <a:lstStyle>
            <a:lvl1pPr>
              <a:buSzPct val="100000"/>
              <a:buFont typeface="Arial Black"/>
              <a:buChar char="›"/>
              <a:defRPr sz="2800"/>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5043" y="220134"/>
            <a:ext cx="8251825" cy="717550"/>
          </a:xfrm>
        </p:spPr>
        <p:txBody>
          <a:bodyPr lIns="0" tIns="0"/>
          <a:lstStyle/>
          <a:p>
            <a:r>
              <a:rPr lang="de-CH"/>
              <a:t>Mastertitelformat bearbeiten</a:t>
            </a:r>
            <a:endParaRPr lang="de-DE"/>
          </a:p>
        </p:txBody>
      </p:sp>
      <p:sp>
        <p:nvSpPr>
          <p:cNvPr id="6" name="Inhaltsplatzhalter 2"/>
          <p:cNvSpPr>
            <a:spLocks noGrp="1"/>
          </p:cNvSpPr>
          <p:nvPr>
            <p:ph sz="half" idx="1"/>
          </p:nvPr>
        </p:nvSpPr>
        <p:spPr>
          <a:xfrm>
            <a:off x="539751" y="1484312"/>
            <a:ext cx="8156574" cy="2260037"/>
          </a:xfrm>
        </p:spPr>
        <p:txBody>
          <a:bodyPr vert="horz" lIns="0" tIns="0"/>
          <a:lstStyle>
            <a:lvl1pPr>
              <a:buSzPct val="100000"/>
              <a:buFont typeface="Arial Black"/>
              <a:buChar char="›"/>
              <a:defRPr/>
            </a:lvl1pPr>
            <a:lvl2pPr>
              <a:buSzPct val="100000"/>
              <a:buFont typeface="Arial"/>
              <a:buNone/>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8" name="Inhaltsplatzhalter 2"/>
          <p:cNvSpPr>
            <a:spLocks noGrp="1"/>
          </p:cNvSpPr>
          <p:nvPr>
            <p:ph sz="half" idx="11" hasCustomPrompt="1"/>
          </p:nvPr>
        </p:nvSpPr>
        <p:spPr>
          <a:xfrm>
            <a:off x="539751" y="3922614"/>
            <a:ext cx="3981449"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2" name="Inhaltsplatzhalter 2"/>
          <p:cNvSpPr>
            <a:spLocks noGrp="1"/>
          </p:cNvSpPr>
          <p:nvPr>
            <p:ph sz="half" idx="14" hasCustomPrompt="1"/>
          </p:nvPr>
        </p:nvSpPr>
        <p:spPr>
          <a:xfrm>
            <a:off x="4702688"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36575" y="230718"/>
            <a:ext cx="8251825" cy="717550"/>
          </a:xfrm>
        </p:spPr>
        <p:txBody>
          <a:bodyPr lIns="0" tIns="0"/>
          <a:lstStyle/>
          <a:p>
            <a:r>
              <a:rPr lang="de-CH"/>
              <a:t>Mastertitelformat bearbeiten</a:t>
            </a:r>
            <a:endParaRPr lang="de-DE"/>
          </a:p>
        </p:txBody>
      </p:sp>
      <p:sp>
        <p:nvSpPr>
          <p:cNvPr id="6" name="Inhaltsplatzhalter 2"/>
          <p:cNvSpPr>
            <a:spLocks noGrp="1"/>
          </p:cNvSpPr>
          <p:nvPr>
            <p:ph sz="half" idx="1"/>
          </p:nvPr>
        </p:nvSpPr>
        <p:spPr>
          <a:xfrm>
            <a:off x="539751" y="1484312"/>
            <a:ext cx="3993637" cy="2260037"/>
          </a:xfrm>
        </p:spPr>
        <p:txBody>
          <a:bodyPr tIns="0"/>
          <a:lstStyle>
            <a:lvl1pPr>
              <a:buSzPct val="100000"/>
              <a:buFont typeface="Arial Black"/>
              <a:buChar char="›"/>
              <a:defRPr/>
            </a:lvl1pPr>
            <a:lvl2pPr>
              <a:buSzPct val="100000"/>
              <a:buFont typeface="Arial"/>
              <a:buNone/>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8" name="Inhaltsplatzhalter 2"/>
          <p:cNvSpPr>
            <a:spLocks noGrp="1"/>
          </p:cNvSpPr>
          <p:nvPr>
            <p:ph sz="half" idx="11" hasCustomPrompt="1"/>
          </p:nvPr>
        </p:nvSpPr>
        <p:spPr>
          <a:xfrm>
            <a:off x="539751"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2" name="Inhaltsplatzhalter 2"/>
          <p:cNvSpPr>
            <a:spLocks noGrp="1"/>
          </p:cNvSpPr>
          <p:nvPr>
            <p:ph sz="half" idx="14" hasCustomPrompt="1"/>
          </p:nvPr>
        </p:nvSpPr>
        <p:spPr>
          <a:xfrm>
            <a:off x="4702688"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3" name="Inhaltsplatzhalter 2"/>
          <p:cNvSpPr>
            <a:spLocks noGrp="1"/>
          </p:cNvSpPr>
          <p:nvPr>
            <p:ph sz="half" idx="15"/>
          </p:nvPr>
        </p:nvSpPr>
        <p:spPr>
          <a:xfrm>
            <a:off x="4702688" y="1484312"/>
            <a:ext cx="3993637" cy="2260037"/>
          </a:xfrm>
        </p:spPr>
        <p:txBody>
          <a:bodyPr tIns="0"/>
          <a:lstStyle>
            <a:lvl1pPr>
              <a:buSzPct val="100000"/>
              <a:buFont typeface="Arial Black"/>
              <a:buChar char="›"/>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5043" y="224368"/>
            <a:ext cx="8251825" cy="717550"/>
          </a:xfrm>
        </p:spPr>
        <p:txBody>
          <a:bodyPr lIns="0" tIns="0"/>
          <a:lstStyle/>
          <a:p>
            <a:r>
              <a:rPr lang="de-CH"/>
              <a:t>Mastertitelformat bearbeiten</a:t>
            </a:r>
            <a:endParaRPr lang="de-DE"/>
          </a:p>
        </p:txBody>
      </p:sp>
      <p:sp>
        <p:nvSpPr>
          <p:cNvPr id="6" name="Inhaltsplatzhalter 2"/>
          <p:cNvSpPr>
            <a:spLocks noGrp="1"/>
          </p:cNvSpPr>
          <p:nvPr>
            <p:ph sz="half" idx="1"/>
          </p:nvPr>
        </p:nvSpPr>
        <p:spPr>
          <a:xfrm>
            <a:off x="539751" y="1469114"/>
            <a:ext cx="3993637" cy="2277386"/>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8" name="Inhaltsplatzhalter 2"/>
          <p:cNvSpPr>
            <a:spLocks noGrp="1"/>
          </p:cNvSpPr>
          <p:nvPr>
            <p:ph sz="half" idx="11"/>
          </p:nvPr>
        </p:nvSpPr>
        <p:spPr>
          <a:xfrm>
            <a:off x="539751" y="3924350"/>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12" name="Inhaltsplatzhalter 2"/>
          <p:cNvSpPr>
            <a:spLocks noGrp="1"/>
          </p:cNvSpPr>
          <p:nvPr>
            <p:ph sz="half" idx="14"/>
          </p:nvPr>
        </p:nvSpPr>
        <p:spPr>
          <a:xfrm>
            <a:off x="4702688" y="3924350"/>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13" name="Inhaltsplatzhalter 2"/>
          <p:cNvSpPr>
            <a:spLocks noGrp="1"/>
          </p:cNvSpPr>
          <p:nvPr>
            <p:ph sz="half" idx="15"/>
          </p:nvPr>
        </p:nvSpPr>
        <p:spPr>
          <a:xfrm>
            <a:off x="4702688" y="1469114"/>
            <a:ext cx="3993637" cy="2277386"/>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5043" y="222248"/>
            <a:ext cx="8251825" cy="717550"/>
          </a:xfrm>
        </p:spPr>
        <p:txBody>
          <a:bodyPr lIns="0" tIns="0"/>
          <a:lstStyle/>
          <a:p>
            <a:r>
              <a:rPr lang="de-CH"/>
              <a:t>Mastertitelformat bearbeiten</a:t>
            </a:r>
            <a:endParaRPr lang="de-DE"/>
          </a:p>
        </p:txBody>
      </p:sp>
      <p:sp>
        <p:nvSpPr>
          <p:cNvPr id="6" name="Inhaltsplatzhalter 2"/>
          <p:cNvSpPr>
            <a:spLocks noGrp="1"/>
          </p:cNvSpPr>
          <p:nvPr>
            <p:ph sz="half" idx="1" hasCustomPrompt="1"/>
          </p:nvPr>
        </p:nvSpPr>
        <p:spPr>
          <a:xfrm>
            <a:off x="539751" y="1477581"/>
            <a:ext cx="1898649" cy="2260037"/>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3" name="Inhaltsplatzhalter 2"/>
          <p:cNvSpPr>
            <a:spLocks noGrp="1"/>
          </p:cNvSpPr>
          <p:nvPr>
            <p:ph sz="half" idx="15" hasCustomPrompt="1"/>
          </p:nvPr>
        </p:nvSpPr>
        <p:spPr>
          <a:xfrm>
            <a:off x="4699000" y="1477581"/>
            <a:ext cx="3997325" cy="4686152"/>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0" name="Inhaltsplatzhalter 2"/>
          <p:cNvSpPr>
            <a:spLocks noGrp="1"/>
          </p:cNvSpPr>
          <p:nvPr>
            <p:ph sz="half" idx="18" hasCustomPrompt="1"/>
          </p:nvPr>
        </p:nvSpPr>
        <p:spPr>
          <a:xfrm>
            <a:off x="2628900" y="1477581"/>
            <a:ext cx="1890000" cy="2260037"/>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1" name="Inhaltsplatzhalter 2"/>
          <p:cNvSpPr>
            <a:spLocks noGrp="1"/>
          </p:cNvSpPr>
          <p:nvPr>
            <p:ph sz="half" idx="19" hasCustomPrompt="1"/>
          </p:nvPr>
        </p:nvSpPr>
        <p:spPr>
          <a:xfrm>
            <a:off x="539751" y="3924863"/>
            <a:ext cx="1898649" cy="2260037"/>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4" name="Inhaltsplatzhalter 2"/>
          <p:cNvSpPr>
            <a:spLocks noGrp="1"/>
          </p:cNvSpPr>
          <p:nvPr>
            <p:ph sz="half" idx="20" hasCustomPrompt="1"/>
          </p:nvPr>
        </p:nvSpPr>
        <p:spPr>
          <a:xfrm>
            <a:off x="2628900" y="3924863"/>
            <a:ext cx="1890000" cy="2260037"/>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447675" y="412750"/>
            <a:ext cx="8251825" cy="7175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de-CH"/>
              <a:t>Format Mastertitel </a:t>
            </a:r>
            <a:br>
              <a:rPr lang="de-CH"/>
            </a:br>
            <a:r>
              <a:rPr lang="de-CH"/>
              <a:t>travailler</a:t>
            </a:r>
          </a:p>
        </p:txBody>
      </p:sp>
      <p:sp>
        <p:nvSpPr>
          <p:cNvPr id="1027" name="Rectangle 6"/>
          <p:cNvSpPr>
            <a:spLocks noGrp="1" noChangeArrowheads="1"/>
          </p:cNvSpPr>
          <p:nvPr>
            <p:ph type="body" idx="1"/>
          </p:nvPr>
        </p:nvSpPr>
        <p:spPr bwMode="auto">
          <a:xfrm>
            <a:off x="533400" y="1466850"/>
            <a:ext cx="8162925" cy="4425950"/>
          </a:xfrm>
          <a:prstGeom prst="rect">
            <a:avLst/>
          </a:prstGeom>
          <a:noFill/>
          <a:ln w="9525">
            <a:noFill/>
            <a:miter lim="800000"/>
            <a:headEnd/>
            <a:tailEnd/>
          </a:ln>
        </p:spPr>
        <p:txBody>
          <a:bodyPr vert="horz" wrap="square" lIns="0" tIns="46038" rIns="92075" bIns="46038" numCol="1" anchor="t" anchorCtr="0" compatLnSpc="1">
            <a:prstTxWarp prst="textNoShape">
              <a:avLst/>
            </a:prstTxWarp>
          </a:bodyPr>
          <a:lstStyle/>
          <a:p>
            <a:pPr lvl="0"/>
            <a:r>
              <a:rPr lang="de-CH"/>
              <a:t>Traitement d'un mastertextformat</a:t>
            </a:r>
          </a:p>
          <a:p>
            <a:pPr lvl="1"/>
            <a:r>
              <a:rPr lang="de-CH"/>
              <a:t>Zweite Ebene</a:t>
            </a:r>
          </a:p>
          <a:p>
            <a:pPr lvl="2"/>
            <a:r>
              <a:rPr lang="de-CH"/>
              <a:t>Première partie de l'histoire</a:t>
            </a:r>
          </a:p>
          <a:p>
            <a:pPr lvl="3"/>
            <a:r>
              <a:rPr lang="de-CH"/>
              <a:t>Vierte Ebene</a:t>
            </a:r>
          </a:p>
          <a:p>
            <a:pPr lvl="4"/>
            <a:r>
              <a:rPr lang="de-CH"/>
              <a:t>La cinquième scène </a:t>
            </a:r>
          </a:p>
        </p:txBody>
      </p:sp>
      <p:pic>
        <p:nvPicPr>
          <p:cNvPr id="3" name="Grafik 2">
            <a:extLst>
              <a:ext uri="{FF2B5EF4-FFF2-40B4-BE49-F238E27FC236}">
                <a16:creationId xmlns:a16="http://schemas.microsoft.com/office/drawing/2014/main" id="{D95861EA-5E77-4559-ACF5-F985C708897F}"/>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474051" y="6033516"/>
            <a:ext cx="1126148" cy="633574"/>
          </a:xfrm>
          <a:prstGeom prst="rect">
            <a:avLst/>
          </a:prstGeom>
        </p:spPr>
      </p:pic>
    </p:spTree>
  </p:cSld>
  <p:clrMap bg1="lt1" tx1="dk1" bg2="lt2" tx2="dk2" accent1="accent1" accent2="accent2" accent3="accent3" accent4="accent4" accent5="accent5" accent6="accent6" hlink="hlink" folHlink="folHlink"/>
  <p:sldLayoutIdLst>
    <p:sldLayoutId id="2147484831" r:id="rId1"/>
    <p:sldLayoutId id="2147484832" r:id="rId2"/>
    <p:sldLayoutId id="2147484809" r:id="rId3"/>
    <p:sldLayoutId id="2147484810" r:id="rId4"/>
    <p:sldLayoutId id="2147484811" r:id="rId5"/>
    <p:sldLayoutId id="2147484812" r:id="rId6"/>
    <p:sldLayoutId id="2147484813" r:id="rId7"/>
    <p:sldLayoutId id="2147484814" r:id="rId8"/>
    <p:sldLayoutId id="2147484815" r:id="rId9"/>
    <p:sldLayoutId id="2147484816" r:id="rId10"/>
    <p:sldLayoutId id="2147484833" r:id="rId11"/>
    <p:sldLayoutId id="2147484817" r:id="rId12"/>
    <p:sldLayoutId id="2147484818" r:id="rId13"/>
    <p:sldLayoutId id="2147484819" r:id="rId14"/>
    <p:sldLayoutId id="2147484820" r:id="rId15"/>
    <p:sldLayoutId id="2147484821" r:id="rId16"/>
    <p:sldLayoutId id="2147484822" r:id="rId17"/>
    <p:sldLayoutId id="2147484823" r:id="rId18"/>
    <p:sldLayoutId id="2147484824" r:id="rId19"/>
  </p:sldLayoutIdLst>
  <p:hf hdr="0" ftr="0" dt="0"/>
  <p:txStyles>
    <p:titleStyle>
      <a:lvl1pPr algn="l" rtl="0" eaLnBrk="0" fontAlgn="base" hangingPunct="0">
        <a:spcBef>
          <a:spcPct val="0"/>
        </a:spcBef>
        <a:spcAft>
          <a:spcPct val="0"/>
        </a:spcAft>
        <a:defRPr sz="2800" b="1">
          <a:solidFill>
            <a:schemeClr val="bg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200" b="1">
          <a:solidFill>
            <a:schemeClr val="bg2"/>
          </a:solidFill>
          <a:latin typeface="Arial" charset="0"/>
        </a:defRPr>
      </a:lvl6pPr>
      <a:lvl7pPr marL="914400" algn="l" rtl="0" eaLnBrk="0" fontAlgn="base" hangingPunct="0">
        <a:spcBef>
          <a:spcPct val="0"/>
        </a:spcBef>
        <a:spcAft>
          <a:spcPct val="0"/>
        </a:spcAft>
        <a:defRPr sz="3200" b="1">
          <a:solidFill>
            <a:schemeClr val="bg2"/>
          </a:solidFill>
          <a:latin typeface="Arial" charset="0"/>
        </a:defRPr>
      </a:lvl7pPr>
      <a:lvl8pPr marL="1371600" algn="l" rtl="0" eaLnBrk="0" fontAlgn="base" hangingPunct="0">
        <a:spcBef>
          <a:spcPct val="0"/>
        </a:spcBef>
        <a:spcAft>
          <a:spcPct val="0"/>
        </a:spcAft>
        <a:defRPr sz="3200" b="1">
          <a:solidFill>
            <a:schemeClr val="bg2"/>
          </a:solidFill>
          <a:latin typeface="Arial" charset="0"/>
        </a:defRPr>
      </a:lvl8pPr>
      <a:lvl9pPr marL="1828800" algn="l" rtl="0" eaLnBrk="0" fontAlgn="base" hangingPunct="0">
        <a:spcBef>
          <a:spcPct val="0"/>
        </a:spcBef>
        <a:spcAft>
          <a:spcPct val="0"/>
        </a:spcAft>
        <a:defRPr sz="3200" b="1">
          <a:solidFill>
            <a:schemeClr val="bg2"/>
          </a:solidFill>
          <a:latin typeface="Arial" charset="0"/>
        </a:defRPr>
      </a:lvl9pPr>
    </p:titleStyle>
    <p:body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2"/>
        </a:buBlip>
        <a:defRPr b="1">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mel.cgiar.org/reporting/download/hash/LMFO85WW"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68.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69.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7A52-5FFB-4C88-BA27-86940262AFEF}"/>
              </a:ext>
            </a:extLst>
          </p:cNvPr>
          <p:cNvSpPr>
            <a:spLocks noGrp="1"/>
          </p:cNvSpPr>
          <p:nvPr>
            <p:ph type="title"/>
          </p:nvPr>
        </p:nvSpPr>
        <p:spPr>
          <a:xfrm>
            <a:off x="446087" y="2564904"/>
            <a:ext cx="8251825" cy="717550"/>
          </a:xfrm>
        </p:spPr>
        <p:txBody>
          <a:bodyPr/>
          <a:lstStyle/>
          <a:p>
            <a:r>
              <a:rPr lang="en-US"/>
              <a:t>Manuel sur le bétail biologique</a:t>
            </a:r>
          </a:p>
        </p:txBody>
      </p:sp>
      <p:sp>
        <p:nvSpPr>
          <p:cNvPr id="3" name="Content Placeholder 2">
            <a:extLst>
              <a:ext uri="{FF2B5EF4-FFF2-40B4-BE49-F238E27FC236}">
                <a16:creationId xmlns:a16="http://schemas.microsoft.com/office/drawing/2014/main" id="{ABAE8063-7F90-4BB9-AC07-3D32BDB62D54}"/>
              </a:ext>
            </a:extLst>
          </p:cNvPr>
          <p:cNvSpPr>
            <a:spLocks noGrp="1"/>
          </p:cNvSpPr>
          <p:nvPr>
            <p:ph idx="1"/>
          </p:nvPr>
        </p:nvSpPr>
        <p:spPr>
          <a:xfrm>
            <a:off x="540808" y="3429000"/>
            <a:ext cx="8251825" cy="2463800"/>
          </a:xfrm>
        </p:spPr>
        <p:txBody>
          <a:bodyPr/>
          <a:lstStyle/>
          <a:p>
            <a:pPr marL="0" indent="0">
              <a:buNone/>
            </a:pPr>
            <a:r>
              <a:rPr lang="en-US" sz="1600" b="0"/>
              <a:t>Présentation pour les sessions de formation</a:t>
            </a:r>
          </a:p>
        </p:txBody>
      </p:sp>
    </p:spTree>
    <p:extLst>
      <p:ext uri="{BB962C8B-B14F-4D97-AF65-F5344CB8AC3E}">
        <p14:creationId xmlns:p14="http://schemas.microsoft.com/office/powerpoint/2010/main" val="378720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C4F8-02BF-4EF2-A09B-56A0DA5B37B5}"/>
              </a:ext>
            </a:extLst>
          </p:cNvPr>
          <p:cNvSpPr>
            <a:spLocks noGrp="1"/>
          </p:cNvSpPr>
          <p:nvPr>
            <p:ph type="title"/>
          </p:nvPr>
        </p:nvSpPr>
        <p:spPr>
          <a:xfrm>
            <a:off x="611560" y="492955"/>
            <a:ext cx="8251825" cy="698500"/>
          </a:xfrm>
        </p:spPr>
        <p:txBody>
          <a:bodyPr/>
          <a:lstStyle/>
          <a:p>
            <a:r>
              <a:rPr lang="en-US" sz="2700" dirty="0" err="1"/>
              <a:t>Qu'est-ce</a:t>
            </a:r>
            <a:r>
              <a:rPr lang="en-US" sz="2700" dirty="0"/>
              <a:t> </a:t>
            </a:r>
            <a:r>
              <a:rPr lang="en-US" sz="2700" dirty="0" err="1"/>
              <a:t>qu'un</a:t>
            </a:r>
            <a:r>
              <a:rPr lang="en-US" sz="2700" dirty="0"/>
              <a:t> «</a:t>
            </a:r>
            <a:r>
              <a:rPr lang="en-US" sz="2700" dirty="0" err="1"/>
              <a:t>système</a:t>
            </a:r>
            <a:r>
              <a:rPr lang="en-US" sz="2700" dirty="0"/>
              <a:t> </a:t>
            </a:r>
            <a:r>
              <a:rPr lang="en-US" sz="2700" dirty="0" err="1"/>
              <a:t>d'élevage</a:t>
            </a:r>
            <a:r>
              <a:rPr lang="en-US" sz="2700" dirty="0"/>
              <a:t> </a:t>
            </a:r>
            <a:r>
              <a:rPr lang="en-US" sz="2700" dirty="0" err="1"/>
              <a:t>biologique</a:t>
            </a:r>
            <a:r>
              <a:rPr lang="en-US" sz="2700" dirty="0"/>
              <a:t>»?</a:t>
            </a:r>
          </a:p>
        </p:txBody>
      </p:sp>
      <p:sp>
        <p:nvSpPr>
          <p:cNvPr id="3" name="Content Placeholder 2">
            <a:extLst>
              <a:ext uri="{FF2B5EF4-FFF2-40B4-BE49-F238E27FC236}">
                <a16:creationId xmlns:a16="http://schemas.microsoft.com/office/drawing/2014/main" id="{A4817592-1E58-4944-8B2C-9144BC285E9C}"/>
              </a:ext>
            </a:extLst>
          </p:cNvPr>
          <p:cNvSpPr>
            <a:spLocks noGrp="1"/>
          </p:cNvSpPr>
          <p:nvPr>
            <p:ph sz="half" idx="1"/>
          </p:nvPr>
        </p:nvSpPr>
        <p:spPr>
          <a:xfrm>
            <a:off x="595767" y="1534790"/>
            <a:ext cx="3836890" cy="3788419"/>
          </a:xfrm>
        </p:spPr>
        <p:txBody>
          <a:bodyPr/>
          <a:lstStyle/>
          <a:p>
            <a:pPr>
              <a:buFont typeface="Arial" panose="020B0604020202020204" pitchFamily="34" charset="0"/>
              <a:buChar char="•"/>
            </a:pPr>
            <a:r>
              <a:rPr lang="en-US" sz="2000" dirty="0">
                <a:ea typeface="ＭＳ Ｐゴシック"/>
              </a:rPr>
              <a:t>Il </a:t>
            </a:r>
            <a:r>
              <a:rPr lang="en-US" sz="2000" dirty="0" err="1">
                <a:ea typeface="ＭＳ Ｐゴシック"/>
              </a:rPr>
              <a:t>n'existe</a:t>
            </a:r>
            <a:r>
              <a:rPr lang="en-US" sz="2000" dirty="0">
                <a:ea typeface="ＭＳ Ｐゴシック"/>
              </a:rPr>
              <a:t> pas un </a:t>
            </a:r>
            <a:r>
              <a:rPr lang="en-US" sz="2000" dirty="0" err="1">
                <a:ea typeface="ＭＳ Ｐゴシック"/>
              </a:rPr>
              <a:t>seul</a:t>
            </a:r>
            <a:r>
              <a:rPr lang="en-US" sz="2000" dirty="0">
                <a:ea typeface="ＭＳ Ｐゴシック"/>
              </a:rPr>
              <a:t> </a:t>
            </a:r>
            <a:r>
              <a:rPr lang="en-US" sz="2000" dirty="0" err="1">
                <a:ea typeface="ＭＳ Ｐゴシック"/>
              </a:rPr>
              <a:t>système</a:t>
            </a:r>
            <a:r>
              <a:rPr lang="en-US" sz="2000" b="0" dirty="0">
                <a:ea typeface="ＭＳ Ｐゴシック"/>
              </a:rPr>
              <a:t> </a:t>
            </a:r>
            <a:r>
              <a:rPr lang="en-US" sz="2000" b="0" dirty="0" err="1">
                <a:ea typeface="ＭＳ Ｐゴシック"/>
              </a:rPr>
              <a:t>d'élevage</a:t>
            </a:r>
            <a:r>
              <a:rPr lang="en-US" sz="2000" b="0" dirty="0">
                <a:ea typeface="ＭＳ Ｐゴシック"/>
              </a:rPr>
              <a:t> </a:t>
            </a:r>
            <a:r>
              <a:rPr lang="en-US" sz="2000" b="0" dirty="0" err="1">
                <a:ea typeface="ＭＳ Ｐゴシック"/>
              </a:rPr>
              <a:t>biologique</a:t>
            </a:r>
            <a:r>
              <a:rPr lang="en-US" sz="2000" b="0" dirty="0">
                <a:ea typeface="ＭＳ Ｐゴシック"/>
              </a:rPr>
              <a:t>. </a:t>
            </a:r>
            <a:endParaRPr lang="en-US" sz="2000" b="0" dirty="0"/>
          </a:p>
          <a:p>
            <a:pPr>
              <a:buFont typeface="Arial" panose="020B0604020202020204" pitchFamily="34" charset="0"/>
              <a:buChar char="•"/>
            </a:pPr>
            <a:r>
              <a:rPr lang="en-US" sz="2000" b="0" dirty="0"/>
              <a:t>De </a:t>
            </a:r>
            <a:r>
              <a:rPr lang="en-US" sz="2000" b="0" dirty="0" err="1"/>
              <a:t>nombreux</a:t>
            </a:r>
            <a:r>
              <a:rPr lang="en-US" sz="2000" b="0" dirty="0"/>
              <a:t> </a:t>
            </a:r>
            <a:r>
              <a:rPr lang="en-US" sz="2000" b="0" dirty="0" err="1"/>
              <a:t>systèmes</a:t>
            </a:r>
            <a:r>
              <a:rPr lang="en-US" sz="2000" b="0" dirty="0"/>
              <a:t> </a:t>
            </a:r>
            <a:r>
              <a:rPr lang="en-US" sz="2000" b="0" dirty="0" err="1"/>
              <a:t>d'élevage</a:t>
            </a:r>
            <a:r>
              <a:rPr lang="en-US" sz="2000" b="0" dirty="0"/>
              <a:t> </a:t>
            </a:r>
            <a:r>
              <a:rPr lang="en-US" sz="2000" b="0" dirty="0" err="1"/>
              <a:t>différents</a:t>
            </a:r>
            <a:r>
              <a:rPr lang="en-US" sz="2000" b="0" dirty="0"/>
              <a:t> </a:t>
            </a:r>
            <a:r>
              <a:rPr lang="en-US" sz="2000" b="0" dirty="0" err="1"/>
              <a:t>peuvent</a:t>
            </a:r>
            <a:r>
              <a:rPr lang="en-US" sz="2000" b="0" dirty="0"/>
              <a:t> </a:t>
            </a:r>
            <a:r>
              <a:rPr lang="en-US" sz="2000" b="0" dirty="0" err="1"/>
              <a:t>être</a:t>
            </a:r>
            <a:r>
              <a:rPr lang="en-US" sz="2000" b="0" dirty="0"/>
              <a:t> </a:t>
            </a:r>
            <a:r>
              <a:rPr lang="en-US" sz="2000" b="0" dirty="0" err="1"/>
              <a:t>biologiques</a:t>
            </a:r>
            <a:r>
              <a:rPr lang="en-US" sz="2000" b="0" dirty="0"/>
              <a:t>, à condition que </a:t>
            </a:r>
            <a:r>
              <a:rPr lang="en-US" sz="2000" b="0" dirty="0" err="1"/>
              <a:t>leur</a:t>
            </a:r>
            <a:r>
              <a:rPr lang="en-US" sz="2000" b="0" dirty="0"/>
              <a:t> production </a:t>
            </a:r>
            <a:r>
              <a:rPr lang="en-US" sz="2000" b="0" dirty="0" err="1"/>
              <a:t>soit</a:t>
            </a:r>
            <a:r>
              <a:rPr lang="en-US" sz="2000" b="0" dirty="0"/>
              <a:t> </a:t>
            </a:r>
            <a:r>
              <a:rPr lang="en-US" sz="2000" b="0" dirty="0" err="1"/>
              <a:t>conforme</a:t>
            </a:r>
            <a:r>
              <a:rPr lang="en-US" sz="2000" b="0" dirty="0"/>
              <a:t> aux </a:t>
            </a:r>
            <a:r>
              <a:rPr lang="en-US" sz="2000" b="0" dirty="0" err="1"/>
              <a:t>principes</a:t>
            </a:r>
            <a:r>
              <a:rPr lang="en-US" sz="2000" b="0" dirty="0"/>
              <a:t> de </a:t>
            </a:r>
            <a:r>
              <a:rPr lang="en-US" sz="2000" b="0" dirty="0" err="1"/>
              <a:t>l'agriculture</a:t>
            </a:r>
            <a:r>
              <a:rPr lang="en-US" sz="2000" b="0" dirty="0"/>
              <a:t> </a:t>
            </a:r>
            <a:r>
              <a:rPr lang="en-US" sz="2000" b="0" dirty="0" err="1"/>
              <a:t>biologique</a:t>
            </a:r>
            <a:r>
              <a:rPr lang="en-US" sz="2000" b="0" dirty="0"/>
              <a:t>.</a:t>
            </a:r>
          </a:p>
        </p:txBody>
      </p:sp>
      <p:pic>
        <p:nvPicPr>
          <p:cNvPr id="5" name="Picture 4">
            <a:extLst>
              <a:ext uri="{FF2B5EF4-FFF2-40B4-BE49-F238E27FC236}">
                <a16:creationId xmlns:a16="http://schemas.microsoft.com/office/drawing/2014/main" id="{0F39485E-23B7-4EEA-BB9B-5462A33932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0394" y="1556792"/>
            <a:ext cx="1728192" cy="1579842"/>
          </a:xfrm>
          <a:prstGeom prst="rect">
            <a:avLst/>
          </a:prstGeom>
        </p:spPr>
      </p:pic>
      <p:pic>
        <p:nvPicPr>
          <p:cNvPr id="6" name="Picture 5">
            <a:extLst>
              <a:ext uri="{FF2B5EF4-FFF2-40B4-BE49-F238E27FC236}">
                <a16:creationId xmlns:a16="http://schemas.microsoft.com/office/drawing/2014/main" id="{8CC73190-FF8C-43BD-9AD8-BC62B2EED0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2602" y="1556792"/>
            <a:ext cx="1728192" cy="1583927"/>
          </a:xfrm>
          <a:prstGeom prst="rect">
            <a:avLst/>
          </a:prstGeom>
        </p:spPr>
      </p:pic>
      <p:sp>
        <p:nvSpPr>
          <p:cNvPr id="7" name="Rechteck 6">
            <a:extLst>
              <a:ext uri="{FF2B5EF4-FFF2-40B4-BE49-F238E27FC236}">
                <a16:creationId xmlns:a16="http://schemas.microsoft.com/office/drawing/2014/main" id="{2BD9537D-E305-4CD7-A4AB-368EEF4F0E7F}"/>
              </a:ext>
            </a:extLst>
          </p:cNvPr>
          <p:cNvSpPr/>
          <p:nvPr/>
        </p:nvSpPr>
        <p:spPr bwMode="auto">
          <a:xfrm>
            <a:off x="4652705" y="3434290"/>
            <a:ext cx="1725881" cy="1583927"/>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0" name="Rechteck 9">
            <a:extLst>
              <a:ext uri="{FF2B5EF4-FFF2-40B4-BE49-F238E27FC236}">
                <a16:creationId xmlns:a16="http://schemas.microsoft.com/office/drawing/2014/main" id="{166BAE19-6BDE-496E-B07D-88220585F326}"/>
              </a:ext>
            </a:extLst>
          </p:cNvPr>
          <p:cNvSpPr/>
          <p:nvPr/>
        </p:nvSpPr>
        <p:spPr bwMode="auto">
          <a:xfrm>
            <a:off x="6524913" y="3434289"/>
            <a:ext cx="1725881" cy="1583927"/>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771B04B5-C29A-4FC0-B2A2-74F1552BD1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0394" y="3434289"/>
            <a:ext cx="1725881" cy="1579842"/>
          </a:xfrm>
          <a:prstGeom prst="rect">
            <a:avLst/>
          </a:prstGeom>
        </p:spPr>
      </p:pic>
      <p:pic>
        <p:nvPicPr>
          <p:cNvPr id="12" name="Picture 11">
            <a:extLst>
              <a:ext uri="{FF2B5EF4-FFF2-40B4-BE49-F238E27FC236}">
                <a16:creationId xmlns:a16="http://schemas.microsoft.com/office/drawing/2014/main" id="{C20A5D02-9EB6-43D2-BCED-8786DE0041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22602" y="3420498"/>
            <a:ext cx="1725881" cy="1611056"/>
          </a:xfrm>
          <a:prstGeom prst="rect">
            <a:avLst/>
          </a:prstGeom>
        </p:spPr>
      </p:pic>
      <p:sp>
        <p:nvSpPr>
          <p:cNvPr id="13" name="TextBox 12">
            <a:extLst>
              <a:ext uri="{FF2B5EF4-FFF2-40B4-BE49-F238E27FC236}">
                <a16:creationId xmlns:a16="http://schemas.microsoft.com/office/drawing/2014/main" id="{D25AB6AE-0351-4653-B5A0-326CDC8B48E6}"/>
              </a:ext>
            </a:extLst>
          </p:cNvPr>
          <p:cNvSpPr txBox="1"/>
          <p:nvPr/>
        </p:nvSpPr>
        <p:spPr>
          <a:xfrm>
            <a:off x="5328827" y="5034355"/>
            <a:ext cx="3004615" cy="261610"/>
          </a:xfrm>
          <a:prstGeom prst="rect">
            <a:avLst/>
          </a:prstGeom>
          <a:noFill/>
        </p:spPr>
        <p:txBody>
          <a:bodyPr wrap="square" lIns="91440" tIns="45720" rIns="91440" bIns="45720" rtlCol="0" anchor="t">
            <a:spAutoFit/>
          </a:bodyPr>
          <a:lstStyle/>
          <a:p>
            <a:pPr algn="r"/>
            <a:r>
              <a:rPr lang="de-CH" sz="1100" b="0" dirty="0" err="1">
                <a:latin typeface="Arial"/>
                <a:cs typeface="Arial"/>
              </a:rPr>
              <a:t>Photos</a:t>
            </a:r>
            <a:r>
              <a:rPr lang="de-CH" sz="1100" b="0" dirty="0">
                <a:latin typeface="Arial"/>
                <a:cs typeface="Arial"/>
              </a:rPr>
              <a:t>: Jana von Hase, Mareike Voigts</a:t>
            </a:r>
            <a:endParaRPr lang="en-GB" sz="1100" b="0" dirty="0">
              <a:latin typeface="Arial"/>
              <a:cs typeface="Arial"/>
            </a:endParaRPr>
          </a:p>
        </p:txBody>
      </p:sp>
    </p:spTree>
    <p:extLst>
      <p:ext uri="{BB962C8B-B14F-4D97-AF65-F5344CB8AC3E}">
        <p14:creationId xmlns:p14="http://schemas.microsoft.com/office/powerpoint/2010/main" val="332037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594BE-480A-46F3-BAB9-A04FC668F528}"/>
              </a:ext>
            </a:extLst>
          </p:cNvPr>
          <p:cNvSpPr>
            <a:spLocks noGrp="1"/>
          </p:cNvSpPr>
          <p:nvPr>
            <p:ph type="title"/>
          </p:nvPr>
        </p:nvSpPr>
        <p:spPr/>
        <p:txBody>
          <a:bodyPr/>
          <a:lstStyle/>
          <a:p>
            <a:r>
              <a:rPr lang="de-CH" dirty="0" err="1"/>
              <a:t>Principes de l'agriculture biologique</a:t>
            </a:r>
            <a:endParaRPr lang="de-CH" dirty="0"/>
          </a:p>
        </p:txBody>
      </p:sp>
      <p:sp>
        <p:nvSpPr>
          <p:cNvPr id="5" name="Ellipse 4">
            <a:extLst>
              <a:ext uri="{FF2B5EF4-FFF2-40B4-BE49-F238E27FC236}">
                <a16:creationId xmlns:a16="http://schemas.microsoft.com/office/drawing/2014/main" id="{9FBB1512-13A9-4817-8B7F-8EEE730EF2AE}"/>
              </a:ext>
            </a:extLst>
          </p:cNvPr>
          <p:cNvSpPr/>
          <p:nvPr/>
        </p:nvSpPr>
        <p:spPr bwMode="auto">
          <a:xfrm>
            <a:off x="2701188" y="2467719"/>
            <a:ext cx="3257979" cy="1815399"/>
          </a:xfrm>
          <a:prstGeom prst="ellipse">
            <a:avLst/>
          </a:prstGeom>
          <a:solidFill>
            <a:schemeClr val="bg1">
              <a:lumMod val="75000"/>
              <a:alpha val="80000"/>
            </a:schemeClr>
          </a:solidFill>
          <a:ln w="5715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1800" b="1" i="0" u="none" strike="noStrike" cap="none" normalizeH="0" baseline="0">
                <a:ln>
                  <a:noFill/>
                </a:ln>
                <a:solidFill>
                  <a:schemeClr val="tx1"/>
                </a:solidFill>
                <a:effectLst/>
                <a:latin typeface="Arial" charset="0"/>
              </a:rPr>
              <a:t>4 </a:t>
            </a:r>
            <a:r>
              <a:rPr lang="de-CH" sz="1800" err="1"/>
              <a:t>Principes</a:t>
            </a:r>
            <a:endParaRPr lang="de-CH" sz="1800"/>
          </a:p>
        </p:txBody>
      </p:sp>
      <p:sp>
        <p:nvSpPr>
          <p:cNvPr id="6" name="Ellipse 5">
            <a:extLst>
              <a:ext uri="{FF2B5EF4-FFF2-40B4-BE49-F238E27FC236}">
                <a16:creationId xmlns:a16="http://schemas.microsoft.com/office/drawing/2014/main" id="{2A0A230D-604F-4DAE-8042-7CA1EBA2A73B}"/>
              </a:ext>
            </a:extLst>
          </p:cNvPr>
          <p:cNvSpPr/>
          <p:nvPr/>
        </p:nvSpPr>
        <p:spPr bwMode="auto">
          <a:xfrm>
            <a:off x="4813823" y="3484911"/>
            <a:ext cx="3529591" cy="2245227"/>
          </a:xfrm>
          <a:prstGeom prst="ellipse">
            <a:avLst/>
          </a:prstGeom>
          <a:solidFill>
            <a:srgbClr val="00B0F0">
              <a:alpha val="80000"/>
            </a:srgbClr>
          </a:solidFill>
          <a:ln w="571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7" name="Ellipse 6">
            <a:extLst>
              <a:ext uri="{FF2B5EF4-FFF2-40B4-BE49-F238E27FC236}">
                <a16:creationId xmlns:a16="http://schemas.microsoft.com/office/drawing/2014/main" id="{FAB7E973-EA32-4E63-BE97-6A2C58863389}"/>
              </a:ext>
            </a:extLst>
          </p:cNvPr>
          <p:cNvSpPr/>
          <p:nvPr/>
        </p:nvSpPr>
        <p:spPr bwMode="auto">
          <a:xfrm>
            <a:off x="518862" y="3500124"/>
            <a:ext cx="3453273" cy="2196680"/>
          </a:xfrm>
          <a:prstGeom prst="ellipse">
            <a:avLst/>
          </a:prstGeom>
          <a:solidFill>
            <a:srgbClr val="FB563B">
              <a:alpha val="80000"/>
            </a:srgbClr>
          </a:solidFill>
          <a:ln w="571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8" name="Ellipse 7">
            <a:extLst>
              <a:ext uri="{FF2B5EF4-FFF2-40B4-BE49-F238E27FC236}">
                <a16:creationId xmlns:a16="http://schemas.microsoft.com/office/drawing/2014/main" id="{6B2CD494-7190-4F92-B2FE-915D3529DB91}"/>
              </a:ext>
            </a:extLst>
          </p:cNvPr>
          <p:cNvSpPr/>
          <p:nvPr/>
        </p:nvSpPr>
        <p:spPr bwMode="auto">
          <a:xfrm>
            <a:off x="156149" y="1090360"/>
            <a:ext cx="4572000" cy="2169978"/>
          </a:xfrm>
          <a:prstGeom prst="ellipse">
            <a:avLst/>
          </a:prstGeom>
          <a:solidFill>
            <a:srgbClr val="FFC000">
              <a:alpha val="80000"/>
            </a:srgbClr>
          </a:solidFill>
          <a:ln w="571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9" name="Ellipse 8">
            <a:extLst>
              <a:ext uri="{FF2B5EF4-FFF2-40B4-BE49-F238E27FC236}">
                <a16:creationId xmlns:a16="http://schemas.microsoft.com/office/drawing/2014/main" id="{06DEF0D1-4006-4924-8979-010422B6E96C}"/>
              </a:ext>
            </a:extLst>
          </p:cNvPr>
          <p:cNvSpPr/>
          <p:nvPr/>
        </p:nvSpPr>
        <p:spPr bwMode="auto">
          <a:xfrm>
            <a:off x="4911775" y="1049761"/>
            <a:ext cx="3529591" cy="2245227"/>
          </a:xfrm>
          <a:prstGeom prst="ellipse">
            <a:avLst/>
          </a:prstGeom>
          <a:solidFill>
            <a:srgbClr val="92D050">
              <a:alpha val="80000"/>
            </a:srgbClr>
          </a:solidFill>
          <a:ln w="571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0" name="Rechteck 9">
            <a:extLst>
              <a:ext uri="{FF2B5EF4-FFF2-40B4-BE49-F238E27FC236}">
                <a16:creationId xmlns:a16="http://schemas.microsoft.com/office/drawing/2014/main" id="{B08B7666-A656-4792-888A-37A3B1F6FB75}"/>
              </a:ext>
            </a:extLst>
          </p:cNvPr>
          <p:cNvSpPr/>
          <p:nvPr/>
        </p:nvSpPr>
        <p:spPr>
          <a:xfrm>
            <a:off x="5726560" y="3831948"/>
            <a:ext cx="1663473" cy="369332"/>
          </a:xfrm>
          <a:prstGeom prst="rect">
            <a:avLst/>
          </a:prstGeom>
          <a:noFill/>
        </p:spPr>
        <p:txBody>
          <a:bodyPr wrap="square">
            <a:spAutoFit/>
          </a:bodyPr>
          <a:lstStyle/>
          <a:p>
            <a:pPr lvl="0" algn="ctr"/>
            <a:r>
              <a:rPr lang="en-GB" sz="1800" dirty="0"/>
              <a:t>L'équité</a:t>
            </a:r>
          </a:p>
        </p:txBody>
      </p:sp>
      <p:sp>
        <p:nvSpPr>
          <p:cNvPr id="11" name="Rechteck 10">
            <a:extLst>
              <a:ext uri="{FF2B5EF4-FFF2-40B4-BE49-F238E27FC236}">
                <a16:creationId xmlns:a16="http://schemas.microsoft.com/office/drawing/2014/main" id="{43640250-DEC0-431A-8D9B-9B71549277F9}"/>
              </a:ext>
            </a:extLst>
          </p:cNvPr>
          <p:cNvSpPr/>
          <p:nvPr/>
        </p:nvSpPr>
        <p:spPr>
          <a:xfrm>
            <a:off x="4960081" y="1840185"/>
            <a:ext cx="3525185" cy="1234454"/>
          </a:xfrm>
          <a:prstGeom prst="rect">
            <a:avLst/>
          </a:prstGeom>
          <a:noFill/>
          <a:ln>
            <a:noFill/>
          </a:ln>
        </p:spPr>
        <p:txBody>
          <a:bodyPr/>
          <a:lstStyle/>
          <a:p>
            <a:pPr algn="ctr">
              <a:spcBef>
                <a:spcPts val="600"/>
              </a:spcBef>
            </a:pPr>
            <a:r>
              <a:rPr lang="en-GB" sz="1600" b="0" dirty="0">
                <a:latin typeface="Arial" pitchFamily="34" charset="0"/>
                <a:cs typeface="Arial" pitchFamily="34" charset="0"/>
              </a:rPr>
              <a:t>Améliorer la fertilité des sols</a:t>
            </a:r>
          </a:p>
          <a:p>
            <a:pPr algn="ctr">
              <a:spcBef>
                <a:spcPts val="600"/>
              </a:spcBef>
            </a:pPr>
            <a:r>
              <a:rPr lang="en-GB" sz="1600" b="0" dirty="0">
                <a:latin typeface="Arial"/>
                <a:cs typeface="Arial"/>
              </a:rPr>
              <a:t>Recyclage local des nutriments</a:t>
            </a:r>
          </a:p>
          <a:p>
            <a:pPr algn="ctr">
              <a:spcBef>
                <a:spcPts val="600"/>
              </a:spcBef>
            </a:pPr>
            <a:r>
              <a:rPr lang="de-CH" sz="1600" b="0" dirty="0" err="1">
                <a:latin typeface="Arial" pitchFamily="34" charset="0"/>
                <a:cs typeface="Arial" pitchFamily="34" charset="0"/>
              </a:rPr>
              <a:t>Compost</a:t>
            </a:r>
            <a:endParaRPr lang="en-GB" sz="1600" b="0" dirty="0">
              <a:latin typeface="Arial" pitchFamily="34" charset="0"/>
              <a:cs typeface="Arial" pitchFamily="34" charset="0"/>
            </a:endParaRPr>
          </a:p>
        </p:txBody>
      </p:sp>
      <p:sp>
        <p:nvSpPr>
          <p:cNvPr id="12" name="Rechteck 11">
            <a:extLst>
              <a:ext uri="{FF2B5EF4-FFF2-40B4-BE49-F238E27FC236}">
                <a16:creationId xmlns:a16="http://schemas.microsoft.com/office/drawing/2014/main" id="{B44C8476-4E68-48DA-852F-D9E7D3346E5C}"/>
              </a:ext>
            </a:extLst>
          </p:cNvPr>
          <p:cNvSpPr/>
          <p:nvPr/>
        </p:nvSpPr>
        <p:spPr>
          <a:xfrm>
            <a:off x="4448048" y="1721584"/>
            <a:ext cx="3484633" cy="746094"/>
          </a:xfrm>
          <a:prstGeom prst="rect">
            <a:avLst/>
          </a:prstGeom>
          <a:noFill/>
          <a:ln>
            <a:noFill/>
          </a:ln>
        </p:spPr>
        <p:txBody>
          <a:bodyPr lIns="91440" tIns="45720" rIns="91440" bIns="45720" anchor="t"/>
          <a:lstStyle/>
          <a:p>
            <a:pPr algn="ctr">
              <a:spcBef>
                <a:spcPts val="600"/>
              </a:spcBef>
            </a:pPr>
            <a:endParaRPr lang="en-GB" sz="1600" b="0" dirty="0">
              <a:solidFill>
                <a:srgbClr val="FF0000"/>
              </a:solidFill>
              <a:latin typeface="Arial" pitchFamily="34" charset="0"/>
              <a:cs typeface="Arial" pitchFamily="34" charset="0"/>
            </a:endParaRPr>
          </a:p>
        </p:txBody>
      </p:sp>
      <p:sp>
        <p:nvSpPr>
          <p:cNvPr id="13" name="Rechteck 12">
            <a:extLst>
              <a:ext uri="{FF2B5EF4-FFF2-40B4-BE49-F238E27FC236}">
                <a16:creationId xmlns:a16="http://schemas.microsoft.com/office/drawing/2014/main" id="{3D546829-812C-4936-B806-006D7D4E6160}"/>
              </a:ext>
            </a:extLst>
          </p:cNvPr>
          <p:cNvSpPr/>
          <p:nvPr/>
        </p:nvSpPr>
        <p:spPr>
          <a:xfrm>
            <a:off x="395030" y="1734030"/>
            <a:ext cx="4053018" cy="2144963"/>
          </a:xfrm>
          <a:prstGeom prst="rect">
            <a:avLst/>
          </a:prstGeom>
          <a:noFill/>
          <a:ln>
            <a:noFill/>
          </a:ln>
        </p:spPr>
        <p:txBody>
          <a:bodyPr/>
          <a:lstStyle/>
          <a:p>
            <a:pPr algn="ctr">
              <a:spcBef>
                <a:spcPts val="600"/>
              </a:spcBef>
            </a:pPr>
            <a:r>
              <a:rPr lang="en-GB" sz="1600" b="0" dirty="0">
                <a:latin typeface="Arial"/>
                <a:cs typeface="Arial"/>
              </a:rPr>
              <a:t>Pas </a:t>
            </a:r>
            <a:r>
              <a:rPr lang="en-GB" sz="1600" b="0" dirty="0" err="1">
                <a:latin typeface="Arial"/>
                <a:cs typeface="Arial"/>
              </a:rPr>
              <a:t>d'additifs</a:t>
            </a:r>
            <a:r>
              <a:rPr lang="en-GB" sz="1600" b="0" dirty="0">
                <a:latin typeface="Arial"/>
                <a:cs typeface="Arial"/>
              </a:rPr>
              <a:t> pour l'alimentation du </a:t>
            </a:r>
            <a:r>
              <a:rPr lang="en-GB" sz="1600" b="0" dirty="0" err="1">
                <a:latin typeface="Arial"/>
                <a:cs typeface="Arial"/>
              </a:rPr>
              <a:t>bétail</a:t>
            </a:r>
            <a:endParaRPr lang="en-GB" sz="1600" b="0" dirty="0">
              <a:latin typeface="Arial"/>
              <a:cs typeface="Arial"/>
            </a:endParaRPr>
          </a:p>
          <a:p>
            <a:pPr algn="ctr">
              <a:spcBef>
                <a:spcPts val="600"/>
              </a:spcBef>
            </a:pPr>
            <a:r>
              <a:rPr lang="en-GB" sz="1600" b="0" dirty="0">
                <a:latin typeface="Arial" pitchFamily="34" charset="0"/>
                <a:cs typeface="Arial" pitchFamily="34" charset="0"/>
              </a:rPr>
              <a:t>Pas de pesticides </a:t>
            </a:r>
            <a:r>
              <a:rPr lang="en-GB" sz="1600" b="0" dirty="0" err="1">
                <a:latin typeface="Arial" pitchFamily="34" charset="0"/>
                <a:cs typeface="Arial" pitchFamily="34" charset="0"/>
              </a:rPr>
              <a:t>ni d'engrais </a:t>
            </a:r>
            <a:r>
              <a:rPr lang="en-GB" sz="1600" b="0" dirty="0">
                <a:latin typeface="Arial" pitchFamily="34" charset="0"/>
                <a:cs typeface="Arial" pitchFamily="34" charset="0"/>
              </a:rPr>
              <a:t>chimiques</a:t>
            </a:r>
            <a:endParaRPr lang="en-GB" sz="1600" b="0" dirty="0">
              <a:latin typeface="Arial"/>
              <a:cs typeface="Arial"/>
            </a:endParaRPr>
          </a:p>
          <a:p>
            <a:pPr algn="ctr">
              <a:spcBef>
                <a:spcPts val="600"/>
              </a:spcBef>
            </a:pPr>
            <a:r>
              <a:rPr lang="en-GB" sz="1600" b="0" dirty="0">
                <a:solidFill>
                  <a:schemeClr val="bg2"/>
                </a:solidFill>
                <a:latin typeface="Arial"/>
                <a:cs typeface="Arial"/>
              </a:rPr>
              <a:t>Prévention des maladies par de bonnes pratiques d'élevage</a:t>
            </a:r>
          </a:p>
          <a:p>
            <a:pPr algn="ctr">
              <a:spcBef>
                <a:spcPts val="600"/>
              </a:spcBef>
            </a:pPr>
            <a:endParaRPr lang="en-GB" sz="1600" b="0" dirty="0">
              <a:latin typeface="Arial"/>
              <a:cs typeface="Arial"/>
            </a:endParaRPr>
          </a:p>
          <a:p>
            <a:pPr algn="ctr">
              <a:spcBef>
                <a:spcPts val="600"/>
              </a:spcBef>
            </a:pPr>
            <a:endParaRPr lang="en-GB" sz="1600" b="0" dirty="0">
              <a:latin typeface="Arial" pitchFamily="34" charset="0"/>
              <a:cs typeface="Arial" pitchFamily="34" charset="0"/>
            </a:endParaRPr>
          </a:p>
          <a:p>
            <a:pPr algn="ctr">
              <a:spcBef>
                <a:spcPts val="600"/>
              </a:spcBef>
            </a:pPr>
            <a:endParaRPr lang="en-GB" sz="1600" b="0" dirty="0">
              <a:latin typeface="Arial" pitchFamily="34" charset="0"/>
              <a:cs typeface="Arial" pitchFamily="34" charset="0"/>
            </a:endParaRPr>
          </a:p>
        </p:txBody>
      </p:sp>
      <p:sp>
        <p:nvSpPr>
          <p:cNvPr id="14" name="Rechteck 13">
            <a:extLst>
              <a:ext uri="{FF2B5EF4-FFF2-40B4-BE49-F238E27FC236}">
                <a16:creationId xmlns:a16="http://schemas.microsoft.com/office/drawing/2014/main" id="{EBCE3349-9C56-41A1-BCD5-FFF57851B1B3}"/>
              </a:ext>
            </a:extLst>
          </p:cNvPr>
          <p:cNvSpPr/>
          <p:nvPr/>
        </p:nvSpPr>
        <p:spPr>
          <a:xfrm>
            <a:off x="994005" y="1909774"/>
            <a:ext cx="2088765" cy="598452"/>
          </a:xfrm>
          <a:prstGeom prst="rect">
            <a:avLst/>
          </a:prstGeom>
          <a:noFill/>
          <a:ln>
            <a:noFill/>
          </a:ln>
        </p:spPr>
        <p:txBody>
          <a:bodyPr lIns="91440" tIns="45720" rIns="91440" bIns="45720" anchor="t"/>
          <a:lstStyle/>
          <a:p>
            <a:pPr algn="ctr">
              <a:spcBef>
                <a:spcPts val="600"/>
              </a:spcBef>
            </a:pPr>
            <a:endParaRPr lang="en-GB" sz="1600" b="0" dirty="0">
              <a:latin typeface="Arial" pitchFamily="34" charset="0"/>
              <a:cs typeface="Arial" pitchFamily="34" charset="0"/>
            </a:endParaRPr>
          </a:p>
        </p:txBody>
      </p:sp>
      <p:sp>
        <p:nvSpPr>
          <p:cNvPr id="15" name="Rechteck 14">
            <a:extLst>
              <a:ext uri="{FF2B5EF4-FFF2-40B4-BE49-F238E27FC236}">
                <a16:creationId xmlns:a16="http://schemas.microsoft.com/office/drawing/2014/main" id="{6CC62070-0EBC-4411-B21E-9588A5A5B721}"/>
              </a:ext>
            </a:extLst>
          </p:cNvPr>
          <p:cNvSpPr/>
          <p:nvPr/>
        </p:nvSpPr>
        <p:spPr>
          <a:xfrm>
            <a:off x="801472" y="4917734"/>
            <a:ext cx="2950265" cy="755013"/>
          </a:xfrm>
          <a:prstGeom prst="rect">
            <a:avLst/>
          </a:prstGeom>
          <a:noFill/>
          <a:ln>
            <a:noFill/>
          </a:ln>
        </p:spPr>
        <p:txBody>
          <a:bodyPr/>
          <a:lstStyle/>
          <a:p>
            <a:pPr algn="ctr">
              <a:spcBef>
                <a:spcPts val="600"/>
              </a:spcBef>
            </a:pPr>
            <a:r>
              <a:rPr lang="en-GB" sz="1600" b="0" dirty="0">
                <a:latin typeface="Arial" pitchFamily="34" charset="0"/>
                <a:cs typeface="Arial" pitchFamily="34" charset="0"/>
              </a:rPr>
              <a:t>Exclut les organismes génétiquement modifiés </a:t>
            </a:r>
          </a:p>
        </p:txBody>
      </p:sp>
      <p:sp>
        <p:nvSpPr>
          <p:cNvPr id="16" name="Rechteck 15">
            <a:extLst>
              <a:ext uri="{FF2B5EF4-FFF2-40B4-BE49-F238E27FC236}">
                <a16:creationId xmlns:a16="http://schemas.microsoft.com/office/drawing/2014/main" id="{197B07D0-A127-424D-B96A-A9ACA71BADDF}"/>
              </a:ext>
            </a:extLst>
          </p:cNvPr>
          <p:cNvSpPr/>
          <p:nvPr/>
        </p:nvSpPr>
        <p:spPr>
          <a:xfrm>
            <a:off x="823877" y="4093724"/>
            <a:ext cx="2892426" cy="787676"/>
          </a:xfrm>
          <a:prstGeom prst="rect">
            <a:avLst/>
          </a:prstGeom>
          <a:noFill/>
          <a:ln>
            <a:noFill/>
          </a:ln>
        </p:spPr>
        <p:txBody>
          <a:bodyPr/>
          <a:lstStyle/>
          <a:p>
            <a:pPr algn="ctr">
              <a:spcBef>
                <a:spcPts val="600"/>
              </a:spcBef>
            </a:pPr>
            <a:r>
              <a:rPr lang="en-GB" sz="1600" b="0" dirty="0">
                <a:latin typeface="Arial" pitchFamily="34" charset="0"/>
                <a:cs typeface="Arial" pitchFamily="34" charset="0"/>
              </a:rPr>
              <a:t>Connaissances traditionnelles et nouvelles connaissances scientifiques</a:t>
            </a:r>
            <a:endParaRPr lang="de-CH" sz="1600" b="0" dirty="0">
              <a:latin typeface="Arial" pitchFamily="34" charset="0"/>
              <a:cs typeface="Arial" pitchFamily="34" charset="0"/>
            </a:endParaRPr>
          </a:p>
        </p:txBody>
      </p:sp>
      <p:sp>
        <p:nvSpPr>
          <p:cNvPr id="17" name="Rechteck 16">
            <a:extLst>
              <a:ext uri="{FF2B5EF4-FFF2-40B4-BE49-F238E27FC236}">
                <a16:creationId xmlns:a16="http://schemas.microsoft.com/office/drawing/2014/main" id="{C537AF78-69B4-4864-9C5C-A7C8E68B6625}"/>
              </a:ext>
            </a:extLst>
          </p:cNvPr>
          <p:cNvSpPr/>
          <p:nvPr/>
        </p:nvSpPr>
        <p:spPr>
          <a:xfrm>
            <a:off x="4629746" y="4331120"/>
            <a:ext cx="4052665" cy="446915"/>
          </a:xfrm>
          <a:prstGeom prst="rect">
            <a:avLst/>
          </a:prstGeom>
          <a:noFill/>
          <a:ln>
            <a:noFill/>
          </a:ln>
        </p:spPr>
        <p:txBody>
          <a:bodyPr/>
          <a:lstStyle/>
          <a:p>
            <a:pPr algn="ctr">
              <a:spcBef>
                <a:spcPts val="600"/>
              </a:spcBef>
            </a:pPr>
            <a:r>
              <a:rPr lang="en-GB" sz="1600" b="0" dirty="0">
                <a:latin typeface="Arial" pitchFamily="34" charset="0"/>
                <a:cs typeface="Arial" pitchFamily="34" charset="0"/>
              </a:rPr>
              <a:t>Une part </a:t>
            </a:r>
            <a:r>
              <a:rPr lang="en-GB" sz="1600" b="0" dirty="0" err="1">
                <a:latin typeface="Arial" pitchFamily="34" charset="0"/>
                <a:cs typeface="Arial" pitchFamily="34" charset="0"/>
              </a:rPr>
              <a:t>équitable</a:t>
            </a:r>
            <a:r>
              <a:rPr lang="en-GB" sz="1600" b="0" dirty="0">
                <a:latin typeface="Arial" pitchFamily="34" charset="0"/>
                <a:cs typeface="Arial" pitchFamily="34" charset="0"/>
              </a:rPr>
              <a:t> pour </a:t>
            </a:r>
            <a:r>
              <a:rPr lang="en-GB" sz="1600" b="0" dirty="0" err="1">
                <a:latin typeface="Arial" pitchFamily="34" charset="0"/>
                <a:cs typeface="Arial" pitchFamily="34" charset="0"/>
              </a:rPr>
              <a:t>tous</a:t>
            </a:r>
            <a:r>
              <a:rPr lang="en-GB" sz="1600" b="0" dirty="0">
                <a:latin typeface="Arial" pitchFamily="34" charset="0"/>
                <a:cs typeface="Arial" pitchFamily="34" charset="0"/>
              </a:rPr>
              <a:t> les </a:t>
            </a:r>
            <a:r>
              <a:rPr lang="en-GB" sz="1600" b="0" dirty="0" err="1">
                <a:latin typeface="Arial" pitchFamily="34" charset="0"/>
                <a:cs typeface="Arial" pitchFamily="34" charset="0"/>
              </a:rPr>
              <a:t>partenaires</a:t>
            </a:r>
            <a:r>
              <a:rPr lang="en-GB" sz="1600" b="0" dirty="0">
                <a:latin typeface="Arial" pitchFamily="34" charset="0"/>
                <a:cs typeface="Arial" pitchFamily="34" charset="0"/>
              </a:rPr>
              <a:t> du </a:t>
            </a:r>
            <a:r>
              <a:rPr lang="en-GB" sz="1600" b="0" dirty="0" err="1">
                <a:latin typeface="Arial" pitchFamily="34" charset="0"/>
                <a:cs typeface="Arial" pitchFamily="34" charset="0"/>
              </a:rPr>
              <a:t>marché</a:t>
            </a:r>
            <a:endParaRPr lang="de-CH" sz="1600" b="0" dirty="0">
              <a:latin typeface="Arial" pitchFamily="34" charset="0"/>
              <a:cs typeface="Arial" pitchFamily="34" charset="0"/>
            </a:endParaRPr>
          </a:p>
        </p:txBody>
      </p:sp>
      <p:sp>
        <p:nvSpPr>
          <p:cNvPr id="18" name="Rechteck 17">
            <a:extLst>
              <a:ext uri="{FF2B5EF4-FFF2-40B4-BE49-F238E27FC236}">
                <a16:creationId xmlns:a16="http://schemas.microsoft.com/office/drawing/2014/main" id="{5AB3DFE9-5F8B-4476-8CE5-93ACDF32F99C}"/>
              </a:ext>
            </a:extLst>
          </p:cNvPr>
          <p:cNvSpPr/>
          <p:nvPr/>
        </p:nvSpPr>
        <p:spPr>
          <a:xfrm>
            <a:off x="1380058" y="3773637"/>
            <a:ext cx="1663473" cy="369332"/>
          </a:xfrm>
          <a:prstGeom prst="rect">
            <a:avLst/>
          </a:prstGeom>
          <a:noFill/>
        </p:spPr>
        <p:txBody>
          <a:bodyPr wrap="square">
            <a:spAutoFit/>
          </a:bodyPr>
          <a:lstStyle/>
          <a:p>
            <a:pPr lvl="0" algn="ctr"/>
            <a:r>
              <a:rPr lang="en-GB" sz="1800" dirty="0"/>
              <a:t>Soins</a:t>
            </a:r>
          </a:p>
        </p:txBody>
      </p:sp>
      <p:sp>
        <p:nvSpPr>
          <p:cNvPr id="19" name="Rechteck 18">
            <a:extLst>
              <a:ext uri="{FF2B5EF4-FFF2-40B4-BE49-F238E27FC236}">
                <a16:creationId xmlns:a16="http://schemas.microsoft.com/office/drawing/2014/main" id="{67831B8C-0A6C-451B-8E43-A5C1E38E87A8}"/>
              </a:ext>
            </a:extLst>
          </p:cNvPr>
          <p:cNvSpPr/>
          <p:nvPr/>
        </p:nvSpPr>
        <p:spPr>
          <a:xfrm>
            <a:off x="1380058" y="1352252"/>
            <a:ext cx="1663473" cy="369332"/>
          </a:xfrm>
          <a:prstGeom prst="rect">
            <a:avLst/>
          </a:prstGeom>
          <a:noFill/>
        </p:spPr>
        <p:txBody>
          <a:bodyPr wrap="square">
            <a:spAutoFit/>
          </a:bodyPr>
          <a:lstStyle/>
          <a:p>
            <a:pPr lvl="0" algn="ctr"/>
            <a:r>
              <a:rPr lang="en-GB" sz="1800" dirty="0"/>
              <a:t>Santé</a:t>
            </a:r>
          </a:p>
        </p:txBody>
      </p:sp>
      <p:sp>
        <p:nvSpPr>
          <p:cNvPr id="20" name="Rechteck 19">
            <a:extLst>
              <a:ext uri="{FF2B5EF4-FFF2-40B4-BE49-F238E27FC236}">
                <a16:creationId xmlns:a16="http://schemas.microsoft.com/office/drawing/2014/main" id="{62200F33-B47C-4949-BD0D-7C9BDDFA0742}"/>
              </a:ext>
            </a:extLst>
          </p:cNvPr>
          <p:cNvSpPr/>
          <p:nvPr/>
        </p:nvSpPr>
        <p:spPr>
          <a:xfrm>
            <a:off x="5628700" y="1392875"/>
            <a:ext cx="1663473" cy="369332"/>
          </a:xfrm>
          <a:prstGeom prst="rect">
            <a:avLst/>
          </a:prstGeom>
          <a:noFill/>
        </p:spPr>
        <p:txBody>
          <a:bodyPr wrap="square">
            <a:spAutoFit/>
          </a:bodyPr>
          <a:lstStyle/>
          <a:p>
            <a:pPr lvl="0" algn="ctr"/>
            <a:r>
              <a:rPr lang="en-GB" sz="1800"/>
              <a:t>Écologie</a:t>
            </a:r>
          </a:p>
        </p:txBody>
      </p:sp>
    </p:spTree>
    <p:extLst>
      <p:ext uri="{BB962C8B-B14F-4D97-AF65-F5344CB8AC3E}">
        <p14:creationId xmlns:p14="http://schemas.microsoft.com/office/powerpoint/2010/main" val="247983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dirty="0" err="1">
                <a:ea typeface="ＭＳ Ｐゴシック"/>
              </a:rPr>
              <a:t>Chapitre</a:t>
            </a:r>
            <a:r>
              <a:rPr lang="de-DE" dirty="0">
                <a:ea typeface="ＭＳ Ｐゴシック"/>
              </a:rPr>
              <a:t> 3 - Approche </a:t>
            </a:r>
            <a:r>
              <a:rPr lang="de-DE" dirty="0" err="1">
                <a:ea typeface="ＭＳ Ｐゴシック"/>
              </a:rPr>
              <a:t>générale</a:t>
            </a:r>
            <a:r>
              <a:rPr lang="de-DE" dirty="0">
                <a:ea typeface="ＭＳ Ｐゴシック"/>
              </a:rPr>
              <a:t> de </a:t>
            </a:r>
            <a:r>
              <a:rPr lang="de-DE" dirty="0" err="1">
                <a:ea typeface="ＭＳ Ｐゴシック"/>
              </a:rPr>
              <a:t>l'élevage</a:t>
            </a:r>
            <a:r>
              <a:rPr lang="de-DE" dirty="0">
                <a:ea typeface="ＭＳ Ｐゴシック"/>
              </a:rPr>
              <a:t> bovin </a:t>
            </a:r>
            <a:r>
              <a:rPr lang="de-DE" dirty="0" err="1">
                <a:ea typeface="ＭＳ Ｐゴシック"/>
              </a:rPr>
              <a:t>biologique</a:t>
            </a:r>
            <a:r>
              <a:rPr lang="de-DE" dirty="0">
                <a:ea typeface="ＭＳ Ｐゴシック"/>
              </a:rPr>
              <a:t> </a:t>
            </a:r>
            <a:br>
              <a:rPr lang="de-DE" dirty="0">
                <a:ea typeface="ＭＳ Ｐゴシック"/>
              </a:rPr>
            </a:br>
            <a:endParaRPr lang="de-DE" dirty="0"/>
          </a:p>
        </p:txBody>
      </p:sp>
    </p:spTree>
    <p:extLst>
      <p:ext uri="{BB962C8B-B14F-4D97-AF65-F5344CB8AC3E}">
        <p14:creationId xmlns:p14="http://schemas.microsoft.com/office/powerpoint/2010/main" val="357397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1BBBE86E-67AE-4F31-8E56-43944AC4C21B}"/>
              </a:ext>
            </a:extLst>
          </p:cNvPr>
          <p:cNvSpPr>
            <a:spLocks noGrp="1"/>
          </p:cNvSpPr>
          <p:nvPr>
            <p:ph type="title"/>
          </p:nvPr>
        </p:nvSpPr>
        <p:spPr>
          <a:xfrm>
            <a:off x="323528" y="322658"/>
            <a:ext cx="8715945" cy="717550"/>
          </a:xfrm>
        </p:spPr>
        <p:txBody>
          <a:bodyPr/>
          <a:lstStyle/>
          <a:p>
            <a:r>
              <a:rPr lang="de-CH" sz="2400" err="1"/>
              <a:t>Approches de l'élevage laitier </a:t>
            </a:r>
            <a:r>
              <a:rPr lang="de-CH" sz="2400"/>
              <a:t>et </a:t>
            </a:r>
            <a:r>
              <a:rPr lang="de-CH" sz="2400" err="1"/>
              <a:t>bovin </a:t>
            </a:r>
            <a:r>
              <a:rPr lang="de-CH" sz="2400"/>
              <a:t>biologique (1/2)</a:t>
            </a:r>
          </a:p>
        </p:txBody>
      </p:sp>
      <p:pic>
        <p:nvPicPr>
          <p:cNvPr id="6" name="Grafik 5">
            <a:extLst>
              <a:ext uri="{FF2B5EF4-FFF2-40B4-BE49-F238E27FC236}">
                <a16:creationId xmlns:a16="http://schemas.microsoft.com/office/drawing/2014/main" id="{A627D737-71F2-4ED3-933E-B9D7112782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9653" y="1689432"/>
            <a:ext cx="6281759" cy="4187840"/>
          </a:xfrm>
          <a:prstGeom prst="rect">
            <a:avLst/>
          </a:prstGeom>
        </p:spPr>
      </p:pic>
      <p:sp>
        <p:nvSpPr>
          <p:cNvPr id="7" name="Rechteck 6">
            <a:extLst>
              <a:ext uri="{FF2B5EF4-FFF2-40B4-BE49-F238E27FC236}">
                <a16:creationId xmlns:a16="http://schemas.microsoft.com/office/drawing/2014/main" id="{68CB4EEC-578E-47BB-8482-7A68A5723DCE}"/>
              </a:ext>
            </a:extLst>
          </p:cNvPr>
          <p:cNvSpPr/>
          <p:nvPr/>
        </p:nvSpPr>
        <p:spPr>
          <a:xfrm>
            <a:off x="262125" y="1632107"/>
            <a:ext cx="3510886" cy="100480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err="1"/>
              <a:t>Nombre</a:t>
            </a:r>
            <a:r>
              <a:rPr lang="en-US" sz="1600" b="0" dirty="0"/>
              <a:t> de </a:t>
            </a:r>
            <a:r>
              <a:rPr lang="en-US" sz="1600" b="0" dirty="0" err="1"/>
              <a:t>bovins</a:t>
            </a:r>
            <a:r>
              <a:rPr lang="en-US" sz="1600" b="0" dirty="0"/>
              <a:t> </a:t>
            </a:r>
            <a:r>
              <a:rPr lang="en-US" sz="1600" b="0" dirty="0" err="1"/>
              <a:t>adapté</a:t>
            </a:r>
            <a:r>
              <a:rPr lang="en-US" sz="1600" b="0" dirty="0"/>
              <a:t> à la </a:t>
            </a:r>
            <a:r>
              <a:rPr lang="en-US" sz="1600" b="0" dirty="0" err="1"/>
              <a:t>taille</a:t>
            </a:r>
            <a:r>
              <a:rPr lang="en-US" sz="1600" b="0" dirty="0"/>
              <a:t> et aux </a:t>
            </a:r>
            <a:r>
              <a:rPr lang="en-US" sz="1600" b="0" dirty="0" err="1"/>
              <a:t>ressources</a:t>
            </a:r>
            <a:r>
              <a:rPr lang="en-US" sz="1600" b="0" dirty="0"/>
              <a:t> de la </a:t>
            </a:r>
            <a:r>
              <a:rPr lang="en-US" sz="1600" b="0" dirty="0" err="1"/>
              <a:t>ferme</a:t>
            </a:r>
            <a:r>
              <a:rPr lang="en-US" sz="1600" b="0" dirty="0"/>
              <a:t> et de la main-</a:t>
            </a:r>
            <a:r>
              <a:rPr lang="en-US" sz="1600" b="0" dirty="0" err="1"/>
              <a:t>d'œuvre</a:t>
            </a:r>
            <a:endParaRPr lang="en-GB" sz="1600" b="0" dirty="0">
              <a:latin typeface="+mn-lt"/>
              <a:ea typeface="ＭＳ Ｐゴシック" charset="-128"/>
            </a:endParaRPr>
          </a:p>
        </p:txBody>
      </p:sp>
      <p:sp>
        <p:nvSpPr>
          <p:cNvPr id="8" name="Textfeld 7">
            <a:extLst>
              <a:ext uri="{FF2B5EF4-FFF2-40B4-BE49-F238E27FC236}">
                <a16:creationId xmlns:a16="http://schemas.microsoft.com/office/drawing/2014/main" id="{6AE0C81D-2C90-4CF7-A6B6-AE8ADF8B92F2}"/>
              </a:ext>
            </a:extLst>
          </p:cNvPr>
          <p:cNvSpPr txBox="1"/>
          <p:nvPr/>
        </p:nvSpPr>
        <p:spPr>
          <a:xfrm>
            <a:off x="251519" y="1129396"/>
            <a:ext cx="3316273" cy="51955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b="0"/>
            </a:lvl1pPr>
          </a:lstStyle>
          <a:p>
            <a:r>
              <a:rPr lang="de-CH" b="1" dirty="0"/>
              <a:t>Taille </a:t>
            </a:r>
            <a:r>
              <a:rPr lang="de-CH" b="1" dirty="0" err="1"/>
              <a:t>appropriée</a:t>
            </a:r>
            <a:r>
              <a:rPr lang="de-CH" b="1" dirty="0"/>
              <a:t> du </a:t>
            </a:r>
            <a:r>
              <a:rPr lang="de-CH" b="1" dirty="0" err="1"/>
              <a:t>troupeau</a:t>
            </a:r>
            <a:endParaRPr lang="de-CH" b="1" dirty="0"/>
          </a:p>
        </p:txBody>
      </p:sp>
      <p:sp>
        <p:nvSpPr>
          <p:cNvPr id="9" name="Rechteck 8">
            <a:extLst>
              <a:ext uri="{FF2B5EF4-FFF2-40B4-BE49-F238E27FC236}">
                <a16:creationId xmlns:a16="http://schemas.microsoft.com/office/drawing/2014/main" id="{C1C235B7-28C9-4675-AA78-4A6BD8D25818}"/>
              </a:ext>
            </a:extLst>
          </p:cNvPr>
          <p:cNvSpPr/>
          <p:nvPr/>
        </p:nvSpPr>
        <p:spPr>
          <a:xfrm>
            <a:off x="284172" y="4773826"/>
            <a:ext cx="2991688" cy="100480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err="1"/>
              <a:t>Utilisation</a:t>
            </a:r>
            <a:r>
              <a:rPr lang="en-US" sz="1600" b="0" dirty="0"/>
              <a:t> de races </a:t>
            </a:r>
            <a:r>
              <a:rPr lang="en-US" sz="1600" b="0" dirty="0" err="1"/>
              <a:t>adaptées</a:t>
            </a:r>
            <a:r>
              <a:rPr lang="en-US" sz="1600" b="0" dirty="0"/>
              <a:t> aux conditions locales et à </a:t>
            </a:r>
            <a:r>
              <a:rPr lang="en-US" sz="1600" b="0" dirty="0" err="1"/>
              <a:t>l'orientation</a:t>
            </a:r>
            <a:r>
              <a:rPr lang="en-US" sz="1600" b="0" dirty="0"/>
              <a:t> de la production</a:t>
            </a:r>
            <a:endParaRPr lang="en-GB" sz="1600" b="0" dirty="0"/>
          </a:p>
        </p:txBody>
      </p:sp>
      <p:sp>
        <p:nvSpPr>
          <p:cNvPr id="10" name="Textfeld 9">
            <a:extLst>
              <a:ext uri="{FF2B5EF4-FFF2-40B4-BE49-F238E27FC236}">
                <a16:creationId xmlns:a16="http://schemas.microsoft.com/office/drawing/2014/main" id="{7D4947E5-169F-4E57-AF76-B4DFE9CD7254}"/>
              </a:ext>
            </a:extLst>
          </p:cNvPr>
          <p:cNvSpPr txBox="1"/>
          <p:nvPr/>
        </p:nvSpPr>
        <p:spPr>
          <a:xfrm>
            <a:off x="284172" y="4374143"/>
            <a:ext cx="1839556" cy="42631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dirty="0" err="1"/>
              <a:t>Races</a:t>
            </a:r>
            <a:r>
              <a:rPr lang="de-CH" dirty="0"/>
              <a:t> </a:t>
            </a:r>
            <a:r>
              <a:rPr lang="de-CH" dirty="0" err="1"/>
              <a:t>adaptées</a:t>
            </a:r>
            <a:endParaRPr lang="de-CH" dirty="0"/>
          </a:p>
        </p:txBody>
      </p:sp>
      <p:sp>
        <p:nvSpPr>
          <p:cNvPr id="11" name="Textfeld 10">
            <a:extLst>
              <a:ext uri="{FF2B5EF4-FFF2-40B4-BE49-F238E27FC236}">
                <a16:creationId xmlns:a16="http://schemas.microsoft.com/office/drawing/2014/main" id="{E6EA260E-946C-4945-9C0C-31F0639D0B15}"/>
              </a:ext>
            </a:extLst>
          </p:cNvPr>
          <p:cNvSpPr txBox="1"/>
          <p:nvPr/>
        </p:nvSpPr>
        <p:spPr>
          <a:xfrm>
            <a:off x="5940152" y="1196752"/>
            <a:ext cx="2941724" cy="44268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err="1"/>
              <a:t>Intégration </a:t>
            </a:r>
            <a:r>
              <a:rPr lang="de-CH"/>
              <a:t>culture-élevage</a:t>
            </a:r>
          </a:p>
        </p:txBody>
      </p:sp>
      <p:sp>
        <p:nvSpPr>
          <p:cNvPr id="12" name="Rechteck 11">
            <a:extLst>
              <a:ext uri="{FF2B5EF4-FFF2-40B4-BE49-F238E27FC236}">
                <a16:creationId xmlns:a16="http://schemas.microsoft.com/office/drawing/2014/main" id="{0E8D40E2-387D-4214-8162-E5F8DF9180D9}"/>
              </a:ext>
            </a:extLst>
          </p:cNvPr>
          <p:cNvSpPr/>
          <p:nvPr/>
        </p:nvSpPr>
        <p:spPr>
          <a:xfrm>
            <a:off x="5965472" y="1687847"/>
            <a:ext cx="2945626" cy="717550"/>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err="1"/>
              <a:t>Utilisation</a:t>
            </a:r>
            <a:r>
              <a:rPr lang="en-US" sz="1600" b="0" dirty="0"/>
              <a:t> du fumier </a:t>
            </a:r>
            <a:r>
              <a:rPr lang="en-US" sz="1600" b="0" dirty="0" err="1"/>
              <a:t>comme</a:t>
            </a:r>
            <a:r>
              <a:rPr lang="en-US" sz="1600" b="0" dirty="0"/>
              <a:t> </a:t>
            </a:r>
            <a:r>
              <a:rPr lang="en-US" sz="1600" b="0" dirty="0" err="1"/>
              <a:t>engrais</a:t>
            </a:r>
            <a:r>
              <a:rPr lang="en-US" sz="1600" b="0" dirty="0"/>
              <a:t> pour les cultures</a:t>
            </a:r>
          </a:p>
        </p:txBody>
      </p:sp>
      <p:sp>
        <p:nvSpPr>
          <p:cNvPr id="13" name="Rechteck 12">
            <a:extLst>
              <a:ext uri="{FF2B5EF4-FFF2-40B4-BE49-F238E27FC236}">
                <a16:creationId xmlns:a16="http://schemas.microsoft.com/office/drawing/2014/main" id="{4083B101-6EB9-464F-B769-46FEECDB35DB}"/>
              </a:ext>
            </a:extLst>
          </p:cNvPr>
          <p:cNvSpPr/>
          <p:nvPr/>
        </p:nvSpPr>
        <p:spPr>
          <a:xfrm>
            <a:off x="6897949" y="2395862"/>
            <a:ext cx="1881289" cy="131434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Alimentation du </a:t>
            </a:r>
            <a:r>
              <a:rPr lang="en-US" sz="1600" b="0" dirty="0" err="1"/>
              <a:t>bétail</a:t>
            </a:r>
            <a:r>
              <a:rPr lang="en-US" sz="1600" b="0" dirty="0"/>
              <a:t> avec de </a:t>
            </a:r>
            <a:r>
              <a:rPr lang="en-US" sz="1600" b="0" dirty="0" err="1"/>
              <a:t>l'herbe</a:t>
            </a:r>
            <a:r>
              <a:rPr lang="en-US" sz="1600" b="0" dirty="0"/>
              <a:t> et des </a:t>
            </a:r>
            <a:r>
              <a:rPr lang="en-US" sz="1600" b="0" dirty="0" err="1"/>
              <a:t>résidus</a:t>
            </a:r>
            <a:r>
              <a:rPr lang="en-US" sz="1600" b="0" dirty="0"/>
              <a:t> de culture</a:t>
            </a:r>
          </a:p>
        </p:txBody>
      </p:sp>
    </p:spTree>
    <p:extLst>
      <p:ext uri="{BB962C8B-B14F-4D97-AF65-F5344CB8AC3E}">
        <p14:creationId xmlns:p14="http://schemas.microsoft.com/office/powerpoint/2010/main" val="105298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a:extLst>
              <a:ext uri="{FF2B5EF4-FFF2-40B4-BE49-F238E27FC236}">
                <a16:creationId xmlns:a16="http://schemas.microsoft.com/office/drawing/2014/main" id="{5AAB45F5-0CB7-40F7-9970-54805DBED3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942" y="1677766"/>
            <a:ext cx="6281759" cy="4187840"/>
          </a:xfrm>
          <a:prstGeom prst="rect">
            <a:avLst/>
          </a:prstGeom>
        </p:spPr>
      </p:pic>
      <p:sp>
        <p:nvSpPr>
          <p:cNvPr id="3" name="Titel 2">
            <a:extLst>
              <a:ext uri="{FF2B5EF4-FFF2-40B4-BE49-F238E27FC236}">
                <a16:creationId xmlns:a16="http://schemas.microsoft.com/office/drawing/2014/main" id="{B160E0CE-C91E-401C-BF0B-24ACC37E2B26}"/>
              </a:ext>
            </a:extLst>
          </p:cNvPr>
          <p:cNvSpPr>
            <a:spLocks noGrp="1"/>
          </p:cNvSpPr>
          <p:nvPr>
            <p:ph type="title"/>
          </p:nvPr>
        </p:nvSpPr>
        <p:spPr>
          <a:xfrm>
            <a:off x="251520" y="228600"/>
            <a:ext cx="8784975" cy="717550"/>
          </a:xfrm>
        </p:spPr>
        <p:txBody>
          <a:bodyPr/>
          <a:lstStyle/>
          <a:p>
            <a:r>
              <a:rPr lang="de-CH" sz="2400" err="1"/>
              <a:t>Approches de l'élevage laitier </a:t>
            </a:r>
            <a:r>
              <a:rPr lang="de-CH" sz="2400"/>
              <a:t>et </a:t>
            </a:r>
            <a:r>
              <a:rPr lang="de-CH" sz="2400" err="1"/>
              <a:t>bovin </a:t>
            </a:r>
            <a:r>
              <a:rPr lang="de-CH" sz="2400"/>
              <a:t>biologique (2/2)</a:t>
            </a:r>
          </a:p>
        </p:txBody>
      </p:sp>
      <p:sp>
        <p:nvSpPr>
          <p:cNvPr id="6" name="Rechteck 5">
            <a:extLst>
              <a:ext uri="{FF2B5EF4-FFF2-40B4-BE49-F238E27FC236}">
                <a16:creationId xmlns:a16="http://schemas.microsoft.com/office/drawing/2014/main" id="{945D40D9-8BF0-4A5E-A4A2-DF82BF344EBA}"/>
              </a:ext>
            </a:extLst>
          </p:cNvPr>
          <p:cNvSpPr/>
          <p:nvPr/>
        </p:nvSpPr>
        <p:spPr>
          <a:xfrm>
            <a:off x="239499" y="4056413"/>
            <a:ext cx="2201622" cy="743551"/>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err="1"/>
              <a:t>Traitement</a:t>
            </a:r>
            <a:r>
              <a:rPr lang="en-US" sz="1600" b="0" dirty="0"/>
              <a:t> du </a:t>
            </a:r>
            <a:r>
              <a:rPr lang="en-US" sz="1600" b="0" dirty="0" err="1"/>
              <a:t>bétail</a:t>
            </a:r>
            <a:r>
              <a:rPr lang="en-US" sz="1600" b="0" dirty="0"/>
              <a:t> avec </a:t>
            </a:r>
            <a:r>
              <a:rPr lang="en-US" sz="1600" b="0" dirty="0" err="1"/>
              <a:t>soin</a:t>
            </a:r>
            <a:r>
              <a:rPr lang="en-US" sz="1600" b="0" dirty="0"/>
              <a:t> et respect</a:t>
            </a:r>
            <a:endParaRPr lang="en-GB" sz="1600" b="0" dirty="0"/>
          </a:p>
        </p:txBody>
      </p:sp>
      <p:sp>
        <p:nvSpPr>
          <p:cNvPr id="7" name="Rechteck 6">
            <a:extLst>
              <a:ext uri="{FF2B5EF4-FFF2-40B4-BE49-F238E27FC236}">
                <a16:creationId xmlns:a16="http://schemas.microsoft.com/office/drawing/2014/main" id="{249D852B-4AFC-4063-AE2F-2B2B89617AA9}"/>
              </a:ext>
            </a:extLst>
          </p:cNvPr>
          <p:cNvSpPr/>
          <p:nvPr/>
        </p:nvSpPr>
        <p:spPr>
          <a:xfrm>
            <a:off x="5623403" y="1367663"/>
            <a:ext cx="3318670" cy="49185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Attitude </a:t>
            </a:r>
            <a:r>
              <a:rPr lang="en-US" sz="1600" b="0" dirty="0" err="1"/>
              <a:t>respectueuse</a:t>
            </a:r>
            <a:r>
              <a:rPr lang="en-US" sz="1600" b="0" dirty="0"/>
              <a:t> et </a:t>
            </a:r>
            <a:r>
              <a:rPr lang="en-US" sz="1600" b="0" dirty="0" err="1"/>
              <a:t>amicale</a:t>
            </a:r>
            <a:endParaRPr lang="en-GB" sz="1600" b="0" dirty="0">
              <a:latin typeface="+mn-lt"/>
              <a:ea typeface="ＭＳ Ｐゴシック" charset="-128"/>
            </a:endParaRPr>
          </a:p>
        </p:txBody>
      </p:sp>
      <p:sp>
        <p:nvSpPr>
          <p:cNvPr id="8" name="Rechteck 7">
            <a:extLst>
              <a:ext uri="{FF2B5EF4-FFF2-40B4-BE49-F238E27FC236}">
                <a16:creationId xmlns:a16="http://schemas.microsoft.com/office/drawing/2014/main" id="{C844467F-08D1-4EE4-8C2D-F5D95432B298}"/>
              </a:ext>
            </a:extLst>
          </p:cNvPr>
          <p:cNvSpPr/>
          <p:nvPr/>
        </p:nvSpPr>
        <p:spPr>
          <a:xfrm>
            <a:off x="239499" y="2610058"/>
            <a:ext cx="2860189" cy="101786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err="1"/>
              <a:t>Éviter</a:t>
            </a:r>
            <a:r>
              <a:rPr lang="en-US" sz="1600" b="0" dirty="0"/>
              <a:t> les </a:t>
            </a:r>
            <a:r>
              <a:rPr lang="en-US" sz="1600" b="0" dirty="0" err="1"/>
              <a:t>pertes</a:t>
            </a:r>
            <a:r>
              <a:rPr lang="en-US" sz="1600" b="0" dirty="0"/>
              <a:t> </a:t>
            </a:r>
            <a:r>
              <a:rPr lang="en-US" sz="1600" b="0" dirty="0" err="1"/>
              <a:t>d'éléments</a:t>
            </a:r>
            <a:r>
              <a:rPr lang="en-US" sz="1600" b="0" dirty="0"/>
              <a:t> </a:t>
            </a:r>
            <a:r>
              <a:rPr lang="en-US" sz="1600" b="0" dirty="0" err="1"/>
              <a:t>nutritifs</a:t>
            </a:r>
            <a:r>
              <a:rPr lang="en-US" sz="1600" b="0" dirty="0"/>
              <a:t> </a:t>
            </a:r>
            <a:r>
              <a:rPr lang="en-US" sz="1600" b="0" dirty="0" err="1"/>
              <a:t>lors</a:t>
            </a:r>
            <a:r>
              <a:rPr lang="en-US" sz="1600" b="0" dirty="0"/>
              <a:t> du stockage et de </a:t>
            </a:r>
            <a:r>
              <a:rPr lang="en-US" sz="1600" b="0" dirty="0" err="1"/>
              <a:t>l'épandage</a:t>
            </a:r>
            <a:r>
              <a:rPr lang="en-US" sz="1600" b="0" dirty="0"/>
              <a:t> du fumier</a:t>
            </a:r>
            <a:endParaRPr lang="en-GB" sz="1600" b="0" dirty="0"/>
          </a:p>
        </p:txBody>
      </p:sp>
      <p:sp>
        <p:nvSpPr>
          <p:cNvPr id="9" name="Rechteck 8">
            <a:extLst>
              <a:ext uri="{FF2B5EF4-FFF2-40B4-BE49-F238E27FC236}">
                <a16:creationId xmlns:a16="http://schemas.microsoft.com/office/drawing/2014/main" id="{64BC3719-414A-482D-9F1F-04F673A272BF}"/>
              </a:ext>
            </a:extLst>
          </p:cNvPr>
          <p:cNvSpPr/>
          <p:nvPr/>
        </p:nvSpPr>
        <p:spPr>
          <a:xfrm>
            <a:off x="5004707" y="1772816"/>
            <a:ext cx="3842245" cy="49185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Manipulation </a:t>
            </a:r>
            <a:r>
              <a:rPr lang="en-US" sz="1600" b="0" dirty="0" err="1"/>
              <a:t>correcte</a:t>
            </a:r>
            <a:r>
              <a:rPr lang="en-US" sz="1600" b="0" dirty="0"/>
              <a:t> et </a:t>
            </a:r>
            <a:r>
              <a:rPr lang="en-US" sz="1600" b="0" dirty="0" err="1"/>
              <a:t>peu</a:t>
            </a:r>
            <a:r>
              <a:rPr lang="en-US" sz="1600" b="0" dirty="0"/>
              <a:t> </a:t>
            </a:r>
            <a:r>
              <a:rPr lang="en-US" sz="1600" b="0" dirty="0" err="1"/>
              <a:t>stressante</a:t>
            </a:r>
            <a:r>
              <a:rPr lang="en-US" sz="1600" b="0" dirty="0"/>
              <a:t> </a:t>
            </a:r>
          </a:p>
        </p:txBody>
      </p:sp>
      <p:sp>
        <p:nvSpPr>
          <p:cNvPr id="10" name="Rechteck 9">
            <a:extLst>
              <a:ext uri="{FF2B5EF4-FFF2-40B4-BE49-F238E27FC236}">
                <a16:creationId xmlns:a16="http://schemas.microsoft.com/office/drawing/2014/main" id="{5575AC91-4494-4548-A8F2-E5F3493537D9}"/>
              </a:ext>
            </a:extLst>
          </p:cNvPr>
          <p:cNvSpPr/>
          <p:nvPr/>
        </p:nvSpPr>
        <p:spPr>
          <a:xfrm>
            <a:off x="6280962" y="2200625"/>
            <a:ext cx="2565990" cy="101786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err="1"/>
              <a:t>Acclimatation</a:t>
            </a:r>
            <a:r>
              <a:rPr lang="en-US" sz="1600" b="0" dirty="0"/>
              <a:t> des </a:t>
            </a:r>
            <a:r>
              <a:rPr lang="en-US" sz="1600" b="0" dirty="0" err="1"/>
              <a:t>veaux</a:t>
            </a:r>
            <a:r>
              <a:rPr lang="en-US" sz="1600" b="0" dirty="0"/>
              <a:t> au toucher et à la manipulation par </a:t>
            </a:r>
            <a:r>
              <a:rPr lang="en-US" sz="1600" b="0" dirty="0" err="1"/>
              <a:t>l'homme</a:t>
            </a:r>
            <a:endParaRPr lang="en-GB" sz="1600" b="0" dirty="0"/>
          </a:p>
        </p:txBody>
      </p:sp>
      <p:sp>
        <p:nvSpPr>
          <p:cNvPr id="12" name="Rechteck 11">
            <a:extLst>
              <a:ext uri="{FF2B5EF4-FFF2-40B4-BE49-F238E27FC236}">
                <a16:creationId xmlns:a16="http://schemas.microsoft.com/office/drawing/2014/main" id="{631EA174-013D-4293-B33F-9D96A4F5742C}"/>
              </a:ext>
            </a:extLst>
          </p:cNvPr>
          <p:cNvSpPr/>
          <p:nvPr/>
        </p:nvSpPr>
        <p:spPr>
          <a:xfrm>
            <a:off x="5740832" y="3918761"/>
            <a:ext cx="3128938" cy="678338"/>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solidFill>
                  <a:schemeClr val="bg2"/>
                </a:solidFill>
                <a:latin typeface="Arial"/>
                <a:cs typeface="Arial"/>
              </a:rPr>
              <a:t>Pas d'utilisation préventive d'antibiotiques et de vermifuges</a:t>
            </a:r>
          </a:p>
        </p:txBody>
      </p:sp>
      <p:sp>
        <p:nvSpPr>
          <p:cNvPr id="13" name="Rechteck 12">
            <a:extLst>
              <a:ext uri="{FF2B5EF4-FFF2-40B4-BE49-F238E27FC236}">
                <a16:creationId xmlns:a16="http://schemas.microsoft.com/office/drawing/2014/main" id="{6BCAAF14-1B46-4181-8164-0FA1ADC1EEF1}"/>
              </a:ext>
            </a:extLst>
          </p:cNvPr>
          <p:cNvSpPr/>
          <p:nvPr/>
        </p:nvSpPr>
        <p:spPr>
          <a:xfrm>
            <a:off x="5811288" y="5071839"/>
            <a:ext cx="3128938" cy="743551"/>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Application cohérente de mesures sanitaires préventives</a:t>
            </a:r>
            <a:endParaRPr lang="en-GB" sz="1600" b="0" dirty="0">
              <a:latin typeface="+mn-lt"/>
              <a:ea typeface="ＭＳ Ｐゴシック" charset="-128"/>
            </a:endParaRPr>
          </a:p>
        </p:txBody>
      </p:sp>
      <p:sp>
        <p:nvSpPr>
          <p:cNvPr id="4" name="Textfeld 3">
            <a:extLst>
              <a:ext uri="{FF2B5EF4-FFF2-40B4-BE49-F238E27FC236}">
                <a16:creationId xmlns:a16="http://schemas.microsoft.com/office/drawing/2014/main" id="{2DB93ED5-7374-4D5E-BDCD-DB8F05CFBA8F}"/>
              </a:ext>
            </a:extLst>
          </p:cNvPr>
          <p:cNvSpPr txBox="1"/>
          <p:nvPr/>
        </p:nvSpPr>
        <p:spPr>
          <a:xfrm>
            <a:off x="6686745" y="3531255"/>
            <a:ext cx="2168566" cy="48340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dirty="0"/>
              <a:t>Gestion de la </a:t>
            </a:r>
            <a:r>
              <a:rPr lang="de-CH" dirty="0" err="1"/>
              <a:t>santé</a:t>
            </a:r>
            <a:endParaRPr lang="de-CH" dirty="0"/>
          </a:p>
        </p:txBody>
      </p:sp>
      <p:sp>
        <p:nvSpPr>
          <p:cNvPr id="14" name="Rechteck 13">
            <a:extLst>
              <a:ext uri="{FF2B5EF4-FFF2-40B4-BE49-F238E27FC236}">
                <a16:creationId xmlns:a16="http://schemas.microsoft.com/office/drawing/2014/main" id="{1A034CC5-DD3D-440F-8C45-6A222219F13C}"/>
              </a:ext>
            </a:extLst>
          </p:cNvPr>
          <p:cNvSpPr/>
          <p:nvPr/>
        </p:nvSpPr>
        <p:spPr>
          <a:xfrm>
            <a:off x="221480" y="1365975"/>
            <a:ext cx="3444283" cy="698703"/>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err="1"/>
              <a:t>Éviter</a:t>
            </a:r>
            <a:r>
              <a:rPr lang="en-US" sz="1600" b="0" dirty="0"/>
              <a:t> la sur-</a:t>
            </a:r>
            <a:r>
              <a:rPr lang="en-US" sz="1600" b="0" dirty="0" err="1"/>
              <a:t>utilisation</a:t>
            </a:r>
            <a:r>
              <a:rPr lang="en-US" sz="1600" b="0" dirty="0"/>
              <a:t> </a:t>
            </a:r>
            <a:r>
              <a:rPr lang="en-US" sz="1600" b="0" dirty="0" err="1"/>
              <a:t>ou</a:t>
            </a:r>
            <a:r>
              <a:rPr lang="en-US" sz="1600" b="0" dirty="0"/>
              <a:t> la sous-</a:t>
            </a:r>
            <a:r>
              <a:rPr lang="en-US" sz="1600" b="0" dirty="0" err="1"/>
              <a:t>utilisation</a:t>
            </a:r>
            <a:r>
              <a:rPr lang="en-US" sz="1600" b="0" dirty="0"/>
              <a:t> des </a:t>
            </a:r>
            <a:r>
              <a:rPr lang="en-US" sz="1600" b="0" dirty="0" err="1"/>
              <a:t>terres</a:t>
            </a:r>
            <a:r>
              <a:rPr lang="en-US" sz="1600" b="0" dirty="0"/>
              <a:t> </a:t>
            </a:r>
            <a:r>
              <a:rPr lang="en-US" sz="1600" b="0" dirty="0" err="1"/>
              <a:t>pâturables</a:t>
            </a:r>
            <a:endParaRPr lang="en-GB" sz="1600" b="0" dirty="0">
              <a:latin typeface="+mn-lt"/>
              <a:ea typeface="ＭＳ Ｐゴシック" charset="-128"/>
            </a:endParaRPr>
          </a:p>
        </p:txBody>
      </p:sp>
      <p:sp>
        <p:nvSpPr>
          <p:cNvPr id="15" name="Rechteck 14">
            <a:extLst>
              <a:ext uri="{FF2B5EF4-FFF2-40B4-BE49-F238E27FC236}">
                <a16:creationId xmlns:a16="http://schemas.microsoft.com/office/drawing/2014/main" id="{D6A5B5E7-F85F-4FAA-8E56-0DDD83AE6AA2}"/>
              </a:ext>
            </a:extLst>
          </p:cNvPr>
          <p:cNvSpPr/>
          <p:nvPr/>
        </p:nvSpPr>
        <p:spPr>
          <a:xfrm>
            <a:off x="259327" y="1972968"/>
            <a:ext cx="3208461" cy="72249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err="1"/>
              <a:t>Épandage</a:t>
            </a:r>
            <a:r>
              <a:rPr lang="en-US" sz="1600" b="0" dirty="0"/>
              <a:t> de fumier </a:t>
            </a:r>
            <a:r>
              <a:rPr lang="en-US" sz="1600" b="0" dirty="0" err="1"/>
              <a:t>en</a:t>
            </a:r>
            <a:r>
              <a:rPr lang="en-US" sz="1600" b="0" dirty="0"/>
              <a:t> </a:t>
            </a:r>
            <a:r>
              <a:rPr lang="en-US" sz="1600" b="0" dirty="0" err="1"/>
              <a:t>fonction</a:t>
            </a:r>
            <a:r>
              <a:rPr lang="en-US" sz="1600" b="0" dirty="0"/>
              <a:t> des </a:t>
            </a:r>
            <a:r>
              <a:rPr lang="en-US" sz="1600" b="0" dirty="0" err="1"/>
              <a:t>besoins</a:t>
            </a:r>
            <a:r>
              <a:rPr lang="en-US" sz="1600" b="0" dirty="0"/>
              <a:t> des cultures</a:t>
            </a:r>
            <a:endParaRPr lang="en-GB" sz="1600" b="0" dirty="0">
              <a:latin typeface="+mn-lt"/>
              <a:ea typeface="ＭＳ Ｐゴシック" charset="-128"/>
            </a:endParaRPr>
          </a:p>
        </p:txBody>
      </p:sp>
      <p:sp>
        <p:nvSpPr>
          <p:cNvPr id="16" name="Textfeld 15">
            <a:extLst>
              <a:ext uri="{FF2B5EF4-FFF2-40B4-BE49-F238E27FC236}">
                <a16:creationId xmlns:a16="http://schemas.microsoft.com/office/drawing/2014/main" id="{E069527C-9DA4-4342-BFDC-F5AB6BCA3567}"/>
              </a:ext>
            </a:extLst>
          </p:cNvPr>
          <p:cNvSpPr txBox="1"/>
          <p:nvPr/>
        </p:nvSpPr>
        <p:spPr>
          <a:xfrm>
            <a:off x="229750" y="960586"/>
            <a:ext cx="3290850" cy="479148"/>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err="1"/>
              <a:t>Gestion durable des terres</a:t>
            </a:r>
            <a:endParaRPr lang="de-CH"/>
          </a:p>
        </p:txBody>
      </p:sp>
      <p:sp>
        <p:nvSpPr>
          <p:cNvPr id="17" name="Textfeld 16">
            <a:extLst>
              <a:ext uri="{FF2B5EF4-FFF2-40B4-BE49-F238E27FC236}">
                <a16:creationId xmlns:a16="http://schemas.microsoft.com/office/drawing/2014/main" id="{6894792B-AFD6-49EB-958E-824F331ED1A2}"/>
              </a:ext>
            </a:extLst>
          </p:cNvPr>
          <p:cNvSpPr txBox="1"/>
          <p:nvPr/>
        </p:nvSpPr>
        <p:spPr>
          <a:xfrm>
            <a:off x="239499" y="3726802"/>
            <a:ext cx="2556994" cy="437933"/>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dirty="0" err="1"/>
              <a:t>Comportement</a:t>
            </a:r>
            <a:r>
              <a:rPr lang="de-CH" dirty="0"/>
              <a:t> </a:t>
            </a:r>
            <a:r>
              <a:rPr lang="de-CH" dirty="0" err="1"/>
              <a:t>naturel</a:t>
            </a:r>
            <a:endParaRPr lang="de-CH" dirty="0"/>
          </a:p>
        </p:txBody>
      </p:sp>
      <p:sp>
        <p:nvSpPr>
          <p:cNvPr id="18" name="Rechteck 17">
            <a:extLst>
              <a:ext uri="{FF2B5EF4-FFF2-40B4-BE49-F238E27FC236}">
                <a16:creationId xmlns:a16="http://schemas.microsoft.com/office/drawing/2014/main" id="{2E153FCE-A25E-4996-B4A6-1CD6E5ED5699}"/>
              </a:ext>
            </a:extLst>
          </p:cNvPr>
          <p:cNvSpPr/>
          <p:nvPr/>
        </p:nvSpPr>
        <p:spPr>
          <a:xfrm>
            <a:off x="203774" y="4692655"/>
            <a:ext cx="3911026" cy="1259300"/>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solidFill>
                  <a:schemeClr val="bg2"/>
                </a:solidFill>
                <a:latin typeface="Arial"/>
                <a:cs typeface="Arial"/>
              </a:rPr>
              <a:t>Offrir suffisamment d'espace pour les mouvements et les interactions sociales, ainsi que des endroits appropriés pour se nourrir et se coucher. </a:t>
            </a:r>
            <a:endParaRPr lang="en-GB" sz="1600" b="0" dirty="0">
              <a:solidFill>
                <a:schemeClr val="bg2"/>
              </a:solidFill>
              <a:cs typeface="Arial"/>
            </a:endParaRPr>
          </a:p>
        </p:txBody>
      </p:sp>
      <p:sp>
        <p:nvSpPr>
          <p:cNvPr id="19" name="Rechteck 18">
            <a:extLst>
              <a:ext uri="{FF2B5EF4-FFF2-40B4-BE49-F238E27FC236}">
                <a16:creationId xmlns:a16="http://schemas.microsoft.com/office/drawing/2014/main" id="{7F810966-70B2-490C-A9A8-A54677C39C8B}"/>
              </a:ext>
            </a:extLst>
          </p:cNvPr>
          <p:cNvSpPr/>
          <p:nvPr/>
        </p:nvSpPr>
        <p:spPr>
          <a:xfrm>
            <a:off x="5357745" y="5824567"/>
            <a:ext cx="3620124" cy="42769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solidFill>
                  <a:schemeClr val="bg2"/>
                </a:solidFill>
                <a:latin typeface="Arial"/>
                <a:cs typeface="Arial"/>
              </a:rPr>
              <a:t>Alimentation en fonction des besoins</a:t>
            </a:r>
            <a:endParaRPr lang="en-GB" sz="1600" b="0" dirty="0">
              <a:solidFill>
                <a:schemeClr val="bg2"/>
              </a:solidFill>
              <a:latin typeface="Arial"/>
              <a:cs typeface="Arial"/>
            </a:endParaRPr>
          </a:p>
        </p:txBody>
      </p:sp>
      <p:sp>
        <p:nvSpPr>
          <p:cNvPr id="22" name="Textfeld 21">
            <a:extLst>
              <a:ext uri="{FF2B5EF4-FFF2-40B4-BE49-F238E27FC236}">
                <a16:creationId xmlns:a16="http://schemas.microsoft.com/office/drawing/2014/main" id="{52B64C94-E364-44E1-AC8C-74D25CD79911}"/>
              </a:ext>
            </a:extLst>
          </p:cNvPr>
          <p:cNvSpPr txBox="1"/>
          <p:nvPr/>
        </p:nvSpPr>
        <p:spPr>
          <a:xfrm>
            <a:off x="5241471" y="1040923"/>
            <a:ext cx="3579001" cy="33855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dirty="0"/>
              <a:t>Relation entre </a:t>
            </a:r>
            <a:r>
              <a:rPr lang="de-CH" dirty="0" err="1"/>
              <a:t>l'animal</a:t>
            </a:r>
            <a:r>
              <a:rPr lang="de-CH" dirty="0"/>
              <a:t> et </a:t>
            </a:r>
            <a:r>
              <a:rPr lang="de-CH" dirty="0" err="1"/>
              <a:t>l'homme</a:t>
            </a:r>
            <a:endParaRPr lang="de-CH" dirty="0"/>
          </a:p>
        </p:txBody>
      </p:sp>
    </p:spTree>
    <p:extLst>
      <p:ext uri="{BB962C8B-B14F-4D97-AF65-F5344CB8AC3E}">
        <p14:creationId xmlns:p14="http://schemas.microsoft.com/office/powerpoint/2010/main" val="299445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dirty="0" err="1">
                <a:ea typeface="ＭＳ Ｐゴシック"/>
              </a:rPr>
              <a:t>Chapitre</a:t>
            </a:r>
            <a:r>
              <a:rPr lang="de-DE" dirty="0">
                <a:ea typeface="ＭＳ Ｐゴシック"/>
              </a:rPr>
              <a:t> 4 - Le </a:t>
            </a:r>
            <a:r>
              <a:rPr lang="de-DE" dirty="0" err="1">
                <a:ea typeface="ＭＳ Ｐゴシック"/>
              </a:rPr>
              <a:t>comportement</a:t>
            </a:r>
            <a:r>
              <a:rPr lang="de-DE" dirty="0">
                <a:ea typeface="ＭＳ Ｐゴシック"/>
              </a:rPr>
              <a:t> </a:t>
            </a:r>
            <a:r>
              <a:rPr lang="de-DE" dirty="0" err="1">
                <a:ea typeface="ＭＳ Ｐゴシック"/>
              </a:rPr>
              <a:t>naturel</a:t>
            </a:r>
            <a:r>
              <a:rPr lang="de-DE" dirty="0">
                <a:ea typeface="ＭＳ Ｐゴシック"/>
              </a:rPr>
              <a:t> et </a:t>
            </a:r>
            <a:r>
              <a:rPr lang="de-DE" dirty="0" err="1">
                <a:ea typeface="ＭＳ Ｐゴシック"/>
              </a:rPr>
              <a:t>les</a:t>
            </a:r>
            <a:r>
              <a:rPr lang="de-DE" dirty="0">
                <a:ea typeface="ＭＳ Ｐゴシック"/>
              </a:rPr>
              <a:t> </a:t>
            </a:r>
            <a:r>
              <a:rPr lang="de-DE" dirty="0" err="1">
                <a:ea typeface="ＭＳ Ｐゴシック"/>
              </a:rPr>
              <a:t>besoins</a:t>
            </a:r>
            <a:r>
              <a:rPr lang="de-DE" dirty="0">
                <a:ea typeface="ＭＳ Ｐゴシック"/>
              </a:rPr>
              <a:t> des </a:t>
            </a:r>
            <a:r>
              <a:rPr lang="de-DE" dirty="0" err="1">
                <a:ea typeface="ＭＳ Ｐゴシック"/>
              </a:rPr>
              <a:t>bovins</a:t>
            </a:r>
            <a:r>
              <a:rPr lang="de-DE" dirty="0">
                <a:ea typeface="ＭＳ Ｐゴシック"/>
              </a:rPr>
              <a:t> </a:t>
            </a:r>
            <a:endParaRPr lang="de-DE" dirty="0"/>
          </a:p>
        </p:txBody>
      </p:sp>
    </p:spTree>
    <p:extLst>
      <p:ext uri="{BB962C8B-B14F-4D97-AF65-F5344CB8AC3E}">
        <p14:creationId xmlns:p14="http://schemas.microsoft.com/office/powerpoint/2010/main" val="148140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Bogen 23">
            <a:extLst>
              <a:ext uri="{FF2B5EF4-FFF2-40B4-BE49-F238E27FC236}">
                <a16:creationId xmlns:a16="http://schemas.microsoft.com/office/drawing/2014/main" id="{55E6A8AD-A69A-4D9C-9C3C-8222FBBCED54}"/>
              </a:ext>
            </a:extLst>
          </p:cNvPr>
          <p:cNvSpPr/>
          <p:nvPr/>
        </p:nvSpPr>
        <p:spPr bwMode="auto">
          <a:xfrm rot="10800000">
            <a:off x="4092208" y="1267018"/>
            <a:ext cx="2833612" cy="2833612"/>
          </a:xfrm>
          <a:prstGeom prst="arc">
            <a:avLst>
              <a:gd name="adj1" fmla="val 17205445"/>
              <a:gd name="adj2" fmla="val 15231075"/>
            </a:avLst>
          </a:prstGeom>
          <a:solidFill>
            <a:srgbClr val="DAE3F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0" name="Bogen 29">
            <a:extLst>
              <a:ext uri="{FF2B5EF4-FFF2-40B4-BE49-F238E27FC236}">
                <a16:creationId xmlns:a16="http://schemas.microsoft.com/office/drawing/2014/main" id="{4C52D3A0-F89B-47E7-B50B-EA9222ECD2C2}"/>
              </a:ext>
            </a:extLst>
          </p:cNvPr>
          <p:cNvSpPr/>
          <p:nvPr/>
        </p:nvSpPr>
        <p:spPr bwMode="auto">
          <a:xfrm>
            <a:off x="4817916" y="1575578"/>
            <a:ext cx="1312497" cy="1019362"/>
          </a:xfrm>
          <a:prstGeom prst="arc">
            <a:avLst>
              <a:gd name="adj1" fmla="val 4562121"/>
              <a:gd name="adj2" fmla="val 6481926"/>
            </a:avLst>
          </a:prstGeom>
          <a:solidFill>
            <a:srgbClr val="E0826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6" name="Bogen 25">
            <a:extLst>
              <a:ext uri="{FF2B5EF4-FFF2-40B4-BE49-F238E27FC236}">
                <a16:creationId xmlns:a16="http://schemas.microsoft.com/office/drawing/2014/main" id="{3773B69B-3DBE-4001-84A1-95501D31F2E2}"/>
              </a:ext>
            </a:extLst>
          </p:cNvPr>
          <p:cNvSpPr/>
          <p:nvPr/>
        </p:nvSpPr>
        <p:spPr bwMode="auto">
          <a:xfrm>
            <a:off x="4068904" y="2892425"/>
            <a:ext cx="2833612" cy="2833612"/>
          </a:xfrm>
          <a:prstGeom prst="arc">
            <a:avLst>
              <a:gd name="adj1" fmla="val 4543087"/>
              <a:gd name="adj2" fmla="val 6481926"/>
            </a:avLst>
          </a:prstGeom>
          <a:solidFill>
            <a:schemeClr val="bg1">
              <a:lumMod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 name="Bogen 3">
            <a:extLst>
              <a:ext uri="{FF2B5EF4-FFF2-40B4-BE49-F238E27FC236}">
                <a16:creationId xmlns:a16="http://schemas.microsoft.com/office/drawing/2014/main" id="{221B5867-5B3E-47FC-8E77-8FA7A2B5A158}"/>
              </a:ext>
            </a:extLst>
          </p:cNvPr>
          <p:cNvSpPr/>
          <p:nvPr/>
        </p:nvSpPr>
        <p:spPr bwMode="auto">
          <a:xfrm rot="10800000">
            <a:off x="519372" y="1368648"/>
            <a:ext cx="2833612" cy="2833612"/>
          </a:xfrm>
          <a:prstGeom prst="arc">
            <a:avLst>
              <a:gd name="adj1" fmla="val 622496"/>
              <a:gd name="adj2" fmla="val 10102580"/>
            </a:avLst>
          </a:prstGeom>
          <a:solidFill>
            <a:srgbClr val="DAE3F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 name="Titel 1">
            <a:extLst>
              <a:ext uri="{FF2B5EF4-FFF2-40B4-BE49-F238E27FC236}">
                <a16:creationId xmlns:a16="http://schemas.microsoft.com/office/drawing/2014/main" id="{FB757276-97FF-4574-BB42-56712FA255CA}"/>
              </a:ext>
            </a:extLst>
          </p:cNvPr>
          <p:cNvSpPr>
            <a:spLocks noGrp="1"/>
          </p:cNvSpPr>
          <p:nvPr>
            <p:ph type="title"/>
          </p:nvPr>
        </p:nvSpPr>
        <p:spPr/>
        <p:txBody>
          <a:bodyPr/>
          <a:lstStyle/>
          <a:p>
            <a:r>
              <a:rPr lang="de-CH" dirty="0" err="1"/>
              <a:t>Combien</a:t>
            </a:r>
            <a:r>
              <a:rPr lang="de-CH" dirty="0"/>
              <a:t> </a:t>
            </a:r>
            <a:r>
              <a:rPr lang="de-CH" dirty="0" err="1"/>
              <a:t>les</a:t>
            </a:r>
            <a:r>
              <a:rPr lang="de-CH" dirty="0"/>
              <a:t> </a:t>
            </a:r>
            <a:r>
              <a:rPr lang="de-CH" dirty="0" err="1"/>
              <a:t>bovins</a:t>
            </a:r>
            <a:r>
              <a:rPr lang="de-CH" dirty="0"/>
              <a:t> </a:t>
            </a:r>
            <a:r>
              <a:rPr lang="de-CH" dirty="0" err="1"/>
              <a:t>voient-ils</a:t>
            </a:r>
            <a:r>
              <a:rPr lang="de-CH" dirty="0"/>
              <a:t>?</a:t>
            </a:r>
          </a:p>
        </p:txBody>
      </p:sp>
      <p:pic>
        <p:nvPicPr>
          <p:cNvPr id="5" name="Grafik 4">
            <a:extLst>
              <a:ext uri="{FF2B5EF4-FFF2-40B4-BE49-F238E27FC236}">
                <a16:creationId xmlns:a16="http://schemas.microsoft.com/office/drawing/2014/main" id="{76FC88D3-0E21-4EFF-8C91-17AB47D38D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2338" y="2155098"/>
            <a:ext cx="1440917" cy="3370864"/>
          </a:xfrm>
          <a:prstGeom prst="rect">
            <a:avLst/>
          </a:prstGeom>
        </p:spPr>
      </p:pic>
      <p:pic>
        <p:nvPicPr>
          <p:cNvPr id="9" name="Grafik 8">
            <a:extLst>
              <a:ext uri="{FF2B5EF4-FFF2-40B4-BE49-F238E27FC236}">
                <a16:creationId xmlns:a16="http://schemas.microsoft.com/office/drawing/2014/main" id="{7BA387F8-2529-4D42-A659-1CF049A5A9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181098" y="2407431"/>
            <a:ext cx="1440917" cy="1021569"/>
          </a:xfrm>
          <a:prstGeom prst="rect">
            <a:avLst/>
          </a:prstGeom>
        </p:spPr>
      </p:pic>
      <p:sp>
        <p:nvSpPr>
          <p:cNvPr id="20" name="TextBox 2">
            <a:extLst>
              <a:ext uri="{FF2B5EF4-FFF2-40B4-BE49-F238E27FC236}">
                <a16:creationId xmlns:a16="http://schemas.microsoft.com/office/drawing/2014/main" id="{2EFAF331-8A4D-41DC-8766-A62E25381AEB}"/>
              </a:ext>
            </a:extLst>
          </p:cNvPr>
          <p:cNvSpPr txBox="1"/>
          <p:nvPr/>
        </p:nvSpPr>
        <p:spPr>
          <a:xfrm>
            <a:off x="6884769" y="5247279"/>
            <a:ext cx="1586612"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dirty="0">
                <a:latin typeface="Arial"/>
                <a:cs typeface="Arial"/>
              </a:rPr>
              <a:t>Angle mort (pas de </a:t>
            </a:r>
            <a:r>
              <a:rPr lang="en-US" sz="1600" b="0" dirty="0" err="1">
                <a:latin typeface="Arial"/>
                <a:cs typeface="Arial"/>
              </a:rPr>
              <a:t>vue</a:t>
            </a:r>
            <a:r>
              <a:rPr lang="en-US" sz="1600" b="0" dirty="0">
                <a:latin typeface="Arial"/>
                <a:cs typeface="Arial"/>
              </a:rPr>
              <a:t>)</a:t>
            </a:r>
          </a:p>
        </p:txBody>
      </p:sp>
      <p:sp>
        <p:nvSpPr>
          <p:cNvPr id="21" name="TextBox 2">
            <a:extLst>
              <a:ext uri="{FF2B5EF4-FFF2-40B4-BE49-F238E27FC236}">
                <a16:creationId xmlns:a16="http://schemas.microsoft.com/office/drawing/2014/main" id="{51FF5B26-D04E-46EA-B6D4-0F1986C6FC76}"/>
              </a:ext>
            </a:extLst>
          </p:cNvPr>
          <p:cNvSpPr txBox="1"/>
          <p:nvPr/>
        </p:nvSpPr>
        <p:spPr>
          <a:xfrm>
            <a:off x="7079011" y="2979129"/>
            <a:ext cx="1833474"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dirty="0">
                <a:latin typeface="Arial"/>
                <a:cs typeface="Arial"/>
              </a:rPr>
              <a:t>Vue </a:t>
            </a:r>
            <a:r>
              <a:rPr lang="en-US" sz="1600" b="0" dirty="0" err="1">
                <a:latin typeface="Arial"/>
                <a:cs typeface="Arial"/>
              </a:rPr>
              <a:t>bidimensionnelle</a:t>
            </a:r>
            <a:endParaRPr lang="en-US" sz="1600" b="0" dirty="0">
              <a:latin typeface="Arial"/>
              <a:cs typeface="Arial"/>
            </a:endParaRPr>
          </a:p>
        </p:txBody>
      </p:sp>
      <p:sp>
        <p:nvSpPr>
          <p:cNvPr id="22" name="TextBox 2">
            <a:extLst>
              <a:ext uri="{FF2B5EF4-FFF2-40B4-BE49-F238E27FC236}">
                <a16:creationId xmlns:a16="http://schemas.microsoft.com/office/drawing/2014/main" id="{98A8EB1A-64E7-4963-A6F6-EA5FDA4DEDB4}"/>
              </a:ext>
            </a:extLst>
          </p:cNvPr>
          <p:cNvSpPr txBox="1"/>
          <p:nvPr/>
        </p:nvSpPr>
        <p:spPr>
          <a:xfrm>
            <a:off x="7021398" y="1270109"/>
            <a:ext cx="1891087"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a:latin typeface="Arial"/>
                <a:cs typeface="Arial"/>
              </a:rPr>
              <a:t>Vue tridimensionnelle</a:t>
            </a:r>
          </a:p>
        </p:txBody>
      </p:sp>
      <p:sp>
        <p:nvSpPr>
          <p:cNvPr id="23" name="TextBox 2">
            <a:extLst>
              <a:ext uri="{FF2B5EF4-FFF2-40B4-BE49-F238E27FC236}">
                <a16:creationId xmlns:a16="http://schemas.microsoft.com/office/drawing/2014/main" id="{A36AF8EF-1946-47A9-A267-EC3152982DC2}"/>
              </a:ext>
            </a:extLst>
          </p:cNvPr>
          <p:cNvSpPr txBox="1"/>
          <p:nvPr/>
        </p:nvSpPr>
        <p:spPr>
          <a:xfrm>
            <a:off x="7071382" y="2090506"/>
            <a:ext cx="1399999"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a:latin typeface="Arial"/>
                <a:cs typeface="Arial"/>
              </a:rPr>
              <a:t>Mauvaise vue</a:t>
            </a:r>
          </a:p>
        </p:txBody>
      </p:sp>
      <p:sp>
        <p:nvSpPr>
          <p:cNvPr id="3" name="Textfeld 2">
            <a:extLst>
              <a:ext uri="{FF2B5EF4-FFF2-40B4-BE49-F238E27FC236}">
                <a16:creationId xmlns:a16="http://schemas.microsoft.com/office/drawing/2014/main" id="{5E49FC0A-9FC2-4E3F-ACEA-740AF0DDDB0E}"/>
              </a:ext>
            </a:extLst>
          </p:cNvPr>
          <p:cNvSpPr txBox="1"/>
          <p:nvPr/>
        </p:nvSpPr>
        <p:spPr>
          <a:xfrm>
            <a:off x="1582587" y="1894240"/>
            <a:ext cx="662361" cy="369332"/>
          </a:xfrm>
          <a:prstGeom prst="rect">
            <a:avLst/>
          </a:prstGeom>
          <a:noFill/>
        </p:spPr>
        <p:txBody>
          <a:bodyPr wrap="none" rtlCol="0">
            <a:spAutoFit/>
          </a:bodyPr>
          <a:lstStyle/>
          <a:p>
            <a:r>
              <a:rPr lang="de-CH" sz="1800"/>
              <a:t>170°</a:t>
            </a:r>
          </a:p>
        </p:txBody>
      </p:sp>
      <p:sp>
        <p:nvSpPr>
          <p:cNvPr id="25" name="Textfeld 24">
            <a:extLst>
              <a:ext uri="{FF2B5EF4-FFF2-40B4-BE49-F238E27FC236}">
                <a16:creationId xmlns:a16="http://schemas.microsoft.com/office/drawing/2014/main" id="{5BBB253A-C227-4717-8976-BB64491299F4}"/>
              </a:ext>
            </a:extLst>
          </p:cNvPr>
          <p:cNvSpPr txBox="1"/>
          <p:nvPr/>
        </p:nvSpPr>
        <p:spPr>
          <a:xfrm>
            <a:off x="4240819" y="2656302"/>
            <a:ext cx="662361" cy="369332"/>
          </a:xfrm>
          <a:prstGeom prst="rect">
            <a:avLst/>
          </a:prstGeom>
          <a:noFill/>
        </p:spPr>
        <p:txBody>
          <a:bodyPr wrap="none" rtlCol="0">
            <a:spAutoFit/>
          </a:bodyPr>
          <a:lstStyle/>
          <a:p>
            <a:r>
              <a:rPr lang="de-CH" sz="1800"/>
              <a:t>330°</a:t>
            </a:r>
          </a:p>
        </p:txBody>
      </p:sp>
      <p:sp>
        <p:nvSpPr>
          <p:cNvPr id="6" name="Textfeld 5">
            <a:extLst>
              <a:ext uri="{FF2B5EF4-FFF2-40B4-BE49-F238E27FC236}">
                <a16:creationId xmlns:a16="http://schemas.microsoft.com/office/drawing/2014/main" id="{F1AE31CC-FA59-4CA4-A1B5-21B548F3E032}"/>
              </a:ext>
            </a:extLst>
          </p:cNvPr>
          <p:cNvSpPr txBox="1"/>
          <p:nvPr/>
        </p:nvSpPr>
        <p:spPr>
          <a:xfrm>
            <a:off x="271904" y="4467783"/>
            <a:ext cx="4631276" cy="646331"/>
          </a:xfrm>
          <a:prstGeom prst="rect">
            <a:avLst/>
          </a:prstGeom>
          <a:noFill/>
        </p:spPr>
        <p:txBody>
          <a:bodyPr wrap="square" rtlCol="0">
            <a:spAutoFit/>
          </a:bodyPr>
          <a:lstStyle/>
          <a:p>
            <a:r>
              <a:rPr lang="de-CH" sz="1800" b="0" dirty="0" err="1"/>
              <a:t>Les</a:t>
            </a:r>
            <a:r>
              <a:rPr lang="de-CH" sz="1800" b="0" dirty="0"/>
              <a:t> </a:t>
            </a:r>
            <a:r>
              <a:rPr lang="de-CH" sz="1800" b="0" dirty="0" err="1"/>
              <a:t>bovins</a:t>
            </a:r>
            <a:r>
              <a:rPr lang="de-CH" sz="1800" b="0" dirty="0"/>
              <a:t> </a:t>
            </a:r>
            <a:r>
              <a:rPr lang="de-CH" sz="1800" b="0" dirty="0" err="1"/>
              <a:t>voient</a:t>
            </a:r>
            <a:r>
              <a:rPr lang="de-CH" sz="1800" b="0" dirty="0"/>
              <a:t> </a:t>
            </a:r>
            <a:r>
              <a:rPr lang="de-CH" sz="1800" b="0" dirty="0" err="1"/>
              <a:t>sur</a:t>
            </a:r>
            <a:r>
              <a:rPr lang="de-CH" sz="1800" b="0" dirty="0"/>
              <a:t> </a:t>
            </a:r>
            <a:r>
              <a:rPr lang="de-CH" sz="1800" b="0" dirty="0" err="1"/>
              <a:t>un</a:t>
            </a:r>
            <a:r>
              <a:rPr lang="de-CH" sz="1800" b="0" dirty="0"/>
              <a:t> </a:t>
            </a:r>
            <a:r>
              <a:rPr lang="de-CH" sz="1800" b="0" dirty="0" err="1"/>
              <a:t>secteur</a:t>
            </a:r>
            <a:r>
              <a:rPr lang="de-CH" sz="1800" b="0" dirty="0"/>
              <a:t> plus large </a:t>
            </a:r>
            <a:r>
              <a:rPr lang="de-CH" sz="1800" b="0" dirty="0" err="1"/>
              <a:t>que</a:t>
            </a:r>
            <a:r>
              <a:rPr lang="de-CH" sz="1800" b="0" dirty="0"/>
              <a:t> </a:t>
            </a:r>
            <a:r>
              <a:rPr lang="de-CH" sz="1800" b="0" dirty="0" err="1"/>
              <a:t>nous</a:t>
            </a:r>
            <a:r>
              <a:rPr lang="de-CH" sz="1800" b="0" dirty="0"/>
              <a:t>.</a:t>
            </a:r>
          </a:p>
        </p:txBody>
      </p:sp>
      <p:cxnSp>
        <p:nvCxnSpPr>
          <p:cNvPr id="8" name="Gerader Verbinder 7">
            <a:extLst>
              <a:ext uri="{FF2B5EF4-FFF2-40B4-BE49-F238E27FC236}">
                <a16:creationId xmlns:a16="http://schemas.microsoft.com/office/drawing/2014/main" id="{C646B50C-DF53-41D3-9A11-55E713A53A78}"/>
              </a:ext>
            </a:extLst>
          </p:cNvPr>
          <p:cNvCxnSpPr>
            <a:cxnSpLocks/>
          </p:cNvCxnSpPr>
          <p:nvPr/>
        </p:nvCxnSpPr>
        <p:spPr bwMode="auto">
          <a:xfrm flipH="1">
            <a:off x="5523787" y="5539667"/>
            <a:ext cx="1208453"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 name="Gerader Verbinder 27">
            <a:extLst>
              <a:ext uri="{FF2B5EF4-FFF2-40B4-BE49-F238E27FC236}">
                <a16:creationId xmlns:a16="http://schemas.microsoft.com/office/drawing/2014/main" id="{DFC551EA-0977-471A-B29F-C275847DE377}"/>
              </a:ext>
            </a:extLst>
          </p:cNvPr>
          <p:cNvCxnSpPr>
            <a:cxnSpLocks/>
          </p:cNvCxnSpPr>
          <p:nvPr/>
        </p:nvCxnSpPr>
        <p:spPr bwMode="auto">
          <a:xfrm flipH="1">
            <a:off x="6149174" y="3323360"/>
            <a:ext cx="872224" cy="898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1" name="Gerader Verbinder 30">
            <a:extLst>
              <a:ext uri="{FF2B5EF4-FFF2-40B4-BE49-F238E27FC236}">
                <a16:creationId xmlns:a16="http://schemas.microsoft.com/office/drawing/2014/main" id="{92DD6CDE-771B-41C0-BA8B-36C8A1C361BA}"/>
              </a:ext>
            </a:extLst>
          </p:cNvPr>
          <p:cNvCxnSpPr>
            <a:cxnSpLocks/>
          </p:cNvCxnSpPr>
          <p:nvPr/>
        </p:nvCxnSpPr>
        <p:spPr bwMode="auto">
          <a:xfrm flipH="1">
            <a:off x="5473042" y="2271319"/>
            <a:ext cx="1598340" cy="26609"/>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3" name="Bogen 32">
            <a:extLst>
              <a:ext uri="{FF2B5EF4-FFF2-40B4-BE49-F238E27FC236}">
                <a16:creationId xmlns:a16="http://schemas.microsoft.com/office/drawing/2014/main" id="{67D187A5-4482-4316-836F-D2F2B78B659D}"/>
              </a:ext>
            </a:extLst>
          </p:cNvPr>
          <p:cNvSpPr/>
          <p:nvPr/>
        </p:nvSpPr>
        <p:spPr bwMode="auto">
          <a:xfrm rot="10800000">
            <a:off x="4298519" y="1270885"/>
            <a:ext cx="2349044" cy="1628748"/>
          </a:xfrm>
          <a:prstGeom prst="arc">
            <a:avLst>
              <a:gd name="adj1" fmla="val 4259710"/>
              <a:gd name="adj2" fmla="val 6481926"/>
            </a:avLst>
          </a:prstGeom>
          <a:solidFill>
            <a:schemeClr val="accent6">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cxnSp>
        <p:nvCxnSpPr>
          <p:cNvPr id="32" name="Gerader Verbinder 31">
            <a:extLst>
              <a:ext uri="{FF2B5EF4-FFF2-40B4-BE49-F238E27FC236}">
                <a16:creationId xmlns:a16="http://schemas.microsoft.com/office/drawing/2014/main" id="{11BD0F46-F0E7-4B04-BEFE-02DA1DA77E1F}"/>
              </a:ext>
            </a:extLst>
          </p:cNvPr>
          <p:cNvCxnSpPr>
            <a:cxnSpLocks/>
          </p:cNvCxnSpPr>
          <p:nvPr/>
        </p:nvCxnSpPr>
        <p:spPr bwMode="auto">
          <a:xfrm flipH="1">
            <a:off x="5523787" y="1582902"/>
            <a:ext cx="1303569" cy="0"/>
          </a:xfrm>
          <a:prstGeom prst="line">
            <a:avLst/>
          </a:prstGeom>
          <a:solidFill>
            <a:schemeClr val="accent1"/>
          </a:solidFill>
          <a:ln w="190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96359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57276-97FF-4574-BB42-56712FA255CA}"/>
              </a:ext>
            </a:extLst>
          </p:cNvPr>
          <p:cNvSpPr>
            <a:spLocks noGrp="1"/>
          </p:cNvSpPr>
          <p:nvPr>
            <p:ph type="title"/>
          </p:nvPr>
        </p:nvSpPr>
        <p:spPr/>
        <p:txBody>
          <a:bodyPr/>
          <a:lstStyle/>
          <a:p>
            <a:r>
              <a:rPr lang="de-CH" dirty="0"/>
              <a:t>Comment </a:t>
            </a:r>
            <a:r>
              <a:rPr lang="de-CH" dirty="0" err="1"/>
              <a:t>les</a:t>
            </a:r>
            <a:r>
              <a:rPr lang="de-CH" dirty="0"/>
              <a:t> </a:t>
            </a:r>
            <a:r>
              <a:rPr lang="de-CH" dirty="0" err="1"/>
              <a:t>bovins</a:t>
            </a:r>
            <a:r>
              <a:rPr lang="de-CH" dirty="0"/>
              <a:t> </a:t>
            </a:r>
            <a:r>
              <a:rPr lang="de-CH" dirty="0" err="1"/>
              <a:t>perçoivent-ils</a:t>
            </a:r>
            <a:r>
              <a:rPr lang="de-CH" dirty="0"/>
              <a:t> le </a:t>
            </a:r>
            <a:r>
              <a:rPr lang="de-CH" dirty="0" err="1"/>
              <a:t>monde</a:t>
            </a:r>
            <a:r>
              <a:rPr lang="de-CH" dirty="0"/>
              <a:t>?</a:t>
            </a:r>
          </a:p>
        </p:txBody>
      </p:sp>
      <p:pic>
        <p:nvPicPr>
          <p:cNvPr id="5" name="Grafik 4">
            <a:extLst>
              <a:ext uri="{FF2B5EF4-FFF2-40B4-BE49-F238E27FC236}">
                <a16:creationId xmlns:a16="http://schemas.microsoft.com/office/drawing/2014/main" id="{76FC88D3-0E21-4EFF-8C91-17AB47D38D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3888" y="2492895"/>
            <a:ext cx="1440917" cy="3456385"/>
          </a:xfrm>
          <a:prstGeom prst="rect">
            <a:avLst/>
          </a:prstGeom>
        </p:spPr>
      </p:pic>
      <p:sp>
        <p:nvSpPr>
          <p:cNvPr id="12" name="Speech Bubble: Rectangle 11">
            <a:extLst>
              <a:ext uri="{FF2B5EF4-FFF2-40B4-BE49-F238E27FC236}">
                <a16:creationId xmlns:a16="http://schemas.microsoft.com/office/drawing/2014/main" id="{CE6F6B7C-A673-4FDC-8CBE-654FE6F98E03}"/>
              </a:ext>
            </a:extLst>
          </p:cNvPr>
          <p:cNvSpPr/>
          <p:nvPr/>
        </p:nvSpPr>
        <p:spPr bwMode="auto">
          <a:xfrm>
            <a:off x="468171" y="1040942"/>
            <a:ext cx="3597802" cy="1199117"/>
          </a:xfrm>
          <a:prstGeom prst="wedgeRectCallout">
            <a:avLst>
              <a:gd name="adj1" fmla="val 49316"/>
              <a:gd name="adj2" fmla="val 90619"/>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Vision</a:t>
            </a:r>
          </a:p>
          <a:p>
            <a:pPr marL="252000" marR="0" indent="-2520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Arial" charset="0"/>
              </a:rPr>
              <a:t>330 degrés</a:t>
            </a:r>
          </a:p>
          <a:p>
            <a:pPr marL="252000" marR="0" indent="-2520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b="0" dirty="0">
                <a:solidFill>
                  <a:schemeClr val="tx1"/>
                </a:solidFill>
                <a:latin typeface="Arial" charset="0"/>
              </a:rPr>
              <a:t>Bonne détection des mouvements</a:t>
            </a:r>
          </a:p>
          <a:p>
            <a:pPr marL="252000" indent="-252000">
              <a:buFont typeface="Arial" panose="020B0604020202020204" pitchFamily="34" charset="0"/>
              <a:buChar char="•"/>
            </a:pPr>
            <a:r>
              <a:rPr lang="en-US" sz="1600" b="0" dirty="0">
                <a:solidFill>
                  <a:schemeClr val="tx1"/>
                </a:solidFill>
                <a:cs typeface="Arial"/>
              </a:rPr>
              <a:t>Mauvaise détection des détails</a:t>
            </a:r>
            <a:endParaRPr kumimoji="0" lang="en-US" sz="1600" b="0" i="0" u="none" strike="noStrike" cap="none" normalizeH="0" baseline="0" dirty="0">
              <a:ln>
                <a:noFill/>
              </a:ln>
              <a:solidFill>
                <a:schemeClr val="tx1"/>
              </a:solidFill>
              <a:effectLst/>
              <a:highlight>
                <a:srgbClr val="FFFF00"/>
              </a:highlight>
              <a:latin typeface="Arial" charset="0"/>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400" b="1" i="0" u="none" strike="noStrike" cap="none" normalizeH="0" baseline="0" dirty="0">
              <a:ln>
                <a:noFill/>
              </a:ln>
              <a:solidFill>
                <a:schemeClr val="tx1"/>
              </a:solidFill>
              <a:effectLst/>
              <a:latin typeface="Arial" charset="0"/>
            </a:endParaRPr>
          </a:p>
        </p:txBody>
      </p:sp>
      <p:sp>
        <p:nvSpPr>
          <p:cNvPr id="13" name="Speech Bubble: Rectangle 12">
            <a:extLst>
              <a:ext uri="{FF2B5EF4-FFF2-40B4-BE49-F238E27FC236}">
                <a16:creationId xmlns:a16="http://schemas.microsoft.com/office/drawing/2014/main" id="{963FF7A7-DFF5-4D5F-84EA-37BE48443E3C}"/>
              </a:ext>
            </a:extLst>
          </p:cNvPr>
          <p:cNvSpPr/>
          <p:nvPr/>
        </p:nvSpPr>
        <p:spPr bwMode="auto">
          <a:xfrm>
            <a:off x="5522082" y="4583109"/>
            <a:ext cx="3153747" cy="1720036"/>
          </a:xfrm>
          <a:prstGeom prst="wedgeRectCallout">
            <a:avLst>
              <a:gd name="adj1" fmla="val -73504"/>
              <a:gd name="adj2" fmla="val -122574"/>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L'audition</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Entend les hautes fréquences audio que les </a:t>
            </a:r>
            <a:r>
              <a:rPr lang="en-US" sz="1600" b="0" dirty="0" err="1">
                <a:solidFill>
                  <a:schemeClr val="tx1"/>
                </a:solidFill>
                <a:latin typeface="Arial" charset="0"/>
              </a:rPr>
              <a:t>humains</a:t>
            </a:r>
            <a:r>
              <a:rPr lang="en-US" sz="1600" b="0" dirty="0">
                <a:solidFill>
                  <a:schemeClr val="tx1"/>
                </a:solidFill>
                <a:latin typeface="Arial" charset="0"/>
              </a:rPr>
              <a:t>. n'entendent pas.</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Des bruits forts et soudains </a:t>
            </a:r>
            <a:r>
              <a:rPr lang="en-US" sz="1600" b="0" dirty="0" err="1">
                <a:solidFill>
                  <a:schemeClr val="tx1"/>
                </a:solidFill>
                <a:latin typeface="Arial" charset="0"/>
              </a:rPr>
              <a:t>sont</a:t>
            </a:r>
            <a:r>
              <a:rPr lang="en-US" sz="1600" b="0" dirty="0">
                <a:solidFill>
                  <a:schemeClr val="tx1"/>
                </a:solidFill>
                <a:latin typeface="Arial" charset="0"/>
              </a:rPr>
              <a:t> </a:t>
            </a:r>
            <a:r>
              <a:rPr lang="en-US" sz="1600" b="0" dirty="0" err="1">
                <a:solidFill>
                  <a:schemeClr val="tx1"/>
                </a:solidFill>
                <a:latin typeface="Arial" charset="0"/>
              </a:rPr>
              <a:t>stressants</a:t>
            </a:r>
            <a:r>
              <a:rPr lang="en-US" sz="1600" b="0" dirty="0">
                <a:solidFill>
                  <a:schemeClr val="tx1"/>
                </a:solidFill>
                <a:latin typeface="Arial" charset="0"/>
              </a:rPr>
              <a:t>.</a:t>
            </a:r>
          </a:p>
        </p:txBody>
      </p:sp>
      <p:sp>
        <p:nvSpPr>
          <p:cNvPr id="14" name="Speech Bubble: Rectangle 13">
            <a:extLst>
              <a:ext uri="{FF2B5EF4-FFF2-40B4-BE49-F238E27FC236}">
                <a16:creationId xmlns:a16="http://schemas.microsoft.com/office/drawing/2014/main" id="{64A0D3E0-D192-440D-A445-E471AAD5EE31}"/>
              </a:ext>
            </a:extLst>
          </p:cNvPr>
          <p:cNvSpPr/>
          <p:nvPr/>
        </p:nvSpPr>
        <p:spPr bwMode="auto">
          <a:xfrm>
            <a:off x="468171" y="2556260"/>
            <a:ext cx="3216062" cy="3456385"/>
          </a:xfrm>
          <a:prstGeom prst="wedgeRectCallout">
            <a:avLst>
              <a:gd name="adj1" fmla="val 55484"/>
              <a:gd name="adj2" fmla="val -23766"/>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Sensibilité à la température</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Selon la race</a:t>
            </a:r>
          </a:p>
          <a:p>
            <a:pPr marL="252000" indent="-252000">
              <a:buFont typeface="Arial" panose="020B0604020202020204" pitchFamily="34" charset="0"/>
              <a:buChar char="•"/>
            </a:pPr>
            <a:r>
              <a:rPr lang="en-US" sz="1600" b="0" dirty="0">
                <a:solidFill>
                  <a:schemeClr val="tx1"/>
                </a:solidFill>
                <a:latin typeface="Arial" charset="0"/>
              </a:rPr>
              <a:t>Meilleure gestion des basses que de hautes températures</a:t>
            </a:r>
          </a:p>
          <a:p>
            <a:pPr marL="252000" indent="-252000">
              <a:buFont typeface="Arial" panose="020B0604020202020204" pitchFamily="34" charset="0"/>
              <a:buChar char="•"/>
            </a:pPr>
            <a:r>
              <a:rPr lang="en-US" sz="1600" b="0" dirty="0">
                <a:solidFill>
                  <a:schemeClr val="tx1"/>
                </a:solidFill>
                <a:latin typeface="Arial" charset="0"/>
              </a:rPr>
              <a:t>Diminution de l'absorption d'aliments au-dessus de 25 °C</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Une </a:t>
            </a:r>
            <a:r>
              <a:rPr lang="en-US" sz="1600" b="0" dirty="0" err="1">
                <a:solidFill>
                  <a:schemeClr val="tx1"/>
                </a:solidFill>
                <a:latin typeface="Arial" charset="0"/>
              </a:rPr>
              <a:t>humidité</a:t>
            </a:r>
            <a:r>
              <a:rPr lang="en-US" sz="1600" b="0" dirty="0">
                <a:solidFill>
                  <a:schemeClr val="tx1"/>
                </a:solidFill>
                <a:latin typeface="Arial" charset="0"/>
              </a:rPr>
              <a:t> élevée intensifie les effets négatifs des </a:t>
            </a:r>
            <a:r>
              <a:rPr lang="en-US" sz="1600" b="0" dirty="0" err="1">
                <a:solidFill>
                  <a:schemeClr val="tx1"/>
                </a:solidFill>
                <a:latin typeface="Arial" charset="0"/>
              </a:rPr>
              <a:t>températures</a:t>
            </a:r>
            <a:r>
              <a:rPr lang="en-US" sz="1600" b="0" dirty="0">
                <a:solidFill>
                  <a:schemeClr val="tx1"/>
                </a:solidFill>
                <a:latin typeface="Arial" charset="0"/>
              </a:rPr>
              <a:t> </a:t>
            </a:r>
            <a:r>
              <a:rPr lang="en-US" sz="1600" b="0" dirty="0" err="1">
                <a:solidFill>
                  <a:schemeClr val="tx1"/>
                </a:solidFill>
                <a:latin typeface="Arial" charset="0"/>
              </a:rPr>
              <a:t>élevées</a:t>
            </a:r>
            <a:r>
              <a:rPr lang="en-US" sz="1600" b="0" dirty="0">
                <a:solidFill>
                  <a:schemeClr val="tx1"/>
                </a:solidFill>
                <a:latin typeface="Arial" charset="0"/>
              </a:rPr>
              <a:t>.</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Augmentation des besoins en eau avec l'augmentation de la température</a:t>
            </a:r>
          </a:p>
        </p:txBody>
      </p:sp>
      <p:sp>
        <p:nvSpPr>
          <p:cNvPr id="15" name="Speech Bubble: Rectangle 14">
            <a:extLst>
              <a:ext uri="{FF2B5EF4-FFF2-40B4-BE49-F238E27FC236}">
                <a16:creationId xmlns:a16="http://schemas.microsoft.com/office/drawing/2014/main" id="{9A4298D3-4324-4BD2-A9F5-67CB2538AA94}"/>
              </a:ext>
            </a:extLst>
          </p:cNvPr>
          <p:cNvSpPr/>
          <p:nvPr/>
        </p:nvSpPr>
        <p:spPr bwMode="auto">
          <a:xfrm>
            <a:off x="4401973" y="1040942"/>
            <a:ext cx="3357110" cy="1445085"/>
          </a:xfrm>
          <a:prstGeom prst="wedgeRectCallout">
            <a:avLst>
              <a:gd name="adj1" fmla="val -35860"/>
              <a:gd name="adj2" fmla="val 64274"/>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Le goût</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Sensible au changement de goût des aliments </a:t>
            </a:r>
            <a:r>
              <a:rPr lang="en-US" sz="1600" b="0" dirty="0" err="1">
                <a:solidFill>
                  <a:schemeClr val="tx1"/>
                </a:solidFill>
                <a:latin typeface="Arial" charset="0"/>
              </a:rPr>
              <a:t>fourragers</a:t>
            </a:r>
            <a:endParaRPr lang="en-US" sz="1600" b="0" dirty="0">
              <a:solidFill>
                <a:schemeClr val="tx1"/>
              </a:solidFill>
              <a:latin typeface="Arial" charset="0"/>
            </a:endParaRP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De nouveaux aliments </a:t>
            </a:r>
            <a:r>
              <a:rPr lang="en-US" sz="1600" b="0" dirty="0" err="1">
                <a:solidFill>
                  <a:schemeClr val="tx1"/>
                </a:solidFill>
                <a:latin typeface="Arial" charset="0"/>
              </a:rPr>
              <a:t>doivent</a:t>
            </a:r>
            <a:r>
              <a:rPr lang="en-US" sz="1600" b="0" dirty="0">
                <a:solidFill>
                  <a:schemeClr val="tx1"/>
                </a:solidFill>
                <a:latin typeface="Arial" charset="0"/>
              </a:rPr>
              <a:t> être introduits progressivement</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400" b="1" i="0" u="none" strike="noStrike" cap="none" normalizeH="0" baseline="0" dirty="0">
              <a:ln>
                <a:noFill/>
              </a:ln>
              <a:solidFill>
                <a:schemeClr val="tx1"/>
              </a:solidFill>
              <a:effectLst/>
              <a:latin typeface="Arial" charset="0"/>
            </a:endParaRPr>
          </a:p>
        </p:txBody>
      </p:sp>
      <p:sp>
        <p:nvSpPr>
          <p:cNvPr id="18" name="Speech Bubble: Rectangle 17">
            <a:extLst>
              <a:ext uri="{FF2B5EF4-FFF2-40B4-BE49-F238E27FC236}">
                <a16:creationId xmlns:a16="http://schemas.microsoft.com/office/drawing/2014/main" id="{8055C6AA-47B3-4E15-A5F5-0973BCF4C3EA}"/>
              </a:ext>
            </a:extLst>
          </p:cNvPr>
          <p:cNvSpPr/>
          <p:nvPr/>
        </p:nvSpPr>
        <p:spPr bwMode="auto">
          <a:xfrm>
            <a:off x="5813735" y="2645070"/>
            <a:ext cx="2862094" cy="1720036"/>
          </a:xfrm>
          <a:prstGeom prst="wedgeRectCallout">
            <a:avLst>
              <a:gd name="adj1" fmla="val -88608"/>
              <a:gd name="adj2" fmla="val -3605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Odeur</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Très bon sens de l'odorat</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Détection précoce des prédateurs</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Sensible à </a:t>
            </a:r>
            <a:r>
              <a:rPr lang="en-US" sz="1600" b="0" dirty="0" err="1">
                <a:solidFill>
                  <a:schemeClr val="tx1"/>
                </a:solidFill>
                <a:latin typeface="Arial" charset="0"/>
              </a:rPr>
              <a:t>l'urine</a:t>
            </a:r>
            <a:r>
              <a:rPr lang="en-US" sz="1600" b="0" dirty="0">
                <a:solidFill>
                  <a:schemeClr val="tx1"/>
                </a:solidFill>
                <a:latin typeface="Arial" charset="0"/>
              </a:rPr>
              <a:t> </a:t>
            </a:r>
            <a:br>
              <a:rPr lang="en-US" sz="1600" b="0" dirty="0">
                <a:solidFill>
                  <a:schemeClr val="tx1"/>
                </a:solidFill>
                <a:latin typeface="Arial" charset="0"/>
              </a:rPr>
            </a:br>
            <a:r>
              <a:rPr lang="en-US" sz="1600" b="0" dirty="0">
                <a:solidFill>
                  <a:schemeClr val="tx1"/>
                </a:solidFill>
                <a:latin typeface="Arial" charset="0"/>
              </a:rPr>
              <a:t>d' </a:t>
            </a:r>
            <a:r>
              <a:rPr lang="en-US" sz="1600" b="0" dirty="0" err="1">
                <a:solidFill>
                  <a:schemeClr val="tx1"/>
                </a:solidFill>
                <a:latin typeface="Arial" charset="0"/>
              </a:rPr>
              <a:t>animaux</a:t>
            </a:r>
            <a:r>
              <a:rPr lang="en-US" sz="1600" b="0" dirty="0">
                <a:solidFill>
                  <a:schemeClr val="tx1"/>
                </a:solidFill>
                <a:latin typeface="Arial" charset="0"/>
              </a:rPr>
              <a:t> </a:t>
            </a:r>
            <a:r>
              <a:rPr lang="en-US" sz="1600" b="0" dirty="0" err="1">
                <a:solidFill>
                  <a:schemeClr val="tx1"/>
                </a:solidFill>
                <a:latin typeface="Arial" charset="0"/>
              </a:rPr>
              <a:t>stressés</a:t>
            </a:r>
            <a:endParaRPr lang="en-US" sz="1600" b="0" dirty="0">
              <a:solidFill>
                <a:schemeClr val="tx1"/>
              </a:solidFill>
              <a:latin typeface="Arial" charset="0"/>
            </a:endParaRPr>
          </a:p>
        </p:txBody>
      </p:sp>
    </p:spTree>
    <p:extLst>
      <p:ext uri="{BB962C8B-B14F-4D97-AF65-F5344CB8AC3E}">
        <p14:creationId xmlns:p14="http://schemas.microsoft.com/office/powerpoint/2010/main" val="60834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DD60-A6EE-47E1-A420-581046AF498C}"/>
              </a:ext>
            </a:extLst>
          </p:cNvPr>
          <p:cNvSpPr>
            <a:spLocks noGrp="1"/>
          </p:cNvSpPr>
          <p:nvPr>
            <p:ph type="title"/>
          </p:nvPr>
        </p:nvSpPr>
        <p:spPr/>
        <p:txBody>
          <a:bodyPr/>
          <a:lstStyle/>
          <a:p>
            <a:r>
              <a:rPr lang="en-US" err="1"/>
              <a:t>Comportements </a:t>
            </a:r>
            <a:r>
              <a:rPr lang="en-US"/>
              <a:t>sociaux des bovins</a:t>
            </a:r>
          </a:p>
        </p:txBody>
      </p:sp>
      <p:sp>
        <p:nvSpPr>
          <p:cNvPr id="3" name="Content Placeholder 2">
            <a:extLst>
              <a:ext uri="{FF2B5EF4-FFF2-40B4-BE49-F238E27FC236}">
                <a16:creationId xmlns:a16="http://schemas.microsoft.com/office/drawing/2014/main" id="{2329BF1D-C128-4895-B1AA-780890265D0C}"/>
              </a:ext>
            </a:extLst>
          </p:cNvPr>
          <p:cNvSpPr>
            <a:spLocks noGrp="1"/>
          </p:cNvSpPr>
          <p:nvPr>
            <p:ph sz="half" idx="1"/>
          </p:nvPr>
        </p:nvSpPr>
        <p:spPr>
          <a:xfrm>
            <a:off x="533400" y="1110053"/>
            <a:ext cx="4347358" cy="3700164"/>
          </a:xfrm>
        </p:spPr>
        <p:txBody>
          <a:bodyPr/>
          <a:lstStyle/>
          <a:p>
            <a:pPr marL="287655" indent="-287655">
              <a:spcBef>
                <a:spcPts val="600"/>
              </a:spcBef>
              <a:spcAft>
                <a:spcPts val="0"/>
              </a:spcAft>
              <a:buFont typeface="Arial" panose="020B0604020202020204" pitchFamily="34" charset="0"/>
              <a:buChar char="•"/>
            </a:pPr>
            <a:r>
              <a:rPr lang="en-US" sz="1800" b="0" dirty="0">
                <a:ea typeface="ＭＳ Ｐゴシック"/>
              </a:rPr>
              <a:t>Les vaches, les taureaux, les veaux et les bœufs sont des animaux sociaux qui n'aiment pas être seuls.</a:t>
            </a:r>
            <a:endParaRPr lang="en-US" dirty="0"/>
          </a:p>
          <a:p>
            <a:pPr marL="287655" indent="-287655">
              <a:spcBef>
                <a:spcPts val="600"/>
              </a:spcBef>
              <a:spcAft>
                <a:spcPts val="0"/>
              </a:spcAft>
              <a:buFont typeface="Arial" panose="020B0604020202020204" pitchFamily="34" charset="0"/>
              <a:buChar char="•"/>
            </a:pPr>
            <a:r>
              <a:rPr lang="en-US" sz="1800" b="0" dirty="0">
                <a:ea typeface="ＭＳ Ｐゴシック"/>
              </a:rPr>
              <a:t>Les bovins sont des animaux sensibles qui souffrent de la </a:t>
            </a:r>
            <a:r>
              <a:rPr lang="en-US" sz="1800" b="0" dirty="0">
                <a:solidFill>
                  <a:schemeClr val="bg2"/>
                </a:solidFill>
                <a:ea typeface="ＭＳ Ｐゴシック"/>
              </a:rPr>
              <a:t>douleur, de la peur, de l'isolement </a:t>
            </a:r>
            <a:r>
              <a:rPr lang="en-US" sz="1800" b="0" dirty="0">
                <a:ea typeface="ＭＳ Ｐゴシック"/>
              </a:rPr>
              <a:t>ou de la faim.</a:t>
            </a:r>
          </a:p>
          <a:p>
            <a:pPr marL="287655" indent="-287655">
              <a:spcBef>
                <a:spcPts val="600"/>
              </a:spcBef>
              <a:spcAft>
                <a:spcPts val="0"/>
              </a:spcAft>
              <a:buFont typeface="Arial" panose="020B0604020202020204" pitchFamily="34" charset="0"/>
              <a:buChar char="•"/>
            </a:pPr>
            <a:r>
              <a:rPr lang="en-US" sz="1800" b="0" dirty="0">
                <a:ea typeface="ＭＳ Ｐゴシック"/>
              </a:rPr>
              <a:t>Les troupeaux de bovins sont hiérarchisés et tissent des liens étroits </a:t>
            </a:r>
            <a:r>
              <a:rPr lang="en-US" sz="1800" b="0" dirty="0">
                <a:solidFill>
                  <a:schemeClr val="bg2"/>
                </a:solidFill>
                <a:ea typeface="ＭＳ Ｐゴシック"/>
              </a:rPr>
              <a:t>entre eux.</a:t>
            </a:r>
          </a:p>
          <a:p>
            <a:pPr marL="287655" indent="-287655">
              <a:spcBef>
                <a:spcPts val="600"/>
              </a:spcBef>
              <a:spcAft>
                <a:spcPts val="0"/>
              </a:spcAft>
              <a:buFont typeface="Arial" panose="020B0604020202020204" pitchFamily="34" charset="0"/>
              <a:buChar char="•"/>
            </a:pPr>
            <a:r>
              <a:rPr lang="en-US" sz="1800" b="0" dirty="0">
                <a:ea typeface="ＭＳ Ｐゴシック"/>
              </a:rPr>
              <a:t>Le toilettage sert à l'entretien du corps et au maintien des liens et de la hiérarchie.</a:t>
            </a:r>
          </a:p>
          <a:p>
            <a:pPr marL="0" indent="0">
              <a:spcAft>
                <a:spcPts val="0"/>
              </a:spcAft>
              <a:buNone/>
            </a:pPr>
            <a:endParaRPr lang="en-US" sz="1800" b="0" dirty="0"/>
          </a:p>
        </p:txBody>
      </p:sp>
      <p:sp>
        <p:nvSpPr>
          <p:cNvPr id="6" name="Rechteck 6">
            <a:extLst>
              <a:ext uri="{FF2B5EF4-FFF2-40B4-BE49-F238E27FC236}">
                <a16:creationId xmlns:a16="http://schemas.microsoft.com/office/drawing/2014/main" id="{7475D85B-0243-4437-A3CC-D21843FC0AE3}"/>
              </a:ext>
            </a:extLst>
          </p:cNvPr>
          <p:cNvSpPr/>
          <p:nvPr/>
        </p:nvSpPr>
        <p:spPr>
          <a:xfrm>
            <a:off x="4988998" y="1110053"/>
            <a:ext cx="3564396" cy="3941341"/>
          </a:xfrm>
          <a:prstGeom prst="rect">
            <a:avLst/>
          </a:prstGeom>
          <a:solidFill>
            <a:schemeClr val="accent2">
              <a:lumMod val="20000"/>
              <a:lumOff val="80000"/>
            </a:scheme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180000" rIns="180000" bIns="180000" numCol="1" spcCol="180000" anchor="t" anchorCtr="0" compatLnSpc="1">
            <a:prstTxWarp prst="textNoShape">
              <a:avLst/>
            </a:prstTxWarp>
          </a:bodyPr>
          <a:lstStyle/>
          <a:p>
            <a:pPr>
              <a:lnSpc>
                <a:spcPct val="150000"/>
              </a:lnSpc>
              <a:spcBef>
                <a:spcPts val="0"/>
              </a:spcBef>
              <a:spcAft>
                <a:spcPts val="0"/>
              </a:spcAft>
            </a:pPr>
            <a:r>
              <a:rPr lang="en-US" sz="1800" dirty="0">
                <a:sym typeface="Wingdings" panose="05000000000000000000" pitchFamily="2" charset="2"/>
              </a:rPr>
              <a:t>Conclusions:</a:t>
            </a:r>
          </a:p>
          <a:p>
            <a:pPr marL="285750" indent="-285750">
              <a:spcBef>
                <a:spcPts val="0"/>
              </a:spcBef>
              <a:spcAft>
                <a:spcPts val="600"/>
              </a:spcAft>
              <a:buFont typeface="Arial" panose="020B0604020202020204" pitchFamily="34" charset="0"/>
              <a:buChar char="&gt;"/>
            </a:pPr>
            <a:r>
              <a:rPr lang="en-US" sz="1800" b="0" dirty="0">
                <a:sym typeface="Wingdings" panose="05000000000000000000" pitchFamily="2" charset="2"/>
              </a:rPr>
              <a:t>Les bovins doivent être maintenus dans des troupeaux stables. </a:t>
            </a:r>
          </a:p>
          <a:p>
            <a:pPr marL="285750" indent="-285750">
              <a:spcBef>
                <a:spcPts val="0"/>
              </a:spcBef>
              <a:spcAft>
                <a:spcPts val="600"/>
              </a:spcAft>
              <a:buFont typeface="Arial" panose="020B0604020202020204" pitchFamily="34" charset="0"/>
              <a:buChar char="&gt;"/>
            </a:pPr>
            <a:r>
              <a:rPr lang="en-US" sz="1800" b="0" dirty="0" err="1">
                <a:sym typeface="Wingdings" panose="05000000000000000000" pitchFamily="2" charset="2"/>
              </a:rPr>
              <a:t>L’attache</a:t>
            </a:r>
            <a:r>
              <a:rPr lang="en-US" sz="1800" b="0" dirty="0">
                <a:sym typeface="Wingdings" panose="05000000000000000000" pitchFamily="2" charset="2"/>
              </a:rPr>
              <a:t> d'un seul animal ne devrait être utilisée que pour de courtes périodes.</a:t>
            </a:r>
          </a:p>
          <a:p>
            <a:pPr marL="285750" indent="-285750">
              <a:spcBef>
                <a:spcPts val="0"/>
              </a:spcBef>
              <a:spcAft>
                <a:spcPts val="600"/>
              </a:spcAft>
              <a:buFont typeface="Arial" panose="020B0604020202020204" pitchFamily="34" charset="0"/>
              <a:buChar char="&gt;"/>
            </a:pPr>
            <a:r>
              <a:rPr lang="en-GB" sz="1800" b="0" dirty="0">
                <a:sym typeface="Wingdings" panose="05000000000000000000" pitchFamily="2" charset="2"/>
              </a:rPr>
              <a:t>Il ne faut pas infliger de douleur aux bovins, par exemple en les battant, car ils souffrent comme les </a:t>
            </a:r>
            <a:r>
              <a:rPr lang="en-GB" sz="1800" b="0" dirty="0">
                <a:latin typeface="+mn-lt"/>
                <a:ea typeface="ＭＳ Ｐゴシック"/>
                <a:sym typeface="Wingdings" panose="05000000000000000000" pitchFamily="2" charset="2"/>
              </a:rPr>
              <a:t>humains.</a:t>
            </a:r>
            <a:endParaRPr lang="en-US" sz="1800" b="0" dirty="0"/>
          </a:p>
        </p:txBody>
      </p:sp>
      <p:pic>
        <p:nvPicPr>
          <p:cNvPr id="7" name="Grafik 6">
            <a:extLst>
              <a:ext uri="{FF2B5EF4-FFF2-40B4-BE49-F238E27FC236}">
                <a16:creationId xmlns:a16="http://schemas.microsoft.com/office/drawing/2014/main" id="{69B37105-61DA-4A41-BEB3-C89EA4104A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94897" y="4410583"/>
            <a:ext cx="2785861" cy="2082360"/>
          </a:xfrm>
          <a:prstGeom prst="rect">
            <a:avLst/>
          </a:prstGeom>
        </p:spPr>
      </p:pic>
    </p:spTree>
    <p:extLst>
      <p:ext uri="{BB962C8B-B14F-4D97-AF65-F5344CB8AC3E}">
        <p14:creationId xmlns:p14="http://schemas.microsoft.com/office/powerpoint/2010/main" val="367401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1437D300-B077-4DB3-AACF-B7C5700CFEF7}"/>
              </a:ext>
            </a:extLst>
          </p:cNvPr>
          <p:cNvSpPr/>
          <p:nvPr/>
        </p:nvSpPr>
        <p:spPr bwMode="auto">
          <a:xfrm>
            <a:off x="4316213" y="4856031"/>
            <a:ext cx="2327690" cy="727723"/>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000" b="1" i="0" u="none" strike="noStrike" cap="none" normalizeH="0" baseline="0">
              <a:ln>
                <a:noFill/>
              </a:ln>
              <a:solidFill>
                <a:schemeClr val="tx1"/>
              </a:solidFill>
              <a:effectLst/>
              <a:latin typeface="Arial" charset="0"/>
            </a:endParaRPr>
          </a:p>
        </p:txBody>
      </p:sp>
      <p:sp>
        <p:nvSpPr>
          <p:cNvPr id="2" name="Titel 1">
            <a:extLst>
              <a:ext uri="{FF2B5EF4-FFF2-40B4-BE49-F238E27FC236}">
                <a16:creationId xmlns:a16="http://schemas.microsoft.com/office/drawing/2014/main" id="{E5A90C20-5680-49D5-9581-BB86A6191A0B}"/>
              </a:ext>
            </a:extLst>
          </p:cNvPr>
          <p:cNvSpPr>
            <a:spLocks noGrp="1"/>
          </p:cNvSpPr>
          <p:nvPr>
            <p:ph type="title"/>
          </p:nvPr>
        </p:nvSpPr>
        <p:spPr/>
        <p:txBody>
          <a:bodyPr/>
          <a:lstStyle/>
          <a:p>
            <a:r>
              <a:rPr lang="en-US"/>
              <a:t>Cycle de reproduction d'une vache</a:t>
            </a:r>
            <a:endParaRPr lang="de-CH"/>
          </a:p>
        </p:txBody>
      </p:sp>
      <p:pic>
        <p:nvPicPr>
          <p:cNvPr id="8" name="Grafik 7">
            <a:extLst>
              <a:ext uri="{FF2B5EF4-FFF2-40B4-BE49-F238E27FC236}">
                <a16:creationId xmlns:a16="http://schemas.microsoft.com/office/drawing/2014/main" id="{D183EEF1-CA1D-4228-B6CF-A5C9883770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134" r="12027"/>
          <a:stretch/>
        </p:blipFill>
        <p:spPr>
          <a:xfrm>
            <a:off x="412455" y="1587100"/>
            <a:ext cx="1502957" cy="1137571"/>
          </a:xfrm>
          <a:prstGeom prst="rect">
            <a:avLst/>
          </a:prstGeom>
        </p:spPr>
      </p:pic>
      <p:pic>
        <p:nvPicPr>
          <p:cNvPr id="9" name="Grafik 8">
            <a:extLst>
              <a:ext uri="{FF2B5EF4-FFF2-40B4-BE49-F238E27FC236}">
                <a16:creationId xmlns:a16="http://schemas.microsoft.com/office/drawing/2014/main" id="{6009E1E5-F384-4245-9B39-25164BBA83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5003" y="2639447"/>
            <a:ext cx="1073637" cy="1113740"/>
          </a:xfrm>
          <a:prstGeom prst="rect">
            <a:avLst/>
          </a:prstGeom>
        </p:spPr>
      </p:pic>
      <p:sp>
        <p:nvSpPr>
          <p:cNvPr id="10" name="Rechteck 9">
            <a:extLst>
              <a:ext uri="{FF2B5EF4-FFF2-40B4-BE49-F238E27FC236}">
                <a16:creationId xmlns:a16="http://schemas.microsoft.com/office/drawing/2014/main" id="{4EF3C196-B664-4F3A-A6BE-8639380B2734}"/>
              </a:ext>
            </a:extLst>
          </p:cNvPr>
          <p:cNvSpPr/>
          <p:nvPr/>
        </p:nvSpPr>
        <p:spPr>
          <a:xfrm>
            <a:off x="400357" y="2754388"/>
            <a:ext cx="2168217" cy="307777"/>
          </a:xfrm>
          <a:prstGeom prst="rect">
            <a:avLst/>
          </a:prstGeom>
        </p:spPr>
        <p:txBody>
          <a:bodyPr wrap="square">
            <a:spAutoFit/>
          </a:bodyPr>
          <a:lstStyle/>
          <a:p>
            <a:pPr marL="180000" indent="-180000"/>
            <a:r>
              <a:rPr lang="de-CH" sz="1400" b="0" dirty="0" err="1"/>
              <a:t>Toilettage</a:t>
            </a:r>
            <a:r>
              <a:rPr lang="de-CH" sz="1400" b="0" dirty="0"/>
              <a:t> des </a:t>
            </a:r>
            <a:r>
              <a:rPr lang="de-CH" sz="1400" b="0" dirty="0" err="1"/>
              <a:t>vaches</a:t>
            </a:r>
            <a:endParaRPr lang="de-CH" sz="1400" b="0" dirty="0"/>
          </a:p>
        </p:txBody>
      </p:sp>
      <p:sp>
        <p:nvSpPr>
          <p:cNvPr id="11" name="Rechteck 10">
            <a:extLst>
              <a:ext uri="{FF2B5EF4-FFF2-40B4-BE49-F238E27FC236}">
                <a16:creationId xmlns:a16="http://schemas.microsoft.com/office/drawing/2014/main" id="{34B20E9B-BB2C-4644-B03C-9AFE930D99DA}"/>
              </a:ext>
            </a:extLst>
          </p:cNvPr>
          <p:cNvSpPr/>
          <p:nvPr/>
        </p:nvSpPr>
        <p:spPr>
          <a:xfrm>
            <a:off x="3571930" y="3357668"/>
            <a:ext cx="2906478" cy="954107"/>
          </a:xfrm>
          <a:prstGeom prst="rect">
            <a:avLst/>
          </a:prstGeom>
        </p:spPr>
        <p:txBody>
          <a:bodyPr wrap="square">
            <a:spAutoFit/>
          </a:bodyPr>
          <a:lstStyle/>
          <a:p>
            <a:pPr marL="180000"/>
            <a:r>
              <a:rPr lang="en-GB" sz="1400" b="0" dirty="0" err="1"/>
              <a:t>Vache</a:t>
            </a:r>
            <a:r>
              <a:rPr lang="en-GB" sz="1400" b="0" dirty="0"/>
              <a:t> </a:t>
            </a:r>
            <a:r>
              <a:rPr lang="en-GB" sz="1400" b="0" dirty="0" err="1"/>
              <a:t>en</a:t>
            </a:r>
            <a:r>
              <a:rPr lang="en-GB" sz="1400" b="0" dirty="0"/>
              <a:t> </a:t>
            </a:r>
            <a:r>
              <a:rPr lang="en-GB" sz="1400" b="0" dirty="0" err="1"/>
              <a:t>chaleur</a:t>
            </a:r>
            <a:r>
              <a:rPr lang="en-GB" sz="1400" b="0" dirty="0"/>
              <a:t> se tenant immobile </a:t>
            </a:r>
            <a:r>
              <a:rPr lang="en-GB" sz="1400" b="0" dirty="0" err="1"/>
              <a:t>alors</a:t>
            </a:r>
            <a:r>
              <a:rPr lang="en-GB" sz="1400" b="0" dirty="0"/>
              <a:t> </a:t>
            </a:r>
            <a:r>
              <a:rPr lang="en-GB" sz="1400" b="0" dirty="0" err="1"/>
              <a:t>qu'elle</a:t>
            </a:r>
            <a:r>
              <a:rPr lang="en-GB" sz="1400" b="0" dirty="0"/>
              <a:t> </a:t>
            </a:r>
            <a:r>
              <a:rPr lang="en-GB" sz="1400" b="0" dirty="0" err="1"/>
              <a:t>est</a:t>
            </a:r>
            <a:r>
              <a:rPr lang="en-GB" sz="1400" b="0" dirty="0"/>
              <a:t> </a:t>
            </a:r>
            <a:r>
              <a:rPr lang="en-GB" sz="1400" b="0" dirty="0" err="1"/>
              <a:t>chevauchée</a:t>
            </a:r>
            <a:r>
              <a:rPr lang="en-GB" sz="1400" b="0" dirty="0"/>
              <a:t> par </a:t>
            </a:r>
            <a:r>
              <a:rPr lang="en-GB" sz="1400" b="0" dirty="0" err="1"/>
              <a:t>une</a:t>
            </a:r>
            <a:r>
              <a:rPr lang="en-GB" sz="1400" b="0" dirty="0"/>
              <a:t> </a:t>
            </a:r>
            <a:r>
              <a:rPr lang="en-GB" sz="1400" b="0" dirty="0" err="1"/>
              <a:t>autre</a:t>
            </a:r>
            <a:r>
              <a:rPr lang="en-GB" sz="1400" b="0" dirty="0"/>
              <a:t> </a:t>
            </a:r>
            <a:r>
              <a:rPr lang="en-GB" sz="1400" b="0" dirty="0" err="1"/>
              <a:t>vache</a:t>
            </a:r>
            <a:endParaRPr lang="de-CH" sz="1400" b="0" dirty="0"/>
          </a:p>
        </p:txBody>
      </p:sp>
      <p:sp>
        <p:nvSpPr>
          <p:cNvPr id="12" name="Rechteck 11">
            <a:extLst>
              <a:ext uri="{FF2B5EF4-FFF2-40B4-BE49-F238E27FC236}">
                <a16:creationId xmlns:a16="http://schemas.microsoft.com/office/drawing/2014/main" id="{EEBEA491-A219-47C8-9765-5712FF1052E3}"/>
              </a:ext>
            </a:extLst>
          </p:cNvPr>
          <p:cNvSpPr/>
          <p:nvPr/>
        </p:nvSpPr>
        <p:spPr>
          <a:xfrm>
            <a:off x="549309" y="3709359"/>
            <a:ext cx="2726546" cy="523220"/>
          </a:xfrm>
          <a:prstGeom prst="rect">
            <a:avLst/>
          </a:prstGeom>
        </p:spPr>
        <p:txBody>
          <a:bodyPr wrap="square">
            <a:spAutoFit/>
          </a:bodyPr>
          <a:lstStyle/>
          <a:p>
            <a:r>
              <a:rPr lang="en-US" sz="1400" b="0" dirty="0"/>
              <a:t>Une </a:t>
            </a:r>
            <a:r>
              <a:rPr lang="en-US" sz="1400" b="0" dirty="0" err="1"/>
              <a:t>vache</a:t>
            </a:r>
            <a:r>
              <a:rPr lang="en-US" sz="1400" b="0" dirty="0"/>
              <a:t> </a:t>
            </a:r>
            <a:r>
              <a:rPr lang="en-US" sz="1400" b="0" dirty="0" err="1"/>
              <a:t>réagit</a:t>
            </a:r>
            <a:r>
              <a:rPr lang="en-US" sz="1400" b="0" dirty="0"/>
              <a:t> </a:t>
            </a:r>
            <a:r>
              <a:rPr lang="en-US" sz="1400" b="0" dirty="0" err="1"/>
              <a:t>en</a:t>
            </a:r>
            <a:r>
              <a:rPr lang="en-US" sz="1400" b="0" dirty="0"/>
              <a:t> </a:t>
            </a:r>
            <a:r>
              <a:rPr lang="en-US" sz="1400" b="0" dirty="0" err="1"/>
              <a:t>retroussant</a:t>
            </a:r>
            <a:r>
              <a:rPr lang="en-US" sz="1400" b="0" dirty="0"/>
              <a:t> </a:t>
            </a:r>
            <a:r>
              <a:rPr lang="en-US" sz="1400" b="0" dirty="0" err="1"/>
              <a:t>sa</a:t>
            </a:r>
            <a:r>
              <a:rPr lang="en-US" sz="1400" b="0" dirty="0"/>
              <a:t> </a:t>
            </a:r>
            <a:r>
              <a:rPr lang="en-US" sz="1400" b="0" dirty="0" err="1"/>
              <a:t>lèvre</a:t>
            </a:r>
            <a:r>
              <a:rPr lang="en-US" sz="1400" b="0" dirty="0"/>
              <a:t> </a:t>
            </a:r>
            <a:r>
              <a:rPr lang="en-US" sz="1400" b="0" dirty="0" err="1"/>
              <a:t>supérieure</a:t>
            </a:r>
            <a:r>
              <a:rPr lang="en-US" sz="1400" b="0" dirty="0"/>
              <a:t>.</a:t>
            </a:r>
          </a:p>
        </p:txBody>
      </p:sp>
      <p:sp>
        <p:nvSpPr>
          <p:cNvPr id="13" name="Rechteck 12">
            <a:extLst>
              <a:ext uri="{FF2B5EF4-FFF2-40B4-BE49-F238E27FC236}">
                <a16:creationId xmlns:a16="http://schemas.microsoft.com/office/drawing/2014/main" id="{AD3149EC-F322-4037-9325-24D41C58A1DC}"/>
              </a:ext>
            </a:extLst>
          </p:cNvPr>
          <p:cNvSpPr/>
          <p:nvPr/>
        </p:nvSpPr>
        <p:spPr>
          <a:xfrm>
            <a:off x="6922172" y="3072815"/>
            <a:ext cx="1863054" cy="523220"/>
          </a:xfrm>
          <a:prstGeom prst="rect">
            <a:avLst/>
          </a:prstGeom>
        </p:spPr>
        <p:txBody>
          <a:bodyPr wrap="square">
            <a:spAutoFit/>
          </a:bodyPr>
          <a:lstStyle/>
          <a:p>
            <a:pPr marL="180000" indent="-180000"/>
            <a:r>
              <a:rPr lang="de-CH" sz="1400" b="0" dirty="0" err="1"/>
              <a:t>Les</a:t>
            </a:r>
            <a:r>
              <a:rPr lang="de-CH" sz="1400" b="0" dirty="0"/>
              <a:t> </a:t>
            </a:r>
            <a:r>
              <a:rPr lang="de-CH" sz="1400" b="0" dirty="0" err="1"/>
              <a:t>vaches</a:t>
            </a:r>
            <a:r>
              <a:rPr lang="de-CH" sz="1400" b="0" dirty="0"/>
              <a:t> </a:t>
            </a:r>
            <a:r>
              <a:rPr lang="de-CH" sz="1400" b="0" dirty="0" err="1"/>
              <a:t>paissent</a:t>
            </a:r>
            <a:r>
              <a:rPr lang="de-CH" sz="1400" b="0" dirty="0"/>
              <a:t> </a:t>
            </a:r>
            <a:r>
              <a:rPr lang="de-CH" sz="1400" b="0" dirty="0" err="1"/>
              <a:t>individuellement</a:t>
            </a:r>
            <a:endParaRPr lang="de-CH" sz="1400" b="0" dirty="0"/>
          </a:p>
        </p:txBody>
      </p:sp>
      <p:pic>
        <p:nvPicPr>
          <p:cNvPr id="14" name="Grafik 13">
            <a:extLst>
              <a:ext uri="{FF2B5EF4-FFF2-40B4-BE49-F238E27FC236}">
                <a16:creationId xmlns:a16="http://schemas.microsoft.com/office/drawing/2014/main" id="{11737FB2-7285-4472-A833-800E98BDED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33"/>
          <a:stretch/>
        </p:blipFill>
        <p:spPr>
          <a:xfrm>
            <a:off x="3920946" y="2220095"/>
            <a:ext cx="2035434" cy="1137572"/>
          </a:xfrm>
          <a:prstGeom prst="rect">
            <a:avLst/>
          </a:prstGeom>
        </p:spPr>
      </p:pic>
      <p:pic>
        <p:nvPicPr>
          <p:cNvPr id="15" name="Grafik 14">
            <a:extLst>
              <a:ext uri="{FF2B5EF4-FFF2-40B4-BE49-F238E27FC236}">
                <a16:creationId xmlns:a16="http://schemas.microsoft.com/office/drawing/2014/main" id="{D41C7AA4-0755-4370-AA15-E6A84D4A68D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944"/>
          <a:stretch/>
        </p:blipFill>
        <p:spPr>
          <a:xfrm>
            <a:off x="6891874" y="2037669"/>
            <a:ext cx="1832449" cy="1057055"/>
          </a:xfrm>
          <a:prstGeom prst="rect">
            <a:avLst/>
          </a:prstGeom>
        </p:spPr>
      </p:pic>
      <p:pic>
        <p:nvPicPr>
          <p:cNvPr id="17" name="Picture 4">
            <a:extLst>
              <a:ext uri="{FF2B5EF4-FFF2-40B4-BE49-F238E27FC236}">
                <a16:creationId xmlns:a16="http://schemas.microsoft.com/office/drawing/2014/main" id="{DBE3A006-D76E-4F85-852D-4F10E523EE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1260" y="-2003471"/>
            <a:ext cx="3753905" cy="1705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Gerader Verbinder 4">
            <a:extLst>
              <a:ext uri="{FF2B5EF4-FFF2-40B4-BE49-F238E27FC236}">
                <a16:creationId xmlns:a16="http://schemas.microsoft.com/office/drawing/2014/main" id="{548D6F90-CF7A-40EE-B2B8-0EABE206EA8A}"/>
              </a:ext>
            </a:extLst>
          </p:cNvPr>
          <p:cNvCxnSpPr>
            <a:cxnSpLocks/>
          </p:cNvCxnSpPr>
          <p:nvPr/>
        </p:nvCxnSpPr>
        <p:spPr bwMode="auto">
          <a:xfrm>
            <a:off x="3275856" y="1099279"/>
            <a:ext cx="0" cy="3212813"/>
          </a:xfrm>
          <a:prstGeom prst="line">
            <a:avLst/>
          </a:prstGeom>
          <a:solidFill>
            <a:schemeClr val="accent1"/>
          </a:solidFill>
          <a:ln w="9525" cap="flat" cmpd="sng" algn="ctr">
            <a:solidFill>
              <a:schemeClr val="tx1"/>
            </a:solidFill>
            <a:prstDash val="solid"/>
            <a:round/>
            <a:headEnd type="none" w="sm" len="sm"/>
            <a:tailEnd type="none" w="sm" len="sm"/>
          </a:ln>
          <a:effectLst/>
        </p:spPr>
      </p:cxnSp>
      <p:cxnSp>
        <p:nvCxnSpPr>
          <p:cNvPr id="18" name="Gerader Verbinder 17">
            <a:extLst>
              <a:ext uri="{FF2B5EF4-FFF2-40B4-BE49-F238E27FC236}">
                <a16:creationId xmlns:a16="http://schemas.microsoft.com/office/drawing/2014/main" id="{570DA8DE-285C-4AE1-BDC4-5FF3AB187F13}"/>
              </a:ext>
            </a:extLst>
          </p:cNvPr>
          <p:cNvCxnSpPr>
            <a:cxnSpLocks/>
          </p:cNvCxnSpPr>
          <p:nvPr/>
        </p:nvCxnSpPr>
        <p:spPr bwMode="auto">
          <a:xfrm>
            <a:off x="772357" y="4278924"/>
            <a:ext cx="6988131" cy="29869"/>
          </a:xfrm>
          <a:prstGeom prst="line">
            <a:avLst/>
          </a:prstGeom>
          <a:solidFill>
            <a:schemeClr val="accent1"/>
          </a:solidFill>
          <a:ln w="9525" cap="flat" cmpd="sng" algn="ctr">
            <a:solidFill>
              <a:schemeClr val="tx1"/>
            </a:solidFill>
            <a:prstDash val="solid"/>
            <a:round/>
            <a:headEnd type="none" w="sm" len="sm"/>
            <a:tailEnd type="none" w="sm" len="sm"/>
          </a:ln>
          <a:effectLst/>
        </p:spPr>
      </p:cxnSp>
      <p:sp>
        <p:nvSpPr>
          <p:cNvPr id="22" name="Geschweifte Klammer links 21">
            <a:extLst>
              <a:ext uri="{FF2B5EF4-FFF2-40B4-BE49-F238E27FC236}">
                <a16:creationId xmlns:a16="http://schemas.microsoft.com/office/drawing/2014/main" id="{5973AF0E-D570-4F6D-83EA-D1D293F14F0C}"/>
              </a:ext>
            </a:extLst>
          </p:cNvPr>
          <p:cNvSpPr/>
          <p:nvPr/>
        </p:nvSpPr>
        <p:spPr bwMode="auto">
          <a:xfrm rot="5400000" flipH="1">
            <a:off x="5399202" y="3546013"/>
            <a:ext cx="217961" cy="2271439"/>
          </a:xfrm>
          <a:prstGeom prst="leftBrace">
            <a:avLst>
              <a:gd name="adj1" fmla="val 97742"/>
              <a:gd name="adj2" fmla="val 50000"/>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accent2"/>
              </a:solidFill>
              <a:effectLst/>
              <a:latin typeface="Arial" charset="0"/>
            </a:endParaRPr>
          </a:p>
        </p:txBody>
      </p:sp>
      <p:sp>
        <p:nvSpPr>
          <p:cNvPr id="23" name="Textfeld 22">
            <a:extLst>
              <a:ext uri="{FF2B5EF4-FFF2-40B4-BE49-F238E27FC236}">
                <a16:creationId xmlns:a16="http://schemas.microsoft.com/office/drawing/2014/main" id="{8CEF4964-B564-429E-A12F-D8765C0E8F7D}"/>
              </a:ext>
            </a:extLst>
          </p:cNvPr>
          <p:cNvSpPr txBox="1"/>
          <p:nvPr/>
        </p:nvSpPr>
        <p:spPr>
          <a:xfrm>
            <a:off x="4289101" y="5121015"/>
            <a:ext cx="2327690" cy="462739"/>
          </a:xfrm>
          <a:prstGeom prst="rect">
            <a:avLst/>
          </a:prstGeom>
          <a:noFill/>
        </p:spPr>
        <p:txBody>
          <a:bodyPr wrap="square" rtlCol="0">
            <a:spAutoFit/>
          </a:bodyPr>
          <a:lstStyle/>
          <a:p>
            <a:pPr algn="ctr"/>
            <a:r>
              <a:rPr lang="de-CH" sz="1200" b="0" dirty="0"/>
              <a:t>Moment </a:t>
            </a:r>
            <a:r>
              <a:rPr lang="de-CH" sz="1200" b="0" dirty="0" err="1"/>
              <a:t>pour</a:t>
            </a:r>
            <a:r>
              <a:rPr lang="de-CH" sz="1200" b="0" dirty="0"/>
              <a:t> </a:t>
            </a:r>
            <a:r>
              <a:rPr lang="de-CH" sz="1200" b="0" dirty="0" err="1"/>
              <a:t>l'insémination</a:t>
            </a:r>
            <a:r>
              <a:rPr lang="de-CH" sz="1200" b="0" dirty="0"/>
              <a:t> </a:t>
            </a:r>
            <a:r>
              <a:rPr lang="de-CH" sz="1200" b="0" dirty="0" err="1"/>
              <a:t>artificielle</a:t>
            </a:r>
            <a:endParaRPr lang="de-CH" sz="1200" b="0" dirty="0"/>
          </a:p>
        </p:txBody>
      </p:sp>
      <p:sp>
        <p:nvSpPr>
          <p:cNvPr id="24" name="Textfeld 23">
            <a:extLst>
              <a:ext uri="{FF2B5EF4-FFF2-40B4-BE49-F238E27FC236}">
                <a16:creationId xmlns:a16="http://schemas.microsoft.com/office/drawing/2014/main" id="{5EABEBA2-BEB8-4BD3-BE8E-E47A1A900145}"/>
              </a:ext>
            </a:extLst>
          </p:cNvPr>
          <p:cNvSpPr txBox="1"/>
          <p:nvPr/>
        </p:nvSpPr>
        <p:spPr>
          <a:xfrm>
            <a:off x="4378894" y="4836729"/>
            <a:ext cx="559769" cy="276999"/>
          </a:xfrm>
          <a:prstGeom prst="rect">
            <a:avLst/>
          </a:prstGeom>
          <a:noFill/>
        </p:spPr>
        <p:txBody>
          <a:bodyPr wrap="square" rtlCol="0">
            <a:spAutoFit/>
          </a:bodyPr>
          <a:lstStyle/>
          <a:p>
            <a:r>
              <a:rPr lang="de-CH" sz="1200" b="0" err="1"/>
              <a:t>Bon</a:t>
            </a:r>
            <a:endParaRPr lang="de-CH" sz="1200" b="0"/>
          </a:p>
        </p:txBody>
      </p:sp>
      <p:sp>
        <p:nvSpPr>
          <p:cNvPr id="25" name="Textfeld 24">
            <a:extLst>
              <a:ext uri="{FF2B5EF4-FFF2-40B4-BE49-F238E27FC236}">
                <a16:creationId xmlns:a16="http://schemas.microsoft.com/office/drawing/2014/main" id="{CBAD39A3-6C0A-436F-BF6B-427C5DE672CB}"/>
              </a:ext>
            </a:extLst>
          </p:cNvPr>
          <p:cNvSpPr txBox="1"/>
          <p:nvPr/>
        </p:nvSpPr>
        <p:spPr>
          <a:xfrm>
            <a:off x="5141233" y="4844016"/>
            <a:ext cx="720319" cy="276999"/>
          </a:xfrm>
          <a:prstGeom prst="rect">
            <a:avLst/>
          </a:prstGeom>
          <a:noFill/>
        </p:spPr>
        <p:txBody>
          <a:bodyPr wrap="square" rtlCol="0">
            <a:spAutoFit/>
          </a:bodyPr>
          <a:lstStyle/>
          <a:p>
            <a:r>
              <a:rPr lang="de-CH" sz="1200" b="0" dirty="0" err="1"/>
              <a:t>Meilleur</a:t>
            </a:r>
            <a:endParaRPr lang="de-CH" sz="1200" b="0" dirty="0"/>
          </a:p>
        </p:txBody>
      </p:sp>
      <p:sp>
        <p:nvSpPr>
          <p:cNvPr id="26" name="Textfeld 25">
            <a:extLst>
              <a:ext uri="{FF2B5EF4-FFF2-40B4-BE49-F238E27FC236}">
                <a16:creationId xmlns:a16="http://schemas.microsoft.com/office/drawing/2014/main" id="{D37A61D6-CA8E-41B9-A620-7563A4C5C414}"/>
              </a:ext>
            </a:extLst>
          </p:cNvPr>
          <p:cNvSpPr txBox="1"/>
          <p:nvPr/>
        </p:nvSpPr>
        <p:spPr>
          <a:xfrm>
            <a:off x="6057022" y="4842615"/>
            <a:ext cx="559769" cy="276999"/>
          </a:xfrm>
          <a:prstGeom prst="rect">
            <a:avLst/>
          </a:prstGeom>
          <a:noFill/>
        </p:spPr>
        <p:txBody>
          <a:bodyPr wrap="square" rtlCol="0">
            <a:spAutoFit/>
          </a:bodyPr>
          <a:lstStyle/>
          <a:p>
            <a:r>
              <a:rPr lang="de-CH" sz="1200" b="0" dirty="0"/>
              <a:t>Bon</a:t>
            </a:r>
          </a:p>
        </p:txBody>
      </p:sp>
      <p:sp>
        <p:nvSpPr>
          <p:cNvPr id="27" name="Textfeld 26">
            <a:extLst>
              <a:ext uri="{FF2B5EF4-FFF2-40B4-BE49-F238E27FC236}">
                <a16:creationId xmlns:a16="http://schemas.microsoft.com/office/drawing/2014/main" id="{7A12586D-F5AF-46AE-822A-E297915A7D50}"/>
              </a:ext>
            </a:extLst>
          </p:cNvPr>
          <p:cNvSpPr txBox="1"/>
          <p:nvPr/>
        </p:nvSpPr>
        <p:spPr>
          <a:xfrm>
            <a:off x="638714" y="4326901"/>
            <a:ext cx="939681" cy="307777"/>
          </a:xfrm>
          <a:prstGeom prst="rect">
            <a:avLst/>
          </a:prstGeom>
          <a:noFill/>
        </p:spPr>
        <p:txBody>
          <a:bodyPr wrap="none" rtlCol="0">
            <a:spAutoFit/>
          </a:bodyPr>
          <a:lstStyle/>
          <a:p>
            <a:r>
              <a:rPr lang="de-CH" sz="1400" b="0"/>
              <a:t>-18 </a:t>
            </a:r>
            <a:r>
              <a:rPr lang="de-CH" sz="1400" b="0" err="1"/>
              <a:t>heures</a:t>
            </a:r>
            <a:endParaRPr lang="de-CH" sz="1400" b="0"/>
          </a:p>
        </p:txBody>
      </p:sp>
      <p:sp>
        <p:nvSpPr>
          <p:cNvPr id="28" name="Textfeld 27">
            <a:extLst>
              <a:ext uri="{FF2B5EF4-FFF2-40B4-BE49-F238E27FC236}">
                <a16:creationId xmlns:a16="http://schemas.microsoft.com/office/drawing/2014/main" id="{6E2E7ACB-E637-44BA-8864-5D979E7C23E7}"/>
              </a:ext>
            </a:extLst>
          </p:cNvPr>
          <p:cNvSpPr txBox="1"/>
          <p:nvPr/>
        </p:nvSpPr>
        <p:spPr>
          <a:xfrm>
            <a:off x="3158835" y="4347440"/>
            <a:ext cx="433132" cy="307777"/>
          </a:xfrm>
          <a:prstGeom prst="rect">
            <a:avLst/>
          </a:prstGeom>
          <a:noFill/>
        </p:spPr>
        <p:txBody>
          <a:bodyPr wrap="none" rtlCol="0">
            <a:spAutoFit/>
          </a:bodyPr>
          <a:lstStyle/>
          <a:p>
            <a:r>
              <a:rPr lang="de-CH" sz="1400" b="0"/>
              <a:t>0 h</a:t>
            </a:r>
          </a:p>
        </p:txBody>
      </p:sp>
      <p:sp>
        <p:nvSpPr>
          <p:cNvPr id="29" name="Textfeld 28">
            <a:extLst>
              <a:ext uri="{FF2B5EF4-FFF2-40B4-BE49-F238E27FC236}">
                <a16:creationId xmlns:a16="http://schemas.microsoft.com/office/drawing/2014/main" id="{15946252-8BB4-4A8A-9E3A-28BB851F048F}"/>
              </a:ext>
            </a:extLst>
          </p:cNvPr>
          <p:cNvSpPr txBox="1"/>
          <p:nvPr/>
        </p:nvSpPr>
        <p:spPr>
          <a:xfrm>
            <a:off x="4316213" y="4327367"/>
            <a:ext cx="504708" cy="307777"/>
          </a:xfrm>
          <a:prstGeom prst="rect">
            <a:avLst/>
          </a:prstGeom>
          <a:noFill/>
        </p:spPr>
        <p:txBody>
          <a:bodyPr wrap="square" rtlCol="0">
            <a:spAutoFit/>
          </a:bodyPr>
          <a:lstStyle/>
          <a:p>
            <a:r>
              <a:rPr lang="de-CH" sz="1400" b="0"/>
              <a:t>9 h</a:t>
            </a:r>
          </a:p>
        </p:txBody>
      </p:sp>
      <p:sp>
        <p:nvSpPr>
          <p:cNvPr id="30" name="Textfeld 29">
            <a:extLst>
              <a:ext uri="{FF2B5EF4-FFF2-40B4-BE49-F238E27FC236}">
                <a16:creationId xmlns:a16="http://schemas.microsoft.com/office/drawing/2014/main" id="{BE847B71-E7DA-4A4E-A8C5-BDC244F5B250}"/>
              </a:ext>
            </a:extLst>
          </p:cNvPr>
          <p:cNvSpPr txBox="1"/>
          <p:nvPr/>
        </p:nvSpPr>
        <p:spPr>
          <a:xfrm>
            <a:off x="5495304" y="4327367"/>
            <a:ext cx="532518" cy="307777"/>
          </a:xfrm>
          <a:prstGeom prst="rect">
            <a:avLst/>
          </a:prstGeom>
          <a:noFill/>
        </p:spPr>
        <p:txBody>
          <a:bodyPr wrap="none" rtlCol="0">
            <a:spAutoFit/>
          </a:bodyPr>
          <a:lstStyle/>
          <a:p>
            <a:r>
              <a:rPr lang="de-CH" sz="1400" b="0"/>
              <a:t>18 h</a:t>
            </a:r>
          </a:p>
        </p:txBody>
      </p:sp>
      <p:sp>
        <p:nvSpPr>
          <p:cNvPr id="31" name="Textfeld 30">
            <a:extLst>
              <a:ext uri="{FF2B5EF4-FFF2-40B4-BE49-F238E27FC236}">
                <a16:creationId xmlns:a16="http://schemas.microsoft.com/office/drawing/2014/main" id="{4DA269AC-30E5-4729-AC10-2D582FD88031}"/>
              </a:ext>
            </a:extLst>
          </p:cNvPr>
          <p:cNvSpPr txBox="1"/>
          <p:nvPr/>
        </p:nvSpPr>
        <p:spPr>
          <a:xfrm>
            <a:off x="6355528" y="4337786"/>
            <a:ext cx="532518" cy="307777"/>
          </a:xfrm>
          <a:prstGeom prst="rect">
            <a:avLst/>
          </a:prstGeom>
          <a:noFill/>
        </p:spPr>
        <p:txBody>
          <a:bodyPr wrap="none" rtlCol="0">
            <a:spAutoFit/>
          </a:bodyPr>
          <a:lstStyle/>
          <a:p>
            <a:r>
              <a:rPr lang="de-CH" sz="1400" b="0"/>
              <a:t>24 h</a:t>
            </a:r>
          </a:p>
        </p:txBody>
      </p:sp>
      <p:sp>
        <p:nvSpPr>
          <p:cNvPr id="32" name="Textfeld 31">
            <a:extLst>
              <a:ext uri="{FF2B5EF4-FFF2-40B4-BE49-F238E27FC236}">
                <a16:creationId xmlns:a16="http://schemas.microsoft.com/office/drawing/2014/main" id="{5EA9BA57-EB82-48A9-9358-32AB4DB11B5A}"/>
              </a:ext>
            </a:extLst>
          </p:cNvPr>
          <p:cNvSpPr txBox="1"/>
          <p:nvPr/>
        </p:nvSpPr>
        <p:spPr>
          <a:xfrm>
            <a:off x="7107696" y="4320541"/>
            <a:ext cx="532518" cy="307777"/>
          </a:xfrm>
          <a:prstGeom prst="rect">
            <a:avLst/>
          </a:prstGeom>
          <a:noFill/>
        </p:spPr>
        <p:txBody>
          <a:bodyPr wrap="none" rtlCol="0">
            <a:spAutoFit/>
          </a:bodyPr>
          <a:lstStyle/>
          <a:p>
            <a:r>
              <a:rPr lang="de-CH" sz="1400" b="0"/>
              <a:t>30 h</a:t>
            </a:r>
          </a:p>
        </p:txBody>
      </p:sp>
      <p:sp>
        <p:nvSpPr>
          <p:cNvPr id="33" name="Textfeld 32">
            <a:extLst>
              <a:ext uri="{FF2B5EF4-FFF2-40B4-BE49-F238E27FC236}">
                <a16:creationId xmlns:a16="http://schemas.microsoft.com/office/drawing/2014/main" id="{D2C3BF14-A4D6-4EBD-B8A3-3F6EFE5FDC41}"/>
              </a:ext>
            </a:extLst>
          </p:cNvPr>
          <p:cNvSpPr txBox="1"/>
          <p:nvPr/>
        </p:nvSpPr>
        <p:spPr>
          <a:xfrm>
            <a:off x="6869409" y="3622937"/>
            <a:ext cx="1132041" cy="338554"/>
          </a:xfrm>
          <a:prstGeom prst="rect">
            <a:avLst/>
          </a:prstGeom>
          <a:noFill/>
        </p:spPr>
        <p:txBody>
          <a:bodyPr wrap="none" rtlCol="0">
            <a:spAutoFit/>
          </a:bodyPr>
          <a:lstStyle/>
          <a:p>
            <a:r>
              <a:rPr lang="de-CH" sz="1600" dirty="0">
                <a:solidFill>
                  <a:srgbClr val="7030A0"/>
                </a:solidFill>
              </a:rPr>
              <a:t>Ovulation</a:t>
            </a:r>
          </a:p>
        </p:txBody>
      </p:sp>
      <p:sp>
        <p:nvSpPr>
          <p:cNvPr id="34" name="Textfeld 33">
            <a:extLst>
              <a:ext uri="{FF2B5EF4-FFF2-40B4-BE49-F238E27FC236}">
                <a16:creationId xmlns:a16="http://schemas.microsoft.com/office/drawing/2014/main" id="{A42ACF08-2EC4-41DB-AF12-23EF0B56AF44}"/>
              </a:ext>
            </a:extLst>
          </p:cNvPr>
          <p:cNvSpPr txBox="1"/>
          <p:nvPr/>
        </p:nvSpPr>
        <p:spPr>
          <a:xfrm>
            <a:off x="6881604" y="1041075"/>
            <a:ext cx="2066591" cy="584775"/>
          </a:xfrm>
          <a:prstGeom prst="rect">
            <a:avLst/>
          </a:prstGeom>
          <a:noFill/>
        </p:spPr>
        <p:txBody>
          <a:bodyPr wrap="none" rtlCol="0">
            <a:spAutoFit/>
          </a:bodyPr>
          <a:lstStyle/>
          <a:p>
            <a:r>
              <a:rPr lang="de-CH" sz="1600" dirty="0" err="1"/>
              <a:t>La perte</a:t>
            </a:r>
            <a:r>
              <a:rPr lang="de-CH" sz="1600" dirty="0"/>
              <a:t> de </a:t>
            </a:r>
            <a:r>
              <a:rPr lang="de-CH" sz="1600" dirty="0" err="1"/>
              <a:t>chaleur</a:t>
            </a:r>
            <a:endParaRPr lang="de-CH" sz="1600" dirty="0"/>
          </a:p>
          <a:p>
            <a:pPr algn="ctr"/>
            <a:r>
              <a:rPr lang="de-CH" sz="1600" dirty="0"/>
              <a:t>jour 2</a:t>
            </a:r>
          </a:p>
        </p:txBody>
      </p:sp>
      <p:sp>
        <p:nvSpPr>
          <p:cNvPr id="35" name="Textfeld 34">
            <a:extLst>
              <a:ext uri="{FF2B5EF4-FFF2-40B4-BE49-F238E27FC236}">
                <a16:creationId xmlns:a16="http://schemas.microsoft.com/office/drawing/2014/main" id="{363EC3EF-4661-4BF6-A9F5-1BDA6ADAE5E2}"/>
              </a:ext>
            </a:extLst>
          </p:cNvPr>
          <p:cNvSpPr txBox="1"/>
          <p:nvPr/>
        </p:nvSpPr>
        <p:spPr>
          <a:xfrm>
            <a:off x="3895812" y="1052246"/>
            <a:ext cx="2167581" cy="584775"/>
          </a:xfrm>
          <a:prstGeom prst="rect">
            <a:avLst/>
          </a:prstGeom>
          <a:noFill/>
        </p:spPr>
        <p:txBody>
          <a:bodyPr wrap="none" rtlCol="0">
            <a:spAutoFit/>
          </a:bodyPr>
          <a:lstStyle/>
          <a:p>
            <a:pPr algn="ctr"/>
            <a:r>
              <a:rPr lang="de-CH" sz="1600" dirty="0" err="1"/>
              <a:t>Chaleur </a:t>
            </a:r>
            <a:r>
              <a:rPr lang="de-CH" sz="1600" dirty="0"/>
              <a:t>permanente</a:t>
            </a:r>
          </a:p>
          <a:p>
            <a:pPr algn="ctr"/>
            <a:r>
              <a:rPr lang="de-CH" sz="1600" dirty="0"/>
              <a:t>jour 1</a:t>
            </a:r>
          </a:p>
        </p:txBody>
      </p:sp>
      <p:sp>
        <p:nvSpPr>
          <p:cNvPr id="36" name="Textfeld 35">
            <a:extLst>
              <a:ext uri="{FF2B5EF4-FFF2-40B4-BE49-F238E27FC236}">
                <a16:creationId xmlns:a16="http://schemas.microsoft.com/office/drawing/2014/main" id="{33CD4E05-B976-43A3-9885-9A4E6FBCC9A7}"/>
              </a:ext>
            </a:extLst>
          </p:cNvPr>
          <p:cNvSpPr txBox="1"/>
          <p:nvPr/>
        </p:nvSpPr>
        <p:spPr>
          <a:xfrm>
            <a:off x="694421" y="1054907"/>
            <a:ext cx="2204451" cy="584775"/>
          </a:xfrm>
          <a:prstGeom prst="rect">
            <a:avLst/>
          </a:prstGeom>
          <a:noFill/>
        </p:spPr>
        <p:txBody>
          <a:bodyPr wrap="none" rtlCol="0">
            <a:spAutoFit/>
          </a:bodyPr>
          <a:lstStyle/>
          <a:p>
            <a:pPr algn="ctr"/>
            <a:r>
              <a:rPr lang="de-CH" sz="1600" dirty="0" err="1"/>
              <a:t>Arrivée</a:t>
            </a:r>
            <a:r>
              <a:rPr lang="de-CH" sz="1600" dirty="0"/>
              <a:t> de la </a:t>
            </a:r>
            <a:r>
              <a:rPr lang="de-CH" sz="1600" dirty="0" err="1"/>
              <a:t>chaleur</a:t>
            </a:r>
            <a:endParaRPr lang="de-CH" sz="1600" dirty="0"/>
          </a:p>
          <a:p>
            <a:pPr algn="ctr"/>
            <a:r>
              <a:rPr lang="de-CH" sz="1600" dirty="0"/>
              <a:t>(jour 21)</a:t>
            </a:r>
          </a:p>
        </p:txBody>
      </p:sp>
      <p:sp>
        <p:nvSpPr>
          <p:cNvPr id="37" name="Textfeld 22">
            <a:extLst>
              <a:ext uri="{FF2B5EF4-FFF2-40B4-BE49-F238E27FC236}">
                <a16:creationId xmlns:a16="http://schemas.microsoft.com/office/drawing/2014/main" id="{BAA7A3A1-E81A-423E-A96B-AB216376CA7D}"/>
              </a:ext>
            </a:extLst>
          </p:cNvPr>
          <p:cNvSpPr txBox="1"/>
          <p:nvPr/>
        </p:nvSpPr>
        <p:spPr>
          <a:xfrm>
            <a:off x="3410447" y="5904989"/>
            <a:ext cx="3233455" cy="276999"/>
          </a:xfrm>
          <a:prstGeom prst="rect">
            <a:avLst/>
          </a:prstGeom>
          <a:solidFill>
            <a:schemeClr val="accent2">
              <a:lumMod val="40000"/>
              <a:lumOff val="60000"/>
            </a:schemeClr>
          </a:solidFill>
        </p:spPr>
        <p:txBody>
          <a:bodyPr wrap="square" rtlCol="0">
            <a:spAutoFit/>
          </a:bodyPr>
          <a:lstStyle/>
          <a:p>
            <a:pPr algn="ctr"/>
            <a:r>
              <a:rPr lang="de-CH" sz="1200" b="0" dirty="0"/>
              <a:t>Moment </a:t>
            </a:r>
            <a:r>
              <a:rPr lang="de-CH" sz="1200" b="0" dirty="0" err="1"/>
              <a:t>pour</a:t>
            </a:r>
            <a:r>
              <a:rPr lang="de-CH" sz="1200" b="0" dirty="0"/>
              <a:t> </a:t>
            </a:r>
            <a:r>
              <a:rPr lang="de-CH" sz="1200" b="0" dirty="0" err="1"/>
              <a:t>l'insémination</a:t>
            </a:r>
            <a:r>
              <a:rPr lang="de-CH" sz="1200" b="0" dirty="0"/>
              <a:t> par </a:t>
            </a:r>
            <a:r>
              <a:rPr lang="de-CH" sz="1200" b="0" dirty="0" err="1"/>
              <a:t>un</a:t>
            </a:r>
            <a:r>
              <a:rPr lang="de-CH" sz="1200" b="0" dirty="0"/>
              <a:t> </a:t>
            </a:r>
            <a:r>
              <a:rPr lang="de-CH" sz="1200" b="0" dirty="0" err="1"/>
              <a:t>taureau</a:t>
            </a:r>
            <a:endParaRPr lang="de-CH" sz="1200" b="0" dirty="0"/>
          </a:p>
        </p:txBody>
      </p:sp>
      <p:cxnSp>
        <p:nvCxnSpPr>
          <p:cNvPr id="38" name="Gerader Verbinder 4">
            <a:extLst>
              <a:ext uri="{FF2B5EF4-FFF2-40B4-BE49-F238E27FC236}">
                <a16:creationId xmlns:a16="http://schemas.microsoft.com/office/drawing/2014/main" id="{91B2E1EE-C499-4D3F-8F71-746B3318C4C5}"/>
              </a:ext>
            </a:extLst>
          </p:cNvPr>
          <p:cNvCxnSpPr>
            <a:cxnSpLocks/>
          </p:cNvCxnSpPr>
          <p:nvPr/>
        </p:nvCxnSpPr>
        <p:spPr bwMode="auto">
          <a:xfrm>
            <a:off x="6643903" y="1114088"/>
            <a:ext cx="0" cy="3212813"/>
          </a:xfrm>
          <a:prstGeom prst="line">
            <a:avLst/>
          </a:prstGeom>
          <a:solidFill>
            <a:schemeClr val="accent1"/>
          </a:solidFill>
          <a:ln w="9525" cap="flat" cmpd="sng" algn="ctr">
            <a:solidFill>
              <a:schemeClr val="tx1"/>
            </a:solidFill>
            <a:prstDash val="solid"/>
            <a:round/>
            <a:headEnd type="none" w="sm" len="sm"/>
            <a:tailEnd type="none" w="sm" len="sm"/>
          </a:ln>
          <a:effectLst/>
        </p:spPr>
      </p:cxnSp>
      <p:sp>
        <p:nvSpPr>
          <p:cNvPr id="16" name="Arrow: Down 15">
            <a:extLst>
              <a:ext uri="{FF2B5EF4-FFF2-40B4-BE49-F238E27FC236}">
                <a16:creationId xmlns:a16="http://schemas.microsoft.com/office/drawing/2014/main" id="{38BCE0C7-17F5-4581-977A-0C979ACBBE38}"/>
              </a:ext>
            </a:extLst>
          </p:cNvPr>
          <p:cNvSpPr/>
          <p:nvPr/>
        </p:nvSpPr>
        <p:spPr bwMode="auto">
          <a:xfrm rot="10800000">
            <a:off x="7178431" y="3966228"/>
            <a:ext cx="391047" cy="338554"/>
          </a:xfrm>
          <a:prstGeom prst="downArrow">
            <a:avLst/>
          </a:prstGeom>
          <a:solidFill>
            <a:srgbClr val="CC99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sp>
        <p:nvSpPr>
          <p:cNvPr id="40" name="Geschweifte Klammer links 21">
            <a:extLst>
              <a:ext uri="{FF2B5EF4-FFF2-40B4-BE49-F238E27FC236}">
                <a16:creationId xmlns:a16="http://schemas.microsoft.com/office/drawing/2014/main" id="{A3ABF4EE-ED0A-4930-AF00-ED6695A88C00}"/>
              </a:ext>
            </a:extLst>
          </p:cNvPr>
          <p:cNvSpPr/>
          <p:nvPr/>
        </p:nvSpPr>
        <p:spPr bwMode="auto">
          <a:xfrm rot="5400000" flipH="1">
            <a:off x="4922083" y="4030729"/>
            <a:ext cx="188363" cy="3334559"/>
          </a:xfrm>
          <a:prstGeom prst="leftBrace">
            <a:avLst>
              <a:gd name="adj1" fmla="val 97742"/>
              <a:gd name="adj2" fmla="val 50000"/>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cxnSp>
        <p:nvCxnSpPr>
          <p:cNvPr id="4" name="Straight Arrow Connector 3">
            <a:extLst>
              <a:ext uri="{FF2B5EF4-FFF2-40B4-BE49-F238E27FC236}">
                <a16:creationId xmlns:a16="http://schemas.microsoft.com/office/drawing/2014/main" id="{6A9E9007-B352-47CD-8B3C-6D161BA69EE1}"/>
              </a:ext>
            </a:extLst>
          </p:cNvPr>
          <p:cNvCxnSpPr/>
          <p:nvPr/>
        </p:nvCxnSpPr>
        <p:spPr bwMode="auto">
          <a:xfrm>
            <a:off x="7936289" y="4320541"/>
            <a:ext cx="848936" cy="0"/>
          </a:xfrm>
          <a:prstGeom prst="straightConnector1">
            <a:avLst/>
          </a:prstGeom>
          <a:solidFill>
            <a:schemeClr val="accent1"/>
          </a:solidFill>
          <a:ln w="12700" cap="flat" cmpd="sng" algn="ctr">
            <a:solidFill>
              <a:schemeClr val="tx1"/>
            </a:solidFill>
            <a:prstDash val="dash"/>
            <a:round/>
            <a:headEnd type="none" w="sm" len="sm"/>
            <a:tailEnd type="triangle"/>
          </a:ln>
          <a:effectLst/>
        </p:spPr>
      </p:cxnSp>
      <p:cxnSp>
        <p:nvCxnSpPr>
          <p:cNvPr id="41" name="Straight Arrow Connector 40">
            <a:extLst>
              <a:ext uri="{FF2B5EF4-FFF2-40B4-BE49-F238E27FC236}">
                <a16:creationId xmlns:a16="http://schemas.microsoft.com/office/drawing/2014/main" id="{91C9FB02-BC4F-4693-92E5-C581352C31B1}"/>
              </a:ext>
            </a:extLst>
          </p:cNvPr>
          <p:cNvCxnSpPr>
            <a:cxnSpLocks/>
          </p:cNvCxnSpPr>
          <p:nvPr/>
        </p:nvCxnSpPr>
        <p:spPr bwMode="auto">
          <a:xfrm>
            <a:off x="251521" y="4295524"/>
            <a:ext cx="387193" cy="0"/>
          </a:xfrm>
          <a:prstGeom prst="straightConnector1">
            <a:avLst/>
          </a:prstGeom>
          <a:solidFill>
            <a:schemeClr val="accent1"/>
          </a:solidFill>
          <a:ln w="12700" cap="flat" cmpd="sng" algn="ctr">
            <a:solidFill>
              <a:schemeClr val="tx1"/>
            </a:solidFill>
            <a:prstDash val="dash"/>
            <a:round/>
            <a:headEnd type="none" w="sm" len="sm"/>
            <a:tailEnd type="triangle"/>
          </a:ln>
          <a:effectLst/>
        </p:spPr>
      </p:cxnSp>
    </p:spTree>
    <p:extLst>
      <p:ext uri="{BB962C8B-B14F-4D97-AF65-F5344CB8AC3E}">
        <p14:creationId xmlns:p14="http://schemas.microsoft.com/office/powerpoint/2010/main" val="342329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Chapitre 1 - </a:t>
            </a:r>
            <a:r>
              <a:rPr lang="de-DE" err="1">
                <a:ea typeface="ＭＳ Ｐゴシック"/>
              </a:rPr>
              <a:t>Introduction</a:t>
            </a:r>
            <a:endParaRPr lang="de-DE"/>
          </a:p>
        </p:txBody>
      </p:sp>
    </p:spTree>
    <p:extLst>
      <p:ext uri="{BB962C8B-B14F-4D97-AF65-F5344CB8AC3E}">
        <p14:creationId xmlns:p14="http://schemas.microsoft.com/office/powerpoint/2010/main" val="2007977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Chapitre 5 - Logement</a:t>
            </a:r>
            <a:endParaRPr lang="de-DE"/>
          </a:p>
        </p:txBody>
      </p:sp>
    </p:spTree>
    <p:extLst>
      <p:ext uri="{BB962C8B-B14F-4D97-AF65-F5344CB8AC3E}">
        <p14:creationId xmlns:p14="http://schemas.microsoft.com/office/powerpoint/2010/main" val="172534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1226-F98A-4E21-9E81-453533DCA20F}"/>
              </a:ext>
            </a:extLst>
          </p:cNvPr>
          <p:cNvSpPr>
            <a:spLocks noGrp="1"/>
          </p:cNvSpPr>
          <p:nvPr>
            <p:ph type="title"/>
          </p:nvPr>
        </p:nvSpPr>
        <p:spPr/>
        <p:txBody>
          <a:bodyPr/>
          <a:lstStyle/>
          <a:p>
            <a:r>
              <a:rPr lang="en-US" dirty="0" err="1"/>
              <a:t>Diversité</a:t>
            </a:r>
            <a:r>
              <a:rPr lang="en-US" dirty="0"/>
              <a:t> des </a:t>
            </a:r>
            <a:r>
              <a:rPr lang="en-US" dirty="0" err="1"/>
              <a:t>systèmes</a:t>
            </a:r>
            <a:r>
              <a:rPr lang="en-US" dirty="0"/>
              <a:t> de </a:t>
            </a:r>
            <a:r>
              <a:rPr lang="en-US" dirty="0" err="1"/>
              <a:t>détention</a:t>
            </a:r>
            <a:r>
              <a:rPr lang="en-US" dirty="0"/>
              <a:t> pour les </a:t>
            </a:r>
            <a:r>
              <a:rPr lang="en-US" dirty="0" err="1"/>
              <a:t>bovins</a:t>
            </a:r>
            <a:endParaRPr lang="en-US" dirty="0"/>
          </a:p>
        </p:txBody>
      </p:sp>
      <p:pic>
        <p:nvPicPr>
          <p:cNvPr id="5" name="Grafik 4" descr="Ein Bild, das draußen, Himmel, Baum, Gelände enthält.&#10;&#10;Beschreibung automatisch generiert.">
            <a:extLst>
              <a:ext uri="{FF2B5EF4-FFF2-40B4-BE49-F238E27FC236}">
                <a16:creationId xmlns:a16="http://schemas.microsoft.com/office/drawing/2014/main" id="{4C9DF662-CA86-482B-A0B8-05710EEE41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72478" y="1497247"/>
            <a:ext cx="3758488" cy="1945952"/>
          </a:xfrm>
          <a:prstGeom prst="rect">
            <a:avLst/>
          </a:prstGeom>
          <a:noFill/>
          <a:ln w="9525">
            <a:noFill/>
            <a:miter lim="800000"/>
            <a:headEnd/>
            <a:tailEnd/>
          </a:ln>
        </p:spPr>
      </p:pic>
      <p:sp>
        <p:nvSpPr>
          <p:cNvPr id="6" name="Rechteck 7">
            <a:extLst>
              <a:ext uri="{FF2B5EF4-FFF2-40B4-BE49-F238E27FC236}">
                <a16:creationId xmlns:a16="http://schemas.microsoft.com/office/drawing/2014/main" id="{E3A887E7-FC9F-45D1-955B-2ACEE59AACAA}"/>
              </a:ext>
            </a:extLst>
          </p:cNvPr>
          <p:cNvSpPr/>
          <p:nvPr/>
        </p:nvSpPr>
        <p:spPr>
          <a:xfrm>
            <a:off x="379751" y="1087710"/>
            <a:ext cx="4707153" cy="370461"/>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pPr>
            <a:r>
              <a:rPr lang="en-US" sz="1600" dirty="0">
                <a:latin typeface="+mn-lt"/>
                <a:ea typeface="ＭＳ Ｐゴシック"/>
                <a:cs typeface="Arial"/>
              </a:rPr>
              <a:t>Enclos pour bovins, ovins et caprins (Kenya)</a:t>
            </a:r>
            <a:endParaRPr lang="en-US" sz="1600" dirty="0">
              <a:ea typeface="ＭＳ Ｐゴシック"/>
              <a:cs typeface="Arial"/>
            </a:endParaRPr>
          </a:p>
        </p:txBody>
      </p:sp>
      <p:sp>
        <p:nvSpPr>
          <p:cNvPr id="7" name="Rechteck 8">
            <a:extLst>
              <a:ext uri="{FF2B5EF4-FFF2-40B4-BE49-F238E27FC236}">
                <a16:creationId xmlns:a16="http://schemas.microsoft.com/office/drawing/2014/main" id="{E665ABD9-C94F-476D-BDFE-7AE80AC33AB5}"/>
              </a:ext>
            </a:extLst>
          </p:cNvPr>
          <p:cNvSpPr/>
          <p:nvPr/>
        </p:nvSpPr>
        <p:spPr>
          <a:xfrm>
            <a:off x="2758280" y="3429000"/>
            <a:ext cx="1466720" cy="329930"/>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algn="r" defTabSz="623888">
              <a:spcBef>
                <a:spcPct val="10000"/>
              </a:spcBef>
              <a:spcAft>
                <a:spcPct val="10000"/>
              </a:spcAft>
            </a:pPr>
            <a:r>
              <a:rPr lang="en-US" sz="1100" b="0" dirty="0">
                <a:latin typeface="Arial"/>
                <a:ea typeface="ＭＳ Ｐゴシック"/>
                <a:cs typeface="Arial"/>
              </a:rPr>
              <a:t>Photo: Oscar </a:t>
            </a:r>
            <a:r>
              <a:rPr lang="en-US" sz="1100" b="0" dirty="0" err="1">
                <a:latin typeface="Arial"/>
                <a:ea typeface="ＭＳ Ｐゴシック"/>
                <a:cs typeface="Arial"/>
              </a:rPr>
              <a:t>Silali</a:t>
            </a:r>
            <a:endParaRPr lang="en-US" sz="1100" b="0" dirty="0">
              <a:ea typeface="ＭＳ Ｐゴシック"/>
              <a:cs typeface="Arial"/>
            </a:endParaRPr>
          </a:p>
        </p:txBody>
      </p:sp>
      <p:pic>
        <p:nvPicPr>
          <p:cNvPr id="8" name="Picture 7">
            <a:extLst>
              <a:ext uri="{FF2B5EF4-FFF2-40B4-BE49-F238E27FC236}">
                <a16:creationId xmlns:a16="http://schemas.microsoft.com/office/drawing/2014/main" id="{5EFEF612-CA71-4684-9727-8F365A3CD2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3036" y="1461392"/>
            <a:ext cx="3279637" cy="1945952"/>
          </a:xfrm>
          <a:prstGeom prst="rect">
            <a:avLst/>
          </a:prstGeom>
        </p:spPr>
      </p:pic>
      <p:sp>
        <p:nvSpPr>
          <p:cNvPr id="9" name="Rechteck 7">
            <a:extLst>
              <a:ext uri="{FF2B5EF4-FFF2-40B4-BE49-F238E27FC236}">
                <a16:creationId xmlns:a16="http://schemas.microsoft.com/office/drawing/2014/main" id="{8ADCA972-CE12-4B43-9952-F9BEC331C4BA}"/>
              </a:ext>
            </a:extLst>
          </p:cNvPr>
          <p:cNvSpPr/>
          <p:nvPr/>
        </p:nvSpPr>
        <p:spPr>
          <a:xfrm>
            <a:off x="4911597" y="1103021"/>
            <a:ext cx="3456384" cy="370461"/>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pPr>
            <a:r>
              <a:rPr lang="en-US" sz="1600" dirty="0">
                <a:latin typeface="+mn-lt"/>
                <a:ea typeface="ＭＳ Ｐゴシック"/>
                <a:cs typeface="Arial"/>
              </a:rPr>
              <a:t>Kraal mobile (Botswana)</a:t>
            </a:r>
            <a:endParaRPr lang="en-US" sz="1600" dirty="0">
              <a:ea typeface="ＭＳ Ｐゴシック"/>
              <a:cs typeface="Arial"/>
            </a:endParaRPr>
          </a:p>
        </p:txBody>
      </p:sp>
      <p:sp>
        <p:nvSpPr>
          <p:cNvPr id="10" name="Rechteck 8">
            <a:extLst>
              <a:ext uri="{FF2B5EF4-FFF2-40B4-BE49-F238E27FC236}">
                <a16:creationId xmlns:a16="http://schemas.microsoft.com/office/drawing/2014/main" id="{1113C495-307F-49A6-A3B6-9DCBE7B3704E}"/>
              </a:ext>
            </a:extLst>
          </p:cNvPr>
          <p:cNvSpPr/>
          <p:nvPr/>
        </p:nvSpPr>
        <p:spPr>
          <a:xfrm>
            <a:off x="5631989" y="3407344"/>
            <a:ext cx="2560684" cy="329930"/>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algn="r" defTabSz="623888">
              <a:spcBef>
                <a:spcPct val="10000"/>
              </a:spcBef>
              <a:spcAft>
                <a:spcPct val="10000"/>
              </a:spcAft>
            </a:pPr>
            <a:r>
              <a:rPr lang="en-US" sz="1100" b="0" dirty="0">
                <a:latin typeface="Arial"/>
                <a:ea typeface="ＭＳ Ｐゴシック"/>
                <a:cs typeface="Arial"/>
              </a:rPr>
              <a:t>Photo: </a:t>
            </a:r>
            <a:r>
              <a:rPr lang="en-US" sz="1100" b="0" dirty="0" err="1">
                <a:latin typeface="Arial"/>
                <a:ea typeface="ＭＳ Ｐゴシック"/>
                <a:cs typeface="Arial"/>
              </a:rPr>
              <a:t>Mareike</a:t>
            </a:r>
            <a:r>
              <a:rPr lang="en-US" sz="1100" b="0" dirty="0">
                <a:latin typeface="Arial"/>
                <a:ea typeface="ＭＳ Ｐゴシック"/>
                <a:cs typeface="Arial"/>
              </a:rPr>
              <a:t> </a:t>
            </a:r>
            <a:r>
              <a:rPr lang="en-US" sz="1100" b="0" dirty="0" err="1">
                <a:latin typeface="Arial"/>
                <a:ea typeface="ＭＳ Ｐゴシック"/>
                <a:cs typeface="Arial"/>
              </a:rPr>
              <a:t>Voigts</a:t>
            </a:r>
            <a:endParaRPr lang="en-US" sz="1100" b="0" dirty="0">
              <a:ea typeface="ＭＳ Ｐゴシック"/>
              <a:cs typeface="Arial"/>
            </a:endParaRPr>
          </a:p>
        </p:txBody>
      </p:sp>
      <p:sp>
        <p:nvSpPr>
          <p:cNvPr id="11" name="Rechteck 8">
            <a:extLst>
              <a:ext uri="{FF2B5EF4-FFF2-40B4-BE49-F238E27FC236}">
                <a16:creationId xmlns:a16="http://schemas.microsoft.com/office/drawing/2014/main" id="{003ACA26-D145-41A7-BE1B-E53EAE08AF35}"/>
              </a:ext>
            </a:extLst>
          </p:cNvPr>
          <p:cNvSpPr/>
          <p:nvPr/>
        </p:nvSpPr>
        <p:spPr>
          <a:xfrm>
            <a:off x="4768608" y="3788601"/>
            <a:ext cx="3987800" cy="191322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err="1">
                <a:latin typeface="+mn-lt"/>
                <a:ea typeface="ＭＳ Ｐゴシック"/>
              </a:rPr>
              <a:t>Kraal/boma</a:t>
            </a:r>
            <a:r>
              <a:rPr lang="en-US" sz="1600" b="0" dirty="0">
                <a:latin typeface="+mn-lt"/>
                <a:ea typeface="ＭＳ Ｐゴシック"/>
              </a:rPr>
              <a:t> mobile du projet Herding for Hope, CLAWS* au Botswana </a:t>
            </a:r>
          </a:p>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a:latin typeface="+mn-lt"/>
                <a:ea typeface="ＭＳ Ｐゴシック"/>
              </a:rPr>
              <a:t>Clôture mobile</a:t>
            </a:r>
          </a:p>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a:latin typeface="+mn-lt"/>
                <a:ea typeface="ＭＳ Ｐゴシック"/>
              </a:rPr>
              <a:t>Protection du bétail contre les animaux sauvages</a:t>
            </a:r>
          </a:p>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a:latin typeface="+mn-lt"/>
                <a:ea typeface="ＭＳ Ｐゴシック"/>
              </a:rPr>
              <a:t>Comme les prédateurs ne peuvent pas voir à travers, </a:t>
            </a:r>
            <a:r>
              <a:rPr lang="en-US" sz="1600" b="0" dirty="0" err="1">
                <a:latin typeface="+mn-lt"/>
                <a:ea typeface="ＭＳ Ｐゴシック"/>
              </a:rPr>
              <a:t>ils</a:t>
            </a:r>
            <a:r>
              <a:rPr lang="en-US" sz="1600" b="0" dirty="0">
                <a:latin typeface="+mn-lt"/>
                <a:ea typeface="ＭＳ Ｐゴシック"/>
              </a:rPr>
              <a:t> n'entreront pas dans </a:t>
            </a:r>
            <a:r>
              <a:rPr lang="en-US" sz="1600" b="0" dirty="0" err="1">
                <a:latin typeface="+mn-lt"/>
                <a:ea typeface="ＭＳ Ｐゴシック"/>
              </a:rPr>
              <a:t>l’enclos</a:t>
            </a:r>
            <a:r>
              <a:rPr lang="en-US" sz="1600" b="0" dirty="0">
                <a:latin typeface="+mn-lt"/>
                <a:ea typeface="ＭＳ Ｐゴシック"/>
              </a:rPr>
              <a:t>.</a:t>
            </a:r>
          </a:p>
        </p:txBody>
      </p:sp>
      <p:sp>
        <p:nvSpPr>
          <p:cNvPr id="12" name="Rechteck 8">
            <a:extLst>
              <a:ext uri="{FF2B5EF4-FFF2-40B4-BE49-F238E27FC236}">
                <a16:creationId xmlns:a16="http://schemas.microsoft.com/office/drawing/2014/main" id="{785EF865-9E69-47CF-8AAD-0CD8130B67CF}"/>
              </a:ext>
            </a:extLst>
          </p:cNvPr>
          <p:cNvSpPr/>
          <p:nvPr/>
        </p:nvSpPr>
        <p:spPr>
          <a:xfrm>
            <a:off x="6459459" y="6014250"/>
            <a:ext cx="2119836" cy="329930"/>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algn="r" defTabSz="623888">
              <a:spcBef>
                <a:spcPct val="10000"/>
              </a:spcBef>
              <a:spcAft>
                <a:spcPct val="10000"/>
              </a:spcAft>
            </a:pPr>
            <a:r>
              <a:rPr lang="en-US" sz="1100" b="0" dirty="0">
                <a:latin typeface="Arial"/>
                <a:ea typeface="ＭＳ Ｐゴシック"/>
                <a:cs typeface="Arial"/>
              </a:rPr>
              <a:t>*www.clawsconservancy.org</a:t>
            </a:r>
            <a:endParaRPr lang="en-US" sz="1100" b="0" dirty="0">
              <a:ea typeface="ＭＳ Ｐゴシック"/>
              <a:cs typeface="Arial"/>
            </a:endParaRPr>
          </a:p>
        </p:txBody>
      </p:sp>
      <p:sp>
        <p:nvSpPr>
          <p:cNvPr id="13" name="Rechteck 8">
            <a:extLst>
              <a:ext uri="{FF2B5EF4-FFF2-40B4-BE49-F238E27FC236}">
                <a16:creationId xmlns:a16="http://schemas.microsoft.com/office/drawing/2014/main" id="{41F30BD8-05F0-4603-AB36-67998515B381}"/>
              </a:ext>
            </a:extLst>
          </p:cNvPr>
          <p:cNvSpPr/>
          <p:nvPr/>
        </p:nvSpPr>
        <p:spPr>
          <a:xfrm>
            <a:off x="309932" y="3789039"/>
            <a:ext cx="4162057" cy="2209861"/>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err="1">
                <a:latin typeface="+mn-lt"/>
                <a:ea typeface="ＭＳ Ｐゴシック"/>
              </a:rPr>
              <a:t>Enclos</a:t>
            </a:r>
            <a:r>
              <a:rPr lang="en-US" sz="1600" b="0" dirty="0">
                <a:latin typeface="+mn-lt"/>
                <a:ea typeface="ＭＳ Ｐゴシック"/>
              </a:rPr>
              <a:t> fixe en bois</a:t>
            </a:r>
          </a:p>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err="1">
                <a:latin typeface="+mn-lt"/>
                <a:ea typeface="ＭＳ Ｐゴシック"/>
              </a:rPr>
              <a:t>Eleveurs</a:t>
            </a:r>
            <a:r>
              <a:rPr lang="en-US" sz="1600" b="0" dirty="0">
                <a:latin typeface="+mn-lt"/>
                <a:ea typeface="ＭＳ Ｐゴシック"/>
              </a:rPr>
              <a:t> nomades</a:t>
            </a:r>
          </a:p>
          <a:p>
            <a:pPr marL="252000" indent="-252000" defTabSz="623888">
              <a:spcBef>
                <a:spcPts val="0"/>
              </a:spcBef>
              <a:spcAft>
                <a:spcPts val="600"/>
              </a:spcAft>
              <a:buClr>
                <a:schemeClr val="tx1"/>
              </a:buClr>
              <a:buSzPct val="100000"/>
              <a:buFont typeface="Arial" panose="020B0604020202020204" pitchFamily="34" charset="0"/>
              <a:buChar char="•"/>
            </a:pPr>
            <a:r>
              <a:rPr lang="en-GB" sz="1600" b="0" dirty="0">
                <a:latin typeface="+mn-lt"/>
                <a:ea typeface="ＭＳ Ｐゴシック"/>
              </a:rPr>
              <a:t>Le troupeau broute pendant plusieurs heures au cours de la journée et reste dans l'enclos la nuit.</a:t>
            </a:r>
          </a:p>
          <a:p>
            <a:pPr marL="252000" indent="-252000" defTabSz="623888">
              <a:spcBef>
                <a:spcPts val="0"/>
              </a:spcBef>
              <a:spcAft>
                <a:spcPts val="600"/>
              </a:spcAft>
              <a:buClr>
                <a:schemeClr val="tx1"/>
              </a:buClr>
              <a:buSzPct val="100000"/>
              <a:buFont typeface="Arial" panose="020B0604020202020204" pitchFamily="34" charset="0"/>
              <a:buChar char="•"/>
            </a:pPr>
            <a:r>
              <a:rPr lang="en-GB" sz="1600" b="0" dirty="0" err="1">
                <a:latin typeface="+mn-lt"/>
                <a:ea typeface="ＭＳ Ｐゴシック"/>
              </a:rPr>
              <a:t>Certains </a:t>
            </a:r>
            <a:r>
              <a:rPr lang="en-GB" sz="1600" b="0" dirty="0">
                <a:latin typeface="+mn-lt"/>
                <a:ea typeface="ＭＳ Ｐゴシック"/>
              </a:rPr>
              <a:t>agriculteurs se déplacent d'un endroit à l'autre (nomadisme saisonnier).</a:t>
            </a:r>
            <a:endParaRPr lang="en-US" sz="1600" b="0" dirty="0">
              <a:latin typeface="+mn-lt"/>
              <a:ea typeface="ＭＳ Ｐゴシック"/>
            </a:endParaRPr>
          </a:p>
        </p:txBody>
      </p:sp>
    </p:spTree>
    <p:extLst>
      <p:ext uri="{BB962C8B-B14F-4D97-AF65-F5344CB8AC3E}">
        <p14:creationId xmlns:p14="http://schemas.microsoft.com/office/powerpoint/2010/main" val="2601653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el 1">
            <a:extLst>
              <a:ext uri="{FF2B5EF4-FFF2-40B4-BE49-F238E27FC236}">
                <a16:creationId xmlns:a16="http://schemas.microsoft.com/office/drawing/2014/main" id="{9F949072-7F00-4B79-A27D-5B8FFBAE28AC}"/>
              </a:ext>
            </a:extLst>
          </p:cNvPr>
          <p:cNvSpPr txBox="1">
            <a:spLocks/>
          </p:cNvSpPr>
          <p:nvPr/>
        </p:nvSpPr>
        <p:spPr bwMode="auto">
          <a:xfrm>
            <a:off x="536575" y="228600"/>
            <a:ext cx="8251825" cy="717550"/>
          </a:xfrm>
          <a:prstGeom prst="rect">
            <a:avLst/>
          </a:prstGeom>
          <a:noFill/>
          <a:ln w="9525">
            <a:noFill/>
            <a:miter lim="800000"/>
            <a:headEnd/>
            <a:tailEnd/>
          </a:ln>
        </p:spPr>
        <p:txBody>
          <a:bodyPr vert="horz" wrap="square" lIns="0" tIns="0" rIns="92075" bIns="46038" numCol="1" anchor="ctr" anchorCtr="0" compatLnSpc="1">
            <a:prstTxWarp prst="textNoShape">
              <a:avLst/>
            </a:prstTxWarp>
          </a:bodyPr>
          <a:lstStyle>
            <a:lvl1pPr algn="l" rtl="0" eaLnBrk="0" fontAlgn="base" hangingPunct="0">
              <a:spcBef>
                <a:spcPct val="0"/>
              </a:spcBef>
              <a:spcAft>
                <a:spcPct val="0"/>
              </a:spcAft>
              <a:defRPr sz="2800" b="1">
                <a:solidFill>
                  <a:schemeClr val="bg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200" b="1">
                <a:solidFill>
                  <a:schemeClr val="bg2"/>
                </a:solidFill>
                <a:latin typeface="Arial" charset="0"/>
              </a:defRPr>
            </a:lvl6pPr>
            <a:lvl7pPr marL="914400" algn="l" rtl="0" eaLnBrk="0" fontAlgn="base" hangingPunct="0">
              <a:spcBef>
                <a:spcPct val="0"/>
              </a:spcBef>
              <a:spcAft>
                <a:spcPct val="0"/>
              </a:spcAft>
              <a:defRPr sz="3200" b="1">
                <a:solidFill>
                  <a:schemeClr val="bg2"/>
                </a:solidFill>
                <a:latin typeface="Arial" charset="0"/>
              </a:defRPr>
            </a:lvl7pPr>
            <a:lvl8pPr marL="1371600" algn="l" rtl="0" eaLnBrk="0" fontAlgn="base" hangingPunct="0">
              <a:spcBef>
                <a:spcPct val="0"/>
              </a:spcBef>
              <a:spcAft>
                <a:spcPct val="0"/>
              </a:spcAft>
              <a:defRPr sz="3200" b="1">
                <a:solidFill>
                  <a:schemeClr val="bg2"/>
                </a:solidFill>
                <a:latin typeface="Arial" charset="0"/>
              </a:defRPr>
            </a:lvl8pPr>
            <a:lvl9pPr marL="1828800" algn="l" rtl="0" eaLnBrk="0" fontAlgn="base" hangingPunct="0">
              <a:spcBef>
                <a:spcPct val="0"/>
              </a:spcBef>
              <a:spcAft>
                <a:spcPct val="0"/>
              </a:spcAft>
              <a:defRPr sz="3200" b="1">
                <a:solidFill>
                  <a:schemeClr val="bg2"/>
                </a:solidFill>
                <a:latin typeface="Arial" charset="0"/>
              </a:defRPr>
            </a:lvl9pPr>
          </a:lstStyle>
          <a:p>
            <a:r>
              <a:rPr lang="de-DE" kern="0" dirty="0">
                <a:ea typeface="ＭＳ Ｐゴシック"/>
              </a:rPr>
              <a:t>Liste de </a:t>
            </a:r>
            <a:r>
              <a:rPr lang="de-DE" kern="0" dirty="0" err="1">
                <a:ea typeface="ＭＳ Ｐゴシック"/>
              </a:rPr>
              <a:t>contrôle</a:t>
            </a:r>
            <a:r>
              <a:rPr lang="de-DE" kern="0" dirty="0">
                <a:ea typeface="ＭＳ Ｐゴシック"/>
              </a:rPr>
              <a:t> des </a:t>
            </a:r>
            <a:r>
              <a:rPr lang="de-DE" kern="0" dirty="0" err="1">
                <a:ea typeface="ＭＳ Ｐゴシック"/>
              </a:rPr>
              <a:t>étables</a:t>
            </a:r>
            <a:endParaRPr lang="de-DE" kern="0" dirty="0"/>
          </a:p>
        </p:txBody>
      </p:sp>
      <p:pic>
        <p:nvPicPr>
          <p:cNvPr id="3" name="Grafik 2">
            <a:extLst>
              <a:ext uri="{FF2B5EF4-FFF2-40B4-BE49-F238E27FC236}">
                <a16:creationId xmlns:a16="http://schemas.microsoft.com/office/drawing/2014/main" id="{4E596707-7D21-48C6-B75F-C4E93494F3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2728" y="946150"/>
            <a:ext cx="8104697" cy="2254897"/>
          </a:xfrm>
          <a:prstGeom prst="rect">
            <a:avLst/>
          </a:prstGeom>
        </p:spPr>
      </p:pic>
      <p:sp>
        <p:nvSpPr>
          <p:cNvPr id="54" name="Rechteck 6">
            <a:extLst>
              <a:ext uri="{FF2B5EF4-FFF2-40B4-BE49-F238E27FC236}">
                <a16:creationId xmlns:a16="http://schemas.microsoft.com/office/drawing/2014/main" id="{5C0E629B-86C1-42E0-A47D-7667906A74AE}"/>
              </a:ext>
            </a:extLst>
          </p:cNvPr>
          <p:cNvSpPr/>
          <p:nvPr/>
        </p:nvSpPr>
        <p:spPr>
          <a:xfrm>
            <a:off x="410812" y="3249227"/>
            <a:ext cx="8251824" cy="2852886"/>
          </a:xfrm>
          <a:prstGeom prst="rect">
            <a:avLst/>
          </a:prstGeom>
          <a:solidFill>
            <a:schemeClr val="accent2">
              <a:lumMod val="20000"/>
              <a:lumOff val="80000"/>
            </a:scheme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216000" rIns="180000" bIns="216000" numCol="2" spcCol="180000" anchor="ctr" anchorCtr="0" compatLnSpc="1">
            <a:prstTxWarp prst="textNoShape">
              <a:avLst/>
            </a:prstTxWarp>
          </a:bodyPr>
          <a:lstStyle/>
          <a:p>
            <a:pPr marL="251460" indent="-251460" defTabSz="623888">
              <a:spcBef>
                <a:spcPct val="10000"/>
              </a:spcBef>
              <a:spcAft>
                <a:spcPts val="0"/>
              </a:spcAft>
              <a:buClr>
                <a:schemeClr val="tx1"/>
              </a:buClr>
              <a:buSzPct val="100000"/>
              <a:buFont typeface="Arial"/>
              <a:buChar char="•"/>
            </a:pPr>
            <a:r>
              <a:rPr lang="en-US" sz="1500" b="0" dirty="0">
                <a:latin typeface="+mn-lt"/>
                <a:ea typeface="ＭＳ Ｐゴシック"/>
                <a:cs typeface="Arial"/>
              </a:rPr>
              <a:t>Y a-t-il un toit pour protéger les animaux du soleil?</a:t>
            </a:r>
            <a:endParaRPr lang="en-US" sz="1500" dirty="0">
              <a:latin typeface="+mn-lt"/>
            </a:endParaRPr>
          </a:p>
          <a:p>
            <a:pPr marL="251460" indent="-251460" defTabSz="623888">
              <a:spcBef>
                <a:spcPct val="10000"/>
              </a:spcBef>
              <a:spcAft>
                <a:spcPts val="0"/>
              </a:spcAft>
              <a:buClr>
                <a:schemeClr val="tx1"/>
              </a:buClr>
              <a:buSzPct val="100000"/>
              <a:buFont typeface="Arial"/>
              <a:buChar char="•"/>
            </a:pPr>
            <a:r>
              <a:rPr lang="en-US" sz="1500" b="0" dirty="0">
                <a:latin typeface="+mn-lt"/>
                <a:ea typeface="ＭＳ Ｐゴシック"/>
                <a:cs typeface="Arial"/>
              </a:rPr>
              <a:t>Y a-t-il suffisamment d'air frais et de lumière?</a:t>
            </a:r>
            <a:endParaRPr lang="en-US" sz="1500" b="0" dirty="0">
              <a:latin typeface="+mn-lt"/>
              <a:ea typeface="ＭＳ Ｐゴシック" charset="-128"/>
              <a:cs typeface="Arial"/>
            </a:endParaRPr>
          </a:p>
          <a:p>
            <a:pPr marL="251460" indent="-251460" defTabSz="623888">
              <a:spcBef>
                <a:spcPct val="10000"/>
              </a:spcBef>
              <a:spcAft>
                <a:spcPts val="0"/>
              </a:spcAft>
              <a:buFont typeface="Arial"/>
              <a:buChar char="•"/>
            </a:pPr>
            <a:r>
              <a:rPr lang="en-US" sz="1500" b="0" dirty="0">
                <a:latin typeface="+mn-lt"/>
                <a:ea typeface="ＭＳ Ｐゴシック"/>
                <a:cs typeface="Arial"/>
              </a:rPr>
              <a:t>Le sol n'est-il pas </a:t>
            </a:r>
            <a:r>
              <a:rPr lang="en-US" sz="1500" b="0" dirty="0" err="1">
                <a:latin typeface="+mn-lt"/>
                <a:ea typeface="ＭＳ Ｐゴシック"/>
                <a:cs typeface="Arial"/>
              </a:rPr>
              <a:t>glissant</a:t>
            </a:r>
            <a:r>
              <a:rPr lang="en-US" sz="1500" b="0" dirty="0">
                <a:latin typeface="+mn-lt"/>
                <a:ea typeface="ＭＳ Ｐゴシック"/>
                <a:cs typeface="Arial"/>
              </a:rPr>
              <a:t>?</a:t>
            </a:r>
          </a:p>
          <a:p>
            <a:pPr marL="251460" indent="-251460" defTabSz="623888">
              <a:spcBef>
                <a:spcPct val="10000"/>
              </a:spcBef>
              <a:spcAft>
                <a:spcPts val="0"/>
              </a:spcAft>
              <a:buFont typeface="Arial"/>
              <a:buChar char="•"/>
            </a:pPr>
            <a:r>
              <a:rPr lang="en-US" sz="1500" b="0" dirty="0">
                <a:latin typeface="+mn-lt"/>
                <a:ea typeface="ＭＳ Ｐゴシック"/>
                <a:cs typeface="Arial"/>
              </a:rPr>
              <a:t>Y a-t-il suffisamment d'espace pour que chaque vache puisse se </a:t>
            </a:r>
            <a:r>
              <a:rPr lang="en-US" sz="1500" b="0" dirty="0" err="1">
                <a:latin typeface="+mn-lt"/>
                <a:ea typeface="ＭＳ Ｐゴシック"/>
                <a:cs typeface="Arial"/>
              </a:rPr>
              <a:t>coucher</a:t>
            </a:r>
            <a:r>
              <a:rPr lang="en-US" sz="1500" b="0" dirty="0">
                <a:latin typeface="+mn-lt"/>
                <a:ea typeface="ＭＳ Ｐゴシック"/>
                <a:cs typeface="Arial"/>
              </a:rPr>
              <a:t>?</a:t>
            </a:r>
          </a:p>
          <a:p>
            <a:pPr marL="251460" indent="-251460" defTabSz="623888">
              <a:spcBef>
                <a:spcPct val="10000"/>
              </a:spcBef>
              <a:spcAft>
                <a:spcPts val="0"/>
              </a:spcAft>
              <a:buFont typeface="Arial"/>
              <a:buChar char="•"/>
            </a:pPr>
            <a:r>
              <a:rPr lang="en-US" sz="1500" b="0" dirty="0">
                <a:latin typeface="+mn-lt"/>
                <a:ea typeface="ＭＳ Ｐゴシック"/>
                <a:cs typeface="Arial"/>
              </a:rPr>
              <a:t>Le sol de l'aire de repos est-il souple et non </a:t>
            </a:r>
            <a:r>
              <a:rPr lang="en-US" sz="1500" b="0" dirty="0" err="1">
                <a:latin typeface="+mn-lt"/>
                <a:ea typeface="ＭＳ Ｐゴシック"/>
                <a:cs typeface="Arial"/>
              </a:rPr>
              <a:t>humide</a:t>
            </a:r>
            <a:r>
              <a:rPr lang="en-US" sz="1500" b="0" dirty="0">
                <a:latin typeface="+mn-lt"/>
                <a:ea typeface="ＭＳ Ｐゴシック"/>
                <a:cs typeface="Arial"/>
              </a:rPr>
              <a:t>?</a:t>
            </a:r>
          </a:p>
          <a:p>
            <a:pPr marL="251460" indent="-251460" defTabSz="623888">
              <a:spcBef>
                <a:spcPct val="10000"/>
              </a:spcBef>
              <a:spcAft>
                <a:spcPts val="0"/>
              </a:spcAft>
              <a:buFont typeface="Arial"/>
              <a:buChar char="•"/>
            </a:pPr>
            <a:r>
              <a:rPr lang="en-US" sz="1500" b="0" dirty="0" err="1">
                <a:latin typeface="+mn-lt"/>
                <a:ea typeface="ＭＳ Ｐゴシック"/>
                <a:cs typeface="Arial"/>
              </a:rPr>
              <a:t>Existe</a:t>
            </a:r>
            <a:r>
              <a:rPr lang="en-US" sz="1500" b="0" dirty="0">
                <a:latin typeface="+mn-lt"/>
                <a:ea typeface="ＭＳ Ｐゴシック"/>
                <a:cs typeface="Arial"/>
              </a:rPr>
              <a:t>-t-</a:t>
            </a:r>
            <a:r>
              <a:rPr lang="en-US" sz="1500" b="0" dirty="0" err="1">
                <a:latin typeface="+mn-lt"/>
                <a:ea typeface="ＭＳ Ｐゴシック"/>
                <a:cs typeface="Arial"/>
              </a:rPr>
              <a:t>il</a:t>
            </a:r>
            <a:r>
              <a:rPr lang="en-US" sz="1500" b="0" dirty="0">
                <a:latin typeface="+mn-lt"/>
                <a:ea typeface="ＭＳ Ｐゴシック"/>
                <a:cs typeface="Arial"/>
              </a:rPr>
              <a:t> des </a:t>
            </a:r>
            <a:r>
              <a:rPr lang="en-US" sz="1500" b="0" dirty="0" err="1">
                <a:latin typeface="+mn-lt"/>
                <a:ea typeface="ＭＳ Ｐゴシック"/>
                <a:cs typeface="Arial"/>
              </a:rPr>
              <a:t>endroits</a:t>
            </a:r>
            <a:r>
              <a:rPr lang="en-US" sz="1500" b="0" dirty="0">
                <a:latin typeface="+mn-lt"/>
                <a:ea typeface="ＭＳ Ｐゴシック"/>
                <a:cs typeface="Arial"/>
              </a:rPr>
              <a:t> où les </a:t>
            </a:r>
            <a:r>
              <a:rPr lang="en-US" sz="1500" b="0" dirty="0">
                <a:solidFill>
                  <a:schemeClr val="bg2"/>
                </a:solidFill>
                <a:latin typeface="+mn-lt"/>
                <a:ea typeface="ＭＳ Ｐゴシック"/>
                <a:cs typeface="Arial"/>
              </a:rPr>
              <a:t>animaux malades ou les vaches en train de vêler </a:t>
            </a:r>
            <a:r>
              <a:rPr lang="en-US" sz="1500" b="0" dirty="0">
                <a:latin typeface="+mn-lt"/>
                <a:ea typeface="ＭＳ Ｐゴシック"/>
                <a:cs typeface="Arial"/>
              </a:rPr>
              <a:t>peuvent être séparés du </a:t>
            </a:r>
            <a:r>
              <a:rPr lang="en-US" sz="1500" b="0" dirty="0" err="1">
                <a:latin typeface="+mn-lt"/>
                <a:ea typeface="ＭＳ Ｐゴシック"/>
                <a:cs typeface="Arial"/>
              </a:rPr>
              <a:t>troupeau</a:t>
            </a:r>
            <a:r>
              <a:rPr lang="en-US" sz="1500" b="0" dirty="0">
                <a:latin typeface="+mn-lt"/>
                <a:ea typeface="ＭＳ Ｐゴシック"/>
                <a:cs typeface="Arial"/>
              </a:rPr>
              <a:t>?</a:t>
            </a:r>
          </a:p>
          <a:p>
            <a:pPr marL="251460" indent="-251460" defTabSz="623888">
              <a:spcBef>
                <a:spcPct val="10000"/>
              </a:spcBef>
              <a:spcAft>
                <a:spcPts val="0"/>
              </a:spcAft>
              <a:buFont typeface="Arial"/>
              <a:buChar char="•"/>
            </a:pPr>
            <a:r>
              <a:rPr lang="en-US" sz="1500" b="0" dirty="0">
                <a:latin typeface="+mn-lt"/>
                <a:ea typeface="ＭＳ Ｐゴシック"/>
                <a:cs typeface="Arial"/>
              </a:rPr>
              <a:t>L'aire d'alimentation dispose-t-elle de suffisamment d'espace pour </a:t>
            </a:r>
            <a:r>
              <a:rPr lang="en-US" sz="1500" b="0" dirty="0" err="1">
                <a:latin typeface="+mn-lt"/>
                <a:ea typeface="ＭＳ Ｐゴシック"/>
                <a:cs typeface="Arial"/>
              </a:rPr>
              <a:t>chaque</a:t>
            </a:r>
            <a:r>
              <a:rPr lang="en-US" sz="1500" b="0" dirty="0">
                <a:latin typeface="+mn-lt"/>
                <a:ea typeface="ＭＳ Ｐゴシック"/>
                <a:cs typeface="Arial"/>
              </a:rPr>
              <a:t> </a:t>
            </a:r>
            <a:r>
              <a:rPr lang="en-US" sz="1500" b="0" dirty="0" err="1">
                <a:latin typeface="+mn-lt"/>
                <a:ea typeface="ＭＳ Ｐゴシック"/>
                <a:cs typeface="Arial"/>
              </a:rPr>
              <a:t>vache</a:t>
            </a:r>
            <a:r>
              <a:rPr lang="en-US" sz="1500" b="0" dirty="0">
                <a:latin typeface="+mn-lt"/>
                <a:ea typeface="ＭＳ Ｐゴシック"/>
                <a:cs typeface="Arial"/>
              </a:rPr>
              <a:t>?</a:t>
            </a:r>
          </a:p>
          <a:p>
            <a:pPr marL="251460" indent="-251460" defTabSz="623888">
              <a:spcBef>
                <a:spcPct val="10000"/>
              </a:spcBef>
              <a:spcAft>
                <a:spcPts val="0"/>
              </a:spcAft>
              <a:buFont typeface="Arial"/>
              <a:buChar char="•"/>
            </a:pPr>
            <a:r>
              <a:rPr lang="en-US" sz="1500" b="0" dirty="0">
                <a:latin typeface="+mn-lt"/>
                <a:ea typeface="ＭＳ Ｐゴシック"/>
                <a:cs typeface="Arial"/>
              </a:rPr>
              <a:t>De l'eau propre </a:t>
            </a:r>
            <a:r>
              <a:rPr lang="en-US" sz="1500" b="0" dirty="0" err="1">
                <a:latin typeface="+mn-lt"/>
                <a:ea typeface="ＭＳ Ｐゴシック"/>
                <a:cs typeface="Arial"/>
              </a:rPr>
              <a:t>est-elle</a:t>
            </a:r>
            <a:r>
              <a:rPr lang="en-US" sz="1500" b="0" dirty="0">
                <a:latin typeface="+mn-lt"/>
                <a:ea typeface="ＭＳ Ｐゴシック"/>
                <a:cs typeface="Arial"/>
              </a:rPr>
              <a:t> disponible?</a:t>
            </a:r>
          </a:p>
          <a:p>
            <a:pPr marL="251460" indent="-251460" defTabSz="623888">
              <a:spcBef>
                <a:spcPct val="10000"/>
              </a:spcBef>
              <a:spcAft>
                <a:spcPts val="0"/>
              </a:spcAft>
              <a:buFont typeface="Arial"/>
              <a:buChar char="•"/>
            </a:pPr>
            <a:r>
              <a:rPr lang="en-US" sz="1500" b="0" dirty="0">
                <a:latin typeface="+mn-lt"/>
                <a:ea typeface="ＭＳ Ｐゴシック"/>
                <a:cs typeface="Arial"/>
              </a:rPr>
              <a:t>Les animaux ont-ils un contact direct avec </a:t>
            </a:r>
            <a:r>
              <a:rPr lang="en-US" sz="1500" b="0" dirty="0" err="1">
                <a:latin typeface="+mn-lt"/>
                <a:ea typeface="ＭＳ Ｐゴシック"/>
                <a:cs typeface="Arial"/>
              </a:rPr>
              <a:t>d'autres</a:t>
            </a:r>
            <a:r>
              <a:rPr lang="en-US" sz="1500" b="0" dirty="0">
                <a:latin typeface="+mn-lt"/>
                <a:ea typeface="ＭＳ Ｐゴシック"/>
                <a:cs typeface="Arial"/>
              </a:rPr>
              <a:t> </a:t>
            </a:r>
            <a:r>
              <a:rPr lang="en-US" sz="1500" b="0" dirty="0" err="1">
                <a:latin typeface="+mn-lt"/>
                <a:ea typeface="ＭＳ Ｐゴシック"/>
                <a:cs typeface="Arial"/>
              </a:rPr>
              <a:t>animaux</a:t>
            </a:r>
            <a:r>
              <a:rPr lang="en-US" sz="1500" b="0" dirty="0">
                <a:latin typeface="+mn-lt"/>
                <a:ea typeface="ＭＳ Ｐゴシック"/>
                <a:cs typeface="Arial"/>
              </a:rPr>
              <a:t>?</a:t>
            </a:r>
          </a:p>
          <a:p>
            <a:pPr marL="251460" indent="-251460" defTabSz="623888">
              <a:spcBef>
                <a:spcPct val="10000"/>
              </a:spcBef>
              <a:spcAft>
                <a:spcPts val="0"/>
              </a:spcAft>
              <a:buFont typeface="Arial"/>
              <a:buChar char="•"/>
            </a:pPr>
            <a:r>
              <a:rPr lang="en-GB" sz="1500" b="0" dirty="0">
                <a:latin typeface="+mn-lt"/>
                <a:ea typeface="ＭＳ Ｐゴシック"/>
                <a:cs typeface="Arial"/>
              </a:rPr>
              <a:t>Les animaux peuvent-ils se déplacer librement et ne sont-ils pas attachés pendant de </a:t>
            </a:r>
            <a:r>
              <a:rPr lang="en-GB" sz="1500" b="0" dirty="0" err="1">
                <a:latin typeface="+mn-lt"/>
                <a:ea typeface="ＭＳ Ｐゴシック"/>
                <a:cs typeface="Arial"/>
              </a:rPr>
              <a:t>longues</a:t>
            </a:r>
            <a:r>
              <a:rPr lang="en-GB" sz="1500" b="0" dirty="0">
                <a:latin typeface="+mn-lt"/>
                <a:ea typeface="ＭＳ Ｐゴシック"/>
                <a:cs typeface="Arial"/>
              </a:rPr>
              <a:t> </a:t>
            </a:r>
            <a:r>
              <a:rPr lang="en-GB" sz="1500" b="0" dirty="0" err="1">
                <a:latin typeface="+mn-lt"/>
                <a:ea typeface="ＭＳ Ｐゴシック"/>
                <a:cs typeface="Arial"/>
              </a:rPr>
              <a:t>périodes</a:t>
            </a:r>
            <a:r>
              <a:rPr lang="en-GB" sz="1500" b="0" dirty="0">
                <a:latin typeface="+mn-lt"/>
                <a:ea typeface="ＭＳ Ｐゴシック"/>
                <a:cs typeface="Arial"/>
              </a:rPr>
              <a:t>?</a:t>
            </a:r>
            <a:endParaRPr lang="en-US" sz="1500" b="0" dirty="0">
              <a:latin typeface="+mn-lt"/>
              <a:ea typeface="ＭＳ Ｐゴシック"/>
              <a:cs typeface="Arial"/>
            </a:endParaRPr>
          </a:p>
        </p:txBody>
      </p:sp>
    </p:spTree>
    <p:extLst>
      <p:ext uri="{BB962C8B-B14F-4D97-AF65-F5344CB8AC3E}">
        <p14:creationId xmlns:p14="http://schemas.microsoft.com/office/powerpoint/2010/main" val="33452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95E1699B-9BEF-475F-9EE5-FD14BE1325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54050" y="2326131"/>
            <a:ext cx="4176731" cy="2448272"/>
          </a:xfrm>
          <a:prstGeom prst="rect">
            <a:avLst/>
          </a:prstGeom>
        </p:spPr>
      </p:pic>
      <p:sp>
        <p:nvSpPr>
          <p:cNvPr id="52" name="Titel 1">
            <a:extLst>
              <a:ext uri="{FF2B5EF4-FFF2-40B4-BE49-F238E27FC236}">
                <a16:creationId xmlns:a16="http://schemas.microsoft.com/office/drawing/2014/main" id="{9F949072-7F00-4B79-A27D-5B8FFBAE28AC}"/>
              </a:ext>
            </a:extLst>
          </p:cNvPr>
          <p:cNvSpPr txBox="1">
            <a:spLocks/>
          </p:cNvSpPr>
          <p:nvPr/>
        </p:nvSpPr>
        <p:spPr bwMode="auto">
          <a:xfrm>
            <a:off x="536575" y="228600"/>
            <a:ext cx="8251825" cy="717550"/>
          </a:xfrm>
          <a:prstGeom prst="rect">
            <a:avLst/>
          </a:prstGeom>
          <a:noFill/>
          <a:ln w="9525">
            <a:noFill/>
            <a:miter lim="800000"/>
            <a:headEnd/>
            <a:tailEnd/>
          </a:ln>
        </p:spPr>
        <p:txBody>
          <a:bodyPr vert="horz" wrap="square" lIns="0" tIns="0" rIns="92075" bIns="46038" numCol="1" anchor="ctr" anchorCtr="0" compatLnSpc="1">
            <a:prstTxWarp prst="textNoShape">
              <a:avLst/>
            </a:prstTxWarp>
          </a:bodyPr>
          <a:lstStyle>
            <a:lvl1pPr algn="l" rtl="0" eaLnBrk="0" fontAlgn="base" hangingPunct="0">
              <a:spcBef>
                <a:spcPct val="0"/>
              </a:spcBef>
              <a:spcAft>
                <a:spcPct val="0"/>
              </a:spcAft>
              <a:defRPr sz="2800" b="1">
                <a:solidFill>
                  <a:schemeClr val="bg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200" b="1">
                <a:solidFill>
                  <a:schemeClr val="bg2"/>
                </a:solidFill>
                <a:latin typeface="Arial" charset="0"/>
              </a:defRPr>
            </a:lvl6pPr>
            <a:lvl7pPr marL="914400" algn="l" rtl="0" eaLnBrk="0" fontAlgn="base" hangingPunct="0">
              <a:spcBef>
                <a:spcPct val="0"/>
              </a:spcBef>
              <a:spcAft>
                <a:spcPct val="0"/>
              </a:spcAft>
              <a:defRPr sz="3200" b="1">
                <a:solidFill>
                  <a:schemeClr val="bg2"/>
                </a:solidFill>
                <a:latin typeface="Arial" charset="0"/>
              </a:defRPr>
            </a:lvl7pPr>
            <a:lvl8pPr marL="1371600" algn="l" rtl="0" eaLnBrk="0" fontAlgn="base" hangingPunct="0">
              <a:spcBef>
                <a:spcPct val="0"/>
              </a:spcBef>
              <a:spcAft>
                <a:spcPct val="0"/>
              </a:spcAft>
              <a:defRPr sz="3200" b="1">
                <a:solidFill>
                  <a:schemeClr val="bg2"/>
                </a:solidFill>
                <a:latin typeface="Arial" charset="0"/>
              </a:defRPr>
            </a:lvl8pPr>
            <a:lvl9pPr marL="1828800" algn="l" rtl="0" eaLnBrk="0" fontAlgn="base" hangingPunct="0">
              <a:spcBef>
                <a:spcPct val="0"/>
              </a:spcBef>
              <a:spcAft>
                <a:spcPct val="0"/>
              </a:spcAft>
              <a:defRPr sz="3200" b="1">
                <a:solidFill>
                  <a:schemeClr val="bg2"/>
                </a:solidFill>
                <a:latin typeface="Arial" charset="0"/>
              </a:defRPr>
            </a:lvl9pPr>
          </a:lstStyle>
          <a:p>
            <a:r>
              <a:rPr lang="de-DE" kern="0" dirty="0" err="1">
                <a:ea typeface="ＭＳ Ｐゴシック"/>
              </a:rPr>
              <a:t>Optimisation des étables</a:t>
            </a:r>
            <a:endParaRPr lang="de-DE" kern="0" dirty="0"/>
          </a:p>
        </p:txBody>
      </p:sp>
      <p:sp>
        <p:nvSpPr>
          <p:cNvPr id="5" name="Speech Bubble: Rectangle 4">
            <a:extLst>
              <a:ext uri="{FF2B5EF4-FFF2-40B4-BE49-F238E27FC236}">
                <a16:creationId xmlns:a16="http://schemas.microsoft.com/office/drawing/2014/main" id="{BAEA1179-DF9D-4EBE-AE8C-0D84EF3967F0}"/>
              </a:ext>
            </a:extLst>
          </p:cNvPr>
          <p:cNvSpPr/>
          <p:nvPr/>
        </p:nvSpPr>
        <p:spPr bwMode="auto">
          <a:xfrm>
            <a:off x="400900" y="991392"/>
            <a:ext cx="4057666" cy="805707"/>
          </a:xfrm>
          <a:prstGeom prst="wedgeRectCallout">
            <a:avLst>
              <a:gd name="adj1" fmla="val 43938"/>
              <a:gd name="adj2" fmla="val 299163"/>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dirty="0" err="1">
                <a:solidFill>
                  <a:schemeClr val="tx1"/>
                </a:solidFill>
                <a:latin typeface="Arial" charset="0"/>
              </a:rPr>
              <a:t>L’aire</a:t>
            </a:r>
            <a:r>
              <a:rPr lang="en-GB" sz="1400" b="0" dirty="0">
                <a:solidFill>
                  <a:schemeClr val="tx1"/>
                </a:solidFill>
                <a:latin typeface="Arial" charset="0"/>
              </a:rPr>
              <a:t> de repos </a:t>
            </a:r>
            <a:r>
              <a:rPr lang="en-GB" sz="1400" b="0" dirty="0" err="1">
                <a:solidFill>
                  <a:schemeClr val="tx1"/>
                </a:solidFill>
                <a:latin typeface="Arial" charset="0"/>
              </a:rPr>
              <a:t>n’est</a:t>
            </a:r>
            <a:r>
              <a:rPr lang="en-GB" sz="1400" b="0" dirty="0">
                <a:solidFill>
                  <a:schemeClr val="tx1"/>
                </a:solidFill>
                <a:latin typeface="Arial" charset="0"/>
              </a:rPr>
              <a:t> pas trop longue </a:t>
            </a:r>
            <a:r>
              <a:rPr lang="en-GB" sz="1400" b="0" dirty="0" err="1">
                <a:solidFill>
                  <a:schemeClr val="tx1"/>
                </a:solidFill>
                <a:latin typeface="Arial" charset="0"/>
              </a:rPr>
              <a:t>afin</a:t>
            </a:r>
            <a:r>
              <a:rPr lang="en-GB" sz="1400" b="0" dirty="0">
                <a:solidFill>
                  <a:schemeClr val="tx1"/>
                </a:solidFill>
                <a:latin typeface="Arial" charset="0"/>
              </a:rPr>
              <a:t> que le fumier </a:t>
            </a:r>
            <a:r>
              <a:rPr lang="en-GB" sz="1400" b="0" dirty="0" err="1">
                <a:solidFill>
                  <a:schemeClr val="tx1"/>
                </a:solidFill>
                <a:latin typeface="Arial" charset="0"/>
              </a:rPr>
              <a:t>tombe</a:t>
            </a:r>
            <a:r>
              <a:rPr lang="en-GB" sz="1400" b="0" dirty="0">
                <a:solidFill>
                  <a:schemeClr val="tx1"/>
                </a:solidFill>
                <a:latin typeface="Arial" charset="0"/>
              </a:rPr>
              <a:t> sur la zone </a:t>
            </a:r>
            <a:r>
              <a:rPr lang="en-GB" sz="1400" b="0" dirty="0" err="1">
                <a:solidFill>
                  <a:schemeClr val="tx1"/>
                </a:solidFill>
                <a:latin typeface="Arial" charset="0"/>
              </a:rPr>
              <a:t>située</a:t>
            </a:r>
            <a:r>
              <a:rPr lang="en-GB" sz="1400" b="0" dirty="0">
                <a:solidFill>
                  <a:schemeClr val="tx1"/>
                </a:solidFill>
                <a:latin typeface="Arial" charset="0"/>
              </a:rPr>
              <a:t> derrière la </a:t>
            </a:r>
            <a:r>
              <a:rPr lang="en-GB" sz="1400" b="0" dirty="0" err="1">
                <a:solidFill>
                  <a:schemeClr val="tx1"/>
                </a:solidFill>
                <a:latin typeface="Arial" charset="0"/>
              </a:rPr>
              <a:t>vache</a:t>
            </a:r>
            <a:r>
              <a:rPr lang="en-GB" sz="1400" b="0" dirty="0">
                <a:solidFill>
                  <a:schemeClr val="tx1"/>
                </a:solidFill>
                <a:latin typeface="Arial" charset="0"/>
              </a:rPr>
              <a:t> et ne </a:t>
            </a:r>
            <a:r>
              <a:rPr lang="en-GB" sz="1400" b="0" dirty="0" err="1">
                <a:solidFill>
                  <a:schemeClr val="tx1"/>
                </a:solidFill>
                <a:latin typeface="Arial" charset="0"/>
              </a:rPr>
              <a:t>souille</a:t>
            </a:r>
            <a:r>
              <a:rPr lang="en-GB" sz="1400" b="0" dirty="0">
                <a:solidFill>
                  <a:schemeClr val="tx1"/>
                </a:solidFill>
                <a:latin typeface="Arial" charset="0"/>
              </a:rPr>
              <a:t> pas la surface de </a:t>
            </a:r>
            <a:r>
              <a:rPr lang="en-GB" sz="1400" b="0" dirty="0" err="1">
                <a:solidFill>
                  <a:schemeClr val="tx1"/>
                </a:solidFill>
                <a:latin typeface="Arial" charset="0"/>
              </a:rPr>
              <a:t>couchage</a:t>
            </a:r>
            <a:r>
              <a:rPr lang="en-GB" sz="1400" b="0" dirty="0">
                <a:solidFill>
                  <a:schemeClr val="tx1"/>
                </a:solidFill>
                <a:latin typeface="Arial" charset="0"/>
              </a:rPr>
              <a:t>.</a:t>
            </a:r>
            <a:endParaRPr kumimoji="0" lang="en-US" sz="1600" b="0" i="0" u="none" strike="noStrike" cap="none" normalizeH="0" baseline="0" dirty="0">
              <a:ln>
                <a:noFill/>
              </a:ln>
              <a:solidFill>
                <a:schemeClr val="tx1"/>
              </a:solidFill>
              <a:effectLst/>
              <a:latin typeface="Arial" charset="0"/>
            </a:endParaRPr>
          </a:p>
        </p:txBody>
      </p:sp>
      <p:sp>
        <p:nvSpPr>
          <p:cNvPr id="6" name="Speech Bubble: Rectangle 5">
            <a:extLst>
              <a:ext uri="{FF2B5EF4-FFF2-40B4-BE49-F238E27FC236}">
                <a16:creationId xmlns:a16="http://schemas.microsoft.com/office/drawing/2014/main" id="{38D32D31-3E7C-4031-99FC-53F2D0D559D1}"/>
              </a:ext>
            </a:extLst>
          </p:cNvPr>
          <p:cNvSpPr/>
          <p:nvPr/>
        </p:nvSpPr>
        <p:spPr bwMode="auto">
          <a:xfrm>
            <a:off x="5181045" y="991392"/>
            <a:ext cx="3461414" cy="805707"/>
          </a:xfrm>
          <a:prstGeom prst="wedgeRectCallout">
            <a:avLst>
              <a:gd name="adj1" fmla="val -50332"/>
              <a:gd name="adj2" fmla="val 201345"/>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dirty="0">
                <a:solidFill>
                  <a:schemeClr val="tx1"/>
                </a:solidFill>
                <a:latin typeface="Arial" charset="0"/>
              </a:rPr>
              <a:t>Les vaches </a:t>
            </a:r>
            <a:r>
              <a:rPr lang="en-GB" sz="1400" b="0" dirty="0" err="1">
                <a:solidFill>
                  <a:schemeClr val="tx1"/>
                </a:solidFill>
                <a:latin typeface="Arial" charset="0"/>
              </a:rPr>
              <a:t>ont</a:t>
            </a:r>
            <a:r>
              <a:rPr lang="en-GB" sz="1400" b="0" dirty="0">
                <a:solidFill>
                  <a:schemeClr val="tx1"/>
                </a:solidFill>
                <a:latin typeface="Arial" charset="0"/>
              </a:rPr>
              <a:t> </a:t>
            </a:r>
            <a:r>
              <a:rPr lang="en-GB" sz="1400" b="0" dirty="0" err="1">
                <a:solidFill>
                  <a:schemeClr val="tx1"/>
                </a:solidFill>
                <a:latin typeface="Arial" charset="0"/>
              </a:rPr>
              <a:t>suffisamment</a:t>
            </a:r>
            <a:r>
              <a:rPr lang="en-GB" sz="1400" b="0" dirty="0">
                <a:solidFill>
                  <a:schemeClr val="tx1"/>
                </a:solidFill>
                <a:latin typeface="Arial" charset="0"/>
              </a:rPr>
              <a:t> </a:t>
            </a:r>
            <a:r>
              <a:rPr lang="en-GB" sz="1400" b="0" dirty="0" err="1">
                <a:solidFill>
                  <a:schemeClr val="tx1"/>
                </a:solidFill>
                <a:latin typeface="Arial" charset="0"/>
              </a:rPr>
              <a:t>d'espace</a:t>
            </a:r>
            <a:r>
              <a:rPr lang="en-GB" sz="1400" b="0" dirty="0">
                <a:solidFill>
                  <a:schemeClr val="tx1"/>
                </a:solidFill>
                <a:latin typeface="Arial" charset="0"/>
              </a:rPr>
              <a:t> à </a:t>
            </a:r>
            <a:r>
              <a:rPr lang="en-GB" sz="1400" b="0" dirty="0" err="1">
                <a:solidFill>
                  <a:schemeClr val="tx1"/>
                </a:solidFill>
                <a:latin typeface="Arial" charset="0"/>
              </a:rPr>
              <a:t>l'avant</a:t>
            </a:r>
            <a:r>
              <a:rPr lang="en-GB" sz="1400" b="0" dirty="0">
                <a:solidFill>
                  <a:schemeClr val="tx1"/>
                </a:solidFill>
                <a:latin typeface="Arial" charset="0"/>
              </a:rPr>
              <a:t> pour </a:t>
            </a:r>
            <a:r>
              <a:rPr lang="en-GB" sz="1400" b="0" dirty="0" err="1">
                <a:solidFill>
                  <a:schemeClr val="tx1"/>
                </a:solidFill>
                <a:latin typeface="Arial" charset="0"/>
              </a:rPr>
              <a:t>pouvoir</a:t>
            </a:r>
            <a:r>
              <a:rPr lang="en-GB" sz="1400" b="0" dirty="0">
                <a:solidFill>
                  <a:schemeClr val="tx1"/>
                </a:solidFill>
                <a:latin typeface="Arial" charset="0"/>
              </a:rPr>
              <a:t> </a:t>
            </a:r>
            <a:r>
              <a:rPr lang="en-GB" sz="1400" b="0" dirty="0" err="1">
                <a:solidFill>
                  <a:schemeClr val="tx1"/>
                </a:solidFill>
                <a:latin typeface="Arial" charset="0"/>
              </a:rPr>
              <a:t>pencher</a:t>
            </a:r>
            <a:r>
              <a:rPr lang="en-GB" sz="1400" b="0" dirty="0">
                <a:solidFill>
                  <a:schemeClr val="tx1"/>
                </a:solidFill>
                <a:latin typeface="Arial" charset="0"/>
              </a:rPr>
              <a:t> la tête </a:t>
            </a:r>
            <a:r>
              <a:rPr lang="en-GB" sz="1400" b="0" dirty="0" err="1">
                <a:solidFill>
                  <a:schemeClr val="tx1"/>
                </a:solidFill>
                <a:latin typeface="Arial" charset="0"/>
              </a:rPr>
              <a:t>vers</a:t>
            </a:r>
            <a:r>
              <a:rPr lang="en-GB" sz="1400" b="0" dirty="0">
                <a:solidFill>
                  <a:schemeClr val="tx1"/>
                </a:solidFill>
                <a:latin typeface="Arial" charset="0"/>
              </a:rPr>
              <a:t> </a:t>
            </a:r>
            <a:r>
              <a:rPr lang="en-GB" sz="1400" b="0" dirty="0" err="1">
                <a:solidFill>
                  <a:schemeClr val="tx1"/>
                </a:solidFill>
                <a:latin typeface="Arial" charset="0"/>
              </a:rPr>
              <a:t>l'avant</a:t>
            </a:r>
            <a:r>
              <a:rPr lang="en-GB" sz="1400" b="0" dirty="0">
                <a:solidFill>
                  <a:schemeClr val="tx1"/>
                </a:solidFill>
                <a:latin typeface="Arial" charset="0"/>
              </a:rPr>
              <a:t> </a:t>
            </a:r>
            <a:r>
              <a:rPr lang="en-GB" sz="1400" b="0" dirty="0" err="1">
                <a:solidFill>
                  <a:schemeClr val="tx1"/>
                </a:solidFill>
                <a:latin typeface="Arial" charset="0"/>
              </a:rPr>
              <a:t>lorsqu'elles</a:t>
            </a:r>
            <a:r>
              <a:rPr lang="en-GB" sz="1400" b="0" dirty="0">
                <a:solidFill>
                  <a:schemeClr val="tx1"/>
                </a:solidFill>
                <a:latin typeface="Arial" charset="0"/>
              </a:rPr>
              <a:t> se </a:t>
            </a:r>
            <a:r>
              <a:rPr lang="en-GB" sz="1400" b="0" dirty="0" err="1">
                <a:solidFill>
                  <a:schemeClr val="tx1"/>
                </a:solidFill>
                <a:latin typeface="Arial" charset="0"/>
              </a:rPr>
              <a:t>tiennent</a:t>
            </a:r>
            <a:r>
              <a:rPr lang="en-GB" sz="1400" b="0" dirty="0">
                <a:solidFill>
                  <a:schemeClr val="tx1"/>
                </a:solidFill>
                <a:latin typeface="Arial" charset="0"/>
              </a:rPr>
              <a:t> </a:t>
            </a:r>
            <a:r>
              <a:rPr lang="en-GB" sz="1400" b="0" dirty="0" err="1">
                <a:solidFill>
                  <a:schemeClr val="tx1"/>
                </a:solidFill>
                <a:latin typeface="Arial" charset="0"/>
              </a:rPr>
              <a:t>debout</a:t>
            </a:r>
            <a:r>
              <a:rPr lang="en-GB" sz="1400" b="0" dirty="0">
                <a:solidFill>
                  <a:schemeClr val="tx1"/>
                </a:solidFill>
                <a:latin typeface="Arial" charset="0"/>
              </a:rPr>
              <a:t>.</a:t>
            </a:r>
            <a:endParaRPr kumimoji="0" lang="en-US" sz="1600" b="0" i="0" u="none" strike="noStrike" cap="none" normalizeH="0" baseline="0" dirty="0">
              <a:ln>
                <a:noFill/>
              </a:ln>
              <a:solidFill>
                <a:schemeClr val="tx1"/>
              </a:solidFill>
              <a:effectLst/>
              <a:latin typeface="Arial" charset="0"/>
            </a:endParaRPr>
          </a:p>
        </p:txBody>
      </p:sp>
      <p:sp>
        <p:nvSpPr>
          <p:cNvPr id="7" name="Speech Bubble: Rectangle 6">
            <a:extLst>
              <a:ext uri="{FF2B5EF4-FFF2-40B4-BE49-F238E27FC236}">
                <a16:creationId xmlns:a16="http://schemas.microsoft.com/office/drawing/2014/main" id="{0DCD492F-31EF-4FB0-9352-DCC0A55E32E6}"/>
              </a:ext>
            </a:extLst>
          </p:cNvPr>
          <p:cNvSpPr/>
          <p:nvPr/>
        </p:nvSpPr>
        <p:spPr bwMode="auto">
          <a:xfrm>
            <a:off x="6911752" y="2300068"/>
            <a:ext cx="1836711" cy="3363885"/>
          </a:xfrm>
          <a:prstGeom prst="wedgeRectCallout">
            <a:avLst>
              <a:gd name="adj1" fmla="val -107592"/>
              <a:gd name="adj2" fmla="val -21659"/>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dirty="0">
                <a:solidFill>
                  <a:schemeClr val="tx1"/>
                </a:solidFill>
                <a:latin typeface="Arial" charset="0"/>
              </a:rPr>
              <a:t>Des </a:t>
            </a:r>
            <a:r>
              <a:rPr lang="en-GB" sz="1400" b="0" dirty="0" err="1">
                <a:solidFill>
                  <a:schemeClr val="tx1"/>
                </a:solidFill>
                <a:latin typeface="Arial" charset="0"/>
              </a:rPr>
              <a:t>barrières</a:t>
            </a:r>
            <a:r>
              <a:rPr lang="en-GB" sz="1400" b="0" dirty="0">
                <a:solidFill>
                  <a:schemeClr val="tx1"/>
                </a:solidFill>
                <a:latin typeface="Arial" charset="0"/>
              </a:rPr>
              <a:t> </a:t>
            </a:r>
            <a:r>
              <a:rPr lang="en-GB" sz="1400" b="0" dirty="0" err="1">
                <a:solidFill>
                  <a:schemeClr val="tx1"/>
                </a:solidFill>
                <a:latin typeface="Arial" charset="0"/>
              </a:rPr>
              <a:t>latérales</a:t>
            </a:r>
            <a:r>
              <a:rPr lang="en-GB" sz="1400" b="0" dirty="0">
                <a:solidFill>
                  <a:schemeClr val="tx1"/>
                </a:solidFill>
                <a:latin typeface="Arial" charset="0"/>
              </a:rPr>
              <a:t> </a:t>
            </a:r>
            <a:r>
              <a:rPr lang="en-GB" sz="1400" b="0" dirty="0" err="1">
                <a:solidFill>
                  <a:schemeClr val="tx1"/>
                </a:solidFill>
                <a:latin typeface="Arial" charset="0"/>
              </a:rPr>
              <a:t>assurent</a:t>
            </a:r>
            <a:r>
              <a:rPr lang="en-GB" sz="1400" b="0" dirty="0">
                <a:solidFill>
                  <a:schemeClr val="tx1"/>
                </a:solidFill>
                <a:latin typeface="Arial" charset="0"/>
              </a:rPr>
              <a:t> que les vaches se </a:t>
            </a:r>
            <a:r>
              <a:rPr lang="en-GB" sz="1400" b="0" dirty="0" err="1">
                <a:solidFill>
                  <a:schemeClr val="tx1"/>
                </a:solidFill>
                <a:latin typeface="Arial" charset="0"/>
              </a:rPr>
              <a:t>couchent</a:t>
            </a:r>
            <a:r>
              <a:rPr lang="en-GB" sz="1400" b="0" dirty="0">
                <a:solidFill>
                  <a:schemeClr val="tx1"/>
                </a:solidFill>
                <a:latin typeface="Arial" charset="0"/>
              </a:rPr>
              <a:t> </a:t>
            </a:r>
            <a:r>
              <a:rPr lang="en-GB" sz="1400" b="0" dirty="0" err="1">
                <a:solidFill>
                  <a:schemeClr val="tx1"/>
                </a:solidFill>
                <a:latin typeface="Arial" charset="0"/>
              </a:rPr>
              <a:t>en</a:t>
            </a:r>
            <a:r>
              <a:rPr lang="en-GB" sz="1400" b="0" dirty="0">
                <a:solidFill>
                  <a:schemeClr val="tx1"/>
                </a:solidFill>
                <a:latin typeface="Arial" charset="0"/>
              </a:rPr>
              <a:t> </a:t>
            </a:r>
            <a:r>
              <a:rPr lang="en-GB" sz="1400" b="0" dirty="0" err="1">
                <a:solidFill>
                  <a:schemeClr val="tx1"/>
                </a:solidFill>
                <a:latin typeface="Arial" charset="0"/>
              </a:rPr>
              <a:t>ligne</a:t>
            </a:r>
            <a:r>
              <a:rPr lang="en-GB" sz="1400" b="0" dirty="0">
                <a:solidFill>
                  <a:schemeClr val="tx1"/>
                </a:solidFill>
                <a:latin typeface="Arial" charset="0"/>
              </a:rPr>
              <a:t> droite dans les </a:t>
            </a:r>
            <a:r>
              <a:rPr lang="en-GB" sz="1400" b="0" dirty="0" err="1">
                <a:solidFill>
                  <a:schemeClr val="tx1"/>
                </a:solidFill>
                <a:latin typeface="Arial" charset="0"/>
              </a:rPr>
              <a:t>logettes</a:t>
            </a:r>
            <a:r>
              <a:rPr lang="en-GB" sz="1400" b="0" dirty="0">
                <a:solidFill>
                  <a:schemeClr val="tx1"/>
                </a:solidFill>
                <a:latin typeface="Arial" charset="0"/>
              </a:rPr>
              <a:t> et non </a:t>
            </a:r>
            <a:r>
              <a:rPr lang="en-GB" sz="1400" b="0" dirty="0" err="1">
                <a:solidFill>
                  <a:schemeClr val="tx1"/>
                </a:solidFill>
                <a:latin typeface="Arial" charset="0"/>
              </a:rPr>
              <a:t>en</a:t>
            </a:r>
            <a:r>
              <a:rPr lang="en-GB" sz="1400" b="0" dirty="0">
                <a:solidFill>
                  <a:schemeClr val="tx1"/>
                </a:solidFill>
                <a:latin typeface="Arial" charset="0"/>
              </a:rPr>
              <a:t> travers. </a:t>
            </a:r>
          </a:p>
          <a:p>
            <a:r>
              <a:rPr lang="en-GB" sz="1400" b="0" dirty="0">
                <a:solidFill>
                  <a:schemeClr val="tx1"/>
                </a:solidFill>
                <a:latin typeface="Arial" charset="0"/>
              </a:rPr>
              <a:t>Si </a:t>
            </a:r>
            <a:r>
              <a:rPr lang="en-GB" sz="1400" b="0" dirty="0" err="1">
                <a:solidFill>
                  <a:schemeClr val="tx1"/>
                </a:solidFill>
                <a:latin typeface="Arial" charset="0"/>
              </a:rPr>
              <a:t>l'aire</a:t>
            </a:r>
            <a:r>
              <a:rPr lang="en-GB" sz="1400" b="0" dirty="0">
                <a:solidFill>
                  <a:schemeClr val="tx1"/>
                </a:solidFill>
                <a:latin typeface="Arial" charset="0"/>
              </a:rPr>
              <a:t> de repos </a:t>
            </a:r>
            <a:r>
              <a:rPr lang="en-GB" sz="1400" b="0" dirty="0" err="1">
                <a:solidFill>
                  <a:schemeClr val="tx1"/>
                </a:solidFill>
                <a:latin typeface="Arial" charset="0"/>
              </a:rPr>
              <a:t>est</a:t>
            </a:r>
            <a:r>
              <a:rPr lang="en-GB" sz="1400" b="0" dirty="0">
                <a:solidFill>
                  <a:schemeClr val="tx1"/>
                </a:solidFill>
                <a:latin typeface="Arial" charset="0"/>
              </a:rPr>
              <a:t> </a:t>
            </a:r>
            <a:r>
              <a:rPr lang="en-GB" sz="1400" b="0" dirty="0" err="1">
                <a:solidFill>
                  <a:schemeClr val="tx1"/>
                </a:solidFill>
                <a:latin typeface="Arial" charset="0"/>
              </a:rPr>
              <a:t>suffisamment</a:t>
            </a:r>
            <a:r>
              <a:rPr lang="en-GB" sz="1400" b="0" dirty="0">
                <a:solidFill>
                  <a:schemeClr val="tx1"/>
                </a:solidFill>
                <a:latin typeface="Arial" charset="0"/>
              </a:rPr>
              <a:t> </a:t>
            </a:r>
            <a:r>
              <a:rPr lang="en-GB" sz="1400" b="0" dirty="0" err="1">
                <a:solidFill>
                  <a:schemeClr val="tx1"/>
                </a:solidFill>
                <a:latin typeface="Arial" charset="0"/>
              </a:rPr>
              <a:t>grande</a:t>
            </a:r>
            <a:r>
              <a:rPr lang="en-GB" sz="1400" b="0" dirty="0">
                <a:solidFill>
                  <a:schemeClr val="tx1"/>
                </a:solidFill>
                <a:latin typeface="Arial" charset="0"/>
              </a:rPr>
              <a:t> </a:t>
            </a:r>
            <a:r>
              <a:rPr lang="en-GB" sz="1400" b="0" dirty="0" err="1">
                <a:solidFill>
                  <a:schemeClr val="tx1"/>
                </a:solidFill>
                <a:latin typeface="Arial" charset="0"/>
              </a:rPr>
              <a:t>ou</a:t>
            </a:r>
            <a:r>
              <a:rPr lang="en-GB" sz="1400" b="0" dirty="0">
                <a:solidFill>
                  <a:schemeClr val="tx1"/>
                </a:solidFill>
                <a:latin typeface="Arial" charset="0"/>
              </a:rPr>
              <a:t> </a:t>
            </a:r>
            <a:r>
              <a:rPr lang="en-GB" sz="1400" b="0" dirty="0" err="1">
                <a:solidFill>
                  <a:schemeClr val="tx1"/>
                </a:solidFill>
                <a:latin typeface="Arial" charset="0"/>
              </a:rPr>
              <a:t>si</a:t>
            </a:r>
            <a:r>
              <a:rPr lang="en-GB" sz="1400" b="0" dirty="0">
                <a:solidFill>
                  <a:schemeClr val="tx1"/>
                </a:solidFill>
                <a:latin typeface="Arial" charset="0"/>
              </a:rPr>
              <a:t> </a:t>
            </a:r>
            <a:r>
              <a:rPr lang="en-GB" sz="1400" b="0" dirty="0" err="1">
                <a:solidFill>
                  <a:schemeClr val="tx1"/>
                </a:solidFill>
                <a:latin typeface="Arial" charset="0"/>
              </a:rPr>
              <a:t>une</a:t>
            </a:r>
            <a:r>
              <a:rPr lang="en-GB" sz="1400" b="0" dirty="0">
                <a:solidFill>
                  <a:schemeClr val="tx1"/>
                </a:solidFill>
                <a:latin typeface="Arial" charset="0"/>
              </a:rPr>
              <a:t> </a:t>
            </a:r>
            <a:r>
              <a:rPr lang="en-GB" sz="1400" b="0" dirty="0" err="1">
                <a:solidFill>
                  <a:schemeClr val="tx1"/>
                </a:solidFill>
                <a:latin typeface="Arial" charset="0"/>
              </a:rPr>
              <a:t>litière</a:t>
            </a:r>
            <a:r>
              <a:rPr lang="en-GB" sz="1400" b="0" dirty="0">
                <a:solidFill>
                  <a:schemeClr val="tx1"/>
                </a:solidFill>
                <a:latin typeface="Arial" charset="0"/>
              </a:rPr>
              <a:t> profonde </a:t>
            </a:r>
            <a:r>
              <a:rPr lang="en-GB" sz="1400" b="0" dirty="0" err="1">
                <a:solidFill>
                  <a:schemeClr val="tx1"/>
                </a:solidFill>
                <a:latin typeface="Arial" charset="0"/>
              </a:rPr>
              <a:t>est</a:t>
            </a:r>
            <a:r>
              <a:rPr lang="en-GB" sz="1400" b="0" dirty="0">
                <a:solidFill>
                  <a:schemeClr val="tx1"/>
                </a:solidFill>
                <a:latin typeface="Arial" charset="0"/>
              </a:rPr>
              <a:t> </a:t>
            </a:r>
            <a:r>
              <a:rPr lang="en-GB" sz="1400" b="0" dirty="0" err="1">
                <a:solidFill>
                  <a:schemeClr val="tx1"/>
                </a:solidFill>
                <a:latin typeface="Arial" charset="0"/>
              </a:rPr>
              <a:t>utilisée</a:t>
            </a:r>
            <a:r>
              <a:rPr lang="en-GB" sz="1400" b="0" dirty="0">
                <a:solidFill>
                  <a:schemeClr val="tx1"/>
                </a:solidFill>
                <a:latin typeface="Arial" charset="0"/>
              </a:rPr>
              <a:t>, </a:t>
            </a:r>
            <a:r>
              <a:rPr lang="en-GB" sz="1400" b="0" dirty="0" err="1">
                <a:solidFill>
                  <a:schemeClr val="tx1"/>
                </a:solidFill>
                <a:latin typeface="Arial" charset="0"/>
              </a:rPr>
              <a:t>il</a:t>
            </a:r>
            <a:r>
              <a:rPr lang="en-GB" sz="1400" b="0" dirty="0">
                <a:solidFill>
                  <a:schemeClr val="tx1"/>
                </a:solidFill>
                <a:latin typeface="Arial" charset="0"/>
              </a:rPr>
              <a:t> </a:t>
            </a:r>
            <a:r>
              <a:rPr lang="en-GB" sz="1400" b="0" dirty="0" err="1">
                <a:solidFill>
                  <a:schemeClr val="tx1"/>
                </a:solidFill>
                <a:latin typeface="Arial" charset="0"/>
              </a:rPr>
              <a:t>n'est</a:t>
            </a:r>
            <a:r>
              <a:rPr lang="en-GB" sz="1400" b="0" dirty="0">
                <a:solidFill>
                  <a:schemeClr val="tx1"/>
                </a:solidFill>
                <a:latin typeface="Arial" charset="0"/>
              </a:rPr>
              <a:t> pas </a:t>
            </a:r>
            <a:r>
              <a:rPr lang="en-GB" sz="1400" b="0" dirty="0" err="1">
                <a:solidFill>
                  <a:schemeClr val="tx1"/>
                </a:solidFill>
                <a:latin typeface="Arial" charset="0"/>
              </a:rPr>
              <a:t>nécessaire</a:t>
            </a:r>
            <a:r>
              <a:rPr lang="en-GB" sz="1400" b="0" dirty="0">
                <a:solidFill>
                  <a:schemeClr val="tx1"/>
                </a:solidFill>
                <a:latin typeface="Arial" charset="0"/>
              </a:rPr>
              <a:t> </a:t>
            </a:r>
            <a:r>
              <a:rPr lang="en-GB" sz="1400" b="0" dirty="0" err="1">
                <a:solidFill>
                  <a:schemeClr val="tx1"/>
                </a:solidFill>
                <a:latin typeface="Arial" charset="0"/>
              </a:rPr>
              <a:t>d'installer</a:t>
            </a:r>
            <a:r>
              <a:rPr lang="en-GB" sz="1400" b="0" dirty="0">
                <a:solidFill>
                  <a:schemeClr val="tx1"/>
                </a:solidFill>
                <a:latin typeface="Arial" charset="0"/>
              </a:rPr>
              <a:t> des </a:t>
            </a:r>
            <a:r>
              <a:rPr lang="en-GB" sz="1400" b="0" dirty="0" err="1">
                <a:solidFill>
                  <a:schemeClr val="tx1"/>
                </a:solidFill>
                <a:latin typeface="Arial" charset="0"/>
              </a:rPr>
              <a:t>barrières</a:t>
            </a:r>
            <a:r>
              <a:rPr lang="en-GB" sz="1400" b="0" dirty="0">
                <a:solidFill>
                  <a:schemeClr val="tx1"/>
                </a:solidFill>
                <a:latin typeface="Arial" charset="0"/>
              </a:rPr>
              <a:t> </a:t>
            </a:r>
            <a:r>
              <a:rPr lang="en-GB" sz="1400" b="0" dirty="0" err="1">
                <a:solidFill>
                  <a:schemeClr val="tx1"/>
                </a:solidFill>
                <a:latin typeface="Arial" charset="0"/>
              </a:rPr>
              <a:t>latérales</a:t>
            </a:r>
            <a:r>
              <a:rPr lang="en-GB" sz="1400" b="0" dirty="0">
                <a:solidFill>
                  <a:schemeClr val="tx1"/>
                </a:solidFill>
                <a:latin typeface="Arial" charset="0"/>
              </a:rPr>
              <a:t>. </a:t>
            </a:r>
            <a:endParaRPr kumimoji="0" lang="en-US" sz="1600" b="0" i="0" u="none" strike="noStrike" cap="none" normalizeH="0" baseline="0" dirty="0">
              <a:ln>
                <a:noFill/>
              </a:ln>
              <a:solidFill>
                <a:schemeClr val="tx1"/>
              </a:solidFill>
              <a:effectLst/>
              <a:latin typeface="Arial" charset="0"/>
            </a:endParaRPr>
          </a:p>
        </p:txBody>
      </p:sp>
      <p:sp>
        <p:nvSpPr>
          <p:cNvPr id="8" name="Speech Bubble: Rectangle 7">
            <a:extLst>
              <a:ext uri="{FF2B5EF4-FFF2-40B4-BE49-F238E27FC236}">
                <a16:creationId xmlns:a16="http://schemas.microsoft.com/office/drawing/2014/main" id="{165102E0-DB48-4F65-A157-8E28290E712F}"/>
              </a:ext>
            </a:extLst>
          </p:cNvPr>
          <p:cNvSpPr/>
          <p:nvPr/>
        </p:nvSpPr>
        <p:spPr bwMode="auto">
          <a:xfrm>
            <a:off x="395537" y="2300068"/>
            <a:ext cx="1977542" cy="1162713"/>
          </a:xfrm>
          <a:prstGeom prst="wedgeRectCallout">
            <a:avLst>
              <a:gd name="adj1" fmla="val 71877"/>
              <a:gd name="adj2" fmla="val 26023"/>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dirty="0" err="1">
                <a:solidFill>
                  <a:schemeClr val="tx1"/>
                </a:solidFill>
                <a:latin typeface="Arial" charset="0"/>
              </a:rPr>
              <a:t>L'aire</a:t>
            </a:r>
            <a:r>
              <a:rPr lang="en-GB" sz="1400" b="0" dirty="0">
                <a:solidFill>
                  <a:schemeClr val="tx1"/>
                </a:solidFill>
                <a:latin typeface="Arial" charset="0"/>
              </a:rPr>
              <a:t> de repos </a:t>
            </a:r>
            <a:r>
              <a:rPr lang="en-GB" sz="1400" b="0" dirty="0" err="1">
                <a:solidFill>
                  <a:schemeClr val="tx1"/>
                </a:solidFill>
                <a:latin typeface="Arial" charset="0"/>
              </a:rPr>
              <a:t>doit</a:t>
            </a:r>
            <a:r>
              <a:rPr lang="en-GB" sz="1400" b="0" dirty="0">
                <a:solidFill>
                  <a:schemeClr val="tx1"/>
                </a:solidFill>
                <a:latin typeface="Arial" charset="0"/>
              </a:rPr>
              <a:t> </a:t>
            </a:r>
            <a:r>
              <a:rPr lang="en-GB" sz="1400" b="0" dirty="0" err="1">
                <a:solidFill>
                  <a:schemeClr val="tx1"/>
                </a:solidFill>
                <a:latin typeface="Arial" charset="0"/>
              </a:rPr>
              <a:t>être</a:t>
            </a:r>
            <a:r>
              <a:rPr lang="en-GB" sz="1400" b="0" dirty="0">
                <a:solidFill>
                  <a:schemeClr val="tx1"/>
                </a:solidFill>
                <a:latin typeface="Arial" charset="0"/>
              </a:rPr>
              <a:t> </a:t>
            </a:r>
            <a:r>
              <a:rPr lang="en-GB" sz="1400" b="0" dirty="0" err="1">
                <a:solidFill>
                  <a:schemeClr val="tx1"/>
                </a:solidFill>
                <a:latin typeface="Arial" charset="0"/>
              </a:rPr>
              <a:t>calme</a:t>
            </a:r>
            <a:r>
              <a:rPr lang="en-GB" sz="1400" b="0" dirty="0">
                <a:solidFill>
                  <a:schemeClr val="tx1"/>
                </a:solidFill>
                <a:latin typeface="Arial" charset="0"/>
              </a:rPr>
              <a:t> </a:t>
            </a:r>
            <a:r>
              <a:rPr lang="en-GB" sz="1400" b="0" dirty="0" err="1">
                <a:solidFill>
                  <a:schemeClr val="tx1"/>
                </a:solidFill>
                <a:latin typeface="Arial" charset="0"/>
              </a:rPr>
              <a:t>afin</a:t>
            </a:r>
            <a:r>
              <a:rPr lang="en-GB" sz="1400" b="0" dirty="0">
                <a:solidFill>
                  <a:schemeClr val="tx1"/>
                </a:solidFill>
                <a:latin typeface="Arial" charset="0"/>
              </a:rPr>
              <a:t> que les </a:t>
            </a:r>
            <a:r>
              <a:rPr lang="en-GB" sz="1400" b="0" dirty="0" err="1">
                <a:solidFill>
                  <a:schemeClr val="tx1"/>
                </a:solidFill>
                <a:latin typeface="Arial" charset="0"/>
              </a:rPr>
              <a:t>animaux</a:t>
            </a:r>
            <a:r>
              <a:rPr lang="en-GB" sz="1400" b="0" dirty="0">
                <a:solidFill>
                  <a:schemeClr val="tx1"/>
                </a:solidFill>
                <a:latin typeface="Arial" charset="0"/>
              </a:rPr>
              <a:t> </a:t>
            </a:r>
            <a:r>
              <a:rPr lang="en-GB" sz="1400" b="0" dirty="0" err="1">
                <a:solidFill>
                  <a:schemeClr val="tx1"/>
                </a:solidFill>
                <a:latin typeface="Arial" charset="0"/>
              </a:rPr>
              <a:t>puissent</a:t>
            </a:r>
            <a:r>
              <a:rPr lang="en-GB" sz="1400" b="0" dirty="0">
                <a:solidFill>
                  <a:schemeClr val="tx1"/>
                </a:solidFill>
                <a:latin typeface="Arial" charset="0"/>
              </a:rPr>
              <a:t> se </a:t>
            </a:r>
            <a:r>
              <a:rPr lang="en-GB" sz="1400" b="0" dirty="0" err="1">
                <a:solidFill>
                  <a:schemeClr val="tx1"/>
                </a:solidFill>
                <a:latin typeface="Arial" charset="0"/>
              </a:rPr>
              <a:t>coucher</a:t>
            </a:r>
            <a:r>
              <a:rPr lang="en-GB" sz="1400" b="0" dirty="0">
                <a:solidFill>
                  <a:schemeClr val="tx1"/>
                </a:solidFill>
                <a:latin typeface="Arial" charset="0"/>
              </a:rPr>
              <a:t> et </a:t>
            </a:r>
            <a:r>
              <a:rPr lang="en-GB" sz="1400" b="0" dirty="0" err="1">
                <a:solidFill>
                  <a:schemeClr val="tx1"/>
                </a:solidFill>
                <a:latin typeface="Arial" charset="0"/>
              </a:rPr>
              <a:t>ruminer</a:t>
            </a:r>
            <a:r>
              <a:rPr lang="en-GB" sz="1400" b="0" dirty="0">
                <a:solidFill>
                  <a:schemeClr val="tx1"/>
                </a:solidFill>
                <a:latin typeface="Arial" charset="0"/>
              </a:rPr>
              <a:t> </a:t>
            </a:r>
            <a:r>
              <a:rPr lang="en-GB" sz="1400" b="0" dirty="0" err="1">
                <a:solidFill>
                  <a:schemeClr val="tx1"/>
                </a:solidFill>
                <a:latin typeface="Arial" charset="0"/>
              </a:rPr>
              <a:t>en</a:t>
            </a:r>
            <a:r>
              <a:rPr lang="en-GB" sz="1400" b="0" dirty="0">
                <a:solidFill>
                  <a:schemeClr val="tx1"/>
                </a:solidFill>
                <a:latin typeface="Arial" charset="0"/>
              </a:rPr>
              <a:t> </a:t>
            </a:r>
            <a:r>
              <a:rPr lang="en-GB" sz="1400" b="0" dirty="0" err="1">
                <a:solidFill>
                  <a:schemeClr val="tx1"/>
                </a:solidFill>
                <a:latin typeface="Arial" charset="0"/>
              </a:rPr>
              <a:t>toute</a:t>
            </a:r>
            <a:r>
              <a:rPr lang="en-GB" sz="1400" b="0" dirty="0">
                <a:solidFill>
                  <a:schemeClr val="tx1"/>
                </a:solidFill>
                <a:latin typeface="Arial" charset="0"/>
              </a:rPr>
              <a:t> </a:t>
            </a:r>
            <a:r>
              <a:rPr lang="en-GB" sz="1400" b="0" dirty="0" err="1">
                <a:solidFill>
                  <a:schemeClr val="tx1"/>
                </a:solidFill>
                <a:latin typeface="Arial" charset="0"/>
              </a:rPr>
              <a:t>tranquillité</a:t>
            </a:r>
            <a:r>
              <a:rPr lang="en-GB" sz="1400" b="0" dirty="0">
                <a:solidFill>
                  <a:schemeClr val="tx1"/>
                </a:solidFill>
                <a:latin typeface="Arial" charset="0"/>
              </a:rPr>
              <a:t>. </a:t>
            </a:r>
            <a:endParaRPr kumimoji="0" lang="en-US" sz="1600" b="0" i="0" u="none" strike="noStrike" cap="none" normalizeH="0" baseline="0" dirty="0">
              <a:ln>
                <a:noFill/>
              </a:ln>
              <a:solidFill>
                <a:schemeClr val="tx1"/>
              </a:solidFill>
              <a:effectLst/>
              <a:latin typeface="Arial" charset="0"/>
            </a:endParaRPr>
          </a:p>
        </p:txBody>
      </p:sp>
      <p:sp>
        <p:nvSpPr>
          <p:cNvPr id="9" name="Speech Bubble: Rectangle 8">
            <a:extLst>
              <a:ext uri="{FF2B5EF4-FFF2-40B4-BE49-F238E27FC236}">
                <a16:creationId xmlns:a16="http://schemas.microsoft.com/office/drawing/2014/main" id="{A6F3B01B-2156-4AAE-B223-1B340FB2D735}"/>
              </a:ext>
            </a:extLst>
          </p:cNvPr>
          <p:cNvSpPr/>
          <p:nvPr/>
        </p:nvSpPr>
        <p:spPr bwMode="auto">
          <a:xfrm>
            <a:off x="2559517" y="5026760"/>
            <a:ext cx="1355535" cy="1224136"/>
          </a:xfrm>
          <a:prstGeom prst="wedgeRectCallout">
            <a:avLst>
              <a:gd name="adj1" fmla="val 24661"/>
              <a:gd name="adj2" fmla="val -138214"/>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dirty="0">
                <a:solidFill>
                  <a:schemeClr val="tx1"/>
                </a:solidFill>
                <a:latin typeface="Arial" charset="0"/>
              </a:rPr>
              <a:t>Le plan de </a:t>
            </a:r>
            <a:r>
              <a:rPr lang="en-GB" sz="1400" b="0" dirty="0" err="1">
                <a:solidFill>
                  <a:schemeClr val="tx1"/>
                </a:solidFill>
                <a:latin typeface="Arial" charset="0"/>
              </a:rPr>
              <a:t>couchage</a:t>
            </a:r>
            <a:r>
              <a:rPr lang="en-GB" sz="1400" b="0" dirty="0">
                <a:solidFill>
                  <a:schemeClr val="tx1"/>
                </a:solidFill>
                <a:latin typeface="Arial" charset="0"/>
              </a:rPr>
              <a:t> et de </a:t>
            </a:r>
            <a:r>
              <a:rPr lang="en-GB" sz="1400" b="0" dirty="0" err="1">
                <a:solidFill>
                  <a:schemeClr val="tx1"/>
                </a:solidFill>
                <a:latin typeface="Arial" charset="0"/>
              </a:rPr>
              <a:t>marche</a:t>
            </a:r>
            <a:r>
              <a:rPr lang="en-GB" sz="1400" b="0" dirty="0">
                <a:solidFill>
                  <a:schemeClr val="tx1"/>
                </a:solidFill>
                <a:latin typeface="Arial" charset="0"/>
              </a:rPr>
              <a:t> </a:t>
            </a:r>
            <a:r>
              <a:rPr lang="en-GB" sz="1400" b="0" dirty="0" err="1">
                <a:solidFill>
                  <a:schemeClr val="tx1"/>
                </a:solidFill>
                <a:latin typeface="Arial" charset="0"/>
              </a:rPr>
              <a:t>est</a:t>
            </a:r>
            <a:r>
              <a:rPr lang="en-GB" sz="1400" b="0" dirty="0">
                <a:solidFill>
                  <a:schemeClr val="tx1"/>
                </a:solidFill>
                <a:latin typeface="Arial" charset="0"/>
              </a:rPr>
              <a:t> </a:t>
            </a:r>
            <a:r>
              <a:rPr lang="en-GB" sz="1400" b="0" dirty="0" err="1">
                <a:solidFill>
                  <a:schemeClr val="tx1"/>
                </a:solidFill>
                <a:latin typeface="Arial" charset="0"/>
              </a:rPr>
              <a:t>nettoyé</a:t>
            </a:r>
            <a:r>
              <a:rPr lang="en-GB" sz="1400" b="0" dirty="0">
                <a:solidFill>
                  <a:schemeClr val="tx1"/>
                </a:solidFill>
                <a:latin typeface="Arial" charset="0"/>
              </a:rPr>
              <a:t> </a:t>
            </a:r>
            <a:r>
              <a:rPr lang="en-GB" sz="1400" b="0" dirty="0" err="1">
                <a:solidFill>
                  <a:schemeClr val="tx1"/>
                </a:solidFill>
                <a:latin typeface="Arial" charset="0"/>
              </a:rPr>
              <a:t>régulièrement</a:t>
            </a:r>
            <a:r>
              <a:rPr lang="en-GB" sz="1400" b="0" dirty="0">
                <a:solidFill>
                  <a:schemeClr val="tx1"/>
                </a:solidFill>
                <a:latin typeface="Arial" charset="0"/>
              </a:rPr>
              <a:t>.</a:t>
            </a:r>
            <a:endParaRPr kumimoji="0" lang="en-US" sz="1600" b="0" i="0" u="none" strike="noStrike" cap="none" normalizeH="0" baseline="0" dirty="0">
              <a:ln>
                <a:noFill/>
              </a:ln>
              <a:solidFill>
                <a:schemeClr val="tx1"/>
              </a:solidFill>
              <a:effectLst/>
              <a:latin typeface="Arial" charset="0"/>
            </a:endParaRPr>
          </a:p>
        </p:txBody>
      </p:sp>
      <p:sp>
        <p:nvSpPr>
          <p:cNvPr id="10" name="Speech Bubble: Rectangle 9">
            <a:extLst>
              <a:ext uri="{FF2B5EF4-FFF2-40B4-BE49-F238E27FC236}">
                <a16:creationId xmlns:a16="http://schemas.microsoft.com/office/drawing/2014/main" id="{EB28D524-EE38-4BEE-B08A-6D02E1F9688A}"/>
              </a:ext>
            </a:extLst>
          </p:cNvPr>
          <p:cNvSpPr/>
          <p:nvPr/>
        </p:nvSpPr>
        <p:spPr bwMode="auto">
          <a:xfrm>
            <a:off x="395537" y="4149080"/>
            <a:ext cx="1977542" cy="1224136"/>
          </a:xfrm>
          <a:prstGeom prst="wedgeRectCallout">
            <a:avLst>
              <a:gd name="adj1" fmla="val 65386"/>
              <a:gd name="adj2" fmla="val -67365"/>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dirty="0">
                <a:solidFill>
                  <a:schemeClr val="tx1"/>
                </a:solidFill>
                <a:latin typeface="Arial" charset="0"/>
              </a:rPr>
              <a:t>Les </a:t>
            </a:r>
            <a:r>
              <a:rPr lang="en-GB" sz="1400" b="0" dirty="0" err="1">
                <a:solidFill>
                  <a:schemeClr val="tx1"/>
                </a:solidFill>
                <a:latin typeface="Arial" charset="0"/>
              </a:rPr>
              <a:t>logettes</a:t>
            </a:r>
            <a:r>
              <a:rPr lang="en-GB" sz="1400" b="0" dirty="0">
                <a:solidFill>
                  <a:schemeClr val="tx1"/>
                </a:solidFill>
                <a:latin typeface="Arial" charset="0"/>
              </a:rPr>
              <a:t> </a:t>
            </a:r>
            <a:r>
              <a:rPr lang="en-GB" sz="1400" b="0" dirty="0" err="1">
                <a:solidFill>
                  <a:schemeClr val="tx1"/>
                </a:solidFill>
                <a:latin typeface="Arial" charset="0"/>
              </a:rPr>
              <a:t>doivent</a:t>
            </a:r>
            <a:r>
              <a:rPr lang="en-GB" sz="1400" b="0" dirty="0">
                <a:solidFill>
                  <a:schemeClr val="tx1"/>
                </a:solidFill>
                <a:latin typeface="Arial" charset="0"/>
              </a:rPr>
              <a:t> </a:t>
            </a:r>
            <a:r>
              <a:rPr lang="en-GB" sz="1400" b="0" dirty="0" err="1">
                <a:solidFill>
                  <a:schemeClr val="tx1"/>
                </a:solidFill>
                <a:latin typeface="Arial" charset="0"/>
              </a:rPr>
              <a:t>être</a:t>
            </a:r>
            <a:r>
              <a:rPr lang="en-GB" sz="1400" b="0" dirty="0">
                <a:solidFill>
                  <a:schemeClr val="tx1"/>
                </a:solidFill>
                <a:latin typeface="Arial" charset="0"/>
              </a:rPr>
              <a:t> </a:t>
            </a:r>
            <a:r>
              <a:rPr lang="en-GB" sz="1400" b="0" dirty="0" err="1">
                <a:solidFill>
                  <a:schemeClr val="tx1"/>
                </a:solidFill>
                <a:latin typeface="Arial" charset="0"/>
              </a:rPr>
              <a:t>confortables</a:t>
            </a:r>
            <a:r>
              <a:rPr lang="en-GB" sz="1400" b="0" dirty="0">
                <a:solidFill>
                  <a:schemeClr val="tx1"/>
                </a:solidFill>
                <a:latin typeface="Arial" charset="0"/>
              </a:rPr>
              <a:t> et </a:t>
            </a:r>
            <a:r>
              <a:rPr lang="en-GB" sz="1400" b="0" dirty="0" err="1">
                <a:solidFill>
                  <a:schemeClr val="tx1"/>
                </a:solidFill>
                <a:latin typeface="Arial" charset="0"/>
              </a:rPr>
              <a:t>sèches</a:t>
            </a:r>
            <a:r>
              <a:rPr lang="en-GB" sz="1400" b="0" dirty="0">
                <a:solidFill>
                  <a:schemeClr val="tx1"/>
                </a:solidFill>
                <a:latin typeface="Arial" charset="0"/>
              </a:rPr>
              <a:t> pour que les </a:t>
            </a:r>
            <a:r>
              <a:rPr lang="en-GB" sz="1400" b="0" dirty="0" err="1">
                <a:solidFill>
                  <a:schemeClr val="tx1"/>
                </a:solidFill>
                <a:latin typeface="Arial" charset="0"/>
              </a:rPr>
              <a:t>animaux</a:t>
            </a:r>
            <a:r>
              <a:rPr lang="en-GB" sz="1400" b="0" dirty="0">
                <a:solidFill>
                  <a:schemeClr val="tx1"/>
                </a:solidFill>
                <a:latin typeface="Arial" charset="0"/>
              </a:rPr>
              <a:t> </a:t>
            </a:r>
            <a:r>
              <a:rPr lang="en-GB" sz="1400" b="0" dirty="0" err="1">
                <a:solidFill>
                  <a:schemeClr val="tx1"/>
                </a:solidFill>
                <a:latin typeface="Arial" charset="0"/>
              </a:rPr>
              <a:t>aiment</a:t>
            </a:r>
            <a:r>
              <a:rPr lang="en-GB" sz="1400" b="0" dirty="0">
                <a:solidFill>
                  <a:schemeClr val="tx1"/>
                </a:solidFill>
                <a:latin typeface="Arial" charset="0"/>
              </a:rPr>
              <a:t> </a:t>
            </a:r>
            <a:r>
              <a:rPr lang="en-GB" sz="1400" b="0" dirty="0" err="1">
                <a:solidFill>
                  <a:schemeClr val="tx1"/>
                </a:solidFill>
                <a:latin typeface="Arial" charset="0"/>
              </a:rPr>
              <a:t>s'y</a:t>
            </a:r>
            <a:r>
              <a:rPr lang="en-GB" sz="1400" b="0" dirty="0">
                <a:solidFill>
                  <a:schemeClr val="tx1"/>
                </a:solidFill>
                <a:latin typeface="Arial" charset="0"/>
              </a:rPr>
              <a:t> </a:t>
            </a:r>
            <a:r>
              <a:rPr lang="en-GB" sz="1400" b="0" dirty="0" err="1">
                <a:solidFill>
                  <a:schemeClr val="tx1"/>
                </a:solidFill>
                <a:latin typeface="Arial" charset="0"/>
              </a:rPr>
              <a:t>allonger</a:t>
            </a:r>
            <a:r>
              <a:rPr lang="en-GB" sz="1400" b="0" dirty="0">
                <a:solidFill>
                  <a:schemeClr val="tx1"/>
                </a:solidFill>
                <a:latin typeface="Arial" charset="0"/>
              </a:rPr>
              <a:t>.</a:t>
            </a:r>
            <a:endParaRPr kumimoji="0" lang="en-US" sz="1600" b="0" i="0" u="none" strike="noStrike" cap="none" normalizeH="0" baseline="0" dirty="0">
              <a:ln>
                <a:noFill/>
              </a:ln>
              <a:solidFill>
                <a:schemeClr val="tx1"/>
              </a:solidFill>
              <a:effectLst/>
              <a:latin typeface="Arial" charset="0"/>
            </a:endParaRPr>
          </a:p>
        </p:txBody>
      </p:sp>
      <p:sp>
        <p:nvSpPr>
          <p:cNvPr id="11" name="Speech Bubble: Rectangle 10">
            <a:extLst>
              <a:ext uri="{FF2B5EF4-FFF2-40B4-BE49-F238E27FC236}">
                <a16:creationId xmlns:a16="http://schemas.microsoft.com/office/drawing/2014/main" id="{4A110D91-5EE2-4F0D-ADCE-440E1EF5AAEE}"/>
              </a:ext>
            </a:extLst>
          </p:cNvPr>
          <p:cNvSpPr/>
          <p:nvPr/>
        </p:nvSpPr>
        <p:spPr bwMode="auto">
          <a:xfrm>
            <a:off x="4141092" y="5026760"/>
            <a:ext cx="2589689" cy="957098"/>
          </a:xfrm>
          <a:prstGeom prst="wedgeRectCallout">
            <a:avLst>
              <a:gd name="adj1" fmla="val -26106"/>
              <a:gd name="adj2" fmla="val -97532"/>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dirty="0">
                <a:solidFill>
                  <a:schemeClr val="tx1"/>
                </a:solidFill>
                <a:latin typeface="Arial" charset="0"/>
              </a:rPr>
              <a:t>Les </a:t>
            </a:r>
            <a:r>
              <a:rPr lang="en-GB" sz="1400" b="0" dirty="0" err="1">
                <a:solidFill>
                  <a:schemeClr val="tx1"/>
                </a:solidFill>
                <a:latin typeface="Arial" charset="0"/>
              </a:rPr>
              <a:t>animaux</a:t>
            </a:r>
            <a:r>
              <a:rPr lang="en-GB" sz="1400" b="0" dirty="0">
                <a:solidFill>
                  <a:schemeClr val="tx1"/>
                </a:solidFill>
                <a:latin typeface="Arial" charset="0"/>
              </a:rPr>
              <a:t> </a:t>
            </a:r>
            <a:r>
              <a:rPr lang="en-GB" sz="1400" b="0" dirty="0" err="1">
                <a:solidFill>
                  <a:schemeClr val="tx1"/>
                </a:solidFill>
                <a:latin typeface="Arial" charset="0"/>
              </a:rPr>
              <a:t>peuvent</a:t>
            </a:r>
            <a:r>
              <a:rPr lang="en-GB" sz="1400" b="0" dirty="0">
                <a:solidFill>
                  <a:schemeClr val="tx1"/>
                </a:solidFill>
                <a:latin typeface="Arial" charset="0"/>
              </a:rPr>
              <a:t> </a:t>
            </a:r>
            <a:r>
              <a:rPr lang="en-GB" sz="1400" b="0" dirty="0" err="1">
                <a:solidFill>
                  <a:schemeClr val="tx1"/>
                </a:solidFill>
                <a:latin typeface="Arial" charset="0"/>
              </a:rPr>
              <a:t>décider</a:t>
            </a:r>
            <a:r>
              <a:rPr lang="en-GB" sz="1400" b="0" dirty="0">
                <a:solidFill>
                  <a:schemeClr val="tx1"/>
                </a:solidFill>
                <a:latin typeface="Arial" charset="0"/>
              </a:rPr>
              <a:t> </a:t>
            </a:r>
            <a:r>
              <a:rPr lang="en-GB" sz="1400" b="0" dirty="0" err="1">
                <a:solidFill>
                  <a:schemeClr val="tx1"/>
                </a:solidFill>
                <a:latin typeface="Arial" charset="0"/>
              </a:rPr>
              <a:t>eux-mêmes</a:t>
            </a:r>
            <a:r>
              <a:rPr lang="en-GB" sz="1400" b="0" dirty="0">
                <a:solidFill>
                  <a:schemeClr val="tx1"/>
                </a:solidFill>
                <a:latin typeface="Arial" charset="0"/>
              </a:rPr>
              <a:t> </a:t>
            </a:r>
            <a:r>
              <a:rPr lang="en-GB" sz="1400" b="0" dirty="0" err="1">
                <a:solidFill>
                  <a:schemeClr val="tx1"/>
                </a:solidFill>
                <a:latin typeface="Arial" charset="0"/>
              </a:rPr>
              <a:t>s'ils</a:t>
            </a:r>
            <a:r>
              <a:rPr lang="en-GB" sz="1400" b="0" dirty="0">
                <a:solidFill>
                  <a:schemeClr val="tx1"/>
                </a:solidFill>
                <a:latin typeface="Arial" charset="0"/>
              </a:rPr>
              <a:t> </a:t>
            </a:r>
            <a:r>
              <a:rPr lang="en-GB" sz="1400" b="0" dirty="0" err="1">
                <a:solidFill>
                  <a:schemeClr val="tx1"/>
                </a:solidFill>
                <a:latin typeface="Arial" charset="0"/>
              </a:rPr>
              <a:t>veulent</a:t>
            </a:r>
            <a:r>
              <a:rPr lang="en-GB" sz="1400" b="0" dirty="0">
                <a:solidFill>
                  <a:schemeClr val="tx1"/>
                </a:solidFill>
                <a:latin typeface="Arial" charset="0"/>
              </a:rPr>
              <a:t> se </a:t>
            </a:r>
            <a:r>
              <a:rPr lang="en-GB" sz="1400" b="0" dirty="0" err="1">
                <a:solidFill>
                  <a:schemeClr val="tx1"/>
                </a:solidFill>
                <a:latin typeface="Arial" charset="0"/>
              </a:rPr>
              <a:t>coucher</a:t>
            </a:r>
            <a:r>
              <a:rPr lang="en-GB" sz="1400" b="0" dirty="0">
                <a:solidFill>
                  <a:schemeClr val="tx1"/>
                </a:solidFill>
                <a:latin typeface="Arial" charset="0"/>
              </a:rPr>
              <a:t>, manger </a:t>
            </a:r>
            <a:r>
              <a:rPr lang="en-GB" sz="1400" b="0" dirty="0" err="1">
                <a:solidFill>
                  <a:schemeClr val="tx1"/>
                </a:solidFill>
                <a:latin typeface="Arial" charset="0"/>
              </a:rPr>
              <a:t>ou</a:t>
            </a:r>
            <a:r>
              <a:rPr lang="en-GB" sz="1400" b="0" dirty="0">
                <a:solidFill>
                  <a:schemeClr val="tx1"/>
                </a:solidFill>
                <a:latin typeface="Arial" charset="0"/>
              </a:rPr>
              <a:t> faire </a:t>
            </a:r>
            <a:r>
              <a:rPr lang="en-GB" sz="1400" b="0" dirty="0" err="1">
                <a:solidFill>
                  <a:schemeClr val="tx1"/>
                </a:solidFill>
                <a:latin typeface="Arial" charset="0"/>
              </a:rPr>
              <a:t>leur</a:t>
            </a:r>
            <a:r>
              <a:rPr lang="en-GB" sz="1400" b="0" dirty="0">
                <a:solidFill>
                  <a:schemeClr val="tx1"/>
                </a:solidFill>
                <a:latin typeface="Arial" charset="0"/>
              </a:rPr>
              <a:t> toilette avec </a:t>
            </a:r>
            <a:r>
              <a:rPr lang="en-GB" sz="1400" b="0" dirty="0" err="1">
                <a:solidFill>
                  <a:schemeClr val="tx1"/>
                </a:solidFill>
                <a:latin typeface="Arial" charset="0"/>
              </a:rPr>
              <a:t>d'autres</a:t>
            </a:r>
            <a:r>
              <a:rPr lang="en-GB" sz="1400" b="0" dirty="0">
                <a:solidFill>
                  <a:schemeClr val="tx1"/>
                </a:solidFill>
                <a:latin typeface="Arial" charset="0"/>
              </a:rPr>
              <a:t> </a:t>
            </a:r>
            <a:r>
              <a:rPr lang="en-GB" sz="1400" b="0" dirty="0" err="1">
                <a:solidFill>
                  <a:schemeClr val="tx1"/>
                </a:solidFill>
                <a:latin typeface="Arial" charset="0"/>
              </a:rPr>
              <a:t>animaux</a:t>
            </a:r>
            <a:r>
              <a:rPr lang="en-GB" sz="1400" b="0" dirty="0">
                <a:solidFill>
                  <a:schemeClr val="tx1"/>
                </a:solidFill>
                <a:latin typeface="Arial" charset="0"/>
              </a:rPr>
              <a:t>. </a:t>
            </a:r>
            <a:endParaRPr kumimoji="0" lang="en-US"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439768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20366E6-CA40-4B3D-A54A-9417B4B100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8920" y="1044038"/>
            <a:ext cx="2294599" cy="1592874"/>
          </a:xfrm>
          <a:prstGeom prst="rect">
            <a:avLst/>
          </a:prstGeom>
        </p:spPr>
      </p:pic>
      <p:sp>
        <p:nvSpPr>
          <p:cNvPr id="2" name="Title 1">
            <a:extLst>
              <a:ext uri="{FF2B5EF4-FFF2-40B4-BE49-F238E27FC236}">
                <a16:creationId xmlns:a16="http://schemas.microsoft.com/office/drawing/2014/main" id="{0B5BFE36-65B9-458D-A1D3-0F26AF2E158E}"/>
              </a:ext>
            </a:extLst>
          </p:cNvPr>
          <p:cNvSpPr>
            <a:spLocks noGrp="1"/>
          </p:cNvSpPr>
          <p:nvPr>
            <p:ph type="title"/>
          </p:nvPr>
        </p:nvSpPr>
        <p:spPr/>
        <p:txBody>
          <a:bodyPr/>
          <a:lstStyle/>
          <a:p>
            <a:r>
              <a:rPr lang="en-US"/>
              <a:t>Gestion du fumier</a:t>
            </a:r>
          </a:p>
        </p:txBody>
      </p:sp>
      <p:sp>
        <p:nvSpPr>
          <p:cNvPr id="3" name="Content Placeholder 2">
            <a:extLst>
              <a:ext uri="{FF2B5EF4-FFF2-40B4-BE49-F238E27FC236}">
                <a16:creationId xmlns:a16="http://schemas.microsoft.com/office/drawing/2014/main" id="{2E7EFA49-118B-4284-BABD-5DECA155FF74}"/>
              </a:ext>
            </a:extLst>
          </p:cNvPr>
          <p:cNvSpPr>
            <a:spLocks noGrp="1"/>
          </p:cNvSpPr>
          <p:nvPr>
            <p:ph sz="half" idx="1"/>
          </p:nvPr>
        </p:nvSpPr>
        <p:spPr>
          <a:xfrm>
            <a:off x="2909744" y="959084"/>
            <a:ext cx="5406672" cy="1592875"/>
          </a:xfr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p>
            <a:pPr marL="0" indent="0">
              <a:lnSpc>
                <a:spcPts val="2000"/>
              </a:lnSpc>
              <a:spcBef>
                <a:spcPts val="0"/>
              </a:spcBef>
              <a:spcAft>
                <a:spcPts val="600"/>
              </a:spcAft>
              <a:buNone/>
            </a:pPr>
            <a:r>
              <a:rPr lang="en-US" sz="1600" kern="1200" dirty="0" err="1">
                <a:ea typeface="ＭＳ Ｐゴシック"/>
                <a:cs typeface="+mn-cs"/>
              </a:rPr>
              <a:t>Collecte</a:t>
            </a:r>
            <a:endParaRPr lang="en-US" sz="1600" kern="1200" dirty="0">
              <a:ea typeface="ＭＳ Ｐゴシック"/>
              <a:cs typeface="+mn-cs"/>
            </a:endParaRPr>
          </a:p>
          <a:p>
            <a:pPr marL="252000" indent="-252000">
              <a:lnSpc>
                <a:spcPts val="2000"/>
              </a:lnSpc>
              <a:spcBef>
                <a:spcPts val="0"/>
              </a:spcBef>
              <a:spcAft>
                <a:spcPts val="600"/>
              </a:spcAft>
              <a:buFont typeface="Arial" panose="020B0604020202020204" pitchFamily="34" charset="0"/>
              <a:buChar char="•"/>
            </a:pPr>
            <a:r>
              <a:rPr lang="en-US" sz="1600" b="0" kern="1200" dirty="0" err="1">
                <a:ea typeface="ＭＳ Ｐゴシック"/>
                <a:cs typeface="+mn-cs"/>
              </a:rPr>
              <a:t>Collecter</a:t>
            </a:r>
            <a:r>
              <a:rPr lang="en-US" sz="1600" b="0" kern="1200" dirty="0">
                <a:ea typeface="ＭＳ Ｐゴシック"/>
                <a:cs typeface="+mn-cs"/>
              </a:rPr>
              <a:t> les </a:t>
            </a:r>
            <a:r>
              <a:rPr lang="en-US" sz="1600" b="0" kern="1200" dirty="0" err="1">
                <a:ea typeface="ＭＳ Ｐゴシック"/>
                <a:cs typeface="+mn-cs"/>
              </a:rPr>
              <a:t>excréments</a:t>
            </a:r>
            <a:r>
              <a:rPr lang="en-US" sz="1600" b="0" kern="1200" dirty="0">
                <a:ea typeface="ＭＳ Ｐゴシック"/>
                <a:cs typeface="+mn-cs"/>
              </a:rPr>
              <a:t>, </a:t>
            </a:r>
            <a:r>
              <a:rPr lang="en-US" sz="1600" b="0" kern="1200" dirty="0" err="1">
                <a:ea typeface="ＭＳ Ｐゴシック"/>
                <a:cs typeface="+mn-cs"/>
              </a:rPr>
              <a:t>l'urine</a:t>
            </a:r>
            <a:r>
              <a:rPr lang="en-US" sz="1600" b="0" kern="1200" dirty="0">
                <a:ea typeface="ＭＳ Ｐゴシック"/>
                <a:cs typeface="+mn-cs"/>
              </a:rPr>
              <a:t> et la </a:t>
            </a:r>
            <a:r>
              <a:rPr lang="en-US" sz="1600" b="0" kern="1200" dirty="0" err="1">
                <a:ea typeface="ＭＳ Ｐゴシック"/>
                <a:cs typeface="+mn-cs"/>
              </a:rPr>
              <a:t>litière</a:t>
            </a:r>
            <a:endParaRPr lang="en-US" sz="1600" b="0" kern="1200" dirty="0">
              <a:ea typeface="ＭＳ Ｐゴシック"/>
              <a:cs typeface="+mn-cs"/>
            </a:endParaRPr>
          </a:p>
          <a:p>
            <a:pPr marL="252000" indent="-252000">
              <a:lnSpc>
                <a:spcPts val="2000"/>
              </a:lnSpc>
              <a:spcBef>
                <a:spcPts val="0"/>
              </a:spcBef>
              <a:spcAft>
                <a:spcPts val="600"/>
              </a:spcAft>
              <a:buFont typeface="Arial" panose="020B0604020202020204" pitchFamily="34" charset="0"/>
              <a:buChar char="•"/>
            </a:pPr>
            <a:r>
              <a:rPr lang="en-US" sz="1600" b="0" kern="1200" dirty="0" err="1">
                <a:ea typeface="ＭＳ Ｐゴシック"/>
                <a:cs typeface="+mn-cs"/>
              </a:rPr>
              <a:t>Peu</a:t>
            </a:r>
            <a:r>
              <a:rPr lang="en-US" sz="1600" b="0" kern="1200" dirty="0">
                <a:ea typeface="ＭＳ Ｐゴシック"/>
                <a:cs typeface="+mn-cs"/>
              </a:rPr>
              <a:t> de </a:t>
            </a:r>
            <a:r>
              <a:rPr lang="en-US" sz="1600" b="0" kern="1200" dirty="0" err="1">
                <a:ea typeface="ＭＳ Ｐゴシック"/>
                <a:cs typeface="+mn-cs"/>
              </a:rPr>
              <a:t>litière</a:t>
            </a:r>
            <a:r>
              <a:rPr lang="en-US" sz="1600" b="0" kern="1200" dirty="0">
                <a:ea typeface="ＭＳ Ｐゴシック"/>
                <a:cs typeface="+mn-cs"/>
              </a:rPr>
              <a:t>: à </a:t>
            </a:r>
            <a:r>
              <a:rPr lang="en-US" sz="1600" b="0" kern="1200" dirty="0" err="1">
                <a:ea typeface="ＭＳ Ｐゴシック"/>
                <a:cs typeface="+mn-cs"/>
              </a:rPr>
              <a:t>collecter</a:t>
            </a:r>
            <a:r>
              <a:rPr lang="en-US" sz="1600" b="0" kern="1200" dirty="0">
                <a:ea typeface="ＭＳ Ｐゴシック"/>
                <a:cs typeface="+mn-cs"/>
              </a:rPr>
              <a:t> </a:t>
            </a:r>
            <a:r>
              <a:rPr lang="en-US" sz="1600" b="0" kern="1200" dirty="0" err="1">
                <a:ea typeface="ＭＳ Ｐゴシック"/>
                <a:cs typeface="+mn-cs"/>
              </a:rPr>
              <a:t>quotidiennement</a:t>
            </a:r>
            <a:endParaRPr lang="en-US" sz="1600" b="0" kern="1200" dirty="0">
              <a:ea typeface="ＭＳ Ｐゴシック"/>
              <a:cs typeface="+mn-cs"/>
            </a:endParaRPr>
          </a:p>
          <a:p>
            <a:pPr marL="252000" indent="-252000">
              <a:lnSpc>
                <a:spcPts val="2000"/>
              </a:lnSpc>
              <a:spcBef>
                <a:spcPts val="0"/>
              </a:spcBef>
              <a:spcAft>
                <a:spcPts val="600"/>
              </a:spcAft>
              <a:buFont typeface="Arial" panose="020B0604020202020204" pitchFamily="34" charset="0"/>
              <a:buChar char="•"/>
            </a:pPr>
            <a:r>
              <a:rPr lang="en-US" sz="1600" b="0" kern="1200" dirty="0" err="1">
                <a:ea typeface="ＭＳ Ｐゴシック"/>
                <a:cs typeface="+mn-cs"/>
              </a:rPr>
              <a:t>Système</a:t>
            </a:r>
            <a:r>
              <a:rPr lang="en-US" sz="1600" b="0" kern="1200" dirty="0">
                <a:ea typeface="ＭＳ Ｐゴシック"/>
                <a:cs typeface="+mn-cs"/>
              </a:rPr>
              <a:t> de </a:t>
            </a:r>
            <a:r>
              <a:rPr lang="en-US" sz="1600" b="0" kern="1200" dirty="0" err="1">
                <a:ea typeface="ＭＳ Ｐゴシック"/>
                <a:cs typeface="+mn-cs"/>
              </a:rPr>
              <a:t>litière</a:t>
            </a:r>
            <a:r>
              <a:rPr lang="en-US" sz="1600" b="0" kern="1200" dirty="0">
                <a:ea typeface="ＭＳ Ｐゴシック"/>
                <a:cs typeface="+mn-cs"/>
              </a:rPr>
              <a:t> profonde: </a:t>
            </a:r>
            <a:r>
              <a:rPr lang="en-US" sz="1600" b="0" kern="1200" dirty="0" err="1">
                <a:ea typeface="ＭＳ Ｐゴシック"/>
                <a:cs typeface="+mn-cs"/>
              </a:rPr>
              <a:t>ajout</a:t>
            </a:r>
            <a:r>
              <a:rPr lang="en-US" sz="1600" b="0" kern="1200" dirty="0">
                <a:ea typeface="ＭＳ Ｐゴシック"/>
                <a:cs typeface="+mn-cs"/>
              </a:rPr>
              <a:t> </a:t>
            </a:r>
            <a:r>
              <a:rPr lang="en-US" sz="1600" b="0" kern="1200" dirty="0" err="1">
                <a:ea typeface="ＭＳ Ｐゴシック"/>
                <a:cs typeface="+mn-cs"/>
              </a:rPr>
              <a:t>quotidien</a:t>
            </a:r>
            <a:r>
              <a:rPr lang="en-US" sz="1600" b="0" kern="1200" dirty="0">
                <a:ea typeface="ＭＳ Ｐゴシック"/>
                <a:cs typeface="+mn-cs"/>
              </a:rPr>
              <a:t> de nouveau matériel, </a:t>
            </a:r>
            <a:r>
              <a:rPr lang="en-US" sz="1600" b="0" kern="1200" dirty="0" err="1">
                <a:ea typeface="ＭＳ Ｐゴシック"/>
                <a:cs typeface="+mn-cs"/>
              </a:rPr>
              <a:t>nettoyage</a:t>
            </a:r>
            <a:r>
              <a:rPr lang="en-US" sz="1600" b="0" kern="1200" dirty="0">
                <a:ea typeface="ＭＳ Ｐゴシック"/>
                <a:cs typeface="+mn-cs"/>
              </a:rPr>
              <a:t> </a:t>
            </a:r>
            <a:r>
              <a:rPr lang="en-US" sz="1600" b="0" kern="1200" dirty="0" err="1">
                <a:ea typeface="ＭＳ Ｐゴシック"/>
                <a:cs typeface="+mn-cs"/>
              </a:rPr>
              <a:t>périodique</a:t>
            </a:r>
            <a:endParaRPr lang="en-US" sz="1600" b="0" kern="1200" dirty="0">
              <a:ea typeface="ＭＳ Ｐゴシック"/>
              <a:cs typeface="+mn-cs"/>
            </a:endParaRPr>
          </a:p>
          <a:p>
            <a:pPr marL="252000" indent="-252000">
              <a:lnSpc>
                <a:spcPts val="2000"/>
              </a:lnSpc>
              <a:spcBef>
                <a:spcPts val="0"/>
              </a:spcBef>
              <a:spcAft>
                <a:spcPts val="600"/>
              </a:spcAft>
              <a:buFont typeface="Arial" panose="020B0604020202020204" pitchFamily="34" charset="0"/>
              <a:buChar char="•"/>
            </a:pPr>
            <a:endParaRPr lang="en-US" sz="1600" b="0" kern="1200" dirty="0">
              <a:ea typeface="ＭＳ Ｐゴシック"/>
              <a:cs typeface="+mn-cs"/>
            </a:endParaRPr>
          </a:p>
        </p:txBody>
      </p:sp>
      <p:pic>
        <p:nvPicPr>
          <p:cNvPr id="11" name="Grafik 10">
            <a:extLst>
              <a:ext uri="{FF2B5EF4-FFF2-40B4-BE49-F238E27FC236}">
                <a16:creationId xmlns:a16="http://schemas.microsoft.com/office/drawing/2014/main" id="{E54707D0-EAEE-48F9-A558-B11271B742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921" y="2729854"/>
            <a:ext cx="2317239" cy="1592874"/>
          </a:xfrm>
          <a:prstGeom prst="rect">
            <a:avLst/>
          </a:prstGeom>
        </p:spPr>
      </p:pic>
      <p:pic>
        <p:nvPicPr>
          <p:cNvPr id="12" name="Grafik 11">
            <a:extLst>
              <a:ext uri="{FF2B5EF4-FFF2-40B4-BE49-F238E27FC236}">
                <a16:creationId xmlns:a16="http://schemas.microsoft.com/office/drawing/2014/main" id="{7DBEA2B7-52D0-4B76-8BFA-3B7BF33D24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8920" y="4433426"/>
            <a:ext cx="2317239" cy="1592874"/>
          </a:xfrm>
          <a:prstGeom prst="rect">
            <a:avLst/>
          </a:prstGeom>
        </p:spPr>
      </p:pic>
      <p:sp>
        <p:nvSpPr>
          <p:cNvPr id="7" name="Content Placeholder 2">
            <a:extLst>
              <a:ext uri="{FF2B5EF4-FFF2-40B4-BE49-F238E27FC236}">
                <a16:creationId xmlns:a16="http://schemas.microsoft.com/office/drawing/2014/main" id="{54A4943F-FBAA-4A9F-987A-7EF4546034CC}"/>
              </a:ext>
            </a:extLst>
          </p:cNvPr>
          <p:cNvSpPr txBox="1">
            <a:spLocks/>
          </p:cNvSpPr>
          <p:nvPr/>
        </p:nvSpPr>
        <p:spPr bwMode="auto">
          <a:xfrm>
            <a:off x="2909744" y="2691950"/>
            <a:ext cx="4850333" cy="163077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defPPr>
              <a:defRPr lang="de-CH"/>
            </a:defPPr>
            <a:lvl1pPr marL="252000" indent="-252000" defTabSz="623888">
              <a:spcBef>
                <a:spcPts val="0"/>
              </a:spcBef>
              <a:spcAft>
                <a:spcPts val="600"/>
              </a:spcAft>
              <a:buClr>
                <a:schemeClr val="tx1"/>
              </a:buClr>
              <a:buSzPct val="100000"/>
              <a:buFont typeface="Arial" panose="020B0604020202020204" pitchFamily="34" charset="0"/>
              <a:buChar char="•"/>
              <a:defRPr sz="1600" b="0">
                <a:latin typeface="+mn-lt"/>
                <a:ea typeface="ＭＳ Ｐゴシック"/>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9pPr>
          </a:lstStyle>
          <a:p>
            <a:pPr marL="0" indent="0">
              <a:lnSpc>
                <a:spcPts val="2000"/>
              </a:lnSpc>
              <a:buNone/>
            </a:pPr>
            <a:r>
              <a:rPr lang="en-US" b="1" dirty="0"/>
              <a:t>Stockage et transport</a:t>
            </a:r>
          </a:p>
          <a:p>
            <a:pPr>
              <a:lnSpc>
                <a:spcPts val="2000"/>
              </a:lnSpc>
            </a:pPr>
            <a:r>
              <a:rPr lang="en-US" dirty="0"/>
              <a:t>Tas de fumier </a:t>
            </a:r>
            <a:r>
              <a:rPr lang="en-US" dirty="0" err="1"/>
              <a:t>ou</a:t>
            </a:r>
            <a:r>
              <a:rPr lang="en-US" dirty="0"/>
              <a:t> compost</a:t>
            </a:r>
          </a:p>
          <a:p>
            <a:pPr>
              <a:lnSpc>
                <a:spcPts val="2000"/>
              </a:lnSpc>
            </a:pPr>
            <a:r>
              <a:rPr lang="en-US" dirty="0" err="1"/>
              <a:t>Équilibrer</a:t>
            </a:r>
            <a:r>
              <a:rPr lang="en-US" dirty="0"/>
              <a:t> le mélange de fumier (riche </a:t>
            </a:r>
            <a:r>
              <a:rPr lang="en-US" dirty="0" err="1"/>
              <a:t>en</a:t>
            </a:r>
            <a:r>
              <a:rPr lang="en-US" dirty="0"/>
              <a:t> azote) et de </a:t>
            </a:r>
            <a:r>
              <a:rPr lang="en-US" dirty="0" err="1"/>
              <a:t>paille</a:t>
            </a:r>
            <a:r>
              <a:rPr lang="en-US" dirty="0"/>
              <a:t> </a:t>
            </a:r>
            <a:r>
              <a:rPr lang="en-US" dirty="0" err="1"/>
              <a:t>ou</a:t>
            </a:r>
            <a:r>
              <a:rPr lang="en-US" dirty="0"/>
              <a:t> de </a:t>
            </a:r>
            <a:r>
              <a:rPr lang="en-US" dirty="0" err="1"/>
              <a:t>copeaux</a:t>
            </a:r>
            <a:r>
              <a:rPr lang="en-US" dirty="0"/>
              <a:t> de </a:t>
            </a:r>
            <a:r>
              <a:rPr lang="en-US" dirty="0" err="1"/>
              <a:t>bois</a:t>
            </a:r>
            <a:r>
              <a:rPr lang="en-US" dirty="0"/>
              <a:t> (riches </a:t>
            </a:r>
            <a:r>
              <a:rPr lang="en-US" dirty="0" err="1"/>
              <a:t>en</a:t>
            </a:r>
            <a:r>
              <a:rPr lang="en-US" dirty="0"/>
              <a:t> </a:t>
            </a:r>
            <a:r>
              <a:rPr lang="en-US" dirty="0" err="1"/>
              <a:t>carbone</a:t>
            </a:r>
            <a:r>
              <a:rPr lang="en-US" dirty="0"/>
              <a:t>)</a:t>
            </a:r>
          </a:p>
        </p:txBody>
      </p:sp>
      <p:sp>
        <p:nvSpPr>
          <p:cNvPr id="9" name="Content Placeholder 2">
            <a:extLst>
              <a:ext uri="{FF2B5EF4-FFF2-40B4-BE49-F238E27FC236}">
                <a16:creationId xmlns:a16="http://schemas.microsoft.com/office/drawing/2014/main" id="{75D2D8B5-696A-45BE-A76C-597B1958E89E}"/>
              </a:ext>
            </a:extLst>
          </p:cNvPr>
          <p:cNvSpPr txBox="1">
            <a:spLocks/>
          </p:cNvSpPr>
          <p:nvPr/>
        </p:nvSpPr>
        <p:spPr bwMode="auto">
          <a:xfrm>
            <a:off x="2909744" y="4433426"/>
            <a:ext cx="4911496" cy="159287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defPPr>
              <a:defRPr lang="de-CH"/>
            </a:defPPr>
            <a:lvl1pPr marL="252000" indent="-252000" defTabSz="623888">
              <a:spcBef>
                <a:spcPts val="0"/>
              </a:spcBef>
              <a:spcAft>
                <a:spcPts val="600"/>
              </a:spcAft>
              <a:buClr>
                <a:schemeClr val="tx1"/>
              </a:buClr>
              <a:buSzPct val="100000"/>
              <a:buFont typeface="Arial" panose="020B0604020202020204" pitchFamily="34" charset="0"/>
              <a:buChar char="•"/>
              <a:defRPr sz="1600" b="0">
                <a:latin typeface="+mn-lt"/>
                <a:ea typeface="ＭＳ Ｐゴシック"/>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9pPr>
          </a:lstStyle>
          <a:p>
            <a:pPr marL="0" indent="0">
              <a:lnSpc>
                <a:spcPts val="2000"/>
              </a:lnSpc>
              <a:buNone/>
            </a:pPr>
            <a:r>
              <a:rPr lang="en-US" b="1" dirty="0"/>
              <a:t>Application</a:t>
            </a:r>
          </a:p>
          <a:p>
            <a:pPr>
              <a:lnSpc>
                <a:spcPts val="2000"/>
              </a:lnSpc>
            </a:pPr>
            <a:r>
              <a:rPr lang="en-US" dirty="0"/>
              <a:t>Appliquer aux </a:t>
            </a:r>
            <a:r>
              <a:rPr lang="en-US" dirty="0" err="1"/>
              <a:t>pâtures</a:t>
            </a:r>
            <a:r>
              <a:rPr lang="en-US" dirty="0"/>
              <a:t> </a:t>
            </a:r>
            <a:r>
              <a:rPr lang="en-US" dirty="0" err="1"/>
              <a:t>ou</a:t>
            </a:r>
            <a:r>
              <a:rPr lang="en-US" dirty="0"/>
              <a:t> cultures</a:t>
            </a:r>
          </a:p>
          <a:p>
            <a:pPr>
              <a:lnSpc>
                <a:spcPts val="2000"/>
              </a:lnSpc>
            </a:pPr>
            <a:r>
              <a:rPr lang="en-GB" dirty="0" err="1"/>
              <a:t>Ajuster</a:t>
            </a:r>
            <a:r>
              <a:rPr lang="en-GB" dirty="0"/>
              <a:t> la </a:t>
            </a:r>
            <a:r>
              <a:rPr lang="en-GB" dirty="0" err="1"/>
              <a:t>quantité</a:t>
            </a:r>
            <a:r>
              <a:rPr lang="en-GB" dirty="0"/>
              <a:t> </a:t>
            </a:r>
            <a:r>
              <a:rPr lang="en-GB" dirty="0" err="1"/>
              <a:t>d'engrais</a:t>
            </a:r>
            <a:r>
              <a:rPr lang="en-GB" dirty="0"/>
              <a:t> </a:t>
            </a:r>
            <a:r>
              <a:rPr lang="en-GB" dirty="0" err="1"/>
              <a:t>organique</a:t>
            </a:r>
            <a:r>
              <a:rPr lang="en-GB" dirty="0"/>
              <a:t> </a:t>
            </a:r>
            <a:r>
              <a:rPr lang="en-GB" dirty="0" err="1"/>
              <a:t>composté</a:t>
            </a:r>
            <a:r>
              <a:rPr lang="en-GB" dirty="0"/>
              <a:t> aux </a:t>
            </a:r>
            <a:r>
              <a:rPr lang="en-GB" dirty="0" err="1"/>
              <a:t>besoins</a:t>
            </a:r>
            <a:r>
              <a:rPr lang="en-GB" dirty="0"/>
              <a:t> des </a:t>
            </a:r>
            <a:r>
              <a:rPr lang="en-GB" dirty="0" err="1"/>
              <a:t>plantes</a:t>
            </a:r>
            <a:r>
              <a:rPr lang="en-GB" dirty="0"/>
              <a:t> et aux conditions du sol</a:t>
            </a:r>
            <a:endParaRPr lang="en-US" dirty="0"/>
          </a:p>
        </p:txBody>
      </p:sp>
    </p:spTree>
    <p:extLst>
      <p:ext uri="{BB962C8B-B14F-4D97-AF65-F5344CB8AC3E}">
        <p14:creationId xmlns:p14="http://schemas.microsoft.com/office/powerpoint/2010/main" val="2829175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AE001A8-8FA3-4AC1-B5E0-F471F99DE4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6119"/>
          <a:stretch/>
        </p:blipFill>
        <p:spPr>
          <a:xfrm>
            <a:off x="827584" y="864515"/>
            <a:ext cx="7040718" cy="3649533"/>
          </a:xfrm>
          <a:prstGeom prst="rect">
            <a:avLst/>
          </a:prstGeom>
        </p:spPr>
      </p:pic>
      <p:sp>
        <p:nvSpPr>
          <p:cNvPr id="2" name="Title 1">
            <a:extLst>
              <a:ext uri="{FF2B5EF4-FFF2-40B4-BE49-F238E27FC236}">
                <a16:creationId xmlns:a16="http://schemas.microsoft.com/office/drawing/2014/main" id="{48C8D0C9-8A27-4099-8CD5-44C0E3636596}"/>
              </a:ext>
            </a:extLst>
          </p:cNvPr>
          <p:cNvSpPr>
            <a:spLocks noGrp="1"/>
          </p:cNvSpPr>
          <p:nvPr>
            <p:ph type="title"/>
          </p:nvPr>
        </p:nvSpPr>
        <p:spPr/>
        <p:txBody>
          <a:bodyPr/>
          <a:lstStyle/>
          <a:p>
            <a:r>
              <a:rPr lang="en-US"/>
              <a:t>Biodigesteur</a:t>
            </a:r>
          </a:p>
        </p:txBody>
      </p:sp>
      <p:pic>
        <p:nvPicPr>
          <p:cNvPr id="4" name="Grafik 3">
            <a:extLst>
              <a:ext uri="{FF2B5EF4-FFF2-40B4-BE49-F238E27FC236}">
                <a16:creationId xmlns:a16="http://schemas.microsoft.com/office/drawing/2014/main" id="{9FEF49BC-7FC5-4CC8-9C5A-A32DCBEAAC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9906" y="4861385"/>
            <a:ext cx="3636404" cy="1057864"/>
          </a:xfrm>
          <a:prstGeom prst="rect">
            <a:avLst/>
          </a:prstGeom>
        </p:spPr>
      </p:pic>
      <p:grpSp>
        <p:nvGrpSpPr>
          <p:cNvPr id="39" name="Gruppieren 38">
            <a:extLst>
              <a:ext uri="{FF2B5EF4-FFF2-40B4-BE49-F238E27FC236}">
                <a16:creationId xmlns:a16="http://schemas.microsoft.com/office/drawing/2014/main" id="{4029B6A6-9F8A-40CE-B826-51C26257668D}"/>
              </a:ext>
            </a:extLst>
          </p:cNvPr>
          <p:cNvGrpSpPr/>
          <p:nvPr/>
        </p:nvGrpSpPr>
        <p:grpSpPr>
          <a:xfrm>
            <a:off x="3656615" y="3838218"/>
            <a:ext cx="1656184" cy="1032106"/>
            <a:chOff x="3635896" y="3727425"/>
            <a:chExt cx="1656184" cy="1032106"/>
          </a:xfrm>
        </p:grpSpPr>
        <p:cxnSp>
          <p:nvCxnSpPr>
            <p:cNvPr id="6" name="Straight Arrow Connector 5">
              <a:extLst>
                <a:ext uri="{FF2B5EF4-FFF2-40B4-BE49-F238E27FC236}">
                  <a16:creationId xmlns:a16="http://schemas.microsoft.com/office/drawing/2014/main" id="{A275C993-EB81-47F2-942A-EB18F93E248F}"/>
                </a:ext>
              </a:extLst>
            </p:cNvPr>
            <p:cNvCxnSpPr>
              <a:cxnSpLocks/>
            </p:cNvCxnSpPr>
            <p:nvPr/>
          </p:nvCxnSpPr>
          <p:spPr bwMode="auto">
            <a:xfrm flipH="1">
              <a:off x="3635896" y="3762744"/>
              <a:ext cx="792088" cy="953766"/>
            </a:xfrm>
            <a:prstGeom prst="straightConnector1">
              <a:avLst/>
            </a:prstGeom>
            <a:solidFill>
              <a:schemeClr val="accent1"/>
            </a:solidFill>
            <a:ln w="76200" cap="flat" cmpd="sng" algn="ctr">
              <a:solidFill>
                <a:schemeClr val="accent2">
                  <a:lumMod val="40000"/>
                  <a:lumOff val="60000"/>
                </a:schemeClr>
              </a:solidFill>
              <a:prstDash val="solid"/>
              <a:round/>
              <a:headEnd type="none" w="sm" len="sm"/>
              <a:tailEnd type="triangle"/>
            </a:ln>
            <a:effectLst/>
          </p:spPr>
        </p:cxnSp>
        <p:cxnSp>
          <p:nvCxnSpPr>
            <p:cNvPr id="8" name="Straight Arrow Connector 7">
              <a:extLst>
                <a:ext uri="{FF2B5EF4-FFF2-40B4-BE49-F238E27FC236}">
                  <a16:creationId xmlns:a16="http://schemas.microsoft.com/office/drawing/2014/main" id="{3CF8315B-0D5C-4F49-B6EC-8ACCC6D277C2}"/>
                </a:ext>
              </a:extLst>
            </p:cNvPr>
            <p:cNvCxnSpPr>
              <a:cxnSpLocks/>
            </p:cNvCxnSpPr>
            <p:nvPr/>
          </p:nvCxnSpPr>
          <p:spPr bwMode="auto">
            <a:xfrm>
              <a:off x="4427984" y="3727425"/>
              <a:ext cx="0" cy="1032106"/>
            </a:xfrm>
            <a:prstGeom prst="straightConnector1">
              <a:avLst/>
            </a:prstGeom>
            <a:solidFill>
              <a:schemeClr val="accent1"/>
            </a:solidFill>
            <a:ln w="76200" cap="flat" cmpd="sng" algn="ctr">
              <a:solidFill>
                <a:schemeClr val="accent2">
                  <a:lumMod val="40000"/>
                  <a:lumOff val="60000"/>
                </a:schemeClr>
              </a:solidFill>
              <a:prstDash val="solid"/>
              <a:round/>
              <a:headEnd type="none" w="sm" len="sm"/>
              <a:tailEnd type="triangle"/>
            </a:ln>
            <a:effectLst/>
          </p:spPr>
        </p:cxnSp>
        <p:cxnSp>
          <p:nvCxnSpPr>
            <p:cNvPr id="10" name="Straight Arrow Connector 9">
              <a:extLst>
                <a:ext uri="{FF2B5EF4-FFF2-40B4-BE49-F238E27FC236}">
                  <a16:creationId xmlns:a16="http://schemas.microsoft.com/office/drawing/2014/main" id="{B87C4AC8-A443-447A-B55B-88BFA3ED20FF}"/>
                </a:ext>
              </a:extLst>
            </p:cNvPr>
            <p:cNvCxnSpPr>
              <a:cxnSpLocks/>
            </p:cNvCxnSpPr>
            <p:nvPr/>
          </p:nvCxnSpPr>
          <p:spPr bwMode="auto">
            <a:xfrm>
              <a:off x="4454397" y="3762744"/>
              <a:ext cx="837683" cy="982134"/>
            </a:xfrm>
            <a:prstGeom prst="straightConnector1">
              <a:avLst/>
            </a:prstGeom>
            <a:solidFill>
              <a:schemeClr val="accent1"/>
            </a:solidFill>
            <a:ln w="76200" cap="flat" cmpd="sng" algn="ctr">
              <a:solidFill>
                <a:schemeClr val="accent2">
                  <a:lumMod val="40000"/>
                  <a:lumOff val="60000"/>
                </a:schemeClr>
              </a:solidFill>
              <a:prstDash val="solid"/>
              <a:round/>
              <a:headEnd type="none" w="sm" len="sm"/>
              <a:tailEnd type="triangle"/>
            </a:ln>
            <a:effectLst/>
          </p:spPr>
        </p:cxnSp>
      </p:grpSp>
      <p:sp>
        <p:nvSpPr>
          <p:cNvPr id="17" name="TextBox 16">
            <a:extLst>
              <a:ext uri="{FF2B5EF4-FFF2-40B4-BE49-F238E27FC236}">
                <a16:creationId xmlns:a16="http://schemas.microsoft.com/office/drawing/2014/main" id="{14427C4E-3248-4FFE-92CE-43839441FCF9}"/>
              </a:ext>
            </a:extLst>
          </p:cNvPr>
          <p:cNvSpPr txBox="1"/>
          <p:nvPr/>
        </p:nvSpPr>
        <p:spPr>
          <a:xfrm>
            <a:off x="4053522" y="5823725"/>
            <a:ext cx="748923" cy="369332"/>
          </a:xfrm>
          <a:prstGeom prst="rect">
            <a:avLst/>
          </a:prstGeom>
          <a:noFill/>
        </p:spPr>
        <p:txBody>
          <a:bodyPr wrap="none" rtlCol="0">
            <a:spAutoFit/>
          </a:bodyPr>
          <a:lstStyle/>
          <a:p>
            <a:r>
              <a:rPr lang="en-US" sz="1800"/>
              <a:t>Lumière</a:t>
            </a:r>
            <a:endParaRPr lang="en-US"/>
          </a:p>
        </p:txBody>
      </p:sp>
      <p:sp>
        <p:nvSpPr>
          <p:cNvPr id="18" name="TextBox 17">
            <a:extLst>
              <a:ext uri="{FF2B5EF4-FFF2-40B4-BE49-F238E27FC236}">
                <a16:creationId xmlns:a16="http://schemas.microsoft.com/office/drawing/2014/main" id="{589B43EF-32EF-4EE7-A6F0-CEE1D03A0CED}"/>
              </a:ext>
            </a:extLst>
          </p:cNvPr>
          <p:cNvSpPr txBox="1"/>
          <p:nvPr/>
        </p:nvSpPr>
        <p:spPr>
          <a:xfrm>
            <a:off x="5498724" y="5816746"/>
            <a:ext cx="684803" cy="369332"/>
          </a:xfrm>
          <a:prstGeom prst="rect">
            <a:avLst/>
          </a:prstGeom>
          <a:noFill/>
        </p:spPr>
        <p:txBody>
          <a:bodyPr wrap="none" rtlCol="0">
            <a:spAutoFit/>
          </a:bodyPr>
          <a:lstStyle/>
          <a:p>
            <a:r>
              <a:rPr lang="en-US" sz="1800"/>
              <a:t>Chaleur</a:t>
            </a:r>
            <a:endParaRPr lang="en-US"/>
          </a:p>
        </p:txBody>
      </p:sp>
      <p:sp>
        <p:nvSpPr>
          <p:cNvPr id="19" name="TextBox 18">
            <a:extLst>
              <a:ext uri="{FF2B5EF4-FFF2-40B4-BE49-F238E27FC236}">
                <a16:creationId xmlns:a16="http://schemas.microsoft.com/office/drawing/2014/main" id="{E46E7AC7-9866-48DA-BCDF-8F389CCD1B88}"/>
              </a:ext>
            </a:extLst>
          </p:cNvPr>
          <p:cNvSpPr txBox="1"/>
          <p:nvPr/>
        </p:nvSpPr>
        <p:spPr>
          <a:xfrm>
            <a:off x="2642068" y="5823725"/>
            <a:ext cx="877163" cy="369332"/>
          </a:xfrm>
          <a:prstGeom prst="rect">
            <a:avLst/>
          </a:prstGeom>
          <a:noFill/>
        </p:spPr>
        <p:txBody>
          <a:bodyPr wrap="none" rtlCol="0">
            <a:spAutoFit/>
          </a:bodyPr>
          <a:lstStyle/>
          <a:p>
            <a:r>
              <a:rPr lang="en-US" sz="1800"/>
              <a:t>Puissance</a:t>
            </a:r>
            <a:endParaRPr lang="en-US"/>
          </a:p>
        </p:txBody>
      </p:sp>
      <p:sp>
        <p:nvSpPr>
          <p:cNvPr id="32" name="TextBox 31">
            <a:extLst>
              <a:ext uri="{FF2B5EF4-FFF2-40B4-BE49-F238E27FC236}">
                <a16:creationId xmlns:a16="http://schemas.microsoft.com/office/drawing/2014/main" id="{2C68F596-6784-4D6F-9271-3AB4DD22C00E}"/>
              </a:ext>
            </a:extLst>
          </p:cNvPr>
          <p:cNvSpPr txBox="1"/>
          <p:nvPr/>
        </p:nvSpPr>
        <p:spPr>
          <a:xfrm>
            <a:off x="5690158" y="864515"/>
            <a:ext cx="1282275" cy="36974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b="0"/>
            </a:lvl1pPr>
          </a:lstStyle>
          <a:p>
            <a:r>
              <a:rPr lang="en-US" b="1" err="1">
                <a:solidFill>
                  <a:srgbClr val="009900"/>
                </a:solidFill>
              </a:rPr>
              <a:t>Engrais</a:t>
            </a:r>
            <a:endParaRPr lang="en-US" b="1">
              <a:solidFill>
                <a:srgbClr val="009900"/>
              </a:solidFill>
            </a:endParaRPr>
          </a:p>
        </p:txBody>
      </p:sp>
      <p:sp>
        <p:nvSpPr>
          <p:cNvPr id="15" name="Rechteck 6">
            <a:extLst>
              <a:ext uri="{FF2B5EF4-FFF2-40B4-BE49-F238E27FC236}">
                <a16:creationId xmlns:a16="http://schemas.microsoft.com/office/drawing/2014/main" id="{14E213ED-9E84-4AAD-90CA-F510D81AD112}"/>
              </a:ext>
            </a:extLst>
          </p:cNvPr>
          <p:cNvSpPr/>
          <p:nvPr/>
        </p:nvSpPr>
        <p:spPr>
          <a:xfrm>
            <a:off x="318364" y="3769439"/>
            <a:ext cx="3046460" cy="1057864"/>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marL="288000" indent="-288000" defTabSz="623888">
              <a:spcBef>
                <a:spcPct val="10000"/>
              </a:spcBef>
              <a:spcAft>
                <a:spcPct val="10000"/>
              </a:spcAft>
              <a:buClr>
                <a:schemeClr val="tx1"/>
              </a:buClr>
              <a:buSzPct val="100000"/>
            </a:pPr>
            <a:r>
              <a:rPr lang="de-CH" sz="1400" dirty="0">
                <a:latin typeface="+mn-lt"/>
                <a:ea typeface="ＭＳ Ｐゴシック"/>
                <a:cs typeface="Arial"/>
              </a:rPr>
              <a:t>1. 	</a:t>
            </a:r>
            <a:r>
              <a:rPr lang="de-CH" sz="1400" b="0" dirty="0">
                <a:latin typeface="+mn-lt"/>
                <a:ea typeface="ＭＳ Ｐゴシック"/>
                <a:cs typeface="Arial"/>
              </a:rPr>
              <a:t>Le </a:t>
            </a:r>
            <a:r>
              <a:rPr lang="de-CH" sz="1400" b="0" dirty="0" err="1">
                <a:latin typeface="+mn-lt"/>
                <a:ea typeface="ＭＳ Ｐゴシック"/>
                <a:cs typeface="Arial"/>
              </a:rPr>
              <a:t>fumier</a:t>
            </a:r>
            <a:r>
              <a:rPr lang="de-CH" sz="1400" b="0" dirty="0">
                <a:latin typeface="+mn-lt"/>
                <a:ea typeface="ＭＳ Ｐゴシック"/>
                <a:cs typeface="Arial"/>
              </a:rPr>
              <a:t> et </a:t>
            </a:r>
            <a:r>
              <a:rPr lang="de-CH" sz="1400" b="0" dirty="0" err="1">
                <a:latin typeface="+mn-lt"/>
                <a:ea typeface="ＭＳ Ｐゴシック"/>
                <a:cs typeface="Arial"/>
              </a:rPr>
              <a:t>d'autres</a:t>
            </a:r>
            <a:r>
              <a:rPr lang="de-CH" sz="1400" b="0" dirty="0">
                <a:latin typeface="+mn-lt"/>
                <a:ea typeface="ＭＳ Ｐゴシック"/>
                <a:cs typeface="Arial"/>
              </a:rPr>
              <a:t> </a:t>
            </a:r>
            <a:r>
              <a:rPr lang="de-CH" sz="1400" b="0" dirty="0" err="1">
                <a:latin typeface="+mn-lt"/>
                <a:ea typeface="ＭＳ Ｐゴシック"/>
                <a:cs typeface="Arial"/>
              </a:rPr>
              <a:t>matières</a:t>
            </a:r>
            <a:r>
              <a:rPr lang="de-CH" sz="1400" b="0" dirty="0">
                <a:latin typeface="+mn-lt"/>
                <a:ea typeface="ＭＳ Ｐゴシック"/>
                <a:cs typeface="Arial"/>
              </a:rPr>
              <a:t> </a:t>
            </a:r>
            <a:r>
              <a:rPr lang="de-CH" sz="1400" b="0" dirty="0" err="1">
                <a:latin typeface="+mn-lt"/>
                <a:ea typeface="ＭＳ Ｐゴシック"/>
                <a:cs typeface="Arial"/>
              </a:rPr>
              <a:t>organiques</a:t>
            </a:r>
            <a:r>
              <a:rPr lang="de-CH" sz="1400" b="0" dirty="0">
                <a:latin typeface="+mn-lt"/>
                <a:ea typeface="ＭＳ Ｐゴシック"/>
                <a:cs typeface="Arial"/>
              </a:rPr>
              <a:t> et </a:t>
            </a:r>
            <a:r>
              <a:rPr lang="de-CH" sz="1400" b="0" dirty="0" err="1">
                <a:latin typeface="+mn-lt"/>
                <a:ea typeface="ＭＳ Ｐゴシック"/>
                <a:cs typeface="Arial"/>
              </a:rPr>
              <a:t>déchets</a:t>
            </a:r>
            <a:r>
              <a:rPr lang="de-CH" sz="1400" b="0" dirty="0">
                <a:latin typeface="+mn-lt"/>
                <a:ea typeface="ＭＳ Ｐゴシック"/>
                <a:cs typeface="Arial"/>
              </a:rPr>
              <a:t> </a:t>
            </a:r>
            <a:r>
              <a:rPr lang="de-CH" sz="1400" b="0" dirty="0" err="1">
                <a:latin typeface="+mn-lt"/>
                <a:ea typeface="ＭＳ Ｐゴシック"/>
                <a:cs typeface="Arial"/>
              </a:rPr>
              <a:t>sont</a:t>
            </a:r>
            <a:r>
              <a:rPr lang="de-CH" sz="1400" b="0" dirty="0">
                <a:latin typeface="+mn-lt"/>
                <a:ea typeface="ＭＳ Ｐゴシック"/>
                <a:cs typeface="Arial"/>
              </a:rPr>
              <a:t> </a:t>
            </a:r>
            <a:r>
              <a:rPr lang="de-CH" sz="1400" b="0" dirty="0" err="1">
                <a:latin typeface="+mn-lt"/>
                <a:ea typeface="ＭＳ Ｐゴシック"/>
                <a:cs typeface="Arial"/>
              </a:rPr>
              <a:t>introduits</a:t>
            </a:r>
            <a:r>
              <a:rPr lang="de-CH" sz="1400" b="0" dirty="0">
                <a:latin typeface="+mn-lt"/>
                <a:ea typeface="ＭＳ Ｐゴシック"/>
                <a:cs typeface="Arial"/>
              </a:rPr>
              <a:t> </a:t>
            </a:r>
            <a:r>
              <a:rPr lang="de-CH" sz="1400" b="0" dirty="0" err="1">
                <a:latin typeface="+mn-lt"/>
                <a:ea typeface="ＭＳ Ｐゴシック"/>
                <a:cs typeface="Arial"/>
              </a:rPr>
              <a:t>dans</a:t>
            </a:r>
            <a:r>
              <a:rPr lang="de-CH" sz="1400" b="0" dirty="0">
                <a:latin typeface="+mn-lt"/>
                <a:ea typeface="ＭＳ Ｐゴシック"/>
                <a:cs typeface="Arial"/>
              </a:rPr>
              <a:t> le </a:t>
            </a:r>
            <a:r>
              <a:rPr lang="de-CH" sz="1400" b="0" dirty="0" err="1">
                <a:latin typeface="+mn-lt"/>
                <a:ea typeface="ＭＳ Ｐゴシック"/>
                <a:cs typeface="Arial"/>
              </a:rPr>
              <a:t>biodigesteur</a:t>
            </a:r>
            <a:r>
              <a:rPr lang="de-CH" sz="1400" b="0" dirty="0">
                <a:latin typeface="+mn-lt"/>
                <a:ea typeface="ＭＳ Ｐゴシック"/>
                <a:cs typeface="Arial"/>
              </a:rPr>
              <a:t>.</a:t>
            </a:r>
            <a:endParaRPr lang="en-US" sz="1400" b="0" dirty="0">
              <a:latin typeface="+mn-lt"/>
              <a:ea typeface="ＭＳ Ｐゴシック"/>
              <a:cs typeface="Arial"/>
            </a:endParaRPr>
          </a:p>
        </p:txBody>
      </p:sp>
      <p:sp>
        <p:nvSpPr>
          <p:cNvPr id="16" name="Rechteck 6">
            <a:extLst>
              <a:ext uri="{FF2B5EF4-FFF2-40B4-BE49-F238E27FC236}">
                <a16:creationId xmlns:a16="http://schemas.microsoft.com/office/drawing/2014/main" id="{DA4F9CF1-27A5-4BF6-8D56-69A5A066676C}"/>
              </a:ext>
            </a:extLst>
          </p:cNvPr>
          <p:cNvSpPr/>
          <p:nvPr/>
        </p:nvSpPr>
        <p:spPr>
          <a:xfrm>
            <a:off x="2818701" y="871869"/>
            <a:ext cx="2889922" cy="902309"/>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marL="288000" indent="-288000" defTabSz="623888">
              <a:spcBef>
                <a:spcPct val="10000"/>
              </a:spcBef>
              <a:spcAft>
                <a:spcPct val="10000"/>
              </a:spcAft>
              <a:buClr>
                <a:schemeClr val="tx1"/>
              </a:buClr>
              <a:buSzPct val="100000"/>
            </a:pPr>
            <a:r>
              <a:rPr lang="de-CH" sz="1400" dirty="0">
                <a:latin typeface="+mn-lt"/>
                <a:ea typeface="ＭＳ Ｐゴシック"/>
                <a:cs typeface="Arial"/>
              </a:rPr>
              <a:t>2. 	</a:t>
            </a:r>
            <a:r>
              <a:rPr lang="de-CH" sz="1400" b="0" dirty="0">
                <a:latin typeface="+mn-lt"/>
                <a:ea typeface="ＭＳ Ｐゴシック"/>
                <a:cs typeface="Arial"/>
              </a:rPr>
              <a:t>Les </a:t>
            </a:r>
            <a:r>
              <a:rPr lang="de-CH" sz="1400" b="0" dirty="0" err="1">
                <a:latin typeface="+mn-lt"/>
                <a:ea typeface="ＭＳ Ｐゴシック"/>
                <a:cs typeface="Arial"/>
              </a:rPr>
              <a:t>microbes</a:t>
            </a:r>
            <a:r>
              <a:rPr lang="de-CH" sz="1400" b="0" dirty="0">
                <a:latin typeface="+mn-lt"/>
                <a:ea typeface="ＭＳ Ｐゴシック"/>
                <a:cs typeface="Arial"/>
              </a:rPr>
              <a:t> </a:t>
            </a:r>
            <a:r>
              <a:rPr lang="de-CH" sz="1400" b="0" dirty="0" err="1">
                <a:latin typeface="+mn-lt"/>
                <a:ea typeface="ＭＳ Ｐゴシック"/>
                <a:cs typeface="Arial"/>
              </a:rPr>
              <a:t>transforment</a:t>
            </a:r>
            <a:r>
              <a:rPr lang="de-CH" sz="1400" b="0" dirty="0">
                <a:latin typeface="+mn-lt"/>
                <a:ea typeface="ＭＳ Ｐゴシック"/>
                <a:cs typeface="Arial"/>
              </a:rPr>
              <a:t> la matière </a:t>
            </a:r>
            <a:r>
              <a:rPr lang="de-CH" sz="1400" b="0" dirty="0" err="1">
                <a:latin typeface="+mn-lt"/>
                <a:ea typeface="ＭＳ Ｐゴシック"/>
                <a:cs typeface="Arial"/>
              </a:rPr>
              <a:t>organique</a:t>
            </a:r>
            <a:r>
              <a:rPr lang="de-CH" sz="1400" b="0" dirty="0">
                <a:latin typeface="+mn-lt"/>
                <a:ea typeface="ＭＳ Ｐゴシック"/>
                <a:cs typeface="Arial"/>
              </a:rPr>
              <a:t> en gaz et en </a:t>
            </a:r>
            <a:r>
              <a:rPr lang="de-CH" sz="1400" b="0" dirty="0" err="1">
                <a:latin typeface="+mn-lt"/>
                <a:ea typeface="ＭＳ Ｐゴシック"/>
                <a:cs typeface="Arial"/>
              </a:rPr>
              <a:t>lisier</a:t>
            </a:r>
            <a:r>
              <a:rPr lang="de-CH" sz="1400" b="0" dirty="0">
                <a:latin typeface="+mn-lt"/>
                <a:ea typeface="ＭＳ Ｐゴシック"/>
                <a:cs typeface="Arial"/>
              </a:rPr>
              <a:t> de </a:t>
            </a:r>
            <a:r>
              <a:rPr lang="de-CH" sz="1400" b="0" dirty="0" err="1">
                <a:latin typeface="+mn-lt"/>
                <a:ea typeface="ＭＳ Ｐゴシック"/>
                <a:cs typeface="Arial"/>
              </a:rPr>
              <a:t>fermentation</a:t>
            </a:r>
            <a:r>
              <a:rPr lang="de-CH" sz="1400" b="0" dirty="0">
                <a:latin typeface="+mn-lt"/>
                <a:ea typeface="ＭＳ Ｐゴシック"/>
                <a:cs typeface="Arial"/>
              </a:rPr>
              <a:t>.</a:t>
            </a:r>
            <a:endParaRPr lang="en-US" sz="1400" b="0" dirty="0">
              <a:latin typeface="+mn-lt"/>
              <a:ea typeface="ＭＳ Ｐゴシック"/>
              <a:cs typeface="Arial"/>
            </a:endParaRPr>
          </a:p>
        </p:txBody>
      </p:sp>
      <p:sp>
        <p:nvSpPr>
          <p:cNvPr id="20" name="Rechteck 6">
            <a:extLst>
              <a:ext uri="{FF2B5EF4-FFF2-40B4-BE49-F238E27FC236}">
                <a16:creationId xmlns:a16="http://schemas.microsoft.com/office/drawing/2014/main" id="{1C35A3BA-4BA4-48D2-A2B5-C05B8BDD0993}"/>
              </a:ext>
            </a:extLst>
          </p:cNvPr>
          <p:cNvSpPr/>
          <p:nvPr/>
        </p:nvSpPr>
        <p:spPr>
          <a:xfrm>
            <a:off x="6044338" y="4313880"/>
            <a:ext cx="2791127" cy="939544"/>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marL="288000" indent="-288000" defTabSz="623888">
              <a:spcBef>
                <a:spcPct val="10000"/>
              </a:spcBef>
              <a:spcAft>
                <a:spcPct val="10000"/>
              </a:spcAft>
              <a:buClr>
                <a:schemeClr val="tx1"/>
              </a:buClr>
              <a:buSzPct val="100000"/>
            </a:pPr>
            <a:r>
              <a:rPr lang="en-GB" sz="1400" dirty="0">
                <a:latin typeface="+mn-lt"/>
                <a:ea typeface="ＭＳ Ｐゴシック"/>
                <a:cs typeface="Arial"/>
              </a:rPr>
              <a:t>3. 	</a:t>
            </a:r>
            <a:r>
              <a:rPr lang="en-GB" sz="1400" b="0" dirty="0">
                <a:latin typeface="+mn-lt"/>
                <a:ea typeface="ＭＳ Ｐゴシック"/>
                <a:cs typeface="Arial"/>
              </a:rPr>
              <a:t>Le </a:t>
            </a:r>
            <a:r>
              <a:rPr lang="en-GB" sz="1400" b="0" dirty="0" err="1">
                <a:latin typeface="+mn-lt"/>
                <a:ea typeface="ＭＳ Ｐゴシック"/>
                <a:cs typeface="Arial"/>
              </a:rPr>
              <a:t>gaz</a:t>
            </a:r>
            <a:r>
              <a:rPr lang="en-GB" sz="1400" b="0" dirty="0">
                <a:latin typeface="+mn-lt"/>
                <a:ea typeface="ＭＳ Ｐゴシック"/>
                <a:cs typeface="Arial"/>
              </a:rPr>
              <a:t> </a:t>
            </a:r>
            <a:r>
              <a:rPr lang="en-GB" sz="1400" b="0" dirty="0" err="1">
                <a:latin typeface="+mn-lt"/>
                <a:ea typeface="ＭＳ Ｐゴシック"/>
                <a:cs typeface="Arial"/>
              </a:rPr>
              <a:t>peut</a:t>
            </a:r>
            <a:r>
              <a:rPr lang="en-GB" sz="1400" b="0" dirty="0">
                <a:latin typeface="+mn-lt"/>
                <a:ea typeface="ＭＳ Ｐゴシック"/>
                <a:cs typeface="Arial"/>
              </a:rPr>
              <a:t> </a:t>
            </a:r>
            <a:r>
              <a:rPr lang="en-GB" sz="1400" b="0" dirty="0" err="1">
                <a:latin typeface="+mn-lt"/>
                <a:ea typeface="ＭＳ Ｐゴシック"/>
                <a:cs typeface="Arial"/>
              </a:rPr>
              <a:t>être</a:t>
            </a:r>
            <a:r>
              <a:rPr lang="en-GB" sz="1400" b="0" dirty="0">
                <a:latin typeface="+mn-lt"/>
                <a:ea typeface="ＭＳ Ｐゴシック"/>
                <a:cs typeface="Arial"/>
              </a:rPr>
              <a:t> </a:t>
            </a:r>
            <a:r>
              <a:rPr lang="en-GB" sz="1400" b="0" dirty="0" err="1">
                <a:latin typeface="+mn-lt"/>
                <a:ea typeface="ＭＳ Ｐゴシック"/>
                <a:cs typeface="Arial"/>
              </a:rPr>
              <a:t>utilisé</a:t>
            </a:r>
            <a:r>
              <a:rPr lang="en-GB" sz="1400" b="0" dirty="0">
                <a:latin typeface="+mn-lt"/>
                <a:ea typeface="ＭＳ Ｐゴシック"/>
                <a:cs typeface="Arial"/>
              </a:rPr>
              <a:t> </a:t>
            </a:r>
            <a:r>
              <a:rPr lang="en-GB" sz="1400" b="0" dirty="0" err="1">
                <a:latin typeface="+mn-lt"/>
                <a:ea typeface="ＭＳ Ｐゴシック"/>
                <a:cs typeface="Arial"/>
              </a:rPr>
              <a:t>comme</a:t>
            </a:r>
            <a:r>
              <a:rPr lang="en-GB" sz="1400" b="0" dirty="0">
                <a:latin typeface="+mn-lt"/>
                <a:ea typeface="ＭＳ Ｐゴシック"/>
                <a:cs typeface="Arial"/>
              </a:rPr>
              <a:t> source </a:t>
            </a:r>
            <a:r>
              <a:rPr lang="en-GB" sz="1400" b="0" dirty="0" err="1">
                <a:latin typeface="+mn-lt"/>
                <a:ea typeface="ＭＳ Ｐゴシック"/>
                <a:cs typeface="Arial"/>
              </a:rPr>
              <a:t>d'énergie</a:t>
            </a:r>
            <a:r>
              <a:rPr lang="en-GB" sz="1400" b="0" dirty="0">
                <a:latin typeface="+mn-lt"/>
                <a:ea typeface="ＭＳ Ｐゴシック"/>
                <a:cs typeface="Arial"/>
              </a:rPr>
              <a:t> pour </a:t>
            </a:r>
            <a:r>
              <a:rPr lang="en-GB" sz="1400" b="0" dirty="0" err="1">
                <a:latin typeface="+mn-lt"/>
                <a:ea typeface="ＭＳ Ｐゴシック"/>
                <a:cs typeface="Arial"/>
              </a:rPr>
              <a:t>diverses</a:t>
            </a:r>
            <a:r>
              <a:rPr lang="en-GB" sz="1400" b="0" dirty="0">
                <a:latin typeface="+mn-lt"/>
                <a:ea typeface="ＭＳ Ｐゴシック"/>
                <a:cs typeface="Arial"/>
              </a:rPr>
              <a:t> applications.</a:t>
            </a:r>
            <a:endParaRPr lang="en-US" sz="1400" b="0" dirty="0">
              <a:latin typeface="+mn-lt"/>
              <a:ea typeface="ＭＳ Ｐゴシック"/>
              <a:cs typeface="Arial"/>
            </a:endParaRPr>
          </a:p>
        </p:txBody>
      </p:sp>
      <p:sp>
        <p:nvSpPr>
          <p:cNvPr id="21" name="Rechteck 6">
            <a:extLst>
              <a:ext uri="{FF2B5EF4-FFF2-40B4-BE49-F238E27FC236}">
                <a16:creationId xmlns:a16="http://schemas.microsoft.com/office/drawing/2014/main" id="{FB588A23-A47C-4314-9556-E39CAC60DD96}"/>
              </a:ext>
            </a:extLst>
          </p:cNvPr>
          <p:cNvSpPr/>
          <p:nvPr/>
        </p:nvSpPr>
        <p:spPr>
          <a:xfrm>
            <a:off x="5536218" y="3103465"/>
            <a:ext cx="3299248" cy="1210415"/>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marL="288000" indent="-288000" defTabSz="623888">
              <a:spcBef>
                <a:spcPct val="10000"/>
              </a:spcBef>
              <a:spcAft>
                <a:spcPct val="10000"/>
              </a:spcAft>
              <a:buClr>
                <a:schemeClr val="tx1"/>
              </a:buClr>
              <a:buSzPct val="100000"/>
            </a:pPr>
            <a:r>
              <a:rPr lang="en-GB" sz="1400" dirty="0">
                <a:latin typeface="+mn-lt"/>
                <a:ea typeface="ＭＳ Ｐゴシック"/>
                <a:cs typeface="Arial"/>
              </a:rPr>
              <a:t>4. 	</a:t>
            </a:r>
            <a:r>
              <a:rPr lang="en-GB" sz="1400" b="0" dirty="0">
                <a:latin typeface="+mn-lt"/>
                <a:ea typeface="ＭＳ Ｐゴシック"/>
                <a:cs typeface="Arial"/>
              </a:rPr>
              <a:t>Le</a:t>
            </a:r>
            <a:r>
              <a:rPr lang="de-CH" sz="1400" b="0" dirty="0">
                <a:ea typeface="ＭＳ Ｐゴシック"/>
                <a:cs typeface="Arial"/>
              </a:rPr>
              <a:t> </a:t>
            </a:r>
            <a:r>
              <a:rPr lang="de-CH" sz="1400" b="0" dirty="0" err="1">
                <a:ea typeface="ＭＳ Ｐゴシック"/>
                <a:cs typeface="Arial"/>
              </a:rPr>
              <a:t>lisier</a:t>
            </a:r>
            <a:r>
              <a:rPr lang="de-CH" sz="1400" b="0" dirty="0">
                <a:ea typeface="ＭＳ Ｐゴシック"/>
                <a:cs typeface="Arial"/>
              </a:rPr>
              <a:t> de </a:t>
            </a:r>
            <a:r>
              <a:rPr lang="de-CH" sz="1400" b="0" dirty="0" err="1">
                <a:ea typeface="ＭＳ Ｐゴシック"/>
                <a:cs typeface="Arial"/>
              </a:rPr>
              <a:t>fermentation</a:t>
            </a:r>
            <a:r>
              <a:rPr lang="de-CH" sz="1400" b="0" dirty="0">
                <a:ea typeface="ＭＳ Ｐゴシック"/>
                <a:cs typeface="Arial"/>
              </a:rPr>
              <a:t> </a:t>
            </a:r>
            <a:r>
              <a:rPr lang="en-GB" sz="1400" b="0" dirty="0" err="1">
                <a:latin typeface="+mn-lt"/>
                <a:ea typeface="ＭＳ Ｐゴシック"/>
                <a:cs typeface="Arial"/>
              </a:rPr>
              <a:t>est</a:t>
            </a:r>
            <a:r>
              <a:rPr lang="en-GB" sz="1400" b="0" dirty="0">
                <a:latin typeface="+mn-lt"/>
                <a:ea typeface="ＭＳ Ｐゴシック"/>
                <a:cs typeface="Arial"/>
              </a:rPr>
              <a:t> un </a:t>
            </a:r>
            <a:r>
              <a:rPr lang="en-GB" sz="1400" b="0" dirty="0" err="1">
                <a:latin typeface="+mn-lt"/>
                <a:ea typeface="ＭＳ Ｐゴシック"/>
                <a:cs typeface="Arial"/>
              </a:rPr>
              <a:t>engrais</a:t>
            </a:r>
            <a:r>
              <a:rPr lang="en-GB" sz="1400" b="0" dirty="0">
                <a:latin typeface="+mn-lt"/>
                <a:ea typeface="ＭＳ Ｐゴシック"/>
                <a:cs typeface="Arial"/>
              </a:rPr>
              <a:t> </a:t>
            </a:r>
            <a:r>
              <a:rPr lang="en-GB" sz="1400" b="0" dirty="0" err="1">
                <a:latin typeface="+mn-lt"/>
                <a:ea typeface="ＭＳ Ｐゴシック"/>
                <a:cs typeface="Arial"/>
              </a:rPr>
              <a:t>organique</a:t>
            </a:r>
            <a:r>
              <a:rPr lang="en-GB" sz="1400" b="0" dirty="0">
                <a:latin typeface="+mn-lt"/>
                <a:ea typeface="ＭＳ Ｐゴシック"/>
                <a:cs typeface="Arial"/>
              </a:rPr>
              <a:t> </a:t>
            </a:r>
            <a:r>
              <a:rPr lang="en-GB" sz="1400" b="0" dirty="0" err="1">
                <a:latin typeface="+mn-lt"/>
                <a:ea typeface="ＭＳ Ｐゴシック"/>
                <a:cs typeface="Arial"/>
              </a:rPr>
              <a:t>précieux</a:t>
            </a:r>
            <a:r>
              <a:rPr lang="en-GB" sz="1400" b="0" dirty="0">
                <a:latin typeface="+mn-lt"/>
                <a:ea typeface="ＭＳ Ｐゴシック"/>
                <a:cs typeface="Arial"/>
              </a:rPr>
              <a:t> qui </a:t>
            </a:r>
            <a:r>
              <a:rPr lang="en-GB" sz="1400" b="0" dirty="0" err="1">
                <a:latin typeface="+mn-lt"/>
                <a:ea typeface="ＭＳ Ｐゴシック"/>
                <a:cs typeface="Arial"/>
              </a:rPr>
              <a:t>peut</a:t>
            </a:r>
            <a:r>
              <a:rPr lang="en-GB" sz="1400" b="0" dirty="0">
                <a:latin typeface="+mn-lt"/>
                <a:ea typeface="ＭＳ Ｐゴシック"/>
                <a:cs typeface="Arial"/>
              </a:rPr>
              <a:t> </a:t>
            </a:r>
            <a:r>
              <a:rPr lang="en-GB" sz="1400" b="0" dirty="0" err="1">
                <a:latin typeface="+mn-lt"/>
                <a:ea typeface="ＭＳ Ｐゴシック"/>
                <a:cs typeface="Arial"/>
              </a:rPr>
              <a:t>contribuer</a:t>
            </a:r>
            <a:r>
              <a:rPr lang="en-GB" sz="1400" b="0" dirty="0">
                <a:latin typeface="+mn-lt"/>
                <a:ea typeface="ＭＳ Ｐゴシック"/>
                <a:cs typeface="Arial"/>
              </a:rPr>
              <a:t> à </a:t>
            </a:r>
            <a:r>
              <a:rPr lang="en-GB" sz="1400" b="0" dirty="0" err="1">
                <a:latin typeface="+mn-lt"/>
                <a:ea typeface="ＭＳ Ｐゴシック"/>
                <a:cs typeface="Arial"/>
              </a:rPr>
              <a:t>l'augmentation</a:t>
            </a:r>
            <a:r>
              <a:rPr lang="en-GB" sz="1400" b="0" dirty="0">
                <a:latin typeface="+mn-lt"/>
                <a:ea typeface="ＭＳ Ｐゴシック"/>
                <a:cs typeface="Arial"/>
              </a:rPr>
              <a:t> des </a:t>
            </a:r>
            <a:r>
              <a:rPr lang="en-GB" sz="1400" b="0" dirty="0" err="1">
                <a:latin typeface="+mn-lt"/>
                <a:ea typeface="ＭＳ Ｐゴシック"/>
                <a:cs typeface="Arial"/>
              </a:rPr>
              <a:t>rendements</a:t>
            </a:r>
            <a:r>
              <a:rPr lang="en-GB" sz="1400" b="0" dirty="0">
                <a:latin typeface="+mn-lt"/>
                <a:ea typeface="ＭＳ Ｐゴシック"/>
                <a:cs typeface="Arial"/>
              </a:rPr>
              <a:t> </a:t>
            </a:r>
            <a:r>
              <a:rPr lang="en-GB" sz="1400" b="0" dirty="0" err="1">
                <a:latin typeface="+mn-lt"/>
                <a:ea typeface="ＭＳ Ｐゴシック"/>
                <a:cs typeface="Arial"/>
              </a:rPr>
              <a:t>agricoles</a:t>
            </a:r>
            <a:r>
              <a:rPr lang="en-GB" sz="1400" b="0" dirty="0">
                <a:latin typeface="+mn-lt"/>
                <a:ea typeface="ＭＳ Ｐゴシック"/>
                <a:cs typeface="Arial"/>
              </a:rPr>
              <a:t>.</a:t>
            </a:r>
            <a:endParaRPr lang="en-US" sz="1400" b="0" dirty="0">
              <a:latin typeface="+mn-lt"/>
              <a:ea typeface="ＭＳ Ｐゴシック"/>
              <a:cs typeface="Arial"/>
            </a:endParaRPr>
          </a:p>
        </p:txBody>
      </p:sp>
      <p:sp>
        <p:nvSpPr>
          <p:cNvPr id="23" name="TextBox 22">
            <a:extLst>
              <a:ext uri="{FF2B5EF4-FFF2-40B4-BE49-F238E27FC236}">
                <a16:creationId xmlns:a16="http://schemas.microsoft.com/office/drawing/2014/main" id="{90AFABAA-CC0B-4F5B-B589-56D6F802F5FB}"/>
              </a:ext>
            </a:extLst>
          </p:cNvPr>
          <p:cNvSpPr txBox="1"/>
          <p:nvPr/>
        </p:nvSpPr>
        <p:spPr>
          <a:xfrm>
            <a:off x="4347943" y="2782764"/>
            <a:ext cx="2595582" cy="369332"/>
          </a:xfrm>
          <a:prstGeom prst="rect">
            <a:avLst/>
          </a:prstGeom>
          <a:noFill/>
        </p:spPr>
        <p:txBody>
          <a:bodyPr wrap="none" rtlCol="0">
            <a:spAutoFit/>
          </a:bodyPr>
          <a:lstStyle/>
          <a:p>
            <a:r>
              <a:rPr lang="en-US" sz="1800" dirty="0" err="1">
                <a:solidFill>
                  <a:srgbClr val="00B050"/>
                </a:solidFill>
              </a:rPr>
              <a:t>Lisier</a:t>
            </a:r>
            <a:r>
              <a:rPr lang="en-US" sz="1800" dirty="0">
                <a:solidFill>
                  <a:srgbClr val="00B050"/>
                </a:solidFill>
              </a:rPr>
              <a:t> de fermentation</a:t>
            </a:r>
            <a:endParaRPr lang="en-US" dirty="0">
              <a:solidFill>
                <a:srgbClr val="00B050"/>
              </a:solidFill>
            </a:endParaRPr>
          </a:p>
        </p:txBody>
      </p:sp>
      <p:cxnSp>
        <p:nvCxnSpPr>
          <p:cNvPr id="24" name="Connector: Curved 23">
            <a:extLst>
              <a:ext uri="{FF2B5EF4-FFF2-40B4-BE49-F238E27FC236}">
                <a16:creationId xmlns:a16="http://schemas.microsoft.com/office/drawing/2014/main" id="{02CE6850-008D-4498-9EAB-1F184074F3CB}"/>
              </a:ext>
            </a:extLst>
          </p:cNvPr>
          <p:cNvCxnSpPr>
            <a:cxnSpLocks/>
          </p:cNvCxnSpPr>
          <p:nvPr/>
        </p:nvCxnSpPr>
        <p:spPr bwMode="auto">
          <a:xfrm flipV="1">
            <a:off x="5167464" y="2698366"/>
            <a:ext cx="541159" cy="1"/>
          </a:xfrm>
          <a:prstGeom prst="curvedConnector3">
            <a:avLst>
              <a:gd name="adj1" fmla="val 50000"/>
            </a:avLst>
          </a:prstGeom>
          <a:solidFill>
            <a:schemeClr val="accent1"/>
          </a:solidFill>
          <a:ln w="76200" cap="flat" cmpd="sng" algn="ctr">
            <a:solidFill>
              <a:srgbClr val="00B050"/>
            </a:solidFill>
            <a:prstDash val="solid"/>
            <a:round/>
            <a:headEnd type="none" w="sm" len="sm"/>
            <a:tailEnd type="triangle"/>
          </a:ln>
          <a:effectLst/>
        </p:spPr>
      </p:cxnSp>
      <p:sp>
        <p:nvSpPr>
          <p:cNvPr id="26" name="TextBox 25">
            <a:extLst>
              <a:ext uri="{FF2B5EF4-FFF2-40B4-BE49-F238E27FC236}">
                <a16:creationId xmlns:a16="http://schemas.microsoft.com/office/drawing/2014/main" id="{AD475379-8FB1-4119-AA34-0A47BD3FF6A6}"/>
              </a:ext>
            </a:extLst>
          </p:cNvPr>
          <p:cNvSpPr txBox="1"/>
          <p:nvPr/>
        </p:nvSpPr>
        <p:spPr>
          <a:xfrm>
            <a:off x="4276007" y="2067602"/>
            <a:ext cx="954107" cy="369332"/>
          </a:xfrm>
          <a:prstGeom prst="rect">
            <a:avLst/>
          </a:prstGeom>
          <a:noFill/>
        </p:spPr>
        <p:txBody>
          <a:bodyPr wrap="none" rtlCol="0">
            <a:spAutoFit/>
          </a:bodyPr>
          <a:lstStyle/>
          <a:p>
            <a:r>
              <a:rPr lang="en-US" sz="1800">
                <a:solidFill>
                  <a:schemeClr val="accent2">
                    <a:lumMod val="40000"/>
                    <a:lumOff val="60000"/>
                  </a:schemeClr>
                </a:solidFill>
              </a:rPr>
              <a:t>Biogaz</a:t>
            </a:r>
            <a:endParaRPr lang="en-US">
              <a:solidFill>
                <a:schemeClr val="accent2">
                  <a:lumMod val="40000"/>
                  <a:lumOff val="60000"/>
                </a:schemeClr>
              </a:solidFill>
            </a:endParaRPr>
          </a:p>
        </p:txBody>
      </p:sp>
      <p:sp>
        <p:nvSpPr>
          <p:cNvPr id="27" name="TextBox 26">
            <a:extLst>
              <a:ext uri="{FF2B5EF4-FFF2-40B4-BE49-F238E27FC236}">
                <a16:creationId xmlns:a16="http://schemas.microsoft.com/office/drawing/2014/main" id="{ECF86AF4-75B6-4E10-87DC-3CCEAE1CF2A7}"/>
              </a:ext>
            </a:extLst>
          </p:cNvPr>
          <p:cNvSpPr txBox="1"/>
          <p:nvPr/>
        </p:nvSpPr>
        <p:spPr>
          <a:xfrm>
            <a:off x="3372192" y="3511972"/>
            <a:ext cx="954107" cy="369332"/>
          </a:xfrm>
          <a:prstGeom prst="rect">
            <a:avLst/>
          </a:prstGeom>
          <a:noFill/>
        </p:spPr>
        <p:txBody>
          <a:bodyPr wrap="none" rtlCol="0">
            <a:spAutoFit/>
          </a:bodyPr>
          <a:lstStyle/>
          <a:p>
            <a:r>
              <a:rPr lang="en-US" sz="1800" dirty="0" err="1">
                <a:solidFill>
                  <a:schemeClr val="accent2">
                    <a:lumMod val="40000"/>
                    <a:lumOff val="60000"/>
                  </a:schemeClr>
                </a:solidFill>
              </a:rPr>
              <a:t>Biogaz</a:t>
            </a:r>
            <a:endParaRPr lang="en-US" dirty="0">
              <a:solidFill>
                <a:schemeClr val="accent2">
                  <a:lumMod val="40000"/>
                  <a:lumOff val="60000"/>
                </a:schemeClr>
              </a:solidFill>
            </a:endParaRPr>
          </a:p>
        </p:txBody>
      </p:sp>
      <p:cxnSp>
        <p:nvCxnSpPr>
          <p:cNvPr id="28" name="Connector: Curved 27">
            <a:extLst>
              <a:ext uri="{FF2B5EF4-FFF2-40B4-BE49-F238E27FC236}">
                <a16:creationId xmlns:a16="http://schemas.microsoft.com/office/drawing/2014/main" id="{D1A637AB-C837-41FC-8A3E-51A33185F05A}"/>
              </a:ext>
            </a:extLst>
          </p:cNvPr>
          <p:cNvCxnSpPr>
            <a:cxnSpLocks/>
          </p:cNvCxnSpPr>
          <p:nvPr/>
        </p:nvCxnSpPr>
        <p:spPr bwMode="auto">
          <a:xfrm rot="10800000" flipV="1">
            <a:off x="3393184" y="2704010"/>
            <a:ext cx="320249" cy="263419"/>
          </a:xfrm>
          <a:prstGeom prst="curvedConnector3">
            <a:avLst>
              <a:gd name="adj1" fmla="val 50000"/>
            </a:avLst>
          </a:prstGeom>
          <a:solidFill>
            <a:schemeClr val="accent1"/>
          </a:solidFill>
          <a:ln w="76200" cap="flat" cmpd="sng" algn="ctr">
            <a:solidFill>
              <a:schemeClr val="accent2">
                <a:lumMod val="40000"/>
                <a:lumOff val="60000"/>
              </a:schemeClr>
            </a:solidFill>
            <a:prstDash val="solid"/>
            <a:round/>
            <a:headEnd type="none" w="sm" len="sm"/>
            <a:tailEnd type="triangle"/>
          </a:ln>
          <a:effectLst/>
        </p:spPr>
      </p:cxnSp>
      <p:cxnSp>
        <p:nvCxnSpPr>
          <p:cNvPr id="33" name="Connector: Curved 32">
            <a:extLst>
              <a:ext uri="{FF2B5EF4-FFF2-40B4-BE49-F238E27FC236}">
                <a16:creationId xmlns:a16="http://schemas.microsoft.com/office/drawing/2014/main" id="{D52CD066-9466-4C2D-84B8-0820A1455ED1}"/>
              </a:ext>
            </a:extLst>
          </p:cNvPr>
          <p:cNvCxnSpPr>
            <a:cxnSpLocks/>
          </p:cNvCxnSpPr>
          <p:nvPr/>
        </p:nvCxnSpPr>
        <p:spPr bwMode="auto">
          <a:xfrm rot="16200000" flipH="1">
            <a:off x="2900360" y="2607412"/>
            <a:ext cx="408743" cy="185165"/>
          </a:xfrm>
          <a:prstGeom prst="curvedConnector3">
            <a:avLst>
              <a:gd name="adj1" fmla="val 50000"/>
            </a:avLst>
          </a:prstGeom>
          <a:solidFill>
            <a:schemeClr val="accent1"/>
          </a:solidFill>
          <a:ln w="76200" cap="flat" cmpd="sng" algn="ctr">
            <a:solidFill>
              <a:srgbClr val="C00000"/>
            </a:solidFill>
            <a:prstDash val="solid"/>
            <a:round/>
            <a:headEnd type="none" w="sm" len="sm"/>
            <a:tailEnd type="triangle"/>
          </a:ln>
          <a:effectLst/>
        </p:spPr>
      </p:cxnSp>
      <p:sp>
        <p:nvSpPr>
          <p:cNvPr id="34" name="TextBox 33">
            <a:extLst>
              <a:ext uri="{FF2B5EF4-FFF2-40B4-BE49-F238E27FC236}">
                <a16:creationId xmlns:a16="http://schemas.microsoft.com/office/drawing/2014/main" id="{A85F633A-0862-48D2-9FFC-9967B2776A8F}"/>
              </a:ext>
            </a:extLst>
          </p:cNvPr>
          <p:cNvSpPr txBox="1"/>
          <p:nvPr/>
        </p:nvSpPr>
        <p:spPr>
          <a:xfrm>
            <a:off x="389307" y="3271518"/>
            <a:ext cx="2562946" cy="369332"/>
          </a:xfrm>
          <a:prstGeom prst="rect">
            <a:avLst/>
          </a:prstGeom>
          <a:noFill/>
        </p:spPr>
        <p:txBody>
          <a:bodyPr wrap="square" rtlCol="0">
            <a:spAutoFit/>
          </a:bodyPr>
          <a:lstStyle/>
          <a:p>
            <a:r>
              <a:rPr lang="en-US" sz="1800" dirty="0">
                <a:solidFill>
                  <a:srgbClr val="C00000"/>
                </a:solidFill>
              </a:rPr>
              <a:t>Matières </a:t>
            </a:r>
            <a:r>
              <a:rPr lang="en-US" sz="1800" dirty="0" err="1">
                <a:solidFill>
                  <a:srgbClr val="C00000"/>
                </a:solidFill>
              </a:rPr>
              <a:t>organiques</a:t>
            </a:r>
            <a:endParaRPr lang="en-US" sz="1800" dirty="0">
              <a:solidFill>
                <a:srgbClr val="C00000"/>
              </a:solidFill>
            </a:endParaRPr>
          </a:p>
        </p:txBody>
      </p:sp>
      <p:sp>
        <p:nvSpPr>
          <p:cNvPr id="30" name="Bogen 29">
            <a:extLst>
              <a:ext uri="{FF2B5EF4-FFF2-40B4-BE49-F238E27FC236}">
                <a16:creationId xmlns:a16="http://schemas.microsoft.com/office/drawing/2014/main" id="{4239AAA7-EF57-4C58-9B5C-8807836CABF1}"/>
              </a:ext>
            </a:extLst>
          </p:cNvPr>
          <p:cNvSpPr/>
          <p:nvPr/>
        </p:nvSpPr>
        <p:spPr bwMode="auto">
          <a:xfrm>
            <a:off x="6176310" y="1276120"/>
            <a:ext cx="541160" cy="1631403"/>
          </a:xfrm>
          <a:prstGeom prst="arc">
            <a:avLst>
              <a:gd name="adj1" fmla="val 9103894"/>
              <a:gd name="adj2" fmla="val 17740500"/>
            </a:avLst>
          </a:prstGeom>
          <a:noFill/>
          <a:ln w="76200" cap="flat" cmpd="sng" algn="ctr">
            <a:solidFill>
              <a:srgbClr val="0099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5" name="Rechteck 6">
            <a:extLst>
              <a:ext uri="{FF2B5EF4-FFF2-40B4-BE49-F238E27FC236}">
                <a16:creationId xmlns:a16="http://schemas.microsoft.com/office/drawing/2014/main" id="{E364115F-6DAA-4102-ADE5-0ED013CCB3D1}"/>
              </a:ext>
            </a:extLst>
          </p:cNvPr>
          <p:cNvSpPr/>
          <p:nvPr/>
        </p:nvSpPr>
        <p:spPr>
          <a:xfrm>
            <a:off x="163946" y="4971971"/>
            <a:ext cx="2654755" cy="814300"/>
          </a:xfrm>
          <a:prstGeom prst="rect">
            <a:avLst/>
          </a:prstGeom>
          <a:no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GB" sz="1200" dirty="0">
                <a:solidFill>
                  <a:schemeClr val="accent6"/>
                </a:solidFill>
                <a:latin typeface="+mn-lt"/>
                <a:ea typeface="ＭＳ Ｐゴシック"/>
                <a:cs typeface="Arial"/>
              </a:rPr>
              <a:t>Remarque: </a:t>
            </a:r>
            <a:r>
              <a:rPr lang="en-GB" sz="1200" b="0" dirty="0" err="1">
                <a:solidFill>
                  <a:schemeClr val="accent6"/>
                </a:solidFill>
                <a:latin typeface="+mn-lt"/>
                <a:ea typeface="ＭＳ Ｐゴシック"/>
                <a:cs typeface="Arial"/>
              </a:rPr>
              <a:t>L'installation</a:t>
            </a:r>
            <a:r>
              <a:rPr lang="en-GB" sz="1200" b="0" dirty="0">
                <a:solidFill>
                  <a:schemeClr val="accent6"/>
                </a:solidFill>
                <a:latin typeface="+mn-lt"/>
                <a:ea typeface="ＭＳ Ｐゴシック"/>
                <a:cs typeface="Arial"/>
              </a:rPr>
              <a:t> d'un biodigesteur fonctionnel nécessite l'intervention d'un expert.</a:t>
            </a:r>
            <a:endParaRPr lang="en-US" sz="1200" b="0" dirty="0">
              <a:solidFill>
                <a:schemeClr val="accent6"/>
              </a:solidFill>
              <a:latin typeface="+mn-lt"/>
              <a:ea typeface="ＭＳ Ｐゴシック"/>
              <a:cs typeface="Arial"/>
            </a:endParaRPr>
          </a:p>
        </p:txBody>
      </p:sp>
    </p:spTree>
    <p:extLst>
      <p:ext uri="{BB962C8B-B14F-4D97-AF65-F5344CB8AC3E}">
        <p14:creationId xmlns:p14="http://schemas.microsoft.com/office/powerpoint/2010/main" val="46528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Chapitre 6 - Gestion des animaux</a:t>
            </a:r>
            <a:endParaRPr lang="de-DE"/>
          </a:p>
        </p:txBody>
      </p:sp>
    </p:spTree>
    <p:extLst>
      <p:ext uri="{BB962C8B-B14F-4D97-AF65-F5344CB8AC3E}">
        <p14:creationId xmlns:p14="http://schemas.microsoft.com/office/powerpoint/2010/main" val="826241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5E8D-4B0C-4E6B-89FD-B2B608E3EF0F}"/>
              </a:ext>
            </a:extLst>
          </p:cNvPr>
          <p:cNvSpPr>
            <a:spLocks noGrp="1"/>
          </p:cNvSpPr>
          <p:nvPr>
            <p:ph type="title"/>
          </p:nvPr>
        </p:nvSpPr>
        <p:spPr/>
        <p:txBody>
          <a:bodyPr/>
          <a:lstStyle/>
          <a:p>
            <a:r>
              <a:rPr lang="en-US"/>
              <a:t>Pré-vêlage et naissance</a:t>
            </a:r>
          </a:p>
        </p:txBody>
      </p:sp>
      <p:graphicFrame>
        <p:nvGraphicFramePr>
          <p:cNvPr id="5" name="Content Placeholder 4">
            <a:extLst>
              <a:ext uri="{FF2B5EF4-FFF2-40B4-BE49-F238E27FC236}">
                <a16:creationId xmlns:a16="http://schemas.microsoft.com/office/drawing/2014/main" id="{C8082A3D-132F-47B5-B01D-53D08DFCFF50}"/>
              </a:ext>
            </a:extLst>
          </p:cNvPr>
          <p:cNvGraphicFramePr>
            <a:graphicFrameLocks noGrp="1"/>
          </p:cNvGraphicFramePr>
          <p:nvPr>
            <p:ph sz="half" idx="11"/>
            <p:extLst>
              <p:ext uri="{D42A27DB-BD31-4B8C-83A1-F6EECF244321}">
                <p14:modId xmlns:p14="http://schemas.microsoft.com/office/powerpoint/2010/main" val="1776285198"/>
              </p:ext>
            </p:extLst>
          </p:nvPr>
        </p:nvGraphicFramePr>
        <p:xfrm>
          <a:off x="358775" y="836497"/>
          <a:ext cx="8417072" cy="5290586"/>
        </p:xfrm>
        <a:graphic>
          <a:graphicData uri="http://schemas.openxmlformats.org/drawingml/2006/table">
            <a:tbl>
              <a:tblPr firstRow="1" firstCol="1">
                <a:tableStyleId>{10A1B5D5-9B99-4C35-A422-299274C87663}</a:tableStyleId>
              </a:tblPr>
              <a:tblGrid>
                <a:gridCol w="1427487">
                  <a:extLst>
                    <a:ext uri="{9D8B030D-6E8A-4147-A177-3AD203B41FA5}">
                      <a16:colId xmlns:a16="http://schemas.microsoft.com/office/drawing/2014/main" val="1972648141"/>
                    </a:ext>
                  </a:extLst>
                </a:gridCol>
                <a:gridCol w="5183232">
                  <a:extLst>
                    <a:ext uri="{9D8B030D-6E8A-4147-A177-3AD203B41FA5}">
                      <a16:colId xmlns:a16="http://schemas.microsoft.com/office/drawing/2014/main" val="2621869672"/>
                    </a:ext>
                  </a:extLst>
                </a:gridCol>
                <a:gridCol w="1806353">
                  <a:extLst>
                    <a:ext uri="{9D8B030D-6E8A-4147-A177-3AD203B41FA5}">
                      <a16:colId xmlns:a16="http://schemas.microsoft.com/office/drawing/2014/main" val="2308287407"/>
                    </a:ext>
                  </a:extLst>
                </a:gridCol>
              </a:tblGrid>
              <a:tr h="0">
                <a:tc>
                  <a:txBody>
                    <a:bodyPr/>
                    <a:lstStyle/>
                    <a:p>
                      <a:pPr>
                        <a:lnSpc>
                          <a:spcPct val="107000"/>
                        </a:lnSpc>
                        <a:spcAft>
                          <a:spcPts val="0"/>
                        </a:spcAft>
                      </a:pPr>
                      <a:r>
                        <a:rPr lang="en-US" sz="1100">
                          <a:effectLst/>
                        </a:rPr>
                        <a:t>Cadre temporel</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640"/>
                    </a:solidFill>
                  </a:tcPr>
                </a:tc>
                <a:tc>
                  <a:txBody>
                    <a:bodyPr/>
                    <a:lstStyle/>
                    <a:p>
                      <a:pPr>
                        <a:lnSpc>
                          <a:spcPct val="107000"/>
                        </a:lnSpc>
                        <a:spcAft>
                          <a:spcPts val="0"/>
                        </a:spcAft>
                      </a:pPr>
                      <a:r>
                        <a:rPr lang="en-US" sz="1100">
                          <a:effectLst/>
                        </a:rPr>
                        <a:t>Signes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640"/>
                    </a:solidFill>
                  </a:tcPr>
                </a:tc>
                <a:tc>
                  <a:txBody>
                    <a:bodyPr/>
                    <a:lstStyle/>
                    <a:p>
                      <a:pPr>
                        <a:lnSpc>
                          <a:spcPct val="107000"/>
                        </a:lnSpc>
                        <a:spcAft>
                          <a:spcPts val="0"/>
                        </a:spcAft>
                      </a:pPr>
                      <a:r>
                        <a:rPr lang="en-US" sz="1100">
                          <a:effectLst/>
                        </a:rPr>
                        <a:t>Ce qu'il faut faire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640"/>
                    </a:solidFill>
                  </a:tcPr>
                </a:tc>
                <a:extLst>
                  <a:ext uri="{0D108BD9-81ED-4DB2-BD59-A6C34878D82A}">
                    <a16:rowId xmlns:a16="http://schemas.microsoft.com/office/drawing/2014/main" val="2811769357"/>
                  </a:ext>
                </a:extLst>
              </a:tr>
              <a:tr h="621717">
                <a:tc>
                  <a:txBody>
                    <a:bodyPr/>
                    <a:lstStyle/>
                    <a:p>
                      <a:pPr>
                        <a:lnSpc>
                          <a:spcPct val="107000"/>
                        </a:lnSpc>
                        <a:spcAft>
                          <a:spcPts val="0"/>
                        </a:spcAft>
                      </a:pPr>
                      <a:r>
                        <a:rPr lang="en-US" sz="1100" dirty="0">
                          <a:effectLst/>
                        </a:rPr>
                        <a:t>2 à 3 </a:t>
                      </a:r>
                      <a:r>
                        <a:rPr lang="en-US" sz="1100" dirty="0" err="1">
                          <a:effectLst/>
                        </a:rPr>
                        <a:t>semaines</a:t>
                      </a:r>
                      <a:r>
                        <a:rPr lang="en-US" sz="1100" dirty="0">
                          <a:effectLst/>
                        </a:rPr>
                        <a:t> </a:t>
                      </a:r>
                      <a:br>
                        <a:rPr lang="en-US" sz="1100" dirty="0">
                          <a:effectLst/>
                        </a:rPr>
                      </a:br>
                      <a:r>
                        <a:rPr lang="en-US" sz="1100" dirty="0" err="1">
                          <a:effectLst/>
                        </a:rPr>
                        <a:t>avant</a:t>
                      </a:r>
                      <a:r>
                        <a:rPr lang="en-US" sz="1100" dirty="0">
                          <a:effectLst/>
                        </a:rPr>
                        <a:t> le </a:t>
                      </a:r>
                      <a:r>
                        <a:rPr lang="en-US" sz="1100" dirty="0" err="1">
                          <a:effectLst/>
                        </a:rPr>
                        <a:t>vêlage</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DCA"/>
                    </a:solidFill>
                  </a:tcPr>
                </a:tc>
                <a:tc>
                  <a:txBody>
                    <a:bodyPr/>
                    <a:lstStyle/>
                    <a:p>
                      <a:pPr>
                        <a:lnSpc>
                          <a:spcPct val="107000"/>
                        </a:lnSpc>
                        <a:spcAft>
                          <a:spcPts val="0"/>
                        </a:spcAft>
                      </a:pPr>
                      <a:r>
                        <a:rPr lang="en-US" sz="1100" b="1" dirty="0" err="1">
                          <a:effectLst/>
                        </a:rPr>
                        <a:t>Signes</a:t>
                      </a:r>
                      <a:r>
                        <a:rPr lang="en-US" sz="1100" b="1" dirty="0">
                          <a:effectLst/>
                        </a:rPr>
                        <a:t> </a:t>
                      </a:r>
                      <a:r>
                        <a:rPr lang="en-US" sz="1100" b="1" dirty="0" err="1">
                          <a:effectLst/>
                        </a:rPr>
                        <a:t>indiquant</a:t>
                      </a:r>
                      <a:r>
                        <a:rPr lang="en-US" sz="1100" b="1" dirty="0">
                          <a:effectLst/>
                        </a:rPr>
                        <a:t> </a:t>
                      </a:r>
                      <a:r>
                        <a:rPr lang="en-US" sz="1100" b="1" dirty="0" err="1">
                          <a:effectLst/>
                        </a:rPr>
                        <a:t>qu'une</a:t>
                      </a:r>
                      <a:r>
                        <a:rPr lang="en-US" sz="1100" b="1" dirty="0">
                          <a:effectLst/>
                        </a:rPr>
                        <a:t> </a:t>
                      </a:r>
                      <a:r>
                        <a:rPr lang="en-US" sz="1100" b="1" dirty="0" err="1">
                          <a:effectLst/>
                        </a:rPr>
                        <a:t>vache</a:t>
                      </a:r>
                      <a:r>
                        <a:rPr lang="en-US" sz="1100" b="1" dirty="0">
                          <a:effectLst/>
                        </a:rPr>
                        <a:t> </a:t>
                      </a:r>
                      <a:r>
                        <a:rPr lang="en-US" sz="1100" b="1" dirty="0" err="1">
                          <a:effectLst/>
                        </a:rPr>
                        <a:t>va</a:t>
                      </a:r>
                      <a:r>
                        <a:rPr lang="en-US" sz="1100" b="1" dirty="0">
                          <a:effectLst/>
                        </a:rPr>
                        <a:t> </a:t>
                      </a:r>
                      <a:r>
                        <a:rPr lang="en-US" sz="1100" b="1" dirty="0" err="1">
                          <a:effectLst/>
                        </a:rPr>
                        <a:t>vêler</a:t>
                      </a:r>
                      <a:r>
                        <a:rPr lang="en-US" sz="1100" b="1" dirty="0">
                          <a:effectLst/>
                        </a:rPr>
                        <a:t> dans un </a:t>
                      </a:r>
                      <a:r>
                        <a:rPr lang="en-US" sz="1100" b="1" dirty="0" err="1">
                          <a:effectLst/>
                        </a:rPr>
                        <a:t>avenir</a:t>
                      </a:r>
                      <a:r>
                        <a:rPr lang="en-US" sz="1100" b="1" dirty="0">
                          <a:effectLst/>
                        </a:rPr>
                        <a:t> </a:t>
                      </a:r>
                      <a:r>
                        <a:rPr lang="en-US" sz="1100" b="1" dirty="0" err="1">
                          <a:effectLst/>
                        </a:rPr>
                        <a:t>proche</a:t>
                      </a:r>
                      <a:endParaRPr lang="en-GB" sz="1100" b="1" dirty="0">
                        <a:effectLst/>
                      </a:endParaRPr>
                    </a:p>
                    <a:p>
                      <a:pPr>
                        <a:lnSpc>
                          <a:spcPct val="107000"/>
                        </a:lnSpc>
                        <a:spcAft>
                          <a:spcPts val="0"/>
                        </a:spcAft>
                      </a:pPr>
                      <a:r>
                        <a:rPr lang="en-US" sz="1100" dirty="0">
                          <a:effectLst/>
                        </a:rPr>
                        <a:t>La </a:t>
                      </a:r>
                      <a:r>
                        <a:rPr lang="en-US" sz="1100" dirty="0" err="1">
                          <a:effectLst/>
                        </a:rPr>
                        <a:t>mamelle</a:t>
                      </a:r>
                      <a:r>
                        <a:rPr lang="en-US" sz="1100" dirty="0">
                          <a:effectLst/>
                        </a:rPr>
                        <a:t> commence à </a:t>
                      </a:r>
                      <a:r>
                        <a:rPr lang="en-US" sz="1100" dirty="0" err="1">
                          <a:effectLst/>
                        </a:rPr>
                        <a:t>grossir</a:t>
                      </a:r>
                      <a:r>
                        <a:rPr lang="en-US" sz="1100" dirty="0">
                          <a:effectLst/>
                        </a:rPr>
                        <a:t>, </a:t>
                      </a:r>
                      <a:r>
                        <a:rPr lang="en-US" sz="1100" dirty="0" err="1">
                          <a:effectLst/>
                        </a:rPr>
                        <a:t>relâchement</a:t>
                      </a:r>
                      <a:r>
                        <a:rPr lang="en-US" sz="1100" dirty="0">
                          <a:effectLst/>
                        </a:rPr>
                        <a:t> et </a:t>
                      </a:r>
                      <a:r>
                        <a:rPr lang="en-US" sz="1100" dirty="0" err="1">
                          <a:effectLst/>
                        </a:rPr>
                        <a:t>gonflement</a:t>
                      </a:r>
                      <a:r>
                        <a:rPr lang="en-US" sz="1100" dirty="0">
                          <a:effectLst/>
                        </a:rPr>
                        <a:t> de la </a:t>
                      </a:r>
                      <a:r>
                        <a:rPr lang="en-US" sz="1100" dirty="0" err="1">
                          <a:effectLst/>
                        </a:rPr>
                        <a:t>vulve</a:t>
                      </a:r>
                      <a:r>
                        <a:rPr lang="en-US" sz="1100" dirty="0">
                          <a:effectLst/>
                        </a:rPr>
                        <a:t> (</a:t>
                      </a:r>
                      <a:r>
                        <a:rPr lang="en-US" sz="1100" dirty="0" err="1">
                          <a:effectLst/>
                        </a:rPr>
                        <a:t>printemps</a:t>
                      </a:r>
                      <a:r>
                        <a:rPr lang="en-US" sz="1100" dirty="0">
                          <a:effectLst/>
                        </a:rPr>
                        <a:t>)</a:t>
                      </a:r>
                      <a:r>
                        <a:rPr lang="en-GB" sz="1100" dirty="0">
                          <a:effectLst/>
                        </a:rPr>
                        <a:t>, on </a:t>
                      </a:r>
                      <a:r>
                        <a:rPr lang="en-US" sz="1100" dirty="0" err="1">
                          <a:effectLst/>
                        </a:rPr>
                        <a:t>peut</a:t>
                      </a:r>
                      <a:r>
                        <a:rPr lang="en-US" sz="1100" dirty="0">
                          <a:effectLst/>
                        </a:rPr>
                        <a:t> </a:t>
                      </a:r>
                      <a:r>
                        <a:rPr lang="en-US" sz="1100" dirty="0" err="1">
                          <a:effectLst/>
                        </a:rPr>
                        <a:t>voir</a:t>
                      </a:r>
                      <a:r>
                        <a:rPr lang="en-US" sz="1100" dirty="0">
                          <a:effectLst/>
                        </a:rPr>
                        <a:t> un filament </a:t>
                      </a:r>
                      <a:r>
                        <a:rPr lang="en-US" sz="1100" dirty="0" err="1">
                          <a:effectLst/>
                        </a:rPr>
                        <a:t>épais</a:t>
                      </a:r>
                      <a:r>
                        <a:rPr lang="en-US" sz="1100" dirty="0">
                          <a:effectLst/>
                        </a:rPr>
                        <a:t> de mucus </a:t>
                      </a:r>
                      <a:r>
                        <a:rPr lang="en-US" sz="1100" dirty="0" err="1">
                          <a:effectLst/>
                        </a:rPr>
                        <a:t>sortir</a:t>
                      </a:r>
                      <a:r>
                        <a:rPr lang="en-US" sz="1100" dirty="0">
                          <a:effectLst/>
                        </a:rPr>
                        <a:t> de la </a:t>
                      </a:r>
                      <a:r>
                        <a:rPr lang="en-US" sz="1100" dirty="0" err="1">
                          <a:effectLst/>
                        </a:rPr>
                        <a:t>vulve</a:t>
                      </a:r>
                      <a:r>
                        <a:rPr lang="en-US" sz="1100" dirty="0">
                          <a:effectLst/>
                        </a:rPr>
                        <a:t>.</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DCA"/>
                    </a:solidFill>
                  </a:tcPr>
                </a:tc>
                <a:tc>
                  <a:txBody>
                    <a:bodyPr/>
                    <a:lstStyle/>
                    <a:p>
                      <a:pPr marL="0" indent="0">
                        <a:lnSpc>
                          <a:spcPct val="107000"/>
                        </a:lnSpc>
                        <a:spcAft>
                          <a:spcPts val="0"/>
                        </a:spcAft>
                        <a:buFontTx/>
                        <a:buNone/>
                      </a:pPr>
                      <a:r>
                        <a:rPr lang="en-US" sz="1100">
                          <a:effectLst/>
                        </a:rPr>
                        <a:t>Observation et, selon le système de logement, séparation des vaches</a:t>
                      </a: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DCA"/>
                    </a:solidFill>
                  </a:tcPr>
                </a:tc>
                <a:extLst>
                  <a:ext uri="{0D108BD9-81ED-4DB2-BD59-A6C34878D82A}">
                    <a16:rowId xmlns:a16="http://schemas.microsoft.com/office/drawing/2014/main" val="262710437"/>
                  </a:ext>
                </a:extLst>
              </a:tr>
              <a:tr h="694613">
                <a:tc>
                  <a:txBody>
                    <a:bodyPr/>
                    <a:lstStyle/>
                    <a:p>
                      <a:pPr>
                        <a:lnSpc>
                          <a:spcPct val="107000"/>
                        </a:lnSpc>
                        <a:spcAft>
                          <a:spcPts val="0"/>
                        </a:spcAft>
                      </a:pPr>
                      <a:r>
                        <a:rPr lang="en-US" sz="1100">
                          <a:effectLst/>
                        </a:rPr>
                        <a:t>24 heures </a:t>
                      </a:r>
                      <a:br>
                        <a:rPr lang="en-US" sz="1100">
                          <a:effectLst/>
                        </a:rPr>
                      </a:br>
                      <a:r>
                        <a:rPr lang="en-US" sz="1100">
                          <a:effectLst/>
                        </a:rPr>
                        <a:t>avant le vêlage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C09C"/>
                    </a:solidFill>
                  </a:tcPr>
                </a:tc>
                <a:tc>
                  <a:txBody>
                    <a:bodyPr/>
                    <a:lstStyle/>
                    <a:p>
                      <a:pPr>
                        <a:lnSpc>
                          <a:spcPct val="107000"/>
                        </a:lnSpc>
                        <a:spcAft>
                          <a:spcPts val="0"/>
                        </a:spcAft>
                      </a:pPr>
                      <a:r>
                        <a:rPr lang="en-US" sz="1100" b="1" dirty="0">
                          <a:effectLst/>
                        </a:rPr>
                        <a:t>Signes (possibles) indiquant qu'une vache est sur le point de vêler</a:t>
                      </a:r>
                      <a:endParaRPr lang="en-GB" sz="1100" b="1" dirty="0">
                        <a:effectLst/>
                      </a:endParaRPr>
                    </a:p>
                    <a:p>
                      <a:pPr>
                        <a:lnSpc>
                          <a:spcPct val="107000"/>
                        </a:lnSpc>
                        <a:spcAft>
                          <a:spcPts val="0"/>
                        </a:spcAft>
                      </a:pPr>
                      <a:r>
                        <a:rPr lang="en-US" sz="1100" dirty="0">
                          <a:effectLst/>
                        </a:rPr>
                        <a:t>Relâchement des ligaments pelviens</a:t>
                      </a:r>
                      <a:r>
                        <a:rPr lang="en-GB" sz="1100" dirty="0">
                          <a:effectLst/>
                        </a:rPr>
                        <a:t>, </a:t>
                      </a:r>
                      <a:r>
                        <a:rPr lang="en-US" sz="1100" dirty="0" err="1">
                          <a:effectLst/>
                        </a:rPr>
                        <a:t>trayons</a:t>
                      </a:r>
                      <a:r>
                        <a:rPr lang="en-US" sz="1100" dirty="0">
                          <a:effectLst/>
                        </a:rPr>
                        <a:t> </a:t>
                      </a:r>
                      <a:r>
                        <a:rPr lang="en-US" sz="1100" dirty="0" err="1">
                          <a:effectLst/>
                        </a:rPr>
                        <a:t>remplis</a:t>
                      </a:r>
                      <a:r>
                        <a:rPr lang="en-US" sz="1100" dirty="0">
                          <a:effectLst/>
                        </a:rPr>
                        <a:t> et </a:t>
                      </a:r>
                      <a:r>
                        <a:rPr lang="en-US" sz="1100" dirty="0" err="1">
                          <a:effectLst/>
                        </a:rPr>
                        <a:t>écartés</a:t>
                      </a:r>
                      <a:r>
                        <a:rPr lang="en-US" sz="1100" dirty="0">
                          <a:effectLst/>
                        </a:rPr>
                        <a:t>, l'animal peut s'isoler ou préférer ne pas manger et </a:t>
                      </a:r>
                      <a:r>
                        <a:rPr lang="en-US" sz="1100" dirty="0" err="1">
                          <a:effectLst/>
                        </a:rPr>
                        <a:t>est</a:t>
                      </a:r>
                      <a:r>
                        <a:rPr lang="en-US" sz="1100" dirty="0">
                          <a:effectLst/>
                        </a:rPr>
                        <a:t> </a:t>
                      </a:r>
                      <a:r>
                        <a:rPr lang="en-US" sz="1100" dirty="0" err="1">
                          <a:effectLst/>
                        </a:rPr>
                        <a:t>agité</a:t>
                      </a:r>
                      <a:r>
                        <a:rPr lang="en-GB" sz="1100" dirty="0">
                          <a:effectLst/>
                        </a:rPr>
                        <a:t>, </a:t>
                      </a:r>
                      <a:r>
                        <a:rPr lang="en-US" sz="1100" dirty="0" err="1">
                          <a:effectLst/>
                        </a:rPr>
                        <a:t>assouplissement</a:t>
                      </a:r>
                      <a:r>
                        <a:rPr lang="en-US" sz="1100" dirty="0">
                          <a:effectLst/>
                        </a:rPr>
                        <a:t> de l'extrémité de la queue.</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C09C"/>
                    </a:solidFill>
                  </a:tcPr>
                </a:tc>
                <a:tc>
                  <a:txBody>
                    <a:bodyPr/>
                    <a:lstStyle/>
                    <a:p>
                      <a:pPr>
                        <a:lnSpc>
                          <a:spcPct val="107000"/>
                        </a:lnSpc>
                        <a:spcAft>
                          <a:spcPts val="0"/>
                        </a:spcAft>
                      </a:pPr>
                      <a:r>
                        <a:rPr lang="en-US" sz="1100">
                          <a:effectLst/>
                        </a:rPr>
                        <a:t>Observation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C09C"/>
                    </a:solidFill>
                  </a:tcPr>
                </a:tc>
                <a:extLst>
                  <a:ext uri="{0D108BD9-81ED-4DB2-BD59-A6C34878D82A}">
                    <a16:rowId xmlns:a16="http://schemas.microsoft.com/office/drawing/2014/main" val="2647041505"/>
                  </a:ext>
                </a:extLst>
              </a:tr>
              <a:tr h="1310819">
                <a:tc>
                  <a:txBody>
                    <a:bodyPr/>
                    <a:lstStyle/>
                    <a:p>
                      <a:pPr>
                        <a:lnSpc>
                          <a:spcPct val="107000"/>
                        </a:lnSpc>
                        <a:spcAft>
                          <a:spcPts val="0"/>
                        </a:spcAft>
                      </a:pPr>
                      <a:r>
                        <a:rPr lang="en-US" sz="1100" dirty="0">
                          <a:effectLst/>
                        </a:rPr>
                        <a:t>Vêlage (étape 1) </a:t>
                      </a:r>
                      <a:r>
                        <a:rPr lang="en-US" sz="1100" b="0" dirty="0">
                          <a:effectLst/>
                        </a:rPr>
                        <a:t>(durée: </a:t>
                      </a:r>
                      <a:r>
                        <a:rPr lang="en-US" sz="1100" b="0" dirty="0" err="1">
                          <a:effectLst/>
                        </a:rPr>
                        <a:t>quelques</a:t>
                      </a:r>
                      <a:r>
                        <a:rPr lang="en-US" sz="1100" b="0" dirty="0">
                          <a:effectLst/>
                        </a:rPr>
                        <a:t> heures) </a:t>
                      </a:r>
                      <a:endParaRPr lang="en-GB" sz="1100" b="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36E"/>
                    </a:solidFill>
                  </a:tcPr>
                </a:tc>
                <a:tc>
                  <a:txBody>
                    <a:bodyPr/>
                    <a:lstStyle/>
                    <a:p>
                      <a:pPr>
                        <a:lnSpc>
                          <a:spcPct val="107000"/>
                        </a:lnSpc>
                        <a:spcAft>
                          <a:spcPts val="0"/>
                        </a:spcAft>
                      </a:pPr>
                      <a:r>
                        <a:rPr lang="en-US" sz="1100" b="1" dirty="0">
                          <a:effectLst/>
                        </a:rPr>
                        <a:t>Dilatation du col de l'utérus</a:t>
                      </a:r>
                      <a:endParaRPr lang="en-GB" sz="1100" b="1" dirty="0">
                        <a:effectLst/>
                      </a:endParaRPr>
                    </a:p>
                    <a:p>
                      <a:pPr>
                        <a:lnSpc>
                          <a:spcPct val="107000"/>
                        </a:lnSpc>
                        <a:spcAft>
                          <a:spcPts val="0"/>
                        </a:spcAft>
                      </a:pPr>
                      <a:r>
                        <a:rPr lang="en-US" sz="1100" dirty="0">
                          <a:effectLst/>
                        </a:rPr>
                        <a:t>Ce stade peut durer plusieurs jours et ne pas être visible, mais certains signes peuvent </a:t>
                      </a:r>
                      <a:r>
                        <a:rPr lang="en-US" sz="1100" dirty="0" err="1">
                          <a:effectLst/>
                        </a:rPr>
                        <a:t>être</a:t>
                      </a:r>
                      <a:r>
                        <a:rPr lang="en-US" sz="1100" dirty="0">
                          <a:effectLst/>
                        </a:rPr>
                        <a:t> </a:t>
                      </a:r>
                      <a:r>
                        <a:rPr lang="en-US" sz="1100" dirty="0" err="1">
                          <a:effectLst/>
                        </a:rPr>
                        <a:t>présents</a:t>
                      </a:r>
                      <a:r>
                        <a:rPr lang="en-US" sz="1100" dirty="0">
                          <a:effectLst/>
                        </a:rPr>
                        <a:t>: un </a:t>
                      </a:r>
                      <a:r>
                        <a:rPr lang="en-US" sz="1100" dirty="0" err="1">
                          <a:effectLst/>
                        </a:rPr>
                        <a:t>épais</a:t>
                      </a:r>
                      <a:r>
                        <a:rPr lang="en-US" sz="1100" dirty="0">
                          <a:effectLst/>
                        </a:rPr>
                        <a:t> filament de mucus clair pend du vagin</a:t>
                      </a:r>
                      <a:r>
                        <a:rPr lang="en-GB" sz="1100" dirty="0">
                          <a:effectLst/>
                        </a:rPr>
                        <a:t>, la </a:t>
                      </a:r>
                      <a:r>
                        <a:rPr lang="en-US" sz="1100" dirty="0">
                          <a:effectLst/>
                        </a:rPr>
                        <a:t>vulve est rouge</a:t>
                      </a:r>
                      <a:r>
                        <a:rPr lang="en-GB" sz="1100" dirty="0">
                          <a:effectLst/>
                        </a:rPr>
                        <a:t>, l'</a:t>
                      </a:r>
                      <a:r>
                        <a:rPr lang="en-US" sz="1100" dirty="0">
                          <a:effectLst/>
                        </a:rPr>
                        <a:t>appétit </a:t>
                      </a:r>
                      <a:r>
                        <a:rPr lang="en-US" sz="1100" dirty="0" err="1">
                          <a:effectLst/>
                        </a:rPr>
                        <a:t>diminue</a:t>
                      </a:r>
                      <a:r>
                        <a:rPr lang="en-GB" sz="1100" dirty="0">
                          <a:effectLst/>
                        </a:rPr>
                        <a:t>, la </a:t>
                      </a:r>
                      <a:r>
                        <a:rPr lang="en-US" sz="1100" dirty="0">
                          <a:effectLst/>
                        </a:rPr>
                        <a:t>vache est isolée du troupeau</a:t>
                      </a:r>
                      <a:r>
                        <a:rPr lang="en-GB" sz="1100" dirty="0">
                          <a:effectLst/>
                        </a:rPr>
                        <a:t>, elle </a:t>
                      </a:r>
                      <a:r>
                        <a:rPr lang="en-US" sz="1100" dirty="0">
                          <a:effectLst/>
                        </a:rPr>
                        <a:t>montre de l'inconfort et de l'agitation</a:t>
                      </a:r>
                      <a:r>
                        <a:rPr lang="en-GB" sz="1100" dirty="0">
                          <a:effectLst/>
                        </a:rPr>
                        <a:t>, les </a:t>
                      </a:r>
                      <a:r>
                        <a:rPr lang="en-US" sz="1100" dirty="0">
                          <a:effectLst/>
                        </a:rPr>
                        <a:t>ligaments du </a:t>
                      </a:r>
                      <a:r>
                        <a:rPr lang="en-US" sz="1100" dirty="0" err="1">
                          <a:effectLst/>
                        </a:rPr>
                        <a:t>bassin</a:t>
                      </a:r>
                      <a:r>
                        <a:rPr lang="en-US" sz="1100" dirty="0">
                          <a:effectLst/>
                        </a:rPr>
                        <a:t> se ramollissent et s'affaissent (apparence enfoncée des deux côtés de l'attache de la queue)</a:t>
                      </a:r>
                      <a:r>
                        <a:rPr lang="en-GB" sz="1100" dirty="0">
                          <a:effectLst/>
                        </a:rPr>
                        <a:t>, la </a:t>
                      </a:r>
                      <a:r>
                        <a:rPr lang="en-US" sz="1100" dirty="0" err="1">
                          <a:effectLst/>
                        </a:rPr>
                        <a:t>vache</a:t>
                      </a:r>
                      <a:r>
                        <a:rPr lang="en-US" sz="1100" dirty="0">
                          <a:effectLst/>
                        </a:rPr>
                        <a:t> </a:t>
                      </a:r>
                      <a:r>
                        <a:rPr lang="en-US" sz="1100" dirty="0" err="1">
                          <a:effectLst/>
                        </a:rPr>
                        <a:t>trépigne</a:t>
                      </a:r>
                      <a:r>
                        <a:rPr lang="en-GB" sz="1100" dirty="0">
                          <a:effectLst/>
                        </a:rPr>
                        <a:t>, l'</a:t>
                      </a:r>
                      <a:r>
                        <a:rPr lang="en-US" sz="1100" dirty="0">
                          <a:effectLst/>
                        </a:rPr>
                        <a:t>extrémité de la queue de la vache est assez molle et peut être repliée. </a:t>
                      </a:r>
                      <a:endParaRPr lang="en-GB" sz="1100" dirty="0">
                        <a:effectLst/>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36E"/>
                    </a:solidFill>
                  </a:tcPr>
                </a:tc>
                <a:tc>
                  <a:txBody>
                    <a:bodyPr/>
                    <a:lstStyle/>
                    <a:p>
                      <a:pPr>
                        <a:lnSpc>
                          <a:spcPct val="107000"/>
                        </a:lnSpc>
                        <a:spcAft>
                          <a:spcPts val="0"/>
                        </a:spcAft>
                      </a:pPr>
                      <a:r>
                        <a:rPr lang="en-US" sz="1100">
                          <a:effectLst/>
                        </a:rPr>
                        <a:t>Observation</a:t>
                      </a: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36E"/>
                    </a:solidFill>
                  </a:tcPr>
                </a:tc>
                <a:extLst>
                  <a:ext uri="{0D108BD9-81ED-4DB2-BD59-A6C34878D82A}">
                    <a16:rowId xmlns:a16="http://schemas.microsoft.com/office/drawing/2014/main" val="1790747688"/>
                  </a:ext>
                </a:extLst>
              </a:tr>
              <a:tr h="1082370">
                <a:tc>
                  <a:txBody>
                    <a:bodyPr/>
                    <a:lstStyle/>
                    <a:p>
                      <a:pPr>
                        <a:lnSpc>
                          <a:spcPct val="107000"/>
                        </a:lnSpc>
                        <a:spcAft>
                          <a:spcPts val="0"/>
                        </a:spcAft>
                      </a:pPr>
                      <a:r>
                        <a:rPr lang="en-US" sz="1100" dirty="0">
                          <a:effectLst/>
                        </a:rPr>
                        <a:t>Vêlage (étape 2) </a:t>
                      </a:r>
                      <a:r>
                        <a:rPr lang="en-US" sz="1100" b="0" dirty="0">
                          <a:effectLst/>
                        </a:rPr>
                        <a:t>(durée: 30 minutes </a:t>
                      </a:r>
                      <a:br>
                        <a:rPr lang="en-US" sz="1100" b="0" dirty="0">
                          <a:effectLst/>
                        </a:rPr>
                      </a:br>
                      <a:r>
                        <a:rPr lang="en-US" sz="1100" b="0" dirty="0">
                          <a:effectLst/>
                        </a:rPr>
                        <a:t>à plusieurs heures) </a:t>
                      </a:r>
                      <a:endParaRPr lang="en-GB" sz="1100" b="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456"/>
                    </a:solidFill>
                  </a:tcPr>
                </a:tc>
                <a:tc>
                  <a:txBody>
                    <a:bodyPr/>
                    <a:lstStyle/>
                    <a:p>
                      <a:pPr>
                        <a:lnSpc>
                          <a:spcPct val="107000"/>
                        </a:lnSpc>
                        <a:spcAft>
                          <a:spcPts val="0"/>
                        </a:spcAft>
                      </a:pPr>
                      <a:r>
                        <a:rPr lang="en-US" sz="1100" b="1" dirty="0">
                          <a:effectLst/>
                        </a:rPr>
                        <a:t>La mise-bas du veau</a:t>
                      </a:r>
                      <a:endParaRPr lang="en-GB" sz="1100" b="1" dirty="0">
                        <a:effectLst/>
                      </a:endParaRPr>
                    </a:p>
                    <a:p>
                      <a:pPr>
                        <a:lnSpc>
                          <a:spcPct val="107000"/>
                        </a:lnSpc>
                        <a:spcAft>
                          <a:spcPts val="0"/>
                        </a:spcAft>
                      </a:pPr>
                      <a:r>
                        <a:rPr lang="en-GB" sz="1100" dirty="0">
                          <a:effectLst/>
                        </a:rPr>
                        <a:t>Les </a:t>
                      </a:r>
                      <a:r>
                        <a:rPr lang="en-US" sz="1100" dirty="0" err="1">
                          <a:effectLst/>
                        </a:rPr>
                        <a:t>génisses</a:t>
                      </a:r>
                      <a:r>
                        <a:rPr lang="en-US" sz="1100" dirty="0">
                          <a:effectLst/>
                        </a:rPr>
                        <a:t> qui vêlent pour la première fois peuvent mettre de 1 à plusieurs heures pour mettre bas</a:t>
                      </a:r>
                      <a:r>
                        <a:rPr lang="en-GB" sz="1100" dirty="0">
                          <a:effectLst/>
                        </a:rPr>
                        <a:t>, les </a:t>
                      </a:r>
                      <a:r>
                        <a:rPr lang="en-US" sz="1100" dirty="0" err="1">
                          <a:effectLst/>
                        </a:rPr>
                        <a:t>vaches </a:t>
                      </a:r>
                      <a:r>
                        <a:rPr lang="en-US" sz="1100" dirty="0">
                          <a:effectLst/>
                        </a:rPr>
                        <a:t>qui ont déjà mis bas vêlent généralement dans un délai de 30 minutes à 1 heure, le veau doit être poussé lentement vers l'extérieur, et ses pattes avant et son nez doivent arriver en premier. </a:t>
                      </a:r>
                      <a:endParaRPr lang="en-GB" sz="1100" dirty="0">
                        <a:effectLst/>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456"/>
                    </a:solidFill>
                  </a:tcPr>
                </a:tc>
                <a:tc>
                  <a:txBody>
                    <a:bodyPr/>
                    <a:lstStyle/>
                    <a:p>
                      <a:pPr>
                        <a:lnSpc>
                          <a:spcPct val="107000"/>
                        </a:lnSpc>
                        <a:spcAft>
                          <a:spcPts val="0"/>
                        </a:spcAft>
                      </a:pPr>
                      <a:r>
                        <a:rPr lang="de-CH" sz="1100" dirty="0">
                          <a:effectLst/>
                        </a:rPr>
                        <a:t>Observation attentive (</a:t>
                      </a:r>
                      <a:r>
                        <a:rPr lang="de-CH" sz="1100" dirty="0" err="1">
                          <a:effectLst/>
                        </a:rPr>
                        <a:t>intervention</a:t>
                      </a:r>
                      <a:r>
                        <a:rPr lang="de-CH" sz="1100" dirty="0">
                          <a:effectLst/>
                        </a:rPr>
                        <a:t> </a:t>
                      </a:r>
                      <a:r>
                        <a:rPr lang="de-CH" sz="1100" dirty="0" err="1">
                          <a:effectLst/>
                        </a:rPr>
                        <a:t>seulement</a:t>
                      </a:r>
                      <a:r>
                        <a:rPr lang="de-CH" sz="1100" dirty="0">
                          <a:effectLst/>
                        </a:rPr>
                        <a:t> si </a:t>
                      </a:r>
                      <a:r>
                        <a:rPr lang="de-CH" sz="1100" dirty="0" err="1">
                          <a:effectLst/>
                        </a:rPr>
                        <a:t>nécessaire</a:t>
                      </a:r>
                      <a:r>
                        <a:rPr lang="de-CH" sz="1100" dirty="0">
                          <a:effectLst/>
                        </a:rPr>
                        <a:t>)</a:t>
                      </a:r>
                      <a:r>
                        <a:rPr lang="en-GB" sz="1100" dirty="0">
                          <a:effectLst/>
                        </a:rPr>
                        <a:t>: </a:t>
                      </a:r>
                      <a:r>
                        <a:rPr lang="en-US" sz="1100" dirty="0">
                          <a:effectLst/>
                        </a:rPr>
                        <a:t>Si la mise-bas ne progresse pas 30 à 60 min. après l'apparition du sac amniotique. </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456"/>
                    </a:solidFill>
                  </a:tcPr>
                </a:tc>
                <a:extLst>
                  <a:ext uri="{0D108BD9-81ED-4DB2-BD59-A6C34878D82A}">
                    <a16:rowId xmlns:a16="http://schemas.microsoft.com/office/drawing/2014/main" val="3172370628"/>
                  </a:ext>
                </a:extLst>
              </a:tr>
              <a:tr h="461959">
                <a:tc>
                  <a:txBody>
                    <a:bodyPr/>
                    <a:lstStyle/>
                    <a:p>
                      <a:pPr>
                        <a:lnSpc>
                          <a:spcPct val="107000"/>
                        </a:lnSpc>
                        <a:spcAft>
                          <a:spcPts val="0"/>
                        </a:spcAft>
                      </a:pPr>
                      <a:r>
                        <a:rPr lang="en-US" sz="1100" dirty="0">
                          <a:effectLst/>
                        </a:rPr>
                        <a:t>Vêlage (étape 3) </a:t>
                      </a:r>
                      <a:endParaRPr lang="en-GB" sz="1100" dirty="0">
                        <a:effectLst/>
                      </a:endParaRPr>
                    </a:p>
                    <a:p>
                      <a:pPr>
                        <a:lnSpc>
                          <a:spcPct val="107000"/>
                        </a:lnSpc>
                        <a:spcAft>
                          <a:spcPts val="0"/>
                        </a:spcAft>
                      </a:pPr>
                      <a:r>
                        <a:rPr lang="en-US" sz="1100" b="0" dirty="0">
                          <a:effectLst/>
                        </a:rPr>
                        <a:t>(durée: 30 minutes </a:t>
                      </a:r>
                      <a:br>
                        <a:rPr lang="en-US" sz="1100" b="0" dirty="0">
                          <a:effectLst/>
                        </a:rPr>
                      </a:br>
                      <a:r>
                        <a:rPr lang="en-US" sz="1100" b="0" dirty="0">
                          <a:effectLst/>
                        </a:rPr>
                        <a:t>à 24 heures après la naissance du veau) </a:t>
                      </a:r>
                      <a:endParaRPr lang="en-GB" sz="1100" b="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53E"/>
                    </a:solidFill>
                  </a:tcPr>
                </a:tc>
                <a:tc>
                  <a:txBody>
                    <a:bodyPr/>
                    <a:lstStyle/>
                    <a:p>
                      <a:pPr>
                        <a:lnSpc>
                          <a:spcPct val="107000"/>
                        </a:lnSpc>
                        <a:spcAft>
                          <a:spcPts val="0"/>
                        </a:spcAft>
                      </a:pPr>
                      <a:r>
                        <a:rPr lang="en-US" sz="1100" b="1" dirty="0">
                          <a:effectLst/>
                        </a:rPr>
                        <a:t>Délivrance du placenta/des suites de couches</a:t>
                      </a:r>
                      <a:endParaRPr lang="en-GB" sz="1100" b="1" dirty="0">
                        <a:effectLst/>
                      </a:endParaRPr>
                    </a:p>
                    <a:p>
                      <a:pPr>
                        <a:lnSpc>
                          <a:spcPct val="107000"/>
                        </a:lnSpc>
                        <a:spcAft>
                          <a:spcPts val="0"/>
                        </a:spcAft>
                      </a:pPr>
                      <a:r>
                        <a:rPr lang="en-US" sz="1100" dirty="0">
                          <a:effectLst/>
                        </a:rPr>
                        <a:t>L'expulsion du placenta et des membranes </a:t>
                      </a:r>
                      <a:r>
                        <a:rPr lang="en-US" sz="1100" dirty="0" err="1">
                          <a:effectLst/>
                        </a:rPr>
                        <a:t>fœtales</a:t>
                      </a:r>
                      <a:r>
                        <a:rPr lang="en-US" sz="1100" dirty="0">
                          <a:effectLst/>
                        </a:rPr>
                        <a:t> </a:t>
                      </a:r>
                      <a:r>
                        <a:rPr lang="en-GB" sz="1100" dirty="0" err="1">
                          <a:effectLst/>
                        </a:rPr>
                        <a:t>doit</a:t>
                      </a:r>
                      <a:r>
                        <a:rPr lang="en-GB" sz="1100" dirty="0">
                          <a:effectLst/>
                        </a:rPr>
                        <a:t> </a:t>
                      </a:r>
                      <a:r>
                        <a:rPr lang="en-GB" sz="1100" dirty="0" err="1">
                          <a:effectLst/>
                        </a:rPr>
                        <a:t>avoir</a:t>
                      </a:r>
                      <a:r>
                        <a:rPr lang="en-GB" sz="1100" dirty="0">
                          <a:effectLst/>
                        </a:rPr>
                        <a:t> lieu dans les 12 à 24 </a:t>
                      </a:r>
                      <a:r>
                        <a:rPr lang="en-GB" sz="1100" dirty="0" err="1">
                          <a:effectLst/>
                        </a:rPr>
                        <a:t>heures</a:t>
                      </a:r>
                      <a:r>
                        <a:rPr lang="en-GB" sz="1100" dirty="0">
                          <a:effectLst/>
                        </a:rPr>
                        <a:t>.</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53E"/>
                    </a:solidFill>
                  </a:tcPr>
                </a:tc>
                <a:tc>
                  <a:txBody>
                    <a:bodyPr/>
                    <a:lstStyle/>
                    <a:p>
                      <a:pPr>
                        <a:lnSpc>
                          <a:spcPct val="107000"/>
                        </a:lnSpc>
                        <a:spcAft>
                          <a:spcPts val="0"/>
                        </a:spcAft>
                      </a:pPr>
                      <a:r>
                        <a:rPr lang="en-US" sz="1100" dirty="0">
                          <a:effectLst/>
                        </a:rPr>
                        <a:t> </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53E"/>
                    </a:solidFill>
                  </a:tcPr>
                </a:tc>
                <a:extLst>
                  <a:ext uri="{0D108BD9-81ED-4DB2-BD59-A6C34878D82A}">
                    <a16:rowId xmlns:a16="http://schemas.microsoft.com/office/drawing/2014/main" val="2184450300"/>
                  </a:ext>
                </a:extLst>
              </a:tr>
            </a:tbl>
          </a:graphicData>
        </a:graphic>
      </p:graphicFrame>
    </p:spTree>
    <p:extLst>
      <p:ext uri="{BB962C8B-B14F-4D97-AF65-F5344CB8AC3E}">
        <p14:creationId xmlns:p14="http://schemas.microsoft.com/office/powerpoint/2010/main" val="2317626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B49F-D8FE-4F2A-B6A2-F777992AD360}"/>
              </a:ext>
            </a:extLst>
          </p:cNvPr>
          <p:cNvSpPr>
            <a:spLocks noGrp="1"/>
          </p:cNvSpPr>
          <p:nvPr>
            <p:ph type="title"/>
          </p:nvPr>
        </p:nvSpPr>
        <p:spPr/>
        <p:txBody>
          <a:bodyPr/>
          <a:lstStyle/>
          <a:p>
            <a:r>
              <a:rPr lang="en-US"/>
              <a:t>Premiers signes de la naissance</a:t>
            </a:r>
          </a:p>
        </p:txBody>
      </p:sp>
      <p:pic>
        <p:nvPicPr>
          <p:cNvPr id="7" name="Grafik 6">
            <a:extLst>
              <a:ext uri="{FF2B5EF4-FFF2-40B4-BE49-F238E27FC236}">
                <a16:creationId xmlns:a16="http://schemas.microsoft.com/office/drawing/2014/main" id="{100FC08E-E24A-4E1F-9027-CA8728FDCB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31" y="1194845"/>
            <a:ext cx="5207264" cy="3740312"/>
          </a:xfrm>
          <a:prstGeom prst="rect">
            <a:avLst/>
          </a:prstGeom>
        </p:spPr>
      </p:pic>
      <p:sp>
        <p:nvSpPr>
          <p:cNvPr id="6" name="Content Placeholder 2">
            <a:extLst>
              <a:ext uri="{FF2B5EF4-FFF2-40B4-BE49-F238E27FC236}">
                <a16:creationId xmlns:a16="http://schemas.microsoft.com/office/drawing/2014/main" id="{4A251B17-C661-4E75-9AF1-D5A70BBF6080}"/>
              </a:ext>
            </a:extLst>
          </p:cNvPr>
          <p:cNvSpPr>
            <a:spLocks noGrp="1"/>
          </p:cNvSpPr>
          <p:nvPr>
            <p:ph idx="1"/>
          </p:nvPr>
        </p:nvSpPr>
        <p:spPr>
          <a:xfrm>
            <a:off x="444470" y="923814"/>
            <a:ext cx="8017606" cy="502940"/>
          </a:xfrm>
        </p:spPr>
        <p:txBody>
          <a:bodyPr/>
          <a:lstStyle/>
          <a:p>
            <a:pPr marL="0" indent="0">
              <a:buNone/>
            </a:pPr>
            <a:r>
              <a:rPr lang="en-GB" sz="1800" dirty="0"/>
              <a:t>Comment </a:t>
            </a:r>
            <a:r>
              <a:rPr lang="en-GB" sz="1800" dirty="0" err="1"/>
              <a:t>une</a:t>
            </a:r>
            <a:r>
              <a:rPr lang="en-GB" sz="1800" dirty="0"/>
              <a:t> </a:t>
            </a:r>
            <a:r>
              <a:rPr lang="en-GB" sz="1800" dirty="0" err="1"/>
              <a:t>vache</a:t>
            </a:r>
            <a:r>
              <a:rPr lang="en-GB" sz="1800" dirty="0"/>
              <a:t> </a:t>
            </a:r>
            <a:r>
              <a:rPr lang="en-GB" sz="1800" dirty="0" err="1"/>
              <a:t>montre</a:t>
            </a:r>
            <a:r>
              <a:rPr lang="en-GB" sz="1800" dirty="0"/>
              <a:t>-t-</a:t>
            </a:r>
            <a:r>
              <a:rPr lang="en-GB" sz="1800" dirty="0" err="1"/>
              <a:t>elle</a:t>
            </a:r>
            <a:r>
              <a:rPr lang="en-GB" sz="1800" dirty="0"/>
              <a:t> </a:t>
            </a:r>
            <a:r>
              <a:rPr lang="en-GB" sz="1800" dirty="0" err="1"/>
              <a:t>qu'elle</a:t>
            </a:r>
            <a:r>
              <a:rPr lang="en-GB" sz="1800" dirty="0"/>
              <a:t> </a:t>
            </a:r>
            <a:r>
              <a:rPr lang="en-GB" sz="1800" dirty="0" err="1"/>
              <a:t>est</a:t>
            </a:r>
            <a:r>
              <a:rPr lang="en-GB" sz="1800" dirty="0"/>
              <a:t> sur le point de </a:t>
            </a:r>
            <a:r>
              <a:rPr lang="en-GB" sz="1800" dirty="0" err="1"/>
              <a:t>mettre</a:t>
            </a:r>
            <a:r>
              <a:rPr lang="en-GB" sz="1800" dirty="0"/>
              <a:t> bas?</a:t>
            </a:r>
            <a:endParaRPr lang="en-US" sz="1600" b="0" dirty="0">
              <a:sym typeface="Wingdings" panose="05000000000000000000" pitchFamily="2" charset="2"/>
            </a:endParaRPr>
          </a:p>
        </p:txBody>
      </p:sp>
      <p:sp>
        <p:nvSpPr>
          <p:cNvPr id="9" name="Callout: Line 8">
            <a:extLst>
              <a:ext uri="{FF2B5EF4-FFF2-40B4-BE49-F238E27FC236}">
                <a16:creationId xmlns:a16="http://schemas.microsoft.com/office/drawing/2014/main" id="{6128B2ED-3CF3-4D2D-8168-1269CAC544D7}"/>
              </a:ext>
            </a:extLst>
          </p:cNvPr>
          <p:cNvSpPr/>
          <p:nvPr/>
        </p:nvSpPr>
        <p:spPr bwMode="auto">
          <a:xfrm>
            <a:off x="444469" y="5011706"/>
            <a:ext cx="3480947" cy="849002"/>
          </a:xfrm>
          <a:prstGeom prst="borderCallout1">
            <a:avLst>
              <a:gd name="adj1" fmla="val 5317"/>
              <a:gd name="adj2" fmla="val 3654"/>
              <a:gd name="adj3" fmla="val -100366"/>
              <a:gd name="adj4" fmla="val 27239"/>
            </a:avLst>
          </a:prstGeom>
          <a:solidFill>
            <a:srgbClr val="F6C09C"/>
          </a:solidFill>
          <a:ln>
            <a:solidFill>
              <a:srgbClr val="F2A36E"/>
            </a:solidFill>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623888">
              <a:spcBef>
                <a:spcPct val="10000"/>
              </a:spcBef>
              <a:spcAft>
                <a:spcPct val="10000"/>
              </a:spcAft>
              <a:buClr>
                <a:schemeClr val="tx1"/>
              </a:buClr>
              <a:buSzPct val="100000"/>
            </a:pPr>
            <a:r>
              <a:rPr lang="en-US" sz="1600" b="0" dirty="0">
                <a:solidFill>
                  <a:schemeClr val="tx1"/>
                </a:solidFill>
                <a:ea typeface="ＭＳ Ｐゴシック"/>
                <a:cs typeface="Arial"/>
              </a:rPr>
              <a:t>La </a:t>
            </a:r>
            <a:r>
              <a:rPr lang="en-US" sz="1600" b="0" dirty="0" err="1">
                <a:solidFill>
                  <a:schemeClr val="tx1"/>
                </a:solidFill>
                <a:ea typeface="ＭＳ Ｐゴシック"/>
                <a:cs typeface="Arial"/>
              </a:rPr>
              <a:t>vache</a:t>
            </a:r>
            <a:r>
              <a:rPr lang="en-US" sz="1600" b="0" dirty="0">
                <a:solidFill>
                  <a:schemeClr val="tx1"/>
                </a:solidFill>
                <a:ea typeface="ＭＳ Ｐゴシック"/>
                <a:cs typeface="Arial"/>
              </a:rPr>
              <a:t> </a:t>
            </a:r>
            <a:r>
              <a:rPr lang="en-US" sz="1600" b="0" dirty="0" err="1">
                <a:solidFill>
                  <a:schemeClr val="tx1"/>
                </a:solidFill>
                <a:ea typeface="ＭＳ Ｐゴシック"/>
                <a:cs typeface="Arial"/>
              </a:rPr>
              <a:t>bouge</a:t>
            </a:r>
            <a:r>
              <a:rPr lang="en-US" sz="1600" b="0" dirty="0">
                <a:solidFill>
                  <a:schemeClr val="tx1"/>
                </a:solidFill>
                <a:ea typeface="ＭＳ Ｐゴシック"/>
                <a:cs typeface="Arial"/>
              </a:rPr>
              <a:t> d'avant en arrière, se sépare du troupeau ou se couche et se lève fréquemment.</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a:ln>
                <a:noFill/>
              </a:ln>
              <a:solidFill>
                <a:schemeClr val="tx1"/>
              </a:solidFill>
              <a:effectLst/>
              <a:latin typeface="Arial" charset="0"/>
            </a:endParaRPr>
          </a:p>
        </p:txBody>
      </p:sp>
      <p:sp>
        <p:nvSpPr>
          <p:cNvPr id="10" name="Callout: Line 9">
            <a:extLst>
              <a:ext uri="{FF2B5EF4-FFF2-40B4-BE49-F238E27FC236}">
                <a16:creationId xmlns:a16="http://schemas.microsoft.com/office/drawing/2014/main" id="{513F1878-70EA-4912-9B49-E34FF1F70414}"/>
              </a:ext>
            </a:extLst>
          </p:cNvPr>
          <p:cNvSpPr/>
          <p:nvPr/>
        </p:nvSpPr>
        <p:spPr bwMode="auto">
          <a:xfrm>
            <a:off x="5911814" y="1374673"/>
            <a:ext cx="2827914" cy="825301"/>
          </a:xfrm>
          <a:prstGeom prst="borderCallout1">
            <a:avLst>
              <a:gd name="adj1" fmla="val 54766"/>
              <a:gd name="adj2" fmla="val 1760"/>
              <a:gd name="adj3" fmla="val 127627"/>
              <a:gd name="adj4" fmla="val -57544"/>
            </a:avLst>
          </a:prstGeom>
          <a:solidFill>
            <a:srgbClr val="F6C09C"/>
          </a:solidFill>
          <a:ln>
            <a:solidFill>
              <a:srgbClr val="F2A36E"/>
            </a:solidFill>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623888">
              <a:spcBef>
                <a:spcPct val="10000"/>
              </a:spcBef>
              <a:spcAft>
                <a:spcPct val="10000"/>
              </a:spcAft>
              <a:buClr>
                <a:schemeClr val="tx1"/>
              </a:buClr>
              <a:buSzPct val="100000"/>
            </a:pPr>
            <a:r>
              <a:rPr lang="en-US" sz="1600" b="0" dirty="0">
                <a:solidFill>
                  <a:schemeClr val="tx1"/>
                </a:solidFill>
                <a:ea typeface="ＭＳ Ｐゴシック"/>
                <a:cs typeface="Arial"/>
              </a:rPr>
              <a:t>L'extrémité de la queue de la vache est assez souple et peut être repliée.</a:t>
            </a:r>
          </a:p>
          <a:p>
            <a:pPr defTabSz="623888">
              <a:spcBef>
                <a:spcPct val="10000"/>
              </a:spcBef>
              <a:spcAft>
                <a:spcPct val="10000"/>
              </a:spcAft>
              <a:buClr>
                <a:schemeClr val="tx1"/>
              </a:buClr>
              <a:buSzPct val="100000"/>
            </a:pPr>
            <a:endParaRPr lang="en-GB" sz="1600" b="0" dirty="0">
              <a:solidFill>
                <a:schemeClr val="tx1"/>
              </a:solidFill>
              <a:ea typeface="ＭＳ Ｐゴシック"/>
              <a:cs typeface="Arial"/>
            </a:endParaRPr>
          </a:p>
        </p:txBody>
      </p:sp>
      <p:sp>
        <p:nvSpPr>
          <p:cNvPr id="11" name="Callout: Line 10">
            <a:extLst>
              <a:ext uri="{FF2B5EF4-FFF2-40B4-BE49-F238E27FC236}">
                <a16:creationId xmlns:a16="http://schemas.microsoft.com/office/drawing/2014/main" id="{76D55237-A66F-4B81-B354-E51049CCEEE6}"/>
              </a:ext>
            </a:extLst>
          </p:cNvPr>
          <p:cNvSpPr/>
          <p:nvPr/>
        </p:nvSpPr>
        <p:spPr bwMode="auto">
          <a:xfrm>
            <a:off x="5509647" y="2324746"/>
            <a:ext cx="3230081" cy="1843790"/>
          </a:xfrm>
          <a:prstGeom prst="borderCallout1">
            <a:avLst>
              <a:gd name="adj1" fmla="val 54766"/>
              <a:gd name="adj2" fmla="val 1760"/>
              <a:gd name="adj3" fmla="val 15150"/>
              <a:gd name="adj4" fmla="val -43452"/>
            </a:avLst>
          </a:prstGeom>
          <a:solidFill>
            <a:srgbClr val="F6C09C"/>
          </a:solidFill>
          <a:ln>
            <a:solidFill>
              <a:srgbClr val="F2A36E"/>
            </a:solidFill>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623888">
              <a:spcBef>
                <a:spcPct val="10000"/>
              </a:spcBef>
              <a:spcAft>
                <a:spcPct val="10000"/>
              </a:spcAft>
              <a:buClr>
                <a:schemeClr val="tx1"/>
              </a:buClr>
              <a:buSzPct val="100000"/>
            </a:pPr>
            <a:r>
              <a:rPr lang="en-GB" sz="1600" b="0" dirty="0">
                <a:solidFill>
                  <a:schemeClr val="tx1"/>
                </a:solidFill>
                <a:ea typeface="ＭＳ Ｐゴシック"/>
                <a:cs typeface="Arial"/>
              </a:rPr>
              <a:t>Les ligaments entourant la région pelvienne de la vache peuvent se relâcher, ce qui permet au canal de naissance de se dilater. On peut parfois le sentir en palpant doucement la zone autour de l'attache de la queue.</a:t>
            </a:r>
          </a:p>
        </p:txBody>
      </p:sp>
      <p:sp>
        <p:nvSpPr>
          <p:cNvPr id="12" name="Callout: Line 11">
            <a:extLst>
              <a:ext uri="{FF2B5EF4-FFF2-40B4-BE49-F238E27FC236}">
                <a16:creationId xmlns:a16="http://schemas.microsoft.com/office/drawing/2014/main" id="{C29A9BD6-C9B1-4A13-9389-983EAFF72FFC}"/>
              </a:ext>
            </a:extLst>
          </p:cNvPr>
          <p:cNvSpPr/>
          <p:nvPr/>
        </p:nvSpPr>
        <p:spPr bwMode="auto">
          <a:xfrm>
            <a:off x="5901899" y="4293308"/>
            <a:ext cx="2823955" cy="1567400"/>
          </a:xfrm>
          <a:prstGeom prst="borderCallout1">
            <a:avLst>
              <a:gd name="adj1" fmla="val 54766"/>
              <a:gd name="adj2" fmla="val 1760"/>
              <a:gd name="adj3" fmla="val -72015"/>
              <a:gd name="adj4" fmla="val -64870"/>
            </a:avLst>
          </a:prstGeom>
          <a:solidFill>
            <a:srgbClr val="F6C09C"/>
          </a:solidFill>
          <a:ln>
            <a:solidFill>
              <a:srgbClr val="F2A36E"/>
            </a:solidFill>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623888">
              <a:spcBef>
                <a:spcPct val="10000"/>
              </a:spcBef>
              <a:spcAft>
                <a:spcPct val="10000"/>
              </a:spcAft>
              <a:buClr>
                <a:schemeClr val="tx1"/>
              </a:buClr>
              <a:buSzPct val="100000"/>
            </a:pPr>
            <a:r>
              <a:rPr lang="en-GB" sz="1600" b="0" dirty="0">
                <a:solidFill>
                  <a:schemeClr val="tx1"/>
                </a:solidFill>
                <a:ea typeface="ＭＳ Ｐゴシック"/>
                <a:cs typeface="Arial"/>
              </a:rPr>
              <a:t>Un écoulement clair, ressemblant à du mucus, peut se produire au niveau de la vulve de la vache lorsque le col de l'utérus commence à se </a:t>
            </a:r>
            <a:r>
              <a:rPr lang="en-GB" sz="1600" b="0" dirty="0" err="1">
                <a:solidFill>
                  <a:schemeClr val="tx1"/>
                </a:solidFill>
                <a:ea typeface="ＭＳ Ｐゴシック"/>
                <a:cs typeface="Arial"/>
              </a:rPr>
              <a:t>dilater</a:t>
            </a:r>
            <a:r>
              <a:rPr lang="en-GB" sz="1600" b="0" dirty="0">
                <a:solidFill>
                  <a:schemeClr val="tx1"/>
                </a:solidFill>
                <a:ea typeface="ＭＳ Ｐゴシック"/>
                <a:cs typeface="Arial"/>
              </a:rPr>
              <a:t>.</a:t>
            </a:r>
          </a:p>
        </p:txBody>
      </p:sp>
      <p:sp>
        <p:nvSpPr>
          <p:cNvPr id="8" name="Callout: Line 7">
            <a:extLst>
              <a:ext uri="{FF2B5EF4-FFF2-40B4-BE49-F238E27FC236}">
                <a16:creationId xmlns:a16="http://schemas.microsoft.com/office/drawing/2014/main" id="{70B00C71-548D-455B-8D83-D286817ED319}"/>
              </a:ext>
            </a:extLst>
          </p:cNvPr>
          <p:cNvSpPr/>
          <p:nvPr/>
        </p:nvSpPr>
        <p:spPr bwMode="auto">
          <a:xfrm>
            <a:off x="4059463" y="5011706"/>
            <a:ext cx="1708389" cy="600878"/>
          </a:xfrm>
          <a:prstGeom prst="borderCallout1">
            <a:avLst>
              <a:gd name="adj1" fmla="val -4177"/>
              <a:gd name="adj2" fmla="val 24047"/>
              <a:gd name="adj3" fmla="val -187982"/>
              <a:gd name="adj4" fmla="val -34092"/>
            </a:avLst>
          </a:prstGeom>
          <a:solidFill>
            <a:srgbClr val="F6C09C"/>
          </a:solidFill>
          <a:ln>
            <a:solidFill>
              <a:srgbClr val="F2A36E"/>
            </a:solidFill>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623888">
              <a:spcBef>
                <a:spcPct val="10000"/>
              </a:spcBef>
              <a:spcAft>
                <a:spcPct val="10000"/>
              </a:spcAft>
              <a:buClr>
                <a:schemeClr val="tx1"/>
              </a:buClr>
              <a:buSzPct val="100000"/>
            </a:pPr>
            <a:r>
              <a:rPr lang="en-US" sz="1600" b="0" dirty="0">
                <a:solidFill>
                  <a:schemeClr val="tx1"/>
                </a:solidFill>
                <a:ea typeface="ＭＳ Ｐゴシック"/>
                <a:cs typeface="Arial"/>
              </a:rPr>
              <a:t>Pis </a:t>
            </a:r>
            <a:r>
              <a:rPr lang="en-US" sz="1600" b="0" dirty="0" err="1">
                <a:solidFill>
                  <a:schemeClr val="tx1"/>
                </a:solidFill>
                <a:ea typeface="ＭＳ Ｐゴシック"/>
                <a:cs typeface="Arial"/>
              </a:rPr>
              <a:t>hypertrophié</a:t>
            </a:r>
            <a:r>
              <a:rPr lang="en-US" sz="1600" b="0" dirty="0">
                <a:solidFill>
                  <a:schemeClr val="tx1"/>
                </a:solidFill>
                <a:ea typeface="ＭＳ Ｐゴシック"/>
                <a:cs typeface="Arial"/>
              </a:rPr>
              <a:t> et </a:t>
            </a:r>
            <a:r>
              <a:rPr lang="en-US" sz="1600" b="0" dirty="0" err="1">
                <a:solidFill>
                  <a:schemeClr val="tx1"/>
                </a:solidFill>
                <a:ea typeface="ＭＳ Ｐゴシック"/>
                <a:cs typeface="Arial"/>
              </a:rPr>
              <a:t>tendu</a:t>
            </a:r>
            <a:endParaRPr lang="en-US" sz="1600" b="0" dirty="0">
              <a:solidFill>
                <a:schemeClr val="tx1"/>
              </a:solidFill>
              <a:ea typeface="ＭＳ Ｐゴシック"/>
              <a:cs typeface="Arial"/>
            </a:endParaRPr>
          </a:p>
          <a:p>
            <a:pPr defTabSz="623888">
              <a:spcBef>
                <a:spcPct val="10000"/>
              </a:spcBef>
              <a:spcAft>
                <a:spcPct val="10000"/>
              </a:spcAft>
              <a:buClr>
                <a:schemeClr val="tx1"/>
              </a:buClr>
              <a:buSzPct val="100000"/>
            </a:pPr>
            <a:endParaRPr lang="en-GB" sz="1600" b="0" dirty="0">
              <a:solidFill>
                <a:schemeClr val="tx1"/>
              </a:solidFill>
              <a:ea typeface="ＭＳ Ｐゴシック"/>
              <a:cs typeface="Arial"/>
            </a:endParaRPr>
          </a:p>
        </p:txBody>
      </p:sp>
    </p:spTree>
    <p:extLst>
      <p:ext uri="{BB962C8B-B14F-4D97-AF65-F5344CB8AC3E}">
        <p14:creationId xmlns:p14="http://schemas.microsoft.com/office/powerpoint/2010/main" val="187777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160C-D21B-4B13-BD07-D8DCEFAE1476}"/>
              </a:ext>
            </a:extLst>
          </p:cNvPr>
          <p:cNvSpPr>
            <a:spLocks noGrp="1"/>
          </p:cNvSpPr>
          <p:nvPr>
            <p:ph type="title"/>
          </p:nvPr>
        </p:nvSpPr>
        <p:spPr>
          <a:xfrm>
            <a:off x="533401" y="228600"/>
            <a:ext cx="8077200" cy="1040160"/>
          </a:xfrm>
        </p:spPr>
        <p:txBody>
          <a:bodyPr/>
          <a:lstStyle/>
          <a:p>
            <a:r>
              <a:rPr lang="en-US" dirty="0" err="1"/>
              <a:t>Garder</a:t>
            </a:r>
            <a:r>
              <a:rPr lang="en-US" dirty="0"/>
              <a:t> les </a:t>
            </a:r>
            <a:r>
              <a:rPr lang="en-US" dirty="0" err="1"/>
              <a:t>veaux</a:t>
            </a:r>
            <a:r>
              <a:rPr lang="en-US" dirty="0"/>
              <a:t> </a:t>
            </a:r>
            <a:r>
              <a:rPr lang="en-US" dirty="0" err="1"/>
              <a:t>en</a:t>
            </a:r>
            <a:r>
              <a:rPr lang="en-US" dirty="0"/>
              <a:t> bonne santé après la naissance</a:t>
            </a:r>
          </a:p>
        </p:txBody>
      </p:sp>
      <p:sp>
        <p:nvSpPr>
          <p:cNvPr id="3" name="Content Placeholder 2">
            <a:extLst>
              <a:ext uri="{FF2B5EF4-FFF2-40B4-BE49-F238E27FC236}">
                <a16:creationId xmlns:a16="http://schemas.microsoft.com/office/drawing/2014/main" id="{66C8C988-3C09-411F-B33B-AD5ADA60153C}"/>
              </a:ext>
            </a:extLst>
          </p:cNvPr>
          <p:cNvSpPr>
            <a:spLocks noGrp="1"/>
          </p:cNvSpPr>
          <p:nvPr>
            <p:ph sz="half" idx="1"/>
          </p:nvPr>
        </p:nvSpPr>
        <p:spPr>
          <a:xfrm>
            <a:off x="533400" y="1268760"/>
            <a:ext cx="4751522" cy="4320480"/>
          </a:xfr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p>
            <a:pPr>
              <a:spcBef>
                <a:spcPts val="0"/>
              </a:spcBef>
              <a:spcAft>
                <a:spcPts val="600"/>
              </a:spcAft>
              <a:buFont typeface="Wingdings" panose="05000000000000000000" pitchFamily="2" charset="2"/>
              <a:buChar char="ü"/>
            </a:pPr>
            <a:r>
              <a:rPr lang="en-US" sz="1600" kern="1200" dirty="0">
                <a:ea typeface="ＭＳ Ｐゴシック"/>
                <a:cs typeface="+mn-cs"/>
              </a:rPr>
              <a:t>Colostrum:</a:t>
            </a:r>
            <a:r>
              <a:rPr lang="en-US" sz="1600" b="0" kern="1200" dirty="0">
                <a:ea typeface="ＭＳ Ｐゴシック"/>
                <a:cs typeface="+mn-cs"/>
              </a:rPr>
              <a:t> veillez à ce que les veaux boivent suffisamment de colostrum (premier lait): </a:t>
            </a:r>
            <a:r>
              <a:rPr lang="en-US" sz="1600" b="0" kern="1200" dirty="0">
                <a:solidFill>
                  <a:schemeClr val="bg2"/>
                </a:solidFill>
                <a:ea typeface="ＭＳ Ｐゴシック"/>
                <a:cs typeface="+mn-cs"/>
              </a:rPr>
              <a:t>au moins deux litres dans les deux premières </a:t>
            </a:r>
            <a:r>
              <a:rPr lang="en-US" sz="1600" b="0" kern="1200" dirty="0" err="1">
                <a:solidFill>
                  <a:schemeClr val="bg2"/>
                </a:solidFill>
                <a:ea typeface="ＭＳ Ｐゴシック"/>
                <a:cs typeface="+mn-cs"/>
              </a:rPr>
              <a:t>heures</a:t>
            </a:r>
            <a:endParaRPr lang="en-US" sz="1600" b="0" kern="1200" dirty="0">
              <a:solidFill>
                <a:schemeClr val="bg2"/>
              </a:solidFill>
              <a:ea typeface="ＭＳ Ｐゴシック"/>
              <a:cs typeface="+mn-cs"/>
            </a:endParaRPr>
          </a:p>
          <a:p>
            <a:pPr>
              <a:spcBef>
                <a:spcPts val="0"/>
              </a:spcBef>
              <a:spcAft>
                <a:spcPts val="600"/>
              </a:spcAft>
              <a:buFont typeface="Wingdings" panose="05000000000000000000" pitchFamily="2" charset="2"/>
              <a:buChar char="ü"/>
            </a:pPr>
            <a:r>
              <a:rPr lang="en-US" sz="1600" kern="1200" dirty="0" err="1">
                <a:ea typeface="ＭＳ Ｐゴシック"/>
                <a:cs typeface="+mn-cs"/>
              </a:rPr>
              <a:t>Réduire</a:t>
            </a:r>
            <a:r>
              <a:rPr lang="en-US" sz="1600" kern="1200" dirty="0">
                <a:ea typeface="ＭＳ Ｐゴシック"/>
                <a:cs typeface="+mn-cs"/>
              </a:rPr>
              <a:t> le stress</a:t>
            </a:r>
            <a:endParaRPr lang="en-US" sz="1600" b="0" kern="1200" dirty="0">
              <a:ea typeface="ＭＳ Ｐゴシック"/>
              <a:cs typeface="Arial"/>
            </a:endParaRPr>
          </a:p>
          <a:p>
            <a:pPr>
              <a:spcBef>
                <a:spcPts val="0"/>
              </a:spcBef>
              <a:spcAft>
                <a:spcPts val="600"/>
              </a:spcAft>
              <a:buFont typeface="Wingdings" panose="05000000000000000000" pitchFamily="2" charset="2"/>
              <a:buChar char="ü"/>
            </a:pPr>
            <a:r>
              <a:rPr lang="en-US" sz="1600" b="0" kern="1200" dirty="0">
                <a:ea typeface="ＭＳ Ｐゴシック"/>
                <a:cs typeface="+mn-cs"/>
              </a:rPr>
              <a:t>Veiller à une très bonne </a:t>
            </a:r>
            <a:r>
              <a:rPr lang="en-US" sz="1600" kern="1200" dirty="0" err="1">
                <a:ea typeface="ＭＳ Ｐゴシック"/>
                <a:cs typeface="+mn-cs"/>
              </a:rPr>
              <a:t>hygiène</a:t>
            </a:r>
            <a:endParaRPr lang="en-US" sz="1600" kern="1200" dirty="0">
              <a:ea typeface="ＭＳ Ｐゴシック"/>
              <a:cs typeface="Arial"/>
            </a:endParaRPr>
          </a:p>
          <a:p>
            <a:pPr>
              <a:spcBef>
                <a:spcPts val="0"/>
              </a:spcBef>
              <a:spcAft>
                <a:spcPts val="600"/>
              </a:spcAft>
              <a:buFont typeface="Wingdings" panose="05000000000000000000" pitchFamily="2" charset="2"/>
              <a:buChar char="ü"/>
            </a:pPr>
            <a:r>
              <a:rPr lang="en-US" sz="1600" b="0" kern="1200" dirty="0">
                <a:ea typeface="ＭＳ Ｐゴシック"/>
                <a:cs typeface="+mn-cs"/>
              </a:rPr>
              <a:t>Assurer le bon </a:t>
            </a:r>
            <a:r>
              <a:rPr lang="en-US" sz="1600" kern="1200" dirty="0">
                <a:ea typeface="ＭＳ Ｐゴシック"/>
                <a:cs typeface="+mn-cs"/>
              </a:rPr>
              <a:t>développement du rumen </a:t>
            </a:r>
            <a:r>
              <a:rPr lang="en-US" sz="1600" b="0" kern="1200" dirty="0">
                <a:ea typeface="ＭＳ Ｐゴシック"/>
                <a:cs typeface="+mn-cs"/>
              </a:rPr>
              <a:t>en </a:t>
            </a:r>
            <a:r>
              <a:rPr lang="en-GB" sz="1600" b="0" kern="1200" dirty="0">
                <a:ea typeface="ＭＳ Ｐゴシック"/>
                <a:cs typeface="+mn-cs"/>
              </a:rPr>
              <a:t>permettant l'accès au fourrage grossier/</a:t>
            </a:r>
            <a:r>
              <a:rPr lang="en-GB" sz="1600" b="0" kern="1200" dirty="0" err="1">
                <a:ea typeface="ＭＳ Ｐゴシック"/>
                <a:cs typeface="+mn-cs"/>
              </a:rPr>
              <a:t>foin</a:t>
            </a:r>
            <a:r>
              <a:rPr lang="en-GB" sz="1600" b="0" kern="1200" dirty="0">
                <a:ea typeface="ＭＳ Ｐゴシック"/>
                <a:cs typeface="+mn-cs"/>
              </a:rPr>
              <a:t>;</a:t>
            </a:r>
            <a:br>
              <a:rPr lang="en-GB" sz="1600" b="0" kern="1200" dirty="0">
                <a:ea typeface="ＭＳ Ｐゴシック"/>
                <a:cs typeface="+mn-cs"/>
              </a:rPr>
            </a:br>
            <a:r>
              <a:rPr lang="en-US" sz="1600" b="0" kern="1200" dirty="0">
                <a:ea typeface="ＭＳ Ｐゴシック"/>
                <a:cs typeface="+mn-cs"/>
              </a:rPr>
              <a:t>assurer les </a:t>
            </a:r>
            <a:r>
              <a:rPr lang="en-US" sz="1600" kern="1200" dirty="0">
                <a:ea typeface="ＭＳ Ｐゴシック"/>
                <a:cs typeface="+mn-cs"/>
              </a:rPr>
              <a:t>vaccinations </a:t>
            </a:r>
            <a:r>
              <a:rPr lang="en-US" sz="1600" b="0" kern="1200" dirty="0" err="1">
                <a:ea typeface="ＭＳ Ｐゴシック"/>
                <a:cs typeface="+mn-cs"/>
              </a:rPr>
              <a:t>nécessaires</a:t>
            </a:r>
            <a:endParaRPr lang="en-US" sz="1600" b="0" kern="1200" dirty="0">
              <a:ea typeface="ＭＳ Ｐゴシック"/>
              <a:cs typeface="Arial"/>
            </a:endParaRPr>
          </a:p>
          <a:p>
            <a:pPr>
              <a:spcBef>
                <a:spcPts val="0"/>
              </a:spcBef>
              <a:spcAft>
                <a:spcPts val="600"/>
              </a:spcAft>
              <a:buFont typeface="Wingdings" panose="05000000000000000000" pitchFamily="2" charset="2"/>
              <a:buChar char="ü"/>
            </a:pPr>
            <a:r>
              <a:rPr lang="en-US" sz="1600" b="0" kern="1200" dirty="0">
                <a:ea typeface="ＭＳ Ｐゴシック"/>
                <a:cs typeface="+mn-cs"/>
              </a:rPr>
              <a:t>Fournir les </a:t>
            </a:r>
            <a:r>
              <a:rPr lang="en-US" sz="1600" kern="1200" dirty="0">
                <a:ea typeface="ＭＳ Ｐゴシック"/>
                <a:cs typeface="+mn-cs"/>
              </a:rPr>
              <a:t>vitamines et les </a:t>
            </a:r>
            <a:r>
              <a:rPr lang="en-US" sz="1600" kern="1200" dirty="0" err="1">
                <a:ea typeface="ＭＳ Ｐゴシック"/>
                <a:cs typeface="+mn-cs"/>
              </a:rPr>
              <a:t>minéraux</a:t>
            </a:r>
            <a:r>
              <a:rPr lang="en-US" sz="1600" kern="1200" dirty="0">
                <a:ea typeface="ＭＳ Ｐゴシック"/>
                <a:cs typeface="+mn-cs"/>
              </a:rPr>
              <a:t> </a:t>
            </a:r>
            <a:r>
              <a:rPr lang="en-US" sz="1600" b="0" kern="1200" dirty="0" err="1">
                <a:ea typeface="ＭＳ Ｐゴシック"/>
                <a:cs typeface="+mn-cs"/>
              </a:rPr>
              <a:t>nécessaires</a:t>
            </a:r>
            <a:endParaRPr lang="en-US" sz="1600" kern="1200" dirty="0">
              <a:ea typeface="ＭＳ Ｐゴシック"/>
              <a:cs typeface="Arial"/>
            </a:endParaRPr>
          </a:p>
          <a:p>
            <a:pPr>
              <a:spcBef>
                <a:spcPts val="0"/>
              </a:spcBef>
              <a:spcAft>
                <a:spcPts val="600"/>
              </a:spcAft>
              <a:buFont typeface="Wingdings" panose="05000000000000000000" pitchFamily="2" charset="2"/>
              <a:buChar char="ü"/>
            </a:pPr>
            <a:r>
              <a:rPr lang="en-US" sz="1600" b="0" kern="1200" dirty="0">
                <a:ea typeface="ＭＳ Ｐゴシック"/>
                <a:cs typeface="+mn-cs"/>
              </a:rPr>
              <a:t>Fournir un accès à de </a:t>
            </a:r>
            <a:r>
              <a:rPr lang="en-US" sz="1600" kern="1200" dirty="0">
                <a:ea typeface="ＭＳ Ｐゴシック"/>
                <a:cs typeface="+mn-cs"/>
              </a:rPr>
              <a:t>l'eau propre </a:t>
            </a:r>
            <a:r>
              <a:rPr lang="en-US" sz="1600" b="0" kern="1200" dirty="0">
                <a:ea typeface="ＭＳ Ｐゴシック"/>
                <a:cs typeface="+mn-cs"/>
              </a:rPr>
              <a:t>à tout moment</a:t>
            </a:r>
            <a:endParaRPr lang="en-US" sz="1600" b="0" kern="1200" dirty="0">
              <a:ea typeface="ＭＳ Ｐゴシック"/>
              <a:cs typeface="Arial"/>
            </a:endParaRPr>
          </a:p>
          <a:p>
            <a:pPr>
              <a:spcBef>
                <a:spcPts val="0"/>
              </a:spcBef>
              <a:spcAft>
                <a:spcPts val="600"/>
              </a:spcAft>
              <a:buFont typeface="Wingdings" panose="05000000000000000000" pitchFamily="2" charset="2"/>
              <a:buChar char="ü"/>
            </a:pPr>
            <a:r>
              <a:rPr lang="en-US" sz="1600" b="0" kern="1200" dirty="0">
                <a:ea typeface="ＭＳ Ｐゴシック"/>
                <a:cs typeface="+mn-cs"/>
              </a:rPr>
              <a:t>Veiller à ce que la</a:t>
            </a:r>
            <a:r>
              <a:rPr lang="en-US" sz="1600" kern="1200" dirty="0">
                <a:ea typeface="ＭＳ Ｐゴシック"/>
                <a:cs typeface="+mn-cs"/>
              </a:rPr>
              <a:t> castration soit effectuée en temps </a:t>
            </a:r>
            <a:r>
              <a:rPr lang="en-US" sz="1600" kern="1200" dirty="0" err="1">
                <a:ea typeface="ＭＳ Ｐゴシック"/>
                <a:cs typeface="+mn-cs"/>
              </a:rPr>
              <a:t>voulu</a:t>
            </a:r>
            <a:endParaRPr lang="en-US" sz="1600" b="0" kern="1200" dirty="0">
              <a:ea typeface="ＭＳ Ｐゴシック"/>
              <a:cs typeface="Arial"/>
            </a:endParaRPr>
          </a:p>
        </p:txBody>
      </p:sp>
      <p:grpSp>
        <p:nvGrpSpPr>
          <p:cNvPr id="6" name="Gruppieren 5">
            <a:extLst>
              <a:ext uri="{FF2B5EF4-FFF2-40B4-BE49-F238E27FC236}">
                <a16:creationId xmlns:a16="http://schemas.microsoft.com/office/drawing/2014/main" id="{B1B5837B-6863-4A84-989C-A7D86E4C6E4C}"/>
              </a:ext>
            </a:extLst>
          </p:cNvPr>
          <p:cNvGrpSpPr/>
          <p:nvPr/>
        </p:nvGrpSpPr>
        <p:grpSpPr>
          <a:xfrm>
            <a:off x="4925775" y="1415994"/>
            <a:ext cx="3797457" cy="2664296"/>
            <a:chOff x="5580112" y="2060848"/>
            <a:chExt cx="4641898" cy="3256756"/>
          </a:xfrm>
        </p:grpSpPr>
        <p:pic>
          <p:nvPicPr>
            <p:cNvPr id="4" name="Grafik 3">
              <a:extLst>
                <a:ext uri="{FF2B5EF4-FFF2-40B4-BE49-F238E27FC236}">
                  <a16:creationId xmlns:a16="http://schemas.microsoft.com/office/drawing/2014/main" id="{13A2BC82-402D-432A-B949-4333C3857E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0112" y="2060848"/>
              <a:ext cx="4641898" cy="3256756"/>
            </a:xfrm>
            <a:prstGeom prst="rect">
              <a:avLst/>
            </a:prstGeom>
          </p:spPr>
        </p:pic>
        <p:sp>
          <p:nvSpPr>
            <p:cNvPr id="5" name="Freihandform: Form 4">
              <a:extLst>
                <a:ext uri="{FF2B5EF4-FFF2-40B4-BE49-F238E27FC236}">
                  <a16:creationId xmlns:a16="http://schemas.microsoft.com/office/drawing/2014/main" id="{D7A68FD1-AC15-43E5-A1B4-E2093CCD8CF9}"/>
                </a:ext>
              </a:extLst>
            </p:cNvPr>
            <p:cNvSpPr/>
            <p:nvPr/>
          </p:nvSpPr>
          <p:spPr bwMode="auto">
            <a:xfrm>
              <a:off x="6952477" y="3132228"/>
              <a:ext cx="1940003" cy="584804"/>
            </a:xfrm>
            <a:custGeom>
              <a:avLst/>
              <a:gdLst>
                <a:gd name="connsiteX0" fmla="*/ 1794617 w 1897167"/>
                <a:gd name="connsiteY0" fmla="*/ 162370 h 564022"/>
                <a:gd name="connsiteX1" fmla="*/ 1871529 w 1897167"/>
                <a:gd name="connsiteY1" fmla="*/ 68366 h 564022"/>
                <a:gd name="connsiteX2" fmla="*/ 1632247 w 1897167"/>
                <a:gd name="connsiteY2" fmla="*/ 119641 h 564022"/>
                <a:gd name="connsiteX3" fmla="*/ 1384419 w 1897167"/>
                <a:gd name="connsiteY3" fmla="*/ 213645 h 564022"/>
                <a:gd name="connsiteX4" fmla="*/ 931492 w 1897167"/>
                <a:gd name="connsiteY4" fmla="*/ 102549 h 564022"/>
                <a:gd name="connsiteX5" fmla="*/ 666572 w 1897167"/>
                <a:gd name="connsiteY5" fmla="*/ 0 h 564022"/>
                <a:gd name="connsiteX6" fmla="*/ 350378 w 1897167"/>
                <a:gd name="connsiteY6" fmla="*/ 85458 h 564022"/>
                <a:gd name="connsiteX7" fmla="*/ 0 w 1897167"/>
                <a:gd name="connsiteY7" fmla="*/ 0 h 564022"/>
                <a:gd name="connsiteX8" fmla="*/ 51275 w 1897167"/>
                <a:gd name="connsiteY8" fmla="*/ 367469 h 564022"/>
                <a:gd name="connsiteX9" fmla="*/ 282011 w 1897167"/>
                <a:gd name="connsiteY9" fmla="*/ 538385 h 564022"/>
                <a:gd name="connsiteX10" fmla="*/ 683664 w 1897167"/>
                <a:gd name="connsiteY10" fmla="*/ 564022 h 564022"/>
                <a:gd name="connsiteX11" fmla="*/ 846034 w 1897167"/>
                <a:gd name="connsiteY11" fmla="*/ 452927 h 564022"/>
                <a:gd name="connsiteX12" fmla="*/ 1085316 w 1897167"/>
                <a:gd name="connsiteY12" fmla="*/ 307648 h 564022"/>
                <a:gd name="connsiteX13" fmla="*/ 1572426 w 1897167"/>
                <a:gd name="connsiteY13" fmla="*/ 256374 h 564022"/>
                <a:gd name="connsiteX14" fmla="*/ 1897167 w 1897167"/>
                <a:gd name="connsiteY14" fmla="*/ 128187 h 564022"/>
                <a:gd name="connsiteX15" fmla="*/ 1811709 w 1897167"/>
                <a:gd name="connsiteY15" fmla="*/ 59820 h 56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7167" h="564022">
                  <a:moveTo>
                    <a:pt x="1794617" y="162370"/>
                  </a:moveTo>
                  <a:lnTo>
                    <a:pt x="1871529" y="68366"/>
                  </a:lnTo>
                  <a:lnTo>
                    <a:pt x="1632247" y="119641"/>
                  </a:lnTo>
                  <a:lnTo>
                    <a:pt x="1384419" y="213645"/>
                  </a:lnTo>
                  <a:lnTo>
                    <a:pt x="931492" y="102549"/>
                  </a:lnTo>
                  <a:lnTo>
                    <a:pt x="666572" y="0"/>
                  </a:lnTo>
                  <a:lnTo>
                    <a:pt x="350378" y="85458"/>
                  </a:lnTo>
                  <a:lnTo>
                    <a:pt x="0" y="0"/>
                  </a:lnTo>
                  <a:lnTo>
                    <a:pt x="51275" y="367469"/>
                  </a:lnTo>
                  <a:lnTo>
                    <a:pt x="282011" y="538385"/>
                  </a:lnTo>
                  <a:lnTo>
                    <a:pt x="683664" y="564022"/>
                  </a:lnTo>
                  <a:lnTo>
                    <a:pt x="846034" y="452927"/>
                  </a:lnTo>
                  <a:lnTo>
                    <a:pt x="1085316" y="307648"/>
                  </a:lnTo>
                  <a:lnTo>
                    <a:pt x="1572426" y="256374"/>
                  </a:lnTo>
                  <a:lnTo>
                    <a:pt x="1897167" y="128187"/>
                  </a:lnTo>
                  <a:lnTo>
                    <a:pt x="1811709" y="59820"/>
                  </a:lnTo>
                </a:path>
              </a:pathLst>
            </a:custGeom>
            <a:gradFill flip="none" rotWithShape="1">
              <a:gsLst>
                <a:gs pos="0">
                  <a:srgbClr val="A7654B"/>
                </a:gs>
                <a:gs pos="50000">
                  <a:srgbClr val="B0765F"/>
                </a:gs>
                <a:gs pos="100000">
                  <a:srgbClr val="BE8F7C"/>
                </a:gs>
              </a:gsLst>
              <a:lin ang="54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631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A8ED-81B1-49BA-82CB-6CA805C2A838}"/>
              </a:ext>
            </a:extLst>
          </p:cNvPr>
          <p:cNvSpPr>
            <a:spLocks noGrp="1"/>
          </p:cNvSpPr>
          <p:nvPr>
            <p:ph type="title"/>
          </p:nvPr>
        </p:nvSpPr>
        <p:spPr/>
        <p:txBody>
          <a:bodyPr/>
          <a:lstStyle/>
          <a:p>
            <a:r>
              <a:rPr lang="en-US"/>
              <a:t>Avantages de l'élevage bovin en Afrique</a:t>
            </a:r>
          </a:p>
        </p:txBody>
      </p:sp>
      <p:sp>
        <p:nvSpPr>
          <p:cNvPr id="3" name="Content Placeholder 2">
            <a:extLst>
              <a:ext uri="{FF2B5EF4-FFF2-40B4-BE49-F238E27FC236}">
                <a16:creationId xmlns:a16="http://schemas.microsoft.com/office/drawing/2014/main" id="{AE68817C-B504-4D89-AFD7-5CD364E4FD5C}"/>
              </a:ext>
            </a:extLst>
          </p:cNvPr>
          <p:cNvSpPr>
            <a:spLocks noGrp="1"/>
          </p:cNvSpPr>
          <p:nvPr>
            <p:ph sz="half" idx="1"/>
          </p:nvPr>
        </p:nvSpPr>
        <p:spPr>
          <a:xfrm>
            <a:off x="492819" y="927100"/>
            <a:ext cx="8158361" cy="5125136"/>
          </a:xfrm>
          <a:solidFill>
            <a:srgbClr val="D8ECCA"/>
          </a:solidFill>
        </p:spPr>
        <p:txBody>
          <a:bodyPr lIns="180000" tIns="180000" rIns="180000" bIns="180000" numCol="2" spcCol="180000"/>
          <a:lstStyle/>
          <a:p>
            <a:pPr marL="288000" indent="-288000">
              <a:spcBef>
                <a:spcPts val="600"/>
              </a:spcBef>
              <a:spcAft>
                <a:spcPts val="600"/>
              </a:spcAft>
              <a:buSzPct val="150000"/>
              <a:buFont typeface="Wingdings" panose="05000000000000000000" pitchFamily="2" charset="2"/>
              <a:buChar char="ü"/>
            </a:pPr>
            <a:r>
              <a:rPr lang="en-GB" sz="1300" dirty="0"/>
              <a:t>Moyens de </a:t>
            </a:r>
            <a:r>
              <a:rPr lang="en-GB" sz="1300" dirty="0" err="1"/>
              <a:t>subsistance</a:t>
            </a:r>
            <a:r>
              <a:rPr lang="en-GB" sz="1300" dirty="0"/>
              <a:t>: </a:t>
            </a:r>
            <a:r>
              <a:rPr lang="en-GB" sz="1300" b="0" dirty="0"/>
              <a:t>source de revenus provenant de la vente d'animaux vivants, de lait, de viande et d'autres produits tels que le fumier ou le cuir.</a:t>
            </a:r>
          </a:p>
          <a:p>
            <a:pPr marL="288000" indent="-288000">
              <a:spcBef>
                <a:spcPts val="600"/>
              </a:spcBef>
              <a:spcAft>
                <a:spcPts val="600"/>
              </a:spcAft>
              <a:buSzPct val="150000"/>
              <a:buFont typeface="Wingdings" panose="05000000000000000000" pitchFamily="2" charset="2"/>
              <a:buChar char="ü"/>
            </a:pPr>
            <a:r>
              <a:rPr lang="en-GB" sz="1300" dirty="0" err="1"/>
              <a:t>Sécurité</a:t>
            </a:r>
            <a:r>
              <a:rPr lang="en-GB" sz="1300" dirty="0"/>
              <a:t> </a:t>
            </a:r>
            <a:r>
              <a:rPr lang="en-GB" sz="1300" dirty="0" err="1"/>
              <a:t>alimentaire</a:t>
            </a:r>
            <a:r>
              <a:rPr lang="en-GB" sz="1300" dirty="0"/>
              <a:t>: </a:t>
            </a:r>
            <a:r>
              <a:rPr lang="en-GB" sz="1300" b="0" dirty="0"/>
              <a:t>source de protéines pour la consommation des ménages </a:t>
            </a:r>
          </a:p>
          <a:p>
            <a:pPr marL="288000" indent="-288000">
              <a:spcBef>
                <a:spcPts val="600"/>
              </a:spcBef>
              <a:spcAft>
                <a:spcPts val="600"/>
              </a:spcAft>
              <a:buSzPct val="150000"/>
              <a:buFont typeface="Wingdings" panose="05000000000000000000" pitchFamily="2" charset="2"/>
              <a:buChar char="ü"/>
            </a:pPr>
            <a:r>
              <a:rPr lang="en-GB" sz="1300" dirty="0"/>
              <a:t>Fumier</a:t>
            </a:r>
            <a:r>
              <a:rPr lang="en-GB" sz="1300" b="0" dirty="0"/>
              <a:t>: engrais organique précieux qui améliore la santé des sols et augmente le rendement des cultures.</a:t>
            </a:r>
          </a:p>
          <a:p>
            <a:pPr marL="288000" indent="-288000">
              <a:spcBef>
                <a:spcPts val="600"/>
              </a:spcBef>
              <a:spcAft>
                <a:spcPts val="600"/>
              </a:spcAft>
              <a:buSzPct val="150000"/>
              <a:buFont typeface="Wingdings" panose="05000000000000000000" pitchFamily="2" charset="2"/>
              <a:buChar char="ü"/>
            </a:pPr>
            <a:r>
              <a:rPr lang="en-GB" sz="1300" dirty="0"/>
              <a:t>Gestion des </a:t>
            </a:r>
            <a:r>
              <a:rPr lang="en-GB" sz="1300" dirty="0" err="1"/>
              <a:t>risques</a:t>
            </a:r>
            <a:r>
              <a:rPr lang="en-GB" sz="1300" dirty="0"/>
              <a:t>: </a:t>
            </a:r>
            <a:r>
              <a:rPr lang="en-GB" sz="1300" b="0" dirty="0"/>
              <a:t>une forme d'assurance contre les mauvaises récoltes ou d'autres chocs économiques.</a:t>
            </a:r>
          </a:p>
          <a:p>
            <a:pPr marL="288000" indent="-288000">
              <a:spcBef>
                <a:spcPts val="600"/>
              </a:spcBef>
              <a:spcAft>
                <a:spcPts val="600"/>
              </a:spcAft>
              <a:buSzPct val="150000"/>
              <a:buFont typeface="Wingdings" panose="05000000000000000000" pitchFamily="2" charset="2"/>
              <a:buChar char="ü"/>
            </a:pPr>
            <a:r>
              <a:rPr lang="en-GB" sz="1300" dirty="0"/>
              <a:t>Races </a:t>
            </a:r>
            <a:r>
              <a:rPr lang="en-GB" sz="1300" dirty="0" err="1"/>
              <a:t>adaptées</a:t>
            </a:r>
            <a:r>
              <a:rPr lang="en-GB" sz="1300" dirty="0"/>
              <a:t>: </a:t>
            </a:r>
            <a:r>
              <a:rPr lang="en-GB" sz="1300" b="0" dirty="0"/>
              <a:t>races robustes qui, en général, nécessitent moins de médicaments et de suppléments nutritionnels que les races laitières ou bovines de qualité supérieure.</a:t>
            </a:r>
          </a:p>
          <a:p>
            <a:pPr marL="288000" indent="-288000">
              <a:spcBef>
                <a:spcPts val="600"/>
              </a:spcBef>
              <a:spcAft>
                <a:spcPts val="600"/>
              </a:spcAft>
              <a:buSzPct val="150000"/>
              <a:buFont typeface="Wingdings" panose="05000000000000000000" pitchFamily="2" charset="2"/>
              <a:buChar char="ü"/>
            </a:pPr>
            <a:r>
              <a:rPr lang="en-GB" sz="1300" dirty="0"/>
              <a:t>Traction et transport: </a:t>
            </a:r>
            <a:r>
              <a:rPr lang="en-GB" sz="1300" b="0" dirty="0"/>
              <a:t>préparation du sol plus facile, plus précise et moins exigeante en main-d'œuvre par rapport à la culture sans traction animale.</a:t>
            </a:r>
          </a:p>
          <a:p>
            <a:pPr marL="288000" indent="-288000">
              <a:spcBef>
                <a:spcPts val="600"/>
              </a:spcBef>
              <a:spcAft>
                <a:spcPts val="600"/>
              </a:spcAft>
              <a:buSzPct val="150000"/>
              <a:buFont typeface="Wingdings" panose="05000000000000000000" pitchFamily="2" charset="2"/>
              <a:buChar char="ü"/>
            </a:pPr>
            <a:r>
              <a:rPr lang="en-GB" sz="1300" dirty="0"/>
              <a:t>Respectueux du </a:t>
            </a:r>
            <a:r>
              <a:rPr lang="en-GB" sz="1300" dirty="0" err="1"/>
              <a:t>climat</a:t>
            </a:r>
            <a:r>
              <a:rPr lang="en-GB" sz="1300" dirty="0"/>
              <a:t>: </a:t>
            </a:r>
            <a:r>
              <a:rPr lang="en-GB" sz="1300" b="0" dirty="0"/>
              <a:t>peut contribuer à la réduction du changement climatique, s'il est associé à une agriculture régénératrice et à la gestion des prairies.</a:t>
            </a:r>
          </a:p>
          <a:p>
            <a:pPr marL="288000" indent="-288000">
              <a:spcBef>
                <a:spcPts val="600"/>
              </a:spcBef>
              <a:spcAft>
                <a:spcPts val="600"/>
              </a:spcAft>
              <a:buSzPct val="150000"/>
              <a:buFont typeface="Wingdings" panose="05000000000000000000" pitchFamily="2" charset="2"/>
              <a:buChar char="ü"/>
            </a:pPr>
            <a:r>
              <a:rPr lang="en-GB" sz="1300" dirty="0"/>
              <a:t>Commercialisation: </a:t>
            </a:r>
            <a:r>
              <a:rPr lang="en-GB" sz="1300" b="0" dirty="0"/>
              <a:t>croissance des marchés intérieurs pour les produits biologiques dans de nombreux pays africains, sensibilisation accrue aux questions liées à la santé humaine (par exemple, l'utilisation excessive d'antibiotiques ou leurs résidus dans le lait), au bien-être des animaux et à l'agriculture respectueuse du climat, croissance du marché international de la viande bovine certifiée biologique.</a:t>
            </a:r>
          </a:p>
          <a:p>
            <a:pPr marL="288000" indent="-288000">
              <a:spcBef>
                <a:spcPts val="600"/>
              </a:spcBef>
              <a:spcAft>
                <a:spcPts val="600"/>
              </a:spcAft>
              <a:buSzPct val="150000"/>
              <a:buFont typeface="Wingdings" panose="05000000000000000000" pitchFamily="2" charset="2"/>
              <a:buChar char="ü"/>
            </a:pPr>
            <a:r>
              <a:rPr lang="en-GB" sz="1300" dirty="0"/>
              <a:t>Importance </a:t>
            </a:r>
            <a:r>
              <a:rPr lang="en-GB" sz="1300" dirty="0" err="1"/>
              <a:t>culturelle</a:t>
            </a:r>
            <a:r>
              <a:rPr lang="en-GB" sz="1300" dirty="0"/>
              <a:t>: </a:t>
            </a:r>
            <a:r>
              <a:rPr lang="en-GB" sz="1300" b="0" dirty="0"/>
              <a:t>bovins très appréciés dans les cultures d'Afrique subsaharienne et importance sociale et religieuse possible.</a:t>
            </a:r>
            <a:endParaRPr lang="en-US" sz="1300" dirty="0"/>
          </a:p>
        </p:txBody>
      </p:sp>
    </p:spTree>
    <p:extLst>
      <p:ext uri="{BB962C8B-B14F-4D97-AF65-F5344CB8AC3E}">
        <p14:creationId xmlns:p14="http://schemas.microsoft.com/office/powerpoint/2010/main" val="319645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4F8B-38FE-4571-AE95-FC0F615BA795}"/>
              </a:ext>
            </a:extLst>
          </p:cNvPr>
          <p:cNvSpPr>
            <a:spLocks noGrp="1"/>
          </p:cNvSpPr>
          <p:nvPr>
            <p:ph type="title"/>
          </p:nvPr>
        </p:nvSpPr>
        <p:spPr/>
        <p:txBody>
          <a:bodyPr/>
          <a:lstStyle/>
          <a:p>
            <a:r>
              <a:rPr lang="en-US"/>
              <a:t>Castration</a:t>
            </a:r>
          </a:p>
        </p:txBody>
      </p:sp>
      <p:sp>
        <p:nvSpPr>
          <p:cNvPr id="3" name="Content Placeholder 2">
            <a:extLst>
              <a:ext uri="{FF2B5EF4-FFF2-40B4-BE49-F238E27FC236}">
                <a16:creationId xmlns:a16="http://schemas.microsoft.com/office/drawing/2014/main" id="{720511EE-4C48-4A41-BC40-72382EA8EE08}"/>
              </a:ext>
            </a:extLst>
          </p:cNvPr>
          <p:cNvSpPr>
            <a:spLocks noGrp="1"/>
          </p:cNvSpPr>
          <p:nvPr>
            <p:ph idx="1"/>
          </p:nvPr>
        </p:nvSpPr>
        <p:spPr>
          <a:xfrm>
            <a:off x="5323961" y="1323778"/>
            <a:ext cx="3374832" cy="1806284"/>
          </a:xfrm>
        </p:spPr>
        <p:txBody>
          <a:bodyPr/>
          <a:lstStyle/>
          <a:p>
            <a:pPr marL="0" indent="0">
              <a:buNone/>
            </a:pPr>
            <a:r>
              <a:rPr lang="en-US" sz="1800" dirty="0"/>
              <a:t>Méthodes de castration</a:t>
            </a:r>
          </a:p>
          <a:p>
            <a:pPr marL="342900" indent="-342900">
              <a:buFont typeface="+mj-lt"/>
              <a:buAutoNum type="arabicPeriod"/>
            </a:pPr>
            <a:r>
              <a:rPr lang="en-US" sz="1800" b="0" dirty="0"/>
              <a:t>Castration avec la </a:t>
            </a:r>
            <a:r>
              <a:rPr lang="en-US" sz="1800" b="0" dirty="0">
                <a:sym typeface="Wingdings" panose="05000000000000000000" pitchFamily="2" charset="2"/>
              </a:rPr>
              <a:t>pince de </a:t>
            </a:r>
            <a:r>
              <a:rPr lang="en-US" sz="1800" b="0" dirty="0" err="1">
                <a:sym typeface="Wingdings" panose="05000000000000000000" pitchFamily="2" charset="2"/>
              </a:rPr>
              <a:t>Burdizzo</a:t>
            </a:r>
          </a:p>
          <a:p>
            <a:pPr marL="342900" indent="-342900">
              <a:buFont typeface="+mj-lt"/>
              <a:buAutoNum type="arabicPeriod"/>
            </a:pPr>
            <a:r>
              <a:rPr lang="en-US" sz="1800" b="0" dirty="0"/>
              <a:t>Castration par </a:t>
            </a:r>
            <a:r>
              <a:rPr lang="en-US" sz="1800" b="0" dirty="0" err="1"/>
              <a:t>anneau</a:t>
            </a:r>
            <a:r>
              <a:rPr lang="en-US" sz="1800" b="0" dirty="0"/>
              <a:t> </a:t>
            </a:r>
            <a:r>
              <a:rPr lang="en-US" sz="1800" b="0" dirty="0" err="1"/>
              <a:t>élastique</a:t>
            </a:r>
            <a:endParaRPr lang="en-US" sz="1800" b="0" dirty="0"/>
          </a:p>
          <a:p>
            <a:pPr marL="342900" indent="-342900">
              <a:buFont typeface="+mj-lt"/>
              <a:buAutoNum type="arabicPeriod"/>
            </a:pPr>
            <a:r>
              <a:rPr lang="en-US" sz="1800" b="0" dirty="0">
                <a:solidFill>
                  <a:srgbClr val="000000"/>
                </a:solidFill>
              </a:rPr>
              <a:t>Castration chirurgicale</a:t>
            </a:r>
          </a:p>
          <a:p>
            <a:pPr marL="0" indent="0">
              <a:buNone/>
            </a:pPr>
            <a:endParaRPr lang="en-US" sz="1800" dirty="0"/>
          </a:p>
          <a:p>
            <a:pPr marL="342900" indent="-342900">
              <a:buAutoNum type="arabicParenR"/>
            </a:pPr>
            <a:endParaRPr lang="en-US" sz="1800" b="0" dirty="0">
              <a:sym typeface="Wingdings" panose="05000000000000000000" pitchFamily="2" charset="2"/>
            </a:endParaRPr>
          </a:p>
        </p:txBody>
      </p:sp>
      <p:sp>
        <p:nvSpPr>
          <p:cNvPr id="4" name="Rechteck 6">
            <a:extLst>
              <a:ext uri="{FF2B5EF4-FFF2-40B4-BE49-F238E27FC236}">
                <a16:creationId xmlns:a16="http://schemas.microsoft.com/office/drawing/2014/main" id="{5FA408EF-5B0C-4059-BFF1-0397EA4416E2}"/>
              </a:ext>
            </a:extLst>
          </p:cNvPr>
          <p:cNvSpPr/>
          <p:nvPr/>
        </p:nvSpPr>
        <p:spPr>
          <a:xfrm>
            <a:off x="445207" y="1133224"/>
            <a:ext cx="4598500" cy="4378576"/>
          </a:xfrm>
          <a:prstGeom prst="rect">
            <a:avLst/>
          </a:prstGeom>
          <a:solidFill>
            <a:schemeClr val="accent2">
              <a:lumMod val="20000"/>
              <a:lumOff val="80000"/>
            </a:scheme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108000" rIns="180000" bIns="108000" numCol="1" anchor="ctr" anchorCtr="0" compatLnSpc="1">
            <a:prstTxWarp prst="textNoShape">
              <a:avLst/>
            </a:prstTxWarp>
          </a:bodyPr>
          <a:lstStyle/>
          <a:p>
            <a:pPr defTabSz="623888">
              <a:spcBef>
                <a:spcPts val="0"/>
              </a:spcBef>
              <a:spcAft>
                <a:spcPts val="600"/>
              </a:spcAft>
              <a:buClr>
                <a:schemeClr val="tx1"/>
              </a:buClr>
              <a:buSzPct val="100000"/>
            </a:pPr>
            <a:r>
              <a:rPr lang="en-US" sz="1800" dirty="0">
                <a:latin typeface="+mn-lt"/>
                <a:ea typeface="ＭＳ Ｐゴシック"/>
                <a:cs typeface="Arial"/>
              </a:rPr>
              <a:t>Pourquoi les veaux </a:t>
            </a:r>
            <a:r>
              <a:rPr lang="en-US" sz="1800" dirty="0" err="1">
                <a:latin typeface="+mn-lt"/>
                <a:ea typeface="ＭＳ Ｐゴシック"/>
                <a:cs typeface="Arial"/>
              </a:rPr>
              <a:t>sont-ils</a:t>
            </a:r>
            <a:r>
              <a:rPr lang="en-US" sz="1800" dirty="0">
                <a:latin typeface="+mn-lt"/>
                <a:ea typeface="ＭＳ Ｐゴシック"/>
                <a:cs typeface="Arial"/>
              </a:rPr>
              <a:t> </a:t>
            </a:r>
            <a:r>
              <a:rPr lang="en-US" sz="1800" dirty="0" err="1">
                <a:latin typeface="+mn-lt"/>
                <a:ea typeface="ＭＳ Ｐゴシック"/>
                <a:cs typeface="Arial"/>
              </a:rPr>
              <a:t>castrés</a:t>
            </a:r>
            <a:r>
              <a:rPr lang="en-US" sz="1800" dirty="0">
                <a:latin typeface="+mn-lt"/>
                <a:ea typeface="ＭＳ Ｐゴシック"/>
                <a:cs typeface="Arial"/>
              </a:rPr>
              <a:t>?</a:t>
            </a:r>
          </a:p>
          <a:p>
            <a:pPr marL="285750" indent="-285750" defTabSz="623888">
              <a:spcBef>
                <a:spcPts val="0"/>
              </a:spcBef>
              <a:spcAft>
                <a:spcPts val="600"/>
              </a:spcAft>
              <a:buClr>
                <a:schemeClr val="tx1"/>
              </a:buClr>
              <a:buSzPct val="100000"/>
              <a:buFont typeface="Arial" panose="020B0604020202020204" pitchFamily="34" charset="0"/>
              <a:buChar char="+"/>
            </a:pPr>
            <a:r>
              <a:rPr lang="en-US" sz="1800" b="0" dirty="0">
                <a:latin typeface="+mn-lt"/>
                <a:ea typeface="ＭＳ Ｐゴシック"/>
                <a:cs typeface="Arial"/>
              </a:rPr>
              <a:t>Les bœufs sont moins dangereux et plus faciles à manipuler que les taureaux.</a:t>
            </a:r>
          </a:p>
          <a:p>
            <a:pPr marL="285750" indent="-285750" defTabSz="623888">
              <a:spcBef>
                <a:spcPts val="0"/>
              </a:spcBef>
              <a:spcAft>
                <a:spcPts val="600"/>
              </a:spcAft>
              <a:buClr>
                <a:schemeClr val="tx1"/>
              </a:buClr>
              <a:buSzPct val="100000"/>
              <a:buFont typeface="Arial" panose="020B0604020202020204" pitchFamily="34" charset="0"/>
              <a:buChar char="+"/>
            </a:pPr>
            <a:r>
              <a:rPr lang="en-US" sz="1800" b="0" dirty="0">
                <a:latin typeface="+mn-lt"/>
                <a:ea typeface="ＭＳ Ｐゴシック"/>
                <a:cs typeface="Arial"/>
              </a:rPr>
              <a:t>Prévention de la consanguinité et de l'accouplement non désiré des vaches</a:t>
            </a:r>
          </a:p>
          <a:p>
            <a:pPr marL="285750" indent="-285750" defTabSz="623888">
              <a:spcBef>
                <a:spcPts val="0"/>
              </a:spcBef>
              <a:spcAft>
                <a:spcPts val="600"/>
              </a:spcAft>
              <a:buClr>
                <a:schemeClr val="tx1"/>
              </a:buClr>
              <a:buSzPct val="100000"/>
              <a:buFont typeface="Arial" panose="020B0604020202020204" pitchFamily="34" charset="0"/>
              <a:buChar char="+"/>
            </a:pPr>
            <a:r>
              <a:rPr lang="en-US" sz="1800" b="0" dirty="0">
                <a:latin typeface="+mn-lt"/>
                <a:ea typeface="ＭＳ Ｐゴシック"/>
                <a:cs typeface="Arial"/>
              </a:rPr>
              <a:t>Augmentation de la tendreté de la viande</a:t>
            </a:r>
          </a:p>
          <a:p>
            <a:pPr marL="285750" indent="-285750" defTabSz="623888">
              <a:spcBef>
                <a:spcPts val="0"/>
              </a:spcBef>
              <a:spcAft>
                <a:spcPts val="600"/>
              </a:spcAft>
              <a:buClr>
                <a:schemeClr val="tx1"/>
              </a:buClr>
              <a:buSzPct val="100000"/>
              <a:buFont typeface="Arial" panose="020B0604020202020204" pitchFamily="34" charset="0"/>
              <a:buChar char="+"/>
            </a:pPr>
            <a:r>
              <a:rPr lang="en-US" sz="1800" b="0" dirty="0">
                <a:latin typeface="+mn-lt"/>
                <a:ea typeface="ＭＳ Ｐゴシック"/>
                <a:cs typeface="Arial"/>
              </a:rPr>
              <a:t>Rendements de carcasse plus élevés</a:t>
            </a:r>
          </a:p>
          <a:p>
            <a:pPr marL="285750" indent="-285750" defTabSz="623888">
              <a:spcBef>
                <a:spcPts val="0"/>
              </a:spcBef>
              <a:spcAft>
                <a:spcPts val="600"/>
              </a:spcAft>
              <a:buClr>
                <a:schemeClr val="tx1"/>
              </a:buClr>
              <a:buSzPct val="100000"/>
              <a:buFont typeface="Arial" panose="020B0604020202020204" pitchFamily="34" charset="0"/>
              <a:buChar char="+"/>
            </a:pPr>
            <a:r>
              <a:rPr lang="en-US" sz="1800" b="0" dirty="0">
                <a:latin typeface="+mn-lt"/>
                <a:ea typeface="ＭＳ Ｐゴシック"/>
                <a:cs typeface="Arial"/>
              </a:rPr>
              <a:t>Modification de la composition en matières grasses de la </a:t>
            </a:r>
            <a:r>
              <a:rPr lang="en-US" sz="1800" b="0" dirty="0" err="1">
                <a:latin typeface="+mn-lt"/>
                <a:ea typeface="ＭＳ Ｐゴシック"/>
                <a:cs typeface="Arial"/>
              </a:rPr>
              <a:t>viande</a:t>
            </a:r>
            <a:r>
              <a:rPr lang="en-US" sz="1800" b="0" dirty="0">
                <a:latin typeface="+mn-lt"/>
                <a:ea typeface="ＭＳ Ｐゴシック"/>
                <a:cs typeface="Arial"/>
              </a:rPr>
              <a:t> </a:t>
            </a:r>
            <a:br>
              <a:rPr lang="en-US" sz="1800" b="0" dirty="0">
                <a:latin typeface="+mn-lt"/>
                <a:ea typeface="ＭＳ Ｐゴシック"/>
                <a:cs typeface="Arial"/>
              </a:rPr>
            </a:br>
            <a:r>
              <a:rPr lang="en-US" sz="1800" b="0" i="1" dirty="0">
                <a:latin typeface="+mn-lt"/>
                <a:ea typeface="ＭＳ Ｐゴシック"/>
                <a:cs typeface="Arial"/>
              </a:rPr>
              <a:t>(peut être favorable ou non, selon les préférences des consommateurs)</a:t>
            </a:r>
          </a:p>
        </p:txBody>
      </p:sp>
      <p:pic>
        <p:nvPicPr>
          <p:cNvPr id="6" name="Grafik 5">
            <a:extLst>
              <a:ext uri="{FF2B5EF4-FFF2-40B4-BE49-F238E27FC236}">
                <a16:creationId xmlns:a16="http://schemas.microsoft.com/office/drawing/2014/main" id="{029C4605-ED6E-40C8-A176-CA8139CE0C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0241" y="3938954"/>
            <a:ext cx="2439744" cy="1913164"/>
          </a:xfrm>
          <a:prstGeom prst="rect">
            <a:avLst/>
          </a:prstGeom>
        </p:spPr>
      </p:pic>
      <p:pic>
        <p:nvPicPr>
          <p:cNvPr id="14" name="Grafik 10">
            <a:extLst>
              <a:ext uri="{FF2B5EF4-FFF2-40B4-BE49-F238E27FC236}">
                <a16:creationId xmlns:a16="http://schemas.microsoft.com/office/drawing/2014/main" id="{122EF0D9-AD81-4945-91C2-195510CA84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1261" y="3055777"/>
            <a:ext cx="2045465" cy="1100694"/>
          </a:xfrm>
          <a:prstGeom prst="rect">
            <a:avLst/>
          </a:prstGeom>
        </p:spPr>
      </p:pic>
      <p:sp>
        <p:nvSpPr>
          <p:cNvPr id="5" name="Rechteck 4">
            <a:extLst>
              <a:ext uri="{FF2B5EF4-FFF2-40B4-BE49-F238E27FC236}">
                <a16:creationId xmlns:a16="http://schemas.microsoft.com/office/drawing/2014/main" id="{1F961CE3-5115-484A-8A66-A8EA67B6DDF2}"/>
              </a:ext>
            </a:extLst>
          </p:cNvPr>
          <p:cNvSpPr/>
          <p:nvPr/>
        </p:nvSpPr>
        <p:spPr>
          <a:xfrm>
            <a:off x="3259974" y="5639246"/>
            <a:ext cx="4130727" cy="276999"/>
          </a:xfrm>
          <a:prstGeom prst="rect">
            <a:avLst/>
          </a:prstGeom>
          <a:solidFill>
            <a:srgbClr val="F2CB75"/>
          </a:solidFill>
          <a:ln w="28575">
            <a:noFill/>
            <a:miter lim="800000"/>
            <a:headEnd/>
            <a:tailEnd/>
          </a:ln>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de-CH" sz="1200" dirty="0">
                <a:latin typeface="+mn-lt"/>
                <a:ea typeface="ＭＳ Ｐゴシック"/>
                <a:cs typeface="Arial"/>
              </a:rPr>
              <a:t>Note: </a:t>
            </a:r>
            <a:r>
              <a:rPr lang="de-CH" sz="1200" b="0" dirty="0">
                <a:latin typeface="+mn-lt"/>
                <a:ea typeface="ＭＳ Ｐゴシック"/>
                <a:cs typeface="Arial"/>
              </a:rPr>
              <a:t>TOUTES </a:t>
            </a:r>
            <a:r>
              <a:rPr lang="de-CH" sz="1200" b="0" dirty="0" err="1">
                <a:latin typeface="+mn-lt"/>
                <a:ea typeface="ＭＳ Ｐゴシック"/>
                <a:cs typeface="Arial"/>
              </a:rPr>
              <a:t>castrations</a:t>
            </a:r>
            <a:r>
              <a:rPr lang="de-CH" sz="1200" b="0" dirty="0">
                <a:latin typeface="+mn-lt"/>
                <a:ea typeface="ＭＳ Ｐゴシック"/>
                <a:cs typeface="Arial"/>
              </a:rPr>
              <a:t> </a:t>
            </a:r>
            <a:r>
              <a:rPr lang="de-CH" sz="1200" b="0" dirty="0" err="1">
                <a:latin typeface="+mn-lt"/>
                <a:ea typeface="ＭＳ Ｐゴシック"/>
                <a:cs typeface="Arial"/>
              </a:rPr>
              <a:t>nécessitent</a:t>
            </a:r>
            <a:r>
              <a:rPr lang="de-CH" sz="1200" b="0" dirty="0">
                <a:latin typeface="+mn-lt"/>
                <a:ea typeface="ＭＳ Ｐゴシック"/>
                <a:cs typeface="Arial"/>
              </a:rPr>
              <a:t> </a:t>
            </a:r>
            <a:r>
              <a:rPr lang="de-CH" sz="1200" b="0" dirty="0" err="1">
                <a:latin typeface="+mn-lt"/>
                <a:ea typeface="ＭＳ Ｐゴシック"/>
                <a:cs typeface="Arial"/>
              </a:rPr>
              <a:t>une</a:t>
            </a:r>
            <a:r>
              <a:rPr lang="de-CH" sz="1200" b="0" dirty="0">
                <a:latin typeface="+mn-lt"/>
                <a:ea typeface="ＭＳ Ｐゴシック"/>
                <a:cs typeface="Arial"/>
              </a:rPr>
              <a:t> </a:t>
            </a:r>
            <a:r>
              <a:rPr lang="de-CH" sz="1200" b="0" dirty="0" err="1">
                <a:latin typeface="+mn-lt"/>
                <a:ea typeface="ＭＳ Ｐゴシック"/>
                <a:cs typeface="Arial"/>
              </a:rPr>
              <a:t>anesthésie</a:t>
            </a:r>
            <a:r>
              <a:rPr lang="de-CH" sz="1200" b="0" dirty="0">
                <a:latin typeface="+mn-lt"/>
                <a:ea typeface="ＭＳ Ｐゴシック"/>
                <a:cs typeface="Arial"/>
              </a:rPr>
              <a:t>!</a:t>
            </a:r>
          </a:p>
        </p:txBody>
      </p:sp>
    </p:spTree>
    <p:extLst>
      <p:ext uri="{BB962C8B-B14F-4D97-AF65-F5344CB8AC3E}">
        <p14:creationId xmlns:p14="http://schemas.microsoft.com/office/powerpoint/2010/main" val="4275482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4F8B-38FE-4571-AE95-FC0F615BA795}"/>
              </a:ext>
            </a:extLst>
          </p:cNvPr>
          <p:cNvSpPr>
            <a:spLocks noGrp="1"/>
          </p:cNvSpPr>
          <p:nvPr>
            <p:ph type="title"/>
          </p:nvPr>
        </p:nvSpPr>
        <p:spPr/>
        <p:txBody>
          <a:bodyPr/>
          <a:lstStyle/>
          <a:p>
            <a:r>
              <a:rPr lang="en-US"/>
              <a:t>Castration</a:t>
            </a:r>
          </a:p>
        </p:txBody>
      </p:sp>
      <p:sp>
        <p:nvSpPr>
          <p:cNvPr id="3" name="Content Placeholder 2">
            <a:extLst>
              <a:ext uri="{FF2B5EF4-FFF2-40B4-BE49-F238E27FC236}">
                <a16:creationId xmlns:a16="http://schemas.microsoft.com/office/drawing/2014/main" id="{720511EE-4C48-4A41-BC40-72382EA8EE08}"/>
              </a:ext>
            </a:extLst>
          </p:cNvPr>
          <p:cNvSpPr>
            <a:spLocks noGrp="1"/>
          </p:cNvSpPr>
          <p:nvPr>
            <p:ph idx="1"/>
          </p:nvPr>
        </p:nvSpPr>
        <p:spPr>
          <a:xfrm>
            <a:off x="536575" y="1017867"/>
            <a:ext cx="7672784" cy="502940"/>
          </a:xfrm>
        </p:spPr>
        <p:txBody>
          <a:bodyPr/>
          <a:lstStyle/>
          <a:p>
            <a:pPr marL="0" indent="0">
              <a:buNone/>
            </a:pPr>
            <a:r>
              <a:rPr lang="en-US" dirty="0" err="1"/>
              <a:t>Méthode</a:t>
            </a:r>
            <a:r>
              <a:rPr lang="en-US" dirty="0"/>
              <a:t> 1: castration avec la </a:t>
            </a:r>
            <a:r>
              <a:rPr lang="en-US" dirty="0" err="1">
                <a:sym typeface="Wingdings" panose="05000000000000000000" pitchFamily="2" charset="2"/>
              </a:rPr>
              <a:t>pince</a:t>
            </a:r>
            <a:r>
              <a:rPr lang="en-US" dirty="0">
                <a:sym typeface="Wingdings" panose="05000000000000000000" pitchFamily="2" charset="2"/>
              </a:rPr>
              <a:t> de </a:t>
            </a:r>
            <a:r>
              <a:rPr lang="en-US" dirty="0" err="1">
                <a:sym typeface="Wingdings" panose="05000000000000000000" pitchFamily="2" charset="2"/>
              </a:rPr>
              <a:t>Burdizzo</a:t>
            </a:r>
            <a:endParaRPr lang="en-US" sz="2000" b="0" dirty="0">
              <a:sym typeface="Wingdings" panose="05000000000000000000" pitchFamily="2" charset="2"/>
            </a:endParaRPr>
          </a:p>
        </p:txBody>
      </p:sp>
      <p:pic>
        <p:nvPicPr>
          <p:cNvPr id="6" name="Grafik 5">
            <a:extLst>
              <a:ext uri="{FF2B5EF4-FFF2-40B4-BE49-F238E27FC236}">
                <a16:creationId xmlns:a16="http://schemas.microsoft.com/office/drawing/2014/main" id="{029C4605-ED6E-40C8-A176-CA8139CE0C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6575" y="1783524"/>
            <a:ext cx="5317087" cy="3886811"/>
          </a:xfrm>
          <a:prstGeom prst="rect">
            <a:avLst/>
          </a:prstGeom>
        </p:spPr>
      </p:pic>
      <p:sp>
        <p:nvSpPr>
          <p:cNvPr id="7" name="Rechteck 6">
            <a:extLst>
              <a:ext uri="{FF2B5EF4-FFF2-40B4-BE49-F238E27FC236}">
                <a16:creationId xmlns:a16="http://schemas.microsoft.com/office/drawing/2014/main" id="{6D7C5285-EBC4-4BC9-9ADD-0876D6A3A9E0}"/>
              </a:ext>
            </a:extLst>
          </p:cNvPr>
          <p:cNvSpPr/>
          <p:nvPr/>
        </p:nvSpPr>
        <p:spPr>
          <a:xfrm>
            <a:off x="5919867" y="1534923"/>
            <a:ext cx="2748968" cy="3163317"/>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600" b="0" dirty="0" err="1"/>
              <a:t>Lorsque</a:t>
            </a:r>
            <a:r>
              <a:rPr lang="en-US" sz="1600" b="0" dirty="0"/>
              <a:t> la pince de </a:t>
            </a:r>
            <a:r>
              <a:rPr lang="en-US" sz="1600" b="0" dirty="0" err="1"/>
              <a:t>Burdizzo</a:t>
            </a:r>
            <a:r>
              <a:rPr lang="en-US" sz="1600" b="0" dirty="0"/>
              <a:t> </a:t>
            </a:r>
            <a:r>
              <a:rPr lang="en-US" sz="1600" b="0" dirty="0" err="1"/>
              <a:t>est</a:t>
            </a:r>
            <a:r>
              <a:rPr lang="en-US" sz="1600" b="0" dirty="0"/>
              <a:t> fermées, </a:t>
            </a:r>
            <a:r>
              <a:rPr lang="en-US" sz="1600" b="0" dirty="0" err="1"/>
              <a:t>elle</a:t>
            </a:r>
            <a:r>
              <a:rPr lang="en-US" sz="1600" b="0" dirty="0"/>
              <a:t> </a:t>
            </a:r>
            <a:r>
              <a:rPr lang="en-US" sz="1600" b="0" dirty="0" err="1"/>
              <a:t>comprime</a:t>
            </a:r>
            <a:r>
              <a:rPr lang="en-US" sz="1600" b="0" dirty="0"/>
              <a:t> les cordons </a:t>
            </a:r>
            <a:r>
              <a:rPr lang="en-US" sz="1600" b="0" dirty="0" err="1"/>
              <a:t>spermatiques</a:t>
            </a:r>
            <a:r>
              <a:rPr lang="en-US" sz="1600" b="0" dirty="0"/>
              <a:t>, les nerfs et les </a:t>
            </a:r>
            <a:r>
              <a:rPr lang="en-US" sz="1600" b="0" dirty="0" err="1"/>
              <a:t>vaisseaux</a:t>
            </a:r>
            <a:r>
              <a:rPr lang="en-US" sz="1600" b="0" dirty="0"/>
              <a:t> qui alimentent les testicules en sang, et coupe le flux sanguin. L'absence d'apport sanguin entraîne l'atrophie et la mort des testicules, ce qui provoque la stérilité. </a:t>
            </a:r>
            <a:endParaRPr lang="en-US" sz="1050" b="0" dirty="0">
              <a:latin typeface="+mn-lt"/>
              <a:ea typeface="ＭＳ Ｐゴシック"/>
              <a:cs typeface="Arial"/>
            </a:endParaRPr>
          </a:p>
        </p:txBody>
      </p:sp>
      <p:cxnSp>
        <p:nvCxnSpPr>
          <p:cNvPr id="8" name="Straight Arrow Connector 7">
            <a:extLst>
              <a:ext uri="{FF2B5EF4-FFF2-40B4-BE49-F238E27FC236}">
                <a16:creationId xmlns:a16="http://schemas.microsoft.com/office/drawing/2014/main" id="{C9C86C5A-EFDC-4DB0-9D18-2C6A950DFE48}"/>
              </a:ext>
            </a:extLst>
          </p:cNvPr>
          <p:cNvCxnSpPr>
            <a:cxnSpLocks/>
          </p:cNvCxnSpPr>
          <p:nvPr/>
        </p:nvCxnSpPr>
        <p:spPr bwMode="auto">
          <a:xfrm flipH="1" flipV="1">
            <a:off x="1667933" y="4311223"/>
            <a:ext cx="683945" cy="57296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0" name="TextBox 9">
            <a:extLst>
              <a:ext uri="{FF2B5EF4-FFF2-40B4-BE49-F238E27FC236}">
                <a16:creationId xmlns:a16="http://schemas.microsoft.com/office/drawing/2014/main" id="{676F8B18-B58B-42D5-B5EA-0317578E9BFD}"/>
              </a:ext>
            </a:extLst>
          </p:cNvPr>
          <p:cNvSpPr txBox="1"/>
          <p:nvPr/>
        </p:nvSpPr>
        <p:spPr>
          <a:xfrm>
            <a:off x="1849649" y="4979128"/>
            <a:ext cx="6250997" cy="830997"/>
          </a:xfrm>
          <a:prstGeom prst="rect">
            <a:avLst/>
          </a:prstGeom>
          <a:noFill/>
        </p:spPr>
        <p:txBody>
          <a:bodyPr wrap="square" rtlCol="0">
            <a:spAutoFit/>
          </a:bodyPr>
          <a:lstStyle/>
          <a:p>
            <a:r>
              <a:rPr lang="en-GB" sz="1600" b="0" dirty="0"/>
              <a:t>La </a:t>
            </a:r>
            <a:r>
              <a:rPr lang="en-GB" sz="1600" b="0" dirty="0" err="1"/>
              <a:t>pince</a:t>
            </a:r>
            <a:r>
              <a:rPr lang="en-GB" sz="1600" b="0" dirty="0"/>
              <a:t> de </a:t>
            </a:r>
            <a:r>
              <a:rPr lang="en-GB" sz="1600" b="0" dirty="0" err="1"/>
              <a:t>Burdizzo</a:t>
            </a:r>
            <a:r>
              <a:rPr lang="en-GB" sz="1600" b="0" dirty="0"/>
              <a:t> </a:t>
            </a:r>
            <a:r>
              <a:rPr lang="en-GB" sz="1600" b="0" dirty="0" err="1"/>
              <a:t>est</a:t>
            </a:r>
            <a:r>
              <a:rPr lang="en-GB" sz="1600" b="0" dirty="0"/>
              <a:t> </a:t>
            </a:r>
            <a:r>
              <a:rPr lang="en-GB" sz="1600" b="0" dirty="0" err="1"/>
              <a:t>utilisée</a:t>
            </a:r>
            <a:r>
              <a:rPr lang="en-GB" sz="1600" b="0" dirty="0"/>
              <a:t> dans </a:t>
            </a:r>
            <a:r>
              <a:rPr lang="en-GB" sz="1600" b="0" dirty="0" err="1"/>
              <a:t>cette</a:t>
            </a:r>
            <a:r>
              <a:rPr lang="en-GB" sz="1600" b="0" dirty="0"/>
              <a:t> </a:t>
            </a:r>
            <a:r>
              <a:rPr lang="en-GB" sz="1600" b="0" dirty="0" err="1"/>
              <a:t>région</a:t>
            </a:r>
            <a:r>
              <a:rPr lang="en-GB" sz="1600" b="0" dirty="0"/>
              <a:t>. </a:t>
            </a:r>
            <a:br>
              <a:rPr lang="en-GB" sz="1600" b="0" dirty="0"/>
            </a:br>
            <a:r>
              <a:rPr lang="en-GB" sz="1600" b="0" dirty="0"/>
              <a:t>Les </a:t>
            </a:r>
            <a:r>
              <a:rPr lang="en-GB" sz="1600" b="0" dirty="0" err="1"/>
              <a:t>vaisseaux</a:t>
            </a:r>
            <a:r>
              <a:rPr lang="en-GB" sz="1600" b="0" dirty="0"/>
              <a:t> </a:t>
            </a:r>
            <a:r>
              <a:rPr lang="en-GB" sz="1600" b="0" dirty="0" err="1"/>
              <a:t>sanguins</a:t>
            </a:r>
            <a:r>
              <a:rPr lang="en-GB" sz="1600" b="0" dirty="0"/>
              <a:t> de </a:t>
            </a:r>
            <a:r>
              <a:rPr lang="en-GB" sz="1600" b="0" dirty="0" err="1"/>
              <a:t>chaque</a:t>
            </a:r>
            <a:r>
              <a:rPr lang="en-GB" sz="1600" b="0" dirty="0"/>
              <a:t> </a:t>
            </a:r>
            <a:r>
              <a:rPr lang="en-GB" sz="1600" b="0" dirty="0" err="1"/>
              <a:t>côté</a:t>
            </a:r>
            <a:r>
              <a:rPr lang="en-GB" sz="1600" b="0" dirty="0"/>
              <a:t> </a:t>
            </a:r>
            <a:r>
              <a:rPr lang="en-GB" sz="1600" b="0" dirty="0" err="1"/>
              <a:t>doivent</a:t>
            </a:r>
            <a:r>
              <a:rPr lang="en-GB" sz="1600" b="0" dirty="0"/>
              <a:t> </a:t>
            </a:r>
            <a:r>
              <a:rPr lang="en-GB" sz="1600" b="0" dirty="0" err="1"/>
              <a:t>être</a:t>
            </a:r>
            <a:r>
              <a:rPr lang="en-GB" sz="1600" b="0" dirty="0"/>
              <a:t> </a:t>
            </a:r>
            <a:r>
              <a:rPr lang="en-GB" sz="1600" b="0" dirty="0" err="1"/>
              <a:t>comprimés</a:t>
            </a:r>
            <a:r>
              <a:rPr lang="en-GB" sz="1600" b="0" dirty="0"/>
              <a:t> à 2 </a:t>
            </a:r>
            <a:r>
              <a:rPr lang="en-GB" sz="1600" b="0" dirty="0" err="1"/>
              <a:t>endroits</a:t>
            </a:r>
            <a:r>
              <a:rPr lang="en-GB" sz="1600" b="0" dirty="0"/>
              <a:t> </a:t>
            </a:r>
            <a:r>
              <a:rPr lang="en-GB" sz="1600" b="0" dirty="0" err="1"/>
              <a:t>différents</a:t>
            </a:r>
            <a:r>
              <a:rPr lang="en-GB" sz="1600" b="0" dirty="0"/>
              <a:t> </a:t>
            </a:r>
            <a:r>
              <a:rPr lang="en-GB" sz="1600" b="0" dirty="0" err="1"/>
              <a:t>durant</a:t>
            </a:r>
            <a:r>
              <a:rPr lang="en-GB" sz="1600" b="0" dirty="0"/>
              <a:t> 2 minutes </a:t>
            </a:r>
            <a:r>
              <a:rPr lang="en-GB" sz="1600" b="0" dirty="0" err="1"/>
              <a:t>chaque</a:t>
            </a:r>
            <a:r>
              <a:rPr lang="en-GB" sz="1600" b="0" dirty="0"/>
              <a:t> </a:t>
            </a:r>
            <a:r>
              <a:rPr lang="en-GB" sz="1600" b="0" dirty="0" err="1"/>
              <a:t>fois</a:t>
            </a:r>
            <a:r>
              <a:rPr lang="en-GB" sz="1600" b="0" dirty="0"/>
              <a:t>.</a:t>
            </a:r>
          </a:p>
        </p:txBody>
      </p:sp>
      <p:cxnSp>
        <p:nvCxnSpPr>
          <p:cNvPr id="12" name="Straight Connector 11">
            <a:extLst>
              <a:ext uri="{FF2B5EF4-FFF2-40B4-BE49-F238E27FC236}">
                <a16:creationId xmlns:a16="http://schemas.microsoft.com/office/drawing/2014/main" id="{79394908-C0F0-4CC3-94A8-5CD91DE4611E}"/>
              </a:ext>
            </a:extLst>
          </p:cNvPr>
          <p:cNvCxnSpPr>
            <a:cxnSpLocks/>
          </p:cNvCxnSpPr>
          <p:nvPr/>
        </p:nvCxnSpPr>
        <p:spPr bwMode="auto">
          <a:xfrm>
            <a:off x="1254369" y="4311223"/>
            <a:ext cx="323900"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11" name="Rechteck 6">
            <a:extLst>
              <a:ext uri="{FF2B5EF4-FFF2-40B4-BE49-F238E27FC236}">
                <a16:creationId xmlns:a16="http://schemas.microsoft.com/office/drawing/2014/main" id="{78F4E813-59AE-461F-A520-4C61989A3EAA}"/>
              </a:ext>
            </a:extLst>
          </p:cNvPr>
          <p:cNvSpPr/>
          <p:nvPr/>
        </p:nvSpPr>
        <p:spPr>
          <a:xfrm>
            <a:off x="1773445" y="5782102"/>
            <a:ext cx="6556823" cy="338242"/>
          </a:xfrm>
          <a:prstGeom prst="rect">
            <a:avLst/>
          </a:prstGeom>
          <a:no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GB" sz="1200" dirty="0">
                <a:solidFill>
                  <a:schemeClr val="accent6"/>
                </a:solidFill>
                <a:latin typeface="+mn-lt"/>
                <a:ea typeface="ＭＳ Ｐゴシック"/>
                <a:cs typeface="Arial"/>
              </a:rPr>
              <a:t>Note: </a:t>
            </a:r>
            <a:r>
              <a:rPr lang="en-GB" sz="1200" b="0" dirty="0" err="1">
                <a:solidFill>
                  <a:schemeClr val="accent6"/>
                </a:solidFill>
                <a:latin typeface="+mn-lt"/>
                <a:ea typeface="ＭＳ Ｐゴシック"/>
                <a:cs typeface="Arial"/>
              </a:rPr>
              <a:t>Idéalement</a:t>
            </a:r>
            <a:r>
              <a:rPr lang="en-GB" sz="1200" b="0" dirty="0">
                <a:solidFill>
                  <a:schemeClr val="accent6"/>
                </a:solidFill>
                <a:latin typeface="+mn-lt"/>
                <a:ea typeface="ＭＳ Ｐゴシック"/>
                <a:cs typeface="Arial"/>
              </a:rPr>
              <a:t>, la castration est effectuée par un vétérinaire ou une personne qualifiée.</a:t>
            </a:r>
            <a:endParaRPr lang="en-US" sz="1200" b="0" dirty="0">
              <a:solidFill>
                <a:schemeClr val="accent6"/>
              </a:solidFill>
              <a:latin typeface="+mn-lt"/>
              <a:ea typeface="ＭＳ Ｐゴシック"/>
              <a:cs typeface="Arial"/>
            </a:endParaRPr>
          </a:p>
        </p:txBody>
      </p:sp>
      <p:cxnSp>
        <p:nvCxnSpPr>
          <p:cNvPr id="13" name="Straight Connector 11">
            <a:extLst>
              <a:ext uri="{FF2B5EF4-FFF2-40B4-BE49-F238E27FC236}">
                <a16:creationId xmlns:a16="http://schemas.microsoft.com/office/drawing/2014/main" id="{7CD77AD9-FA20-4C24-9A99-6C621ED4A50B}"/>
              </a:ext>
            </a:extLst>
          </p:cNvPr>
          <p:cNvCxnSpPr>
            <a:cxnSpLocks/>
          </p:cNvCxnSpPr>
          <p:nvPr/>
        </p:nvCxnSpPr>
        <p:spPr bwMode="auto">
          <a:xfrm>
            <a:off x="930469" y="4217438"/>
            <a:ext cx="323900" cy="0"/>
          </a:xfrm>
          <a:prstGeom prst="line">
            <a:avLst/>
          </a:prstGeom>
          <a:solidFill>
            <a:schemeClr val="accent1"/>
          </a:solidFill>
          <a:ln w="28575"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59869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4F8B-38FE-4571-AE95-FC0F615BA795}"/>
              </a:ext>
            </a:extLst>
          </p:cNvPr>
          <p:cNvSpPr>
            <a:spLocks noGrp="1"/>
          </p:cNvSpPr>
          <p:nvPr>
            <p:ph type="title"/>
          </p:nvPr>
        </p:nvSpPr>
        <p:spPr/>
        <p:txBody>
          <a:bodyPr/>
          <a:lstStyle/>
          <a:p>
            <a:r>
              <a:rPr lang="en-US" dirty="0"/>
              <a:t>Castration</a:t>
            </a:r>
          </a:p>
        </p:txBody>
      </p:sp>
      <p:sp>
        <p:nvSpPr>
          <p:cNvPr id="3" name="Content Placeholder 2">
            <a:extLst>
              <a:ext uri="{FF2B5EF4-FFF2-40B4-BE49-F238E27FC236}">
                <a16:creationId xmlns:a16="http://schemas.microsoft.com/office/drawing/2014/main" id="{720511EE-4C48-4A41-BC40-72382EA8EE08}"/>
              </a:ext>
            </a:extLst>
          </p:cNvPr>
          <p:cNvSpPr>
            <a:spLocks noGrp="1"/>
          </p:cNvSpPr>
          <p:nvPr>
            <p:ph idx="1"/>
          </p:nvPr>
        </p:nvSpPr>
        <p:spPr>
          <a:xfrm>
            <a:off x="407689" y="1034655"/>
            <a:ext cx="5242256" cy="574948"/>
          </a:xfrm>
        </p:spPr>
        <p:txBody>
          <a:bodyPr/>
          <a:lstStyle/>
          <a:p>
            <a:pPr marL="0" indent="0">
              <a:buNone/>
            </a:pPr>
            <a:r>
              <a:rPr lang="en-US" dirty="0" err="1"/>
              <a:t>Méthode</a:t>
            </a:r>
            <a:r>
              <a:rPr lang="en-US" dirty="0"/>
              <a:t> 2: castration par </a:t>
            </a:r>
            <a:r>
              <a:rPr lang="en-US" dirty="0" err="1"/>
              <a:t>élastique</a:t>
            </a:r>
            <a:endParaRPr lang="en-US" dirty="0"/>
          </a:p>
        </p:txBody>
      </p:sp>
      <p:pic>
        <p:nvPicPr>
          <p:cNvPr id="5" name="Grafik 4">
            <a:extLst>
              <a:ext uri="{FF2B5EF4-FFF2-40B4-BE49-F238E27FC236}">
                <a16:creationId xmlns:a16="http://schemas.microsoft.com/office/drawing/2014/main" id="{E9B5D080-20B6-4649-9E8F-EE222C013B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021" y="1643021"/>
            <a:ext cx="2290599" cy="1665890"/>
          </a:xfrm>
          <a:prstGeom prst="rect">
            <a:avLst/>
          </a:prstGeom>
        </p:spPr>
      </p:pic>
      <p:sp>
        <p:nvSpPr>
          <p:cNvPr id="7" name="Rechteck 6">
            <a:extLst>
              <a:ext uri="{FF2B5EF4-FFF2-40B4-BE49-F238E27FC236}">
                <a16:creationId xmlns:a16="http://schemas.microsoft.com/office/drawing/2014/main" id="{8ED8145E-BBCA-4EDF-B9B2-2FE2A9C55D76}"/>
              </a:ext>
            </a:extLst>
          </p:cNvPr>
          <p:cNvSpPr/>
          <p:nvPr/>
        </p:nvSpPr>
        <p:spPr>
          <a:xfrm>
            <a:off x="5778831" y="740603"/>
            <a:ext cx="2357636" cy="1200329"/>
          </a:xfrm>
          <a:prstGeom prst="rect">
            <a:avLst/>
          </a:prstGeom>
          <a:noFill/>
        </p:spPr>
        <p:txBody>
          <a:bodyPr wrap="square">
            <a:spAutoFit/>
          </a:bodyPr>
          <a:lstStyle/>
          <a:p>
            <a:pPr lvl="0"/>
            <a:r>
              <a:rPr lang="en-US" kern="0" dirty="0" err="1">
                <a:solidFill>
                  <a:srgbClr val="000000"/>
                </a:solidFill>
              </a:rPr>
              <a:t>Méthode</a:t>
            </a:r>
            <a:r>
              <a:rPr lang="en-US" kern="0" dirty="0">
                <a:solidFill>
                  <a:srgbClr val="000000"/>
                </a:solidFill>
              </a:rPr>
              <a:t> 3:</a:t>
            </a:r>
          </a:p>
          <a:p>
            <a:pPr lvl="0"/>
            <a:r>
              <a:rPr lang="en-US" kern="0" dirty="0">
                <a:solidFill>
                  <a:srgbClr val="000000"/>
                </a:solidFill>
              </a:rPr>
              <a:t>castration </a:t>
            </a:r>
            <a:r>
              <a:rPr lang="en-US" kern="0" dirty="0" err="1">
                <a:solidFill>
                  <a:srgbClr val="000000"/>
                </a:solidFill>
              </a:rPr>
              <a:t>chirurgicale</a:t>
            </a:r>
            <a:endParaRPr lang="en-US" kern="0" dirty="0">
              <a:solidFill>
                <a:srgbClr val="000000"/>
              </a:solidFill>
            </a:endParaRPr>
          </a:p>
        </p:txBody>
      </p:sp>
      <p:pic>
        <p:nvPicPr>
          <p:cNvPr id="11" name="Grafik 10">
            <a:extLst>
              <a:ext uri="{FF2B5EF4-FFF2-40B4-BE49-F238E27FC236}">
                <a16:creationId xmlns:a16="http://schemas.microsoft.com/office/drawing/2014/main" id="{A636DB52-CD06-4ED4-A097-8652F50E31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06604" y="1566970"/>
            <a:ext cx="3243341" cy="1745287"/>
          </a:xfrm>
          <a:prstGeom prst="rect">
            <a:avLst/>
          </a:prstGeom>
        </p:spPr>
      </p:pic>
      <p:pic>
        <p:nvPicPr>
          <p:cNvPr id="12" name="Grafik 11">
            <a:extLst>
              <a:ext uri="{FF2B5EF4-FFF2-40B4-BE49-F238E27FC236}">
                <a16:creationId xmlns:a16="http://schemas.microsoft.com/office/drawing/2014/main" id="{8CBC86C9-59DB-4219-9038-60AF380A3A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7088" y="3400088"/>
            <a:ext cx="981153" cy="1189030"/>
          </a:xfrm>
          <a:prstGeom prst="rect">
            <a:avLst/>
          </a:prstGeom>
        </p:spPr>
      </p:pic>
      <p:pic>
        <p:nvPicPr>
          <p:cNvPr id="13" name="Grafik 12">
            <a:extLst>
              <a:ext uri="{FF2B5EF4-FFF2-40B4-BE49-F238E27FC236}">
                <a16:creationId xmlns:a16="http://schemas.microsoft.com/office/drawing/2014/main" id="{8E9D2CF0-A410-46F5-85D0-64DC024639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46028" y="3272823"/>
            <a:ext cx="1093929" cy="1325700"/>
          </a:xfrm>
          <a:prstGeom prst="rect">
            <a:avLst/>
          </a:prstGeom>
        </p:spPr>
      </p:pic>
      <p:sp>
        <p:nvSpPr>
          <p:cNvPr id="16" name="Rechteck 6">
            <a:extLst>
              <a:ext uri="{FF2B5EF4-FFF2-40B4-BE49-F238E27FC236}">
                <a16:creationId xmlns:a16="http://schemas.microsoft.com/office/drawing/2014/main" id="{03AA80E4-7E19-4C67-B757-46F0B942E0A3}"/>
              </a:ext>
            </a:extLst>
          </p:cNvPr>
          <p:cNvSpPr/>
          <p:nvPr/>
        </p:nvSpPr>
        <p:spPr>
          <a:xfrm>
            <a:off x="425396" y="4661313"/>
            <a:ext cx="5206842" cy="110733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dirty="0"/>
              <a:t>Il </a:t>
            </a:r>
            <a:r>
              <a:rPr lang="en-US" sz="1400" b="0" dirty="0" err="1"/>
              <a:t>s’agit</a:t>
            </a:r>
            <a:r>
              <a:rPr lang="en-US" sz="1400" b="0" dirty="0"/>
              <a:t> de placer un </a:t>
            </a:r>
            <a:r>
              <a:rPr lang="en-US" sz="1400" b="0" dirty="0" err="1"/>
              <a:t>anneau</a:t>
            </a:r>
            <a:r>
              <a:rPr lang="en-US" sz="1400" b="0" dirty="0"/>
              <a:t> de caoutchouc </a:t>
            </a:r>
            <a:r>
              <a:rPr lang="en-US" sz="1400" b="0" dirty="0" err="1"/>
              <a:t>élastique</a:t>
            </a:r>
            <a:r>
              <a:rPr lang="en-US" sz="1400" b="0" dirty="0"/>
              <a:t> </a:t>
            </a:r>
            <a:r>
              <a:rPr lang="en-US" sz="1400" b="0" dirty="0" err="1"/>
              <a:t>serré</a:t>
            </a:r>
            <a:r>
              <a:rPr lang="en-US" sz="1400" b="0" dirty="0"/>
              <a:t> </a:t>
            </a:r>
            <a:r>
              <a:rPr lang="en-US" sz="1400" b="0" dirty="0" err="1"/>
              <a:t>autour</a:t>
            </a:r>
            <a:r>
              <a:rPr lang="en-US" sz="1400" b="0" dirty="0"/>
              <a:t> du scrotum au </a:t>
            </a:r>
            <a:r>
              <a:rPr lang="en-US" sz="1400" b="0" dirty="0" err="1"/>
              <a:t>moyen</a:t>
            </a:r>
            <a:r>
              <a:rPr lang="en-US" sz="1400" b="0" dirty="0"/>
              <a:t> d’un </a:t>
            </a:r>
            <a:r>
              <a:rPr lang="en-US" sz="1400" b="0" dirty="0" err="1"/>
              <a:t>élasteur</a:t>
            </a:r>
            <a:r>
              <a:rPr lang="en-US" sz="1400" b="0" dirty="0"/>
              <a:t>, </a:t>
            </a:r>
            <a:r>
              <a:rPr lang="en-US" sz="1400" b="0" dirty="0" err="1"/>
              <a:t>ce</a:t>
            </a:r>
            <a:r>
              <a:rPr lang="en-US" sz="1400" b="0" dirty="0"/>
              <a:t> qui coupe </a:t>
            </a:r>
            <a:r>
              <a:rPr lang="en-US" sz="1400" b="0" dirty="0" err="1"/>
              <a:t>l'approvisionnement</a:t>
            </a:r>
            <a:r>
              <a:rPr lang="en-US" sz="1400" b="0" dirty="0"/>
              <a:t> </a:t>
            </a:r>
            <a:r>
              <a:rPr lang="en-US" sz="1400" b="0" dirty="0" err="1"/>
              <a:t>en</a:t>
            </a:r>
            <a:r>
              <a:rPr lang="en-US" sz="1400" b="0" dirty="0"/>
              <a:t> sang des </a:t>
            </a:r>
            <a:r>
              <a:rPr lang="en-US" sz="1400" b="0" dirty="0" err="1"/>
              <a:t>testicules</a:t>
            </a:r>
            <a:r>
              <a:rPr lang="en-US" sz="1400" b="0" dirty="0"/>
              <a:t>. Les </a:t>
            </a:r>
            <a:r>
              <a:rPr lang="en-US" sz="1400" b="0" dirty="0" err="1"/>
              <a:t>testicules</a:t>
            </a:r>
            <a:r>
              <a:rPr lang="en-US" sz="1400" b="0" dirty="0"/>
              <a:t> se </a:t>
            </a:r>
            <a:r>
              <a:rPr lang="en-US" sz="1400" b="0" dirty="0" err="1"/>
              <a:t>ratatinent</a:t>
            </a:r>
            <a:r>
              <a:rPr lang="en-US" sz="1400" b="0" dirty="0"/>
              <a:t> et </a:t>
            </a:r>
            <a:r>
              <a:rPr lang="en-US" sz="1400" b="0" dirty="0" err="1"/>
              <a:t>tombent</a:t>
            </a:r>
            <a:r>
              <a:rPr lang="en-US" sz="1400" b="0" dirty="0"/>
              <a:t> après </a:t>
            </a:r>
            <a:r>
              <a:rPr lang="en-US" sz="1400" b="0" dirty="0" err="1"/>
              <a:t>plusieurs</a:t>
            </a:r>
            <a:r>
              <a:rPr lang="en-US" sz="1400" b="0" dirty="0"/>
              <a:t> </a:t>
            </a:r>
            <a:r>
              <a:rPr lang="en-US" sz="1400" b="0" dirty="0" err="1"/>
              <a:t>semaines</a:t>
            </a:r>
            <a:r>
              <a:rPr lang="en-US" sz="1400" b="0" dirty="0"/>
              <a:t>. </a:t>
            </a:r>
            <a:endParaRPr lang="en-US" sz="600" b="0" dirty="0">
              <a:latin typeface="+mn-lt"/>
              <a:ea typeface="ＭＳ Ｐゴシック"/>
              <a:cs typeface="Arial"/>
            </a:endParaRPr>
          </a:p>
        </p:txBody>
      </p:sp>
      <p:sp>
        <p:nvSpPr>
          <p:cNvPr id="17" name="Rechteck 6">
            <a:extLst>
              <a:ext uri="{FF2B5EF4-FFF2-40B4-BE49-F238E27FC236}">
                <a16:creationId xmlns:a16="http://schemas.microsoft.com/office/drawing/2014/main" id="{622BE39C-E7FF-460A-863A-CADC93026704}"/>
              </a:ext>
            </a:extLst>
          </p:cNvPr>
          <p:cNvSpPr/>
          <p:nvPr/>
        </p:nvSpPr>
        <p:spPr>
          <a:xfrm>
            <a:off x="5778831" y="2024157"/>
            <a:ext cx="2874102" cy="3470710"/>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t" anchorCtr="0" compatLnSpc="1">
            <a:prstTxWarp prst="textNoShape">
              <a:avLst/>
            </a:prstTxWarp>
          </a:bodyPr>
          <a:lstStyle/>
          <a:p>
            <a:pPr marL="180000" indent="-180000" defTabSz="623888">
              <a:spcBef>
                <a:spcPts val="0"/>
              </a:spcBef>
              <a:spcAft>
                <a:spcPts val="600"/>
              </a:spcAft>
              <a:buClr>
                <a:schemeClr val="tx1"/>
              </a:buClr>
              <a:buSzPct val="100000"/>
              <a:buFont typeface="Arial" panose="020B0604020202020204" pitchFamily="34" charset="0"/>
              <a:buChar char="•"/>
            </a:pPr>
            <a:r>
              <a:rPr lang="en-US" sz="1400" b="0" dirty="0" err="1"/>
              <a:t>L'intervention</a:t>
            </a:r>
            <a:r>
              <a:rPr lang="en-US" sz="1400" b="0" dirty="0"/>
              <a:t> </a:t>
            </a:r>
            <a:r>
              <a:rPr lang="en-US" sz="1400" b="0" dirty="0" err="1"/>
              <a:t>consiste</a:t>
            </a:r>
            <a:r>
              <a:rPr lang="en-US" sz="1400" b="0" dirty="0"/>
              <a:t> à </a:t>
            </a:r>
            <a:r>
              <a:rPr lang="en-US" sz="1400" b="0" dirty="0" err="1"/>
              <a:t>pratiquer</a:t>
            </a:r>
            <a:r>
              <a:rPr lang="en-US" sz="1400" b="0" dirty="0"/>
              <a:t> </a:t>
            </a:r>
            <a:r>
              <a:rPr lang="en-US" sz="1400" b="0" dirty="0" err="1"/>
              <a:t>une</a:t>
            </a:r>
            <a:r>
              <a:rPr lang="en-US" sz="1400" b="0" dirty="0"/>
              <a:t> incision dans </a:t>
            </a:r>
            <a:br>
              <a:rPr lang="en-US" sz="1400" b="0" dirty="0"/>
            </a:br>
            <a:r>
              <a:rPr lang="en-US" sz="1400" b="0" dirty="0"/>
              <a:t>le scrotum et à </a:t>
            </a:r>
            <a:r>
              <a:rPr lang="en-US" sz="1400" b="0" dirty="0" err="1"/>
              <a:t>retirer</a:t>
            </a:r>
            <a:r>
              <a:rPr lang="en-US" sz="1400" b="0" dirty="0"/>
              <a:t> les </a:t>
            </a:r>
            <a:r>
              <a:rPr lang="en-US" sz="1400" b="0" dirty="0" err="1"/>
              <a:t>testicules</a:t>
            </a:r>
            <a:r>
              <a:rPr lang="en-US" sz="1400" b="0" dirty="0"/>
              <a:t>. </a:t>
            </a:r>
          </a:p>
          <a:p>
            <a:pPr marL="180000" indent="-180000" defTabSz="623888">
              <a:spcBef>
                <a:spcPts val="0"/>
              </a:spcBef>
              <a:spcAft>
                <a:spcPts val="600"/>
              </a:spcAft>
              <a:buClr>
                <a:schemeClr val="tx1"/>
              </a:buClr>
              <a:buSzPct val="100000"/>
              <a:buFont typeface="Arial" panose="020B0604020202020204" pitchFamily="34" charset="0"/>
              <a:buChar char="•"/>
            </a:pPr>
            <a:r>
              <a:rPr lang="en-US" sz="1400" b="0" dirty="0"/>
              <a:t>La castration </a:t>
            </a:r>
            <a:r>
              <a:rPr lang="en-US" sz="1400" b="0" dirty="0" err="1"/>
              <a:t>chirurgicale</a:t>
            </a:r>
            <a:r>
              <a:rPr lang="en-US" sz="1400" b="0" dirty="0"/>
              <a:t> </a:t>
            </a:r>
            <a:r>
              <a:rPr lang="en-US" sz="1400" b="0" dirty="0" err="1"/>
              <a:t>nécessite</a:t>
            </a:r>
            <a:r>
              <a:rPr lang="en-US" sz="1400" b="0" dirty="0"/>
              <a:t> un </a:t>
            </a:r>
            <a:r>
              <a:rPr lang="en-US" sz="1400" b="0" dirty="0" err="1"/>
              <a:t>équipement</a:t>
            </a:r>
            <a:r>
              <a:rPr lang="en-US" sz="1400" b="0" dirty="0"/>
              <a:t> </a:t>
            </a:r>
            <a:r>
              <a:rPr lang="en-US" sz="1400" b="0" dirty="0" err="1"/>
              <a:t>stérile</a:t>
            </a:r>
            <a:r>
              <a:rPr lang="en-US" sz="1400" b="0" dirty="0"/>
              <a:t>, </a:t>
            </a:r>
            <a:r>
              <a:rPr lang="en-US" sz="1400" b="0" dirty="0" err="1"/>
              <a:t>une</a:t>
            </a:r>
            <a:r>
              <a:rPr lang="en-US" sz="1400" b="0" dirty="0"/>
              <a:t> technique </a:t>
            </a:r>
            <a:r>
              <a:rPr lang="en-US" sz="1400" b="0" dirty="0" err="1"/>
              <a:t>appropriée</a:t>
            </a:r>
            <a:r>
              <a:rPr lang="en-US" sz="1400" b="0" dirty="0"/>
              <a:t> et </a:t>
            </a:r>
            <a:r>
              <a:rPr lang="en-US" sz="1400" b="0" dirty="0" err="1"/>
              <a:t>une</a:t>
            </a:r>
            <a:r>
              <a:rPr lang="en-US" sz="1400" b="0" dirty="0"/>
              <a:t> </a:t>
            </a:r>
            <a:r>
              <a:rPr lang="en-US" sz="1400" b="0" dirty="0" err="1"/>
              <a:t>anesthésie</a:t>
            </a:r>
            <a:r>
              <a:rPr lang="en-US" sz="1400" b="0" dirty="0"/>
              <a:t> pour </a:t>
            </a:r>
            <a:r>
              <a:rPr lang="en-US" sz="1400" b="0" dirty="0" err="1"/>
              <a:t>minimiser</a:t>
            </a:r>
            <a:r>
              <a:rPr lang="en-US" sz="1400" b="0" dirty="0"/>
              <a:t> la </a:t>
            </a:r>
            <a:r>
              <a:rPr lang="en-US" sz="1400" b="0" dirty="0" err="1"/>
              <a:t>douleur</a:t>
            </a:r>
            <a:r>
              <a:rPr lang="en-US" sz="1400" b="0" dirty="0"/>
              <a:t> et le stress de </a:t>
            </a:r>
            <a:r>
              <a:rPr lang="en-US" sz="1400" b="0" dirty="0" err="1"/>
              <a:t>l'animal</a:t>
            </a:r>
            <a:r>
              <a:rPr lang="en-US" sz="1400" b="0" dirty="0"/>
              <a:t>. </a:t>
            </a:r>
          </a:p>
          <a:p>
            <a:pPr marL="180000" indent="-180000" defTabSz="623888">
              <a:spcBef>
                <a:spcPts val="0"/>
              </a:spcBef>
              <a:spcAft>
                <a:spcPts val="600"/>
              </a:spcAft>
              <a:buClr>
                <a:schemeClr val="tx1"/>
              </a:buClr>
              <a:buSzPct val="100000"/>
              <a:buFont typeface="Arial" panose="020B0604020202020204" pitchFamily="34" charset="0"/>
              <a:buChar char="•"/>
            </a:pPr>
            <a:r>
              <a:rPr lang="en-US" sz="1400" b="0" dirty="0"/>
              <a:t>La </a:t>
            </a:r>
            <a:r>
              <a:rPr lang="en-US" sz="1400" b="0" dirty="0" err="1"/>
              <a:t>procédure</a:t>
            </a:r>
            <a:r>
              <a:rPr lang="en-US" sz="1400" b="0" dirty="0"/>
              <a:t> ne </a:t>
            </a:r>
            <a:r>
              <a:rPr lang="en-US" sz="1400" b="0" dirty="0" err="1"/>
              <a:t>doit</a:t>
            </a:r>
            <a:r>
              <a:rPr lang="en-US" sz="1400" b="0" dirty="0"/>
              <a:t> </a:t>
            </a:r>
            <a:r>
              <a:rPr lang="en-US" sz="1400" b="0" dirty="0" err="1"/>
              <a:t>être</a:t>
            </a:r>
            <a:r>
              <a:rPr lang="en-US" sz="1400" b="0" dirty="0"/>
              <a:t> </a:t>
            </a:r>
            <a:r>
              <a:rPr lang="en-US" sz="1400" b="0" dirty="0" err="1"/>
              <a:t>effectuée</a:t>
            </a:r>
            <a:r>
              <a:rPr lang="en-US" sz="1400" b="0" dirty="0"/>
              <a:t> que par un </a:t>
            </a:r>
            <a:r>
              <a:rPr lang="en-US" sz="1400" b="0" dirty="0" err="1"/>
              <a:t>vétérinaire</a:t>
            </a:r>
            <a:r>
              <a:rPr lang="en-US" sz="1400" b="0" dirty="0"/>
              <a:t> </a:t>
            </a:r>
            <a:r>
              <a:rPr lang="en-US" sz="1400" b="0" dirty="0" err="1"/>
              <a:t>ou</a:t>
            </a:r>
            <a:r>
              <a:rPr lang="en-US" sz="1400" b="0" dirty="0"/>
              <a:t> un </a:t>
            </a:r>
            <a:r>
              <a:rPr lang="en-US" sz="1400" b="0" dirty="0" err="1"/>
              <a:t>éleveur</a:t>
            </a:r>
            <a:r>
              <a:rPr lang="en-US" sz="1400" b="0" dirty="0"/>
              <a:t> </a:t>
            </a:r>
            <a:r>
              <a:rPr lang="en-US" sz="1400" b="0" dirty="0" err="1"/>
              <a:t>qualifié</a:t>
            </a:r>
            <a:r>
              <a:rPr lang="en-US" sz="1400" b="0" dirty="0"/>
              <a:t>.</a:t>
            </a:r>
            <a:endParaRPr lang="en-US" sz="200" b="0" dirty="0">
              <a:latin typeface="+mn-lt"/>
              <a:ea typeface="ＭＳ Ｐゴシック"/>
              <a:cs typeface="Arial"/>
            </a:endParaRPr>
          </a:p>
        </p:txBody>
      </p:sp>
      <p:sp>
        <p:nvSpPr>
          <p:cNvPr id="4" name="TextBox 3">
            <a:extLst>
              <a:ext uri="{FF2B5EF4-FFF2-40B4-BE49-F238E27FC236}">
                <a16:creationId xmlns:a16="http://schemas.microsoft.com/office/drawing/2014/main" id="{3BE576E0-4FD0-4843-810F-211303FCCE32}"/>
              </a:ext>
            </a:extLst>
          </p:cNvPr>
          <p:cNvSpPr txBox="1"/>
          <p:nvPr/>
        </p:nvSpPr>
        <p:spPr>
          <a:xfrm>
            <a:off x="3954828" y="3587070"/>
            <a:ext cx="1415317" cy="954107"/>
          </a:xfrm>
          <a:prstGeom prst="rect">
            <a:avLst/>
          </a:prstGeom>
          <a:noFill/>
        </p:spPr>
        <p:txBody>
          <a:bodyPr wrap="square" rtlCol="0">
            <a:spAutoFit/>
          </a:bodyPr>
          <a:lstStyle/>
          <a:p>
            <a:r>
              <a:rPr lang="de-CH" sz="1400" b="0" dirty="0"/>
              <a:t>Arrêt de </a:t>
            </a:r>
            <a:r>
              <a:rPr lang="de-CH" sz="1400" b="0" dirty="0" err="1"/>
              <a:t>l'irrigation</a:t>
            </a:r>
            <a:r>
              <a:rPr lang="de-CH" sz="1400" b="0" dirty="0"/>
              <a:t> </a:t>
            </a:r>
            <a:r>
              <a:rPr lang="de-CH" sz="1400" b="0" dirty="0" err="1"/>
              <a:t>sanguine</a:t>
            </a:r>
            <a:r>
              <a:rPr lang="de-CH" sz="1400" b="0" dirty="0"/>
              <a:t> des </a:t>
            </a:r>
            <a:r>
              <a:rPr lang="de-CH" sz="1400" b="0" dirty="0" err="1"/>
              <a:t>testicules</a:t>
            </a:r>
            <a:endParaRPr lang="en-GB" sz="1400" b="0" dirty="0"/>
          </a:p>
        </p:txBody>
      </p:sp>
      <p:cxnSp>
        <p:nvCxnSpPr>
          <p:cNvPr id="8" name="Straight Arrow Connector 7">
            <a:extLst>
              <a:ext uri="{FF2B5EF4-FFF2-40B4-BE49-F238E27FC236}">
                <a16:creationId xmlns:a16="http://schemas.microsoft.com/office/drawing/2014/main" id="{8B8C99A6-3344-4128-9819-B2193EFB63C2}"/>
              </a:ext>
            </a:extLst>
          </p:cNvPr>
          <p:cNvCxnSpPr>
            <a:stCxn id="13" idx="3"/>
          </p:cNvCxnSpPr>
          <p:nvPr/>
        </p:nvCxnSpPr>
        <p:spPr bwMode="auto">
          <a:xfrm flipH="1" flipV="1">
            <a:off x="3402588" y="3755459"/>
            <a:ext cx="437369" cy="18021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2218678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C72045A4-A1D0-4E78-BE52-90B910E862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99375" y="1043170"/>
            <a:ext cx="1626689" cy="1345467"/>
          </a:xfrm>
          <a:prstGeom prst="rect">
            <a:avLst/>
          </a:prstGeom>
        </p:spPr>
      </p:pic>
      <p:sp>
        <p:nvSpPr>
          <p:cNvPr id="2" name="Title 1">
            <a:extLst>
              <a:ext uri="{FF2B5EF4-FFF2-40B4-BE49-F238E27FC236}">
                <a16:creationId xmlns:a16="http://schemas.microsoft.com/office/drawing/2014/main" id="{9F20FECB-4733-44F1-8341-211964CBC660}"/>
              </a:ext>
            </a:extLst>
          </p:cNvPr>
          <p:cNvSpPr>
            <a:spLocks noGrp="1"/>
          </p:cNvSpPr>
          <p:nvPr>
            <p:ph type="title"/>
          </p:nvPr>
        </p:nvSpPr>
        <p:spPr/>
        <p:txBody>
          <a:bodyPr/>
          <a:lstStyle/>
          <a:p>
            <a:r>
              <a:rPr lang="en-US"/>
              <a:t>Les 8 étapes de la traite manuelle</a:t>
            </a:r>
          </a:p>
        </p:txBody>
      </p:sp>
      <p:pic>
        <p:nvPicPr>
          <p:cNvPr id="4" name="Grafik 3">
            <a:extLst>
              <a:ext uri="{FF2B5EF4-FFF2-40B4-BE49-F238E27FC236}">
                <a16:creationId xmlns:a16="http://schemas.microsoft.com/office/drawing/2014/main" id="{F1B4F2CC-F7BC-4530-B0D1-B4CB7551B8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6170" y="3352078"/>
            <a:ext cx="1849930" cy="1512169"/>
          </a:xfrm>
          <a:prstGeom prst="rect">
            <a:avLst/>
          </a:prstGeom>
        </p:spPr>
      </p:pic>
      <p:pic>
        <p:nvPicPr>
          <p:cNvPr id="5" name="Grafik 4">
            <a:extLst>
              <a:ext uri="{FF2B5EF4-FFF2-40B4-BE49-F238E27FC236}">
                <a16:creationId xmlns:a16="http://schemas.microsoft.com/office/drawing/2014/main" id="{5C08F30E-D120-4AFC-8895-8BD7EBE779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7586" y="3288317"/>
            <a:ext cx="1586544" cy="1870265"/>
          </a:xfrm>
          <a:prstGeom prst="rect">
            <a:avLst/>
          </a:prstGeom>
        </p:spPr>
      </p:pic>
      <p:pic>
        <p:nvPicPr>
          <p:cNvPr id="7" name="Grafik 6">
            <a:extLst>
              <a:ext uri="{FF2B5EF4-FFF2-40B4-BE49-F238E27FC236}">
                <a16:creationId xmlns:a16="http://schemas.microsoft.com/office/drawing/2014/main" id="{358B50D2-03CE-4E78-80C0-53DA5ACFD32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4857" y="1174122"/>
            <a:ext cx="1480556" cy="1064954"/>
          </a:xfrm>
          <a:prstGeom prst="rect">
            <a:avLst/>
          </a:prstGeom>
        </p:spPr>
      </p:pic>
      <p:sp>
        <p:nvSpPr>
          <p:cNvPr id="11" name="Rechteck 10">
            <a:extLst>
              <a:ext uri="{FF2B5EF4-FFF2-40B4-BE49-F238E27FC236}">
                <a16:creationId xmlns:a16="http://schemas.microsoft.com/office/drawing/2014/main" id="{F48F1F5C-4DDF-491F-8960-22F679BC87A0}"/>
              </a:ext>
            </a:extLst>
          </p:cNvPr>
          <p:cNvSpPr/>
          <p:nvPr/>
        </p:nvSpPr>
        <p:spPr>
          <a:xfrm>
            <a:off x="622870" y="2407679"/>
            <a:ext cx="1583300" cy="738664"/>
          </a:xfrm>
          <a:prstGeom prst="rect">
            <a:avLst/>
          </a:prstGeom>
        </p:spPr>
        <p:txBody>
          <a:bodyPr wrap="square">
            <a:spAutoFit/>
          </a:bodyPr>
          <a:lstStyle/>
          <a:p>
            <a:r>
              <a:rPr lang="en-US" sz="1400" b="0" dirty="0"/>
              <a:t>Se laver et se </a:t>
            </a:r>
            <a:r>
              <a:rPr lang="en-US" sz="1400" b="0" dirty="0" err="1"/>
              <a:t>sécher</a:t>
            </a:r>
            <a:r>
              <a:rPr lang="en-US" sz="1400" b="0" dirty="0"/>
              <a:t> les mains avec du </a:t>
            </a:r>
            <a:r>
              <a:rPr lang="en-US" sz="1400" b="0" dirty="0" err="1"/>
              <a:t>savon</a:t>
            </a:r>
            <a:endParaRPr lang="en-US" sz="1400" b="0" dirty="0"/>
          </a:p>
        </p:txBody>
      </p:sp>
      <p:sp>
        <p:nvSpPr>
          <p:cNvPr id="12" name="Rechteck 11">
            <a:extLst>
              <a:ext uri="{FF2B5EF4-FFF2-40B4-BE49-F238E27FC236}">
                <a16:creationId xmlns:a16="http://schemas.microsoft.com/office/drawing/2014/main" id="{C23AE80B-86AA-47C7-9C8B-A3CC8A1B6A7A}"/>
              </a:ext>
            </a:extLst>
          </p:cNvPr>
          <p:cNvSpPr/>
          <p:nvPr/>
        </p:nvSpPr>
        <p:spPr>
          <a:xfrm>
            <a:off x="2602781" y="2411757"/>
            <a:ext cx="1849930" cy="738664"/>
          </a:xfrm>
          <a:prstGeom prst="rect">
            <a:avLst/>
          </a:prstGeom>
        </p:spPr>
        <p:txBody>
          <a:bodyPr wrap="square" lIns="91440" tIns="45720" rIns="91440" bIns="45720" anchor="t">
            <a:spAutoFit/>
          </a:bodyPr>
          <a:lstStyle/>
          <a:p>
            <a:r>
              <a:rPr lang="en-US" sz="1400" b="0" dirty="0" err="1">
                <a:latin typeface="Arial"/>
                <a:cs typeface="Arial"/>
              </a:rPr>
              <a:t>Nettoyer</a:t>
            </a:r>
            <a:r>
              <a:rPr lang="en-US" sz="1400" b="0" dirty="0">
                <a:latin typeface="Arial"/>
                <a:cs typeface="Arial"/>
              </a:rPr>
              <a:t> les trayons avec une serviette </a:t>
            </a:r>
            <a:r>
              <a:rPr lang="en-US" sz="1400" b="0" dirty="0" err="1">
                <a:latin typeface="Arial"/>
                <a:cs typeface="Arial"/>
              </a:rPr>
              <a:t>propre</a:t>
            </a:r>
            <a:r>
              <a:rPr lang="en-US" sz="1400" b="0" dirty="0">
                <a:latin typeface="Arial"/>
                <a:cs typeface="Arial"/>
              </a:rPr>
              <a:t> </a:t>
            </a:r>
            <a:endParaRPr lang="en-US" sz="1400" b="0" dirty="0">
              <a:solidFill>
                <a:schemeClr val="accent1">
                  <a:lumMod val="60000"/>
                  <a:lumOff val="40000"/>
                </a:schemeClr>
              </a:solidFill>
              <a:latin typeface="Arial"/>
              <a:cs typeface="Arial"/>
            </a:endParaRPr>
          </a:p>
        </p:txBody>
      </p:sp>
      <p:sp>
        <p:nvSpPr>
          <p:cNvPr id="13" name="Rechteck 12">
            <a:extLst>
              <a:ext uri="{FF2B5EF4-FFF2-40B4-BE49-F238E27FC236}">
                <a16:creationId xmlns:a16="http://schemas.microsoft.com/office/drawing/2014/main" id="{6F628E5C-2091-48C1-B393-D7A72EAE1F67}"/>
              </a:ext>
            </a:extLst>
          </p:cNvPr>
          <p:cNvSpPr/>
          <p:nvPr/>
        </p:nvSpPr>
        <p:spPr>
          <a:xfrm>
            <a:off x="7108012" y="2407679"/>
            <a:ext cx="1777014" cy="738664"/>
          </a:xfrm>
          <a:prstGeom prst="rect">
            <a:avLst/>
          </a:prstGeom>
        </p:spPr>
        <p:txBody>
          <a:bodyPr wrap="square">
            <a:spAutoFit/>
          </a:bodyPr>
          <a:lstStyle/>
          <a:p>
            <a:r>
              <a:rPr lang="de-CH" sz="1400" b="0" dirty="0" err="1"/>
              <a:t>Inspecter</a:t>
            </a:r>
            <a:r>
              <a:rPr lang="de-CH" sz="1400" b="0" dirty="0"/>
              <a:t> le </a:t>
            </a:r>
            <a:r>
              <a:rPr lang="de-CH" sz="1400" b="0" dirty="0" err="1"/>
              <a:t>lait</a:t>
            </a:r>
            <a:r>
              <a:rPr lang="de-CH" sz="1400" b="0" dirty="0"/>
              <a:t> </a:t>
            </a:r>
            <a:r>
              <a:rPr lang="de-CH" sz="1400" b="0" dirty="0" err="1"/>
              <a:t>pour</a:t>
            </a:r>
            <a:r>
              <a:rPr lang="de-CH" sz="1400" b="0" dirty="0"/>
              <a:t> y </a:t>
            </a:r>
            <a:r>
              <a:rPr lang="de-CH" sz="1400" b="0" dirty="0" err="1"/>
              <a:t>déceler</a:t>
            </a:r>
            <a:r>
              <a:rPr lang="de-CH" sz="1400" b="0" dirty="0"/>
              <a:t> des </a:t>
            </a:r>
            <a:r>
              <a:rPr lang="de-CH" sz="1400" b="0" dirty="0" err="1"/>
              <a:t>signes</a:t>
            </a:r>
            <a:r>
              <a:rPr lang="de-CH" sz="1400" b="0" dirty="0"/>
              <a:t> </a:t>
            </a:r>
            <a:r>
              <a:rPr lang="de-CH" sz="1400" b="0" dirty="0" err="1"/>
              <a:t>d’anomalie</a:t>
            </a:r>
            <a:endParaRPr lang="de-CH" sz="1400" b="0" dirty="0"/>
          </a:p>
        </p:txBody>
      </p:sp>
      <p:sp>
        <p:nvSpPr>
          <p:cNvPr id="14" name="Rechteck 13">
            <a:extLst>
              <a:ext uri="{FF2B5EF4-FFF2-40B4-BE49-F238E27FC236}">
                <a16:creationId xmlns:a16="http://schemas.microsoft.com/office/drawing/2014/main" id="{1DC61C93-2332-44AD-B4B7-5E4080C4C223}"/>
              </a:ext>
            </a:extLst>
          </p:cNvPr>
          <p:cNvSpPr/>
          <p:nvPr/>
        </p:nvSpPr>
        <p:spPr>
          <a:xfrm>
            <a:off x="2485060" y="5210125"/>
            <a:ext cx="1133330" cy="523220"/>
          </a:xfrm>
          <a:prstGeom prst="rect">
            <a:avLst/>
          </a:prstGeom>
        </p:spPr>
        <p:txBody>
          <a:bodyPr wrap="square">
            <a:spAutoFit/>
          </a:bodyPr>
          <a:lstStyle/>
          <a:p>
            <a:r>
              <a:rPr lang="de-CH" sz="1400" b="0" dirty="0" err="1"/>
              <a:t>Désinfecter</a:t>
            </a:r>
            <a:r>
              <a:rPr lang="de-CH" sz="1400" b="0" dirty="0"/>
              <a:t> </a:t>
            </a:r>
            <a:r>
              <a:rPr lang="de-CH" sz="1400" b="0" dirty="0" err="1"/>
              <a:t>les</a:t>
            </a:r>
            <a:r>
              <a:rPr lang="de-CH" sz="1400" b="0" dirty="0"/>
              <a:t> </a:t>
            </a:r>
            <a:r>
              <a:rPr lang="de-CH" sz="1400" b="0" dirty="0" err="1"/>
              <a:t>trayons</a:t>
            </a:r>
            <a:endParaRPr lang="de-CH" sz="1400" b="0" dirty="0"/>
          </a:p>
        </p:txBody>
      </p:sp>
      <p:sp>
        <p:nvSpPr>
          <p:cNvPr id="15" name="Rechteck 14">
            <a:extLst>
              <a:ext uri="{FF2B5EF4-FFF2-40B4-BE49-F238E27FC236}">
                <a16:creationId xmlns:a16="http://schemas.microsoft.com/office/drawing/2014/main" id="{FD366F64-527C-4846-A1A4-D3CFF7853C78}"/>
              </a:ext>
            </a:extLst>
          </p:cNvPr>
          <p:cNvSpPr/>
          <p:nvPr/>
        </p:nvSpPr>
        <p:spPr>
          <a:xfrm>
            <a:off x="608252" y="5215675"/>
            <a:ext cx="1833974" cy="307777"/>
          </a:xfrm>
          <a:prstGeom prst="rect">
            <a:avLst/>
          </a:prstGeom>
        </p:spPr>
        <p:txBody>
          <a:bodyPr wrap="square">
            <a:spAutoFit/>
          </a:bodyPr>
          <a:lstStyle/>
          <a:p>
            <a:r>
              <a:rPr lang="de-CH" sz="1400" b="0" dirty="0" err="1"/>
              <a:t>Traire</a:t>
            </a:r>
            <a:r>
              <a:rPr lang="de-CH" sz="1400" b="0" dirty="0"/>
              <a:t> la </a:t>
            </a:r>
            <a:r>
              <a:rPr lang="de-CH" sz="1400" b="0" dirty="0" err="1"/>
              <a:t>vache</a:t>
            </a:r>
            <a:endParaRPr lang="de-CH" sz="1400" b="0" dirty="0"/>
          </a:p>
        </p:txBody>
      </p:sp>
      <p:sp>
        <p:nvSpPr>
          <p:cNvPr id="16" name="Rechteck 15">
            <a:extLst>
              <a:ext uri="{FF2B5EF4-FFF2-40B4-BE49-F238E27FC236}">
                <a16:creationId xmlns:a16="http://schemas.microsoft.com/office/drawing/2014/main" id="{1FF8D569-FD56-41A6-9C2D-7D90F066F56F}"/>
              </a:ext>
            </a:extLst>
          </p:cNvPr>
          <p:cNvSpPr/>
          <p:nvPr/>
        </p:nvSpPr>
        <p:spPr>
          <a:xfrm>
            <a:off x="7167548" y="5207099"/>
            <a:ext cx="1657942" cy="1169551"/>
          </a:xfrm>
          <a:prstGeom prst="rect">
            <a:avLst/>
          </a:prstGeom>
        </p:spPr>
        <p:txBody>
          <a:bodyPr wrap="square">
            <a:spAutoFit/>
          </a:bodyPr>
          <a:lstStyle/>
          <a:p>
            <a:r>
              <a:rPr lang="en-US" sz="1400" b="0" dirty="0" err="1"/>
              <a:t>Tenir</a:t>
            </a:r>
            <a:r>
              <a:rPr lang="en-US" sz="1400" b="0" dirty="0"/>
              <a:t> un </a:t>
            </a:r>
            <a:r>
              <a:rPr lang="en-US" sz="1400" b="0" dirty="0" err="1"/>
              <a:t>registre</a:t>
            </a:r>
            <a:r>
              <a:rPr lang="en-US" sz="1400" b="0" dirty="0"/>
              <a:t> de la production </a:t>
            </a:r>
            <a:r>
              <a:rPr lang="en-US" sz="1400" b="0" dirty="0" err="1"/>
              <a:t>laitière</a:t>
            </a:r>
            <a:r>
              <a:rPr lang="en-US" sz="1400" b="0" dirty="0"/>
              <a:t> et des anomalies par </a:t>
            </a:r>
            <a:r>
              <a:rPr lang="en-US" sz="1400" b="0" dirty="0" err="1"/>
              <a:t>vache</a:t>
            </a:r>
            <a:endParaRPr lang="en-US" sz="1400" b="0" dirty="0"/>
          </a:p>
        </p:txBody>
      </p:sp>
      <p:pic>
        <p:nvPicPr>
          <p:cNvPr id="18" name="Grafik 4">
            <a:extLst>
              <a:ext uri="{FF2B5EF4-FFF2-40B4-BE49-F238E27FC236}">
                <a16:creationId xmlns:a16="http://schemas.microsoft.com/office/drawing/2014/main" id="{FD70D59E-D8AF-4035-9575-AE5EFA2F3C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68732" y="3048164"/>
            <a:ext cx="1289185" cy="2090293"/>
          </a:xfrm>
          <a:prstGeom prst="rect">
            <a:avLst/>
          </a:prstGeom>
        </p:spPr>
      </p:pic>
      <p:pic>
        <p:nvPicPr>
          <p:cNvPr id="19" name="Grafik 5">
            <a:extLst>
              <a:ext uri="{FF2B5EF4-FFF2-40B4-BE49-F238E27FC236}">
                <a16:creationId xmlns:a16="http://schemas.microsoft.com/office/drawing/2014/main" id="{BC08D650-392E-4B6B-BE96-72A7746615F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61713" y="3277049"/>
            <a:ext cx="1516355" cy="1734173"/>
          </a:xfrm>
          <a:prstGeom prst="rect">
            <a:avLst/>
          </a:prstGeom>
        </p:spPr>
      </p:pic>
      <p:sp>
        <p:nvSpPr>
          <p:cNvPr id="20" name="Rechteck 15">
            <a:extLst>
              <a:ext uri="{FF2B5EF4-FFF2-40B4-BE49-F238E27FC236}">
                <a16:creationId xmlns:a16="http://schemas.microsoft.com/office/drawing/2014/main" id="{1DB87A10-96C2-46F9-AF86-2F4CF6900800}"/>
              </a:ext>
            </a:extLst>
          </p:cNvPr>
          <p:cNvSpPr/>
          <p:nvPr/>
        </p:nvSpPr>
        <p:spPr>
          <a:xfrm>
            <a:off x="4258628" y="5226608"/>
            <a:ext cx="2501068" cy="954107"/>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r>
              <a:rPr lang="en-US" sz="1400" b="0" dirty="0">
                <a:latin typeface="Arial"/>
                <a:cs typeface="Arial"/>
              </a:rPr>
              <a:t>Après la </a:t>
            </a:r>
            <a:r>
              <a:rPr lang="en-US" sz="1400" b="0" dirty="0" err="1">
                <a:latin typeface="Arial"/>
                <a:cs typeface="Arial"/>
              </a:rPr>
              <a:t>traite</a:t>
            </a:r>
            <a:r>
              <a:rPr lang="en-US" sz="1400" b="0" dirty="0">
                <a:latin typeface="Arial"/>
                <a:cs typeface="Arial"/>
              </a:rPr>
              <a:t>, </a:t>
            </a:r>
            <a:r>
              <a:rPr lang="en-US" sz="1400" b="0" dirty="0" err="1">
                <a:latin typeface="Arial"/>
                <a:cs typeface="Arial"/>
              </a:rPr>
              <a:t>nourrir</a:t>
            </a:r>
            <a:r>
              <a:rPr lang="en-US" sz="1400" b="0" dirty="0">
                <a:latin typeface="Arial"/>
                <a:cs typeface="Arial"/>
              </a:rPr>
              <a:t> la </a:t>
            </a:r>
            <a:r>
              <a:rPr lang="en-US" sz="1400" b="0" dirty="0" err="1">
                <a:latin typeface="Arial"/>
                <a:cs typeface="Arial"/>
              </a:rPr>
              <a:t>vache</a:t>
            </a:r>
            <a:r>
              <a:rPr lang="en-US" sz="1400" b="0" dirty="0">
                <a:latin typeface="Arial"/>
                <a:cs typeface="Arial"/>
              </a:rPr>
              <a:t> </a:t>
            </a:r>
            <a:r>
              <a:rPr lang="en-US" sz="1400" b="0" dirty="0" err="1">
                <a:latin typeface="Arial"/>
                <a:cs typeface="Arial"/>
              </a:rPr>
              <a:t>afin</a:t>
            </a:r>
            <a:r>
              <a:rPr lang="en-US" sz="1400" b="0" dirty="0">
                <a:latin typeface="Arial"/>
                <a:cs typeface="Arial"/>
              </a:rPr>
              <a:t> qu'elle ne se couche pas </a:t>
            </a:r>
            <a:r>
              <a:rPr lang="en-US" sz="1400" b="0" dirty="0" err="1">
                <a:latin typeface="Arial"/>
                <a:cs typeface="Arial"/>
              </a:rPr>
              <a:t>immédiatement</a:t>
            </a:r>
            <a:r>
              <a:rPr lang="en-US" sz="1400" b="0" dirty="0">
                <a:latin typeface="Arial"/>
                <a:cs typeface="Arial"/>
              </a:rPr>
              <a:t>. </a:t>
            </a:r>
            <a:r>
              <a:rPr lang="en-US" sz="1400" b="0" dirty="0" err="1">
                <a:solidFill>
                  <a:schemeClr val="bg2"/>
                </a:solidFill>
                <a:latin typeface="Arial"/>
                <a:cs typeface="Arial"/>
              </a:rPr>
              <a:t>Laisser</a:t>
            </a:r>
            <a:r>
              <a:rPr lang="en-US" sz="1400" b="0" dirty="0">
                <a:solidFill>
                  <a:schemeClr val="bg2"/>
                </a:solidFill>
                <a:latin typeface="Arial"/>
                <a:cs typeface="Arial"/>
              </a:rPr>
              <a:t> la </a:t>
            </a:r>
            <a:r>
              <a:rPr lang="en-US" sz="1400" b="0" dirty="0" err="1">
                <a:solidFill>
                  <a:schemeClr val="bg2"/>
                </a:solidFill>
                <a:latin typeface="Arial"/>
                <a:cs typeface="Arial"/>
              </a:rPr>
              <a:t>vache</a:t>
            </a:r>
            <a:r>
              <a:rPr lang="en-US" sz="1400" b="0" dirty="0">
                <a:solidFill>
                  <a:schemeClr val="bg2"/>
                </a:solidFill>
                <a:latin typeface="Arial"/>
                <a:cs typeface="Arial"/>
              </a:rPr>
              <a:t> </a:t>
            </a:r>
            <a:r>
              <a:rPr lang="en-US" sz="1400" b="0" dirty="0" err="1">
                <a:solidFill>
                  <a:schemeClr val="bg2"/>
                </a:solidFill>
                <a:latin typeface="Arial"/>
                <a:cs typeface="Arial"/>
              </a:rPr>
              <a:t>boire</a:t>
            </a:r>
            <a:r>
              <a:rPr lang="en-US" sz="1400" b="0" dirty="0">
                <a:solidFill>
                  <a:schemeClr val="bg2"/>
                </a:solidFill>
                <a:latin typeface="Arial"/>
                <a:cs typeface="Arial"/>
              </a:rPr>
              <a:t>.</a:t>
            </a:r>
            <a:endParaRPr lang="en-US" sz="1400" b="0" dirty="0">
              <a:solidFill>
                <a:schemeClr val="bg2"/>
              </a:solidFill>
              <a:cs typeface="Arial"/>
            </a:endParaRPr>
          </a:p>
        </p:txBody>
      </p:sp>
      <p:pic>
        <p:nvPicPr>
          <p:cNvPr id="22" name="Grafik 21">
            <a:extLst>
              <a:ext uri="{FF2B5EF4-FFF2-40B4-BE49-F238E27FC236}">
                <a16:creationId xmlns:a16="http://schemas.microsoft.com/office/drawing/2014/main" id="{1363877D-4B47-4BE0-92F0-0BC9F37ED17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40417" y="967326"/>
            <a:ext cx="2133913" cy="1497154"/>
          </a:xfrm>
          <a:prstGeom prst="rect">
            <a:avLst/>
          </a:prstGeom>
        </p:spPr>
      </p:pic>
      <p:pic>
        <p:nvPicPr>
          <p:cNvPr id="17" name="Grafik 6">
            <a:extLst>
              <a:ext uri="{FF2B5EF4-FFF2-40B4-BE49-F238E27FC236}">
                <a16:creationId xmlns:a16="http://schemas.microsoft.com/office/drawing/2014/main" id="{363E08F0-CC9E-4E46-A59A-91599EA62F3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71755" y="1127531"/>
            <a:ext cx="1480556" cy="1064954"/>
          </a:xfrm>
          <a:prstGeom prst="rect">
            <a:avLst/>
          </a:prstGeom>
        </p:spPr>
      </p:pic>
      <p:sp>
        <p:nvSpPr>
          <p:cNvPr id="23" name="Rechteck 10">
            <a:extLst>
              <a:ext uri="{FF2B5EF4-FFF2-40B4-BE49-F238E27FC236}">
                <a16:creationId xmlns:a16="http://schemas.microsoft.com/office/drawing/2014/main" id="{E06689E7-E5C7-4D83-8E04-A48C6BD75A0D}"/>
              </a:ext>
            </a:extLst>
          </p:cNvPr>
          <p:cNvSpPr/>
          <p:nvPr/>
        </p:nvSpPr>
        <p:spPr>
          <a:xfrm>
            <a:off x="5293136" y="2400255"/>
            <a:ext cx="1236585" cy="738664"/>
          </a:xfrm>
          <a:prstGeom prst="rect">
            <a:avLst/>
          </a:prstGeom>
        </p:spPr>
        <p:txBody>
          <a:bodyPr wrap="square">
            <a:spAutoFit/>
          </a:bodyPr>
          <a:lstStyle/>
          <a:p>
            <a:r>
              <a:rPr lang="en-US" sz="1400" b="0" dirty="0"/>
              <a:t>Se laver à nouveau les mains</a:t>
            </a:r>
          </a:p>
        </p:txBody>
      </p:sp>
      <p:grpSp>
        <p:nvGrpSpPr>
          <p:cNvPr id="47" name="Gruppieren 46">
            <a:extLst>
              <a:ext uri="{FF2B5EF4-FFF2-40B4-BE49-F238E27FC236}">
                <a16:creationId xmlns:a16="http://schemas.microsoft.com/office/drawing/2014/main" id="{D1D07FF7-26D4-4F1F-BF5B-4C20DB9FD5BA}"/>
              </a:ext>
            </a:extLst>
          </p:cNvPr>
          <p:cNvGrpSpPr/>
          <p:nvPr/>
        </p:nvGrpSpPr>
        <p:grpSpPr>
          <a:xfrm>
            <a:off x="225250" y="2340063"/>
            <a:ext cx="352007" cy="400110"/>
            <a:chOff x="225250" y="2484002"/>
            <a:chExt cx="352007" cy="400110"/>
          </a:xfrm>
        </p:grpSpPr>
        <p:sp>
          <p:nvSpPr>
            <p:cNvPr id="3" name="Textfeld 2">
              <a:extLst>
                <a:ext uri="{FF2B5EF4-FFF2-40B4-BE49-F238E27FC236}">
                  <a16:creationId xmlns:a16="http://schemas.microsoft.com/office/drawing/2014/main" id="{4102085C-D71C-423D-9F72-93C1682BB1A3}"/>
                </a:ext>
              </a:extLst>
            </p:cNvPr>
            <p:cNvSpPr txBox="1"/>
            <p:nvPr/>
          </p:nvSpPr>
          <p:spPr>
            <a:xfrm>
              <a:off x="237586" y="2484002"/>
              <a:ext cx="327334" cy="400110"/>
            </a:xfrm>
            <a:prstGeom prst="rect">
              <a:avLst/>
            </a:prstGeom>
            <a:noFill/>
          </p:spPr>
          <p:txBody>
            <a:bodyPr wrap="none" rtlCol="0">
              <a:spAutoFit/>
            </a:bodyPr>
            <a:lstStyle/>
            <a:p>
              <a:r>
                <a:rPr lang="de-CH" sz="2000"/>
                <a:t>1</a:t>
              </a:r>
            </a:p>
          </p:txBody>
        </p:sp>
        <p:sp>
          <p:nvSpPr>
            <p:cNvPr id="6" name="Ellipse 5">
              <a:extLst>
                <a:ext uri="{FF2B5EF4-FFF2-40B4-BE49-F238E27FC236}">
                  <a16:creationId xmlns:a16="http://schemas.microsoft.com/office/drawing/2014/main" id="{D66CD1D4-97D8-400D-9F51-11B8A4B48AA1}"/>
                </a:ext>
              </a:extLst>
            </p:cNvPr>
            <p:cNvSpPr/>
            <p:nvPr/>
          </p:nvSpPr>
          <p:spPr bwMode="auto">
            <a:xfrm>
              <a:off x="225250" y="2500496"/>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48" name="Gruppieren 47">
            <a:extLst>
              <a:ext uri="{FF2B5EF4-FFF2-40B4-BE49-F238E27FC236}">
                <a16:creationId xmlns:a16="http://schemas.microsoft.com/office/drawing/2014/main" id="{005C6C22-28C4-4051-860A-5C0FB5A65F92}"/>
              </a:ext>
            </a:extLst>
          </p:cNvPr>
          <p:cNvGrpSpPr/>
          <p:nvPr/>
        </p:nvGrpSpPr>
        <p:grpSpPr>
          <a:xfrm>
            <a:off x="2185222" y="2357666"/>
            <a:ext cx="352007" cy="400110"/>
            <a:chOff x="2185222" y="2501605"/>
            <a:chExt cx="352007" cy="400110"/>
          </a:xfrm>
        </p:grpSpPr>
        <p:sp>
          <p:nvSpPr>
            <p:cNvPr id="25" name="Textfeld 24">
              <a:extLst>
                <a:ext uri="{FF2B5EF4-FFF2-40B4-BE49-F238E27FC236}">
                  <a16:creationId xmlns:a16="http://schemas.microsoft.com/office/drawing/2014/main" id="{FB7DCF51-A2AA-4E40-812F-3C224C5587D3}"/>
                </a:ext>
              </a:extLst>
            </p:cNvPr>
            <p:cNvSpPr txBox="1"/>
            <p:nvPr/>
          </p:nvSpPr>
          <p:spPr>
            <a:xfrm>
              <a:off x="2197559" y="2501605"/>
              <a:ext cx="327334" cy="400110"/>
            </a:xfrm>
            <a:prstGeom prst="rect">
              <a:avLst/>
            </a:prstGeom>
            <a:noFill/>
            <a:ln w="12700">
              <a:noFill/>
            </a:ln>
          </p:spPr>
          <p:txBody>
            <a:bodyPr wrap="none" rtlCol="0">
              <a:spAutoFit/>
            </a:bodyPr>
            <a:lstStyle/>
            <a:p>
              <a:r>
                <a:rPr lang="de-CH" sz="2000"/>
                <a:t>2</a:t>
              </a:r>
            </a:p>
          </p:txBody>
        </p:sp>
        <p:sp>
          <p:nvSpPr>
            <p:cNvPr id="26" name="Ellipse 25">
              <a:extLst>
                <a:ext uri="{FF2B5EF4-FFF2-40B4-BE49-F238E27FC236}">
                  <a16:creationId xmlns:a16="http://schemas.microsoft.com/office/drawing/2014/main" id="{D609F15E-853F-407A-B061-CA9C2599B72D}"/>
                </a:ext>
              </a:extLst>
            </p:cNvPr>
            <p:cNvSpPr/>
            <p:nvPr/>
          </p:nvSpPr>
          <p:spPr bwMode="auto">
            <a:xfrm>
              <a:off x="2185222" y="2532841"/>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49" name="Gruppieren 48">
            <a:extLst>
              <a:ext uri="{FF2B5EF4-FFF2-40B4-BE49-F238E27FC236}">
                <a16:creationId xmlns:a16="http://schemas.microsoft.com/office/drawing/2014/main" id="{9AA4EC96-811B-4C68-A9F1-329A9288D565}"/>
              </a:ext>
            </a:extLst>
          </p:cNvPr>
          <p:cNvGrpSpPr/>
          <p:nvPr/>
        </p:nvGrpSpPr>
        <p:grpSpPr>
          <a:xfrm>
            <a:off x="4888324" y="2355333"/>
            <a:ext cx="352007" cy="400110"/>
            <a:chOff x="4888324" y="2499272"/>
            <a:chExt cx="352007" cy="400110"/>
          </a:xfrm>
        </p:grpSpPr>
        <p:sp>
          <p:nvSpPr>
            <p:cNvPr id="28" name="Textfeld 27">
              <a:extLst>
                <a:ext uri="{FF2B5EF4-FFF2-40B4-BE49-F238E27FC236}">
                  <a16:creationId xmlns:a16="http://schemas.microsoft.com/office/drawing/2014/main" id="{94B8939F-A0AC-4C3F-8ECF-C26A626D4568}"/>
                </a:ext>
              </a:extLst>
            </p:cNvPr>
            <p:cNvSpPr txBox="1"/>
            <p:nvPr/>
          </p:nvSpPr>
          <p:spPr>
            <a:xfrm>
              <a:off x="4900660" y="2499272"/>
              <a:ext cx="327334" cy="400110"/>
            </a:xfrm>
            <a:prstGeom prst="rect">
              <a:avLst/>
            </a:prstGeom>
            <a:noFill/>
          </p:spPr>
          <p:txBody>
            <a:bodyPr wrap="none" rtlCol="0">
              <a:spAutoFit/>
            </a:bodyPr>
            <a:lstStyle/>
            <a:p>
              <a:r>
                <a:rPr lang="de-CH" sz="2000"/>
                <a:t>3</a:t>
              </a:r>
            </a:p>
          </p:txBody>
        </p:sp>
        <p:sp>
          <p:nvSpPr>
            <p:cNvPr id="29" name="Ellipse 28">
              <a:extLst>
                <a:ext uri="{FF2B5EF4-FFF2-40B4-BE49-F238E27FC236}">
                  <a16:creationId xmlns:a16="http://schemas.microsoft.com/office/drawing/2014/main" id="{CFD7E087-A4A5-4E3D-9944-6292646733CB}"/>
                </a:ext>
              </a:extLst>
            </p:cNvPr>
            <p:cNvSpPr/>
            <p:nvPr/>
          </p:nvSpPr>
          <p:spPr bwMode="auto">
            <a:xfrm>
              <a:off x="4888324" y="2515766"/>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50" name="Gruppieren 49">
            <a:extLst>
              <a:ext uri="{FF2B5EF4-FFF2-40B4-BE49-F238E27FC236}">
                <a16:creationId xmlns:a16="http://schemas.microsoft.com/office/drawing/2014/main" id="{1834C138-9807-46A4-A927-18195BD8D13F}"/>
              </a:ext>
            </a:extLst>
          </p:cNvPr>
          <p:cNvGrpSpPr/>
          <p:nvPr/>
        </p:nvGrpSpPr>
        <p:grpSpPr>
          <a:xfrm>
            <a:off x="6692043" y="2332505"/>
            <a:ext cx="352007" cy="400110"/>
            <a:chOff x="6692043" y="2476444"/>
            <a:chExt cx="352007" cy="400110"/>
          </a:xfrm>
        </p:grpSpPr>
        <p:sp>
          <p:nvSpPr>
            <p:cNvPr id="31" name="Textfeld 30">
              <a:extLst>
                <a:ext uri="{FF2B5EF4-FFF2-40B4-BE49-F238E27FC236}">
                  <a16:creationId xmlns:a16="http://schemas.microsoft.com/office/drawing/2014/main" id="{9A595853-A050-410A-8DAC-83A832B4B431}"/>
                </a:ext>
              </a:extLst>
            </p:cNvPr>
            <p:cNvSpPr txBox="1"/>
            <p:nvPr/>
          </p:nvSpPr>
          <p:spPr>
            <a:xfrm>
              <a:off x="6704379" y="2476444"/>
              <a:ext cx="327334" cy="400110"/>
            </a:xfrm>
            <a:prstGeom prst="rect">
              <a:avLst/>
            </a:prstGeom>
            <a:noFill/>
          </p:spPr>
          <p:txBody>
            <a:bodyPr wrap="none" rtlCol="0">
              <a:spAutoFit/>
            </a:bodyPr>
            <a:lstStyle/>
            <a:p>
              <a:r>
                <a:rPr lang="de-CH" sz="2000"/>
                <a:t>4</a:t>
              </a:r>
            </a:p>
          </p:txBody>
        </p:sp>
        <p:sp>
          <p:nvSpPr>
            <p:cNvPr id="32" name="Ellipse 31">
              <a:extLst>
                <a:ext uri="{FF2B5EF4-FFF2-40B4-BE49-F238E27FC236}">
                  <a16:creationId xmlns:a16="http://schemas.microsoft.com/office/drawing/2014/main" id="{076DD790-6FED-43CC-AFFB-1A13F4291B92}"/>
                </a:ext>
              </a:extLst>
            </p:cNvPr>
            <p:cNvSpPr/>
            <p:nvPr/>
          </p:nvSpPr>
          <p:spPr bwMode="auto">
            <a:xfrm>
              <a:off x="6692043" y="2508121"/>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46" name="Gruppieren 45">
            <a:extLst>
              <a:ext uri="{FF2B5EF4-FFF2-40B4-BE49-F238E27FC236}">
                <a16:creationId xmlns:a16="http://schemas.microsoft.com/office/drawing/2014/main" id="{1C304002-BDD5-4DEE-90B8-BE365B563453}"/>
              </a:ext>
            </a:extLst>
          </p:cNvPr>
          <p:cNvGrpSpPr/>
          <p:nvPr/>
        </p:nvGrpSpPr>
        <p:grpSpPr>
          <a:xfrm>
            <a:off x="244158" y="5161939"/>
            <a:ext cx="363109" cy="400110"/>
            <a:chOff x="244158" y="5305878"/>
            <a:chExt cx="363109" cy="400110"/>
          </a:xfrm>
        </p:grpSpPr>
        <p:sp>
          <p:nvSpPr>
            <p:cNvPr id="34" name="Textfeld 33">
              <a:extLst>
                <a:ext uri="{FF2B5EF4-FFF2-40B4-BE49-F238E27FC236}">
                  <a16:creationId xmlns:a16="http://schemas.microsoft.com/office/drawing/2014/main" id="{1842051F-9444-433F-831E-DFDFBCEF02C9}"/>
                </a:ext>
              </a:extLst>
            </p:cNvPr>
            <p:cNvSpPr txBox="1"/>
            <p:nvPr/>
          </p:nvSpPr>
          <p:spPr>
            <a:xfrm>
              <a:off x="264883" y="5305878"/>
              <a:ext cx="337658" cy="400110"/>
            </a:xfrm>
            <a:prstGeom prst="rect">
              <a:avLst/>
            </a:prstGeom>
            <a:noFill/>
          </p:spPr>
          <p:txBody>
            <a:bodyPr wrap="none" rtlCol="0">
              <a:spAutoFit/>
            </a:bodyPr>
            <a:lstStyle/>
            <a:p>
              <a:r>
                <a:rPr lang="de-CH" sz="2000"/>
                <a:t>5</a:t>
              </a:r>
            </a:p>
          </p:txBody>
        </p:sp>
        <p:sp>
          <p:nvSpPr>
            <p:cNvPr id="35" name="Ellipse 34">
              <a:extLst>
                <a:ext uri="{FF2B5EF4-FFF2-40B4-BE49-F238E27FC236}">
                  <a16:creationId xmlns:a16="http://schemas.microsoft.com/office/drawing/2014/main" id="{1774751A-4A41-4AFB-B21C-CF84074C950C}"/>
                </a:ext>
              </a:extLst>
            </p:cNvPr>
            <p:cNvSpPr/>
            <p:nvPr/>
          </p:nvSpPr>
          <p:spPr bwMode="auto">
            <a:xfrm>
              <a:off x="244158" y="5330638"/>
              <a:ext cx="363109"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45" name="Gruppieren 44">
            <a:extLst>
              <a:ext uri="{FF2B5EF4-FFF2-40B4-BE49-F238E27FC236}">
                <a16:creationId xmlns:a16="http://schemas.microsoft.com/office/drawing/2014/main" id="{38868888-E577-4DDC-B1EE-9E4A5B53C860}"/>
              </a:ext>
            </a:extLst>
          </p:cNvPr>
          <p:cNvGrpSpPr/>
          <p:nvPr/>
        </p:nvGrpSpPr>
        <p:grpSpPr>
          <a:xfrm>
            <a:off x="2065290" y="5153485"/>
            <a:ext cx="352007" cy="400110"/>
            <a:chOff x="2063410" y="5274838"/>
            <a:chExt cx="352007" cy="400110"/>
          </a:xfrm>
        </p:grpSpPr>
        <p:sp>
          <p:nvSpPr>
            <p:cNvPr id="37" name="Textfeld 36">
              <a:extLst>
                <a:ext uri="{FF2B5EF4-FFF2-40B4-BE49-F238E27FC236}">
                  <a16:creationId xmlns:a16="http://schemas.microsoft.com/office/drawing/2014/main" id="{9FC6AFB8-09F4-49C8-83F0-6D638F2BB903}"/>
                </a:ext>
              </a:extLst>
            </p:cNvPr>
            <p:cNvSpPr txBox="1"/>
            <p:nvPr/>
          </p:nvSpPr>
          <p:spPr>
            <a:xfrm>
              <a:off x="2067563" y="5274838"/>
              <a:ext cx="327334" cy="400110"/>
            </a:xfrm>
            <a:prstGeom prst="rect">
              <a:avLst/>
            </a:prstGeom>
            <a:noFill/>
          </p:spPr>
          <p:txBody>
            <a:bodyPr wrap="none" rtlCol="0">
              <a:spAutoFit/>
            </a:bodyPr>
            <a:lstStyle/>
            <a:p>
              <a:r>
                <a:rPr lang="de-CH" sz="2000"/>
                <a:t>6</a:t>
              </a:r>
            </a:p>
          </p:txBody>
        </p:sp>
        <p:sp>
          <p:nvSpPr>
            <p:cNvPr id="38" name="Ellipse 37">
              <a:extLst>
                <a:ext uri="{FF2B5EF4-FFF2-40B4-BE49-F238E27FC236}">
                  <a16:creationId xmlns:a16="http://schemas.microsoft.com/office/drawing/2014/main" id="{99536051-8B59-4092-BE6F-556830A241C9}"/>
                </a:ext>
              </a:extLst>
            </p:cNvPr>
            <p:cNvSpPr/>
            <p:nvPr/>
          </p:nvSpPr>
          <p:spPr bwMode="auto">
            <a:xfrm>
              <a:off x="2063410" y="5298890"/>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10" name="Gruppieren 9">
            <a:extLst>
              <a:ext uri="{FF2B5EF4-FFF2-40B4-BE49-F238E27FC236}">
                <a16:creationId xmlns:a16="http://schemas.microsoft.com/office/drawing/2014/main" id="{E53AEEAF-32E2-4D79-8033-DB5BD61C3E86}"/>
              </a:ext>
            </a:extLst>
          </p:cNvPr>
          <p:cNvGrpSpPr/>
          <p:nvPr/>
        </p:nvGrpSpPr>
        <p:grpSpPr>
          <a:xfrm>
            <a:off x="3781204" y="5210125"/>
            <a:ext cx="369624" cy="400110"/>
            <a:chOff x="3923928" y="5313447"/>
            <a:chExt cx="369624" cy="400110"/>
          </a:xfrm>
        </p:grpSpPr>
        <p:sp>
          <p:nvSpPr>
            <p:cNvPr id="40" name="Textfeld 39">
              <a:extLst>
                <a:ext uri="{FF2B5EF4-FFF2-40B4-BE49-F238E27FC236}">
                  <a16:creationId xmlns:a16="http://schemas.microsoft.com/office/drawing/2014/main" id="{013A03A8-DF16-4DCA-B4C9-BB7FA14B146D}"/>
                </a:ext>
              </a:extLst>
            </p:cNvPr>
            <p:cNvSpPr txBox="1"/>
            <p:nvPr/>
          </p:nvSpPr>
          <p:spPr>
            <a:xfrm>
              <a:off x="3951814" y="5313447"/>
              <a:ext cx="341738" cy="400110"/>
            </a:xfrm>
            <a:prstGeom prst="rect">
              <a:avLst/>
            </a:prstGeom>
            <a:noFill/>
          </p:spPr>
          <p:txBody>
            <a:bodyPr wrap="none" rtlCol="0">
              <a:spAutoFit/>
            </a:bodyPr>
            <a:lstStyle/>
            <a:p>
              <a:r>
                <a:rPr lang="de-CH" sz="2000"/>
                <a:t>7</a:t>
              </a:r>
            </a:p>
          </p:txBody>
        </p:sp>
        <p:sp>
          <p:nvSpPr>
            <p:cNvPr id="41" name="Ellipse 40">
              <a:extLst>
                <a:ext uri="{FF2B5EF4-FFF2-40B4-BE49-F238E27FC236}">
                  <a16:creationId xmlns:a16="http://schemas.microsoft.com/office/drawing/2014/main" id="{ADA33AC7-5336-4728-853C-F2B8ACF545E8}"/>
                </a:ext>
              </a:extLst>
            </p:cNvPr>
            <p:cNvSpPr/>
            <p:nvPr/>
          </p:nvSpPr>
          <p:spPr bwMode="auto">
            <a:xfrm>
              <a:off x="3923928" y="5329930"/>
              <a:ext cx="36749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9" name="Gruppieren 8">
            <a:extLst>
              <a:ext uri="{FF2B5EF4-FFF2-40B4-BE49-F238E27FC236}">
                <a16:creationId xmlns:a16="http://schemas.microsoft.com/office/drawing/2014/main" id="{97238B24-BB51-4BCD-9300-C41CF9727CDC}"/>
              </a:ext>
            </a:extLst>
          </p:cNvPr>
          <p:cNvGrpSpPr/>
          <p:nvPr/>
        </p:nvGrpSpPr>
        <p:grpSpPr>
          <a:xfrm>
            <a:off x="6724430" y="5169508"/>
            <a:ext cx="352007" cy="400110"/>
            <a:chOff x="6917945" y="5242968"/>
            <a:chExt cx="352007" cy="400110"/>
          </a:xfrm>
        </p:grpSpPr>
        <p:sp>
          <p:nvSpPr>
            <p:cNvPr id="43" name="Textfeld 42">
              <a:extLst>
                <a:ext uri="{FF2B5EF4-FFF2-40B4-BE49-F238E27FC236}">
                  <a16:creationId xmlns:a16="http://schemas.microsoft.com/office/drawing/2014/main" id="{D7DAADA6-BABB-411B-8D72-964FDC525353}"/>
                </a:ext>
              </a:extLst>
            </p:cNvPr>
            <p:cNvSpPr txBox="1"/>
            <p:nvPr/>
          </p:nvSpPr>
          <p:spPr>
            <a:xfrm>
              <a:off x="6932691" y="5242968"/>
              <a:ext cx="327334" cy="400110"/>
            </a:xfrm>
            <a:prstGeom prst="rect">
              <a:avLst/>
            </a:prstGeom>
            <a:noFill/>
          </p:spPr>
          <p:txBody>
            <a:bodyPr wrap="none" rtlCol="0">
              <a:spAutoFit/>
            </a:bodyPr>
            <a:lstStyle/>
            <a:p>
              <a:r>
                <a:rPr lang="de-CH" sz="2000" dirty="0"/>
                <a:t>8</a:t>
              </a:r>
            </a:p>
          </p:txBody>
        </p:sp>
        <p:sp>
          <p:nvSpPr>
            <p:cNvPr id="44" name="Ellipse 43">
              <a:extLst>
                <a:ext uri="{FF2B5EF4-FFF2-40B4-BE49-F238E27FC236}">
                  <a16:creationId xmlns:a16="http://schemas.microsoft.com/office/drawing/2014/main" id="{6805EB34-65F7-4508-9EA7-15517623C0E2}"/>
                </a:ext>
              </a:extLst>
            </p:cNvPr>
            <p:cNvSpPr/>
            <p:nvPr/>
          </p:nvSpPr>
          <p:spPr bwMode="auto">
            <a:xfrm>
              <a:off x="6917945" y="5268949"/>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406624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FC4B2-C2C6-4F6A-B6AF-CDC79B14A112}"/>
              </a:ext>
            </a:extLst>
          </p:cNvPr>
          <p:cNvSpPr>
            <a:spLocks noGrp="1"/>
          </p:cNvSpPr>
          <p:nvPr>
            <p:ph idx="1"/>
          </p:nvPr>
        </p:nvSpPr>
        <p:spPr>
          <a:xfrm>
            <a:off x="540808" y="1105545"/>
            <a:ext cx="8340725" cy="4787255"/>
          </a:xfrm>
        </p:spPr>
        <p:txBody>
          <a:bodyPr/>
          <a:lstStyle/>
          <a:p>
            <a:pPr marL="252000" indent="-252000">
              <a:lnSpc>
                <a:spcPts val="2000"/>
              </a:lnSpc>
              <a:spcBef>
                <a:spcPts val="0"/>
              </a:spcBef>
              <a:spcAft>
                <a:spcPts val="600"/>
              </a:spcAft>
              <a:buFont typeface="Arial" panose="020B0604020202020204" pitchFamily="34" charset="0"/>
              <a:buChar char="•"/>
            </a:pPr>
            <a:r>
              <a:rPr lang="en-US" sz="1600" b="0" kern="1200" dirty="0">
                <a:ea typeface="ＭＳ Ｐゴシック"/>
                <a:cs typeface="+mn-cs"/>
              </a:rPr>
              <a:t>Prévient les maladies des </a:t>
            </a:r>
            <a:r>
              <a:rPr lang="de-CH" sz="1600" b="0" dirty="0" err="1"/>
              <a:t>onglons</a:t>
            </a:r>
            <a:r>
              <a:rPr lang="en-US" sz="1600" b="0" kern="1200" dirty="0">
                <a:ea typeface="ＭＳ Ｐゴシック"/>
                <a:cs typeface="+mn-cs"/>
              </a:rPr>
              <a:t> et les boiteries.</a:t>
            </a:r>
          </a:p>
          <a:p>
            <a:pPr marL="252000" indent="-252000">
              <a:lnSpc>
                <a:spcPts val="2000"/>
              </a:lnSpc>
              <a:spcBef>
                <a:spcPts val="0"/>
              </a:spcBef>
              <a:spcAft>
                <a:spcPts val="600"/>
              </a:spcAft>
              <a:buFont typeface="Arial" panose="020B0604020202020204" pitchFamily="34" charset="0"/>
              <a:buChar char="•"/>
            </a:pPr>
            <a:r>
              <a:rPr lang="en-US" sz="1600" b="0" kern="1200" dirty="0">
                <a:ea typeface="ＭＳ Ｐゴシック"/>
                <a:cs typeface="+mn-cs"/>
              </a:rPr>
              <a:t>Contrôle régulier des animaux (poids, médicaments, contrôle des parasites, etc.</a:t>
            </a:r>
            <a:r>
              <a:rPr lang="en-US" sz="1600" b="0" dirty="0"/>
              <a:t>)</a:t>
            </a:r>
          </a:p>
          <a:p>
            <a:pPr marL="0" indent="0">
              <a:spcBef>
                <a:spcPts val="1200"/>
              </a:spcBef>
              <a:buNone/>
            </a:pPr>
            <a:r>
              <a:rPr lang="en-US" sz="1600" dirty="0"/>
              <a:t>Comment les maladies apparaissent-elles en cas de soins insuffisants des </a:t>
            </a:r>
            <a:r>
              <a:rPr lang="en-US" sz="1600" dirty="0" err="1"/>
              <a:t>onglons</a:t>
            </a:r>
            <a:r>
              <a:rPr lang="en-US" sz="1600" dirty="0"/>
              <a:t>? </a:t>
            </a:r>
          </a:p>
          <a:p>
            <a:pPr marL="0" indent="0">
              <a:buNone/>
            </a:pPr>
            <a:endParaRPr lang="en-US" dirty="0"/>
          </a:p>
          <a:p>
            <a:endParaRPr lang="en-US" dirty="0"/>
          </a:p>
        </p:txBody>
      </p:sp>
      <p:pic>
        <p:nvPicPr>
          <p:cNvPr id="16" name="Grafik 15">
            <a:extLst>
              <a:ext uri="{FF2B5EF4-FFF2-40B4-BE49-F238E27FC236}">
                <a16:creationId xmlns:a16="http://schemas.microsoft.com/office/drawing/2014/main" id="{D87BD941-75CE-455F-B093-3AE87A19C1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023"/>
          <a:stretch/>
        </p:blipFill>
        <p:spPr>
          <a:xfrm>
            <a:off x="5107120" y="2348880"/>
            <a:ext cx="2705240" cy="2039173"/>
          </a:xfrm>
          <a:prstGeom prst="rect">
            <a:avLst/>
          </a:prstGeom>
        </p:spPr>
      </p:pic>
      <p:pic>
        <p:nvPicPr>
          <p:cNvPr id="14" name="Grafik 13">
            <a:extLst>
              <a:ext uri="{FF2B5EF4-FFF2-40B4-BE49-F238E27FC236}">
                <a16:creationId xmlns:a16="http://schemas.microsoft.com/office/drawing/2014/main" id="{D3518A37-C162-4E70-9B02-5BC1E2DBAE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106" y="2204864"/>
            <a:ext cx="2507749" cy="2291470"/>
          </a:xfrm>
          <a:prstGeom prst="rect">
            <a:avLst/>
          </a:prstGeom>
        </p:spPr>
      </p:pic>
      <p:sp>
        <p:nvSpPr>
          <p:cNvPr id="2" name="Title 1">
            <a:extLst>
              <a:ext uri="{FF2B5EF4-FFF2-40B4-BE49-F238E27FC236}">
                <a16:creationId xmlns:a16="http://schemas.microsoft.com/office/drawing/2014/main" id="{8C73B49F-D8FE-4F2A-B6A2-F777992AD360}"/>
              </a:ext>
            </a:extLst>
          </p:cNvPr>
          <p:cNvSpPr>
            <a:spLocks noGrp="1"/>
          </p:cNvSpPr>
          <p:nvPr>
            <p:ph type="title"/>
          </p:nvPr>
        </p:nvSpPr>
        <p:spPr>
          <a:xfrm>
            <a:off x="536575" y="228600"/>
            <a:ext cx="8344958" cy="717550"/>
          </a:xfrm>
        </p:spPr>
        <p:txBody>
          <a:bodyPr/>
          <a:lstStyle/>
          <a:p>
            <a:r>
              <a:rPr lang="en-US" dirty="0"/>
              <a:t>Pourquoi assurer un bon entretien des </a:t>
            </a:r>
            <a:r>
              <a:rPr lang="de-CH" dirty="0" err="1"/>
              <a:t>onglons</a:t>
            </a:r>
            <a:r>
              <a:rPr lang="en-US" dirty="0"/>
              <a:t>?</a:t>
            </a:r>
          </a:p>
        </p:txBody>
      </p:sp>
      <p:sp>
        <p:nvSpPr>
          <p:cNvPr id="5" name="Rechteck 6">
            <a:extLst>
              <a:ext uri="{FF2B5EF4-FFF2-40B4-BE49-F238E27FC236}">
                <a16:creationId xmlns:a16="http://schemas.microsoft.com/office/drawing/2014/main" id="{17A0A1CB-E520-4627-A385-E29EFB0430B0}"/>
              </a:ext>
            </a:extLst>
          </p:cNvPr>
          <p:cNvSpPr/>
          <p:nvPr/>
        </p:nvSpPr>
        <p:spPr>
          <a:xfrm>
            <a:off x="3956380" y="4683327"/>
            <a:ext cx="4524563" cy="1582945"/>
          </a:xfrm>
          <a:prstGeom prst="rect">
            <a:avLst/>
          </a:prstGeom>
          <a:solidFill>
            <a:schemeClr val="accent2">
              <a:lumMod val="20000"/>
              <a:lumOff val="80000"/>
            </a:scheme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defTabSz="623888">
              <a:spcBef>
                <a:spcPct val="10000"/>
              </a:spcBef>
              <a:spcAft>
                <a:spcPct val="10000"/>
              </a:spcAft>
              <a:buClr>
                <a:schemeClr val="tx1"/>
              </a:buClr>
              <a:buSzPct val="100000"/>
            </a:pPr>
            <a:r>
              <a:rPr lang="en-US" sz="1600" dirty="0" err="1">
                <a:latin typeface="+mn-lt"/>
                <a:ea typeface="ＭＳ Ｐゴシック"/>
                <a:cs typeface="Arial"/>
              </a:rPr>
              <a:t>L</a:t>
            </a:r>
            <a:r>
              <a:rPr lang="en-US" sz="1600" b="0" dirty="0" err="1">
                <a:ea typeface="ＭＳ Ｐゴシック"/>
                <a:cs typeface="Arial"/>
              </a:rPr>
              <a:t>'</a:t>
            </a:r>
            <a:r>
              <a:rPr lang="en-US" sz="1600" dirty="0" err="1">
                <a:latin typeface="+mn-lt"/>
                <a:ea typeface="ＭＳ Ｐゴシック"/>
                <a:cs typeface="Arial"/>
              </a:rPr>
              <a:t>onglon</a:t>
            </a:r>
            <a:r>
              <a:rPr lang="en-US" sz="1600" dirty="0">
                <a:latin typeface="+mn-lt"/>
                <a:ea typeface="ＭＳ Ｐゴシック"/>
                <a:cs typeface="Arial"/>
              </a:rPr>
              <a:t> </a:t>
            </a:r>
            <a:r>
              <a:rPr lang="en-US" sz="1600" dirty="0" err="1">
                <a:latin typeface="+mn-lt"/>
                <a:ea typeface="ＭＳ Ｐゴシック"/>
                <a:cs typeface="Arial"/>
              </a:rPr>
              <a:t>devient</a:t>
            </a:r>
            <a:r>
              <a:rPr lang="en-US" sz="1600" dirty="0">
                <a:latin typeface="+mn-lt"/>
                <a:ea typeface="ＭＳ Ｐゴシック"/>
                <a:cs typeface="Arial"/>
              </a:rPr>
              <a:t> trop longue</a:t>
            </a:r>
          </a:p>
          <a:p>
            <a:pPr defTabSz="623888">
              <a:spcBef>
                <a:spcPct val="10000"/>
              </a:spcBef>
              <a:spcAft>
                <a:spcPct val="10000"/>
              </a:spcAft>
              <a:buClr>
                <a:schemeClr val="tx1"/>
              </a:buClr>
              <a:buSzPct val="100000"/>
            </a:pPr>
            <a:r>
              <a:rPr lang="en-US" sz="1600" b="0" dirty="0" err="1">
                <a:latin typeface="+mn-lt"/>
                <a:ea typeface="ＭＳ Ｐゴシック"/>
                <a:cs typeface="Arial"/>
              </a:rPr>
              <a:t>L'onglon</a:t>
            </a:r>
            <a:r>
              <a:rPr lang="en-US" sz="1600" b="0" dirty="0">
                <a:latin typeface="+mn-lt"/>
                <a:ea typeface="ＭＳ Ｐゴシック"/>
                <a:cs typeface="Arial"/>
              </a:rPr>
              <a:t> a trop </a:t>
            </a:r>
            <a:r>
              <a:rPr lang="en-US" sz="1600" b="0" dirty="0" err="1">
                <a:latin typeface="+mn-lt"/>
                <a:ea typeface="ＭＳ Ｐゴシック"/>
                <a:cs typeface="Arial"/>
              </a:rPr>
              <a:t>poussé</a:t>
            </a:r>
            <a:r>
              <a:rPr lang="en-US" sz="1600" b="0" dirty="0">
                <a:latin typeface="+mn-lt"/>
                <a:ea typeface="ＭＳ Ｐゴシック"/>
                <a:cs typeface="Arial"/>
              </a:rPr>
              <a:t> </a:t>
            </a:r>
            <a:r>
              <a:rPr lang="en-US" sz="1600" b="0" dirty="0" err="1">
                <a:latin typeface="+mn-lt"/>
                <a:ea typeface="ＭＳ Ｐゴシック"/>
                <a:cs typeface="Arial"/>
              </a:rPr>
              <a:t>vers</a:t>
            </a:r>
            <a:r>
              <a:rPr lang="en-US" sz="1600" b="0" dirty="0">
                <a:latin typeface="+mn-lt"/>
                <a:ea typeface="ＭＳ Ｐゴシック"/>
                <a:cs typeface="Arial"/>
              </a:rPr>
              <a:t> </a:t>
            </a:r>
            <a:r>
              <a:rPr lang="en-US" sz="1600" b="0" dirty="0" err="1">
                <a:latin typeface="+mn-lt"/>
                <a:ea typeface="ＭＳ Ｐゴシック"/>
                <a:cs typeface="Arial"/>
              </a:rPr>
              <a:t>l'avant</a:t>
            </a:r>
            <a:r>
              <a:rPr lang="en-US" sz="1600" b="0" dirty="0">
                <a:latin typeface="+mn-lt"/>
                <a:ea typeface="ＭＳ Ｐゴシック"/>
                <a:cs typeface="Arial"/>
              </a:rPr>
              <a:t> et la pression </a:t>
            </a:r>
            <a:r>
              <a:rPr lang="en-US" sz="1600" b="0" dirty="0" err="1">
                <a:latin typeface="+mn-lt"/>
                <a:ea typeface="ＭＳ Ｐゴシック"/>
                <a:cs typeface="Arial"/>
              </a:rPr>
              <a:t>augmente</a:t>
            </a:r>
            <a:r>
              <a:rPr lang="en-US" sz="1600" b="0" dirty="0">
                <a:latin typeface="+mn-lt"/>
                <a:ea typeface="ＭＳ Ｐゴシック"/>
                <a:cs typeface="Arial"/>
              </a:rPr>
              <a:t> dans la zone </a:t>
            </a:r>
            <a:r>
              <a:rPr lang="en-US" sz="1600" b="0" dirty="0" err="1">
                <a:latin typeface="+mn-lt"/>
                <a:ea typeface="ＭＳ Ｐゴシック"/>
                <a:cs typeface="Arial"/>
              </a:rPr>
              <a:t>arrière</a:t>
            </a:r>
            <a:r>
              <a:rPr lang="en-US" sz="1600" b="0" dirty="0">
                <a:latin typeface="+mn-lt"/>
                <a:ea typeface="ＭＳ Ｐゴシック"/>
                <a:cs typeface="Arial"/>
              </a:rPr>
              <a:t> de </a:t>
            </a:r>
            <a:r>
              <a:rPr lang="en-US" sz="1600" b="0" dirty="0" err="1">
                <a:latin typeface="+mn-lt"/>
                <a:ea typeface="ＭＳ Ｐゴシック"/>
                <a:cs typeface="Arial"/>
              </a:rPr>
              <a:t>l</a:t>
            </a:r>
            <a:r>
              <a:rPr lang="en-US" sz="1600" b="0" dirty="0" err="1">
                <a:ea typeface="ＭＳ Ｐゴシック"/>
                <a:cs typeface="Arial"/>
              </a:rPr>
              <a:t>'</a:t>
            </a:r>
            <a:r>
              <a:rPr lang="en-US" sz="1600" b="0" dirty="0" err="1">
                <a:latin typeface="+mn-lt"/>
                <a:ea typeface="ＭＳ Ｐゴシック"/>
                <a:cs typeface="Arial"/>
              </a:rPr>
              <a:t>onglon</a:t>
            </a:r>
            <a:r>
              <a:rPr lang="en-US" sz="1600" b="0" dirty="0">
                <a:latin typeface="+mn-lt"/>
                <a:ea typeface="ＭＳ Ｐゴシック"/>
                <a:cs typeface="Arial"/>
              </a:rPr>
              <a:t>. </a:t>
            </a:r>
            <a:r>
              <a:rPr lang="en-US" sz="1600" b="0" dirty="0" err="1">
                <a:latin typeface="+mn-lt"/>
                <a:ea typeface="ＭＳ Ｐゴシック"/>
                <a:cs typeface="Arial"/>
              </a:rPr>
              <a:t>L'irritation</a:t>
            </a:r>
            <a:r>
              <a:rPr lang="en-US" sz="1600" b="0" dirty="0">
                <a:latin typeface="+mn-lt"/>
                <a:ea typeface="ＭＳ Ｐゴシック"/>
                <a:cs typeface="Arial"/>
              </a:rPr>
              <a:t> </a:t>
            </a:r>
            <a:r>
              <a:rPr lang="en-US" sz="1600" b="0" dirty="0" err="1">
                <a:latin typeface="+mn-lt"/>
                <a:ea typeface="ＭＳ Ｐゴシック"/>
                <a:cs typeface="Arial"/>
              </a:rPr>
              <a:t>persistante</a:t>
            </a:r>
            <a:r>
              <a:rPr lang="en-US" sz="1600" b="0" dirty="0">
                <a:latin typeface="+mn-lt"/>
                <a:ea typeface="ＭＳ Ｐゴシック"/>
                <a:cs typeface="Arial"/>
              </a:rPr>
              <a:t> </a:t>
            </a:r>
            <a:r>
              <a:rPr lang="en-US" sz="1600" b="0" dirty="0" err="1">
                <a:latin typeface="+mn-lt"/>
                <a:ea typeface="ＭＳ Ｐゴシック"/>
                <a:cs typeface="Arial"/>
              </a:rPr>
              <a:t>peut</a:t>
            </a:r>
            <a:r>
              <a:rPr lang="en-US" sz="1600" b="0" dirty="0">
                <a:latin typeface="+mn-lt"/>
                <a:ea typeface="ＭＳ Ｐゴシック"/>
                <a:cs typeface="Arial"/>
              </a:rPr>
              <a:t> </a:t>
            </a:r>
            <a:r>
              <a:rPr lang="en-US" sz="1600" b="0" dirty="0" err="1">
                <a:latin typeface="+mn-lt"/>
                <a:ea typeface="ＭＳ Ｐゴシック"/>
                <a:cs typeface="Arial"/>
              </a:rPr>
              <a:t>entraîner</a:t>
            </a:r>
            <a:r>
              <a:rPr lang="en-US" sz="1600" b="0" dirty="0">
                <a:latin typeface="+mn-lt"/>
                <a:ea typeface="ＭＳ Ｐゴシック"/>
                <a:cs typeface="Arial"/>
              </a:rPr>
              <a:t> </a:t>
            </a:r>
            <a:r>
              <a:rPr lang="en-US" sz="1600" b="0" dirty="0" err="1">
                <a:latin typeface="+mn-lt"/>
                <a:ea typeface="ＭＳ Ｐゴシック"/>
                <a:cs typeface="Arial"/>
              </a:rPr>
              <a:t>une</a:t>
            </a:r>
            <a:r>
              <a:rPr lang="en-US" sz="1600" b="0" dirty="0">
                <a:latin typeface="+mn-lt"/>
                <a:ea typeface="ＭＳ Ｐゴシック"/>
                <a:cs typeface="Arial"/>
              </a:rPr>
              <a:t> </a:t>
            </a:r>
            <a:r>
              <a:rPr lang="en-US" sz="1600" b="0" dirty="0" err="1">
                <a:latin typeface="+mn-lt"/>
                <a:ea typeface="ＭＳ Ｐゴシック"/>
                <a:cs typeface="Arial"/>
              </a:rPr>
              <a:t>maladie</a:t>
            </a:r>
            <a:r>
              <a:rPr lang="en-US" sz="1600" b="0" dirty="0">
                <a:latin typeface="+mn-lt"/>
                <a:ea typeface="ＭＳ Ｐゴシック"/>
                <a:cs typeface="Arial"/>
              </a:rPr>
              <a:t> de </a:t>
            </a:r>
            <a:r>
              <a:rPr lang="en-US" sz="1600" b="0" dirty="0" err="1">
                <a:latin typeface="+mn-lt"/>
                <a:ea typeface="ＭＳ Ｐゴシック"/>
                <a:cs typeface="Arial"/>
              </a:rPr>
              <a:t>l</a:t>
            </a:r>
            <a:r>
              <a:rPr lang="en-US" sz="1600" b="0" dirty="0" err="1">
                <a:ea typeface="ＭＳ Ｐゴシック"/>
                <a:cs typeface="Arial"/>
              </a:rPr>
              <a:t>'</a:t>
            </a:r>
            <a:r>
              <a:rPr lang="en-US" sz="1600" b="0" dirty="0" err="1">
                <a:latin typeface="+mn-lt"/>
                <a:ea typeface="ＭＳ Ｐゴシック"/>
                <a:cs typeface="Arial"/>
              </a:rPr>
              <a:t>onglon</a:t>
            </a:r>
            <a:r>
              <a:rPr lang="en-US" sz="1600" b="0" dirty="0">
                <a:latin typeface="+mn-lt"/>
                <a:ea typeface="ＭＳ Ｐゴシック"/>
                <a:cs typeface="Arial"/>
              </a:rPr>
              <a:t> dans </a:t>
            </a:r>
            <a:r>
              <a:rPr lang="en-US" sz="1600" b="0" dirty="0" err="1">
                <a:latin typeface="+mn-lt"/>
                <a:ea typeface="ＭＳ Ｐゴシック"/>
                <a:cs typeface="Arial"/>
              </a:rPr>
              <a:t>cette</a:t>
            </a:r>
            <a:r>
              <a:rPr lang="en-US" sz="1600" b="0" dirty="0">
                <a:latin typeface="+mn-lt"/>
                <a:ea typeface="ＭＳ Ｐゴシック"/>
                <a:cs typeface="Arial"/>
              </a:rPr>
              <a:t> zone. </a:t>
            </a:r>
          </a:p>
        </p:txBody>
      </p:sp>
      <p:sp>
        <p:nvSpPr>
          <p:cNvPr id="6" name="Rechteck 6">
            <a:extLst>
              <a:ext uri="{FF2B5EF4-FFF2-40B4-BE49-F238E27FC236}">
                <a16:creationId xmlns:a16="http://schemas.microsoft.com/office/drawing/2014/main" id="{8A3FC937-3338-4C0C-8C6F-C52DEA354E48}"/>
              </a:ext>
            </a:extLst>
          </p:cNvPr>
          <p:cNvSpPr/>
          <p:nvPr/>
        </p:nvSpPr>
        <p:spPr>
          <a:xfrm>
            <a:off x="928487" y="4673654"/>
            <a:ext cx="2768600" cy="1014082"/>
          </a:xfrm>
          <a:prstGeom prst="rect">
            <a:avLst/>
          </a:prstGeom>
          <a:solidFill>
            <a:schemeClr val="accent2">
              <a:lumMod val="20000"/>
              <a:lumOff val="80000"/>
            </a:scheme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defTabSz="623888">
              <a:spcBef>
                <a:spcPct val="10000"/>
              </a:spcBef>
              <a:spcAft>
                <a:spcPct val="10000"/>
              </a:spcAft>
              <a:buClr>
                <a:schemeClr val="tx1"/>
              </a:buClr>
              <a:buSzPct val="100000"/>
            </a:pPr>
            <a:r>
              <a:rPr lang="en-US" sz="1600" dirty="0" err="1">
                <a:latin typeface="+mn-lt"/>
                <a:ea typeface="ＭＳ Ｐゴシック"/>
                <a:cs typeface="Arial"/>
              </a:rPr>
              <a:t>Onglon</a:t>
            </a:r>
            <a:r>
              <a:rPr lang="en-US" sz="1600" dirty="0">
                <a:latin typeface="+mn-lt"/>
                <a:ea typeface="ＭＳ Ｐゴシック"/>
                <a:cs typeface="Arial"/>
              </a:rPr>
              <a:t> normal</a:t>
            </a:r>
          </a:p>
          <a:p>
            <a:pPr defTabSz="623888">
              <a:spcBef>
                <a:spcPct val="10000"/>
              </a:spcBef>
              <a:spcAft>
                <a:spcPct val="10000"/>
              </a:spcAft>
              <a:buClr>
                <a:schemeClr val="tx1"/>
              </a:buClr>
              <a:buSzPct val="100000"/>
            </a:pPr>
            <a:r>
              <a:rPr lang="en-US" sz="1600" b="0" dirty="0">
                <a:latin typeface="+mn-lt"/>
                <a:ea typeface="ＭＳ Ｐゴシック"/>
                <a:cs typeface="Arial"/>
              </a:rPr>
              <a:t>La pression </a:t>
            </a:r>
            <a:r>
              <a:rPr lang="en-US" sz="1600" b="0" dirty="0" err="1">
                <a:latin typeface="+mn-lt"/>
                <a:ea typeface="ＭＳ Ｐゴシック"/>
                <a:cs typeface="Arial"/>
              </a:rPr>
              <a:t>est</a:t>
            </a:r>
            <a:r>
              <a:rPr lang="en-US" sz="1600" b="0" dirty="0">
                <a:latin typeface="+mn-lt"/>
                <a:ea typeface="ＭＳ Ｐゴシック"/>
                <a:cs typeface="Arial"/>
              </a:rPr>
              <a:t> </a:t>
            </a:r>
            <a:r>
              <a:rPr lang="en-US" sz="1600" b="0" dirty="0" err="1">
                <a:latin typeface="+mn-lt"/>
                <a:ea typeface="ＭＳ Ｐゴシック"/>
                <a:cs typeface="Arial"/>
              </a:rPr>
              <a:t>répartie</a:t>
            </a:r>
            <a:r>
              <a:rPr lang="en-US" sz="1600" b="0" dirty="0">
                <a:latin typeface="+mn-lt"/>
                <a:ea typeface="ＭＳ Ｐゴシック"/>
                <a:cs typeface="Arial"/>
              </a:rPr>
              <a:t> </a:t>
            </a:r>
            <a:r>
              <a:rPr lang="en-US" sz="1600" b="0" dirty="0" err="1">
                <a:latin typeface="+mn-lt"/>
                <a:ea typeface="ＭＳ Ｐゴシック"/>
                <a:cs typeface="Arial"/>
              </a:rPr>
              <a:t>uniformément</a:t>
            </a:r>
            <a:r>
              <a:rPr lang="en-US" sz="1600" b="0" dirty="0">
                <a:latin typeface="+mn-lt"/>
                <a:ea typeface="ＭＳ Ｐゴシック"/>
                <a:cs typeface="Arial"/>
              </a:rPr>
              <a:t>.</a:t>
            </a:r>
          </a:p>
        </p:txBody>
      </p:sp>
      <p:sp>
        <p:nvSpPr>
          <p:cNvPr id="10" name="Speech Bubble: Rectangle 9">
            <a:extLst>
              <a:ext uri="{FF2B5EF4-FFF2-40B4-BE49-F238E27FC236}">
                <a16:creationId xmlns:a16="http://schemas.microsoft.com/office/drawing/2014/main" id="{3A192DC8-377A-4448-B5EF-BE41F9EFDAA1}"/>
              </a:ext>
            </a:extLst>
          </p:cNvPr>
          <p:cNvSpPr/>
          <p:nvPr/>
        </p:nvSpPr>
        <p:spPr bwMode="auto">
          <a:xfrm>
            <a:off x="4126847" y="2623809"/>
            <a:ext cx="666929" cy="276135"/>
          </a:xfrm>
          <a:prstGeom prst="wedgeRectCallout">
            <a:avLst>
              <a:gd name="adj1" fmla="val 318683"/>
              <a:gd name="adj2" fmla="val 270636"/>
            </a:avLst>
          </a:prstGeom>
          <a:solidFill>
            <a:srgbClr val="BAB2A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Arial" charset="0"/>
              </a:rPr>
              <a:t>Os</a:t>
            </a:r>
            <a:endParaRPr kumimoji="0" lang="en-US" sz="1600" b="0" i="0" u="none" strike="noStrike" cap="none" normalizeH="0" baseline="0" dirty="0">
              <a:ln>
                <a:noFill/>
              </a:ln>
              <a:solidFill>
                <a:schemeClr val="tx1"/>
              </a:solidFill>
              <a:effectLst/>
              <a:latin typeface="Arial" charset="0"/>
            </a:endParaRPr>
          </a:p>
        </p:txBody>
      </p:sp>
      <p:sp>
        <p:nvSpPr>
          <p:cNvPr id="12" name="Speech Bubble: Rectangle 11">
            <a:extLst>
              <a:ext uri="{FF2B5EF4-FFF2-40B4-BE49-F238E27FC236}">
                <a16:creationId xmlns:a16="http://schemas.microsoft.com/office/drawing/2014/main" id="{EA358277-88FC-4D21-9603-B6A98CADD5B2}"/>
              </a:ext>
            </a:extLst>
          </p:cNvPr>
          <p:cNvSpPr/>
          <p:nvPr/>
        </p:nvSpPr>
        <p:spPr bwMode="auto">
          <a:xfrm>
            <a:off x="4126847" y="3003360"/>
            <a:ext cx="666930" cy="472771"/>
          </a:xfrm>
          <a:prstGeom prst="wedgeRectCallout">
            <a:avLst>
              <a:gd name="adj1" fmla="val 240810"/>
              <a:gd name="adj2" fmla="val 117343"/>
            </a:avLst>
          </a:prstGeom>
          <a:solidFill>
            <a:srgbClr val="E0826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0" dirty="0" err="1"/>
              <a:t>Tissu</a:t>
            </a:r>
            <a:r>
              <a:rPr lang="en-US" sz="1200" b="0" dirty="0"/>
              <a:t> vivant</a:t>
            </a:r>
            <a:endParaRPr kumimoji="0" lang="en-US" sz="1200" b="0" i="0" u="none" strike="noStrike" cap="none" normalizeH="0" baseline="0" dirty="0">
              <a:ln>
                <a:noFill/>
              </a:ln>
              <a:solidFill>
                <a:schemeClr val="tx1"/>
              </a:solidFill>
              <a:effectLst/>
              <a:latin typeface="Arial" charset="0"/>
            </a:endParaRPr>
          </a:p>
        </p:txBody>
      </p:sp>
      <p:sp>
        <p:nvSpPr>
          <p:cNvPr id="13" name="Speech Bubble: Rectangle 12">
            <a:extLst>
              <a:ext uri="{FF2B5EF4-FFF2-40B4-BE49-F238E27FC236}">
                <a16:creationId xmlns:a16="http://schemas.microsoft.com/office/drawing/2014/main" id="{657F45FE-817D-45F9-BAEA-3A29023DE126}"/>
              </a:ext>
            </a:extLst>
          </p:cNvPr>
          <p:cNvSpPr/>
          <p:nvPr/>
        </p:nvSpPr>
        <p:spPr bwMode="auto">
          <a:xfrm>
            <a:off x="4126847" y="3576379"/>
            <a:ext cx="650845" cy="347742"/>
          </a:xfrm>
          <a:prstGeom prst="wedgeRectCallout">
            <a:avLst>
              <a:gd name="adj1" fmla="val 180030"/>
              <a:gd name="adj2" fmla="val 70117"/>
            </a:avLst>
          </a:prstGeom>
          <a:solidFill>
            <a:srgbClr val="DFC0AB"/>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0" dirty="0" err="1"/>
              <a:t>Corne</a:t>
            </a:r>
            <a:endParaRPr kumimoji="0" lang="en-US" sz="1200" b="0" i="0" u="none" strike="noStrike" cap="none" normalizeH="0" baseline="0" dirty="0">
              <a:ln>
                <a:noFill/>
              </a:ln>
              <a:solidFill>
                <a:schemeClr val="tx1"/>
              </a:solidFill>
              <a:effectLst/>
              <a:latin typeface="Arial" charset="0"/>
            </a:endParaRPr>
          </a:p>
        </p:txBody>
      </p:sp>
      <p:sp>
        <p:nvSpPr>
          <p:cNvPr id="4" name="Arrow: Right 3">
            <a:extLst>
              <a:ext uri="{FF2B5EF4-FFF2-40B4-BE49-F238E27FC236}">
                <a16:creationId xmlns:a16="http://schemas.microsoft.com/office/drawing/2014/main" id="{44F364FF-B3BE-45E6-805C-4C3DDF05EEB7}"/>
              </a:ext>
            </a:extLst>
          </p:cNvPr>
          <p:cNvSpPr/>
          <p:nvPr/>
        </p:nvSpPr>
        <p:spPr bwMode="auto">
          <a:xfrm rot="10800000">
            <a:off x="4793777" y="4150804"/>
            <a:ext cx="922340" cy="196147"/>
          </a:xfrm>
          <a:prstGeom prst="rightArrow">
            <a:avLst/>
          </a:prstGeom>
          <a:solidFill>
            <a:schemeClr val="accent2">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a16="http://schemas.microsoft.com/office/drawing/2014/main" id="{1B8C6707-7C60-48D5-BD7D-B6C9E4AD6CF9}"/>
              </a:ext>
            </a:extLst>
          </p:cNvPr>
          <p:cNvCxnSpPr/>
          <p:nvPr/>
        </p:nvCxnSpPr>
        <p:spPr bwMode="auto">
          <a:xfrm flipH="1">
            <a:off x="6218662" y="3908159"/>
            <a:ext cx="204317" cy="144016"/>
          </a:xfrm>
          <a:prstGeom prst="line">
            <a:avLst/>
          </a:prstGeom>
          <a:solidFill>
            <a:schemeClr val="accent1"/>
          </a:solidFill>
          <a:ln w="28575" cap="flat" cmpd="sng" algn="ctr">
            <a:solidFill>
              <a:schemeClr val="accent1">
                <a:lumMod val="60000"/>
                <a:lumOff val="40000"/>
              </a:schemeClr>
            </a:solidFill>
            <a:prstDash val="solid"/>
            <a:round/>
            <a:headEnd type="none" w="sm" len="sm"/>
            <a:tailEnd type="none" w="sm" len="sm"/>
          </a:ln>
          <a:effectLst/>
        </p:spPr>
      </p:cxnSp>
      <p:cxnSp>
        <p:nvCxnSpPr>
          <p:cNvPr id="15" name="Straight Connector 14">
            <a:extLst>
              <a:ext uri="{FF2B5EF4-FFF2-40B4-BE49-F238E27FC236}">
                <a16:creationId xmlns:a16="http://schemas.microsoft.com/office/drawing/2014/main" id="{A32E8B05-BAFD-47F3-B4FA-41BC4B57AE92}"/>
              </a:ext>
            </a:extLst>
          </p:cNvPr>
          <p:cNvCxnSpPr>
            <a:cxnSpLocks/>
          </p:cNvCxnSpPr>
          <p:nvPr/>
        </p:nvCxnSpPr>
        <p:spPr bwMode="auto">
          <a:xfrm>
            <a:off x="6565079" y="3928105"/>
            <a:ext cx="0" cy="188860"/>
          </a:xfrm>
          <a:prstGeom prst="line">
            <a:avLst/>
          </a:prstGeom>
          <a:solidFill>
            <a:schemeClr val="accent1"/>
          </a:solidFill>
          <a:ln w="28575" cap="flat" cmpd="sng" algn="ctr">
            <a:solidFill>
              <a:schemeClr val="accent1">
                <a:lumMod val="60000"/>
                <a:lumOff val="40000"/>
              </a:schemeClr>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37CE2688-8402-4D3C-8352-2E2779CF762B}"/>
              </a:ext>
            </a:extLst>
          </p:cNvPr>
          <p:cNvCxnSpPr>
            <a:cxnSpLocks/>
          </p:cNvCxnSpPr>
          <p:nvPr/>
        </p:nvCxnSpPr>
        <p:spPr bwMode="auto">
          <a:xfrm>
            <a:off x="6677874" y="3925412"/>
            <a:ext cx="185225" cy="152400"/>
          </a:xfrm>
          <a:prstGeom prst="line">
            <a:avLst/>
          </a:prstGeom>
          <a:solidFill>
            <a:schemeClr val="accent1"/>
          </a:solidFill>
          <a:ln w="28575" cap="flat" cmpd="sng" algn="ctr">
            <a:solidFill>
              <a:schemeClr val="accent1">
                <a:lumMod val="60000"/>
                <a:lumOff val="40000"/>
              </a:schemeClr>
            </a:solidFill>
            <a:prstDash val="solid"/>
            <a:round/>
            <a:headEnd type="none" w="sm" len="sm"/>
            <a:tailEnd type="none" w="sm" len="sm"/>
          </a:ln>
          <a:effectLst/>
        </p:spPr>
      </p:cxnSp>
      <p:sp>
        <p:nvSpPr>
          <p:cNvPr id="18" name="Speech Bubble: Rectangle 17">
            <a:extLst>
              <a:ext uri="{FF2B5EF4-FFF2-40B4-BE49-F238E27FC236}">
                <a16:creationId xmlns:a16="http://schemas.microsoft.com/office/drawing/2014/main" id="{5C8C80E2-50C6-4FAC-B76B-797E0DD11937}"/>
              </a:ext>
            </a:extLst>
          </p:cNvPr>
          <p:cNvSpPr/>
          <p:nvPr/>
        </p:nvSpPr>
        <p:spPr bwMode="auto">
          <a:xfrm>
            <a:off x="4544428" y="4329063"/>
            <a:ext cx="2213522" cy="347742"/>
          </a:xfrm>
          <a:prstGeom prst="wedgeRectCallout">
            <a:avLst>
              <a:gd name="adj1" fmla="val 175989"/>
              <a:gd name="adj2" fmla="val 20813"/>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b="0" dirty="0"/>
              <a:t>La </a:t>
            </a:r>
            <a:r>
              <a:rPr lang="en-US" sz="1200" b="0" dirty="0" err="1"/>
              <a:t>corne</a:t>
            </a:r>
            <a:r>
              <a:rPr lang="en-US" sz="1200" b="0" dirty="0"/>
              <a:t> </a:t>
            </a:r>
            <a:r>
              <a:rPr lang="en-US" sz="1200" b="0" dirty="0" err="1"/>
              <a:t>pousse</a:t>
            </a:r>
            <a:r>
              <a:rPr lang="en-US" sz="1200" b="0" dirty="0"/>
              <a:t> </a:t>
            </a:r>
            <a:r>
              <a:rPr lang="en-US" sz="1200" b="0" dirty="0" err="1"/>
              <a:t>vers</a:t>
            </a:r>
            <a:r>
              <a:rPr lang="en-US" sz="1200" b="0" dirty="0"/>
              <a:t> </a:t>
            </a:r>
            <a:r>
              <a:rPr lang="en-US" sz="1200" b="0" dirty="0" err="1"/>
              <a:t>l'avant</a:t>
            </a:r>
            <a:endParaRPr kumimoji="0" lang="en-US" sz="1200" b="0" i="0" u="none" strike="noStrike" cap="none" normalizeH="0" baseline="0" dirty="0">
              <a:ln>
                <a:noFill/>
              </a:ln>
              <a:solidFill>
                <a:schemeClr val="tx1"/>
              </a:solidFill>
              <a:effectLst/>
              <a:latin typeface="Arial" charset="0"/>
            </a:endParaRPr>
          </a:p>
        </p:txBody>
      </p:sp>
      <p:sp>
        <p:nvSpPr>
          <p:cNvPr id="19" name="Arrow: Right 18">
            <a:extLst>
              <a:ext uri="{FF2B5EF4-FFF2-40B4-BE49-F238E27FC236}">
                <a16:creationId xmlns:a16="http://schemas.microsoft.com/office/drawing/2014/main" id="{3FB794B3-06A9-48FC-8F45-51A82ED5A68D}"/>
              </a:ext>
            </a:extLst>
          </p:cNvPr>
          <p:cNvSpPr/>
          <p:nvPr/>
        </p:nvSpPr>
        <p:spPr bwMode="auto">
          <a:xfrm rot="5400000">
            <a:off x="6450458" y="3668830"/>
            <a:ext cx="237900" cy="181647"/>
          </a:xfrm>
          <a:prstGeom prst="rightArrow">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0" name="Speech Bubble: Rectangle 19">
            <a:extLst>
              <a:ext uri="{FF2B5EF4-FFF2-40B4-BE49-F238E27FC236}">
                <a16:creationId xmlns:a16="http://schemas.microsoft.com/office/drawing/2014/main" id="{21E9EAC8-0162-4417-ABCE-68E2FC2206F8}"/>
              </a:ext>
            </a:extLst>
          </p:cNvPr>
          <p:cNvSpPr/>
          <p:nvPr/>
        </p:nvSpPr>
        <p:spPr bwMode="auto">
          <a:xfrm>
            <a:off x="7004258" y="3638411"/>
            <a:ext cx="1527974" cy="63274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0" lang="en-US" sz="1200" b="0" i="0" u="none" strike="noStrike" cap="none" normalizeH="0" baseline="0" dirty="0" err="1">
                <a:ln>
                  <a:noFill/>
                </a:ln>
                <a:solidFill>
                  <a:schemeClr val="tx1"/>
                </a:solidFill>
                <a:effectLst/>
                <a:latin typeface="Arial" charset="0"/>
              </a:rPr>
              <a:t>L'os</a:t>
            </a:r>
            <a:r>
              <a:rPr kumimoji="0" lang="en-US" sz="1200" b="0" i="0" u="none" strike="noStrike" cap="none" normalizeH="0" baseline="0" dirty="0">
                <a:ln>
                  <a:noFill/>
                </a:ln>
                <a:solidFill>
                  <a:schemeClr val="tx1"/>
                </a:solidFill>
                <a:effectLst/>
                <a:latin typeface="Arial" charset="0"/>
              </a:rPr>
              <a:t> </a:t>
            </a:r>
            <a:r>
              <a:rPr lang="en-US" sz="1200" b="0" dirty="0" err="1"/>
              <a:t>comprime</a:t>
            </a:r>
            <a:r>
              <a:rPr lang="en-US" sz="1200" b="0" dirty="0"/>
              <a:t> </a:t>
            </a:r>
          </a:p>
          <a:p>
            <a:r>
              <a:rPr lang="en-US" sz="1200" b="0" dirty="0"/>
              <a:t>les </a:t>
            </a:r>
            <a:r>
              <a:rPr lang="en-US" sz="1200" b="0" dirty="0" err="1"/>
              <a:t>tissus</a:t>
            </a:r>
            <a:r>
              <a:rPr lang="en-US" sz="1200" b="0" dirty="0"/>
              <a:t> </a:t>
            </a:r>
            <a:r>
              <a:rPr lang="en-US" sz="1200" b="0" dirty="0" err="1"/>
              <a:t>vivants</a:t>
            </a:r>
            <a:endParaRPr kumimoji="0" lang="en-US" sz="1200" b="0" i="0" u="none" strike="noStrike" cap="none" normalizeH="0" baseline="0" dirty="0">
              <a:ln>
                <a:noFill/>
              </a:ln>
              <a:solidFill>
                <a:schemeClr val="tx1"/>
              </a:solidFill>
              <a:effectLst/>
              <a:latin typeface="Arial" charset="0"/>
            </a:endParaRPr>
          </a:p>
        </p:txBody>
      </p:sp>
      <p:sp>
        <p:nvSpPr>
          <p:cNvPr id="21" name="Arrow: Right 20">
            <a:extLst>
              <a:ext uri="{FF2B5EF4-FFF2-40B4-BE49-F238E27FC236}">
                <a16:creationId xmlns:a16="http://schemas.microsoft.com/office/drawing/2014/main" id="{1B634E8A-488A-43A6-A8D1-2F885649C5AA}"/>
              </a:ext>
            </a:extLst>
          </p:cNvPr>
          <p:cNvSpPr/>
          <p:nvPr/>
        </p:nvSpPr>
        <p:spPr bwMode="auto">
          <a:xfrm rot="5400000">
            <a:off x="1302325" y="3939284"/>
            <a:ext cx="204456" cy="142206"/>
          </a:xfrm>
          <a:prstGeom prst="rightArrow">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2" name="Arrow: Right 21">
            <a:extLst>
              <a:ext uri="{FF2B5EF4-FFF2-40B4-BE49-F238E27FC236}">
                <a16:creationId xmlns:a16="http://schemas.microsoft.com/office/drawing/2014/main" id="{50F44308-7593-4BA0-B455-2FE82E6D0A3F}"/>
              </a:ext>
            </a:extLst>
          </p:cNvPr>
          <p:cNvSpPr/>
          <p:nvPr/>
        </p:nvSpPr>
        <p:spPr bwMode="auto">
          <a:xfrm rot="5400000">
            <a:off x="1640354" y="3923032"/>
            <a:ext cx="204456" cy="142206"/>
          </a:xfrm>
          <a:prstGeom prst="rightArrow">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3" name="Arrow: Right 22">
            <a:extLst>
              <a:ext uri="{FF2B5EF4-FFF2-40B4-BE49-F238E27FC236}">
                <a16:creationId xmlns:a16="http://schemas.microsoft.com/office/drawing/2014/main" id="{F40A2440-8FBE-49EC-BC74-AA246D266DE4}"/>
              </a:ext>
            </a:extLst>
          </p:cNvPr>
          <p:cNvSpPr/>
          <p:nvPr/>
        </p:nvSpPr>
        <p:spPr bwMode="auto">
          <a:xfrm rot="5400000">
            <a:off x="1955612" y="3932981"/>
            <a:ext cx="204456" cy="142206"/>
          </a:xfrm>
          <a:prstGeom prst="rightArrow">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33553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A0D8638-36A0-4884-B133-C77A63FD47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26025" y="587375"/>
            <a:ext cx="2379241" cy="2175540"/>
          </a:xfrm>
          <a:prstGeom prst="rect">
            <a:avLst/>
          </a:prstGeom>
        </p:spPr>
      </p:pic>
      <p:sp>
        <p:nvSpPr>
          <p:cNvPr id="2" name="Title 1">
            <a:extLst>
              <a:ext uri="{FF2B5EF4-FFF2-40B4-BE49-F238E27FC236}">
                <a16:creationId xmlns:a16="http://schemas.microsoft.com/office/drawing/2014/main" id="{11DF4F8B-38FE-4571-AE95-FC0F615BA795}"/>
              </a:ext>
            </a:extLst>
          </p:cNvPr>
          <p:cNvSpPr>
            <a:spLocks noGrp="1"/>
          </p:cNvSpPr>
          <p:nvPr>
            <p:ph type="title"/>
          </p:nvPr>
        </p:nvSpPr>
        <p:spPr/>
        <p:txBody>
          <a:bodyPr/>
          <a:lstStyle/>
          <a:p>
            <a:r>
              <a:rPr lang="en-US" dirty="0" err="1"/>
              <a:t>Soins</a:t>
            </a:r>
            <a:r>
              <a:rPr lang="en-US" dirty="0"/>
              <a:t> des </a:t>
            </a:r>
            <a:r>
              <a:rPr lang="en-US" dirty="0" err="1"/>
              <a:t>onglons</a:t>
            </a:r>
            <a:endParaRPr lang="en-US" dirty="0"/>
          </a:p>
        </p:txBody>
      </p:sp>
      <p:pic>
        <p:nvPicPr>
          <p:cNvPr id="4" name="Grafik 3">
            <a:extLst>
              <a:ext uri="{FF2B5EF4-FFF2-40B4-BE49-F238E27FC236}">
                <a16:creationId xmlns:a16="http://schemas.microsoft.com/office/drawing/2014/main" id="{09B6B3C8-24C9-467F-82AA-047E07E7D8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8194" y="749069"/>
            <a:ext cx="2217346" cy="1949603"/>
          </a:xfrm>
          <a:prstGeom prst="rect">
            <a:avLst/>
          </a:prstGeom>
        </p:spPr>
      </p:pic>
      <p:pic>
        <p:nvPicPr>
          <p:cNvPr id="5" name="Grafik 4">
            <a:extLst>
              <a:ext uri="{FF2B5EF4-FFF2-40B4-BE49-F238E27FC236}">
                <a16:creationId xmlns:a16="http://schemas.microsoft.com/office/drawing/2014/main" id="{FFEA73AC-8E56-4879-9342-7DAC00C672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2191" y="3347996"/>
            <a:ext cx="2151212" cy="2024291"/>
          </a:xfrm>
          <a:prstGeom prst="rect">
            <a:avLst/>
          </a:prstGeom>
        </p:spPr>
      </p:pic>
      <p:sp>
        <p:nvSpPr>
          <p:cNvPr id="6" name="Rechteck 5">
            <a:extLst>
              <a:ext uri="{FF2B5EF4-FFF2-40B4-BE49-F238E27FC236}">
                <a16:creationId xmlns:a16="http://schemas.microsoft.com/office/drawing/2014/main" id="{85EEB09F-9ED2-4AB4-81B0-E2E399D918FF}"/>
              </a:ext>
            </a:extLst>
          </p:cNvPr>
          <p:cNvSpPr/>
          <p:nvPr/>
        </p:nvSpPr>
        <p:spPr>
          <a:xfrm>
            <a:off x="857294" y="2720120"/>
            <a:ext cx="3636880" cy="738664"/>
          </a:xfrm>
          <a:prstGeom prst="rect">
            <a:avLst/>
          </a:prstGeom>
        </p:spPr>
        <p:txBody>
          <a:bodyPr wrap="square">
            <a:spAutoFit/>
          </a:bodyPr>
          <a:lstStyle/>
          <a:p>
            <a:r>
              <a:rPr lang="de-CH" sz="1400" b="0" dirty="0" err="1"/>
              <a:t>Immobiliser</a:t>
            </a:r>
            <a:r>
              <a:rPr lang="de-CH" sz="1400" b="0" dirty="0"/>
              <a:t> la </a:t>
            </a:r>
            <a:r>
              <a:rPr lang="de-CH" sz="1400" b="0" dirty="0" err="1"/>
              <a:t>vache</a:t>
            </a:r>
            <a:r>
              <a:rPr lang="de-CH" sz="1400" b="0" dirty="0"/>
              <a:t> </a:t>
            </a:r>
            <a:r>
              <a:rPr lang="de-CH" sz="1400" b="0" dirty="0" err="1"/>
              <a:t>pour</a:t>
            </a:r>
            <a:r>
              <a:rPr lang="de-CH" sz="1400" b="0" dirty="0"/>
              <a:t> </a:t>
            </a:r>
            <a:r>
              <a:rPr lang="de-CH" sz="1400" b="0" dirty="0" err="1"/>
              <a:t>pouvoir</a:t>
            </a:r>
            <a:r>
              <a:rPr lang="de-CH" sz="1400" b="0" dirty="0"/>
              <a:t> </a:t>
            </a:r>
            <a:r>
              <a:rPr lang="de-CH" sz="1400" b="0" dirty="0" err="1"/>
              <a:t>soulever</a:t>
            </a:r>
            <a:r>
              <a:rPr lang="de-CH" sz="1400" b="0" dirty="0"/>
              <a:t> et fixer </a:t>
            </a:r>
            <a:r>
              <a:rPr lang="de-CH" sz="1400" b="0" dirty="0" err="1"/>
              <a:t>toutes</a:t>
            </a:r>
            <a:r>
              <a:rPr lang="de-CH" sz="1400" b="0" dirty="0"/>
              <a:t> </a:t>
            </a:r>
            <a:r>
              <a:rPr lang="de-CH" sz="1400" b="0" dirty="0" err="1"/>
              <a:t>les</a:t>
            </a:r>
            <a:r>
              <a:rPr lang="de-CH" sz="1400" b="0" dirty="0"/>
              <a:t> pattes </a:t>
            </a:r>
            <a:r>
              <a:rPr lang="de-CH" sz="1400" b="0" dirty="0" err="1"/>
              <a:t>individuellement</a:t>
            </a:r>
            <a:r>
              <a:rPr lang="de-CH" sz="1400" b="0" dirty="0"/>
              <a:t>. </a:t>
            </a:r>
            <a:r>
              <a:rPr lang="en-US" sz="1400" b="0" dirty="0" err="1"/>
              <a:t>Soulever</a:t>
            </a:r>
            <a:r>
              <a:rPr lang="en-US" sz="1400" b="0" dirty="0"/>
              <a:t> </a:t>
            </a:r>
            <a:r>
              <a:rPr lang="en-US" sz="1400" b="0" dirty="0" err="1"/>
              <a:t>une</a:t>
            </a:r>
            <a:r>
              <a:rPr lang="en-US" sz="1400" b="0" dirty="0"/>
              <a:t> </a:t>
            </a:r>
            <a:r>
              <a:rPr lang="en-US" sz="1400" b="0" dirty="0" err="1"/>
              <a:t>patte</a:t>
            </a:r>
            <a:r>
              <a:rPr lang="en-US" sz="1400" b="0" dirty="0"/>
              <a:t> et la fixer.</a:t>
            </a:r>
            <a:endParaRPr lang="de-CH" sz="1400" b="0" dirty="0"/>
          </a:p>
        </p:txBody>
      </p:sp>
      <p:sp>
        <p:nvSpPr>
          <p:cNvPr id="7" name="Rechteck 6">
            <a:extLst>
              <a:ext uri="{FF2B5EF4-FFF2-40B4-BE49-F238E27FC236}">
                <a16:creationId xmlns:a16="http://schemas.microsoft.com/office/drawing/2014/main" id="{7FAA83EE-56D3-41E0-AA85-9B76AF512725}"/>
              </a:ext>
            </a:extLst>
          </p:cNvPr>
          <p:cNvSpPr/>
          <p:nvPr/>
        </p:nvSpPr>
        <p:spPr>
          <a:xfrm>
            <a:off x="4911378" y="2735235"/>
            <a:ext cx="4024451" cy="738664"/>
          </a:xfrm>
          <a:prstGeom prst="rect">
            <a:avLst/>
          </a:prstGeom>
        </p:spPr>
        <p:txBody>
          <a:bodyPr wrap="square">
            <a:spAutoFit/>
          </a:bodyPr>
          <a:lstStyle/>
          <a:p>
            <a:r>
              <a:rPr lang="de-CH" sz="1400" b="0" dirty="0" err="1"/>
              <a:t>Raccourcir</a:t>
            </a:r>
            <a:r>
              <a:rPr lang="de-CH" sz="1400" b="0" dirty="0"/>
              <a:t> l</a:t>
            </a:r>
            <a:r>
              <a:rPr lang="en-US" sz="1400" b="0" dirty="0">
                <a:ea typeface="ＭＳ Ｐゴシック"/>
                <a:cs typeface="Arial"/>
              </a:rPr>
              <a:t>’</a:t>
            </a:r>
            <a:r>
              <a:rPr lang="en-US" sz="1400" b="0" dirty="0" err="1">
                <a:ea typeface="ＭＳ Ｐゴシック"/>
                <a:cs typeface="Arial"/>
              </a:rPr>
              <a:t>onglon</a:t>
            </a:r>
            <a:r>
              <a:rPr lang="en-US" sz="1400" b="0" dirty="0">
                <a:ea typeface="ＭＳ Ｐゴシック"/>
                <a:cs typeface="Arial"/>
              </a:rPr>
              <a:t> </a:t>
            </a:r>
            <a:r>
              <a:rPr lang="de-CH" sz="1400" b="0" dirty="0"/>
              <a:t>de façon à </a:t>
            </a:r>
            <a:r>
              <a:rPr lang="de-CH" sz="1400" b="0" dirty="0" err="1"/>
              <a:t>ce</a:t>
            </a:r>
            <a:r>
              <a:rPr lang="de-CH" sz="1400" b="0" dirty="0"/>
              <a:t> </a:t>
            </a:r>
            <a:r>
              <a:rPr lang="de-CH" sz="1400" b="0" dirty="0" err="1"/>
              <a:t>que</a:t>
            </a:r>
            <a:r>
              <a:rPr lang="de-CH" sz="1400" b="0" dirty="0"/>
              <a:t> la </a:t>
            </a:r>
            <a:r>
              <a:rPr lang="de-CH" sz="1400" b="0" dirty="0" err="1"/>
              <a:t>longueur</a:t>
            </a:r>
            <a:r>
              <a:rPr lang="de-CH" sz="1400" b="0" dirty="0"/>
              <a:t> et </a:t>
            </a:r>
            <a:r>
              <a:rPr lang="de-CH" sz="1400" b="0" dirty="0" err="1"/>
              <a:t>épaisseur</a:t>
            </a:r>
            <a:r>
              <a:rPr lang="de-CH" sz="1400" b="0" dirty="0"/>
              <a:t> à </a:t>
            </a:r>
            <a:r>
              <a:rPr lang="de-CH" sz="1400" b="0" dirty="0" err="1"/>
              <a:t>l'extrémité</a:t>
            </a:r>
            <a:r>
              <a:rPr lang="de-CH" sz="1400" b="0" dirty="0"/>
              <a:t> des deux </a:t>
            </a:r>
            <a:r>
              <a:rPr lang="de-CH" sz="1400" b="0" dirty="0" err="1"/>
              <a:t>onglons</a:t>
            </a:r>
            <a:r>
              <a:rPr lang="de-CH" sz="1400" b="0" dirty="0"/>
              <a:t> </a:t>
            </a:r>
            <a:r>
              <a:rPr lang="de-CH" sz="1400" b="0" dirty="0" err="1"/>
              <a:t>soient</a:t>
            </a:r>
            <a:r>
              <a:rPr lang="de-CH" sz="1400" b="0" dirty="0"/>
              <a:t> </a:t>
            </a:r>
            <a:r>
              <a:rPr lang="de-CH" sz="1400" b="0" dirty="0" err="1"/>
              <a:t>les</a:t>
            </a:r>
            <a:r>
              <a:rPr lang="de-CH" sz="1400" b="0" dirty="0"/>
              <a:t> </a:t>
            </a:r>
            <a:r>
              <a:rPr lang="de-CH" sz="1400" b="0" dirty="0" err="1"/>
              <a:t>mêmes</a:t>
            </a:r>
            <a:r>
              <a:rPr lang="de-CH" sz="1400" b="0" dirty="0"/>
              <a:t>. </a:t>
            </a:r>
          </a:p>
        </p:txBody>
      </p:sp>
      <p:sp>
        <p:nvSpPr>
          <p:cNvPr id="8" name="Rechteck 7">
            <a:extLst>
              <a:ext uri="{FF2B5EF4-FFF2-40B4-BE49-F238E27FC236}">
                <a16:creationId xmlns:a16="http://schemas.microsoft.com/office/drawing/2014/main" id="{6B566A69-A8E4-4AAC-8516-C7B255F42BA4}"/>
              </a:ext>
            </a:extLst>
          </p:cNvPr>
          <p:cNvSpPr/>
          <p:nvPr/>
        </p:nvSpPr>
        <p:spPr>
          <a:xfrm>
            <a:off x="866236" y="5319640"/>
            <a:ext cx="3906774" cy="738664"/>
          </a:xfrm>
          <a:prstGeom prst="rect">
            <a:avLst/>
          </a:prstGeom>
        </p:spPr>
        <p:txBody>
          <a:bodyPr wrap="square">
            <a:spAutoFit/>
          </a:bodyPr>
          <a:lstStyle/>
          <a:p>
            <a:r>
              <a:rPr lang="de-CH" sz="1400" b="0" dirty="0"/>
              <a:t>Faire </a:t>
            </a:r>
            <a:r>
              <a:rPr lang="de-CH" sz="1400" b="0" dirty="0" err="1"/>
              <a:t>une</a:t>
            </a:r>
            <a:r>
              <a:rPr lang="de-CH" sz="1400" b="0" dirty="0"/>
              <a:t> </a:t>
            </a:r>
            <a:r>
              <a:rPr lang="de-CH" sz="1400" b="0" dirty="0" err="1"/>
              <a:t>encoche</a:t>
            </a:r>
            <a:r>
              <a:rPr lang="de-CH" sz="1400" b="0" dirty="0"/>
              <a:t> </a:t>
            </a:r>
            <a:r>
              <a:rPr lang="de-CH" sz="1400" b="0" dirty="0" err="1"/>
              <a:t>sur</a:t>
            </a:r>
            <a:r>
              <a:rPr lang="de-CH" sz="1400" b="0" dirty="0"/>
              <a:t> la </a:t>
            </a:r>
            <a:r>
              <a:rPr lang="de-CH" sz="1400" b="0" dirty="0" err="1"/>
              <a:t>face</a:t>
            </a:r>
            <a:r>
              <a:rPr lang="de-CH" sz="1400" b="0" dirty="0"/>
              <a:t> interne des </a:t>
            </a:r>
            <a:r>
              <a:rPr lang="de-CH" sz="1400" b="0" dirty="0" err="1"/>
              <a:t>onglons</a:t>
            </a:r>
            <a:r>
              <a:rPr lang="de-CH" sz="1400" b="0" dirty="0"/>
              <a:t>. Le </a:t>
            </a:r>
            <a:r>
              <a:rPr lang="de-CH" sz="1400" b="0" dirty="0" err="1"/>
              <a:t>poids</a:t>
            </a:r>
            <a:r>
              <a:rPr lang="de-CH" sz="1400" b="0" dirty="0"/>
              <a:t> de </a:t>
            </a:r>
            <a:r>
              <a:rPr lang="de-CH" sz="1400" b="0" dirty="0" err="1"/>
              <a:t>l'animal</a:t>
            </a:r>
            <a:r>
              <a:rPr lang="de-CH" sz="1400" b="0" dirty="0"/>
              <a:t> </a:t>
            </a:r>
            <a:r>
              <a:rPr lang="de-CH" sz="1400" b="0" dirty="0" err="1"/>
              <a:t>doit</a:t>
            </a:r>
            <a:r>
              <a:rPr lang="de-CH" sz="1400" b="0" dirty="0"/>
              <a:t> se </a:t>
            </a:r>
            <a:r>
              <a:rPr lang="de-CH" sz="1400" b="0" dirty="0" err="1"/>
              <a:t>trouver</a:t>
            </a:r>
            <a:r>
              <a:rPr lang="de-CH" sz="1400" b="0" dirty="0"/>
              <a:t> </a:t>
            </a:r>
            <a:r>
              <a:rPr lang="de-CH" sz="1400" b="0" dirty="0" err="1"/>
              <a:t>sur</a:t>
            </a:r>
            <a:r>
              <a:rPr lang="de-CH" sz="1400" b="0" dirty="0"/>
              <a:t> le </a:t>
            </a:r>
            <a:r>
              <a:rPr lang="de-CH" sz="1400" b="0" dirty="0" err="1"/>
              <a:t>bord</a:t>
            </a:r>
            <a:r>
              <a:rPr lang="de-CH" sz="1400" b="0" dirty="0"/>
              <a:t> et non au </a:t>
            </a:r>
            <a:r>
              <a:rPr lang="de-CH" sz="1400" b="0" dirty="0" err="1"/>
              <a:t>milieu</a:t>
            </a:r>
            <a:r>
              <a:rPr lang="de-CH" sz="1400" b="0" dirty="0"/>
              <a:t> de l</a:t>
            </a:r>
            <a:r>
              <a:rPr lang="en-US" sz="1400" b="0" dirty="0">
                <a:ea typeface="ＭＳ Ｐゴシック"/>
                <a:cs typeface="Arial"/>
              </a:rPr>
              <a:t>’</a:t>
            </a:r>
            <a:r>
              <a:rPr lang="en-US" sz="1400" b="0" dirty="0" err="1">
                <a:ea typeface="ＭＳ Ｐゴシック"/>
                <a:cs typeface="Arial"/>
              </a:rPr>
              <a:t>onglon</a:t>
            </a:r>
            <a:r>
              <a:rPr lang="de-CH" sz="1400" b="0" dirty="0"/>
              <a:t>. </a:t>
            </a:r>
          </a:p>
        </p:txBody>
      </p:sp>
      <p:pic>
        <p:nvPicPr>
          <p:cNvPr id="10" name="Grafik 9">
            <a:extLst>
              <a:ext uri="{FF2B5EF4-FFF2-40B4-BE49-F238E27FC236}">
                <a16:creationId xmlns:a16="http://schemas.microsoft.com/office/drawing/2014/main" id="{97968F2C-F812-47E9-9776-0B5AB8E7FF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73350" y="819424"/>
            <a:ext cx="2715901" cy="1808892"/>
          </a:xfrm>
          <a:prstGeom prst="rect">
            <a:avLst/>
          </a:prstGeom>
        </p:spPr>
      </p:pic>
      <p:sp>
        <p:nvSpPr>
          <p:cNvPr id="14" name="Rechteck 13">
            <a:extLst>
              <a:ext uri="{FF2B5EF4-FFF2-40B4-BE49-F238E27FC236}">
                <a16:creationId xmlns:a16="http://schemas.microsoft.com/office/drawing/2014/main" id="{B3FACF33-68E9-4D41-A885-62BBEBD292E2}"/>
              </a:ext>
            </a:extLst>
          </p:cNvPr>
          <p:cNvSpPr/>
          <p:nvPr/>
        </p:nvSpPr>
        <p:spPr>
          <a:xfrm>
            <a:off x="5084917" y="5305356"/>
            <a:ext cx="2020378" cy="738664"/>
          </a:xfrm>
          <a:prstGeom prst="rect">
            <a:avLst/>
          </a:prstGeom>
        </p:spPr>
        <p:txBody>
          <a:bodyPr wrap="square">
            <a:spAutoFit/>
          </a:bodyPr>
          <a:lstStyle/>
          <a:p>
            <a:r>
              <a:rPr lang="de-CH" sz="1400" b="0" dirty="0"/>
              <a:t>Enlever les </a:t>
            </a:r>
            <a:br>
              <a:rPr lang="de-CH" sz="1400" b="0" dirty="0"/>
            </a:br>
            <a:r>
              <a:rPr lang="de-CH" sz="1400" b="0" dirty="0" err="1"/>
              <a:t>les</a:t>
            </a:r>
            <a:r>
              <a:rPr lang="de-CH" sz="1400" b="0" dirty="0"/>
              <a:t> </a:t>
            </a:r>
            <a:r>
              <a:rPr lang="de-CH" sz="1400" b="0" dirty="0" err="1"/>
              <a:t>bords</a:t>
            </a:r>
            <a:r>
              <a:rPr lang="de-CH" sz="1400" b="0" dirty="0"/>
              <a:t>, </a:t>
            </a:r>
            <a:r>
              <a:rPr lang="de-CH" sz="1400" b="0" dirty="0" err="1"/>
              <a:t>aplatir</a:t>
            </a:r>
            <a:r>
              <a:rPr lang="de-CH" sz="1400" b="0" dirty="0"/>
              <a:t> </a:t>
            </a:r>
            <a:r>
              <a:rPr lang="de-CH" sz="1400" b="0" dirty="0" err="1"/>
              <a:t>les</a:t>
            </a:r>
            <a:r>
              <a:rPr lang="de-CH" sz="1400" b="0" dirty="0"/>
              <a:t> </a:t>
            </a:r>
            <a:r>
              <a:rPr lang="de-CH" sz="1400" b="0" dirty="0" err="1"/>
              <a:t>trous</a:t>
            </a:r>
            <a:r>
              <a:rPr lang="de-CH" sz="1400" b="0" dirty="0"/>
              <a:t> (max. 1 mm).</a:t>
            </a:r>
          </a:p>
        </p:txBody>
      </p:sp>
      <p:pic>
        <p:nvPicPr>
          <p:cNvPr id="16" name="Grafik 15">
            <a:extLst>
              <a:ext uri="{FF2B5EF4-FFF2-40B4-BE49-F238E27FC236}">
                <a16:creationId xmlns:a16="http://schemas.microsoft.com/office/drawing/2014/main" id="{86FB2B20-BB04-464F-962D-230A020D32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69025" y="3523624"/>
            <a:ext cx="1284715" cy="1728193"/>
          </a:xfrm>
          <a:prstGeom prst="rect">
            <a:avLst/>
          </a:prstGeom>
        </p:spPr>
      </p:pic>
      <p:pic>
        <p:nvPicPr>
          <p:cNvPr id="17" name="Grafik 16">
            <a:extLst>
              <a:ext uri="{FF2B5EF4-FFF2-40B4-BE49-F238E27FC236}">
                <a16:creationId xmlns:a16="http://schemas.microsoft.com/office/drawing/2014/main" id="{340CBA54-4EBD-4260-B0EF-EA8D58109B3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71963" y="3299080"/>
            <a:ext cx="2379241" cy="2606042"/>
          </a:xfrm>
          <a:prstGeom prst="rect">
            <a:avLst/>
          </a:prstGeom>
        </p:spPr>
      </p:pic>
      <p:grpSp>
        <p:nvGrpSpPr>
          <p:cNvPr id="28" name="Gruppieren 27">
            <a:extLst>
              <a:ext uri="{FF2B5EF4-FFF2-40B4-BE49-F238E27FC236}">
                <a16:creationId xmlns:a16="http://schemas.microsoft.com/office/drawing/2014/main" id="{C899DCE7-FA7F-4A06-802E-B181354A8186}"/>
              </a:ext>
            </a:extLst>
          </p:cNvPr>
          <p:cNvGrpSpPr/>
          <p:nvPr/>
        </p:nvGrpSpPr>
        <p:grpSpPr>
          <a:xfrm>
            <a:off x="460184" y="2703626"/>
            <a:ext cx="352007" cy="400110"/>
            <a:chOff x="225250" y="2484002"/>
            <a:chExt cx="352007" cy="400110"/>
          </a:xfrm>
        </p:grpSpPr>
        <p:sp>
          <p:nvSpPr>
            <p:cNvPr id="29" name="Textfeld 28">
              <a:extLst>
                <a:ext uri="{FF2B5EF4-FFF2-40B4-BE49-F238E27FC236}">
                  <a16:creationId xmlns:a16="http://schemas.microsoft.com/office/drawing/2014/main" id="{4788E469-F238-4026-B371-542948674634}"/>
                </a:ext>
              </a:extLst>
            </p:cNvPr>
            <p:cNvSpPr txBox="1"/>
            <p:nvPr/>
          </p:nvSpPr>
          <p:spPr>
            <a:xfrm>
              <a:off x="237586" y="2484002"/>
              <a:ext cx="327334" cy="400110"/>
            </a:xfrm>
            <a:prstGeom prst="rect">
              <a:avLst/>
            </a:prstGeom>
            <a:noFill/>
          </p:spPr>
          <p:txBody>
            <a:bodyPr wrap="none" rtlCol="0">
              <a:spAutoFit/>
            </a:bodyPr>
            <a:lstStyle/>
            <a:p>
              <a:r>
                <a:rPr lang="de-CH" sz="2000"/>
                <a:t>1</a:t>
              </a:r>
            </a:p>
          </p:txBody>
        </p:sp>
        <p:sp>
          <p:nvSpPr>
            <p:cNvPr id="30" name="Ellipse 29">
              <a:extLst>
                <a:ext uri="{FF2B5EF4-FFF2-40B4-BE49-F238E27FC236}">
                  <a16:creationId xmlns:a16="http://schemas.microsoft.com/office/drawing/2014/main" id="{4C6C09CA-3C26-4189-8404-A2D1776312F1}"/>
                </a:ext>
              </a:extLst>
            </p:cNvPr>
            <p:cNvSpPr/>
            <p:nvPr/>
          </p:nvSpPr>
          <p:spPr bwMode="auto">
            <a:xfrm>
              <a:off x="225250" y="2500496"/>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31" name="Gruppieren 30">
            <a:extLst>
              <a:ext uri="{FF2B5EF4-FFF2-40B4-BE49-F238E27FC236}">
                <a16:creationId xmlns:a16="http://schemas.microsoft.com/office/drawing/2014/main" id="{051224C7-C383-4DE5-B993-E57C894CE851}"/>
              </a:ext>
            </a:extLst>
          </p:cNvPr>
          <p:cNvGrpSpPr/>
          <p:nvPr/>
        </p:nvGrpSpPr>
        <p:grpSpPr>
          <a:xfrm>
            <a:off x="4506511" y="2703626"/>
            <a:ext cx="352007" cy="400110"/>
            <a:chOff x="2185222" y="2501605"/>
            <a:chExt cx="352007" cy="400110"/>
          </a:xfrm>
        </p:grpSpPr>
        <p:sp>
          <p:nvSpPr>
            <p:cNvPr id="32" name="Textfeld 31">
              <a:extLst>
                <a:ext uri="{FF2B5EF4-FFF2-40B4-BE49-F238E27FC236}">
                  <a16:creationId xmlns:a16="http://schemas.microsoft.com/office/drawing/2014/main" id="{C76434BF-BC20-4EB2-97F9-453ABD6204C1}"/>
                </a:ext>
              </a:extLst>
            </p:cNvPr>
            <p:cNvSpPr txBox="1"/>
            <p:nvPr/>
          </p:nvSpPr>
          <p:spPr>
            <a:xfrm>
              <a:off x="2197559" y="2501605"/>
              <a:ext cx="327334" cy="400110"/>
            </a:xfrm>
            <a:prstGeom prst="rect">
              <a:avLst/>
            </a:prstGeom>
            <a:noFill/>
            <a:ln w="12700">
              <a:noFill/>
            </a:ln>
          </p:spPr>
          <p:txBody>
            <a:bodyPr wrap="none" rtlCol="0">
              <a:spAutoFit/>
            </a:bodyPr>
            <a:lstStyle/>
            <a:p>
              <a:r>
                <a:rPr lang="de-CH" sz="2000"/>
                <a:t>2</a:t>
              </a:r>
            </a:p>
          </p:txBody>
        </p:sp>
        <p:sp>
          <p:nvSpPr>
            <p:cNvPr id="33" name="Ellipse 32">
              <a:extLst>
                <a:ext uri="{FF2B5EF4-FFF2-40B4-BE49-F238E27FC236}">
                  <a16:creationId xmlns:a16="http://schemas.microsoft.com/office/drawing/2014/main" id="{29453FDA-DB12-4134-99BC-88DA925C9903}"/>
                </a:ext>
              </a:extLst>
            </p:cNvPr>
            <p:cNvSpPr/>
            <p:nvPr/>
          </p:nvSpPr>
          <p:spPr bwMode="auto">
            <a:xfrm>
              <a:off x="2185222" y="2532841"/>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34" name="Gruppieren 33">
            <a:extLst>
              <a:ext uri="{FF2B5EF4-FFF2-40B4-BE49-F238E27FC236}">
                <a16:creationId xmlns:a16="http://schemas.microsoft.com/office/drawing/2014/main" id="{47260CC8-B94D-4257-B18C-D16F5BD1B9DE}"/>
              </a:ext>
            </a:extLst>
          </p:cNvPr>
          <p:cNvGrpSpPr/>
          <p:nvPr/>
        </p:nvGrpSpPr>
        <p:grpSpPr>
          <a:xfrm>
            <a:off x="448917" y="5288862"/>
            <a:ext cx="352007" cy="400110"/>
            <a:chOff x="4888324" y="2499272"/>
            <a:chExt cx="352007" cy="400110"/>
          </a:xfrm>
        </p:grpSpPr>
        <p:sp>
          <p:nvSpPr>
            <p:cNvPr id="35" name="Textfeld 34">
              <a:extLst>
                <a:ext uri="{FF2B5EF4-FFF2-40B4-BE49-F238E27FC236}">
                  <a16:creationId xmlns:a16="http://schemas.microsoft.com/office/drawing/2014/main" id="{1EE6B338-22A0-43A3-9E7C-934942D96AA9}"/>
                </a:ext>
              </a:extLst>
            </p:cNvPr>
            <p:cNvSpPr txBox="1"/>
            <p:nvPr/>
          </p:nvSpPr>
          <p:spPr>
            <a:xfrm>
              <a:off x="4900660" y="2499272"/>
              <a:ext cx="327334" cy="400110"/>
            </a:xfrm>
            <a:prstGeom prst="rect">
              <a:avLst/>
            </a:prstGeom>
            <a:noFill/>
          </p:spPr>
          <p:txBody>
            <a:bodyPr wrap="none" rtlCol="0">
              <a:spAutoFit/>
            </a:bodyPr>
            <a:lstStyle/>
            <a:p>
              <a:r>
                <a:rPr lang="de-CH" sz="2000"/>
                <a:t>3</a:t>
              </a:r>
            </a:p>
          </p:txBody>
        </p:sp>
        <p:sp>
          <p:nvSpPr>
            <p:cNvPr id="36" name="Ellipse 35">
              <a:extLst>
                <a:ext uri="{FF2B5EF4-FFF2-40B4-BE49-F238E27FC236}">
                  <a16:creationId xmlns:a16="http://schemas.microsoft.com/office/drawing/2014/main" id="{87F283D5-9C4E-4D3C-9A61-9F8B415C826C}"/>
                </a:ext>
              </a:extLst>
            </p:cNvPr>
            <p:cNvSpPr/>
            <p:nvPr/>
          </p:nvSpPr>
          <p:spPr bwMode="auto">
            <a:xfrm>
              <a:off x="4888324" y="2515766"/>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37" name="Gruppieren 36">
            <a:extLst>
              <a:ext uri="{FF2B5EF4-FFF2-40B4-BE49-F238E27FC236}">
                <a16:creationId xmlns:a16="http://schemas.microsoft.com/office/drawing/2014/main" id="{186A2022-21FF-4CEA-AA57-447411FDB735}"/>
              </a:ext>
            </a:extLst>
          </p:cNvPr>
          <p:cNvGrpSpPr/>
          <p:nvPr/>
        </p:nvGrpSpPr>
        <p:grpSpPr>
          <a:xfrm>
            <a:off x="4682514" y="5274304"/>
            <a:ext cx="352007" cy="400110"/>
            <a:chOff x="6692043" y="2476444"/>
            <a:chExt cx="352007" cy="400110"/>
          </a:xfrm>
        </p:grpSpPr>
        <p:sp>
          <p:nvSpPr>
            <p:cNvPr id="38" name="Textfeld 37">
              <a:extLst>
                <a:ext uri="{FF2B5EF4-FFF2-40B4-BE49-F238E27FC236}">
                  <a16:creationId xmlns:a16="http://schemas.microsoft.com/office/drawing/2014/main" id="{00E98F5F-5F0D-4BD2-83FB-4D07A55C6BE2}"/>
                </a:ext>
              </a:extLst>
            </p:cNvPr>
            <p:cNvSpPr txBox="1"/>
            <p:nvPr/>
          </p:nvSpPr>
          <p:spPr>
            <a:xfrm>
              <a:off x="6704379" y="2476444"/>
              <a:ext cx="327334" cy="400110"/>
            </a:xfrm>
            <a:prstGeom prst="rect">
              <a:avLst/>
            </a:prstGeom>
            <a:noFill/>
          </p:spPr>
          <p:txBody>
            <a:bodyPr wrap="none" rtlCol="0">
              <a:spAutoFit/>
            </a:bodyPr>
            <a:lstStyle/>
            <a:p>
              <a:r>
                <a:rPr lang="de-CH" sz="2000" dirty="0"/>
                <a:t>4</a:t>
              </a:r>
            </a:p>
          </p:txBody>
        </p:sp>
        <p:sp>
          <p:nvSpPr>
            <p:cNvPr id="39" name="Ellipse 38">
              <a:extLst>
                <a:ext uri="{FF2B5EF4-FFF2-40B4-BE49-F238E27FC236}">
                  <a16:creationId xmlns:a16="http://schemas.microsoft.com/office/drawing/2014/main" id="{7CC5CE5C-D1BB-4296-A7B4-EAB1FBDE2122}"/>
                </a:ext>
              </a:extLst>
            </p:cNvPr>
            <p:cNvSpPr/>
            <p:nvPr/>
          </p:nvSpPr>
          <p:spPr bwMode="auto">
            <a:xfrm>
              <a:off x="6692043" y="2508121"/>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388560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Chapitre 7 - </a:t>
            </a:r>
            <a:r>
              <a:rPr lang="de-DE" err="1">
                <a:ea typeface="ＭＳ Ｐゴシック"/>
              </a:rPr>
              <a:t>Se nourrir </a:t>
            </a:r>
            <a:r>
              <a:rPr lang="de-DE">
                <a:ea typeface="ＭＳ Ｐゴシック"/>
              </a:rPr>
              <a:t>et </a:t>
            </a:r>
            <a:r>
              <a:rPr lang="de-DE" err="1">
                <a:ea typeface="ＭＳ Ｐゴシック"/>
              </a:rPr>
              <a:t>boire</a:t>
            </a:r>
            <a:endParaRPr lang="de-DE"/>
          </a:p>
        </p:txBody>
      </p:sp>
    </p:spTree>
    <p:extLst>
      <p:ext uri="{BB962C8B-B14F-4D97-AF65-F5344CB8AC3E}">
        <p14:creationId xmlns:p14="http://schemas.microsoft.com/office/powerpoint/2010/main" val="2040292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F9D2-1C03-482B-9206-819DB0BF9EE7}"/>
              </a:ext>
            </a:extLst>
          </p:cNvPr>
          <p:cNvSpPr>
            <a:spLocks noGrp="1"/>
          </p:cNvSpPr>
          <p:nvPr>
            <p:ph type="title"/>
          </p:nvPr>
        </p:nvSpPr>
        <p:spPr/>
        <p:txBody>
          <a:bodyPr/>
          <a:lstStyle/>
          <a:p>
            <a:r>
              <a:rPr lang="en-US"/>
              <a:t>Système digestif des bovins</a:t>
            </a:r>
          </a:p>
        </p:txBody>
      </p:sp>
      <p:sp>
        <p:nvSpPr>
          <p:cNvPr id="5" name="TextBox 4">
            <a:extLst>
              <a:ext uri="{FF2B5EF4-FFF2-40B4-BE49-F238E27FC236}">
                <a16:creationId xmlns:a16="http://schemas.microsoft.com/office/drawing/2014/main" id="{85B56E04-57F2-4ED7-92AE-F43A12E0FD0C}"/>
              </a:ext>
            </a:extLst>
          </p:cNvPr>
          <p:cNvSpPr txBox="1"/>
          <p:nvPr/>
        </p:nvSpPr>
        <p:spPr>
          <a:xfrm>
            <a:off x="6451541" y="1447823"/>
            <a:ext cx="2269009" cy="36394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defTabSz="685800" eaLnBrk="1" fontAlgn="auto" hangingPunct="1">
              <a:spcBef>
                <a:spcPts val="0"/>
              </a:spcBef>
              <a:spcAft>
                <a:spcPts val="1200"/>
              </a:spcAft>
              <a:buFont typeface="+mj-lt"/>
              <a:buAutoNum type="arabicParenBoth"/>
            </a:pPr>
            <a:r>
              <a:rPr lang="en-US" sz="1800" b="0" dirty="0">
                <a:solidFill>
                  <a:prstClr val="black"/>
                </a:solidFill>
                <a:latin typeface="+mn-lt"/>
                <a:cs typeface="Calibri"/>
              </a:rPr>
              <a:t>Bouche et œsophage</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78B538"/>
                </a:highlight>
                <a:latin typeface="+mn-lt"/>
                <a:cs typeface="Calibri"/>
              </a:rPr>
              <a:t>Rumen</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E99537"/>
                </a:highlight>
                <a:latin typeface="+mn-lt"/>
                <a:cs typeface="Calibri"/>
              </a:rPr>
              <a:t>Réticulum</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B5FFF9"/>
                </a:highlight>
                <a:latin typeface="+mn-lt"/>
                <a:cs typeface="Calibri"/>
              </a:rPr>
              <a:t>Omasum</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C65972"/>
                </a:highlight>
                <a:latin typeface="+mn-lt"/>
                <a:cs typeface="Calibri"/>
              </a:rPr>
              <a:t>Caillette</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628FD2"/>
                </a:highlight>
                <a:latin typeface="+mn-lt"/>
                <a:cs typeface="Calibri"/>
              </a:rPr>
              <a:t>Intestin grêle</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E0826A"/>
                </a:highlight>
                <a:latin typeface="+mn-lt"/>
                <a:cs typeface="Calibri"/>
              </a:rPr>
              <a:t>Gros intestin</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latin typeface="+mn-lt"/>
                <a:cs typeface="Calibri"/>
              </a:rPr>
              <a:t>Anus</a:t>
            </a:r>
            <a:endParaRPr lang="en-US" sz="1800" b="0" dirty="0">
              <a:solidFill>
                <a:prstClr val="black"/>
              </a:solidFill>
              <a:latin typeface="+mn-lt"/>
            </a:endParaRPr>
          </a:p>
        </p:txBody>
      </p:sp>
      <p:pic>
        <p:nvPicPr>
          <p:cNvPr id="6" name="Grafik 3">
            <a:extLst>
              <a:ext uri="{FF2B5EF4-FFF2-40B4-BE49-F238E27FC236}">
                <a16:creationId xmlns:a16="http://schemas.microsoft.com/office/drawing/2014/main" id="{F014CAAD-21A4-4D21-A90D-AD053EFDDB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8853" y="1375781"/>
            <a:ext cx="5852961" cy="4106438"/>
          </a:xfrm>
          <a:prstGeom prst="rect">
            <a:avLst/>
          </a:prstGeom>
        </p:spPr>
      </p:pic>
      <p:grpSp>
        <p:nvGrpSpPr>
          <p:cNvPr id="8" name="Gruppieren 7">
            <a:extLst>
              <a:ext uri="{FF2B5EF4-FFF2-40B4-BE49-F238E27FC236}">
                <a16:creationId xmlns:a16="http://schemas.microsoft.com/office/drawing/2014/main" id="{D714DEDA-C4BA-46A4-8F90-D642E0E7808E}"/>
              </a:ext>
            </a:extLst>
          </p:cNvPr>
          <p:cNvGrpSpPr/>
          <p:nvPr/>
        </p:nvGrpSpPr>
        <p:grpSpPr>
          <a:xfrm>
            <a:off x="4975596" y="3920468"/>
            <a:ext cx="352885" cy="400110"/>
            <a:chOff x="6582324" y="509798"/>
            <a:chExt cx="352885" cy="400110"/>
          </a:xfrm>
        </p:grpSpPr>
        <p:sp>
          <p:nvSpPr>
            <p:cNvPr id="9" name="Textfeld 8">
              <a:extLst>
                <a:ext uri="{FF2B5EF4-FFF2-40B4-BE49-F238E27FC236}">
                  <a16:creationId xmlns:a16="http://schemas.microsoft.com/office/drawing/2014/main" id="{5675D6C1-5932-4899-AE0D-F641E0D571CB}"/>
                </a:ext>
              </a:extLst>
            </p:cNvPr>
            <p:cNvSpPr txBox="1"/>
            <p:nvPr/>
          </p:nvSpPr>
          <p:spPr>
            <a:xfrm>
              <a:off x="6582324" y="509798"/>
              <a:ext cx="327334" cy="400110"/>
            </a:xfrm>
            <a:prstGeom prst="rect">
              <a:avLst/>
            </a:prstGeom>
            <a:noFill/>
          </p:spPr>
          <p:txBody>
            <a:bodyPr wrap="none" rtlCol="0">
              <a:spAutoFit/>
            </a:bodyPr>
            <a:lstStyle/>
            <a:p>
              <a:r>
                <a:rPr lang="de-CH" sz="2000"/>
                <a:t>1</a:t>
              </a:r>
            </a:p>
          </p:txBody>
        </p:sp>
        <p:sp>
          <p:nvSpPr>
            <p:cNvPr id="10" name="Ellipse 9">
              <a:extLst>
                <a:ext uri="{FF2B5EF4-FFF2-40B4-BE49-F238E27FC236}">
                  <a16:creationId xmlns:a16="http://schemas.microsoft.com/office/drawing/2014/main" id="{7D87D672-458A-479B-A9F3-E743DA640B7C}"/>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11" name="Gruppieren 10">
            <a:extLst>
              <a:ext uri="{FF2B5EF4-FFF2-40B4-BE49-F238E27FC236}">
                <a16:creationId xmlns:a16="http://schemas.microsoft.com/office/drawing/2014/main" id="{98425CF0-224D-4CEC-A26B-80BF0E6CD6AD}"/>
              </a:ext>
            </a:extLst>
          </p:cNvPr>
          <p:cNvGrpSpPr/>
          <p:nvPr/>
        </p:nvGrpSpPr>
        <p:grpSpPr>
          <a:xfrm>
            <a:off x="428793" y="1834598"/>
            <a:ext cx="352007" cy="400110"/>
            <a:chOff x="6583202" y="509798"/>
            <a:chExt cx="352007" cy="400110"/>
          </a:xfrm>
        </p:grpSpPr>
        <p:sp>
          <p:nvSpPr>
            <p:cNvPr id="12" name="Textfeld 11">
              <a:extLst>
                <a:ext uri="{FF2B5EF4-FFF2-40B4-BE49-F238E27FC236}">
                  <a16:creationId xmlns:a16="http://schemas.microsoft.com/office/drawing/2014/main" id="{3F9C35EC-A886-45F2-A8B9-2B102C67B190}"/>
                </a:ext>
              </a:extLst>
            </p:cNvPr>
            <p:cNvSpPr txBox="1"/>
            <p:nvPr/>
          </p:nvSpPr>
          <p:spPr>
            <a:xfrm>
              <a:off x="6595538" y="509798"/>
              <a:ext cx="327334" cy="400110"/>
            </a:xfrm>
            <a:prstGeom prst="rect">
              <a:avLst/>
            </a:prstGeom>
            <a:noFill/>
          </p:spPr>
          <p:txBody>
            <a:bodyPr wrap="none" rtlCol="0">
              <a:spAutoFit/>
            </a:bodyPr>
            <a:lstStyle/>
            <a:p>
              <a:r>
                <a:rPr lang="de-CH" sz="2000"/>
                <a:t>8</a:t>
              </a:r>
            </a:p>
          </p:txBody>
        </p:sp>
        <p:sp>
          <p:nvSpPr>
            <p:cNvPr id="13" name="Ellipse 12">
              <a:extLst>
                <a:ext uri="{FF2B5EF4-FFF2-40B4-BE49-F238E27FC236}">
                  <a16:creationId xmlns:a16="http://schemas.microsoft.com/office/drawing/2014/main" id="{E668350F-EFC7-41C0-9155-1762766A5380}"/>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14" name="Gruppieren 13">
            <a:extLst>
              <a:ext uri="{FF2B5EF4-FFF2-40B4-BE49-F238E27FC236}">
                <a16:creationId xmlns:a16="http://schemas.microsoft.com/office/drawing/2014/main" id="{94116D84-4D45-454D-9D69-FA8B53F2210C}"/>
              </a:ext>
            </a:extLst>
          </p:cNvPr>
          <p:cNvGrpSpPr/>
          <p:nvPr/>
        </p:nvGrpSpPr>
        <p:grpSpPr>
          <a:xfrm>
            <a:off x="1759139" y="1768339"/>
            <a:ext cx="352007" cy="400110"/>
            <a:chOff x="6583202" y="509798"/>
            <a:chExt cx="352007" cy="400110"/>
          </a:xfrm>
        </p:grpSpPr>
        <p:sp>
          <p:nvSpPr>
            <p:cNvPr id="15" name="Textfeld 14">
              <a:extLst>
                <a:ext uri="{FF2B5EF4-FFF2-40B4-BE49-F238E27FC236}">
                  <a16:creationId xmlns:a16="http://schemas.microsoft.com/office/drawing/2014/main" id="{23739C05-E2D9-44B5-970A-CFB49DDBE6ED}"/>
                </a:ext>
              </a:extLst>
            </p:cNvPr>
            <p:cNvSpPr txBox="1"/>
            <p:nvPr/>
          </p:nvSpPr>
          <p:spPr>
            <a:xfrm>
              <a:off x="6595538" y="509798"/>
              <a:ext cx="327334" cy="400110"/>
            </a:xfrm>
            <a:prstGeom prst="rect">
              <a:avLst/>
            </a:prstGeom>
            <a:noFill/>
          </p:spPr>
          <p:txBody>
            <a:bodyPr wrap="none" rtlCol="0">
              <a:spAutoFit/>
            </a:bodyPr>
            <a:lstStyle/>
            <a:p>
              <a:r>
                <a:rPr lang="de-CH" sz="2000"/>
                <a:t>7</a:t>
              </a:r>
            </a:p>
          </p:txBody>
        </p:sp>
        <p:sp>
          <p:nvSpPr>
            <p:cNvPr id="16" name="Ellipse 15">
              <a:extLst>
                <a:ext uri="{FF2B5EF4-FFF2-40B4-BE49-F238E27FC236}">
                  <a16:creationId xmlns:a16="http://schemas.microsoft.com/office/drawing/2014/main" id="{DB80E27B-7F5B-4AFB-9583-C17CD9E12FC4}"/>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17" name="Gruppieren 16">
            <a:extLst>
              <a:ext uri="{FF2B5EF4-FFF2-40B4-BE49-F238E27FC236}">
                <a16:creationId xmlns:a16="http://schemas.microsoft.com/office/drawing/2014/main" id="{B323C3B6-F6BF-4766-8869-B95CD1DBA3C8}"/>
              </a:ext>
            </a:extLst>
          </p:cNvPr>
          <p:cNvGrpSpPr/>
          <p:nvPr/>
        </p:nvGrpSpPr>
        <p:grpSpPr>
          <a:xfrm>
            <a:off x="1316343" y="2621846"/>
            <a:ext cx="352007" cy="400110"/>
            <a:chOff x="6583202" y="509798"/>
            <a:chExt cx="352007" cy="400110"/>
          </a:xfrm>
        </p:grpSpPr>
        <p:sp>
          <p:nvSpPr>
            <p:cNvPr id="18" name="Textfeld 17">
              <a:extLst>
                <a:ext uri="{FF2B5EF4-FFF2-40B4-BE49-F238E27FC236}">
                  <a16:creationId xmlns:a16="http://schemas.microsoft.com/office/drawing/2014/main" id="{B1F6AF84-1D86-473B-B10E-30CF77BC751E}"/>
                </a:ext>
              </a:extLst>
            </p:cNvPr>
            <p:cNvSpPr txBox="1"/>
            <p:nvPr/>
          </p:nvSpPr>
          <p:spPr>
            <a:xfrm>
              <a:off x="6595538" y="509798"/>
              <a:ext cx="327334" cy="400110"/>
            </a:xfrm>
            <a:prstGeom prst="rect">
              <a:avLst/>
            </a:prstGeom>
            <a:noFill/>
          </p:spPr>
          <p:txBody>
            <a:bodyPr wrap="none" rtlCol="0">
              <a:spAutoFit/>
            </a:bodyPr>
            <a:lstStyle/>
            <a:p>
              <a:r>
                <a:rPr lang="de-CH" sz="2000"/>
                <a:t>6</a:t>
              </a:r>
            </a:p>
          </p:txBody>
        </p:sp>
        <p:sp>
          <p:nvSpPr>
            <p:cNvPr id="19" name="Ellipse 18">
              <a:extLst>
                <a:ext uri="{FF2B5EF4-FFF2-40B4-BE49-F238E27FC236}">
                  <a16:creationId xmlns:a16="http://schemas.microsoft.com/office/drawing/2014/main" id="{F32D98DC-8C32-4F8C-9496-6F5CFD8B3708}"/>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20" name="Gruppieren 19">
            <a:extLst>
              <a:ext uri="{FF2B5EF4-FFF2-40B4-BE49-F238E27FC236}">
                <a16:creationId xmlns:a16="http://schemas.microsoft.com/office/drawing/2014/main" id="{60BD55F3-2605-4961-B0B9-A658325C0DE1}"/>
              </a:ext>
            </a:extLst>
          </p:cNvPr>
          <p:cNvGrpSpPr/>
          <p:nvPr/>
        </p:nvGrpSpPr>
        <p:grpSpPr>
          <a:xfrm>
            <a:off x="2737477" y="1760781"/>
            <a:ext cx="352007" cy="400110"/>
            <a:chOff x="6583202" y="509798"/>
            <a:chExt cx="352007" cy="400110"/>
          </a:xfrm>
        </p:grpSpPr>
        <p:sp>
          <p:nvSpPr>
            <p:cNvPr id="21" name="Textfeld 20">
              <a:extLst>
                <a:ext uri="{FF2B5EF4-FFF2-40B4-BE49-F238E27FC236}">
                  <a16:creationId xmlns:a16="http://schemas.microsoft.com/office/drawing/2014/main" id="{25A52915-68E2-4FDA-A5CF-486E50A8B86E}"/>
                </a:ext>
              </a:extLst>
            </p:cNvPr>
            <p:cNvSpPr txBox="1"/>
            <p:nvPr/>
          </p:nvSpPr>
          <p:spPr>
            <a:xfrm>
              <a:off x="6595538" y="509798"/>
              <a:ext cx="327334" cy="400110"/>
            </a:xfrm>
            <a:prstGeom prst="rect">
              <a:avLst/>
            </a:prstGeom>
            <a:noFill/>
          </p:spPr>
          <p:txBody>
            <a:bodyPr wrap="none" rtlCol="0">
              <a:spAutoFit/>
            </a:bodyPr>
            <a:lstStyle/>
            <a:p>
              <a:r>
                <a:rPr lang="de-CH" sz="2000" dirty="0"/>
                <a:t>2</a:t>
              </a:r>
            </a:p>
          </p:txBody>
        </p:sp>
        <p:sp>
          <p:nvSpPr>
            <p:cNvPr id="22" name="Ellipse 21">
              <a:extLst>
                <a:ext uri="{FF2B5EF4-FFF2-40B4-BE49-F238E27FC236}">
                  <a16:creationId xmlns:a16="http://schemas.microsoft.com/office/drawing/2014/main" id="{C4B11091-9828-4758-81A3-7BA8B4A2CE4F}"/>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23" name="Gruppieren 22">
            <a:extLst>
              <a:ext uri="{FF2B5EF4-FFF2-40B4-BE49-F238E27FC236}">
                <a16:creationId xmlns:a16="http://schemas.microsoft.com/office/drawing/2014/main" id="{FC88DC2A-98E7-4891-8C18-C10FE8CCCA02}"/>
              </a:ext>
            </a:extLst>
          </p:cNvPr>
          <p:cNvGrpSpPr/>
          <p:nvPr/>
        </p:nvGrpSpPr>
        <p:grpSpPr>
          <a:xfrm>
            <a:off x="2487152" y="2990347"/>
            <a:ext cx="352007" cy="400110"/>
            <a:chOff x="6583202" y="509798"/>
            <a:chExt cx="352007" cy="400110"/>
          </a:xfrm>
        </p:grpSpPr>
        <p:sp>
          <p:nvSpPr>
            <p:cNvPr id="24" name="Textfeld 23">
              <a:extLst>
                <a:ext uri="{FF2B5EF4-FFF2-40B4-BE49-F238E27FC236}">
                  <a16:creationId xmlns:a16="http://schemas.microsoft.com/office/drawing/2014/main" id="{09DCF917-60BB-4B39-8675-F5985FB9FB34}"/>
                </a:ext>
              </a:extLst>
            </p:cNvPr>
            <p:cNvSpPr txBox="1"/>
            <p:nvPr/>
          </p:nvSpPr>
          <p:spPr>
            <a:xfrm>
              <a:off x="6595538" y="509798"/>
              <a:ext cx="327334" cy="400110"/>
            </a:xfrm>
            <a:prstGeom prst="rect">
              <a:avLst/>
            </a:prstGeom>
            <a:noFill/>
          </p:spPr>
          <p:txBody>
            <a:bodyPr wrap="none" rtlCol="0">
              <a:spAutoFit/>
            </a:bodyPr>
            <a:lstStyle/>
            <a:p>
              <a:r>
                <a:rPr lang="de-CH" sz="2000" dirty="0"/>
                <a:t>5</a:t>
              </a:r>
            </a:p>
          </p:txBody>
        </p:sp>
        <p:sp>
          <p:nvSpPr>
            <p:cNvPr id="25" name="Ellipse 24">
              <a:extLst>
                <a:ext uri="{FF2B5EF4-FFF2-40B4-BE49-F238E27FC236}">
                  <a16:creationId xmlns:a16="http://schemas.microsoft.com/office/drawing/2014/main" id="{312EB0EA-37D2-4995-A7FF-DEF8AFBAC676}"/>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26" name="Gruppieren 25">
            <a:extLst>
              <a:ext uri="{FF2B5EF4-FFF2-40B4-BE49-F238E27FC236}">
                <a16:creationId xmlns:a16="http://schemas.microsoft.com/office/drawing/2014/main" id="{930C16F5-CBAF-4D04-BA10-878A15BD1CC9}"/>
              </a:ext>
            </a:extLst>
          </p:cNvPr>
          <p:cNvGrpSpPr/>
          <p:nvPr/>
        </p:nvGrpSpPr>
        <p:grpSpPr>
          <a:xfrm>
            <a:off x="2867272" y="2276523"/>
            <a:ext cx="352007" cy="400110"/>
            <a:chOff x="6583202" y="509798"/>
            <a:chExt cx="352007" cy="400110"/>
          </a:xfrm>
        </p:grpSpPr>
        <p:sp>
          <p:nvSpPr>
            <p:cNvPr id="27" name="Textfeld 26">
              <a:extLst>
                <a:ext uri="{FF2B5EF4-FFF2-40B4-BE49-F238E27FC236}">
                  <a16:creationId xmlns:a16="http://schemas.microsoft.com/office/drawing/2014/main" id="{D14A3D41-978A-4A9E-AACD-D0BED455DE67}"/>
                </a:ext>
              </a:extLst>
            </p:cNvPr>
            <p:cNvSpPr txBox="1"/>
            <p:nvPr/>
          </p:nvSpPr>
          <p:spPr>
            <a:xfrm>
              <a:off x="6595538" y="509798"/>
              <a:ext cx="327334" cy="400110"/>
            </a:xfrm>
            <a:prstGeom prst="rect">
              <a:avLst/>
            </a:prstGeom>
            <a:noFill/>
          </p:spPr>
          <p:txBody>
            <a:bodyPr wrap="none" rtlCol="0">
              <a:spAutoFit/>
            </a:bodyPr>
            <a:lstStyle/>
            <a:p>
              <a:r>
                <a:rPr lang="de-CH" sz="2000" dirty="0"/>
                <a:t>4</a:t>
              </a:r>
            </a:p>
          </p:txBody>
        </p:sp>
        <p:sp>
          <p:nvSpPr>
            <p:cNvPr id="28" name="Ellipse 27">
              <a:extLst>
                <a:ext uri="{FF2B5EF4-FFF2-40B4-BE49-F238E27FC236}">
                  <a16:creationId xmlns:a16="http://schemas.microsoft.com/office/drawing/2014/main" id="{98FA4D55-2CBF-41E3-822F-022E5F568137}"/>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29" name="Gruppieren 28">
            <a:extLst>
              <a:ext uri="{FF2B5EF4-FFF2-40B4-BE49-F238E27FC236}">
                <a16:creationId xmlns:a16="http://schemas.microsoft.com/office/drawing/2014/main" id="{12368740-90A6-417C-962A-783100ECF561}"/>
              </a:ext>
            </a:extLst>
          </p:cNvPr>
          <p:cNvGrpSpPr/>
          <p:nvPr/>
        </p:nvGrpSpPr>
        <p:grpSpPr>
          <a:xfrm>
            <a:off x="3606648" y="2676633"/>
            <a:ext cx="352007" cy="400110"/>
            <a:chOff x="6583202" y="509798"/>
            <a:chExt cx="352007" cy="400110"/>
          </a:xfrm>
        </p:grpSpPr>
        <p:sp>
          <p:nvSpPr>
            <p:cNvPr id="30" name="Textfeld 29">
              <a:extLst>
                <a:ext uri="{FF2B5EF4-FFF2-40B4-BE49-F238E27FC236}">
                  <a16:creationId xmlns:a16="http://schemas.microsoft.com/office/drawing/2014/main" id="{8BF3426E-5487-453D-867D-5B55B56B2354}"/>
                </a:ext>
              </a:extLst>
            </p:cNvPr>
            <p:cNvSpPr txBox="1"/>
            <p:nvPr/>
          </p:nvSpPr>
          <p:spPr>
            <a:xfrm>
              <a:off x="6595538" y="509798"/>
              <a:ext cx="327334" cy="400110"/>
            </a:xfrm>
            <a:prstGeom prst="rect">
              <a:avLst/>
            </a:prstGeom>
            <a:noFill/>
          </p:spPr>
          <p:txBody>
            <a:bodyPr wrap="none" rtlCol="0">
              <a:spAutoFit/>
            </a:bodyPr>
            <a:lstStyle/>
            <a:p>
              <a:r>
                <a:rPr lang="de-CH" sz="2000" dirty="0"/>
                <a:t>3</a:t>
              </a:r>
            </a:p>
          </p:txBody>
        </p:sp>
        <p:sp>
          <p:nvSpPr>
            <p:cNvPr id="31" name="Ellipse 30">
              <a:extLst>
                <a:ext uri="{FF2B5EF4-FFF2-40B4-BE49-F238E27FC236}">
                  <a16:creationId xmlns:a16="http://schemas.microsoft.com/office/drawing/2014/main" id="{4C726589-6A42-4369-8B31-C66BA685407C}"/>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88742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F9D2-1C03-482B-9206-819DB0BF9EE7}"/>
              </a:ext>
            </a:extLst>
          </p:cNvPr>
          <p:cNvSpPr>
            <a:spLocks noGrp="1"/>
          </p:cNvSpPr>
          <p:nvPr>
            <p:ph type="title"/>
          </p:nvPr>
        </p:nvSpPr>
        <p:spPr>
          <a:xfrm>
            <a:off x="533400" y="228600"/>
            <a:ext cx="8251825" cy="1222512"/>
          </a:xfrm>
        </p:spPr>
        <p:txBody>
          <a:bodyPr/>
          <a:lstStyle/>
          <a:p>
            <a:r>
              <a:rPr lang="en-US" dirty="0" err="1"/>
              <a:t>Système</a:t>
            </a:r>
            <a:r>
              <a:rPr lang="en-US" dirty="0"/>
              <a:t> digestif des </a:t>
            </a:r>
            <a:r>
              <a:rPr lang="en-US" dirty="0" err="1"/>
              <a:t>veaux</a:t>
            </a:r>
            <a:r>
              <a:rPr lang="en-US" dirty="0"/>
              <a:t>: le </a:t>
            </a:r>
            <a:r>
              <a:rPr lang="en-US" dirty="0" err="1"/>
              <a:t>réflexe</a:t>
            </a:r>
            <a:r>
              <a:rPr lang="en-US" dirty="0"/>
              <a:t> de la </a:t>
            </a:r>
            <a:r>
              <a:rPr lang="en-US" dirty="0" err="1"/>
              <a:t>gouttière</a:t>
            </a:r>
            <a:r>
              <a:rPr lang="en-US" dirty="0"/>
              <a:t> </a:t>
            </a:r>
            <a:r>
              <a:rPr lang="en-US" dirty="0" err="1"/>
              <a:t>œsophagienne</a:t>
            </a:r>
            <a:endParaRPr lang="en-US" dirty="0"/>
          </a:p>
        </p:txBody>
      </p:sp>
      <p:pic>
        <p:nvPicPr>
          <p:cNvPr id="5" name="Grafik 4">
            <a:extLst>
              <a:ext uri="{FF2B5EF4-FFF2-40B4-BE49-F238E27FC236}">
                <a16:creationId xmlns:a16="http://schemas.microsoft.com/office/drawing/2014/main" id="{CA287226-F606-42E0-8456-08239C7D3D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4369" y="1023992"/>
            <a:ext cx="5737270" cy="4025269"/>
          </a:xfrm>
          <a:prstGeom prst="rect">
            <a:avLst/>
          </a:prstGeom>
        </p:spPr>
      </p:pic>
      <p:sp>
        <p:nvSpPr>
          <p:cNvPr id="8" name="Content Placeholder 3">
            <a:extLst>
              <a:ext uri="{FF2B5EF4-FFF2-40B4-BE49-F238E27FC236}">
                <a16:creationId xmlns:a16="http://schemas.microsoft.com/office/drawing/2014/main" id="{E69B585F-A5D0-4722-8419-C359500B8A2A}"/>
              </a:ext>
            </a:extLst>
          </p:cNvPr>
          <p:cNvSpPr txBox="1">
            <a:spLocks/>
          </p:cNvSpPr>
          <p:nvPr/>
        </p:nvSpPr>
        <p:spPr bwMode="auto">
          <a:xfrm>
            <a:off x="496853" y="1706763"/>
            <a:ext cx="3707916" cy="4127245"/>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288000" indent="-288000" defTabSz="623888">
              <a:spcBef>
                <a:spcPts val="600"/>
              </a:spcBef>
              <a:spcAft>
                <a:spcPts val="600"/>
              </a:spcAft>
              <a:buClr>
                <a:schemeClr val="tx1"/>
              </a:buClr>
              <a:buSzPct val="100000"/>
              <a:buFont typeface="Arial" panose="020B0604020202020204" pitchFamily="34" charset="0"/>
              <a:buChar char="•"/>
              <a:defRPr sz="1800" b="0">
                <a:latin typeface="+mn-lt"/>
                <a:ea typeface="ＭＳ Ｐゴシック"/>
                <a:cs typeface="ＭＳ Ｐゴシック" charset="-128"/>
              </a:defRPr>
            </a:lvl1pPr>
            <a:lvl2pPr marL="685800" indent="-322263" defTabSz="623888">
              <a:spcBef>
                <a:spcPct val="10000"/>
              </a:spcBef>
              <a:spcAft>
                <a:spcPct val="10000"/>
              </a:spcAft>
              <a:buClr>
                <a:schemeClr val="tx1"/>
              </a:buClr>
              <a:buSzPct val="100000"/>
              <a:buFont typeface="Arial Black"/>
              <a:buChar char="›"/>
              <a:defRPr sz="2000">
                <a:latin typeface="+mn-lt"/>
                <a:ea typeface="ＭＳ Ｐゴシック" charset="-128"/>
              </a:defRPr>
            </a:lvl2pPr>
            <a:lvl3pPr marL="981075" indent="-285750" defTabSz="623888">
              <a:spcBef>
                <a:spcPct val="10000"/>
              </a:spcBef>
              <a:spcAft>
                <a:spcPct val="10000"/>
              </a:spcAft>
              <a:buClr>
                <a:schemeClr val="tx1"/>
              </a:buClr>
              <a:buSzPct val="100000"/>
              <a:buFont typeface="Arial Black"/>
              <a:buChar char="›"/>
              <a:defRPr>
                <a:latin typeface="+mn-lt"/>
                <a:ea typeface="ＭＳ Ｐゴシック" charset="-128"/>
              </a:defRPr>
            </a:lvl3pPr>
            <a:lvl4pPr marL="1238250" indent="-244475" defTabSz="623888">
              <a:spcBef>
                <a:spcPct val="10000"/>
              </a:spcBef>
              <a:spcAft>
                <a:spcPct val="10000"/>
              </a:spcAft>
              <a:buClr>
                <a:schemeClr val="tx1"/>
              </a:buClr>
              <a:buSzPct val="100000"/>
              <a:buFont typeface="Arial Black"/>
              <a:buChar char="›"/>
              <a:defRPr>
                <a:latin typeface="+mn-lt"/>
                <a:ea typeface="ＭＳ Ｐゴシック" charset="-128"/>
              </a:defRPr>
            </a:lvl4pPr>
            <a:lvl5pPr marL="1487488" indent="-228600" defTabSz="623888">
              <a:spcBef>
                <a:spcPct val="10000"/>
              </a:spcBef>
              <a:spcAft>
                <a:spcPct val="10000"/>
              </a:spcAft>
              <a:buClr>
                <a:schemeClr val="tx1"/>
              </a:buClr>
              <a:buSzPct val="100000"/>
              <a:buFont typeface="Arial Black"/>
              <a:buChar char="›"/>
              <a:defRPr>
                <a:latin typeface="+mn-lt"/>
                <a:ea typeface="ＭＳ Ｐゴシック" charset="-128"/>
              </a:defRPr>
            </a:lvl5pPr>
            <a:lvl6pPr marL="1944688" indent="-228600" defTabSz="623888" eaLnBrk="0" fontAlgn="base" hangingPunct="0">
              <a:spcBef>
                <a:spcPct val="10000"/>
              </a:spcBef>
              <a:spcAft>
                <a:spcPct val="10000"/>
              </a:spcAft>
              <a:buClr>
                <a:schemeClr val="tx1"/>
              </a:buClr>
              <a:buFont typeface="Arial" charset="0"/>
              <a:buBlip>
                <a:blip r:embed="rId3"/>
              </a:buBlip>
              <a:defRPr>
                <a:latin typeface="+mn-lt"/>
                <a:ea typeface="ＭＳ Ｐゴシック" charset="-128"/>
              </a:defRPr>
            </a:lvl6pPr>
            <a:lvl7pPr marL="2401888" indent="-228600" defTabSz="623888" eaLnBrk="0" fontAlgn="base" hangingPunct="0">
              <a:spcBef>
                <a:spcPct val="10000"/>
              </a:spcBef>
              <a:spcAft>
                <a:spcPct val="10000"/>
              </a:spcAft>
              <a:buClr>
                <a:schemeClr val="tx1"/>
              </a:buClr>
              <a:buFont typeface="Arial" charset="0"/>
              <a:buBlip>
                <a:blip r:embed="rId3"/>
              </a:buBlip>
              <a:defRPr>
                <a:latin typeface="+mn-lt"/>
                <a:ea typeface="ＭＳ Ｐゴシック" charset="-128"/>
              </a:defRPr>
            </a:lvl7pPr>
            <a:lvl8pPr marL="2859088" indent="-228600" defTabSz="623888" eaLnBrk="0" fontAlgn="base" hangingPunct="0">
              <a:spcBef>
                <a:spcPct val="10000"/>
              </a:spcBef>
              <a:spcAft>
                <a:spcPct val="10000"/>
              </a:spcAft>
              <a:buClr>
                <a:schemeClr val="tx1"/>
              </a:buClr>
              <a:buFont typeface="Arial" charset="0"/>
              <a:buBlip>
                <a:blip r:embed="rId3"/>
              </a:buBlip>
              <a:defRPr>
                <a:latin typeface="+mn-lt"/>
                <a:ea typeface="ＭＳ Ｐゴシック" charset="-128"/>
              </a:defRPr>
            </a:lvl8pPr>
            <a:lvl9pPr marL="3316288" indent="-228600" defTabSz="623888" eaLnBrk="0" fontAlgn="base" hangingPunct="0">
              <a:spcBef>
                <a:spcPct val="10000"/>
              </a:spcBef>
              <a:spcAft>
                <a:spcPct val="10000"/>
              </a:spcAft>
              <a:buClr>
                <a:schemeClr val="tx1"/>
              </a:buClr>
              <a:buFont typeface="Arial" charset="0"/>
              <a:buBlip>
                <a:blip r:embed="rId3"/>
              </a:buBlip>
              <a:defRPr>
                <a:latin typeface="+mn-lt"/>
                <a:ea typeface="ＭＳ Ｐゴシック" charset="-128"/>
              </a:defRPr>
            </a:lvl9pPr>
          </a:lstStyle>
          <a:p>
            <a:pPr marL="251460" indent="-251460">
              <a:spcBef>
                <a:spcPts val="0"/>
              </a:spcBef>
            </a:pPr>
            <a:r>
              <a:rPr lang="en-US" sz="1600" dirty="0"/>
              <a:t>Le système digestif des </a:t>
            </a:r>
            <a:r>
              <a:rPr lang="en-US" sz="1600" dirty="0" err="1"/>
              <a:t>bovins</a:t>
            </a:r>
            <a:r>
              <a:rPr lang="en-US" sz="1600" dirty="0"/>
              <a:t> </a:t>
            </a:r>
            <a:br>
              <a:rPr lang="en-US" sz="1600" dirty="0"/>
            </a:br>
            <a:r>
              <a:rPr lang="en-US" sz="1600" dirty="0"/>
              <a:t>se développe au fil du temps. </a:t>
            </a:r>
          </a:p>
          <a:p>
            <a:pPr marL="251460" indent="-251460">
              <a:spcBef>
                <a:spcPts val="0"/>
              </a:spcBef>
            </a:pPr>
            <a:r>
              <a:rPr lang="en-US" sz="1600" dirty="0"/>
              <a:t>Pour leur développement, </a:t>
            </a:r>
            <a:br>
              <a:rPr lang="en-US" sz="1600" dirty="0"/>
            </a:br>
            <a:r>
              <a:rPr lang="en-US" sz="1600" dirty="0"/>
              <a:t>les veaux doivent recevoir la </a:t>
            </a:r>
            <a:br>
              <a:rPr lang="en-US" sz="1600" dirty="0"/>
            </a:br>
            <a:r>
              <a:rPr lang="en-US" sz="1600" dirty="0" err="1"/>
              <a:t>même</a:t>
            </a:r>
            <a:r>
              <a:rPr lang="en-US" sz="1600" dirty="0"/>
              <a:t> alimentation que les </a:t>
            </a:r>
            <a:br>
              <a:rPr lang="en-US" sz="1600" dirty="0"/>
            </a:br>
            <a:r>
              <a:rPr lang="en-US" sz="1600" dirty="0" err="1"/>
              <a:t>bovins</a:t>
            </a:r>
            <a:r>
              <a:rPr lang="en-US" sz="1600" dirty="0"/>
              <a:t> adultes (accès aux </a:t>
            </a:r>
            <a:br>
              <a:rPr lang="en-US" sz="1600" dirty="0"/>
            </a:br>
            <a:r>
              <a:rPr lang="en-US" sz="1600" u="sng" dirty="0" err="1"/>
              <a:t>fourrages</a:t>
            </a:r>
            <a:r>
              <a:rPr lang="en-US" sz="1600" u="sng" dirty="0"/>
              <a:t> grossiers </a:t>
            </a:r>
            <a:r>
              <a:rPr lang="en-US" sz="1600" dirty="0"/>
              <a:t>en plus du lait).</a:t>
            </a:r>
          </a:p>
          <a:p>
            <a:pPr marL="251460" indent="-251460">
              <a:spcBef>
                <a:spcPts val="0"/>
              </a:spcBef>
            </a:pPr>
            <a:r>
              <a:rPr lang="en-US" sz="1600" dirty="0"/>
              <a:t>Contrairement à ce qui se passe chez les bovins adultes, chez les veaux, le lait ne s'écoule pas dans le rumen mais directement dans la caillette.</a:t>
            </a:r>
          </a:p>
          <a:p>
            <a:pPr marL="251460" indent="-251460">
              <a:spcBef>
                <a:spcPts val="0"/>
              </a:spcBef>
            </a:pPr>
            <a:r>
              <a:rPr lang="en-US" sz="1600" dirty="0"/>
              <a:t>Si les veaux boivent trop rapidement, le lait peut s'écouler dans le rumen et provoquer des faiblesses et des ballonnements.</a:t>
            </a:r>
          </a:p>
        </p:txBody>
      </p:sp>
      <p:sp>
        <p:nvSpPr>
          <p:cNvPr id="6" name="Speech Bubble: Rectangle 5">
            <a:extLst>
              <a:ext uri="{FF2B5EF4-FFF2-40B4-BE49-F238E27FC236}">
                <a16:creationId xmlns:a16="http://schemas.microsoft.com/office/drawing/2014/main" id="{16378719-7531-48A3-9F25-0F989F15F25A}"/>
              </a:ext>
            </a:extLst>
          </p:cNvPr>
          <p:cNvSpPr/>
          <p:nvPr/>
        </p:nvSpPr>
        <p:spPr bwMode="auto">
          <a:xfrm>
            <a:off x="5686033" y="5015985"/>
            <a:ext cx="2961114" cy="910021"/>
          </a:xfrm>
          <a:prstGeom prst="wedgeRectCallout">
            <a:avLst>
              <a:gd name="adj1" fmla="val -39683"/>
              <a:gd name="adj2" fmla="val -30576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kumimoji="0" lang="de-CH" sz="1400" b="0" i="0" u="none" strike="noStrike" cap="none" normalizeH="0" baseline="0" dirty="0">
                <a:ln>
                  <a:noFill/>
                </a:ln>
                <a:solidFill>
                  <a:schemeClr val="accent3"/>
                </a:solidFill>
                <a:effectLst/>
                <a:latin typeface="Arial"/>
                <a:cs typeface="Arial"/>
              </a:rPr>
              <a:t>La </a:t>
            </a:r>
            <a:r>
              <a:rPr kumimoji="0" lang="de-CH" sz="1400" b="0" i="0" u="none" strike="noStrike" cap="none" normalizeH="0" baseline="0" dirty="0" err="1">
                <a:ln>
                  <a:noFill/>
                </a:ln>
                <a:solidFill>
                  <a:schemeClr val="accent3"/>
                </a:solidFill>
                <a:effectLst/>
                <a:latin typeface="Arial"/>
                <a:cs typeface="Arial"/>
              </a:rPr>
              <a:t>gouttière</a:t>
            </a:r>
            <a:r>
              <a:rPr kumimoji="0" lang="en-GB" sz="1400" b="0" i="0" u="none" strike="noStrike" cap="none" normalizeH="0" baseline="0" dirty="0">
                <a:ln>
                  <a:noFill/>
                </a:ln>
                <a:solidFill>
                  <a:schemeClr val="accent3"/>
                </a:solidFill>
                <a:effectLst/>
                <a:latin typeface="Arial"/>
                <a:cs typeface="Arial"/>
              </a:rPr>
              <a:t> </a:t>
            </a:r>
            <a:r>
              <a:rPr kumimoji="0" lang="en-GB" sz="1400" b="0" i="0" u="none" strike="noStrike" cap="none" normalizeH="0" baseline="0" dirty="0" err="1">
                <a:ln>
                  <a:noFill/>
                </a:ln>
                <a:solidFill>
                  <a:schemeClr val="accent3"/>
                </a:solidFill>
                <a:effectLst/>
                <a:latin typeface="Arial"/>
                <a:cs typeface="Arial"/>
              </a:rPr>
              <a:t>empêche</a:t>
            </a:r>
            <a:r>
              <a:rPr kumimoji="0" lang="en-GB" sz="1400" b="0" i="0" u="none" strike="noStrike" cap="none" normalizeH="0" baseline="0" dirty="0">
                <a:ln>
                  <a:noFill/>
                </a:ln>
                <a:solidFill>
                  <a:schemeClr val="accent3"/>
                </a:solidFill>
                <a:effectLst/>
                <a:latin typeface="Arial"/>
                <a:cs typeface="Arial"/>
              </a:rPr>
              <a:t> le lait de </a:t>
            </a:r>
            <a:r>
              <a:rPr kumimoji="0" lang="en-GB" sz="1400" b="0" i="0" u="none" strike="noStrike" cap="none" normalizeH="0" baseline="0" dirty="0" err="1">
                <a:ln>
                  <a:noFill/>
                </a:ln>
                <a:solidFill>
                  <a:schemeClr val="accent3"/>
                </a:solidFill>
                <a:effectLst/>
                <a:latin typeface="Arial"/>
                <a:cs typeface="Arial"/>
              </a:rPr>
              <a:t>s'écouler</a:t>
            </a:r>
            <a:r>
              <a:rPr kumimoji="0" lang="en-GB" sz="1400" b="0" i="0" u="none" strike="noStrike" cap="none" normalizeH="0" baseline="0" dirty="0">
                <a:ln>
                  <a:noFill/>
                </a:ln>
                <a:solidFill>
                  <a:schemeClr val="accent3"/>
                </a:solidFill>
                <a:effectLst/>
                <a:latin typeface="Arial"/>
                <a:cs typeface="Arial"/>
              </a:rPr>
              <a:t> dans le rumen. Au lieu de </a:t>
            </a:r>
            <a:r>
              <a:rPr kumimoji="0" lang="en-GB" sz="1400" b="0" i="0" u="none" strike="noStrike" cap="none" normalizeH="0" baseline="0" dirty="0" err="1">
                <a:ln>
                  <a:noFill/>
                </a:ln>
                <a:solidFill>
                  <a:schemeClr val="accent3"/>
                </a:solidFill>
                <a:effectLst/>
                <a:latin typeface="Arial"/>
                <a:cs typeface="Arial"/>
              </a:rPr>
              <a:t>cela</a:t>
            </a:r>
            <a:r>
              <a:rPr kumimoji="0" lang="en-GB" sz="1400" b="0" i="0" u="none" strike="noStrike" cap="none" normalizeH="0" baseline="0" dirty="0">
                <a:ln>
                  <a:noFill/>
                </a:ln>
                <a:solidFill>
                  <a:schemeClr val="accent3"/>
                </a:solidFill>
                <a:effectLst/>
                <a:latin typeface="Arial"/>
                <a:cs typeface="Arial"/>
              </a:rPr>
              <a:t>, </a:t>
            </a:r>
            <a:r>
              <a:rPr kumimoji="0" lang="en-GB" sz="1400" b="0" i="0" u="none" strike="noStrike" cap="none" normalizeH="0" baseline="0" dirty="0" err="1">
                <a:ln>
                  <a:noFill/>
                </a:ln>
                <a:solidFill>
                  <a:schemeClr val="accent3"/>
                </a:solidFill>
                <a:effectLst/>
                <a:latin typeface="Arial"/>
                <a:cs typeface="Arial"/>
              </a:rPr>
              <a:t>il</a:t>
            </a:r>
            <a:r>
              <a:rPr kumimoji="0" lang="en-GB" sz="1400" b="0" i="0" u="none" strike="noStrike" cap="none" normalizeH="0" baseline="0" dirty="0">
                <a:ln>
                  <a:noFill/>
                </a:ln>
                <a:solidFill>
                  <a:schemeClr val="accent3"/>
                </a:solidFill>
                <a:effectLst/>
                <a:latin typeface="Arial"/>
                <a:cs typeface="Arial"/>
              </a:rPr>
              <a:t> </a:t>
            </a:r>
            <a:r>
              <a:rPr kumimoji="0" lang="en-GB" sz="1400" b="0" i="0" u="none" strike="noStrike" cap="none" normalizeH="0" baseline="0" dirty="0" err="1">
                <a:ln>
                  <a:noFill/>
                </a:ln>
                <a:solidFill>
                  <a:schemeClr val="accent3"/>
                </a:solidFill>
                <a:effectLst/>
                <a:latin typeface="Arial"/>
                <a:cs typeface="Arial"/>
              </a:rPr>
              <a:t>s'écoule</a:t>
            </a:r>
            <a:r>
              <a:rPr kumimoji="0" lang="en-GB" sz="1400" b="0" i="0" u="none" strike="noStrike" cap="none" normalizeH="0" baseline="0" dirty="0">
                <a:ln>
                  <a:noFill/>
                </a:ln>
                <a:solidFill>
                  <a:schemeClr val="accent3"/>
                </a:solidFill>
                <a:effectLst/>
                <a:latin typeface="Arial"/>
                <a:cs typeface="Arial"/>
              </a:rPr>
              <a:t> </a:t>
            </a:r>
            <a:r>
              <a:rPr kumimoji="0" lang="en-GB" sz="1400" b="0" i="0" u="none" strike="noStrike" cap="none" normalizeH="0" baseline="0" dirty="0" err="1">
                <a:ln>
                  <a:noFill/>
                </a:ln>
                <a:solidFill>
                  <a:schemeClr val="accent3"/>
                </a:solidFill>
                <a:effectLst/>
                <a:latin typeface="Arial"/>
                <a:cs typeface="Arial"/>
              </a:rPr>
              <a:t>directement</a:t>
            </a:r>
            <a:r>
              <a:rPr kumimoji="0" lang="en-GB" sz="1400" b="0" i="0" u="none" strike="noStrike" cap="none" normalizeH="0" baseline="0" dirty="0">
                <a:ln>
                  <a:noFill/>
                </a:ln>
                <a:solidFill>
                  <a:schemeClr val="accent3"/>
                </a:solidFill>
                <a:effectLst/>
                <a:latin typeface="Arial"/>
                <a:cs typeface="Arial"/>
              </a:rPr>
              <a:t> dans la </a:t>
            </a:r>
            <a:r>
              <a:rPr kumimoji="0" lang="en-GB" sz="1400" b="0" i="0" u="none" strike="noStrike" cap="none" normalizeH="0" baseline="0" dirty="0" err="1">
                <a:ln>
                  <a:noFill/>
                </a:ln>
                <a:solidFill>
                  <a:schemeClr val="accent3"/>
                </a:solidFill>
                <a:effectLst/>
                <a:latin typeface="Arial"/>
                <a:cs typeface="Arial"/>
              </a:rPr>
              <a:t>caillette</a:t>
            </a:r>
            <a:r>
              <a:rPr kumimoji="0" lang="en-GB" sz="1400" b="0" i="0" u="none" strike="noStrike" cap="none" normalizeH="0" baseline="0" dirty="0">
                <a:ln>
                  <a:noFill/>
                </a:ln>
                <a:solidFill>
                  <a:schemeClr val="accent3"/>
                </a:solidFill>
                <a:effectLst/>
                <a:latin typeface="Arial"/>
                <a:cs typeface="Arial"/>
              </a:rPr>
              <a:t>.</a:t>
            </a:r>
            <a:endParaRPr kumimoji="0" lang="en-US" sz="1600" b="0" i="0" u="none" strike="noStrike" cap="none" normalizeH="0" baseline="0" dirty="0">
              <a:ln>
                <a:noFill/>
              </a:ln>
              <a:solidFill>
                <a:schemeClr val="accent3"/>
              </a:solidFill>
              <a:effectLst/>
              <a:latin typeface="Arial"/>
              <a:cs typeface="Arial"/>
            </a:endParaRPr>
          </a:p>
        </p:txBody>
      </p:sp>
      <p:cxnSp>
        <p:nvCxnSpPr>
          <p:cNvPr id="4" name="Straight Arrow Connector 3">
            <a:extLst>
              <a:ext uri="{FF2B5EF4-FFF2-40B4-BE49-F238E27FC236}">
                <a16:creationId xmlns:a16="http://schemas.microsoft.com/office/drawing/2014/main" id="{3A12DFCE-6570-49EA-9E38-F9887091C275}"/>
              </a:ext>
            </a:extLst>
          </p:cNvPr>
          <p:cNvCxnSpPr>
            <a:cxnSpLocks/>
          </p:cNvCxnSpPr>
          <p:nvPr/>
        </p:nvCxnSpPr>
        <p:spPr bwMode="auto">
          <a:xfrm flipH="1">
            <a:off x="5853412" y="2668194"/>
            <a:ext cx="228246" cy="102998"/>
          </a:xfrm>
          <a:prstGeom prst="straightConnector1">
            <a:avLst/>
          </a:prstGeom>
          <a:solidFill>
            <a:schemeClr val="accent1"/>
          </a:solidFill>
          <a:ln w="19050" cap="flat" cmpd="sng" algn="ctr">
            <a:solidFill>
              <a:schemeClr val="bg1"/>
            </a:solidFill>
            <a:prstDash val="solid"/>
            <a:round/>
            <a:headEnd type="none" w="sm" len="sm"/>
            <a:tailEnd type="triangle"/>
          </a:ln>
          <a:effectLst/>
        </p:spPr>
      </p:cxnSp>
      <p:sp>
        <p:nvSpPr>
          <p:cNvPr id="7" name="TextBox 6">
            <a:extLst>
              <a:ext uri="{FF2B5EF4-FFF2-40B4-BE49-F238E27FC236}">
                <a16:creationId xmlns:a16="http://schemas.microsoft.com/office/drawing/2014/main" id="{BFEC8E81-607C-40A6-89BF-3DFEA8E9A3B2}"/>
              </a:ext>
            </a:extLst>
          </p:cNvPr>
          <p:cNvSpPr txBox="1"/>
          <p:nvPr/>
        </p:nvSpPr>
        <p:spPr>
          <a:xfrm>
            <a:off x="7015929" y="-1914085"/>
            <a:ext cx="1842686" cy="1638910"/>
          </a:xfrm>
          <a:prstGeom prst="rect">
            <a:avLst/>
          </a:prstGeom>
          <a:solidFill>
            <a:schemeClr val="bg1"/>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defTabSz="685800" eaLnBrk="1" fontAlgn="auto" hangingPunct="1">
              <a:spcBef>
                <a:spcPts val="0"/>
              </a:spcBef>
              <a:spcAft>
                <a:spcPts val="1200"/>
              </a:spcAft>
              <a:buFont typeface="+mj-lt"/>
              <a:buAutoNum type="arabicParenR"/>
            </a:pPr>
            <a:r>
              <a:rPr lang="en-US" sz="1800" b="0">
                <a:solidFill>
                  <a:prstClr val="black"/>
                </a:solidFill>
                <a:highlight>
                  <a:srgbClr val="FF99CC"/>
                </a:highlight>
                <a:latin typeface="+mn-lt"/>
                <a:cs typeface="Calibri"/>
              </a:rPr>
              <a:t>Rumen</a:t>
            </a:r>
          </a:p>
          <a:p>
            <a:pPr marL="342900" indent="-342900" defTabSz="685800" eaLnBrk="1" fontAlgn="auto" hangingPunct="1">
              <a:spcBef>
                <a:spcPts val="0"/>
              </a:spcBef>
              <a:spcAft>
                <a:spcPts val="1200"/>
              </a:spcAft>
              <a:buFont typeface="+mj-lt"/>
              <a:buAutoNum type="arabicParenR"/>
            </a:pPr>
            <a:r>
              <a:rPr lang="en-US" sz="1800" b="0">
                <a:solidFill>
                  <a:prstClr val="black"/>
                </a:solidFill>
                <a:highlight>
                  <a:srgbClr val="FFE07D"/>
                </a:highlight>
                <a:latin typeface="+mn-lt"/>
                <a:cs typeface="Calibri"/>
              </a:rPr>
              <a:t>Réticulum</a:t>
            </a:r>
          </a:p>
          <a:p>
            <a:pPr marL="342900" indent="-342900" defTabSz="685800" eaLnBrk="1" fontAlgn="auto" hangingPunct="1">
              <a:spcBef>
                <a:spcPts val="0"/>
              </a:spcBef>
              <a:spcAft>
                <a:spcPts val="1200"/>
              </a:spcAft>
              <a:buFont typeface="+mj-lt"/>
              <a:buAutoNum type="arabicParenR"/>
            </a:pPr>
            <a:r>
              <a:rPr lang="en-US" sz="1800" b="0">
                <a:solidFill>
                  <a:prstClr val="black"/>
                </a:solidFill>
                <a:highlight>
                  <a:srgbClr val="800000"/>
                </a:highlight>
                <a:latin typeface="+mn-lt"/>
                <a:cs typeface="Calibri"/>
              </a:rPr>
              <a:t>Omasum</a:t>
            </a:r>
          </a:p>
          <a:p>
            <a:pPr marL="342900" indent="-342900" defTabSz="685800" eaLnBrk="1" fontAlgn="auto" hangingPunct="1">
              <a:spcBef>
                <a:spcPts val="0"/>
              </a:spcBef>
              <a:spcAft>
                <a:spcPts val="1200"/>
              </a:spcAft>
              <a:buFont typeface="+mj-lt"/>
              <a:buAutoNum type="arabicParenR"/>
            </a:pPr>
            <a:r>
              <a:rPr lang="en-US" sz="1800" b="0">
                <a:solidFill>
                  <a:prstClr val="black"/>
                </a:solidFill>
                <a:highlight>
                  <a:srgbClr val="FF9999"/>
                </a:highlight>
                <a:latin typeface="+mn-lt"/>
                <a:cs typeface="Calibri"/>
              </a:rPr>
              <a:t>Caillette</a:t>
            </a:r>
          </a:p>
        </p:txBody>
      </p:sp>
      <p:cxnSp>
        <p:nvCxnSpPr>
          <p:cNvPr id="9" name="Straight Arrow Connector 8">
            <a:extLst>
              <a:ext uri="{FF2B5EF4-FFF2-40B4-BE49-F238E27FC236}">
                <a16:creationId xmlns:a16="http://schemas.microsoft.com/office/drawing/2014/main" id="{F1E7CB98-2515-43C2-B4E4-6D7099E63400}"/>
              </a:ext>
            </a:extLst>
          </p:cNvPr>
          <p:cNvCxnSpPr>
            <a:cxnSpLocks/>
          </p:cNvCxnSpPr>
          <p:nvPr/>
        </p:nvCxnSpPr>
        <p:spPr bwMode="auto">
          <a:xfrm flipH="1">
            <a:off x="6876256" y="3181538"/>
            <a:ext cx="576083" cy="149364"/>
          </a:xfrm>
          <a:prstGeom prst="straightConnector1">
            <a:avLst/>
          </a:prstGeom>
          <a:solidFill>
            <a:schemeClr val="accent1"/>
          </a:solidFill>
          <a:ln w="38100" cap="flat" cmpd="sng" algn="ctr">
            <a:solidFill>
              <a:schemeClr val="bg1"/>
            </a:solidFill>
            <a:prstDash val="solid"/>
            <a:round/>
            <a:headEnd type="none" w="sm" len="sm"/>
            <a:tailEnd type="triangle"/>
          </a:ln>
          <a:effectLst/>
        </p:spPr>
      </p:cxnSp>
      <p:sp>
        <p:nvSpPr>
          <p:cNvPr id="12" name="Ellipse 9">
            <a:extLst>
              <a:ext uri="{FF2B5EF4-FFF2-40B4-BE49-F238E27FC236}">
                <a16:creationId xmlns:a16="http://schemas.microsoft.com/office/drawing/2014/main" id="{715D1678-7B5A-47CF-ADDA-4DE386EDC5DE}"/>
              </a:ext>
            </a:extLst>
          </p:cNvPr>
          <p:cNvSpPr/>
          <p:nvPr/>
        </p:nvSpPr>
        <p:spPr bwMode="auto">
          <a:xfrm>
            <a:off x="3432038" y="5102441"/>
            <a:ext cx="395399" cy="395400"/>
          </a:xfrm>
          <a:prstGeom prst="ellipse">
            <a:avLst/>
          </a:prstGeom>
          <a:noFill/>
          <a:ln w="2857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nvGrpSpPr>
          <p:cNvPr id="13" name="Gruppieren 22">
            <a:extLst>
              <a:ext uri="{FF2B5EF4-FFF2-40B4-BE49-F238E27FC236}">
                <a16:creationId xmlns:a16="http://schemas.microsoft.com/office/drawing/2014/main" id="{9ED638EE-0282-4B38-AA4C-453B3F9F1348}"/>
              </a:ext>
            </a:extLst>
          </p:cNvPr>
          <p:cNvGrpSpPr/>
          <p:nvPr/>
        </p:nvGrpSpPr>
        <p:grpSpPr>
          <a:xfrm>
            <a:off x="4263913" y="5117834"/>
            <a:ext cx="395399" cy="413927"/>
            <a:chOff x="6583202" y="509798"/>
            <a:chExt cx="352007" cy="368501"/>
          </a:xfrm>
        </p:grpSpPr>
        <p:sp>
          <p:nvSpPr>
            <p:cNvPr id="14" name="Textfeld 23">
              <a:extLst>
                <a:ext uri="{FF2B5EF4-FFF2-40B4-BE49-F238E27FC236}">
                  <a16:creationId xmlns:a16="http://schemas.microsoft.com/office/drawing/2014/main" id="{33FB22FA-7DB5-4ECC-B142-FCD96F5893CF}"/>
                </a:ext>
              </a:extLst>
            </p:cNvPr>
            <p:cNvSpPr txBox="1"/>
            <p:nvPr/>
          </p:nvSpPr>
          <p:spPr>
            <a:xfrm>
              <a:off x="6595538" y="509798"/>
              <a:ext cx="164458" cy="356200"/>
            </a:xfrm>
            <a:prstGeom prst="rect">
              <a:avLst/>
            </a:prstGeom>
            <a:noFill/>
            <a:ln>
              <a:noFill/>
            </a:ln>
          </p:spPr>
          <p:txBody>
            <a:bodyPr wrap="none" rtlCol="0">
              <a:spAutoFit/>
            </a:bodyPr>
            <a:lstStyle/>
            <a:p>
              <a:endParaRPr lang="de-CH" sz="2000"/>
            </a:p>
          </p:txBody>
        </p:sp>
        <p:sp>
          <p:nvSpPr>
            <p:cNvPr id="15" name="Ellipse 24">
              <a:extLst>
                <a:ext uri="{FF2B5EF4-FFF2-40B4-BE49-F238E27FC236}">
                  <a16:creationId xmlns:a16="http://schemas.microsoft.com/office/drawing/2014/main" id="{17DFEE26-5EBC-4940-BDC1-DBB8FC94C989}"/>
                </a:ext>
              </a:extLst>
            </p:cNvPr>
            <p:cNvSpPr/>
            <p:nvPr/>
          </p:nvSpPr>
          <p:spPr bwMode="auto">
            <a:xfrm>
              <a:off x="6583202" y="526292"/>
              <a:ext cx="352007" cy="352007"/>
            </a:xfrm>
            <a:prstGeom prst="ellipse">
              <a:avLst/>
            </a:prstGeom>
            <a:noFill/>
            <a:ln w="2857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
        <p:nvSpPr>
          <p:cNvPr id="21" name="Ellipse 30">
            <a:extLst>
              <a:ext uri="{FF2B5EF4-FFF2-40B4-BE49-F238E27FC236}">
                <a16:creationId xmlns:a16="http://schemas.microsoft.com/office/drawing/2014/main" id="{BD89D6AC-41C1-4A13-9E91-FE5BC410D211}"/>
              </a:ext>
            </a:extLst>
          </p:cNvPr>
          <p:cNvSpPr/>
          <p:nvPr/>
        </p:nvSpPr>
        <p:spPr bwMode="auto">
          <a:xfrm>
            <a:off x="4323412" y="4560951"/>
            <a:ext cx="395399" cy="395400"/>
          </a:xfrm>
          <a:prstGeom prst="ellipse">
            <a:avLst/>
          </a:prstGeom>
          <a:noFill/>
          <a:ln w="2857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B5E07A23-D151-4FF7-B1F9-DDC831B4F967}"/>
              </a:ext>
            </a:extLst>
          </p:cNvPr>
          <p:cNvSpPr txBox="1"/>
          <p:nvPr/>
        </p:nvSpPr>
        <p:spPr>
          <a:xfrm>
            <a:off x="5264515" y="2327858"/>
            <a:ext cx="705642" cy="276999"/>
          </a:xfrm>
          <a:prstGeom prst="rect">
            <a:avLst/>
          </a:prstGeom>
          <a:noFill/>
        </p:spPr>
        <p:txBody>
          <a:bodyPr wrap="none" rtlCol="0">
            <a:spAutoFit/>
          </a:bodyPr>
          <a:lstStyle/>
          <a:p>
            <a:r>
              <a:rPr lang="de-CH" sz="1200" dirty="0">
                <a:solidFill>
                  <a:schemeClr val="bg1"/>
                </a:solidFill>
                <a:effectLst>
                  <a:outerShdw blurRad="38100" dist="38100" dir="2700000" algn="tl">
                    <a:srgbClr val="000000">
                      <a:alpha val="43137"/>
                    </a:srgbClr>
                  </a:outerShdw>
                </a:effectLst>
              </a:rPr>
              <a:t>Rumen</a:t>
            </a:r>
            <a:endParaRPr lang="en-GB" sz="1600" dirty="0">
              <a:solidFill>
                <a:schemeClr val="bg1"/>
              </a:solidFill>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id="{7F357D73-153A-45E3-BF4A-94C022205510}"/>
              </a:ext>
            </a:extLst>
          </p:cNvPr>
          <p:cNvSpPr txBox="1"/>
          <p:nvPr/>
        </p:nvSpPr>
        <p:spPr>
          <a:xfrm>
            <a:off x="5947797" y="2668194"/>
            <a:ext cx="928459" cy="276999"/>
          </a:xfrm>
          <a:prstGeom prst="rect">
            <a:avLst/>
          </a:prstGeom>
          <a:noFill/>
        </p:spPr>
        <p:txBody>
          <a:bodyPr wrap="none" rtlCol="0">
            <a:spAutoFit/>
          </a:bodyPr>
          <a:lstStyle/>
          <a:p>
            <a:r>
              <a:rPr lang="de-CH" sz="1200" dirty="0" err="1">
                <a:solidFill>
                  <a:schemeClr val="bg1"/>
                </a:solidFill>
                <a:effectLst>
                  <a:outerShdw blurRad="38100" dist="38100" dir="2700000" algn="tl">
                    <a:srgbClr val="000000">
                      <a:alpha val="43137"/>
                    </a:srgbClr>
                  </a:outerShdw>
                </a:effectLst>
              </a:rPr>
              <a:t>Réticulum</a:t>
            </a:r>
            <a:endParaRPr lang="en-GB" sz="1600" dirty="0">
              <a:solidFill>
                <a:schemeClr val="bg1"/>
              </a:solidFill>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A9A10112-FB66-409D-BF8C-A68EF5C7DBD4}"/>
              </a:ext>
            </a:extLst>
          </p:cNvPr>
          <p:cNvSpPr txBox="1"/>
          <p:nvPr/>
        </p:nvSpPr>
        <p:spPr>
          <a:xfrm>
            <a:off x="5985687" y="2956525"/>
            <a:ext cx="841897" cy="276999"/>
          </a:xfrm>
          <a:prstGeom prst="rect">
            <a:avLst/>
          </a:prstGeom>
          <a:noFill/>
        </p:spPr>
        <p:txBody>
          <a:bodyPr wrap="none" rtlCol="0">
            <a:spAutoFit/>
          </a:bodyPr>
          <a:lstStyle/>
          <a:p>
            <a:r>
              <a:rPr lang="de-CH" sz="1200" dirty="0" err="1">
                <a:solidFill>
                  <a:schemeClr val="bg1"/>
                </a:solidFill>
                <a:effectLst>
                  <a:outerShdw blurRad="38100" dist="38100" dir="2700000" algn="tl">
                    <a:srgbClr val="000000">
                      <a:alpha val="43137"/>
                    </a:srgbClr>
                  </a:outerShdw>
                </a:effectLst>
              </a:rPr>
              <a:t>Omasum</a:t>
            </a:r>
            <a:endParaRPr lang="en-GB" sz="1600" dirty="0">
              <a:solidFill>
                <a:schemeClr val="bg1"/>
              </a:solidFill>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A967CAF3-E552-47C0-9C54-0696B5AD608B}"/>
              </a:ext>
            </a:extLst>
          </p:cNvPr>
          <p:cNvSpPr txBox="1"/>
          <p:nvPr/>
        </p:nvSpPr>
        <p:spPr>
          <a:xfrm>
            <a:off x="4537895" y="2750279"/>
            <a:ext cx="1021433" cy="276999"/>
          </a:xfrm>
          <a:prstGeom prst="rect">
            <a:avLst/>
          </a:prstGeom>
          <a:noFill/>
        </p:spPr>
        <p:txBody>
          <a:bodyPr wrap="none" rtlCol="0">
            <a:spAutoFit/>
          </a:bodyPr>
          <a:lstStyle/>
          <a:p>
            <a:r>
              <a:rPr lang="de-CH" sz="1200" dirty="0" err="1">
                <a:solidFill>
                  <a:schemeClr val="bg1"/>
                </a:solidFill>
                <a:effectLst>
                  <a:outerShdw blurRad="38100" dist="38100" dir="2700000" algn="tl">
                    <a:srgbClr val="000000">
                      <a:alpha val="43137"/>
                    </a:srgbClr>
                  </a:outerShdw>
                </a:effectLst>
              </a:rPr>
              <a:t>Caillette</a:t>
            </a:r>
            <a:endParaRPr lang="en-GB" sz="1600" dirty="0">
              <a:solidFill>
                <a:schemeClr val="bg1"/>
              </a:solidFill>
              <a:effectLst>
                <a:outerShdw blurRad="38100" dist="38100" dir="2700000" algn="tl">
                  <a:srgbClr val="000000">
                    <a:alpha val="43137"/>
                  </a:srgbClr>
                </a:outerShdw>
              </a:effectLst>
            </a:endParaRPr>
          </a:p>
        </p:txBody>
      </p:sp>
      <p:cxnSp>
        <p:nvCxnSpPr>
          <p:cNvPr id="27" name="Straight Connector 26">
            <a:extLst>
              <a:ext uri="{FF2B5EF4-FFF2-40B4-BE49-F238E27FC236}">
                <a16:creationId xmlns:a16="http://schemas.microsoft.com/office/drawing/2014/main" id="{6EFBB147-42B7-4571-9966-F0AE8C21D48C}"/>
              </a:ext>
            </a:extLst>
          </p:cNvPr>
          <p:cNvCxnSpPr/>
          <p:nvPr/>
        </p:nvCxnSpPr>
        <p:spPr bwMode="auto">
          <a:xfrm>
            <a:off x="5777922" y="2858490"/>
            <a:ext cx="275900" cy="196069"/>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32" name="Straight Arrow Connector 31">
            <a:extLst>
              <a:ext uri="{FF2B5EF4-FFF2-40B4-BE49-F238E27FC236}">
                <a16:creationId xmlns:a16="http://schemas.microsoft.com/office/drawing/2014/main" id="{A4B122B4-6970-45EF-9D36-69B2D9050670}"/>
              </a:ext>
            </a:extLst>
          </p:cNvPr>
          <p:cNvCxnSpPr>
            <a:cxnSpLocks/>
          </p:cNvCxnSpPr>
          <p:nvPr/>
        </p:nvCxnSpPr>
        <p:spPr bwMode="auto">
          <a:xfrm flipH="1">
            <a:off x="5566593" y="2802924"/>
            <a:ext cx="204064" cy="96885"/>
          </a:xfrm>
          <a:prstGeom prst="straightConnector1">
            <a:avLst/>
          </a:prstGeom>
          <a:solidFill>
            <a:schemeClr val="accent1"/>
          </a:solidFill>
          <a:ln w="19050" cap="flat" cmpd="sng" algn="ctr">
            <a:solidFill>
              <a:schemeClr val="bg1"/>
            </a:solidFill>
            <a:prstDash val="solid"/>
            <a:round/>
            <a:headEnd type="none" w="sm" len="sm"/>
            <a:tailEnd type="triangle"/>
          </a:ln>
          <a:effectLst/>
        </p:spPr>
      </p:cxnSp>
    </p:spTree>
    <p:extLst>
      <p:ext uri="{BB962C8B-B14F-4D97-AF65-F5344CB8AC3E}">
        <p14:creationId xmlns:p14="http://schemas.microsoft.com/office/powerpoint/2010/main" val="1687079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9E1D-1BEC-44F2-915C-D09D642F9FBB}"/>
              </a:ext>
            </a:extLst>
          </p:cNvPr>
          <p:cNvSpPr>
            <a:spLocks noGrp="1"/>
          </p:cNvSpPr>
          <p:nvPr>
            <p:ph type="title"/>
          </p:nvPr>
        </p:nvSpPr>
        <p:spPr>
          <a:xfrm>
            <a:off x="533400" y="228599"/>
            <a:ext cx="8729133" cy="1083733"/>
          </a:xfrm>
        </p:spPr>
        <p:txBody>
          <a:bodyPr/>
          <a:lstStyle/>
          <a:p>
            <a:r>
              <a:rPr lang="en-US" sz="2600" dirty="0" err="1"/>
              <a:t>Principes</a:t>
            </a:r>
            <a:r>
              <a:rPr lang="en-US" sz="2600" dirty="0"/>
              <a:t> </a:t>
            </a:r>
            <a:r>
              <a:rPr lang="en-US" sz="2600" dirty="0" err="1"/>
              <a:t>d'alimentation</a:t>
            </a:r>
            <a:r>
              <a:rPr lang="en-US" sz="2600" dirty="0"/>
              <a:t> dans </a:t>
            </a:r>
            <a:r>
              <a:rPr lang="en-US" sz="2600" dirty="0" err="1"/>
              <a:t>l'élevage</a:t>
            </a:r>
            <a:r>
              <a:rPr lang="en-US" sz="2600" dirty="0"/>
              <a:t> </a:t>
            </a:r>
            <a:r>
              <a:rPr lang="en-US" sz="2600" dirty="0" err="1"/>
              <a:t>biologique</a:t>
            </a:r>
            <a:endParaRPr lang="en-US" sz="2600" dirty="0"/>
          </a:p>
        </p:txBody>
      </p:sp>
      <p:sp>
        <p:nvSpPr>
          <p:cNvPr id="3" name="Content Placeholder 2">
            <a:extLst>
              <a:ext uri="{FF2B5EF4-FFF2-40B4-BE49-F238E27FC236}">
                <a16:creationId xmlns:a16="http://schemas.microsoft.com/office/drawing/2014/main" id="{607D331B-C20A-422D-A1EE-E5CF6323A713}"/>
              </a:ext>
            </a:extLst>
          </p:cNvPr>
          <p:cNvSpPr>
            <a:spLocks noGrp="1"/>
          </p:cNvSpPr>
          <p:nvPr>
            <p:ph sz="half" idx="1"/>
          </p:nvPr>
        </p:nvSpPr>
        <p:spPr>
          <a:xfrm>
            <a:off x="533400" y="1244599"/>
            <a:ext cx="5638800" cy="4834468"/>
          </a:xfrm>
          <a:noFill/>
          <a:ln w="9525">
            <a:noFill/>
            <a:miter lim="800000"/>
            <a:headEnd/>
            <a:tailEnd/>
          </a:ln>
        </p:spPr>
        <p:txBody>
          <a:bodyPr vert="horz" wrap="square" lIns="0" tIns="0" rIns="92075" bIns="46038" numCol="1" anchor="t" anchorCtr="0" compatLnSpc="1">
            <a:prstTxWarp prst="textNoShape">
              <a:avLst/>
            </a:prstTxWarp>
          </a:bodyPr>
          <a:lstStyle/>
          <a:p>
            <a:pPr marL="288000" indent="-288000">
              <a:spcBef>
                <a:spcPts val="0"/>
              </a:spcBef>
              <a:spcAft>
                <a:spcPts val="300"/>
              </a:spcAft>
              <a:buFont typeface="Arial" panose="020B0604020202020204" pitchFamily="34" charset="0"/>
              <a:buChar char="•"/>
            </a:pPr>
            <a:r>
              <a:rPr lang="en-US" sz="1500" b="0" dirty="0" err="1">
                <a:ea typeface="ＭＳ Ｐゴシック"/>
              </a:rPr>
              <a:t>Utilisation</a:t>
            </a:r>
            <a:r>
              <a:rPr lang="en-US" sz="1500" b="0" dirty="0">
                <a:ea typeface="ＭＳ Ｐゴシック"/>
              </a:rPr>
              <a:t>, dans la </a:t>
            </a:r>
            <a:r>
              <a:rPr lang="en-US" sz="1500" b="0" dirty="0" err="1">
                <a:ea typeface="ＭＳ Ｐゴシック"/>
              </a:rPr>
              <a:t>mesure</a:t>
            </a:r>
            <a:r>
              <a:rPr lang="en-US" sz="1500" b="0" dirty="0">
                <a:ea typeface="ＭＳ Ｐゴシック"/>
              </a:rPr>
              <a:t> du possible, des aliments </a:t>
            </a:r>
            <a:r>
              <a:rPr lang="en-US" sz="1500" b="0" dirty="0" err="1">
                <a:ea typeface="ＭＳ Ｐゴシック"/>
              </a:rPr>
              <a:t>fourragers</a:t>
            </a:r>
            <a:r>
              <a:rPr lang="en-US" sz="1500" b="0" dirty="0">
                <a:ea typeface="ＭＳ Ｐゴシック"/>
              </a:rPr>
              <a:t> de l'exploitation</a:t>
            </a:r>
          </a:p>
          <a:p>
            <a:pPr marL="288000" indent="-288000">
              <a:spcBef>
                <a:spcPts val="0"/>
              </a:spcBef>
              <a:spcAft>
                <a:spcPts val="300"/>
              </a:spcAft>
              <a:buFont typeface="Arial" panose="020B0604020202020204" pitchFamily="34" charset="0"/>
              <a:buChar char="•"/>
            </a:pPr>
            <a:r>
              <a:rPr lang="en-US" sz="1500" b="0" dirty="0">
                <a:ea typeface="ＭＳ Ｐゴシック"/>
              </a:rPr>
              <a:t>Pas d'utilisation de stimulateurs de croissance, d'hormones comme compléments alimentaires</a:t>
            </a:r>
          </a:p>
          <a:p>
            <a:pPr marL="288000" indent="-288000">
              <a:spcBef>
                <a:spcPts val="0"/>
              </a:spcBef>
              <a:spcAft>
                <a:spcPts val="300"/>
              </a:spcAft>
              <a:buFont typeface="Arial" panose="020B0604020202020204" pitchFamily="34" charset="0"/>
              <a:buChar char="•"/>
            </a:pPr>
            <a:r>
              <a:rPr lang="en-US" sz="1500" b="0" dirty="0">
                <a:ea typeface="ＭＳ Ｐゴシック"/>
              </a:rPr>
              <a:t>Alimentation des ruminants à base de </a:t>
            </a:r>
            <a:r>
              <a:rPr lang="en-US" sz="1500" b="0" dirty="0" err="1">
                <a:ea typeface="ＭＳ Ｐゴシック"/>
              </a:rPr>
              <a:t>fourrages</a:t>
            </a:r>
            <a:r>
              <a:rPr lang="en-US" sz="1500" b="0" dirty="0">
                <a:ea typeface="ＭＳ Ｐゴシック"/>
              </a:rPr>
              <a:t> </a:t>
            </a:r>
            <a:r>
              <a:rPr lang="en-US" sz="1500" b="0" dirty="0" err="1">
                <a:ea typeface="ＭＳ Ｐゴシック"/>
              </a:rPr>
              <a:t>grossiers</a:t>
            </a:r>
            <a:r>
              <a:rPr lang="en-US" sz="1500" b="0" dirty="0">
                <a:ea typeface="ＭＳ Ｐゴシック"/>
              </a:rPr>
              <a:t> (herbe, feuilles et/ou foin), car cela correspond à leur système digestif.</a:t>
            </a:r>
          </a:p>
          <a:p>
            <a:pPr marL="288000" indent="-288000">
              <a:spcBef>
                <a:spcPts val="0"/>
              </a:spcBef>
              <a:spcAft>
                <a:spcPts val="300"/>
              </a:spcAft>
              <a:buFont typeface="Arial" panose="020B0604020202020204" pitchFamily="34" charset="0"/>
              <a:buChar char="•"/>
            </a:pPr>
            <a:r>
              <a:rPr lang="en-US" sz="1500" b="0" dirty="0">
                <a:ea typeface="ＭＳ Ｐゴシック"/>
              </a:rPr>
              <a:t>Pas d'alimentation (ou seulement en </a:t>
            </a:r>
            <a:r>
              <a:rPr lang="en-GB" sz="1500" b="0" dirty="0">
                <a:ea typeface="ＭＳ Ｐゴシック"/>
              </a:rPr>
              <a:t>petites quantités) avec des concentrés, tels que les céréales.</a:t>
            </a:r>
          </a:p>
          <a:p>
            <a:pPr marL="288000" indent="-288000">
              <a:spcBef>
                <a:spcPts val="0"/>
              </a:spcBef>
              <a:spcAft>
                <a:spcPts val="300"/>
              </a:spcAft>
              <a:buFont typeface="Arial" panose="020B0604020202020204" pitchFamily="34" charset="0"/>
              <a:buChar char="•"/>
            </a:pPr>
            <a:r>
              <a:rPr lang="en-US" sz="1500" b="0" dirty="0">
                <a:ea typeface="ＭＳ Ｐゴシック"/>
              </a:rPr>
              <a:t>Conservation et stockage de fourrages </a:t>
            </a:r>
            <a:r>
              <a:rPr lang="en-GB" sz="1500" b="0" dirty="0">
                <a:ea typeface="ＭＳ Ｐゴシック"/>
              </a:rPr>
              <a:t>tels que le foin, l'ensilage, la paille ou les feuilles séchées des buissons pour éviter ou minimiser les coûts de l'alimentation externe </a:t>
            </a:r>
            <a:r>
              <a:rPr lang="en-US" sz="1500" b="0" dirty="0">
                <a:ea typeface="ＭＳ Ｐゴシック"/>
              </a:rPr>
              <a:t>et assurer une alimentation appropriée des animaux, y compris pendant les saisons sèches.</a:t>
            </a:r>
          </a:p>
          <a:p>
            <a:pPr marL="288000" indent="-288000">
              <a:spcBef>
                <a:spcPts val="0"/>
              </a:spcBef>
              <a:spcAft>
                <a:spcPts val="300"/>
              </a:spcAft>
              <a:buFont typeface="Arial" panose="020B0604020202020204" pitchFamily="34" charset="0"/>
              <a:buChar char="•"/>
            </a:pPr>
            <a:r>
              <a:rPr lang="en-US" sz="1500" b="0" dirty="0">
                <a:ea typeface="ＭＳ Ｐゴシック"/>
              </a:rPr>
              <a:t>Achat d'aliments pour animaux issus de la production biologique (certifiée)</a:t>
            </a:r>
          </a:p>
          <a:p>
            <a:pPr marL="288000" indent="-288000">
              <a:spcBef>
                <a:spcPts val="0"/>
              </a:spcBef>
              <a:spcAft>
                <a:spcPts val="300"/>
              </a:spcAft>
              <a:buFont typeface="Arial" panose="020B0604020202020204" pitchFamily="34" charset="0"/>
              <a:buChar char="•"/>
            </a:pPr>
            <a:r>
              <a:rPr lang="en-GB" sz="1500" b="0" dirty="0">
                <a:ea typeface="ＭＳ Ｐゴシック"/>
              </a:rPr>
              <a:t>Sélection de races qui s'adaptent bien aux conditions locales et </a:t>
            </a:r>
            <a:r>
              <a:rPr lang="en-GB" sz="1500" b="0" dirty="0" err="1">
                <a:ea typeface="ＭＳ Ｐゴシック"/>
              </a:rPr>
              <a:t>potentiel</a:t>
            </a:r>
            <a:r>
              <a:rPr lang="en-GB" sz="1500" b="0" dirty="0">
                <a:ea typeface="ＭＳ Ｐゴシック"/>
              </a:rPr>
              <a:t> d'alimentation. Dans la plupart des cas, les races très performantes ne conviennent pas, car elles ont besoin d'une alimentation riche en énergie et en protéines.</a:t>
            </a:r>
            <a:endParaRPr lang="en-US" sz="1500" b="0" dirty="0">
              <a:ea typeface="ＭＳ Ｐゴシック"/>
            </a:endParaRPr>
          </a:p>
        </p:txBody>
      </p:sp>
      <p:pic>
        <p:nvPicPr>
          <p:cNvPr id="4" name="Grafik 3">
            <a:extLst>
              <a:ext uri="{FF2B5EF4-FFF2-40B4-BE49-F238E27FC236}">
                <a16:creationId xmlns:a16="http://schemas.microsoft.com/office/drawing/2014/main" id="{00EFE40F-8084-4FF4-B95B-49BA437467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39417" y="1244599"/>
            <a:ext cx="2464233" cy="2788257"/>
          </a:xfrm>
          <a:prstGeom prst="rect">
            <a:avLst/>
          </a:prstGeom>
        </p:spPr>
      </p:pic>
    </p:spTree>
    <p:extLst>
      <p:ext uri="{BB962C8B-B14F-4D97-AF65-F5344CB8AC3E}">
        <p14:creationId xmlns:p14="http://schemas.microsoft.com/office/powerpoint/2010/main" val="155770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ED69-5D53-4317-9DB5-DFB047C16743}"/>
              </a:ext>
            </a:extLst>
          </p:cNvPr>
          <p:cNvSpPr>
            <a:spLocks noGrp="1"/>
          </p:cNvSpPr>
          <p:nvPr>
            <p:ph type="title"/>
          </p:nvPr>
        </p:nvSpPr>
        <p:spPr/>
        <p:txBody>
          <a:bodyPr/>
          <a:lstStyle/>
          <a:p>
            <a:r>
              <a:rPr lang="en-US" dirty="0" err="1"/>
              <a:t>Défis</a:t>
            </a:r>
            <a:r>
              <a:rPr lang="en-US" dirty="0"/>
              <a:t> de </a:t>
            </a:r>
            <a:r>
              <a:rPr lang="en-US" dirty="0" err="1"/>
              <a:t>l'élevage</a:t>
            </a:r>
            <a:r>
              <a:rPr lang="en-US" dirty="0"/>
              <a:t> </a:t>
            </a:r>
            <a:r>
              <a:rPr lang="en-US" dirty="0" err="1"/>
              <a:t>bovin</a:t>
            </a:r>
            <a:r>
              <a:rPr lang="en-US" dirty="0"/>
              <a:t> </a:t>
            </a:r>
            <a:r>
              <a:rPr lang="en-US" dirty="0" err="1"/>
              <a:t>en</a:t>
            </a:r>
            <a:r>
              <a:rPr lang="en-US" dirty="0"/>
              <a:t> Afrique</a:t>
            </a:r>
          </a:p>
        </p:txBody>
      </p:sp>
      <p:sp>
        <p:nvSpPr>
          <p:cNvPr id="3" name="Content Placeholder 2">
            <a:extLst>
              <a:ext uri="{FF2B5EF4-FFF2-40B4-BE49-F238E27FC236}">
                <a16:creationId xmlns:a16="http://schemas.microsoft.com/office/drawing/2014/main" id="{62DB3729-FFB6-4AB5-9D5C-361461330103}"/>
              </a:ext>
            </a:extLst>
          </p:cNvPr>
          <p:cNvSpPr>
            <a:spLocks noGrp="1"/>
          </p:cNvSpPr>
          <p:nvPr>
            <p:ph sz="half" idx="1"/>
          </p:nvPr>
        </p:nvSpPr>
        <p:spPr>
          <a:xfrm>
            <a:off x="482849" y="986797"/>
            <a:ext cx="8178302" cy="4884406"/>
          </a:xfrm>
          <a:solidFill>
            <a:schemeClr val="accent6">
              <a:lumMod val="20000"/>
              <a:lumOff val="80000"/>
            </a:schemeClr>
          </a:solidFill>
          <a:ln w="9525">
            <a:noFill/>
            <a:miter lim="800000"/>
            <a:headEnd/>
            <a:tailEnd/>
          </a:ln>
        </p:spPr>
        <p:txBody>
          <a:bodyPr vert="horz" wrap="square" lIns="180000" tIns="180000" rIns="180000" bIns="180000" numCol="2" spcCol="180000" anchor="t" anchorCtr="0" compatLnSpc="1">
            <a:prstTxWarp prst="textNoShape">
              <a:avLst/>
            </a:prstTxWarp>
          </a:bodyPr>
          <a:lstStyle/>
          <a:p>
            <a:pPr marL="287655" indent="-287655">
              <a:spcBef>
                <a:spcPts val="600"/>
              </a:spcBef>
              <a:spcAft>
                <a:spcPts val="600"/>
              </a:spcAft>
              <a:buFont typeface="Wingdings" panose="05000000000000000000" pitchFamily="2" charset="2"/>
              <a:buChar char="v"/>
            </a:pPr>
            <a:r>
              <a:rPr lang="en-GB" sz="1300" dirty="0">
                <a:ea typeface="ＭＳ Ｐゴシック"/>
              </a:rPr>
              <a:t>Coûts </a:t>
            </a:r>
            <a:r>
              <a:rPr lang="en-GB" sz="1300" dirty="0" err="1">
                <a:ea typeface="ＭＳ Ｐゴシック"/>
              </a:rPr>
              <a:t>d'investissement</a:t>
            </a:r>
            <a:r>
              <a:rPr lang="en-GB" sz="1300" dirty="0">
                <a:ea typeface="ＭＳ Ｐゴシック"/>
              </a:rPr>
              <a:t> </a:t>
            </a:r>
            <a:r>
              <a:rPr lang="en-GB" sz="1300" dirty="0" err="1">
                <a:ea typeface="ＭＳ Ｐゴシック"/>
              </a:rPr>
              <a:t>élevés</a:t>
            </a:r>
            <a:r>
              <a:rPr lang="en-GB" sz="1300" dirty="0">
                <a:ea typeface="ＭＳ Ｐゴシック"/>
              </a:rPr>
              <a:t>: </a:t>
            </a:r>
            <a:r>
              <a:rPr lang="en-GB" sz="1300" b="0" dirty="0">
                <a:ea typeface="ＭＳ Ｐゴシック"/>
              </a:rPr>
              <a:t>Les </a:t>
            </a:r>
            <a:r>
              <a:rPr lang="en-GB" sz="1300" b="0" dirty="0" err="1">
                <a:ea typeface="ＭＳ Ｐゴシック"/>
              </a:rPr>
              <a:t>coûts</a:t>
            </a:r>
            <a:r>
              <a:rPr lang="en-GB" sz="1300" b="0" dirty="0">
                <a:ea typeface="ＭＳ Ｐゴシック"/>
              </a:rPr>
              <a:t> des </a:t>
            </a:r>
            <a:r>
              <a:rPr lang="en-GB" sz="1300" b="0" dirty="0" err="1">
                <a:ea typeface="ＭＳ Ｐゴシック"/>
              </a:rPr>
              <a:t>bovins</a:t>
            </a:r>
            <a:r>
              <a:rPr lang="en-GB" sz="1300" b="0" dirty="0">
                <a:ea typeface="ＭＳ Ｐゴシック"/>
              </a:rPr>
              <a:t> </a:t>
            </a:r>
            <a:r>
              <a:rPr lang="en-GB" sz="1300" b="0" dirty="0" err="1">
                <a:ea typeface="ＭＳ Ｐゴシック"/>
              </a:rPr>
              <a:t>sont</a:t>
            </a:r>
            <a:r>
              <a:rPr lang="en-GB" sz="1300" b="0" dirty="0">
                <a:ea typeface="ＭＳ Ｐゴシック"/>
              </a:rPr>
              <a:t> comparable à </a:t>
            </a:r>
            <a:r>
              <a:rPr lang="en-GB" sz="1300" b="0" dirty="0" err="1">
                <a:ea typeface="ＭＳ Ｐゴシック"/>
              </a:rPr>
              <a:t>ceux</a:t>
            </a:r>
            <a:r>
              <a:rPr lang="en-GB" sz="1300" b="0" dirty="0">
                <a:ea typeface="ＭＳ Ｐゴシック"/>
              </a:rPr>
              <a:t> des chèvres ou des moutons.</a:t>
            </a:r>
            <a:endParaRPr lang="en-US" sz="1300" dirty="0">
              <a:ea typeface="ＭＳ Ｐゴシック"/>
            </a:endParaRPr>
          </a:p>
          <a:p>
            <a:pPr marL="287655" indent="-287655">
              <a:spcBef>
                <a:spcPts val="600"/>
              </a:spcBef>
              <a:spcAft>
                <a:spcPts val="600"/>
              </a:spcAft>
              <a:buFont typeface="Wingdings" panose="05000000000000000000" pitchFamily="2" charset="2"/>
              <a:buChar char="v"/>
            </a:pPr>
            <a:r>
              <a:rPr lang="en-GB" sz="1300" dirty="0">
                <a:ea typeface="ＭＳ Ｐゴシック"/>
              </a:rPr>
              <a:t>Accès limité aux </a:t>
            </a:r>
            <a:r>
              <a:rPr lang="en-GB" sz="1300" dirty="0" err="1">
                <a:ea typeface="ＭＳ Ｐゴシック"/>
              </a:rPr>
              <a:t>ressources</a:t>
            </a:r>
            <a:r>
              <a:rPr lang="en-GB" sz="1300" dirty="0">
                <a:ea typeface="ＭＳ Ｐゴシック"/>
              </a:rPr>
              <a:t> et aux services: </a:t>
            </a:r>
            <a:r>
              <a:rPr lang="en-GB" sz="1300" b="0" dirty="0">
                <a:ea typeface="ＭＳ Ｐゴシック"/>
              </a:rPr>
              <a:t>possibilité de ne pas avoir accès à des </a:t>
            </a:r>
            <a:r>
              <a:rPr lang="en-GB" sz="1300" b="0" dirty="0" err="1">
                <a:ea typeface="ＭＳ Ｐゴシック"/>
              </a:rPr>
              <a:t>ressources</a:t>
            </a:r>
            <a:r>
              <a:rPr lang="en-GB" sz="1300" b="0" dirty="0">
                <a:ea typeface="ＭＳ Ｐゴシック"/>
              </a:rPr>
              <a:t> </a:t>
            </a:r>
            <a:r>
              <a:rPr lang="en-GB" sz="1300" b="0" dirty="0" err="1">
                <a:ea typeface="ＭＳ Ｐゴシック"/>
              </a:rPr>
              <a:t>essentielles</a:t>
            </a:r>
            <a:r>
              <a:rPr lang="en-GB" sz="1300" b="0" dirty="0">
                <a:ea typeface="ＭＳ Ｐゴシック"/>
              </a:rPr>
              <a:t> tels que des animaux reproducteurs de qualité, des vaccins et des aliments biologiques pour animaux, ainsi qu'à des services tels que des soins vétérinaires et des informations sur le marché, lorsque cela est nécessaire. </a:t>
            </a:r>
          </a:p>
          <a:p>
            <a:pPr marL="287655" indent="-287655">
              <a:spcBef>
                <a:spcPts val="600"/>
              </a:spcBef>
              <a:spcAft>
                <a:spcPts val="600"/>
              </a:spcAft>
              <a:buFont typeface="Wingdings" panose="05000000000000000000" pitchFamily="2" charset="2"/>
              <a:buChar char="v"/>
            </a:pPr>
            <a:r>
              <a:rPr lang="en-GB" sz="1300" dirty="0" err="1">
                <a:ea typeface="ＭＳ Ｐゴシック"/>
              </a:rPr>
              <a:t>Pénurie</a:t>
            </a:r>
            <a:r>
              <a:rPr lang="en-GB" sz="1300" dirty="0">
                <a:ea typeface="ＭＳ Ｐゴシック"/>
              </a:rPr>
              <a:t> de </a:t>
            </a:r>
            <a:r>
              <a:rPr lang="en-GB" sz="1300" dirty="0" err="1">
                <a:ea typeface="ＭＳ Ｐゴシック"/>
              </a:rPr>
              <a:t>terres</a:t>
            </a:r>
            <a:r>
              <a:rPr lang="en-GB" sz="1300" dirty="0">
                <a:ea typeface="ＭＳ Ｐゴシック"/>
              </a:rPr>
              <a:t>: </a:t>
            </a:r>
            <a:r>
              <a:rPr lang="en-GB" sz="1300" b="0" dirty="0">
                <a:ea typeface="ＭＳ Ｐゴシック"/>
              </a:rPr>
              <a:t>La pénurie de terres peut limiter le nombre de </a:t>
            </a:r>
            <a:r>
              <a:rPr lang="en-GB" sz="1300" b="0" dirty="0">
                <a:solidFill>
                  <a:schemeClr val="bg2"/>
                </a:solidFill>
                <a:ea typeface="ＭＳ Ｐゴシック"/>
              </a:rPr>
              <a:t>bovins </a:t>
            </a:r>
            <a:r>
              <a:rPr lang="en-GB" sz="1300" b="0" dirty="0">
                <a:ea typeface="ＭＳ Ｐゴシック"/>
              </a:rPr>
              <a:t>et la </a:t>
            </a:r>
            <a:r>
              <a:rPr lang="en-GB" sz="1300" b="0" dirty="0" err="1">
                <a:ea typeface="ＭＳ Ｐゴシック"/>
              </a:rPr>
              <a:t>quantité</a:t>
            </a:r>
            <a:r>
              <a:rPr lang="en-GB" sz="1300" b="0" dirty="0">
                <a:ea typeface="ＭＳ Ｐゴシック"/>
              </a:rPr>
              <a:t> de </a:t>
            </a:r>
            <a:r>
              <a:rPr lang="en-GB" sz="1300" b="0" dirty="0" err="1">
                <a:ea typeface="ＭＳ Ｐゴシック"/>
              </a:rPr>
              <a:t>fourrage</a:t>
            </a:r>
            <a:r>
              <a:rPr lang="en-GB" sz="1300" b="0" dirty="0">
                <a:ea typeface="ＭＳ Ｐゴシック"/>
              </a:rPr>
              <a:t> qui </a:t>
            </a:r>
            <a:r>
              <a:rPr lang="en-GB" sz="1300" b="0" dirty="0" err="1">
                <a:ea typeface="ＭＳ Ｐゴシック"/>
              </a:rPr>
              <a:t>peut</a:t>
            </a:r>
            <a:r>
              <a:rPr lang="en-GB" sz="1300" b="0" dirty="0">
                <a:ea typeface="ＭＳ Ｐゴシック"/>
              </a:rPr>
              <a:t> </a:t>
            </a:r>
            <a:r>
              <a:rPr lang="en-GB" sz="1300" b="0" dirty="0" err="1">
                <a:ea typeface="ＭＳ Ｐゴシック"/>
              </a:rPr>
              <a:t>être</a:t>
            </a:r>
            <a:r>
              <a:rPr lang="en-GB" sz="1300" b="0" dirty="0">
                <a:ea typeface="ＭＳ Ｐゴシック"/>
              </a:rPr>
              <a:t> </a:t>
            </a:r>
            <a:r>
              <a:rPr lang="en-GB" sz="1300" b="0" dirty="0" err="1">
                <a:ea typeface="ＭＳ Ｐゴシック"/>
              </a:rPr>
              <a:t>produite</a:t>
            </a:r>
            <a:r>
              <a:rPr lang="en-GB" sz="1300" b="0" dirty="0">
                <a:ea typeface="ＭＳ Ｐゴシック"/>
              </a:rPr>
              <a:t>.</a:t>
            </a:r>
          </a:p>
          <a:p>
            <a:pPr marL="287655" indent="-287655">
              <a:spcBef>
                <a:spcPts val="600"/>
              </a:spcBef>
              <a:spcAft>
                <a:spcPts val="600"/>
              </a:spcAft>
              <a:buFont typeface="Wingdings" panose="05000000000000000000" pitchFamily="2" charset="2"/>
              <a:buChar char="v"/>
            </a:pPr>
            <a:r>
              <a:rPr lang="en-GB" sz="1300" dirty="0">
                <a:ea typeface="ＭＳ Ｐゴシック"/>
              </a:rPr>
              <a:t>Conflits avec les prédateurs</a:t>
            </a:r>
          </a:p>
          <a:p>
            <a:pPr marL="287655" indent="-287655">
              <a:spcBef>
                <a:spcPts val="600"/>
              </a:spcBef>
              <a:spcAft>
                <a:spcPts val="600"/>
              </a:spcAft>
              <a:buFont typeface="Wingdings" panose="05000000000000000000" pitchFamily="2" charset="2"/>
              <a:buChar char="v"/>
            </a:pPr>
            <a:r>
              <a:rPr lang="en-GB" sz="1300" dirty="0" err="1">
                <a:ea typeface="ＭＳ Ｐゴシック"/>
              </a:rPr>
              <a:t>Changement</a:t>
            </a:r>
            <a:r>
              <a:rPr lang="en-GB" sz="1300" dirty="0">
                <a:ea typeface="ＭＳ Ｐゴシック"/>
              </a:rPr>
              <a:t> </a:t>
            </a:r>
            <a:r>
              <a:rPr lang="en-GB" sz="1300" dirty="0" err="1">
                <a:ea typeface="ＭＳ Ｐゴシック"/>
              </a:rPr>
              <a:t>climatique</a:t>
            </a:r>
            <a:r>
              <a:rPr lang="en-GB" sz="1300" dirty="0">
                <a:ea typeface="ＭＳ Ｐゴシック"/>
              </a:rPr>
              <a:t>: </a:t>
            </a:r>
            <a:r>
              <a:rPr lang="en-GB" sz="1300" b="0" dirty="0">
                <a:ea typeface="ＭＳ Ｐゴシック"/>
              </a:rPr>
              <a:t>Le changement climatique peut entraîner une réduction de la </a:t>
            </a:r>
            <a:r>
              <a:rPr lang="en-GB" sz="1300" b="0" dirty="0" err="1">
                <a:ea typeface="ＭＳ Ｐゴシック"/>
              </a:rPr>
              <a:t>disponibilité</a:t>
            </a:r>
            <a:r>
              <a:rPr lang="en-GB" sz="1300" b="0" dirty="0">
                <a:ea typeface="ＭＳ Ｐゴシック"/>
              </a:rPr>
              <a:t> </a:t>
            </a:r>
            <a:r>
              <a:rPr lang="en-GB" sz="1300" b="0" dirty="0" err="1">
                <a:ea typeface="ＭＳ Ｐゴシック"/>
              </a:rPr>
              <a:t>d'eau</a:t>
            </a:r>
            <a:r>
              <a:rPr lang="en-GB" sz="1300" b="0" dirty="0">
                <a:ea typeface="ＭＳ Ｐゴシック"/>
              </a:rPr>
              <a:t> et de pâturages, et un </a:t>
            </a:r>
            <a:r>
              <a:rPr lang="en-GB" sz="1300" b="0" dirty="0" err="1">
                <a:ea typeface="ＭＳ Ｐゴシック"/>
              </a:rPr>
              <a:t>risque</a:t>
            </a:r>
            <a:r>
              <a:rPr lang="en-GB" sz="1300" b="0" dirty="0">
                <a:ea typeface="ＭＳ Ｐゴシック"/>
              </a:rPr>
              <a:t> de sécheresse, d'inondations et de </a:t>
            </a:r>
            <a:r>
              <a:rPr lang="en-GB" sz="1300" b="0" dirty="0" err="1">
                <a:ea typeface="ＭＳ Ｐゴシック"/>
              </a:rPr>
              <a:t>tempêtes</a:t>
            </a:r>
            <a:r>
              <a:rPr lang="en-GB" sz="1300" b="0" dirty="0">
                <a:ea typeface="ＭＳ Ｐゴシック"/>
              </a:rPr>
              <a:t> </a:t>
            </a:r>
            <a:r>
              <a:rPr lang="en-GB" sz="1300" b="0" dirty="0" err="1">
                <a:ea typeface="ＭＳ Ｐゴシック"/>
              </a:rPr>
              <a:t>augmenté</a:t>
            </a:r>
            <a:r>
              <a:rPr lang="en-GB" sz="1300" b="0" dirty="0">
                <a:ea typeface="ＭＳ Ｐゴシック"/>
              </a:rPr>
              <a:t>. </a:t>
            </a:r>
          </a:p>
          <a:p>
            <a:pPr marL="287655" indent="-287655">
              <a:spcBef>
                <a:spcPts val="600"/>
              </a:spcBef>
              <a:spcAft>
                <a:spcPts val="600"/>
              </a:spcAft>
              <a:buFont typeface="Wingdings" panose="05000000000000000000" pitchFamily="2" charset="2"/>
              <a:buChar char="v"/>
            </a:pPr>
            <a:endParaRPr lang="en-GB" sz="1300" dirty="0"/>
          </a:p>
          <a:p>
            <a:pPr marL="287655" indent="-287655">
              <a:spcBef>
                <a:spcPts val="600"/>
              </a:spcBef>
              <a:spcAft>
                <a:spcPts val="600"/>
              </a:spcAft>
              <a:buFont typeface="Wingdings" panose="05000000000000000000" pitchFamily="2" charset="2"/>
              <a:buChar char="v"/>
            </a:pPr>
            <a:r>
              <a:rPr lang="en-GB" sz="1300" dirty="0">
                <a:ea typeface="ＭＳ Ｐゴシック"/>
              </a:rPr>
              <a:t>Cadres politiques et </a:t>
            </a:r>
            <a:r>
              <a:rPr lang="en-GB" sz="1300" dirty="0" err="1">
                <a:ea typeface="ＭＳ Ｐゴシック"/>
              </a:rPr>
              <a:t>réglementaires</a:t>
            </a:r>
            <a:r>
              <a:rPr lang="en-GB" sz="1300" dirty="0">
                <a:ea typeface="ＭＳ Ｐゴシック"/>
              </a:rPr>
              <a:t> </a:t>
            </a:r>
            <a:r>
              <a:rPr lang="en-GB" sz="1300" dirty="0" err="1">
                <a:ea typeface="ＭＳ Ｐゴシック"/>
              </a:rPr>
              <a:t>inadéquats</a:t>
            </a:r>
            <a:r>
              <a:rPr lang="en-GB" sz="1300" dirty="0">
                <a:ea typeface="ＭＳ Ｐゴシック"/>
              </a:rPr>
              <a:t>: </a:t>
            </a:r>
            <a:r>
              <a:rPr lang="en-GB" sz="1300" b="0" dirty="0">
                <a:ea typeface="ＭＳ Ｐゴシック"/>
              </a:rPr>
              <a:t>Dans certains pays, des politiques et des réglementations inadéquates peuvent limiter l'accès aux marchés, restreindre les mouvements d'animaux et limiter la capacité des petits exploitants à participer à l'économie formelle. </a:t>
            </a:r>
          </a:p>
          <a:p>
            <a:pPr marL="287655" indent="-287655">
              <a:spcBef>
                <a:spcPts val="600"/>
              </a:spcBef>
              <a:spcAft>
                <a:spcPts val="600"/>
              </a:spcAft>
              <a:buFont typeface="Wingdings" panose="05000000000000000000" pitchFamily="2" charset="2"/>
              <a:buChar char="v"/>
            </a:pPr>
            <a:r>
              <a:rPr lang="en-GB" sz="1300" dirty="0">
                <a:ea typeface="ＭＳ Ｐゴシック"/>
              </a:rPr>
              <a:t>Sécurité et </a:t>
            </a:r>
            <a:r>
              <a:rPr lang="en-GB" sz="1300" dirty="0" err="1">
                <a:ea typeface="ＭＳ Ｐゴシック"/>
              </a:rPr>
              <a:t>conflits</a:t>
            </a:r>
            <a:r>
              <a:rPr lang="en-GB" sz="1300" dirty="0">
                <a:ea typeface="ＭＳ Ｐゴシック"/>
              </a:rPr>
              <a:t>: </a:t>
            </a:r>
            <a:r>
              <a:rPr lang="en-GB" sz="1300" b="0" dirty="0">
                <a:ea typeface="ＭＳ Ｐゴシック"/>
              </a:rPr>
              <a:t>Le bétail peut être volé ou endommagé. Les éleveurs peuvent être attaqués par des voleurs. Les différends concernant les ressources foncières peuvent entraîner de graves conflits entre les éleveurs et les agriculteurs.</a:t>
            </a:r>
          </a:p>
          <a:p>
            <a:pPr marL="287655" indent="-287655">
              <a:spcBef>
                <a:spcPts val="600"/>
              </a:spcBef>
              <a:spcAft>
                <a:spcPts val="600"/>
              </a:spcAft>
              <a:buFont typeface="Wingdings" panose="05000000000000000000" pitchFamily="2" charset="2"/>
              <a:buChar char="v"/>
            </a:pPr>
            <a:r>
              <a:rPr lang="en-GB" sz="1300" dirty="0">
                <a:ea typeface="ＭＳ Ｐゴシック"/>
              </a:rPr>
              <a:t>Perte des </a:t>
            </a:r>
            <a:r>
              <a:rPr lang="en-GB" sz="1300" dirty="0" err="1">
                <a:ea typeface="ＭＳ Ｐゴシック"/>
              </a:rPr>
              <a:t>connaissances</a:t>
            </a:r>
            <a:r>
              <a:rPr lang="en-GB" sz="1300" dirty="0">
                <a:ea typeface="ＭＳ Ｐゴシック"/>
              </a:rPr>
              <a:t> </a:t>
            </a:r>
            <a:r>
              <a:rPr lang="en-GB" sz="1300" dirty="0" err="1">
                <a:ea typeface="ＭＳ Ｐゴシック"/>
              </a:rPr>
              <a:t>traditionnelles</a:t>
            </a:r>
            <a:r>
              <a:rPr lang="en-GB" sz="1300" dirty="0">
                <a:ea typeface="ＭＳ Ｐゴシック"/>
              </a:rPr>
              <a:t>: </a:t>
            </a:r>
            <a:r>
              <a:rPr lang="en-GB" sz="1300" b="0" dirty="0">
                <a:ea typeface="ＭＳ Ｐゴシック"/>
              </a:rPr>
              <a:t>exode rural des jeunes, manque de bergers, et pas de transmission des connaissances </a:t>
            </a:r>
            <a:r>
              <a:rPr lang="en-GB" sz="1300" b="0" dirty="0" err="1">
                <a:ea typeface="ＭＳ Ｐゴシック"/>
              </a:rPr>
              <a:t>traditionnelles</a:t>
            </a:r>
            <a:r>
              <a:rPr lang="en-GB" sz="1300" b="0" dirty="0">
                <a:ea typeface="ＭＳ Ｐゴシック"/>
              </a:rPr>
              <a:t> à la génération suivante. </a:t>
            </a:r>
          </a:p>
          <a:p>
            <a:pPr marL="287655" indent="-287655">
              <a:spcBef>
                <a:spcPts val="600"/>
              </a:spcBef>
              <a:spcAft>
                <a:spcPts val="600"/>
              </a:spcAft>
              <a:buFont typeface="Wingdings" panose="05000000000000000000" pitchFamily="2" charset="2"/>
              <a:buChar char="v"/>
            </a:pPr>
            <a:r>
              <a:rPr lang="en-GB" sz="1300" dirty="0">
                <a:ea typeface="ＭＳ Ｐゴシック"/>
              </a:rPr>
              <a:t>Accès aux connaissances sur la gestion du </a:t>
            </a:r>
            <a:r>
              <a:rPr lang="en-GB" sz="1300" dirty="0" err="1">
                <a:ea typeface="ＭＳ Ｐゴシック"/>
              </a:rPr>
              <a:t>bétail</a:t>
            </a:r>
            <a:r>
              <a:rPr lang="en-GB" sz="1300" dirty="0">
                <a:ea typeface="ＭＳ Ｐゴシック"/>
              </a:rPr>
              <a:t>: </a:t>
            </a:r>
            <a:r>
              <a:rPr lang="en-GB" sz="1300" b="0" dirty="0">
                <a:ea typeface="ＭＳ Ｐゴシック"/>
              </a:rPr>
              <a:t>manque d'accès aux connaissances sur la gestion du </a:t>
            </a:r>
            <a:r>
              <a:rPr lang="en-GB" sz="1300" b="0" dirty="0" err="1">
                <a:ea typeface="ＭＳ Ｐゴシック"/>
              </a:rPr>
              <a:t>bétail</a:t>
            </a:r>
            <a:r>
              <a:rPr lang="en-GB" sz="1300" b="0" dirty="0">
                <a:ea typeface="ＭＳ Ｐゴシック"/>
              </a:rPr>
              <a:t>.</a:t>
            </a:r>
            <a:endParaRPr lang="en-US" sz="1300" b="0" dirty="0">
              <a:ea typeface="ＭＳ Ｐゴシック"/>
            </a:endParaRPr>
          </a:p>
        </p:txBody>
      </p:sp>
    </p:spTree>
    <p:extLst>
      <p:ext uri="{BB962C8B-B14F-4D97-AF65-F5344CB8AC3E}">
        <p14:creationId xmlns:p14="http://schemas.microsoft.com/office/powerpoint/2010/main" val="2551441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BB35-904C-47C0-B1F5-98049AF8432F}"/>
              </a:ext>
            </a:extLst>
          </p:cNvPr>
          <p:cNvSpPr>
            <a:spLocks noGrp="1"/>
          </p:cNvSpPr>
          <p:nvPr>
            <p:ph type="title"/>
          </p:nvPr>
        </p:nvSpPr>
        <p:spPr/>
        <p:txBody>
          <a:bodyPr/>
          <a:lstStyle/>
          <a:p>
            <a:r>
              <a:rPr lang="en-US"/>
              <a:t>Stratégies d'alimentation</a:t>
            </a:r>
          </a:p>
        </p:txBody>
      </p:sp>
      <p:graphicFrame>
        <p:nvGraphicFramePr>
          <p:cNvPr id="7" name="Table 6">
            <a:extLst>
              <a:ext uri="{FF2B5EF4-FFF2-40B4-BE49-F238E27FC236}">
                <a16:creationId xmlns:a16="http://schemas.microsoft.com/office/drawing/2014/main" id="{FB3CDCD7-0F8A-4316-AD12-7B73C52F324F}"/>
              </a:ext>
            </a:extLst>
          </p:cNvPr>
          <p:cNvGraphicFramePr>
            <a:graphicFrameLocks noGrp="1"/>
          </p:cNvGraphicFramePr>
          <p:nvPr>
            <p:extLst>
              <p:ext uri="{D42A27DB-BD31-4B8C-83A1-F6EECF244321}">
                <p14:modId xmlns:p14="http://schemas.microsoft.com/office/powerpoint/2010/main" val="55387455"/>
              </p:ext>
            </p:extLst>
          </p:nvPr>
        </p:nvGraphicFramePr>
        <p:xfrm>
          <a:off x="490818" y="1410224"/>
          <a:ext cx="8162363" cy="4430954"/>
        </p:xfrm>
        <a:graphic>
          <a:graphicData uri="http://schemas.openxmlformats.org/drawingml/2006/table">
            <a:tbl>
              <a:tblPr firstRow="1" firstCol="1" bandRow="1"/>
              <a:tblGrid>
                <a:gridCol w="4309826">
                  <a:extLst>
                    <a:ext uri="{9D8B030D-6E8A-4147-A177-3AD203B41FA5}">
                      <a16:colId xmlns:a16="http://schemas.microsoft.com/office/drawing/2014/main" val="2931315637"/>
                    </a:ext>
                  </a:extLst>
                </a:gridCol>
                <a:gridCol w="3852537">
                  <a:extLst>
                    <a:ext uri="{9D8B030D-6E8A-4147-A177-3AD203B41FA5}">
                      <a16:colId xmlns:a16="http://schemas.microsoft.com/office/drawing/2014/main" val="2479352961"/>
                    </a:ext>
                  </a:extLst>
                </a:gridCol>
              </a:tblGrid>
              <a:tr h="613309">
                <a:tc>
                  <a:txBody>
                    <a:bodyPr/>
                    <a:lstStyle/>
                    <a:p>
                      <a:pPr marL="285750" indent="-285750" algn="l">
                        <a:lnSpc>
                          <a:spcPts val="2000"/>
                        </a:lnSpc>
                        <a:spcAft>
                          <a:spcPts val="600"/>
                        </a:spcAft>
                        <a:buFont typeface="Wingdings" panose="05000000000000000000" pitchFamily="2" charset="2"/>
                        <a:buChar char="v"/>
                      </a:pPr>
                      <a:r>
                        <a:rPr lang="en-US" sz="1300" b="0">
                          <a:effectLst/>
                          <a:latin typeface="+mn-lt"/>
                          <a:ea typeface="SimSun" panose="02010600030101010101" pitchFamily="2" charset="-122"/>
                          <a:cs typeface="Times New Roman" panose="02020603050405020304" pitchFamily="18" charset="0"/>
                        </a:rPr>
                        <a:t>Le bétail est nourri par le pâturage.</a:t>
                      </a:r>
                      <a:endParaRPr lang="en-GB" sz="1300" b="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9CC97D"/>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300" i="0" dirty="0">
                          <a:effectLst/>
                          <a:latin typeface="+mn-lt"/>
                          <a:ea typeface="SimSun" panose="02010600030101010101" pitchFamily="2" charset="-122"/>
                          <a:cs typeface="Times New Roman" panose="02020603050405020304" pitchFamily="18" charset="0"/>
                        </a:rPr>
                        <a:t>pour exploitations à </a:t>
                      </a:r>
                      <a:r>
                        <a:rPr lang="en-US" sz="1300" i="0" dirty="0" err="1">
                          <a:effectLst/>
                          <a:latin typeface="+mn-lt"/>
                          <a:ea typeface="SimSun" panose="02010600030101010101" pitchFamily="2" charset="-122"/>
                          <a:cs typeface="Times New Roman" panose="02020603050405020304" pitchFamily="18" charset="0"/>
                        </a:rPr>
                        <a:t>niveau</a:t>
                      </a:r>
                      <a:r>
                        <a:rPr lang="en-US" sz="1300" i="0" dirty="0">
                          <a:effectLst/>
                          <a:latin typeface="+mn-lt"/>
                          <a:ea typeface="SimSun" panose="02010600030101010101" pitchFamily="2" charset="-122"/>
                          <a:cs typeface="Times New Roman" panose="02020603050405020304" pitchFamily="18" charset="0"/>
                        </a:rPr>
                        <a:t> de production </a:t>
                      </a:r>
                      <a:r>
                        <a:rPr lang="en-US" sz="1300" i="0" dirty="0" err="1">
                          <a:effectLst/>
                          <a:latin typeface="+mn-lt"/>
                          <a:ea typeface="SimSun" panose="02010600030101010101" pitchFamily="2" charset="-122"/>
                          <a:cs typeface="Times New Roman" panose="02020603050405020304" pitchFamily="18" charset="0"/>
                        </a:rPr>
                        <a:t>faible</a:t>
                      </a:r>
                      <a:r>
                        <a:rPr lang="en-US" sz="1300" i="0" dirty="0">
                          <a:effectLst/>
                          <a:latin typeface="+mn-lt"/>
                          <a:ea typeface="SimSun" panose="02010600030101010101" pitchFamily="2" charset="-122"/>
                          <a:cs typeface="Times New Roman" panose="02020603050405020304" pitchFamily="18" charset="0"/>
                        </a:rPr>
                        <a:t> </a:t>
                      </a:r>
                      <a:r>
                        <a:rPr lang="en-US" sz="1300" i="0" dirty="0" err="1">
                          <a:effectLst/>
                          <a:latin typeface="+mn-lt"/>
                          <a:ea typeface="SimSun" panose="02010600030101010101" pitchFamily="2" charset="-122"/>
                          <a:cs typeface="Times New Roman" panose="02020603050405020304" pitchFamily="18" charset="0"/>
                        </a:rPr>
                        <a:t>ou</a:t>
                      </a:r>
                      <a:r>
                        <a:rPr lang="en-US" sz="1300" i="0" dirty="0">
                          <a:effectLst/>
                          <a:latin typeface="+mn-lt"/>
                          <a:ea typeface="SimSun" panose="02010600030101010101" pitchFamily="2" charset="-122"/>
                          <a:cs typeface="Times New Roman" panose="02020603050405020304" pitchFamily="18" charset="0"/>
                        </a:rPr>
                        <a:t> </a:t>
                      </a:r>
                      <a:r>
                        <a:rPr lang="en-US" sz="1300" i="0" dirty="0" err="1">
                          <a:effectLst/>
                          <a:latin typeface="+mn-lt"/>
                          <a:ea typeface="SimSun" panose="02010600030101010101" pitchFamily="2" charset="-122"/>
                          <a:cs typeface="Times New Roman" panose="02020603050405020304" pitchFamily="18" charset="0"/>
                        </a:rPr>
                        <a:t>moyen</a:t>
                      </a:r>
                      <a:endParaRPr lang="en-GB" sz="1300" i="0" dirty="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EFF6EA"/>
                    </a:solidFill>
                  </a:tcPr>
                </a:tc>
                <a:extLst>
                  <a:ext uri="{0D108BD9-81ED-4DB2-BD59-A6C34878D82A}">
                    <a16:rowId xmlns:a16="http://schemas.microsoft.com/office/drawing/2014/main" val="245160484"/>
                  </a:ext>
                </a:extLst>
              </a:tr>
              <a:tr h="602362">
                <a:tc>
                  <a:txBody>
                    <a:bodyPr/>
                    <a:lstStyle/>
                    <a:p>
                      <a:pPr marL="285750" indent="-285750" algn="l">
                        <a:lnSpc>
                          <a:spcPts val="2000"/>
                        </a:lnSpc>
                        <a:spcAft>
                          <a:spcPts val="600"/>
                        </a:spcAft>
                        <a:buFont typeface="Wingdings" panose="05000000000000000000" pitchFamily="2" charset="2"/>
                        <a:buChar char="v"/>
                      </a:pPr>
                      <a:r>
                        <a:rPr lang="en-US" sz="1300" b="0" dirty="0" err="1">
                          <a:effectLst/>
                          <a:latin typeface="+mn-lt"/>
                          <a:ea typeface="SimSun" panose="02010600030101010101" pitchFamily="2" charset="-122"/>
                          <a:cs typeface="Times New Roman" panose="02020603050405020304" pitchFamily="18" charset="0"/>
                        </a:rPr>
                        <a:t>Combinaison</a:t>
                      </a:r>
                      <a:r>
                        <a:rPr lang="en-US" sz="1300" b="0" dirty="0">
                          <a:effectLst/>
                          <a:latin typeface="+mn-lt"/>
                          <a:ea typeface="SimSun" panose="02010600030101010101" pitchFamily="2" charset="-122"/>
                          <a:cs typeface="Times New Roman" panose="02020603050405020304" pitchFamily="18" charset="0"/>
                        </a:rPr>
                        <a:t> de </a:t>
                      </a:r>
                      <a:r>
                        <a:rPr lang="en-US" sz="1300" b="0" dirty="0" err="1">
                          <a:effectLst/>
                          <a:latin typeface="+mn-lt"/>
                          <a:ea typeface="SimSun" panose="02010600030101010101" pitchFamily="2" charset="-122"/>
                          <a:cs typeface="Times New Roman" panose="02020603050405020304" pitchFamily="18" charset="0"/>
                        </a:rPr>
                        <a:t>pâturage</a:t>
                      </a:r>
                      <a:r>
                        <a:rPr lang="en-US" sz="1300" b="0" dirty="0">
                          <a:effectLst/>
                          <a:latin typeface="+mn-lt"/>
                          <a:ea typeface="SimSun" panose="02010600030101010101" pitchFamily="2" charset="-122"/>
                          <a:cs typeface="Times New Roman" panose="02020603050405020304" pitchFamily="18" charset="0"/>
                        </a:rPr>
                        <a:t> et de </a:t>
                      </a:r>
                      <a:r>
                        <a:rPr lang="en-US" sz="1300" b="0" dirty="0" err="1">
                          <a:effectLst/>
                          <a:latin typeface="+mn-lt"/>
                          <a:ea typeface="SimSun" panose="02010600030101010101" pitchFamily="2" charset="-122"/>
                          <a:cs typeface="Times New Roman" panose="02020603050405020304" pitchFamily="18" charset="0"/>
                        </a:rPr>
                        <a:t>foin</a:t>
                      </a:r>
                      <a:r>
                        <a:rPr lang="en-US" sz="1300" b="0" dirty="0">
                          <a:effectLst/>
                          <a:latin typeface="+mn-lt"/>
                          <a:ea typeface="SimSun" panose="02010600030101010101" pitchFamily="2" charset="-122"/>
                          <a:cs typeface="Times New Roman" panose="02020603050405020304" pitchFamily="18" charset="0"/>
                        </a:rPr>
                        <a:t>/ensilage </a:t>
                      </a:r>
                      <a:r>
                        <a:rPr lang="en-US" sz="1300" b="0" dirty="0" err="1">
                          <a:effectLst/>
                          <a:latin typeface="+mn-lt"/>
                          <a:ea typeface="SimSun" panose="02010600030101010101" pitchFamily="2" charset="-122"/>
                          <a:cs typeface="Times New Roman" panose="02020603050405020304" pitchFamily="18" charset="0"/>
                        </a:rPr>
                        <a:t>produit</a:t>
                      </a:r>
                      <a:r>
                        <a:rPr lang="en-US" sz="1300" b="0" dirty="0">
                          <a:effectLst/>
                          <a:latin typeface="+mn-lt"/>
                          <a:ea typeface="SimSun" panose="02010600030101010101" pitchFamily="2" charset="-122"/>
                          <a:cs typeface="Times New Roman" panose="02020603050405020304" pitchFamily="18" charset="0"/>
                        </a:rPr>
                        <a:t> </a:t>
                      </a:r>
                      <a:br>
                        <a:rPr lang="en-US" sz="1300" b="0" dirty="0">
                          <a:effectLst/>
                          <a:latin typeface="+mn-lt"/>
                          <a:ea typeface="SimSun" panose="02010600030101010101" pitchFamily="2" charset="-122"/>
                          <a:cs typeface="Times New Roman" panose="02020603050405020304" pitchFamily="18" charset="0"/>
                        </a:rPr>
                      </a:br>
                      <a:r>
                        <a:rPr lang="en-US" sz="1300" b="0" dirty="0">
                          <a:effectLst/>
                          <a:latin typeface="+mn-lt"/>
                          <a:ea typeface="SimSun" panose="02010600030101010101" pitchFamily="2" charset="-122"/>
                          <a:cs typeface="Times New Roman" panose="02020603050405020304" pitchFamily="18" charset="0"/>
                        </a:rPr>
                        <a:t>sur </a:t>
                      </a:r>
                      <a:r>
                        <a:rPr lang="en-US" sz="1300" b="0" dirty="0" err="1">
                          <a:effectLst/>
                          <a:latin typeface="+mn-lt"/>
                          <a:ea typeface="SimSun" panose="02010600030101010101" pitchFamily="2" charset="-122"/>
                          <a:cs typeface="Times New Roman" panose="02020603050405020304" pitchFamily="18" charset="0"/>
                        </a:rPr>
                        <a:t>l'exploitation</a:t>
                      </a:r>
                      <a:endParaRPr lang="en-GB" sz="1300" b="0" dirty="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9CC97D"/>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300" i="0" dirty="0">
                          <a:effectLst/>
                          <a:latin typeface="+mn-lt"/>
                          <a:ea typeface="SimSun" panose="02010600030101010101" pitchFamily="2" charset="-122"/>
                          <a:cs typeface="Times New Roman" panose="02020603050405020304" pitchFamily="18" charset="0"/>
                        </a:rPr>
                        <a:t>pour exploitations à </a:t>
                      </a:r>
                      <a:r>
                        <a:rPr lang="en-US" sz="1300" i="0" dirty="0" err="1">
                          <a:effectLst/>
                          <a:latin typeface="+mn-lt"/>
                          <a:ea typeface="SimSun" panose="02010600030101010101" pitchFamily="2" charset="-122"/>
                          <a:cs typeface="Times New Roman" panose="02020603050405020304" pitchFamily="18" charset="0"/>
                        </a:rPr>
                        <a:t>niveau</a:t>
                      </a:r>
                      <a:r>
                        <a:rPr lang="en-US" sz="1300" i="0" dirty="0">
                          <a:effectLst/>
                          <a:latin typeface="+mn-lt"/>
                          <a:ea typeface="SimSun" panose="02010600030101010101" pitchFamily="2" charset="-122"/>
                          <a:cs typeface="Times New Roman" panose="02020603050405020304" pitchFamily="18" charset="0"/>
                        </a:rPr>
                        <a:t> de production </a:t>
                      </a:r>
                      <a:r>
                        <a:rPr lang="en-US" sz="1300" i="0" dirty="0" err="1">
                          <a:effectLst/>
                          <a:latin typeface="+mn-lt"/>
                          <a:ea typeface="SimSun" panose="02010600030101010101" pitchFamily="2" charset="-122"/>
                          <a:cs typeface="Times New Roman" panose="02020603050405020304" pitchFamily="18" charset="0"/>
                        </a:rPr>
                        <a:t>faible</a:t>
                      </a:r>
                      <a:r>
                        <a:rPr lang="en-US" sz="1300" i="0" dirty="0">
                          <a:effectLst/>
                          <a:latin typeface="+mn-lt"/>
                          <a:ea typeface="SimSun" panose="02010600030101010101" pitchFamily="2" charset="-122"/>
                          <a:cs typeface="Times New Roman" panose="02020603050405020304" pitchFamily="18" charset="0"/>
                        </a:rPr>
                        <a:t> </a:t>
                      </a:r>
                      <a:r>
                        <a:rPr lang="en-US" sz="1300" i="0" dirty="0" err="1">
                          <a:effectLst/>
                          <a:latin typeface="+mn-lt"/>
                          <a:ea typeface="SimSun" panose="02010600030101010101" pitchFamily="2" charset="-122"/>
                          <a:cs typeface="Times New Roman" panose="02020603050405020304" pitchFamily="18" charset="0"/>
                        </a:rPr>
                        <a:t>ou</a:t>
                      </a:r>
                      <a:r>
                        <a:rPr lang="en-US" sz="1300" i="0" dirty="0">
                          <a:effectLst/>
                          <a:latin typeface="+mn-lt"/>
                          <a:ea typeface="SimSun" panose="02010600030101010101" pitchFamily="2" charset="-122"/>
                          <a:cs typeface="Times New Roman" panose="02020603050405020304" pitchFamily="18" charset="0"/>
                        </a:rPr>
                        <a:t> </a:t>
                      </a:r>
                      <a:r>
                        <a:rPr lang="en-US" sz="1300" i="0" dirty="0" err="1">
                          <a:effectLst/>
                          <a:latin typeface="+mn-lt"/>
                          <a:ea typeface="SimSun" panose="02010600030101010101" pitchFamily="2" charset="-122"/>
                          <a:cs typeface="Times New Roman" panose="02020603050405020304" pitchFamily="18" charset="0"/>
                        </a:rPr>
                        <a:t>moyen</a:t>
                      </a:r>
                      <a:endParaRPr lang="en-GB" sz="1300" i="0" dirty="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EFF6EA"/>
                    </a:solidFill>
                  </a:tcPr>
                </a:tc>
                <a:extLst>
                  <a:ext uri="{0D108BD9-81ED-4DB2-BD59-A6C34878D82A}">
                    <a16:rowId xmlns:a16="http://schemas.microsoft.com/office/drawing/2014/main" val="558276840"/>
                  </a:ext>
                </a:extLst>
              </a:tr>
              <a:tr h="1019033">
                <a:tc>
                  <a:txBody>
                    <a:bodyPr/>
                    <a:lstStyle/>
                    <a:p>
                      <a:pPr marL="285750" indent="-285750" algn="l">
                        <a:lnSpc>
                          <a:spcPts val="2000"/>
                        </a:lnSpc>
                        <a:spcAft>
                          <a:spcPts val="600"/>
                        </a:spcAft>
                        <a:buFont typeface="Wingdings" panose="05000000000000000000" pitchFamily="2" charset="2"/>
                        <a:buChar char="v"/>
                      </a:pPr>
                      <a:r>
                        <a:rPr lang="en-US" sz="1300" b="0" dirty="0">
                          <a:effectLst/>
                          <a:latin typeface="+mn-lt"/>
                          <a:ea typeface="SimSun" panose="02010600030101010101" pitchFamily="2" charset="-122"/>
                          <a:cs typeface="Times New Roman" panose="02020603050405020304" pitchFamily="18" charset="0"/>
                        </a:rPr>
                        <a:t>Le </a:t>
                      </a:r>
                      <a:r>
                        <a:rPr lang="en-US" sz="1300" b="0" dirty="0" err="1">
                          <a:effectLst/>
                          <a:latin typeface="+mn-lt"/>
                          <a:ea typeface="SimSun" panose="02010600030101010101" pitchFamily="2" charset="-122"/>
                          <a:cs typeface="Times New Roman" panose="02020603050405020304" pitchFamily="18" charset="0"/>
                        </a:rPr>
                        <a:t>bétail</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est</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nourri</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principalement</a:t>
                      </a:r>
                      <a:r>
                        <a:rPr lang="en-US" sz="1300" b="0" dirty="0">
                          <a:effectLst/>
                          <a:latin typeface="+mn-lt"/>
                          <a:ea typeface="SimSun" panose="02010600030101010101" pitchFamily="2" charset="-122"/>
                          <a:cs typeface="Times New Roman" panose="02020603050405020304" pitchFamily="18" charset="0"/>
                        </a:rPr>
                        <a:t> de </a:t>
                      </a:r>
                      <a:r>
                        <a:rPr lang="en-US" sz="1300" b="0" dirty="0" err="1">
                          <a:effectLst/>
                          <a:latin typeface="+mn-lt"/>
                          <a:ea typeface="SimSun" panose="02010600030101010101" pitchFamily="2" charset="-122"/>
                          <a:cs typeface="Times New Roman" panose="02020603050405020304" pitchFamily="18" charset="0"/>
                        </a:rPr>
                        <a:t>pâturages</a:t>
                      </a:r>
                      <a:r>
                        <a:rPr lang="en-US" sz="1300" b="0" dirty="0">
                          <a:effectLst/>
                          <a:latin typeface="+mn-lt"/>
                          <a:ea typeface="SimSun" panose="02010600030101010101" pitchFamily="2" charset="-122"/>
                          <a:cs typeface="Times New Roman" panose="02020603050405020304" pitchFamily="18" charset="0"/>
                        </a:rPr>
                        <a:t>/</a:t>
                      </a:r>
                      <a:br>
                        <a:rPr lang="en-US" sz="1300" b="0" dirty="0">
                          <a:effectLst/>
                          <a:latin typeface="+mn-lt"/>
                          <a:ea typeface="SimSun" panose="02010600030101010101" pitchFamily="2" charset="-122"/>
                          <a:cs typeface="Times New Roman" panose="02020603050405020304" pitchFamily="18" charset="0"/>
                        </a:rPr>
                      </a:br>
                      <a:r>
                        <a:rPr lang="en-US" sz="1300" b="0" dirty="0">
                          <a:effectLst/>
                          <a:latin typeface="+mn-lt"/>
                          <a:ea typeface="SimSun" panose="02010600030101010101" pitchFamily="2" charset="-122"/>
                          <a:cs typeface="Times New Roman" panose="02020603050405020304" pitchFamily="18" charset="0"/>
                        </a:rPr>
                        <a:t>de prairies de haute </a:t>
                      </a:r>
                      <a:r>
                        <a:rPr lang="en-US" sz="1300" b="0" dirty="0" err="1">
                          <a:effectLst/>
                          <a:latin typeface="+mn-lt"/>
                          <a:ea typeface="SimSun" panose="02010600030101010101" pitchFamily="2" charset="-122"/>
                          <a:cs typeface="Times New Roman" panose="02020603050405020304" pitchFamily="18" charset="0"/>
                        </a:rPr>
                        <a:t>qualité</a:t>
                      </a:r>
                      <a:r>
                        <a:rPr lang="en-US" sz="1300" b="0" dirty="0">
                          <a:effectLst/>
                          <a:latin typeface="+mn-lt"/>
                          <a:ea typeface="SimSun" panose="02010600030101010101" pitchFamily="2" charset="-122"/>
                          <a:cs typeface="Times New Roman" panose="02020603050405020304" pitchFamily="18" charset="0"/>
                        </a:rPr>
                        <a:t> pendant les </a:t>
                      </a:r>
                      <a:r>
                        <a:rPr lang="en-US" sz="1300" b="0" dirty="0" err="1">
                          <a:effectLst/>
                          <a:latin typeface="+mn-lt"/>
                          <a:ea typeface="SimSun" panose="02010600030101010101" pitchFamily="2" charset="-122"/>
                          <a:cs typeface="Times New Roman" panose="02020603050405020304" pitchFamily="18" charset="0"/>
                        </a:rPr>
                        <a:t>périodes</a:t>
                      </a:r>
                      <a:r>
                        <a:rPr lang="en-US" sz="1300" b="0" dirty="0">
                          <a:effectLst/>
                          <a:latin typeface="+mn-lt"/>
                          <a:ea typeface="SimSun" panose="02010600030101010101" pitchFamily="2" charset="-122"/>
                          <a:cs typeface="Times New Roman" panose="02020603050405020304" pitchFamily="18" charset="0"/>
                        </a:rPr>
                        <a:t> de </a:t>
                      </a:r>
                      <a:r>
                        <a:rPr lang="en-US" sz="1300" b="0" dirty="0" err="1">
                          <a:effectLst/>
                          <a:latin typeface="+mn-lt"/>
                          <a:ea typeface="SimSun" panose="02010600030101010101" pitchFamily="2" charset="-122"/>
                          <a:cs typeface="Times New Roman" panose="02020603050405020304" pitchFamily="18" charset="0"/>
                        </a:rPr>
                        <a:t>végétation</a:t>
                      </a:r>
                      <a:r>
                        <a:rPr lang="en-US" sz="1300" b="0" dirty="0">
                          <a:effectLst/>
                          <a:latin typeface="+mn-lt"/>
                          <a:ea typeface="SimSun" panose="02010600030101010101" pitchFamily="2" charset="-122"/>
                          <a:cs typeface="Times New Roman" panose="02020603050405020304" pitchFamily="18" charset="0"/>
                        </a:rPr>
                        <a:t> et de </a:t>
                      </a:r>
                      <a:r>
                        <a:rPr lang="en-US" sz="1300" b="0" dirty="0" err="1">
                          <a:effectLst/>
                          <a:latin typeface="+mn-lt"/>
                          <a:ea typeface="SimSun" panose="02010600030101010101" pitchFamily="2" charset="-122"/>
                          <a:cs typeface="Times New Roman" panose="02020603050405020304" pitchFamily="18" charset="0"/>
                        </a:rPr>
                        <a:t>fourrage</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conservé</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produit</a:t>
                      </a:r>
                      <a:r>
                        <a:rPr lang="en-US" sz="1300" b="0" dirty="0">
                          <a:effectLst/>
                          <a:latin typeface="+mn-lt"/>
                          <a:ea typeface="SimSun" panose="02010600030101010101" pitchFamily="2" charset="-122"/>
                          <a:cs typeface="Times New Roman" panose="02020603050405020304" pitchFamily="18" charset="0"/>
                        </a:rPr>
                        <a:t> sur la </a:t>
                      </a:r>
                      <a:r>
                        <a:rPr lang="en-US" sz="1300" b="0" dirty="0" err="1">
                          <a:effectLst/>
                          <a:latin typeface="+mn-lt"/>
                          <a:ea typeface="SimSun" panose="02010600030101010101" pitchFamily="2" charset="-122"/>
                          <a:cs typeface="Times New Roman" panose="02020603050405020304" pitchFamily="18" charset="0"/>
                        </a:rPr>
                        <a:t>ferme</a:t>
                      </a:r>
                      <a:r>
                        <a:rPr lang="en-US" sz="1300" b="0" dirty="0">
                          <a:effectLst/>
                          <a:latin typeface="+mn-lt"/>
                          <a:ea typeface="SimSun" panose="02010600030101010101" pitchFamily="2" charset="-122"/>
                          <a:cs typeface="Times New Roman" panose="02020603050405020304" pitchFamily="18" charset="0"/>
                        </a:rPr>
                        <a:t> pendant la </a:t>
                      </a:r>
                      <a:r>
                        <a:rPr lang="en-US" sz="1300" b="0" dirty="0" err="1">
                          <a:effectLst/>
                          <a:latin typeface="+mn-lt"/>
                          <a:ea typeface="SimSun" panose="02010600030101010101" pitchFamily="2" charset="-122"/>
                          <a:cs typeface="Times New Roman" panose="02020603050405020304" pitchFamily="18" charset="0"/>
                        </a:rPr>
                        <a:t>saison</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sèche</a:t>
                      </a:r>
                      <a:r>
                        <a:rPr lang="en-US" sz="1300" b="0" dirty="0">
                          <a:effectLst/>
                          <a:latin typeface="+mn-lt"/>
                          <a:ea typeface="SimSun" panose="02010600030101010101" pitchFamily="2" charset="-122"/>
                          <a:cs typeface="Times New Roman" panose="02020603050405020304" pitchFamily="18" charset="0"/>
                        </a:rPr>
                        <a:t>.</a:t>
                      </a:r>
                      <a:endParaRPr lang="en-GB" sz="1300" b="0" dirty="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9CC97D"/>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300" i="0" dirty="0">
                          <a:effectLst/>
                          <a:latin typeface="+mn-lt"/>
                          <a:ea typeface="SimSun" panose="02010600030101010101" pitchFamily="2" charset="-122"/>
                          <a:cs typeface="Times New Roman" panose="02020603050405020304" pitchFamily="18" charset="0"/>
                        </a:rPr>
                        <a:t>pour exploitations à </a:t>
                      </a:r>
                      <a:r>
                        <a:rPr lang="en-US" sz="1300" i="0" dirty="0" err="1">
                          <a:effectLst/>
                          <a:latin typeface="+mn-lt"/>
                          <a:ea typeface="SimSun" panose="02010600030101010101" pitchFamily="2" charset="-122"/>
                          <a:cs typeface="Times New Roman" panose="02020603050405020304" pitchFamily="18" charset="0"/>
                        </a:rPr>
                        <a:t>niveau</a:t>
                      </a:r>
                      <a:r>
                        <a:rPr lang="en-US" sz="1300" i="0" dirty="0">
                          <a:effectLst/>
                          <a:latin typeface="+mn-lt"/>
                          <a:ea typeface="SimSun" panose="02010600030101010101" pitchFamily="2" charset="-122"/>
                          <a:cs typeface="Times New Roman" panose="02020603050405020304" pitchFamily="18" charset="0"/>
                        </a:rPr>
                        <a:t> de production </a:t>
                      </a:r>
                      <a:r>
                        <a:rPr lang="en-US" sz="1300" i="0" dirty="0" err="1">
                          <a:effectLst/>
                          <a:latin typeface="+mn-lt"/>
                          <a:ea typeface="SimSun" panose="02010600030101010101" pitchFamily="2" charset="-122"/>
                          <a:cs typeface="Times New Roman" panose="02020603050405020304" pitchFamily="18" charset="0"/>
                        </a:rPr>
                        <a:t>moyen</a:t>
                      </a:r>
                      <a:r>
                        <a:rPr lang="en-US" sz="1300" i="0" dirty="0">
                          <a:effectLst/>
                          <a:latin typeface="+mn-lt"/>
                          <a:ea typeface="SimSun" panose="02010600030101010101" pitchFamily="2" charset="-122"/>
                          <a:cs typeface="Times New Roman" panose="02020603050405020304" pitchFamily="18" charset="0"/>
                        </a:rPr>
                        <a:t> à </a:t>
                      </a:r>
                      <a:r>
                        <a:rPr lang="en-US" sz="1300" i="0" dirty="0" err="1">
                          <a:effectLst/>
                          <a:latin typeface="+mn-lt"/>
                          <a:ea typeface="SimSun" panose="02010600030101010101" pitchFamily="2" charset="-122"/>
                          <a:cs typeface="Times New Roman" panose="02020603050405020304" pitchFamily="18" charset="0"/>
                        </a:rPr>
                        <a:t>élevé</a:t>
                      </a:r>
                      <a:endParaRPr lang="en-GB" sz="1300" i="0" dirty="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EFF6EA"/>
                    </a:solidFill>
                  </a:tcPr>
                </a:tc>
                <a:extLst>
                  <a:ext uri="{0D108BD9-81ED-4DB2-BD59-A6C34878D82A}">
                    <a16:rowId xmlns:a16="http://schemas.microsoft.com/office/drawing/2014/main" val="4207603612"/>
                  </a:ext>
                </a:extLst>
              </a:tr>
              <a:tr h="602778">
                <a:tc>
                  <a:txBody>
                    <a:bodyPr/>
                    <a:lstStyle/>
                    <a:p>
                      <a:pPr marL="285750" indent="-285750" algn="l">
                        <a:lnSpc>
                          <a:spcPts val="2000"/>
                        </a:lnSpc>
                        <a:spcAft>
                          <a:spcPts val="600"/>
                        </a:spcAft>
                        <a:buFont typeface="Wingdings" panose="05000000000000000000" pitchFamily="2" charset="2"/>
                        <a:buChar char="v"/>
                      </a:pPr>
                      <a:r>
                        <a:rPr lang="en-US" sz="1300" b="0" dirty="0" err="1">
                          <a:effectLst/>
                          <a:latin typeface="+mn-lt"/>
                          <a:ea typeface="SimSun" panose="02010600030101010101" pitchFamily="2" charset="-122"/>
                          <a:cs typeface="Times New Roman" panose="02020603050405020304" pitchFamily="18" charset="0"/>
                        </a:rPr>
                        <a:t>Combinaison</a:t>
                      </a:r>
                      <a:r>
                        <a:rPr lang="en-US" sz="1300" b="0" dirty="0">
                          <a:effectLst/>
                          <a:latin typeface="+mn-lt"/>
                          <a:ea typeface="SimSun" panose="02010600030101010101" pitchFamily="2" charset="-122"/>
                          <a:cs typeface="Times New Roman" panose="02020603050405020304" pitchFamily="18" charset="0"/>
                        </a:rPr>
                        <a:t> de prairies de </a:t>
                      </a:r>
                      <a:r>
                        <a:rPr lang="en-US" sz="1300" b="0" dirty="0" err="1">
                          <a:effectLst/>
                          <a:latin typeface="+mn-lt"/>
                          <a:ea typeface="SimSun" panose="02010600030101010101" pitchFamily="2" charset="-122"/>
                          <a:cs typeface="Times New Roman" panose="02020603050405020304" pitchFamily="18" charset="0"/>
                        </a:rPr>
                        <a:t>faible</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qualité</a:t>
                      </a:r>
                      <a:r>
                        <a:rPr lang="en-US" sz="1300" b="0" dirty="0">
                          <a:effectLst/>
                          <a:latin typeface="+mn-lt"/>
                          <a:ea typeface="SimSun" panose="02010600030101010101" pitchFamily="2" charset="-122"/>
                          <a:cs typeface="Times New Roman" panose="02020603050405020304" pitchFamily="18" charset="0"/>
                        </a:rPr>
                        <a:t> et de </a:t>
                      </a:r>
                      <a:r>
                        <a:rPr lang="en-US" sz="1300" b="0" dirty="0" err="1">
                          <a:effectLst/>
                          <a:latin typeface="+mn-lt"/>
                          <a:ea typeface="SimSun" panose="02010600030101010101" pitchFamily="2" charset="-122"/>
                          <a:cs typeface="Times New Roman" panose="02020603050405020304" pitchFamily="18" charset="0"/>
                        </a:rPr>
                        <a:t>peu</a:t>
                      </a:r>
                      <a:r>
                        <a:rPr lang="en-US" sz="1300" b="0" dirty="0">
                          <a:effectLst/>
                          <a:latin typeface="+mn-lt"/>
                          <a:ea typeface="SimSun" panose="02010600030101010101" pitchFamily="2" charset="-122"/>
                          <a:cs typeface="Times New Roman" panose="02020603050405020304" pitchFamily="18" charset="0"/>
                        </a:rPr>
                        <a:t> de </a:t>
                      </a:r>
                      <a:r>
                        <a:rPr lang="en-US" sz="1300" b="0" dirty="0" err="1">
                          <a:effectLst/>
                          <a:latin typeface="+mn-lt"/>
                          <a:ea typeface="SimSun" panose="02010600030101010101" pitchFamily="2" charset="-122"/>
                          <a:cs typeface="Times New Roman" panose="02020603050405020304" pitchFamily="18" charset="0"/>
                        </a:rPr>
                        <a:t>fourrages</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achetés</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ou</a:t>
                      </a:r>
                      <a:r>
                        <a:rPr lang="en-US" sz="1300" b="0" dirty="0">
                          <a:effectLst/>
                          <a:latin typeface="+mn-lt"/>
                          <a:ea typeface="SimSun" panose="02010600030101010101" pitchFamily="2" charset="-122"/>
                          <a:cs typeface="Times New Roman" panose="02020603050405020304" pitchFamily="18" charset="0"/>
                        </a:rPr>
                        <a:t> de la </a:t>
                      </a:r>
                      <a:r>
                        <a:rPr lang="en-US" sz="1300" b="0" dirty="0" err="1">
                          <a:effectLst/>
                          <a:latin typeface="+mn-lt"/>
                          <a:ea typeface="SimSun" panose="02010600030101010101" pitchFamily="2" charset="-122"/>
                          <a:cs typeface="Times New Roman" panose="02020603050405020304" pitchFamily="18" charset="0"/>
                        </a:rPr>
                        <a:t>propre</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ferme</a:t>
                      </a:r>
                      <a:endParaRPr lang="en-GB" sz="1300" b="0" dirty="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9CC97D"/>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300" i="0" dirty="0">
                          <a:effectLst/>
                          <a:latin typeface="+mn-lt"/>
                          <a:ea typeface="SimSun" panose="02010600030101010101" pitchFamily="2" charset="-122"/>
                          <a:cs typeface="Times New Roman" panose="02020603050405020304" pitchFamily="18" charset="0"/>
                        </a:rPr>
                        <a:t>pour exploitations à </a:t>
                      </a:r>
                      <a:r>
                        <a:rPr lang="en-US" sz="1300" i="0" dirty="0" err="1">
                          <a:effectLst/>
                          <a:latin typeface="+mn-lt"/>
                          <a:ea typeface="SimSun" panose="02010600030101010101" pitchFamily="2" charset="-122"/>
                          <a:cs typeface="Times New Roman" panose="02020603050405020304" pitchFamily="18" charset="0"/>
                        </a:rPr>
                        <a:t>faible</a:t>
                      </a:r>
                      <a:r>
                        <a:rPr lang="en-US" sz="1300" i="0" dirty="0">
                          <a:effectLst/>
                          <a:latin typeface="+mn-lt"/>
                          <a:ea typeface="SimSun" panose="02010600030101010101" pitchFamily="2" charset="-122"/>
                          <a:cs typeface="Times New Roman" panose="02020603050405020304" pitchFamily="18" charset="0"/>
                        </a:rPr>
                        <a:t> </a:t>
                      </a:r>
                      <a:r>
                        <a:rPr lang="en-US" sz="1300" i="0" dirty="0" err="1">
                          <a:effectLst/>
                          <a:latin typeface="+mn-lt"/>
                          <a:ea typeface="SimSun" panose="02010600030101010101" pitchFamily="2" charset="-122"/>
                          <a:cs typeface="Times New Roman" panose="02020603050405020304" pitchFamily="18" charset="0"/>
                        </a:rPr>
                        <a:t>niveau</a:t>
                      </a:r>
                      <a:r>
                        <a:rPr lang="en-US" sz="1300" i="0" dirty="0">
                          <a:effectLst/>
                          <a:latin typeface="+mn-lt"/>
                          <a:ea typeface="SimSun" panose="02010600030101010101" pitchFamily="2" charset="-122"/>
                          <a:cs typeface="Times New Roman" panose="02020603050405020304" pitchFamily="18" charset="0"/>
                        </a:rPr>
                        <a:t> de production</a:t>
                      </a:r>
                      <a:endParaRPr lang="en-GB" sz="1300" i="0" dirty="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EFF6EA"/>
                    </a:solidFill>
                  </a:tcPr>
                </a:tc>
                <a:extLst>
                  <a:ext uri="{0D108BD9-81ED-4DB2-BD59-A6C34878D82A}">
                    <a16:rowId xmlns:a16="http://schemas.microsoft.com/office/drawing/2014/main" val="2766498717"/>
                  </a:ext>
                </a:extLst>
              </a:tr>
              <a:tr h="620533">
                <a:tc>
                  <a:txBody>
                    <a:bodyPr/>
                    <a:lstStyle/>
                    <a:p>
                      <a:pPr marL="285750" indent="-285750" algn="l">
                        <a:lnSpc>
                          <a:spcPts val="2000"/>
                        </a:lnSpc>
                        <a:spcAft>
                          <a:spcPts val="600"/>
                        </a:spcAft>
                        <a:buFont typeface="Wingdings" panose="05000000000000000000" pitchFamily="2" charset="2"/>
                        <a:buChar char="v"/>
                      </a:pPr>
                      <a:r>
                        <a:rPr lang="en-US" sz="1300" b="0" dirty="0" err="1">
                          <a:effectLst/>
                          <a:latin typeface="+mn-lt"/>
                          <a:ea typeface="SimSun" panose="02010600030101010101" pitchFamily="2" charset="-122"/>
                          <a:cs typeface="Times New Roman" panose="02020603050405020304" pitchFamily="18" charset="0"/>
                        </a:rPr>
                        <a:t>Combinaison</a:t>
                      </a:r>
                      <a:r>
                        <a:rPr lang="en-US" sz="1300" b="0" dirty="0">
                          <a:effectLst/>
                          <a:latin typeface="+mn-lt"/>
                          <a:ea typeface="SimSun" panose="02010600030101010101" pitchFamily="2" charset="-122"/>
                          <a:cs typeface="Times New Roman" panose="02020603050405020304" pitchFamily="18" charset="0"/>
                        </a:rPr>
                        <a:t> de </a:t>
                      </a:r>
                      <a:r>
                        <a:rPr lang="en-US" sz="1300" b="0" dirty="0" err="1">
                          <a:effectLst/>
                          <a:latin typeface="+mn-lt"/>
                          <a:ea typeface="SimSun" panose="02010600030101010101" pitchFamily="2" charset="-122"/>
                          <a:cs typeface="Times New Roman" panose="02020603050405020304" pitchFamily="18" charset="0"/>
                        </a:rPr>
                        <a:t>fourrages</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autoproduits</a:t>
                      </a:r>
                      <a:r>
                        <a:rPr lang="en-US" sz="1300" b="0" dirty="0">
                          <a:effectLst/>
                          <a:latin typeface="+mn-lt"/>
                          <a:ea typeface="SimSun" panose="02010600030101010101" pitchFamily="2" charset="-122"/>
                          <a:cs typeface="Times New Roman" panose="02020603050405020304" pitchFamily="18" charset="0"/>
                        </a:rPr>
                        <a:t> et </a:t>
                      </a:r>
                      <a:r>
                        <a:rPr lang="en-US" sz="1300" b="0" dirty="0" err="1">
                          <a:effectLst/>
                          <a:latin typeface="+mn-lt"/>
                          <a:ea typeface="SimSun" panose="02010600030101010101" pitchFamily="2" charset="-122"/>
                          <a:cs typeface="Times New Roman" panose="02020603050405020304" pitchFamily="18" charset="0"/>
                        </a:rPr>
                        <a:t>peu</a:t>
                      </a:r>
                      <a:r>
                        <a:rPr lang="en-US" sz="1300" b="0" dirty="0">
                          <a:effectLst/>
                          <a:latin typeface="+mn-lt"/>
                          <a:ea typeface="SimSun" panose="02010600030101010101" pitchFamily="2" charset="-122"/>
                          <a:cs typeface="Times New Roman" panose="02020603050405020304" pitchFamily="18" charset="0"/>
                        </a:rPr>
                        <a:t> de </a:t>
                      </a:r>
                      <a:r>
                        <a:rPr lang="en-US" sz="1300" b="0" dirty="0" err="1">
                          <a:effectLst/>
                          <a:latin typeface="+mn-lt"/>
                          <a:ea typeface="SimSun" panose="02010600030101010101" pitchFamily="2" charset="-122"/>
                          <a:cs typeface="Times New Roman" panose="02020603050405020304" pitchFamily="18" charset="0"/>
                        </a:rPr>
                        <a:t>concentrés</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énergétiques</a:t>
                      </a:r>
                      <a:r>
                        <a:rPr lang="en-US" sz="1300" b="0" dirty="0">
                          <a:effectLst/>
                          <a:latin typeface="+mn-lt"/>
                          <a:ea typeface="SimSun" panose="02010600030101010101" pitchFamily="2" charset="-122"/>
                          <a:cs typeface="Times New Roman" panose="02020603050405020304" pitchFamily="18" charset="0"/>
                        </a:rPr>
                        <a:t>/</a:t>
                      </a:r>
                      <a:r>
                        <a:rPr lang="en-US" sz="1300" b="0" dirty="0" err="1">
                          <a:effectLst/>
                          <a:latin typeface="+mn-lt"/>
                          <a:ea typeface="SimSun" panose="02010600030101010101" pitchFamily="2" charset="-122"/>
                          <a:cs typeface="Times New Roman" panose="02020603050405020304" pitchFamily="18" charset="0"/>
                        </a:rPr>
                        <a:t>protéiques</a:t>
                      </a:r>
                      <a:r>
                        <a:rPr lang="en-US" sz="1300" b="0" dirty="0">
                          <a:effectLst/>
                          <a:latin typeface="+mn-lt"/>
                          <a:ea typeface="SimSun" panose="02010600030101010101" pitchFamily="2" charset="-122"/>
                          <a:cs typeface="Times New Roman" panose="02020603050405020304" pitchFamily="18" charset="0"/>
                        </a:rPr>
                        <a:t> </a:t>
                      </a:r>
                      <a:r>
                        <a:rPr lang="en-US" sz="1300" b="0" dirty="0" err="1">
                          <a:effectLst/>
                          <a:latin typeface="+mn-lt"/>
                          <a:ea typeface="SimSun" panose="02010600030101010101" pitchFamily="2" charset="-122"/>
                          <a:cs typeface="Times New Roman" panose="02020603050405020304" pitchFamily="18" charset="0"/>
                        </a:rPr>
                        <a:t>achetés</a:t>
                      </a:r>
                      <a:endParaRPr lang="en-GB" sz="1300" b="0" dirty="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FFCD3F"/>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300" i="0" dirty="0">
                          <a:effectLst/>
                          <a:latin typeface="+mn-lt"/>
                          <a:ea typeface="SimSun" panose="02010600030101010101" pitchFamily="2" charset="-122"/>
                          <a:cs typeface="Times New Roman" panose="02020603050405020304" pitchFamily="18" charset="0"/>
                        </a:rPr>
                        <a:t>pour exploitations à </a:t>
                      </a:r>
                      <a:r>
                        <a:rPr lang="en-US" sz="1300" i="0" dirty="0" err="1">
                          <a:effectLst/>
                          <a:latin typeface="+mn-lt"/>
                          <a:ea typeface="SimSun" panose="02010600030101010101" pitchFamily="2" charset="-122"/>
                          <a:cs typeface="Times New Roman" panose="02020603050405020304" pitchFamily="18" charset="0"/>
                        </a:rPr>
                        <a:t>niveau</a:t>
                      </a:r>
                      <a:r>
                        <a:rPr lang="en-US" sz="1300" i="0" dirty="0">
                          <a:effectLst/>
                          <a:latin typeface="+mn-lt"/>
                          <a:ea typeface="SimSun" panose="02010600030101010101" pitchFamily="2" charset="-122"/>
                          <a:cs typeface="Times New Roman" panose="02020603050405020304" pitchFamily="18" charset="0"/>
                        </a:rPr>
                        <a:t> de production </a:t>
                      </a:r>
                      <a:r>
                        <a:rPr lang="en-US" sz="1300" i="0" dirty="0" err="1">
                          <a:effectLst/>
                          <a:latin typeface="+mn-lt"/>
                          <a:ea typeface="SimSun" panose="02010600030101010101" pitchFamily="2" charset="-122"/>
                          <a:cs typeface="Times New Roman" panose="02020603050405020304" pitchFamily="18" charset="0"/>
                        </a:rPr>
                        <a:t>moyen</a:t>
                      </a:r>
                      <a:r>
                        <a:rPr lang="en-US" sz="1300" i="0" dirty="0">
                          <a:effectLst/>
                          <a:latin typeface="+mn-lt"/>
                          <a:ea typeface="SimSun" panose="02010600030101010101" pitchFamily="2" charset="-122"/>
                          <a:cs typeface="Times New Roman" panose="02020603050405020304" pitchFamily="18" charset="0"/>
                        </a:rPr>
                        <a:t> à </a:t>
                      </a:r>
                      <a:r>
                        <a:rPr lang="en-US" sz="1300" i="0" dirty="0" err="1">
                          <a:effectLst/>
                          <a:latin typeface="+mn-lt"/>
                          <a:ea typeface="SimSun" panose="02010600030101010101" pitchFamily="2" charset="-122"/>
                          <a:cs typeface="Times New Roman" panose="02020603050405020304" pitchFamily="18" charset="0"/>
                        </a:rPr>
                        <a:t>élevé</a:t>
                      </a:r>
                      <a:endParaRPr lang="en-GB" sz="1300" i="0" dirty="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FFF0C5"/>
                    </a:solidFill>
                  </a:tcPr>
                </a:tc>
                <a:extLst>
                  <a:ext uri="{0D108BD9-81ED-4DB2-BD59-A6C34878D82A}">
                    <a16:rowId xmlns:a16="http://schemas.microsoft.com/office/drawing/2014/main" val="3127340920"/>
                  </a:ext>
                </a:extLst>
              </a:tr>
              <a:tr h="691051">
                <a:tc>
                  <a:txBody>
                    <a:bodyPr/>
                    <a:lstStyle/>
                    <a:p>
                      <a:pPr marL="285750" indent="-285750" algn="l">
                        <a:lnSpc>
                          <a:spcPts val="2000"/>
                        </a:lnSpc>
                        <a:spcAft>
                          <a:spcPts val="600"/>
                        </a:spcAft>
                        <a:buFont typeface="Wingdings" panose="05000000000000000000" pitchFamily="2" charset="2"/>
                        <a:buChar char="v"/>
                      </a:pPr>
                      <a:r>
                        <a:rPr lang="en-US" sz="1300" b="0">
                          <a:effectLst/>
                          <a:latin typeface="+mn-lt"/>
                          <a:ea typeface="SimSun" panose="02010600030101010101" pitchFamily="2" charset="-122"/>
                          <a:cs typeface="Times New Roman" panose="02020603050405020304" pitchFamily="18" charset="0"/>
                        </a:rPr>
                        <a:t>L'alimentation est basée principalement sur des fourrages grossiers riches en énergie et en protéines et sur une part importante de concentrés (&gt;40 %). </a:t>
                      </a:r>
                      <a:endParaRPr lang="en-GB" sz="1300" b="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EE8640"/>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300" i="0" dirty="0">
                          <a:effectLst/>
                          <a:latin typeface="+mn-lt"/>
                          <a:ea typeface="SimSun" panose="02010600030101010101" pitchFamily="2" charset="-122"/>
                          <a:cs typeface="Times New Roman" panose="02020603050405020304" pitchFamily="18" charset="0"/>
                        </a:rPr>
                        <a:t>pour exploitations à </a:t>
                      </a:r>
                      <a:r>
                        <a:rPr lang="en-US" sz="1300" i="0" dirty="0" err="1">
                          <a:effectLst/>
                          <a:latin typeface="+mn-lt"/>
                          <a:ea typeface="SimSun" panose="02010600030101010101" pitchFamily="2" charset="-122"/>
                          <a:cs typeface="Times New Roman" panose="02020603050405020304" pitchFamily="18" charset="0"/>
                        </a:rPr>
                        <a:t>haut</a:t>
                      </a:r>
                      <a:r>
                        <a:rPr lang="en-US" sz="1300" i="0" dirty="0">
                          <a:effectLst/>
                          <a:latin typeface="+mn-lt"/>
                          <a:ea typeface="SimSun" panose="02010600030101010101" pitchFamily="2" charset="-122"/>
                          <a:cs typeface="Times New Roman" panose="02020603050405020304" pitchFamily="18" charset="0"/>
                        </a:rPr>
                        <a:t> </a:t>
                      </a:r>
                      <a:r>
                        <a:rPr lang="en-US" sz="1300" i="0" dirty="0" err="1">
                          <a:effectLst/>
                          <a:latin typeface="+mn-lt"/>
                          <a:ea typeface="SimSun" panose="02010600030101010101" pitchFamily="2" charset="-122"/>
                          <a:cs typeface="Times New Roman" panose="02020603050405020304" pitchFamily="18" charset="0"/>
                        </a:rPr>
                        <a:t>niveau</a:t>
                      </a:r>
                      <a:r>
                        <a:rPr lang="en-US" sz="1300" i="0" dirty="0">
                          <a:effectLst/>
                          <a:latin typeface="+mn-lt"/>
                          <a:ea typeface="SimSun" panose="02010600030101010101" pitchFamily="2" charset="-122"/>
                          <a:cs typeface="Times New Roman" panose="02020603050405020304" pitchFamily="18" charset="0"/>
                        </a:rPr>
                        <a:t> de production (</a:t>
                      </a:r>
                      <a:r>
                        <a:rPr lang="en-US" sz="1300" i="0" dirty="0" err="1">
                          <a:effectLst/>
                          <a:latin typeface="+mn-lt"/>
                          <a:ea typeface="SimSun" panose="02010600030101010101" pitchFamily="2" charset="-122"/>
                          <a:cs typeface="Times New Roman" panose="02020603050405020304" pitchFamily="18" charset="0"/>
                        </a:rPr>
                        <a:t>comme</a:t>
                      </a:r>
                      <a:r>
                        <a:rPr lang="en-US" sz="1300" i="0" dirty="0">
                          <a:effectLst/>
                          <a:latin typeface="+mn-lt"/>
                          <a:ea typeface="SimSun" panose="02010600030101010101" pitchFamily="2" charset="-122"/>
                          <a:cs typeface="Times New Roman" panose="02020603050405020304" pitchFamily="18" charset="0"/>
                        </a:rPr>
                        <a:t> dans les ateliers </a:t>
                      </a:r>
                      <a:r>
                        <a:rPr lang="en-US" sz="1300" i="0" dirty="0" err="1">
                          <a:effectLst/>
                          <a:latin typeface="+mn-lt"/>
                          <a:ea typeface="SimSun" panose="02010600030101010101" pitchFamily="2" charset="-122"/>
                          <a:cs typeface="Times New Roman" panose="02020603050405020304" pitchFamily="18" charset="0"/>
                        </a:rPr>
                        <a:t>d'engraissement</a:t>
                      </a:r>
                      <a:r>
                        <a:rPr lang="en-US" sz="1300" i="0" dirty="0">
                          <a:effectLst/>
                          <a:latin typeface="+mn-lt"/>
                          <a:ea typeface="SimSun" panose="02010600030101010101" pitchFamily="2" charset="-122"/>
                          <a:cs typeface="Times New Roman" panose="02020603050405020304" pitchFamily="18" charset="0"/>
                        </a:rPr>
                        <a:t>)</a:t>
                      </a:r>
                      <a:endParaRPr lang="en-GB" sz="1300" i="0" dirty="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F9D5BD"/>
                    </a:solidFill>
                  </a:tcPr>
                </a:tc>
                <a:extLst>
                  <a:ext uri="{0D108BD9-81ED-4DB2-BD59-A6C34878D82A}">
                    <a16:rowId xmlns:a16="http://schemas.microsoft.com/office/drawing/2014/main" val="2162236733"/>
                  </a:ext>
                </a:extLst>
              </a:tr>
            </a:tbl>
          </a:graphicData>
        </a:graphic>
      </p:graphicFrame>
      <p:sp>
        <p:nvSpPr>
          <p:cNvPr id="3" name="Textfeld 2">
            <a:extLst>
              <a:ext uri="{FF2B5EF4-FFF2-40B4-BE49-F238E27FC236}">
                <a16:creationId xmlns:a16="http://schemas.microsoft.com/office/drawing/2014/main" id="{831BFCB7-8D3E-4DD4-A90C-D8CE0940B164}"/>
              </a:ext>
            </a:extLst>
          </p:cNvPr>
          <p:cNvSpPr txBox="1"/>
          <p:nvPr/>
        </p:nvSpPr>
        <p:spPr>
          <a:xfrm>
            <a:off x="425294" y="848560"/>
            <a:ext cx="8162363" cy="646331"/>
          </a:xfrm>
          <a:prstGeom prst="rect">
            <a:avLst/>
          </a:prstGeom>
          <a:noFill/>
        </p:spPr>
        <p:txBody>
          <a:bodyPr wrap="none" rtlCol="0">
            <a:spAutoFit/>
          </a:bodyPr>
          <a:lstStyle/>
          <a:p>
            <a:r>
              <a:rPr lang="en-US" sz="1200" b="0" dirty="0">
                <a:ln w="9525" cap="rnd" cmpd="sng" algn="ctr">
                  <a:solidFill>
                    <a:srgbClr val="A9D18E"/>
                  </a:solidFill>
                  <a:prstDash val="solid"/>
                  <a:bevel/>
                </a:ln>
                <a:ea typeface="SimSun" panose="02010600030101010101" pitchFamily="2" charset="-122"/>
                <a:cs typeface="Times New Roman" panose="02020603050405020304" pitchFamily="18" charset="0"/>
              </a:rPr>
              <a:t>Vert </a:t>
            </a:r>
            <a:r>
              <a:rPr lang="en-US" sz="1200" b="0" dirty="0">
                <a:ea typeface="SimSun" panose="02010600030101010101" pitchFamily="2" charset="-122"/>
                <a:cs typeface="Times New Roman" panose="02020603050405020304" pitchFamily="18" charset="0"/>
              </a:rPr>
              <a:t>= correspond bien aux principes de l'agriculture biologique </a:t>
            </a:r>
            <a:r>
              <a:rPr lang="en-US" sz="1200" b="0" dirty="0">
                <a:ln w="9525" cap="rnd" cmpd="sng" algn="ctr">
                  <a:solidFill>
                    <a:srgbClr val="FFD966"/>
                  </a:solidFill>
                  <a:prstDash val="solid"/>
                  <a:bevel/>
                </a:ln>
                <a:ea typeface="SimSun" panose="02010600030101010101" pitchFamily="2" charset="-122"/>
                <a:cs typeface="Times New Roman" panose="02020603050405020304" pitchFamily="18" charset="0"/>
              </a:rPr>
              <a:t>Jaune </a:t>
            </a:r>
            <a:r>
              <a:rPr lang="en-US" sz="1200" b="0" dirty="0">
                <a:ea typeface="SimSun" panose="02010600030101010101" pitchFamily="2" charset="-122"/>
                <a:cs typeface="Times New Roman" panose="02020603050405020304" pitchFamily="18" charset="0"/>
              </a:rPr>
              <a:t>= peut correspondre à la production </a:t>
            </a:r>
            <a:r>
              <a:rPr lang="en-US" sz="1200" b="0" dirty="0" err="1">
                <a:ea typeface="SimSun" panose="02010600030101010101" pitchFamily="2" charset="-122"/>
                <a:cs typeface="Times New Roman" panose="02020603050405020304" pitchFamily="18" charset="0"/>
              </a:rPr>
              <a:t>biologique</a:t>
            </a:r>
            <a:r>
              <a:rPr lang="en-US" sz="1200" b="0" dirty="0">
                <a:ea typeface="SimSun" panose="02010600030101010101" pitchFamily="2" charset="-122"/>
                <a:cs typeface="Times New Roman" panose="02020603050405020304" pitchFamily="18" charset="0"/>
              </a:rPr>
              <a:t> </a:t>
            </a:r>
          </a:p>
          <a:p>
            <a:r>
              <a:rPr lang="en-US" sz="1200" b="0" dirty="0">
                <a:ln w="9525" cap="rnd" cmpd="sng" algn="ctr">
                  <a:solidFill>
                    <a:srgbClr val="FF0000"/>
                  </a:solidFill>
                  <a:prstDash val="solid"/>
                  <a:bevel/>
                </a:ln>
                <a:ea typeface="SimSun" panose="02010600030101010101" pitchFamily="2" charset="-122"/>
                <a:cs typeface="Times New Roman" panose="02020603050405020304" pitchFamily="18" charset="0"/>
              </a:rPr>
              <a:t>Rouge </a:t>
            </a:r>
            <a:r>
              <a:rPr lang="en-US" sz="1200" b="0" dirty="0">
                <a:ea typeface="SimSun" panose="02010600030101010101" pitchFamily="2" charset="-122"/>
                <a:cs typeface="Times New Roman" panose="02020603050405020304" pitchFamily="18" charset="0"/>
              </a:rPr>
              <a:t>= ne correspond pas à l'agriculture biologique</a:t>
            </a:r>
            <a:endParaRPr lang="en-GB" sz="1200" b="0" dirty="0">
              <a:ea typeface="SimSun" panose="02010600030101010101" pitchFamily="2" charset="-122"/>
              <a:cs typeface="Times New Roman" panose="02020603050405020304" pitchFamily="18" charset="0"/>
            </a:endParaRPr>
          </a:p>
          <a:p>
            <a:endParaRPr lang="de-CH" sz="1200" b="0" dirty="0"/>
          </a:p>
        </p:txBody>
      </p:sp>
    </p:spTree>
    <p:extLst>
      <p:ext uri="{BB962C8B-B14F-4D97-AF65-F5344CB8AC3E}">
        <p14:creationId xmlns:p14="http://schemas.microsoft.com/office/powerpoint/2010/main" val="2637137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ihandform: Form 30">
            <a:extLst>
              <a:ext uri="{FF2B5EF4-FFF2-40B4-BE49-F238E27FC236}">
                <a16:creationId xmlns:a16="http://schemas.microsoft.com/office/drawing/2014/main" id="{D5E87815-FA73-40A2-891D-9C80D772F2C5}"/>
              </a:ext>
            </a:extLst>
          </p:cNvPr>
          <p:cNvSpPr/>
          <p:nvPr/>
        </p:nvSpPr>
        <p:spPr bwMode="auto">
          <a:xfrm>
            <a:off x="5196873" y="3006619"/>
            <a:ext cx="1857678" cy="1000826"/>
          </a:xfrm>
          <a:custGeom>
            <a:avLst/>
            <a:gdLst>
              <a:gd name="connsiteX0" fmla="*/ 1589518 w 1589518"/>
              <a:gd name="connsiteY0" fmla="*/ 0 h 521293"/>
              <a:gd name="connsiteX1" fmla="*/ 598205 w 1589518"/>
              <a:gd name="connsiteY1" fmla="*/ 401652 h 521293"/>
              <a:gd name="connsiteX2" fmla="*/ 0 w 1589518"/>
              <a:gd name="connsiteY2" fmla="*/ 521293 h 521293"/>
            </a:gdLst>
            <a:ahLst/>
            <a:cxnLst>
              <a:cxn ang="0">
                <a:pos x="connsiteX0" y="connsiteY0"/>
              </a:cxn>
              <a:cxn ang="0">
                <a:pos x="connsiteX1" y="connsiteY1"/>
              </a:cxn>
              <a:cxn ang="0">
                <a:pos x="connsiteX2" y="connsiteY2"/>
              </a:cxn>
            </a:cxnLst>
            <a:rect l="l" t="t" r="r" b="b"/>
            <a:pathLst>
              <a:path w="1589518" h="521293">
                <a:moveTo>
                  <a:pt x="1589518" y="0"/>
                </a:moveTo>
                <a:cubicBezTo>
                  <a:pt x="1226321" y="157385"/>
                  <a:pt x="863124" y="314770"/>
                  <a:pt x="598205" y="401652"/>
                </a:cubicBezTo>
                <a:cubicBezTo>
                  <a:pt x="333286" y="488534"/>
                  <a:pt x="166643" y="504913"/>
                  <a:pt x="0" y="521293"/>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2" name="Freihandform: Form 31">
            <a:extLst>
              <a:ext uri="{FF2B5EF4-FFF2-40B4-BE49-F238E27FC236}">
                <a16:creationId xmlns:a16="http://schemas.microsoft.com/office/drawing/2014/main" id="{1C99733B-5E0D-47CF-BD74-408168E5E02E}"/>
              </a:ext>
            </a:extLst>
          </p:cNvPr>
          <p:cNvSpPr/>
          <p:nvPr/>
        </p:nvSpPr>
        <p:spPr bwMode="auto">
          <a:xfrm>
            <a:off x="5009176" y="3006619"/>
            <a:ext cx="2032560" cy="1592080"/>
          </a:xfrm>
          <a:custGeom>
            <a:avLst/>
            <a:gdLst>
              <a:gd name="connsiteX0" fmla="*/ 1589518 w 1589518"/>
              <a:gd name="connsiteY0" fmla="*/ 0 h 521293"/>
              <a:gd name="connsiteX1" fmla="*/ 598205 w 1589518"/>
              <a:gd name="connsiteY1" fmla="*/ 401652 h 521293"/>
              <a:gd name="connsiteX2" fmla="*/ 0 w 1589518"/>
              <a:gd name="connsiteY2" fmla="*/ 521293 h 521293"/>
            </a:gdLst>
            <a:ahLst/>
            <a:cxnLst>
              <a:cxn ang="0">
                <a:pos x="connsiteX0" y="connsiteY0"/>
              </a:cxn>
              <a:cxn ang="0">
                <a:pos x="connsiteX1" y="connsiteY1"/>
              </a:cxn>
              <a:cxn ang="0">
                <a:pos x="connsiteX2" y="connsiteY2"/>
              </a:cxn>
            </a:cxnLst>
            <a:rect l="l" t="t" r="r" b="b"/>
            <a:pathLst>
              <a:path w="1589518" h="521293">
                <a:moveTo>
                  <a:pt x="1589518" y="0"/>
                </a:moveTo>
                <a:cubicBezTo>
                  <a:pt x="1226321" y="157385"/>
                  <a:pt x="863124" y="314770"/>
                  <a:pt x="598205" y="401652"/>
                </a:cubicBezTo>
                <a:cubicBezTo>
                  <a:pt x="333286" y="488534"/>
                  <a:pt x="166643" y="504913"/>
                  <a:pt x="0" y="521293"/>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9" name="Freihandform: Form 28">
            <a:extLst>
              <a:ext uri="{FF2B5EF4-FFF2-40B4-BE49-F238E27FC236}">
                <a16:creationId xmlns:a16="http://schemas.microsoft.com/office/drawing/2014/main" id="{DFF63296-DFAC-4EC7-AD89-73407751485C}"/>
              </a:ext>
            </a:extLst>
          </p:cNvPr>
          <p:cNvSpPr/>
          <p:nvPr/>
        </p:nvSpPr>
        <p:spPr bwMode="auto">
          <a:xfrm>
            <a:off x="5305362" y="2990239"/>
            <a:ext cx="1736373" cy="382857"/>
          </a:xfrm>
          <a:custGeom>
            <a:avLst/>
            <a:gdLst>
              <a:gd name="connsiteX0" fmla="*/ 1589518 w 1589518"/>
              <a:gd name="connsiteY0" fmla="*/ 0 h 521293"/>
              <a:gd name="connsiteX1" fmla="*/ 598205 w 1589518"/>
              <a:gd name="connsiteY1" fmla="*/ 401652 h 521293"/>
              <a:gd name="connsiteX2" fmla="*/ 0 w 1589518"/>
              <a:gd name="connsiteY2" fmla="*/ 521293 h 521293"/>
            </a:gdLst>
            <a:ahLst/>
            <a:cxnLst>
              <a:cxn ang="0">
                <a:pos x="connsiteX0" y="connsiteY0"/>
              </a:cxn>
              <a:cxn ang="0">
                <a:pos x="connsiteX1" y="connsiteY1"/>
              </a:cxn>
              <a:cxn ang="0">
                <a:pos x="connsiteX2" y="connsiteY2"/>
              </a:cxn>
            </a:cxnLst>
            <a:rect l="l" t="t" r="r" b="b"/>
            <a:pathLst>
              <a:path w="1589518" h="521293">
                <a:moveTo>
                  <a:pt x="1589518" y="0"/>
                </a:moveTo>
                <a:cubicBezTo>
                  <a:pt x="1226321" y="157385"/>
                  <a:pt x="863124" y="314770"/>
                  <a:pt x="598205" y="401652"/>
                </a:cubicBezTo>
                <a:cubicBezTo>
                  <a:pt x="333286" y="488534"/>
                  <a:pt x="166643" y="504913"/>
                  <a:pt x="0" y="521293"/>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7" name="Freihandform: Form 26">
            <a:extLst>
              <a:ext uri="{FF2B5EF4-FFF2-40B4-BE49-F238E27FC236}">
                <a16:creationId xmlns:a16="http://schemas.microsoft.com/office/drawing/2014/main" id="{4144E62D-F4B2-414B-9AF7-1D3386374293}"/>
              </a:ext>
            </a:extLst>
          </p:cNvPr>
          <p:cNvSpPr/>
          <p:nvPr/>
        </p:nvSpPr>
        <p:spPr bwMode="auto">
          <a:xfrm>
            <a:off x="2418460" y="4962614"/>
            <a:ext cx="3332860" cy="369129"/>
          </a:xfrm>
          <a:custGeom>
            <a:avLst/>
            <a:gdLst>
              <a:gd name="connsiteX0" fmla="*/ 0 w 3332860"/>
              <a:gd name="connsiteY0" fmla="*/ 367469 h 369129"/>
              <a:gd name="connsiteX1" fmla="*/ 1435693 w 3332860"/>
              <a:gd name="connsiteY1" fmla="*/ 350378 h 369129"/>
              <a:gd name="connsiteX2" fmla="*/ 2632104 w 3332860"/>
              <a:gd name="connsiteY2" fmla="*/ 341832 h 369129"/>
              <a:gd name="connsiteX3" fmla="*/ 3332860 w 3332860"/>
              <a:gd name="connsiteY3" fmla="*/ 0 h 369129"/>
            </a:gdLst>
            <a:ahLst/>
            <a:cxnLst>
              <a:cxn ang="0">
                <a:pos x="connsiteX0" y="connsiteY0"/>
              </a:cxn>
              <a:cxn ang="0">
                <a:pos x="connsiteX1" y="connsiteY1"/>
              </a:cxn>
              <a:cxn ang="0">
                <a:pos x="connsiteX2" y="connsiteY2"/>
              </a:cxn>
              <a:cxn ang="0">
                <a:pos x="connsiteX3" y="connsiteY3"/>
              </a:cxn>
            </a:cxnLst>
            <a:rect l="l" t="t" r="r" b="b"/>
            <a:pathLst>
              <a:path w="3332860" h="369129">
                <a:moveTo>
                  <a:pt x="0" y="367469"/>
                </a:moveTo>
                <a:lnTo>
                  <a:pt x="1435693" y="350378"/>
                </a:lnTo>
                <a:cubicBezTo>
                  <a:pt x="1874377" y="346105"/>
                  <a:pt x="2315910" y="400228"/>
                  <a:pt x="2632104" y="341832"/>
                </a:cubicBezTo>
                <a:cubicBezTo>
                  <a:pt x="2948299" y="283436"/>
                  <a:pt x="3140579" y="141718"/>
                  <a:pt x="3332860" y="0"/>
                </a:cubicBezTo>
              </a:path>
            </a:pathLst>
          </a:cu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6" name="Freihandform: Form 25">
            <a:extLst>
              <a:ext uri="{FF2B5EF4-FFF2-40B4-BE49-F238E27FC236}">
                <a16:creationId xmlns:a16="http://schemas.microsoft.com/office/drawing/2014/main" id="{3B2BC6E0-2956-4204-BD80-BC4D73EED191}"/>
              </a:ext>
            </a:extLst>
          </p:cNvPr>
          <p:cNvSpPr/>
          <p:nvPr/>
        </p:nvSpPr>
        <p:spPr bwMode="auto">
          <a:xfrm>
            <a:off x="2356685" y="4346900"/>
            <a:ext cx="3394636" cy="690330"/>
          </a:xfrm>
          <a:custGeom>
            <a:avLst/>
            <a:gdLst>
              <a:gd name="connsiteX0" fmla="*/ 0 w 3196127"/>
              <a:gd name="connsiteY0" fmla="*/ 21214 h 659851"/>
              <a:gd name="connsiteX1" fmla="*/ 1324598 w 3196127"/>
              <a:gd name="connsiteY1" fmla="*/ 29759 h 659851"/>
              <a:gd name="connsiteX2" fmla="*/ 2461188 w 3196127"/>
              <a:gd name="connsiteY2" fmla="*/ 46851 h 659851"/>
              <a:gd name="connsiteX3" fmla="*/ 2384276 w 3196127"/>
              <a:gd name="connsiteY3" fmla="*/ 610873 h 659851"/>
              <a:gd name="connsiteX4" fmla="*/ 3196127 w 3196127"/>
              <a:gd name="connsiteY4" fmla="*/ 593782 h 65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127" h="659851">
                <a:moveTo>
                  <a:pt x="0" y="21214"/>
                </a:moveTo>
                <a:lnTo>
                  <a:pt x="1324598" y="29759"/>
                </a:lnTo>
                <a:cubicBezTo>
                  <a:pt x="1734796" y="34032"/>
                  <a:pt x="2284575" y="-50001"/>
                  <a:pt x="2461188" y="46851"/>
                </a:cubicBezTo>
                <a:cubicBezTo>
                  <a:pt x="2637801" y="143703"/>
                  <a:pt x="2261786" y="519718"/>
                  <a:pt x="2384276" y="610873"/>
                </a:cubicBezTo>
                <a:cubicBezTo>
                  <a:pt x="2506766" y="702028"/>
                  <a:pt x="2851446" y="647905"/>
                  <a:pt x="3196127" y="593782"/>
                </a:cubicBezTo>
              </a:path>
            </a:pathLst>
          </a:cu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5" name="Freihandform: Form 24">
            <a:extLst>
              <a:ext uri="{FF2B5EF4-FFF2-40B4-BE49-F238E27FC236}">
                <a16:creationId xmlns:a16="http://schemas.microsoft.com/office/drawing/2014/main" id="{5373BC15-890B-41D5-8CFE-4CFFAC325858}"/>
              </a:ext>
            </a:extLst>
          </p:cNvPr>
          <p:cNvSpPr/>
          <p:nvPr/>
        </p:nvSpPr>
        <p:spPr bwMode="auto">
          <a:xfrm>
            <a:off x="2363131" y="3636103"/>
            <a:ext cx="3362551" cy="1416689"/>
          </a:xfrm>
          <a:custGeom>
            <a:avLst/>
            <a:gdLst>
              <a:gd name="connsiteX0" fmla="*/ 0 w 3102123"/>
              <a:gd name="connsiteY0" fmla="*/ 8667 h 1440535"/>
              <a:gd name="connsiteX1" fmla="*/ 1777525 w 3102123"/>
              <a:gd name="connsiteY1" fmla="*/ 17213 h 1440535"/>
              <a:gd name="connsiteX2" fmla="*/ 2427005 w 3102123"/>
              <a:gd name="connsiteY2" fmla="*/ 25759 h 1440535"/>
              <a:gd name="connsiteX3" fmla="*/ 2606467 w 3102123"/>
              <a:gd name="connsiteY3" fmla="*/ 341953 h 1440535"/>
              <a:gd name="connsiteX4" fmla="*/ 2546647 w 3102123"/>
              <a:gd name="connsiteY4" fmla="*/ 1333265 h 1440535"/>
              <a:gd name="connsiteX5" fmla="*/ 3102123 w 3102123"/>
              <a:gd name="connsiteY5" fmla="*/ 1367449 h 14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2123" h="1440535">
                <a:moveTo>
                  <a:pt x="0" y="8667"/>
                </a:moveTo>
                <a:lnTo>
                  <a:pt x="1777525" y="17213"/>
                </a:lnTo>
                <a:cubicBezTo>
                  <a:pt x="2182026" y="20062"/>
                  <a:pt x="2288848" y="-28364"/>
                  <a:pt x="2427005" y="25759"/>
                </a:cubicBezTo>
                <a:cubicBezTo>
                  <a:pt x="2565162" y="79882"/>
                  <a:pt x="2586527" y="124035"/>
                  <a:pt x="2606467" y="341953"/>
                </a:cubicBezTo>
                <a:cubicBezTo>
                  <a:pt x="2626407" y="559871"/>
                  <a:pt x="2464038" y="1162349"/>
                  <a:pt x="2546647" y="1333265"/>
                </a:cubicBezTo>
                <a:cubicBezTo>
                  <a:pt x="2629256" y="1504181"/>
                  <a:pt x="2865689" y="1435815"/>
                  <a:pt x="3102123" y="1367449"/>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4" name="Freihandform: Form 23">
            <a:extLst>
              <a:ext uri="{FF2B5EF4-FFF2-40B4-BE49-F238E27FC236}">
                <a16:creationId xmlns:a16="http://schemas.microsoft.com/office/drawing/2014/main" id="{AACC778D-0177-44FB-92BE-4BF98762B720}"/>
              </a:ext>
            </a:extLst>
          </p:cNvPr>
          <p:cNvSpPr/>
          <p:nvPr/>
        </p:nvSpPr>
        <p:spPr bwMode="auto">
          <a:xfrm>
            <a:off x="2403632" y="2854334"/>
            <a:ext cx="3371370" cy="2214838"/>
          </a:xfrm>
          <a:custGeom>
            <a:avLst/>
            <a:gdLst>
              <a:gd name="connsiteX0" fmla="*/ 0 w 3093578"/>
              <a:gd name="connsiteY0" fmla="*/ 11585 h 2237500"/>
              <a:gd name="connsiteX1" fmla="*/ 1478423 w 3093578"/>
              <a:gd name="connsiteY1" fmla="*/ 37222 h 2237500"/>
              <a:gd name="connsiteX2" fmla="*/ 2486827 w 3093578"/>
              <a:gd name="connsiteY2" fmla="*/ 54314 h 2237500"/>
              <a:gd name="connsiteX3" fmla="*/ 2666288 w 3093578"/>
              <a:gd name="connsiteY3" fmla="*/ 729432 h 2237500"/>
              <a:gd name="connsiteX4" fmla="*/ 2640651 w 3093578"/>
              <a:gd name="connsiteY4" fmla="*/ 2079667 h 2237500"/>
              <a:gd name="connsiteX5" fmla="*/ 3093578 w 3093578"/>
              <a:gd name="connsiteY5" fmla="*/ 2156579 h 22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78" h="2237500">
                <a:moveTo>
                  <a:pt x="0" y="11585"/>
                </a:moveTo>
                <a:lnTo>
                  <a:pt x="1478423" y="37222"/>
                </a:lnTo>
                <a:cubicBezTo>
                  <a:pt x="1892894" y="44343"/>
                  <a:pt x="2288850" y="-61054"/>
                  <a:pt x="2486827" y="54314"/>
                </a:cubicBezTo>
                <a:cubicBezTo>
                  <a:pt x="2684804" y="169682"/>
                  <a:pt x="2640651" y="391873"/>
                  <a:pt x="2666288" y="729432"/>
                </a:cubicBezTo>
                <a:cubicBezTo>
                  <a:pt x="2691925" y="1066991"/>
                  <a:pt x="2569436" y="1841809"/>
                  <a:pt x="2640651" y="2079667"/>
                </a:cubicBezTo>
                <a:cubicBezTo>
                  <a:pt x="2711866" y="2317525"/>
                  <a:pt x="2902722" y="2237052"/>
                  <a:pt x="3093578" y="2156579"/>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2" name="Freihandform: Form 21">
            <a:extLst>
              <a:ext uri="{FF2B5EF4-FFF2-40B4-BE49-F238E27FC236}">
                <a16:creationId xmlns:a16="http://schemas.microsoft.com/office/drawing/2014/main" id="{6BC67019-EB26-4DD4-B75C-E41FFA634819}"/>
              </a:ext>
            </a:extLst>
          </p:cNvPr>
          <p:cNvSpPr/>
          <p:nvPr/>
        </p:nvSpPr>
        <p:spPr bwMode="auto">
          <a:xfrm>
            <a:off x="2489453" y="1792951"/>
            <a:ext cx="3285549" cy="3174515"/>
          </a:xfrm>
          <a:custGeom>
            <a:avLst/>
            <a:gdLst>
              <a:gd name="connsiteX0" fmla="*/ 0 w 2999574"/>
              <a:gd name="connsiteY0" fmla="*/ 140646 h 3273260"/>
              <a:gd name="connsiteX1" fmla="*/ 2324456 w 2999574"/>
              <a:gd name="connsiteY1" fmla="*/ 132100 h 3273260"/>
              <a:gd name="connsiteX2" fmla="*/ 2563739 w 2999574"/>
              <a:gd name="connsiteY2" fmla="*/ 1533611 h 3273260"/>
              <a:gd name="connsiteX3" fmla="*/ 2555193 w 2999574"/>
              <a:gd name="connsiteY3" fmla="*/ 3003487 h 3273260"/>
              <a:gd name="connsiteX4" fmla="*/ 2999574 w 2999574"/>
              <a:gd name="connsiteY4" fmla="*/ 3268407 h 327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574" h="3273260">
                <a:moveTo>
                  <a:pt x="0" y="140646"/>
                </a:moveTo>
                <a:cubicBezTo>
                  <a:pt x="948583" y="20292"/>
                  <a:pt x="1897166" y="-100061"/>
                  <a:pt x="2324456" y="132100"/>
                </a:cubicBezTo>
                <a:cubicBezTo>
                  <a:pt x="2751746" y="364261"/>
                  <a:pt x="2525283" y="1055046"/>
                  <a:pt x="2563739" y="1533611"/>
                </a:cubicBezTo>
                <a:cubicBezTo>
                  <a:pt x="2602195" y="2012176"/>
                  <a:pt x="2482554" y="2714354"/>
                  <a:pt x="2555193" y="3003487"/>
                </a:cubicBezTo>
                <a:cubicBezTo>
                  <a:pt x="2627832" y="3292620"/>
                  <a:pt x="2813703" y="3280513"/>
                  <a:pt x="2999574" y="3268407"/>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828FD6BD-4345-43CD-AB1F-804685D18CA0}"/>
              </a:ext>
            </a:extLst>
          </p:cNvPr>
          <p:cNvSpPr>
            <a:spLocks noGrp="1"/>
          </p:cNvSpPr>
          <p:nvPr>
            <p:ph type="title"/>
          </p:nvPr>
        </p:nvSpPr>
        <p:spPr/>
        <p:txBody>
          <a:bodyPr/>
          <a:lstStyle/>
          <a:p>
            <a:r>
              <a:rPr lang="en-US"/>
              <a:t>Facteurs influençant les besoins en nutriments</a:t>
            </a:r>
            <a:endParaRPr lang="en-GB"/>
          </a:p>
        </p:txBody>
      </p:sp>
      <p:sp>
        <p:nvSpPr>
          <p:cNvPr id="4" name="Textfeld 3">
            <a:extLst>
              <a:ext uri="{FF2B5EF4-FFF2-40B4-BE49-F238E27FC236}">
                <a16:creationId xmlns:a16="http://schemas.microsoft.com/office/drawing/2014/main" id="{8CEF6D9D-2FBC-4ED0-A8E9-76921C83CDE6}"/>
              </a:ext>
            </a:extLst>
          </p:cNvPr>
          <p:cNvSpPr txBox="1"/>
          <p:nvPr/>
        </p:nvSpPr>
        <p:spPr>
          <a:xfrm>
            <a:off x="289730" y="1373613"/>
            <a:ext cx="2914111" cy="630942"/>
          </a:xfrm>
          <a:prstGeom prst="rect">
            <a:avLst/>
          </a:prstGeom>
          <a:solidFill>
            <a:srgbClr val="99CC00"/>
          </a:solidFill>
        </p:spPr>
        <p:txBody>
          <a:bodyPr wrap="square" lIns="91440" tIns="45720" rIns="91440" bIns="45720" rtlCol="0" anchor="t">
            <a:spAutoFit/>
          </a:bodyPr>
          <a:lstStyle/>
          <a:p>
            <a:r>
              <a:rPr lang="de-CH" sz="1400" dirty="0">
                <a:solidFill>
                  <a:schemeClr val="bg2"/>
                </a:solidFill>
                <a:latin typeface="Arial"/>
                <a:cs typeface="Arial"/>
              </a:rPr>
              <a:t>Jeunes </a:t>
            </a:r>
            <a:r>
              <a:rPr lang="de-CH" sz="1400" u="sng" dirty="0" err="1">
                <a:solidFill>
                  <a:schemeClr val="bg2"/>
                </a:solidFill>
                <a:latin typeface="Arial"/>
                <a:cs typeface="Arial"/>
              </a:rPr>
              <a:t>herbes</a:t>
            </a:r>
            <a:r>
              <a:rPr lang="de-CH" sz="1400" u="sng" dirty="0">
                <a:solidFill>
                  <a:schemeClr val="bg2"/>
                </a:solidFill>
                <a:latin typeface="Arial"/>
                <a:cs typeface="Arial"/>
              </a:rPr>
              <a:t>, </a:t>
            </a:r>
            <a:r>
              <a:rPr lang="de-CH" sz="1400" u="sng" dirty="0" err="1">
                <a:solidFill>
                  <a:schemeClr val="bg2"/>
                </a:solidFill>
                <a:latin typeface="Arial"/>
                <a:cs typeface="Arial"/>
              </a:rPr>
              <a:t>feuilles</a:t>
            </a:r>
            <a:endParaRPr lang="de-CH" sz="1400" u="sng" dirty="0">
              <a:solidFill>
                <a:schemeClr val="bg2"/>
              </a:solidFill>
              <a:cs typeface="Arial"/>
            </a:endParaRPr>
          </a:p>
          <a:p>
            <a:r>
              <a:rPr lang="de-CH" sz="1050" b="0" dirty="0">
                <a:latin typeface="Arial"/>
                <a:cs typeface="Arial"/>
              </a:rPr>
              <a:t>(</a:t>
            </a:r>
            <a:r>
              <a:rPr lang="de-CH" sz="1050" b="0" dirty="0" err="1">
                <a:latin typeface="Arial"/>
                <a:cs typeface="Arial"/>
              </a:rPr>
              <a:t>pommes</a:t>
            </a:r>
            <a:r>
              <a:rPr lang="de-CH" sz="1050" b="0" dirty="0">
                <a:latin typeface="Arial"/>
                <a:cs typeface="Arial"/>
              </a:rPr>
              <a:t> de </a:t>
            </a:r>
            <a:r>
              <a:rPr lang="de-CH" sz="1050" b="0" dirty="0" err="1">
                <a:latin typeface="Arial"/>
                <a:cs typeface="Arial"/>
              </a:rPr>
              <a:t>terre</a:t>
            </a:r>
            <a:r>
              <a:rPr lang="de-CH" sz="1050" b="0" dirty="0">
                <a:latin typeface="Arial"/>
                <a:cs typeface="Arial"/>
              </a:rPr>
              <a:t>, </a:t>
            </a:r>
            <a:r>
              <a:rPr lang="de-CH" sz="1050" b="0" dirty="0" err="1">
                <a:latin typeface="Arial"/>
                <a:cs typeface="Arial"/>
              </a:rPr>
              <a:t>mélasse</a:t>
            </a:r>
            <a:r>
              <a:rPr lang="de-CH" sz="1050" b="0" dirty="0">
                <a:latin typeface="Arial"/>
                <a:cs typeface="Arial"/>
              </a:rPr>
              <a:t>, </a:t>
            </a:r>
            <a:r>
              <a:rPr lang="de-CH" sz="1050" b="0" dirty="0" err="1">
                <a:latin typeface="Arial"/>
                <a:cs typeface="Arial"/>
              </a:rPr>
              <a:t>canne</a:t>
            </a:r>
            <a:r>
              <a:rPr lang="de-CH" sz="1050" b="0" dirty="0">
                <a:latin typeface="Arial"/>
                <a:cs typeface="Arial"/>
              </a:rPr>
              <a:t> à </a:t>
            </a:r>
            <a:r>
              <a:rPr lang="de-CH" sz="1050" b="0" dirty="0" err="1">
                <a:latin typeface="Arial"/>
                <a:cs typeface="Arial"/>
              </a:rPr>
              <a:t>sucre</a:t>
            </a:r>
            <a:r>
              <a:rPr lang="de-CH" sz="1050" b="0" dirty="0">
                <a:latin typeface="Arial"/>
                <a:cs typeface="Arial"/>
              </a:rPr>
              <a:t>, </a:t>
            </a:r>
            <a:r>
              <a:rPr lang="de-CH" sz="1050" b="0" dirty="0" err="1">
                <a:latin typeface="Arial"/>
                <a:cs typeface="Arial"/>
              </a:rPr>
              <a:t>graines</a:t>
            </a:r>
            <a:r>
              <a:rPr lang="de-CH" sz="1050" b="0" dirty="0">
                <a:latin typeface="Arial"/>
                <a:cs typeface="Arial"/>
              </a:rPr>
              <a:t> </a:t>
            </a:r>
            <a:r>
              <a:rPr lang="de-CH" sz="1050" b="0" dirty="0" err="1">
                <a:latin typeface="Arial"/>
                <a:cs typeface="Arial"/>
              </a:rPr>
              <a:t>oléagineuses</a:t>
            </a:r>
            <a:r>
              <a:rPr lang="de-CH" sz="1050" b="0" dirty="0">
                <a:latin typeface="Arial"/>
                <a:cs typeface="Arial"/>
              </a:rPr>
              <a:t>, etc.*)</a:t>
            </a:r>
          </a:p>
        </p:txBody>
      </p:sp>
      <p:sp>
        <p:nvSpPr>
          <p:cNvPr id="6" name="Textfeld 5">
            <a:extLst>
              <a:ext uri="{FF2B5EF4-FFF2-40B4-BE49-F238E27FC236}">
                <a16:creationId xmlns:a16="http://schemas.microsoft.com/office/drawing/2014/main" id="{1D669ED7-7480-4B1B-941D-077633AE3163}"/>
              </a:ext>
            </a:extLst>
          </p:cNvPr>
          <p:cNvSpPr txBox="1"/>
          <p:nvPr/>
        </p:nvSpPr>
        <p:spPr>
          <a:xfrm>
            <a:off x="279797" y="2297917"/>
            <a:ext cx="2924044" cy="1007968"/>
          </a:xfrm>
          <a:prstGeom prst="rect">
            <a:avLst/>
          </a:prstGeom>
          <a:solidFill>
            <a:srgbClr val="99CC00"/>
          </a:solidFill>
        </p:spPr>
        <p:txBody>
          <a:bodyPr wrap="square" lIns="91440" tIns="45720" rIns="91440" bIns="45720" rtlCol="0" anchor="t">
            <a:spAutoFit/>
          </a:bodyPr>
          <a:lstStyle/>
          <a:p>
            <a:r>
              <a:rPr lang="de-CH" sz="1400" dirty="0">
                <a:solidFill>
                  <a:schemeClr val="bg2"/>
                </a:solidFill>
                <a:latin typeface="Arial"/>
                <a:cs typeface="Arial"/>
              </a:rPr>
              <a:t>Jeunes </a:t>
            </a:r>
            <a:r>
              <a:rPr lang="de-CH" sz="1400" u="sng" dirty="0" err="1">
                <a:solidFill>
                  <a:schemeClr val="bg2"/>
                </a:solidFill>
                <a:latin typeface="Arial"/>
                <a:cs typeface="Arial"/>
              </a:rPr>
              <a:t>herbes</a:t>
            </a:r>
            <a:r>
              <a:rPr lang="de-CH" sz="1400" u="sng" dirty="0">
                <a:solidFill>
                  <a:schemeClr val="bg2"/>
                </a:solidFill>
                <a:latin typeface="Arial"/>
                <a:cs typeface="Arial"/>
              </a:rPr>
              <a:t>, </a:t>
            </a:r>
            <a:r>
              <a:rPr lang="de-CH" sz="1400" u="sng" dirty="0" err="1">
                <a:solidFill>
                  <a:schemeClr val="bg2"/>
                </a:solidFill>
                <a:latin typeface="Arial"/>
                <a:cs typeface="Arial"/>
              </a:rPr>
              <a:t>feuilles</a:t>
            </a:r>
            <a:endParaRPr lang="de-CH" sz="1400" u="sng" dirty="0">
              <a:solidFill>
                <a:schemeClr val="bg2"/>
              </a:solidFill>
              <a:latin typeface="Arial"/>
              <a:cs typeface="Arial"/>
            </a:endParaRPr>
          </a:p>
          <a:p>
            <a:r>
              <a:rPr lang="de-CH" sz="1400" dirty="0" err="1">
                <a:solidFill>
                  <a:schemeClr val="bg2"/>
                </a:solidFill>
                <a:latin typeface="Arial"/>
                <a:cs typeface="Arial"/>
              </a:rPr>
              <a:t>Fourrages</a:t>
            </a:r>
            <a:r>
              <a:rPr lang="de-CH" sz="1400" dirty="0">
                <a:solidFill>
                  <a:schemeClr val="bg2"/>
                </a:solidFill>
                <a:latin typeface="Arial"/>
                <a:cs typeface="Arial"/>
              </a:rPr>
              <a:t> de </a:t>
            </a:r>
            <a:r>
              <a:rPr lang="de-CH" sz="1400" dirty="0" err="1">
                <a:solidFill>
                  <a:schemeClr val="bg2"/>
                </a:solidFill>
                <a:latin typeface="Arial"/>
                <a:cs typeface="Arial"/>
              </a:rPr>
              <a:t>légumineuses</a:t>
            </a:r>
            <a:r>
              <a:rPr lang="de-CH" sz="1400" dirty="0">
                <a:solidFill>
                  <a:schemeClr val="bg2"/>
                </a:solidFill>
                <a:latin typeface="Arial"/>
                <a:cs typeface="Arial"/>
              </a:rPr>
              <a:t> </a:t>
            </a:r>
            <a:br>
              <a:rPr lang="de-CH" sz="1400" dirty="0">
                <a:solidFill>
                  <a:schemeClr val="bg2"/>
                </a:solidFill>
                <a:latin typeface="Arial"/>
                <a:cs typeface="Arial"/>
              </a:rPr>
            </a:br>
            <a:r>
              <a:rPr lang="de-CH" sz="1050" b="0" dirty="0">
                <a:solidFill>
                  <a:schemeClr val="bg2"/>
                </a:solidFill>
                <a:latin typeface="Arial"/>
                <a:cs typeface="Arial"/>
              </a:rPr>
              <a:t>p. ex. </a:t>
            </a:r>
            <a:r>
              <a:rPr lang="de-CH" sz="1050" b="0" dirty="0" err="1">
                <a:solidFill>
                  <a:schemeClr val="bg2"/>
                </a:solidFill>
                <a:latin typeface="Arial"/>
                <a:cs typeface="Arial"/>
              </a:rPr>
              <a:t>luzerne</a:t>
            </a:r>
            <a:r>
              <a:rPr lang="de-CH" sz="1050" b="0" dirty="0">
                <a:solidFill>
                  <a:schemeClr val="bg2"/>
                </a:solidFill>
                <a:latin typeface="Arial"/>
                <a:cs typeface="Arial"/>
              </a:rPr>
              <a:t>, </a:t>
            </a:r>
            <a:r>
              <a:rPr lang="de-CH" sz="1050" b="0" dirty="0" err="1">
                <a:solidFill>
                  <a:schemeClr val="bg2"/>
                </a:solidFill>
                <a:latin typeface="Arial"/>
                <a:cs typeface="Arial"/>
              </a:rPr>
              <a:t>trèfle</a:t>
            </a:r>
            <a:r>
              <a:rPr lang="de-CH" sz="1050" b="0" dirty="0">
                <a:solidFill>
                  <a:schemeClr val="bg2"/>
                </a:solidFill>
                <a:latin typeface="Arial"/>
                <a:cs typeface="Arial"/>
              </a:rPr>
              <a:t>, </a:t>
            </a:r>
            <a:r>
              <a:rPr lang="de-CH" sz="1050" b="0" dirty="0" err="1">
                <a:solidFill>
                  <a:schemeClr val="bg2"/>
                </a:solidFill>
                <a:latin typeface="Arial"/>
                <a:cs typeface="Arial"/>
              </a:rPr>
              <a:t>desmodium</a:t>
            </a:r>
            <a:r>
              <a:rPr lang="de-CH" sz="1050" b="0" dirty="0">
                <a:solidFill>
                  <a:schemeClr val="bg2"/>
                </a:solidFill>
                <a:latin typeface="Arial"/>
                <a:cs typeface="Arial"/>
              </a:rPr>
              <a:t>, </a:t>
            </a:r>
            <a:r>
              <a:rPr lang="de-CH" sz="1050" b="0" dirty="0" err="1">
                <a:solidFill>
                  <a:schemeClr val="bg2"/>
                </a:solidFill>
                <a:latin typeface="Arial"/>
                <a:cs typeface="Arial"/>
              </a:rPr>
              <a:t>chanvre</a:t>
            </a:r>
            <a:r>
              <a:rPr lang="de-CH" sz="1050" b="0" dirty="0">
                <a:solidFill>
                  <a:schemeClr val="bg2"/>
                </a:solidFill>
                <a:latin typeface="Arial"/>
                <a:cs typeface="Arial"/>
              </a:rPr>
              <a:t>, </a:t>
            </a:r>
            <a:r>
              <a:rPr lang="de-CH" sz="1050" b="0" dirty="0" err="1">
                <a:solidFill>
                  <a:schemeClr val="bg2"/>
                </a:solidFill>
                <a:latin typeface="Arial"/>
                <a:cs typeface="Arial"/>
              </a:rPr>
              <a:t>fanes</a:t>
            </a:r>
            <a:r>
              <a:rPr lang="de-CH" sz="1050" b="0" dirty="0">
                <a:solidFill>
                  <a:schemeClr val="bg2"/>
                </a:solidFill>
                <a:latin typeface="Arial"/>
                <a:cs typeface="Arial"/>
              </a:rPr>
              <a:t> </a:t>
            </a:r>
            <a:r>
              <a:rPr lang="de-CH" sz="1050" b="0" dirty="0" err="1">
                <a:solidFill>
                  <a:schemeClr val="bg2"/>
                </a:solidFill>
                <a:latin typeface="Arial"/>
                <a:cs typeface="Arial"/>
              </a:rPr>
              <a:t>d'arachide</a:t>
            </a:r>
            <a:r>
              <a:rPr lang="de-CH" sz="1050" b="0" dirty="0">
                <a:solidFill>
                  <a:schemeClr val="bg2"/>
                </a:solidFill>
                <a:latin typeface="Arial"/>
                <a:cs typeface="Arial"/>
              </a:rPr>
              <a:t> (</a:t>
            </a:r>
            <a:r>
              <a:rPr lang="de-CH" sz="1050" b="0" dirty="0" err="1">
                <a:solidFill>
                  <a:schemeClr val="bg2"/>
                </a:solidFill>
                <a:latin typeface="Arial"/>
                <a:cs typeface="Arial"/>
              </a:rPr>
              <a:t>tourteau</a:t>
            </a:r>
            <a:r>
              <a:rPr lang="de-CH" sz="1050" b="0" dirty="0">
                <a:solidFill>
                  <a:schemeClr val="bg2"/>
                </a:solidFill>
                <a:latin typeface="Arial"/>
                <a:cs typeface="Arial"/>
              </a:rPr>
              <a:t> de </a:t>
            </a:r>
            <a:r>
              <a:rPr lang="de-CH" sz="1050" b="0" dirty="0" err="1">
                <a:solidFill>
                  <a:schemeClr val="bg2"/>
                </a:solidFill>
                <a:latin typeface="Arial"/>
                <a:cs typeface="Arial"/>
              </a:rPr>
              <a:t>soja</a:t>
            </a:r>
            <a:r>
              <a:rPr lang="de-CH" sz="1050" b="0" dirty="0">
                <a:solidFill>
                  <a:schemeClr val="bg2"/>
                </a:solidFill>
                <a:latin typeface="Arial"/>
                <a:cs typeface="Arial"/>
              </a:rPr>
              <a:t>, </a:t>
            </a:r>
            <a:r>
              <a:rPr lang="de-CH" sz="1050" b="0" dirty="0" err="1">
                <a:solidFill>
                  <a:schemeClr val="bg2"/>
                </a:solidFill>
                <a:latin typeface="Arial"/>
                <a:cs typeface="Arial"/>
              </a:rPr>
              <a:t>tourteau</a:t>
            </a:r>
            <a:r>
              <a:rPr lang="de-CH" sz="1050" b="0" dirty="0">
                <a:solidFill>
                  <a:schemeClr val="bg2"/>
                </a:solidFill>
                <a:latin typeface="Arial"/>
                <a:cs typeface="Arial"/>
              </a:rPr>
              <a:t> </a:t>
            </a:r>
            <a:r>
              <a:rPr lang="de-CH" sz="1050" b="0" dirty="0" err="1">
                <a:solidFill>
                  <a:schemeClr val="bg2"/>
                </a:solidFill>
                <a:latin typeface="Arial"/>
                <a:cs typeface="Arial"/>
              </a:rPr>
              <a:t>d'arachide</a:t>
            </a:r>
            <a:r>
              <a:rPr lang="de-CH" sz="1050" b="0" dirty="0">
                <a:solidFill>
                  <a:schemeClr val="bg2"/>
                </a:solidFill>
                <a:latin typeface="Arial"/>
                <a:cs typeface="Arial"/>
              </a:rPr>
              <a:t>, etc.*)</a:t>
            </a:r>
          </a:p>
        </p:txBody>
      </p:sp>
      <p:sp>
        <p:nvSpPr>
          <p:cNvPr id="7" name="Textfeld 6">
            <a:extLst>
              <a:ext uri="{FF2B5EF4-FFF2-40B4-BE49-F238E27FC236}">
                <a16:creationId xmlns:a16="http://schemas.microsoft.com/office/drawing/2014/main" id="{09BBDE7C-C4A8-4925-B60C-B2F383B7AAD1}"/>
              </a:ext>
            </a:extLst>
          </p:cNvPr>
          <p:cNvSpPr txBox="1"/>
          <p:nvPr/>
        </p:nvSpPr>
        <p:spPr>
          <a:xfrm>
            <a:off x="275054" y="4176106"/>
            <a:ext cx="2928787" cy="738664"/>
          </a:xfrm>
          <a:prstGeom prst="rect">
            <a:avLst/>
          </a:prstGeom>
          <a:solidFill>
            <a:srgbClr val="99CC00"/>
          </a:solidFill>
        </p:spPr>
        <p:txBody>
          <a:bodyPr wrap="square" lIns="91440" tIns="45720" rIns="91440" bIns="45720" rtlCol="0" anchor="t">
            <a:spAutoFit/>
          </a:bodyPr>
          <a:lstStyle/>
          <a:p>
            <a:r>
              <a:rPr lang="de-CH" sz="1400" b="0" dirty="0">
                <a:latin typeface="Arial"/>
                <a:cs typeface="Arial"/>
              </a:rPr>
              <a:t>Sel</a:t>
            </a:r>
            <a:r>
              <a:rPr lang="de-CH" sz="1400" b="0" dirty="0">
                <a:solidFill>
                  <a:schemeClr val="bg2"/>
                </a:solidFill>
                <a:latin typeface="Arial"/>
                <a:cs typeface="Arial"/>
              </a:rPr>
              <a:t>, </a:t>
            </a:r>
            <a:r>
              <a:rPr lang="de-CH" sz="1400" b="0" dirty="0" err="1">
                <a:solidFill>
                  <a:schemeClr val="bg2"/>
                </a:solidFill>
                <a:latin typeface="Arial"/>
                <a:cs typeface="Arial"/>
              </a:rPr>
              <a:t>feuilles d</a:t>
            </a:r>
            <a:r>
              <a:rPr lang="de-CH" sz="1400" b="0" dirty="0">
                <a:solidFill>
                  <a:schemeClr val="bg2"/>
                </a:solidFill>
                <a:latin typeface="Arial"/>
                <a:cs typeface="Arial"/>
              </a:rPr>
              <a:t>'</a:t>
            </a:r>
            <a:r>
              <a:rPr lang="de-CH" sz="1400" b="0" dirty="0" err="1">
                <a:solidFill>
                  <a:schemeClr val="bg2"/>
                </a:solidFill>
                <a:latin typeface="Arial"/>
                <a:cs typeface="Arial"/>
              </a:rPr>
              <a:t>arbustes </a:t>
            </a:r>
            <a:r>
              <a:rPr lang="de-CH" sz="1400" b="0" dirty="0">
                <a:solidFill>
                  <a:schemeClr val="bg2"/>
                </a:solidFill>
                <a:latin typeface="Arial"/>
                <a:cs typeface="Arial"/>
              </a:rPr>
              <a:t>et d'</a:t>
            </a:r>
            <a:r>
              <a:rPr lang="de-CH" sz="1400" b="0" dirty="0" err="1">
                <a:solidFill>
                  <a:schemeClr val="bg2"/>
                </a:solidFill>
                <a:latin typeface="Arial"/>
                <a:cs typeface="Arial"/>
              </a:rPr>
              <a:t>arbres</a:t>
            </a:r>
            <a:r>
              <a:rPr lang="de-CH" sz="1400" b="0" dirty="0">
                <a:solidFill>
                  <a:schemeClr val="bg2"/>
                </a:solidFill>
                <a:latin typeface="Arial"/>
                <a:cs typeface="Arial"/>
              </a:rPr>
              <a:t>, </a:t>
            </a:r>
            <a:r>
              <a:rPr lang="de-CH" sz="1400" b="0" dirty="0" err="1">
                <a:solidFill>
                  <a:schemeClr val="bg2"/>
                </a:solidFill>
                <a:latin typeface="Arial"/>
                <a:cs typeface="Arial"/>
              </a:rPr>
              <a:t>herbe</a:t>
            </a:r>
            <a:r>
              <a:rPr lang="de-CH" sz="1400" b="0" dirty="0">
                <a:solidFill>
                  <a:schemeClr val="bg2"/>
                </a:solidFill>
                <a:latin typeface="Arial"/>
                <a:cs typeface="Arial"/>
              </a:rPr>
              <a:t>, </a:t>
            </a:r>
            <a:r>
              <a:rPr lang="de-CH" sz="1400" b="0" dirty="0" err="1">
                <a:latin typeface="Arial"/>
                <a:cs typeface="Arial"/>
              </a:rPr>
              <a:t>aliments minéraux</a:t>
            </a:r>
            <a:r>
              <a:rPr lang="de-CH" sz="1400" b="0" dirty="0">
                <a:latin typeface="Arial"/>
                <a:cs typeface="Arial"/>
              </a:rPr>
              <a:t>, </a:t>
            </a:r>
            <a:r>
              <a:rPr lang="de-CH" sz="1400" b="0" dirty="0" err="1">
                <a:latin typeface="Arial"/>
                <a:cs typeface="Arial"/>
              </a:rPr>
              <a:t>injections, </a:t>
            </a:r>
            <a:r>
              <a:rPr lang="de-CH" sz="1400" b="0" dirty="0">
                <a:latin typeface="Arial"/>
                <a:cs typeface="Arial"/>
              </a:rPr>
              <a:t>etc.</a:t>
            </a:r>
          </a:p>
        </p:txBody>
      </p:sp>
      <p:sp>
        <p:nvSpPr>
          <p:cNvPr id="8" name="Textfeld 7">
            <a:extLst>
              <a:ext uri="{FF2B5EF4-FFF2-40B4-BE49-F238E27FC236}">
                <a16:creationId xmlns:a16="http://schemas.microsoft.com/office/drawing/2014/main" id="{397DA1FA-830C-4091-BF92-154C4C23342B}"/>
              </a:ext>
            </a:extLst>
          </p:cNvPr>
          <p:cNvSpPr txBox="1"/>
          <p:nvPr/>
        </p:nvSpPr>
        <p:spPr>
          <a:xfrm>
            <a:off x="289730" y="5139403"/>
            <a:ext cx="2914111" cy="307777"/>
          </a:xfrm>
          <a:prstGeom prst="rect">
            <a:avLst/>
          </a:prstGeom>
          <a:solidFill>
            <a:srgbClr val="99CC00"/>
          </a:solidFill>
        </p:spPr>
        <p:txBody>
          <a:bodyPr wrap="square" rtlCol="0">
            <a:spAutoFit/>
          </a:bodyPr>
          <a:lstStyle/>
          <a:p>
            <a:r>
              <a:rPr lang="de-CH" sz="1400" b="0" dirty="0" err="1"/>
              <a:t>Fossé</a:t>
            </a:r>
            <a:r>
              <a:rPr lang="de-CH" sz="1400" b="0" dirty="0"/>
              <a:t>, </a:t>
            </a:r>
            <a:r>
              <a:rPr lang="de-CH" sz="1400" b="0" dirty="0" err="1"/>
              <a:t>étang de rivière</a:t>
            </a:r>
            <a:r>
              <a:rPr lang="de-CH" sz="1400" b="0" dirty="0"/>
              <a:t>, </a:t>
            </a:r>
            <a:r>
              <a:rPr lang="de-CH" sz="1400" b="0" dirty="0" err="1"/>
              <a:t>lac</a:t>
            </a:r>
            <a:r>
              <a:rPr lang="de-CH" sz="1400" b="0" dirty="0"/>
              <a:t>, etc.</a:t>
            </a:r>
          </a:p>
        </p:txBody>
      </p:sp>
      <p:sp>
        <p:nvSpPr>
          <p:cNvPr id="9" name="Textfeld 8">
            <a:extLst>
              <a:ext uri="{FF2B5EF4-FFF2-40B4-BE49-F238E27FC236}">
                <a16:creationId xmlns:a16="http://schemas.microsoft.com/office/drawing/2014/main" id="{C7DD38AA-F5F9-4680-AE96-D5800784BFAA}"/>
              </a:ext>
            </a:extLst>
          </p:cNvPr>
          <p:cNvSpPr txBox="1"/>
          <p:nvPr/>
        </p:nvSpPr>
        <p:spPr>
          <a:xfrm>
            <a:off x="473842" y="976691"/>
            <a:ext cx="878767" cy="338554"/>
          </a:xfrm>
          <a:prstGeom prst="rect">
            <a:avLst/>
          </a:prstGeom>
          <a:noFill/>
        </p:spPr>
        <p:txBody>
          <a:bodyPr wrap="none" rtlCol="0">
            <a:spAutoFit/>
          </a:bodyPr>
          <a:lstStyle/>
          <a:p>
            <a:r>
              <a:rPr lang="de-CH" sz="1600" dirty="0"/>
              <a:t>Source</a:t>
            </a:r>
          </a:p>
        </p:txBody>
      </p:sp>
      <p:sp>
        <p:nvSpPr>
          <p:cNvPr id="10" name="Textfeld 9">
            <a:extLst>
              <a:ext uri="{FF2B5EF4-FFF2-40B4-BE49-F238E27FC236}">
                <a16:creationId xmlns:a16="http://schemas.microsoft.com/office/drawing/2014/main" id="{935FCF8F-065A-4DD2-98D0-A5C5CB8B8A16}"/>
              </a:ext>
            </a:extLst>
          </p:cNvPr>
          <p:cNvSpPr txBox="1"/>
          <p:nvPr/>
        </p:nvSpPr>
        <p:spPr>
          <a:xfrm>
            <a:off x="3203842" y="982049"/>
            <a:ext cx="2601382" cy="338554"/>
          </a:xfrm>
          <a:prstGeom prst="rect">
            <a:avLst/>
          </a:prstGeom>
          <a:noFill/>
        </p:spPr>
        <p:txBody>
          <a:bodyPr wrap="square" rtlCol="0">
            <a:spAutoFit/>
          </a:bodyPr>
          <a:lstStyle/>
          <a:p>
            <a:r>
              <a:rPr lang="de-CH" sz="1600" dirty="0" err="1"/>
              <a:t>Catégorie de nutriments</a:t>
            </a:r>
            <a:endParaRPr lang="de-CH" sz="1600" dirty="0"/>
          </a:p>
        </p:txBody>
      </p:sp>
      <p:sp>
        <p:nvSpPr>
          <p:cNvPr id="11" name="Textfeld 10">
            <a:extLst>
              <a:ext uri="{FF2B5EF4-FFF2-40B4-BE49-F238E27FC236}">
                <a16:creationId xmlns:a16="http://schemas.microsoft.com/office/drawing/2014/main" id="{6FAF7917-36DA-492E-AE91-FF69AD5063B9}"/>
              </a:ext>
            </a:extLst>
          </p:cNvPr>
          <p:cNvSpPr txBox="1"/>
          <p:nvPr/>
        </p:nvSpPr>
        <p:spPr>
          <a:xfrm>
            <a:off x="6740369" y="3863155"/>
            <a:ext cx="1074333" cy="338554"/>
          </a:xfrm>
          <a:prstGeom prst="rect">
            <a:avLst/>
          </a:prstGeom>
          <a:noFill/>
        </p:spPr>
        <p:txBody>
          <a:bodyPr wrap="none" rtlCol="0">
            <a:spAutoFit/>
          </a:bodyPr>
          <a:lstStyle/>
          <a:p>
            <a:r>
              <a:rPr lang="de-CH" sz="1600" dirty="0"/>
              <a:t>Résultats</a:t>
            </a:r>
          </a:p>
        </p:txBody>
      </p:sp>
      <p:sp>
        <p:nvSpPr>
          <p:cNvPr id="12" name="Textfeld 11">
            <a:extLst>
              <a:ext uri="{FF2B5EF4-FFF2-40B4-BE49-F238E27FC236}">
                <a16:creationId xmlns:a16="http://schemas.microsoft.com/office/drawing/2014/main" id="{F273052E-A43E-481F-B759-16964C7B7DD4}"/>
              </a:ext>
            </a:extLst>
          </p:cNvPr>
          <p:cNvSpPr txBox="1"/>
          <p:nvPr/>
        </p:nvSpPr>
        <p:spPr>
          <a:xfrm>
            <a:off x="3762642" y="1680705"/>
            <a:ext cx="1175904" cy="307777"/>
          </a:xfrm>
          <a:prstGeom prst="rect">
            <a:avLst/>
          </a:prstGeom>
          <a:solidFill>
            <a:srgbClr val="FFCCCC"/>
          </a:solidFill>
        </p:spPr>
        <p:txBody>
          <a:bodyPr wrap="square" rtlCol="0">
            <a:spAutoFit/>
          </a:bodyPr>
          <a:lstStyle/>
          <a:p>
            <a:pPr algn="ctr"/>
            <a:r>
              <a:rPr lang="de-CH" sz="1400" b="0" dirty="0"/>
              <a:t>Energie</a:t>
            </a:r>
          </a:p>
        </p:txBody>
      </p:sp>
      <p:sp>
        <p:nvSpPr>
          <p:cNvPr id="13" name="Textfeld 12">
            <a:extLst>
              <a:ext uri="{FF2B5EF4-FFF2-40B4-BE49-F238E27FC236}">
                <a16:creationId xmlns:a16="http://schemas.microsoft.com/office/drawing/2014/main" id="{7A3D06C1-5B80-4860-8C3F-3A22A7E926BA}"/>
              </a:ext>
            </a:extLst>
          </p:cNvPr>
          <p:cNvSpPr txBox="1"/>
          <p:nvPr/>
        </p:nvSpPr>
        <p:spPr>
          <a:xfrm>
            <a:off x="3762642" y="2743090"/>
            <a:ext cx="1175904" cy="307777"/>
          </a:xfrm>
          <a:prstGeom prst="rect">
            <a:avLst/>
          </a:prstGeom>
          <a:solidFill>
            <a:srgbClr val="FFCCCC"/>
          </a:solidFill>
        </p:spPr>
        <p:txBody>
          <a:bodyPr wrap="square" rtlCol="0">
            <a:spAutoFit/>
          </a:bodyPr>
          <a:lstStyle/>
          <a:p>
            <a:pPr algn="ctr"/>
            <a:r>
              <a:rPr lang="de-CH" sz="1400" b="0"/>
              <a:t>Protéines</a:t>
            </a:r>
          </a:p>
        </p:txBody>
      </p:sp>
      <p:sp>
        <p:nvSpPr>
          <p:cNvPr id="14" name="Textfeld 13">
            <a:extLst>
              <a:ext uri="{FF2B5EF4-FFF2-40B4-BE49-F238E27FC236}">
                <a16:creationId xmlns:a16="http://schemas.microsoft.com/office/drawing/2014/main" id="{5FF622CD-A2C1-4332-9AFB-4B0A6BA4909E}"/>
              </a:ext>
            </a:extLst>
          </p:cNvPr>
          <p:cNvSpPr txBox="1"/>
          <p:nvPr/>
        </p:nvSpPr>
        <p:spPr>
          <a:xfrm>
            <a:off x="3653412" y="4157434"/>
            <a:ext cx="1297150" cy="523220"/>
          </a:xfrm>
          <a:prstGeom prst="rect">
            <a:avLst/>
          </a:prstGeom>
          <a:solidFill>
            <a:srgbClr val="FFCCCC"/>
          </a:solidFill>
        </p:spPr>
        <p:txBody>
          <a:bodyPr wrap="square" rtlCol="0">
            <a:spAutoFit/>
          </a:bodyPr>
          <a:lstStyle/>
          <a:p>
            <a:pPr algn="ctr"/>
            <a:r>
              <a:rPr lang="de-CH" sz="1400" b="0"/>
              <a:t>Vitamines et </a:t>
            </a:r>
            <a:r>
              <a:rPr lang="de-CH" sz="1400" b="0" err="1"/>
              <a:t>minéraux</a:t>
            </a:r>
            <a:endParaRPr lang="de-CH" sz="1400" b="0"/>
          </a:p>
        </p:txBody>
      </p:sp>
      <p:sp>
        <p:nvSpPr>
          <p:cNvPr id="15" name="Textfeld 14">
            <a:extLst>
              <a:ext uri="{FF2B5EF4-FFF2-40B4-BE49-F238E27FC236}">
                <a16:creationId xmlns:a16="http://schemas.microsoft.com/office/drawing/2014/main" id="{0489466B-3F2D-49BD-A6C0-0697210220E8}"/>
              </a:ext>
            </a:extLst>
          </p:cNvPr>
          <p:cNvSpPr txBox="1"/>
          <p:nvPr/>
        </p:nvSpPr>
        <p:spPr>
          <a:xfrm>
            <a:off x="3697613" y="5147528"/>
            <a:ext cx="1175904" cy="307777"/>
          </a:xfrm>
          <a:prstGeom prst="rect">
            <a:avLst/>
          </a:prstGeom>
          <a:solidFill>
            <a:srgbClr val="FFCCCC"/>
          </a:solidFill>
        </p:spPr>
        <p:txBody>
          <a:bodyPr wrap="square" rtlCol="0">
            <a:spAutoFit/>
          </a:bodyPr>
          <a:lstStyle/>
          <a:p>
            <a:pPr algn="ctr"/>
            <a:r>
              <a:rPr lang="de-CH" sz="1400" b="0" dirty="0"/>
              <a:t>Eau</a:t>
            </a:r>
          </a:p>
        </p:txBody>
      </p:sp>
      <p:sp>
        <p:nvSpPr>
          <p:cNvPr id="19" name="Textfeld 18">
            <a:extLst>
              <a:ext uri="{FF2B5EF4-FFF2-40B4-BE49-F238E27FC236}">
                <a16:creationId xmlns:a16="http://schemas.microsoft.com/office/drawing/2014/main" id="{309ED4A6-E416-471E-A711-29B8D078CE63}"/>
              </a:ext>
            </a:extLst>
          </p:cNvPr>
          <p:cNvSpPr txBox="1"/>
          <p:nvPr/>
        </p:nvSpPr>
        <p:spPr>
          <a:xfrm>
            <a:off x="3747034" y="3490887"/>
            <a:ext cx="1175904" cy="307777"/>
          </a:xfrm>
          <a:prstGeom prst="rect">
            <a:avLst/>
          </a:prstGeom>
          <a:solidFill>
            <a:srgbClr val="FFCCCC"/>
          </a:solidFill>
        </p:spPr>
        <p:txBody>
          <a:bodyPr wrap="square" rtlCol="0">
            <a:spAutoFit/>
          </a:bodyPr>
          <a:lstStyle/>
          <a:p>
            <a:pPr algn="ctr"/>
            <a:r>
              <a:rPr lang="de-CH" sz="1400" b="0" err="1"/>
              <a:t>Fibre</a:t>
            </a:r>
            <a:endParaRPr lang="de-CH" sz="1400" b="0"/>
          </a:p>
        </p:txBody>
      </p:sp>
      <p:sp>
        <p:nvSpPr>
          <p:cNvPr id="20" name="Rechteck 19">
            <a:extLst>
              <a:ext uri="{FF2B5EF4-FFF2-40B4-BE49-F238E27FC236}">
                <a16:creationId xmlns:a16="http://schemas.microsoft.com/office/drawing/2014/main" id="{2E2203CB-8FD6-450A-84F8-8F94666FEB28}"/>
              </a:ext>
            </a:extLst>
          </p:cNvPr>
          <p:cNvSpPr/>
          <p:nvPr/>
        </p:nvSpPr>
        <p:spPr>
          <a:xfrm>
            <a:off x="289731" y="3564326"/>
            <a:ext cx="2914110" cy="523220"/>
          </a:xfrm>
          <a:prstGeom prst="rect">
            <a:avLst/>
          </a:prstGeom>
          <a:solidFill>
            <a:srgbClr val="99CC00"/>
          </a:solidFill>
        </p:spPr>
        <p:txBody>
          <a:bodyPr wrap="square" lIns="91440" tIns="45720" rIns="91440" bIns="45720" rtlCol="0" anchor="t">
            <a:spAutoFit/>
          </a:bodyPr>
          <a:lstStyle/>
          <a:p>
            <a:r>
              <a:rPr lang="de-CH" sz="1400" u="sng" dirty="0" err="1">
                <a:latin typeface="Arial"/>
                <a:cs typeface="Arial"/>
              </a:rPr>
              <a:t>Herbe</a:t>
            </a:r>
            <a:r>
              <a:rPr lang="de-CH" sz="1400" dirty="0">
                <a:latin typeface="Arial"/>
                <a:cs typeface="Arial"/>
              </a:rPr>
              <a:t>, </a:t>
            </a:r>
            <a:r>
              <a:rPr lang="de-CH" sz="1400" dirty="0" err="1">
                <a:latin typeface="Arial"/>
                <a:cs typeface="Arial"/>
              </a:rPr>
              <a:t>foin</a:t>
            </a:r>
            <a:r>
              <a:rPr lang="de-CH" sz="1400" dirty="0">
                <a:latin typeface="Arial"/>
                <a:cs typeface="Arial"/>
              </a:rPr>
              <a:t>, </a:t>
            </a:r>
            <a:r>
              <a:rPr lang="de-CH" sz="1400" dirty="0" err="1">
                <a:latin typeface="Arial"/>
                <a:cs typeface="Arial"/>
              </a:rPr>
              <a:t>paille</a:t>
            </a:r>
            <a:r>
              <a:rPr lang="de-CH" sz="1400" dirty="0">
                <a:latin typeface="Arial"/>
                <a:cs typeface="Arial"/>
              </a:rPr>
              <a:t>, </a:t>
            </a:r>
            <a:r>
              <a:rPr lang="de-CH" sz="1400" dirty="0" err="1">
                <a:latin typeface="Arial"/>
                <a:cs typeface="Arial"/>
              </a:rPr>
              <a:t>fourrage grossier </a:t>
            </a:r>
            <a:r>
              <a:rPr lang="de-CH" sz="1400" dirty="0" err="1">
                <a:solidFill>
                  <a:schemeClr val="bg2"/>
                </a:solidFill>
                <a:latin typeface="Arial"/>
                <a:cs typeface="Arial"/>
              </a:rPr>
              <a:t>plus anciens</a:t>
            </a:r>
            <a:endParaRPr lang="de-CH" sz="1400" dirty="0">
              <a:latin typeface="Arial"/>
              <a:cs typeface="Arial"/>
            </a:endParaRPr>
          </a:p>
        </p:txBody>
      </p:sp>
      <p:sp>
        <p:nvSpPr>
          <p:cNvPr id="28" name="Textfeld 27">
            <a:extLst>
              <a:ext uri="{FF2B5EF4-FFF2-40B4-BE49-F238E27FC236}">
                <a16:creationId xmlns:a16="http://schemas.microsoft.com/office/drawing/2014/main" id="{128CC787-36A3-4975-9207-601F27B4F4AE}"/>
              </a:ext>
            </a:extLst>
          </p:cNvPr>
          <p:cNvSpPr txBox="1"/>
          <p:nvPr/>
        </p:nvSpPr>
        <p:spPr>
          <a:xfrm>
            <a:off x="6053470" y="975931"/>
            <a:ext cx="2260555" cy="584775"/>
          </a:xfrm>
          <a:prstGeom prst="rect">
            <a:avLst/>
          </a:prstGeom>
          <a:noFill/>
        </p:spPr>
        <p:txBody>
          <a:bodyPr wrap="none" rtlCol="0">
            <a:spAutoFit/>
          </a:bodyPr>
          <a:lstStyle/>
          <a:p>
            <a:r>
              <a:rPr lang="de-CH" sz="1600" dirty="0" err="1"/>
              <a:t>Quantité</a:t>
            </a:r>
            <a:r>
              <a:rPr lang="de-CH" sz="1600" dirty="0"/>
              <a:t> </a:t>
            </a:r>
            <a:r>
              <a:rPr lang="de-CH" sz="1600" dirty="0" err="1"/>
              <a:t>nécessaire</a:t>
            </a:r>
            <a:r>
              <a:rPr lang="de-CH" sz="1600" dirty="0"/>
              <a:t>?</a:t>
            </a:r>
          </a:p>
          <a:p>
            <a:r>
              <a:rPr lang="de-CH" sz="1600" dirty="0" err="1"/>
              <a:t>Facteurs d'influence</a:t>
            </a:r>
            <a:endParaRPr lang="de-CH" sz="1600" dirty="0"/>
          </a:p>
        </p:txBody>
      </p:sp>
      <p:sp>
        <p:nvSpPr>
          <p:cNvPr id="30" name="Freihandform: Form 29">
            <a:extLst>
              <a:ext uri="{FF2B5EF4-FFF2-40B4-BE49-F238E27FC236}">
                <a16:creationId xmlns:a16="http://schemas.microsoft.com/office/drawing/2014/main" id="{2422A188-3C60-40BC-BA1E-151DD980A00C}"/>
              </a:ext>
            </a:extLst>
          </p:cNvPr>
          <p:cNvSpPr/>
          <p:nvPr/>
        </p:nvSpPr>
        <p:spPr bwMode="auto">
          <a:xfrm>
            <a:off x="5271538" y="3006619"/>
            <a:ext cx="1770197" cy="527282"/>
          </a:xfrm>
          <a:custGeom>
            <a:avLst/>
            <a:gdLst>
              <a:gd name="connsiteX0" fmla="*/ 1589518 w 1589518"/>
              <a:gd name="connsiteY0" fmla="*/ 0 h 521293"/>
              <a:gd name="connsiteX1" fmla="*/ 598205 w 1589518"/>
              <a:gd name="connsiteY1" fmla="*/ 401652 h 521293"/>
              <a:gd name="connsiteX2" fmla="*/ 0 w 1589518"/>
              <a:gd name="connsiteY2" fmla="*/ 521293 h 521293"/>
            </a:gdLst>
            <a:ahLst/>
            <a:cxnLst>
              <a:cxn ang="0">
                <a:pos x="connsiteX0" y="connsiteY0"/>
              </a:cxn>
              <a:cxn ang="0">
                <a:pos x="connsiteX1" y="connsiteY1"/>
              </a:cxn>
              <a:cxn ang="0">
                <a:pos x="connsiteX2" y="connsiteY2"/>
              </a:cxn>
            </a:cxnLst>
            <a:rect l="l" t="t" r="r" b="b"/>
            <a:pathLst>
              <a:path w="1589518" h="521293">
                <a:moveTo>
                  <a:pt x="1589518" y="0"/>
                </a:moveTo>
                <a:cubicBezTo>
                  <a:pt x="1226321" y="157385"/>
                  <a:pt x="863124" y="314770"/>
                  <a:pt x="598205" y="401652"/>
                </a:cubicBezTo>
                <a:cubicBezTo>
                  <a:pt x="333286" y="488534"/>
                  <a:pt x="166643" y="504913"/>
                  <a:pt x="0" y="521293"/>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3" name="Freihandform: Form 32">
            <a:extLst>
              <a:ext uri="{FF2B5EF4-FFF2-40B4-BE49-F238E27FC236}">
                <a16:creationId xmlns:a16="http://schemas.microsoft.com/office/drawing/2014/main" id="{64E70C67-0B54-4150-9C53-0DB05F00F484}"/>
              </a:ext>
            </a:extLst>
          </p:cNvPr>
          <p:cNvSpPr/>
          <p:nvPr/>
        </p:nvSpPr>
        <p:spPr bwMode="auto">
          <a:xfrm>
            <a:off x="5089892" y="3006619"/>
            <a:ext cx="1951844" cy="2237500"/>
          </a:xfrm>
          <a:custGeom>
            <a:avLst/>
            <a:gdLst>
              <a:gd name="connsiteX0" fmla="*/ 1589518 w 1589518"/>
              <a:gd name="connsiteY0" fmla="*/ 0 h 521293"/>
              <a:gd name="connsiteX1" fmla="*/ 598205 w 1589518"/>
              <a:gd name="connsiteY1" fmla="*/ 401652 h 521293"/>
              <a:gd name="connsiteX2" fmla="*/ 0 w 1589518"/>
              <a:gd name="connsiteY2" fmla="*/ 521293 h 521293"/>
            </a:gdLst>
            <a:ahLst/>
            <a:cxnLst>
              <a:cxn ang="0">
                <a:pos x="connsiteX0" y="connsiteY0"/>
              </a:cxn>
              <a:cxn ang="0">
                <a:pos x="connsiteX1" y="connsiteY1"/>
              </a:cxn>
              <a:cxn ang="0">
                <a:pos x="connsiteX2" y="connsiteY2"/>
              </a:cxn>
            </a:cxnLst>
            <a:rect l="l" t="t" r="r" b="b"/>
            <a:pathLst>
              <a:path w="1589518" h="521293">
                <a:moveTo>
                  <a:pt x="1589518" y="0"/>
                </a:moveTo>
                <a:cubicBezTo>
                  <a:pt x="1226321" y="157385"/>
                  <a:pt x="863124" y="314770"/>
                  <a:pt x="598205" y="401652"/>
                </a:cubicBezTo>
                <a:cubicBezTo>
                  <a:pt x="333286" y="488534"/>
                  <a:pt x="166643" y="504913"/>
                  <a:pt x="0" y="521293"/>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7" name="Textfeld 16">
            <a:extLst>
              <a:ext uri="{FF2B5EF4-FFF2-40B4-BE49-F238E27FC236}">
                <a16:creationId xmlns:a16="http://schemas.microsoft.com/office/drawing/2014/main" id="{5A41DD23-4BBC-4FAE-878E-623EFA6F0610}"/>
              </a:ext>
            </a:extLst>
          </p:cNvPr>
          <p:cNvSpPr txBox="1"/>
          <p:nvPr/>
        </p:nvSpPr>
        <p:spPr>
          <a:xfrm>
            <a:off x="5821950" y="4168309"/>
            <a:ext cx="2732228" cy="1293971"/>
          </a:xfrm>
          <a:prstGeom prst="roundRect">
            <a:avLst/>
          </a:prstGeom>
          <a:solidFill>
            <a:srgbClr val="00CCFF"/>
          </a:solidFill>
        </p:spPr>
        <p:txBody>
          <a:bodyPr wrap="square" rtlCol="0">
            <a:spAutoFit/>
          </a:bodyPr>
          <a:lstStyle/>
          <a:p>
            <a:r>
              <a:rPr lang="de-CH" sz="1400" b="0" dirty="0" err="1"/>
              <a:t>Fonctions du </a:t>
            </a:r>
            <a:r>
              <a:rPr lang="de-CH" sz="1400" b="0" dirty="0"/>
              <a:t>corps</a:t>
            </a:r>
          </a:p>
          <a:p>
            <a:r>
              <a:rPr lang="de-CH" sz="1400" b="0" dirty="0"/>
              <a:t>Croissance et </a:t>
            </a:r>
            <a:r>
              <a:rPr lang="de-CH" sz="1400" b="0" dirty="0" err="1"/>
              <a:t>prise de poids</a:t>
            </a:r>
            <a:endParaRPr lang="de-CH" sz="1400" b="0" dirty="0"/>
          </a:p>
          <a:p>
            <a:r>
              <a:rPr lang="de-CH" sz="1400" b="0" dirty="0"/>
              <a:t>Croissance </a:t>
            </a:r>
            <a:r>
              <a:rPr lang="de-CH" sz="1400" b="0" dirty="0" err="1"/>
              <a:t>du veau</a:t>
            </a:r>
            <a:endParaRPr lang="de-CH" sz="1400" b="0" dirty="0"/>
          </a:p>
          <a:p>
            <a:r>
              <a:rPr lang="de-CH" sz="1400" b="0" dirty="0" err="1"/>
              <a:t>Production </a:t>
            </a:r>
            <a:r>
              <a:rPr lang="de-CH" sz="1400" b="0" dirty="0"/>
              <a:t>laitière</a:t>
            </a:r>
          </a:p>
          <a:p>
            <a:r>
              <a:rPr lang="de-CH" sz="1400" b="0" dirty="0" err="1"/>
              <a:t>Travail </a:t>
            </a:r>
            <a:r>
              <a:rPr lang="de-CH" sz="1400" b="0" dirty="0"/>
              <a:t>sur le terrain</a:t>
            </a:r>
          </a:p>
        </p:txBody>
      </p:sp>
      <p:sp>
        <p:nvSpPr>
          <p:cNvPr id="16" name="Textfeld 15">
            <a:extLst>
              <a:ext uri="{FF2B5EF4-FFF2-40B4-BE49-F238E27FC236}">
                <a16:creationId xmlns:a16="http://schemas.microsoft.com/office/drawing/2014/main" id="{391291F6-97E7-4C33-8F03-E003CFD81359}"/>
              </a:ext>
            </a:extLst>
          </p:cNvPr>
          <p:cNvSpPr txBox="1"/>
          <p:nvPr/>
        </p:nvSpPr>
        <p:spPr>
          <a:xfrm>
            <a:off x="6141904" y="1613327"/>
            <a:ext cx="2260555" cy="1815882"/>
          </a:xfrm>
          <a:prstGeom prst="rect">
            <a:avLst/>
          </a:prstGeom>
          <a:solidFill>
            <a:srgbClr val="FFC000"/>
          </a:solidFill>
        </p:spPr>
        <p:txBody>
          <a:bodyPr wrap="square" rtlCol="0">
            <a:spAutoFit/>
          </a:bodyPr>
          <a:lstStyle/>
          <a:p>
            <a:r>
              <a:rPr lang="de-CH" sz="1400" b="0" dirty="0" err="1"/>
              <a:t>Race</a:t>
            </a:r>
            <a:endParaRPr lang="de-CH" sz="1400" b="0" dirty="0"/>
          </a:p>
          <a:p>
            <a:r>
              <a:rPr lang="de-CH" sz="1400" b="0" dirty="0" err="1"/>
              <a:t>Poids </a:t>
            </a:r>
            <a:r>
              <a:rPr lang="de-CH" sz="1400" b="0" dirty="0"/>
              <a:t>corporel</a:t>
            </a:r>
          </a:p>
          <a:p>
            <a:r>
              <a:rPr lang="de-CH" sz="1400" b="0" dirty="0" err="1"/>
              <a:t>Phase de lactation</a:t>
            </a:r>
            <a:endParaRPr lang="de-CH" sz="1400" b="0" dirty="0"/>
          </a:p>
          <a:p>
            <a:r>
              <a:rPr lang="de-CH" sz="1400" b="0" dirty="0" err="1"/>
              <a:t>Rendement </a:t>
            </a:r>
            <a:r>
              <a:rPr lang="de-CH" sz="1400" b="0" dirty="0"/>
              <a:t>laitier </a:t>
            </a:r>
            <a:r>
              <a:rPr lang="de-CH" sz="1400" b="0" dirty="0" err="1"/>
              <a:t>attendu</a:t>
            </a:r>
            <a:endParaRPr lang="de-CH" sz="1400" b="0" dirty="0"/>
          </a:p>
          <a:p>
            <a:r>
              <a:rPr lang="de-CH" sz="1400" b="0" dirty="0"/>
              <a:t>Stade de la </a:t>
            </a:r>
            <a:r>
              <a:rPr lang="de-CH" sz="1400" b="0" dirty="0" err="1"/>
              <a:t>gestation</a:t>
            </a:r>
            <a:endParaRPr lang="de-CH" sz="1400" b="0" dirty="0"/>
          </a:p>
          <a:p>
            <a:r>
              <a:rPr lang="de-CH" sz="1400" b="0" dirty="0" err="1"/>
              <a:t>Âge</a:t>
            </a:r>
            <a:endParaRPr lang="de-CH" sz="1400" b="0" dirty="0"/>
          </a:p>
          <a:p>
            <a:r>
              <a:rPr lang="de-CH" sz="1400" b="0" dirty="0"/>
              <a:t>Climat</a:t>
            </a:r>
          </a:p>
          <a:p>
            <a:r>
              <a:rPr lang="de-CH" sz="1400" b="0" dirty="0"/>
              <a:t>....</a:t>
            </a:r>
          </a:p>
        </p:txBody>
      </p:sp>
      <p:sp>
        <p:nvSpPr>
          <p:cNvPr id="3" name="TextBox 2">
            <a:extLst>
              <a:ext uri="{FF2B5EF4-FFF2-40B4-BE49-F238E27FC236}">
                <a16:creationId xmlns:a16="http://schemas.microsoft.com/office/drawing/2014/main" id="{6829F1B4-5272-4958-BACC-327DAD2DB5C2}"/>
              </a:ext>
            </a:extLst>
          </p:cNvPr>
          <p:cNvSpPr txBox="1"/>
          <p:nvPr/>
        </p:nvSpPr>
        <p:spPr>
          <a:xfrm>
            <a:off x="217392" y="5602484"/>
            <a:ext cx="8096633" cy="461665"/>
          </a:xfrm>
          <a:prstGeom prst="rect">
            <a:avLst/>
          </a:prstGeom>
          <a:noFill/>
        </p:spPr>
        <p:txBody>
          <a:bodyPr wrap="square" rtlCol="0">
            <a:spAutoFit/>
          </a:bodyPr>
          <a:lstStyle/>
          <a:p>
            <a:r>
              <a:rPr lang="en-GB" sz="1200" b="0" i="1" dirty="0"/>
              <a:t>Remarque: La plupart des aliments pour animaux sont constitués d'un mélange de tous les nutriments. </a:t>
            </a:r>
            <a:br>
              <a:rPr lang="en-GB" sz="1200" b="0" i="1" dirty="0"/>
            </a:br>
            <a:r>
              <a:rPr lang="en-GB" sz="1200" b="0" i="1" dirty="0"/>
              <a:t>La classification correspond au nutriment que cet aliment contient en quantités particulièrement élevées.</a:t>
            </a:r>
            <a:endParaRPr lang="en-GB" sz="1200" i="1" dirty="0"/>
          </a:p>
        </p:txBody>
      </p:sp>
      <p:sp>
        <p:nvSpPr>
          <p:cNvPr id="35" name="TextBox 34">
            <a:extLst>
              <a:ext uri="{FF2B5EF4-FFF2-40B4-BE49-F238E27FC236}">
                <a16:creationId xmlns:a16="http://schemas.microsoft.com/office/drawing/2014/main" id="{290A9A59-66E2-48AE-848F-4F6E2198022D}"/>
              </a:ext>
            </a:extLst>
          </p:cNvPr>
          <p:cNvSpPr txBox="1"/>
          <p:nvPr/>
        </p:nvSpPr>
        <p:spPr>
          <a:xfrm>
            <a:off x="251122" y="2024509"/>
            <a:ext cx="4305019" cy="230832"/>
          </a:xfrm>
          <a:prstGeom prst="rect">
            <a:avLst/>
          </a:prstGeom>
          <a:noFill/>
        </p:spPr>
        <p:txBody>
          <a:bodyPr wrap="square" rtlCol="0">
            <a:spAutoFit/>
          </a:bodyPr>
          <a:lstStyle/>
          <a:p>
            <a:r>
              <a:rPr lang="en-GB" sz="900" b="0" dirty="0"/>
              <a:t>* Riche en énergie mais pas optimale pour les ruminants.</a:t>
            </a:r>
            <a:endParaRPr lang="en-GB" sz="900" dirty="0"/>
          </a:p>
        </p:txBody>
      </p:sp>
      <p:sp>
        <p:nvSpPr>
          <p:cNvPr id="36" name="TextBox 34">
            <a:extLst>
              <a:ext uri="{FF2B5EF4-FFF2-40B4-BE49-F238E27FC236}">
                <a16:creationId xmlns:a16="http://schemas.microsoft.com/office/drawing/2014/main" id="{554063D4-858F-4414-BD19-F2029158488D}"/>
              </a:ext>
            </a:extLst>
          </p:cNvPr>
          <p:cNvSpPr txBox="1"/>
          <p:nvPr/>
        </p:nvSpPr>
        <p:spPr>
          <a:xfrm>
            <a:off x="266982" y="3319873"/>
            <a:ext cx="3229752" cy="230832"/>
          </a:xfrm>
          <a:prstGeom prst="rect">
            <a:avLst/>
          </a:prstGeom>
          <a:noFill/>
        </p:spPr>
        <p:txBody>
          <a:bodyPr wrap="square" rtlCol="0">
            <a:spAutoFit/>
          </a:bodyPr>
          <a:lstStyle/>
          <a:p>
            <a:r>
              <a:rPr lang="en-GB" sz="900" b="0" dirty="0"/>
              <a:t>* Riche </a:t>
            </a:r>
            <a:r>
              <a:rPr lang="en-GB" sz="900" b="0" dirty="0" err="1"/>
              <a:t>en</a:t>
            </a:r>
            <a:r>
              <a:rPr lang="en-GB" sz="900" b="0" dirty="0"/>
              <a:t> </a:t>
            </a:r>
            <a:r>
              <a:rPr lang="en-GB" sz="900" b="0" dirty="0" err="1"/>
              <a:t>protéines</a:t>
            </a:r>
            <a:r>
              <a:rPr lang="en-GB" sz="900" b="0" dirty="0"/>
              <a:t>, </a:t>
            </a:r>
            <a:r>
              <a:rPr lang="en-GB" sz="900" b="0" dirty="0" err="1"/>
              <a:t>mais</a:t>
            </a:r>
            <a:r>
              <a:rPr lang="en-GB" sz="900" b="0" dirty="0"/>
              <a:t> pas optimal pour les ruminants</a:t>
            </a:r>
            <a:endParaRPr lang="de-CH" sz="1100" b="0" dirty="0">
              <a:solidFill>
                <a:schemeClr val="bg2"/>
              </a:solidFill>
              <a:latin typeface="Arial"/>
              <a:cs typeface="Arial"/>
            </a:endParaRPr>
          </a:p>
        </p:txBody>
      </p:sp>
    </p:spTree>
    <p:extLst>
      <p:ext uri="{BB962C8B-B14F-4D97-AF65-F5344CB8AC3E}">
        <p14:creationId xmlns:p14="http://schemas.microsoft.com/office/powerpoint/2010/main" val="2928199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B01A-0159-450F-A860-3FF78A7336A0}"/>
              </a:ext>
            </a:extLst>
          </p:cNvPr>
          <p:cNvSpPr>
            <a:spLocks noGrp="1"/>
          </p:cNvSpPr>
          <p:nvPr>
            <p:ph type="title"/>
          </p:nvPr>
        </p:nvSpPr>
        <p:spPr>
          <a:xfrm>
            <a:off x="533400" y="200025"/>
            <a:ext cx="8251825" cy="698500"/>
          </a:xfrm>
        </p:spPr>
        <p:txBody>
          <a:bodyPr/>
          <a:lstStyle/>
          <a:p>
            <a:r>
              <a:rPr lang="de-CH" dirty="0" err="1"/>
              <a:t>Besoins</a:t>
            </a:r>
            <a:r>
              <a:rPr lang="de-CH" dirty="0"/>
              <a:t> </a:t>
            </a:r>
            <a:r>
              <a:rPr lang="de-CH" dirty="0" err="1"/>
              <a:t>énergétiques</a:t>
            </a:r>
            <a:r>
              <a:rPr lang="de-CH" dirty="0"/>
              <a:t> </a:t>
            </a:r>
            <a:r>
              <a:rPr lang="de-CH" dirty="0" err="1"/>
              <a:t>d'une</a:t>
            </a:r>
            <a:r>
              <a:rPr lang="de-CH" dirty="0"/>
              <a:t> </a:t>
            </a:r>
            <a:r>
              <a:rPr lang="de-CH" dirty="0" err="1"/>
              <a:t>vache</a:t>
            </a:r>
            <a:endParaRPr lang="en-GB" dirty="0"/>
          </a:p>
        </p:txBody>
      </p:sp>
      <p:sp>
        <p:nvSpPr>
          <p:cNvPr id="6" name="Content Placeholder 2">
            <a:extLst>
              <a:ext uri="{FF2B5EF4-FFF2-40B4-BE49-F238E27FC236}">
                <a16:creationId xmlns:a16="http://schemas.microsoft.com/office/drawing/2014/main" id="{5D5A4B50-7ADE-4C86-A1F7-561D13B7197C}"/>
              </a:ext>
            </a:extLst>
          </p:cNvPr>
          <p:cNvSpPr txBox="1">
            <a:spLocks/>
          </p:cNvSpPr>
          <p:nvPr/>
        </p:nvSpPr>
        <p:spPr bwMode="auto">
          <a:xfrm>
            <a:off x="251520" y="2789396"/>
            <a:ext cx="1296144" cy="3663940"/>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p:txBody>
      </p:sp>
      <p:sp>
        <p:nvSpPr>
          <p:cNvPr id="7" name="Content Placeholder 2">
            <a:extLst>
              <a:ext uri="{FF2B5EF4-FFF2-40B4-BE49-F238E27FC236}">
                <a16:creationId xmlns:a16="http://schemas.microsoft.com/office/drawing/2014/main" id="{0D0E1C71-CBDA-4660-BFEF-610FD61424AB}"/>
              </a:ext>
            </a:extLst>
          </p:cNvPr>
          <p:cNvSpPr txBox="1">
            <a:spLocks/>
          </p:cNvSpPr>
          <p:nvPr/>
        </p:nvSpPr>
        <p:spPr bwMode="auto">
          <a:xfrm>
            <a:off x="3565187" y="2789231"/>
            <a:ext cx="1590328" cy="1872208"/>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p:txBody>
      </p:sp>
      <p:sp>
        <p:nvSpPr>
          <p:cNvPr id="8" name="Content Placeholder 2">
            <a:extLst>
              <a:ext uri="{FF2B5EF4-FFF2-40B4-BE49-F238E27FC236}">
                <a16:creationId xmlns:a16="http://schemas.microsoft.com/office/drawing/2014/main" id="{739D29C3-323D-428A-963E-25815E69B22A}"/>
              </a:ext>
            </a:extLst>
          </p:cNvPr>
          <p:cNvSpPr txBox="1">
            <a:spLocks/>
          </p:cNvSpPr>
          <p:nvPr/>
        </p:nvSpPr>
        <p:spPr bwMode="auto">
          <a:xfrm>
            <a:off x="5388142" y="2789231"/>
            <a:ext cx="1590328" cy="1872208"/>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p:txBody>
      </p:sp>
      <p:sp>
        <p:nvSpPr>
          <p:cNvPr id="15" name="Content Placeholder 2">
            <a:extLst>
              <a:ext uri="{FF2B5EF4-FFF2-40B4-BE49-F238E27FC236}">
                <a16:creationId xmlns:a16="http://schemas.microsoft.com/office/drawing/2014/main" id="{5BA917D6-569A-46FD-A474-4240C358498D}"/>
              </a:ext>
            </a:extLst>
          </p:cNvPr>
          <p:cNvSpPr txBox="1">
            <a:spLocks/>
          </p:cNvSpPr>
          <p:nvPr/>
        </p:nvSpPr>
        <p:spPr bwMode="auto">
          <a:xfrm>
            <a:off x="9396536" y="3324715"/>
            <a:ext cx="1449759" cy="208570"/>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buFont typeface="Arial Black"/>
              <a:buNone/>
            </a:pPr>
            <a:endParaRPr lang="de-CH" sz="1050" b="0" kern="0"/>
          </a:p>
        </p:txBody>
      </p:sp>
      <p:graphicFrame>
        <p:nvGraphicFramePr>
          <p:cNvPr id="4" name="Tabelle 3">
            <a:extLst>
              <a:ext uri="{FF2B5EF4-FFF2-40B4-BE49-F238E27FC236}">
                <a16:creationId xmlns:a16="http://schemas.microsoft.com/office/drawing/2014/main" id="{0ADD9CB1-7384-43A3-A6A1-758241C03BF7}"/>
              </a:ext>
            </a:extLst>
          </p:cNvPr>
          <p:cNvGraphicFramePr>
            <a:graphicFrameLocks noGrp="1"/>
          </p:cNvGraphicFramePr>
          <p:nvPr>
            <p:extLst>
              <p:ext uri="{D42A27DB-BD31-4B8C-83A1-F6EECF244321}">
                <p14:modId xmlns:p14="http://schemas.microsoft.com/office/powerpoint/2010/main" val="1929477012"/>
              </p:ext>
            </p:extLst>
          </p:nvPr>
        </p:nvGraphicFramePr>
        <p:xfrm>
          <a:off x="346974" y="1125950"/>
          <a:ext cx="8323834" cy="4425489"/>
        </p:xfrm>
        <a:graphic>
          <a:graphicData uri="http://schemas.openxmlformats.org/drawingml/2006/table">
            <a:tbl>
              <a:tblPr firstRow="1" bandRow="1">
                <a:tableStyleId>{5C22544A-7EE6-4342-B048-85BDC9FD1C3A}</a:tableStyleId>
              </a:tblPr>
              <a:tblGrid>
                <a:gridCol w="1345252">
                  <a:extLst>
                    <a:ext uri="{9D8B030D-6E8A-4147-A177-3AD203B41FA5}">
                      <a16:colId xmlns:a16="http://schemas.microsoft.com/office/drawing/2014/main" val="51458440"/>
                    </a:ext>
                  </a:extLst>
                </a:gridCol>
                <a:gridCol w="1535068">
                  <a:extLst>
                    <a:ext uri="{9D8B030D-6E8A-4147-A177-3AD203B41FA5}">
                      <a16:colId xmlns:a16="http://schemas.microsoft.com/office/drawing/2014/main" val="983333843"/>
                    </a:ext>
                  </a:extLst>
                </a:gridCol>
                <a:gridCol w="288032">
                  <a:extLst>
                    <a:ext uri="{9D8B030D-6E8A-4147-A177-3AD203B41FA5}">
                      <a16:colId xmlns:a16="http://schemas.microsoft.com/office/drawing/2014/main" val="3750428320"/>
                    </a:ext>
                  </a:extLst>
                </a:gridCol>
                <a:gridCol w="1512168">
                  <a:extLst>
                    <a:ext uri="{9D8B030D-6E8A-4147-A177-3AD203B41FA5}">
                      <a16:colId xmlns:a16="http://schemas.microsoft.com/office/drawing/2014/main" val="752021519"/>
                    </a:ext>
                  </a:extLst>
                </a:gridCol>
                <a:gridCol w="288032">
                  <a:extLst>
                    <a:ext uri="{9D8B030D-6E8A-4147-A177-3AD203B41FA5}">
                      <a16:colId xmlns:a16="http://schemas.microsoft.com/office/drawing/2014/main" val="3880740413"/>
                    </a:ext>
                  </a:extLst>
                </a:gridCol>
                <a:gridCol w="1440160">
                  <a:extLst>
                    <a:ext uri="{9D8B030D-6E8A-4147-A177-3AD203B41FA5}">
                      <a16:colId xmlns:a16="http://schemas.microsoft.com/office/drawing/2014/main" val="2995190285"/>
                    </a:ext>
                  </a:extLst>
                </a:gridCol>
                <a:gridCol w="265353">
                  <a:extLst>
                    <a:ext uri="{9D8B030D-6E8A-4147-A177-3AD203B41FA5}">
                      <a16:colId xmlns:a16="http://schemas.microsoft.com/office/drawing/2014/main" val="1276688783"/>
                    </a:ext>
                  </a:extLst>
                </a:gridCol>
                <a:gridCol w="1649769">
                  <a:extLst>
                    <a:ext uri="{9D8B030D-6E8A-4147-A177-3AD203B41FA5}">
                      <a16:colId xmlns:a16="http://schemas.microsoft.com/office/drawing/2014/main" val="1535520631"/>
                    </a:ext>
                  </a:extLst>
                </a:gridCol>
              </a:tblGrid>
              <a:tr h="897051">
                <a:tc>
                  <a:txBody>
                    <a:bodyPr/>
                    <a:lstStyle/>
                    <a:p>
                      <a:endParaRPr lang="de-CH" sz="1600"/>
                    </a:p>
                  </a:txBody>
                  <a:tcPr>
                    <a:noFill/>
                  </a:tcPr>
                </a:tc>
                <a:tc>
                  <a:txBody>
                    <a:bodyPr/>
                    <a:lstStyle/>
                    <a:p>
                      <a:pPr algn="ctr"/>
                      <a:r>
                        <a:rPr lang="de-CH" sz="1400" dirty="0" err="1">
                          <a:solidFill>
                            <a:schemeClr val="tx1"/>
                          </a:solidFill>
                        </a:rPr>
                        <a:t>Exigences</a:t>
                      </a:r>
                      <a:br>
                        <a:rPr lang="de-CH" sz="1400" dirty="0">
                          <a:solidFill>
                            <a:schemeClr val="tx1"/>
                          </a:solidFill>
                        </a:rPr>
                      </a:br>
                      <a:r>
                        <a:rPr lang="de-CH" sz="1400" dirty="0" err="1">
                          <a:solidFill>
                            <a:schemeClr val="tx1"/>
                          </a:solidFill>
                        </a:rPr>
                        <a:t>pour</a:t>
                      </a:r>
                      <a:r>
                        <a:rPr lang="de-CH" sz="1400" dirty="0">
                          <a:solidFill>
                            <a:schemeClr val="tx1"/>
                          </a:solidFill>
                        </a:rPr>
                        <a:t> </a:t>
                      </a:r>
                      <a:r>
                        <a:rPr lang="de-CH" sz="1400" dirty="0" err="1">
                          <a:solidFill>
                            <a:schemeClr val="tx1"/>
                          </a:solidFill>
                        </a:rPr>
                        <a:t>l'entretien</a:t>
                      </a:r>
                      <a:endParaRPr lang="de-CH" sz="1400" dirty="0">
                        <a:solidFill>
                          <a:schemeClr val="tx1"/>
                        </a:solidFill>
                      </a:endParaRPr>
                    </a:p>
                  </a:txBody>
                  <a:tcPr anchor="ctr">
                    <a:lnR w="12700" cap="flat" cmpd="sng" algn="ctr">
                      <a:noFill/>
                      <a:prstDash val="solid"/>
                      <a:round/>
                      <a:headEnd type="none" w="med" len="med"/>
                      <a:tailEnd type="none" w="med" len="med"/>
                    </a:lnR>
                    <a:solidFill>
                      <a:srgbClr val="FFFF00"/>
                    </a:solidFill>
                  </a:tcPr>
                </a:tc>
                <a:tc>
                  <a:txBody>
                    <a:bodyPr/>
                    <a:lstStyle/>
                    <a:p>
                      <a:pPr algn="ctr"/>
                      <a:r>
                        <a:rPr lang="de-CH" sz="140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ctr"/>
                      <a:r>
                        <a:rPr lang="de-CH" sz="1400" dirty="0" err="1">
                          <a:solidFill>
                            <a:schemeClr val="tx1"/>
                          </a:solidFill>
                        </a:rPr>
                        <a:t>Exigences</a:t>
                      </a:r>
                      <a:r>
                        <a:rPr lang="de-CH" sz="1400" dirty="0">
                          <a:solidFill>
                            <a:schemeClr val="tx1"/>
                          </a:solidFill>
                        </a:rPr>
                        <a:t> </a:t>
                      </a:r>
                      <a:br>
                        <a:rPr lang="de-CH" sz="1400" dirty="0">
                          <a:solidFill>
                            <a:schemeClr val="tx1"/>
                          </a:solidFill>
                        </a:rPr>
                      </a:br>
                      <a:r>
                        <a:rPr lang="de-CH" sz="1400" dirty="0">
                          <a:solidFill>
                            <a:schemeClr val="tx1"/>
                          </a:solidFill>
                        </a:rPr>
                        <a:t>en </a:t>
                      </a:r>
                      <a:r>
                        <a:rPr lang="de-CH" sz="1400" dirty="0" err="1">
                          <a:solidFill>
                            <a:schemeClr val="tx1"/>
                          </a:solidFill>
                        </a:rPr>
                        <a:t>matière</a:t>
                      </a:r>
                      <a:r>
                        <a:rPr lang="de-CH" sz="1400" dirty="0">
                          <a:solidFill>
                            <a:schemeClr val="tx1"/>
                          </a:solidFill>
                        </a:rPr>
                        <a:t> de </a:t>
                      </a:r>
                      <a:r>
                        <a:rPr lang="de-CH" sz="1400" dirty="0" err="1">
                          <a:solidFill>
                            <a:schemeClr val="tx1"/>
                          </a:solidFill>
                        </a:rPr>
                        <a:t>production</a:t>
                      </a:r>
                      <a:endParaRPr lang="de-CH"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FF00"/>
                    </a:solidFill>
                  </a:tcPr>
                </a:tc>
                <a:tc>
                  <a:txBody>
                    <a:bodyPr/>
                    <a:lstStyle/>
                    <a:p>
                      <a:pPr algn="ctr"/>
                      <a:r>
                        <a:rPr lang="de-CH" sz="140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ctr"/>
                      <a:r>
                        <a:rPr lang="de-CH" sz="1400" dirty="0" err="1">
                          <a:solidFill>
                            <a:schemeClr val="tx1"/>
                          </a:solidFill>
                        </a:rPr>
                        <a:t>Exigences</a:t>
                      </a:r>
                      <a:br>
                        <a:rPr lang="de-CH" sz="1400" dirty="0">
                          <a:solidFill>
                            <a:schemeClr val="tx1"/>
                          </a:solidFill>
                        </a:rPr>
                      </a:br>
                      <a:r>
                        <a:rPr lang="de-CH" sz="1400" dirty="0" err="1">
                          <a:solidFill>
                            <a:schemeClr val="tx1"/>
                          </a:solidFill>
                        </a:rPr>
                        <a:t>pour</a:t>
                      </a:r>
                      <a:r>
                        <a:rPr lang="de-CH" sz="1400" dirty="0">
                          <a:solidFill>
                            <a:schemeClr val="tx1"/>
                          </a:solidFill>
                        </a:rPr>
                        <a:t> la </a:t>
                      </a:r>
                      <a:r>
                        <a:rPr lang="de-CH" sz="1400" dirty="0" err="1">
                          <a:solidFill>
                            <a:schemeClr val="tx1"/>
                          </a:solidFill>
                        </a:rPr>
                        <a:t>gestation</a:t>
                      </a:r>
                      <a:endParaRPr lang="de-CH"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FF00"/>
                    </a:solidFill>
                  </a:tcPr>
                </a:tc>
                <a:tc>
                  <a:txBody>
                    <a:bodyPr/>
                    <a:lstStyle/>
                    <a:p>
                      <a:pPr algn="ctr"/>
                      <a:r>
                        <a:rPr lang="de-CH" sz="140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ctr"/>
                      <a:r>
                        <a:rPr lang="de-CH" sz="1400" dirty="0" err="1">
                          <a:solidFill>
                            <a:schemeClr val="tx1"/>
                          </a:solidFill>
                        </a:rPr>
                        <a:t>Besoins</a:t>
                      </a:r>
                      <a:br>
                        <a:rPr lang="de-CH" sz="1400" dirty="0">
                          <a:solidFill>
                            <a:schemeClr val="tx1"/>
                          </a:solidFill>
                        </a:rPr>
                      </a:br>
                      <a:r>
                        <a:rPr lang="de-CH" sz="1400" dirty="0">
                          <a:solidFill>
                            <a:schemeClr val="tx1"/>
                          </a:solidFill>
                        </a:rPr>
                        <a:t>en </a:t>
                      </a:r>
                      <a:r>
                        <a:rPr lang="de-CH" sz="1400" dirty="0" err="1">
                          <a:solidFill>
                            <a:schemeClr val="tx1"/>
                          </a:solidFill>
                        </a:rPr>
                        <a:t>énergie</a:t>
                      </a:r>
                      <a:r>
                        <a:rPr lang="de-CH" sz="1400" dirty="0">
                          <a:solidFill>
                            <a:schemeClr val="tx1"/>
                          </a:solidFill>
                        </a:rPr>
                        <a:t> </a:t>
                      </a:r>
                      <a:r>
                        <a:rPr lang="de-CH" sz="1400" dirty="0" err="1">
                          <a:solidFill>
                            <a:schemeClr val="tx1"/>
                          </a:solidFill>
                        </a:rPr>
                        <a:t>métabolisable</a:t>
                      </a:r>
                      <a:r>
                        <a:rPr lang="de-CH" sz="1400" dirty="0">
                          <a:solidFill>
                            <a:schemeClr val="tx1"/>
                          </a:solidFill>
                        </a:rPr>
                        <a:t> </a:t>
                      </a:r>
                      <a:br>
                        <a:rPr lang="de-CH" sz="1400" dirty="0">
                          <a:solidFill>
                            <a:schemeClr val="tx1"/>
                          </a:solidFill>
                        </a:rPr>
                      </a:br>
                      <a:r>
                        <a:rPr lang="de-CH" sz="1400" dirty="0">
                          <a:solidFill>
                            <a:schemeClr val="tx1"/>
                          </a:solidFill>
                        </a:rPr>
                        <a:t>en MJ</a:t>
                      </a:r>
                    </a:p>
                  </a:txBody>
                  <a:tcPr anchor="ctr">
                    <a:lnL w="12700" cap="flat" cmpd="sng" algn="ctr">
                      <a:noFill/>
                      <a:prstDash val="solid"/>
                      <a:round/>
                      <a:headEnd type="none" w="med" len="med"/>
                      <a:tailEnd type="none" w="med" len="med"/>
                    </a:lnL>
                    <a:solidFill>
                      <a:srgbClr val="99CC00"/>
                    </a:solidFill>
                  </a:tcPr>
                </a:tc>
                <a:extLst>
                  <a:ext uri="{0D108BD9-81ED-4DB2-BD59-A6C34878D82A}">
                    <a16:rowId xmlns:a16="http://schemas.microsoft.com/office/drawing/2014/main" val="310764185"/>
                  </a:ext>
                </a:extLst>
              </a:tr>
              <a:tr h="3327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CH" sz="800" kern="0"/>
                    </a:p>
                  </a:txBody>
                  <a:tcPr>
                    <a:noFill/>
                  </a:tcPr>
                </a:tc>
                <a:tc>
                  <a:txBody>
                    <a:bodyPr/>
                    <a:lstStyle/>
                    <a:p>
                      <a:endParaRPr lang="de-CH" sz="800"/>
                    </a:p>
                  </a:txBody>
                  <a:tcPr>
                    <a:noFill/>
                  </a:tcPr>
                </a:tc>
                <a:tc>
                  <a:txBody>
                    <a:bodyPr/>
                    <a:lstStyle/>
                    <a:p>
                      <a:endParaRPr lang="de-CH" sz="800"/>
                    </a:p>
                  </a:txBody>
                  <a:tcPr>
                    <a:noFill/>
                  </a:tcPr>
                </a:tc>
                <a:tc>
                  <a:txBody>
                    <a:bodyPr/>
                    <a:lstStyle/>
                    <a:p>
                      <a:endParaRPr lang="de-CH" sz="800"/>
                    </a:p>
                  </a:txBody>
                  <a:tcPr>
                    <a:noFill/>
                  </a:tcPr>
                </a:tc>
                <a:tc>
                  <a:txBody>
                    <a:bodyPr/>
                    <a:lstStyle/>
                    <a:p>
                      <a:endParaRPr lang="de-CH" sz="800"/>
                    </a:p>
                  </a:txBody>
                  <a:tcPr>
                    <a:noFill/>
                  </a:tcPr>
                </a:tc>
                <a:tc>
                  <a:txBody>
                    <a:bodyPr/>
                    <a:lstStyle/>
                    <a:p>
                      <a:endParaRPr lang="de-CH" sz="800"/>
                    </a:p>
                  </a:txBody>
                  <a:tcPr>
                    <a:noFill/>
                  </a:tcPr>
                </a:tc>
                <a:tc>
                  <a:txBody>
                    <a:bodyPr/>
                    <a:lstStyle/>
                    <a:p>
                      <a:endParaRPr lang="de-CH" sz="80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900" b="0" kern="0"/>
                        <a:t>(MJ = Mégajoule)</a:t>
                      </a:r>
                    </a:p>
                    <a:p>
                      <a:endParaRPr lang="de-CH" sz="800"/>
                    </a:p>
                  </a:txBody>
                  <a:tcPr>
                    <a:noFill/>
                  </a:tcPr>
                </a:tc>
                <a:extLst>
                  <a:ext uri="{0D108BD9-81ED-4DB2-BD59-A6C34878D82A}">
                    <a16:rowId xmlns:a16="http://schemas.microsoft.com/office/drawing/2014/main" val="4228431602"/>
                  </a:ext>
                </a:extLst>
              </a:tr>
              <a:tr h="2044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1300" b="1" kern="0" dirty="0" err="1"/>
                        <a:t>Qu'est-ce</a:t>
                      </a:r>
                      <a:r>
                        <a:rPr lang="de-CH" sz="1300" b="1" kern="0" dirty="0"/>
                        <a:t> </a:t>
                      </a:r>
                      <a:br>
                        <a:rPr lang="de-CH" sz="1300" b="1" kern="0" dirty="0"/>
                      </a:br>
                      <a:r>
                        <a:rPr lang="de-CH" sz="1300" b="1" kern="0" dirty="0" err="1"/>
                        <a:t>que</a:t>
                      </a:r>
                      <a:r>
                        <a:rPr lang="de-CH" sz="1300" b="1" kern="0" dirty="0"/>
                        <a:t> </a:t>
                      </a:r>
                      <a:r>
                        <a:rPr lang="de-CH" sz="1300" b="1" kern="0" dirty="0" err="1"/>
                        <a:t>cela</a:t>
                      </a:r>
                      <a:r>
                        <a:rPr lang="de-CH" sz="1300" b="1" kern="0" dirty="0"/>
                        <a:t> </a:t>
                      </a:r>
                      <a:r>
                        <a:rPr lang="de-CH" sz="1300" b="1" kern="0" dirty="0" err="1"/>
                        <a:t>signifie</a:t>
                      </a:r>
                      <a:r>
                        <a:rPr lang="de-CH" sz="1300" b="1" kern="0" dirty="0"/>
                        <a:t>-t-</a:t>
                      </a:r>
                      <a:r>
                        <a:rPr lang="de-CH" sz="1300" b="1" kern="0" dirty="0" err="1"/>
                        <a:t>il</a:t>
                      </a:r>
                      <a:r>
                        <a:rPr lang="de-CH" sz="1300" b="1" kern="0" dirty="0"/>
                        <a:t>?</a:t>
                      </a:r>
                    </a:p>
                  </a:txBody>
                  <a:tcPr>
                    <a:noFill/>
                  </a:tcPr>
                </a:tc>
                <a:tc>
                  <a:txBody>
                    <a:bodyPr/>
                    <a:lstStyle/>
                    <a:p>
                      <a:pPr marL="180000" marR="0" lvl="0" indent="-180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300" b="0" kern="1200" dirty="0" err="1">
                          <a:solidFill>
                            <a:schemeClr val="dk1"/>
                          </a:solidFill>
                          <a:latin typeface="+mn-lt"/>
                          <a:ea typeface="+mn-ea"/>
                          <a:cs typeface="+mn-cs"/>
                        </a:rPr>
                        <a:t>Les</a:t>
                      </a:r>
                      <a:r>
                        <a:rPr lang="de-CH" sz="1300" b="0" kern="1200" dirty="0">
                          <a:solidFill>
                            <a:schemeClr val="dk1"/>
                          </a:solidFill>
                          <a:latin typeface="+mn-lt"/>
                          <a:ea typeface="+mn-ea"/>
                          <a:cs typeface="+mn-cs"/>
                        </a:rPr>
                        <a:t> </a:t>
                      </a:r>
                      <a:r>
                        <a:rPr lang="de-CH" sz="1300" b="0" kern="1200" dirty="0" err="1">
                          <a:solidFill>
                            <a:schemeClr val="dk1"/>
                          </a:solidFill>
                          <a:latin typeface="+mn-lt"/>
                          <a:ea typeface="+mn-ea"/>
                          <a:cs typeface="+mn-cs"/>
                        </a:rPr>
                        <a:t>fonctions</a:t>
                      </a:r>
                      <a:r>
                        <a:rPr lang="de-CH" sz="1300" b="0" kern="1200" dirty="0">
                          <a:solidFill>
                            <a:schemeClr val="dk1"/>
                          </a:solidFill>
                          <a:latin typeface="+mn-lt"/>
                          <a:ea typeface="+mn-ea"/>
                          <a:cs typeface="+mn-cs"/>
                        </a:rPr>
                        <a:t> </a:t>
                      </a:r>
                      <a:r>
                        <a:rPr lang="de-CH" sz="1300" b="0" kern="1200" dirty="0" err="1">
                          <a:solidFill>
                            <a:schemeClr val="dk1"/>
                          </a:solidFill>
                          <a:latin typeface="+mn-lt"/>
                          <a:ea typeface="+mn-ea"/>
                          <a:cs typeface="+mn-cs"/>
                        </a:rPr>
                        <a:t>corporelles</a:t>
                      </a:r>
                      <a:r>
                        <a:rPr lang="de-CH" sz="1300" b="0" kern="1200" dirty="0">
                          <a:solidFill>
                            <a:schemeClr val="dk1"/>
                          </a:solidFill>
                          <a:latin typeface="+mn-lt"/>
                          <a:ea typeface="+mn-ea"/>
                          <a:cs typeface="+mn-cs"/>
                        </a:rPr>
                        <a:t> telles que la </a:t>
                      </a:r>
                      <a:r>
                        <a:rPr lang="de-CH" sz="1300" b="0" kern="1200" dirty="0" err="1">
                          <a:solidFill>
                            <a:schemeClr val="dk1"/>
                          </a:solidFill>
                          <a:latin typeface="+mn-lt"/>
                          <a:ea typeface="+mn-ea"/>
                          <a:cs typeface="+mn-cs"/>
                        </a:rPr>
                        <a:t>digestion</a:t>
                      </a:r>
                      <a:r>
                        <a:rPr lang="de-CH" sz="1300" b="0" kern="1200" dirty="0">
                          <a:solidFill>
                            <a:schemeClr val="dk1"/>
                          </a:solidFill>
                          <a:latin typeface="+mn-lt"/>
                          <a:ea typeface="+mn-ea"/>
                          <a:cs typeface="+mn-cs"/>
                        </a:rPr>
                        <a:t>, </a:t>
                      </a:r>
                      <a:br>
                        <a:rPr lang="de-CH" sz="1300" b="0" kern="1200" dirty="0">
                          <a:solidFill>
                            <a:schemeClr val="dk1"/>
                          </a:solidFill>
                          <a:latin typeface="+mn-lt"/>
                          <a:ea typeface="+mn-ea"/>
                          <a:cs typeface="+mn-cs"/>
                        </a:rPr>
                      </a:br>
                      <a:r>
                        <a:rPr lang="de-CH" sz="1300" b="0" kern="1200" dirty="0">
                          <a:solidFill>
                            <a:schemeClr val="dk1"/>
                          </a:solidFill>
                          <a:latin typeface="+mn-lt"/>
                          <a:ea typeface="+mn-ea"/>
                          <a:cs typeface="+mn-cs"/>
                        </a:rPr>
                        <a:t>la </a:t>
                      </a:r>
                      <a:r>
                        <a:rPr lang="de-CH" sz="1300" b="0" kern="1200" dirty="0" err="1">
                          <a:solidFill>
                            <a:schemeClr val="dk1"/>
                          </a:solidFill>
                          <a:latin typeface="+mn-lt"/>
                          <a:ea typeface="+mn-ea"/>
                          <a:cs typeface="+mn-cs"/>
                        </a:rPr>
                        <a:t>respiration</a:t>
                      </a:r>
                      <a:r>
                        <a:rPr lang="de-CH" sz="1300" b="0" kern="1200" dirty="0">
                          <a:solidFill>
                            <a:schemeClr val="dk1"/>
                          </a:solidFill>
                          <a:latin typeface="+mn-lt"/>
                          <a:ea typeface="+mn-ea"/>
                          <a:cs typeface="+mn-cs"/>
                        </a:rPr>
                        <a:t>, </a:t>
                      </a:r>
                      <a:br>
                        <a:rPr lang="de-CH" sz="1300" b="0" kern="1200" dirty="0">
                          <a:solidFill>
                            <a:schemeClr val="dk1"/>
                          </a:solidFill>
                          <a:latin typeface="+mn-lt"/>
                          <a:ea typeface="+mn-ea"/>
                          <a:cs typeface="+mn-cs"/>
                        </a:rPr>
                      </a:br>
                      <a:r>
                        <a:rPr lang="de-CH" sz="1300" b="0" kern="1200" dirty="0">
                          <a:solidFill>
                            <a:schemeClr val="dk1"/>
                          </a:solidFill>
                          <a:latin typeface="+mn-lt"/>
                          <a:ea typeface="+mn-ea"/>
                          <a:cs typeface="+mn-cs"/>
                        </a:rPr>
                        <a:t>le </a:t>
                      </a:r>
                      <a:r>
                        <a:rPr lang="de-CH" sz="1300" b="0" kern="1200" dirty="0" err="1">
                          <a:solidFill>
                            <a:schemeClr val="dk1"/>
                          </a:solidFill>
                          <a:latin typeface="+mn-lt"/>
                          <a:ea typeface="+mn-ea"/>
                          <a:cs typeface="+mn-cs"/>
                        </a:rPr>
                        <a:t>mouvement</a:t>
                      </a:r>
                      <a:r>
                        <a:rPr lang="de-CH" sz="1300" b="0" kern="1200" dirty="0">
                          <a:solidFill>
                            <a:schemeClr val="dk1"/>
                          </a:solidFill>
                          <a:latin typeface="+mn-lt"/>
                          <a:ea typeface="+mn-ea"/>
                          <a:cs typeface="+mn-cs"/>
                        </a:rPr>
                        <a:t>, la température du corps, </a:t>
                      </a:r>
                      <a:br>
                        <a:rPr lang="de-CH" sz="1300" b="0" kern="1200" dirty="0">
                          <a:solidFill>
                            <a:schemeClr val="dk1"/>
                          </a:solidFill>
                          <a:latin typeface="+mn-lt"/>
                          <a:ea typeface="+mn-ea"/>
                          <a:cs typeface="+mn-cs"/>
                        </a:rPr>
                      </a:br>
                      <a:r>
                        <a:rPr lang="de-CH" sz="1300" b="0" kern="1200" dirty="0" err="1">
                          <a:solidFill>
                            <a:schemeClr val="dk1"/>
                          </a:solidFill>
                          <a:latin typeface="+mn-lt"/>
                          <a:ea typeface="+mn-ea"/>
                          <a:cs typeface="+mn-cs"/>
                        </a:rPr>
                        <a:t>température</a:t>
                      </a:r>
                      <a:r>
                        <a:rPr lang="de-CH" sz="1300" b="0" kern="1200" dirty="0">
                          <a:solidFill>
                            <a:schemeClr val="dk1"/>
                          </a:solidFill>
                          <a:latin typeface="+mn-lt"/>
                          <a:ea typeface="+mn-ea"/>
                          <a:cs typeface="+mn-cs"/>
                        </a:rPr>
                        <a:t>, etc.</a:t>
                      </a:r>
                    </a:p>
                  </a:txBody>
                  <a:tcPr>
                    <a:solidFill>
                      <a:srgbClr val="FFFFCC"/>
                    </a:solidFill>
                  </a:tcPr>
                </a:tc>
                <a:tc>
                  <a:txBody>
                    <a:bodyPr/>
                    <a:lstStyle/>
                    <a:p>
                      <a:pPr marL="0" indent="0">
                        <a:buFont typeface="Arial Black"/>
                        <a:buNone/>
                      </a:pPr>
                      <a:endParaRPr lang="de-CH" sz="1300" b="0" kern="0"/>
                    </a:p>
                  </a:txBody>
                  <a:tcPr>
                    <a:noFill/>
                  </a:tcPr>
                </a:tc>
                <a:tc>
                  <a:txBody>
                    <a:bodyPr/>
                    <a:lstStyle/>
                    <a:p>
                      <a:pPr marL="180000" indent="-180000" algn="l" defTabSz="457200" rtl="0" eaLnBrk="1" latinLnBrk="0" hangingPunct="1">
                        <a:buFont typeface="Arial" panose="020B0604020202020204" pitchFamily="34" charset="0"/>
                        <a:buChar char="•"/>
                      </a:pPr>
                      <a:r>
                        <a:rPr lang="de-CH" sz="1300" b="0" kern="1200" dirty="0">
                          <a:solidFill>
                            <a:schemeClr val="dk1"/>
                          </a:solidFill>
                          <a:latin typeface="+mn-lt"/>
                          <a:ea typeface="+mn-ea"/>
                          <a:cs typeface="+mn-cs"/>
                        </a:rPr>
                        <a:t>Production laitière </a:t>
                      </a:r>
                      <a:br>
                        <a:rPr lang="de-CH" sz="1300" b="0" kern="1200" dirty="0">
                          <a:solidFill>
                            <a:schemeClr val="dk1"/>
                          </a:solidFill>
                          <a:latin typeface="+mn-lt"/>
                          <a:ea typeface="+mn-ea"/>
                          <a:cs typeface="+mn-cs"/>
                        </a:rPr>
                      </a:br>
                      <a:r>
                        <a:rPr lang="de-CH" sz="1300" b="0" kern="1200" dirty="0">
                          <a:solidFill>
                            <a:schemeClr val="dk1"/>
                          </a:solidFill>
                          <a:latin typeface="+mn-lt"/>
                          <a:ea typeface="+mn-ea"/>
                          <a:cs typeface="+mn-cs"/>
                        </a:rPr>
                        <a:t>(</a:t>
                      </a:r>
                      <a:r>
                        <a:rPr lang="de-CH" sz="1300" b="0" kern="1200" dirty="0" err="1">
                          <a:solidFill>
                            <a:schemeClr val="dk1"/>
                          </a:solidFill>
                          <a:latin typeface="+mn-lt"/>
                          <a:ea typeface="+mn-ea"/>
                          <a:cs typeface="+mn-cs"/>
                        </a:rPr>
                        <a:t>croissance</a:t>
                      </a:r>
                      <a:r>
                        <a:rPr lang="de-CH" sz="1300" b="0" kern="1200" dirty="0">
                          <a:solidFill>
                            <a:schemeClr val="dk1"/>
                          </a:solidFill>
                          <a:latin typeface="+mn-lt"/>
                          <a:ea typeface="+mn-ea"/>
                          <a:cs typeface="+mn-cs"/>
                        </a:rPr>
                        <a:t> </a:t>
                      </a:r>
                      <a:br>
                        <a:rPr lang="de-CH" sz="1300" b="0" kern="1200" dirty="0">
                          <a:solidFill>
                            <a:schemeClr val="dk1"/>
                          </a:solidFill>
                          <a:latin typeface="+mn-lt"/>
                          <a:ea typeface="+mn-ea"/>
                          <a:cs typeface="+mn-cs"/>
                        </a:rPr>
                      </a:br>
                      <a:r>
                        <a:rPr lang="de-CH" sz="1300" b="0" kern="1200" dirty="0">
                          <a:solidFill>
                            <a:schemeClr val="dk1"/>
                          </a:solidFill>
                          <a:latin typeface="+mn-lt"/>
                          <a:ea typeface="+mn-ea"/>
                          <a:cs typeface="+mn-cs"/>
                        </a:rPr>
                        <a:t>de la masse </a:t>
                      </a:r>
                      <a:r>
                        <a:rPr lang="de-CH" sz="1300" b="0" kern="1200" dirty="0" err="1">
                          <a:solidFill>
                            <a:schemeClr val="dk1"/>
                          </a:solidFill>
                          <a:latin typeface="+mn-lt"/>
                          <a:ea typeface="+mn-ea"/>
                          <a:cs typeface="+mn-cs"/>
                        </a:rPr>
                        <a:t>corporelle</a:t>
                      </a:r>
                      <a:r>
                        <a:rPr lang="de-CH" sz="1300" b="0" kern="1200" dirty="0">
                          <a:solidFill>
                            <a:schemeClr val="dk1"/>
                          </a:solidFill>
                          <a:latin typeface="+mn-lt"/>
                          <a:ea typeface="+mn-ea"/>
                          <a:cs typeface="+mn-cs"/>
                        </a:rPr>
                        <a:t> chez les </a:t>
                      </a:r>
                      <a:r>
                        <a:rPr lang="de-CH" sz="1300" b="0" kern="1200" dirty="0" err="1">
                          <a:solidFill>
                            <a:schemeClr val="dk1"/>
                          </a:solidFill>
                          <a:latin typeface="+mn-lt"/>
                          <a:ea typeface="+mn-ea"/>
                          <a:cs typeface="+mn-cs"/>
                        </a:rPr>
                        <a:t>bovins</a:t>
                      </a:r>
                      <a:r>
                        <a:rPr lang="de-CH" sz="1300" b="0" kern="1200" dirty="0">
                          <a:solidFill>
                            <a:schemeClr val="dk1"/>
                          </a:solidFill>
                          <a:latin typeface="+mn-lt"/>
                          <a:ea typeface="+mn-ea"/>
                          <a:cs typeface="+mn-cs"/>
                        </a:rPr>
                        <a:t> de boucherie)</a:t>
                      </a:r>
                    </a:p>
                  </a:txBody>
                  <a:tcPr>
                    <a:solidFill>
                      <a:srgbClr val="FFFFCC"/>
                    </a:solidFill>
                  </a:tcPr>
                </a:tc>
                <a:tc>
                  <a:txBody>
                    <a:bodyPr/>
                    <a:lstStyle/>
                    <a:p>
                      <a:pPr marL="0" indent="0">
                        <a:buFont typeface="Arial Black"/>
                        <a:buNone/>
                      </a:pPr>
                      <a:endParaRPr lang="de-CH" sz="1300" b="0" kern="0"/>
                    </a:p>
                  </a:txBody>
                  <a:tcPr>
                    <a:noFill/>
                  </a:tcPr>
                </a:tc>
                <a:tc>
                  <a:txBody>
                    <a:bodyPr/>
                    <a:lstStyle/>
                    <a:p>
                      <a:pPr marL="180000" indent="-180000" algn="l" defTabSz="457200" rtl="0" eaLnBrk="1" latinLnBrk="0" hangingPunct="1">
                        <a:buFont typeface="Arial" panose="020B0604020202020204" pitchFamily="34" charset="0"/>
                        <a:buChar char="•"/>
                      </a:pPr>
                      <a:r>
                        <a:rPr lang="de-CH" sz="1300" b="0" kern="1200">
                          <a:solidFill>
                            <a:schemeClr val="dk1"/>
                          </a:solidFill>
                          <a:latin typeface="+mn-lt"/>
                          <a:ea typeface="+mn-ea"/>
                          <a:cs typeface="+mn-cs"/>
                        </a:rPr>
                        <a:t>Croissance </a:t>
                      </a:r>
                      <a:br>
                        <a:rPr lang="de-CH" sz="1300" b="0" kern="1200">
                          <a:solidFill>
                            <a:schemeClr val="dk1"/>
                          </a:solidFill>
                          <a:latin typeface="+mn-lt"/>
                          <a:ea typeface="+mn-ea"/>
                          <a:cs typeface="+mn-cs"/>
                        </a:rPr>
                      </a:br>
                      <a:r>
                        <a:rPr lang="de-CH" sz="1300" b="0" kern="1200" err="1">
                          <a:solidFill>
                            <a:schemeClr val="dk1"/>
                          </a:solidFill>
                          <a:latin typeface="+mn-lt"/>
                          <a:ea typeface="+mn-ea"/>
                          <a:cs typeface="+mn-cs"/>
                        </a:rPr>
                        <a:t>du fœtus</a:t>
                      </a:r>
                      <a:endParaRPr lang="de-CH" sz="1300" b="0" kern="1200">
                        <a:solidFill>
                          <a:schemeClr val="dk1"/>
                        </a:solidFill>
                        <a:latin typeface="+mn-lt"/>
                        <a:ea typeface="+mn-ea"/>
                        <a:cs typeface="+mn-cs"/>
                      </a:endParaRPr>
                    </a:p>
                    <a:p>
                      <a:pPr marL="180000" indent="-180000" algn="l" defTabSz="457200" rtl="0" eaLnBrk="1" latinLnBrk="0" hangingPunct="1">
                        <a:buFont typeface="Arial" panose="020B0604020202020204" pitchFamily="34" charset="0"/>
                        <a:buChar char="•"/>
                      </a:pPr>
                      <a:r>
                        <a:rPr lang="de-CH" sz="1300" b="0" kern="1200" err="1">
                          <a:solidFill>
                            <a:schemeClr val="dk1"/>
                          </a:solidFill>
                          <a:latin typeface="+mn-lt"/>
                          <a:ea typeface="+mn-ea"/>
                          <a:cs typeface="+mn-cs"/>
                        </a:rPr>
                        <a:t>Préparation de l'allaitement</a:t>
                      </a:r>
                      <a:endParaRPr lang="de-CH" sz="1300" b="0" kern="1200">
                        <a:solidFill>
                          <a:schemeClr val="dk1"/>
                        </a:solidFill>
                        <a:latin typeface="+mn-lt"/>
                        <a:ea typeface="+mn-ea"/>
                        <a:cs typeface="+mn-cs"/>
                      </a:endParaRPr>
                    </a:p>
                  </a:txBody>
                  <a:tcPr>
                    <a:solidFill>
                      <a:srgbClr val="FFFFCC"/>
                    </a:solidFill>
                  </a:tcPr>
                </a:tc>
                <a:tc>
                  <a:txBody>
                    <a:bodyPr/>
                    <a:lstStyle/>
                    <a:p>
                      <a:endParaRPr lang="de-CH" sz="1400"/>
                    </a:p>
                  </a:txBody>
                  <a:tcPr>
                    <a:noFill/>
                  </a:tcPr>
                </a:tc>
                <a:tc>
                  <a:txBody>
                    <a:bodyPr/>
                    <a:lstStyle/>
                    <a:p>
                      <a:endParaRPr lang="de-CH" sz="1400"/>
                    </a:p>
                  </a:txBody>
                  <a:tcPr>
                    <a:noFill/>
                  </a:tcPr>
                </a:tc>
                <a:extLst>
                  <a:ext uri="{0D108BD9-81ED-4DB2-BD59-A6C34878D82A}">
                    <a16:rowId xmlns:a16="http://schemas.microsoft.com/office/drawing/2014/main" val="1930467279"/>
                  </a:ext>
                </a:extLst>
              </a:tr>
              <a:tr h="10574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1300" b="1" kern="0" dirty="0"/>
                        <a:t>Quand ces </a:t>
                      </a:r>
                      <a:r>
                        <a:rPr lang="de-CH" sz="1300" b="1" kern="0" dirty="0" err="1"/>
                        <a:t>exigences</a:t>
                      </a:r>
                      <a:r>
                        <a:rPr lang="de-CH" sz="1300" b="1" kern="0" dirty="0"/>
                        <a:t> </a:t>
                      </a:r>
                      <a:r>
                        <a:rPr lang="de-CH" sz="1300" b="1" kern="0" dirty="0" err="1"/>
                        <a:t>augmentent-elles</a:t>
                      </a:r>
                      <a:r>
                        <a:rPr lang="de-CH" sz="1300" b="1" kern="0" dirty="0"/>
                        <a:t>?</a:t>
                      </a:r>
                    </a:p>
                  </a:txBody>
                  <a:tcPr>
                    <a:noFill/>
                  </a:tcPr>
                </a:tc>
                <a:tc>
                  <a:txBody>
                    <a:bodyPr/>
                    <a:lstStyle/>
                    <a:p>
                      <a:pPr marL="180000" indent="-180000">
                        <a:buFont typeface="Arial" panose="020B0604020202020204" pitchFamily="34" charset="0"/>
                        <a:buChar char="•"/>
                      </a:pPr>
                      <a:r>
                        <a:rPr lang="de-CH" sz="1300" b="0" dirty="0"/>
                        <a:t>Stress</a:t>
                      </a:r>
                    </a:p>
                    <a:p>
                      <a:pPr marL="180000" indent="-180000">
                        <a:buFont typeface="Arial" panose="020B0604020202020204" pitchFamily="34" charset="0"/>
                        <a:buChar char="•"/>
                      </a:pPr>
                      <a:r>
                        <a:rPr lang="de-CH" sz="1300" b="0" dirty="0" err="1"/>
                        <a:t>Activité</a:t>
                      </a:r>
                      <a:endParaRPr lang="de-CH" sz="1300" b="0" dirty="0"/>
                    </a:p>
                  </a:txBody>
                  <a:tcPr>
                    <a:solidFill>
                      <a:srgbClr val="FFFFCC"/>
                    </a:solidFill>
                  </a:tcPr>
                </a:tc>
                <a:tc>
                  <a:txBody>
                    <a:bodyPr/>
                    <a:lstStyle/>
                    <a:p>
                      <a:pPr marL="180000" marR="0" lvl="0" indent="-180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300" b="0" kern="0"/>
                    </a:p>
                  </a:txBody>
                  <a:tcPr>
                    <a:noFill/>
                  </a:tcPr>
                </a:tc>
                <a:tc>
                  <a:txBody>
                    <a:bodyPr/>
                    <a:lstStyle/>
                    <a:p>
                      <a:pPr marL="180000" marR="0" lvl="0" indent="-180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300" b="0" kern="0" dirty="0"/>
                        <a:t>Niveau de </a:t>
                      </a:r>
                      <a:r>
                        <a:rPr lang="de-CH" sz="1300" b="0" kern="0" dirty="0" err="1"/>
                        <a:t>production</a:t>
                      </a:r>
                      <a:r>
                        <a:rPr lang="de-CH" sz="1300" b="0" kern="0" dirty="0"/>
                        <a:t> </a:t>
                      </a:r>
                      <a:r>
                        <a:rPr lang="de-CH" sz="1300" b="0" kern="0" dirty="0" err="1"/>
                        <a:t>laitière</a:t>
                      </a:r>
                      <a:endParaRPr lang="de-CH" sz="1300" b="0" kern="0" dirty="0"/>
                    </a:p>
                  </a:txBody>
                  <a:tcPr>
                    <a:solidFill>
                      <a:srgbClr val="FFFFCC"/>
                    </a:solidFill>
                  </a:tcPr>
                </a:tc>
                <a:tc>
                  <a:txBody>
                    <a:bodyPr/>
                    <a:lstStyle/>
                    <a:p>
                      <a:pPr marL="180000" marR="0" lvl="0" indent="-180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300" b="0" kern="0"/>
                    </a:p>
                  </a:txBody>
                  <a:tcPr>
                    <a:noFill/>
                  </a:tcPr>
                </a:tc>
                <a:tc>
                  <a:txBody>
                    <a:bodyPr/>
                    <a:lstStyle/>
                    <a:p>
                      <a:pPr marL="180000" marR="0" lvl="0" indent="-180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300" b="0" kern="0" dirty="0"/>
                        <a:t>Taille </a:t>
                      </a:r>
                      <a:br>
                        <a:rPr lang="de-CH" sz="1300" b="0" kern="0" dirty="0"/>
                      </a:br>
                      <a:r>
                        <a:rPr lang="de-CH" sz="1300" b="0" kern="0" dirty="0"/>
                        <a:t>du </a:t>
                      </a:r>
                      <a:r>
                        <a:rPr lang="de-CH" sz="1300" b="0" kern="0" dirty="0" err="1"/>
                        <a:t>fœtus</a:t>
                      </a:r>
                      <a:endParaRPr lang="de-CH" sz="1300" b="0" kern="0" dirty="0"/>
                    </a:p>
                  </a:txBody>
                  <a:tcPr>
                    <a:solidFill>
                      <a:srgbClr val="FFFFCC"/>
                    </a:solidFill>
                  </a:tcPr>
                </a:tc>
                <a:tc>
                  <a:txBody>
                    <a:bodyPr/>
                    <a:lstStyle/>
                    <a:p>
                      <a:endParaRPr lang="de-CH" sz="1400"/>
                    </a:p>
                  </a:txBody>
                  <a:tcPr>
                    <a:noFill/>
                  </a:tcPr>
                </a:tc>
                <a:tc>
                  <a:txBody>
                    <a:bodyPr/>
                    <a:lstStyle/>
                    <a:p>
                      <a:endParaRPr lang="de-CH" sz="1400" dirty="0"/>
                    </a:p>
                  </a:txBody>
                  <a:tcPr>
                    <a:noFill/>
                  </a:tcPr>
                </a:tc>
                <a:extLst>
                  <a:ext uri="{0D108BD9-81ED-4DB2-BD59-A6C34878D82A}">
                    <a16:rowId xmlns:a16="http://schemas.microsoft.com/office/drawing/2014/main" val="916601477"/>
                  </a:ext>
                </a:extLst>
              </a:tr>
            </a:tbl>
          </a:graphicData>
        </a:graphic>
      </p:graphicFrame>
    </p:spTree>
    <p:extLst>
      <p:ext uri="{BB962C8B-B14F-4D97-AF65-F5344CB8AC3E}">
        <p14:creationId xmlns:p14="http://schemas.microsoft.com/office/powerpoint/2010/main" val="790302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285B4DF-459F-4A4D-86FA-904ADE18E552}"/>
              </a:ext>
            </a:extLst>
          </p:cNvPr>
          <p:cNvPicPr>
            <a:picLocks noGrp="1" noChangeAspect="1"/>
          </p:cNvPicPr>
          <p:nvPr>
            <p:ph sz="half" idx="1"/>
          </p:nvPr>
        </p:nvPicPr>
        <p:blipFill rotWithShape="1">
          <a:blip r:embed="rId2"/>
          <a:srcRect l="49115" b="13899"/>
          <a:stretch/>
        </p:blipFill>
        <p:spPr>
          <a:xfrm>
            <a:off x="4572000" y="946207"/>
            <a:ext cx="3787134" cy="3303514"/>
          </a:xfrm>
        </p:spPr>
      </p:pic>
      <p:sp>
        <p:nvSpPr>
          <p:cNvPr id="4" name="Content Placeholder 3">
            <a:extLst>
              <a:ext uri="{FF2B5EF4-FFF2-40B4-BE49-F238E27FC236}">
                <a16:creationId xmlns:a16="http://schemas.microsoft.com/office/drawing/2014/main" id="{85E0B57C-4E64-45FF-857C-5B6DFC941EBA}"/>
              </a:ext>
            </a:extLst>
          </p:cNvPr>
          <p:cNvSpPr>
            <a:spLocks noGrp="1"/>
          </p:cNvSpPr>
          <p:nvPr>
            <p:ph sz="half" idx="11"/>
          </p:nvPr>
        </p:nvSpPr>
        <p:spPr>
          <a:xfrm>
            <a:off x="1025131" y="4437777"/>
            <a:ext cx="3019501" cy="900132"/>
          </a:xfrm>
        </p:spPr>
        <p:txBody>
          <a:bodyPr/>
          <a:lstStyle/>
          <a:p>
            <a:pPr marL="0" indent="0" algn="ctr">
              <a:buNone/>
            </a:pPr>
            <a:r>
              <a:rPr lang="de-CH" sz="1800" b="0" dirty="0"/>
              <a:t>De nombreux </a:t>
            </a:r>
            <a:r>
              <a:rPr lang="de-CH" sz="1800" b="0" dirty="0" err="1"/>
              <a:t>acides aminés </a:t>
            </a:r>
            <a:r>
              <a:rPr lang="de-CH" sz="1800" b="0" dirty="0"/>
              <a:t>différents</a:t>
            </a:r>
            <a:endParaRPr lang="en-GB" sz="1800" b="0" dirty="0"/>
          </a:p>
        </p:txBody>
      </p:sp>
      <p:sp>
        <p:nvSpPr>
          <p:cNvPr id="7" name="Content Placeholder 3">
            <a:extLst>
              <a:ext uri="{FF2B5EF4-FFF2-40B4-BE49-F238E27FC236}">
                <a16:creationId xmlns:a16="http://schemas.microsoft.com/office/drawing/2014/main" id="{2D26CC5C-2BF8-4AB9-8CB3-6C69407BB65E}"/>
              </a:ext>
            </a:extLst>
          </p:cNvPr>
          <p:cNvSpPr txBox="1">
            <a:spLocks/>
          </p:cNvSpPr>
          <p:nvPr/>
        </p:nvSpPr>
        <p:spPr bwMode="auto">
          <a:xfrm>
            <a:off x="4798646" y="4452047"/>
            <a:ext cx="3127803" cy="760816"/>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lgn="ctr">
              <a:buFont typeface="Arial Black"/>
              <a:buNone/>
            </a:pPr>
            <a:r>
              <a:rPr lang="de-CH" sz="1800" b="0" kern="0" dirty="0" err="1"/>
              <a:t>Ensemble, ils </a:t>
            </a:r>
            <a:r>
              <a:rPr lang="de-CH" sz="1800" b="0" kern="0" dirty="0"/>
              <a:t>forment une </a:t>
            </a:r>
            <a:r>
              <a:rPr lang="de-CH" sz="1800" b="0" kern="0" dirty="0" err="1"/>
              <a:t>protéine</a:t>
            </a:r>
            <a:endParaRPr lang="en-GB" sz="1800" b="0" kern="0" dirty="0"/>
          </a:p>
        </p:txBody>
      </p:sp>
      <p:sp>
        <p:nvSpPr>
          <p:cNvPr id="8" name="Arrow: Right 7">
            <a:extLst>
              <a:ext uri="{FF2B5EF4-FFF2-40B4-BE49-F238E27FC236}">
                <a16:creationId xmlns:a16="http://schemas.microsoft.com/office/drawing/2014/main" id="{8388637A-E5C5-40CC-AC01-5CDE55483FB8}"/>
              </a:ext>
            </a:extLst>
          </p:cNvPr>
          <p:cNvSpPr/>
          <p:nvPr/>
        </p:nvSpPr>
        <p:spPr bwMode="auto">
          <a:xfrm>
            <a:off x="4228053" y="2457974"/>
            <a:ext cx="167778" cy="276836"/>
          </a:xfrm>
          <a:prstGeom prst="rightArrow">
            <a:avLst/>
          </a:prstGeom>
          <a:solidFill>
            <a:schemeClr val="bg2"/>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pic>
        <p:nvPicPr>
          <p:cNvPr id="9" name="Content Placeholder 5">
            <a:extLst>
              <a:ext uri="{FF2B5EF4-FFF2-40B4-BE49-F238E27FC236}">
                <a16:creationId xmlns:a16="http://schemas.microsoft.com/office/drawing/2014/main" id="{08473319-840B-44E3-9B40-9D99430458A8}"/>
              </a:ext>
            </a:extLst>
          </p:cNvPr>
          <p:cNvPicPr>
            <a:picLocks noChangeAspect="1"/>
          </p:cNvPicPr>
          <p:nvPr/>
        </p:nvPicPr>
        <p:blipFill rotWithShape="1">
          <a:blip r:embed="rId2"/>
          <a:srcRect r="57779" b="13899"/>
          <a:stretch/>
        </p:blipFill>
        <p:spPr bwMode="auto">
          <a:xfrm>
            <a:off x="902311" y="946207"/>
            <a:ext cx="3142322" cy="3303514"/>
          </a:xfrm>
          <a:prstGeom prst="rect">
            <a:avLst/>
          </a:prstGeom>
          <a:noFill/>
          <a:ln w="9525">
            <a:noFill/>
            <a:miter lim="800000"/>
            <a:headEnd/>
            <a:tailEnd/>
          </a:ln>
        </p:spPr>
      </p:pic>
    </p:spTree>
    <p:extLst>
      <p:ext uri="{BB962C8B-B14F-4D97-AF65-F5344CB8AC3E}">
        <p14:creationId xmlns:p14="http://schemas.microsoft.com/office/powerpoint/2010/main" val="118525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47A6-EEC0-4934-8C21-C63480B3752B}"/>
              </a:ext>
            </a:extLst>
          </p:cNvPr>
          <p:cNvSpPr>
            <a:spLocks noGrp="1"/>
          </p:cNvSpPr>
          <p:nvPr>
            <p:ph type="title"/>
          </p:nvPr>
        </p:nvSpPr>
        <p:spPr/>
        <p:txBody>
          <a:bodyPr/>
          <a:lstStyle/>
          <a:p>
            <a:r>
              <a:rPr lang="en-US" dirty="0" err="1"/>
              <a:t>Contrôle</a:t>
            </a:r>
            <a:r>
              <a:rPr lang="en-US" dirty="0"/>
              <a:t> des rations</a:t>
            </a:r>
          </a:p>
        </p:txBody>
      </p:sp>
      <p:sp>
        <p:nvSpPr>
          <p:cNvPr id="3" name="Content Placeholder 2">
            <a:extLst>
              <a:ext uri="{FF2B5EF4-FFF2-40B4-BE49-F238E27FC236}">
                <a16:creationId xmlns:a16="http://schemas.microsoft.com/office/drawing/2014/main" id="{AC1312F0-D119-4A73-B755-1D574A9F5C29}"/>
              </a:ext>
            </a:extLst>
          </p:cNvPr>
          <p:cNvSpPr>
            <a:spLocks noGrp="1"/>
          </p:cNvSpPr>
          <p:nvPr>
            <p:ph sz="half" idx="1"/>
          </p:nvPr>
        </p:nvSpPr>
        <p:spPr>
          <a:xfrm>
            <a:off x="533402" y="1224756"/>
            <a:ext cx="3750568" cy="4408487"/>
          </a:xfrm>
          <a:noFill/>
          <a:ln w="9525">
            <a:noFill/>
            <a:miter lim="800000"/>
            <a:headEnd/>
            <a:tailEnd/>
          </a:ln>
        </p:spPr>
        <p:txBody>
          <a:bodyPr vert="horz" wrap="square" lIns="0" tIns="0" rIns="92075" bIns="46038" numCol="1" anchor="t" anchorCtr="0" compatLnSpc="1">
            <a:prstTxWarp prst="textNoShape">
              <a:avLst/>
            </a:prstTxWarp>
          </a:bodyPr>
          <a:lstStyle/>
          <a:p>
            <a:pPr>
              <a:spcBef>
                <a:spcPts val="0"/>
              </a:spcBef>
              <a:spcAft>
                <a:spcPts val="600"/>
              </a:spcAft>
              <a:buFont typeface="Wingdings" panose="05000000000000000000" pitchFamily="2" charset="2"/>
              <a:buChar char="ü"/>
            </a:pPr>
            <a:r>
              <a:rPr lang="en-US" sz="1800" b="0" dirty="0">
                <a:ea typeface="ＭＳ Ｐゴシック"/>
              </a:rPr>
              <a:t>Rendement laitier</a:t>
            </a:r>
          </a:p>
          <a:p>
            <a:pPr>
              <a:spcBef>
                <a:spcPts val="0"/>
              </a:spcBef>
              <a:spcAft>
                <a:spcPts val="600"/>
              </a:spcAft>
              <a:buFont typeface="Wingdings" panose="05000000000000000000" pitchFamily="2" charset="2"/>
              <a:buChar char="ü"/>
            </a:pPr>
            <a:r>
              <a:rPr lang="en-US" sz="1800" b="0" dirty="0">
                <a:ea typeface="ＭＳ Ｐゴシック"/>
              </a:rPr>
              <a:t>Estimation du </a:t>
            </a:r>
            <a:r>
              <a:rPr lang="en-US" sz="1800" b="0" dirty="0" err="1">
                <a:ea typeface="ＭＳ Ｐゴシック"/>
              </a:rPr>
              <a:t>poids</a:t>
            </a:r>
            <a:r>
              <a:rPr lang="en-US" sz="1800" b="0" dirty="0">
                <a:ea typeface="ＭＳ Ｐゴシック"/>
              </a:rPr>
              <a:t> </a:t>
            </a:r>
            <a:r>
              <a:rPr lang="en-US" sz="1800" b="0" dirty="0" err="1">
                <a:ea typeface="ＭＳ Ｐゴシック"/>
              </a:rPr>
              <a:t>vif</a:t>
            </a:r>
            <a:endParaRPr lang="en-US" sz="1800" b="0" dirty="0">
              <a:ea typeface="ＭＳ Ｐゴシック"/>
            </a:endParaRPr>
          </a:p>
          <a:p>
            <a:pPr marL="630900" lvl="1" indent="-342900">
              <a:spcBef>
                <a:spcPts val="0"/>
              </a:spcBef>
              <a:spcAft>
                <a:spcPts val="600"/>
              </a:spcAft>
              <a:buFont typeface="Wingdings" panose="05000000000000000000" pitchFamily="2" charset="2"/>
              <a:buChar char="ü"/>
            </a:pPr>
            <a:r>
              <a:rPr lang="en-US" sz="1800" b="0" dirty="0">
                <a:ea typeface="ＭＳ Ｐゴシック"/>
              </a:rPr>
              <a:t>Application</a:t>
            </a:r>
          </a:p>
          <a:p>
            <a:pPr marL="630900" lvl="1" indent="-342900">
              <a:spcBef>
                <a:spcPts val="0"/>
              </a:spcBef>
              <a:spcAft>
                <a:spcPts val="600"/>
              </a:spcAft>
              <a:buFont typeface="Wingdings" panose="05000000000000000000" pitchFamily="2" charset="2"/>
              <a:buChar char="ü"/>
            </a:pPr>
            <a:r>
              <a:rPr lang="en-US" sz="1800" b="0" dirty="0">
                <a:ea typeface="ＭＳ Ｐゴシック"/>
              </a:rPr>
              <a:t>Ruban de mesure du </a:t>
            </a:r>
            <a:r>
              <a:rPr lang="en-US" sz="1800" b="0" dirty="0" err="1">
                <a:ea typeface="ＭＳ Ｐゴシック"/>
              </a:rPr>
              <a:t>poids</a:t>
            </a:r>
            <a:r>
              <a:rPr lang="en-US" sz="1800" b="0" dirty="0">
                <a:ea typeface="ＭＳ Ｐゴシック"/>
              </a:rPr>
              <a:t> (</a:t>
            </a:r>
            <a:r>
              <a:rPr lang="en-US" sz="1800" b="0" dirty="0" err="1">
                <a:ea typeface="ＭＳ Ｐゴシック"/>
              </a:rPr>
              <a:t>chevillère</a:t>
            </a:r>
            <a:r>
              <a:rPr lang="en-US" sz="1800" b="0" dirty="0">
                <a:ea typeface="ＭＳ Ｐゴシック"/>
              </a:rPr>
              <a:t>)</a:t>
            </a:r>
          </a:p>
          <a:p>
            <a:pPr>
              <a:spcBef>
                <a:spcPts val="0"/>
              </a:spcBef>
              <a:spcAft>
                <a:spcPts val="600"/>
              </a:spcAft>
              <a:buFont typeface="Wingdings" panose="05000000000000000000" pitchFamily="2" charset="2"/>
              <a:buChar char="ü"/>
            </a:pPr>
            <a:r>
              <a:rPr lang="en-US" sz="1800" b="0" dirty="0">
                <a:ea typeface="ＭＳ Ｐゴシック"/>
              </a:rPr>
              <a:t>Notation de </a:t>
            </a:r>
            <a:r>
              <a:rPr lang="en-US" sz="1800" b="0" dirty="0" err="1">
                <a:ea typeface="ＭＳ Ｐゴシック"/>
              </a:rPr>
              <a:t>l’état</a:t>
            </a:r>
            <a:r>
              <a:rPr lang="en-US" sz="1800" b="0" dirty="0">
                <a:ea typeface="ＭＳ Ｐゴシック"/>
              </a:rPr>
              <a:t> </a:t>
            </a:r>
            <a:r>
              <a:rPr lang="en-US" sz="1800" b="0" dirty="0" err="1">
                <a:ea typeface="ＭＳ Ｐゴシック"/>
              </a:rPr>
              <a:t>corporel</a:t>
            </a:r>
            <a:r>
              <a:rPr lang="en-US" sz="1800" b="0" dirty="0">
                <a:ea typeface="ＭＳ Ｐゴシック"/>
              </a:rPr>
              <a:t> (BCS)</a:t>
            </a:r>
          </a:p>
          <a:p>
            <a:pPr>
              <a:spcBef>
                <a:spcPts val="0"/>
              </a:spcBef>
              <a:spcAft>
                <a:spcPts val="600"/>
              </a:spcAft>
              <a:buFont typeface="Wingdings" panose="05000000000000000000" pitchFamily="2" charset="2"/>
              <a:buChar char="ü"/>
            </a:pPr>
            <a:r>
              <a:rPr lang="en-US" sz="1800" b="0" dirty="0">
                <a:ea typeface="ＭＳ Ｐゴシック"/>
              </a:rPr>
              <a:t>Score de remplissage du rumen</a:t>
            </a:r>
          </a:p>
          <a:p>
            <a:pPr>
              <a:spcBef>
                <a:spcPts val="0"/>
              </a:spcBef>
              <a:spcAft>
                <a:spcPts val="600"/>
              </a:spcAft>
              <a:buFont typeface="Wingdings" panose="05000000000000000000" pitchFamily="2" charset="2"/>
              <a:buChar char="ü"/>
            </a:pPr>
            <a:r>
              <a:rPr lang="en-US" sz="1800" b="0" dirty="0">
                <a:ea typeface="ＭＳ Ｐゴシック"/>
              </a:rPr>
              <a:t>Contractions du rumen</a:t>
            </a:r>
          </a:p>
          <a:p>
            <a:pPr>
              <a:spcBef>
                <a:spcPts val="0"/>
              </a:spcBef>
              <a:spcAft>
                <a:spcPts val="600"/>
              </a:spcAft>
              <a:buFont typeface="Wingdings" panose="05000000000000000000" pitchFamily="2" charset="2"/>
              <a:buChar char="ü"/>
            </a:pPr>
            <a:r>
              <a:rPr lang="en-US" sz="1800" b="0" dirty="0">
                <a:ea typeface="ＭＳ Ｐゴシック"/>
              </a:rPr>
              <a:t>Compter la rumination</a:t>
            </a:r>
          </a:p>
          <a:p>
            <a:pPr>
              <a:spcBef>
                <a:spcPts val="0"/>
              </a:spcBef>
              <a:spcAft>
                <a:spcPts val="600"/>
              </a:spcAft>
              <a:buFont typeface="Wingdings" panose="05000000000000000000" pitchFamily="2" charset="2"/>
              <a:buChar char="ü"/>
            </a:pPr>
            <a:r>
              <a:rPr lang="en-US" sz="1800" b="0" dirty="0">
                <a:ea typeface="ＭＳ Ｐゴシック"/>
              </a:rPr>
              <a:t>Examen de la bouse de vache</a:t>
            </a:r>
          </a:p>
          <a:p>
            <a:pPr>
              <a:spcBef>
                <a:spcPts val="0"/>
              </a:spcBef>
              <a:spcAft>
                <a:spcPts val="600"/>
              </a:spcAft>
              <a:buFont typeface="Wingdings" panose="05000000000000000000" pitchFamily="2" charset="2"/>
              <a:buChar char="ü"/>
            </a:pPr>
            <a:r>
              <a:rPr lang="en-US" sz="1800" b="0" dirty="0">
                <a:ea typeface="ＭＳ Ｐゴシック"/>
              </a:rPr>
              <a:t>Teneur en matières grasses et en protéines du lait</a:t>
            </a:r>
          </a:p>
          <a:p>
            <a:pPr>
              <a:spcBef>
                <a:spcPts val="0"/>
              </a:spcBef>
              <a:spcAft>
                <a:spcPts val="600"/>
              </a:spcAft>
              <a:buFont typeface="Wingdings" panose="05000000000000000000" pitchFamily="2" charset="2"/>
              <a:buChar char="ü"/>
            </a:pPr>
            <a:r>
              <a:rPr lang="en-US" sz="1800" b="0" dirty="0">
                <a:ea typeface="ＭＳ Ｐゴシック"/>
              </a:rPr>
              <a:t>Taux de croissance</a:t>
            </a:r>
          </a:p>
        </p:txBody>
      </p:sp>
      <p:pic>
        <p:nvPicPr>
          <p:cNvPr id="5" name="Grafik 4">
            <a:extLst>
              <a:ext uri="{FF2B5EF4-FFF2-40B4-BE49-F238E27FC236}">
                <a16:creationId xmlns:a16="http://schemas.microsoft.com/office/drawing/2014/main" id="{BB027556-373E-4801-AA99-F016BD0758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0032" y="1298941"/>
            <a:ext cx="3853185" cy="4359843"/>
          </a:xfrm>
          <a:prstGeom prst="rect">
            <a:avLst/>
          </a:prstGeom>
        </p:spPr>
      </p:pic>
    </p:spTree>
    <p:extLst>
      <p:ext uri="{BB962C8B-B14F-4D97-AF65-F5344CB8AC3E}">
        <p14:creationId xmlns:p14="http://schemas.microsoft.com/office/powerpoint/2010/main" val="4068487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Contrôle des rations</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38860" y="1268759"/>
            <a:ext cx="2399726" cy="708549"/>
          </a:xfrm>
        </p:spPr>
        <p:txBody>
          <a:bodyPr/>
          <a:lstStyle/>
          <a:p>
            <a:pPr marL="0" indent="0">
              <a:buNone/>
            </a:pPr>
            <a:r>
              <a:rPr lang="en-US" sz="1800" dirty="0"/>
              <a:t>Contrôle quotidien de la quantité de lait</a:t>
            </a:r>
          </a:p>
        </p:txBody>
      </p:sp>
      <p:pic>
        <p:nvPicPr>
          <p:cNvPr id="8" name="Grafik 7">
            <a:extLst>
              <a:ext uri="{FF2B5EF4-FFF2-40B4-BE49-F238E27FC236}">
                <a16:creationId xmlns:a16="http://schemas.microsoft.com/office/drawing/2014/main" id="{BC31321D-AC82-4F0E-8EB8-4705305069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7904" y="1281534"/>
            <a:ext cx="4310627" cy="3024336"/>
          </a:xfrm>
          <a:prstGeom prst="rect">
            <a:avLst/>
          </a:prstGeom>
        </p:spPr>
      </p:pic>
      <p:pic>
        <p:nvPicPr>
          <p:cNvPr id="3" name="Grafik 2">
            <a:extLst>
              <a:ext uri="{FF2B5EF4-FFF2-40B4-BE49-F238E27FC236}">
                <a16:creationId xmlns:a16="http://schemas.microsoft.com/office/drawing/2014/main" id="{5E25D313-FDE6-4CF1-B430-979F7B87F7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15606" y="3028618"/>
            <a:ext cx="1728193" cy="3123008"/>
          </a:xfrm>
          <a:prstGeom prst="rect">
            <a:avLst/>
          </a:prstGeom>
        </p:spPr>
      </p:pic>
      <p:sp>
        <p:nvSpPr>
          <p:cNvPr id="9" name="Rechteck 8">
            <a:extLst>
              <a:ext uri="{FF2B5EF4-FFF2-40B4-BE49-F238E27FC236}">
                <a16:creationId xmlns:a16="http://schemas.microsoft.com/office/drawing/2014/main" id="{A03FDF98-DCE7-42FC-A9F4-FF7D48A40867}"/>
              </a:ext>
            </a:extLst>
          </p:cNvPr>
          <p:cNvSpPr/>
          <p:nvPr/>
        </p:nvSpPr>
        <p:spPr>
          <a:xfrm>
            <a:off x="464515" y="2160146"/>
            <a:ext cx="3528392" cy="3416320"/>
          </a:xfrm>
          <a:prstGeom prst="rect">
            <a:avLst/>
          </a:prstGeom>
        </p:spPr>
        <p:txBody>
          <a:bodyPr wrap="square">
            <a:spAutoFit/>
          </a:bodyPr>
          <a:lstStyle/>
          <a:p>
            <a:pPr marL="0" indent="0">
              <a:buNone/>
            </a:pPr>
            <a:r>
              <a:rPr lang="en-US" sz="1800" b="0" dirty="0"/>
              <a:t>La quantité de lait de chaque vache doit être notée à chaque traite afin de détecter rapidement les anomalies.</a:t>
            </a:r>
          </a:p>
          <a:p>
            <a:pPr marL="0" indent="0">
              <a:buNone/>
            </a:pPr>
            <a:r>
              <a:rPr lang="en-US" sz="1800" b="0" dirty="0"/>
              <a:t>Si la quantité de lait diminue soudainement ou reste faible pendant une longue période, cela peut indiquer une erreur d'alimentation (manque d'énergie, de protéines, </a:t>
            </a:r>
            <a:br>
              <a:rPr lang="en-US" sz="1800" b="0" dirty="0"/>
            </a:br>
            <a:r>
              <a:rPr lang="en-US" sz="1800" b="0" dirty="0"/>
              <a:t>de minéraux ou d'eau) </a:t>
            </a:r>
            <a:r>
              <a:rPr lang="en-US" sz="1800" b="0" dirty="0" err="1"/>
              <a:t>ou</a:t>
            </a:r>
            <a:r>
              <a:rPr lang="en-US" sz="1800" b="0" dirty="0"/>
              <a:t> </a:t>
            </a:r>
            <a:br>
              <a:rPr lang="en-US" sz="1800" b="0" dirty="0"/>
            </a:br>
            <a:r>
              <a:rPr lang="en-US" sz="1800" b="0" dirty="0"/>
              <a:t>un problème de santé.</a:t>
            </a:r>
            <a:endParaRPr lang="en-GB" sz="1800" b="0" dirty="0"/>
          </a:p>
        </p:txBody>
      </p:sp>
      <p:sp>
        <p:nvSpPr>
          <p:cNvPr id="11" name="Arrow: Curved Right 10">
            <a:extLst>
              <a:ext uri="{FF2B5EF4-FFF2-40B4-BE49-F238E27FC236}">
                <a16:creationId xmlns:a16="http://schemas.microsoft.com/office/drawing/2014/main" id="{4C2B7D52-86A2-46B9-86AA-A156525DC22C}"/>
              </a:ext>
            </a:extLst>
          </p:cNvPr>
          <p:cNvSpPr/>
          <p:nvPr/>
        </p:nvSpPr>
        <p:spPr bwMode="auto">
          <a:xfrm rot="19078569">
            <a:off x="6051000" y="4009677"/>
            <a:ext cx="555500" cy="1659909"/>
          </a:xfrm>
          <a:prstGeom prst="curvedRightArrow">
            <a:avLst/>
          </a:prstGeom>
          <a:solidFill>
            <a:schemeClr val="bg2"/>
          </a:solidFill>
          <a:ln w="127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sp>
        <p:nvSpPr>
          <p:cNvPr id="12" name="Arrow: Curved Right 11">
            <a:extLst>
              <a:ext uri="{FF2B5EF4-FFF2-40B4-BE49-F238E27FC236}">
                <a16:creationId xmlns:a16="http://schemas.microsoft.com/office/drawing/2014/main" id="{276B2FA3-C018-4C5E-A67B-7E583687BE71}"/>
              </a:ext>
            </a:extLst>
          </p:cNvPr>
          <p:cNvSpPr/>
          <p:nvPr/>
        </p:nvSpPr>
        <p:spPr bwMode="auto">
          <a:xfrm rot="9238520">
            <a:off x="8204705" y="2689027"/>
            <a:ext cx="555500" cy="1659909"/>
          </a:xfrm>
          <a:prstGeom prst="curvedRightArrow">
            <a:avLst/>
          </a:prstGeom>
          <a:solidFill>
            <a:schemeClr val="bg2"/>
          </a:solidFill>
          <a:ln w="127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89116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5">
            <a:extLst>
              <a:ext uri="{FF2B5EF4-FFF2-40B4-BE49-F238E27FC236}">
                <a16:creationId xmlns:a16="http://schemas.microsoft.com/office/drawing/2014/main" id="{2C97B762-5AD3-4E4F-A37F-06DA25038D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6575" y="1700808"/>
            <a:ext cx="5204517" cy="4213375"/>
          </a:xfrm>
          <a:prstGeom prst="rect">
            <a:avLst/>
          </a:prstGeom>
        </p:spPr>
      </p:pic>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a:xfrm>
            <a:off x="536575" y="188640"/>
            <a:ext cx="8251825" cy="717550"/>
          </a:xfrm>
        </p:spPr>
        <p:txBody>
          <a:bodyPr/>
          <a:lstStyle/>
          <a:p>
            <a:r>
              <a:rPr lang="en-US"/>
              <a:t>Contrôle des rations</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427933" y="997043"/>
            <a:ext cx="5800929" cy="717550"/>
          </a:xfrm>
        </p:spPr>
        <p:txBody>
          <a:bodyPr/>
          <a:lstStyle/>
          <a:p>
            <a:pPr marL="0" indent="0">
              <a:buNone/>
            </a:pPr>
            <a:r>
              <a:rPr lang="en-US" sz="1800" dirty="0"/>
              <a:t>Estimation du </a:t>
            </a:r>
            <a:r>
              <a:rPr lang="en-US" sz="1800" dirty="0" err="1"/>
              <a:t>poids</a:t>
            </a:r>
            <a:r>
              <a:rPr lang="en-US" sz="1800" dirty="0"/>
              <a:t> </a:t>
            </a:r>
            <a:r>
              <a:rPr lang="en-US" sz="1800" dirty="0" err="1"/>
              <a:t>vif</a:t>
            </a:r>
            <a:r>
              <a:rPr lang="en-US" sz="1800" dirty="0"/>
              <a:t> </a:t>
            </a:r>
            <a:br>
              <a:rPr lang="en-US" sz="1800" dirty="0"/>
            </a:br>
            <a:r>
              <a:rPr lang="en-US" sz="1800" dirty="0"/>
              <a:t>avec la </a:t>
            </a:r>
            <a:r>
              <a:rPr lang="en-US" sz="1800" dirty="0" err="1"/>
              <a:t>chevillère</a:t>
            </a:r>
            <a:endParaRPr lang="en-US" sz="1800" dirty="0">
              <a:highlight>
                <a:srgbClr val="FFFF00"/>
              </a:highlight>
            </a:endParaRPr>
          </a:p>
        </p:txBody>
      </p:sp>
      <p:pic>
        <p:nvPicPr>
          <p:cNvPr id="2052" name="Picture 4" descr="Weight Measuring Tape (Rondo) - Kyron Labs">
            <a:extLst>
              <a:ext uri="{FF2B5EF4-FFF2-40B4-BE49-F238E27FC236}">
                <a16:creationId xmlns:a16="http://schemas.microsoft.com/office/drawing/2014/main" id="{0CE0A13B-3371-43AA-A1B9-70902A7E7FA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010" t="15435" r="7075" b="15992"/>
          <a:stretch/>
        </p:blipFill>
        <p:spPr bwMode="auto">
          <a:xfrm rot="446132">
            <a:off x="6118583" y="1360285"/>
            <a:ext cx="2355007" cy="19244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0E1640A-D49A-4B5C-A286-AD17B8410732}"/>
              </a:ext>
            </a:extLst>
          </p:cNvPr>
          <p:cNvCxnSpPr>
            <a:cxnSpLocks/>
          </p:cNvCxnSpPr>
          <p:nvPr/>
        </p:nvCxnSpPr>
        <p:spPr bwMode="auto">
          <a:xfrm flipV="1">
            <a:off x="3131840" y="2312876"/>
            <a:ext cx="2872124" cy="111612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1" name="Content Placeholder 5">
            <a:extLst>
              <a:ext uri="{FF2B5EF4-FFF2-40B4-BE49-F238E27FC236}">
                <a16:creationId xmlns:a16="http://schemas.microsoft.com/office/drawing/2014/main" id="{D3D7582B-699A-4C4D-AF30-83C84D3A5DF1}"/>
              </a:ext>
            </a:extLst>
          </p:cNvPr>
          <p:cNvSpPr txBox="1">
            <a:spLocks/>
          </p:cNvSpPr>
          <p:nvPr/>
        </p:nvSpPr>
        <p:spPr bwMode="auto">
          <a:xfrm>
            <a:off x="6023684" y="3272115"/>
            <a:ext cx="2432562" cy="717551"/>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buNone/>
            </a:pPr>
            <a:r>
              <a:rPr lang="en-US" sz="900" b="0" kern="0" dirty="0"/>
              <a:t>La photo </a:t>
            </a:r>
            <a:r>
              <a:rPr lang="en-US" sz="900" b="0" kern="0" dirty="0" err="1"/>
              <a:t>montre</a:t>
            </a:r>
            <a:r>
              <a:rPr lang="en-US" sz="900" b="0" kern="0" dirty="0"/>
              <a:t> le </a:t>
            </a:r>
            <a:r>
              <a:rPr lang="en-US" sz="900" b="0" kern="0" dirty="0" err="1"/>
              <a:t>produit</a:t>
            </a:r>
            <a:r>
              <a:rPr lang="en-US" sz="900" b="0" kern="0" dirty="0"/>
              <a:t> «Rondo Combi Weight Measuring Tape» qui </a:t>
            </a:r>
            <a:r>
              <a:rPr lang="en-US" sz="900" b="0" kern="0" dirty="0" err="1"/>
              <a:t>est</a:t>
            </a:r>
            <a:r>
              <a:rPr lang="en-US" sz="900" b="0" kern="0" dirty="0"/>
              <a:t> </a:t>
            </a:r>
            <a:r>
              <a:rPr lang="en-US" sz="900" b="0" kern="0" dirty="0" err="1"/>
              <a:t>destiné</a:t>
            </a:r>
            <a:r>
              <a:rPr lang="en-US" sz="900" b="0" kern="0" dirty="0"/>
              <a:t> aux </a:t>
            </a:r>
            <a:r>
              <a:rPr lang="en-US" sz="900" b="0" kern="0" dirty="0" err="1"/>
              <a:t>animaux</a:t>
            </a:r>
            <a:r>
              <a:rPr lang="en-US" sz="900" b="0" kern="0" dirty="0"/>
              <a:t> de compagnie et au </a:t>
            </a:r>
            <a:r>
              <a:rPr lang="en-US" sz="900" b="0" kern="0" dirty="0" err="1"/>
              <a:t>bétail</a:t>
            </a:r>
            <a:r>
              <a:rPr lang="en-US" sz="900" b="0" kern="0" dirty="0"/>
              <a:t>. </a:t>
            </a:r>
          </a:p>
          <a:p>
            <a:pPr marL="0" indent="0">
              <a:buNone/>
            </a:pPr>
            <a:r>
              <a:rPr lang="en-US" sz="900" b="0" kern="0" dirty="0"/>
              <a:t>Source: </a:t>
            </a:r>
            <a:r>
              <a:rPr lang="en-GB" sz="900" b="0" i="1" dirty="0"/>
              <a:t>www.emaratshop.com</a:t>
            </a:r>
            <a:endParaRPr lang="en-US" sz="900" b="0" i="1" kern="0" dirty="0"/>
          </a:p>
        </p:txBody>
      </p:sp>
      <p:sp>
        <p:nvSpPr>
          <p:cNvPr id="9" name="Content Placeholder 5">
            <a:extLst>
              <a:ext uri="{FF2B5EF4-FFF2-40B4-BE49-F238E27FC236}">
                <a16:creationId xmlns:a16="http://schemas.microsoft.com/office/drawing/2014/main" id="{F4B47FDC-86F3-4D91-B1B9-A38F574E761A}"/>
              </a:ext>
            </a:extLst>
          </p:cNvPr>
          <p:cNvSpPr txBox="1">
            <a:spLocks/>
          </p:cNvSpPr>
          <p:nvPr/>
        </p:nvSpPr>
        <p:spPr bwMode="auto">
          <a:xfrm>
            <a:off x="6003964" y="4225697"/>
            <a:ext cx="2603461" cy="1416309"/>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buNone/>
            </a:pPr>
            <a:r>
              <a:rPr lang="en-US" sz="1600" b="0" dirty="0"/>
              <a:t>Des </a:t>
            </a:r>
            <a:r>
              <a:rPr lang="en-US" sz="1600" b="0" dirty="0" err="1"/>
              <a:t>rubans</a:t>
            </a:r>
            <a:r>
              <a:rPr lang="en-US" sz="1600" b="0" dirty="0"/>
              <a:t> </a:t>
            </a:r>
            <a:r>
              <a:rPr lang="en-US" sz="1600" b="0" dirty="0" err="1"/>
              <a:t>spéciaux</a:t>
            </a:r>
            <a:r>
              <a:rPr lang="en-US" sz="1600" b="0" dirty="0"/>
              <a:t> </a:t>
            </a:r>
            <a:r>
              <a:rPr lang="en-US" sz="1600" b="0" dirty="0" err="1"/>
              <a:t>permettent</a:t>
            </a:r>
            <a:r>
              <a:rPr lang="en-US" sz="1600" b="0" dirty="0"/>
              <a:t> de </a:t>
            </a:r>
            <a:r>
              <a:rPr lang="en-US" sz="1600" b="0" dirty="0" err="1"/>
              <a:t>mesurer</a:t>
            </a:r>
            <a:r>
              <a:rPr lang="en-US" sz="1600" b="0" dirty="0"/>
              <a:t> le tour de </a:t>
            </a:r>
            <a:r>
              <a:rPr lang="en-US" sz="1600" b="0" dirty="0" err="1"/>
              <a:t>poitrine</a:t>
            </a:r>
            <a:r>
              <a:rPr lang="en-US" sz="1600" b="0" dirty="0"/>
              <a:t> et de donner </a:t>
            </a:r>
            <a:r>
              <a:rPr lang="en-US" sz="1600" b="0" dirty="0" err="1"/>
              <a:t>directement</a:t>
            </a:r>
            <a:r>
              <a:rPr lang="en-US" sz="1600" b="0" dirty="0"/>
              <a:t> </a:t>
            </a:r>
            <a:r>
              <a:rPr lang="en-US" sz="1600" b="0" dirty="0" err="1"/>
              <a:t>une</a:t>
            </a:r>
            <a:r>
              <a:rPr lang="en-US" sz="1600" b="0" dirty="0"/>
              <a:t> estimation du </a:t>
            </a:r>
            <a:r>
              <a:rPr lang="en-US" sz="1600" b="0" dirty="0" err="1"/>
              <a:t>poids</a:t>
            </a:r>
            <a:r>
              <a:rPr lang="en-US" sz="1600" b="0" dirty="0"/>
              <a:t>. </a:t>
            </a:r>
            <a:endParaRPr lang="en-US" sz="1600" b="0" kern="0" dirty="0">
              <a:highlight>
                <a:srgbClr val="FFFF00"/>
              </a:highlight>
            </a:endParaRPr>
          </a:p>
        </p:txBody>
      </p:sp>
    </p:spTree>
    <p:extLst>
      <p:ext uri="{BB962C8B-B14F-4D97-AF65-F5344CB8AC3E}">
        <p14:creationId xmlns:p14="http://schemas.microsoft.com/office/powerpoint/2010/main" val="2076390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5">
            <a:extLst>
              <a:ext uri="{FF2B5EF4-FFF2-40B4-BE49-F238E27FC236}">
                <a16:creationId xmlns:a16="http://schemas.microsoft.com/office/drawing/2014/main" id="{738198C3-E4EA-439C-99B7-45E2E99CBA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5" y="2072952"/>
            <a:ext cx="5679945" cy="3469451"/>
          </a:xfrm>
          <a:prstGeom prst="rect">
            <a:avLst/>
          </a:prstGeom>
        </p:spPr>
      </p:pic>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Contrôle des rations</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36575" y="1052736"/>
            <a:ext cx="7099056" cy="504056"/>
          </a:xfrm>
        </p:spPr>
        <p:txBody>
          <a:bodyPr/>
          <a:lstStyle/>
          <a:p>
            <a:pPr marL="0" indent="0">
              <a:buNone/>
            </a:pPr>
            <a:r>
              <a:rPr lang="en-US" sz="1800" dirty="0"/>
              <a:t>Estimation du </a:t>
            </a:r>
            <a:r>
              <a:rPr lang="en-US" sz="1800" dirty="0" err="1"/>
              <a:t>poids</a:t>
            </a:r>
            <a:r>
              <a:rPr lang="en-US" sz="1800" dirty="0"/>
              <a:t> </a:t>
            </a:r>
            <a:r>
              <a:rPr lang="en-US" sz="1800" dirty="0" err="1"/>
              <a:t>vif</a:t>
            </a:r>
            <a:r>
              <a:rPr lang="en-US" sz="1800" dirty="0"/>
              <a:t> à </a:t>
            </a:r>
            <a:r>
              <a:rPr lang="en-US" sz="1800" dirty="0" err="1"/>
              <a:t>l'aide</a:t>
            </a:r>
            <a:r>
              <a:rPr lang="en-US" sz="1800" dirty="0"/>
              <a:t> </a:t>
            </a:r>
            <a:r>
              <a:rPr lang="en-US" sz="1800" dirty="0" err="1"/>
              <a:t>d'une</a:t>
            </a:r>
            <a:r>
              <a:rPr lang="en-US" sz="1800" dirty="0"/>
              <a:t> application mobile</a:t>
            </a:r>
          </a:p>
        </p:txBody>
      </p:sp>
      <p:sp>
        <p:nvSpPr>
          <p:cNvPr id="7" name="Content Placeholder 5">
            <a:extLst>
              <a:ext uri="{FF2B5EF4-FFF2-40B4-BE49-F238E27FC236}">
                <a16:creationId xmlns:a16="http://schemas.microsoft.com/office/drawing/2014/main" id="{C8E8C5AB-C1C7-4612-8456-89B250A495C0}"/>
              </a:ext>
            </a:extLst>
          </p:cNvPr>
          <p:cNvSpPr txBox="1">
            <a:spLocks/>
          </p:cNvSpPr>
          <p:nvPr/>
        </p:nvSpPr>
        <p:spPr bwMode="auto">
          <a:xfrm>
            <a:off x="6223974" y="1902030"/>
            <a:ext cx="2524492" cy="3053940"/>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600" b="0" dirty="0"/>
              <a:t>Le calcul du poids corporel peut être effectué à l'aide d'une application. </a:t>
            </a:r>
            <a:r>
              <a:rPr lang="en-US" sz="1600" b="0" dirty="0" err="1"/>
              <a:t>Plusieurs</a:t>
            </a:r>
            <a:r>
              <a:rPr lang="en-US" sz="1600" b="0" dirty="0"/>
              <a:t> applications sont disponibles en ligne.</a:t>
            </a:r>
          </a:p>
          <a:p>
            <a:pPr marL="0" indent="0">
              <a:buNone/>
            </a:pPr>
            <a:r>
              <a:rPr lang="en-US" sz="1600" b="0" dirty="0"/>
              <a:t>Les applications calculent généralement le poids corporel sur la base du périmètre cardiaque </a:t>
            </a:r>
            <a:r>
              <a:rPr lang="en-US" sz="1600" b="0" dirty="0" err="1"/>
              <a:t>saisi</a:t>
            </a:r>
            <a:r>
              <a:rPr lang="en-US" sz="1600" b="0" dirty="0"/>
              <a:t> </a:t>
            </a:r>
            <a:r>
              <a:rPr lang="en-US" sz="1600" b="0" dirty="0" err="1"/>
              <a:t>en</a:t>
            </a:r>
            <a:r>
              <a:rPr lang="en-US" sz="1600" b="0" dirty="0"/>
              <a:t> cm.</a:t>
            </a:r>
          </a:p>
          <a:p>
            <a:pPr marL="0" indent="0">
              <a:buNone/>
            </a:pPr>
            <a:endParaRPr lang="en-US" sz="1600" b="0" dirty="0"/>
          </a:p>
        </p:txBody>
      </p:sp>
    </p:spTree>
    <p:extLst>
      <p:ext uri="{BB962C8B-B14F-4D97-AF65-F5344CB8AC3E}">
        <p14:creationId xmlns:p14="http://schemas.microsoft.com/office/powerpoint/2010/main" val="853365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52DE39C-ACB7-4A09-9C79-EC15F96BE04D}"/>
              </a:ext>
            </a:extLst>
          </p:cNvPr>
          <p:cNvPicPr>
            <a:picLocks noChangeAspect="1"/>
          </p:cNvPicPr>
          <p:nvPr/>
        </p:nvPicPr>
        <p:blipFill rotWithShape="1">
          <a:blip r:embed="rId2"/>
          <a:srcRect t="9841"/>
          <a:stretch/>
        </p:blipFill>
        <p:spPr>
          <a:xfrm>
            <a:off x="658187" y="1301162"/>
            <a:ext cx="7638546" cy="4869953"/>
          </a:xfrm>
          <a:prstGeom prst="rect">
            <a:avLst/>
          </a:prstGeom>
        </p:spPr>
      </p:pic>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Contrôle des rations</a:t>
            </a:r>
          </a:p>
        </p:txBody>
      </p:sp>
      <p:sp>
        <p:nvSpPr>
          <p:cNvPr id="7" name="Title 4">
            <a:extLst>
              <a:ext uri="{FF2B5EF4-FFF2-40B4-BE49-F238E27FC236}">
                <a16:creationId xmlns:a16="http://schemas.microsoft.com/office/drawing/2014/main" id="{A08A0722-10C6-43F3-B3CF-97E74D7D8AF8}"/>
              </a:ext>
            </a:extLst>
          </p:cNvPr>
          <p:cNvSpPr txBox="1">
            <a:spLocks/>
          </p:cNvSpPr>
          <p:nvPr/>
        </p:nvSpPr>
        <p:spPr bwMode="auto">
          <a:xfrm>
            <a:off x="536575" y="228600"/>
            <a:ext cx="8251825" cy="717550"/>
          </a:xfrm>
          <a:prstGeom prst="rect">
            <a:avLst/>
          </a:prstGeom>
          <a:noFill/>
          <a:ln w="9525">
            <a:noFill/>
            <a:miter lim="800000"/>
            <a:headEnd/>
            <a:tailEnd/>
          </a:ln>
        </p:spPr>
        <p:txBody>
          <a:bodyPr vert="horz" wrap="square" lIns="0" tIns="0" rIns="92075" bIns="46038" numCol="1" anchor="ctr" anchorCtr="0" compatLnSpc="1">
            <a:prstTxWarp prst="textNoShape">
              <a:avLst/>
            </a:prstTxWarp>
          </a:bodyPr>
          <a:lstStyle>
            <a:lvl1pPr algn="l" rtl="0" eaLnBrk="0" fontAlgn="base" hangingPunct="0">
              <a:spcBef>
                <a:spcPct val="0"/>
              </a:spcBef>
              <a:spcAft>
                <a:spcPct val="0"/>
              </a:spcAft>
              <a:defRPr sz="2800" b="1">
                <a:solidFill>
                  <a:schemeClr val="bg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200" b="1">
                <a:solidFill>
                  <a:schemeClr val="bg2"/>
                </a:solidFill>
                <a:latin typeface="Arial" charset="0"/>
              </a:defRPr>
            </a:lvl6pPr>
            <a:lvl7pPr marL="914400" algn="l" rtl="0" eaLnBrk="0" fontAlgn="base" hangingPunct="0">
              <a:spcBef>
                <a:spcPct val="0"/>
              </a:spcBef>
              <a:spcAft>
                <a:spcPct val="0"/>
              </a:spcAft>
              <a:defRPr sz="3200" b="1">
                <a:solidFill>
                  <a:schemeClr val="bg2"/>
                </a:solidFill>
                <a:latin typeface="Arial" charset="0"/>
              </a:defRPr>
            </a:lvl7pPr>
            <a:lvl8pPr marL="1371600" algn="l" rtl="0" eaLnBrk="0" fontAlgn="base" hangingPunct="0">
              <a:spcBef>
                <a:spcPct val="0"/>
              </a:spcBef>
              <a:spcAft>
                <a:spcPct val="0"/>
              </a:spcAft>
              <a:defRPr sz="3200" b="1">
                <a:solidFill>
                  <a:schemeClr val="bg2"/>
                </a:solidFill>
                <a:latin typeface="Arial" charset="0"/>
              </a:defRPr>
            </a:lvl8pPr>
            <a:lvl9pPr marL="1828800" algn="l" rtl="0" eaLnBrk="0" fontAlgn="base" hangingPunct="0">
              <a:spcBef>
                <a:spcPct val="0"/>
              </a:spcBef>
              <a:spcAft>
                <a:spcPct val="0"/>
              </a:spcAft>
              <a:defRPr sz="3200" b="1">
                <a:solidFill>
                  <a:schemeClr val="bg2"/>
                </a:solidFill>
                <a:latin typeface="Arial" charset="0"/>
              </a:defRPr>
            </a:lvl9pPr>
          </a:lstStyle>
          <a:p>
            <a:r>
              <a:rPr lang="en-US" kern="0"/>
              <a:t>Contrôle des rations</a:t>
            </a:r>
          </a:p>
        </p:txBody>
      </p:sp>
      <p:sp>
        <p:nvSpPr>
          <p:cNvPr id="8" name="Content Placeholder 5">
            <a:extLst>
              <a:ext uri="{FF2B5EF4-FFF2-40B4-BE49-F238E27FC236}">
                <a16:creationId xmlns:a16="http://schemas.microsoft.com/office/drawing/2014/main" id="{AC0B33F6-A8A5-478C-9263-17312557FADF}"/>
              </a:ext>
            </a:extLst>
          </p:cNvPr>
          <p:cNvSpPr txBox="1">
            <a:spLocks/>
          </p:cNvSpPr>
          <p:nvPr/>
        </p:nvSpPr>
        <p:spPr bwMode="auto">
          <a:xfrm>
            <a:off x="536574" y="934206"/>
            <a:ext cx="5614133" cy="361144"/>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600" kern="0" dirty="0"/>
              <a:t>Surveillance à </a:t>
            </a:r>
            <a:r>
              <a:rPr lang="en-US" sz="1600" kern="0" dirty="0" err="1"/>
              <a:t>l'aide</a:t>
            </a:r>
            <a:r>
              <a:rPr lang="en-US" sz="1600" kern="0" dirty="0"/>
              <a:t> de la notation de </a:t>
            </a:r>
            <a:r>
              <a:rPr lang="en-US" sz="1600" kern="0" dirty="0" err="1"/>
              <a:t>l’état</a:t>
            </a:r>
            <a:r>
              <a:rPr lang="en-US" sz="1600" kern="0" dirty="0"/>
              <a:t> </a:t>
            </a:r>
            <a:r>
              <a:rPr lang="en-US" sz="1600" kern="0" dirty="0" err="1"/>
              <a:t>corporel</a:t>
            </a:r>
            <a:endParaRPr lang="en-US" sz="1600" kern="0" dirty="0"/>
          </a:p>
        </p:txBody>
      </p:sp>
    </p:spTree>
    <p:extLst>
      <p:ext uri="{BB962C8B-B14F-4D97-AF65-F5344CB8AC3E}">
        <p14:creationId xmlns:p14="http://schemas.microsoft.com/office/powerpoint/2010/main" val="996155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Contrôle des rations</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36575" y="1085278"/>
            <a:ext cx="3811823" cy="377361"/>
          </a:xfrm>
        </p:spPr>
        <p:txBody>
          <a:bodyPr/>
          <a:lstStyle/>
          <a:p>
            <a:pPr marL="0" indent="0">
              <a:buNone/>
            </a:pPr>
            <a:r>
              <a:rPr lang="en-US" sz="1800" dirty="0"/>
              <a:t>Score de </a:t>
            </a:r>
            <a:r>
              <a:rPr lang="en-US" sz="1800" dirty="0" err="1"/>
              <a:t>remplissage</a:t>
            </a:r>
            <a:r>
              <a:rPr lang="en-US" sz="1800" dirty="0"/>
              <a:t> du rumen</a:t>
            </a:r>
          </a:p>
        </p:txBody>
      </p:sp>
      <p:pic>
        <p:nvPicPr>
          <p:cNvPr id="11" name="Grafik 5">
            <a:extLst>
              <a:ext uri="{FF2B5EF4-FFF2-40B4-BE49-F238E27FC236}">
                <a16:creationId xmlns:a16="http://schemas.microsoft.com/office/drawing/2014/main" id="{23B760CB-2C6C-4BD4-B498-4CABBDDF56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1933" y="1513185"/>
            <a:ext cx="3277375" cy="2638340"/>
          </a:xfrm>
          <a:prstGeom prst="rect">
            <a:avLst/>
          </a:prstGeom>
        </p:spPr>
      </p:pic>
      <p:sp>
        <p:nvSpPr>
          <p:cNvPr id="7" name="Content Placeholder 5">
            <a:extLst>
              <a:ext uri="{FF2B5EF4-FFF2-40B4-BE49-F238E27FC236}">
                <a16:creationId xmlns:a16="http://schemas.microsoft.com/office/drawing/2014/main" id="{DE50C800-7F49-4962-B994-09084ECB5B66}"/>
              </a:ext>
            </a:extLst>
          </p:cNvPr>
          <p:cNvSpPr txBox="1">
            <a:spLocks/>
          </p:cNvSpPr>
          <p:nvPr/>
        </p:nvSpPr>
        <p:spPr bwMode="auto">
          <a:xfrm>
            <a:off x="661933" y="4941116"/>
            <a:ext cx="7815317" cy="831606"/>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600" b="0" dirty="0"/>
              <a:t>Si le triangle du </a:t>
            </a:r>
            <a:r>
              <a:rPr lang="en-US" sz="1600" b="0" dirty="0" err="1"/>
              <a:t>flanc</a:t>
            </a:r>
            <a:r>
              <a:rPr lang="en-US" sz="1600" b="0" dirty="0"/>
              <a:t> </a:t>
            </a:r>
            <a:r>
              <a:rPr lang="en-US" sz="1600" b="0" dirty="0" err="1"/>
              <a:t>s’enfonce</a:t>
            </a:r>
            <a:r>
              <a:rPr lang="en-US" sz="1600" b="0" dirty="0"/>
              <a:t> d'une main de </a:t>
            </a:r>
            <a:r>
              <a:rPr lang="en-US" sz="1600" b="0" dirty="0" err="1"/>
              <a:t>profondeur</a:t>
            </a:r>
            <a:r>
              <a:rPr lang="en-US" sz="1600" b="0" dirty="0"/>
              <a:t> (à gauche), l'animal n'a pas beaucoup mangé au cours des 6 dernières heures. Si c'est le cas pour plusieurs animaux du troupeau sur une longue période, la ration doit être vérifiée. </a:t>
            </a:r>
            <a:endParaRPr lang="en-GB" sz="1600" b="0" i="1" dirty="0"/>
          </a:p>
        </p:txBody>
      </p:sp>
      <p:sp>
        <p:nvSpPr>
          <p:cNvPr id="9" name="Content Placeholder 5">
            <a:extLst>
              <a:ext uri="{FF2B5EF4-FFF2-40B4-BE49-F238E27FC236}">
                <a16:creationId xmlns:a16="http://schemas.microsoft.com/office/drawing/2014/main" id="{809437B0-B163-485D-B286-EB32AA62A952}"/>
              </a:ext>
            </a:extLst>
          </p:cNvPr>
          <p:cNvSpPr txBox="1">
            <a:spLocks/>
          </p:cNvSpPr>
          <p:nvPr/>
        </p:nvSpPr>
        <p:spPr bwMode="auto">
          <a:xfrm>
            <a:off x="1259632" y="4149080"/>
            <a:ext cx="3088766" cy="496439"/>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600" b="0" kern="0" dirty="0" err="1"/>
              <a:t>Tirangle</a:t>
            </a:r>
            <a:r>
              <a:rPr lang="en-US" sz="1600" b="0" kern="0" dirty="0"/>
              <a:t> du </a:t>
            </a:r>
            <a:r>
              <a:rPr lang="en-US" sz="1600" b="0" kern="0" dirty="0" err="1"/>
              <a:t>flanc</a:t>
            </a:r>
            <a:r>
              <a:rPr lang="en-US" sz="1600" b="0" kern="0" dirty="0"/>
              <a:t> gauche (fosse </a:t>
            </a:r>
            <a:r>
              <a:rPr lang="en-US" sz="1600" b="0" kern="0" dirty="0" err="1"/>
              <a:t>paralombaire</a:t>
            </a:r>
            <a:r>
              <a:rPr lang="en-US" sz="1600" b="0" kern="0" dirty="0"/>
              <a:t>) </a:t>
            </a:r>
            <a:r>
              <a:rPr lang="en-US" sz="1600" b="0" kern="0" dirty="0" err="1"/>
              <a:t>très</a:t>
            </a:r>
            <a:r>
              <a:rPr lang="en-US" sz="1600" b="0" kern="0" dirty="0"/>
              <a:t> creux = </a:t>
            </a:r>
            <a:r>
              <a:rPr lang="en-US" sz="1600" kern="0" dirty="0"/>
              <a:t>vide</a:t>
            </a:r>
          </a:p>
        </p:txBody>
      </p:sp>
      <p:sp>
        <p:nvSpPr>
          <p:cNvPr id="10" name="Content Placeholder 5">
            <a:extLst>
              <a:ext uri="{FF2B5EF4-FFF2-40B4-BE49-F238E27FC236}">
                <a16:creationId xmlns:a16="http://schemas.microsoft.com/office/drawing/2014/main" id="{67873F32-70D0-4E68-8BA9-A6902205C0DD}"/>
              </a:ext>
            </a:extLst>
          </p:cNvPr>
          <p:cNvSpPr txBox="1">
            <a:spLocks/>
          </p:cNvSpPr>
          <p:nvPr/>
        </p:nvSpPr>
        <p:spPr bwMode="auto">
          <a:xfrm>
            <a:off x="5634189" y="4196841"/>
            <a:ext cx="2368908" cy="384287"/>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600" b="0" kern="0" dirty="0"/>
              <a:t>Triangle du </a:t>
            </a:r>
            <a:r>
              <a:rPr lang="en-US" sz="1600" b="0" kern="0" dirty="0" err="1"/>
              <a:t>flanc</a:t>
            </a:r>
            <a:r>
              <a:rPr lang="en-US" sz="1600" b="0" kern="0" dirty="0"/>
              <a:t> </a:t>
            </a:r>
            <a:r>
              <a:rPr lang="en-US" sz="1600" kern="0" dirty="0" err="1"/>
              <a:t>rempli</a:t>
            </a:r>
            <a:endParaRPr lang="en-US" sz="1600" b="0" kern="0" dirty="0"/>
          </a:p>
        </p:txBody>
      </p:sp>
      <p:grpSp>
        <p:nvGrpSpPr>
          <p:cNvPr id="17" name="Gruppieren 16">
            <a:extLst>
              <a:ext uri="{FF2B5EF4-FFF2-40B4-BE49-F238E27FC236}">
                <a16:creationId xmlns:a16="http://schemas.microsoft.com/office/drawing/2014/main" id="{4A921DE0-60B2-4B4E-96DA-A765924136FF}"/>
              </a:ext>
            </a:extLst>
          </p:cNvPr>
          <p:cNvGrpSpPr/>
          <p:nvPr/>
        </p:nvGrpSpPr>
        <p:grpSpPr>
          <a:xfrm>
            <a:off x="4577583" y="1531863"/>
            <a:ext cx="3281775" cy="2563887"/>
            <a:chOff x="5255066" y="1539914"/>
            <a:chExt cx="3025592" cy="2363744"/>
          </a:xfrm>
        </p:grpSpPr>
        <p:pic>
          <p:nvPicPr>
            <p:cNvPr id="8" name="Grafik 5">
              <a:extLst>
                <a:ext uri="{FF2B5EF4-FFF2-40B4-BE49-F238E27FC236}">
                  <a16:creationId xmlns:a16="http://schemas.microsoft.com/office/drawing/2014/main" id="{0B058E9B-3D34-43ED-B877-307C66305F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5066" y="1539914"/>
              <a:ext cx="3025592" cy="2363744"/>
            </a:xfrm>
            <a:prstGeom prst="rect">
              <a:avLst/>
            </a:prstGeom>
          </p:spPr>
        </p:pic>
        <p:sp>
          <p:nvSpPr>
            <p:cNvPr id="16" name="Freihandform: Form 15">
              <a:extLst>
                <a:ext uri="{FF2B5EF4-FFF2-40B4-BE49-F238E27FC236}">
                  <a16:creationId xmlns:a16="http://schemas.microsoft.com/office/drawing/2014/main" id="{EBE9ABCC-C09E-431C-9F1F-02E88AEB28F0}"/>
                </a:ext>
              </a:extLst>
            </p:cNvPr>
            <p:cNvSpPr/>
            <p:nvPr/>
          </p:nvSpPr>
          <p:spPr bwMode="auto">
            <a:xfrm>
              <a:off x="6830429" y="2143448"/>
              <a:ext cx="765907" cy="570523"/>
            </a:xfrm>
            <a:custGeom>
              <a:avLst/>
              <a:gdLst>
                <a:gd name="connsiteX0" fmla="*/ 0 w 765907"/>
                <a:gd name="connsiteY0" fmla="*/ 23446 h 570523"/>
                <a:gd name="connsiteX1" fmla="*/ 765907 w 765907"/>
                <a:gd name="connsiteY1" fmla="*/ 0 h 570523"/>
                <a:gd name="connsiteX2" fmla="*/ 414215 w 765907"/>
                <a:gd name="connsiteY2" fmla="*/ 570523 h 570523"/>
                <a:gd name="connsiteX3" fmla="*/ 0 w 765907"/>
                <a:gd name="connsiteY3" fmla="*/ 23446 h 570523"/>
              </a:gdLst>
              <a:ahLst/>
              <a:cxnLst>
                <a:cxn ang="0">
                  <a:pos x="connsiteX0" y="connsiteY0"/>
                </a:cxn>
                <a:cxn ang="0">
                  <a:pos x="connsiteX1" y="connsiteY1"/>
                </a:cxn>
                <a:cxn ang="0">
                  <a:pos x="connsiteX2" y="connsiteY2"/>
                </a:cxn>
                <a:cxn ang="0">
                  <a:pos x="connsiteX3" y="connsiteY3"/>
                </a:cxn>
              </a:cxnLst>
              <a:rect l="l" t="t" r="r" b="b"/>
              <a:pathLst>
                <a:path w="765907" h="570523">
                  <a:moveTo>
                    <a:pt x="0" y="23446"/>
                  </a:moveTo>
                  <a:lnTo>
                    <a:pt x="765907" y="0"/>
                  </a:lnTo>
                  <a:lnTo>
                    <a:pt x="414215" y="570523"/>
                  </a:lnTo>
                  <a:lnTo>
                    <a:pt x="0" y="23446"/>
                  </a:lnTo>
                  <a:close/>
                </a:path>
              </a:pathLst>
            </a:custGeom>
            <a:noFill/>
            <a:ln w="22225" cap="flat" cmpd="sng" algn="ctr">
              <a:solidFill>
                <a:srgbClr val="E981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8983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Chapitre 2 - Systèmes de </a:t>
            </a:r>
            <a:r>
              <a:rPr lang="de-DE" err="1">
                <a:ea typeface="ＭＳ Ｐゴシック"/>
              </a:rPr>
              <a:t>production laitière </a:t>
            </a:r>
            <a:r>
              <a:rPr lang="de-DE">
                <a:ea typeface="ＭＳ Ｐゴシック"/>
              </a:rPr>
              <a:t>et </a:t>
            </a:r>
            <a:r>
              <a:rPr lang="de-DE" err="1">
                <a:ea typeface="ＭＳ Ｐゴシック"/>
              </a:rPr>
              <a:t>bovine </a:t>
            </a:r>
            <a:r>
              <a:rPr lang="de-DE">
                <a:ea typeface="ＭＳ Ｐゴシック"/>
              </a:rPr>
              <a:t>en </a:t>
            </a:r>
            <a:r>
              <a:rPr lang="de-DE" err="1">
                <a:ea typeface="ＭＳ Ｐゴシック"/>
              </a:rPr>
              <a:t>Afrique subsaharienne</a:t>
            </a:r>
            <a:endParaRPr lang="de-DE"/>
          </a:p>
        </p:txBody>
      </p:sp>
    </p:spTree>
    <p:extLst>
      <p:ext uri="{BB962C8B-B14F-4D97-AF65-F5344CB8AC3E}">
        <p14:creationId xmlns:p14="http://schemas.microsoft.com/office/powerpoint/2010/main" val="2076380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Contrôle des rations</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50754" y="1176833"/>
            <a:ext cx="3028692" cy="362521"/>
          </a:xfrm>
        </p:spPr>
        <p:txBody>
          <a:bodyPr/>
          <a:lstStyle/>
          <a:p>
            <a:pPr marL="0" indent="0">
              <a:buNone/>
            </a:pPr>
            <a:r>
              <a:rPr lang="en-US" sz="1800" dirty="0"/>
              <a:t>Contractions du rumen</a:t>
            </a:r>
          </a:p>
        </p:txBody>
      </p:sp>
      <p:pic>
        <p:nvPicPr>
          <p:cNvPr id="7" name="Grafik 5">
            <a:extLst>
              <a:ext uri="{FF2B5EF4-FFF2-40B4-BE49-F238E27FC236}">
                <a16:creationId xmlns:a16="http://schemas.microsoft.com/office/drawing/2014/main" id="{4675BD80-D68E-4EA2-A40F-24F45FF8BE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544" y="1636737"/>
            <a:ext cx="4104456" cy="2766046"/>
          </a:xfrm>
          <a:prstGeom prst="rect">
            <a:avLst/>
          </a:prstGeom>
        </p:spPr>
      </p:pic>
      <p:sp>
        <p:nvSpPr>
          <p:cNvPr id="8" name="Content Placeholder 5">
            <a:extLst>
              <a:ext uri="{FF2B5EF4-FFF2-40B4-BE49-F238E27FC236}">
                <a16:creationId xmlns:a16="http://schemas.microsoft.com/office/drawing/2014/main" id="{8B22C05F-04A2-4BF9-8DA5-673FB99E0FF4}"/>
              </a:ext>
            </a:extLst>
          </p:cNvPr>
          <p:cNvSpPr txBox="1">
            <a:spLocks/>
          </p:cNvSpPr>
          <p:nvPr/>
        </p:nvSpPr>
        <p:spPr bwMode="auto">
          <a:xfrm>
            <a:off x="576956" y="4622334"/>
            <a:ext cx="7918368" cy="1358130"/>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252000" indent="-252000">
              <a:buFont typeface="Arial" panose="020B0604020202020204" pitchFamily="34" charset="0"/>
              <a:buChar char="•"/>
            </a:pPr>
            <a:r>
              <a:rPr lang="en-US" sz="1600" b="0" dirty="0"/>
              <a:t>Les contractions du rumen </a:t>
            </a:r>
            <a:r>
              <a:rPr lang="en-US" sz="1600" b="0" dirty="0" err="1"/>
              <a:t>peuvent</a:t>
            </a:r>
            <a:r>
              <a:rPr lang="en-US" sz="1600" b="0" dirty="0"/>
              <a:t> </a:t>
            </a:r>
            <a:r>
              <a:rPr lang="en-US" sz="1600" b="0" dirty="0" err="1"/>
              <a:t>être</a:t>
            </a:r>
            <a:r>
              <a:rPr lang="en-US" sz="1600" b="0" dirty="0"/>
              <a:t> </a:t>
            </a:r>
            <a:r>
              <a:rPr lang="en-US" sz="1600" b="0" dirty="0" err="1"/>
              <a:t>surveillées</a:t>
            </a:r>
            <a:r>
              <a:rPr lang="en-US" sz="1600" b="0" dirty="0"/>
              <a:t> </a:t>
            </a:r>
            <a:r>
              <a:rPr lang="en-US" sz="1600" b="0" dirty="0" err="1"/>
              <a:t>en</a:t>
            </a:r>
            <a:r>
              <a:rPr lang="en-US" sz="1600" b="0" dirty="0"/>
              <a:t> </a:t>
            </a:r>
            <a:r>
              <a:rPr lang="en-US" sz="1600" b="0" dirty="0" err="1"/>
              <a:t>plaçant</a:t>
            </a:r>
            <a:r>
              <a:rPr lang="en-US" sz="1600" b="0" dirty="0"/>
              <a:t> un </a:t>
            </a:r>
            <a:r>
              <a:rPr lang="en-US" sz="1600" b="0" dirty="0" err="1"/>
              <a:t>stéthoscope</a:t>
            </a:r>
            <a:r>
              <a:rPr lang="en-US" sz="1600" b="0" dirty="0"/>
              <a:t> </a:t>
            </a:r>
            <a:r>
              <a:rPr lang="en-US" sz="1600" b="0" dirty="0" err="1"/>
              <a:t>ou</a:t>
            </a:r>
            <a:r>
              <a:rPr lang="en-US" sz="1600" b="0" dirty="0"/>
              <a:t> </a:t>
            </a:r>
            <a:r>
              <a:rPr lang="en-US" sz="1600" b="0" dirty="0" err="1"/>
              <a:t>une</a:t>
            </a:r>
            <a:r>
              <a:rPr lang="en-US" sz="1600" b="0" dirty="0"/>
              <a:t> main dans la fosse </a:t>
            </a:r>
            <a:r>
              <a:rPr lang="en-US" sz="1600" b="0" dirty="0" err="1"/>
              <a:t>paralombaire</a:t>
            </a:r>
            <a:r>
              <a:rPr lang="en-US" sz="1600" b="0" dirty="0"/>
              <a:t> (triangle du </a:t>
            </a:r>
            <a:r>
              <a:rPr lang="en-US" sz="1600" b="0" dirty="0" err="1"/>
              <a:t>flanc</a:t>
            </a:r>
            <a:r>
              <a:rPr lang="en-US" sz="1600" b="0" dirty="0"/>
              <a:t> derrière les </a:t>
            </a:r>
            <a:r>
              <a:rPr lang="en-US" sz="1600" b="0" dirty="0" err="1"/>
              <a:t>côtes</a:t>
            </a:r>
            <a:r>
              <a:rPr lang="en-US" sz="1600" b="0" dirty="0"/>
              <a:t>) sur le </a:t>
            </a:r>
            <a:r>
              <a:rPr lang="en-US" sz="1600" b="0" dirty="0" err="1"/>
              <a:t>côté</a:t>
            </a:r>
            <a:r>
              <a:rPr lang="en-US" sz="1600" b="0" dirty="0"/>
              <a:t> gauche de la </a:t>
            </a:r>
            <a:r>
              <a:rPr lang="en-US" sz="1600" b="0" dirty="0" err="1"/>
              <a:t>vache</a:t>
            </a:r>
            <a:r>
              <a:rPr lang="en-US" sz="1600" b="0" dirty="0"/>
              <a:t>.</a:t>
            </a:r>
          </a:p>
          <a:p>
            <a:pPr marL="252000" indent="-252000">
              <a:buFont typeface="Arial" panose="020B0604020202020204" pitchFamily="34" charset="0"/>
              <a:buChar char="•"/>
            </a:pPr>
            <a:r>
              <a:rPr lang="en-US" sz="1600" b="0" dirty="0"/>
              <a:t>Chez </a:t>
            </a:r>
            <a:r>
              <a:rPr lang="en-US" sz="1600" b="0" dirty="0" err="1"/>
              <a:t>une</a:t>
            </a:r>
            <a:r>
              <a:rPr lang="en-US" sz="1600" b="0" dirty="0"/>
              <a:t> </a:t>
            </a:r>
            <a:r>
              <a:rPr lang="en-US" sz="1600" b="0" dirty="0" err="1"/>
              <a:t>vache</a:t>
            </a:r>
            <a:r>
              <a:rPr lang="en-US" sz="1600" b="0" dirty="0"/>
              <a:t> </a:t>
            </a:r>
            <a:r>
              <a:rPr lang="en-US" sz="1600" b="0" dirty="0" err="1"/>
              <a:t>en</a:t>
            </a:r>
            <a:r>
              <a:rPr lang="en-US" sz="1600" b="0" dirty="0"/>
              <a:t> bonne santé, les contractions se </a:t>
            </a:r>
            <a:r>
              <a:rPr lang="en-US" sz="1600" b="0" dirty="0" err="1"/>
              <a:t>produisent</a:t>
            </a:r>
            <a:r>
              <a:rPr lang="en-US" sz="1600" b="0" dirty="0"/>
              <a:t> au </a:t>
            </a:r>
            <a:r>
              <a:rPr lang="en-US" sz="1600" b="0" dirty="0" err="1"/>
              <a:t>moins</a:t>
            </a:r>
            <a:r>
              <a:rPr lang="en-US" sz="1600" b="0" dirty="0"/>
              <a:t> 3 </a:t>
            </a:r>
            <a:r>
              <a:rPr lang="en-US" sz="1600" b="0" dirty="0" err="1"/>
              <a:t>fois</a:t>
            </a:r>
            <a:r>
              <a:rPr lang="en-US" sz="1600" b="0" dirty="0"/>
              <a:t> </a:t>
            </a:r>
            <a:r>
              <a:rPr lang="en-US" sz="1600" b="0" dirty="0" err="1"/>
              <a:t>toutes</a:t>
            </a:r>
            <a:r>
              <a:rPr lang="en-US" sz="1600" b="0" dirty="0"/>
              <a:t> les 2 minutes.</a:t>
            </a:r>
            <a:endParaRPr lang="en-GB" sz="1600" b="0" i="1" dirty="0"/>
          </a:p>
        </p:txBody>
      </p:sp>
      <p:pic>
        <p:nvPicPr>
          <p:cNvPr id="9" name="Grafik 4">
            <a:extLst>
              <a:ext uri="{FF2B5EF4-FFF2-40B4-BE49-F238E27FC236}">
                <a16:creationId xmlns:a16="http://schemas.microsoft.com/office/drawing/2014/main" id="{B5BFDA2F-EB9D-4F13-BD8F-296FED2ECF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76370" y="1390861"/>
            <a:ext cx="2579554" cy="3011922"/>
          </a:xfrm>
          <a:prstGeom prst="rect">
            <a:avLst/>
          </a:prstGeom>
        </p:spPr>
      </p:pic>
    </p:spTree>
    <p:extLst>
      <p:ext uri="{BB962C8B-B14F-4D97-AF65-F5344CB8AC3E}">
        <p14:creationId xmlns:p14="http://schemas.microsoft.com/office/powerpoint/2010/main" val="2172725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a:extLst>
              <a:ext uri="{FF2B5EF4-FFF2-40B4-BE49-F238E27FC236}">
                <a16:creationId xmlns:a16="http://schemas.microsoft.com/office/drawing/2014/main" id="{E7C64486-773F-4888-B54F-D9571DBC89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834320" y="1371600"/>
            <a:ext cx="6951222" cy="4551947"/>
          </a:xfrm>
          <a:prstGeom prst="rect">
            <a:avLst/>
          </a:prstGeom>
          <a:noFill/>
          <a:ln w="9525">
            <a:noFill/>
            <a:miter lim="800000"/>
            <a:headEnd/>
            <a:tailEnd/>
          </a:ln>
        </p:spPr>
      </p:pic>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Contrôle des rations</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40808" y="934453"/>
            <a:ext cx="6055377" cy="334307"/>
          </a:xfrm>
        </p:spPr>
        <p:txBody>
          <a:bodyPr/>
          <a:lstStyle/>
          <a:p>
            <a:pPr marL="0" indent="0">
              <a:buNone/>
            </a:pPr>
            <a:r>
              <a:rPr lang="en-US" sz="1800" dirty="0"/>
              <a:t>Observer la rumination et </a:t>
            </a:r>
            <a:r>
              <a:rPr lang="en-US" sz="1800" dirty="0" err="1"/>
              <a:t>compter</a:t>
            </a:r>
            <a:r>
              <a:rPr lang="en-US" sz="1800" dirty="0"/>
              <a:t> les </a:t>
            </a:r>
            <a:r>
              <a:rPr lang="en-US" sz="1800" dirty="0" err="1"/>
              <a:t>mastications</a:t>
            </a:r>
            <a:endParaRPr lang="en-US" sz="1800" dirty="0"/>
          </a:p>
        </p:txBody>
      </p:sp>
      <p:sp>
        <p:nvSpPr>
          <p:cNvPr id="7" name="Content Placeholder 5">
            <a:extLst>
              <a:ext uri="{FF2B5EF4-FFF2-40B4-BE49-F238E27FC236}">
                <a16:creationId xmlns:a16="http://schemas.microsoft.com/office/drawing/2014/main" id="{0526E2BE-5177-41F8-A3F1-E1F45AC5FFA8}"/>
              </a:ext>
            </a:extLst>
          </p:cNvPr>
          <p:cNvSpPr txBox="1">
            <a:spLocks/>
          </p:cNvSpPr>
          <p:nvPr/>
        </p:nvSpPr>
        <p:spPr bwMode="auto">
          <a:xfrm>
            <a:off x="4110892" y="4587238"/>
            <a:ext cx="3549604" cy="127534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b="0">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pPr indent="0"/>
            <a:r>
              <a:rPr lang="de-CH" dirty="0"/>
              <a:t>Les </a:t>
            </a:r>
            <a:r>
              <a:rPr lang="de-CH" dirty="0" err="1"/>
              <a:t>vaches doivent ruminer environ </a:t>
            </a:r>
            <a:r>
              <a:rPr lang="de-CH" dirty="0"/>
              <a:t>55 </a:t>
            </a:r>
            <a:r>
              <a:rPr lang="de-CH" dirty="0" err="1"/>
              <a:t>fois avant d'avaler.</a:t>
            </a:r>
          </a:p>
          <a:p>
            <a:pPr indent="0"/>
            <a:r>
              <a:rPr lang="de-CH" dirty="0"/>
              <a:t>En</a:t>
            </a:r>
            <a:r>
              <a:rPr lang="de-CH" dirty="0" err="1"/>
              <a:t> général, les </a:t>
            </a:r>
            <a:r>
              <a:rPr lang="de-CH" dirty="0"/>
              <a:t>animaux </a:t>
            </a:r>
            <a:r>
              <a:rPr lang="de-CH" dirty="0" err="1"/>
              <a:t>ruminent </a:t>
            </a:r>
            <a:r>
              <a:rPr lang="de-CH" dirty="0"/>
              <a:t>et se </a:t>
            </a:r>
            <a:r>
              <a:rPr lang="de-CH" dirty="0" err="1"/>
              <a:t>reposent ensemble.</a:t>
            </a:r>
            <a:endParaRPr lang="en-GB" dirty="0"/>
          </a:p>
        </p:txBody>
      </p:sp>
    </p:spTree>
    <p:extLst>
      <p:ext uri="{BB962C8B-B14F-4D97-AF65-F5344CB8AC3E}">
        <p14:creationId xmlns:p14="http://schemas.microsoft.com/office/powerpoint/2010/main" val="4238308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Contrôle des rations</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36575" y="1124744"/>
            <a:ext cx="3683733" cy="432048"/>
          </a:xfrm>
        </p:spPr>
        <p:txBody>
          <a:bodyPr/>
          <a:lstStyle/>
          <a:p>
            <a:pPr marL="0" indent="0">
              <a:buNone/>
            </a:pPr>
            <a:r>
              <a:rPr lang="en-US" sz="1800" dirty="0"/>
              <a:t>Examen de la </a:t>
            </a:r>
            <a:r>
              <a:rPr lang="en-US" sz="1800" dirty="0" err="1"/>
              <a:t>bouse</a:t>
            </a:r>
            <a:r>
              <a:rPr lang="en-US" sz="1800" dirty="0"/>
              <a:t> de </a:t>
            </a:r>
            <a:r>
              <a:rPr lang="en-US" sz="1800" dirty="0" err="1"/>
              <a:t>vache</a:t>
            </a:r>
            <a:endParaRPr lang="en-US" sz="1800" dirty="0"/>
          </a:p>
        </p:txBody>
      </p:sp>
      <p:sp>
        <p:nvSpPr>
          <p:cNvPr id="8" name="Content Placeholder 5">
            <a:extLst>
              <a:ext uri="{FF2B5EF4-FFF2-40B4-BE49-F238E27FC236}">
                <a16:creationId xmlns:a16="http://schemas.microsoft.com/office/drawing/2014/main" id="{FCC8491A-BDF3-4416-8A59-91564438028C}"/>
              </a:ext>
            </a:extLst>
          </p:cNvPr>
          <p:cNvSpPr txBox="1">
            <a:spLocks/>
          </p:cNvSpPr>
          <p:nvPr/>
        </p:nvSpPr>
        <p:spPr bwMode="auto">
          <a:xfrm>
            <a:off x="3347903" y="3774273"/>
            <a:ext cx="2701175" cy="432048"/>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lgn="ctr">
              <a:buNone/>
            </a:pPr>
            <a:r>
              <a:rPr lang="en-US" b="0" kern="0"/>
              <a:t>Condition normale</a:t>
            </a:r>
          </a:p>
        </p:txBody>
      </p:sp>
      <p:sp>
        <p:nvSpPr>
          <p:cNvPr id="9" name="Content Placeholder 5">
            <a:extLst>
              <a:ext uri="{FF2B5EF4-FFF2-40B4-BE49-F238E27FC236}">
                <a16:creationId xmlns:a16="http://schemas.microsoft.com/office/drawing/2014/main" id="{C976C48B-821F-4EBC-94B1-7F0E3BF5FC6F}"/>
              </a:ext>
            </a:extLst>
          </p:cNvPr>
          <p:cNvSpPr txBox="1">
            <a:spLocks/>
          </p:cNvSpPr>
          <p:nvPr/>
        </p:nvSpPr>
        <p:spPr bwMode="auto">
          <a:xfrm>
            <a:off x="1043608" y="3754141"/>
            <a:ext cx="1728193" cy="432048"/>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lgn="ctr">
              <a:buNone/>
            </a:pPr>
            <a:r>
              <a:rPr lang="en-US" b="0" kern="0"/>
              <a:t>Trop sec</a:t>
            </a:r>
          </a:p>
        </p:txBody>
      </p:sp>
      <p:sp>
        <p:nvSpPr>
          <p:cNvPr id="10" name="Content Placeholder 5">
            <a:extLst>
              <a:ext uri="{FF2B5EF4-FFF2-40B4-BE49-F238E27FC236}">
                <a16:creationId xmlns:a16="http://schemas.microsoft.com/office/drawing/2014/main" id="{4F2C3FBB-8DBC-4D92-9839-4D8572E6A701}"/>
              </a:ext>
            </a:extLst>
          </p:cNvPr>
          <p:cNvSpPr txBox="1">
            <a:spLocks/>
          </p:cNvSpPr>
          <p:nvPr/>
        </p:nvSpPr>
        <p:spPr bwMode="auto">
          <a:xfrm>
            <a:off x="6444208" y="3774273"/>
            <a:ext cx="1872208" cy="473719"/>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lgn="ctr">
              <a:buNone/>
            </a:pPr>
            <a:r>
              <a:rPr lang="en-US" b="0" kern="0"/>
              <a:t>Trop fluide</a:t>
            </a:r>
          </a:p>
        </p:txBody>
      </p:sp>
      <p:pic>
        <p:nvPicPr>
          <p:cNvPr id="11" name="Grafik 5">
            <a:extLst>
              <a:ext uri="{FF2B5EF4-FFF2-40B4-BE49-F238E27FC236}">
                <a16:creationId xmlns:a16="http://schemas.microsoft.com/office/drawing/2014/main" id="{00C8450F-47C1-4322-BF86-D5656430FA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58533" y="1340768"/>
            <a:ext cx="2773183" cy="2110895"/>
          </a:xfrm>
          <a:prstGeom prst="rect">
            <a:avLst/>
          </a:prstGeom>
        </p:spPr>
      </p:pic>
      <p:pic>
        <p:nvPicPr>
          <p:cNvPr id="12" name="Grafik 5">
            <a:extLst>
              <a:ext uri="{FF2B5EF4-FFF2-40B4-BE49-F238E27FC236}">
                <a16:creationId xmlns:a16="http://schemas.microsoft.com/office/drawing/2014/main" id="{16B7BE38-5AD0-4BB1-8CBD-96DC714B06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0192" y="1412776"/>
            <a:ext cx="2016224" cy="2110895"/>
          </a:xfrm>
          <a:prstGeom prst="rect">
            <a:avLst/>
          </a:prstGeom>
        </p:spPr>
      </p:pic>
      <p:pic>
        <p:nvPicPr>
          <p:cNvPr id="13" name="Grafik 5">
            <a:extLst>
              <a:ext uri="{FF2B5EF4-FFF2-40B4-BE49-F238E27FC236}">
                <a16:creationId xmlns:a16="http://schemas.microsoft.com/office/drawing/2014/main" id="{1ADBD923-73F3-4CF9-9AD9-4FBE430C898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7280" y="1412776"/>
            <a:ext cx="2773183" cy="2110895"/>
          </a:xfrm>
          <a:prstGeom prst="rect">
            <a:avLst/>
          </a:prstGeom>
        </p:spPr>
      </p:pic>
      <p:sp>
        <p:nvSpPr>
          <p:cNvPr id="2" name="Rechteck 1">
            <a:extLst>
              <a:ext uri="{FF2B5EF4-FFF2-40B4-BE49-F238E27FC236}">
                <a16:creationId xmlns:a16="http://schemas.microsoft.com/office/drawing/2014/main" id="{E450ECBD-B799-41C3-BF5C-398BBCA938BD}"/>
              </a:ext>
            </a:extLst>
          </p:cNvPr>
          <p:cNvSpPr/>
          <p:nvPr/>
        </p:nvSpPr>
        <p:spPr>
          <a:xfrm>
            <a:off x="467583" y="4402576"/>
            <a:ext cx="2880320" cy="1077218"/>
          </a:xfrm>
          <a:prstGeom prst="rect">
            <a:avLst/>
          </a:prstGeom>
        </p:spPr>
        <p:txBody>
          <a:bodyPr wrap="square">
            <a:spAutoFit/>
          </a:bodyPr>
          <a:lstStyle/>
          <a:p>
            <a:pPr marL="0" indent="0" algn="ctr">
              <a:buNone/>
            </a:pPr>
            <a:r>
              <a:rPr lang="en-US" sz="1600" b="0" kern="0" dirty="0">
                <a:latin typeface="+mn-lt"/>
                <a:ea typeface="ＭＳ Ｐゴシック" charset="-128"/>
              </a:rPr>
              <a:t>Signe </a:t>
            </a:r>
            <a:r>
              <a:rPr lang="en-US" sz="1600" b="0" kern="0" dirty="0" err="1">
                <a:latin typeface="+mn-lt"/>
                <a:ea typeface="ＭＳ Ｐゴシック" charset="-128"/>
              </a:rPr>
              <a:t>potentiel</a:t>
            </a:r>
            <a:r>
              <a:rPr lang="en-US" sz="1600" b="0" kern="0" dirty="0">
                <a:latin typeface="+mn-lt"/>
                <a:ea typeface="ＭＳ Ｐゴシック" charset="-128"/>
              </a:rPr>
              <a:t> d'un surplus de </a:t>
            </a:r>
            <a:r>
              <a:rPr lang="en-US" sz="1600" b="0" kern="0" dirty="0" err="1">
                <a:latin typeface="+mn-lt"/>
                <a:ea typeface="ＭＳ Ｐゴシック" charset="-128"/>
              </a:rPr>
              <a:t>fibres</a:t>
            </a:r>
            <a:r>
              <a:rPr lang="en-US" sz="1600" b="0" kern="0" dirty="0">
                <a:latin typeface="+mn-lt"/>
                <a:ea typeface="ＭＳ Ｐゴシック" charset="-128"/>
              </a:rPr>
              <a:t> brutes, d'un </a:t>
            </a:r>
            <a:r>
              <a:rPr lang="en-US" sz="1600" b="0" kern="0" dirty="0" err="1">
                <a:latin typeface="+mn-lt"/>
                <a:ea typeface="ＭＳ Ｐゴシック" charset="-128"/>
              </a:rPr>
              <a:t>manque</a:t>
            </a:r>
            <a:r>
              <a:rPr lang="en-US" sz="1600" b="0" kern="0" dirty="0">
                <a:latin typeface="+mn-lt"/>
                <a:ea typeface="ＭＳ Ｐゴシック" charset="-128"/>
              </a:rPr>
              <a:t> de </a:t>
            </a:r>
            <a:r>
              <a:rPr lang="en-US" sz="1600" b="0" kern="0" dirty="0" err="1">
                <a:latin typeface="+mn-lt"/>
                <a:ea typeface="ＭＳ Ｐゴシック" charset="-128"/>
              </a:rPr>
              <a:t>protéines</a:t>
            </a:r>
            <a:r>
              <a:rPr lang="en-US" sz="1600" b="0" kern="0" dirty="0">
                <a:latin typeface="+mn-lt"/>
                <a:ea typeface="ＭＳ Ｐゴシック" charset="-128"/>
              </a:rPr>
              <a:t> </a:t>
            </a:r>
            <a:r>
              <a:rPr lang="en-US" sz="1600" b="0" kern="0" dirty="0" err="1">
                <a:latin typeface="+mn-lt"/>
                <a:ea typeface="ＭＳ Ｐゴシック" charset="-128"/>
              </a:rPr>
              <a:t>ou</a:t>
            </a:r>
            <a:r>
              <a:rPr lang="en-US" sz="1600" b="0" kern="0" dirty="0">
                <a:latin typeface="+mn-lt"/>
                <a:ea typeface="ＭＳ Ｐゴシック" charset="-128"/>
              </a:rPr>
              <a:t> d'un </a:t>
            </a:r>
            <a:r>
              <a:rPr lang="en-US" sz="1600" b="0" kern="0" dirty="0" err="1">
                <a:latin typeface="+mn-lt"/>
                <a:ea typeface="ＭＳ Ｐゴシック" charset="-128"/>
              </a:rPr>
              <a:t>manque</a:t>
            </a:r>
            <a:r>
              <a:rPr lang="en-US" sz="1600" b="0" kern="0" dirty="0">
                <a:latin typeface="+mn-lt"/>
                <a:ea typeface="ＭＳ Ｐゴシック" charset="-128"/>
              </a:rPr>
              <a:t> </a:t>
            </a:r>
            <a:r>
              <a:rPr lang="en-US" sz="1600" b="0" kern="0" dirty="0" err="1">
                <a:latin typeface="+mn-lt"/>
                <a:ea typeface="ＭＳ Ｐゴシック" charset="-128"/>
              </a:rPr>
              <a:t>d'eau</a:t>
            </a:r>
            <a:r>
              <a:rPr lang="en-US" sz="1600" b="0" kern="0" dirty="0">
                <a:latin typeface="+mn-lt"/>
                <a:ea typeface="ＭＳ Ｐゴシック" charset="-128"/>
              </a:rPr>
              <a:t> dans la </a:t>
            </a:r>
            <a:r>
              <a:rPr lang="en-US" sz="1600" b="0" kern="0" dirty="0"/>
              <a:t>ration</a:t>
            </a:r>
          </a:p>
        </p:txBody>
      </p:sp>
      <p:sp>
        <p:nvSpPr>
          <p:cNvPr id="3" name="Rechteck 2">
            <a:extLst>
              <a:ext uri="{FF2B5EF4-FFF2-40B4-BE49-F238E27FC236}">
                <a16:creationId xmlns:a16="http://schemas.microsoft.com/office/drawing/2014/main" id="{13F5DD65-9464-4A6D-8CE8-2E65BB262CFF}"/>
              </a:ext>
            </a:extLst>
          </p:cNvPr>
          <p:cNvSpPr/>
          <p:nvPr/>
        </p:nvSpPr>
        <p:spPr>
          <a:xfrm>
            <a:off x="5627077" y="4433353"/>
            <a:ext cx="3121387" cy="1077218"/>
          </a:xfrm>
          <a:prstGeom prst="rect">
            <a:avLst/>
          </a:prstGeom>
        </p:spPr>
        <p:txBody>
          <a:bodyPr wrap="square">
            <a:spAutoFit/>
          </a:bodyPr>
          <a:lstStyle/>
          <a:p>
            <a:pPr marL="0" indent="0" algn="ctr">
              <a:buNone/>
            </a:pPr>
            <a:r>
              <a:rPr lang="en-US" sz="1600" b="0" kern="0" dirty="0"/>
              <a:t>Signe </a:t>
            </a:r>
            <a:r>
              <a:rPr lang="en-US" sz="1600" b="0" kern="0" dirty="0" err="1"/>
              <a:t>potentiel</a:t>
            </a:r>
            <a:r>
              <a:rPr lang="en-US" sz="1600" b="0" kern="0" dirty="0"/>
              <a:t> d'un </a:t>
            </a:r>
            <a:r>
              <a:rPr lang="en-US" sz="1600" b="0" kern="0" dirty="0" err="1"/>
              <a:t>manque</a:t>
            </a:r>
            <a:r>
              <a:rPr lang="en-US" sz="1600" b="0" kern="0" dirty="0"/>
              <a:t> de </a:t>
            </a:r>
            <a:r>
              <a:rPr lang="en-US" sz="1600" b="0" kern="0" dirty="0" err="1"/>
              <a:t>fibres</a:t>
            </a:r>
            <a:r>
              <a:rPr lang="en-US" sz="1600" b="0" kern="0" dirty="0"/>
              <a:t>, </a:t>
            </a:r>
            <a:r>
              <a:rPr lang="en-US" sz="1600" b="0" kern="0" dirty="0" err="1"/>
              <a:t>d'une</a:t>
            </a:r>
            <a:r>
              <a:rPr lang="en-US" sz="1600" b="0" kern="0" dirty="0"/>
              <a:t> </a:t>
            </a:r>
            <a:r>
              <a:rPr lang="en-US" sz="1600" b="0" kern="0" dirty="0" err="1"/>
              <a:t>teneur</a:t>
            </a:r>
            <a:r>
              <a:rPr lang="en-US" sz="1600" b="0" kern="0" dirty="0"/>
              <a:t> </a:t>
            </a:r>
            <a:r>
              <a:rPr lang="en-US" sz="1600" b="0" kern="0" dirty="0" err="1"/>
              <a:t>élevée</a:t>
            </a:r>
            <a:r>
              <a:rPr lang="en-US" sz="1600" b="0" kern="0" dirty="0"/>
              <a:t> </a:t>
            </a:r>
            <a:r>
              <a:rPr lang="en-US" sz="1600" b="0" kern="0" dirty="0" err="1"/>
              <a:t>en</a:t>
            </a:r>
            <a:r>
              <a:rPr lang="en-US" sz="1600" b="0" kern="0" dirty="0"/>
              <a:t> </a:t>
            </a:r>
            <a:r>
              <a:rPr lang="en-US" sz="1600" b="0" kern="0" dirty="0" err="1"/>
              <a:t>eau</a:t>
            </a:r>
            <a:r>
              <a:rPr lang="en-US" sz="1600" b="0" kern="0" dirty="0"/>
              <a:t> de </a:t>
            </a:r>
            <a:r>
              <a:rPr lang="en-US" sz="1600" b="0" kern="0" dirty="0" err="1"/>
              <a:t>l'aliment</a:t>
            </a:r>
            <a:r>
              <a:rPr lang="en-US" sz="1600" b="0" kern="0" dirty="0"/>
              <a:t> </a:t>
            </a:r>
            <a:r>
              <a:rPr lang="en-US" sz="1600" b="0" kern="0" dirty="0" err="1"/>
              <a:t>ou</a:t>
            </a:r>
            <a:r>
              <a:rPr lang="en-US" sz="1600" b="0" kern="0" dirty="0"/>
              <a:t> d'un </a:t>
            </a:r>
            <a:r>
              <a:rPr lang="en-US" sz="1600" b="0" kern="0" dirty="0" err="1"/>
              <a:t>excès</a:t>
            </a:r>
            <a:r>
              <a:rPr lang="en-US" sz="1600" b="0" kern="0" dirty="0"/>
              <a:t> de </a:t>
            </a:r>
            <a:r>
              <a:rPr lang="en-US" sz="1600" b="0" kern="0" dirty="0" err="1"/>
              <a:t>protéines</a:t>
            </a:r>
            <a:r>
              <a:rPr lang="en-US" sz="1600" b="0" kern="0" dirty="0"/>
              <a:t> (</a:t>
            </a:r>
            <a:r>
              <a:rPr lang="en-US" sz="1600" b="0" kern="0" dirty="0" err="1"/>
              <a:t>ou</a:t>
            </a:r>
            <a:r>
              <a:rPr lang="en-US" sz="1600" b="0" kern="0" dirty="0"/>
              <a:t> </a:t>
            </a:r>
            <a:r>
              <a:rPr lang="en-US" sz="1600" b="0" kern="0" dirty="0" err="1"/>
              <a:t>d'une</a:t>
            </a:r>
            <a:r>
              <a:rPr lang="en-US" sz="1600" b="0" kern="0" dirty="0"/>
              <a:t> </a:t>
            </a:r>
            <a:r>
              <a:rPr lang="en-US" sz="1600" b="0" kern="0" dirty="0" err="1"/>
              <a:t>maladie</a:t>
            </a:r>
            <a:r>
              <a:rPr lang="en-US" sz="1600" b="0" kern="0" dirty="0"/>
              <a:t>)</a:t>
            </a:r>
          </a:p>
        </p:txBody>
      </p:sp>
    </p:spTree>
    <p:extLst>
      <p:ext uri="{BB962C8B-B14F-4D97-AF65-F5344CB8AC3E}">
        <p14:creationId xmlns:p14="http://schemas.microsoft.com/office/powerpoint/2010/main" val="547884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Contrôle des rations</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388266" y="4642812"/>
            <a:ext cx="3316226" cy="1199426"/>
          </a:xfrm>
        </p:spPr>
        <p:txBody>
          <a:bodyPr/>
          <a:lstStyle/>
          <a:p>
            <a:pPr marL="0" indent="0">
              <a:buNone/>
            </a:pPr>
            <a:r>
              <a:rPr lang="en-US" sz="1400" b="0" dirty="0" err="1"/>
              <a:t>L'analyse</a:t>
            </a:r>
            <a:r>
              <a:rPr lang="en-US" sz="1400" b="0" dirty="0"/>
              <a:t> de la </a:t>
            </a:r>
            <a:r>
              <a:rPr lang="en-US" sz="1400" b="0" dirty="0" err="1"/>
              <a:t>teneur</a:t>
            </a:r>
            <a:r>
              <a:rPr lang="en-US" sz="1400" b="0" dirty="0"/>
              <a:t> </a:t>
            </a:r>
            <a:r>
              <a:rPr lang="en-US" sz="1400" b="0" dirty="0" err="1"/>
              <a:t>en</a:t>
            </a:r>
            <a:r>
              <a:rPr lang="en-US" sz="1400" b="0" dirty="0"/>
              <a:t> matières grasses et </a:t>
            </a:r>
            <a:r>
              <a:rPr lang="en-US" sz="1400" b="0" dirty="0" err="1"/>
              <a:t>en</a:t>
            </a:r>
            <a:r>
              <a:rPr lang="en-US" sz="1400" b="0" dirty="0"/>
              <a:t> </a:t>
            </a:r>
            <a:r>
              <a:rPr lang="en-US" sz="1400" b="0" dirty="0" err="1"/>
              <a:t>protéines</a:t>
            </a:r>
            <a:r>
              <a:rPr lang="en-US" sz="1400" b="0" dirty="0"/>
              <a:t> du lait </a:t>
            </a:r>
            <a:r>
              <a:rPr lang="en-US" sz="1400" b="0" dirty="0" err="1"/>
              <a:t>peut</a:t>
            </a:r>
            <a:r>
              <a:rPr lang="en-US" sz="1400" b="0" dirty="0"/>
              <a:t> donner des indications sur la ration </a:t>
            </a:r>
            <a:r>
              <a:rPr lang="en-US" sz="1400" b="0" dirty="0" err="1"/>
              <a:t>alimentaire</a:t>
            </a:r>
            <a:r>
              <a:rPr lang="en-US" sz="1400" b="0" dirty="0"/>
              <a:t> </a:t>
            </a:r>
            <a:r>
              <a:rPr lang="en-US" sz="1400" b="0" dirty="0" err="1"/>
              <a:t>d'une</a:t>
            </a:r>
            <a:r>
              <a:rPr lang="en-US" sz="1400" b="0" dirty="0"/>
              <a:t> </a:t>
            </a:r>
            <a:r>
              <a:rPr lang="en-US" sz="1400" b="0" dirty="0" err="1"/>
              <a:t>vache</a:t>
            </a:r>
            <a:r>
              <a:rPr lang="en-US" sz="1400" b="0" dirty="0"/>
              <a:t>. </a:t>
            </a:r>
            <a:r>
              <a:rPr lang="en-US" sz="1400" b="0" dirty="0" err="1"/>
              <a:t>Cette</a:t>
            </a:r>
            <a:r>
              <a:rPr lang="en-US" sz="1400" b="0" dirty="0"/>
              <a:t> </a:t>
            </a:r>
            <a:r>
              <a:rPr lang="en-US" sz="1400" b="0" dirty="0" err="1"/>
              <a:t>analyse</a:t>
            </a:r>
            <a:r>
              <a:rPr lang="en-US" sz="1400" b="0" dirty="0"/>
              <a:t> </a:t>
            </a:r>
            <a:r>
              <a:rPr lang="en-US" sz="1400" b="0" dirty="0" err="1"/>
              <a:t>est</a:t>
            </a:r>
            <a:r>
              <a:rPr lang="en-US" sz="1400" b="0" dirty="0"/>
              <a:t> </a:t>
            </a:r>
            <a:r>
              <a:rPr lang="en-US" sz="1400" b="0" dirty="0" err="1"/>
              <a:t>généralement</a:t>
            </a:r>
            <a:r>
              <a:rPr lang="en-US" sz="1400" b="0" dirty="0"/>
              <a:t> </a:t>
            </a:r>
            <a:r>
              <a:rPr lang="en-US" sz="1400" b="0" dirty="0" err="1"/>
              <a:t>réalisée</a:t>
            </a:r>
            <a:r>
              <a:rPr lang="en-US" sz="1400" b="0" dirty="0"/>
              <a:t> </a:t>
            </a:r>
            <a:r>
              <a:rPr lang="en-US" sz="1400" b="0" dirty="0" err="1"/>
              <a:t>en</a:t>
            </a:r>
            <a:r>
              <a:rPr lang="en-US" sz="1400" b="0" dirty="0"/>
              <a:t> </a:t>
            </a:r>
            <a:r>
              <a:rPr lang="en-US" sz="1400" b="0" dirty="0" err="1"/>
              <a:t>laboratoire</a:t>
            </a:r>
            <a:r>
              <a:rPr lang="en-US" sz="1400" b="0" dirty="0"/>
              <a:t>.</a:t>
            </a:r>
          </a:p>
        </p:txBody>
      </p:sp>
      <p:pic>
        <p:nvPicPr>
          <p:cNvPr id="7" name="Grafik 5">
            <a:extLst>
              <a:ext uri="{FF2B5EF4-FFF2-40B4-BE49-F238E27FC236}">
                <a16:creationId xmlns:a16="http://schemas.microsoft.com/office/drawing/2014/main" id="{FCB82520-B72B-4E54-8918-E5973FB38B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986" y="2559869"/>
            <a:ext cx="3316226" cy="2086614"/>
          </a:xfrm>
          <a:prstGeom prst="rect">
            <a:avLst/>
          </a:prstGeom>
        </p:spPr>
      </p:pic>
      <p:sp>
        <p:nvSpPr>
          <p:cNvPr id="8" name="Content Placeholder 5">
            <a:extLst>
              <a:ext uri="{FF2B5EF4-FFF2-40B4-BE49-F238E27FC236}">
                <a16:creationId xmlns:a16="http://schemas.microsoft.com/office/drawing/2014/main" id="{ADA82DD1-C733-464A-83F5-990CE205EF03}"/>
              </a:ext>
            </a:extLst>
          </p:cNvPr>
          <p:cNvSpPr txBox="1">
            <a:spLocks/>
          </p:cNvSpPr>
          <p:nvPr/>
        </p:nvSpPr>
        <p:spPr bwMode="auto">
          <a:xfrm>
            <a:off x="3945932" y="1724541"/>
            <a:ext cx="4720456" cy="4379274"/>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spcBef>
                <a:spcPts val="0"/>
              </a:spcBef>
              <a:spcAft>
                <a:spcPts val="600"/>
              </a:spcAft>
              <a:buNone/>
            </a:pPr>
            <a:r>
              <a:rPr lang="en-US" sz="1600" b="0" u="sng" kern="0" dirty="0"/>
              <a:t>Teneur </a:t>
            </a:r>
            <a:r>
              <a:rPr lang="en-US" sz="1600" u="sng" kern="0" dirty="0"/>
              <a:t>élevée </a:t>
            </a:r>
            <a:r>
              <a:rPr lang="en-US" sz="1600" b="0" u="sng" kern="0" dirty="0"/>
              <a:t>en </a:t>
            </a:r>
            <a:r>
              <a:rPr lang="en-US" sz="1600" u="sng" kern="0" dirty="0"/>
              <a:t>matières grasses </a:t>
            </a:r>
            <a:r>
              <a:rPr lang="en-US" sz="1600" b="0" u="sng" kern="0" dirty="0"/>
              <a:t>dans le lait</a:t>
            </a:r>
          </a:p>
          <a:p>
            <a:pPr>
              <a:spcBef>
                <a:spcPts val="0"/>
              </a:spcBef>
              <a:spcAft>
                <a:spcPts val="600"/>
              </a:spcAft>
              <a:buFont typeface="Wingdings" panose="05000000000000000000" pitchFamily="2" charset="2"/>
              <a:buChar char="à"/>
            </a:pPr>
            <a:r>
              <a:rPr lang="en-US" sz="1600" b="0" kern="0" dirty="0"/>
              <a:t>Teneur </a:t>
            </a:r>
            <a:r>
              <a:rPr lang="en-US" sz="1600" b="0" kern="0" dirty="0">
                <a:sym typeface="Wingdings" panose="05000000000000000000" pitchFamily="2" charset="2"/>
              </a:rPr>
              <a:t>élevée </a:t>
            </a:r>
            <a:r>
              <a:rPr lang="en-US" sz="1600" b="0" kern="0" dirty="0"/>
              <a:t>en fibres de la ration</a:t>
            </a:r>
          </a:p>
          <a:p>
            <a:pPr>
              <a:spcBef>
                <a:spcPts val="0"/>
              </a:spcBef>
              <a:spcAft>
                <a:spcPts val="600"/>
              </a:spcAft>
              <a:buFont typeface="Wingdings" panose="05000000000000000000" pitchFamily="2" charset="2"/>
              <a:buChar char="à"/>
            </a:pPr>
            <a:r>
              <a:rPr lang="en-US" sz="1600" b="0" kern="0" dirty="0"/>
              <a:t>Mobilisation de la graisse </a:t>
            </a:r>
            <a:r>
              <a:rPr lang="en-US" sz="1600" b="0" kern="0" dirty="0" err="1"/>
              <a:t>corporelle</a:t>
            </a:r>
            <a:r>
              <a:rPr lang="en-US" sz="1600" b="0" kern="0" dirty="0"/>
              <a:t> </a:t>
            </a:r>
            <a:br>
              <a:rPr lang="en-US" sz="1600" b="0" kern="0" dirty="0"/>
            </a:br>
            <a:r>
              <a:rPr lang="en-US" sz="1600" b="0" kern="0" dirty="0"/>
              <a:t>(contenu énergétique trop faible)</a:t>
            </a:r>
          </a:p>
          <a:p>
            <a:pPr>
              <a:spcBef>
                <a:spcPts val="0"/>
              </a:spcBef>
              <a:spcAft>
                <a:spcPts val="600"/>
              </a:spcAft>
              <a:buFont typeface="Wingdings" panose="05000000000000000000" pitchFamily="2" charset="2"/>
              <a:buChar char="à"/>
            </a:pPr>
            <a:r>
              <a:rPr lang="en-US" sz="1600" b="0" kern="0" dirty="0"/>
              <a:t>Race</a:t>
            </a:r>
          </a:p>
          <a:p>
            <a:pPr marL="0" indent="0">
              <a:spcBef>
                <a:spcPts val="0"/>
              </a:spcBef>
              <a:spcAft>
                <a:spcPts val="600"/>
              </a:spcAft>
              <a:buNone/>
            </a:pPr>
            <a:r>
              <a:rPr lang="en-US" sz="1600" u="sng" kern="0" dirty="0"/>
              <a:t>Faible </a:t>
            </a:r>
            <a:r>
              <a:rPr lang="en-US" sz="1600" b="0" u="sng" kern="0" dirty="0"/>
              <a:t>teneur en </a:t>
            </a:r>
            <a:r>
              <a:rPr lang="en-US" sz="1600" u="sng" kern="0" dirty="0"/>
              <a:t>matières grasses </a:t>
            </a:r>
            <a:r>
              <a:rPr lang="en-US" sz="1600" b="0" u="sng" kern="0" dirty="0"/>
              <a:t>dans le lait</a:t>
            </a:r>
          </a:p>
          <a:p>
            <a:pPr>
              <a:spcBef>
                <a:spcPts val="0"/>
              </a:spcBef>
              <a:spcAft>
                <a:spcPts val="600"/>
              </a:spcAft>
              <a:buFont typeface="Wingdings" panose="05000000000000000000" pitchFamily="2" charset="2"/>
              <a:buChar char="à"/>
            </a:pPr>
            <a:r>
              <a:rPr lang="en-US" sz="1600" b="0" kern="0" dirty="0">
                <a:sym typeface="Wingdings" panose="05000000000000000000" pitchFamily="2" charset="2"/>
              </a:rPr>
              <a:t>Faible teneur en fibres de la ration</a:t>
            </a:r>
          </a:p>
          <a:p>
            <a:pPr>
              <a:spcBef>
                <a:spcPts val="0"/>
              </a:spcBef>
              <a:spcAft>
                <a:spcPts val="600"/>
              </a:spcAft>
              <a:buFont typeface="Wingdings" panose="05000000000000000000" pitchFamily="2" charset="2"/>
              <a:buChar char="à"/>
            </a:pPr>
            <a:r>
              <a:rPr lang="en-US" sz="1600" b="0" kern="0" dirty="0">
                <a:sym typeface="Wingdings" panose="05000000000000000000" pitchFamily="2" charset="2"/>
              </a:rPr>
              <a:t>Teneur énergétique élevée de la ration et/ou </a:t>
            </a:r>
          </a:p>
          <a:p>
            <a:pPr>
              <a:spcBef>
                <a:spcPts val="0"/>
              </a:spcBef>
              <a:spcAft>
                <a:spcPts val="600"/>
              </a:spcAft>
              <a:buFont typeface="Wingdings" panose="05000000000000000000" pitchFamily="2" charset="2"/>
              <a:buChar char="à"/>
            </a:pPr>
            <a:r>
              <a:rPr lang="en-US" sz="1600" b="0" kern="0" dirty="0">
                <a:sym typeface="Wingdings" panose="05000000000000000000" pitchFamily="2" charset="2"/>
              </a:rPr>
              <a:t>Pourcentage élevé d'aliments concentrés dans la ration (risque d'acidose)</a:t>
            </a:r>
          </a:p>
          <a:p>
            <a:pPr marL="0" indent="0">
              <a:spcBef>
                <a:spcPts val="0"/>
              </a:spcBef>
              <a:spcAft>
                <a:spcPts val="600"/>
              </a:spcAft>
              <a:buNone/>
            </a:pPr>
            <a:r>
              <a:rPr lang="en-US" sz="1600" u="sng" kern="0" dirty="0">
                <a:sym typeface="Wingdings" panose="05000000000000000000" pitchFamily="2" charset="2"/>
              </a:rPr>
              <a:t>Faible </a:t>
            </a:r>
            <a:r>
              <a:rPr lang="en-US" sz="1600" b="0" u="sng" kern="0" dirty="0">
                <a:sym typeface="Wingdings" panose="05000000000000000000" pitchFamily="2" charset="2"/>
              </a:rPr>
              <a:t>teneur en </a:t>
            </a:r>
            <a:r>
              <a:rPr lang="en-US" sz="1600" u="sng" kern="0" dirty="0">
                <a:sym typeface="Wingdings" panose="05000000000000000000" pitchFamily="2" charset="2"/>
              </a:rPr>
              <a:t>protéines </a:t>
            </a:r>
            <a:r>
              <a:rPr lang="en-US" sz="1600" b="0" u="sng" kern="0" dirty="0">
                <a:sym typeface="Wingdings" panose="05000000000000000000" pitchFamily="2" charset="2"/>
              </a:rPr>
              <a:t>du lait</a:t>
            </a:r>
          </a:p>
          <a:p>
            <a:pPr>
              <a:spcBef>
                <a:spcPts val="0"/>
              </a:spcBef>
              <a:spcAft>
                <a:spcPts val="600"/>
              </a:spcAft>
              <a:buFont typeface="Wingdings" panose="05000000000000000000" pitchFamily="2" charset="2"/>
              <a:buChar char="à"/>
            </a:pPr>
            <a:r>
              <a:rPr lang="en-US" sz="1600" b="0" kern="0" dirty="0">
                <a:sym typeface="Wingdings" panose="05000000000000000000" pitchFamily="2" charset="2"/>
              </a:rPr>
              <a:t>Faible teneur en protéines de la ration</a:t>
            </a:r>
          </a:p>
          <a:p>
            <a:pPr>
              <a:spcBef>
                <a:spcPts val="0"/>
              </a:spcBef>
              <a:spcAft>
                <a:spcPts val="600"/>
              </a:spcAft>
              <a:buFont typeface="Wingdings" panose="05000000000000000000" pitchFamily="2" charset="2"/>
              <a:buChar char="à"/>
            </a:pPr>
            <a:r>
              <a:rPr lang="en-US" sz="1600" b="0" kern="0" dirty="0">
                <a:sym typeface="Wingdings" panose="05000000000000000000" pitchFamily="2" charset="2"/>
              </a:rPr>
              <a:t>Déséquilibre entre le contenu énergétique et protéique de la ration </a:t>
            </a:r>
            <a:endParaRPr lang="en-US" sz="1600" b="0" kern="0" dirty="0"/>
          </a:p>
        </p:txBody>
      </p:sp>
      <p:sp>
        <p:nvSpPr>
          <p:cNvPr id="9" name="Content Placeholder 5">
            <a:extLst>
              <a:ext uri="{FF2B5EF4-FFF2-40B4-BE49-F238E27FC236}">
                <a16:creationId xmlns:a16="http://schemas.microsoft.com/office/drawing/2014/main" id="{36C68007-4FBC-489F-AC8F-D917904BF8CE}"/>
              </a:ext>
            </a:extLst>
          </p:cNvPr>
          <p:cNvSpPr txBox="1">
            <a:spLocks/>
          </p:cNvSpPr>
          <p:nvPr/>
        </p:nvSpPr>
        <p:spPr bwMode="auto">
          <a:xfrm>
            <a:off x="505214" y="1074708"/>
            <a:ext cx="7224201" cy="394584"/>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GB" sz="1800" kern="0" dirty="0"/>
              <a:t>La teneur en graisses et en protéines et ses causes possibles</a:t>
            </a:r>
            <a:endParaRPr lang="en-US" sz="1800" kern="0" dirty="0"/>
          </a:p>
        </p:txBody>
      </p:sp>
    </p:spTree>
    <p:extLst>
      <p:ext uri="{BB962C8B-B14F-4D97-AF65-F5344CB8AC3E}">
        <p14:creationId xmlns:p14="http://schemas.microsoft.com/office/powerpoint/2010/main" val="2414229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Contrôle des rations</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32404" y="1141319"/>
            <a:ext cx="3679555" cy="487481"/>
          </a:xfrm>
        </p:spPr>
        <p:txBody>
          <a:bodyPr/>
          <a:lstStyle/>
          <a:p>
            <a:pPr marL="0" indent="0">
              <a:buNone/>
            </a:pPr>
            <a:r>
              <a:rPr lang="en-US" sz="1800"/>
              <a:t>Mesure du taux de croissance</a:t>
            </a: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CCAG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D0NV9O/wCPND9f5mrDfdNVdKcSWEbL05/maAJIv+Pub6L/AFqaqcLEajedSFSMgf8AfVMupDPB5kblYeBuBxnJ5NAFx5oU+/Ii/U1Gt1E4zHukHqozSww24QGOOPHYgVMOBxQA2ORJF3Ic/wBKdVSZ1i1CHHy+aCG9/T8at0AFFFFABRRRQAUVT/4ma/w2kvvuZP6Gka41CNTu07zT6QzKf/QsUAXap6QpjtWjzkLIwH0zTI9Qn2bp9LvID6fK5/8AHCajtr5I2m3W14FL7h/oz9MfSgB9+wtxeTBSWMQJA9Bkf1qGwuIQgtXZDbyD9y6n5fdD6GmPq1lJdK3m7UaJlO9SpBz3Bq5Na2t9b9B86g7l7+mfWgBfLaKRcSlMjluzfh607/Sm+XawHdiQP5ZrGtzd2M721/JI1vglG3ZJX6Yq+L22Tj7VLHjAYMMlfr6UAPvLVvs6r5v71pF2ydSvNWrScSmSPervE21yo4zWY95b3961rY3XmzqhJZf+WQ/vDt1rTsbaO0tlhj7csx6s3cn3oAnooooAKKKKAKf/ABNE4H2Sb3O6P9Pmpsl1qEanOmmZh08qZcH/AL6xV6igCimoNtHm2N5G3dfL3Y/EcUq6rYk480qR1DKRirtVrDlJc8/vWoAa9/ZsuI7qEn2cVBp8iyXRUb9ybt2Pu9eAfw5qe5trZ54VeCJgS2QUHPFVJLB7G4FzpqhIv+Wtui/f9x2BoA05VXaWZQSAeT2qo9nHdWoBZ4yeVdW+YZFNeW/ukIitFijPB89ypb8BnFSaVdSXETpNAIJoXMboDkexHsRQBDYWsFjeLCoJYw4V26tg881pVBeQLPEAXMbKdyOOqmqOmai5ujp96V8/kxSr92Vfb0I7igDVooooAKKKKACioJ7lYnVBG8jEZwo7VHb3bMB9oj8rJIBzkfQ+hoAt1W0//Vyf9dWqwWAG4kAetZmiXEZilUyElrhwM59fWgC9N/x8wfVv5VNVaSSNr2GNWBZdxIB6cVZoAhvbmGztZLq4kCRRqWZjWTo1zOYrjUrqF4zdMDBAB8xUDjj1PWrc1uNRuC0jk28WVRR3fu34dqW3PlTmCJfNdAFBbjA/pQBIlvJcbZL7HHIiU/KPr6/ypur2f2iz/cgLPCfMgI7MO349KvY5zk/SigCtpd2t9YRXSjG8fMv91hwR+dWaztPQW+qXkC8JJtmQAcAnhv1xWjQAUUUUAY1zpcdqpltZJwCpQq0zMoB9AelXLRoADCybHIG5X5zTJ9JhfBhuLu2YdDHMcD/gLZX9Kqrpt9asu/Upb61XrHNEvmj3V129PTFAFq/jW3iWQuxhUj5Dzg9sVHHbySho9xSGRyxLNlvw9KUASJ8u28iX+E/fWkt7eBlPkTMkuejdvYigAdhp8kfmQyGJSxMqJu4x/Fip11G1urGSa1nWQBT0PINQT6qmnyiHUGRBgESBuv4dalnWx1GxeWHyZwQcOuDz9aALMCpbWaKSAqJyf5moNNRRE0jPh5nLke3b9KjkuBI0UjqTaL95u271PsKvpsYBl2kHoRQAqggn5simTzJEBuPzH7q9yafI6xoXY4UDJqG2Tc32iQfOw+XP8K+lAFe1WRtVmlfAIhRSB6kk1fqra83123uq/kP/AK9WqACiiigAooooAguLYSN5sbeVMOjgdfY+oqtDJFeEx3EflTqSoYcZx3U9/pWhVO1hjmt5EkXcPNbHtz2oAY2ns8wkkuGLIpVCAOh65B61GNPO8RBYol6l4V2Ej0wOKlZbq3ljSGUSo2fll6jA9RUgvEU7blTbt/t9D9D0oAsRokcYjRQFAwB7VSmijSYpZFo5jyQn3B7sOn5c1L5slydtvlI+8pHX/dH9anghjhTbGMdye5PqaAIUhmdVW6kSQA5O1cbj7irNFFAFa0Xbc3Xu4P6VZqjbSSQ380Fxg7yGiYdx6H6VeoAKKKKAKR1GOP8A4+YZ4MdS6Er+Y4qeG7tpjiKeNj1wG5qA6jHHxcQzwHOMshI/MUoTTb0FlW2m55IwTmgC5VXTWDQybTn96386YdNiXJgnuYCf7kpIH0DZH6VVtNP1Sx3LBqUVxEWLbbiD5yT/ALakD/x2gDQm/wCPq3+rfyp9znysDjJFZtzJfLdW80tmHWHczmGTdwRjgHBNX/NSaOGSM7kcgigCekYZHUj6UtRyiZjtRlRf72Mn8qAGvK7MY4FyR1c/dX/E0+KMpy0jOT1JpYkEabQSfc0rsqIWZgqjqTQBT1OEuElT76HINXEJKgkYPcVTjeeZpJ+UiA/dgjlverUD+ZCknTcoNAD6KKKACq81laTNukt4y3ZguGH0I5FWKKAM9tPmSQPa6jcxAf8ALN8SIfz+b9abbz6psLNDbzgMV+Rip474PH61pVX0/wD1B/32/nQBRm1NoQ6SWN2s0mREvl7gxx0yMgfjio5I5ra40ePcB8zCUDoSVz/OtOb/AI+rf6t/Km30NvIImnXcUcFCGIIJ+lAFmg1VntUETENKTjgeYalSCEDIXcD/AHiW/nQArSZH7obz+lHlbsGX5yO3YVJRQAHkYqCxP+jAf3SR+tT1W0/7ko9JWFAFmiiigAooooAKr6f/AMe5/wB9v50UUALN/wAfUH/Av5U2+6wf9dRRRQBYk/1bfQ02D/Up/uj+VFFAAv8Arn+gp9FFABVXTuk//XZv6UUUAWqKKKAP/9k=">
            <a:extLst>
              <a:ext uri="{FF2B5EF4-FFF2-40B4-BE49-F238E27FC236}">
                <a16:creationId xmlns:a16="http://schemas.microsoft.com/office/drawing/2014/main" id="{96517AAF-A79E-442E-8E3D-2D1966EEC283}"/>
              </a:ext>
            </a:extLst>
          </p:cNvPr>
          <p:cNvSpPr>
            <a:spLocks noChangeAspect="1" noChangeArrowheads="1"/>
          </p:cNvSpPr>
          <p:nvPr/>
        </p:nvSpPr>
        <p:spPr bwMode="auto">
          <a:xfrm>
            <a:off x="4419599" y="3276599"/>
            <a:ext cx="2268279" cy="22682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CCAG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D0NV9O/wCPND9f5mrDfdNVdKcSWEbL05/maAJIv+Pub6L/AFqaqcLEajedSFSMgf8AfVMupDPB5kblYeBuBxnJ5NAFx5oU+/Ii/U1Gt1E4zHukHqozSww24QGOOPHYgVMOBxQA2ORJF3Ic/wBKdVSZ1i1CHHy+aCG9/T8at0AFFFFABRRRQAUVT/4ma/w2kvvuZP6Gka41CNTu07zT6QzKf/QsUAXap6QpjtWjzkLIwH0zTI9Qn2bp9LvID6fK5/8AHCajtr5I2m3W14FL7h/oz9MfSgB9+wtxeTBSWMQJA9Bkf1qGwuIQgtXZDbyD9y6n5fdD6GmPq1lJdK3m7UaJlO9SpBz3Bq5Na2t9b9B86g7l7+mfWgBfLaKRcSlMjluzfh607/Sm+XawHdiQP5ZrGtzd2M721/JI1vglG3ZJX6Yq+L22Tj7VLHjAYMMlfr6UAPvLVvs6r5v71pF2ydSvNWrScSmSPervE21yo4zWY95b3961rY3XmzqhJZf+WQ/vDt1rTsbaO0tlhj7csx6s3cn3oAnooooAKKKKAKf/ABNE4H2Sb3O6P9Pmpsl1qEanOmmZh08qZcH/AL6xV6igCimoNtHm2N5G3dfL3Y/EcUq6rYk480qR1DKRirtVrDlJc8/vWoAa9/ZsuI7qEn2cVBp8iyXRUb9ybt2Pu9eAfw5qe5trZ54VeCJgS2QUHPFVJLB7G4FzpqhIv+Wtui/f9x2BoA05VXaWZQSAeT2qo9nHdWoBZ4yeVdW+YZFNeW/ukIitFijPB89ypb8BnFSaVdSXETpNAIJoXMboDkexHsRQBDYWsFjeLCoJYw4V26tg881pVBeQLPEAXMbKdyOOqmqOmai5ujp96V8/kxSr92Vfb0I7igDVooooAKKKKACioJ7lYnVBG8jEZwo7VHb3bMB9oj8rJIBzkfQ+hoAt1W0//Vyf9dWqwWAG4kAetZmiXEZilUyElrhwM59fWgC9N/x8wfVv5VNVaSSNr2GNWBZdxIB6cVZoAhvbmGztZLq4kCRRqWZjWTo1zOYrjUrqF4zdMDBAB8xUDjj1PWrc1uNRuC0jk28WVRR3fu34dqW3PlTmCJfNdAFBbjA/pQBIlvJcbZL7HHIiU/KPr6/ypur2f2iz/cgLPCfMgI7MO349KvY5zk/SigCtpd2t9YRXSjG8fMv91hwR+dWaztPQW+qXkC8JJtmQAcAnhv1xWjQAUUUUAY1zpcdqpltZJwCpQq0zMoB9AelXLRoADCybHIG5X5zTJ9JhfBhuLu2YdDHMcD/gLZX9Kqrpt9asu/Upb61XrHNEvmj3V129PTFAFq/jW3iWQuxhUj5Dzg9sVHHbySho9xSGRyxLNlvw9KUASJ8u28iX+E/fWkt7eBlPkTMkuejdvYigAdhp8kfmQyGJSxMqJu4x/Fip11G1urGSa1nWQBT0PINQT6qmnyiHUGRBgESBuv4dalnWx1GxeWHyZwQcOuDz9aALMCpbWaKSAqJyf5moNNRRE0jPh5nLke3b9KjkuBI0UjqTaL95u271PsKvpsYBl2kHoRQAqggn5simTzJEBuPzH7q9yafI6xoXY4UDJqG2Tc32iQfOw+XP8K+lAFe1WRtVmlfAIhRSB6kk1fqra83123uq/kP/AK9WqACiiigAooooAguLYSN5sbeVMOjgdfY+oqtDJFeEx3EflTqSoYcZx3U9/pWhVO1hjmt5EkXcPNbHtz2oAY2ns8wkkuGLIpVCAOh65B61GNPO8RBYol6l4V2Ej0wOKlZbq3ljSGUSo2fll6jA9RUgvEU7blTbt/t9D9D0oAsRokcYjRQFAwB7VSmijSYpZFo5jyQn3B7sOn5c1L5slydtvlI+8pHX/dH9anghjhTbGMdye5PqaAIUhmdVW6kSQA5O1cbj7irNFFAFa0Xbc3Xu4P6VZqjbSSQ380Fxg7yGiYdx6H6VeoAKKKKAKR1GOP8A4+YZ4MdS6Er+Y4qeG7tpjiKeNj1wG5qA6jHHxcQzwHOMshI/MUoTTb0FlW2m55IwTmgC5VXTWDQybTn96386YdNiXJgnuYCf7kpIH0DZH6VVtNP1Sx3LBqUVxEWLbbiD5yT/ALakD/x2gDQm/wCPq3+rfyp9znysDjJFZtzJfLdW80tmHWHczmGTdwRjgHBNX/NSaOGSM7kcgigCekYZHUj6UtRyiZjtRlRf72Mn8qAGvK7MY4FyR1c/dX/E0+KMpy0jOT1JpYkEabQSfc0rsqIWZgqjqTQBT1OEuElT76HINXEJKgkYPcVTjeeZpJ+UiA/dgjlverUD+ZCknTcoNAD6KKKACq81laTNukt4y3ZguGH0I5FWKKAM9tPmSQPa6jcxAf8ALN8SIfz+b9abbz6psLNDbzgMV+Rip474PH61pVX0/wD1B/32/nQBRm1NoQ6SWN2s0mREvl7gxx0yMgfjio5I5ra40ePcB8zCUDoSVz/OtOb/AI+rf6t/Km30NvIImnXcUcFCGIIJ+lAFmg1VntUETENKTjgeYalSCEDIXcD/AHiW/nQArSZH7obz+lHlbsGX5yO3YVJRQAHkYqCxP+jAf3SR+tT1W0/7ko9JWFAFmiiigAooooAKr6f/AMe5/wB9v50UUALN/wAfUH/Av5U2+6wf9dRRRQBYk/1bfQ02D/Up/uj+VFFAAv8Arn+gp9FFABVXTuk//XZv6UUUAWqKKKAP/9k=">
            <a:extLst>
              <a:ext uri="{FF2B5EF4-FFF2-40B4-BE49-F238E27FC236}">
                <a16:creationId xmlns:a16="http://schemas.microsoft.com/office/drawing/2014/main" id="{7B284BE0-1BBF-498F-A632-E71123AC92EC}"/>
              </a:ext>
            </a:extLst>
          </p:cNvPr>
          <p:cNvSpPr>
            <a:spLocks noChangeAspect="1" noChangeArrowheads="1"/>
          </p:cNvSpPr>
          <p:nvPr/>
        </p:nvSpPr>
        <p:spPr bwMode="auto">
          <a:xfrm>
            <a:off x="4419600" y="3276600"/>
            <a:ext cx="3203944" cy="32039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Grafik 5">
            <a:extLst>
              <a:ext uri="{FF2B5EF4-FFF2-40B4-BE49-F238E27FC236}">
                <a16:creationId xmlns:a16="http://schemas.microsoft.com/office/drawing/2014/main" id="{6F30732D-F6D0-4C32-BBC3-2158FC011C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2404" y="1434030"/>
            <a:ext cx="7463427" cy="3685136"/>
          </a:xfrm>
          <a:prstGeom prst="rect">
            <a:avLst/>
          </a:prstGeom>
        </p:spPr>
      </p:pic>
    </p:spTree>
    <p:extLst>
      <p:ext uri="{BB962C8B-B14F-4D97-AF65-F5344CB8AC3E}">
        <p14:creationId xmlns:p14="http://schemas.microsoft.com/office/powerpoint/2010/main" val="3927188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59973B58-5E84-40E3-BC1B-884140B05E90}"/>
              </a:ext>
            </a:extLst>
          </p:cNvPr>
          <p:cNvGraphicFramePr>
            <a:graphicFrameLocks noGrp="1"/>
          </p:cNvGraphicFramePr>
          <p:nvPr>
            <p:extLst>
              <p:ext uri="{D42A27DB-BD31-4B8C-83A1-F6EECF244321}">
                <p14:modId xmlns:p14="http://schemas.microsoft.com/office/powerpoint/2010/main" val="3142641770"/>
              </p:ext>
            </p:extLst>
          </p:nvPr>
        </p:nvGraphicFramePr>
        <p:xfrm>
          <a:off x="1112957" y="1497846"/>
          <a:ext cx="6984777" cy="3283052"/>
        </p:xfrm>
        <a:graphic>
          <a:graphicData uri="http://schemas.openxmlformats.org/drawingml/2006/table">
            <a:tbl>
              <a:tblPr firstRow="1" bandRow="1">
                <a:tableStyleId>{5C22544A-7EE6-4342-B048-85BDC9FD1C3A}</a:tableStyleId>
              </a:tblPr>
              <a:tblGrid>
                <a:gridCol w="1831764">
                  <a:extLst>
                    <a:ext uri="{9D8B030D-6E8A-4147-A177-3AD203B41FA5}">
                      <a16:colId xmlns:a16="http://schemas.microsoft.com/office/drawing/2014/main" val="1922944070"/>
                    </a:ext>
                  </a:extLst>
                </a:gridCol>
                <a:gridCol w="1912654">
                  <a:extLst>
                    <a:ext uri="{9D8B030D-6E8A-4147-A177-3AD203B41FA5}">
                      <a16:colId xmlns:a16="http://schemas.microsoft.com/office/drawing/2014/main" val="2089862024"/>
                    </a:ext>
                  </a:extLst>
                </a:gridCol>
                <a:gridCol w="2016224">
                  <a:extLst>
                    <a:ext uri="{9D8B030D-6E8A-4147-A177-3AD203B41FA5}">
                      <a16:colId xmlns:a16="http://schemas.microsoft.com/office/drawing/2014/main" val="466485627"/>
                    </a:ext>
                  </a:extLst>
                </a:gridCol>
                <a:gridCol w="1224135">
                  <a:extLst>
                    <a:ext uri="{9D8B030D-6E8A-4147-A177-3AD203B41FA5}">
                      <a16:colId xmlns:a16="http://schemas.microsoft.com/office/drawing/2014/main" val="3197096834"/>
                    </a:ext>
                  </a:extLst>
                </a:gridCol>
              </a:tblGrid>
              <a:tr h="3283052">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4FF"/>
                    </a:solidFill>
                  </a:tcPr>
                </a:tc>
                <a:tc>
                  <a:txBody>
                    <a:bodyPr/>
                    <a:lstStyle/>
                    <a:p>
                      <a:endParaRPr lang="de-CH"/>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3E7FF"/>
                    </a:solidFill>
                  </a:tcPr>
                </a:tc>
                <a:tc>
                  <a:txBody>
                    <a:bodyPr/>
                    <a:lstStyle/>
                    <a:p>
                      <a:endParaRPr lang="de-CH"/>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AFF"/>
                    </a:solidFill>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34775818"/>
                  </a:ext>
                </a:extLst>
              </a:tr>
            </a:tbl>
          </a:graphicData>
        </a:graphic>
      </p:graphicFrame>
      <p:sp>
        <p:nvSpPr>
          <p:cNvPr id="29" name="Rechteck 28">
            <a:extLst>
              <a:ext uri="{FF2B5EF4-FFF2-40B4-BE49-F238E27FC236}">
                <a16:creationId xmlns:a16="http://schemas.microsoft.com/office/drawing/2014/main" id="{7FAF6DF1-D9AC-4CD1-95BE-3DB3935AC774}"/>
              </a:ext>
            </a:extLst>
          </p:cNvPr>
          <p:cNvSpPr/>
          <p:nvPr/>
        </p:nvSpPr>
        <p:spPr bwMode="auto">
          <a:xfrm>
            <a:off x="310737" y="1391913"/>
            <a:ext cx="7786997" cy="897305"/>
          </a:xfrm>
          <a:prstGeom prst="rect">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000" b="1"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12BF567A-ED84-4468-9CF5-DAC9BBBE3C41}"/>
              </a:ext>
            </a:extLst>
          </p:cNvPr>
          <p:cNvSpPr>
            <a:spLocks noGrp="1"/>
          </p:cNvSpPr>
          <p:nvPr>
            <p:ph type="title"/>
          </p:nvPr>
        </p:nvSpPr>
        <p:spPr>
          <a:xfrm>
            <a:off x="533400" y="188640"/>
            <a:ext cx="8251825" cy="698500"/>
          </a:xfrm>
        </p:spPr>
        <p:txBody>
          <a:bodyPr/>
          <a:lstStyle/>
          <a:p>
            <a:r>
              <a:rPr lang="en-US"/>
              <a:t>Bilan énergétique et phases de lactation</a:t>
            </a:r>
            <a:endParaRPr lang="en-US" b="0"/>
          </a:p>
        </p:txBody>
      </p:sp>
      <p:sp>
        <p:nvSpPr>
          <p:cNvPr id="8" name="Rechteck 6">
            <a:extLst>
              <a:ext uri="{FF2B5EF4-FFF2-40B4-BE49-F238E27FC236}">
                <a16:creationId xmlns:a16="http://schemas.microsoft.com/office/drawing/2014/main" id="{47BEC7C6-8EB2-4310-95C7-A14919B9ED5D}"/>
              </a:ext>
            </a:extLst>
          </p:cNvPr>
          <p:cNvSpPr/>
          <p:nvPr/>
        </p:nvSpPr>
        <p:spPr>
          <a:xfrm>
            <a:off x="1051162" y="4376921"/>
            <a:ext cx="2315593" cy="506902"/>
          </a:xfrm>
          <a:prstGeom prst="rect">
            <a:avLst/>
          </a:prstGeom>
          <a:no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dirty="0">
                <a:latin typeface="+mn-lt"/>
                <a:ea typeface="ＭＳ Ｐゴシック"/>
                <a:cs typeface="Arial"/>
              </a:rPr>
              <a:t>Début de la lactation</a:t>
            </a:r>
            <a:endParaRPr lang="en-US" sz="600" b="0" dirty="0">
              <a:latin typeface="+mn-lt"/>
              <a:ea typeface="ＭＳ Ｐゴシック"/>
              <a:cs typeface="Arial"/>
            </a:endParaRPr>
          </a:p>
        </p:txBody>
      </p:sp>
      <p:sp>
        <p:nvSpPr>
          <p:cNvPr id="9" name="Rechteck 6">
            <a:extLst>
              <a:ext uri="{FF2B5EF4-FFF2-40B4-BE49-F238E27FC236}">
                <a16:creationId xmlns:a16="http://schemas.microsoft.com/office/drawing/2014/main" id="{D4EEDA4B-7DED-4CF6-868D-8870E69E5AD6}"/>
              </a:ext>
            </a:extLst>
          </p:cNvPr>
          <p:cNvSpPr/>
          <p:nvPr/>
        </p:nvSpPr>
        <p:spPr>
          <a:xfrm>
            <a:off x="5116494" y="4365104"/>
            <a:ext cx="1812329" cy="506902"/>
          </a:xfrm>
          <a:prstGeom prst="rect">
            <a:avLst/>
          </a:prstGeom>
          <a:no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dirty="0">
                <a:latin typeface="+mn-lt"/>
                <a:ea typeface="ＭＳ Ｐゴシック"/>
                <a:cs typeface="Arial"/>
              </a:rPr>
              <a:t>Fin de la lactation</a:t>
            </a:r>
            <a:endParaRPr lang="en-US" sz="600" b="0" dirty="0">
              <a:latin typeface="+mn-lt"/>
              <a:ea typeface="ＭＳ Ｐゴシック"/>
              <a:cs typeface="Arial"/>
            </a:endParaRPr>
          </a:p>
        </p:txBody>
      </p:sp>
      <p:sp>
        <p:nvSpPr>
          <p:cNvPr id="10" name="Rechteck 6">
            <a:extLst>
              <a:ext uri="{FF2B5EF4-FFF2-40B4-BE49-F238E27FC236}">
                <a16:creationId xmlns:a16="http://schemas.microsoft.com/office/drawing/2014/main" id="{550CE678-29D1-4EB1-B3C6-ABD7A7A40F21}"/>
              </a:ext>
            </a:extLst>
          </p:cNvPr>
          <p:cNvSpPr/>
          <p:nvPr/>
        </p:nvSpPr>
        <p:spPr>
          <a:xfrm>
            <a:off x="752920" y="4825990"/>
            <a:ext cx="864096"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Jour 0</a:t>
            </a:r>
            <a:endParaRPr lang="en-US" sz="600" b="0">
              <a:latin typeface="+mn-lt"/>
              <a:ea typeface="ＭＳ Ｐゴシック"/>
              <a:cs typeface="Arial"/>
            </a:endParaRPr>
          </a:p>
        </p:txBody>
      </p:sp>
      <p:sp>
        <p:nvSpPr>
          <p:cNvPr id="11" name="Rechteck 6">
            <a:extLst>
              <a:ext uri="{FF2B5EF4-FFF2-40B4-BE49-F238E27FC236}">
                <a16:creationId xmlns:a16="http://schemas.microsoft.com/office/drawing/2014/main" id="{B791BA06-E857-4C2A-855F-BE9B6CD0D76B}"/>
              </a:ext>
            </a:extLst>
          </p:cNvPr>
          <p:cNvSpPr/>
          <p:nvPr/>
        </p:nvSpPr>
        <p:spPr>
          <a:xfrm>
            <a:off x="2553119" y="4825990"/>
            <a:ext cx="1080120"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Jour 100</a:t>
            </a:r>
            <a:endParaRPr lang="en-US" sz="600" b="0">
              <a:latin typeface="+mn-lt"/>
              <a:ea typeface="ＭＳ Ｐゴシック"/>
              <a:cs typeface="Arial"/>
            </a:endParaRPr>
          </a:p>
        </p:txBody>
      </p:sp>
      <p:sp>
        <p:nvSpPr>
          <p:cNvPr id="12" name="Rechteck 6">
            <a:extLst>
              <a:ext uri="{FF2B5EF4-FFF2-40B4-BE49-F238E27FC236}">
                <a16:creationId xmlns:a16="http://schemas.microsoft.com/office/drawing/2014/main" id="{583D31FA-2D20-475F-8404-3BC2980387E2}"/>
              </a:ext>
            </a:extLst>
          </p:cNvPr>
          <p:cNvSpPr/>
          <p:nvPr/>
        </p:nvSpPr>
        <p:spPr>
          <a:xfrm>
            <a:off x="4443523" y="4855942"/>
            <a:ext cx="1205940"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Jour 200</a:t>
            </a:r>
            <a:endParaRPr lang="en-US" sz="600" b="0">
              <a:latin typeface="+mn-lt"/>
              <a:ea typeface="ＭＳ Ｐゴシック"/>
              <a:cs typeface="Arial"/>
            </a:endParaRPr>
          </a:p>
        </p:txBody>
      </p:sp>
      <p:sp>
        <p:nvSpPr>
          <p:cNvPr id="13" name="Rechteck 6">
            <a:extLst>
              <a:ext uri="{FF2B5EF4-FFF2-40B4-BE49-F238E27FC236}">
                <a16:creationId xmlns:a16="http://schemas.microsoft.com/office/drawing/2014/main" id="{D74E89E6-61E7-4F78-B38B-B2B8C01B460B}"/>
              </a:ext>
            </a:extLst>
          </p:cNvPr>
          <p:cNvSpPr/>
          <p:nvPr/>
        </p:nvSpPr>
        <p:spPr>
          <a:xfrm>
            <a:off x="5816763" y="4858067"/>
            <a:ext cx="1776915"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Fin de la lactation</a:t>
            </a:r>
            <a:endParaRPr lang="en-US" sz="600" b="0">
              <a:latin typeface="+mn-lt"/>
              <a:ea typeface="ＭＳ Ｐゴシック"/>
              <a:cs typeface="Arial"/>
            </a:endParaRPr>
          </a:p>
        </p:txBody>
      </p:sp>
      <p:sp>
        <p:nvSpPr>
          <p:cNvPr id="14" name="Rechteck 6">
            <a:extLst>
              <a:ext uri="{FF2B5EF4-FFF2-40B4-BE49-F238E27FC236}">
                <a16:creationId xmlns:a16="http://schemas.microsoft.com/office/drawing/2014/main" id="{239DB82E-0A18-42E5-9404-559F3A146F25}"/>
              </a:ext>
            </a:extLst>
          </p:cNvPr>
          <p:cNvSpPr/>
          <p:nvPr/>
        </p:nvSpPr>
        <p:spPr>
          <a:xfrm>
            <a:off x="7702917" y="4837775"/>
            <a:ext cx="864096"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Jour 0</a:t>
            </a:r>
            <a:endParaRPr lang="en-US" sz="600" b="0">
              <a:latin typeface="+mn-lt"/>
              <a:ea typeface="ＭＳ Ｐゴシック"/>
              <a:cs typeface="Arial"/>
            </a:endParaRPr>
          </a:p>
        </p:txBody>
      </p:sp>
      <p:sp>
        <p:nvSpPr>
          <p:cNvPr id="15" name="Rechteck 6">
            <a:extLst>
              <a:ext uri="{FF2B5EF4-FFF2-40B4-BE49-F238E27FC236}">
                <a16:creationId xmlns:a16="http://schemas.microsoft.com/office/drawing/2014/main" id="{C1FA4C24-49AE-4E49-89F0-BF3947DDD68D}"/>
              </a:ext>
            </a:extLst>
          </p:cNvPr>
          <p:cNvSpPr/>
          <p:nvPr/>
        </p:nvSpPr>
        <p:spPr>
          <a:xfrm>
            <a:off x="7702918" y="5298361"/>
            <a:ext cx="1205940" cy="582147"/>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dirty="0">
                <a:latin typeface="+mn-lt"/>
                <a:ea typeface="ＭＳ Ｐゴシック"/>
                <a:cs typeface="Arial"/>
              </a:rPr>
              <a:t>Naissance du </a:t>
            </a:r>
            <a:r>
              <a:rPr lang="en-US" sz="1400" b="0" dirty="0" err="1">
                <a:latin typeface="+mn-lt"/>
                <a:ea typeface="ＭＳ Ｐゴシック"/>
                <a:cs typeface="Arial"/>
              </a:rPr>
              <a:t>veau</a:t>
            </a:r>
            <a:endParaRPr lang="en-US" sz="600" b="0" dirty="0">
              <a:latin typeface="+mn-lt"/>
              <a:ea typeface="ＭＳ Ｐゴシック"/>
              <a:cs typeface="Arial"/>
            </a:endParaRPr>
          </a:p>
        </p:txBody>
      </p:sp>
      <p:sp>
        <p:nvSpPr>
          <p:cNvPr id="16" name="Rechteck 6">
            <a:extLst>
              <a:ext uri="{FF2B5EF4-FFF2-40B4-BE49-F238E27FC236}">
                <a16:creationId xmlns:a16="http://schemas.microsoft.com/office/drawing/2014/main" id="{A99D9A2A-009F-4DFD-A80A-BD9F67BB8A8F}"/>
              </a:ext>
            </a:extLst>
          </p:cNvPr>
          <p:cNvSpPr/>
          <p:nvPr/>
        </p:nvSpPr>
        <p:spPr>
          <a:xfrm>
            <a:off x="751556" y="5277741"/>
            <a:ext cx="1361892"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dirty="0">
                <a:latin typeface="+mn-lt"/>
                <a:ea typeface="ＭＳ Ｐゴシック"/>
                <a:cs typeface="Arial"/>
              </a:rPr>
              <a:t>Naissance du </a:t>
            </a:r>
            <a:r>
              <a:rPr lang="en-US" sz="1400" b="0" dirty="0" err="1">
                <a:latin typeface="+mn-lt"/>
                <a:ea typeface="ＭＳ Ｐゴシック"/>
                <a:cs typeface="Arial"/>
              </a:rPr>
              <a:t>veau</a:t>
            </a:r>
            <a:endParaRPr lang="en-US" sz="600" b="0" dirty="0">
              <a:latin typeface="+mn-lt"/>
              <a:ea typeface="ＭＳ Ｐゴシック"/>
              <a:cs typeface="Arial"/>
            </a:endParaRPr>
          </a:p>
        </p:txBody>
      </p:sp>
      <p:sp>
        <p:nvSpPr>
          <p:cNvPr id="3" name="Rechteck 2">
            <a:extLst>
              <a:ext uri="{FF2B5EF4-FFF2-40B4-BE49-F238E27FC236}">
                <a16:creationId xmlns:a16="http://schemas.microsoft.com/office/drawing/2014/main" id="{0119D6CE-BE1E-459B-B6B2-897D9C7F560E}"/>
              </a:ext>
            </a:extLst>
          </p:cNvPr>
          <p:cNvSpPr/>
          <p:nvPr/>
        </p:nvSpPr>
        <p:spPr>
          <a:xfrm>
            <a:off x="687284" y="977491"/>
            <a:ext cx="7634211" cy="369332"/>
          </a:xfrm>
          <a:prstGeom prst="rect">
            <a:avLst/>
          </a:prstGeom>
        </p:spPr>
        <p:txBody>
          <a:bodyPr wrap="square">
            <a:spAutoFit/>
          </a:bodyPr>
          <a:lstStyle/>
          <a:p>
            <a:r>
              <a:rPr lang="en-US" sz="1800"/>
              <a:t>Bilan énergétique d'une vache à différents stades de la lactation</a:t>
            </a:r>
            <a:endParaRPr lang="de-CH" sz="1800"/>
          </a:p>
        </p:txBody>
      </p:sp>
      <p:sp>
        <p:nvSpPr>
          <p:cNvPr id="4" name="Textfeld 3">
            <a:extLst>
              <a:ext uri="{FF2B5EF4-FFF2-40B4-BE49-F238E27FC236}">
                <a16:creationId xmlns:a16="http://schemas.microsoft.com/office/drawing/2014/main" id="{B1C2B9DD-A9D0-4F24-B81A-717BCF5B1A6A}"/>
              </a:ext>
            </a:extLst>
          </p:cNvPr>
          <p:cNvSpPr txBox="1"/>
          <p:nvPr/>
        </p:nvSpPr>
        <p:spPr>
          <a:xfrm>
            <a:off x="1093354" y="1492746"/>
            <a:ext cx="1916319" cy="738664"/>
          </a:xfrm>
          <a:prstGeom prst="rect">
            <a:avLst/>
          </a:prstGeom>
          <a:noFill/>
        </p:spPr>
        <p:txBody>
          <a:bodyPr wrap="square" rtlCol="0">
            <a:spAutoFit/>
          </a:bodyPr>
          <a:lstStyle/>
          <a:p>
            <a:pPr algn="ctr"/>
            <a:r>
              <a:rPr lang="de-CH" sz="1400" b="0" dirty="0" err="1"/>
              <a:t>Réserves</a:t>
            </a:r>
            <a:r>
              <a:rPr lang="de-CH" sz="1400" b="0" dirty="0"/>
              <a:t> </a:t>
            </a:r>
            <a:r>
              <a:rPr lang="de-CH" sz="1400" b="0" dirty="0" err="1"/>
              <a:t>corporelles</a:t>
            </a:r>
            <a:r>
              <a:rPr lang="de-CH" sz="1400" b="0" dirty="0"/>
              <a:t> </a:t>
            </a:r>
            <a:r>
              <a:rPr lang="de-CH" sz="1400" b="0" dirty="0" err="1"/>
              <a:t>utilisées</a:t>
            </a:r>
            <a:r>
              <a:rPr lang="de-CH" sz="1400" b="0" dirty="0"/>
              <a:t> </a:t>
            </a:r>
            <a:r>
              <a:rPr lang="de-CH" sz="1400" b="0" dirty="0" err="1"/>
              <a:t>pour</a:t>
            </a:r>
            <a:r>
              <a:rPr lang="de-CH" sz="1400" b="0" dirty="0"/>
              <a:t> la </a:t>
            </a:r>
            <a:r>
              <a:rPr lang="de-CH" sz="1400" b="0" dirty="0" err="1"/>
              <a:t>production</a:t>
            </a:r>
            <a:r>
              <a:rPr lang="de-CH" sz="1400" b="0" dirty="0"/>
              <a:t> de </a:t>
            </a:r>
            <a:r>
              <a:rPr lang="de-CH" sz="1400" b="0" dirty="0" err="1"/>
              <a:t>lait</a:t>
            </a:r>
            <a:endParaRPr lang="de-CH" sz="1400" b="0" dirty="0"/>
          </a:p>
        </p:txBody>
      </p:sp>
      <p:sp>
        <p:nvSpPr>
          <p:cNvPr id="17" name="Textfeld 16">
            <a:extLst>
              <a:ext uri="{FF2B5EF4-FFF2-40B4-BE49-F238E27FC236}">
                <a16:creationId xmlns:a16="http://schemas.microsoft.com/office/drawing/2014/main" id="{A96027C6-18D5-40F0-BF59-07583498637C}"/>
              </a:ext>
            </a:extLst>
          </p:cNvPr>
          <p:cNvSpPr txBox="1"/>
          <p:nvPr/>
        </p:nvSpPr>
        <p:spPr>
          <a:xfrm>
            <a:off x="2837976" y="1529690"/>
            <a:ext cx="2088232" cy="307777"/>
          </a:xfrm>
          <a:prstGeom prst="rect">
            <a:avLst/>
          </a:prstGeom>
          <a:noFill/>
        </p:spPr>
        <p:txBody>
          <a:bodyPr wrap="square" rtlCol="0">
            <a:spAutoFit/>
          </a:bodyPr>
          <a:lstStyle/>
          <a:p>
            <a:pPr algn="ctr"/>
            <a:r>
              <a:rPr lang="de-CH" sz="1400" b="0" err="1"/>
              <a:t>Poids </a:t>
            </a:r>
            <a:r>
              <a:rPr lang="de-CH" sz="1400" b="0"/>
              <a:t>vif </a:t>
            </a:r>
            <a:r>
              <a:rPr lang="de-CH" sz="1400" b="0" err="1"/>
              <a:t>constant</a:t>
            </a:r>
            <a:endParaRPr lang="de-CH" sz="1400" b="0"/>
          </a:p>
        </p:txBody>
      </p:sp>
      <p:sp>
        <p:nvSpPr>
          <p:cNvPr id="18" name="Textfeld 17">
            <a:extLst>
              <a:ext uri="{FF2B5EF4-FFF2-40B4-BE49-F238E27FC236}">
                <a16:creationId xmlns:a16="http://schemas.microsoft.com/office/drawing/2014/main" id="{ADF5D3F4-0F49-4981-B4B9-3419D5EE0FD1}"/>
              </a:ext>
            </a:extLst>
          </p:cNvPr>
          <p:cNvSpPr txBox="1"/>
          <p:nvPr/>
        </p:nvSpPr>
        <p:spPr>
          <a:xfrm>
            <a:off x="4746682" y="1481705"/>
            <a:ext cx="2184800" cy="738664"/>
          </a:xfrm>
          <a:prstGeom prst="rect">
            <a:avLst/>
          </a:prstGeom>
          <a:noFill/>
        </p:spPr>
        <p:txBody>
          <a:bodyPr wrap="square" rtlCol="0">
            <a:spAutoFit/>
          </a:bodyPr>
          <a:lstStyle/>
          <a:p>
            <a:pPr algn="ctr"/>
            <a:r>
              <a:rPr lang="de-CH" sz="1400" b="0" dirty="0" err="1"/>
              <a:t>Les</a:t>
            </a:r>
            <a:r>
              <a:rPr lang="de-CH" sz="1400" b="0" dirty="0"/>
              <a:t> </a:t>
            </a:r>
            <a:r>
              <a:rPr lang="de-CH" sz="1400" b="0" dirty="0" err="1"/>
              <a:t>réserves</a:t>
            </a:r>
            <a:r>
              <a:rPr lang="de-CH" sz="1400" b="0" dirty="0"/>
              <a:t> </a:t>
            </a:r>
            <a:r>
              <a:rPr lang="de-CH" sz="1400" b="0" dirty="0" err="1"/>
              <a:t>corporelles</a:t>
            </a:r>
            <a:r>
              <a:rPr lang="de-CH" sz="1400" b="0" dirty="0"/>
              <a:t> </a:t>
            </a:r>
            <a:r>
              <a:rPr lang="de-CH" sz="1400" b="0" dirty="0" err="1"/>
              <a:t>sont</a:t>
            </a:r>
            <a:r>
              <a:rPr lang="de-CH" sz="1400" b="0" dirty="0"/>
              <a:t> </a:t>
            </a:r>
            <a:r>
              <a:rPr lang="de-CH" sz="1400" b="0" dirty="0" err="1"/>
              <a:t>reconstituées</a:t>
            </a:r>
            <a:r>
              <a:rPr lang="de-CH" sz="1400" b="0" dirty="0"/>
              <a:t> </a:t>
            </a:r>
            <a:r>
              <a:rPr lang="de-CH" sz="1400" b="0" dirty="0" err="1"/>
              <a:t>pour</a:t>
            </a:r>
            <a:r>
              <a:rPr lang="de-CH" sz="1400" b="0" dirty="0"/>
              <a:t> la </a:t>
            </a:r>
            <a:r>
              <a:rPr lang="de-CH" sz="1400" b="0" dirty="0" err="1"/>
              <a:t>lactation</a:t>
            </a:r>
            <a:r>
              <a:rPr lang="de-CH" sz="1400" b="0" dirty="0"/>
              <a:t> </a:t>
            </a:r>
            <a:r>
              <a:rPr lang="de-CH" sz="1400" b="0" dirty="0" err="1"/>
              <a:t>suivante</a:t>
            </a:r>
            <a:endParaRPr lang="de-CH" sz="1400" b="0" dirty="0"/>
          </a:p>
        </p:txBody>
      </p:sp>
      <p:sp>
        <p:nvSpPr>
          <p:cNvPr id="19" name="Textfeld 18">
            <a:extLst>
              <a:ext uri="{FF2B5EF4-FFF2-40B4-BE49-F238E27FC236}">
                <a16:creationId xmlns:a16="http://schemas.microsoft.com/office/drawing/2014/main" id="{CC47A538-26BF-46BB-BAC1-96203FED7869}"/>
              </a:ext>
            </a:extLst>
          </p:cNvPr>
          <p:cNvSpPr txBox="1"/>
          <p:nvPr/>
        </p:nvSpPr>
        <p:spPr>
          <a:xfrm>
            <a:off x="6756535" y="1504118"/>
            <a:ext cx="1378165" cy="738664"/>
          </a:xfrm>
          <a:prstGeom prst="rect">
            <a:avLst/>
          </a:prstGeom>
          <a:noFill/>
        </p:spPr>
        <p:txBody>
          <a:bodyPr wrap="square" rtlCol="0">
            <a:spAutoFit/>
          </a:bodyPr>
          <a:lstStyle/>
          <a:p>
            <a:pPr algn="ctr"/>
            <a:r>
              <a:rPr lang="de-CH" sz="1400" b="0" dirty="0" err="1"/>
              <a:t>Période</a:t>
            </a:r>
            <a:r>
              <a:rPr lang="de-CH" sz="1400" b="0" dirty="0"/>
              <a:t> de </a:t>
            </a:r>
            <a:r>
              <a:rPr lang="de-CH" sz="1400" b="0" dirty="0" err="1"/>
              <a:t>tarissement</a:t>
            </a:r>
            <a:r>
              <a:rPr lang="de-CH" sz="1400" b="0" dirty="0"/>
              <a:t> et </a:t>
            </a:r>
            <a:r>
              <a:rPr lang="de-CH" sz="1400" b="0" dirty="0" err="1"/>
              <a:t>réhabilitation</a:t>
            </a:r>
            <a:endParaRPr lang="de-CH" sz="1400" b="0" dirty="0"/>
          </a:p>
        </p:txBody>
      </p:sp>
      <p:sp>
        <p:nvSpPr>
          <p:cNvPr id="20" name="Textfeld 19">
            <a:extLst>
              <a:ext uri="{FF2B5EF4-FFF2-40B4-BE49-F238E27FC236}">
                <a16:creationId xmlns:a16="http://schemas.microsoft.com/office/drawing/2014/main" id="{6C7DA09F-655A-49F0-AEFB-5BE209C439C1}"/>
              </a:ext>
            </a:extLst>
          </p:cNvPr>
          <p:cNvSpPr txBox="1"/>
          <p:nvPr/>
        </p:nvSpPr>
        <p:spPr>
          <a:xfrm>
            <a:off x="6605269" y="3832580"/>
            <a:ext cx="1529432" cy="307777"/>
          </a:xfrm>
          <a:prstGeom prst="rect">
            <a:avLst/>
          </a:prstGeom>
          <a:noFill/>
        </p:spPr>
        <p:txBody>
          <a:bodyPr wrap="square" rtlCol="0">
            <a:spAutoFit/>
          </a:bodyPr>
          <a:lstStyle/>
          <a:p>
            <a:r>
              <a:rPr lang="de-CH" sz="1400" b="0" dirty="0">
                <a:highlight>
                  <a:srgbClr val="99CC00"/>
                </a:highlight>
              </a:rPr>
              <a:t>Apport </a:t>
            </a:r>
            <a:r>
              <a:rPr lang="de-CH" sz="1400" b="0" dirty="0" err="1">
                <a:highlight>
                  <a:srgbClr val="99CC00"/>
                </a:highlight>
              </a:rPr>
              <a:t>d'énergie</a:t>
            </a:r>
            <a:endParaRPr lang="de-CH" sz="1400" b="0" dirty="0">
              <a:highlight>
                <a:srgbClr val="99CC00"/>
              </a:highlight>
            </a:endParaRPr>
          </a:p>
        </p:txBody>
      </p:sp>
      <p:sp>
        <p:nvSpPr>
          <p:cNvPr id="21" name="Textfeld 20">
            <a:extLst>
              <a:ext uri="{FF2B5EF4-FFF2-40B4-BE49-F238E27FC236}">
                <a16:creationId xmlns:a16="http://schemas.microsoft.com/office/drawing/2014/main" id="{B9145E2B-D7B0-49C3-80E8-FC3296919DFE}"/>
              </a:ext>
            </a:extLst>
          </p:cNvPr>
          <p:cNvSpPr txBox="1"/>
          <p:nvPr/>
        </p:nvSpPr>
        <p:spPr>
          <a:xfrm>
            <a:off x="3009672" y="3014809"/>
            <a:ext cx="1916535" cy="523220"/>
          </a:xfrm>
          <a:prstGeom prst="rect">
            <a:avLst/>
          </a:prstGeom>
          <a:noFill/>
        </p:spPr>
        <p:txBody>
          <a:bodyPr wrap="square" rtlCol="0">
            <a:spAutoFit/>
          </a:bodyPr>
          <a:lstStyle/>
          <a:p>
            <a:r>
              <a:rPr lang="de-CH" sz="1400" b="0" dirty="0" err="1">
                <a:solidFill>
                  <a:schemeClr val="bg1"/>
                </a:solidFill>
                <a:highlight>
                  <a:srgbClr val="000080"/>
                </a:highlight>
              </a:rPr>
              <a:t>Production</a:t>
            </a:r>
            <a:r>
              <a:rPr lang="de-CH" sz="1400" b="0" dirty="0">
                <a:solidFill>
                  <a:schemeClr val="bg1"/>
                </a:solidFill>
                <a:highlight>
                  <a:srgbClr val="000080"/>
                </a:highlight>
              </a:rPr>
              <a:t> de </a:t>
            </a:r>
            <a:r>
              <a:rPr lang="de-CH" sz="1400" b="0" dirty="0" err="1">
                <a:solidFill>
                  <a:schemeClr val="bg1"/>
                </a:solidFill>
                <a:highlight>
                  <a:srgbClr val="000080"/>
                </a:highlight>
              </a:rPr>
              <a:t>lait</a:t>
            </a:r>
            <a:r>
              <a:rPr lang="de-CH" sz="1400" b="0" dirty="0">
                <a:solidFill>
                  <a:schemeClr val="bg1"/>
                </a:solidFill>
                <a:highlight>
                  <a:srgbClr val="000080"/>
                </a:highlight>
              </a:rPr>
              <a:t> (</a:t>
            </a:r>
            <a:r>
              <a:rPr lang="de-CH" sz="1400" b="0" dirty="0" err="1">
                <a:solidFill>
                  <a:schemeClr val="bg1"/>
                </a:solidFill>
                <a:highlight>
                  <a:srgbClr val="000080"/>
                </a:highlight>
              </a:rPr>
              <a:t>demande</a:t>
            </a:r>
            <a:r>
              <a:rPr lang="de-CH" sz="1400" b="0" dirty="0">
                <a:solidFill>
                  <a:schemeClr val="bg1"/>
                </a:solidFill>
                <a:highlight>
                  <a:srgbClr val="000080"/>
                </a:highlight>
              </a:rPr>
              <a:t> </a:t>
            </a:r>
            <a:r>
              <a:rPr lang="de-CH" sz="1400" b="0" dirty="0" err="1">
                <a:solidFill>
                  <a:schemeClr val="bg1"/>
                </a:solidFill>
                <a:highlight>
                  <a:srgbClr val="000080"/>
                </a:highlight>
              </a:rPr>
              <a:t>d'énergie</a:t>
            </a:r>
            <a:r>
              <a:rPr lang="de-CH" sz="1400" b="0" dirty="0">
                <a:solidFill>
                  <a:schemeClr val="bg1"/>
                </a:solidFill>
                <a:highlight>
                  <a:srgbClr val="000080"/>
                </a:highlight>
              </a:rPr>
              <a:t>)</a:t>
            </a:r>
          </a:p>
        </p:txBody>
      </p:sp>
      <p:sp>
        <p:nvSpPr>
          <p:cNvPr id="22" name="Textfeld 21">
            <a:extLst>
              <a:ext uri="{FF2B5EF4-FFF2-40B4-BE49-F238E27FC236}">
                <a16:creationId xmlns:a16="http://schemas.microsoft.com/office/drawing/2014/main" id="{55F467B9-CE91-4C99-A022-17671410B38A}"/>
              </a:ext>
            </a:extLst>
          </p:cNvPr>
          <p:cNvSpPr txBox="1"/>
          <p:nvPr/>
        </p:nvSpPr>
        <p:spPr>
          <a:xfrm>
            <a:off x="6822064" y="4454224"/>
            <a:ext cx="1353530" cy="307777"/>
          </a:xfrm>
          <a:prstGeom prst="rect">
            <a:avLst/>
          </a:prstGeom>
          <a:noFill/>
        </p:spPr>
        <p:txBody>
          <a:bodyPr wrap="square" rtlCol="0">
            <a:spAutoFit/>
          </a:bodyPr>
          <a:lstStyle/>
          <a:p>
            <a:r>
              <a:rPr lang="de-CH" sz="1400" b="0" dirty="0" err="1"/>
              <a:t>Période</a:t>
            </a:r>
            <a:r>
              <a:rPr lang="de-CH" sz="1400" b="0" dirty="0"/>
              <a:t> </a:t>
            </a:r>
            <a:r>
              <a:rPr lang="de-CH" sz="1400" b="0" dirty="0" err="1"/>
              <a:t>tarie</a:t>
            </a:r>
            <a:endParaRPr lang="de-CH" sz="1400" b="0" dirty="0"/>
          </a:p>
        </p:txBody>
      </p:sp>
      <p:sp>
        <p:nvSpPr>
          <p:cNvPr id="23" name="Textfeld 22">
            <a:extLst>
              <a:ext uri="{FF2B5EF4-FFF2-40B4-BE49-F238E27FC236}">
                <a16:creationId xmlns:a16="http://schemas.microsoft.com/office/drawing/2014/main" id="{59AAFC04-DC1F-48FD-8CF2-14DE02AFBE4B}"/>
              </a:ext>
            </a:extLst>
          </p:cNvPr>
          <p:cNvSpPr txBox="1"/>
          <p:nvPr/>
        </p:nvSpPr>
        <p:spPr>
          <a:xfrm>
            <a:off x="3100271" y="4473123"/>
            <a:ext cx="1673948" cy="307777"/>
          </a:xfrm>
          <a:prstGeom prst="rect">
            <a:avLst/>
          </a:prstGeom>
          <a:noFill/>
        </p:spPr>
        <p:txBody>
          <a:bodyPr wrap="square" rtlCol="0">
            <a:spAutoFit/>
          </a:bodyPr>
          <a:lstStyle/>
          <a:p>
            <a:r>
              <a:rPr lang="de-CH" sz="1400" b="0"/>
              <a:t>Milieu de </a:t>
            </a:r>
            <a:r>
              <a:rPr lang="de-CH" sz="1400" b="0" err="1"/>
              <a:t>lactation</a:t>
            </a:r>
            <a:endParaRPr lang="de-CH" sz="1400" b="0"/>
          </a:p>
        </p:txBody>
      </p:sp>
      <p:sp>
        <p:nvSpPr>
          <p:cNvPr id="24" name="Textfeld 23">
            <a:extLst>
              <a:ext uri="{FF2B5EF4-FFF2-40B4-BE49-F238E27FC236}">
                <a16:creationId xmlns:a16="http://schemas.microsoft.com/office/drawing/2014/main" id="{50E23D59-F7D6-40B9-ADD8-369802EA77A1}"/>
              </a:ext>
            </a:extLst>
          </p:cNvPr>
          <p:cNvSpPr txBox="1"/>
          <p:nvPr/>
        </p:nvSpPr>
        <p:spPr>
          <a:xfrm>
            <a:off x="3278148" y="3787889"/>
            <a:ext cx="1468534" cy="307777"/>
          </a:xfrm>
          <a:prstGeom prst="rect">
            <a:avLst/>
          </a:prstGeom>
          <a:noFill/>
        </p:spPr>
        <p:txBody>
          <a:bodyPr wrap="square" rtlCol="0">
            <a:spAutoFit/>
          </a:bodyPr>
          <a:lstStyle/>
          <a:p>
            <a:r>
              <a:rPr lang="de-CH" sz="1400" b="0" dirty="0" err="1">
                <a:highlight>
                  <a:srgbClr val="E9815F"/>
                </a:highlight>
              </a:rPr>
              <a:t>Poids</a:t>
            </a:r>
            <a:r>
              <a:rPr lang="de-CH" sz="1400" b="0" dirty="0">
                <a:highlight>
                  <a:srgbClr val="E9815F"/>
                </a:highlight>
              </a:rPr>
              <a:t> </a:t>
            </a:r>
            <a:r>
              <a:rPr lang="de-CH" sz="1400" b="0" dirty="0" err="1">
                <a:highlight>
                  <a:srgbClr val="E9815F"/>
                </a:highlight>
              </a:rPr>
              <a:t>corporel</a:t>
            </a:r>
            <a:endParaRPr lang="de-CH" sz="1400" b="0" dirty="0">
              <a:highlight>
                <a:srgbClr val="E9815F"/>
              </a:highlight>
            </a:endParaRPr>
          </a:p>
        </p:txBody>
      </p:sp>
      <p:sp>
        <p:nvSpPr>
          <p:cNvPr id="26" name="Freihandform: Form 25">
            <a:extLst>
              <a:ext uri="{FF2B5EF4-FFF2-40B4-BE49-F238E27FC236}">
                <a16:creationId xmlns:a16="http://schemas.microsoft.com/office/drawing/2014/main" id="{A09C5CA8-53C8-4A94-B76E-573C965CEEED}"/>
              </a:ext>
            </a:extLst>
          </p:cNvPr>
          <p:cNvSpPr/>
          <p:nvPr/>
        </p:nvSpPr>
        <p:spPr bwMode="auto">
          <a:xfrm>
            <a:off x="1110916" y="2657779"/>
            <a:ext cx="6891867" cy="1011650"/>
          </a:xfrm>
          <a:custGeom>
            <a:avLst/>
            <a:gdLst>
              <a:gd name="connsiteX0" fmla="*/ 0 w 6891867"/>
              <a:gd name="connsiteY0" fmla="*/ 0 h 1479766"/>
              <a:gd name="connsiteX1" fmla="*/ 533400 w 6891867"/>
              <a:gd name="connsiteY1" fmla="*/ 609600 h 1479766"/>
              <a:gd name="connsiteX2" fmla="*/ 1126067 w 6891867"/>
              <a:gd name="connsiteY2" fmla="*/ 1227667 h 1479766"/>
              <a:gd name="connsiteX3" fmla="*/ 1794934 w 6891867"/>
              <a:gd name="connsiteY3" fmla="*/ 1473200 h 1479766"/>
              <a:gd name="connsiteX4" fmla="*/ 2904067 w 6891867"/>
              <a:gd name="connsiteY4" fmla="*/ 1388534 h 1479766"/>
              <a:gd name="connsiteX5" fmla="*/ 4453467 w 6891867"/>
              <a:gd name="connsiteY5" fmla="*/ 1168400 h 1479766"/>
              <a:gd name="connsiteX6" fmla="*/ 5528734 w 6891867"/>
              <a:gd name="connsiteY6" fmla="*/ 541867 h 1479766"/>
              <a:gd name="connsiteX7" fmla="*/ 6891867 w 6891867"/>
              <a:gd name="connsiteY7" fmla="*/ 381000 h 1479766"/>
              <a:gd name="connsiteX8" fmla="*/ 6891867 w 6891867"/>
              <a:gd name="connsiteY8" fmla="*/ 381000 h 147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1867" h="1479766">
                <a:moveTo>
                  <a:pt x="0" y="0"/>
                </a:moveTo>
                <a:cubicBezTo>
                  <a:pt x="172861" y="202494"/>
                  <a:pt x="345722" y="404989"/>
                  <a:pt x="533400" y="609600"/>
                </a:cubicBezTo>
                <a:cubicBezTo>
                  <a:pt x="721078" y="814211"/>
                  <a:pt x="915811" y="1083734"/>
                  <a:pt x="1126067" y="1227667"/>
                </a:cubicBezTo>
                <a:cubicBezTo>
                  <a:pt x="1336323" y="1371600"/>
                  <a:pt x="1498601" y="1446389"/>
                  <a:pt x="1794934" y="1473200"/>
                </a:cubicBezTo>
                <a:cubicBezTo>
                  <a:pt x="2091267" y="1500011"/>
                  <a:pt x="2460978" y="1439334"/>
                  <a:pt x="2904067" y="1388534"/>
                </a:cubicBezTo>
                <a:cubicBezTo>
                  <a:pt x="3347156" y="1337734"/>
                  <a:pt x="4016023" y="1309511"/>
                  <a:pt x="4453467" y="1168400"/>
                </a:cubicBezTo>
                <a:cubicBezTo>
                  <a:pt x="4890911" y="1027289"/>
                  <a:pt x="5122334" y="673100"/>
                  <a:pt x="5528734" y="541867"/>
                </a:cubicBezTo>
                <a:cubicBezTo>
                  <a:pt x="5935134" y="410634"/>
                  <a:pt x="6891867" y="381000"/>
                  <a:pt x="6891867" y="381000"/>
                </a:cubicBezTo>
                <a:lnTo>
                  <a:pt x="6891867" y="381000"/>
                </a:lnTo>
              </a:path>
            </a:pathLst>
          </a:custGeom>
          <a:noFill/>
          <a:ln w="38100" cap="flat" cmpd="sng" algn="ctr">
            <a:solidFill>
              <a:schemeClr val="accent2">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7" name="Freihandform: Form 26">
            <a:extLst>
              <a:ext uri="{FF2B5EF4-FFF2-40B4-BE49-F238E27FC236}">
                <a16:creationId xmlns:a16="http://schemas.microsoft.com/office/drawing/2014/main" id="{B0218165-CE5B-4E26-947F-A22BA3F8CA91}"/>
              </a:ext>
            </a:extLst>
          </p:cNvPr>
          <p:cNvSpPr/>
          <p:nvPr/>
        </p:nvSpPr>
        <p:spPr bwMode="auto">
          <a:xfrm>
            <a:off x="1102450" y="2393965"/>
            <a:ext cx="6951133" cy="1344671"/>
          </a:xfrm>
          <a:custGeom>
            <a:avLst/>
            <a:gdLst>
              <a:gd name="connsiteX0" fmla="*/ 0 w 6951133"/>
              <a:gd name="connsiteY0" fmla="*/ 1499010 h 1775533"/>
              <a:gd name="connsiteX1" fmla="*/ 694266 w 6951133"/>
              <a:gd name="connsiteY1" fmla="*/ 1253476 h 1775533"/>
              <a:gd name="connsiteX2" fmla="*/ 1312333 w 6951133"/>
              <a:gd name="connsiteY2" fmla="*/ 677743 h 1775533"/>
              <a:gd name="connsiteX3" fmla="*/ 1888066 w 6951133"/>
              <a:gd name="connsiteY3" fmla="*/ 229010 h 1775533"/>
              <a:gd name="connsiteX4" fmla="*/ 2429933 w 6951133"/>
              <a:gd name="connsiteY4" fmla="*/ 410 h 1775533"/>
              <a:gd name="connsiteX5" fmla="*/ 3242733 w 6951133"/>
              <a:gd name="connsiteY5" fmla="*/ 279810 h 1775533"/>
              <a:gd name="connsiteX6" fmla="*/ 4800600 w 6951133"/>
              <a:gd name="connsiteY6" fmla="*/ 1270410 h 1775533"/>
              <a:gd name="connsiteX7" fmla="*/ 6079066 w 6951133"/>
              <a:gd name="connsiteY7" fmla="*/ 1753010 h 1775533"/>
              <a:gd name="connsiteX8" fmla="*/ 6951133 w 6951133"/>
              <a:gd name="connsiteY8" fmla="*/ 1651410 h 17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1133" h="1775533">
                <a:moveTo>
                  <a:pt x="0" y="1499010"/>
                </a:moveTo>
                <a:cubicBezTo>
                  <a:pt x="237772" y="1444682"/>
                  <a:pt x="475544" y="1390354"/>
                  <a:pt x="694266" y="1253476"/>
                </a:cubicBezTo>
                <a:cubicBezTo>
                  <a:pt x="912988" y="1116598"/>
                  <a:pt x="1113366" y="848487"/>
                  <a:pt x="1312333" y="677743"/>
                </a:cubicBezTo>
                <a:cubicBezTo>
                  <a:pt x="1511300" y="506999"/>
                  <a:pt x="1701799" y="341899"/>
                  <a:pt x="1888066" y="229010"/>
                </a:cubicBezTo>
                <a:cubicBezTo>
                  <a:pt x="2074333" y="116121"/>
                  <a:pt x="2204155" y="-8057"/>
                  <a:pt x="2429933" y="410"/>
                </a:cubicBezTo>
                <a:cubicBezTo>
                  <a:pt x="2655711" y="8877"/>
                  <a:pt x="2847622" y="68143"/>
                  <a:pt x="3242733" y="279810"/>
                </a:cubicBezTo>
                <a:cubicBezTo>
                  <a:pt x="3637844" y="491477"/>
                  <a:pt x="4327878" y="1024877"/>
                  <a:pt x="4800600" y="1270410"/>
                </a:cubicBezTo>
                <a:cubicBezTo>
                  <a:pt x="5273322" y="1515943"/>
                  <a:pt x="5720644" y="1689510"/>
                  <a:pt x="6079066" y="1753010"/>
                </a:cubicBezTo>
                <a:cubicBezTo>
                  <a:pt x="6437488" y="1816510"/>
                  <a:pt x="6694310" y="1733960"/>
                  <a:pt x="6951133" y="1651410"/>
                </a:cubicBezTo>
              </a:path>
            </a:pathLst>
          </a:cu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8" name="Freihandform: Form 27">
            <a:extLst>
              <a:ext uri="{FF2B5EF4-FFF2-40B4-BE49-F238E27FC236}">
                <a16:creationId xmlns:a16="http://schemas.microsoft.com/office/drawing/2014/main" id="{FA0BFA4D-7B45-4F2E-A594-A8D0A46C8F4C}"/>
              </a:ext>
            </a:extLst>
          </p:cNvPr>
          <p:cNvSpPr/>
          <p:nvPr/>
        </p:nvSpPr>
        <p:spPr bwMode="auto">
          <a:xfrm>
            <a:off x="1110915" y="2484682"/>
            <a:ext cx="5690842" cy="1972764"/>
          </a:xfrm>
          <a:custGeom>
            <a:avLst/>
            <a:gdLst>
              <a:gd name="connsiteX0" fmla="*/ 0 w 5427134"/>
              <a:gd name="connsiteY0" fmla="*/ 1538755 h 2224555"/>
              <a:gd name="connsiteX1" fmla="*/ 685800 w 5427134"/>
              <a:gd name="connsiteY1" fmla="*/ 480422 h 2224555"/>
              <a:gd name="connsiteX2" fmla="*/ 1413934 w 5427134"/>
              <a:gd name="connsiteY2" fmla="*/ 31688 h 2224555"/>
              <a:gd name="connsiteX3" fmla="*/ 2125134 w 5427134"/>
              <a:gd name="connsiteY3" fmla="*/ 99422 h 2224555"/>
              <a:gd name="connsiteX4" fmla="*/ 3352800 w 5427134"/>
              <a:gd name="connsiteY4" fmla="*/ 598955 h 2224555"/>
              <a:gd name="connsiteX5" fmla="*/ 4199467 w 5427134"/>
              <a:gd name="connsiteY5" fmla="*/ 1217022 h 2224555"/>
              <a:gd name="connsiteX6" fmla="*/ 5427134 w 5427134"/>
              <a:gd name="connsiteY6" fmla="*/ 2224555 h 222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7134" h="2224555">
                <a:moveTo>
                  <a:pt x="0" y="1538755"/>
                </a:moveTo>
                <a:cubicBezTo>
                  <a:pt x="225072" y="1135177"/>
                  <a:pt x="450144" y="731600"/>
                  <a:pt x="685800" y="480422"/>
                </a:cubicBezTo>
                <a:cubicBezTo>
                  <a:pt x="921456" y="229244"/>
                  <a:pt x="1174045" y="95188"/>
                  <a:pt x="1413934" y="31688"/>
                </a:cubicBezTo>
                <a:cubicBezTo>
                  <a:pt x="1653823" y="-31812"/>
                  <a:pt x="1801990" y="4877"/>
                  <a:pt x="2125134" y="99422"/>
                </a:cubicBezTo>
                <a:cubicBezTo>
                  <a:pt x="2448278" y="193966"/>
                  <a:pt x="3007078" y="412688"/>
                  <a:pt x="3352800" y="598955"/>
                </a:cubicBezTo>
                <a:cubicBezTo>
                  <a:pt x="3698522" y="785222"/>
                  <a:pt x="3853745" y="946089"/>
                  <a:pt x="4199467" y="1217022"/>
                </a:cubicBezTo>
                <a:cubicBezTo>
                  <a:pt x="4545189" y="1487955"/>
                  <a:pt x="4986161" y="1856255"/>
                  <a:pt x="5427134" y="2224555"/>
                </a:cubicBezTo>
              </a:path>
            </a:pathLst>
          </a:custGeom>
          <a:noFill/>
          <a:ln w="381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1" name="Textfeld 30">
            <a:extLst>
              <a:ext uri="{FF2B5EF4-FFF2-40B4-BE49-F238E27FC236}">
                <a16:creationId xmlns:a16="http://schemas.microsoft.com/office/drawing/2014/main" id="{F8972E69-E00A-414A-AD38-CB56B1E0E6B2}"/>
              </a:ext>
            </a:extLst>
          </p:cNvPr>
          <p:cNvSpPr txBox="1"/>
          <p:nvPr/>
        </p:nvSpPr>
        <p:spPr>
          <a:xfrm>
            <a:off x="245803" y="1616242"/>
            <a:ext cx="1186700" cy="523220"/>
          </a:xfrm>
          <a:prstGeom prst="rect">
            <a:avLst/>
          </a:prstGeom>
          <a:noFill/>
        </p:spPr>
        <p:txBody>
          <a:bodyPr wrap="square" rtlCol="0">
            <a:spAutoFit/>
          </a:bodyPr>
          <a:lstStyle/>
          <a:p>
            <a:r>
              <a:rPr lang="de-CH" sz="1400" err="1"/>
              <a:t>État </a:t>
            </a:r>
            <a:r>
              <a:rPr lang="de-CH" sz="1400"/>
              <a:t>corporel</a:t>
            </a:r>
          </a:p>
        </p:txBody>
      </p:sp>
      <p:cxnSp>
        <p:nvCxnSpPr>
          <p:cNvPr id="7" name="Straight Connector 6">
            <a:extLst>
              <a:ext uri="{FF2B5EF4-FFF2-40B4-BE49-F238E27FC236}">
                <a16:creationId xmlns:a16="http://schemas.microsoft.com/office/drawing/2014/main" id="{618F52A7-3BAD-4265-9255-C929A1D0504B}"/>
              </a:ext>
            </a:extLst>
          </p:cNvPr>
          <p:cNvCxnSpPr/>
          <p:nvPr/>
        </p:nvCxnSpPr>
        <p:spPr bwMode="auto">
          <a:xfrm>
            <a:off x="1067877" y="4457446"/>
            <a:ext cx="7032515"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2" name="Speech Bubble: Rectangle 31">
            <a:extLst>
              <a:ext uri="{FF2B5EF4-FFF2-40B4-BE49-F238E27FC236}">
                <a16:creationId xmlns:a16="http://schemas.microsoft.com/office/drawing/2014/main" id="{CA430686-83F7-4DAC-8B20-08647418D7B5}"/>
              </a:ext>
            </a:extLst>
          </p:cNvPr>
          <p:cNvSpPr/>
          <p:nvPr/>
        </p:nvSpPr>
        <p:spPr bwMode="auto">
          <a:xfrm>
            <a:off x="2136435" y="5493651"/>
            <a:ext cx="5399182" cy="769038"/>
          </a:xfrm>
          <a:prstGeom prst="wedgeRectCallout">
            <a:avLst>
              <a:gd name="adj1" fmla="val -50962"/>
              <a:gd name="adj2" fmla="val -375750"/>
            </a:avLst>
          </a:prstGeom>
          <a:solidFill>
            <a:schemeClr val="accent4">
              <a:lumMod val="65000"/>
              <a:lumOff val="35000"/>
              <a:alpha val="14902"/>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kumimoji="0" lang="de-CH" sz="1400" b="0" i="0" u="none" strike="noStrike" cap="none" normalizeH="0" baseline="0" dirty="0">
                <a:ln>
                  <a:noFill/>
                </a:ln>
                <a:solidFill>
                  <a:schemeClr val="tx1"/>
                </a:solidFill>
                <a:effectLst/>
                <a:latin typeface="Arial"/>
                <a:cs typeface="Arial"/>
              </a:rPr>
              <a:t>La </a:t>
            </a:r>
            <a:r>
              <a:rPr kumimoji="0" lang="de-CH" sz="1400" b="0" i="0" u="none" strike="noStrike" cap="none" normalizeH="0" baseline="0" dirty="0" err="1">
                <a:ln>
                  <a:noFill/>
                </a:ln>
                <a:solidFill>
                  <a:schemeClr val="tx1"/>
                </a:solidFill>
                <a:effectLst/>
                <a:latin typeface="Arial"/>
                <a:cs typeface="Arial"/>
              </a:rPr>
              <a:t>demande</a:t>
            </a:r>
            <a:r>
              <a:rPr kumimoji="0" lang="de-CH" sz="1400" b="0" i="0" u="none" strike="noStrike" cap="none" normalizeH="0" baseline="0" dirty="0">
                <a:ln>
                  <a:noFill/>
                </a:ln>
                <a:solidFill>
                  <a:schemeClr val="tx1"/>
                </a:solidFill>
                <a:effectLst/>
                <a:latin typeface="Arial"/>
                <a:cs typeface="Arial"/>
              </a:rPr>
              <a:t> </a:t>
            </a:r>
            <a:r>
              <a:rPr kumimoji="0" lang="de-CH" sz="1400" b="0" i="0" u="none" strike="noStrike" cap="none" normalizeH="0" baseline="0" dirty="0" err="1">
                <a:ln>
                  <a:noFill/>
                </a:ln>
                <a:solidFill>
                  <a:schemeClr val="tx1"/>
                </a:solidFill>
                <a:effectLst/>
                <a:latin typeface="Arial"/>
                <a:cs typeface="Arial"/>
              </a:rPr>
              <a:t>d'énergie</a:t>
            </a:r>
            <a:r>
              <a:rPr kumimoji="0" lang="de-CH" sz="1400" b="0" i="0" u="none" strike="noStrike" cap="none" normalizeH="0" baseline="0" dirty="0">
                <a:ln>
                  <a:noFill/>
                </a:ln>
                <a:solidFill>
                  <a:schemeClr val="tx1"/>
                </a:solidFill>
                <a:effectLst/>
                <a:latin typeface="Arial"/>
                <a:cs typeface="Arial"/>
              </a:rPr>
              <a:t> </a:t>
            </a:r>
            <a:r>
              <a:rPr kumimoji="0" lang="de-CH" sz="1400" b="0" i="0" u="none" strike="noStrike" cap="none" normalizeH="0" baseline="0" dirty="0" err="1">
                <a:ln>
                  <a:noFill/>
                </a:ln>
                <a:solidFill>
                  <a:schemeClr val="tx1"/>
                </a:solidFill>
                <a:effectLst/>
                <a:latin typeface="Arial"/>
                <a:cs typeface="Arial"/>
              </a:rPr>
              <a:t>est</a:t>
            </a:r>
            <a:r>
              <a:rPr kumimoji="0" lang="de-CH" sz="1400" b="0" i="0" u="none" strike="noStrike" cap="none" normalizeH="0" baseline="0" dirty="0">
                <a:ln>
                  <a:noFill/>
                </a:ln>
                <a:solidFill>
                  <a:schemeClr val="tx1"/>
                </a:solidFill>
                <a:effectLst/>
                <a:latin typeface="Arial"/>
                <a:cs typeface="Arial"/>
              </a:rPr>
              <a:t> supérieure à </a:t>
            </a:r>
            <a:r>
              <a:rPr kumimoji="0" lang="de-CH" sz="1400" b="0" i="0" u="none" strike="noStrike" cap="none" normalizeH="0" baseline="0" dirty="0" err="1">
                <a:ln>
                  <a:noFill/>
                </a:ln>
                <a:solidFill>
                  <a:schemeClr val="tx1"/>
                </a:solidFill>
                <a:effectLst/>
                <a:latin typeface="Arial"/>
                <a:cs typeface="Arial"/>
              </a:rPr>
              <a:t>l'apport</a:t>
            </a:r>
            <a:r>
              <a:rPr kumimoji="0" lang="de-CH" sz="1400" b="0" i="0" u="none" strike="noStrike" cap="none" normalizeH="0" baseline="0" dirty="0">
                <a:ln>
                  <a:noFill/>
                </a:ln>
                <a:solidFill>
                  <a:schemeClr val="tx1"/>
                </a:solidFill>
                <a:effectLst/>
                <a:latin typeface="Arial"/>
                <a:cs typeface="Arial"/>
              </a:rPr>
              <a:t> </a:t>
            </a:r>
            <a:r>
              <a:rPr lang="de-CH" sz="1400" b="0" dirty="0" err="1">
                <a:solidFill>
                  <a:schemeClr val="tx1"/>
                </a:solidFill>
                <a:cs typeface="Arial"/>
              </a:rPr>
              <a:t>d'énergie</a:t>
            </a:r>
            <a:r>
              <a:rPr lang="de-CH" sz="1400" b="0" dirty="0">
                <a:solidFill>
                  <a:schemeClr val="tx1"/>
                </a:solidFill>
                <a:cs typeface="Arial"/>
              </a:rPr>
              <a:t> </a:t>
            </a:r>
            <a:br>
              <a:rPr lang="de-CH" sz="1400" b="0" dirty="0">
                <a:solidFill>
                  <a:schemeClr val="tx1"/>
                </a:solidFill>
                <a:cs typeface="Arial"/>
              </a:rPr>
            </a:br>
            <a:r>
              <a:rPr kumimoji="0" lang="de-CH" sz="1400" b="0" i="0" u="none" strike="noStrike" cap="none" normalizeH="0" baseline="0" dirty="0">
                <a:ln>
                  <a:noFill/>
                </a:ln>
                <a:solidFill>
                  <a:schemeClr val="tx1"/>
                </a:solidFill>
                <a:effectLst/>
                <a:latin typeface="Arial"/>
                <a:cs typeface="Arial"/>
                <a:sym typeface="Wingdings" panose="05000000000000000000" pitchFamily="2" charset="2"/>
              </a:rPr>
              <a:t> </a:t>
            </a:r>
            <a:r>
              <a:rPr kumimoji="0" lang="de-CH" sz="1400" b="0" i="0" u="none" strike="noStrike" cap="none" normalizeH="0" baseline="0" dirty="0" err="1">
                <a:ln>
                  <a:noFill/>
                </a:ln>
                <a:solidFill>
                  <a:schemeClr val="tx1"/>
                </a:solidFill>
                <a:effectLst/>
                <a:latin typeface="Arial"/>
                <a:cs typeface="Arial"/>
                <a:sym typeface="Wingdings" panose="05000000000000000000" pitchFamily="2" charset="2"/>
              </a:rPr>
              <a:t>bilan</a:t>
            </a:r>
            <a:r>
              <a:rPr kumimoji="0" lang="de-CH" sz="1400" b="0" i="0" u="none" strike="noStrike" cap="none" normalizeH="0" baseline="0" dirty="0">
                <a:ln>
                  <a:noFill/>
                </a:ln>
                <a:solidFill>
                  <a:schemeClr val="tx1"/>
                </a:solidFill>
                <a:effectLst/>
                <a:latin typeface="Arial"/>
                <a:cs typeface="Arial"/>
                <a:sym typeface="Wingdings" panose="05000000000000000000" pitchFamily="2" charset="2"/>
              </a:rPr>
              <a:t> </a:t>
            </a:r>
            <a:r>
              <a:rPr kumimoji="0" lang="de-CH" sz="1400" b="0" i="0" u="none" strike="noStrike" cap="none" normalizeH="0" baseline="0" dirty="0" err="1">
                <a:ln>
                  <a:noFill/>
                </a:ln>
                <a:solidFill>
                  <a:schemeClr val="tx1"/>
                </a:solidFill>
                <a:effectLst/>
                <a:latin typeface="Arial"/>
                <a:cs typeface="Arial"/>
                <a:sym typeface="Wingdings" panose="05000000000000000000" pitchFamily="2" charset="2"/>
              </a:rPr>
              <a:t>énergétique</a:t>
            </a:r>
            <a:r>
              <a:rPr kumimoji="0" lang="de-CH" sz="1400" b="0" i="0" u="none" strike="noStrike" cap="none" normalizeH="0" baseline="0" dirty="0">
                <a:ln>
                  <a:noFill/>
                </a:ln>
                <a:solidFill>
                  <a:schemeClr val="tx1"/>
                </a:solidFill>
                <a:effectLst/>
                <a:latin typeface="Arial"/>
                <a:cs typeface="Arial"/>
                <a:sym typeface="Wingdings" panose="05000000000000000000" pitchFamily="2" charset="2"/>
              </a:rPr>
              <a:t> </a:t>
            </a:r>
            <a:r>
              <a:rPr kumimoji="0" lang="de-CH" sz="1400" b="0" i="0" u="none" strike="noStrike" cap="none" normalizeH="0" baseline="0" dirty="0" err="1">
                <a:ln>
                  <a:noFill/>
                </a:ln>
                <a:solidFill>
                  <a:schemeClr val="tx1"/>
                </a:solidFill>
                <a:effectLst/>
                <a:latin typeface="Arial"/>
                <a:cs typeface="Arial"/>
                <a:sym typeface="Wingdings" panose="05000000000000000000" pitchFamily="2" charset="2"/>
              </a:rPr>
              <a:t>négatif</a:t>
            </a:r>
            <a:r>
              <a:rPr kumimoji="0" lang="de-CH" sz="1400" b="0" i="0" u="none" strike="noStrike" cap="none" normalizeH="0" baseline="0" dirty="0">
                <a:ln>
                  <a:noFill/>
                </a:ln>
                <a:solidFill>
                  <a:schemeClr val="tx1"/>
                </a:solidFill>
                <a:effectLst/>
                <a:latin typeface="Arial"/>
                <a:cs typeface="Arial"/>
                <a:sym typeface="Wingdings" panose="05000000000000000000" pitchFamily="2" charset="2"/>
              </a:rPr>
              <a:t>  </a:t>
            </a:r>
            <a:r>
              <a:rPr kumimoji="0" lang="de-CH" sz="1400" b="0" i="0" u="none" strike="noStrike" cap="none" normalizeH="0" baseline="0" dirty="0" err="1">
                <a:ln>
                  <a:noFill/>
                </a:ln>
                <a:solidFill>
                  <a:schemeClr val="tx1"/>
                </a:solidFill>
                <a:effectLst/>
                <a:latin typeface="Arial"/>
                <a:cs typeface="Arial"/>
                <a:sym typeface="Wingdings" panose="05000000000000000000" pitchFamily="2" charset="2"/>
              </a:rPr>
              <a:t>Les</a:t>
            </a:r>
            <a:r>
              <a:rPr kumimoji="0" lang="de-CH" sz="1400" b="0" i="0" u="none" strike="noStrike" cap="none" normalizeH="0" baseline="0" dirty="0">
                <a:ln>
                  <a:noFill/>
                </a:ln>
                <a:solidFill>
                  <a:schemeClr val="tx1"/>
                </a:solidFill>
                <a:effectLst/>
                <a:latin typeface="Arial"/>
                <a:cs typeface="Arial"/>
                <a:sym typeface="Wingdings" panose="05000000000000000000" pitchFamily="2" charset="2"/>
              </a:rPr>
              <a:t> </a:t>
            </a:r>
            <a:r>
              <a:rPr kumimoji="0" lang="de-CH" sz="1400" b="0" i="0" u="none" strike="noStrike" cap="none" normalizeH="0" baseline="0" dirty="0" err="1">
                <a:ln>
                  <a:noFill/>
                </a:ln>
                <a:solidFill>
                  <a:schemeClr val="tx1"/>
                </a:solidFill>
                <a:effectLst/>
                <a:latin typeface="Arial"/>
                <a:cs typeface="Arial"/>
                <a:sym typeface="Wingdings" panose="05000000000000000000" pitchFamily="2" charset="2"/>
              </a:rPr>
              <a:t>réserves</a:t>
            </a:r>
            <a:r>
              <a:rPr kumimoji="0" lang="de-CH" sz="1400" b="0" i="0" u="none" strike="noStrike" cap="none" normalizeH="0" baseline="0" dirty="0">
                <a:ln>
                  <a:noFill/>
                </a:ln>
                <a:solidFill>
                  <a:schemeClr val="tx1"/>
                </a:solidFill>
                <a:effectLst/>
                <a:latin typeface="Arial"/>
                <a:cs typeface="Arial"/>
                <a:sym typeface="Wingdings" panose="05000000000000000000" pitchFamily="2" charset="2"/>
              </a:rPr>
              <a:t> </a:t>
            </a:r>
            <a:r>
              <a:rPr kumimoji="0" lang="de-CH" sz="1400" b="0" i="0" u="none" strike="noStrike" cap="none" normalizeH="0" baseline="0" dirty="0" err="1">
                <a:ln>
                  <a:noFill/>
                </a:ln>
                <a:solidFill>
                  <a:schemeClr val="tx1"/>
                </a:solidFill>
                <a:effectLst/>
                <a:latin typeface="Arial"/>
                <a:cs typeface="Arial"/>
                <a:sym typeface="Wingdings" panose="05000000000000000000" pitchFamily="2" charset="2"/>
              </a:rPr>
              <a:t>corporelles</a:t>
            </a:r>
            <a:r>
              <a:rPr kumimoji="0" lang="de-CH" sz="1400" b="0" i="0" u="none" strike="noStrike" cap="none" normalizeH="0" baseline="0" dirty="0">
                <a:ln>
                  <a:noFill/>
                </a:ln>
                <a:solidFill>
                  <a:schemeClr val="tx1"/>
                </a:solidFill>
                <a:effectLst/>
                <a:latin typeface="Arial"/>
                <a:cs typeface="Arial"/>
                <a:sym typeface="Wingdings" panose="05000000000000000000" pitchFamily="2" charset="2"/>
              </a:rPr>
              <a:t> </a:t>
            </a:r>
            <a:r>
              <a:rPr kumimoji="0" lang="de-CH" sz="1400" b="0" i="0" u="none" strike="noStrike" cap="none" normalizeH="0" baseline="0" dirty="0" err="1">
                <a:ln>
                  <a:noFill/>
                </a:ln>
                <a:solidFill>
                  <a:schemeClr val="tx1"/>
                </a:solidFill>
                <a:effectLst/>
                <a:latin typeface="Arial"/>
                <a:cs typeface="Arial"/>
                <a:sym typeface="Wingdings" panose="05000000000000000000" pitchFamily="2" charset="2"/>
              </a:rPr>
              <a:t>sont</a:t>
            </a:r>
            <a:r>
              <a:rPr kumimoji="0" lang="de-CH" sz="1400" b="0" i="0" u="none" strike="noStrike" cap="none" normalizeH="0" baseline="0" dirty="0">
                <a:ln>
                  <a:noFill/>
                </a:ln>
                <a:solidFill>
                  <a:schemeClr val="tx1"/>
                </a:solidFill>
                <a:effectLst/>
                <a:latin typeface="Arial"/>
                <a:cs typeface="Arial"/>
                <a:sym typeface="Wingdings" panose="05000000000000000000" pitchFamily="2" charset="2"/>
              </a:rPr>
              <a:t> </a:t>
            </a:r>
            <a:r>
              <a:rPr kumimoji="0" lang="de-CH" sz="1400" b="0" i="0" u="none" strike="noStrike" cap="none" normalizeH="0" baseline="0" dirty="0" err="1">
                <a:ln>
                  <a:noFill/>
                </a:ln>
                <a:solidFill>
                  <a:schemeClr val="tx1"/>
                </a:solidFill>
                <a:effectLst/>
                <a:latin typeface="Arial"/>
                <a:cs typeface="Arial"/>
                <a:sym typeface="Wingdings" panose="05000000000000000000" pitchFamily="2" charset="2"/>
              </a:rPr>
              <a:t>mobilisées</a:t>
            </a:r>
            <a:r>
              <a:rPr kumimoji="0" lang="de-CH" sz="1400" b="0" i="0" u="none" strike="noStrike" cap="none" normalizeH="0" baseline="0" dirty="0">
                <a:ln>
                  <a:noFill/>
                </a:ln>
                <a:solidFill>
                  <a:schemeClr val="tx1"/>
                </a:solidFill>
                <a:effectLst/>
                <a:latin typeface="Arial"/>
                <a:cs typeface="Arial"/>
                <a:sym typeface="Wingdings" panose="05000000000000000000" pitchFamily="2" charset="2"/>
              </a:rPr>
              <a:t>  La </a:t>
            </a:r>
            <a:r>
              <a:rPr kumimoji="0" lang="de-CH" sz="1400" b="0" i="0" u="none" strike="noStrike" cap="none" normalizeH="0" baseline="0" dirty="0" err="1">
                <a:ln>
                  <a:noFill/>
                </a:ln>
                <a:solidFill>
                  <a:schemeClr val="tx1"/>
                </a:solidFill>
                <a:effectLst/>
                <a:latin typeface="Arial"/>
                <a:cs typeface="Arial"/>
                <a:sym typeface="Wingdings" panose="05000000000000000000" pitchFamily="2" charset="2"/>
              </a:rPr>
              <a:t>vache</a:t>
            </a:r>
            <a:r>
              <a:rPr kumimoji="0" lang="de-CH" sz="1400" b="0" i="0" u="none" strike="noStrike" cap="none" normalizeH="0" baseline="0" dirty="0">
                <a:ln>
                  <a:noFill/>
                </a:ln>
                <a:solidFill>
                  <a:schemeClr val="tx1"/>
                </a:solidFill>
                <a:effectLst/>
                <a:latin typeface="Arial"/>
                <a:cs typeface="Arial"/>
                <a:sym typeface="Wingdings" panose="05000000000000000000" pitchFamily="2" charset="2"/>
              </a:rPr>
              <a:t> </a:t>
            </a:r>
            <a:r>
              <a:rPr kumimoji="0" lang="de-CH" sz="1400" b="0" i="0" u="none" strike="noStrike" cap="none" normalizeH="0" baseline="0" dirty="0" err="1">
                <a:ln>
                  <a:noFill/>
                </a:ln>
                <a:solidFill>
                  <a:schemeClr val="tx1"/>
                </a:solidFill>
                <a:effectLst/>
                <a:latin typeface="Arial"/>
                <a:cs typeface="Arial"/>
                <a:sym typeface="Wingdings" panose="05000000000000000000" pitchFamily="2" charset="2"/>
              </a:rPr>
              <a:t>perd</a:t>
            </a:r>
            <a:r>
              <a:rPr kumimoji="0" lang="de-CH" sz="1400" b="0" i="0" u="none" strike="noStrike" cap="none" normalizeH="0" baseline="0" dirty="0">
                <a:ln>
                  <a:noFill/>
                </a:ln>
                <a:solidFill>
                  <a:schemeClr val="tx1"/>
                </a:solidFill>
                <a:effectLst/>
                <a:latin typeface="Arial"/>
                <a:cs typeface="Arial"/>
                <a:sym typeface="Wingdings" panose="05000000000000000000" pitchFamily="2" charset="2"/>
              </a:rPr>
              <a:t> du </a:t>
            </a:r>
            <a:r>
              <a:rPr kumimoji="0" lang="de-CH" sz="1400" b="0" i="0" u="none" strike="noStrike" cap="none" normalizeH="0" baseline="0" dirty="0" err="1">
                <a:ln>
                  <a:noFill/>
                </a:ln>
                <a:solidFill>
                  <a:schemeClr val="tx1"/>
                </a:solidFill>
                <a:effectLst/>
                <a:latin typeface="Arial"/>
                <a:cs typeface="Arial"/>
                <a:sym typeface="Wingdings" panose="05000000000000000000" pitchFamily="2" charset="2"/>
              </a:rPr>
              <a:t>poids</a:t>
            </a:r>
            <a:endParaRPr kumimoji="0" lang="en-US" sz="1600" b="0" i="0" u="none" strike="noStrike" cap="none" normalizeH="0" baseline="0" dirty="0">
              <a:ln>
                <a:noFill/>
              </a:ln>
              <a:solidFill>
                <a:schemeClr val="tx1"/>
              </a:solidFill>
              <a:effectLst/>
              <a:latin typeface="Arial"/>
              <a:cs typeface="Arial"/>
            </a:endParaRPr>
          </a:p>
        </p:txBody>
      </p:sp>
    </p:spTree>
    <p:extLst>
      <p:ext uri="{BB962C8B-B14F-4D97-AF65-F5344CB8AC3E}">
        <p14:creationId xmlns:p14="http://schemas.microsoft.com/office/powerpoint/2010/main" val="1713446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Chapitre 8 - Gestion des </a:t>
            </a:r>
            <a:r>
              <a:rPr lang="de-DE" err="1">
                <a:ea typeface="ＭＳ Ｐゴシック"/>
              </a:rPr>
              <a:t>fourrages </a:t>
            </a:r>
            <a:r>
              <a:rPr lang="de-DE">
                <a:ea typeface="ＭＳ Ｐゴシック"/>
              </a:rPr>
              <a:t>et des </a:t>
            </a:r>
            <a:r>
              <a:rPr lang="de-DE" err="1">
                <a:ea typeface="ＭＳ Ｐゴシック"/>
              </a:rPr>
              <a:t>pâturages</a:t>
            </a:r>
            <a:endParaRPr lang="de-DE"/>
          </a:p>
        </p:txBody>
      </p:sp>
    </p:spTree>
    <p:extLst>
      <p:ext uri="{BB962C8B-B14F-4D97-AF65-F5344CB8AC3E}">
        <p14:creationId xmlns:p14="http://schemas.microsoft.com/office/powerpoint/2010/main" val="3746300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0123-B348-4CD1-8AF4-243FF902C767}"/>
              </a:ext>
            </a:extLst>
          </p:cNvPr>
          <p:cNvSpPr>
            <a:spLocks noGrp="1"/>
          </p:cNvSpPr>
          <p:nvPr>
            <p:ph type="title"/>
          </p:nvPr>
        </p:nvSpPr>
        <p:spPr/>
        <p:txBody>
          <a:bodyPr/>
          <a:lstStyle/>
          <a:p>
            <a:r>
              <a:rPr lang="de-CH" dirty="0" err="1"/>
              <a:t>Bilan</a:t>
            </a:r>
            <a:r>
              <a:rPr lang="de-CH" dirty="0"/>
              <a:t> </a:t>
            </a:r>
            <a:r>
              <a:rPr lang="de-CH" dirty="0" err="1"/>
              <a:t>fourrager</a:t>
            </a:r>
            <a:endParaRPr lang="en-GB" dirty="0"/>
          </a:p>
        </p:txBody>
      </p:sp>
      <p:sp>
        <p:nvSpPr>
          <p:cNvPr id="9" name="Rechteck 6">
            <a:extLst>
              <a:ext uri="{FF2B5EF4-FFF2-40B4-BE49-F238E27FC236}">
                <a16:creationId xmlns:a16="http://schemas.microsoft.com/office/drawing/2014/main" id="{98C87DA7-2E70-475D-9AEE-C0740577FEA4}"/>
              </a:ext>
            </a:extLst>
          </p:cNvPr>
          <p:cNvSpPr/>
          <p:nvPr/>
        </p:nvSpPr>
        <p:spPr>
          <a:xfrm>
            <a:off x="480946" y="919001"/>
            <a:ext cx="1624079" cy="698500"/>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200" dirty="0">
                <a:latin typeface="+mn-lt"/>
                <a:ea typeface="ＭＳ Ｐゴシック"/>
                <a:cs typeface="Arial"/>
              </a:rPr>
              <a:t>1. </a:t>
            </a:r>
            <a:r>
              <a:rPr lang="en-US" sz="1200" dirty="0" err="1">
                <a:latin typeface="+mn-lt"/>
                <a:ea typeface="ＭＳ Ｐゴシック"/>
                <a:cs typeface="Arial"/>
              </a:rPr>
              <a:t>Calcul</a:t>
            </a:r>
            <a:r>
              <a:rPr lang="en-US" sz="1200" dirty="0">
                <a:latin typeface="+mn-lt"/>
                <a:ea typeface="ＭＳ Ｐゴシック"/>
                <a:cs typeface="Arial"/>
              </a:rPr>
              <a:t> de la </a:t>
            </a:r>
            <a:r>
              <a:rPr lang="en-US" sz="1200" dirty="0" err="1">
                <a:latin typeface="+mn-lt"/>
                <a:ea typeface="ＭＳ Ｐゴシック"/>
                <a:cs typeface="Arial"/>
              </a:rPr>
              <a:t>disponibilité</a:t>
            </a:r>
            <a:r>
              <a:rPr lang="en-US" sz="1200" dirty="0">
                <a:latin typeface="+mn-lt"/>
                <a:ea typeface="ＭＳ Ｐゴシック"/>
                <a:cs typeface="Arial"/>
              </a:rPr>
              <a:t> </a:t>
            </a:r>
            <a:br>
              <a:rPr lang="en-US" sz="1200" dirty="0">
                <a:latin typeface="+mn-lt"/>
                <a:ea typeface="ＭＳ Ｐゴシック"/>
                <a:cs typeface="Arial"/>
              </a:rPr>
            </a:br>
            <a:r>
              <a:rPr lang="en-US" sz="1200" dirty="0">
                <a:latin typeface="+mn-lt"/>
                <a:ea typeface="ＭＳ Ｐゴシック"/>
                <a:cs typeface="Arial"/>
              </a:rPr>
              <a:t>des </a:t>
            </a:r>
            <a:r>
              <a:rPr lang="en-US" sz="1200" dirty="0" err="1">
                <a:latin typeface="+mn-lt"/>
                <a:ea typeface="ＭＳ Ｐゴシック"/>
                <a:cs typeface="Arial"/>
              </a:rPr>
              <a:t>fourrages</a:t>
            </a:r>
            <a:endParaRPr lang="en-US" sz="1200" dirty="0">
              <a:latin typeface="+mn-lt"/>
              <a:ea typeface="ＭＳ Ｐゴシック"/>
              <a:cs typeface="Arial"/>
            </a:endParaRPr>
          </a:p>
        </p:txBody>
      </p:sp>
      <p:sp>
        <p:nvSpPr>
          <p:cNvPr id="10" name="Rechteck 6">
            <a:extLst>
              <a:ext uri="{FF2B5EF4-FFF2-40B4-BE49-F238E27FC236}">
                <a16:creationId xmlns:a16="http://schemas.microsoft.com/office/drawing/2014/main" id="{CB765402-FC2A-4CE2-AD29-056547CB1ADC}"/>
              </a:ext>
            </a:extLst>
          </p:cNvPr>
          <p:cNvSpPr/>
          <p:nvPr/>
        </p:nvSpPr>
        <p:spPr>
          <a:xfrm>
            <a:off x="2247300" y="903340"/>
            <a:ext cx="1766354" cy="702841"/>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200">
                <a:latin typeface="+mn-lt"/>
                <a:ea typeface="ＭＳ Ｐゴシック"/>
                <a:cs typeface="Arial"/>
              </a:rPr>
              <a:t>2. Calcul de la demande en éléments nutritifs</a:t>
            </a:r>
          </a:p>
        </p:txBody>
      </p:sp>
      <p:sp>
        <p:nvSpPr>
          <p:cNvPr id="11" name="Rechteck 6">
            <a:extLst>
              <a:ext uri="{FF2B5EF4-FFF2-40B4-BE49-F238E27FC236}">
                <a16:creationId xmlns:a16="http://schemas.microsoft.com/office/drawing/2014/main" id="{C00CF4A1-405F-4F4C-83B0-7ACD226B78EA}"/>
              </a:ext>
            </a:extLst>
          </p:cNvPr>
          <p:cNvSpPr/>
          <p:nvPr/>
        </p:nvSpPr>
        <p:spPr>
          <a:xfrm>
            <a:off x="4037448" y="922355"/>
            <a:ext cx="2334752" cy="65304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200">
                <a:latin typeface="+mn-lt"/>
                <a:ea typeface="ＭＳ Ｐゴシック"/>
                <a:cs typeface="Arial"/>
              </a:rPr>
              <a:t>3. Budget d'alimentation</a:t>
            </a:r>
          </a:p>
        </p:txBody>
      </p:sp>
      <p:sp>
        <p:nvSpPr>
          <p:cNvPr id="12" name="Rechteck 6">
            <a:extLst>
              <a:ext uri="{FF2B5EF4-FFF2-40B4-BE49-F238E27FC236}">
                <a16:creationId xmlns:a16="http://schemas.microsoft.com/office/drawing/2014/main" id="{BB617B27-0F8E-4566-BD7C-6D759B4BFDF7}"/>
              </a:ext>
            </a:extLst>
          </p:cNvPr>
          <p:cNvSpPr/>
          <p:nvPr/>
        </p:nvSpPr>
        <p:spPr>
          <a:xfrm>
            <a:off x="6395994" y="911501"/>
            <a:ext cx="2457129" cy="65304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200" dirty="0">
                <a:latin typeface="+mn-lt"/>
                <a:ea typeface="ＭＳ Ｐゴシック"/>
                <a:cs typeface="Arial"/>
              </a:rPr>
              <a:t>4. </a:t>
            </a:r>
            <a:r>
              <a:rPr lang="en-US" sz="1200" dirty="0" err="1">
                <a:latin typeface="+mn-lt"/>
                <a:ea typeface="ＭＳ Ｐゴシック"/>
                <a:cs typeface="Arial"/>
              </a:rPr>
              <a:t>Décisions</a:t>
            </a:r>
            <a:r>
              <a:rPr lang="en-US" sz="1200" dirty="0">
                <a:latin typeface="+mn-lt"/>
                <a:ea typeface="ＭＳ Ｐゴシック"/>
                <a:cs typeface="Arial"/>
              </a:rPr>
              <a:t> </a:t>
            </a:r>
            <a:r>
              <a:rPr lang="en-US" sz="1200" dirty="0" err="1">
                <a:latin typeface="+mn-lt"/>
                <a:ea typeface="ＭＳ Ｐゴシック"/>
                <a:cs typeface="Arial"/>
              </a:rPr>
              <a:t>stratégiques</a:t>
            </a:r>
            <a:r>
              <a:rPr lang="en-US" sz="1200" dirty="0">
                <a:latin typeface="+mn-lt"/>
                <a:ea typeface="ＭＳ Ｐゴシック"/>
                <a:cs typeface="Arial"/>
              </a:rPr>
              <a:t> </a:t>
            </a:r>
            <a:r>
              <a:rPr lang="en-US" sz="1200" dirty="0" err="1">
                <a:latin typeface="+mn-lt"/>
                <a:ea typeface="ＭＳ Ｐゴシック"/>
                <a:cs typeface="Arial"/>
              </a:rPr>
              <a:t>en</a:t>
            </a:r>
            <a:r>
              <a:rPr lang="en-US" sz="1200" dirty="0">
                <a:latin typeface="+mn-lt"/>
                <a:ea typeface="ＭＳ Ｐゴシック"/>
                <a:cs typeface="Arial"/>
              </a:rPr>
              <a:t> matière de gestion </a:t>
            </a:r>
            <a:r>
              <a:rPr lang="en-US" sz="1200" dirty="0" err="1">
                <a:latin typeface="+mn-lt"/>
                <a:ea typeface="ＭＳ Ｐゴシック"/>
                <a:cs typeface="Arial"/>
              </a:rPr>
              <a:t>agricole</a:t>
            </a:r>
            <a:endParaRPr lang="en-US" sz="1200" dirty="0">
              <a:latin typeface="+mn-lt"/>
              <a:ea typeface="ＭＳ Ｐゴシック"/>
              <a:cs typeface="Arial"/>
            </a:endParaRPr>
          </a:p>
        </p:txBody>
      </p:sp>
      <p:sp>
        <p:nvSpPr>
          <p:cNvPr id="13" name="Textfeld 12">
            <a:extLst>
              <a:ext uri="{FF2B5EF4-FFF2-40B4-BE49-F238E27FC236}">
                <a16:creationId xmlns:a16="http://schemas.microsoft.com/office/drawing/2014/main" id="{1C1CC4E5-3587-4195-B721-A4054E98F785}"/>
              </a:ext>
            </a:extLst>
          </p:cNvPr>
          <p:cNvSpPr txBox="1"/>
          <p:nvPr/>
        </p:nvSpPr>
        <p:spPr>
          <a:xfrm>
            <a:off x="6523114" y="1720774"/>
            <a:ext cx="1005023" cy="276999"/>
          </a:xfrm>
          <a:prstGeom prst="rect">
            <a:avLst/>
          </a:prstGeom>
          <a:solidFill>
            <a:srgbClr val="FFCCCC"/>
          </a:solidFill>
        </p:spPr>
        <p:txBody>
          <a:bodyPr wrap="square" rtlCol="0">
            <a:spAutoFit/>
          </a:bodyPr>
          <a:lstStyle/>
          <a:p>
            <a:pPr algn="ctr"/>
            <a:r>
              <a:rPr lang="de-CH" sz="1200" b="0"/>
              <a:t>Stockage</a:t>
            </a:r>
          </a:p>
        </p:txBody>
      </p:sp>
      <p:sp>
        <p:nvSpPr>
          <p:cNvPr id="15" name="Textfeld 14">
            <a:extLst>
              <a:ext uri="{FF2B5EF4-FFF2-40B4-BE49-F238E27FC236}">
                <a16:creationId xmlns:a16="http://schemas.microsoft.com/office/drawing/2014/main" id="{3D643098-A08B-4880-B1C5-D20466C3A961}"/>
              </a:ext>
            </a:extLst>
          </p:cNvPr>
          <p:cNvSpPr txBox="1"/>
          <p:nvPr/>
        </p:nvSpPr>
        <p:spPr>
          <a:xfrm>
            <a:off x="548254" y="1785774"/>
            <a:ext cx="1515554" cy="646331"/>
          </a:xfrm>
          <a:prstGeom prst="rect">
            <a:avLst/>
          </a:prstGeom>
          <a:solidFill>
            <a:srgbClr val="00CCFF"/>
          </a:solidFill>
        </p:spPr>
        <p:txBody>
          <a:bodyPr wrap="square" rtlCol="0">
            <a:spAutoFit/>
          </a:bodyPr>
          <a:lstStyle/>
          <a:p>
            <a:pPr algn="ctr"/>
            <a:r>
              <a:rPr lang="de-CH" sz="1200" b="0" dirty="0" err="1"/>
              <a:t>Qualité</a:t>
            </a:r>
            <a:r>
              <a:rPr lang="de-CH" sz="1200" b="0" dirty="0"/>
              <a:t> et </a:t>
            </a:r>
            <a:r>
              <a:rPr lang="de-CH" sz="1200" b="0" dirty="0" err="1"/>
              <a:t>quantité</a:t>
            </a:r>
            <a:r>
              <a:rPr lang="de-CH" sz="1200" b="0" dirty="0"/>
              <a:t> des </a:t>
            </a:r>
            <a:r>
              <a:rPr lang="de-CH" sz="1200" b="0" dirty="0" err="1"/>
              <a:t>fourrages</a:t>
            </a:r>
            <a:r>
              <a:rPr lang="de-CH" sz="1200" b="0" dirty="0"/>
              <a:t> </a:t>
            </a:r>
            <a:r>
              <a:rPr lang="de-CH" sz="1200" b="0" dirty="0" err="1"/>
              <a:t>sur</a:t>
            </a:r>
            <a:r>
              <a:rPr lang="de-CH" sz="1200" b="0" dirty="0"/>
              <a:t> </a:t>
            </a:r>
            <a:r>
              <a:rPr lang="de-CH" sz="1200" b="0" dirty="0" err="1"/>
              <a:t>l'exploitation</a:t>
            </a:r>
            <a:r>
              <a:rPr lang="de-CH" sz="1200" b="0" dirty="0"/>
              <a:t> (1 an)</a:t>
            </a:r>
          </a:p>
        </p:txBody>
      </p:sp>
      <p:sp>
        <p:nvSpPr>
          <p:cNvPr id="17" name="Rechteck 16">
            <a:extLst>
              <a:ext uri="{FF2B5EF4-FFF2-40B4-BE49-F238E27FC236}">
                <a16:creationId xmlns:a16="http://schemas.microsoft.com/office/drawing/2014/main" id="{FEECEF96-C3DE-4390-8A9C-9B95AE66D4F8}"/>
              </a:ext>
            </a:extLst>
          </p:cNvPr>
          <p:cNvSpPr/>
          <p:nvPr/>
        </p:nvSpPr>
        <p:spPr>
          <a:xfrm>
            <a:off x="2460860" y="2686586"/>
            <a:ext cx="1176400" cy="830997"/>
          </a:xfrm>
          <a:prstGeom prst="rect">
            <a:avLst/>
          </a:prstGeom>
          <a:solidFill>
            <a:srgbClr val="CC99FF"/>
          </a:solidFill>
        </p:spPr>
        <p:txBody>
          <a:bodyPr wrap="square" rtlCol="0">
            <a:spAutoFit/>
          </a:bodyPr>
          <a:lstStyle/>
          <a:p>
            <a:pPr algn="ctr"/>
            <a:r>
              <a:rPr lang="de-CH" sz="1200" b="0" dirty="0" err="1"/>
              <a:t>Besoins</a:t>
            </a:r>
            <a:r>
              <a:rPr lang="de-CH" sz="1200" b="0" dirty="0"/>
              <a:t> </a:t>
            </a:r>
            <a:r>
              <a:rPr lang="de-CH" sz="1200" b="0" dirty="0" err="1"/>
              <a:t>nutritionnels</a:t>
            </a:r>
            <a:r>
              <a:rPr lang="de-CH" sz="1200" b="0" dirty="0"/>
              <a:t> des </a:t>
            </a:r>
            <a:r>
              <a:rPr lang="de-CH" sz="1200" b="0" dirty="0" err="1"/>
              <a:t>bovins</a:t>
            </a:r>
            <a:br>
              <a:rPr lang="de-CH" sz="1200" b="0" dirty="0"/>
            </a:br>
            <a:r>
              <a:rPr lang="de-CH" sz="1200" b="0" dirty="0"/>
              <a:t>(1 an)</a:t>
            </a:r>
          </a:p>
        </p:txBody>
      </p:sp>
      <p:sp>
        <p:nvSpPr>
          <p:cNvPr id="18" name="Textfeld 17">
            <a:extLst>
              <a:ext uri="{FF2B5EF4-FFF2-40B4-BE49-F238E27FC236}">
                <a16:creationId xmlns:a16="http://schemas.microsoft.com/office/drawing/2014/main" id="{44777B46-7379-478F-BD8C-053A10E64C8A}"/>
              </a:ext>
            </a:extLst>
          </p:cNvPr>
          <p:cNvSpPr txBox="1"/>
          <p:nvPr/>
        </p:nvSpPr>
        <p:spPr>
          <a:xfrm>
            <a:off x="4052583" y="2360208"/>
            <a:ext cx="828000" cy="461665"/>
          </a:xfrm>
          <a:prstGeom prst="rect">
            <a:avLst/>
          </a:prstGeom>
          <a:solidFill>
            <a:srgbClr val="FFC000"/>
          </a:solidFill>
        </p:spPr>
        <p:txBody>
          <a:bodyPr wrap="square" rtlCol="0">
            <a:spAutoFit/>
          </a:bodyPr>
          <a:lstStyle/>
          <a:p>
            <a:pPr algn="ctr"/>
            <a:r>
              <a:rPr lang="de-CH" sz="1200" b="0" dirty="0" err="1"/>
              <a:t>Bilan</a:t>
            </a:r>
            <a:r>
              <a:rPr lang="de-CH" sz="1200" b="0" dirty="0"/>
              <a:t> </a:t>
            </a:r>
            <a:r>
              <a:rPr lang="de-CH" sz="1200" b="0" dirty="0" err="1"/>
              <a:t>fourrager</a:t>
            </a:r>
            <a:endParaRPr lang="de-CH" sz="1200" b="0" dirty="0"/>
          </a:p>
        </p:txBody>
      </p:sp>
      <p:sp>
        <p:nvSpPr>
          <p:cNvPr id="19" name="Textfeld 18">
            <a:extLst>
              <a:ext uri="{FF2B5EF4-FFF2-40B4-BE49-F238E27FC236}">
                <a16:creationId xmlns:a16="http://schemas.microsoft.com/office/drawing/2014/main" id="{A614F5A3-827A-440B-AAC6-16544864BC13}"/>
              </a:ext>
            </a:extLst>
          </p:cNvPr>
          <p:cNvSpPr txBox="1"/>
          <p:nvPr/>
        </p:nvSpPr>
        <p:spPr>
          <a:xfrm>
            <a:off x="5093327" y="1741436"/>
            <a:ext cx="953453" cy="646331"/>
          </a:xfrm>
          <a:prstGeom prst="rect">
            <a:avLst/>
          </a:prstGeom>
          <a:solidFill>
            <a:srgbClr val="FFC000"/>
          </a:solidFill>
        </p:spPr>
        <p:txBody>
          <a:bodyPr wrap="square" rtlCol="0">
            <a:spAutoFit/>
          </a:bodyPr>
          <a:lstStyle/>
          <a:p>
            <a:pPr algn="ctr"/>
            <a:r>
              <a:rPr lang="de-CH" sz="1200" b="0" dirty="0" err="1"/>
              <a:t>Excédent</a:t>
            </a:r>
            <a:r>
              <a:rPr lang="de-CH" sz="1200" b="0" dirty="0"/>
              <a:t> de </a:t>
            </a:r>
            <a:r>
              <a:rPr lang="de-CH" sz="1200" b="0" dirty="0" err="1"/>
              <a:t>fourrage</a:t>
            </a:r>
            <a:endParaRPr lang="de-CH" sz="1200" b="0" dirty="0"/>
          </a:p>
        </p:txBody>
      </p:sp>
      <p:sp>
        <p:nvSpPr>
          <p:cNvPr id="20" name="Textfeld 19">
            <a:extLst>
              <a:ext uri="{FF2B5EF4-FFF2-40B4-BE49-F238E27FC236}">
                <a16:creationId xmlns:a16="http://schemas.microsoft.com/office/drawing/2014/main" id="{8FBC86AF-A594-49CD-978E-76C82842619C}"/>
              </a:ext>
            </a:extLst>
          </p:cNvPr>
          <p:cNvSpPr txBox="1"/>
          <p:nvPr/>
        </p:nvSpPr>
        <p:spPr>
          <a:xfrm>
            <a:off x="5109015" y="2871253"/>
            <a:ext cx="943667" cy="461665"/>
          </a:xfrm>
          <a:prstGeom prst="rect">
            <a:avLst/>
          </a:prstGeom>
          <a:solidFill>
            <a:srgbClr val="FFC000"/>
          </a:solidFill>
        </p:spPr>
        <p:txBody>
          <a:bodyPr wrap="square" rtlCol="0">
            <a:spAutoFit/>
          </a:bodyPr>
          <a:lstStyle/>
          <a:p>
            <a:pPr algn="ctr"/>
            <a:r>
              <a:rPr lang="de-CH" sz="1200" b="0" err="1"/>
              <a:t>Pénurie d'aliments</a:t>
            </a:r>
            <a:endParaRPr lang="de-CH" sz="1200" b="0"/>
          </a:p>
        </p:txBody>
      </p:sp>
      <p:sp>
        <p:nvSpPr>
          <p:cNvPr id="21" name="Textfeld 20">
            <a:extLst>
              <a:ext uri="{FF2B5EF4-FFF2-40B4-BE49-F238E27FC236}">
                <a16:creationId xmlns:a16="http://schemas.microsoft.com/office/drawing/2014/main" id="{44A6F959-6E61-4976-AD73-5A833AEA4A24}"/>
              </a:ext>
            </a:extLst>
          </p:cNvPr>
          <p:cNvSpPr txBox="1"/>
          <p:nvPr/>
        </p:nvSpPr>
        <p:spPr>
          <a:xfrm>
            <a:off x="5088418" y="3843904"/>
            <a:ext cx="950516" cy="830997"/>
          </a:xfrm>
          <a:prstGeom prst="rect">
            <a:avLst/>
          </a:prstGeom>
          <a:solidFill>
            <a:srgbClr val="FFE07D"/>
          </a:solidFill>
        </p:spPr>
        <p:txBody>
          <a:bodyPr wrap="square" rtlCol="0">
            <a:spAutoFit/>
          </a:bodyPr>
          <a:lstStyle/>
          <a:p>
            <a:pPr algn="ctr"/>
            <a:r>
              <a:rPr lang="de-CH" sz="1200" b="0" dirty="0"/>
              <a:t>Manque </a:t>
            </a:r>
            <a:r>
              <a:rPr lang="de-CH" sz="1200" b="0" dirty="0" err="1"/>
              <a:t>d'énergie</a:t>
            </a:r>
            <a:r>
              <a:rPr lang="de-CH" sz="1200" b="0" dirty="0"/>
              <a:t> </a:t>
            </a:r>
            <a:r>
              <a:rPr lang="de-CH" sz="1200" b="0" dirty="0" err="1"/>
              <a:t>ou</a:t>
            </a:r>
            <a:r>
              <a:rPr lang="de-CH" sz="1200" b="0" dirty="0"/>
              <a:t> de </a:t>
            </a:r>
            <a:r>
              <a:rPr lang="de-CH" sz="1200" b="0" dirty="0" err="1"/>
              <a:t>protéines</a:t>
            </a:r>
            <a:r>
              <a:rPr lang="de-CH" sz="1200" b="0" dirty="0"/>
              <a:t>?</a:t>
            </a:r>
          </a:p>
        </p:txBody>
      </p:sp>
      <p:sp>
        <p:nvSpPr>
          <p:cNvPr id="22" name="Textfeld 21">
            <a:extLst>
              <a:ext uri="{FF2B5EF4-FFF2-40B4-BE49-F238E27FC236}">
                <a16:creationId xmlns:a16="http://schemas.microsoft.com/office/drawing/2014/main" id="{FDD82058-115B-4E03-834D-92299744E480}"/>
              </a:ext>
            </a:extLst>
          </p:cNvPr>
          <p:cNvSpPr txBox="1"/>
          <p:nvPr/>
        </p:nvSpPr>
        <p:spPr>
          <a:xfrm>
            <a:off x="6508740" y="2056385"/>
            <a:ext cx="1019397" cy="646331"/>
          </a:xfrm>
          <a:prstGeom prst="rect">
            <a:avLst/>
          </a:prstGeom>
          <a:solidFill>
            <a:srgbClr val="FFCCCC"/>
          </a:solidFill>
        </p:spPr>
        <p:txBody>
          <a:bodyPr wrap="square" rtlCol="0">
            <a:spAutoFit/>
          </a:bodyPr>
          <a:lstStyle/>
          <a:p>
            <a:pPr algn="ctr"/>
            <a:r>
              <a:rPr lang="de-CH" sz="1200" b="0" err="1"/>
              <a:t>Adapter la composition du troupeau</a:t>
            </a:r>
            <a:endParaRPr lang="de-CH" sz="1200" b="0"/>
          </a:p>
        </p:txBody>
      </p:sp>
      <p:sp>
        <p:nvSpPr>
          <p:cNvPr id="23" name="Textfeld 22">
            <a:extLst>
              <a:ext uri="{FF2B5EF4-FFF2-40B4-BE49-F238E27FC236}">
                <a16:creationId xmlns:a16="http://schemas.microsoft.com/office/drawing/2014/main" id="{5A9252D2-525C-4805-9E9A-95E1AF18CA63}"/>
              </a:ext>
            </a:extLst>
          </p:cNvPr>
          <p:cNvSpPr txBox="1"/>
          <p:nvPr/>
        </p:nvSpPr>
        <p:spPr>
          <a:xfrm>
            <a:off x="6422119" y="2765828"/>
            <a:ext cx="1206295" cy="646331"/>
          </a:xfrm>
          <a:prstGeom prst="rect">
            <a:avLst/>
          </a:prstGeom>
          <a:solidFill>
            <a:srgbClr val="FFCCCC"/>
          </a:solidFill>
        </p:spPr>
        <p:txBody>
          <a:bodyPr wrap="square" rtlCol="0">
            <a:spAutoFit/>
          </a:bodyPr>
          <a:lstStyle/>
          <a:p>
            <a:pPr algn="ctr"/>
            <a:r>
              <a:rPr lang="de-CH" sz="1200" b="0" dirty="0"/>
              <a:t>Augmentation du </a:t>
            </a:r>
            <a:r>
              <a:rPr lang="de-CH" sz="1200" b="0" dirty="0" err="1"/>
              <a:t>nombre</a:t>
            </a:r>
            <a:r>
              <a:rPr lang="de-CH" sz="1200" b="0" dirty="0"/>
              <a:t> </a:t>
            </a:r>
            <a:r>
              <a:rPr lang="de-CH" sz="1200" b="0" dirty="0" err="1"/>
              <a:t>d'animaux</a:t>
            </a:r>
            <a:endParaRPr lang="de-CH" sz="1200" b="0" dirty="0"/>
          </a:p>
        </p:txBody>
      </p:sp>
      <p:sp>
        <p:nvSpPr>
          <p:cNvPr id="24" name="Textfeld 23">
            <a:extLst>
              <a:ext uri="{FF2B5EF4-FFF2-40B4-BE49-F238E27FC236}">
                <a16:creationId xmlns:a16="http://schemas.microsoft.com/office/drawing/2014/main" id="{F60A0C43-B5A8-41DB-BEED-7C117ADC2A96}"/>
              </a:ext>
            </a:extLst>
          </p:cNvPr>
          <p:cNvSpPr txBox="1"/>
          <p:nvPr/>
        </p:nvSpPr>
        <p:spPr>
          <a:xfrm>
            <a:off x="6508740" y="3459301"/>
            <a:ext cx="1026291" cy="461665"/>
          </a:xfrm>
          <a:prstGeom prst="rect">
            <a:avLst/>
          </a:prstGeom>
          <a:solidFill>
            <a:srgbClr val="FFCCCC"/>
          </a:solidFill>
        </p:spPr>
        <p:txBody>
          <a:bodyPr wrap="square" rtlCol="0">
            <a:spAutoFit/>
          </a:bodyPr>
          <a:lstStyle/>
          <a:p>
            <a:pPr algn="ctr"/>
            <a:r>
              <a:rPr lang="de-CH" sz="1200" b="0" dirty="0" err="1"/>
              <a:t>Vente</a:t>
            </a:r>
            <a:r>
              <a:rPr lang="de-CH" sz="1200" b="0" dirty="0"/>
              <a:t> de </a:t>
            </a:r>
            <a:r>
              <a:rPr lang="de-CH" sz="1200" b="0" dirty="0" err="1"/>
              <a:t>fourrage</a:t>
            </a:r>
            <a:endParaRPr lang="de-CH" sz="1200" b="0" dirty="0"/>
          </a:p>
        </p:txBody>
      </p:sp>
      <p:sp>
        <p:nvSpPr>
          <p:cNvPr id="25" name="Textfeld 24">
            <a:extLst>
              <a:ext uri="{FF2B5EF4-FFF2-40B4-BE49-F238E27FC236}">
                <a16:creationId xmlns:a16="http://schemas.microsoft.com/office/drawing/2014/main" id="{44DD120E-1FE4-41B0-B2F1-8CA4EDE0381C}"/>
              </a:ext>
            </a:extLst>
          </p:cNvPr>
          <p:cNvSpPr txBox="1"/>
          <p:nvPr/>
        </p:nvSpPr>
        <p:spPr>
          <a:xfrm>
            <a:off x="6499515" y="3982112"/>
            <a:ext cx="1026291" cy="646331"/>
          </a:xfrm>
          <a:prstGeom prst="rect">
            <a:avLst/>
          </a:prstGeom>
          <a:solidFill>
            <a:srgbClr val="FFCCCC"/>
          </a:solidFill>
        </p:spPr>
        <p:txBody>
          <a:bodyPr wrap="square" rtlCol="0">
            <a:spAutoFit/>
          </a:bodyPr>
          <a:lstStyle/>
          <a:p>
            <a:pPr algn="ctr"/>
            <a:r>
              <a:rPr lang="de-CH" sz="1200" b="0" dirty="0" err="1"/>
              <a:t>Réduire</a:t>
            </a:r>
            <a:r>
              <a:rPr lang="de-CH" sz="1200" b="0" dirty="0"/>
              <a:t> le </a:t>
            </a:r>
            <a:r>
              <a:rPr lang="de-CH" sz="1200" b="0" dirty="0" err="1"/>
              <a:t>nombre</a:t>
            </a:r>
            <a:r>
              <a:rPr lang="de-CH" sz="1200" b="0" dirty="0"/>
              <a:t> </a:t>
            </a:r>
            <a:r>
              <a:rPr lang="de-CH" sz="1200" b="0" dirty="0" err="1"/>
              <a:t>d'animaux</a:t>
            </a:r>
            <a:endParaRPr lang="de-CH" sz="1200" b="0" dirty="0"/>
          </a:p>
        </p:txBody>
      </p:sp>
      <p:sp>
        <p:nvSpPr>
          <p:cNvPr id="26" name="Textfeld 25">
            <a:extLst>
              <a:ext uri="{FF2B5EF4-FFF2-40B4-BE49-F238E27FC236}">
                <a16:creationId xmlns:a16="http://schemas.microsoft.com/office/drawing/2014/main" id="{7547636E-6D14-4B87-BCE3-716F2F1D9FEB}"/>
              </a:ext>
            </a:extLst>
          </p:cNvPr>
          <p:cNvSpPr txBox="1"/>
          <p:nvPr/>
        </p:nvSpPr>
        <p:spPr>
          <a:xfrm>
            <a:off x="6499514" y="4707759"/>
            <a:ext cx="1125044" cy="646331"/>
          </a:xfrm>
          <a:prstGeom prst="rect">
            <a:avLst/>
          </a:prstGeom>
          <a:solidFill>
            <a:srgbClr val="FFCCCC"/>
          </a:solidFill>
        </p:spPr>
        <p:txBody>
          <a:bodyPr wrap="square" rtlCol="0">
            <a:spAutoFit/>
          </a:bodyPr>
          <a:lstStyle/>
          <a:p>
            <a:pPr algn="ctr"/>
            <a:r>
              <a:rPr lang="de-CH" sz="1200" b="0" dirty="0" err="1"/>
              <a:t>Acheter</a:t>
            </a:r>
            <a:r>
              <a:rPr lang="de-CH" sz="1200" b="0" dirty="0"/>
              <a:t> des </a:t>
            </a:r>
            <a:r>
              <a:rPr lang="de-CH" sz="1200" b="0" dirty="0" err="1"/>
              <a:t>aliments</a:t>
            </a:r>
            <a:r>
              <a:rPr lang="de-CH" sz="1200" b="0" dirty="0"/>
              <a:t> </a:t>
            </a:r>
            <a:r>
              <a:rPr lang="de-CH" sz="1200" b="0" dirty="0" err="1"/>
              <a:t>pour</a:t>
            </a:r>
            <a:r>
              <a:rPr lang="de-CH" sz="1200" b="0" dirty="0"/>
              <a:t> </a:t>
            </a:r>
            <a:r>
              <a:rPr lang="de-CH" sz="1200" b="0" dirty="0" err="1"/>
              <a:t>animaux</a:t>
            </a:r>
            <a:endParaRPr lang="de-CH" sz="1200" b="0" dirty="0"/>
          </a:p>
        </p:txBody>
      </p:sp>
      <p:sp>
        <p:nvSpPr>
          <p:cNvPr id="27" name="Textfeld 26">
            <a:extLst>
              <a:ext uri="{FF2B5EF4-FFF2-40B4-BE49-F238E27FC236}">
                <a16:creationId xmlns:a16="http://schemas.microsoft.com/office/drawing/2014/main" id="{F332298B-928A-4DC4-9D8A-3A57CE5D95DA}"/>
              </a:ext>
            </a:extLst>
          </p:cNvPr>
          <p:cNvSpPr txBox="1"/>
          <p:nvPr/>
        </p:nvSpPr>
        <p:spPr>
          <a:xfrm>
            <a:off x="6499513" y="5431908"/>
            <a:ext cx="1125045" cy="830997"/>
          </a:xfrm>
          <a:prstGeom prst="rect">
            <a:avLst/>
          </a:prstGeom>
          <a:solidFill>
            <a:srgbClr val="FFCCCC"/>
          </a:solidFill>
        </p:spPr>
        <p:txBody>
          <a:bodyPr wrap="square" rtlCol="0">
            <a:spAutoFit/>
          </a:bodyPr>
          <a:lstStyle/>
          <a:p>
            <a:pPr algn="ctr"/>
            <a:r>
              <a:rPr lang="de-CH" sz="1200" b="0" dirty="0" err="1"/>
              <a:t>Augmenter</a:t>
            </a:r>
            <a:r>
              <a:rPr lang="de-CH" sz="1200" b="0" dirty="0"/>
              <a:t> </a:t>
            </a:r>
            <a:r>
              <a:rPr lang="de-CH" sz="1200" b="0" dirty="0" err="1"/>
              <a:t>ou</a:t>
            </a:r>
            <a:r>
              <a:rPr lang="de-CH" sz="1200" b="0" dirty="0"/>
              <a:t> </a:t>
            </a:r>
            <a:r>
              <a:rPr lang="de-CH" sz="1200" b="0" dirty="0" err="1"/>
              <a:t>optimiser</a:t>
            </a:r>
            <a:r>
              <a:rPr lang="de-CH" sz="1200" b="0" dirty="0"/>
              <a:t> la </a:t>
            </a:r>
            <a:r>
              <a:rPr lang="de-CH" sz="1200" b="0" dirty="0" err="1"/>
              <a:t>production</a:t>
            </a:r>
            <a:r>
              <a:rPr lang="de-CH" sz="1200" b="0" dirty="0"/>
              <a:t> de </a:t>
            </a:r>
            <a:r>
              <a:rPr lang="de-CH" sz="1200" b="0" dirty="0" err="1"/>
              <a:t>fourrage</a:t>
            </a:r>
            <a:endParaRPr lang="de-CH" sz="1200" b="0" dirty="0"/>
          </a:p>
        </p:txBody>
      </p:sp>
      <p:sp>
        <p:nvSpPr>
          <p:cNvPr id="28" name="Textfeld 27">
            <a:extLst>
              <a:ext uri="{FF2B5EF4-FFF2-40B4-BE49-F238E27FC236}">
                <a16:creationId xmlns:a16="http://schemas.microsoft.com/office/drawing/2014/main" id="{9A408ACB-EF27-420A-9FFE-C4CE0B68A0EC}"/>
              </a:ext>
            </a:extLst>
          </p:cNvPr>
          <p:cNvSpPr txBox="1"/>
          <p:nvPr/>
        </p:nvSpPr>
        <p:spPr>
          <a:xfrm>
            <a:off x="7691017" y="1713007"/>
            <a:ext cx="1226702" cy="830997"/>
          </a:xfrm>
          <a:prstGeom prst="rect">
            <a:avLst/>
          </a:prstGeom>
          <a:solidFill>
            <a:srgbClr val="FFCCCC"/>
          </a:solidFill>
        </p:spPr>
        <p:txBody>
          <a:bodyPr wrap="square" rtlCol="0">
            <a:spAutoFit/>
          </a:bodyPr>
          <a:lstStyle/>
          <a:p>
            <a:pPr algn="ctr"/>
            <a:r>
              <a:rPr lang="de-CH" sz="1200" b="0" dirty="0" err="1"/>
              <a:t>Conservation</a:t>
            </a:r>
            <a:r>
              <a:rPr lang="de-CH" sz="1200" b="0" dirty="0"/>
              <a:t> des </a:t>
            </a:r>
            <a:r>
              <a:rPr lang="de-CH" sz="1200" b="0" dirty="0" err="1"/>
              <a:t>fourrages</a:t>
            </a:r>
            <a:r>
              <a:rPr lang="de-CH" sz="1200" b="0" dirty="0"/>
              <a:t> (</a:t>
            </a:r>
            <a:r>
              <a:rPr lang="de-CH" sz="1200" b="0" dirty="0" err="1"/>
              <a:t>foin</a:t>
            </a:r>
            <a:r>
              <a:rPr lang="de-CH" sz="1200" b="0" dirty="0"/>
              <a:t>, </a:t>
            </a:r>
            <a:r>
              <a:rPr lang="de-CH" sz="1200" b="0" dirty="0" err="1"/>
              <a:t>ensilage</a:t>
            </a:r>
            <a:r>
              <a:rPr lang="de-CH" sz="1200" b="0" dirty="0"/>
              <a:t>, etc.)</a:t>
            </a:r>
          </a:p>
        </p:txBody>
      </p:sp>
      <p:sp>
        <p:nvSpPr>
          <p:cNvPr id="29" name="Textfeld 28">
            <a:extLst>
              <a:ext uri="{FF2B5EF4-FFF2-40B4-BE49-F238E27FC236}">
                <a16:creationId xmlns:a16="http://schemas.microsoft.com/office/drawing/2014/main" id="{DB787A3A-7279-4B79-8046-55B1CF5B5348}"/>
              </a:ext>
            </a:extLst>
          </p:cNvPr>
          <p:cNvSpPr txBox="1"/>
          <p:nvPr/>
        </p:nvSpPr>
        <p:spPr>
          <a:xfrm>
            <a:off x="7808790" y="2600491"/>
            <a:ext cx="1100745" cy="830997"/>
          </a:xfrm>
          <a:prstGeom prst="rect">
            <a:avLst/>
          </a:prstGeom>
          <a:solidFill>
            <a:srgbClr val="FFCCCC"/>
          </a:solidFill>
        </p:spPr>
        <p:txBody>
          <a:bodyPr wrap="square" rtlCol="0">
            <a:spAutoFit/>
          </a:bodyPr>
          <a:lstStyle/>
          <a:p>
            <a:pPr algn="ctr"/>
            <a:r>
              <a:rPr lang="de-CH" sz="1200" b="0" dirty="0"/>
              <a:t>P. ex. </a:t>
            </a:r>
            <a:r>
              <a:rPr lang="de-CH" sz="1200" b="0" dirty="0" err="1"/>
              <a:t>moins</a:t>
            </a:r>
            <a:r>
              <a:rPr lang="de-CH" sz="1200" b="0" dirty="0"/>
              <a:t> de </a:t>
            </a:r>
            <a:r>
              <a:rPr lang="de-CH" sz="1200" b="0" dirty="0" err="1"/>
              <a:t>vaches</a:t>
            </a:r>
            <a:r>
              <a:rPr lang="de-CH" sz="1200" b="0" dirty="0"/>
              <a:t> </a:t>
            </a:r>
            <a:r>
              <a:rPr lang="de-CH" sz="1200" b="0" dirty="0" err="1"/>
              <a:t>laitières</a:t>
            </a:r>
            <a:r>
              <a:rPr lang="de-CH" sz="1200" b="0" dirty="0"/>
              <a:t>, plus de </a:t>
            </a:r>
            <a:r>
              <a:rPr lang="de-CH" sz="1200" b="0" dirty="0" err="1"/>
              <a:t>veaux</a:t>
            </a:r>
            <a:endParaRPr lang="de-CH" sz="1200" b="0" dirty="0"/>
          </a:p>
        </p:txBody>
      </p:sp>
      <p:sp>
        <p:nvSpPr>
          <p:cNvPr id="30" name="Textfeld 29">
            <a:extLst>
              <a:ext uri="{FF2B5EF4-FFF2-40B4-BE49-F238E27FC236}">
                <a16:creationId xmlns:a16="http://schemas.microsoft.com/office/drawing/2014/main" id="{8CFEA551-227E-4302-B437-82E6D52C3286}"/>
              </a:ext>
            </a:extLst>
          </p:cNvPr>
          <p:cNvSpPr txBox="1"/>
          <p:nvPr/>
        </p:nvSpPr>
        <p:spPr>
          <a:xfrm>
            <a:off x="7821029" y="3520852"/>
            <a:ext cx="1064623" cy="461665"/>
          </a:xfrm>
          <a:prstGeom prst="rect">
            <a:avLst/>
          </a:prstGeom>
          <a:solidFill>
            <a:srgbClr val="FFCCCC"/>
          </a:solidFill>
        </p:spPr>
        <p:txBody>
          <a:bodyPr wrap="square" rtlCol="0">
            <a:spAutoFit/>
          </a:bodyPr>
          <a:lstStyle/>
          <a:p>
            <a:pPr algn="ctr"/>
            <a:r>
              <a:rPr lang="de-CH" sz="1200" b="0" dirty="0"/>
              <a:t>Plus de </a:t>
            </a:r>
            <a:r>
              <a:rPr lang="de-CH" sz="1200" b="0" dirty="0" err="1"/>
              <a:t>descendants</a:t>
            </a:r>
            <a:endParaRPr lang="de-CH" sz="1200" b="0" dirty="0"/>
          </a:p>
        </p:txBody>
      </p:sp>
      <p:sp>
        <p:nvSpPr>
          <p:cNvPr id="31" name="Textfeld 30">
            <a:extLst>
              <a:ext uri="{FF2B5EF4-FFF2-40B4-BE49-F238E27FC236}">
                <a16:creationId xmlns:a16="http://schemas.microsoft.com/office/drawing/2014/main" id="{681EEDB2-A86D-4605-8FA3-0495D127773D}"/>
              </a:ext>
            </a:extLst>
          </p:cNvPr>
          <p:cNvSpPr txBox="1"/>
          <p:nvPr/>
        </p:nvSpPr>
        <p:spPr>
          <a:xfrm>
            <a:off x="7875238" y="4028570"/>
            <a:ext cx="1026291" cy="646331"/>
          </a:xfrm>
          <a:prstGeom prst="rect">
            <a:avLst/>
          </a:prstGeom>
          <a:solidFill>
            <a:srgbClr val="FFCCCC"/>
          </a:solidFill>
        </p:spPr>
        <p:txBody>
          <a:bodyPr wrap="square" rtlCol="0">
            <a:spAutoFit/>
          </a:bodyPr>
          <a:lstStyle/>
          <a:p>
            <a:pPr algn="ctr"/>
            <a:r>
              <a:rPr lang="de-CH" sz="1200" b="0" dirty="0" err="1"/>
              <a:t>Acheter</a:t>
            </a:r>
            <a:r>
              <a:rPr lang="de-CH" sz="1200" b="0" dirty="0"/>
              <a:t> de </a:t>
            </a:r>
            <a:r>
              <a:rPr lang="de-CH" sz="1200" b="0" dirty="0" err="1"/>
              <a:t>nouveaux</a:t>
            </a:r>
            <a:r>
              <a:rPr lang="de-CH" sz="1200" b="0" dirty="0"/>
              <a:t> </a:t>
            </a:r>
            <a:r>
              <a:rPr lang="de-CH" sz="1200" b="0" dirty="0" err="1"/>
              <a:t>animaux</a:t>
            </a:r>
            <a:endParaRPr lang="de-CH" sz="1200" b="0" dirty="0"/>
          </a:p>
        </p:txBody>
      </p:sp>
      <p:sp>
        <p:nvSpPr>
          <p:cNvPr id="32" name="Textfeld 31">
            <a:extLst>
              <a:ext uri="{FF2B5EF4-FFF2-40B4-BE49-F238E27FC236}">
                <a16:creationId xmlns:a16="http://schemas.microsoft.com/office/drawing/2014/main" id="{0F185141-02CF-4362-85FE-81E018A53FB6}"/>
              </a:ext>
            </a:extLst>
          </p:cNvPr>
          <p:cNvSpPr txBox="1"/>
          <p:nvPr/>
        </p:nvSpPr>
        <p:spPr>
          <a:xfrm>
            <a:off x="7889390" y="4758726"/>
            <a:ext cx="1012139" cy="646331"/>
          </a:xfrm>
          <a:prstGeom prst="rect">
            <a:avLst/>
          </a:prstGeom>
          <a:solidFill>
            <a:srgbClr val="FFCCCC"/>
          </a:solidFill>
        </p:spPr>
        <p:txBody>
          <a:bodyPr wrap="square" rtlCol="0">
            <a:spAutoFit/>
          </a:bodyPr>
          <a:lstStyle/>
          <a:p>
            <a:pPr algn="ctr"/>
            <a:r>
              <a:rPr lang="de-CH" sz="1200" b="0" dirty="0"/>
              <a:t>Vente d</a:t>
            </a:r>
            <a:r>
              <a:rPr lang="de-CH" sz="1200" b="0" dirty="0" err="1"/>
              <a:t>'animaux vivants</a:t>
            </a:r>
            <a:endParaRPr lang="de-CH" sz="1200" b="0" dirty="0"/>
          </a:p>
        </p:txBody>
      </p:sp>
      <p:sp>
        <p:nvSpPr>
          <p:cNvPr id="34" name="Textfeld 33">
            <a:extLst>
              <a:ext uri="{FF2B5EF4-FFF2-40B4-BE49-F238E27FC236}">
                <a16:creationId xmlns:a16="http://schemas.microsoft.com/office/drawing/2014/main" id="{74D381B5-FCC9-4D77-8472-3067CD4AEBB8}"/>
              </a:ext>
            </a:extLst>
          </p:cNvPr>
          <p:cNvSpPr txBox="1"/>
          <p:nvPr/>
        </p:nvSpPr>
        <p:spPr>
          <a:xfrm>
            <a:off x="7868544" y="5544216"/>
            <a:ext cx="1012139" cy="461665"/>
          </a:xfrm>
          <a:prstGeom prst="rect">
            <a:avLst/>
          </a:prstGeom>
          <a:solidFill>
            <a:srgbClr val="FFCCCC"/>
          </a:solidFill>
        </p:spPr>
        <p:txBody>
          <a:bodyPr wrap="square" lIns="91440" tIns="45720" rIns="91440" bIns="45720" rtlCol="0" anchor="t">
            <a:spAutoFit/>
          </a:bodyPr>
          <a:lstStyle/>
          <a:p>
            <a:pPr algn="ctr"/>
            <a:r>
              <a:rPr lang="de-CH" sz="1200" b="0" dirty="0">
                <a:solidFill>
                  <a:schemeClr val="bg2"/>
                </a:solidFill>
                <a:latin typeface="Arial"/>
                <a:cs typeface="Arial"/>
              </a:rPr>
              <a:t>Abattage d</a:t>
            </a:r>
            <a:r>
              <a:rPr lang="de-CH" sz="1200" b="0" dirty="0" err="1">
                <a:solidFill>
                  <a:schemeClr val="bg2"/>
                </a:solidFill>
                <a:latin typeface="Arial"/>
                <a:cs typeface="Arial"/>
              </a:rPr>
              <a:t>'animaux</a:t>
            </a:r>
            <a:endParaRPr lang="de-CH" sz="1200" b="0" dirty="0">
              <a:solidFill>
                <a:schemeClr val="bg2"/>
              </a:solidFill>
              <a:latin typeface="Arial"/>
              <a:cs typeface="Arial"/>
            </a:endParaRPr>
          </a:p>
        </p:txBody>
      </p:sp>
      <p:sp>
        <p:nvSpPr>
          <p:cNvPr id="3" name="Textfeld 2">
            <a:extLst>
              <a:ext uri="{FF2B5EF4-FFF2-40B4-BE49-F238E27FC236}">
                <a16:creationId xmlns:a16="http://schemas.microsoft.com/office/drawing/2014/main" id="{EF2FB421-2C89-4349-A3C3-D54F681024B5}"/>
              </a:ext>
            </a:extLst>
          </p:cNvPr>
          <p:cNvSpPr txBox="1"/>
          <p:nvPr/>
        </p:nvSpPr>
        <p:spPr>
          <a:xfrm>
            <a:off x="442983" y="2720725"/>
            <a:ext cx="1782965" cy="3231654"/>
          </a:xfrm>
          <a:prstGeom prst="rect">
            <a:avLst/>
          </a:prstGeom>
          <a:noFill/>
        </p:spPr>
        <p:txBody>
          <a:bodyPr wrap="square" rtlCol="0">
            <a:spAutoFit/>
          </a:bodyPr>
          <a:lstStyle/>
          <a:p>
            <a:r>
              <a:rPr lang="de-CH" sz="1200" dirty="0" err="1"/>
              <a:t>Quantité</a:t>
            </a:r>
            <a:r>
              <a:rPr lang="de-CH" sz="1200" dirty="0"/>
              <a:t>:</a:t>
            </a:r>
          </a:p>
          <a:p>
            <a:pPr marL="108000" indent="-108000">
              <a:buFont typeface="Arial" panose="020B0604020202020204" pitchFamily="34" charset="0"/>
              <a:buChar char="•"/>
            </a:pPr>
            <a:r>
              <a:rPr lang="de-CH" sz="1200" b="0" dirty="0"/>
              <a:t>Rendements </a:t>
            </a:r>
            <a:r>
              <a:rPr lang="de-CH" sz="1200" b="0" dirty="0" err="1"/>
              <a:t>attendus</a:t>
            </a:r>
            <a:endParaRPr lang="de-CH" sz="1200" b="0" dirty="0"/>
          </a:p>
          <a:p>
            <a:pPr marL="108000" indent="-108000">
              <a:buFont typeface="Arial" panose="020B0604020202020204" pitchFamily="34" charset="0"/>
              <a:buChar char="•"/>
            </a:pPr>
            <a:r>
              <a:rPr lang="de-CH" sz="1200" b="0" dirty="0"/>
              <a:t>Prairies/</a:t>
            </a:r>
            <a:r>
              <a:rPr lang="de-CH" sz="1200" b="0" dirty="0" err="1"/>
              <a:t>pâturages</a:t>
            </a:r>
            <a:endParaRPr lang="de-CH" sz="1200" b="0" dirty="0"/>
          </a:p>
          <a:p>
            <a:pPr marL="108000" indent="-108000">
              <a:buFont typeface="Arial" panose="020B0604020202020204" pitchFamily="34" charset="0"/>
              <a:buChar char="•"/>
            </a:pPr>
            <a:r>
              <a:rPr lang="de-CH" sz="1200" b="0" dirty="0"/>
              <a:t>Stock de </a:t>
            </a:r>
            <a:r>
              <a:rPr lang="de-CH" sz="1200" b="0" dirty="0" err="1"/>
              <a:t>fourrage</a:t>
            </a:r>
            <a:r>
              <a:rPr lang="de-CH" sz="1200" b="0" dirty="0"/>
              <a:t> </a:t>
            </a:r>
            <a:r>
              <a:rPr lang="de-CH" sz="1200" b="0" dirty="0" err="1"/>
              <a:t>conservé</a:t>
            </a:r>
            <a:endParaRPr lang="de-CH" sz="1200" b="0" dirty="0"/>
          </a:p>
          <a:p>
            <a:pPr marL="108000" indent="-108000">
              <a:buFont typeface="Arial" panose="020B0604020202020204" pitchFamily="34" charset="0"/>
              <a:buChar char="•"/>
            </a:pPr>
            <a:r>
              <a:rPr lang="de-CH" sz="1200" b="0" dirty="0" err="1"/>
              <a:t>Résidus</a:t>
            </a:r>
            <a:r>
              <a:rPr lang="de-CH" sz="1200" b="0" dirty="0"/>
              <a:t> de </a:t>
            </a:r>
            <a:r>
              <a:rPr lang="de-CH" sz="1200" b="0" dirty="0" err="1"/>
              <a:t>culture</a:t>
            </a:r>
            <a:endParaRPr lang="de-CH" sz="1200" b="0" dirty="0"/>
          </a:p>
          <a:p>
            <a:pPr marL="108000" indent="-108000">
              <a:buFont typeface="Arial" panose="020B0604020202020204" pitchFamily="34" charset="0"/>
              <a:buChar char="•"/>
            </a:pPr>
            <a:r>
              <a:rPr lang="de-CH" sz="1200" b="0" dirty="0" err="1"/>
              <a:t>Période</a:t>
            </a:r>
            <a:r>
              <a:rPr lang="de-CH" sz="1200" b="0" dirty="0"/>
              <a:t> de </a:t>
            </a:r>
            <a:r>
              <a:rPr lang="de-CH" sz="1200" b="0" dirty="0" err="1"/>
              <a:t>pénurie</a:t>
            </a:r>
            <a:r>
              <a:rPr lang="de-CH" sz="1200" b="0" dirty="0"/>
              <a:t> </a:t>
            </a:r>
            <a:r>
              <a:rPr lang="de-CH" sz="1200" b="0" dirty="0" err="1"/>
              <a:t>d'aliments</a:t>
            </a:r>
            <a:r>
              <a:rPr lang="de-CH" sz="1200" b="0" dirty="0"/>
              <a:t> (</a:t>
            </a:r>
            <a:r>
              <a:rPr lang="de-CH" sz="1200" b="0" dirty="0" err="1"/>
              <a:t>saison</a:t>
            </a:r>
            <a:r>
              <a:rPr lang="de-CH" sz="1200" b="0" dirty="0"/>
              <a:t> </a:t>
            </a:r>
            <a:r>
              <a:rPr lang="de-CH" sz="1200" b="0" dirty="0" err="1"/>
              <a:t>sèche</a:t>
            </a:r>
            <a:r>
              <a:rPr lang="de-CH" sz="1200" b="0" dirty="0"/>
              <a:t>)</a:t>
            </a:r>
          </a:p>
          <a:p>
            <a:pPr marL="108000" indent="-108000">
              <a:buFont typeface="Arial" panose="020B0604020202020204" pitchFamily="34" charset="0"/>
              <a:buChar char="•"/>
            </a:pPr>
            <a:r>
              <a:rPr lang="de-CH" sz="1200" b="0" dirty="0" err="1"/>
              <a:t>Quantité</a:t>
            </a:r>
            <a:r>
              <a:rPr lang="de-CH" sz="1200" b="0" dirty="0"/>
              <a:t> </a:t>
            </a:r>
            <a:r>
              <a:rPr lang="de-CH" sz="1200" b="0" dirty="0" err="1"/>
              <a:t>prévue</a:t>
            </a:r>
            <a:r>
              <a:rPr lang="de-CH" sz="1200" b="0" dirty="0"/>
              <a:t> </a:t>
            </a:r>
            <a:r>
              <a:rPr lang="de-CH" sz="1200" b="0" dirty="0" err="1"/>
              <a:t>d'aliments</a:t>
            </a:r>
            <a:r>
              <a:rPr lang="de-CH" sz="1200" b="0" dirty="0"/>
              <a:t> à </a:t>
            </a:r>
            <a:r>
              <a:rPr lang="de-CH" sz="1200" b="0" dirty="0" err="1"/>
              <a:t>acheter</a:t>
            </a:r>
            <a:endParaRPr lang="de-CH" sz="1200" b="0" dirty="0"/>
          </a:p>
          <a:p>
            <a:pPr marL="108000" indent="-108000">
              <a:buFont typeface="Arial" panose="020B0604020202020204" pitchFamily="34" charset="0"/>
              <a:buChar char="•"/>
            </a:pPr>
            <a:endParaRPr lang="de-CH" sz="1200" b="0" dirty="0"/>
          </a:p>
          <a:p>
            <a:r>
              <a:rPr lang="de-CH" sz="1200" dirty="0" err="1"/>
              <a:t>Qualité</a:t>
            </a:r>
            <a:r>
              <a:rPr lang="de-CH" sz="1200" dirty="0"/>
              <a:t>:</a:t>
            </a:r>
          </a:p>
          <a:p>
            <a:pPr marL="108000" indent="-108000">
              <a:buFont typeface="Arial" panose="020B0604020202020204" pitchFamily="34" charset="0"/>
              <a:buChar char="•"/>
            </a:pPr>
            <a:r>
              <a:rPr lang="de-CH" sz="1200" b="0" dirty="0" err="1"/>
              <a:t>Inspection</a:t>
            </a:r>
            <a:r>
              <a:rPr lang="de-CH" sz="1200" b="0" dirty="0"/>
              <a:t> visuelle</a:t>
            </a:r>
          </a:p>
          <a:p>
            <a:pPr marL="108000" indent="-108000">
              <a:buFont typeface="Arial" panose="020B0604020202020204" pitchFamily="34" charset="0"/>
              <a:buChar char="•"/>
            </a:pPr>
            <a:r>
              <a:rPr lang="de-CH" sz="1200" b="0" dirty="0" err="1"/>
              <a:t>Listes</a:t>
            </a:r>
            <a:r>
              <a:rPr lang="de-CH" sz="1200" b="0" dirty="0"/>
              <a:t> des </a:t>
            </a:r>
            <a:r>
              <a:rPr lang="de-CH" sz="1200" b="0" dirty="0" err="1"/>
              <a:t>teneurs</a:t>
            </a:r>
            <a:r>
              <a:rPr lang="de-CH" sz="1200" b="0" dirty="0"/>
              <a:t> en </a:t>
            </a:r>
            <a:r>
              <a:rPr lang="de-CH" sz="1200" b="0" dirty="0" err="1"/>
              <a:t>éléments</a:t>
            </a:r>
            <a:r>
              <a:rPr lang="de-CH" sz="1200" b="0" dirty="0"/>
              <a:t> </a:t>
            </a:r>
            <a:r>
              <a:rPr lang="de-CH" sz="1200" b="0" dirty="0" err="1"/>
              <a:t>nutritifs</a:t>
            </a:r>
            <a:r>
              <a:rPr lang="de-CH" sz="1200" b="0" dirty="0"/>
              <a:t> par </a:t>
            </a:r>
            <a:r>
              <a:rPr lang="de-CH" sz="1200" b="0" dirty="0" err="1"/>
              <a:t>fourrage</a:t>
            </a:r>
            <a:endParaRPr lang="de-CH" sz="1200" b="0" dirty="0"/>
          </a:p>
        </p:txBody>
      </p:sp>
      <p:sp>
        <p:nvSpPr>
          <p:cNvPr id="35" name="Textfeld 34">
            <a:extLst>
              <a:ext uri="{FF2B5EF4-FFF2-40B4-BE49-F238E27FC236}">
                <a16:creationId xmlns:a16="http://schemas.microsoft.com/office/drawing/2014/main" id="{5B5802DD-9EED-4A9A-8961-505F85A76925}"/>
              </a:ext>
            </a:extLst>
          </p:cNvPr>
          <p:cNvSpPr txBox="1"/>
          <p:nvPr/>
        </p:nvSpPr>
        <p:spPr>
          <a:xfrm>
            <a:off x="2393453" y="3920966"/>
            <a:ext cx="1614993" cy="1384995"/>
          </a:xfrm>
          <a:prstGeom prst="rect">
            <a:avLst/>
          </a:prstGeom>
          <a:noFill/>
        </p:spPr>
        <p:txBody>
          <a:bodyPr wrap="square" rtlCol="0">
            <a:spAutoFit/>
          </a:bodyPr>
          <a:lstStyle/>
          <a:p>
            <a:r>
              <a:rPr lang="de-CH" sz="1200" b="0" dirty="0" err="1"/>
              <a:t>Consommation</a:t>
            </a:r>
            <a:r>
              <a:rPr lang="de-CH" sz="1200" b="0" dirty="0"/>
              <a:t> </a:t>
            </a:r>
            <a:r>
              <a:rPr lang="de-CH" sz="1200" b="0" dirty="0" err="1"/>
              <a:t>prévue</a:t>
            </a:r>
            <a:r>
              <a:rPr lang="de-CH" sz="1200" b="0" dirty="0"/>
              <a:t> de </a:t>
            </a:r>
            <a:r>
              <a:rPr lang="de-CH" sz="1200" b="0" dirty="0" err="1"/>
              <a:t>matière</a:t>
            </a:r>
            <a:r>
              <a:rPr lang="de-CH" sz="1200" b="0" dirty="0"/>
              <a:t> </a:t>
            </a:r>
            <a:r>
              <a:rPr lang="de-CH" sz="1200" b="0" dirty="0" err="1"/>
              <a:t>sèche</a:t>
            </a:r>
            <a:r>
              <a:rPr lang="de-CH" sz="1200" b="0" dirty="0"/>
              <a:t> (MS): </a:t>
            </a:r>
            <a:r>
              <a:rPr lang="de-CH" sz="1200" b="0" dirty="0" err="1"/>
              <a:t>une</a:t>
            </a:r>
            <a:r>
              <a:rPr lang="de-CH" sz="1200" b="0" dirty="0"/>
              <a:t> </a:t>
            </a:r>
            <a:r>
              <a:rPr lang="de-CH" sz="1200" b="0" dirty="0" err="1"/>
              <a:t>vache</a:t>
            </a:r>
            <a:r>
              <a:rPr lang="de-CH" sz="1200" b="0" dirty="0"/>
              <a:t> a </a:t>
            </a:r>
            <a:r>
              <a:rPr lang="de-CH" sz="1200" b="0" dirty="0" err="1"/>
              <a:t>besoin</a:t>
            </a:r>
            <a:r>
              <a:rPr lang="de-CH" sz="1200" b="0" dirty="0"/>
              <a:t> de 1 à 3 % de </a:t>
            </a:r>
            <a:r>
              <a:rPr lang="de-CH" sz="1200" b="0" dirty="0" err="1"/>
              <a:t>son</a:t>
            </a:r>
            <a:r>
              <a:rPr lang="de-CH" sz="1200" b="0" dirty="0"/>
              <a:t> </a:t>
            </a:r>
            <a:r>
              <a:rPr lang="de-CH" sz="1200" b="0" dirty="0" err="1"/>
              <a:t>poids</a:t>
            </a:r>
            <a:r>
              <a:rPr lang="de-CH" sz="1200" b="0" dirty="0"/>
              <a:t> </a:t>
            </a:r>
            <a:r>
              <a:rPr lang="de-CH" sz="1200" b="0" dirty="0" err="1"/>
              <a:t>corporel</a:t>
            </a:r>
            <a:r>
              <a:rPr lang="de-CH" sz="1200" b="0" dirty="0"/>
              <a:t> en </a:t>
            </a:r>
            <a:r>
              <a:rPr lang="de-CH" sz="1200" b="0" dirty="0" err="1"/>
              <a:t>matière</a:t>
            </a:r>
            <a:r>
              <a:rPr lang="de-CH" sz="1200" b="0" dirty="0"/>
              <a:t> </a:t>
            </a:r>
            <a:r>
              <a:rPr lang="de-CH" sz="1200" b="0" dirty="0" err="1"/>
              <a:t>sèche</a:t>
            </a:r>
            <a:r>
              <a:rPr lang="de-CH" sz="1200" b="0" dirty="0"/>
              <a:t> par jour.</a:t>
            </a:r>
          </a:p>
        </p:txBody>
      </p:sp>
      <p:sp>
        <p:nvSpPr>
          <p:cNvPr id="36" name="Textfeld 35">
            <a:extLst>
              <a:ext uri="{FF2B5EF4-FFF2-40B4-BE49-F238E27FC236}">
                <a16:creationId xmlns:a16="http://schemas.microsoft.com/office/drawing/2014/main" id="{1953EFE5-AED3-4510-B188-1EC1D94DA83E}"/>
              </a:ext>
            </a:extLst>
          </p:cNvPr>
          <p:cNvSpPr txBox="1"/>
          <p:nvPr/>
        </p:nvSpPr>
        <p:spPr>
          <a:xfrm>
            <a:off x="2390241" y="5264608"/>
            <a:ext cx="1436182" cy="461665"/>
          </a:xfrm>
          <a:prstGeom prst="rect">
            <a:avLst/>
          </a:prstGeom>
          <a:noFill/>
        </p:spPr>
        <p:txBody>
          <a:bodyPr wrap="square" rtlCol="0">
            <a:spAutoFit/>
          </a:bodyPr>
          <a:lstStyle/>
          <a:p>
            <a:r>
              <a:rPr lang="de-CH" sz="1200" b="0" dirty="0"/>
              <a:t>Plan </a:t>
            </a:r>
            <a:r>
              <a:rPr lang="de-CH" sz="1200" b="0" dirty="0" err="1"/>
              <a:t>d’affouragement</a:t>
            </a:r>
            <a:endParaRPr lang="de-CH" sz="1200" b="0" dirty="0"/>
          </a:p>
        </p:txBody>
      </p:sp>
      <p:sp>
        <p:nvSpPr>
          <p:cNvPr id="4" name="Freihandform: Form 3">
            <a:extLst>
              <a:ext uri="{FF2B5EF4-FFF2-40B4-BE49-F238E27FC236}">
                <a16:creationId xmlns:a16="http://schemas.microsoft.com/office/drawing/2014/main" id="{B12C050A-567E-4189-A58C-F359A393BD70}"/>
              </a:ext>
            </a:extLst>
          </p:cNvPr>
          <p:cNvSpPr/>
          <p:nvPr/>
        </p:nvSpPr>
        <p:spPr bwMode="auto">
          <a:xfrm rot="937125">
            <a:off x="1330275" y="2480953"/>
            <a:ext cx="224034" cy="487974"/>
          </a:xfrm>
          <a:custGeom>
            <a:avLst/>
            <a:gdLst>
              <a:gd name="connsiteX0" fmla="*/ 28131 w 282936"/>
              <a:gd name="connsiteY0" fmla="*/ 914400 h 914400"/>
              <a:gd name="connsiteX1" fmla="*/ 19585 w 282936"/>
              <a:gd name="connsiteY1" fmla="*/ 504202 h 914400"/>
              <a:gd name="connsiteX2" fmla="*/ 250322 w 282936"/>
              <a:gd name="connsiteY2" fmla="*/ 230736 h 914400"/>
              <a:gd name="connsiteX3" fmla="*/ 275959 w 282936"/>
              <a:gd name="connsiteY3" fmla="*/ 0 h 914400"/>
            </a:gdLst>
            <a:ahLst/>
            <a:cxnLst>
              <a:cxn ang="0">
                <a:pos x="connsiteX0" y="connsiteY0"/>
              </a:cxn>
              <a:cxn ang="0">
                <a:pos x="connsiteX1" y="connsiteY1"/>
              </a:cxn>
              <a:cxn ang="0">
                <a:pos x="connsiteX2" y="connsiteY2"/>
              </a:cxn>
              <a:cxn ang="0">
                <a:pos x="connsiteX3" y="connsiteY3"/>
              </a:cxn>
            </a:cxnLst>
            <a:rect l="l" t="t" r="r" b="b"/>
            <a:pathLst>
              <a:path w="282936" h="914400">
                <a:moveTo>
                  <a:pt x="28131" y="914400"/>
                </a:moveTo>
                <a:cubicBezTo>
                  <a:pt x="5342" y="766273"/>
                  <a:pt x="-17447" y="618146"/>
                  <a:pt x="19585" y="504202"/>
                </a:cubicBezTo>
                <a:cubicBezTo>
                  <a:pt x="56617" y="390258"/>
                  <a:pt x="207593" y="314770"/>
                  <a:pt x="250322" y="230736"/>
                </a:cubicBezTo>
                <a:cubicBezTo>
                  <a:pt x="293051" y="146702"/>
                  <a:pt x="284505" y="73351"/>
                  <a:pt x="275959" y="0"/>
                </a:cubicBezTo>
              </a:path>
            </a:pathLst>
          </a:custGeom>
          <a:noFill/>
          <a:ln w="1905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 name="Freihandform: Form 4">
            <a:extLst>
              <a:ext uri="{FF2B5EF4-FFF2-40B4-BE49-F238E27FC236}">
                <a16:creationId xmlns:a16="http://schemas.microsoft.com/office/drawing/2014/main" id="{4D9C1902-A766-4574-98F2-2CA070D32F6F}"/>
              </a:ext>
            </a:extLst>
          </p:cNvPr>
          <p:cNvSpPr/>
          <p:nvPr/>
        </p:nvSpPr>
        <p:spPr bwMode="auto">
          <a:xfrm>
            <a:off x="2106650" y="2138437"/>
            <a:ext cx="1815068" cy="413826"/>
          </a:xfrm>
          <a:custGeom>
            <a:avLst/>
            <a:gdLst>
              <a:gd name="connsiteX0" fmla="*/ 7201 w 1972734"/>
              <a:gd name="connsiteY0" fmla="*/ 13332 h 413826"/>
              <a:gd name="connsiteX1" fmla="*/ 75568 w 1972734"/>
              <a:gd name="connsiteY1" fmla="*/ 13332 h 413826"/>
              <a:gd name="connsiteX2" fmla="*/ 836143 w 1972734"/>
              <a:gd name="connsiteY2" fmla="*/ 30424 h 413826"/>
              <a:gd name="connsiteX3" fmla="*/ 1545444 w 1972734"/>
              <a:gd name="connsiteY3" fmla="*/ 363710 h 413826"/>
              <a:gd name="connsiteX4" fmla="*/ 1972734 w 1972734"/>
              <a:gd name="connsiteY4" fmla="*/ 406439 h 413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34" h="413826">
                <a:moveTo>
                  <a:pt x="7201" y="13332"/>
                </a:moveTo>
                <a:cubicBezTo>
                  <a:pt x="-27694" y="11907"/>
                  <a:pt x="75568" y="13332"/>
                  <a:pt x="75568" y="13332"/>
                </a:cubicBezTo>
                <a:cubicBezTo>
                  <a:pt x="213725" y="16181"/>
                  <a:pt x="591164" y="-27972"/>
                  <a:pt x="836143" y="30424"/>
                </a:cubicBezTo>
                <a:cubicBezTo>
                  <a:pt x="1081122" y="88820"/>
                  <a:pt x="1356012" y="301041"/>
                  <a:pt x="1545444" y="363710"/>
                </a:cubicBezTo>
                <a:cubicBezTo>
                  <a:pt x="1734876" y="426379"/>
                  <a:pt x="1853805" y="416409"/>
                  <a:pt x="1972734" y="406439"/>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7" name="Freihandform: Form 36">
            <a:extLst>
              <a:ext uri="{FF2B5EF4-FFF2-40B4-BE49-F238E27FC236}">
                <a16:creationId xmlns:a16="http://schemas.microsoft.com/office/drawing/2014/main" id="{08B57CE5-4AA3-4BDE-9DB7-75B6A59134D9}"/>
              </a:ext>
            </a:extLst>
          </p:cNvPr>
          <p:cNvSpPr/>
          <p:nvPr/>
        </p:nvSpPr>
        <p:spPr bwMode="auto">
          <a:xfrm rot="21345028">
            <a:off x="2942028" y="3587473"/>
            <a:ext cx="280922" cy="384760"/>
          </a:xfrm>
          <a:custGeom>
            <a:avLst/>
            <a:gdLst>
              <a:gd name="connsiteX0" fmla="*/ 28131 w 282936"/>
              <a:gd name="connsiteY0" fmla="*/ 914400 h 914400"/>
              <a:gd name="connsiteX1" fmla="*/ 19585 w 282936"/>
              <a:gd name="connsiteY1" fmla="*/ 504202 h 914400"/>
              <a:gd name="connsiteX2" fmla="*/ 250322 w 282936"/>
              <a:gd name="connsiteY2" fmla="*/ 230736 h 914400"/>
              <a:gd name="connsiteX3" fmla="*/ 275959 w 282936"/>
              <a:gd name="connsiteY3" fmla="*/ 0 h 914400"/>
            </a:gdLst>
            <a:ahLst/>
            <a:cxnLst>
              <a:cxn ang="0">
                <a:pos x="connsiteX0" y="connsiteY0"/>
              </a:cxn>
              <a:cxn ang="0">
                <a:pos x="connsiteX1" y="connsiteY1"/>
              </a:cxn>
              <a:cxn ang="0">
                <a:pos x="connsiteX2" y="connsiteY2"/>
              </a:cxn>
              <a:cxn ang="0">
                <a:pos x="connsiteX3" y="connsiteY3"/>
              </a:cxn>
            </a:cxnLst>
            <a:rect l="l" t="t" r="r" b="b"/>
            <a:pathLst>
              <a:path w="282936" h="914400">
                <a:moveTo>
                  <a:pt x="28131" y="914400"/>
                </a:moveTo>
                <a:cubicBezTo>
                  <a:pt x="5342" y="766273"/>
                  <a:pt x="-17447" y="618146"/>
                  <a:pt x="19585" y="504202"/>
                </a:cubicBezTo>
                <a:cubicBezTo>
                  <a:pt x="56617" y="390258"/>
                  <a:pt x="207593" y="314770"/>
                  <a:pt x="250322" y="230736"/>
                </a:cubicBezTo>
                <a:cubicBezTo>
                  <a:pt x="293051" y="146702"/>
                  <a:pt x="284505" y="73351"/>
                  <a:pt x="275959" y="0"/>
                </a:cubicBezTo>
              </a:path>
            </a:pathLst>
          </a:custGeom>
          <a:noFill/>
          <a:ln w="1905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7" name="Freihandform: Form 6">
            <a:extLst>
              <a:ext uri="{FF2B5EF4-FFF2-40B4-BE49-F238E27FC236}">
                <a16:creationId xmlns:a16="http://schemas.microsoft.com/office/drawing/2014/main" id="{DA531A6B-30E8-4C5E-82BB-69A892BB65C4}"/>
              </a:ext>
            </a:extLst>
          </p:cNvPr>
          <p:cNvSpPr/>
          <p:nvPr/>
        </p:nvSpPr>
        <p:spPr bwMode="auto">
          <a:xfrm>
            <a:off x="3686439" y="3035199"/>
            <a:ext cx="538385" cy="230737"/>
          </a:xfrm>
          <a:custGeom>
            <a:avLst/>
            <a:gdLst>
              <a:gd name="connsiteX0" fmla="*/ 0 w 538385"/>
              <a:gd name="connsiteY0" fmla="*/ 230737 h 230737"/>
              <a:gd name="connsiteX1" fmla="*/ 350378 w 538385"/>
              <a:gd name="connsiteY1" fmla="*/ 170916 h 230737"/>
              <a:gd name="connsiteX2" fmla="*/ 538385 w 538385"/>
              <a:gd name="connsiteY2" fmla="*/ 0 h 230737"/>
              <a:gd name="connsiteX3" fmla="*/ 538385 w 538385"/>
              <a:gd name="connsiteY3" fmla="*/ 0 h 230737"/>
            </a:gdLst>
            <a:ahLst/>
            <a:cxnLst>
              <a:cxn ang="0">
                <a:pos x="connsiteX0" y="connsiteY0"/>
              </a:cxn>
              <a:cxn ang="0">
                <a:pos x="connsiteX1" y="connsiteY1"/>
              </a:cxn>
              <a:cxn ang="0">
                <a:pos x="connsiteX2" y="connsiteY2"/>
              </a:cxn>
              <a:cxn ang="0">
                <a:pos x="connsiteX3" y="connsiteY3"/>
              </a:cxn>
            </a:cxnLst>
            <a:rect l="l" t="t" r="r" b="b"/>
            <a:pathLst>
              <a:path w="538385" h="230737">
                <a:moveTo>
                  <a:pt x="0" y="230737"/>
                </a:moveTo>
                <a:cubicBezTo>
                  <a:pt x="130323" y="220054"/>
                  <a:pt x="260647" y="209372"/>
                  <a:pt x="350378" y="170916"/>
                </a:cubicBezTo>
                <a:cubicBezTo>
                  <a:pt x="440109" y="132460"/>
                  <a:pt x="538385" y="0"/>
                  <a:pt x="538385" y="0"/>
                </a:cubicBezTo>
                <a:lnTo>
                  <a:pt x="538385" y="0"/>
                </a:ln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9" name="Freihandform: Form 38">
            <a:extLst>
              <a:ext uri="{FF2B5EF4-FFF2-40B4-BE49-F238E27FC236}">
                <a16:creationId xmlns:a16="http://schemas.microsoft.com/office/drawing/2014/main" id="{ED21A1F9-5F74-4205-BB8E-67B45A40DE5E}"/>
              </a:ext>
            </a:extLst>
          </p:cNvPr>
          <p:cNvSpPr/>
          <p:nvPr/>
        </p:nvSpPr>
        <p:spPr bwMode="auto">
          <a:xfrm>
            <a:off x="4484726" y="2058721"/>
            <a:ext cx="546931" cy="256374"/>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0" name="Freihandform: Form 39">
            <a:extLst>
              <a:ext uri="{FF2B5EF4-FFF2-40B4-BE49-F238E27FC236}">
                <a16:creationId xmlns:a16="http://schemas.microsoft.com/office/drawing/2014/main" id="{935E7E07-087F-443A-8685-8D85A4DE0E29}"/>
              </a:ext>
            </a:extLst>
          </p:cNvPr>
          <p:cNvSpPr/>
          <p:nvPr/>
        </p:nvSpPr>
        <p:spPr bwMode="auto">
          <a:xfrm flipV="1">
            <a:off x="4488733" y="3035199"/>
            <a:ext cx="599685" cy="203861"/>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1" name="Freihandform: Form 40">
            <a:extLst>
              <a:ext uri="{FF2B5EF4-FFF2-40B4-BE49-F238E27FC236}">
                <a16:creationId xmlns:a16="http://schemas.microsoft.com/office/drawing/2014/main" id="{914F6A76-9C26-4637-A995-5D071560925F}"/>
              </a:ext>
            </a:extLst>
          </p:cNvPr>
          <p:cNvSpPr/>
          <p:nvPr/>
        </p:nvSpPr>
        <p:spPr bwMode="auto">
          <a:xfrm>
            <a:off x="5548999" y="3363948"/>
            <a:ext cx="0" cy="427290"/>
          </a:xfrm>
          <a:custGeom>
            <a:avLst/>
            <a:gdLst>
              <a:gd name="connsiteX0" fmla="*/ 0 w 0"/>
              <a:gd name="connsiteY0" fmla="*/ 0 h 427290"/>
              <a:gd name="connsiteX1" fmla="*/ 0 w 0"/>
              <a:gd name="connsiteY1" fmla="*/ 427290 h 427290"/>
            </a:gdLst>
            <a:ahLst/>
            <a:cxnLst>
              <a:cxn ang="0">
                <a:pos x="connsiteX0" y="connsiteY0"/>
              </a:cxn>
              <a:cxn ang="0">
                <a:pos x="connsiteX1" y="connsiteY1"/>
              </a:cxn>
            </a:cxnLst>
            <a:rect l="l" t="t" r="r" b="b"/>
            <a:pathLst>
              <a:path h="427290">
                <a:moveTo>
                  <a:pt x="0" y="0"/>
                </a:moveTo>
                <a:lnTo>
                  <a:pt x="0" y="427290"/>
                </a:ln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2" name="Textfeld 41">
            <a:extLst>
              <a:ext uri="{FF2B5EF4-FFF2-40B4-BE49-F238E27FC236}">
                <a16:creationId xmlns:a16="http://schemas.microsoft.com/office/drawing/2014/main" id="{0C3192E2-78EC-4070-B3B1-C97D65C5B652}"/>
              </a:ext>
            </a:extLst>
          </p:cNvPr>
          <p:cNvSpPr txBox="1"/>
          <p:nvPr/>
        </p:nvSpPr>
        <p:spPr>
          <a:xfrm>
            <a:off x="5086012" y="4950552"/>
            <a:ext cx="1108568" cy="646331"/>
          </a:xfrm>
          <a:prstGeom prst="rect">
            <a:avLst/>
          </a:prstGeom>
          <a:noFill/>
        </p:spPr>
        <p:txBody>
          <a:bodyPr wrap="square" rtlCol="0">
            <a:spAutoFit/>
          </a:bodyPr>
          <a:lstStyle/>
          <a:p>
            <a:r>
              <a:rPr lang="de-CH" sz="1200" b="0" dirty="0"/>
              <a:t>Plan </a:t>
            </a:r>
            <a:r>
              <a:rPr lang="de-CH" sz="1200" b="0" dirty="0" err="1"/>
              <a:t>d’affouragement</a:t>
            </a:r>
            <a:endParaRPr lang="de-CH" sz="1200" b="0" dirty="0"/>
          </a:p>
        </p:txBody>
      </p:sp>
      <p:sp>
        <p:nvSpPr>
          <p:cNvPr id="43" name="Textfeld 42">
            <a:extLst>
              <a:ext uri="{FF2B5EF4-FFF2-40B4-BE49-F238E27FC236}">
                <a16:creationId xmlns:a16="http://schemas.microsoft.com/office/drawing/2014/main" id="{74DE429D-3BB4-433C-B4C9-41917A0900E4}"/>
              </a:ext>
            </a:extLst>
          </p:cNvPr>
          <p:cNvSpPr txBox="1"/>
          <p:nvPr/>
        </p:nvSpPr>
        <p:spPr>
          <a:xfrm>
            <a:off x="5071126" y="5674420"/>
            <a:ext cx="1242780" cy="461665"/>
          </a:xfrm>
          <a:prstGeom prst="rect">
            <a:avLst/>
          </a:prstGeom>
          <a:noFill/>
        </p:spPr>
        <p:txBody>
          <a:bodyPr wrap="square" rtlCol="0">
            <a:spAutoFit/>
          </a:bodyPr>
          <a:lstStyle/>
          <a:p>
            <a:r>
              <a:rPr lang="de-CH" sz="1200" b="0" err="1"/>
              <a:t>Mesures de contrôle des </a:t>
            </a:r>
            <a:r>
              <a:rPr lang="de-CH" sz="1200" b="0"/>
              <a:t>rations</a:t>
            </a:r>
          </a:p>
        </p:txBody>
      </p:sp>
      <p:sp>
        <p:nvSpPr>
          <p:cNvPr id="44" name="Freihandform: Form 43">
            <a:extLst>
              <a:ext uri="{FF2B5EF4-FFF2-40B4-BE49-F238E27FC236}">
                <a16:creationId xmlns:a16="http://schemas.microsoft.com/office/drawing/2014/main" id="{81FF6546-5BD8-4B4B-9F99-9E030DDDCA50}"/>
              </a:ext>
            </a:extLst>
          </p:cNvPr>
          <p:cNvSpPr/>
          <p:nvPr/>
        </p:nvSpPr>
        <p:spPr bwMode="auto">
          <a:xfrm flipH="1">
            <a:off x="5534685" y="4738554"/>
            <a:ext cx="45719" cy="269305"/>
          </a:xfrm>
          <a:custGeom>
            <a:avLst/>
            <a:gdLst>
              <a:gd name="connsiteX0" fmla="*/ 0 w 0"/>
              <a:gd name="connsiteY0" fmla="*/ 350378 h 350378"/>
              <a:gd name="connsiteX1" fmla="*/ 0 w 0"/>
              <a:gd name="connsiteY1" fmla="*/ 0 h 350378"/>
            </a:gdLst>
            <a:ahLst/>
            <a:cxnLst>
              <a:cxn ang="0">
                <a:pos x="connsiteX0" y="connsiteY0"/>
              </a:cxn>
              <a:cxn ang="0">
                <a:pos x="connsiteX1" y="connsiteY1"/>
              </a:cxn>
            </a:cxnLst>
            <a:rect l="l" t="t" r="r" b="b"/>
            <a:pathLst>
              <a:path h="350378">
                <a:moveTo>
                  <a:pt x="0" y="350378"/>
                </a:moveTo>
                <a:lnTo>
                  <a:pt x="0" y="0"/>
                </a:lnTo>
              </a:path>
            </a:pathLst>
          </a:custGeom>
          <a:noFill/>
          <a:ln w="1905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6" name="Freihandform: Form 45">
            <a:extLst>
              <a:ext uri="{FF2B5EF4-FFF2-40B4-BE49-F238E27FC236}">
                <a16:creationId xmlns:a16="http://schemas.microsoft.com/office/drawing/2014/main" id="{4EAE4AF0-0511-46C9-8D15-D804BD6DAE1F}"/>
              </a:ext>
            </a:extLst>
          </p:cNvPr>
          <p:cNvSpPr/>
          <p:nvPr/>
        </p:nvSpPr>
        <p:spPr bwMode="auto">
          <a:xfrm rot="19962819">
            <a:off x="7653542" y="4266185"/>
            <a:ext cx="147205" cy="544422"/>
          </a:xfrm>
          <a:custGeom>
            <a:avLst/>
            <a:gdLst>
              <a:gd name="connsiteX0" fmla="*/ 0 w 205099"/>
              <a:gd name="connsiteY0" fmla="*/ 0 h 615298"/>
              <a:gd name="connsiteX1" fmla="*/ 119641 w 205099"/>
              <a:gd name="connsiteY1" fmla="*/ 205099 h 615298"/>
              <a:gd name="connsiteX2" fmla="*/ 128187 w 205099"/>
              <a:gd name="connsiteY2" fmla="*/ 495656 h 615298"/>
              <a:gd name="connsiteX3" fmla="*/ 205099 w 205099"/>
              <a:gd name="connsiteY3" fmla="*/ 615298 h 615298"/>
            </a:gdLst>
            <a:ahLst/>
            <a:cxnLst>
              <a:cxn ang="0">
                <a:pos x="connsiteX0" y="connsiteY0"/>
              </a:cxn>
              <a:cxn ang="0">
                <a:pos x="connsiteX1" y="connsiteY1"/>
              </a:cxn>
              <a:cxn ang="0">
                <a:pos x="connsiteX2" y="connsiteY2"/>
              </a:cxn>
              <a:cxn ang="0">
                <a:pos x="connsiteX3" y="connsiteY3"/>
              </a:cxn>
            </a:cxnLst>
            <a:rect l="l" t="t" r="r" b="b"/>
            <a:pathLst>
              <a:path w="205099" h="615298">
                <a:moveTo>
                  <a:pt x="0" y="0"/>
                </a:moveTo>
                <a:cubicBezTo>
                  <a:pt x="49138" y="61245"/>
                  <a:pt x="98277" y="122490"/>
                  <a:pt x="119641" y="205099"/>
                </a:cubicBezTo>
                <a:cubicBezTo>
                  <a:pt x="141005" y="287708"/>
                  <a:pt x="113944" y="427289"/>
                  <a:pt x="128187" y="495656"/>
                </a:cubicBezTo>
                <a:cubicBezTo>
                  <a:pt x="142430" y="564023"/>
                  <a:pt x="173764" y="589660"/>
                  <a:pt x="205099" y="615298"/>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7" name="Freihandform: Form 46">
            <a:extLst>
              <a:ext uri="{FF2B5EF4-FFF2-40B4-BE49-F238E27FC236}">
                <a16:creationId xmlns:a16="http://schemas.microsoft.com/office/drawing/2014/main" id="{3E21A470-38F3-42FF-AA5B-B2EBEE6AB041}"/>
              </a:ext>
            </a:extLst>
          </p:cNvPr>
          <p:cNvSpPr/>
          <p:nvPr/>
        </p:nvSpPr>
        <p:spPr bwMode="auto">
          <a:xfrm>
            <a:off x="7552777" y="4332432"/>
            <a:ext cx="247829" cy="1341988"/>
          </a:xfrm>
          <a:custGeom>
            <a:avLst/>
            <a:gdLst>
              <a:gd name="connsiteX0" fmla="*/ 0 w 247829"/>
              <a:gd name="connsiteY0" fmla="*/ 0 h 991312"/>
              <a:gd name="connsiteX1" fmla="*/ 162371 w 247829"/>
              <a:gd name="connsiteY1" fmla="*/ 384561 h 991312"/>
              <a:gd name="connsiteX2" fmla="*/ 136733 w 247829"/>
              <a:gd name="connsiteY2" fmla="*/ 811851 h 991312"/>
              <a:gd name="connsiteX3" fmla="*/ 247829 w 247829"/>
              <a:gd name="connsiteY3" fmla="*/ 991312 h 991312"/>
            </a:gdLst>
            <a:ahLst/>
            <a:cxnLst>
              <a:cxn ang="0">
                <a:pos x="connsiteX0" y="connsiteY0"/>
              </a:cxn>
              <a:cxn ang="0">
                <a:pos x="connsiteX1" y="connsiteY1"/>
              </a:cxn>
              <a:cxn ang="0">
                <a:pos x="connsiteX2" y="connsiteY2"/>
              </a:cxn>
              <a:cxn ang="0">
                <a:pos x="connsiteX3" y="connsiteY3"/>
              </a:cxn>
            </a:cxnLst>
            <a:rect l="l" t="t" r="r" b="b"/>
            <a:pathLst>
              <a:path w="247829" h="991312">
                <a:moveTo>
                  <a:pt x="0" y="0"/>
                </a:moveTo>
                <a:cubicBezTo>
                  <a:pt x="69791" y="124626"/>
                  <a:pt x="139582" y="249253"/>
                  <a:pt x="162371" y="384561"/>
                </a:cubicBezTo>
                <a:cubicBezTo>
                  <a:pt x="185160" y="519869"/>
                  <a:pt x="122490" y="710726"/>
                  <a:pt x="136733" y="811851"/>
                </a:cubicBezTo>
                <a:cubicBezTo>
                  <a:pt x="150976" y="912976"/>
                  <a:pt x="199402" y="952144"/>
                  <a:pt x="247829" y="991312"/>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8" name="Freihandform: Form 47">
            <a:extLst>
              <a:ext uri="{FF2B5EF4-FFF2-40B4-BE49-F238E27FC236}">
                <a16:creationId xmlns:a16="http://schemas.microsoft.com/office/drawing/2014/main" id="{33E4759A-A845-4B98-8D72-30D43C06D3E6}"/>
              </a:ext>
            </a:extLst>
          </p:cNvPr>
          <p:cNvSpPr/>
          <p:nvPr/>
        </p:nvSpPr>
        <p:spPr bwMode="auto">
          <a:xfrm rot="19962819">
            <a:off x="7648130" y="2993382"/>
            <a:ext cx="163064" cy="586144"/>
          </a:xfrm>
          <a:custGeom>
            <a:avLst/>
            <a:gdLst>
              <a:gd name="connsiteX0" fmla="*/ 0 w 205099"/>
              <a:gd name="connsiteY0" fmla="*/ 0 h 615298"/>
              <a:gd name="connsiteX1" fmla="*/ 119641 w 205099"/>
              <a:gd name="connsiteY1" fmla="*/ 205099 h 615298"/>
              <a:gd name="connsiteX2" fmla="*/ 128187 w 205099"/>
              <a:gd name="connsiteY2" fmla="*/ 495656 h 615298"/>
              <a:gd name="connsiteX3" fmla="*/ 205099 w 205099"/>
              <a:gd name="connsiteY3" fmla="*/ 615298 h 615298"/>
            </a:gdLst>
            <a:ahLst/>
            <a:cxnLst>
              <a:cxn ang="0">
                <a:pos x="connsiteX0" y="connsiteY0"/>
              </a:cxn>
              <a:cxn ang="0">
                <a:pos x="connsiteX1" y="connsiteY1"/>
              </a:cxn>
              <a:cxn ang="0">
                <a:pos x="connsiteX2" y="connsiteY2"/>
              </a:cxn>
              <a:cxn ang="0">
                <a:pos x="connsiteX3" y="connsiteY3"/>
              </a:cxn>
            </a:cxnLst>
            <a:rect l="l" t="t" r="r" b="b"/>
            <a:pathLst>
              <a:path w="205099" h="615298">
                <a:moveTo>
                  <a:pt x="0" y="0"/>
                </a:moveTo>
                <a:cubicBezTo>
                  <a:pt x="49138" y="61245"/>
                  <a:pt x="98277" y="122490"/>
                  <a:pt x="119641" y="205099"/>
                </a:cubicBezTo>
                <a:cubicBezTo>
                  <a:pt x="141005" y="287708"/>
                  <a:pt x="113944" y="427289"/>
                  <a:pt x="128187" y="495656"/>
                </a:cubicBezTo>
                <a:cubicBezTo>
                  <a:pt x="142430" y="564023"/>
                  <a:pt x="173764" y="589660"/>
                  <a:pt x="205099" y="615298"/>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9" name="Freihandform: Form 48">
            <a:extLst>
              <a:ext uri="{FF2B5EF4-FFF2-40B4-BE49-F238E27FC236}">
                <a16:creationId xmlns:a16="http://schemas.microsoft.com/office/drawing/2014/main" id="{757ABC0B-27F3-46D0-A7F6-5726E097E07F}"/>
              </a:ext>
            </a:extLst>
          </p:cNvPr>
          <p:cNvSpPr/>
          <p:nvPr/>
        </p:nvSpPr>
        <p:spPr bwMode="auto">
          <a:xfrm>
            <a:off x="7552777" y="3058314"/>
            <a:ext cx="247829" cy="1243771"/>
          </a:xfrm>
          <a:custGeom>
            <a:avLst/>
            <a:gdLst>
              <a:gd name="connsiteX0" fmla="*/ 0 w 247829"/>
              <a:gd name="connsiteY0" fmla="*/ 0 h 991312"/>
              <a:gd name="connsiteX1" fmla="*/ 162371 w 247829"/>
              <a:gd name="connsiteY1" fmla="*/ 384561 h 991312"/>
              <a:gd name="connsiteX2" fmla="*/ 136733 w 247829"/>
              <a:gd name="connsiteY2" fmla="*/ 811851 h 991312"/>
              <a:gd name="connsiteX3" fmla="*/ 247829 w 247829"/>
              <a:gd name="connsiteY3" fmla="*/ 991312 h 991312"/>
            </a:gdLst>
            <a:ahLst/>
            <a:cxnLst>
              <a:cxn ang="0">
                <a:pos x="connsiteX0" y="connsiteY0"/>
              </a:cxn>
              <a:cxn ang="0">
                <a:pos x="connsiteX1" y="connsiteY1"/>
              </a:cxn>
              <a:cxn ang="0">
                <a:pos x="connsiteX2" y="connsiteY2"/>
              </a:cxn>
              <a:cxn ang="0">
                <a:pos x="connsiteX3" y="connsiteY3"/>
              </a:cxn>
            </a:cxnLst>
            <a:rect l="l" t="t" r="r" b="b"/>
            <a:pathLst>
              <a:path w="247829" h="991312">
                <a:moveTo>
                  <a:pt x="0" y="0"/>
                </a:moveTo>
                <a:cubicBezTo>
                  <a:pt x="69791" y="124626"/>
                  <a:pt x="139582" y="249253"/>
                  <a:pt x="162371" y="384561"/>
                </a:cubicBezTo>
                <a:cubicBezTo>
                  <a:pt x="185160" y="519869"/>
                  <a:pt x="122490" y="710726"/>
                  <a:pt x="136733" y="811851"/>
                </a:cubicBezTo>
                <a:cubicBezTo>
                  <a:pt x="150976" y="912976"/>
                  <a:pt x="199402" y="952144"/>
                  <a:pt x="247829" y="991312"/>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0" name="Freihandform: Form 49">
            <a:extLst>
              <a:ext uri="{FF2B5EF4-FFF2-40B4-BE49-F238E27FC236}">
                <a16:creationId xmlns:a16="http://schemas.microsoft.com/office/drawing/2014/main" id="{DDA0A3ED-8D49-4F8E-8E4E-C30CD400809B}"/>
              </a:ext>
            </a:extLst>
          </p:cNvPr>
          <p:cNvSpPr/>
          <p:nvPr/>
        </p:nvSpPr>
        <p:spPr bwMode="auto">
          <a:xfrm flipV="1">
            <a:off x="7570979" y="2436175"/>
            <a:ext cx="229627" cy="284550"/>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1" name="Freihandform: Form 50">
            <a:extLst>
              <a:ext uri="{FF2B5EF4-FFF2-40B4-BE49-F238E27FC236}">
                <a16:creationId xmlns:a16="http://schemas.microsoft.com/office/drawing/2014/main" id="{562371D4-0754-4679-9264-3E2EB16C4EC5}"/>
              </a:ext>
            </a:extLst>
          </p:cNvPr>
          <p:cNvSpPr/>
          <p:nvPr/>
        </p:nvSpPr>
        <p:spPr bwMode="auto">
          <a:xfrm flipV="1">
            <a:off x="7561930" y="1855027"/>
            <a:ext cx="229627" cy="45719"/>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2" name="Freihandform: Form 51">
            <a:extLst>
              <a:ext uri="{FF2B5EF4-FFF2-40B4-BE49-F238E27FC236}">
                <a16:creationId xmlns:a16="http://schemas.microsoft.com/office/drawing/2014/main" id="{A3790DDB-9840-4FBF-B6AF-35E53704ED49}"/>
              </a:ext>
            </a:extLst>
          </p:cNvPr>
          <p:cNvSpPr/>
          <p:nvPr/>
        </p:nvSpPr>
        <p:spPr bwMode="auto">
          <a:xfrm rot="20563856">
            <a:off x="6197662" y="2168804"/>
            <a:ext cx="213694" cy="816062"/>
          </a:xfrm>
          <a:custGeom>
            <a:avLst/>
            <a:gdLst>
              <a:gd name="connsiteX0" fmla="*/ 0 w 205099"/>
              <a:gd name="connsiteY0" fmla="*/ 0 h 615298"/>
              <a:gd name="connsiteX1" fmla="*/ 119641 w 205099"/>
              <a:gd name="connsiteY1" fmla="*/ 205099 h 615298"/>
              <a:gd name="connsiteX2" fmla="*/ 128187 w 205099"/>
              <a:gd name="connsiteY2" fmla="*/ 495656 h 615298"/>
              <a:gd name="connsiteX3" fmla="*/ 205099 w 205099"/>
              <a:gd name="connsiteY3" fmla="*/ 615298 h 615298"/>
            </a:gdLst>
            <a:ahLst/>
            <a:cxnLst>
              <a:cxn ang="0">
                <a:pos x="connsiteX0" y="connsiteY0"/>
              </a:cxn>
              <a:cxn ang="0">
                <a:pos x="connsiteX1" y="connsiteY1"/>
              </a:cxn>
              <a:cxn ang="0">
                <a:pos x="connsiteX2" y="connsiteY2"/>
              </a:cxn>
              <a:cxn ang="0">
                <a:pos x="connsiteX3" y="connsiteY3"/>
              </a:cxn>
            </a:cxnLst>
            <a:rect l="l" t="t" r="r" b="b"/>
            <a:pathLst>
              <a:path w="205099" h="615298">
                <a:moveTo>
                  <a:pt x="0" y="0"/>
                </a:moveTo>
                <a:cubicBezTo>
                  <a:pt x="49138" y="61245"/>
                  <a:pt x="98277" y="122490"/>
                  <a:pt x="119641" y="205099"/>
                </a:cubicBezTo>
                <a:cubicBezTo>
                  <a:pt x="141005" y="287708"/>
                  <a:pt x="113944" y="427289"/>
                  <a:pt x="128187" y="495656"/>
                </a:cubicBezTo>
                <a:cubicBezTo>
                  <a:pt x="142430" y="564023"/>
                  <a:pt x="173764" y="589660"/>
                  <a:pt x="205099" y="615298"/>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3" name="Freihandform: Form 52">
            <a:extLst>
              <a:ext uri="{FF2B5EF4-FFF2-40B4-BE49-F238E27FC236}">
                <a16:creationId xmlns:a16="http://schemas.microsoft.com/office/drawing/2014/main" id="{3816F4BB-5D94-4AB6-BD74-4FB2DB9BBC5A}"/>
              </a:ext>
            </a:extLst>
          </p:cNvPr>
          <p:cNvSpPr/>
          <p:nvPr/>
        </p:nvSpPr>
        <p:spPr bwMode="auto">
          <a:xfrm rot="21209103">
            <a:off x="6195072" y="2217978"/>
            <a:ext cx="142613" cy="1335369"/>
          </a:xfrm>
          <a:custGeom>
            <a:avLst/>
            <a:gdLst>
              <a:gd name="connsiteX0" fmla="*/ 0 w 247829"/>
              <a:gd name="connsiteY0" fmla="*/ 0 h 991312"/>
              <a:gd name="connsiteX1" fmla="*/ 162371 w 247829"/>
              <a:gd name="connsiteY1" fmla="*/ 384561 h 991312"/>
              <a:gd name="connsiteX2" fmla="*/ 136733 w 247829"/>
              <a:gd name="connsiteY2" fmla="*/ 811851 h 991312"/>
              <a:gd name="connsiteX3" fmla="*/ 247829 w 247829"/>
              <a:gd name="connsiteY3" fmla="*/ 991312 h 991312"/>
            </a:gdLst>
            <a:ahLst/>
            <a:cxnLst>
              <a:cxn ang="0">
                <a:pos x="connsiteX0" y="connsiteY0"/>
              </a:cxn>
              <a:cxn ang="0">
                <a:pos x="connsiteX1" y="connsiteY1"/>
              </a:cxn>
              <a:cxn ang="0">
                <a:pos x="connsiteX2" y="connsiteY2"/>
              </a:cxn>
              <a:cxn ang="0">
                <a:pos x="connsiteX3" y="connsiteY3"/>
              </a:cxn>
            </a:cxnLst>
            <a:rect l="l" t="t" r="r" b="b"/>
            <a:pathLst>
              <a:path w="247829" h="991312">
                <a:moveTo>
                  <a:pt x="0" y="0"/>
                </a:moveTo>
                <a:cubicBezTo>
                  <a:pt x="69791" y="124626"/>
                  <a:pt x="139582" y="249253"/>
                  <a:pt x="162371" y="384561"/>
                </a:cubicBezTo>
                <a:cubicBezTo>
                  <a:pt x="185160" y="519869"/>
                  <a:pt x="122490" y="710726"/>
                  <a:pt x="136733" y="811851"/>
                </a:cubicBezTo>
                <a:cubicBezTo>
                  <a:pt x="150976" y="912976"/>
                  <a:pt x="199402" y="952144"/>
                  <a:pt x="247829" y="991312"/>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4" name="Freihandform: Form 53">
            <a:extLst>
              <a:ext uri="{FF2B5EF4-FFF2-40B4-BE49-F238E27FC236}">
                <a16:creationId xmlns:a16="http://schemas.microsoft.com/office/drawing/2014/main" id="{2A336B92-855F-4BEB-90DF-0EFEBD46221C}"/>
              </a:ext>
            </a:extLst>
          </p:cNvPr>
          <p:cNvSpPr/>
          <p:nvPr/>
        </p:nvSpPr>
        <p:spPr bwMode="auto">
          <a:xfrm flipV="1">
            <a:off x="6119775" y="2244845"/>
            <a:ext cx="331641" cy="128667"/>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5" name="Freihandform: Form 54">
            <a:extLst>
              <a:ext uri="{FF2B5EF4-FFF2-40B4-BE49-F238E27FC236}">
                <a16:creationId xmlns:a16="http://schemas.microsoft.com/office/drawing/2014/main" id="{A0E435AB-1F77-41F7-BEFF-AE828ED6B0D7}"/>
              </a:ext>
            </a:extLst>
          </p:cNvPr>
          <p:cNvSpPr/>
          <p:nvPr/>
        </p:nvSpPr>
        <p:spPr bwMode="auto">
          <a:xfrm>
            <a:off x="6094659" y="1883243"/>
            <a:ext cx="363654" cy="356138"/>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6" name="Freihandform: Form 55">
            <a:extLst>
              <a:ext uri="{FF2B5EF4-FFF2-40B4-BE49-F238E27FC236}">
                <a16:creationId xmlns:a16="http://schemas.microsoft.com/office/drawing/2014/main" id="{12C936DD-2FDB-424D-8F4E-A02EC2FDFB27}"/>
              </a:ext>
            </a:extLst>
          </p:cNvPr>
          <p:cNvSpPr/>
          <p:nvPr/>
        </p:nvSpPr>
        <p:spPr bwMode="auto">
          <a:xfrm rot="21332331">
            <a:off x="6175429" y="3141070"/>
            <a:ext cx="220566" cy="1163977"/>
          </a:xfrm>
          <a:custGeom>
            <a:avLst/>
            <a:gdLst>
              <a:gd name="connsiteX0" fmla="*/ 0 w 247829"/>
              <a:gd name="connsiteY0" fmla="*/ 0 h 991312"/>
              <a:gd name="connsiteX1" fmla="*/ 162371 w 247829"/>
              <a:gd name="connsiteY1" fmla="*/ 384561 h 991312"/>
              <a:gd name="connsiteX2" fmla="*/ 136733 w 247829"/>
              <a:gd name="connsiteY2" fmla="*/ 811851 h 991312"/>
              <a:gd name="connsiteX3" fmla="*/ 247829 w 247829"/>
              <a:gd name="connsiteY3" fmla="*/ 991312 h 991312"/>
            </a:gdLst>
            <a:ahLst/>
            <a:cxnLst>
              <a:cxn ang="0">
                <a:pos x="connsiteX0" y="connsiteY0"/>
              </a:cxn>
              <a:cxn ang="0">
                <a:pos x="connsiteX1" y="connsiteY1"/>
              </a:cxn>
              <a:cxn ang="0">
                <a:pos x="connsiteX2" y="connsiteY2"/>
              </a:cxn>
              <a:cxn ang="0">
                <a:pos x="connsiteX3" y="connsiteY3"/>
              </a:cxn>
            </a:cxnLst>
            <a:rect l="l" t="t" r="r" b="b"/>
            <a:pathLst>
              <a:path w="247829" h="991312">
                <a:moveTo>
                  <a:pt x="0" y="0"/>
                </a:moveTo>
                <a:cubicBezTo>
                  <a:pt x="69791" y="124626"/>
                  <a:pt x="139582" y="249253"/>
                  <a:pt x="162371" y="384561"/>
                </a:cubicBezTo>
                <a:cubicBezTo>
                  <a:pt x="185160" y="519869"/>
                  <a:pt x="122490" y="710726"/>
                  <a:pt x="136733" y="811851"/>
                </a:cubicBezTo>
                <a:cubicBezTo>
                  <a:pt x="150976" y="912976"/>
                  <a:pt x="199402" y="952144"/>
                  <a:pt x="247829" y="991312"/>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7" name="Freihandform: Form 56">
            <a:extLst>
              <a:ext uri="{FF2B5EF4-FFF2-40B4-BE49-F238E27FC236}">
                <a16:creationId xmlns:a16="http://schemas.microsoft.com/office/drawing/2014/main" id="{25811205-7D10-459E-A077-552A0AF68772}"/>
              </a:ext>
            </a:extLst>
          </p:cNvPr>
          <p:cNvSpPr/>
          <p:nvPr/>
        </p:nvSpPr>
        <p:spPr bwMode="auto">
          <a:xfrm rot="19962819">
            <a:off x="6198479" y="4381059"/>
            <a:ext cx="143141" cy="407088"/>
          </a:xfrm>
          <a:custGeom>
            <a:avLst/>
            <a:gdLst>
              <a:gd name="connsiteX0" fmla="*/ 0 w 205099"/>
              <a:gd name="connsiteY0" fmla="*/ 0 h 615298"/>
              <a:gd name="connsiteX1" fmla="*/ 119641 w 205099"/>
              <a:gd name="connsiteY1" fmla="*/ 205099 h 615298"/>
              <a:gd name="connsiteX2" fmla="*/ 128187 w 205099"/>
              <a:gd name="connsiteY2" fmla="*/ 495656 h 615298"/>
              <a:gd name="connsiteX3" fmla="*/ 205099 w 205099"/>
              <a:gd name="connsiteY3" fmla="*/ 615298 h 615298"/>
            </a:gdLst>
            <a:ahLst/>
            <a:cxnLst>
              <a:cxn ang="0">
                <a:pos x="connsiteX0" y="connsiteY0"/>
              </a:cxn>
              <a:cxn ang="0">
                <a:pos x="connsiteX1" y="connsiteY1"/>
              </a:cxn>
              <a:cxn ang="0">
                <a:pos x="connsiteX2" y="connsiteY2"/>
              </a:cxn>
              <a:cxn ang="0">
                <a:pos x="connsiteX3" y="connsiteY3"/>
              </a:cxn>
            </a:cxnLst>
            <a:rect l="l" t="t" r="r" b="b"/>
            <a:pathLst>
              <a:path w="205099" h="615298">
                <a:moveTo>
                  <a:pt x="0" y="0"/>
                </a:moveTo>
                <a:cubicBezTo>
                  <a:pt x="49138" y="61245"/>
                  <a:pt x="98277" y="122490"/>
                  <a:pt x="119641" y="205099"/>
                </a:cubicBezTo>
                <a:cubicBezTo>
                  <a:pt x="141005" y="287708"/>
                  <a:pt x="113944" y="427289"/>
                  <a:pt x="128187" y="495656"/>
                </a:cubicBezTo>
                <a:cubicBezTo>
                  <a:pt x="142430" y="564023"/>
                  <a:pt x="173764" y="589660"/>
                  <a:pt x="205099" y="615298"/>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8" name="Freihandform: Form 57">
            <a:extLst>
              <a:ext uri="{FF2B5EF4-FFF2-40B4-BE49-F238E27FC236}">
                <a16:creationId xmlns:a16="http://schemas.microsoft.com/office/drawing/2014/main" id="{2B173D98-0ADE-47F0-A164-6E8306711662}"/>
              </a:ext>
            </a:extLst>
          </p:cNvPr>
          <p:cNvSpPr/>
          <p:nvPr/>
        </p:nvSpPr>
        <p:spPr bwMode="auto">
          <a:xfrm>
            <a:off x="6125355" y="4440596"/>
            <a:ext cx="247829" cy="991312"/>
          </a:xfrm>
          <a:custGeom>
            <a:avLst/>
            <a:gdLst>
              <a:gd name="connsiteX0" fmla="*/ 0 w 247829"/>
              <a:gd name="connsiteY0" fmla="*/ 0 h 991312"/>
              <a:gd name="connsiteX1" fmla="*/ 162371 w 247829"/>
              <a:gd name="connsiteY1" fmla="*/ 384561 h 991312"/>
              <a:gd name="connsiteX2" fmla="*/ 136733 w 247829"/>
              <a:gd name="connsiteY2" fmla="*/ 811851 h 991312"/>
              <a:gd name="connsiteX3" fmla="*/ 247829 w 247829"/>
              <a:gd name="connsiteY3" fmla="*/ 991312 h 991312"/>
            </a:gdLst>
            <a:ahLst/>
            <a:cxnLst>
              <a:cxn ang="0">
                <a:pos x="connsiteX0" y="connsiteY0"/>
              </a:cxn>
              <a:cxn ang="0">
                <a:pos x="connsiteX1" y="connsiteY1"/>
              </a:cxn>
              <a:cxn ang="0">
                <a:pos x="connsiteX2" y="connsiteY2"/>
              </a:cxn>
              <a:cxn ang="0">
                <a:pos x="connsiteX3" y="connsiteY3"/>
              </a:cxn>
            </a:cxnLst>
            <a:rect l="l" t="t" r="r" b="b"/>
            <a:pathLst>
              <a:path w="247829" h="991312">
                <a:moveTo>
                  <a:pt x="0" y="0"/>
                </a:moveTo>
                <a:cubicBezTo>
                  <a:pt x="69791" y="124626"/>
                  <a:pt x="139582" y="249253"/>
                  <a:pt x="162371" y="384561"/>
                </a:cubicBezTo>
                <a:cubicBezTo>
                  <a:pt x="185160" y="519869"/>
                  <a:pt x="122490" y="710726"/>
                  <a:pt x="136733" y="811851"/>
                </a:cubicBezTo>
                <a:cubicBezTo>
                  <a:pt x="150976" y="912976"/>
                  <a:pt x="199402" y="952144"/>
                  <a:pt x="247829" y="991312"/>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9" name="Textfeld 58">
            <a:extLst>
              <a:ext uri="{FF2B5EF4-FFF2-40B4-BE49-F238E27FC236}">
                <a16:creationId xmlns:a16="http://schemas.microsoft.com/office/drawing/2014/main" id="{F418BD1D-EE30-47DF-B51F-80336447DC3D}"/>
              </a:ext>
            </a:extLst>
          </p:cNvPr>
          <p:cNvSpPr txBox="1"/>
          <p:nvPr/>
        </p:nvSpPr>
        <p:spPr>
          <a:xfrm>
            <a:off x="3977444" y="3644055"/>
            <a:ext cx="1108568" cy="2492990"/>
          </a:xfrm>
          <a:prstGeom prst="rect">
            <a:avLst/>
          </a:prstGeom>
          <a:noFill/>
        </p:spPr>
        <p:txBody>
          <a:bodyPr wrap="square" rtlCol="0">
            <a:spAutoFit/>
          </a:bodyPr>
          <a:lstStyle/>
          <a:p>
            <a:r>
              <a:rPr lang="de-CH" sz="1200" b="0" dirty="0" err="1"/>
              <a:t>Quantité</a:t>
            </a:r>
            <a:r>
              <a:rPr lang="de-CH" sz="1200" b="0" dirty="0"/>
              <a:t> de </a:t>
            </a:r>
            <a:r>
              <a:rPr lang="de-CH" sz="1200" b="0" dirty="0" err="1"/>
              <a:t>fourrage</a:t>
            </a:r>
            <a:r>
              <a:rPr lang="de-CH" sz="1200" b="0" dirty="0"/>
              <a:t> disponible </a:t>
            </a:r>
            <a:r>
              <a:rPr lang="de-CH" sz="1200" b="0" dirty="0" err="1"/>
              <a:t>pour</a:t>
            </a:r>
            <a:r>
              <a:rPr lang="de-CH" sz="1200" b="0" dirty="0"/>
              <a:t> </a:t>
            </a:r>
            <a:r>
              <a:rPr lang="de-CH" sz="1200" b="0" dirty="0" err="1"/>
              <a:t>une</a:t>
            </a:r>
            <a:r>
              <a:rPr lang="de-CH" sz="1200" b="0" dirty="0"/>
              <a:t> </a:t>
            </a:r>
            <a:r>
              <a:rPr lang="de-CH" sz="1200" b="0" dirty="0" err="1"/>
              <a:t>année</a:t>
            </a:r>
            <a:endParaRPr lang="de-CH" sz="1200" b="0" dirty="0"/>
          </a:p>
          <a:p>
            <a:r>
              <a:rPr lang="de-CH" sz="1200" b="0" dirty="0"/>
              <a:t>-</a:t>
            </a:r>
          </a:p>
          <a:p>
            <a:r>
              <a:rPr lang="de-CH" sz="1200" b="0" dirty="0" err="1"/>
              <a:t>Quantité</a:t>
            </a:r>
            <a:r>
              <a:rPr lang="de-CH" sz="1200" b="0" dirty="0"/>
              <a:t> de </a:t>
            </a:r>
            <a:r>
              <a:rPr lang="de-CH" sz="1200" b="0" dirty="0" err="1"/>
              <a:t>fourrage</a:t>
            </a:r>
            <a:r>
              <a:rPr lang="de-CH" sz="1200" b="0" dirty="0"/>
              <a:t> </a:t>
            </a:r>
            <a:r>
              <a:rPr lang="de-CH" sz="1200" b="0" dirty="0" err="1"/>
              <a:t>nécessaire</a:t>
            </a:r>
            <a:r>
              <a:rPr lang="de-CH" sz="1200" b="0" dirty="0"/>
              <a:t> </a:t>
            </a:r>
            <a:r>
              <a:rPr lang="de-CH" sz="1200" b="0" dirty="0" err="1"/>
              <a:t>pour</a:t>
            </a:r>
            <a:r>
              <a:rPr lang="de-CH" sz="1200" b="0" dirty="0"/>
              <a:t> </a:t>
            </a:r>
            <a:r>
              <a:rPr lang="de-CH" sz="1200" b="0" dirty="0" err="1"/>
              <a:t>une</a:t>
            </a:r>
            <a:r>
              <a:rPr lang="de-CH" sz="1200" b="0" dirty="0"/>
              <a:t> </a:t>
            </a:r>
            <a:r>
              <a:rPr lang="de-CH" sz="1200" b="0" dirty="0" err="1"/>
              <a:t>année</a:t>
            </a:r>
            <a:endParaRPr lang="de-CH" sz="1200" b="0" dirty="0"/>
          </a:p>
          <a:p>
            <a:r>
              <a:rPr lang="de-CH" sz="1200" b="0" dirty="0"/>
              <a:t>=</a:t>
            </a:r>
          </a:p>
          <a:p>
            <a:r>
              <a:rPr lang="de-CH" sz="1200" b="0" dirty="0" err="1"/>
              <a:t>Équilibre</a:t>
            </a:r>
            <a:endParaRPr lang="de-CH" sz="1200" b="0" dirty="0"/>
          </a:p>
        </p:txBody>
      </p:sp>
      <p:sp>
        <p:nvSpPr>
          <p:cNvPr id="60" name="Freihandform: Form 59">
            <a:extLst>
              <a:ext uri="{FF2B5EF4-FFF2-40B4-BE49-F238E27FC236}">
                <a16:creationId xmlns:a16="http://schemas.microsoft.com/office/drawing/2014/main" id="{A5F35348-4657-4472-B65A-ED2557830A95}"/>
              </a:ext>
            </a:extLst>
          </p:cNvPr>
          <p:cNvSpPr/>
          <p:nvPr/>
        </p:nvSpPr>
        <p:spPr bwMode="auto">
          <a:xfrm flipH="1">
            <a:off x="4328264" y="3017548"/>
            <a:ext cx="101868" cy="626507"/>
          </a:xfrm>
          <a:custGeom>
            <a:avLst/>
            <a:gdLst>
              <a:gd name="connsiteX0" fmla="*/ 0 w 0"/>
              <a:gd name="connsiteY0" fmla="*/ 350378 h 350378"/>
              <a:gd name="connsiteX1" fmla="*/ 0 w 0"/>
              <a:gd name="connsiteY1" fmla="*/ 0 h 350378"/>
            </a:gdLst>
            <a:ahLst/>
            <a:cxnLst>
              <a:cxn ang="0">
                <a:pos x="connsiteX0" y="connsiteY0"/>
              </a:cxn>
              <a:cxn ang="0">
                <a:pos x="connsiteX1" y="connsiteY1"/>
              </a:cxn>
            </a:cxnLst>
            <a:rect l="l" t="t" r="r" b="b"/>
            <a:pathLst>
              <a:path h="350378">
                <a:moveTo>
                  <a:pt x="0" y="350378"/>
                </a:moveTo>
                <a:lnTo>
                  <a:pt x="0" y="0"/>
                </a:lnTo>
              </a:path>
            </a:pathLst>
          </a:custGeom>
          <a:noFill/>
          <a:ln w="1905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33829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6160-5CB0-4599-8654-081EC51C5A77}"/>
              </a:ext>
            </a:extLst>
          </p:cNvPr>
          <p:cNvSpPr>
            <a:spLocks noGrp="1"/>
          </p:cNvSpPr>
          <p:nvPr>
            <p:ph type="title"/>
          </p:nvPr>
        </p:nvSpPr>
        <p:spPr>
          <a:xfrm>
            <a:off x="446087" y="332656"/>
            <a:ext cx="8251825" cy="698500"/>
          </a:xfrm>
        </p:spPr>
        <p:txBody>
          <a:bodyPr/>
          <a:lstStyle/>
          <a:p>
            <a:r>
              <a:rPr lang="en-GB" dirty="0" err="1"/>
              <a:t>Spécificité</a:t>
            </a:r>
            <a:r>
              <a:rPr lang="en-GB" dirty="0"/>
              <a:t> de graminées fourragères communes en Afrique subsaharienne (1/2)</a:t>
            </a:r>
          </a:p>
        </p:txBody>
      </p:sp>
      <p:graphicFrame>
        <p:nvGraphicFramePr>
          <p:cNvPr id="5" name="Table 4">
            <a:extLst>
              <a:ext uri="{FF2B5EF4-FFF2-40B4-BE49-F238E27FC236}">
                <a16:creationId xmlns:a16="http://schemas.microsoft.com/office/drawing/2014/main" id="{254CB1DA-BD17-4A33-956B-E0E908D98757}"/>
              </a:ext>
            </a:extLst>
          </p:cNvPr>
          <p:cNvGraphicFramePr>
            <a:graphicFrameLocks noGrp="1"/>
          </p:cNvGraphicFramePr>
          <p:nvPr>
            <p:extLst/>
          </p:nvPr>
        </p:nvGraphicFramePr>
        <p:xfrm>
          <a:off x="361950" y="1196753"/>
          <a:ext cx="8448674" cy="4834398"/>
        </p:xfrm>
        <a:graphic>
          <a:graphicData uri="http://schemas.openxmlformats.org/drawingml/2006/table">
            <a:tbl>
              <a:tblPr firstRow="1" firstCol="1" bandRow="1"/>
              <a:tblGrid>
                <a:gridCol w="1993463">
                  <a:extLst>
                    <a:ext uri="{9D8B030D-6E8A-4147-A177-3AD203B41FA5}">
                      <a16:colId xmlns:a16="http://schemas.microsoft.com/office/drawing/2014/main" val="2569324740"/>
                    </a:ext>
                  </a:extLst>
                </a:gridCol>
                <a:gridCol w="1045723">
                  <a:extLst>
                    <a:ext uri="{9D8B030D-6E8A-4147-A177-3AD203B41FA5}">
                      <a16:colId xmlns:a16="http://schemas.microsoft.com/office/drawing/2014/main" val="1312209071"/>
                    </a:ext>
                  </a:extLst>
                </a:gridCol>
                <a:gridCol w="1045723">
                  <a:extLst>
                    <a:ext uri="{9D8B030D-6E8A-4147-A177-3AD203B41FA5}">
                      <a16:colId xmlns:a16="http://schemas.microsoft.com/office/drawing/2014/main" val="2290923416"/>
                    </a:ext>
                  </a:extLst>
                </a:gridCol>
                <a:gridCol w="1045723">
                  <a:extLst>
                    <a:ext uri="{9D8B030D-6E8A-4147-A177-3AD203B41FA5}">
                      <a16:colId xmlns:a16="http://schemas.microsoft.com/office/drawing/2014/main" val="3244207012"/>
                    </a:ext>
                  </a:extLst>
                </a:gridCol>
                <a:gridCol w="1045723">
                  <a:extLst>
                    <a:ext uri="{9D8B030D-6E8A-4147-A177-3AD203B41FA5}">
                      <a16:colId xmlns:a16="http://schemas.microsoft.com/office/drawing/2014/main" val="1280291058"/>
                    </a:ext>
                  </a:extLst>
                </a:gridCol>
                <a:gridCol w="1115439">
                  <a:extLst>
                    <a:ext uri="{9D8B030D-6E8A-4147-A177-3AD203B41FA5}">
                      <a16:colId xmlns:a16="http://schemas.microsoft.com/office/drawing/2014/main" val="4291875640"/>
                    </a:ext>
                  </a:extLst>
                </a:gridCol>
                <a:gridCol w="1156880">
                  <a:extLst>
                    <a:ext uri="{9D8B030D-6E8A-4147-A177-3AD203B41FA5}">
                      <a16:colId xmlns:a16="http://schemas.microsoft.com/office/drawing/2014/main" val="1516021322"/>
                    </a:ext>
                  </a:extLst>
                </a:gridCol>
              </a:tblGrid>
              <a:tr h="357722">
                <a:tc>
                  <a:txBody>
                    <a:bodyPr/>
                    <a:lstStyle/>
                    <a:p>
                      <a:pPr>
                        <a:lnSpc>
                          <a:spcPct val="107000"/>
                        </a:lnSpc>
                        <a:spcAft>
                          <a:spcPts val="0"/>
                        </a:spcAft>
                      </a:pPr>
                      <a:endParaRPr lang="en-GB" sz="900" b="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Brachiaria </a:t>
                      </a:r>
                      <a:br>
                        <a:rPr lang="de-CH" sz="900" b="1">
                          <a:solidFill>
                            <a:srgbClr val="000000"/>
                          </a:solidFill>
                          <a:effectLst/>
                          <a:latin typeface="+mn-lt"/>
                          <a:ea typeface="Times New Roman" panose="02020603050405020304" pitchFamily="18" charset="0"/>
                          <a:cs typeface="Calibri" panose="020F0502020204030204" pitchFamily="34" charset="0"/>
                        </a:rPr>
                      </a:br>
                      <a:r>
                        <a:rPr lang="de-CH" sz="900" b="1" err="1">
                          <a:solidFill>
                            <a:srgbClr val="000000"/>
                          </a:solidFill>
                          <a:effectLst/>
                          <a:latin typeface="+mn-lt"/>
                          <a:ea typeface="Times New Roman" panose="02020603050405020304" pitchFamily="18" charset="0"/>
                          <a:cs typeface="Calibri" panose="020F0502020204030204" pitchFamily="34" charset="0"/>
                        </a:rPr>
                        <a:t>hyb</a:t>
                      </a:r>
                      <a:r>
                        <a:rPr lang="de-CH" sz="900" b="1">
                          <a:solidFill>
                            <a:srgbClr val="000000"/>
                          </a:solidFill>
                          <a:effectLst/>
                          <a:latin typeface="+mn-lt"/>
                          <a:ea typeface="Times New Roman" panose="02020603050405020304" pitchFamily="18" charset="0"/>
                          <a:cs typeface="Calibri" panose="020F0502020204030204" pitchFamily="34" charset="0"/>
                        </a:rPr>
                        <a:t>. </a:t>
                      </a:r>
                      <a:r>
                        <a:rPr lang="de-CH" sz="900" b="1" err="1">
                          <a:solidFill>
                            <a:srgbClr val="000000"/>
                          </a:solidFill>
                          <a:effectLst/>
                          <a:latin typeface="+mn-lt"/>
                          <a:ea typeface="Times New Roman" panose="02020603050405020304" pitchFamily="18" charset="0"/>
                          <a:cs typeface="Calibri" panose="020F0502020204030204" pitchFamily="34" charset="0"/>
                        </a:rPr>
                        <a:t>Mulato </a:t>
                      </a:r>
                      <a:r>
                        <a:rPr lang="de-CH" sz="900" b="1">
                          <a:solidFill>
                            <a:srgbClr val="000000"/>
                          </a:solidFill>
                          <a:effectLst/>
                          <a:latin typeface="+mn-lt"/>
                          <a:ea typeface="Times New Roman" panose="02020603050405020304" pitchFamily="18" charset="0"/>
                          <a:cs typeface="Calibri" panose="020F0502020204030204" pitchFamily="34" charset="0"/>
                        </a:rPr>
                        <a:t>II</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Brachiaria </a:t>
                      </a:r>
                      <a:br>
                        <a:rPr lang="de-CH" sz="900" b="1">
                          <a:solidFill>
                            <a:srgbClr val="000000"/>
                          </a:solidFill>
                          <a:effectLst/>
                          <a:latin typeface="+mn-lt"/>
                          <a:ea typeface="Times New Roman" panose="02020603050405020304" pitchFamily="18" charset="0"/>
                          <a:cs typeface="Calibri" panose="020F0502020204030204" pitchFamily="34" charset="0"/>
                        </a:rPr>
                      </a:br>
                      <a:r>
                        <a:rPr lang="de-CH" sz="900" b="1">
                          <a:solidFill>
                            <a:srgbClr val="000000"/>
                          </a:solidFill>
                          <a:effectLst/>
                          <a:latin typeface="+mn-lt"/>
                          <a:ea typeface="Times New Roman" panose="02020603050405020304" pitchFamily="18" charset="0"/>
                          <a:cs typeface="Calibri" panose="020F0502020204030204" pitchFamily="34" charset="0"/>
                        </a:rPr>
                        <a:t>hyb. Caïman</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Brachiaria </a:t>
                      </a:r>
                      <a:br>
                        <a:rPr lang="de-CH" sz="900" b="1">
                          <a:solidFill>
                            <a:srgbClr val="000000"/>
                          </a:solidFill>
                          <a:effectLst/>
                          <a:latin typeface="+mn-lt"/>
                          <a:ea typeface="Times New Roman" panose="02020603050405020304" pitchFamily="18" charset="0"/>
                          <a:cs typeface="Calibri" panose="020F0502020204030204" pitchFamily="34" charset="0"/>
                        </a:rPr>
                      </a:br>
                      <a:r>
                        <a:rPr lang="de-CH" sz="900" b="1">
                          <a:solidFill>
                            <a:srgbClr val="000000"/>
                          </a:solidFill>
                          <a:effectLst/>
                          <a:latin typeface="+mn-lt"/>
                          <a:ea typeface="Times New Roman" panose="02020603050405020304" pitchFamily="18" charset="0"/>
                          <a:cs typeface="Calibri" panose="020F0502020204030204" pitchFamily="34" charset="0"/>
                        </a:rPr>
                        <a:t>hyb. Cobra</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Brachiaria </a:t>
                      </a:r>
                      <a:br>
                        <a:rPr lang="de-CH" sz="900" b="1">
                          <a:solidFill>
                            <a:srgbClr val="000000"/>
                          </a:solidFill>
                          <a:effectLst/>
                          <a:latin typeface="+mn-lt"/>
                          <a:ea typeface="Times New Roman" panose="02020603050405020304" pitchFamily="18" charset="0"/>
                          <a:cs typeface="Calibri" panose="020F0502020204030204" pitchFamily="34" charset="0"/>
                        </a:rPr>
                      </a:br>
                      <a:r>
                        <a:rPr lang="de-CH" sz="900" b="1">
                          <a:solidFill>
                            <a:srgbClr val="000000"/>
                          </a:solidFill>
                          <a:effectLst/>
                          <a:latin typeface="+mn-lt"/>
                          <a:ea typeface="Times New Roman" panose="02020603050405020304" pitchFamily="18" charset="0"/>
                          <a:cs typeface="Calibri" panose="020F0502020204030204" pitchFamily="34" charset="0"/>
                        </a:rPr>
                        <a:t>hyb. Camello</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Brachiaria </a:t>
                      </a:r>
                      <a:br>
                        <a:rPr lang="de-CH" sz="900" b="1">
                          <a:solidFill>
                            <a:srgbClr val="000000"/>
                          </a:solidFill>
                          <a:effectLst/>
                          <a:latin typeface="+mn-lt"/>
                          <a:ea typeface="Times New Roman" panose="02020603050405020304" pitchFamily="18" charset="0"/>
                          <a:cs typeface="Calibri" panose="020F0502020204030204" pitchFamily="34" charset="0"/>
                        </a:rPr>
                      </a:br>
                      <a:r>
                        <a:rPr lang="de-CH" sz="900" b="1">
                          <a:solidFill>
                            <a:srgbClr val="000000"/>
                          </a:solidFill>
                          <a:effectLst/>
                          <a:latin typeface="+mn-lt"/>
                          <a:ea typeface="Times New Roman" panose="02020603050405020304" pitchFamily="18" charset="0"/>
                          <a:cs typeface="Calibri" panose="020F0502020204030204" pitchFamily="34" charset="0"/>
                        </a:rPr>
                        <a:t>cv. Basilic</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Brachiaria cv. Xaraes (Toledo)</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468694617"/>
                  </a:ext>
                </a:extLst>
              </a:tr>
              <a:tr h="236454">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Appétence</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élevée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élevée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élevée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élevée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380488539"/>
                  </a:ext>
                </a:extLst>
              </a:tr>
              <a:tr h="236454">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Digestibilité</a:t>
                      </a:r>
                      <a:r>
                        <a:rPr lang="de-CH" sz="900" b="1" dirty="0">
                          <a:solidFill>
                            <a:srgbClr val="000000"/>
                          </a:solidFill>
                          <a:effectLst/>
                          <a:latin typeface="+mn-lt"/>
                          <a:ea typeface="Times New Roman" panose="02020603050405020304" pitchFamily="18" charset="0"/>
                          <a:cs typeface="Calibri" panose="020F0502020204030204" pitchFamily="34" charset="0"/>
                        </a:rPr>
                        <a:t> (%)</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élevée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élevée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élevée</a:t>
                      </a:r>
                      <a:r>
                        <a:rPr lang="de-CH" sz="900" dirty="0">
                          <a:solidFill>
                            <a:srgbClr val="000000"/>
                          </a:solidFill>
                          <a:effectLst/>
                          <a:latin typeface="+mn-lt"/>
                          <a:ea typeface="Times New Roman" panose="02020603050405020304" pitchFamily="18" charset="0"/>
                          <a:cs typeface="Calibri" panose="020F0502020204030204" pitchFamily="34" charset="0"/>
                        </a:rPr>
                        <a:t> (&gt;69 %)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élevée</a:t>
                      </a:r>
                      <a:r>
                        <a:rPr lang="de-CH" sz="900" dirty="0">
                          <a:solidFill>
                            <a:srgbClr val="000000"/>
                          </a:solidFill>
                          <a:effectLst/>
                          <a:latin typeface="+mn-lt"/>
                          <a:ea typeface="Times New Roman" panose="02020603050405020304" pitchFamily="18" charset="0"/>
                          <a:cs typeface="Calibri" panose="020F0502020204030204" pitchFamily="34" charset="0"/>
                        </a:rPr>
                        <a:t> (&gt;62 %)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bonne </a:t>
                      </a:r>
                      <a:r>
                        <a:rPr lang="de-CH" sz="900">
                          <a:solidFill>
                            <a:srgbClr val="000000"/>
                          </a:solidFill>
                          <a:effectLst/>
                          <a:latin typeface="+mn-lt"/>
                          <a:ea typeface="Times New Roman" panose="02020603050405020304" pitchFamily="18" charset="0"/>
                          <a:cs typeface="Calibri" panose="020F0502020204030204" pitchFamily="34" charset="0"/>
                        </a:rPr>
                        <a:t>(50 ̶ 60 %)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r>
                        <a:rPr lang="de-CH" sz="900" dirty="0">
                          <a:solidFill>
                            <a:srgbClr val="000000"/>
                          </a:solidFill>
                          <a:effectLst/>
                          <a:latin typeface="+mn-lt"/>
                          <a:ea typeface="Times New Roman" panose="02020603050405020304" pitchFamily="18" charset="0"/>
                          <a:cs typeface="Calibri" panose="020F0502020204030204" pitchFamily="34" charset="0"/>
                        </a:rPr>
                        <a:t> (55 -70 %)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698693784"/>
                  </a:ext>
                </a:extLst>
              </a:tr>
              <a:tr h="236454">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Potentiel</a:t>
                      </a:r>
                      <a:r>
                        <a:rPr lang="de-CH" sz="900" b="1" dirty="0">
                          <a:solidFill>
                            <a:srgbClr val="000000"/>
                          </a:solidFill>
                          <a:effectLst/>
                          <a:latin typeface="+mn-lt"/>
                          <a:ea typeface="Times New Roman" panose="02020603050405020304" pitchFamily="18" charset="0"/>
                          <a:cs typeface="Calibri" panose="020F0502020204030204" pitchFamily="34" charset="0"/>
                        </a:rPr>
                        <a:t> en </a:t>
                      </a:r>
                      <a:r>
                        <a:rPr lang="de-CH" sz="900" b="1" dirty="0" err="1">
                          <a:solidFill>
                            <a:srgbClr val="000000"/>
                          </a:solidFill>
                          <a:effectLst/>
                          <a:latin typeface="+mn-lt"/>
                          <a:ea typeface="Times New Roman" panose="02020603050405020304" pitchFamily="18" charset="0"/>
                          <a:cs typeface="Calibri" panose="020F0502020204030204" pitchFamily="34" charset="0"/>
                        </a:rPr>
                        <a:t>protéines</a:t>
                      </a:r>
                      <a:r>
                        <a:rPr lang="de-CH" sz="900" b="1" dirty="0">
                          <a:solidFill>
                            <a:srgbClr val="000000"/>
                          </a:solidFill>
                          <a:effectLst/>
                          <a:latin typeface="+mn-lt"/>
                          <a:ea typeface="Times New Roman" panose="02020603050405020304" pitchFamily="18" charset="0"/>
                          <a:cs typeface="Calibri" panose="020F0502020204030204" pitchFamily="34" charset="0"/>
                        </a:rPr>
                        <a:t> </a:t>
                      </a:r>
                      <a:r>
                        <a:rPr lang="de-CH" sz="900" b="1" dirty="0" err="1">
                          <a:solidFill>
                            <a:srgbClr val="000000"/>
                          </a:solidFill>
                          <a:effectLst/>
                          <a:latin typeface="+mn-lt"/>
                          <a:ea typeface="Times New Roman" panose="02020603050405020304" pitchFamily="18" charset="0"/>
                          <a:cs typeface="Calibri" panose="020F0502020204030204" pitchFamily="34" charset="0"/>
                        </a:rPr>
                        <a:t>brutes</a:t>
                      </a:r>
                      <a:r>
                        <a:rPr lang="de-CH" sz="900" b="1" dirty="0">
                          <a:solidFill>
                            <a:srgbClr val="000000"/>
                          </a:solidFill>
                          <a:effectLst/>
                          <a:latin typeface="+mn-lt"/>
                          <a:ea typeface="Times New Roman" panose="02020603050405020304" pitchFamily="18" charset="0"/>
                          <a:cs typeface="Calibri" panose="020F0502020204030204" pitchFamily="34" charset="0"/>
                        </a:rPr>
                        <a:t> (%)</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jusqu'à </a:t>
                      </a:r>
                      <a:r>
                        <a:rPr lang="de-CH" sz="900">
                          <a:solidFill>
                            <a:srgbClr val="000000"/>
                          </a:solidFill>
                          <a:effectLst/>
                          <a:latin typeface="+mn-lt"/>
                          <a:ea typeface="Times New Roman" panose="02020603050405020304" pitchFamily="18" charset="0"/>
                          <a:cs typeface="Calibri" panose="020F0502020204030204" pitchFamily="34" charset="0"/>
                        </a:rPr>
                        <a:t>18 ans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jusqu'à 17 ans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jusqu'à 17 ans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14-16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7 -10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7 -14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426332204"/>
                  </a:ext>
                </a:extLst>
              </a:tr>
              <a:tr h="236454">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Tolérance à l'engorgement</a:t>
                      </a:r>
                      <a:endParaRPr lang="en-GB" sz="9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pauvre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élevée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pauvre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pauvre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modérée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faible</a:t>
                      </a:r>
                      <a:r>
                        <a:rPr lang="de-CH" sz="900" dirty="0">
                          <a:solidFill>
                            <a:srgbClr val="000000"/>
                          </a:solidFill>
                          <a:effectLst/>
                          <a:latin typeface="+mn-lt"/>
                          <a:ea typeface="Times New Roman" panose="02020603050405020304" pitchFamily="18" charset="0"/>
                          <a:cs typeface="Calibri" panose="020F0502020204030204" pitchFamily="34" charset="0"/>
                        </a:rPr>
                        <a:t> à </a:t>
                      </a:r>
                      <a:r>
                        <a:rPr lang="de-CH" sz="900" dirty="0" err="1">
                          <a:solidFill>
                            <a:srgbClr val="000000"/>
                          </a:solidFill>
                          <a:effectLst/>
                          <a:latin typeface="+mn-lt"/>
                          <a:ea typeface="Times New Roman" panose="02020603050405020304" pitchFamily="18" charset="0"/>
                          <a:cs typeface="Calibri" panose="020F0502020204030204" pitchFamily="34" charset="0"/>
                        </a:rPr>
                        <a:t>modérée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368355349"/>
                  </a:ext>
                </a:extLst>
              </a:tr>
              <a:tr h="236454">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Tolérance à la sécheresse</a:t>
                      </a:r>
                      <a:endParaRPr lang="en-GB" sz="9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modérée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moyenne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100384026"/>
                  </a:ext>
                </a:extLst>
              </a:tr>
              <a:tr h="237893">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Besoin</a:t>
                      </a:r>
                      <a:r>
                        <a:rPr lang="de-CH" sz="900" b="1" dirty="0">
                          <a:solidFill>
                            <a:srgbClr val="000000"/>
                          </a:solidFill>
                          <a:effectLst/>
                          <a:latin typeface="+mn-lt"/>
                          <a:ea typeface="Times New Roman" panose="02020603050405020304" pitchFamily="18" charset="0"/>
                          <a:cs typeface="Calibri" panose="020F0502020204030204" pitchFamily="34" charset="0"/>
                        </a:rPr>
                        <a:t> en </a:t>
                      </a:r>
                      <a:r>
                        <a:rPr lang="de-CH" sz="900" b="1" dirty="0" err="1">
                          <a:solidFill>
                            <a:srgbClr val="000000"/>
                          </a:solidFill>
                          <a:effectLst/>
                          <a:latin typeface="+mn-lt"/>
                          <a:ea typeface="Times New Roman" panose="02020603050405020304" pitchFamily="18" charset="0"/>
                          <a:cs typeface="Calibri" panose="020F0502020204030204" pitchFamily="34" charset="0"/>
                        </a:rPr>
                        <a:t>eau</a:t>
                      </a:r>
                      <a:r>
                        <a:rPr lang="de-CH" sz="900" b="1" dirty="0">
                          <a:solidFill>
                            <a:srgbClr val="000000"/>
                          </a:solidFill>
                          <a:effectLst/>
                          <a:latin typeface="+mn-lt"/>
                          <a:ea typeface="Times New Roman" panose="02020603050405020304" pitchFamily="18" charset="0"/>
                          <a:cs typeface="Calibri" panose="020F0502020204030204" pitchFamily="34" charset="0"/>
                        </a:rPr>
                        <a:t> </a:t>
                      </a:r>
                      <a:r>
                        <a:rPr lang="de-CH" sz="900" b="1" dirty="0" err="1">
                          <a:solidFill>
                            <a:srgbClr val="000000"/>
                          </a:solidFill>
                          <a:effectLst/>
                          <a:latin typeface="+mn-lt"/>
                          <a:ea typeface="Times New Roman" panose="02020603050405020304" pitchFamily="18" charset="0"/>
                          <a:cs typeface="Calibri" panose="020F0502020204030204" pitchFamily="34" charset="0"/>
                        </a:rPr>
                        <a:t>minimum</a:t>
                      </a:r>
                      <a:r>
                        <a:rPr lang="de-CH" sz="900" b="1" dirty="0">
                          <a:solidFill>
                            <a:srgbClr val="000000"/>
                          </a:solidFill>
                          <a:effectLst/>
                          <a:latin typeface="+mn-lt"/>
                          <a:ea typeface="Times New Roman" panose="02020603050405020304" pitchFamily="18" charset="0"/>
                          <a:cs typeface="Calibri" panose="020F0502020204030204" pitchFamily="34" charset="0"/>
                        </a:rPr>
                        <a:t> (mm)</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700-800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700-800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700-800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450 (&gt;300)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1000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900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407029263"/>
                  </a:ext>
                </a:extLst>
              </a:tr>
              <a:tr h="237893">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Densité</a:t>
                      </a:r>
                      <a:r>
                        <a:rPr lang="de-CH" sz="900" b="1" baseline="0" dirty="0">
                          <a:solidFill>
                            <a:srgbClr val="000000"/>
                          </a:solidFill>
                          <a:effectLst/>
                          <a:latin typeface="+mn-lt"/>
                          <a:ea typeface="Times New Roman" panose="02020603050405020304" pitchFamily="18" charset="0"/>
                          <a:cs typeface="Calibri" panose="020F0502020204030204" pitchFamily="34" charset="0"/>
                        </a:rPr>
                        <a:t> de </a:t>
                      </a:r>
                      <a:r>
                        <a:rPr lang="de-CH" sz="900" b="1" baseline="0" dirty="0" err="1">
                          <a:solidFill>
                            <a:srgbClr val="000000"/>
                          </a:solidFill>
                          <a:effectLst/>
                          <a:latin typeface="+mn-lt"/>
                          <a:ea typeface="Times New Roman" panose="02020603050405020304" pitchFamily="18" charset="0"/>
                          <a:cs typeface="Calibri" panose="020F0502020204030204" pitchFamily="34" charset="0"/>
                        </a:rPr>
                        <a:t>semence</a:t>
                      </a:r>
                      <a:r>
                        <a:rPr lang="de-CH" sz="900" b="1" baseline="0" dirty="0">
                          <a:solidFill>
                            <a:srgbClr val="000000"/>
                          </a:solidFill>
                          <a:effectLst/>
                          <a:latin typeface="+mn-lt"/>
                          <a:ea typeface="Times New Roman" panose="02020603050405020304" pitchFamily="18" charset="0"/>
                          <a:cs typeface="Calibri" panose="020F0502020204030204" pitchFamily="34" charset="0"/>
                        </a:rPr>
                        <a:t> </a:t>
                      </a:r>
                      <a:r>
                        <a:rPr lang="de-CH" sz="900" b="1" dirty="0">
                          <a:solidFill>
                            <a:srgbClr val="000000"/>
                          </a:solidFill>
                          <a:effectLst/>
                          <a:latin typeface="+mn-lt"/>
                          <a:ea typeface="Times New Roman" panose="02020603050405020304" pitchFamily="18" charset="0"/>
                          <a:cs typeface="Calibri" panose="020F0502020204030204" pitchFamily="34" charset="0"/>
                        </a:rPr>
                        <a:t>(kg/ha)</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8 -10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8-10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8-10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8-10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8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8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688505231"/>
                  </a:ext>
                </a:extLst>
              </a:tr>
              <a:tr h="296669">
                <a:tc>
                  <a:txBody>
                    <a:bodyPr/>
                    <a:lstStyle/>
                    <a:p>
                      <a:pPr>
                        <a:lnSpc>
                          <a:spcPct val="107000"/>
                        </a:lnSpc>
                        <a:spcAft>
                          <a:spcPts val="0"/>
                        </a:spcAft>
                      </a:pPr>
                      <a:r>
                        <a:rPr lang="en-GB" sz="900" b="1" dirty="0" err="1">
                          <a:solidFill>
                            <a:srgbClr val="000000"/>
                          </a:solidFill>
                          <a:effectLst/>
                          <a:latin typeface="+mn-lt"/>
                          <a:ea typeface="Times New Roman" panose="02020603050405020304" pitchFamily="18" charset="0"/>
                          <a:cs typeface="Calibri" panose="020F0502020204030204" pitchFamily="34" charset="0"/>
                        </a:rPr>
                        <a:t>Espacement</a:t>
                      </a:r>
                      <a:r>
                        <a:rPr lang="en-GB" sz="900" b="1" dirty="0">
                          <a:solidFill>
                            <a:srgbClr val="000000"/>
                          </a:solidFill>
                          <a:effectLst/>
                          <a:latin typeface="+mn-lt"/>
                          <a:ea typeface="Times New Roman" panose="02020603050405020304" pitchFamily="18" charset="0"/>
                          <a:cs typeface="Calibri" panose="020F0502020204030204" pitchFamily="34" charset="0"/>
                        </a:rPr>
                        <a:t> </a:t>
                      </a:r>
                      <a:br>
                        <a:rPr lang="en-GB" sz="900" b="1" dirty="0">
                          <a:solidFill>
                            <a:srgbClr val="000000"/>
                          </a:solidFill>
                          <a:effectLst/>
                          <a:latin typeface="+mn-lt"/>
                          <a:ea typeface="Times New Roman" panose="02020603050405020304" pitchFamily="18" charset="0"/>
                          <a:cs typeface="Calibri" panose="020F0502020204030204" pitchFamily="34" charset="0"/>
                        </a:rPr>
                      </a:br>
                      <a:r>
                        <a:rPr lang="en-GB" sz="900" b="1" dirty="0">
                          <a:solidFill>
                            <a:srgbClr val="000000"/>
                          </a:solidFill>
                          <a:effectLst/>
                          <a:latin typeface="+mn-lt"/>
                          <a:ea typeface="Times New Roman" panose="02020603050405020304" pitchFamily="18" charset="0"/>
                          <a:cs typeface="Calibri" panose="020F0502020204030204" pitchFamily="34" charset="0"/>
                        </a:rPr>
                        <a:t>(sur</a:t>
                      </a:r>
                      <a:r>
                        <a:rPr lang="en-GB" sz="900" b="1" baseline="0" dirty="0">
                          <a:solidFill>
                            <a:srgbClr val="000000"/>
                          </a:solidFill>
                          <a:effectLst/>
                          <a:latin typeface="+mn-lt"/>
                          <a:ea typeface="Times New Roman" panose="02020603050405020304" pitchFamily="18" charset="0"/>
                          <a:cs typeface="Calibri" panose="020F0502020204030204" pitchFamily="34" charset="0"/>
                        </a:rPr>
                        <a:t> la</a:t>
                      </a:r>
                      <a:r>
                        <a:rPr lang="en-GB" sz="900" b="1" dirty="0">
                          <a:solidFill>
                            <a:srgbClr val="000000"/>
                          </a:solidFill>
                          <a:effectLst/>
                          <a:latin typeface="+mn-lt"/>
                          <a:ea typeface="Times New Roman" panose="02020603050405020304" pitchFamily="18" charset="0"/>
                          <a:cs typeface="Calibri" panose="020F0502020204030204" pitchFamily="34" charset="0"/>
                        </a:rPr>
                        <a:t> </a:t>
                      </a:r>
                      <a:r>
                        <a:rPr lang="en-GB" sz="900" b="1" dirty="0" err="1">
                          <a:solidFill>
                            <a:srgbClr val="000000"/>
                          </a:solidFill>
                          <a:effectLst/>
                          <a:latin typeface="+mn-lt"/>
                          <a:ea typeface="Times New Roman" panose="02020603050405020304" pitchFamily="18" charset="0"/>
                          <a:cs typeface="Calibri" panose="020F0502020204030204" pitchFamily="34" charset="0"/>
                        </a:rPr>
                        <a:t>ligne</a:t>
                      </a:r>
                      <a:r>
                        <a:rPr lang="en-GB" sz="900" b="1" dirty="0">
                          <a:solidFill>
                            <a:srgbClr val="000000"/>
                          </a:solidFill>
                          <a:effectLst/>
                          <a:latin typeface="+mn-lt"/>
                          <a:ea typeface="Times New Roman" panose="02020603050405020304" pitchFamily="18" charset="0"/>
                          <a:cs typeface="Calibri" panose="020F0502020204030204" pitchFamily="34" charset="0"/>
                        </a:rPr>
                        <a:t> et entre les </a:t>
                      </a:r>
                      <a:r>
                        <a:rPr lang="en-GB" sz="900" b="1" dirty="0" err="1">
                          <a:solidFill>
                            <a:srgbClr val="000000"/>
                          </a:solidFill>
                          <a:effectLst/>
                          <a:latin typeface="+mn-lt"/>
                          <a:ea typeface="Times New Roman" panose="02020603050405020304" pitchFamily="18" charset="0"/>
                          <a:cs typeface="Calibri" panose="020F0502020204030204" pitchFamily="34" charset="0"/>
                        </a:rPr>
                        <a:t>lignes</a:t>
                      </a:r>
                      <a:r>
                        <a:rPr lang="en-GB" sz="900" b="1" dirty="0">
                          <a:solidFill>
                            <a:srgbClr val="000000"/>
                          </a:solidFill>
                          <a:effectLst/>
                          <a:latin typeface="+mn-lt"/>
                          <a:ea typeface="Times New Roman" panose="02020603050405020304" pitchFamily="18" charset="0"/>
                          <a:cs typeface="Calibri" panose="020F0502020204030204" pitchFamily="34" charset="0"/>
                        </a:rPr>
                        <a:t>)</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6">
                  <a:txBody>
                    <a:bodyPr/>
                    <a:lstStyle/>
                    <a:p>
                      <a:pPr algn="ctr">
                        <a:lnSpc>
                          <a:spcPct val="107000"/>
                        </a:lnSpc>
                        <a:spcAft>
                          <a:spcPts val="0"/>
                        </a:spcAft>
                      </a:pPr>
                      <a:r>
                        <a:rPr lang="en-GB" sz="900" dirty="0">
                          <a:solidFill>
                            <a:srgbClr val="000000"/>
                          </a:solidFill>
                          <a:effectLst/>
                          <a:latin typeface="+mn-lt"/>
                          <a:ea typeface="Times New Roman" panose="02020603050405020304" pitchFamily="18" charset="0"/>
                          <a:cs typeface="Calibri" panose="020F0502020204030204" pitchFamily="34" charset="0"/>
                        </a:rPr>
                        <a:t>pour </a:t>
                      </a:r>
                      <a:r>
                        <a:rPr lang="en-GB" sz="900" dirty="0" err="1">
                          <a:solidFill>
                            <a:srgbClr val="000000"/>
                          </a:solidFill>
                          <a:effectLst/>
                          <a:latin typeface="+mn-lt"/>
                          <a:ea typeface="Times New Roman" panose="02020603050405020304" pitchFamily="18" charset="0"/>
                          <a:cs typeface="Calibri" panose="020F0502020204030204" pitchFamily="34" charset="0"/>
                        </a:rPr>
                        <a:t>tous</a:t>
                      </a:r>
                      <a:r>
                        <a:rPr lang="en-GB" sz="900" dirty="0">
                          <a:solidFill>
                            <a:srgbClr val="000000"/>
                          </a:solidFill>
                          <a:effectLst/>
                          <a:latin typeface="+mn-lt"/>
                          <a:ea typeface="Times New Roman" panose="02020603050405020304" pitchFamily="18" charset="0"/>
                          <a:cs typeface="Calibri" panose="020F0502020204030204" pitchFamily="34" charset="0"/>
                        </a:rPr>
                        <a:t> les </a:t>
                      </a:r>
                      <a:r>
                        <a:rPr lang="en-GB" sz="900" dirty="0" err="1">
                          <a:solidFill>
                            <a:srgbClr val="000000"/>
                          </a:solidFill>
                          <a:effectLst/>
                          <a:latin typeface="+mn-lt"/>
                          <a:ea typeface="Times New Roman" panose="02020603050405020304" pitchFamily="18" charset="0"/>
                          <a:cs typeface="Calibri" panose="020F0502020204030204" pitchFamily="34" charset="0"/>
                        </a:rPr>
                        <a:t>Brachiaria</a:t>
                      </a:r>
                      <a:r>
                        <a:rPr lang="en-GB" sz="900" dirty="0">
                          <a:solidFill>
                            <a:srgbClr val="000000"/>
                          </a:solidFill>
                          <a:effectLst/>
                          <a:latin typeface="+mn-lt"/>
                          <a:ea typeface="Times New Roman" panose="02020603050405020304" pitchFamily="18" charset="0"/>
                          <a:cs typeface="Calibri" panose="020F0502020204030204" pitchFamily="34" charset="0"/>
                        </a:rPr>
                        <a:t> et Panicum: 30 cm dans la </a:t>
                      </a:r>
                      <a:r>
                        <a:rPr lang="en-GB" sz="900" dirty="0" err="1">
                          <a:solidFill>
                            <a:srgbClr val="000000"/>
                          </a:solidFill>
                          <a:effectLst/>
                          <a:latin typeface="+mn-lt"/>
                          <a:ea typeface="Times New Roman" panose="02020603050405020304" pitchFamily="18" charset="0"/>
                          <a:cs typeface="Calibri" panose="020F0502020204030204" pitchFamily="34" charset="0"/>
                        </a:rPr>
                        <a:t>ligne</a:t>
                      </a:r>
                      <a:r>
                        <a:rPr lang="en-GB" sz="900" dirty="0">
                          <a:solidFill>
                            <a:srgbClr val="000000"/>
                          </a:solidFill>
                          <a:effectLst/>
                          <a:latin typeface="+mn-lt"/>
                          <a:ea typeface="Times New Roman" panose="02020603050405020304" pitchFamily="18" charset="0"/>
                          <a:cs typeface="Calibri" panose="020F0502020204030204" pitchFamily="34" charset="0"/>
                        </a:rPr>
                        <a:t> et 45-50 cm entre les </a:t>
                      </a:r>
                      <a:r>
                        <a:rPr lang="en-GB" sz="900" dirty="0" err="1">
                          <a:solidFill>
                            <a:srgbClr val="000000"/>
                          </a:solidFill>
                          <a:effectLst/>
                          <a:latin typeface="+mn-lt"/>
                          <a:ea typeface="Times New Roman" panose="02020603050405020304" pitchFamily="18" charset="0"/>
                          <a:cs typeface="Calibri" panose="020F0502020204030204" pitchFamily="34" charset="0"/>
                        </a:rPr>
                        <a:t>lignes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EC"/>
                    </a:solidFill>
                  </a:tcPr>
                </a:tc>
                <a:extLst>
                  <a:ext uri="{0D108BD9-81ED-4DB2-BD59-A6C34878D82A}">
                    <a16:rowId xmlns:a16="http://schemas.microsoft.com/office/drawing/2014/main" val="4103088401"/>
                  </a:ext>
                </a:extLst>
              </a:tr>
              <a:tr h="237893">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Temps</a:t>
                      </a:r>
                      <a:r>
                        <a:rPr lang="de-CH" sz="900" b="1" dirty="0">
                          <a:solidFill>
                            <a:srgbClr val="000000"/>
                          </a:solidFill>
                          <a:effectLst/>
                          <a:latin typeface="+mn-lt"/>
                          <a:ea typeface="Times New Roman" panose="02020603050405020304" pitchFamily="18" charset="0"/>
                          <a:cs typeface="Calibri" panose="020F0502020204030204" pitchFamily="34" charset="0"/>
                        </a:rPr>
                        <a:t> de </a:t>
                      </a:r>
                      <a:r>
                        <a:rPr lang="de-CH" sz="900" b="1" dirty="0" err="1">
                          <a:solidFill>
                            <a:srgbClr val="000000"/>
                          </a:solidFill>
                          <a:effectLst/>
                          <a:latin typeface="+mn-lt"/>
                          <a:ea typeface="Times New Roman" panose="02020603050405020304" pitchFamily="18" charset="0"/>
                          <a:cs typeface="Calibri" panose="020F0502020204030204" pitchFamily="34" charset="0"/>
                        </a:rPr>
                        <a:t>germination</a:t>
                      </a:r>
                      <a:r>
                        <a:rPr lang="de-CH" sz="900" b="1" dirty="0">
                          <a:solidFill>
                            <a:srgbClr val="000000"/>
                          </a:solidFill>
                          <a:effectLst/>
                          <a:latin typeface="+mn-lt"/>
                          <a:ea typeface="Times New Roman" panose="02020603050405020304" pitchFamily="18" charset="0"/>
                          <a:cs typeface="Calibri" panose="020F0502020204030204" pitchFamily="34" charset="0"/>
                        </a:rPr>
                        <a:t> en </a:t>
                      </a:r>
                      <a:r>
                        <a:rPr lang="de-CH" sz="900" b="1" dirty="0" err="1">
                          <a:solidFill>
                            <a:srgbClr val="000000"/>
                          </a:solidFill>
                          <a:effectLst/>
                          <a:latin typeface="+mn-lt"/>
                          <a:ea typeface="Times New Roman" panose="02020603050405020304" pitchFamily="18" charset="0"/>
                          <a:cs typeface="Calibri" panose="020F0502020204030204" pitchFamily="34" charset="0"/>
                        </a:rPr>
                        <a:t>jours</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7-21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7-21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 ̶ 21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7-21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7-21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7-21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239466916"/>
                  </a:ext>
                </a:extLst>
              </a:tr>
              <a:tr h="237893">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Jours</a:t>
                      </a:r>
                      <a:r>
                        <a:rPr lang="de-CH" sz="900" b="1" dirty="0">
                          <a:solidFill>
                            <a:srgbClr val="000000"/>
                          </a:solidFill>
                          <a:effectLst/>
                          <a:latin typeface="+mn-lt"/>
                          <a:ea typeface="Times New Roman" panose="02020603050405020304" pitchFamily="18" charset="0"/>
                          <a:cs typeface="Calibri" panose="020F0502020204030204" pitchFamily="34" charset="0"/>
                        </a:rPr>
                        <a:t> avant la </a:t>
                      </a:r>
                      <a:r>
                        <a:rPr lang="de-CH" sz="900" b="1" dirty="0" err="1">
                          <a:solidFill>
                            <a:srgbClr val="000000"/>
                          </a:solidFill>
                          <a:effectLst/>
                          <a:latin typeface="+mn-lt"/>
                          <a:ea typeface="Times New Roman" panose="02020603050405020304" pitchFamily="18" charset="0"/>
                          <a:cs typeface="Calibri" panose="020F0502020204030204" pitchFamily="34" charset="0"/>
                        </a:rPr>
                        <a:t>première</a:t>
                      </a:r>
                      <a:r>
                        <a:rPr lang="de-CH" sz="900" b="1" dirty="0">
                          <a:solidFill>
                            <a:srgbClr val="000000"/>
                          </a:solidFill>
                          <a:effectLst/>
                          <a:latin typeface="+mn-lt"/>
                          <a:ea typeface="Times New Roman" panose="02020603050405020304" pitchFamily="18" charset="0"/>
                          <a:cs typeface="Calibri" panose="020F0502020204030204" pitchFamily="34" charset="0"/>
                        </a:rPr>
                        <a:t> </a:t>
                      </a:r>
                      <a:r>
                        <a:rPr lang="de-CH" sz="900" b="1" dirty="0" err="1">
                          <a:solidFill>
                            <a:srgbClr val="000000"/>
                          </a:solidFill>
                          <a:effectLst/>
                          <a:latin typeface="+mn-lt"/>
                          <a:ea typeface="Times New Roman" panose="02020603050405020304" pitchFamily="18" charset="0"/>
                          <a:cs typeface="Calibri" panose="020F0502020204030204" pitchFamily="34" charset="0"/>
                        </a:rPr>
                        <a:t>coupe</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70-80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90-100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80-90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80-100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env</a:t>
                      </a:r>
                      <a:r>
                        <a:rPr lang="de-CH" sz="900" dirty="0">
                          <a:solidFill>
                            <a:srgbClr val="000000"/>
                          </a:solidFill>
                          <a:effectLst/>
                          <a:latin typeface="+mn-lt"/>
                          <a:ea typeface="Times New Roman" panose="02020603050405020304" pitchFamily="18" charset="0"/>
                          <a:cs typeface="Calibri" panose="020F0502020204030204" pitchFamily="34" charset="0"/>
                        </a:rPr>
                        <a:t>. 90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   </a:t>
                      </a:r>
                      <a:r>
                        <a:rPr lang="de-CH" sz="900" dirty="0" err="1">
                          <a:solidFill>
                            <a:srgbClr val="000000"/>
                          </a:solidFill>
                          <a:effectLst/>
                          <a:latin typeface="+mn-lt"/>
                          <a:ea typeface="Times New Roman" panose="02020603050405020304" pitchFamily="18" charset="0"/>
                          <a:cs typeface="Calibri" panose="020F0502020204030204" pitchFamily="34" charset="0"/>
                        </a:rPr>
                        <a:t>env</a:t>
                      </a:r>
                      <a:r>
                        <a:rPr lang="de-CH" sz="900" dirty="0">
                          <a:solidFill>
                            <a:srgbClr val="000000"/>
                          </a:solidFill>
                          <a:effectLst/>
                          <a:latin typeface="+mn-lt"/>
                          <a:ea typeface="Times New Roman" panose="02020603050405020304" pitchFamily="18" charset="0"/>
                          <a:cs typeface="Calibri" panose="020F0502020204030204" pitchFamily="34" charset="0"/>
                        </a:rPr>
                        <a:t>. 90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336014056"/>
                  </a:ext>
                </a:extLst>
              </a:tr>
              <a:tr h="237893">
                <a:tc>
                  <a:txBody>
                    <a:bodyPr/>
                    <a:lstStyle/>
                    <a:p>
                      <a:pPr>
                        <a:lnSpc>
                          <a:spcPct val="107000"/>
                        </a:lnSpc>
                        <a:spcAft>
                          <a:spcPts val="0"/>
                        </a:spcAft>
                      </a:pPr>
                      <a:r>
                        <a:rPr lang="de-CH" sz="900" b="1" dirty="0">
                          <a:solidFill>
                            <a:srgbClr val="000000"/>
                          </a:solidFill>
                          <a:effectLst/>
                          <a:latin typeface="+mn-lt"/>
                          <a:ea typeface="Times New Roman" panose="02020603050405020304" pitchFamily="18" charset="0"/>
                          <a:cs typeface="Calibri" panose="020F0502020204030204" pitchFamily="34" charset="0"/>
                        </a:rPr>
                        <a:t>Saison humide</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25-45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25-30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30-45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25-45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25-45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25-45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28446854"/>
                  </a:ext>
                </a:extLst>
              </a:tr>
              <a:tr h="237893">
                <a:tc>
                  <a:txBody>
                    <a:bodyPr/>
                    <a:lstStyle/>
                    <a:p>
                      <a:pPr>
                        <a:lnSpc>
                          <a:spcPct val="107000"/>
                        </a:lnSpc>
                        <a:spcAft>
                          <a:spcPts val="0"/>
                        </a:spcAft>
                      </a:pPr>
                      <a:r>
                        <a:rPr lang="de-CH" sz="900" b="1" dirty="0">
                          <a:solidFill>
                            <a:srgbClr val="000000"/>
                          </a:solidFill>
                          <a:effectLst/>
                          <a:latin typeface="+mn-lt"/>
                          <a:ea typeface="Times New Roman" panose="02020603050405020304" pitchFamily="18" charset="0"/>
                          <a:cs typeface="Calibri" panose="020F0502020204030204" pitchFamily="34" charset="0"/>
                        </a:rPr>
                        <a:t>Saison </a:t>
                      </a:r>
                      <a:r>
                        <a:rPr lang="de-CH" sz="900" b="1" dirty="0" err="1">
                          <a:solidFill>
                            <a:srgbClr val="000000"/>
                          </a:solidFill>
                          <a:effectLst/>
                          <a:latin typeface="+mn-lt"/>
                          <a:ea typeface="Times New Roman" panose="02020603050405020304" pitchFamily="18" charset="0"/>
                          <a:cs typeface="Calibri" panose="020F0502020204030204" pitchFamily="34" charset="0"/>
                        </a:rPr>
                        <a:t>sèche</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60-70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60-70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70-80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60-70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60-70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60-70 </a:t>
                      </a:r>
                      <a:r>
                        <a:rPr lang="de-CH" sz="900" dirty="0" err="1">
                          <a:solidFill>
                            <a:srgbClr val="000000"/>
                          </a:solidFill>
                          <a:effectLst/>
                          <a:latin typeface="+mn-lt"/>
                          <a:ea typeface="Times New Roman" panose="02020603050405020304" pitchFamily="18" charset="0"/>
                          <a:cs typeface="Calibri" panose="020F0502020204030204" pitchFamily="34" charset="0"/>
                        </a:rPr>
                        <a:t>jours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287000647"/>
                  </a:ext>
                </a:extLst>
              </a:tr>
              <a:tr h="237893">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Hauteur</a:t>
                      </a:r>
                      <a:r>
                        <a:rPr lang="de-CH" sz="900" b="1" dirty="0">
                          <a:solidFill>
                            <a:srgbClr val="000000"/>
                          </a:solidFill>
                          <a:effectLst/>
                          <a:latin typeface="+mn-lt"/>
                          <a:ea typeface="Times New Roman" panose="02020603050405020304" pitchFamily="18" charset="0"/>
                          <a:cs typeface="Calibri" panose="020F0502020204030204" pitchFamily="34" charset="0"/>
                        </a:rPr>
                        <a:t> de la plante (cm)</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80-100 cm</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80-110 cm</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80-110 cm</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110-130 cm</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60-100 cm</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150 mm</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026154623"/>
                  </a:ext>
                </a:extLst>
              </a:tr>
              <a:tr h="450609">
                <a:tc>
                  <a:txBody>
                    <a:bodyPr/>
                    <a:lstStyle/>
                    <a:p>
                      <a:pPr>
                        <a:lnSpc>
                          <a:spcPct val="107000"/>
                        </a:lnSpc>
                        <a:spcAft>
                          <a:spcPts val="0"/>
                        </a:spcAft>
                      </a:pPr>
                      <a:r>
                        <a:rPr lang="en-GB" sz="900" b="1" dirty="0" err="1">
                          <a:solidFill>
                            <a:srgbClr val="000000"/>
                          </a:solidFill>
                          <a:effectLst/>
                          <a:latin typeface="+mn-lt"/>
                          <a:ea typeface="Times New Roman" panose="02020603050405020304" pitchFamily="18" charset="0"/>
                          <a:cs typeface="Calibri" panose="020F0502020204030204" pitchFamily="34" charset="0"/>
                        </a:rPr>
                        <a:t>Potentiel</a:t>
                      </a:r>
                      <a:r>
                        <a:rPr lang="en-GB" sz="900" b="1" dirty="0">
                          <a:solidFill>
                            <a:srgbClr val="000000"/>
                          </a:solidFill>
                          <a:effectLst/>
                          <a:latin typeface="+mn-lt"/>
                          <a:ea typeface="Times New Roman" panose="02020603050405020304" pitchFamily="18" charset="0"/>
                          <a:cs typeface="Calibri" panose="020F0502020204030204" pitchFamily="34" charset="0"/>
                        </a:rPr>
                        <a:t> de production sur sols </a:t>
                      </a:r>
                      <a:r>
                        <a:rPr lang="en-GB" sz="900" b="1" dirty="0" err="1">
                          <a:solidFill>
                            <a:srgbClr val="000000"/>
                          </a:solidFill>
                          <a:effectLst/>
                          <a:latin typeface="+mn-lt"/>
                          <a:ea typeface="Times New Roman" panose="02020603050405020304" pitchFamily="18" charset="0"/>
                          <a:cs typeface="Calibri" panose="020F0502020204030204" pitchFamily="34" charset="0"/>
                        </a:rPr>
                        <a:t>moyennement</a:t>
                      </a:r>
                      <a:r>
                        <a:rPr lang="en-GB" sz="900" b="1" dirty="0">
                          <a:solidFill>
                            <a:srgbClr val="000000"/>
                          </a:solidFill>
                          <a:effectLst/>
                          <a:latin typeface="+mn-lt"/>
                          <a:ea typeface="Times New Roman" panose="02020603050405020304" pitchFamily="18" charset="0"/>
                          <a:cs typeface="Calibri" panose="020F0502020204030204" pitchFamily="34" charset="0"/>
                        </a:rPr>
                        <a:t> </a:t>
                      </a:r>
                      <a:r>
                        <a:rPr lang="en-GB" sz="900" b="1" dirty="0" err="1">
                          <a:solidFill>
                            <a:srgbClr val="000000"/>
                          </a:solidFill>
                          <a:effectLst/>
                          <a:latin typeface="+mn-lt"/>
                          <a:ea typeface="Times New Roman" panose="02020603050405020304" pitchFamily="18" charset="0"/>
                          <a:cs typeface="Calibri" panose="020F0502020204030204" pitchFamily="34" charset="0"/>
                        </a:rPr>
                        <a:t>fertiles</a:t>
                      </a:r>
                      <a:r>
                        <a:rPr lang="en-GB" sz="900" b="1" dirty="0">
                          <a:solidFill>
                            <a:srgbClr val="000000"/>
                          </a:solidFill>
                          <a:effectLst/>
                          <a:latin typeface="+mn-lt"/>
                          <a:ea typeface="Times New Roman" panose="02020603050405020304" pitchFamily="18" charset="0"/>
                          <a:cs typeface="Calibri" panose="020F0502020204030204" pitchFamily="34" charset="0"/>
                        </a:rPr>
                        <a:t> à </a:t>
                      </a:r>
                      <a:r>
                        <a:rPr lang="en-GB" sz="900" b="1" dirty="0" err="1">
                          <a:solidFill>
                            <a:srgbClr val="000000"/>
                          </a:solidFill>
                          <a:effectLst/>
                          <a:latin typeface="+mn-lt"/>
                          <a:ea typeface="Times New Roman" panose="02020603050405020304" pitchFamily="18" charset="0"/>
                          <a:cs typeface="Calibri" panose="020F0502020204030204" pitchFamily="34" charset="0"/>
                        </a:rPr>
                        <a:t>fertiles</a:t>
                      </a:r>
                      <a:r>
                        <a:rPr lang="en-GB" sz="900" b="1" dirty="0">
                          <a:solidFill>
                            <a:srgbClr val="000000"/>
                          </a:solidFill>
                          <a:effectLst/>
                          <a:latin typeface="+mn-lt"/>
                          <a:ea typeface="Times New Roman" panose="02020603050405020304" pitchFamily="18" charset="0"/>
                          <a:cs typeface="Calibri" panose="020F0502020204030204" pitchFamily="34" charset="0"/>
                        </a:rPr>
                        <a:t> </a:t>
                      </a:r>
                      <a:br>
                        <a:rPr lang="en-GB" sz="900" b="1" dirty="0">
                          <a:solidFill>
                            <a:srgbClr val="000000"/>
                          </a:solidFill>
                          <a:effectLst/>
                          <a:latin typeface="+mn-lt"/>
                          <a:ea typeface="Times New Roman" panose="02020603050405020304" pitchFamily="18" charset="0"/>
                          <a:cs typeface="Calibri" panose="020F0502020204030204" pitchFamily="34" charset="0"/>
                        </a:rPr>
                      </a:br>
                      <a:r>
                        <a:rPr lang="en-GB" sz="900" b="1" dirty="0">
                          <a:solidFill>
                            <a:srgbClr val="000000"/>
                          </a:solidFill>
                          <a:effectLst/>
                          <a:latin typeface="+mn-lt"/>
                          <a:ea typeface="Times New Roman" panose="02020603050405020304" pitchFamily="18" charset="0"/>
                          <a:cs typeface="Calibri" panose="020F0502020204030204" pitchFamily="34" charset="0"/>
                        </a:rPr>
                        <a:t>(pH 6,3) t MS/ha/an</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jusqu'à 35 t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jusqu'à</a:t>
                      </a:r>
                      <a:r>
                        <a:rPr lang="de-CH" sz="900" dirty="0">
                          <a:solidFill>
                            <a:srgbClr val="000000"/>
                          </a:solidFill>
                          <a:effectLst/>
                          <a:latin typeface="+mn-lt"/>
                          <a:ea typeface="Times New Roman" panose="02020603050405020304" pitchFamily="18" charset="0"/>
                          <a:cs typeface="Calibri" panose="020F0502020204030204" pitchFamily="34" charset="0"/>
                        </a:rPr>
                        <a:t> 35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jusqu'à 35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27 ̶ 30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&gt;12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20-30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792803705"/>
                  </a:ext>
                </a:extLst>
              </a:tr>
              <a:tr h="347315">
                <a:tc>
                  <a:txBody>
                    <a:bodyPr/>
                    <a:lstStyle/>
                    <a:p>
                      <a:pPr>
                        <a:lnSpc>
                          <a:spcPct val="107000"/>
                        </a:lnSpc>
                        <a:spcAft>
                          <a:spcPts val="0"/>
                        </a:spcAft>
                      </a:pPr>
                      <a:r>
                        <a:rPr lang="en-GB" sz="900" b="1" dirty="0" err="1">
                          <a:solidFill>
                            <a:srgbClr val="000000"/>
                          </a:solidFill>
                          <a:effectLst/>
                          <a:latin typeface="+mn-lt"/>
                          <a:ea typeface="Times New Roman" panose="02020603050405020304" pitchFamily="18" charset="0"/>
                          <a:cs typeface="Calibri" panose="020F0502020204030204" pitchFamily="34" charset="0"/>
                        </a:rPr>
                        <a:t>Potentiel</a:t>
                      </a:r>
                      <a:r>
                        <a:rPr lang="en-GB" sz="900" b="1" dirty="0">
                          <a:solidFill>
                            <a:srgbClr val="000000"/>
                          </a:solidFill>
                          <a:effectLst/>
                          <a:latin typeface="+mn-lt"/>
                          <a:ea typeface="Times New Roman" panose="02020603050405020304" pitchFamily="18" charset="0"/>
                          <a:cs typeface="Calibri" panose="020F0502020204030204" pitchFamily="34" charset="0"/>
                        </a:rPr>
                        <a:t> de production sur sols</a:t>
                      </a:r>
                      <a:br>
                        <a:rPr lang="en-GB" sz="900" b="1" dirty="0">
                          <a:solidFill>
                            <a:srgbClr val="000000"/>
                          </a:solidFill>
                          <a:effectLst/>
                          <a:latin typeface="+mn-lt"/>
                          <a:ea typeface="Times New Roman" panose="02020603050405020304" pitchFamily="18" charset="0"/>
                          <a:cs typeface="Calibri" panose="020F0502020204030204" pitchFamily="34" charset="0"/>
                        </a:rPr>
                      </a:br>
                      <a:r>
                        <a:rPr lang="en-GB" sz="900" b="1" dirty="0" err="1">
                          <a:solidFill>
                            <a:srgbClr val="000000"/>
                          </a:solidFill>
                          <a:effectLst/>
                          <a:latin typeface="+mn-lt"/>
                          <a:ea typeface="Times New Roman" panose="02020603050405020304" pitchFamily="18" charset="0"/>
                          <a:cs typeface="Calibri" panose="020F0502020204030204" pitchFamily="34" charset="0"/>
                        </a:rPr>
                        <a:t>peu</a:t>
                      </a:r>
                      <a:r>
                        <a:rPr lang="en-GB" sz="900" b="1" dirty="0">
                          <a:solidFill>
                            <a:srgbClr val="000000"/>
                          </a:solidFill>
                          <a:effectLst/>
                          <a:latin typeface="+mn-lt"/>
                          <a:ea typeface="Times New Roman" panose="02020603050405020304" pitchFamily="18" charset="0"/>
                          <a:cs typeface="Calibri" panose="020F0502020204030204" pitchFamily="34" charset="0"/>
                        </a:rPr>
                        <a:t> </a:t>
                      </a:r>
                      <a:r>
                        <a:rPr lang="en-GB" sz="900" b="1" dirty="0" err="1">
                          <a:solidFill>
                            <a:srgbClr val="000000"/>
                          </a:solidFill>
                          <a:effectLst/>
                          <a:latin typeface="+mn-lt"/>
                          <a:ea typeface="Times New Roman" panose="02020603050405020304" pitchFamily="18" charset="0"/>
                          <a:cs typeface="Calibri" panose="020F0502020204030204" pitchFamily="34" charset="0"/>
                        </a:rPr>
                        <a:t>fertiles</a:t>
                      </a:r>
                      <a:r>
                        <a:rPr lang="en-GB" sz="900" b="1" dirty="0">
                          <a:solidFill>
                            <a:srgbClr val="000000"/>
                          </a:solidFill>
                          <a:effectLst/>
                          <a:latin typeface="+mn-lt"/>
                          <a:ea typeface="Times New Roman" panose="02020603050405020304" pitchFamily="18" charset="0"/>
                          <a:cs typeface="Calibri" panose="020F0502020204030204" pitchFamily="34" charset="0"/>
                        </a:rPr>
                        <a:t> (pH 4,7) t/DM/ha/an</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14-17</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jusqu'à 25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&gt;25</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env</a:t>
                      </a:r>
                      <a:r>
                        <a:rPr lang="de-CH" sz="900" dirty="0">
                          <a:solidFill>
                            <a:srgbClr val="000000"/>
                          </a:solidFill>
                          <a:effectLst/>
                          <a:latin typeface="+mn-lt"/>
                          <a:ea typeface="Times New Roman" panose="02020603050405020304" pitchFamily="18" charset="0"/>
                          <a:cs typeface="Calibri" panose="020F0502020204030204" pitchFamily="34" charset="0"/>
                        </a:rPr>
                        <a:t>. 8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10-18</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706644411"/>
                  </a:ext>
                </a:extLst>
              </a:tr>
              <a:tr h="296669">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Exigences</a:t>
                      </a:r>
                      <a:r>
                        <a:rPr lang="de-CH" sz="900" b="1" dirty="0">
                          <a:solidFill>
                            <a:srgbClr val="000000"/>
                          </a:solidFill>
                          <a:effectLst/>
                          <a:latin typeface="+mn-lt"/>
                          <a:ea typeface="Times New Roman" panose="02020603050405020304" pitchFamily="18" charset="0"/>
                          <a:cs typeface="Calibri" panose="020F0502020204030204" pitchFamily="34" charset="0"/>
                        </a:rPr>
                        <a:t> en </a:t>
                      </a:r>
                      <a:r>
                        <a:rPr lang="de-CH" sz="900" b="1" dirty="0" err="1">
                          <a:solidFill>
                            <a:srgbClr val="000000"/>
                          </a:solidFill>
                          <a:effectLst/>
                          <a:latin typeface="+mn-lt"/>
                          <a:ea typeface="Times New Roman" panose="02020603050405020304" pitchFamily="18" charset="0"/>
                          <a:cs typeface="Calibri" panose="020F0502020204030204" pitchFamily="34" charset="0"/>
                        </a:rPr>
                        <a:t>matière</a:t>
                      </a:r>
                      <a:r>
                        <a:rPr lang="de-CH" sz="900" b="1" dirty="0">
                          <a:solidFill>
                            <a:srgbClr val="000000"/>
                          </a:solidFill>
                          <a:effectLst/>
                          <a:latin typeface="+mn-lt"/>
                          <a:ea typeface="Times New Roman" panose="02020603050405020304" pitchFamily="18" charset="0"/>
                          <a:cs typeface="Calibri" panose="020F0502020204030204" pitchFamily="34" charset="0"/>
                        </a:rPr>
                        <a:t> de </a:t>
                      </a:r>
                      <a:r>
                        <a:rPr lang="de-CH" sz="900" b="1" dirty="0" err="1">
                          <a:solidFill>
                            <a:srgbClr val="000000"/>
                          </a:solidFill>
                          <a:effectLst/>
                          <a:latin typeface="+mn-lt"/>
                          <a:ea typeface="Times New Roman" panose="02020603050405020304" pitchFamily="18" charset="0"/>
                          <a:cs typeface="Calibri" panose="020F0502020204030204" pitchFamily="34" charset="0"/>
                        </a:rPr>
                        <a:t>fertilité</a:t>
                      </a:r>
                      <a:r>
                        <a:rPr lang="de-CH" sz="900" b="1" dirty="0">
                          <a:solidFill>
                            <a:srgbClr val="000000"/>
                          </a:solidFill>
                          <a:effectLst/>
                          <a:latin typeface="+mn-lt"/>
                          <a:ea typeface="Times New Roman" panose="02020603050405020304" pitchFamily="18" charset="0"/>
                          <a:cs typeface="Calibri" panose="020F0502020204030204" pitchFamily="34" charset="0"/>
                        </a:rPr>
                        <a:t> </a:t>
                      </a:r>
                      <a:br>
                        <a:rPr lang="de-CH" sz="900" b="1" dirty="0">
                          <a:solidFill>
                            <a:srgbClr val="000000"/>
                          </a:solidFill>
                          <a:effectLst/>
                          <a:latin typeface="+mn-lt"/>
                          <a:ea typeface="Times New Roman" panose="02020603050405020304" pitchFamily="18" charset="0"/>
                          <a:cs typeface="Calibri" panose="020F0502020204030204" pitchFamily="34" charset="0"/>
                        </a:rPr>
                      </a:br>
                      <a:r>
                        <a:rPr lang="de-CH" sz="900" b="1" dirty="0">
                          <a:solidFill>
                            <a:srgbClr val="000000"/>
                          </a:solidFill>
                          <a:effectLst/>
                          <a:latin typeface="+mn-lt"/>
                          <a:ea typeface="Times New Roman" panose="02020603050405020304" pitchFamily="18" charset="0"/>
                          <a:cs typeface="Calibri" panose="020F0502020204030204" pitchFamily="34" charset="0"/>
                        </a:rPr>
                        <a:t>des </a:t>
                      </a:r>
                      <a:r>
                        <a:rPr lang="de-CH" sz="900" b="1" dirty="0" err="1">
                          <a:solidFill>
                            <a:srgbClr val="000000"/>
                          </a:solidFill>
                          <a:effectLst/>
                          <a:latin typeface="+mn-lt"/>
                          <a:ea typeface="Times New Roman" panose="02020603050405020304" pitchFamily="18" charset="0"/>
                          <a:cs typeface="Calibri" panose="020F0502020204030204" pitchFamily="34" charset="0"/>
                        </a:rPr>
                        <a:t>sols</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moyenne à élevée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moyenne à élevée</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moyenne à élevée</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intermédiaire</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élevé</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moyen</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557175336"/>
                  </a:ext>
                </a:extLst>
              </a:tr>
              <a:tr h="237893">
                <a:tc>
                  <a:txBody>
                    <a:bodyPr/>
                    <a:lstStyle/>
                    <a:p>
                      <a:pPr>
                        <a:lnSpc>
                          <a:spcPct val="107000"/>
                        </a:lnSpc>
                        <a:spcAft>
                          <a:spcPts val="0"/>
                        </a:spcAft>
                      </a:pPr>
                      <a:r>
                        <a:rPr lang="de-CH" sz="900" b="1" dirty="0">
                          <a:solidFill>
                            <a:srgbClr val="000000"/>
                          </a:solidFill>
                          <a:effectLst/>
                          <a:latin typeface="+mn-lt"/>
                          <a:ea typeface="Times New Roman" panose="02020603050405020304" pitchFamily="18" charset="0"/>
                          <a:cs typeface="Calibri" panose="020F0502020204030204" pitchFamily="34" charset="0"/>
                        </a:rPr>
                        <a:t>pH du </a:t>
                      </a:r>
                      <a:r>
                        <a:rPr lang="de-CH" sz="900" b="1" dirty="0" err="1">
                          <a:solidFill>
                            <a:srgbClr val="000000"/>
                          </a:solidFill>
                          <a:effectLst/>
                          <a:latin typeface="+mn-lt"/>
                          <a:ea typeface="Times New Roman" panose="02020603050405020304" pitchFamily="18" charset="0"/>
                          <a:cs typeface="Calibri" panose="020F0502020204030204" pitchFamily="34" charset="0"/>
                        </a:rPr>
                        <a:t>sol</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pas</a:t>
                      </a:r>
                      <a:r>
                        <a:rPr lang="de-CH" sz="900" dirty="0">
                          <a:solidFill>
                            <a:srgbClr val="000000"/>
                          </a:solidFill>
                          <a:effectLst/>
                          <a:latin typeface="+mn-lt"/>
                          <a:ea typeface="Times New Roman" panose="02020603050405020304" pitchFamily="18" charset="0"/>
                          <a:cs typeface="Calibri" panose="020F0502020204030204" pitchFamily="34" charset="0"/>
                        </a:rPr>
                        <a:t> de </a:t>
                      </a:r>
                      <a:r>
                        <a:rPr lang="de-CH" sz="900" dirty="0" err="1">
                          <a:solidFill>
                            <a:srgbClr val="000000"/>
                          </a:solidFill>
                          <a:effectLst/>
                          <a:latin typeface="+mn-lt"/>
                          <a:ea typeface="Times New Roman" panose="02020603050405020304" pitchFamily="18" charset="0"/>
                          <a:cs typeface="Calibri" panose="020F0502020204030204" pitchFamily="34" charset="0"/>
                        </a:rPr>
                        <a:t>données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pas</a:t>
                      </a:r>
                      <a:r>
                        <a:rPr lang="de-CH" sz="900" dirty="0">
                          <a:solidFill>
                            <a:srgbClr val="000000"/>
                          </a:solidFill>
                          <a:effectLst/>
                          <a:latin typeface="+mn-lt"/>
                          <a:ea typeface="Times New Roman" panose="02020603050405020304" pitchFamily="18" charset="0"/>
                          <a:cs typeface="Calibri" panose="020F0502020204030204" pitchFamily="34" charset="0"/>
                        </a:rPr>
                        <a:t> de </a:t>
                      </a:r>
                      <a:r>
                        <a:rPr lang="de-CH" sz="900" dirty="0" err="1">
                          <a:solidFill>
                            <a:srgbClr val="000000"/>
                          </a:solidFill>
                          <a:effectLst/>
                          <a:latin typeface="+mn-lt"/>
                          <a:ea typeface="Times New Roman" panose="02020603050405020304" pitchFamily="18" charset="0"/>
                          <a:cs typeface="Calibri" panose="020F0502020204030204" pitchFamily="34" charset="0"/>
                        </a:rPr>
                        <a:t>données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pas</a:t>
                      </a:r>
                      <a:r>
                        <a:rPr lang="de-CH" sz="900" dirty="0">
                          <a:solidFill>
                            <a:srgbClr val="000000"/>
                          </a:solidFill>
                          <a:effectLst/>
                          <a:latin typeface="+mn-lt"/>
                          <a:ea typeface="Times New Roman" panose="02020603050405020304" pitchFamily="18" charset="0"/>
                          <a:cs typeface="Calibri" panose="020F0502020204030204" pitchFamily="34" charset="0"/>
                        </a:rPr>
                        <a:t> de </a:t>
                      </a:r>
                      <a:r>
                        <a:rPr lang="de-CH" sz="900" dirty="0" err="1">
                          <a:solidFill>
                            <a:srgbClr val="000000"/>
                          </a:solidFill>
                          <a:effectLst/>
                          <a:latin typeface="+mn-lt"/>
                          <a:ea typeface="Times New Roman" panose="02020603050405020304" pitchFamily="18" charset="0"/>
                          <a:cs typeface="Calibri" panose="020F0502020204030204" pitchFamily="34" charset="0"/>
                        </a:rPr>
                        <a:t>données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 4.5-8</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3.9-7.5</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  4-8</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573027955"/>
                  </a:ext>
                </a:extLst>
              </a:tr>
            </a:tbl>
          </a:graphicData>
        </a:graphic>
      </p:graphicFrame>
    </p:spTree>
    <p:extLst>
      <p:ext uri="{BB962C8B-B14F-4D97-AF65-F5344CB8AC3E}">
        <p14:creationId xmlns:p14="http://schemas.microsoft.com/office/powerpoint/2010/main" val="2915914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6160-5CB0-4599-8654-081EC51C5A77}"/>
              </a:ext>
            </a:extLst>
          </p:cNvPr>
          <p:cNvSpPr>
            <a:spLocks noGrp="1"/>
          </p:cNvSpPr>
          <p:nvPr>
            <p:ph type="title"/>
          </p:nvPr>
        </p:nvSpPr>
        <p:spPr>
          <a:xfrm>
            <a:off x="446087" y="332656"/>
            <a:ext cx="8251825" cy="698500"/>
          </a:xfrm>
        </p:spPr>
        <p:txBody>
          <a:bodyPr/>
          <a:lstStyle/>
          <a:p>
            <a:r>
              <a:rPr lang="en-GB" dirty="0" err="1"/>
              <a:t>Spécificités</a:t>
            </a:r>
            <a:r>
              <a:rPr lang="en-GB" dirty="0"/>
              <a:t> de graminées fourragères communes en Afrique subsaharienne (2/2)</a:t>
            </a:r>
          </a:p>
        </p:txBody>
      </p:sp>
      <p:graphicFrame>
        <p:nvGraphicFramePr>
          <p:cNvPr id="5" name="Table 4">
            <a:extLst>
              <a:ext uri="{FF2B5EF4-FFF2-40B4-BE49-F238E27FC236}">
                <a16:creationId xmlns:a16="http://schemas.microsoft.com/office/drawing/2014/main" id="{254CB1DA-BD17-4A33-956B-E0E908D98757}"/>
              </a:ext>
            </a:extLst>
          </p:cNvPr>
          <p:cNvGraphicFramePr>
            <a:graphicFrameLocks noGrp="1"/>
          </p:cNvGraphicFramePr>
          <p:nvPr>
            <p:extLst/>
          </p:nvPr>
        </p:nvGraphicFramePr>
        <p:xfrm>
          <a:off x="200246" y="1095153"/>
          <a:ext cx="8609364" cy="5517200"/>
        </p:xfrm>
        <a:graphic>
          <a:graphicData uri="http://schemas.openxmlformats.org/drawingml/2006/table">
            <a:tbl>
              <a:tblPr firstRow="1" firstCol="1" bandRow="1"/>
              <a:tblGrid>
                <a:gridCol w="1710623">
                  <a:extLst>
                    <a:ext uri="{9D8B030D-6E8A-4147-A177-3AD203B41FA5}">
                      <a16:colId xmlns:a16="http://schemas.microsoft.com/office/drawing/2014/main" val="2569324740"/>
                    </a:ext>
                  </a:extLst>
                </a:gridCol>
                <a:gridCol w="1013369">
                  <a:extLst>
                    <a:ext uri="{9D8B030D-6E8A-4147-A177-3AD203B41FA5}">
                      <a16:colId xmlns:a16="http://schemas.microsoft.com/office/drawing/2014/main" val="1312209071"/>
                    </a:ext>
                  </a:extLst>
                </a:gridCol>
                <a:gridCol w="937272">
                  <a:extLst>
                    <a:ext uri="{9D8B030D-6E8A-4147-A177-3AD203B41FA5}">
                      <a16:colId xmlns:a16="http://schemas.microsoft.com/office/drawing/2014/main" val="2290923416"/>
                    </a:ext>
                  </a:extLst>
                </a:gridCol>
                <a:gridCol w="937272">
                  <a:extLst>
                    <a:ext uri="{9D8B030D-6E8A-4147-A177-3AD203B41FA5}">
                      <a16:colId xmlns:a16="http://schemas.microsoft.com/office/drawing/2014/main" val="3244207012"/>
                    </a:ext>
                  </a:extLst>
                </a:gridCol>
                <a:gridCol w="937272">
                  <a:extLst>
                    <a:ext uri="{9D8B030D-6E8A-4147-A177-3AD203B41FA5}">
                      <a16:colId xmlns:a16="http://schemas.microsoft.com/office/drawing/2014/main" val="1280291058"/>
                    </a:ext>
                  </a:extLst>
                </a:gridCol>
                <a:gridCol w="118652">
                  <a:extLst>
                    <a:ext uri="{9D8B030D-6E8A-4147-A177-3AD203B41FA5}">
                      <a16:colId xmlns:a16="http://schemas.microsoft.com/office/drawing/2014/main" val="4291875640"/>
                    </a:ext>
                  </a:extLst>
                </a:gridCol>
                <a:gridCol w="881104">
                  <a:extLst>
                    <a:ext uri="{9D8B030D-6E8A-4147-A177-3AD203B41FA5}">
                      <a16:colId xmlns:a16="http://schemas.microsoft.com/office/drawing/2014/main" val="3850254456"/>
                    </a:ext>
                  </a:extLst>
                </a:gridCol>
                <a:gridCol w="1036900">
                  <a:extLst>
                    <a:ext uri="{9D8B030D-6E8A-4147-A177-3AD203B41FA5}">
                      <a16:colId xmlns:a16="http://schemas.microsoft.com/office/drawing/2014/main" val="1516021322"/>
                    </a:ext>
                  </a:extLst>
                </a:gridCol>
                <a:gridCol w="1036900">
                  <a:extLst>
                    <a:ext uri="{9D8B030D-6E8A-4147-A177-3AD203B41FA5}">
                      <a16:colId xmlns:a16="http://schemas.microsoft.com/office/drawing/2014/main" val="2986114772"/>
                    </a:ext>
                  </a:extLst>
                </a:gridCol>
              </a:tblGrid>
              <a:tr h="299061">
                <a:tc>
                  <a:txBody>
                    <a:bodyPr/>
                    <a:lstStyle/>
                    <a:p>
                      <a:pPr>
                        <a:lnSpc>
                          <a:spcPct val="107000"/>
                        </a:lnSpc>
                        <a:spcAft>
                          <a:spcPts val="0"/>
                        </a:spcAft>
                      </a:pPr>
                      <a:endParaRPr lang="en-GB" sz="900" b="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Brachiaria</a:t>
                      </a:r>
                      <a:r>
                        <a:rPr lang="de-CH" sz="900" b="1" dirty="0">
                          <a:solidFill>
                            <a:srgbClr val="000000"/>
                          </a:solidFill>
                          <a:effectLst/>
                          <a:latin typeface="+mn-lt"/>
                          <a:ea typeface="Times New Roman" panose="02020603050405020304" pitchFamily="18" charset="0"/>
                          <a:cs typeface="Calibri" panose="020F0502020204030204" pitchFamily="34" charset="0"/>
                        </a:rPr>
                        <a:t> </a:t>
                      </a:r>
                      <a:br>
                        <a:rPr lang="de-CH" sz="900" b="1" dirty="0">
                          <a:solidFill>
                            <a:srgbClr val="000000"/>
                          </a:solidFill>
                          <a:effectLst/>
                          <a:latin typeface="+mn-lt"/>
                          <a:ea typeface="Times New Roman" panose="02020603050405020304" pitchFamily="18" charset="0"/>
                          <a:cs typeface="Calibri" panose="020F0502020204030204" pitchFamily="34" charset="0"/>
                        </a:rPr>
                      </a:br>
                      <a:r>
                        <a:rPr lang="de-CH" sz="900" b="1" dirty="0">
                          <a:solidFill>
                            <a:srgbClr val="000000"/>
                          </a:solidFill>
                          <a:effectLst/>
                          <a:latin typeface="+mn-lt"/>
                          <a:ea typeface="Times New Roman" panose="02020603050405020304" pitchFamily="18" charset="0"/>
                          <a:cs typeface="Calibri" panose="020F0502020204030204" pitchFamily="34" charset="0"/>
                        </a:rPr>
                        <a:t>cv. </a:t>
                      </a:r>
                      <a:r>
                        <a:rPr lang="de-CH" sz="900" b="1" dirty="0" err="1">
                          <a:solidFill>
                            <a:srgbClr val="000000"/>
                          </a:solidFill>
                          <a:effectLst/>
                          <a:latin typeface="+mn-lt"/>
                          <a:ea typeface="Times New Roman" panose="02020603050405020304" pitchFamily="18" charset="0"/>
                          <a:cs typeface="Calibri" panose="020F0502020204030204" pitchFamily="34" charset="0"/>
                        </a:rPr>
                        <a:t>piata</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Brachiaria </a:t>
                      </a:r>
                      <a:br>
                        <a:rPr lang="de-CH" sz="900" b="1">
                          <a:solidFill>
                            <a:srgbClr val="000000"/>
                          </a:solidFill>
                          <a:effectLst/>
                          <a:latin typeface="+mn-lt"/>
                          <a:ea typeface="Times New Roman" panose="02020603050405020304" pitchFamily="18" charset="0"/>
                          <a:cs typeface="Calibri" panose="020F0502020204030204" pitchFamily="34" charset="0"/>
                        </a:rPr>
                      </a:br>
                      <a:r>
                        <a:rPr lang="de-CH" sz="900" b="1">
                          <a:solidFill>
                            <a:srgbClr val="000000"/>
                          </a:solidFill>
                          <a:effectLst/>
                          <a:latin typeface="+mn-lt"/>
                          <a:ea typeface="Times New Roman" panose="02020603050405020304" pitchFamily="18" charset="0"/>
                          <a:cs typeface="Calibri" panose="020F0502020204030204" pitchFamily="34" charset="0"/>
                        </a:rPr>
                        <a:t>cv. MG4</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Panicum max. cv. Mombasa</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2">
                  <a:txBody>
                    <a:bodyPr/>
                    <a:lstStyle/>
                    <a:p>
                      <a:pPr>
                        <a:lnSpc>
                          <a:spcPct val="107000"/>
                        </a:lnSpc>
                        <a:spcAft>
                          <a:spcPts val="0"/>
                        </a:spcAft>
                      </a:pPr>
                      <a:r>
                        <a:rPr lang="de-CH" sz="900" b="1" err="1">
                          <a:solidFill>
                            <a:srgbClr val="000000"/>
                          </a:solidFill>
                          <a:effectLst/>
                          <a:latin typeface="+mn-lt"/>
                          <a:ea typeface="Times New Roman" panose="02020603050405020304" pitchFamily="18" charset="0"/>
                          <a:cs typeface="Calibri" panose="020F0502020204030204" pitchFamily="34" charset="0"/>
                        </a:rPr>
                        <a:t>Panicum </a:t>
                      </a:r>
                      <a:r>
                        <a:rPr lang="de-CH" sz="900" b="1">
                          <a:solidFill>
                            <a:srgbClr val="000000"/>
                          </a:solidFill>
                          <a:effectLst/>
                          <a:latin typeface="+mn-lt"/>
                          <a:ea typeface="Times New Roman" panose="02020603050405020304" pitchFamily="18" charset="0"/>
                          <a:cs typeface="Calibri" panose="020F0502020204030204" pitchFamily="34" charset="0"/>
                        </a:rPr>
                        <a:t>max. cv. </a:t>
                      </a:r>
                      <a:r>
                        <a:rPr lang="de-CH" sz="900" b="1" err="1">
                          <a:solidFill>
                            <a:srgbClr val="000000"/>
                          </a:solidFill>
                          <a:effectLst/>
                          <a:latin typeface="+mn-lt"/>
                          <a:ea typeface="Times New Roman" panose="02020603050405020304" pitchFamily="18" charset="0"/>
                          <a:cs typeface="Calibri" panose="020F0502020204030204" pitchFamily="34" charset="0"/>
                        </a:rPr>
                        <a:t>Masai</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Brachiaria Nigropedata</a:t>
                      </a:r>
                      <a:endParaRPr lang="en-GB" sz="1000">
                        <a:effectLst/>
                        <a:latin typeface="+mn-lt"/>
                        <a:ea typeface="SimSun" panose="02010600030101010101" pitchFamily="2" charset="-122"/>
                        <a:cs typeface="Times New Roman" panose="02020603050405020304" pitchFamily="18" charset="0"/>
                      </a:endParaRPr>
                    </a:p>
                  </a:txBody>
                  <a:tcPr marL="34564" marR="34564"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Brachiaria</a:t>
                      </a:r>
                      <a:r>
                        <a:rPr lang="de-CH" sz="900" b="1" dirty="0">
                          <a:solidFill>
                            <a:srgbClr val="000000"/>
                          </a:solidFill>
                          <a:effectLst/>
                          <a:latin typeface="+mn-lt"/>
                          <a:ea typeface="Times New Roman" panose="02020603050405020304" pitchFamily="18" charset="0"/>
                          <a:cs typeface="Calibri" panose="020F0502020204030204" pitchFamily="34" charset="0"/>
                        </a:rPr>
                        <a:t> </a:t>
                      </a:r>
                      <a:r>
                        <a:rPr lang="de-CH" sz="900" b="1" dirty="0" err="1">
                          <a:solidFill>
                            <a:srgbClr val="000000"/>
                          </a:solidFill>
                          <a:effectLst/>
                          <a:latin typeface="+mn-lt"/>
                          <a:ea typeface="Times New Roman" panose="02020603050405020304" pitchFamily="18" charset="0"/>
                          <a:cs typeface="Calibri" panose="020F0502020204030204" pitchFamily="34" charset="0"/>
                        </a:rPr>
                        <a:t>nigropedata</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Crotolaria j. Sunn Hemp</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Cenchrus</a:t>
                      </a:r>
                      <a:r>
                        <a:rPr lang="de-CH" sz="900" b="1" dirty="0">
                          <a:solidFill>
                            <a:srgbClr val="000000"/>
                          </a:solidFill>
                          <a:effectLst/>
                          <a:latin typeface="+mn-lt"/>
                          <a:ea typeface="Times New Roman" panose="02020603050405020304" pitchFamily="18" charset="0"/>
                          <a:cs typeface="Calibri" panose="020F0502020204030204" pitchFamily="34" charset="0"/>
                        </a:rPr>
                        <a:t> </a:t>
                      </a:r>
                      <a:r>
                        <a:rPr lang="de-CH" sz="900" b="1" dirty="0" err="1">
                          <a:solidFill>
                            <a:srgbClr val="000000"/>
                          </a:solidFill>
                          <a:effectLst/>
                          <a:latin typeface="+mn-lt"/>
                          <a:ea typeface="Times New Roman" panose="02020603050405020304" pitchFamily="18" charset="0"/>
                          <a:cs typeface="Calibri" panose="020F0502020204030204" pitchFamily="34" charset="0"/>
                        </a:rPr>
                        <a:t>Ciliaris</a:t>
                      </a:r>
                      <a:endParaRPr lang="en-GB" sz="900" dirty="0">
                        <a:effectLst/>
                        <a:latin typeface="+mn-lt"/>
                        <a:ea typeface="SimSun" panose="02010600030101010101" pitchFamily="2" charset="-122"/>
                        <a:cs typeface="Times New Roman" panose="02020603050405020304" pitchFamily="18" charset="0"/>
                      </a:endParaRPr>
                    </a:p>
                    <a:p>
                      <a:pPr>
                        <a:lnSpc>
                          <a:spcPct val="107000"/>
                        </a:lnSpc>
                        <a:spcAft>
                          <a:spcPts val="0"/>
                        </a:spcAft>
                      </a:pPr>
                      <a:r>
                        <a:rPr lang="de-CH" sz="900" b="1" dirty="0">
                          <a:solidFill>
                            <a:srgbClr val="000000"/>
                          </a:solidFill>
                          <a:effectLst/>
                          <a:latin typeface="+mn-lt"/>
                          <a:ea typeface="Times New Roman" panose="02020603050405020304" pitchFamily="18" charset="0"/>
                          <a:cs typeface="Calibri" panose="020F0502020204030204" pitchFamily="34" charset="0"/>
                        </a:rPr>
                        <a:t>(Herbe à </a:t>
                      </a:r>
                      <a:r>
                        <a:rPr lang="de-CH" sz="900" b="1" dirty="0" err="1">
                          <a:solidFill>
                            <a:srgbClr val="000000"/>
                          </a:solidFill>
                          <a:effectLst/>
                          <a:latin typeface="+mn-lt"/>
                          <a:ea typeface="Times New Roman" panose="02020603050405020304" pitchFamily="18" charset="0"/>
                          <a:cs typeface="Calibri" panose="020F0502020204030204" pitchFamily="34" charset="0"/>
                        </a:rPr>
                        <a:t>poux</a:t>
                      </a:r>
                      <a:r>
                        <a:rPr lang="de-CH" sz="900" b="1" dirty="0">
                          <a:solidFill>
                            <a:srgbClr val="000000"/>
                          </a:solidFill>
                          <a:effectLst/>
                          <a:latin typeface="+mn-lt"/>
                          <a:ea typeface="Times New Roman" panose="02020603050405020304" pitchFamily="18" charset="0"/>
                          <a:cs typeface="Calibri" panose="020F0502020204030204" pitchFamily="34" charset="0"/>
                        </a:rPr>
                        <a:t>)</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468694617"/>
                  </a:ext>
                </a:extLst>
              </a:tr>
              <a:tr h="290517">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Appétence</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pas de données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excellente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moyenne </a:t>
                      </a:r>
                      <a:r>
                        <a:rPr lang="de-CH" sz="900" err="1">
                          <a:solidFill>
                            <a:srgbClr val="000000"/>
                          </a:solidFill>
                          <a:effectLst/>
                          <a:latin typeface="+mn-lt"/>
                          <a:ea typeface="Times New Roman" panose="02020603050405020304" pitchFamily="18" charset="0"/>
                          <a:cs typeface="Calibri" panose="020F0502020204030204" pitchFamily="34" charset="0"/>
                        </a:rPr>
                        <a:t>à </a:t>
                      </a:r>
                      <a:r>
                        <a:rPr lang="de-CH" sz="900">
                          <a:solidFill>
                            <a:srgbClr val="000000"/>
                          </a:solidFill>
                          <a:effectLst/>
                          <a:latin typeface="+mn-lt"/>
                          <a:ea typeface="Times New Roman" panose="02020603050405020304" pitchFamily="18" charset="0"/>
                          <a:cs typeface="Calibri" panose="020F0502020204030204" pitchFamily="34" charset="0"/>
                        </a:rPr>
                        <a:t>élevée</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380488539"/>
                  </a:ext>
                </a:extLst>
              </a:tr>
              <a:tr h="295646">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Digestibilité</a:t>
                      </a:r>
                      <a:r>
                        <a:rPr lang="de-CH" sz="900" b="1" dirty="0">
                          <a:solidFill>
                            <a:srgbClr val="000000"/>
                          </a:solidFill>
                          <a:effectLst/>
                          <a:latin typeface="+mn-lt"/>
                          <a:ea typeface="Times New Roman" panose="02020603050405020304" pitchFamily="18" charset="0"/>
                          <a:cs typeface="Calibri" panose="020F0502020204030204" pitchFamily="34" charset="0"/>
                        </a:rPr>
                        <a:t> (%)</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r>
                        <a:rPr lang="de-CH" sz="900" dirty="0">
                          <a:solidFill>
                            <a:srgbClr val="000000"/>
                          </a:solidFill>
                          <a:effectLst/>
                          <a:latin typeface="+mn-lt"/>
                          <a:ea typeface="Times New Roman" panose="02020603050405020304" pitchFamily="18" charset="0"/>
                          <a:cs typeface="Calibri" panose="020F0502020204030204" pitchFamily="34" charset="0"/>
                        </a:rPr>
                        <a:t> (55-70 %)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Bonne</a:t>
                      </a:r>
                      <a:br>
                        <a:rPr lang="de-CH" sz="900" dirty="0">
                          <a:solidFill>
                            <a:srgbClr val="000000"/>
                          </a:solidFill>
                          <a:effectLst/>
                          <a:latin typeface="+mn-lt"/>
                          <a:ea typeface="Times New Roman" panose="02020603050405020304" pitchFamily="18" charset="0"/>
                          <a:cs typeface="Calibri" panose="020F0502020204030204" pitchFamily="34" charset="0"/>
                        </a:rPr>
                      </a:br>
                      <a:r>
                        <a:rPr lang="de-CH" sz="900" dirty="0">
                          <a:solidFill>
                            <a:srgbClr val="000000"/>
                          </a:solidFill>
                          <a:effectLst/>
                          <a:latin typeface="+mn-lt"/>
                          <a:ea typeface="Times New Roman" panose="02020603050405020304" pitchFamily="18" charset="0"/>
                          <a:cs typeface="Calibri" panose="020F0502020204030204" pitchFamily="34" charset="0"/>
                        </a:rPr>
                        <a:t>(55-70 %)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bonne</a:t>
                      </a:r>
                      <a:r>
                        <a:rPr lang="de-CH" sz="900" dirty="0">
                          <a:solidFill>
                            <a:srgbClr val="000000"/>
                          </a:solidFill>
                          <a:effectLst/>
                          <a:latin typeface="+mn-lt"/>
                          <a:ea typeface="Times New Roman" panose="02020603050405020304" pitchFamily="18" charset="0"/>
                          <a:cs typeface="Calibri" panose="020F0502020204030204" pitchFamily="34" charset="0"/>
                        </a:rPr>
                        <a:t> (55-60 %)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pas de données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698693784"/>
                  </a:ext>
                </a:extLst>
              </a:tr>
              <a:tr h="354866">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Potentiel</a:t>
                      </a:r>
                      <a:r>
                        <a:rPr lang="de-CH" sz="900" b="1" dirty="0">
                          <a:solidFill>
                            <a:srgbClr val="000000"/>
                          </a:solidFill>
                          <a:effectLst/>
                          <a:latin typeface="+mn-lt"/>
                          <a:ea typeface="Times New Roman" panose="02020603050405020304" pitchFamily="18" charset="0"/>
                          <a:cs typeface="Calibri" panose="020F0502020204030204" pitchFamily="34" charset="0"/>
                        </a:rPr>
                        <a:t> en </a:t>
                      </a:r>
                      <a:r>
                        <a:rPr lang="de-CH" sz="900" b="1" dirty="0" err="1">
                          <a:solidFill>
                            <a:srgbClr val="000000"/>
                          </a:solidFill>
                          <a:effectLst/>
                          <a:latin typeface="+mn-lt"/>
                          <a:ea typeface="Times New Roman" panose="02020603050405020304" pitchFamily="18" charset="0"/>
                          <a:cs typeface="Calibri" panose="020F0502020204030204" pitchFamily="34" charset="0"/>
                        </a:rPr>
                        <a:t>protéines</a:t>
                      </a:r>
                      <a:r>
                        <a:rPr lang="de-CH" sz="900" b="1" dirty="0">
                          <a:solidFill>
                            <a:srgbClr val="000000"/>
                          </a:solidFill>
                          <a:effectLst/>
                          <a:latin typeface="+mn-lt"/>
                          <a:ea typeface="Times New Roman" panose="02020603050405020304" pitchFamily="18" charset="0"/>
                          <a:cs typeface="Calibri" panose="020F0502020204030204" pitchFamily="34" charset="0"/>
                        </a:rPr>
                        <a:t> </a:t>
                      </a:r>
                      <a:r>
                        <a:rPr lang="de-CH" sz="900" b="1" dirty="0" err="1">
                          <a:solidFill>
                            <a:srgbClr val="000000"/>
                          </a:solidFill>
                          <a:effectLst/>
                          <a:latin typeface="+mn-lt"/>
                          <a:ea typeface="Times New Roman" panose="02020603050405020304" pitchFamily="18" charset="0"/>
                          <a:cs typeface="Calibri" panose="020F0502020204030204" pitchFamily="34" charset="0"/>
                        </a:rPr>
                        <a:t>brutes</a:t>
                      </a:r>
                      <a:r>
                        <a:rPr lang="de-CH" sz="900" b="1" dirty="0">
                          <a:solidFill>
                            <a:srgbClr val="000000"/>
                          </a:solidFill>
                          <a:effectLst/>
                          <a:latin typeface="+mn-lt"/>
                          <a:ea typeface="Times New Roman" panose="02020603050405020304" pitchFamily="18" charset="0"/>
                          <a:cs typeface="Calibri" panose="020F0502020204030204" pitchFamily="34" charset="0"/>
                        </a:rPr>
                        <a:t> (%)</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7-14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7-14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8-14 (14-16 </a:t>
                      </a:r>
                      <a:r>
                        <a:rPr lang="de-CH" sz="900" dirty="0" err="1">
                          <a:solidFill>
                            <a:srgbClr val="000000"/>
                          </a:solidFill>
                          <a:effectLst/>
                          <a:latin typeface="+mn-lt"/>
                          <a:ea typeface="Times New Roman" panose="02020603050405020304" pitchFamily="18" charset="0"/>
                          <a:cs typeface="Calibri" panose="020F0502020204030204" pitchFamily="34" charset="0"/>
                        </a:rPr>
                        <a:t>sur</a:t>
                      </a:r>
                      <a:r>
                        <a:rPr lang="de-CH" sz="900" dirty="0">
                          <a:solidFill>
                            <a:srgbClr val="000000"/>
                          </a:solidFill>
                          <a:effectLst/>
                          <a:latin typeface="+mn-lt"/>
                          <a:ea typeface="Times New Roman" panose="02020603050405020304" pitchFamily="18" charset="0"/>
                          <a:cs typeface="Calibri" panose="020F0502020204030204" pitchFamily="34" charset="0"/>
                        </a:rPr>
                        <a:t> de </a:t>
                      </a:r>
                      <a:r>
                        <a:rPr lang="de-CH" sz="900" dirty="0" err="1">
                          <a:solidFill>
                            <a:srgbClr val="000000"/>
                          </a:solidFill>
                          <a:effectLst/>
                          <a:latin typeface="+mn-lt"/>
                          <a:ea typeface="Times New Roman" panose="02020603050405020304" pitchFamily="18" charset="0"/>
                          <a:cs typeface="Calibri" panose="020F0502020204030204" pitchFamily="34" charset="0"/>
                        </a:rPr>
                        <a:t>bons</a:t>
                      </a:r>
                      <a:r>
                        <a:rPr lang="de-CH" sz="900" dirty="0">
                          <a:solidFill>
                            <a:srgbClr val="000000"/>
                          </a:solidFill>
                          <a:effectLst/>
                          <a:latin typeface="+mn-lt"/>
                          <a:ea typeface="Times New Roman" panose="02020603050405020304" pitchFamily="18" charset="0"/>
                          <a:cs typeface="Calibri" panose="020F0502020204030204" pitchFamily="34" charset="0"/>
                        </a:rPr>
                        <a:t> </a:t>
                      </a:r>
                      <a:r>
                        <a:rPr lang="de-CH" sz="900" dirty="0" err="1">
                          <a:solidFill>
                            <a:srgbClr val="000000"/>
                          </a:solidFill>
                          <a:effectLst/>
                          <a:latin typeface="+mn-lt"/>
                          <a:ea typeface="Times New Roman" panose="02020603050405020304" pitchFamily="18" charset="0"/>
                          <a:cs typeface="Calibri" panose="020F0502020204030204" pitchFamily="34" charset="0"/>
                        </a:rPr>
                        <a:t>sols</a:t>
                      </a:r>
                      <a:r>
                        <a:rPr lang="de-CH" sz="900" dirty="0">
                          <a:solidFill>
                            <a:srgbClr val="000000"/>
                          </a:solidFill>
                          <a:effectLst/>
                          <a:latin typeface="+mn-lt"/>
                          <a:ea typeface="Times New Roman" panose="02020603050405020304" pitchFamily="18" charset="0"/>
                          <a:cs typeface="Calibri" panose="020F0502020204030204" pitchFamily="34" charset="0"/>
                        </a:rPr>
                        <a:t>)</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7 -11</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12̶ 16 % (</a:t>
                      </a:r>
                      <a:r>
                        <a:rPr lang="de-CH" sz="1000" err="1">
                          <a:solidFill>
                            <a:srgbClr val="000000"/>
                          </a:solidFill>
                          <a:effectLst/>
                          <a:latin typeface="+mn-lt"/>
                          <a:ea typeface="Times New Roman" panose="02020603050405020304" pitchFamily="18" charset="0"/>
                          <a:cs typeface="Calibri" panose="020F0502020204030204" pitchFamily="34" charset="0"/>
                        </a:rPr>
                        <a:t>feuilles</a:t>
                      </a:r>
                      <a:r>
                        <a:rPr lang="de-CH" sz="1000">
                          <a:solidFill>
                            <a:srgbClr val="000000"/>
                          </a:solidFill>
                          <a:effectLst/>
                          <a:latin typeface="+mn-lt"/>
                          <a:ea typeface="Times New Roman" panose="02020603050405020304" pitchFamily="18" charset="0"/>
                          <a:cs typeface="Calibri" panose="020F0502020204030204" pitchFamily="34" charset="0"/>
                        </a:rPr>
                        <a:t>)</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12-16 % (</a:t>
                      </a:r>
                      <a:r>
                        <a:rPr lang="de-CH" sz="900" err="1">
                          <a:solidFill>
                            <a:srgbClr val="000000"/>
                          </a:solidFill>
                          <a:effectLst/>
                          <a:latin typeface="+mn-lt"/>
                          <a:ea typeface="Times New Roman" panose="02020603050405020304" pitchFamily="18" charset="0"/>
                          <a:cs typeface="Calibri" panose="020F0502020204030204" pitchFamily="34" charset="0"/>
                        </a:rPr>
                        <a:t>feuilles</a:t>
                      </a:r>
                      <a:r>
                        <a:rPr lang="de-CH" sz="900">
                          <a:solidFill>
                            <a:srgbClr val="000000"/>
                          </a:solidFill>
                          <a:effectLst/>
                          <a:latin typeface="+mn-lt"/>
                          <a:ea typeface="Times New Roman" panose="02020603050405020304" pitchFamily="18" charset="0"/>
                          <a:cs typeface="Calibri" panose="020F0502020204030204" pitchFamily="34" charset="0"/>
                        </a:rPr>
                        <a:t>)</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élevé</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jusqu'à </a:t>
                      </a:r>
                      <a:r>
                        <a:rPr lang="de-CH" sz="900">
                          <a:solidFill>
                            <a:srgbClr val="000000"/>
                          </a:solidFill>
                          <a:effectLst/>
                          <a:latin typeface="+mn-lt"/>
                          <a:ea typeface="Times New Roman" panose="02020603050405020304" pitchFamily="18" charset="0"/>
                          <a:cs typeface="Calibri" panose="020F0502020204030204" pitchFamily="34" charset="0"/>
                        </a:rPr>
                        <a:t>10-15</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426332204"/>
                  </a:ext>
                </a:extLst>
              </a:tr>
              <a:tr h="197679">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Tolérance à l'engorgement</a:t>
                      </a:r>
                      <a:endParaRPr lang="en-GB" sz="9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pauvre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pauvre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faible</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modérée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pas de données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pas</a:t>
                      </a:r>
                      <a:r>
                        <a:rPr lang="de-CH" sz="900" dirty="0">
                          <a:solidFill>
                            <a:srgbClr val="000000"/>
                          </a:solidFill>
                          <a:effectLst/>
                          <a:latin typeface="+mn-lt"/>
                          <a:ea typeface="Times New Roman" panose="02020603050405020304" pitchFamily="18" charset="0"/>
                          <a:cs typeface="Calibri" panose="020F0502020204030204" pitchFamily="34" charset="0"/>
                        </a:rPr>
                        <a:t> de </a:t>
                      </a:r>
                      <a:r>
                        <a:rPr lang="de-CH" sz="900" dirty="0" err="1">
                          <a:solidFill>
                            <a:srgbClr val="000000"/>
                          </a:solidFill>
                          <a:effectLst/>
                          <a:latin typeface="+mn-lt"/>
                          <a:ea typeface="Times New Roman" panose="02020603050405020304" pitchFamily="18" charset="0"/>
                          <a:cs typeface="Calibri" panose="020F0502020204030204" pitchFamily="34" charset="0"/>
                        </a:rPr>
                        <a:t>don</a:t>
                      </a:r>
                      <a:r>
                        <a:rPr lang="de-CH" sz="900" dirty="0">
                          <a:solidFill>
                            <a:srgbClr val="000000"/>
                          </a:solidFill>
                          <a:effectLst/>
                          <a:latin typeface="+mn-lt"/>
                          <a:ea typeface="Times New Roman" panose="02020603050405020304" pitchFamily="18" charset="0"/>
                          <a:cs typeface="Calibri" panose="020F0502020204030204" pitchFamily="34" charset="0"/>
                        </a:rPr>
                        <a:t>.</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pauvre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modérée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368355349"/>
                  </a:ext>
                </a:extLst>
              </a:tr>
              <a:tr h="197679">
                <a:tc>
                  <a:txBody>
                    <a:bodyPr/>
                    <a:lstStyle/>
                    <a:p>
                      <a:pPr>
                        <a:lnSpc>
                          <a:spcPct val="107000"/>
                        </a:lnSpc>
                        <a:spcAft>
                          <a:spcPts val="0"/>
                        </a:spcAft>
                      </a:pPr>
                      <a:r>
                        <a:rPr lang="de-CH" sz="900" b="1">
                          <a:solidFill>
                            <a:srgbClr val="000000"/>
                          </a:solidFill>
                          <a:effectLst/>
                          <a:latin typeface="+mn-lt"/>
                          <a:ea typeface="Times New Roman" panose="02020603050405020304" pitchFamily="18" charset="0"/>
                          <a:cs typeface="Calibri" panose="020F0502020204030204" pitchFamily="34" charset="0"/>
                        </a:rPr>
                        <a:t>Tolérance à la sécheresse</a:t>
                      </a:r>
                      <a:endParaRPr lang="en-GB" sz="9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élevé</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élevé</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bon</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bon</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Bon</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bon</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élevé</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bon</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100384026"/>
                  </a:ext>
                </a:extLst>
              </a:tr>
              <a:tr h="198881">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Besoin</a:t>
                      </a:r>
                      <a:r>
                        <a:rPr lang="de-CH" sz="900" b="1" dirty="0">
                          <a:solidFill>
                            <a:srgbClr val="000000"/>
                          </a:solidFill>
                          <a:effectLst/>
                          <a:latin typeface="+mn-lt"/>
                          <a:ea typeface="Times New Roman" panose="02020603050405020304" pitchFamily="18" charset="0"/>
                          <a:cs typeface="Calibri" panose="020F0502020204030204" pitchFamily="34" charset="0"/>
                        </a:rPr>
                        <a:t> en </a:t>
                      </a:r>
                      <a:r>
                        <a:rPr lang="de-CH" sz="900" b="1" dirty="0" err="1">
                          <a:solidFill>
                            <a:srgbClr val="000000"/>
                          </a:solidFill>
                          <a:effectLst/>
                          <a:latin typeface="+mn-lt"/>
                          <a:ea typeface="Times New Roman" panose="02020603050405020304" pitchFamily="18" charset="0"/>
                          <a:cs typeface="Calibri" panose="020F0502020204030204" pitchFamily="34" charset="0"/>
                        </a:rPr>
                        <a:t>eau</a:t>
                      </a:r>
                      <a:r>
                        <a:rPr lang="de-CH" sz="900" b="1" dirty="0">
                          <a:solidFill>
                            <a:srgbClr val="000000"/>
                          </a:solidFill>
                          <a:effectLst/>
                          <a:latin typeface="+mn-lt"/>
                          <a:ea typeface="Times New Roman" panose="02020603050405020304" pitchFamily="18" charset="0"/>
                          <a:cs typeface="Calibri" panose="020F0502020204030204" pitchFamily="34" charset="0"/>
                        </a:rPr>
                        <a:t> </a:t>
                      </a:r>
                      <a:r>
                        <a:rPr lang="de-CH" sz="900" b="1" dirty="0" err="1">
                          <a:solidFill>
                            <a:srgbClr val="000000"/>
                          </a:solidFill>
                          <a:effectLst/>
                          <a:latin typeface="+mn-lt"/>
                          <a:ea typeface="Times New Roman" panose="02020603050405020304" pitchFamily="18" charset="0"/>
                          <a:cs typeface="Calibri" panose="020F0502020204030204" pitchFamily="34" charset="0"/>
                        </a:rPr>
                        <a:t>minimum</a:t>
                      </a:r>
                      <a:r>
                        <a:rPr lang="de-CH" sz="900" b="1" dirty="0">
                          <a:solidFill>
                            <a:srgbClr val="000000"/>
                          </a:solidFill>
                          <a:effectLst/>
                          <a:latin typeface="+mn-lt"/>
                          <a:ea typeface="Times New Roman" panose="02020603050405020304" pitchFamily="18" charset="0"/>
                          <a:cs typeface="Calibri" panose="020F0502020204030204" pitchFamily="34" charset="0"/>
                        </a:rPr>
                        <a:t> (mm)</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800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800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800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800 (</a:t>
                      </a:r>
                      <a:r>
                        <a:rPr lang="de-CH" sz="900" err="1">
                          <a:solidFill>
                            <a:srgbClr val="000000"/>
                          </a:solidFill>
                          <a:effectLst/>
                          <a:latin typeface="+mn-lt"/>
                          <a:ea typeface="Times New Roman" panose="02020603050405020304" pitchFamily="18" charset="0"/>
                          <a:cs typeface="Calibri" panose="020F0502020204030204" pitchFamily="34" charset="0"/>
                        </a:rPr>
                        <a:t>ou moins</a:t>
                      </a:r>
                      <a:r>
                        <a:rPr lang="de-CH" sz="900">
                          <a:solidFill>
                            <a:srgbClr val="000000"/>
                          </a:solidFill>
                          <a:effectLst/>
                          <a:latin typeface="+mn-lt"/>
                          <a:ea typeface="Times New Roman" panose="02020603050405020304" pitchFamily="18" charset="0"/>
                          <a:cs typeface="Calibri" panose="020F0502020204030204" pitchFamily="34" charset="0"/>
                        </a:rPr>
                        <a:t>)</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700̶ 1000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700-1000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très </a:t>
                      </a:r>
                      <a:r>
                        <a:rPr lang="de-CH" sz="900" dirty="0" err="1">
                          <a:solidFill>
                            <a:srgbClr val="000000"/>
                          </a:solidFill>
                          <a:effectLst/>
                          <a:latin typeface="+mn-lt"/>
                          <a:ea typeface="Times New Roman" panose="02020603050405020304" pitchFamily="18" charset="0"/>
                          <a:cs typeface="Calibri" panose="020F0502020204030204" pitchFamily="34" charset="0"/>
                        </a:rPr>
                        <a:t>bas</a:t>
                      </a:r>
                      <a:r>
                        <a:rPr lang="de-CH" sz="900" dirty="0">
                          <a:solidFill>
                            <a:srgbClr val="000000"/>
                          </a:solidFill>
                          <a:effectLst/>
                          <a:latin typeface="+mn-lt"/>
                          <a:ea typeface="Times New Roman" panose="02020603050405020304" pitchFamily="18" charset="0"/>
                          <a:cs typeface="Calibri" panose="020F0502020204030204" pitchFamily="34" charset="0"/>
                        </a:rPr>
                        <a:t>!</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700-1000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407029263"/>
                  </a:ext>
                </a:extLst>
              </a:tr>
              <a:tr h="198881">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Densité</a:t>
                      </a:r>
                      <a:r>
                        <a:rPr lang="de-CH" sz="900" b="1" baseline="0" dirty="0">
                          <a:solidFill>
                            <a:srgbClr val="000000"/>
                          </a:solidFill>
                          <a:effectLst/>
                          <a:latin typeface="+mn-lt"/>
                          <a:ea typeface="Times New Roman" panose="02020603050405020304" pitchFamily="18" charset="0"/>
                          <a:cs typeface="Calibri" panose="020F0502020204030204" pitchFamily="34" charset="0"/>
                        </a:rPr>
                        <a:t> de </a:t>
                      </a:r>
                      <a:r>
                        <a:rPr lang="de-CH" sz="900" b="1" baseline="0" dirty="0" err="1">
                          <a:solidFill>
                            <a:srgbClr val="000000"/>
                          </a:solidFill>
                          <a:effectLst/>
                          <a:latin typeface="+mn-lt"/>
                          <a:ea typeface="Times New Roman" panose="02020603050405020304" pitchFamily="18" charset="0"/>
                          <a:cs typeface="Calibri" panose="020F0502020204030204" pitchFamily="34" charset="0"/>
                        </a:rPr>
                        <a:t>semence</a:t>
                      </a:r>
                      <a:r>
                        <a:rPr lang="de-CH" sz="900" b="1" baseline="0" dirty="0">
                          <a:solidFill>
                            <a:srgbClr val="000000"/>
                          </a:solidFill>
                          <a:effectLst/>
                          <a:latin typeface="+mn-lt"/>
                          <a:ea typeface="Times New Roman" panose="02020603050405020304" pitchFamily="18" charset="0"/>
                          <a:cs typeface="Calibri" panose="020F0502020204030204" pitchFamily="34" charset="0"/>
                        </a:rPr>
                        <a:t> </a:t>
                      </a:r>
                      <a:r>
                        <a:rPr lang="de-CH" sz="900" b="1" dirty="0">
                          <a:solidFill>
                            <a:srgbClr val="000000"/>
                          </a:solidFill>
                          <a:effectLst/>
                          <a:latin typeface="+mn-lt"/>
                          <a:ea typeface="Times New Roman" panose="02020603050405020304" pitchFamily="18" charset="0"/>
                          <a:cs typeface="Calibri" panose="020F0502020204030204" pitchFamily="34" charset="0"/>
                        </a:rPr>
                        <a:t>(kg/ha)</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8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8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4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3-4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50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varie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688505231"/>
                  </a:ext>
                </a:extLst>
              </a:tr>
              <a:tr h="441254">
                <a:tc>
                  <a:txBody>
                    <a:bodyPr/>
                    <a:lstStyle/>
                    <a:p>
                      <a:pPr>
                        <a:lnSpc>
                          <a:spcPct val="107000"/>
                        </a:lnSpc>
                        <a:spcAft>
                          <a:spcPts val="0"/>
                        </a:spcAft>
                      </a:pPr>
                      <a:r>
                        <a:rPr lang="en-GB" sz="900" b="1" dirty="0" err="1">
                          <a:solidFill>
                            <a:srgbClr val="000000"/>
                          </a:solidFill>
                          <a:effectLst/>
                          <a:latin typeface="+mn-lt"/>
                          <a:ea typeface="Times New Roman" panose="02020603050405020304" pitchFamily="18" charset="0"/>
                          <a:cs typeface="Calibri" panose="020F0502020204030204" pitchFamily="34" charset="0"/>
                        </a:rPr>
                        <a:t>Espacement</a:t>
                      </a:r>
                      <a:r>
                        <a:rPr lang="en-GB" sz="900" b="1" dirty="0">
                          <a:solidFill>
                            <a:srgbClr val="000000"/>
                          </a:solidFill>
                          <a:effectLst/>
                          <a:latin typeface="+mn-lt"/>
                          <a:ea typeface="Times New Roman" panose="02020603050405020304" pitchFamily="18" charset="0"/>
                          <a:cs typeface="Calibri" panose="020F0502020204030204" pitchFamily="34" charset="0"/>
                        </a:rPr>
                        <a:t> </a:t>
                      </a:r>
                      <a:br>
                        <a:rPr lang="en-GB" sz="900" b="1" dirty="0">
                          <a:solidFill>
                            <a:srgbClr val="000000"/>
                          </a:solidFill>
                          <a:effectLst/>
                          <a:latin typeface="+mn-lt"/>
                          <a:ea typeface="Times New Roman" panose="02020603050405020304" pitchFamily="18" charset="0"/>
                          <a:cs typeface="Calibri" panose="020F0502020204030204" pitchFamily="34" charset="0"/>
                        </a:rPr>
                      </a:br>
                      <a:r>
                        <a:rPr lang="en-GB" sz="900" b="1" dirty="0">
                          <a:solidFill>
                            <a:srgbClr val="000000"/>
                          </a:solidFill>
                          <a:effectLst/>
                          <a:latin typeface="+mn-lt"/>
                          <a:ea typeface="Times New Roman" panose="02020603050405020304" pitchFamily="18" charset="0"/>
                          <a:cs typeface="Calibri" panose="020F0502020204030204" pitchFamily="34" charset="0"/>
                        </a:rPr>
                        <a:t>(sur</a:t>
                      </a:r>
                      <a:r>
                        <a:rPr lang="en-GB" sz="900" b="1" baseline="0" dirty="0">
                          <a:solidFill>
                            <a:srgbClr val="000000"/>
                          </a:solidFill>
                          <a:effectLst/>
                          <a:latin typeface="+mn-lt"/>
                          <a:ea typeface="Times New Roman" panose="02020603050405020304" pitchFamily="18" charset="0"/>
                          <a:cs typeface="Calibri" panose="020F0502020204030204" pitchFamily="34" charset="0"/>
                        </a:rPr>
                        <a:t> la</a:t>
                      </a:r>
                      <a:r>
                        <a:rPr lang="en-GB" sz="900" b="1" dirty="0">
                          <a:solidFill>
                            <a:srgbClr val="000000"/>
                          </a:solidFill>
                          <a:effectLst/>
                          <a:latin typeface="+mn-lt"/>
                          <a:ea typeface="Times New Roman" panose="02020603050405020304" pitchFamily="18" charset="0"/>
                          <a:cs typeface="Calibri" panose="020F0502020204030204" pitchFamily="34" charset="0"/>
                        </a:rPr>
                        <a:t> </a:t>
                      </a:r>
                      <a:r>
                        <a:rPr lang="en-GB" sz="900" b="1" dirty="0" err="1">
                          <a:solidFill>
                            <a:srgbClr val="000000"/>
                          </a:solidFill>
                          <a:effectLst/>
                          <a:latin typeface="+mn-lt"/>
                          <a:ea typeface="Times New Roman" panose="02020603050405020304" pitchFamily="18" charset="0"/>
                          <a:cs typeface="Calibri" panose="020F0502020204030204" pitchFamily="34" charset="0"/>
                        </a:rPr>
                        <a:t>ligne</a:t>
                      </a:r>
                      <a:r>
                        <a:rPr lang="en-GB" sz="900" b="1" dirty="0">
                          <a:solidFill>
                            <a:srgbClr val="000000"/>
                          </a:solidFill>
                          <a:effectLst/>
                          <a:latin typeface="+mn-lt"/>
                          <a:ea typeface="Times New Roman" panose="02020603050405020304" pitchFamily="18" charset="0"/>
                          <a:cs typeface="Calibri" panose="020F0502020204030204" pitchFamily="34" charset="0"/>
                        </a:rPr>
                        <a:t> et entre les </a:t>
                      </a:r>
                      <a:r>
                        <a:rPr lang="en-GB" sz="900" b="1" dirty="0" err="1">
                          <a:solidFill>
                            <a:srgbClr val="000000"/>
                          </a:solidFill>
                          <a:effectLst/>
                          <a:latin typeface="+mn-lt"/>
                          <a:ea typeface="Times New Roman" panose="02020603050405020304" pitchFamily="18" charset="0"/>
                          <a:cs typeface="Calibri" panose="020F0502020204030204" pitchFamily="34" charset="0"/>
                        </a:rPr>
                        <a:t>lignes</a:t>
                      </a:r>
                      <a:r>
                        <a:rPr lang="en-GB" sz="900" b="1" dirty="0">
                          <a:solidFill>
                            <a:srgbClr val="000000"/>
                          </a:solidFill>
                          <a:effectLst/>
                          <a:latin typeface="+mn-lt"/>
                          <a:ea typeface="Times New Roman" panose="02020603050405020304" pitchFamily="18" charset="0"/>
                          <a:cs typeface="Calibri" panose="020F0502020204030204" pitchFamily="34" charset="0"/>
                        </a:rPr>
                        <a:t>)</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6">
                  <a:txBody>
                    <a:bodyPr/>
                    <a:lstStyle/>
                    <a:p>
                      <a:pPr algn="ctr">
                        <a:lnSpc>
                          <a:spcPct val="107000"/>
                        </a:lnSpc>
                        <a:spcAft>
                          <a:spcPts val="0"/>
                        </a:spcAft>
                      </a:pPr>
                      <a:r>
                        <a:rPr lang="en-GB" sz="900" dirty="0">
                          <a:solidFill>
                            <a:srgbClr val="000000"/>
                          </a:solidFill>
                          <a:effectLst/>
                          <a:latin typeface="+mn-lt"/>
                          <a:ea typeface="Times New Roman" panose="02020603050405020304" pitchFamily="18" charset="0"/>
                          <a:cs typeface="Calibri" panose="020F0502020204030204" pitchFamily="34" charset="0"/>
                        </a:rPr>
                        <a:t>30 cm </a:t>
                      </a:r>
                      <a:r>
                        <a:rPr lang="en-GB" sz="900" dirty="0" err="1">
                          <a:solidFill>
                            <a:srgbClr val="000000"/>
                          </a:solidFill>
                          <a:effectLst/>
                          <a:latin typeface="+mn-lt"/>
                          <a:ea typeface="Times New Roman" panose="02020603050405020304" pitchFamily="18" charset="0"/>
                          <a:cs typeface="Calibri" panose="020F0502020204030204" pitchFamily="34" charset="0"/>
                        </a:rPr>
                        <a:t>en</a:t>
                      </a:r>
                      <a:r>
                        <a:rPr lang="en-GB" sz="900" dirty="0">
                          <a:solidFill>
                            <a:srgbClr val="000000"/>
                          </a:solidFill>
                          <a:effectLst/>
                          <a:latin typeface="+mn-lt"/>
                          <a:ea typeface="Times New Roman" panose="02020603050405020304" pitchFamily="18" charset="0"/>
                          <a:cs typeface="Calibri" panose="020F0502020204030204" pitchFamily="34" charset="0"/>
                        </a:rPr>
                        <a:t> </a:t>
                      </a:r>
                      <a:r>
                        <a:rPr lang="en-GB" sz="900" dirty="0" err="1">
                          <a:solidFill>
                            <a:srgbClr val="000000"/>
                          </a:solidFill>
                          <a:effectLst/>
                          <a:latin typeface="+mn-lt"/>
                          <a:ea typeface="Times New Roman" panose="02020603050405020304" pitchFamily="18" charset="0"/>
                          <a:cs typeface="Calibri" panose="020F0502020204030204" pitchFamily="34" charset="0"/>
                        </a:rPr>
                        <a:t>lignes</a:t>
                      </a:r>
                      <a:r>
                        <a:rPr lang="en-GB" sz="900" dirty="0">
                          <a:solidFill>
                            <a:srgbClr val="000000"/>
                          </a:solidFill>
                          <a:effectLst/>
                          <a:latin typeface="+mn-lt"/>
                          <a:ea typeface="Times New Roman" panose="02020603050405020304" pitchFamily="18" charset="0"/>
                          <a:cs typeface="Calibri" panose="020F0502020204030204" pitchFamily="34" charset="0"/>
                        </a:rPr>
                        <a:t> et </a:t>
                      </a:r>
                      <a:r>
                        <a:rPr lang="de-CH" sz="900" dirty="0">
                          <a:solidFill>
                            <a:srgbClr val="000000"/>
                          </a:solidFill>
                          <a:effectLst/>
                          <a:latin typeface="+mn-lt"/>
                          <a:ea typeface="Times New Roman" panose="02020603050405020304" pitchFamily="18" charset="0"/>
                          <a:cs typeface="Calibri" panose="020F0502020204030204" pitchFamily="34" charset="0"/>
                        </a:rPr>
                        <a:t>45-50 </a:t>
                      </a:r>
                      <a:r>
                        <a:rPr lang="en-GB" sz="900" dirty="0">
                          <a:solidFill>
                            <a:srgbClr val="000000"/>
                          </a:solidFill>
                          <a:effectLst/>
                          <a:latin typeface="+mn-lt"/>
                          <a:ea typeface="Times New Roman" panose="02020603050405020304" pitchFamily="18" charset="0"/>
                          <a:cs typeface="Calibri" panose="020F0502020204030204" pitchFamily="34" charset="0"/>
                        </a:rPr>
                        <a:t>cm entre les </a:t>
                      </a:r>
                      <a:r>
                        <a:rPr lang="en-GB" sz="900" dirty="0" err="1">
                          <a:solidFill>
                            <a:srgbClr val="000000"/>
                          </a:solidFill>
                          <a:effectLst/>
                          <a:latin typeface="+mn-lt"/>
                          <a:ea typeface="Times New Roman" panose="02020603050405020304" pitchFamily="18" charset="0"/>
                          <a:cs typeface="Calibri" panose="020F0502020204030204" pitchFamily="34" charset="0"/>
                        </a:rPr>
                        <a:t>lignes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en-GB" sz="900" dirty="0">
                          <a:solidFill>
                            <a:srgbClr val="000000"/>
                          </a:solidFill>
                          <a:effectLst/>
                          <a:latin typeface="+mn-lt"/>
                          <a:ea typeface="Times New Roman" panose="02020603050405020304" pitchFamily="18" charset="0"/>
                          <a:cs typeface="Calibri" panose="020F0502020204030204" pitchFamily="34" charset="0"/>
                        </a:rPr>
                        <a:t>10-12,5 cm entre </a:t>
                      </a:r>
                      <a:r>
                        <a:rPr lang="en-GB" sz="900" dirty="0" err="1">
                          <a:solidFill>
                            <a:srgbClr val="000000"/>
                          </a:solidFill>
                          <a:effectLst/>
                          <a:latin typeface="+mn-lt"/>
                          <a:ea typeface="Times New Roman" panose="02020603050405020304" pitchFamily="18" charset="0"/>
                          <a:cs typeface="Calibri" panose="020F0502020204030204" pitchFamily="34" charset="0"/>
                        </a:rPr>
                        <a:t>tas</a:t>
                      </a:r>
                      <a:r>
                        <a:rPr lang="en-GB" sz="900" dirty="0">
                          <a:solidFill>
                            <a:srgbClr val="000000"/>
                          </a:solidFill>
                          <a:effectLst/>
                          <a:latin typeface="+mn-lt"/>
                          <a:ea typeface="Times New Roman" panose="02020603050405020304" pitchFamily="18" charset="0"/>
                          <a:cs typeface="Calibri" panose="020F0502020204030204" pitchFamily="34" charset="0"/>
                        </a:rPr>
                        <a:t>; </a:t>
                      </a:r>
                      <a:r>
                        <a:rPr lang="de-CH" sz="900" dirty="0">
                          <a:solidFill>
                            <a:srgbClr val="000000"/>
                          </a:solidFill>
                          <a:effectLst/>
                          <a:latin typeface="+mn-lt"/>
                          <a:ea typeface="Times New Roman" panose="02020603050405020304" pitchFamily="18" charset="0"/>
                          <a:cs typeface="Calibri" panose="020F0502020204030204" pitchFamily="34" charset="0"/>
                        </a:rPr>
                        <a:t>40-50 </a:t>
                      </a:r>
                      <a:r>
                        <a:rPr lang="en-GB" sz="900" dirty="0">
                          <a:solidFill>
                            <a:srgbClr val="000000"/>
                          </a:solidFill>
                          <a:effectLst/>
                          <a:latin typeface="+mn-lt"/>
                          <a:ea typeface="Times New Roman" panose="02020603050405020304" pitchFamily="18" charset="0"/>
                          <a:cs typeface="Calibri" panose="020F0502020204030204" pitchFamily="34" charset="0"/>
                        </a:rPr>
                        <a:t>cm entre les </a:t>
                      </a:r>
                      <a:r>
                        <a:rPr lang="en-GB" sz="900" dirty="0" err="1">
                          <a:solidFill>
                            <a:srgbClr val="000000"/>
                          </a:solidFill>
                          <a:effectLst/>
                          <a:latin typeface="+mn-lt"/>
                          <a:ea typeface="Times New Roman" panose="02020603050405020304" pitchFamily="18" charset="0"/>
                          <a:cs typeface="Calibri" panose="020F0502020204030204" pitchFamily="34" charset="0"/>
                        </a:rPr>
                        <a:t>rangs</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en-GB" sz="900">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103088401"/>
                  </a:ext>
                </a:extLst>
              </a:tr>
              <a:tr h="198881">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Temps</a:t>
                      </a:r>
                      <a:r>
                        <a:rPr lang="de-CH" sz="900" b="1" dirty="0">
                          <a:solidFill>
                            <a:srgbClr val="000000"/>
                          </a:solidFill>
                          <a:effectLst/>
                          <a:latin typeface="+mn-lt"/>
                          <a:ea typeface="Times New Roman" panose="02020603050405020304" pitchFamily="18" charset="0"/>
                          <a:cs typeface="Calibri" panose="020F0502020204030204" pitchFamily="34" charset="0"/>
                        </a:rPr>
                        <a:t> de </a:t>
                      </a:r>
                      <a:r>
                        <a:rPr lang="de-CH" sz="900" b="1" dirty="0" err="1">
                          <a:solidFill>
                            <a:srgbClr val="000000"/>
                          </a:solidFill>
                          <a:effectLst/>
                          <a:latin typeface="+mn-lt"/>
                          <a:ea typeface="Times New Roman" panose="02020603050405020304" pitchFamily="18" charset="0"/>
                          <a:cs typeface="Calibri" panose="020F0502020204030204" pitchFamily="34" charset="0"/>
                        </a:rPr>
                        <a:t>germination</a:t>
                      </a:r>
                      <a:r>
                        <a:rPr lang="de-CH" sz="900" b="1" dirty="0">
                          <a:solidFill>
                            <a:srgbClr val="000000"/>
                          </a:solidFill>
                          <a:effectLst/>
                          <a:latin typeface="+mn-lt"/>
                          <a:ea typeface="Times New Roman" panose="02020603050405020304" pitchFamily="18" charset="0"/>
                          <a:cs typeface="Calibri" panose="020F0502020204030204" pitchFamily="34" charset="0"/>
                        </a:rPr>
                        <a:t> en </a:t>
                      </a:r>
                      <a:r>
                        <a:rPr lang="de-CH" sz="900" b="1" dirty="0" err="1">
                          <a:solidFill>
                            <a:srgbClr val="000000"/>
                          </a:solidFill>
                          <a:effectLst/>
                          <a:latin typeface="+mn-lt"/>
                          <a:ea typeface="Times New Roman" panose="02020603050405020304" pitchFamily="18" charset="0"/>
                          <a:cs typeface="Calibri" panose="020F0502020204030204" pitchFamily="34" charset="0"/>
                        </a:rPr>
                        <a:t>jours</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7-21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7-21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10-28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10-28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7-10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239466916"/>
                  </a:ext>
                </a:extLst>
              </a:tr>
              <a:tr h="290517">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Jours</a:t>
                      </a:r>
                      <a:r>
                        <a:rPr lang="de-CH" sz="900" b="1" dirty="0">
                          <a:solidFill>
                            <a:srgbClr val="000000"/>
                          </a:solidFill>
                          <a:effectLst/>
                          <a:latin typeface="+mn-lt"/>
                          <a:ea typeface="Times New Roman" panose="02020603050405020304" pitchFamily="18" charset="0"/>
                          <a:cs typeface="Calibri" panose="020F0502020204030204" pitchFamily="34" charset="0"/>
                        </a:rPr>
                        <a:t> avant la </a:t>
                      </a:r>
                      <a:r>
                        <a:rPr lang="de-CH" sz="900" b="1" dirty="0" err="1">
                          <a:solidFill>
                            <a:srgbClr val="000000"/>
                          </a:solidFill>
                          <a:effectLst/>
                          <a:latin typeface="+mn-lt"/>
                          <a:ea typeface="Times New Roman" panose="02020603050405020304" pitchFamily="18" charset="0"/>
                          <a:cs typeface="Calibri" panose="020F0502020204030204" pitchFamily="34" charset="0"/>
                        </a:rPr>
                        <a:t>première</a:t>
                      </a:r>
                      <a:r>
                        <a:rPr lang="de-CH" sz="900" b="1" dirty="0">
                          <a:solidFill>
                            <a:srgbClr val="000000"/>
                          </a:solidFill>
                          <a:effectLst/>
                          <a:latin typeface="+mn-lt"/>
                          <a:ea typeface="Times New Roman" panose="02020603050405020304" pitchFamily="18" charset="0"/>
                          <a:cs typeface="Calibri" panose="020F0502020204030204" pitchFamily="34" charset="0"/>
                        </a:rPr>
                        <a:t> </a:t>
                      </a:r>
                      <a:r>
                        <a:rPr lang="de-CH" sz="900" b="1" dirty="0" err="1">
                          <a:solidFill>
                            <a:srgbClr val="000000"/>
                          </a:solidFill>
                          <a:effectLst/>
                          <a:latin typeface="+mn-lt"/>
                          <a:ea typeface="Times New Roman" panose="02020603050405020304" pitchFamily="18" charset="0"/>
                          <a:cs typeface="Calibri" panose="020F0502020204030204" pitchFamily="34" charset="0"/>
                        </a:rPr>
                        <a:t>coupe</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      </a:t>
                      </a:r>
                      <a:r>
                        <a:rPr lang="de-CH" sz="900" dirty="0" err="1">
                          <a:solidFill>
                            <a:srgbClr val="000000"/>
                          </a:solidFill>
                          <a:effectLst/>
                          <a:latin typeface="+mn-lt"/>
                          <a:ea typeface="Times New Roman" panose="02020603050405020304" pitchFamily="18" charset="0"/>
                          <a:cs typeface="Calibri" panose="020F0502020204030204" pitchFamily="34" charset="0"/>
                        </a:rPr>
                        <a:t>env</a:t>
                      </a:r>
                      <a:r>
                        <a:rPr lang="de-CH" sz="900" dirty="0">
                          <a:solidFill>
                            <a:srgbClr val="000000"/>
                          </a:solidFill>
                          <a:effectLst/>
                          <a:latin typeface="+mn-lt"/>
                          <a:ea typeface="Times New Roman" panose="02020603050405020304" pitchFamily="18" charset="0"/>
                          <a:cs typeface="Calibri" panose="020F0502020204030204" pitchFamily="34" charset="0"/>
                        </a:rPr>
                        <a:t>. 90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   </a:t>
                      </a:r>
                      <a:r>
                        <a:rPr lang="de-CH" sz="900" dirty="0" err="1">
                          <a:solidFill>
                            <a:srgbClr val="000000"/>
                          </a:solidFill>
                          <a:effectLst/>
                          <a:latin typeface="+mn-lt"/>
                          <a:ea typeface="Times New Roman" panose="02020603050405020304" pitchFamily="18" charset="0"/>
                          <a:cs typeface="Calibri" panose="020F0502020204030204" pitchFamily="34" charset="0"/>
                        </a:rPr>
                        <a:t>env</a:t>
                      </a:r>
                      <a:r>
                        <a:rPr lang="de-CH" sz="900" dirty="0">
                          <a:solidFill>
                            <a:srgbClr val="000000"/>
                          </a:solidFill>
                          <a:effectLst/>
                          <a:latin typeface="+mn-lt"/>
                          <a:ea typeface="Times New Roman" panose="02020603050405020304" pitchFamily="18" charset="0"/>
                          <a:cs typeface="Calibri" panose="020F0502020204030204" pitchFamily="34" charset="0"/>
                        </a:rPr>
                        <a:t>. 90 </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75-100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75-100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42-56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90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336014056"/>
                  </a:ext>
                </a:extLst>
              </a:tr>
              <a:tr h="198881">
                <a:tc>
                  <a:txBody>
                    <a:bodyPr/>
                    <a:lstStyle/>
                    <a:p>
                      <a:pPr>
                        <a:lnSpc>
                          <a:spcPct val="107000"/>
                        </a:lnSpc>
                        <a:spcAft>
                          <a:spcPts val="0"/>
                        </a:spcAft>
                      </a:pPr>
                      <a:r>
                        <a:rPr lang="de-CH" sz="900" b="1" dirty="0">
                          <a:solidFill>
                            <a:srgbClr val="000000"/>
                          </a:solidFill>
                          <a:effectLst/>
                          <a:latin typeface="+mn-lt"/>
                          <a:ea typeface="Times New Roman" panose="02020603050405020304" pitchFamily="18" charset="0"/>
                          <a:cs typeface="Calibri" panose="020F0502020204030204" pitchFamily="34" charset="0"/>
                        </a:rPr>
                        <a:t>Saison humide</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25-45 </a:t>
                      </a:r>
                      <a:r>
                        <a:rPr lang="de-CH" sz="900" err="1">
                          <a:solidFill>
                            <a:srgbClr val="000000"/>
                          </a:solidFill>
                          <a:effectLst/>
                          <a:latin typeface="+mn-lt"/>
                          <a:ea typeface="Times New Roman" panose="02020603050405020304" pitchFamily="18" charset="0"/>
                          <a:cs typeface="Calibri" panose="020F0502020204030204" pitchFamily="34" charset="0"/>
                        </a:rPr>
                        <a:t>jours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25-45 </a:t>
                      </a:r>
                      <a:r>
                        <a:rPr lang="de-CH" sz="900" err="1">
                          <a:solidFill>
                            <a:srgbClr val="000000"/>
                          </a:solidFill>
                          <a:effectLst/>
                          <a:latin typeface="+mn-lt"/>
                          <a:ea typeface="Times New Roman" panose="02020603050405020304" pitchFamily="18" charset="0"/>
                          <a:cs typeface="Calibri" panose="020F0502020204030204" pitchFamily="34" charset="0"/>
                        </a:rPr>
                        <a:t>jours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25-30 </a:t>
                      </a:r>
                      <a:r>
                        <a:rPr lang="de-CH" sz="900" err="1">
                          <a:solidFill>
                            <a:srgbClr val="000000"/>
                          </a:solidFill>
                          <a:effectLst/>
                          <a:latin typeface="+mn-lt"/>
                          <a:ea typeface="Times New Roman" panose="02020603050405020304" pitchFamily="18" charset="0"/>
                          <a:cs typeface="Calibri" panose="020F0502020204030204" pitchFamily="34" charset="0"/>
                        </a:rPr>
                        <a:t>jours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pas</a:t>
                      </a:r>
                      <a:r>
                        <a:rPr lang="de-CH" sz="900" dirty="0">
                          <a:solidFill>
                            <a:srgbClr val="000000"/>
                          </a:solidFill>
                          <a:effectLst/>
                          <a:latin typeface="+mn-lt"/>
                          <a:ea typeface="Times New Roman" panose="02020603050405020304" pitchFamily="18" charset="0"/>
                          <a:cs typeface="Calibri" panose="020F0502020204030204" pitchFamily="34" charset="0"/>
                        </a:rPr>
                        <a:t> de </a:t>
                      </a:r>
                      <a:r>
                        <a:rPr lang="de-CH" sz="900" dirty="0" err="1">
                          <a:solidFill>
                            <a:srgbClr val="000000"/>
                          </a:solidFill>
                          <a:effectLst/>
                          <a:latin typeface="+mn-lt"/>
                          <a:ea typeface="Times New Roman" panose="02020603050405020304" pitchFamily="18" charset="0"/>
                          <a:cs typeface="Calibri" panose="020F0502020204030204" pitchFamily="34" charset="0"/>
                        </a:rPr>
                        <a:t>don</a:t>
                      </a:r>
                      <a:r>
                        <a:rPr lang="de-CH" sz="900" dirty="0">
                          <a:solidFill>
                            <a:srgbClr val="000000"/>
                          </a:solidFill>
                          <a:effectLst/>
                          <a:latin typeface="+mn-lt"/>
                          <a:ea typeface="Times New Roman" panose="02020603050405020304" pitchFamily="18" charset="0"/>
                          <a:cs typeface="Calibri" panose="020F0502020204030204" pitchFamily="34" charset="0"/>
                        </a:rPr>
                        <a:t>.</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28446854"/>
                  </a:ext>
                </a:extLst>
              </a:tr>
              <a:tr h="198881">
                <a:tc>
                  <a:txBody>
                    <a:bodyPr/>
                    <a:lstStyle/>
                    <a:p>
                      <a:pPr>
                        <a:lnSpc>
                          <a:spcPct val="107000"/>
                        </a:lnSpc>
                        <a:spcAft>
                          <a:spcPts val="0"/>
                        </a:spcAft>
                      </a:pPr>
                      <a:r>
                        <a:rPr lang="de-CH" sz="900" b="1" dirty="0">
                          <a:solidFill>
                            <a:srgbClr val="000000"/>
                          </a:solidFill>
                          <a:effectLst/>
                          <a:latin typeface="+mn-lt"/>
                          <a:ea typeface="Times New Roman" panose="02020603050405020304" pitchFamily="18" charset="0"/>
                          <a:cs typeface="Calibri" panose="020F0502020204030204" pitchFamily="34" charset="0"/>
                        </a:rPr>
                        <a:t>Saison </a:t>
                      </a:r>
                      <a:r>
                        <a:rPr lang="de-CH" sz="900" b="1" dirty="0" err="1">
                          <a:solidFill>
                            <a:srgbClr val="000000"/>
                          </a:solidFill>
                          <a:effectLst/>
                          <a:latin typeface="+mn-lt"/>
                          <a:ea typeface="Times New Roman" panose="02020603050405020304" pitchFamily="18" charset="0"/>
                          <a:cs typeface="Calibri" panose="020F0502020204030204" pitchFamily="34" charset="0"/>
                        </a:rPr>
                        <a:t>sèche</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60-70 </a:t>
                      </a:r>
                      <a:r>
                        <a:rPr lang="de-CH" sz="900" err="1">
                          <a:solidFill>
                            <a:srgbClr val="000000"/>
                          </a:solidFill>
                          <a:effectLst/>
                          <a:latin typeface="+mn-lt"/>
                          <a:ea typeface="Times New Roman" panose="02020603050405020304" pitchFamily="18" charset="0"/>
                          <a:cs typeface="Calibri" panose="020F0502020204030204" pitchFamily="34" charset="0"/>
                        </a:rPr>
                        <a:t>jours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60-70 </a:t>
                      </a:r>
                      <a:r>
                        <a:rPr lang="de-CH" sz="900" err="1">
                          <a:solidFill>
                            <a:srgbClr val="000000"/>
                          </a:solidFill>
                          <a:effectLst/>
                          <a:latin typeface="+mn-lt"/>
                          <a:ea typeface="Times New Roman" panose="02020603050405020304" pitchFamily="18" charset="0"/>
                          <a:cs typeface="Calibri" panose="020F0502020204030204" pitchFamily="34" charset="0"/>
                        </a:rPr>
                        <a:t>jours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40-45 </a:t>
                      </a:r>
                      <a:r>
                        <a:rPr lang="de-CH" sz="900" err="1">
                          <a:solidFill>
                            <a:srgbClr val="000000"/>
                          </a:solidFill>
                          <a:effectLst/>
                          <a:latin typeface="+mn-lt"/>
                          <a:ea typeface="Times New Roman" panose="02020603050405020304" pitchFamily="18" charset="0"/>
                          <a:cs typeface="Calibri" panose="020F0502020204030204" pitchFamily="34" charset="0"/>
                        </a:rPr>
                        <a:t>jours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pas</a:t>
                      </a:r>
                      <a:r>
                        <a:rPr lang="de-CH" sz="900" dirty="0">
                          <a:solidFill>
                            <a:srgbClr val="000000"/>
                          </a:solidFill>
                          <a:effectLst/>
                          <a:latin typeface="+mn-lt"/>
                          <a:ea typeface="Times New Roman" panose="02020603050405020304" pitchFamily="18" charset="0"/>
                          <a:cs typeface="Calibri" panose="020F0502020204030204" pitchFamily="34" charset="0"/>
                        </a:rPr>
                        <a:t> de </a:t>
                      </a:r>
                      <a:r>
                        <a:rPr lang="de-CH" sz="900" dirty="0" err="1">
                          <a:solidFill>
                            <a:srgbClr val="000000"/>
                          </a:solidFill>
                          <a:effectLst/>
                          <a:latin typeface="+mn-lt"/>
                          <a:ea typeface="Times New Roman" panose="02020603050405020304" pitchFamily="18" charset="0"/>
                          <a:cs typeface="Calibri" panose="020F0502020204030204" pitchFamily="34" charset="0"/>
                        </a:rPr>
                        <a:t>don</a:t>
                      </a:r>
                      <a:r>
                        <a:rPr lang="de-CH" sz="900" dirty="0">
                          <a:solidFill>
                            <a:srgbClr val="000000"/>
                          </a:solidFill>
                          <a:effectLst/>
                          <a:latin typeface="+mn-lt"/>
                          <a:ea typeface="Times New Roman" panose="02020603050405020304" pitchFamily="18" charset="0"/>
                          <a:cs typeface="Calibri" panose="020F0502020204030204" pitchFamily="34" charset="0"/>
                        </a:rPr>
                        <a:t>.</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287000647"/>
                  </a:ext>
                </a:extLst>
              </a:tr>
              <a:tr h="290517">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Hauteur</a:t>
                      </a:r>
                      <a:r>
                        <a:rPr lang="de-CH" sz="900" b="1" dirty="0">
                          <a:solidFill>
                            <a:srgbClr val="000000"/>
                          </a:solidFill>
                          <a:effectLst/>
                          <a:latin typeface="+mn-lt"/>
                          <a:ea typeface="Times New Roman" panose="02020603050405020304" pitchFamily="18" charset="0"/>
                          <a:cs typeface="Calibri" panose="020F0502020204030204" pitchFamily="34" charset="0"/>
                        </a:rPr>
                        <a:t> de la plante (cm)</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85-110 cm</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150 cm</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200 cm </a:t>
                      </a:r>
                      <a:br>
                        <a:rPr lang="de-CH" sz="900" dirty="0">
                          <a:solidFill>
                            <a:srgbClr val="000000"/>
                          </a:solidFill>
                          <a:effectLst/>
                          <a:latin typeface="+mn-lt"/>
                          <a:ea typeface="Times New Roman" panose="02020603050405020304" pitchFamily="18" charset="0"/>
                          <a:cs typeface="Calibri" panose="020F0502020204030204" pitchFamily="34" charset="0"/>
                        </a:rPr>
                      </a:br>
                      <a:r>
                        <a:rPr lang="de-CH" sz="900" dirty="0">
                          <a:solidFill>
                            <a:srgbClr val="000000"/>
                          </a:solidFill>
                          <a:effectLst/>
                          <a:latin typeface="+mn-lt"/>
                          <a:ea typeface="Times New Roman" panose="02020603050405020304" pitchFamily="18" charset="0"/>
                          <a:cs typeface="Calibri" panose="020F0502020204030204" pitchFamily="34" charset="0"/>
                        </a:rPr>
                        <a:t>(</a:t>
                      </a:r>
                      <a:r>
                        <a:rPr lang="de-CH" sz="900" dirty="0" err="1">
                          <a:solidFill>
                            <a:srgbClr val="000000"/>
                          </a:solidFill>
                          <a:effectLst/>
                          <a:latin typeface="+mn-lt"/>
                          <a:ea typeface="Times New Roman" panose="02020603050405020304" pitchFamily="18" charset="0"/>
                          <a:cs typeface="Calibri" panose="020F0502020204030204" pitchFamily="34" charset="0"/>
                        </a:rPr>
                        <a:t>coupé</a:t>
                      </a:r>
                      <a:r>
                        <a:rPr lang="de-CH" sz="900" dirty="0">
                          <a:solidFill>
                            <a:srgbClr val="000000"/>
                          </a:solidFill>
                          <a:effectLst/>
                          <a:latin typeface="+mn-lt"/>
                          <a:ea typeface="Times New Roman" panose="02020603050405020304" pitchFamily="18" charset="0"/>
                          <a:cs typeface="Calibri" panose="020F0502020204030204" pitchFamily="34" charset="0"/>
                        </a:rPr>
                        <a:t> à 110)</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65 cm</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&lt;100 cm</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100-150 cm</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30-60 cm</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026154623"/>
                  </a:ext>
                </a:extLst>
              </a:tr>
              <a:tr h="441254">
                <a:tc>
                  <a:txBody>
                    <a:bodyPr/>
                    <a:lstStyle/>
                    <a:p>
                      <a:pPr>
                        <a:lnSpc>
                          <a:spcPct val="107000"/>
                        </a:lnSpc>
                        <a:spcAft>
                          <a:spcPts val="0"/>
                        </a:spcAft>
                      </a:pPr>
                      <a:r>
                        <a:rPr lang="en-GB" sz="900" b="1" dirty="0" err="1">
                          <a:solidFill>
                            <a:srgbClr val="000000"/>
                          </a:solidFill>
                          <a:effectLst/>
                          <a:latin typeface="+mn-lt"/>
                          <a:ea typeface="Times New Roman" panose="02020603050405020304" pitchFamily="18" charset="0"/>
                          <a:cs typeface="Calibri" panose="020F0502020204030204" pitchFamily="34" charset="0"/>
                        </a:rPr>
                        <a:t>Potentiel</a:t>
                      </a:r>
                      <a:r>
                        <a:rPr lang="en-GB" sz="900" b="1" dirty="0">
                          <a:solidFill>
                            <a:srgbClr val="000000"/>
                          </a:solidFill>
                          <a:effectLst/>
                          <a:latin typeface="+mn-lt"/>
                          <a:ea typeface="Times New Roman" panose="02020603050405020304" pitchFamily="18" charset="0"/>
                          <a:cs typeface="Calibri" panose="020F0502020204030204" pitchFamily="34" charset="0"/>
                        </a:rPr>
                        <a:t> de production sur sols </a:t>
                      </a:r>
                      <a:r>
                        <a:rPr lang="en-GB" sz="900" b="1" dirty="0" err="1">
                          <a:solidFill>
                            <a:srgbClr val="000000"/>
                          </a:solidFill>
                          <a:effectLst/>
                          <a:latin typeface="+mn-lt"/>
                          <a:ea typeface="Times New Roman" panose="02020603050405020304" pitchFamily="18" charset="0"/>
                          <a:cs typeface="Calibri" panose="020F0502020204030204" pitchFamily="34" charset="0"/>
                        </a:rPr>
                        <a:t>moyennement</a:t>
                      </a:r>
                      <a:r>
                        <a:rPr lang="en-GB" sz="900" b="1" dirty="0">
                          <a:solidFill>
                            <a:srgbClr val="000000"/>
                          </a:solidFill>
                          <a:effectLst/>
                          <a:latin typeface="+mn-lt"/>
                          <a:ea typeface="Times New Roman" panose="02020603050405020304" pitchFamily="18" charset="0"/>
                          <a:cs typeface="Calibri" panose="020F0502020204030204" pitchFamily="34" charset="0"/>
                        </a:rPr>
                        <a:t> </a:t>
                      </a:r>
                      <a:r>
                        <a:rPr lang="en-GB" sz="900" b="1" dirty="0" err="1">
                          <a:solidFill>
                            <a:srgbClr val="000000"/>
                          </a:solidFill>
                          <a:effectLst/>
                          <a:latin typeface="+mn-lt"/>
                          <a:ea typeface="Times New Roman" panose="02020603050405020304" pitchFamily="18" charset="0"/>
                          <a:cs typeface="Calibri" panose="020F0502020204030204" pitchFamily="34" charset="0"/>
                        </a:rPr>
                        <a:t>fertiles</a:t>
                      </a:r>
                      <a:r>
                        <a:rPr lang="en-GB" sz="900" b="1" dirty="0">
                          <a:solidFill>
                            <a:srgbClr val="000000"/>
                          </a:solidFill>
                          <a:effectLst/>
                          <a:latin typeface="+mn-lt"/>
                          <a:ea typeface="Times New Roman" panose="02020603050405020304" pitchFamily="18" charset="0"/>
                          <a:cs typeface="Calibri" panose="020F0502020204030204" pitchFamily="34" charset="0"/>
                        </a:rPr>
                        <a:t> à </a:t>
                      </a:r>
                      <a:r>
                        <a:rPr lang="en-GB" sz="900" b="1" dirty="0" err="1">
                          <a:solidFill>
                            <a:srgbClr val="000000"/>
                          </a:solidFill>
                          <a:effectLst/>
                          <a:latin typeface="+mn-lt"/>
                          <a:ea typeface="Times New Roman" panose="02020603050405020304" pitchFamily="18" charset="0"/>
                          <a:cs typeface="Calibri" panose="020F0502020204030204" pitchFamily="34" charset="0"/>
                        </a:rPr>
                        <a:t>fertiles</a:t>
                      </a:r>
                      <a:r>
                        <a:rPr lang="en-GB" sz="900" b="1" dirty="0">
                          <a:solidFill>
                            <a:srgbClr val="000000"/>
                          </a:solidFill>
                          <a:effectLst/>
                          <a:latin typeface="+mn-lt"/>
                          <a:ea typeface="Times New Roman" panose="02020603050405020304" pitchFamily="18" charset="0"/>
                          <a:cs typeface="Calibri" panose="020F0502020204030204" pitchFamily="34" charset="0"/>
                        </a:rPr>
                        <a:t> </a:t>
                      </a:r>
                      <a:br>
                        <a:rPr lang="en-GB" sz="900" b="1" dirty="0">
                          <a:solidFill>
                            <a:srgbClr val="000000"/>
                          </a:solidFill>
                          <a:effectLst/>
                          <a:latin typeface="+mn-lt"/>
                          <a:ea typeface="Times New Roman" panose="02020603050405020304" pitchFamily="18" charset="0"/>
                          <a:cs typeface="Calibri" panose="020F0502020204030204" pitchFamily="34" charset="0"/>
                        </a:rPr>
                      </a:br>
                      <a:r>
                        <a:rPr lang="en-GB" sz="900" b="1" dirty="0">
                          <a:solidFill>
                            <a:srgbClr val="000000"/>
                          </a:solidFill>
                          <a:effectLst/>
                          <a:latin typeface="+mn-lt"/>
                          <a:ea typeface="Times New Roman" panose="02020603050405020304" pitchFamily="18" charset="0"/>
                          <a:cs typeface="Calibri" panose="020F0502020204030204" pitchFamily="34" charset="0"/>
                        </a:rPr>
                        <a:t>(pH 6,3) t MS/ha/an</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&gt;18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&gt;18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&gt;35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&gt;15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5-10</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792803705"/>
                  </a:ext>
                </a:extLst>
              </a:tr>
              <a:tr h="290517">
                <a:tc>
                  <a:txBody>
                    <a:bodyPr/>
                    <a:lstStyle/>
                    <a:p>
                      <a:pPr>
                        <a:lnSpc>
                          <a:spcPct val="107000"/>
                        </a:lnSpc>
                        <a:spcAft>
                          <a:spcPts val="0"/>
                        </a:spcAft>
                      </a:pPr>
                      <a:r>
                        <a:rPr lang="en-GB" sz="900" b="1" dirty="0" err="1">
                          <a:solidFill>
                            <a:srgbClr val="000000"/>
                          </a:solidFill>
                          <a:effectLst/>
                          <a:latin typeface="+mn-lt"/>
                          <a:ea typeface="Times New Roman" panose="02020603050405020304" pitchFamily="18" charset="0"/>
                          <a:cs typeface="Calibri" panose="020F0502020204030204" pitchFamily="34" charset="0"/>
                        </a:rPr>
                        <a:t>Potentiel</a:t>
                      </a:r>
                      <a:r>
                        <a:rPr lang="en-GB" sz="900" b="1" dirty="0">
                          <a:solidFill>
                            <a:srgbClr val="000000"/>
                          </a:solidFill>
                          <a:effectLst/>
                          <a:latin typeface="+mn-lt"/>
                          <a:ea typeface="Times New Roman" panose="02020603050405020304" pitchFamily="18" charset="0"/>
                          <a:cs typeface="Calibri" panose="020F0502020204030204" pitchFamily="34" charset="0"/>
                        </a:rPr>
                        <a:t> de production sur sols</a:t>
                      </a:r>
                      <a:br>
                        <a:rPr lang="en-GB" sz="900" b="1" dirty="0">
                          <a:solidFill>
                            <a:srgbClr val="000000"/>
                          </a:solidFill>
                          <a:effectLst/>
                          <a:latin typeface="+mn-lt"/>
                          <a:ea typeface="Times New Roman" panose="02020603050405020304" pitchFamily="18" charset="0"/>
                          <a:cs typeface="Calibri" panose="020F0502020204030204" pitchFamily="34" charset="0"/>
                        </a:rPr>
                      </a:br>
                      <a:r>
                        <a:rPr lang="en-GB" sz="900" b="1" dirty="0" err="1">
                          <a:solidFill>
                            <a:srgbClr val="000000"/>
                          </a:solidFill>
                          <a:effectLst/>
                          <a:latin typeface="+mn-lt"/>
                          <a:ea typeface="Times New Roman" panose="02020603050405020304" pitchFamily="18" charset="0"/>
                          <a:cs typeface="Calibri" panose="020F0502020204030204" pitchFamily="34" charset="0"/>
                        </a:rPr>
                        <a:t>peu</a:t>
                      </a:r>
                      <a:r>
                        <a:rPr lang="en-GB" sz="900" b="1" dirty="0">
                          <a:solidFill>
                            <a:srgbClr val="000000"/>
                          </a:solidFill>
                          <a:effectLst/>
                          <a:latin typeface="+mn-lt"/>
                          <a:ea typeface="Times New Roman" panose="02020603050405020304" pitchFamily="18" charset="0"/>
                          <a:cs typeface="Calibri" panose="020F0502020204030204" pitchFamily="34" charset="0"/>
                        </a:rPr>
                        <a:t> </a:t>
                      </a:r>
                      <a:r>
                        <a:rPr lang="en-GB" sz="900" b="1" dirty="0" err="1">
                          <a:solidFill>
                            <a:srgbClr val="000000"/>
                          </a:solidFill>
                          <a:effectLst/>
                          <a:latin typeface="+mn-lt"/>
                          <a:ea typeface="Times New Roman" panose="02020603050405020304" pitchFamily="18" charset="0"/>
                          <a:cs typeface="Calibri" panose="020F0502020204030204" pitchFamily="34" charset="0"/>
                        </a:rPr>
                        <a:t>fertiles</a:t>
                      </a:r>
                      <a:r>
                        <a:rPr lang="en-GB" sz="900" b="1" dirty="0">
                          <a:solidFill>
                            <a:srgbClr val="000000"/>
                          </a:solidFill>
                          <a:effectLst/>
                          <a:latin typeface="+mn-lt"/>
                          <a:ea typeface="Times New Roman" panose="02020603050405020304" pitchFamily="18" charset="0"/>
                          <a:cs typeface="Calibri" panose="020F0502020204030204" pitchFamily="34" charset="0"/>
                        </a:rPr>
                        <a:t> (pH 4,7) t/DM/ha/an</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&gt;10 t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&gt;10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&gt;25</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&gt;10 </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5-7</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706644411"/>
                  </a:ext>
                </a:extLst>
              </a:tr>
              <a:tr h="290517">
                <a:tc>
                  <a:txBody>
                    <a:bodyPr/>
                    <a:lstStyle/>
                    <a:p>
                      <a:pPr>
                        <a:lnSpc>
                          <a:spcPct val="107000"/>
                        </a:lnSpc>
                        <a:spcAft>
                          <a:spcPts val="0"/>
                        </a:spcAft>
                      </a:pPr>
                      <a:r>
                        <a:rPr lang="de-CH" sz="900" b="1" dirty="0" err="1">
                          <a:solidFill>
                            <a:srgbClr val="000000"/>
                          </a:solidFill>
                          <a:effectLst/>
                          <a:latin typeface="+mn-lt"/>
                          <a:ea typeface="Times New Roman" panose="02020603050405020304" pitchFamily="18" charset="0"/>
                          <a:cs typeface="Calibri" panose="020F0502020204030204" pitchFamily="34" charset="0"/>
                        </a:rPr>
                        <a:t>Exigences</a:t>
                      </a:r>
                      <a:r>
                        <a:rPr lang="de-CH" sz="900" b="1" dirty="0">
                          <a:solidFill>
                            <a:srgbClr val="000000"/>
                          </a:solidFill>
                          <a:effectLst/>
                          <a:latin typeface="+mn-lt"/>
                          <a:ea typeface="Times New Roman" panose="02020603050405020304" pitchFamily="18" charset="0"/>
                          <a:cs typeface="Calibri" panose="020F0502020204030204" pitchFamily="34" charset="0"/>
                        </a:rPr>
                        <a:t> en </a:t>
                      </a:r>
                      <a:r>
                        <a:rPr lang="de-CH" sz="900" b="1" dirty="0" err="1">
                          <a:solidFill>
                            <a:srgbClr val="000000"/>
                          </a:solidFill>
                          <a:effectLst/>
                          <a:latin typeface="+mn-lt"/>
                          <a:ea typeface="Times New Roman" panose="02020603050405020304" pitchFamily="18" charset="0"/>
                          <a:cs typeface="Calibri" panose="020F0502020204030204" pitchFamily="34" charset="0"/>
                        </a:rPr>
                        <a:t>matière</a:t>
                      </a:r>
                      <a:r>
                        <a:rPr lang="de-CH" sz="900" b="1" dirty="0">
                          <a:solidFill>
                            <a:srgbClr val="000000"/>
                          </a:solidFill>
                          <a:effectLst/>
                          <a:latin typeface="+mn-lt"/>
                          <a:ea typeface="Times New Roman" panose="02020603050405020304" pitchFamily="18" charset="0"/>
                          <a:cs typeface="Calibri" panose="020F0502020204030204" pitchFamily="34" charset="0"/>
                        </a:rPr>
                        <a:t> de </a:t>
                      </a:r>
                      <a:r>
                        <a:rPr lang="de-CH" sz="900" b="1" dirty="0" err="1">
                          <a:solidFill>
                            <a:srgbClr val="000000"/>
                          </a:solidFill>
                          <a:effectLst/>
                          <a:latin typeface="+mn-lt"/>
                          <a:ea typeface="Times New Roman" panose="02020603050405020304" pitchFamily="18" charset="0"/>
                          <a:cs typeface="Calibri" panose="020F0502020204030204" pitchFamily="34" charset="0"/>
                        </a:rPr>
                        <a:t>fertilité</a:t>
                      </a:r>
                      <a:r>
                        <a:rPr lang="de-CH" sz="900" b="1" dirty="0">
                          <a:solidFill>
                            <a:srgbClr val="000000"/>
                          </a:solidFill>
                          <a:effectLst/>
                          <a:latin typeface="+mn-lt"/>
                          <a:ea typeface="Times New Roman" panose="02020603050405020304" pitchFamily="18" charset="0"/>
                          <a:cs typeface="Calibri" panose="020F0502020204030204" pitchFamily="34" charset="0"/>
                        </a:rPr>
                        <a:t> </a:t>
                      </a:r>
                      <a:br>
                        <a:rPr lang="de-CH" sz="900" b="1" dirty="0">
                          <a:solidFill>
                            <a:srgbClr val="000000"/>
                          </a:solidFill>
                          <a:effectLst/>
                          <a:latin typeface="+mn-lt"/>
                          <a:ea typeface="Times New Roman" panose="02020603050405020304" pitchFamily="18" charset="0"/>
                          <a:cs typeface="Calibri" panose="020F0502020204030204" pitchFamily="34" charset="0"/>
                        </a:rPr>
                      </a:br>
                      <a:r>
                        <a:rPr lang="de-CH" sz="900" b="1" dirty="0">
                          <a:solidFill>
                            <a:srgbClr val="000000"/>
                          </a:solidFill>
                          <a:effectLst/>
                          <a:latin typeface="+mn-lt"/>
                          <a:ea typeface="Times New Roman" panose="02020603050405020304" pitchFamily="18" charset="0"/>
                          <a:cs typeface="Calibri" panose="020F0502020204030204" pitchFamily="34" charset="0"/>
                        </a:rPr>
                        <a:t>des </a:t>
                      </a:r>
                      <a:r>
                        <a:rPr lang="de-CH" sz="900" b="1" dirty="0" err="1">
                          <a:solidFill>
                            <a:srgbClr val="000000"/>
                          </a:solidFill>
                          <a:effectLst/>
                          <a:latin typeface="+mn-lt"/>
                          <a:ea typeface="Times New Roman" panose="02020603050405020304" pitchFamily="18" charset="0"/>
                          <a:cs typeface="Calibri" panose="020F0502020204030204" pitchFamily="34" charset="0"/>
                        </a:rPr>
                        <a:t>sols</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moyen</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moyen</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sols</a:t>
                      </a:r>
                      <a:r>
                        <a:rPr lang="de-CH" sz="900" dirty="0">
                          <a:solidFill>
                            <a:srgbClr val="000000"/>
                          </a:solidFill>
                          <a:effectLst/>
                          <a:latin typeface="+mn-lt"/>
                          <a:ea typeface="Times New Roman" panose="02020603050405020304" pitchFamily="18" charset="0"/>
                          <a:cs typeface="Calibri" panose="020F0502020204030204" pitchFamily="34" charset="0"/>
                        </a:rPr>
                        <a:t> </a:t>
                      </a:r>
                      <a:r>
                        <a:rPr lang="de-CH" sz="900" dirty="0" err="1">
                          <a:solidFill>
                            <a:srgbClr val="000000"/>
                          </a:solidFill>
                          <a:effectLst/>
                          <a:latin typeface="+mn-lt"/>
                          <a:ea typeface="Times New Roman" panose="02020603050405020304" pitchFamily="18" charset="0"/>
                          <a:cs typeface="Calibri" panose="020F0502020204030204" pitchFamily="34" charset="0"/>
                        </a:rPr>
                        <a:t>élevés</a:t>
                      </a:r>
                      <a:r>
                        <a:rPr lang="de-CH" sz="900" dirty="0">
                          <a:solidFill>
                            <a:srgbClr val="000000"/>
                          </a:solidFill>
                          <a:effectLst/>
                          <a:latin typeface="+mn-lt"/>
                          <a:ea typeface="Times New Roman" panose="02020603050405020304" pitchFamily="18" charset="0"/>
                          <a:cs typeface="Calibri" panose="020F0502020204030204" pitchFamily="34" charset="0"/>
                        </a:rPr>
                        <a:t> et </a:t>
                      </a:r>
                      <a:r>
                        <a:rPr lang="de-CH" sz="900" dirty="0" err="1">
                          <a:solidFill>
                            <a:srgbClr val="000000"/>
                          </a:solidFill>
                          <a:effectLst/>
                          <a:latin typeface="+mn-lt"/>
                          <a:ea typeface="Times New Roman" panose="02020603050405020304" pitchFamily="18" charset="0"/>
                          <a:cs typeface="Calibri" panose="020F0502020204030204" pitchFamily="34" charset="0"/>
                        </a:rPr>
                        <a:t>bien</a:t>
                      </a:r>
                      <a:r>
                        <a:rPr lang="de-CH" sz="900" dirty="0">
                          <a:solidFill>
                            <a:srgbClr val="000000"/>
                          </a:solidFill>
                          <a:effectLst/>
                          <a:latin typeface="+mn-lt"/>
                          <a:ea typeface="Times New Roman" panose="02020603050405020304" pitchFamily="18" charset="0"/>
                          <a:cs typeface="Calibri" panose="020F0502020204030204" pitchFamily="34" charset="0"/>
                        </a:rPr>
                        <a:t> </a:t>
                      </a:r>
                      <a:r>
                        <a:rPr lang="de-CH" sz="900" dirty="0" err="1">
                          <a:solidFill>
                            <a:srgbClr val="000000"/>
                          </a:solidFill>
                          <a:effectLst/>
                          <a:latin typeface="+mn-lt"/>
                          <a:ea typeface="Times New Roman" panose="02020603050405020304" pitchFamily="18" charset="0"/>
                          <a:cs typeface="Calibri" panose="020F0502020204030204" pitchFamily="34" charset="0"/>
                        </a:rPr>
                        <a:t>drainés</a:t>
                      </a:r>
                      <a:r>
                        <a:rPr lang="de-CH" sz="900" dirty="0">
                          <a:solidFill>
                            <a:srgbClr val="000000"/>
                          </a:solidFill>
                          <a:effectLst/>
                          <a:latin typeface="+mn-lt"/>
                          <a:ea typeface="Times New Roman" panose="02020603050405020304" pitchFamily="18" charset="0"/>
                          <a:cs typeface="Calibri" panose="020F0502020204030204" pitchFamily="34" charset="0"/>
                        </a:rPr>
                        <a:t>!</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faible</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sols</a:t>
                      </a:r>
                      <a:r>
                        <a:rPr lang="de-CH" sz="900" dirty="0">
                          <a:solidFill>
                            <a:srgbClr val="000000"/>
                          </a:solidFill>
                          <a:effectLst/>
                          <a:latin typeface="+mn-lt"/>
                          <a:ea typeface="Times New Roman" panose="02020603050405020304" pitchFamily="18" charset="0"/>
                          <a:cs typeface="Calibri" panose="020F0502020204030204" pitchFamily="34" charset="0"/>
                        </a:rPr>
                        <a:t> </a:t>
                      </a:r>
                      <a:r>
                        <a:rPr lang="de-CH" sz="900" dirty="0" err="1">
                          <a:solidFill>
                            <a:srgbClr val="000000"/>
                          </a:solidFill>
                          <a:effectLst/>
                          <a:latin typeface="+mn-lt"/>
                          <a:ea typeface="Times New Roman" panose="02020603050405020304" pitchFamily="18" charset="0"/>
                          <a:cs typeface="Calibri" panose="020F0502020204030204" pitchFamily="34" charset="0"/>
                        </a:rPr>
                        <a:t>bien</a:t>
                      </a:r>
                      <a:r>
                        <a:rPr lang="de-CH" sz="900" dirty="0">
                          <a:solidFill>
                            <a:srgbClr val="000000"/>
                          </a:solidFill>
                          <a:effectLst/>
                          <a:latin typeface="+mn-lt"/>
                          <a:ea typeface="Times New Roman" panose="02020603050405020304" pitchFamily="18" charset="0"/>
                          <a:cs typeface="Calibri" panose="020F0502020204030204" pitchFamily="34" charset="0"/>
                        </a:rPr>
                        <a:t> </a:t>
                      </a:r>
                      <a:r>
                        <a:rPr lang="de-CH" sz="900" dirty="0" err="1">
                          <a:solidFill>
                            <a:srgbClr val="000000"/>
                          </a:solidFill>
                          <a:effectLst/>
                          <a:latin typeface="+mn-lt"/>
                          <a:ea typeface="Times New Roman" panose="02020603050405020304" pitchFamily="18" charset="0"/>
                          <a:cs typeface="Calibri" panose="020F0502020204030204" pitchFamily="34" charset="0"/>
                        </a:rPr>
                        <a:t>drainés</a:t>
                      </a:r>
                      <a:r>
                        <a:rPr lang="de-CH" sz="900" dirty="0">
                          <a:solidFill>
                            <a:srgbClr val="000000"/>
                          </a:solidFill>
                          <a:effectLst/>
                          <a:latin typeface="+mn-lt"/>
                          <a:ea typeface="Times New Roman" panose="02020603050405020304" pitchFamily="18" charset="0"/>
                          <a:cs typeface="Calibri" panose="020F0502020204030204" pitchFamily="34" charset="0"/>
                        </a:rPr>
                        <a:t>!</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pas</a:t>
                      </a:r>
                      <a:r>
                        <a:rPr lang="de-CH" sz="900" dirty="0">
                          <a:solidFill>
                            <a:srgbClr val="000000"/>
                          </a:solidFill>
                          <a:effectLst/>
                          <a:latin typeface="+mn-lt"/>
                          <a:ea typeface="Times New Roman" panose="02020603050405020304" pitchFamily="18" charset="0"/>
                          <a:cs typeface="Calibri" panose="020F0502020204030204" pitchFamily="34" charset="0"/>
                        </a:rPr>
                        <a:t> </a:t>
                      </a:r>
                      <a:r>
                        <a:rPr lang="de-CH" sz="900" dirty="0" err="1">
                          <a:solidFill>
                            <a:srgbClr val="000000"/>
                          </a:solidFill>
                          <a:effectLst/>
                          <a:latin typeface="+mn-lt"/>
                          <a:ea typeface="Times New Roman" panose="02020603050405020304" pitchFamily="18" charset="0"/>
                          <a:cs typeface="Calibri" panose="020F0502020204030204" pitchFamily="34" charset="0"/>
                        </a:rPr>
                        <a:t>sur</a:t>
                      </a:r>
                      <a:r>
                        <a:rPr lang="de-CH" sz="900" dirty="0">
                          <a:solidFill>
                            <a:srgbClr val="000000"/>
                          </a:solidFill>
                          <a:effectLst/>
                          <a:latin typeface="+mn-lt"/>
                          <a:ea typeface="Times New Roman" panose="02020603050405020304" pitchFamily="18" charset="0"/>
                          <a:cs typeface="Calibri" panose="020F0502020204030204" pitchFamily="34" charset="0"/>
                        </a:rPr>
                        <a:t> le </a:t>
                      </a:r>
                      <a:r>
                        <a:rPr lang="de-CH" sz="900" dirty="0" err="1">
                          <a:solidFill>
                            <a:srgbClr val="000000"/>
                          </a:solidFill>
                          <a:effectLst/>
                          <a:latin typeface="+mn-lt"/>
                          <a:ea typeface="Times New Roman" panose="02020603050405020304" pitchFamily="18" charset="0"/>
                          <a:cs typeface="Calibri" panose="020F0502020204030204" pitchFamily="34" charset="0"/>
                        </a:rPr>
                        <a:t>sable</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557175336"/>
                  </a:ext>
                </a:extLst>
              </a:tr>
              <a:tr h="198881">
                <a:tc>
                  <a:txBody>
                    <a:bodyPr/>
                    <a:lstStyle/>
                    <a:p>
                      <a:pPr>
                        <a:lnSpc>
                          <a:spcPct val="107000"/>
                        </a:lnSpc>
                        <a:spcAft>
                          <a:spcPts val="0"/>
                        </a:spcAft>
                      </a:pPr>
                      <a:r>
                        <a:rPr lang="de-CH" sz="900" b="1" dirty="0">
                          <a:solidFill>
                            <a:srgbClr val="000000"/>
                          </a:solidFill>
                          <a:effectLst/>
                          <a:latin typeface="+mn-lt"/>
                          <a:ea typeface="Times New Roman" panose="02020603050405020304" pitchFamily="18" charset="0"/>
                          <a:cs typeface="Calibri" panose="020F0502020204030204" pitchFamily="34" charset="0"/>
                        </a:rPr>
                        <a:t>pH du </a:t>
                      </a:r>
                      <a:r>
                        <a:rPr lang="de-CH" sz="900" b="1" dirty="0" err="1">
                          <a:solidFill>
                            <a:srgbClr val="000000"/>
                          </a:solidFill>
                          <a:effectLst/>
                          <a:latin typeface="+mn-lt"/>
                          <a:ea typeface="Times New Roman" panose="02020603050405020304" pitchFamily="18" charset="0"/>
                          <a:cs typeface="Calibri" panose="020F0502020204030204" pitchFamily="34" charset="0"/>
                        </a:rPr>
                        <a:t>sol</a:t>
                      </a:r>
                      <a:endParaRPr lang="en-GB" sz="900" b="1"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4-8</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4-8</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pas</a:t>
                      </a:r>
                      <a:r>
                        <a:rPr lang="de-CH" sz="900" dirty="0">
                          <a:solidFill>
                            <a:srgbClr val="000000"/>
                          </a:solidFill>
                          <a:effectLst/>
                          <a:latin typeface="+mn-lt"/>
                          <a:ea typeface="Times New Roman" panose="02020603050405020304" pitchFamily="18" charset="0"/>
                          <a:cs typeface="Calibri" panose="020F0502020204030204" pitchFamily="34" charset="0"/>
                        </a:rPr>
                        <a:t> de </a:t>
                      </a:r>
                      <a:r>
                        <a:rPr lang="de-CH" sz="900" dirty="0" err="1">
                          <a:solidFill>
                            <a:srgbClr val="000000"/>
                          </a:solidFill>
                          <a:effectLst/>
                          <a:latin typeface="+mn-lt"/>
                          <a:ea typeface="Times New Roman" panose="02020603050405020304" pitchFamily="18" charset="0"/>
                          <a:cs typeface="Calibri" panose="020F0502020204030204" pitchFamily="34" charset="0"/>
                        </a:rPr>
                        <a:t>don</a:t>
                      </a:r>
                      <a:r>
                        <a:rPr lang="de-CH" sz="900" dirty="0">
                          <a:solidFill>
                            <a:srgbClr val="000000"/>
                          </a:solidFill>
                          <a:effectLst/>
                          <a:latin typeface="+mn-lt"/>
                          <a:ea typeface="Times New Roman" panose="02020603050405020304" pitchFamily="18" charset="0"/>
                          <a:cs typeface="Calibri" panose="020F0502020204030204" pitchFamily="34" charset="0"/>
                        </a:rPr>
                        <a:t>.</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err="1">
                          <a:solidFill>
                            <a:srgbClr val="000000"/>
                          </a:solidFill>
                          <a:effectLst/>
                          <a:latin typeface="+mn-lt"/>
                          <a:ea typeface="Times New Roman" panose="02020603050405020304" pitchFamily="18" charset="0"/>
                          <a:cs typeface="Calibri" panose="020F0502020204030204" pitchFamily="34" charset="0"/>
                        </a:rPr>
                        <a:t>pas</a:t>
                      </a:r>
                      <a:r>
                        <a:rPr lang="de-CH" sz="900" dirty="0">
                          <a:solidFill>
                            <a:srgbClr val="000000"/>
                          </a:solidFill>
                          <a:effectLst/>
                          <a:latin typeface="+mn-lt"/>
                          <a:ea typeface="Times New Roman" panose="02020603050405020304" pitchFamily="18" charset="0"/>
                          <a:cs typeface="Calibri" panose="020F0502020204030204" pitchFamily="34" charset="0"/>
                        </a:rPr>
                        <a:t> de </a:t>
                      </a:r>
                      <a:r>
                        <a:rPr lang="de-CH" sz="900" dirty="0" err="1">
                          <a:solidFill>
                            <a:srgbClr val="000000"/>
                          </a:solidFill>
                          <a:effectLst/>
                          <a:latin typeface="+mn-lt"/>
                          <a:ea typeface="Times New Roman" panose="02020603050405020304" pitchFamily="18" charset="0"/>
                          <a:cs typeface="Calibri" panose="020F0502020204030204" pitchFamily="34" charset="0"/>
                        </a:rPr>
                        <a:t>don</a:t>
                      </a:r>
                      <a:r>
                        <a:rPr lang="de-CH" sz="900" dirty="0">
                          <a:solidFill>
                            <a:srgbClr val="000000"/>
                          </a:solidFill>
                          <a:effectLst/>
                          <a:latin typeface="+mn-lt"/>
                          <a:ea typeface="Times New Roman" panose="02020603050405020304" pitchFamily="18" charset="0"/>
                          <a:cs typeface="Calibri" panose="020F0502020204030204" pitchFamily="34" charset="0"/>
                        </a:rPr>
                        <a:t>.</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900" err="1">
                          <a:solidFill>
                            <a:srgbClr val="000000"/>
                          </a:solidFill>
                          <a:effectLst/>
                          <a:latin typeface="+mn-lt"/>
                          <a:ea typeface="Times New Roman" panose="02020603050405020304" pitchFamily="18" charset="0"/>
                          <a:cs typeface="Calibri" panose="020F0502020204030204" pitchFamily="34" charset="0"/>
                        </a:rPr>
                        <a:t>pas de données</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a:solidFill>
                            <a:srgbClr val="000000"/>
                          </a:solidFill>
                          <a:effectLst/>
                          <a:latin typeface="+mn-lt"/>
                          <a:ea typeface="Times New Roman" panose="02020603050405020304" pitchFamily="18" charset="0"/>
                          <a:cs typeface="Calibri" panose="020F0502020204030204" pitchFamily="34" charset="0"/>
                        </a:rPr>
                        <a:t>7-5.5</a:t>
                      </a:r>
                      <a:endParaRPr lang="en-GB" sz="9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900" dirty="0">
                          <a:solidFill>
                            <a:srgbClr val="000000"/>
                          </a:solidFill>
                          <a:effectLst/>
                          <a:latin typeface="+mn-lt"/>
                          <a:ea typeface="Times New Roman" panose="02020603050405020304" pitchFamily="18" charset="0"/>
                          <a:cs typeface="Calibri" panose="020F0502020204030204" pitchFamily="34" charset="0"/>
                        </a:rPr>
                        <a:t>5.5-7.5</a:t>
                      </a:r>
                      <a:endParaRPr lang="en-GB" sz="9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573027955"/>
                  </a:ext>
                </a:extLst>
              </a:tr>
            </a:tbl>
          </a:graphicData>
        </a:graphic>
      </p:graphicFrame>
    </p:spTree>
    <p:extLst>
      <p:ext uri="{BB962C8B-B14F-4D97-AF65-F5344CB8AC3E}">
        <p14:creationId xmlns:p14="http://schemas.microsoft.com/office/powerpoint/2010/main" val="247345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Gerader Verbinder 72">
            <a:extLst>
              <a:ext uri="{FF2B5EF4-FFF2-40B4-BE49-F238E27FC236}">
                <a16:creationId xmlns:a16="http://schemas.microsoft.com/office/drawing/2014/main" id="{BD830837-CBBA-4022-9FF3-FD94A4BFDECE}"/>
              </a:ext>
            </a:extLst>
          </p:cNvPr>
          <p:cNvCxnSpPr>
            <a:cxnSpLocks/>
          </p:cNvCxnSpPr>
          <p:nvPr/>
        </p:nvCxnSpPr>
        <p:spPr bwMode="auto">
          <a:xfrm>
            <a:off x="2697087" y="2669220"/>
            <a:ext cx="0" cy="2354883"/>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55" name="Gerader Verbinder 54">
            <a:extLst>
              <a:ext uri="{FF2B5EF4-FFF2-40B4-BE49-F238E27FC236}">
                <a16:creationId xmlns:a16="http://schemas.microsoft.com/office/drawing/2014/main" id="{2DF72BB5-3679-4C0C-A4DD-4B6A413BF45D}"/>
              </a:ext>
            </a:extLst>
          </p:cNvPr>
          <p:cNvCxnSpPr>
            <a:cxnSpLocks/>
          </p:cNvCxnSpPr>
          <p:nvPr/>
        </p:nvCxnSpPr>
        <p:spPr bwMode="auto">
          <a:xfrm>
            <a:off x="4310711" y="1971074"/>
            <a:ext cx="0" cy="413284"/>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8" name="Gerader Verbinder 67">
            <a:extLst>
              <a:ext uri="{FF2B5EF4-FFF2-40B4-BE49-F238E27FC236}">
                <a16:creationId xmlns:a16="http://schemas.microsoft.com/office/drawing/2014/main" id="{A352B8E2-9A94-4E30-9CBA-2664C63666D3}"/>
              </a:ext>
            </a:extLst>
          </p:cNvPr>
          <p:cNvCxnSpPr>
            <a:cxnSpLocks/>
          </p:cNvCxnSpPr>
          <p:nvPr/>
        </p:nvCxnSpPr>
        <p:spPr bwMode="auto">
          <a:xfrm>
            <a:off x="6290874" y="2772034"/>
            <a:ext cx="0" cy="413284"/>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9" name="Gerader Verbinder 68">
            <a:extLst>
              <a:ext uri="{FF2B5EF4-FFF2-40B4-BE49-F238E27FC236}">
                <a16:creationId xmlns:a16="http://schemas.microsoft.com/office/drawing/2014/main" id="{8EB85D17-7D80-48A2-B496-753EAB1A95E5}"/>
              </a:ext>
            </a:extLst>
          </p:cNvPr>
          <p:cNvCxnSpPr>
            <a:cxnSpLocks/>
          </p:cNvCxnSpPr>
          <p:nvPr/>
        </p:nvCxnSpPr>
        <p:spPr bwMode="auto">
          <a:xfrm>
            <a:off x="7518574" y="3556261"/>
            <a:ext cx="2189" cy="670414"/>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71" name="Gerader Verbinder 70">
            <a:extLst>
              <a:ext uri="{FF2B5EF4-FFF2-40B4-BE49-F238E27FC236}">
                <a16:creationId xmlns:a16="http://schemas.microsoft.com/office/drawing/2014/main" id="{D370EB3C-90D9-41A1-8459-446D3CD9FFAD}"/>
              </a:ext>
            </a:extLst>
          </p:cNvPr>
          <p:cNvCxnSpPr>
            <a:cxnSpLocks/>
          </p:cNvCxnSpPr>
          <p:nvPr/>
        </p:nvCxnSpPr>
        <p:spPr bwMode="auto">
          <a:xfrm>
            <a:off x="4901969" y="3624888"/>
            <a:ext cx="0" cy="1291789"/>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75" name="Gerader Verbinder 74">
            <a:extLst>
              <a:ext uri="{FF2B5EF4-FFF2-40B4-BE49-F238E27FC236}">
                <a16:creationId xmlns:a16="http://schemas.microsoft.com/office/drawing/2014/main" id="{ED66B145-1D8F-4C4A-A21D-27F19AABB030}"/>
              </a:ext>
            </a:extLst>
          </p:cNvPr>
          <p:cNvCxnSpPr>
            <a:cxnSpLocks/>
          </p:cNvCxnSpPr>
          <p:nvPr/>
        </p:nvCxnSpPr>
        <p:spPr bwMode="auto">
          <a:xfrm>
            <a:off x="1359919" y="3622762"/>
            <a:ext cx="0" cy="684096"/>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56" name="Gerader Verbinder 55">
            <a:extLst>
              <a:ext uri="{FF2B5EF4-FFF2-40B4-BE49-F238E27FC236}">
                <a16:creationId xmlns:a16="http://schemas.microsoft.com/office/drawing/2014/main" id="{E1D49FDD-7F1E-4979-B225-B33B06CE49AE}"/>
              </a:ext>
            </a:extLst>
          </p:cNvPr>
          <p:cNvCxnSpPr>
            <a:cxnSpLocks/>
          </p:cNvCxnSpPr>
          <p:nvPr/>
        </p:nvCxnSpPr>
        <p:spPr bwMode="auto">
          <a:xfrm>
            <a:off x="2863457" y="2384358"/>
            <a:ext cx="304891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58" name="Gerader Verbinder 57">
            <a:extLst>
              <a:ext uri="{FF2B5EF4-FFF2-40B4-BE49-F238E27FC236}">
                <a16:creationId xmlns:a16="http://schemas.microsoft.com/office/drawing/2014/main" id="{96EB7710-3ED3-42FC-849C-31A1DA78A1A6}"/>
              </a:ext>
            </a:extLst>
          </p:cNvPr>
          <p:cNvCxnSpPr>
            <a:cxnSpLocks/>
          </p:cNvCxnSpPr>
          <p:nvPr/>
        </p:nvCxnSpPr>
        <p:spPr bwMode="auto">
          <a:xfrm>
            <a:off x="1462748" y="3248805"/>
            <a:ext cx="154302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0" name="Gerader Verbinder 59">
            <a:extLst>
              <a:ext uri="{FF2B5EF4-FFF2-40B4-BE49-F238E27FC236}">
                <a16:creationId xmlns:a16="http://schemas.microsoft.com/office/drawing/2014/main" id="{E712604C-7243-42C4-B6F9-6D8575B9A893}"/>
              </a:ext>
            </a:extLst>
          </p:cNvPr>
          <p:cNvCxnSpPr>
            <a:cxnSpLocks/>
          </p:cNvCxnSpPr>
          <p:nvPr/>
        </p:nvCxnSpPr>
        <p:spPr bwMode="auto">
          <a:xfrm>
            <a:off x="500658" y="4306858"/>
            <a:ext cx="154302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1" name="Gerader Verbinder 60">
            <a:extLst>
              <a:ext uri="{FF2B5EF4-FFF2-40B4-BE49-F238E27FC236}">
                <a16:creationId xmlns:a16="http://schemas.microsoft.com/office/drawing/2014/main" id="{9E1ACB00-A763-4E9B-9E82-15253FBB75E1}"/>
              </a:ext>
            </a:extLst>
          </p:cNvPr>
          <p:cNvCxnSpPr>
            <a:cxnSpLocks/>
          </p:cNvCxnSpPr>
          <p:nvPr/>
        </p:nvCxnSpPr>
        <p:spPr bwMode="auto">
          <a:xfrm>
            <a:off x="4180725" y="4222973"/>
            <a:ext cx="154302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2" name="Gerader Verbinder 61">
            <a:extLst>
              <a:ext uri="{FF2B5EF4-FFF2-40B4-BE49-F238E27FC236}">
                <a16:creationId xmlns:a16="http://schemas.microsoft.com/office/drawing/2014/main" id="{F765EBAD-8CAC-4E86-B049-5EF8251D424A}"/>
              </a:ext>
            </a:extLst>
          </p:cNvPr>
          <p:cNvCxnSpPr>
            <a:cxnSpLocks/>
          </p:cNvCxnSpPr>
          <p:nvPr/>
        </p:nvCxnSpPr>
        <p:spPr bwMode="auto">
          <a:xfrm>
            <a:off x="6973075" y="4222973"/>
            <a:ext cx="154302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3" name="Gerader Verbinder 62">
            <a:extLst>
              <a:ext uri="{FF2B5EF4-FFF2-40B4-BE49-F238E27FC236}">
                <a16:creationId xmlns:a16="http://schemas.microsoft.com/office/drawing/2014/main" id="{49DB3604-274E-420A-83D7-054B818B0268}"/>
              </a:ext>
            </a:extLst>
          </p:cNvPr>
          <p:cNvCxnSpPr>
            <a:cxnSpLocks/>
          </p:cNvCxnSpPr>
          <p:nvPr/>
        </p:nvCxnSpPr>
        <p:spPr bwMode="auto">
          <a:xfrm>
            <a:off x="5224623" y="3174951"/>
            <a:ext cx="209512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sp>
        <p:nvSpPr>
          <p:cNvPr id="2" name="Title 1">
            <a:extLst>
              <a:ext uri="{FF2B5EF4-FFF2-40B4-BE49-F238E27FC236}">
                <a16:creationId xmlns:a16="http://schemas.microsoft.com/office/drawing/2014/main" id="{EDAB6911-C568-48B7-8ABF-DA0E2D5BD4DB}"/>
              </a:ext>
            </a:extLst>
          </p:cNvPr>
          <p:cNvSpPr>
            <a:spLocks noGrp="1"/>
          </p:cNvSpPr>
          <p:nvPr>
            <p:ph type="title"/>
          </p:nvPr>
        </p:nvSpPr>
        <p:spPr>
          <a:xfrm>
            <a:off x="500658" y="498252"/>
            <a:ext cx="8251825" cy="698500"/>
          </a:xfrm>
        </p:spPr>
        <p:txBody>
          <a:bodyPr/>
          <a:lstStyle/>
          <a:p>
            <a:r>
              <a:rPr lang="de-CH" err="1"/>
              <a:t>Systèmes de production de bovins </a:t>
            </a:r>
            <a:r>
              <a:rPr lang="de-CH"/>
              <a:t>et de </a:t>
            </a:r>
            <a:r>
              <a:rPr lang="de-CH" err="1"/>
              <a:t>petits ruminants </a:t>
            </a:r>
            <a:r>
              <a:rPr lang="de-CH"/>
              <a:t>en </a:t>
            </a:r>
            <a:r>
              <a:rPr lang="de-CH" err="1"/>
              <a:t>Afrique subsaharienne</a:t>
            </a:r>
            <a:endParaRPr lang="en-GB"/>
          </a:p>
        </p:txBody>
      </p:sp>
      <p:sp>
        <p:nvSpPr>
          <p:cNvPr id="3" name="Textfeld 2">
            <a:extLst>
              <a:ext uri="{FF2B5EF4-FFF2-40B4-BE49-F238E27FC236}">
                <a16:creationId xmlns:a16="http://schemas.microsoft.com/office/drawing/2014/main" id="{366AA71E-AFF7-4CF4-A9B0-A5D23CACF4DB}"/>
              </a:ext>
            </a:extLst>
          </p:cNvPr>
          <p:cNvSpPr txBox="1"/>
          <p:nvPr/>
        </p:nvSpPr>
        <p:spPr>
          <a:xfrm>
            <a:off x="6617859" y="5747108"/>
            <a:ext cx="1931939" cy="246221"/>
          </a:xfrm>
          <a:prstGeom prst="rect">
            <a:avLst/>
          </a:prstGeom>
          <a:noFill/>
        </p:spPr>
        <p:txBody>
          <a:bodyPr wrap="none" rtlCol="0">
            <a:spAutoFit/>
          </a:bodyPr>
          <a:lstStyle/>
          <a:p>
            <a:r>
              <a:rPr lang="de-CH" sz="1000" b="0" dirty="0"/>
              <a:t>Source: Otte et </a:t>
            </a:r>
            <a:r>
              <a:rPr lang="de-CH" sz="1000" b="0" dirty="0" err="1"/>
              <a:t>Chilonda</a:t>
            </a:r>
            <a:r>
              <a:rPr lang="de-CH" sz="1000" b="0" dirty="0"/>
              <a:t>, 2003</a:t>
            </a:r>
          </a:p>
        </p:txBody>
      </p:sp>
      <p:grpSp>
        <p:nvGrpSpPr>
          <p:cNvPr id="41" name="Gruppieren 40">
            <a:extLst>
              <a:ext uri="{FF2B5EF4-FFF2-40B4-BE49-F238E27FC236}">
                <a16:creationId xmlns:a16="http://schemas.microsoft.com/office/drawing/2014/main" id="{20D69F3A-AD8B-46B1-BB57-DF2DC4073999}"/>
              </a:ext>
            </a:extLst>
          </p:cNvPr>
          <p:cNvGrpSpPr/>
          <p:nvPr/>
        </p:nvGrpSpPr>
        <p:grpSpPr>
          <a:xfrm>
            <a:off x="3514397" y="1367640"/>
            <a:ext cx="1656184" cy="953542"/>
            <a:chOff x="3277983" y="1412776"/>
            <a:chExt cx="1656184" cy="953542"/>
          </a:xfrm>
          <a:solidFill>
            <a:schemeClr val="bg1"/>
          </a:solidFill>
        </p:grpSpPr>
        <p:sp>
          <p:nvSpPr>
            <p:cNvPr id="6" name="Ellipse 5">
              <a:extLst>
                <a:ext uri="{FF2B5EF4-FFF2-40B4-BE49-F238E27FC236}">
                  <a16:creationId xmlns:a16="http://schemas.microsoft.com/office/drawing/2014/main" id="{2A715D77-4E04-4D09-89BB-5FABF2AF8241}"/>
                </a:ext>
              </a:extLst>
            </p:cNvPr>
            <p:cNvSpPr/>
            <p:nvPr/>
          </p:nvSpPr>
          <p:spPr bwMode="auto">
            <a:xfrm>
              <a:off x="3618458" y="1412776"/>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3" name="Textfeld 22">
              <a:extLst>
                <a:ext uri="{FF2B5EF4-FFF2-40B4-BE49-F238E27FC236}">
                  <a16:creationId xmlns:a16="http://schemas.microsoft.com/office/drawing/2014/main" id="{4618010C-88EF-4342-98FC-43ADF04277FF}"/>
                </a:ext>
              </a:extLst>
            </p:cNvPr>
            <p:cNvSpPr txBox="1"/>
            <p:nvPr/>
          </p:nvSpPr>
          <p:spPr>
            <a:xfrm>
              <a:off x="3277983" y="1536322"/>
              <a:ext cx="1656184" cy="738664"/>
            </a:xfrm>
            <a:prstGeom prst="rect">
              <a:avLst/>
            </a:prstGeom>
            <a:grpFill/>
          </p:spPr>
          <p:txBody>
            <a:bodyPr wrap="square" rtlCol="0">
              <a:spAutoFit/>
            </a:bodyPr>
            <a:lstStyle/>
            <a:p>
              <a:pPr algn="ctr"/>
              <a:r>
                <a:rPr lang="de-CH" sz="1400" dirty="0" err="1"/>
                <a:t>Systèmes</a:t>
              </a:r>
              <a:r>
                <a:rPr lang="de-CH" sz="1400" dirty="0"/>
                <a:t> </a:t>
              </a:r>
              <a:br>
                <a:rPr lang="de-CH" sz="1400" dirty="0"/>
              </a:br>
              <a:r>
                <a:rPr lang="de-CH" sz="1400" dirty="0"/>
                <a:t>de </a:t>
              </a:r>
              <a:r>
                <a:rPr lang="de-CH" sz="1400" dirty="0" err="1"/>
                <a:t>production</a:t>
              </a:r>
              <a:r>
                <a:rPr lang="de-CH" sz="1400" dirty="0"/>
                <a:t> bovine</a:t>
              </a:r>
            </a:p>
          </p:txBody>
        </p:sp>
      </p:grpSp>
      <p:grpSp>
        <p:nvGrpSpPr>
          <p:cNvPr id="39" name="Gruppieren 38">
            <a:extLst>
              <a:ext uri="{FF2B5EF4-FFF2-40B4-BE49-F238E27FC236}">
                <a16:creationId xmlns:a16="http://schemas.microsoft.com/office/drawing/2014/main" id="{25F48135-9B9D-40CC-B1C5-886CE14D4110}"/>
              </a:ext>
            </a:extLst>
          </p:cNvPr>
          <p:cNvGrpSpPr/>
          <p:nvPr/>
        </p:nvGrpSpPr>
        <p:grpSpPr>
          <a:xfrm>
            <a:off x="5511056" y="1827032"/>
            <a:ext cx="1656184" cy="953542"/>
            <a:chOff x="5061041" y="2092308"/>
            <a:chExt cx="1656184" cy="953542"/>
          </a:xfrm>
        </p:grpSpPr>
        <p:sp>
          <p:nvSpPr>
            <p:cNvPr id="8" name="Ellipse 7">
              <a:extLst>
                <a:ext uri="{FF2B5EF4-FFF2-40B4-BE49-F238E27FC236}">
                  <a16:creationId xmlns:a16="http://schemas.microsoft.com/office/drawing/2014/main" id="{EED71DEB-10D4-46CC-B649-54491C14D44A}"/>
                </a:ext>
              </a:extLst>
            </p:cNvPr>
            <p:cNvSpPr/>
            <p:nvPr/>
          </p:nvSpPr>
          <p:spPr bwMode="auto">
            <a:xfrm>
              <a:off x="5364088" y="2092308"/>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4" name="Textfeld 23">
              <a:extLst>
                <a:ext uri="{FF2B5EF4-FFF2-40B4-BE49-F238E27FC236}">
                  <a16:creationId xmlns:a16="http://schemas.microsoft.com/office/drawing/2014/main" id="{75D44A12-F33F-4720-A9AD-91585721676E}"/>
                </a:ext>
              </a:extLst>
            </p:cNvPr>
            <p:cNvSpPr txBox="1"/>
            <p:nvPr/>
          </p:nvSpPr>
          <p:spPr>
            <a:xfrm>
              <a:off x="5061041" y="2211366"/>
              <a:ext cx="1656184" cy="738664"/>
            </a:xfrm>
            <a:prstGeom prst="rect">
              <a:avLst/>
            </a:prstGeom>
            <a:solidFill>
              <a:schemeClr val="bg1"/>
            </a:solidFill>
          </p:spPr>
          <p:txBody>
            <a:bodyPr wrap="square" rtlCol="0">
              <a:spAutoFit/>
            </a:bodyPr>
            <a:lstStyle/>
            <a:p>
              <a:pPr algn="ctr"/>
              <a:r>
                <a:rPr lang="de-CH" sz="1400" dirty="0" err="1"/>
                <a:t>Système</a:t>
              </a:r>
              <a:r>
                <a:rPr lang="de-CH" sz="1400" dirty="0"/>
                <a:t> mixte </a:t>
              </a:r>
              <a:r>
                <a:rPr lang="de-CH" sz="1400" dirty="0" err="1"/>
                <a:t>polyculture</a:t>
              </a:r>
              <a:r>
                <a:rPr lang="de-CH" sz="1400" dirty="0"/>
                <a:t> et </a:t>
              </a:r>
              <a:r>
                <a:rPr lang="de-CH" sz="1400" dirty="0" err="1"/>
                <a:t>élevage</a:t>
              </a:r>
              <a:endParaRPr lang="de-CH" sz="1400" dirty="0"/>
            </a:p>
          </p:txBody>
        </p:sp>
      </p:grpSp>
      <p:grpSp>
        <p:nvGrpSpPr>
          <p:cNvPr id="40" name="Gruppieren 39">
            <a:extLst>
              <a:ext uri="{FF2B5EF4-FFF2-40B4-BE49-F238E27FC236}">
                <a16:creationId xmlns:a16="http://schemas.microsoft.com/office/drawing/2014/main" id="{EC8B90E3-866B-42CF-A893-315851E6D793}"/>
              </a:ext>
            </a:extLst>
          </p:cNvPr>
          <p:cNvGrpSpPr/>
          <p:nvPr/>
        </p:nvGrpSpPr>
        <p:grpSpPr>
          <a:xfrm>
            <a:off x="1835696" y="1890237"/>
            <a:ext cx="1656184" cy="953542"/>
            <a:chOff x="1307060" y="2092308"/>
            <a:chExt cx="1656184" cy="953542"/>
          </a:xfrm>
          <a:solidFill>
            <a:schemeClr val="bg1"/>
          </a:solidFill>
        </p:grpSpPr>
        <p:sp>
          <p:nvSpPr>
            <p:cNvPr id="7" name="Ellipse 6">
              <a:extLst>
                <a:ext uri="{FF2B5EF4-FFF2-40B4-BE49-F238E27FC236}">
                  <a16:creationId xmlns:a16="http://schemas.microsoft.com/office/drawing/2014/main" id="{8E9A89F8-91E1-4166-8C21-ECC221453721}"/>
                </a:ext>
              </a:extLst>
            </p:cNvPr>
            <p:cNvSpPr/>
            <p:nvPr/>
          </p:nvSpPr>
          <p:spPr bwMode="auto">
            <a:xfrm>
              <a:off x="1691680" y="2092308"/>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5" name="Textfeld 24">
              <a:extLst>
                <a:ext uri="{FF2B5EF4-FFF2-40B4-BE49-F238E27FC236}">
                  <a16:creationId xmlns:a16="http://schemas.microsoft.com/office/drawing/2014/main" id="{DC54620A-89A6-4B19-A4BF-58E983E34E61}"/>
                </a:ext>
              </a:extLst>
            </p:cNvPr>
            <p:cNvSpPr txBox="1"/>
            <p:nvPr/>
          </p:nvSpPr>
          <p:spPr>
            <a:xfrm>
              <a:off x="1307060" y="2324819"/>
              <a:ext cx="1656184" cy="523220"/>
            </a:xfrm>
            <a:prstGeom prst="rect">
              <a:avLst/>
            </a:prstGeom>
            <a:grpFill/>
          </p:spPr>
          <p:txBody>
            <a:bodyPr wrap="square" rtlCol="0">
              <a:spAutoFit/>
            </a:bodyPr>
            <a:lstStyle/>
            <a:p>
              <a:pPr algn="ctr"/>
              <a:r>
                <a:rPr lang="de-CH" sz="1400" err="1"/>
                <a:t>Système basé sur l'herbe</a:t>
              </a:r>
              <a:endParaRPr lang="de-CH" sz="1400"/>
            </a:p>
          </p:txBody>
        </p:sp>
      </p:grpSp>
      <p:grpSp>
        <p:nvGrpSpPr>
          <p:cNvPr id="43" name="Gruppieren 42">
            <a:extLst>
              <a:ext uri="{FF2B5EF4-FFF2-40B4-BE49-F238E27FC236}">
                <a16:creationId xmlns:a16="http://schemas.microsoft.com/office/drawing/2014/main" id="{2AA793EE-560F-4D68-BBFF-1A216CB53AAA}"/>
              </a:ext>
            </a:extLst>
          </p:cNvPr>
          <p:cNvGrpSpPr/>
          <p:nvPr/>
        </p:nvGrpSpPr>
        <p:grpSpPr>
          <a:xfrm>
            <a:off x="820767" y="2772034"/>
            <a:ext cx="1026053" cy="953542"/>
            <a:chOff x="769150" y="3140968"/>
            <a:chExt cx="1026053" cy="953542"/>
          </a:xfrm>
          <a:solidFill>
            <a:schemeClr val="bg1"/>
          </a:solidFill>
        </p:grpSpPr>
        <p:sp>
          <p:nvSpPr>
            <p:cNvPr id="17" name="Ellipse 16">
              <a:extLst>
                <a:ext uri="{FF2B5EF4-FFF2-40B4-BE49-F238E27FC236}">
                  <a16:creationId xmlns:a16="http://schemas.microsoft.com/office/drawing/2014/main" id="{22849CCF-FEB7-4730-A906-E26CB34EF2B3}"/>
                </a:ext>
              </a:extLst>
            </p:cNvPr>
            <p:cNvSpPr/>
            <p:nvPr/>
          </p:nvSpPr>
          <p:spPr bwMode="auto">
            <a:xfrm>
              <a:off x="815500" y="3140968"/>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6" name="Textfeld 25">
              <a:extLst>
                <a:ext uri="{FF2B5EF4-FFF2-40B4-BE49-F238E27FC236}">
                  <a16:creationId xmlns:a16="http://schemas.microsoft.com/office/drawing/2014/main" id="{5DA7145E-5843-408B-99BB-CFC4FDE0B84F}"/>
                </a:ext>
              </a:extLst>
            </p:cNvPr>
            <p:cNvSpPr txBox="1"/>
            <p:nvPr/>
          </p:nvSpPr>
          <p:spPr>
            <a:xfrm>
              <a:off x="769150" y="3342315"/>
              <a:ext cx="1026053" cy="523220"/>
            </a:xfrm>
            <a:prstGeom prst="rect">
              <a:avLst/>
            </a:prstGeom>
            <a:grpFill/>
          </p:spPr>
          <p:txBody>
            <a:bodyPr wrap="square" rtlCol="0">
              <a:spAutoFit/>
            </a:bodyPr>
            <a:lstStyle/>
            <a:p>
              <a:pPr algn="ctr"/>
              <a:r>
                <a:rPr lang="de-CH" sz="1400" dirty="0" err="1"/>
                <a:t>Système</a:t>
              </a:r>
              <a:endParaRPr lang="de-CH" sz="1400" dirty="0"/>
            </a:p>
            <a:p>
              <a:pPr algn="ctr"/>
              <a:r>
                <a:rPr lang="de-CH" sz="1400" dirty="0"/>
                <a:t>pastoral</a:t>
              </a:r>
            </a:p>
          </p:txBody>
        </p:sp>
      </p:grpSp>
      <p:grpSp>
        <p:nvGrpSpPr>
          <p:cNvPr id="42" name="Gruppieren 41">
            <a:extLst>
              <a:ext uri="{FF2B5EF4-FFF2-40B4-BE49-F238E27FC236}">
                <a16:creationId xmlns:a16="http://schemas.microsoft.com/office/drawing/2014/main" id="{5A62BEE0-B91D-4144-B070-94FD3DDC9EF4}"/>
              </a:ext>
            </a:extLst>
          </p:cNvPr>
          <p:cNvGrpSpPr/>
          <p:nvPr/>
        </p:nvGrpSpPr>
        <p:grpSpPr>
          <a:xfrm>
            <a:off x="2645507" y="2772034"/>
            <a:ext cx="1356569" cy="953542"/>
            <a:chOff x="2343641" y="3140968"/>
            <a:chExt cx="1356569" cy="953542"/>
          </a:xfrm>
        </p:grpSpPr>
        <p:sp>
          <p:nvSpPr>
            <p:cNvPr id="16" name="Ellipse 15">
              <a:extLst>
                <a:ext uri="{FF2B5EF4-FFF2-40B4-BE49-F238E27FC236}">
                  <a16:creationId xmlns:a16="http://schemas.microsoft.com/office/drawing/2014/main" id="{E9E11CE1-7B7B-49F8-9D2F-09D680B54B26}"/>
                </a:ext>
              </a:extLst>
            </p:cNvPr>
            <p:cNvSpPr/>
            <p:nvPr/>
          </p:nvSpPr>
          <p:spPr bwMode="auto">
            <a:xfrm>
              <a:off x="2574627" y="3140968"/>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7" name="Textfeld 26">
              <a:extLst>
                <a:ext uri="{FF2B5EF4-FFF2-40B4-BE49-F238E27FC236}">
                  <a16:creationId xmlns:a16="http://schemas.microsoft.com/office/drawing/2014/main" id="{EAD7B22F-60E9-4905-8B9D-5A7A4CEB6C9F}"/>
                </a:ext>
              </a:extLst>
            </p:cNvPr>
            <p:cNvSpPr txBox="1"/>
            <p:nvPr/>
          </p:nvSpPr>
          <p:spPr>
            <a:xfrm>
              <a:off x="2343641" y="3348673"/>
              <a:ext cx="1356569" cy="523220"/>
            </a:xfrm>
            <a:prstGeom prst="rect">
              <a:avLst/>
            </a:prstGeom>
            <a:solidFill>
              <a:schemeClr val="bg1"/>
            </a:solidFill>
          </p:spPr>
          <p:txBody>
            <a:bodyPr wrap="square" rtlCol="0">
              <a:spAutoFit/>
            </a:bodyPr>
            <a:lstStyle/>
            <a:p>
              <a:pPr algn="ctr"/>
              <a:r>
                <a:rPr lang="de-CH" sz="1400" dirty="0" err="1"/>
                <a:t>Système</a:t>
              </a:r>
              <a:r>
                <a:rPr lang="de-CH" sz="1400" dirty="0"/>
                <a:t> agropastoral</a:t>
              </a:r>
            </a:p>
          </p:txBody>
        </p:sp>
      </p:grpSp>
      <p:grpSp>
        <p:nvGrpSpPr>
          <p:cNvPr id="44" name="Gruppieren 43">
            <a:extLst>
              <a:ext uri="{FF2B5EF4-FFF2-40B4-BE49-F238E27FC236}">
                <a16:creationId xmlns:a16="http://schemas.microsoft.com/office/drawing/2014/main" id="{CA4F1F89-5D1B-4B75-B6F3-EB51CB06C11D}"/>
              </a:ext>
            </a:extLst>
          </p:cNvPr>
          <p:cNvGrpSpPr/>
          <p:nvPr/>
        </p:nvGrpSpPr>
        <p:grpSpPr>
          <a:xfrm>
            <a:off x="4387913" y="2753071"/>
            <a:ext cx="1029669" cy="953542"/>
            <a:chOff x="4177713" y="3126227"/>
            <a:chExt cx="1029669" cy="953542"/>
          </a:xfrm>
          <a:solidFill>
            <a:schemeClr val="bg1"/>
          </a:solidFill>
        </p:grpSpPr>
        <p:sp>
          <p:nvSpPr>
            <p:cNvPr id="15" name="Ellipse 14">
              <a:extLst>
                <a:ext uri="{FF2B5EF4-FFF2-40B4-BE49-F238E27FC236}">
                  <a16:creationId xmlns:a16="http://schemas.microsoft.com/office/drawing/2014/main" id="{4E36D997-66D0-4843-84EE-3D82B2212BA9}"/>
                </a:ext>
              </a:extLst>
            </p:cNvPr>
            <p:cNvSpPr/>
            <p:nvPr/>
          </p:nvSpPr>
          <p:spPr bwMode="auto">
            <a:xfrm>
              <a:off x="4211960" y="3126227"/>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8" name="Textfeld 27">
              <a:extLst>
                <a:ext uri="{FF2B5EF4-FFF2-40B4-BE49-F238E27FC236}">
                  <a16:creationId xmlns:a16="http://schemas.microsoft.com/office/drawing/2014/main" id="{6DA9CBE5-6481-4E3C-A41B-4391A8EB285E}"/>
                </a:ext>
              </a:extLst>
            </p:cNvPr>
            <p:cNvSpPr txBox="1"/>
            <p:nvPr/>
          </p:nvSpPr>
          <p:spPr>
            <a:xfrm>
              <a:off x="4177713" y="3229953"/>
              <a:ext cx="1029669" cy="738664"/>
            </a:xfrm>
            <a:prstGeom prst="rect">
              <a:avLst/>
            </a:prstGeom>
            <a:grpFill/>
          </p:spPr>
          <p:txBody>
            <a:bodyPr wrap="square" rtlCol="0">
              <a:spAutoFit/>
            </a:bodyPr>
            <a:lstStyle/>
            <a:p>
              <a:pPr algn="ctr"/>
              <a:r>
                <a:rPr lang="de-CH" sz="1400" dirty="0" err="1"/>
                <a:t>Système</a:t>
              </a:r>
              <a:r>
                <a:rPr lang="de-CH" sz="1400" dirty="0"/>
                <a:t> de </a:t>
              </a:r>
              <a:r>
                <a:rPr lang="de-CH" sz="1400" dirty="0" err="1"/>
                <a:t>plaine</a:t>
              </a:r>
              <a:r>
                <a:rPr lang="de-CH" sz="1400" dirty="0"/>
                <a:t> </a:t>
              </a:r>
              <a:r>
                <a:rPr lang="de-CH" sz="1400" dirty="0" err="1"/>
                <a:t>tropicale</a:t>
              </a:r>
              <a:endParaRPr lang="de-CH" sz="1400" dirty="0"/>
            </a:p>
          </p:txBody>
        </p:sp>
      </p:grpSp>
      <p:grpSp>
        <p:nvGrpSpPr>
          <p:cNvPr id="45" name="Gruppieren 44">
            <a:extLst>
              <a:ext uri="{FF2B5EF4-FFF2-40B4-BE49-F238E27FC236}">
                <a16:creationId xmlns:a16="http://schemas.microsoft.com/office/drawing/2014/main" id="{EC1C801E-3397-4292-B246-788A36E9377D}"/>
              </a:ext>
            </a:extLst>
          </p:cNvPr>
          <p:cNvGrpSpPr/>
          <p:nvPr/>
        </p:nvGrpSpPr>
        <p:grpSpPr>
          <a:xfrm>
            <a:off x="6895906" y="2680201"/>
            <a:ext cx="1380977" cy="953542"/>
            <a:chOff x="7087786" y="3140968"/>
            <a:chExt cx="1380977" cy="953542"/>
          </a:xfrm>
          <a:solidFill>
            <a:schemeClr val="bg1"/>
          </a:solidFill>
        </p:grpSpPr>
        <p:sp>
          <p:nvSpPr>
            <p:cNvPr id="9" name="Ellipse 8">
              <a:extLst>
                <a:ext uri="{FF2B5EF4-FFF2-40B4-BE49-F238E27FC236}">
                  <a16:creationId xmlns:a16="http://schemas.microsoft.com/office/drawing/2014/main" id="{ED5AED7D-7A6E-46AD-8FC7-D1CE5206A1F0}"/>
                </a:ext>
              </a:extLst>
            </p:cNvPr>
            <p:cNvSpPr/>
            <p:nvPr/>
          </p:nvSpPr>
          <p:spPr bwMode="auto">
            <a:xfrm>
              <a:off x="7245010" y="3140968"/>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9" name="Textfeld 28">
              <a:extLst>
                <a:ext uri="{FF2B5EF4-FFF2-40B4-BE49-F238E27FC236}">
                  <a16:creationId xmlns:a16="http://schemas.microsoft.com/office/drawing/2014/main" id="{DAEFCA8D-13B7-4599-8EB8-9DD942CE015C}"/>
                </a:ext>
              </a:extLst>
            </p:cNvPr>
            <p:cNvSpPr txBox="1"/>
            <p:nvPr/>
          </p:nvSpPr>
          <p:spPr>
            <a:xfrm>
              <a:off x="7087786" y="3255115"/>
              <a:ext cx="1380977" cy="738664"/>
            </a:xfrm>
            <a:prstGeom prst="rect">
              <a:avLst/>
            </a:prstGeom>
            <a:grpFill/>
          </p:spPr>
          <p:txBody>
            <a:bodyPr wrap="square" rtlCol="0">
              <a:spAutoFit/>
            </a:bodyPr>
            <a:lstStyle/>
            <a:p>
              <a:pPr algn="ctr"/>
              <a:r>
                <a:rPr lang="de-CH" sz="1400" dirty="0" err="1"/>
                <a:t>Système</a:t>
              </a:r>
              <a:r>
                <a:rPr lang="de-CH" sz="1400" dirty="0"/>
                <a:t> des hautes </a:t>
              </a:r>
              <a:r>
                <a:rPr lang="de-CH" sz="1400" dirty="0" err="1"/>
                <a:t>terres</a:t>
              </a:r>
              <a:r>
                <a:rPr lang="de-CH" sz="1400" dirty="0"/>
                <a:t> </a:t>
              </a:r>
              <a:r>
                <a:rPr lang="de-CH" sz="1400" dirty="0" err="1"/>
                <a:t>tropicales</a:t>
              </a:r>
              <a:endParaRPr lang="de-CH" sz="1400" dirty="0"/>
            </a:p>
          </p:txBody>
        </p:sp>
      </p:grpSp>
      <p:grpSp>
        <p:nvGrpSpPr>
          <p:cNvPr id="49" name="Gruppieren 48">
            <a:extLst>
              <a:ext uri="{FF2B5EF4-FFF2-40B4-BE49-F238E27FC236}">
                <a16:creationId xmlns:a16="http://schemas.microsoft.com/office/drawing/2014/main" id="{6A8218A0-89C3-4894-BCEC-59F7E9E06BB4}"/>
              </a:ext>
            </a:extLst>
          </p:cNvPr>
          <p:cNvGrpSpPr/>
          <p:nvPr/>
        </p:nvGrpSpPr>
        <p:grpSpPr>
          <a:xfrm>
            <a:off x="7394647" y="3708118"/>
            <a:ext cx="1632243" cy="953542"/>
            <a:chOff x="7617025" y="4350820"/>
            <a:chExt cx="1632243" cy="953542"/>
          </a:xfrm>
        </p:grpSpPr>
        <p:sp>
          <p:nvSpPr>
            <p:cNvPr id="10" name="Ellipse 9">
              <a:extLst>
                <a:ext uri="{FF2B5EF4-FFF2-40B4-BE49-F238E27FC236}">
                  <a16:creationId xmlns:a16="http://schemas.microsoft.com/office/drawing/2014/main" id="{29A9AA24-5B2B-4F4A-A2B5-3AA5DC8680DC}"/>
                </a:ext>
              </a:extLst>
            </p:cNvPr>
            <p:cNvSpPr/>
            <p:nvPr/>
          </p:nvSpPr>
          <p:spPr bwMode="auto">
            <a:xfrm>
              <a:off x="7956376" y="4350820"/>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0" name="Textfeld 29">
              <a:extLst>
                <a:ext uri="{FF2B5EF4-FFF2-40B4-BE49-F238E27FC236}">
                  <a16:creationId xmlns:a16="http://schemas.microsoft.com/office/drawing/2014/main" id="{00DDDDDD-5042-409F-B39D-067E4BED62F0}"/>
                </a:ext>
              </a:extLst>
            </p:cNvPr>
            <p:cNvSpPr txBox="1"/>
            <p:nvPr/>
          </p:nvSpPr>
          <p:spPr>
            <a:xfrm>
              <a:off x="7617025" y="4481197"/>
              <a:ext cx="1632243" cy="738664"/>
            </a:xfrm>
            <a:prstGeom prst="rect">
              <a:avLst/>
            </a:prstGeom>
            <a:solidFill>
              <a:schemeClr val="bg1"/>
            </a:solidFill>
          </p:spPr>
          <p:txBody>
            <a:bodyPr wrap="square" rtlCol="0">
              <a:spAutoFit/>
            </a:bodyPr>
            <a:lstStyle/>
            <a:p>
              <a:pPr algn="ctr"/>
              <a:r>
                <a:rPr lang="de-CH" sz="1400" dirty="0" err="1"/>
                <a:t>Produits</a:t>
              </a:r>
              <a:r>
                <a:rPr lang="de-CH" sz="1400" dirty="0"/>
                <a:t> </a:t>
              </a:r>
              <a:r>
                <a:rPr lang="de-CH" sz="1400" dirty="0" err="1"/>
                <a:t>laitiers</a:t>
              </a:r>
              <a:r>
                <a:rPr lang="de-CH" sz="1400" dirty="0"/>
                <a:t> des </a:t>
              </a:r>
              <a:r>
                <a:rPr lang="de-CH" sz="1400" dirty="0" err="1"/>
                <a:t>petits</a:t>
              </a:r>
              <a:r>
                <a:rPr lang="de-CH" sz="1400" dirty="0"/>
                <a:t> </a:t>
              </a:r>
              <a:r>
                <a:rPr lang="de-CH" sz="1400" dirty="0" err="1"/>
                <a:t>exploitants</a:t>
              </a:r>
              <a:r>
                <a:rPr lang="de-CH" sz="1400" dirty="0"/>
                <a:t> (</a:t>
              </a:r>
              <a:r>
                <a:rPr lang="de-CH" sz="1400" dirty="0" err="1"/>
                <a:t>lait</a:t>
              </a:r>
              <a:r>
                <a:rPr lang="de-CH" sz="1400" dirty="0"/>
                <a:t>)</a:t>
              </a:r>
            </a:p>
          </p:txBody>
        </p:sp>
      </p:grpSp>
      <p:grpSp>
        <p:nvGrpSpPr>
          <p:cNvPr id="48" name="Gruppieren 47">
            <a:extLst>
              <a:ext uri="{FF2B5EF4-FFF2-40B4-BE49-F238E27FC236}">
                <a16:creationId xmlns:a16="http://schemas.microsoft.com/office/drawing/2014/main" id="{43AFD7E4-9E57-4B2F-B530-C70B2149B235}"/>
              </a:ext>
            </a:extLst>
          </p:cNvPr>
          <p:cNvGrpSpPr/>
          <p:nvPr/>
        </p:nvGrpSpPr>
        <p:grpSpPr>
          <a:xfrm>
            <a:off x="6112805" y="3746202"/>
            <a:ext cx="1366821" cy="953542"/>
            <a:chOff x="5987491" y="4350820"/>
            <a:chExt cx="1366821" cy="953542"/>
          </a:xfrm>
        </p:grpSpPr>
        <p:sp>
          <p:nvSpPr>
            <p:cNvPr id="11" name="Ellipse 10">
              <a:extLst>
                <a:ext uri="{FF2B5EF4-FFF2-40B4-BE49-F238E27FC236}">
                  <a16:creationId xmlns:a16="http://schemas.microsoft.com/office/drawing/2014/main" id="{0479ACAB-1737-4BBF-A1E8-4ED0390A340E}"/>
                </a:ext>
              </a:extLst>
            </p:cNvPr>
            <p:cNvSpPr/>
            <p:nvPr/>
          </p:nvSpPr>
          <p:spPr bwMode="auto">
            <a:xfrm>
              <a:off x="6226142" y="4350820"/>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1" name="Textfeld 30">
              <a:extLst>
                <a:ext uri="{FF2B5EF4-FFF2-40B4-BE49-F238E27FC236}">
                  <a16:creationId xmlns:a16="http://schemas.microsoft.com/office/drawing/2014/main" id="{38E11289-2811-4775-8418-FDF2D849CEB3}"/>
                </a:ext>
              </a:extLst>
            </p:cNvPr>
            <p:cNvSpPr txBox="1"/>
            <p:nvPr/>
          </p:nvSpPr>
          <p:spPr>
            <a:xfrm>
              <a:off x="5987491" y="4451279"/>
              <a:ext cx="1366821" cy="738664"/>
            </a:xfrm>
            <a:prstGeom prst="rect">
              <a:avLst/>
            </a:prstGeom>
            <a:solidFill>
              <a:schemeClr val="bg1"/>
            </a:solidFill>
          </p:spPr>
          <p:txBody>
            <a:bodyPr wrap="square" rtlCol="0">
              <a:spAutoFit/>
            </a:bodyPr>
            <a:lstStyle/>
            <a:p>
              <a:pPr algn="ctr"/>
              <a:r>
                <a:rPr lang="de-CH" sz="1400" dirty="0" err="1"/>
                <a:t>Système</a:t>
              </a:r>
              <a:r>
                <a:rPr lang="de-CH" sz="1400" dirty="0"/>
                <a:t> mixte de hautes </a:t>
              </a:r>
              <a:r>
                <a:rPr lang="de-CH" sz="1400" dirty="0" err="1"/>
                <a:t>terres</a:t>
              </a:r>
              <a:endParaRPr lang="de-CH" sz="1400" dirty="0"/>
            </a:p>
          </p:txBody>
        </p:sp>
      </p:grpSp>
      <p:grpSp>
        <p:nvGrpSpPr>
          <p:cNvPr id="47" name="Gruppieren 46">
            <a:extLst>
              <a:ext uri="{FF2B5EF4-FFF2-40B4-BE49-F238E27FC236}">
                <a16:creationId xmlns:a16="http://schemas.microsoft.com/office/drawing/2014/main" id="{85421392-92B1-4A25-BE03-9F8D1D4F191E}"/>
              </a:ext>
            </a:extLst>
          </p:cNvPr>
          <p:cNvGrpSpPr/>
          <p:nvPr/>
        </p:nvGrpSpPr>
        <p:grpSpPr>
          <a:xfrm>
            <a:off x="5046475" y="3746202"/>
            <a:ext cx="1174280" cy="953542"/>
            <a:chOff x="4801345" y="4350820"/>
            <a:chExt cx="1174280" cy="953542"/>
          </a:xfrm>
        </p:grpSpPr>
        <p:sp>
          <p:nvSpPr>
            <p:cNvPr id="12" name="Ellipse 11">
              <a:extLst>
                <a:ext uri="{FF2B5EF4-FFF2-40B4-BE49-F238E27FC236}">
                  <a16:creationId xmlns:a16="http://schemas.microsoft.com/office/drawing/2014/main" id="{895D510B-30E3-494A-9AA6-01C6C1BF7576}"/>
                </a:ext>
              </a:extLst>
            </p:cNvPr>
            <p:cNvSpPr/>
            <p:nvPr/>
          </p:nvSpPr>
          <p:spPr bwMode="auto">
            <a:xfrm>
              <a:off x="4887317" y="4350820"/>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2" name="Textfeld 31">
              <a:extLst>
                <a:ext uri="{FF2B5EF4-FFF2-40B4-BE49-F238E27FC236}">
                  <a16:creationId xmlns:a16="http://schemas.microsoft.com/office/drawing/2014/main" id="{50D8B94B-CD77-42BA-B6D9-A9018E511F67}"/>
                </a:ext>
              </a:extLst>
            </p:cNvPr>
            <p:cNvSpPr txBox="1"/>
            <p:nvPr/>
          </p:nvSpPr>
          <p:spPr>
            <a:xfrm>
              <a:off x="4801345" y="4462091"/>
              <a:ext cx="1174280" cy="738664"/>
            </a:xfrm>
            <a:prstGeom prst="rect">
              <a:avLst/>
            </a:prstGeom>
            <a:solidFill>
              <a:schemeClr val="bg1"/>
            </a:solidFill>
          </p:spPr>
          <p:txBody>
            <a:bodyPr wrap="square" rtlCol="0">
              <a:spAutoFit/>
            </a:bodyPr>
            <a:lstStyle/>
            <a:p>
              <a:pPr algn="ctr"/>
              <a:r>
                <a:rPr lang="de-CH" sz="1400" dirty="0" err="1"/>
                <a:t>Système</a:t>
              </a:r>
              <a:r>
                <a:rPr lang="de-CH" sz="1400" dirty="0"/>
                <a:t> mixte subhumide</a:t>
              </a:r>
            </a:p>
          </p:txBody>
        </p:sp>
      </p:grpSp>
      <p:grpSp>
        <p:nvGrpSpPr>
          <p:cNvPr id="46" name="Gruppieren 45">
            <a:extLst>
              <a:ext uri="{FF2B5EF4-FFF2-40B4-BE49-F238E27FC236}">
                <a16:creationId xmlns:a16="http://schemas.microsoft.com/office/drawing/2014/main" id="{E6E97150-78B1-45EE-A86F-2E9F77CDC1F6}"/>
              </a:ext>
            </a:extLst>
          </p:cNvPr>
          <p:cNvGrpSpPr/>
          <p:nvPr/>
        </p:nvGrpSpPr>
        <p:grpSpPr>
          <a:xfrm>
            <a:off x="3667938" y="3754717"/>
            <a:ext cx="1183203" cy="953542"/>
            <a:chOff x="3387619" y="4350820"/>
            <a:chExt cx="1183203" cy="953542"/>
          </a:xfrm>
        </p:grpSpPr>
        <p:sp>
          <p:nvSpPr>
            <p:cNvPr id="13" name="Ellipse 12">
              <a:extLst>
                <a:ext uri="{FF2B5EF4-FFF2-40B4-BE49-F238E27FC236}">
                  <a16:creationId xmlns:a16="http://schemas.microsoft.com/office/drawing/2014/main" id="{FE99E20C-4DB1-40E1-8C9B-63C67E40287A}"/>
                </a:ext>
              </a:extLst>
            </p:cNvPr>
            <p:cNvSpPr/>
            <p:nvPr/>
          </p:nvSpPr>
          <p:spPr bwMode="auto">
            <a:xfrm>
              <a:off x="3536526" y="4350820"/>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3" name="Textfeld 32">
              <a:extLst>
                <a:ext uri="{FF2B5EF4-FFF2-40B4-BE49-F238E27FC236}">
                  <a16:creationId xmlns:a16="http://schemas.microsoft.com/office/drawing/2014/main" id="{94631FDB-7883-4B40-A201-C2A912C9D589}"/>
                </a:ext>
              </a:extLst>
            </p:cNvPr>
            <p:cNvSpPr txBox="1"/>
            <p:nvPr/>
          </p:nvSpPr>
          <p:spPr>
            <a:xfrm>
              <a:off x="3387619" y="4458259"/>
              <a:ext cx="1183203" cy="738664"/>
            </a:xfrm>
            <a:prstGeom prst="rect">
              <a:avLst/>
            </a:prstGeom>
            <a:solidFill>
              <a:schemeClr val="bg1"/>
            </a:solidFill>
          </p:spPr>
          <p:txBody>
            <a:bodyPr wrap="square" rtlCol="0">
              <a:spAutoFit/>
            </a:bodyPr>
            <a:lstStyle/>
            <a:p>
              <a:pPr algn="ctr"/>
              <a:r>
                <a:rPr lang="de-CH" sz="1400" dirty="0" err="1"/>
                <a:t>Système</a:t>
              </a:r>
              <a:r>
                <a:rPr lang="de-CH" sz="1400" dirty="0"/>
                <a:t> mixte </a:t>
              </a:r>
              <a:br>
                <a:rPr lang="de-CH" sz="1400" dirty="0"/>
              </a:br>
              <a:r>
                <a:rPr lang="de-CH" sz="1400" dirty="0"/>
                <a:t>semi-aride</a:t>
              </a:r>
            </a:p>
          </p:txBody>
        </p:sp>
      </p:grpSp>
      <p:grpSp>
        <p:nvGrpSpPr>
          <p:cNvPr id="53" name="Gruppieren 52">
            <a:extLst>
              <a:ext uri="{FF2B5EF4-FFF2-40B4-BE49-F238E27FC236}">
                <a16:creationId xmlns:a16="http://schemas.microsoft.com/office/drawing/2014/main" id="{C7E2E5B5-08A5-4882-A077-14B62FD48A36}"/>
              </a:ext>
            </a:extLst>
          </p:cNvPr>
          <p:cNvGrpSpPr/>
          <p:nvPr/>
        </p:nvGrpSpPr>
        <p:grpSpPr>
          <a:xfrm>
            <a:off x="4074311" y="4916677"/>
            <a:ext cx="1656184" cy="953542"/>
            <a:chOff x="3824950" y="5211439"/>
            <a:chExt cx="1656184" cy="953542"/>
          </a:xfrm>
        </p:grpSpPr>
        <p:sp>
          <p:nvSpPr>
            <p:cNvPr id="14" name="Ellipse 13">
              <a:extLst>
                <a:ext uri="{FF2B5EF4-FFF2-40B4-BE49-F238E27FC236}">
                  <a16:creationId xmlns:a16="http://schemas.microsoft.com/office/drawing/2014/main" id="{372C9CB4-2CC8-4B4F-B50B-2705C6A7C1FA}"/>
                </a:ext>
              </a:extLst>
            </p:cNvPr>
            <p:cNvSpPr/>
            <p:nvPr/>
          </p:nvSpPr>
          <p:spPr bwMode="auto">
            <a:xfrm>
              <a:off x="4177163" y="5211439"/>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4" name="Textfeld 33">
              <a:extLst>
                <a:ext uri="{FF2B5EF4-FFF2-40B4-BE49-F238E27FC236}">
                  <a16:creationId xmlns:a16="http://schemas.microsoft.com/office/drawing/2014/main" id="{645E86B2-9BE9-46C1-BB94-390ECC008100}"/>
                </a:ext>
              </a:extLst>
            </p:cNvPr>
            <p:cNvSpPr txBox="1"/>
            <p:nvPr/>
          </p:nvSpPr>
          <p:spPr>
            <a:xfrm>
              <a:off x="3824950" y="5426600"/>
              <a:ext cx="1656184" cy="523220"/>
            </a:xfrm>
            <a:prstGeom prst="rect">
              <a:avLst/>
            </a:prstGeom>
            <a:solidFill>
              <a:schemeClr val="bg1"/>
            </a:solidFill>
          </p:spPr>
          <p:txBody>
            <a:bodyPr wrap="square" rtlCol="0">
              <a:spAutoFit/>
            </a:bodyPr>
            <a:lstStyle/>
            <a:p>
              <a:pPr algn="ctr"/>
              <a:r>
                <a:rPr lang="de-CH" sz="1400" err="1"/>
                <a:t>Système </a:t>
              </a:r>
              <a:r>
                <a:rPr lang="de-CH" sz="1400"/>
                <a:t>mixte humide</a:t>
              </a:r>
            </a:p>
          </p:txBody>
        </p:sp>
      </p:grpSp>
      <p:grpSp>
        <p:nvGrpSpPr>
          <p:cNvPr id="50" name="Gruppieren 49">
            <a:extLst>
              <a:ext uri="{FF2B5EF4-FFF2-40B4-BE49-F238E27FC236}">
                <a16:creationId xmlns:a16="http://schemas.microsoft.com/office/drawing/2014/main" id="{E935F91B-220D-4CCF-8D09-7BAA30D40566}"/>
              </a:ext>
            </a:extLst>
          </p:cNvPr>
          <p:cNvGrpSpPr/>
          <p:nvPr/>
        </p:nvGrpSpPr>
        <p:grpSpPr>
          <a:xfrm>
            <a:off x="1475656" y="3846662"/>
            <a:ext cx="1309246" cy="953542"/>
            <a:chOff x="1577258" y="3977779"/>
            <a:chExt cx="1309246" cy="953542"/>
          </a:xfrm>
        </p:grpSpPr>
        <p:sp>
          <p:nvSpPr>
            <p:cNvPr id="20" name="Ellipse 19">
              <a:extLst>
                <a:ext uri="{FF2B5EF4-FFF2-40B4-BE49-F238E27FC236}">
                  <a16:creationId xmlns:a16="http://schemas.microsoft.com/office/drawing/2014/main" id="{2E3B4447-2AC4-4BDF-AAEF-EDF292030CBB}"/>
                </a:ext>
              </a:extLst>
            </p:cNvPr>
            <p:cNvSpPr/>
            <p:nvPr/>
          </p:nvSpPr>
          <p:spPr bwMode="auto">
            <a:xfrm>
              <a:off x="1680617" y="3977779"/>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5" name="Textfeld 34">
              <a:extLst>
                <a:ext uri="{FF2B5EF4-FFF2-40B4-BE49-F238E27FC236}">
                  <a16:creationId xmlns:a16="http://schemas.microsoft.com/office/drawing/2014/main" id="{58816F03-5D03-4A56-A076-4EA6CC02E2BE}"/>
                </a:ext>
              </a:extLst>
            </p:cNvPr>
            <p:cNvSpPr txBox="1"/>
            <p:nvPr/>
          </p:nvSpPr>
          <p:spPr>
            <a:xfrm>
              <a:off x="1577258" y="4110999"/>
              <a:ext cx="1309246" cy="738664"/>
            </a:xfrm>
            <a:prstGeom prst="rect">
              <a:avLst/>
            </a:prstGeom>
            <a:solidFill>
              <a:schemeClr val="bg1"/>
            </a:solidFill>
          </p:spPr>
          <p:txBody>
            <a:bodyPr wrap="square" rtlCol="0">
              <a:spAutoFit/>
            </a:bodyPr>
            <a:lstStyle/>
            <a:p>
              <a:pPr algn="ctr"/>
              <a:r>
                <a:rPr lang="de-CH" sz="1400" dirty="0" err="1"/>
                <a:t>Système</a:t>
              </a:r>
              <a:r>
                <a:rPr lang="de-CH" sz="1400" dirty="0"/>
                <a:t> pastoral transhumant</a:t>
              </a:r>
            </a:p>
          </p:txBody>
        </p:sp>
      </p:grpSp>
      <p:grpSp>
        <p:nvGrpSpPr>
          <p:cNvPr id="51" name="Gruppieren 50">
            <a:extLst>
              <a:ext uri="{FF2B5EF4-FFF2-40B4-BE49-F238E27FC236}">
                <a16:creationId xmlns:a16="http://schemas.microsoft.com/office/drawing/2014/main" id="{18D6857F-3586-4ADD-8D79-0B7ECC5BEB06}"/>
              </a:ext>
            </a:extLst>
          </p:cNvPr>
          <p:cNvGrpSpPr/>
          <p:nvPr/>
        </p:nvGrpSpPr>
        <p:grpSpPr>
          <a:xfrm>
            <a:off x="251520" y="3855975"/>
            <a:ext cx="1038361" cy="953542"/>
            <a:chOff x="-92212" y="3987062"/>
            <a:chExt cx="1038361" cy="953542"/>
          </a:xfrm>
        </p:grpSpPr>
        <p:sp>
          <p:nvSpPr>
            <p:cNvPr id="21" name="Ellipse 20">
              <a:extLst>
                <a:ext uri="{FF2B5EF4-FFF2-40B4-BE49-F238E27FC236}">
                  <a16:creationId xmlns:a16="http://schemas.microsoft.com/office/drawing/2014/main" id="{4E9265F9-49D9-4E1A-B2FB-BF9833F1D016}"/>
                </a:ext>
              </a:extLst>
            </p:cNvPr>
            <p:cNvSpPr/>
            <p:nvPr/>
          </p:nvSpPr>
          <p:spPr bwMode="auto">
            <a:xfrm>
              <a:off x="-58520" y="3987062"/>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6" name="Textfeld 35">
              <a:extLst>
                <a:ext uri="{FF2B5EF4-FFF2-40B4-BE49-F238E27FC236}">
                  <a16:creationId xmlns:a16="http://schemas.microsoft.com/office/drawing/2014/main" id="{CE67856A-3489-4CEE-9CD5-CDB88D596345}"/>
                </a:ext>
              </a:extLst>
            </p:cNvPr>
            <p:cNvSpPr txBox="1"/>
            <p:nvPr/>
          </p:nvSpPr>
          <p:spPr>
            <a:xfrm>
              <a:off x="-92212" y="4087471"/>
              <a:ext cx="1038361" cy="738664"/>
            </a:xfrm>
            <a:prstGeom prst="rect">
              <a:avLst/>
            </a:prstGeom>
            <a:solidFill>
              <a:schemeClr val="bg1"/>
            </a:solidFill>
          </p:spPr>
          <p:txBody>
            <a:bodyPr wrap="square" rtlCol="0">
              <a:spAutoFit/>
            </a:bodyPr>
            <a:lstStyle/>
            <a:p>
              <a:pPr algn="ctr"/>
              <a:r>
                <a:rPr lang="de-CH" sz="1400" err="1"/>
                <a:t>Système </a:t>
              </a:r>
              <a:r>
                <a:rPr lang="de-CH" sz="1400"/>
                <a:t>pastoral </a:t>
              </a:r>
              <a:r>
                <a:rPr lang="de-CH" sz="1400" err="1"/>
                <a:t>nomade</a:t>
              </a:r>
              <a:endParaRPr lang="de-CH" sz="1400"/>
            </a:p>
          </p:txBody>
        </p:sp>
      </p:grpSp>
      <p:grpSp>
        <p:nvGrpSpPr>
          <p:cNvPr id="52" name="Gruppieren 51">
            <a:extLst>
              <a:ext uri="{FF2B5EF4-FFF2-40B4-BE49-F238E27FC236}">
                <a16:creationId xmlns:a16="http://schemas.microsoft.com/office/drawing/2014/main" id="{B71D4341-6138-40FD-92AD-F6C3F0BABCB9}"/>
              </a:ext>
            </a:extLst>
          </p:cNvPr>
          <p:cNvGrpSpPr/>
          <p:nvPr/>
        </p:nvGrpSpPr>
        <p:grpSpPr>
          <a:xfrm>
            <a:off x="2165192" y="4921289"/>
            <a:ext cx="1110664" cy="953542"/>
            <a:chOff x="-104410" y="5069462"/>
            <a:chExt cx="1110664" cy="953542"/>
          </a:xfrm>
          <a:solidFill>
            <a:schemeClr val="bg1"/>
          </a:solidFill>
        </p:grpSpPr>
        <p:sp>
          <p:nvSpPr>
            <p:cNvPr id="22" name="Ellipse 21">
              <a:extLst>
                <a:ext uri="{FF2B5EF4-FFF2-40B4-BE49-F238E27FC236}">
                  <a16:creationId xmlns:a16="http://schemas.microsoft.com/office/drawing/2014/main" id="{782AC370-814D-462E-93DB-332AFD9594EB}"/>
                </a:ext>
              </a:extLst>
            </p:cNvPr>
            <p:cNvSpPr/>
            <p:nvPr/>
          </p:nvSpPr>
          <p:spPr bwMode="auto">
            <a:xfrm>
              <a:off x="-42936" y="5069462"/>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7" name="Textfeld 36">
              <a:extLst>
                <a:ext uri="{FF2B5EF4-FFF2-40B4-BE49-F238E27FC236}">
                  <a16:creationId xmlns:a16="http://schemas.microsoft.com/office/drawing/2014/main" id="{6137EEF7-0DBD-4DE0-B611-7F9B99D8A35E}"/>
                </a:ext>
              </a:extLst>
            </p:cNvPr>
            <p:cNvSpPr txBox="1"/>
            <p:nvPr/>
          </p:nvSpPr>
          <p:spPr>
            <a:xfrm>
              <a:off x="-104410" y="5290537"/>
              <a:ext cx="1110664" cy="523220"/>
            </a:xfrm>
            <a:prstGeom prst="rect">
              <a:avLst/>
            </a:prstGeom>
            <a:grpFill/>
          </p:spPr>
          <p:txBody>
            <a:bodyPr wrap="square" rtlCol="0">
              <a:spAutoFit/>
            </a:bodyPr>
            <a:lstStyle/>
            <a:p>
              <a:pPr algn="ctr"/>
              <a:r>
                <a:rPr lang="de-CH" sz="1400" dirty="0" err="1"/>
                <a:t>Elevage</a:t>
              </a:r>
              <a:r>
                <a:rPr lang="de-CH" sz="1400" dirty="0"/>
                <a:t> </a:t>
              </a:r>
              <a:r>
                <a:rPr lang="de-CH" sz="1400" dirty="0" err="1"/>
                <a:t>extensif</a:t>
              </a:r>
              <a:endParaRPr lang="de-CH" sz="1400" dirty="0"/>
            </a:p>
          </p:txBody>
        </p:sp>
      </p:grpSp>
    </p:spTree>
    <p:extLst>
      <p:ext uri="{BB962C8B-B14F-4D97-AF65-F5344CB8AC3E}">
        <p14:creationId xmlns:p14="http://schemas.microsoft.com/office/powerpoint/2010/main" val="1398622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57900-F2DE-4333-9D81-FE5AADC9C23B}"/>
              </a:ext>
            </a:extLst>
          </p:cNvPr>
          <p:cNvSpPr>
            <a:spLocks noGrp="1"/>
          </p:cNvSpPr>
          <p:nvPr>
            <p:ph type="title"/>
          </p:nvPr>
        </p:nvSpPr>
        <p:spPr>
          <a:xfrm>
            <a:off x="533400" y="406159"/>
            <a:ext cx="8251825" cy="698500"/>
          </a:xfrm>
        </p:spPr>
        <p:txBody>
          <a:bodyPr/>
          <a:lstStyle/>
          <a:p>
            <a:r>
              <a:rPr lang="fr-FR" dirty="0"/>
              <a:t>Valeur alimentaire de graminées fourragères sélectionnées</a:t>
            </a:r>
            <a:endParaRPr lang="de-CH" dirty="0"/>
          </a:p>
        </p:txBody>
      </p:sp>
      <p:graphicFrame>
        <p:nvGraphicFramePr>
          <p:cNvPr id="5" name="Content Placeholder 7">
            <a:extLst>
              <a:ext uri="{FF2B5EF4-FFF2-40B4-BE49-F238E27FC236}">
                <a16:creationId xmlns:a16="http://schemas.microsoft.com/office/drawing/2014/main" id="{E24B02F5-CAA0-4406-81F6-D235B9A6F6C8}"/>
              </a:ext>
            </a:extLst>
          </p:cNvPr>
          <p:cNvGraphicFramePr>
            <a:graphicFrameLocks/>
          </p:cNvGraphicFramePr>
          <p:nvPr>
            <p:extLst/>
          </p:nvPr>
        </p:nvGraphicFramePr>
        <p:xfrm>
          <a:off x="533400" y="1271144"/>
          <a:ext cx="8157840" cy="4612640"/>
        </p:xfrm>
        <a:graphic>
          <a:graphicData uri="http://schemas.openxmlformats.org/drawingml/2006/table">
            <a:tbl>
              <a:tblPr firstRow="1" bandRow="1">
                <a:tableStyleId>{5C22544A-7EE6-4342-B048-85BDC9FD1C3A}</a:tableStyleId>
              </a:tblPr>
              <a:tblGrid>
                <a:gridCol w="1748302">
                  <a:extLst>
                    <a:ext uri="{9D8B030D-6E8A-4147-A177-3AD203B41FA5}">
                      <a16:colId xmlns:a16="http://schemas.microsoft.com/office/drawing/2014/main" val="2539755453"/>
                    </a:ext>
                  </a:extLst>
                </a:gridCol>
                <a:gridCol w="773705">
                  <a:extLst>
                    <a:ext uri="{9D8B030D-6E8A-4147-A177-3AD203B41FA5}">
                      <a16:colId xmlns:a16="http://schemas.microsoft.com/office/drawing/2014/main" val="2104117175"/>
                    </a:ext>
                  </a:extLst>
                </a:gridCol>
                <a:gridCol w="833012">
                  <a:extLst>
                    <a:ext uri="{9D8B030D-6E8A-4147-A177-3AD203B41FA5}">
                      <a16:colId xmlns:a16="http://schemas.microsoft.com/office/drawing/2014/main" val="4056638989"/>
                    </a:ext>
                  </a:extLst>
                </a:gridCol>
                <a:gridCol w="941033">
                  <a:extLst>
                    <a:ext uri="{9D8B030D-6E8A-4147-A177-3AD203B41FA5}">
                      <a16:colId xmlns:a16="http://schemas.microsoft.com/office/drawing/2014/main" val="2238526640"/>
                    </a:ext>
                  </a:extLst>
                </a:gridCol>
                <a:gridCol w="3861788">
                  <a:extLst>
                    <a:ext uri="{9D8B030D-6E8A-4147-A177-3AD203B41FA5}">
                      <a16:colId xmlns:a16="http://schemas.microsoft.com/office/drawing/2014/main" val="3569323559"/>
                    </a:ext>
                  </a:extLst>
                </a:gridCol>
              </a:tblGrid>
              <a:tr h="469536">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Plante</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de-CH" sz="1200" b="1" dirty="0" err="1">
                          <a:effectLst/>
                          <a:latin typeface="Palatino Linotype" panose="02040502050505030304" pitchFamily="18" charset="0"/>
                          <a:ea typeface="SimSun" panose="02010600030101010101" pitchFamily="2" charset="-122"/>
                          <a:cs typeface="Times New Roman" panose="02020603050405020304" pitchFamily="18" charset="0"/>
                        </a:rPr>
                        <a:t>Matière</a:t>
                      </a: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 sèche (%) </a:t>
                      </a:r>
                      <a:b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 MS</a:t>
                      </a:r>
                      <a:r>
                        <a:rPr lang="de-CH" sz="1200" b="1" baseline="30000" dirty="0">
                          <a:effectLst/>
                          <a:latin typeface="Palatino Linotype" panose="02040502050505030304" pitchFamily="18" charset="0"/>
                          <a:ea typeface="SimSun" panose="02010600030101010101" pitchFamily="2" charset="-122"/>
                          <a:cs typeface="Times New Roman" panose="02020603050405020304" pitchFamily="18" charset="0"/>
                        </a:rPr>
                        <a:t>1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de-CH" sz="1200" b="1" dirty="0" err="1">
                          <a:effectLst/>
                          <a:latin typeface="Palatino Linotype" panose="02040502050505030304" pitchFamily="18" charset="0"/>
                          <a:ea typeface="SimSun" panose="02010600030101010101" pitchFamily="2" charset="-122"/>
                          <a:cs typeface="Times New Roman" panose="02020603050405020304" pitchFamily="18" charset="0"/>
                        </a:rPr>
                        <a:t>Énergie</a:t>
                      </a: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 MJ ME / kg DM</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Protéines</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brutes </a:t>
                      </a: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a:t>
                      </a:r>
                      <a:r>
                        <a:rPr lang="de-CH" sz="1200" dirty="0">
                          <a:effectLst/>
                          <a:latin typeface="Palatino Linotype" panose="02040502050505030304" pitchFamily="18" charset="0"/>
                          <a:ea typeface="SimSun" panose="02010600030101010101" pitchFamily="2" charset="-122"/>
                          <a:cs typeface="Times New Roman" panose="02020603050405020304" pitchFamily="18" charset="0"/>
                        </a:rPr>
                        <a:t>)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Description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582706127"/>
                  </a:ext>
                </a:extLst>
              </a:tr>
              <a:tr h="300110">
                <a:tc>
                  <a:txBody>
                    <a:bodyPr/>
                    <a:lstStyle/>
                    <a:p>
                      <a:pPr algn="l">
                        <a:lnSpc>
                          <a:spcPts val="1400"/>
                        </a:lnSpc>
                        <a:spcAft>
                          <a:spcPts val="600"/>
                        </a:spcAft>
                      </a:pP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solidFill>
                      <a:schemeClr val="accent6">
                        <a:lumMod val="60000"/>
                        <a:lumOff val="40000"/>
                      </a:schemeClr>
                    </a:solidFill>
                  </a:tcPr>
                </a:tc>
                <a:tc gridSpan="4">
                  <a:txBody>
                    <a:bodyPr/>
                    <a:lstStyle/>
                    <a:p>
                      <a:pPr algn="l">
                        <a:lnSpc>
                          <a:spcPts val="1400"/>
                        </a:lnSpc>
                        <a:spcAft>
                          <a:spcPts val="600"/>
                        </a:spcAft>
                      </a:pPr>
                      <a:r>
                        <a:rPr lang="en-US" sz="1200" b="1" i="1" dirty="0">
                          <a:effectLst/>
                          <a:latin typeface="Palatino Linotype" panose="02040502050505030304" pitchFamily="18" charset="0"/>
                          <a:ea typeface="SimSun" panose="02010600030101010101" pitchFamily="2" charset="-122"/>
                          <a:cs typeface="Times New Roman" panose="02020603050405020304" pitchFamily="18" charset="0"/>
                        </a:rPr>
                        <a:t>Pour les graminées fraîchement récoltées à un stade pré-floral</a:t>
                      </a:r>
                      <a:endParaRPr lang="en-GB"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solidFill>
                      <a:schemeClr val="accent6">
                        <a:lumMod val="60000"/>
                        <a:lumOff val="40000"/>
                      </a:schemeClr>
                    </a:solidFill>
                  </a:tcPr>
                </a:tc>
                <a:tc hMerge="1">
                  <a:txBody>
                    <a:bodyPr/>
                    <a:lstStyle/>
                    <a:p>
                      <a:endParaRPr lang="de-CH"/>
                    </a:p>
                  </a:txBody>
                  <a:tcPr/>
                </a:tc>
                <a:tc hMerge="1">
                  <a:txBody>
                    <a:bodyPr/>
                    <a:lstStyle/>
                    <a:p>
                      <a:endParaRPr lang="de-CH"/>
                    </a:p>
                  </a:txBody>
                  <a:tcPr/>
                </a:tc>
                <a:tc hMerge="1">
                  <a:txBody>
                    <a:bodyPr/>
                    <a:lstStyle/>
                    <a:p>
                      <a:pPr algn="l">
                        <a:lnSpc>
                          <a:spcPts val="1400"/>
                        </a:lnSpc>
                        <a:spcAft>
                          <a:spcPts val="600"/>
                        </a:spcAft>
                      </a:pPr>
                      <a:endParaRPr lang="en-GB"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solidFill>
                      <a:schemeClr val="accent6">
                        <a:lumMod val="60000"/>
                        <a:lumOff val="40000"/>
                      </a:schemeClr>
                    </a:solidFill>
                  </a:tcPr>
                </a:tc>
                <a:extLst>
                  <a:ext uri="{0D108BD9-81ED-4DB2-BD59-A6C34878D82A}">
                    <a16:rowId xmlns:a16="http://schemas.microsoft.com/office/drawing/2014/main" val="360350800"/>
                  </a:ext>
                </a:extLst>
              </a:tr>
              <a:tr h="295127">
                <a:tc>
                  <a:txBody>
                    <a:bodyPr/>
                    <a:lstStyle/>
                    <a:p>
                      <a:pPr>
                        <a:lnSpc>
                          <a:spcPts val="1400"/>
                        </a:lnSpc>
                        <a:spcAft>
                          <a:spcPts val="600"/>
                        </a:spcAft>
                      </a:pPr>
                      <a:r>
                        <a:rPr lang="de-CH" sz="1200" b="1" kern="1200" dirty="0" err="1">
                          <a:solidFill>
                            <a:schemeClr val="dk1"/>
                          </a:solidFill>
                          <a:effectLst/>
                          <a:latin typeface="Palatino Linotype" panose="02040502050505030304" pitchFamily="18" charset="0"/>
                          <a:ea typeface="SimSun" panose="02010600030101010101" pitchFamily="2" charset="-122"/>
                          <a:cs typeface="Times New Roman" panose="02020603050405020304" pitchFamily="18" charset="0"/>
                        </a:rPr>
                        <a:t>Canne</a:t>
                      </a:r>
                      <a:r>
                        <a:rPr lang="de-CH" sz="1200" b="1" kern="1200" dirty="0">
                          <a:solidFill>
                            <a:schemeClr val="dk1"/>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de-CH" sz="1200" b="1" kern="1200" dirty="0" err="1">
                          <a:solidFill>
                            <a:schemeClr val="dk1"/>
                          </a:solidFill>
                          <a:effectLst/>
                          <a:latin typeface="Palatino Linotype" panose="02040502050505030304" pitchFamily="18" charset="0"/>
                          <a:ea typeface="SimSun" panose="02010600030101010101" pitchFamily="2" charset="-122"/>
                          <a:cs typeface="Times New Roman" panose="02020603050405020304" pitchFamily="18" charset="0"/>
                        </a:rPr>
                        <a:t>fourragère</a:t>
                      </a:r>
                      <a:r>
                        <a:rPr lang="de-CH" sz="1200" b="1" kern="1200" dirty="0">
                          <a:solidFill>
                            <a:schemeClr val="dk1"/>
                          </a:solidFill>
                          <a:effectLst/>
                          <a:latin typeface="Palatino Linotype" panose="02040502050505030304" pitchFamily="18" charset="0"/>
                          <a:ea typeface="SimSun" panose="02010600030101010101" pitchFamily="2" charset="-122"/>
                          <a:cs typeface="Times New Roman" panose="02020603050405020304" pitchFamily="18" charset="0"/>
                        </a:rPr>
                        <a:t> </a:t>
                      </a:r>
                      <a:br>
                        <a:rPr lang="de-CH" sz="1200" b="1" kern="1200" dirty="0">
                          <a:solidFill>
                            <a:schemeClr val="dk1"/>
                          </a:solidFill>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Pennisetum</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purpureum</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25-30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6 -12</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Rendement élevé, graminées pérennes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2271737958"/>
                  </a:ext>
                </a:extLst>
              </a:tr>
              <a:tr h="415359">
                <a:tc>
                  <a:txBody>
                    <a:bodyPr/>
                    <a:lstStyle/>
                    <a:p>
                      <a:pPr>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Herbe de Rhodes </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Chloris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gayana</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7-14</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Rendement</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élevé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bonne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appétence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tolérant</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à la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sécheresse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pour le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pâturage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et la production de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foin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95356803"/>
                  </a:ext>
                </a:extLst>
              </a:tr>
              <a:tr h="415359">
                <a:tc>
                  <a:txBody>
                    <a:bodyPr/>
                    <a:lstStyle/>
                    <a:p>
                      <a:pPr>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Brachiaria</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Brachiaria</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spp.)</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25-35</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8-11</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7-16</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Bonne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valeur</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alimentaire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teneur</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élevée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en</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matière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sèche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pour le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pâturage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et la production de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foin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610362034"/>
                  </a:ext>
                </a:extLst>
              </a:tr>
              <a:tr h="295127">
                <a:tc>
                  <a:txBody>
                    <a:bodyPr/>
                    <a:lstStyle/>
                    <a:p>
                      <a:pPr>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Panicum </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Panicum maximum</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7-10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6-14</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Bonne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productivité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bonne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adaptabilité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aux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différents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types de sol</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334821771"/>
                  </a:ext>
                </a:extLst>
              </a:tr>
              <a:tr h="295127">
                <a:tc>
                  <a:txBody>
                    <a:bodyPr/>
                    <a:lstStyle/>
                    <a:p>
                      <a:pPr>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Setaria</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Setaria</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sphacelata</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Bon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rendement</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fourrager</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bonne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adaptabilité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aux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différents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types de sol</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1856598209"/>
                  </a:ext>
                </a:extLst>
              </a:tr>
              <a:tr h="447084">
                <a:tc>
                  <a:txBody>
                    <a:bodyPr/>
                    <a:lstStyle/>
                    <a:p>
                      <a:pPr>
                        <a:lnSpc>
                          <a:spcPts val="1400"/>
                        </a:lnSpc>
                        <a:spcAft>
                          <a:spcPts val="600"/>
                        </a:spcAft>
                      </a:pPr>
                      <a:r>
                        <a:rPr lang="es-ES" sz="1200" b="1" dirty="0" err="1">
                          <a:effectLst/>
                          <a:latin typeface="Palatino Linotype" panose="02040502050505030304" pitchFamily="18" charset="0"/>
                          <a:ea typeface="SimSun" panose="02010600030101010101" pitchFamily="2" charset="-122"/>
                          <a:cs typeface="Times New Roman" panose="02020603050405020304" pitchFamily="18" charset="0"/>
                        </a:rPr>
                        <a:t>Digitaria</a:t>
                      </a:r>
                      <a:r>
                        <a:rPr lang="es-ES" sz="1200" b="1" dirty="0">
                          <a:effectLst/>
                          <a:latin typeface="Palatino Linotype" panose="02040502050505030304" pitchFamily="18" charset="0"/>
                          <a:ea typeface="SimSun" panose="02010600030101010101" pitchFamily="2" charset="-122"/>
                          <a:cs typeface="Times New Roman" panose="02020603050405020304" pitchFamily="18" charset="0"/>
                        </a:rPr>
                        <a:t> </a:t>
                      </a:r>
                      <a:r>
                        <a:rPr lang="es-E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s-ES" sz="1200" i="1" dirty="0">
                          <a:effectLst/>
                          <a:latin typeface="Palatino Linotype" panose="02040502050505030304" pitchFamily="18" charset="0"/>
                          <a:ea typeface="SimSun" panose="02010600030101010101" pitchFamily="2" charset="-122"/>
                          <a:cs typeface="Times New Roman" panose="02020603050405020304" pitchFamily="18" charset="0"/>
                        </a:rPr>
                        <a:t>D. </a:t>
                      </a:r>
                      <a:r>
                        <a:rPr lang="es-ES" sz="1200" i="1" dirty="0" err="1">
                          <a:effectLst/>
                          <a:latin typeface="Palatino Linotype" panose="02040502050505030304" pitchFamily="18" charset="0"/>
                          <a:ea typeface="SimSun" panose="02010600030101010101" pitchFamily="2" charset="-122"/>
                          <a:cs typeface="Times New Roman" panose="02020603050405020304" pitchFamily="18" charset="0"/>
                        </a:rPr>
                        <a:t>eriantha</a:t>
                      </a:r>
                      <a:r>
                        <a:rPr lang="es-E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s-ES" sz="1200" b="1" dirty="0">
                          <a:effectLst/>
                          <a:latin typeface="Palatino Linotype" panose="02040502050505030304" pitchFamily="18" charset="0"/>
                          <a:ea typeface="SimSun" panose="02010600030101010101" pitchFamily="2" charset="-122"/>
                          <a:cs typeface="Times New Roman" panose="02020603050405020304" pitchFamily="18" charset="0"/>
                        </a:rPr>
                        <a:t>/ </a:t>
                      </a:r>
                      <a:br>
                        <a:rPr lang="es-E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s-ES" sz="1200" b="1" dirty="0" err="1">
                          <a:effectLst/>
                          <a:latin typeface="Palatino Linotype" panose="02040502050505030304" pitchFamily="18" charset="0"/>
                          <a:ea typeface="SimSun" panose="02010600030101010101" pitchFamily="2" charset="-122"/>
                          <a:cs typeface="Times New Roman" panose="02020603050405020304" pitchFamily="18" charset="0"/>
                        </a:rPr>
                        <a:t>Herbe</a:t>
                      </a:r>
                      <a:r>
                        <a:rPr lang="es-ES" sz="1200" b="1" dirty="0">
                          <a:effectLst/>
                          <a:latin typeface="Palatino Linotype" panose="02040502050505030304" pitchFamily="18" charset="0"/>
                          <a:ea typeface="SimSun" panose="02010600030101010101" pitchFamily="2" charset="-122"/>
                          <a:cs typeface="Times New Roman" panose="02020603050405020304" pitchFamily="18" charset="0"/>
                        </a:rPr>
                        <a:t> de </a:t>
                      </a:r>
                      <a:r>
                        <a:rPr lang="es-ES" sz="1200" b="1" dirty="0" err="1">
                          <a:effectLst/>
                          <a:latin typeface="Palatino Linotype" panose="02040502050505030304" pitchFamily="18" charset="0"/>
                          <a:ea typeface="SimSun" panose="02010600030101010101" pitchFamily="2" charset="-122"/>
                          <a:cs typeface="Times New Roman" panose="02020603050405020304" pitchFamily="18" charset="0"/>
                        </a:rPr>
                        <a:t>Rhodésie</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s-E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s-ES" sz="1200" dirty="0">
                          <a:effectLst/>
                          <a:latin typeface="Palatino Linotype" panose="02040502050505030304" pitchFamily="18" charset="0"/>
                          <a:ea typeface="SimSun" panose="02010600030101010101" pitchFamily="2" charset="-122"/>
                          <a:cs typeface="Times New Roman" panose="02020603050405020304" pitchFamily="18" charset="0"/>
                        </a:rPr>
                        <a:t>7-10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s-ES" sz="1200">
                          <a:effectLst/>
                          <a:latin typeface="Palatino Linotype" panose="02040502050505030304" pitchFamily="18" charset="0"/>
                          <a:ea typeface="SimSun" panose="02010600030101010101" pitchFamily="2" charset="-122"/>
                          <a:cs typeface="Times New Roman" panose="02020603050405020304" pitchFamily="18" charset="0"/>
                        </a:rPr>
                        <a:t>7-12</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Bonne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valeur</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alimentaire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bonne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appétence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tolérant</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à la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sécheresse</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4189987864"/>
                  </a:ext>
                </a:extLst>
              </a:tr>
              <a:tr h="447084">
                <a:tc>
                  <a:txBody>
                    <a:bodyPr/>
                    <a:lstStyle/>
                    <a:p>
                      <a:pPr>
                        <a:lnSpc>
                          <a:spcPts val="1400"/>
                        </a:lnSpc>
                        <a:spcAft>
                          <a:spcPts val="600"/>
                        </a:spcAft>
                      </a:pPr>
                      <a:r>
                        <a:rPr lang="en-GB" sz="1200" b="1" dirty="0">
                          <a:effectLst/>
                          <a:latin typeface="Palatino Linotype" panose="02040502050505030304" pitchFamily="18" charset="0"/>
                          <a:ea typeface="SimSun" panose="02010600030101010101" pitchFamily="2" charset="-122"/>
                          <a:cs typeface="Times New Roman" panose="02020603050405020304" pitchFamily="18" charset="0"/>
                        </a:rPr>
                        <a:t>Herbe aux </a:t>
                      </a:r>
                      <a:r>
                        <a:rPr lang="en-GB" sz="1200" b="1" dirty="0" err="1">
                          <a:effectLst/>
                          <a:latin typeface="Palatino Linotype" panose="02040502050505030304" pitchFamily="18" charset="0"/>
                          <a:ea typeface="SimSun" panose="02010600030101010101" pitchFamily="2" charset="-122"/>
                          <a:cs typeface="Times New Roman" panose="02020603050405020304" pitchFamily="18" charset="0"/>
                        </a:rPr>
                        <a:t>bisons</a:t>
                      </a:r>
                      <a:r>
                        <a:rPr lang="en-GB" sz="1200" b="1" dirty="0">
                          <a:effectLst/>
                          <a:latin typeface="Palatino Linotype" panose="02040502050505030304" pitchFamily="18" charset="0"/>
                          <a:ea typeface="SimSun" panose="02010600030101010101" pitchFamily="2" charset="-122"/>
                          <a:cs typeface="Times New Roman" panose="02020603050405020304" pitchFamily="18" charset="0"/>
                        </a:rPr>
                        <a:t> </a:t>
                      </a:r>
                      <a:br>
                        <a:rPr lang="en-GB"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GB" sz="1200" i="1" dirty="0">
                          <a:effectLst/>
                          <a:latin typeface="Palatino Linotype" panose="02040502050505030304" pitchFamily="18" charset="0"/>
                          <a:ea typeface="SimSun" panose="02010600030101010101" pitchFamily="2" charset="-122"/>
                          <a:cs typeface="Times New Roman" panose="02020603050405020304" pitchFamily="18" charset="0"/>
                        </a:rPr>
                        <a:t>(</a:t>
                      </a:r>
                      <a:r>
                        <a:rPr lang="en-GB" sz="1200" i="1" dirty="0" err="1">
                          <a:effectLst/>
                          <a:latin typeface="Palatino Linotype" panose="02040502050505030304" pitchFamily="18" charset="0"/>
                          <a:ea typeface="SimSun" panose="02010600030101010101" pitchFamily="2" charset="-122"/>
                          <a:cs typeface="Times New Roman" panose="02020603050405020304" pitchFamily="18" charset="0"/>
                        </a:rPr>
                        <a:t>Cenchrus</a:t>
                      </a:r>
                      <a:r>
                        <a:rPr lang="en-GB"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GB" sz="1200" i="1" dirty="0" err="1">
                          <a:effectLst/>
                          <a:latin typeface="Palatino Linotype" panose="02040502050505030304" pitchFamily="18" charset="0"/>
                          <a:ea typeface="SimSun" panose="02010600030101010101" pitchFamily="2" charset="-122"/>
                          <a:cs typeface="Times New Roman" panose="02020603050405020304" pitchFamily="18" charset="0"/>
                        </a:rPr>
                        <a:t>ciliaris</a:t>
                      </a:r>
                      <a:r>
                        <a:rPr lang="en-GB" sz="1200" i="1"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GB" sz="1100" dirty="0">
                          <a:effectLst/>
                          <a:latin typeface="Palatino Linotype" panose="02040502050505030304" pitchFamily="18" charset="0"/>
                          <a:ea typeface="SimSun" panose="02010600030101010101" pitchFamily="2" charset="-122"/>
                          <a:cs typeface="Times New Roman" panose="02020603050405020304" pitchFamily="18" charset="0"/>
                        </a:rPr>
                        <a:t>2-24 t/ha de MS </a:t>
                      </a:r>
                      <a:r>
                        <a:rPr lang="en-GB" sz="1100" baseline="30000" dirty="0">
                          <a:effectLst/>
                          <a:latin typeface="Palatino Linotype" panose="02040502050505030304" pitchFamily="18" charset="0"/>
                          <a:ea typeface="SimSun" panose="02010600030101010101" pitchFamily="2" charset="-122"/>
                          <a:cs typeface="Times New Roman" panose="02020603050405020304" pitchFamily="18" charset="0"/>
                        </a:rPr>
                        <a:t>2</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GB" sz="1200" i="1" dirty="0">
                          <a:effectLst/>
                          <a:latin typeface="Palatino Linotype" panose="02040502050505030304" pitchFamily="18" charset="0"/>
                          <a:ea typeface="SimSun" panose="02010600030101010101" pitchFamily="2" charset="-122"/>
                          <a:cs typeface="Times New Roman" panose="02020603050405020304" pitchFamily="18" charset="0"/>
                        </a:rPr>
                        <a:t>Pas de </a:t>
                      </a:r>
                      <a:r>
                        <a:rPr lang="en-GB" sz="1200" i="1" dirty="0" err="1">
                          <a:effectLst/>
                          <a:latin typeface="Palatino Linotype" panose="02040502050505030304" pitchFamily="18" charset="0"/>
                          <a:ea typeface="SimSun" panose="02010600030101010101" pitchFamily="2" charset="-122"/>
                          <a:cs typeface="Times New Roman" panose="02020603050405020304" pitchFamily="18" charset="0"/>
                        </a:rPr>
                        <a:t>données</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GB" sz="1200" dirty="0">
                          <a:effectLst/>
                          <a:latin typeface="Palatino Linotype" panose="02040502050505030304" pitchFamily="18" charset="0"/>
                          <a:ea typeface="SimSun" panose="02010600030101010101" pitchFamily="2" charset="-122"/>
                          <a:cs typeface="Times New Roman" panose="02020603050405020304" pitchFamily="18" charset="0"/>
                        </a:rPr>
                        <a:t>9-12</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Adapté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aux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régions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chaudes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et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peu</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pluvieuses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d'Afrique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australe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bonne résistance à la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sécheresse</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814267396"/>
                  </a:ext>
                </a:extLst>
              </a:tr>
            </a:tbl>
          </a:graphicData>
        </a:graphic>
      </p:graphicFrame>
      <p:sp>
        <p:nvSpPr>
          <p:cNvPr id="3" name="Rechteck 2">
            <a:extLst>
              <a:ext uri="{FF2B5EF4-FFF2-40B4-BE49-F238E27FC236}">
                <a16:creationId xmlns:a16="http://schemas.microsoft.com/office/drawing/2014/main" id="{AFE8D653-015B-4ABE-81F4-E4566EB6CCBE}"/>
              </a:ext>
            </a:extLst>
          </p:cNvPr>
          <p:cNvSpPr/>
          <p:nvPr/>
        </p:nvSpPr>
        <p:spPr>
          <a:xfrm>
            <a:off x="1114149" y="5883784"/>
            <a:ext cx="7577091" cy="261610"/>
          </a:xfrm>
          <a:prstGeom prst="rect">
            <a:avLst/>
          </a:prstGeom>
        </p:spPr>
        <p:txBody>
          <a:bodyPr wrap="square">
            <a:spAutoFit/>
          </a:bodyPr>
          <a:lstStyle/>
          <a:p>
            <a:pPr algn="r"/>
            <a:r>
              <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Sources: </a:t>
            </a:r>
            <a:r>
              <a:rPr lang="de-CH" sz="1100" b="0" dirty="0" err="1">
                <a:solidFill>
                  <a:schemeClr val="dk1"/>
                </a:solidFill>
                <a:latin typeface="Palatino Linotype" panose="02040502050505030304" pitchFamily="18" charset="0"/>
                <a:ea typeface="SimSun" panose="02010600030101010101" pitchFamily="2" charset="-122"/>
                <a:cs typeface="Times New Roman" panose="02020603050405020304" pitchFamily="18" charset="0"/>
              </a:rPr>
              <a:t>données</a:t>
            </a:r>
            <a:r>
              <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 </a:t>
            </a:r>
            <a:r>
              <a:rPr lang="de-CH" sz="1100" b="0" dirty="0" err="1">
                <a:solidFill>
                  <a:schemeClr val="dk1"/>
                </a:solidFill>
                <a:latin typeface="Palatino Linotype" panose="02040502050505030304" pitchFamily="18" charset="0"/>
                <a:ea typeface="SimSun" panose="02010600030101010101" pitchFamily="2" charset="-122"/>
                <a:cs typeface="Times New Roman" panose="02020603050405020304" pitchFamily="18" charset="0"/>
              </a:rPr>
              <a:t>provenant</a:t>
            </a:r>
            <a:r>
              <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 de </a:t>
            </a:r>
            <a:r>
              <a:rPr lang="de-CH" sz="1100" b="0" dirty="0" err="1">
                <a:solidFill>
                  <a:schemeClr val="dk1"/>
                </a:solidFill>
                <a:latin typeface="Palatino Linotype" panose="02040502050505030304" pitchFamily="18" charset="0"/>
                <a:ea typeface="SimSun" panose="02010600030101010101" pitchFamily="2" charset="-122"/>
                <a:cs typeface="Times New Roman" panose="02020603050405020304" pitchFamily="18" charset="0"/>
              </a:rPr>
              <a:t>différentes</a:t>
            </a:r>
            <a:r>
              <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 </a:t>
            </a:r>
            <a:r>
              <a:rPr lang="de-CH" sz="1100" b="0" dirty="0" err="1">
                <a:solidFill>
                  <a:schemeClr val="dk1"/>
                </a:solidFill>
                <a:latin typeface="Palatino Linotype" panose="02040502050505030304" pitchFamily="18" charset="0"/>
                <a:ea typeface="SimSun" panose="02010600030101010101" pitchFamily="2" charset="-122"/>
                <a:cs typeface="Times New Roman" panose="02020603050405020304" pitchFamily="18" charset="0"/>
              </a:rPr>
              <a:t>sources</a:t>
            </a:r>
            <a:endPar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6" name="TextBox 2">
            <a:extLst>
              <a:ext uri="{FF2B5EF4-FFF2-40B4-BE49-F238E27FC236}">
                <a16:creationId xmlns:a16="http://schemas.microsoft.com/office/drawing/2014/main" id="{9CC82C31-3A0E-433A-AC5A-623FBE7C15CE}"/>
              </a:ext>
            </a:extLst>
          </p:cNvPr>
          <p:cNvSpPr txBox="1"/>
          <p:nvPr/>
        </p:nvSpPr>
        <p:spPr>
          <a:xfrm>
            <a:off x="2237173" y="6136370"/>
            <a:ext cx="6601318" cy="6309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baseline="30000" dirty="0">
                <a:latin typeface="Palatino Linotype" panose="02040502050505030304" pitchFamily="18" charset="0"/>
              </a:rPr>
              <a:t>1 </a:t>
            </a:r>
            <a:r>
              <a:rPr lang="fr-FR" sz="900" b="0" dirty="0">
                <a:latin typeface="Palatino Linotype" panose="02040502050505030304" pitchFamily="18" charset="0"/>
              </a:rPr>
              <a:t>La matière sèche est la partie du matériel végétal qui reste après déduction de la teneur totale en eau (complètement séchée). Comme l'eau ne contient ni énergie ni protéines, la teneur totale en énergie et en protéines fait partie de la matière sèche.</a:t>
            </a:r>
          </a:p>
          <a:p>
            <a:r>
              <a:rPr lang="en-US" sz="900" b="0" baseline="30000" dirty="0">
                <a:latin typeface="Palatino Linotype" panose="02040502050505030304" pitchFamily="18" charset="0"/>
              </a:rPr>
              <a:t>2</a:t>
            </a:r>
            <a:r>
              <a:rPr lang="en-US" sz="900" b="0" dirty="0">
                <a:latin typeface="Palatino Linotype" panose="02040502050505030304" pitchFamily="18" charset="0"/>
              </a:rPr>
              <a:t> </a:t>
            </a:r>
            <a:r>
              <a:rPr lang="en-GB" sz="900" b="0" u="sng" dirty="0">
                <a:latin typeface="Palatino Linotype" panose="02040502050505030304" pitchFamily="18" charset="0"/>
                <a:hlinkClick r:id="rId2"/>
              </a:rPr>
              <a:t>https://mel.cgiar.org/reporting/download/hash/LMFO85WW</a:t>
            </a:r>
            <a:endParaRPr lang="en-GB" sz="900" b="0" dirty="0">
              <a:latin typeface="Palatino Linotype" panose="02040502050505030304" pitchFamily="18" charset="0"/>
            </a:endParaRPr>
          </a:p>
          <a:p>
            <a:endParaRPr lang="en-GB" sz="800" b="0" dirty="0">
              <a:latin typeface="Palatino Linotype" panose="02040502050505030304" pitchFamily="18" charset="0"/>
            </a:endParaRPr>
          </a:p>
        </p:txBody>
      </p:sp>
    </p:spTree>
    <p:extLst>
      <p:ext uri="{BB962C8B-B14F-4D97-AF65-F5344CB8AC3E}">
        <p14:creationId xmlns:p14="http://schemas.microsoft.com/office/powerpoint/2010/main" val="391695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2F7DD-87E6-450A-B5E4-6B864A2504D1}"/>
              </a:ext>
            </a:extLst>
          </p:cNvPr>
          <p:cNvSpPr>
            <a:spLocks noGrp="1"/>
          </p:cNvSpPr>
          <p:nvPr>
            <p:ph type="title"/>
          </p:nvPr>
        </p:nvSpPr>
        <p:spPr>
          <a:xfrm>
            <a:off x="533400" y="397282"/>
            <a:ext cx="8251825" cy="698500"/>
          </a:xfrm>
        </p:spPr>
        <p:txBody>
          <a:bodyPr/>
          <a:lstStyle/>
          <a:p>
            <a:r>
              <a:rPr lang="fr-FR" dirty="0"/>
              <a:t>Valeur alimentaire du feuillage d’arbres fourragers sélectionnées</a:t>
            </a:r>
            <a:endParaRPr lang="de-CH" dirty="0"/>
          </a:p>
        </p:txBody>
      </p:sp>
      <p:graphicFrame>
        <p:nvGraphicFramePr>
          <p:cNvPr id="5" name="Content Placeholder 7">
            <a:extLst>
              <a:ext uri="{FF2B5EF4-FFF2-40B4-BE49-F238E27FC236}">
                <a16:creationId xmlns:a16="http://schemas.microsoft.com/office/drawing/2014/main" id="{494E261C-5CB2-4C3E-A5EE-556DA8979CF2}"/>
              </a:ext>
            </a:extLst>
          </p:cNvPr>
          <p:cNvGraphicFramePr>
            <a:graphicFrameLocks/>
          </p:cNvGraphicFramePr>
          <p:nvPr>
            <p:extLst/>
          </p:nvPr>
        </p:nvGraphicFramePr>
        <p:xfrm>
          <a:off x="533400" y="1267880"/>
          <a:ext cx="8251825" cy="4653280"/>
        </p:xfrm>
        <a:graphic>
          <a:graphicData uri="http://schemas.openxmlformats.org/drawingml/2006/table">
            <a:tbl>
              <a:tblPr firstRow="1" bandRow="1">
                <a:tableStyleId>{5C22544A-7EE6-4342-B048-85BDC9FD1C3A}</a:tableStyleId>
              </a:tblPr>
              <a:tblGrid>
                <a:gridCol w="1872449">
                  <a:extLst>
                    <a:ext uri="{9D8B030D-6E8A-4147-A177-3AD203B41FA5}">
                      <a16:colId xmlns:a16="http://schemas.microsoft.com/office/drawing/2014/main" val="2539755453"/>
                    </a:ext>
                  </a:extLst>
                </a:gridCol>
                <a:gridCol w="816745">
                  <a:extLst>
                    <a:ext uri="{9D8B030D-6E8A-4147-A177-3AD203B41FA5}">
                      <a16:colId xmlns:a16="http://schemas.microsoft.com/office/drawing/2014/main" val="2104117175"/>
                    </a:ext>
                  </a:extLst>
                </a:gridCol>
                <a:gridCol w="781235">
                  <a:extLst>
                    <a:ext uri="{9D8B030D-6E8A-4147-A177-3AD203B41FA5}">
                      <a16:colId xmlns:a16="http://schemas.microsoft.com/office/drawing/2014/main" val="2577569541"/>
                    </a:ext>
                  </a:extLst>
                </a:gridCol>
                <a:gridCol w="861134">
                  <a:extLst>
                    <a:ext uri="{9D8B030D-6E8A-4147-A177-3AD203B41FA5}">
                      <a16:colId xmlns:a16="http://schemas.microsoft.com/office/drawing/2014/main" val="3846146979"/>
                    </a:ext>
                  </a:extLst>
                </a:gridCol>
                <a:gridCol w="3920262">
                  <a:extLst>
                    <a:ext uri="{9D8B030D-6E8A-4147-A177-3AD203B41FA5}">
                      <a16:colId xmlns:a16="http://schemas.microsoft.com/office/drawing/2014/main" val="2945995837"/>
                    </a:ext>
                  </a:extLst>
                </a:gridCol>
              </a:tblGrid>
              <a:tr h="469536">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Plante</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de-CH" sz="1200" b="1" dirty="0" err="1">
                          <a:effectLst/>
                          <a:latin typeface="Palatino Linotype" panose="02040502050505030304" pitchFamily="18" charset="0"/>
                          <a:ea typeface="SimSun" panose="02010600030101010101" pitchFamily="2" charset="-122"/>
                          <a:cs typeface="Times New Roman" panose="02020603050405020304" pitchFamily="18" charset="0"/>
                        </a:rPr>
                        <a:t>Matière</a:t>
                      </a: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 </a:t>
                      </a:r>
                      <a:r>
                        <a:rPr lang="de-CH" sz="1200" b="1" dirty="0" err="1">
                          <a:effectLst/>
                          <a:latin typeface="Palatino Linotype" panose="02040502050505030304" pitchFamily="18" charset="0"/>
                          <a:ea typeface="SimSun" panose="02010600030101010101" pitchFamily="2" charset="-122"/>
                          <a:cs typeface="Times New Roman" panose="02020603050405020304" pitchFamily="18" charset="0"/>
                        </a:rPr>
                        <a:t>sèche</a:t>
                      </a: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 (%) = MS</a:t>
                      </a:r>
                      <a:r>
                        <a:rPr lang="de-CH" sz="1200" b="1" baseline="30000" dirty="0">
                          <a:effectLst/>
                          <a:latin typeface="Palatino Linotype" panose="02040502050505030304" pitchFamily="18" charset="0"/>
                          <a:ea typeface="SimSun" panose="02010600030101010101" pitchFamily="2" charset="-122"/>
                          <a:cs typeface="Times New Roman" panose="02020603050405020304" pitchFamily="18" charset="0"/>
                        </a:rPr>
                        <a:t>1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de-CH" sz="1200" b="1" dirty="0" err="1">
                          <a:effectLst/>
                          <a:latin typeface="Palatino Linotype" panose="02040502050505030304" pitchFamily="18" charset="0"/>
                          <a:ea typeface="SimSun" panose="02010600030101010101" pitchFamily="2" charset="-122"/>
                          <a:cs typeface="Times New Roman" panose="02020603050405020304" pitchFamily="18" charset="0"/>
                        </a:rPr>
                        <a:t>Énergie</a:t>
                      </a: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 MJ ME / kg DM</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Protéines</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brutes </a:t>
                      </a: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a:t>
                      </a:r>
                      <a:r>
                        <a:rPr lang="de-CH" sz="1200" dirty="0">
                          <a:effectLst/>
                          <a:latin typeface="Palatino Linotype" panose="02040502050505030304" pitchFamily="18" charset="0"/>
                          <a:ea typeface="SimSun" panose="02010600030101010101" pitchFamily="2" charset="-122"/>
                          <a:cs typeface="Times New Roman" panose="02020603050405020304" pitchFamily="18" charset="0"/>
                        </a:rPr>
                        <a:t>)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Description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582706127"/>
                  </a:ext>
                </a:extLst>
              </a:tr>
              <a:tr h="469536">
                <a:tc>
                  <a:txBody>
                    <a:bodyPr/>
                    <a:lstStyle/>
                    <a:p>
                      <a:pPr algn="l">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Leucaena </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b="0" i="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b="0" i="1" dirty="0">
                          <a:effectLst/>
                          <a:latin typeface="Palatino Linotype" panose="02040502050505030304" pitchFamily="18" charset="0"/>
                          <a:ea typeface="SimSun" panose="02010600030101010101" pitchFamily="2" charset="-122"/>
                          <a:cs typeface="Times New Roman" panose="02020603050405020304" pitchFamily="18" charset="0"/>
                        </a:rPr>
                        <a:t>Leucaena </a:t>
                      </a:r>
                      <a:r>
                        <a:rPr lang="en-US" sz="1200" b="0" i="1" dirty="0" err="1">
                          <a:effectLst/>
                          <a:latin typeface="Palatino Linotype" panose="02040502050505030304" pitchFamily="18" charset="0"/>
                          <a:ea typeface="SimSun" panose="02010600030101010101" pitchFamily="2" charset="-122"/>
                          <a:cs typeface="Times New Roman" panose="02020603050405020304" pitchFamily="18" charset="0"/>
                        </a:rPr>
                        <a:t>leucocephala</a:t>
                      </a:r>
                      <a:r>
                        <a:rPr lang="en-US" sz="1200" b="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25-30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8-10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15-25</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Riche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en</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protéines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peut</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être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taillé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et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utilisé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comme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complément</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protéique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ou</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incorporé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dans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l'ensilage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ou</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le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foin</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tolère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la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sécheresse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1594347225"/>
                  </a:ext>
                </a:extLst>
              </a:tr>
              <a:tr h="469536">
                <a:tc>
                  <a:txBody>
                    <a:bodyPr/>
                    <a:lstStyle/>
                    <a:p>
                      <a:pPr algn="l">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Gliricidia</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b="0" i="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Gliricidia</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sepium</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25-30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Riche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en</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protéines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peut</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être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taillé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et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utilisé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comme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complément</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protéique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ou</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incorporé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dans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l'ensilage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ou</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le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foin</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pousse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rapidement</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fixation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d'azote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dans le sol</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4038765455"/>
                  </a:ext>
                </a:extLst>
              </a:tr>
              <a:tr h="469536">
                <a:tc>
                  <a:txBody>
                    <a:bodyPr/>
                    <a:lstStyle/>
                    <a:p>
                      <a:pPr algn="l">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Calliandre</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Calliandra</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calothyrsus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15-25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Riche en protéines, peut être taillé et utilisé comme complément protéique ou incorporé dans l'ensilage ou le foin, pluviosité moyenne à élevée (700-2000 mm)</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3629287250"/>
                  </a:ext>
                </a:extLst>
              </a:tr>
              <a:tr h="469536">
                <a:tc>
                  <a:txBody>
                    <a:bodyPr/>
                    <a:lstStyle/>
                    <a:p>
                      <a:pPr algn="l">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Sesbania</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Sesbania</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sesban</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25-30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8-10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Riche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en</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protéines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forte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pluviosité</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(700-200 mm), bonne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croissance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au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stade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précoce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mais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mauvaise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repousse après la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récolte</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2380870429"/>
                  </a:ext>
                </a:extLst>
              </a:tr>
              <a:tr h="295127">
                <a:tc>
                  <a:txBody>
                    <a:bodyPr/>
                    <a:lstStyle/>
                    <a:p>
                      <a:pPr algn="l">
                        <a:lnSpc>
                          <a:spcPts val="1400"/>
                        </a:lnSpc>
                        <a:spcAft>
                          <a:spcPts val="600"/>
                        </a:spcAft>
                      </a:pPr>
                      <a:r>
                        <a:rPr lang="en-US" sz="1200" b="1">
                          <a:effectLst/>
                          <a:latin typeface="Palatino Linotype" panose="02040502050505030304" pitchFamily="18" charset="0"/>
                          <a:ea typeface="SimSun" panose="02010600030101010101" pitchFamily="2" charset="-122"/>
                          <a:cs typeface="Times New Roman" panose="02020603050405020304" pitchFamily="18" charset="0"/>
                        </a:rPr>
                        <a:t>Espèces d'acacia</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25-35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7-10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10-25</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Feuilles, gousses ou gommes riches en protéines</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2056501879"/>
                  </a:ext>
                </a:extLst>
              </a:tr>
              <a:tr h="295127">
                <a:tc>
                  <a:txBody>
                    <a:bodyPr/>
                    <a:lstStyle/>
                    <a:p>
                      <a:pPr algn="l">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Moringa </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Moringa oleifera</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10-20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Régions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arides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et semi-</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arides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riches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en</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protéines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vitamines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et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minéraux</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3585412821"/>
                  </a:ext>
                </a:extLst>
              </a:tr>
              <a:tr h="311934">
                <a:tc>
                  <a:txBody>
                    <a:bodyPr/>
                    <a:lstStyle/>
                    <a:p>
                      <a:pPr algn="l">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Faidherbia</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 </a:t>
                      </a: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Winterhorn</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Faidherbia</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albida</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8-12</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10-20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Régions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arides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feuilles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gousses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et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jeunes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rameaux</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tendres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très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appétents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et riches </a:t>
                      </a:r>
                      <a:r>
                        <a:rPr lang="en-US" sz="1200" dirty="0" err="1">
                          <a:effectLst/>
                          <a:latin typeface="Palatino Linotype" panose="02040502050505030304" pitchFamily="18" charset="0"/>
                          <a:ea typeface="SimSun" panose="02010600030101010101" pitchFamily="2" charset="-122"/>
                          <a:cs typeface="Times New Roman" panose="02020603050405020304" pitchFamily="18" charset="0"/>
                        </a:rPr>
                        <a:t>en</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nutriments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2253859795"/>
                  </a:ext>
                </a:extLst>
              </a:tr>
            </a:tbl>
          </a:graphicData>
        </a:graphic>
      </p:graphicFrame>
      <p:sp>
        <p:nvSpPr>
          <p:cNvPr id="4" name="Rechteck 3">
            <a:extLst>
              <a:ext uri="{FF2B5EF4-FFF2-40B4-BE49-F238E27FC236}">
                <a16:creationId xmlns:a16="http://schemas.microsoft.com/office/drawing/2014/main" id="{8BD54BB7-6057-4F98-99DA-1901BC60E915}"/>
              </a:ext>
            </a:extLst>
          </p:cNvPr>
          <p:cNvSpPr/>
          <p:nvPr/>
        </p:nvSpPr>
        <p:spPr>
          <a:xfrm>
            <a:off x="1114149" y="5883784"/>
            <a:ext cx="7577091" cy="261610"/>
          </a:xfrm>
          <a:prstGeom prst="rect">
            <a:avLst/>
          </a:prstGeom>
        </p:spPr>
        <p:txBody>
          <a:bodyPr wrap="square">
            <a:spAutoFit/>
          </a:bodyPr>
          <a:lstStyle/>
          <a:p>
            <a:pPr algn="r"/>
            <a:r>
              <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Sources: </a:t>
            </a:r>
            <a:r>
              <a:rPr lang="de-CH" sz="1100" b="0" dirty="0" err="1">
                <a:solidFill>
                  <a:schemeClr val="dk1"/>
                </a:solidFill>
                <a:latin typeface="Palatino Linotype" panose="02040502050505030304" pitchFamily="18" charset="0"/>
                <a:ea typeface="SimSun" panose="02010600030101010101" pitchFamily="2" charset="-122"/>
                <a:cs typeface="Times New Roman" panose="02020603050405020304" pitchFamily="18" charset="0"/>
              </a:rPr>
              <a:t>données</a:t>
            </a:r>
            <a:r>
              <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 </a:t>
            </a:r>
            <a:r>
              <a:rPr lang="de-CH" sz="1100" b="0" dirty="0" err="1">
                <a:solidFill>
                  <a:schemeClr val="dk1"/>
                </a:solidFill>
                <a:latin typeface="Palatino Linotype" panose="02040502050505030304" pitchFamily="18" charset="0"/>
                <a:ea typeface="SimSun" panose="02010600030101010101" pitchFamily="2" charset="-122"/>
                <a:cs typeface="Times New Roman" panose="02020603050405020304" pitchFamily="18" charset="0"/>
              </a:rPr>
              <a:t>provenant</a:t>
            </a:r>
            <a:r>
              <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 de </a:t>
            </a:r>
            <a:r>
              <a:rPr lang="de-CH" sz="1100" b="0" dirty="0" err="1">
                <a:solidFill>
                  <a:schemeClr val="dk1"/>
                </a:solidFill>
                <a:latin typeface="Palatino Linotype" panose="02040502050505030304" pitchFamily="18" charset="0"/>
                <a:ea typeface="SimSun" panose="02010600030101010101" pitchFamily="2" charset="-122"/>
                <a:cs typeface="Times New Roman" panose="02020603050405020304" pitchFamily="18" charset="0"/>
              </a:rPr>
              <a:t>différentes</a:t>
            </a:r>
            <a:r>
              <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 </a:t>
            </a:r>
            <a:r>
              <a:rPr lang="de-CH" sz="1100" b="0" dirty="0" err="1">
                <a:solidFill>
                  <a:schemeClr val="dk1"/>
                </a:solidFill>
                <a:latin typeface="Palatino Linotype" panose="02040502050505030304" pitchFamily="18" charset="0"/>
                <a:ea typeface="SimSun" panose="02010600030101010101" pitchFamily="2" charset="-122"/>
                <a:cs typeface="Times New Roman" panose="02020603050405020304" pitchFamily="18" charset="0"/>
              </a:rPr>
              <a:t>sources</a:t>
            </a:r>
            <a:endPar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6" name="TextBox 2">
            <a:extLst>
              <a:ext uri="{FF2B5EF4-FFF2-40B4-BE49-F238E27FC236}">
                <a16:creationId xmlns:a16="http://schemas.microsoft.com/office/drawing/2014/main" id="{47590385-7CD0-4E61-9D0A-A22D47EEDF7E}"/>
              </a:ext>
            </a:extLst>
          </p:cNvPr>
          <p:cNvSpPr txBox="1"/>
          <p:nvPr/>
        </p:nvSpPr>
        <p:spPr>
          <a:xfrm>
            <a:off x="2334827" y="6136370"/>
            <a:ext cx="650366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baseline="30000" dirty="0">
                <a:latin typeface="Palatino Linotype" panose="02040502050505030304" pitchFamily="18" charset="0"/>
              </a:rPr>
              <a:t>1 </a:t>
            </a:r>
            <a:r>
              <a:rPr lang="fr-FR" sz="900" b="0" dirty="0">
                <a:latin typeface="Palatino Linotype" panose="02040502050505030304" pitchFamily="18" charset="0"/>
              </a:rPr>
              <a:t>La matière sèche est la partie du matériel végétal qui reste après déduction de la teneur totale en eau (complètement séchée). Comme l'eau ne contient ni énergie ni protéines, la teneur totale en énergie et en protéines fait partie de la matière sèche.</a:t>
            </a:r>
          </a:p>
        </p:txBody>
      </p:sp>
    </p:spTree>
    <p:extLst>
      <p:ext uri="{BB962C8B-B14F-4D97-AF65-F5344CB8AC3E}">
        <p14:creationId xmlns:p14="http://schemas.microsoft.com/office/powerpoint/2010/main" val="3388075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Chapitre 9 - Santé du </a:t>
            </a:r>
            <a:r>
              <a:rPr lang="de-DE" err="1">
                <a:ea typeface="ＭＳ Ｐゴシック"/>
              </a:rPr>
              <a:t>bétail</a:t>
            </a:r>
            <a:endParaRPr lang="de-DE"/>
          </a:p>
        </p:txBody>
      </p:sp>
    </p:spTree>
    <p:extLst>
      <p:ext uri="{BB962C8B-B14F-4D97-AF65-F5344CB8AC3E}">
        <p14:creationId xmlns:p14="http://schemas.microsoft.com/office/powerpoint/2010/main" val="3933326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1FF3E66B-2829-4990-8A29-18D01D741434}"/>
              </a:ext>
            </a:extLst>
          </p:cNvPr>
          <p:cNvSpPr>
            <a:spLocks noGrp="1"/>
          </p:cNvSpPr>
          <p:nvPr>
            <p:ph type="title"/>
          </p:nvPr>
        </p:nvSpPr>
        <p:spPr>
          <a:xfrm>
            <a:off x="533400" y="279397"/>
            <a:ext cx="8391769" cy="698500"/>
          </a:xfrm>
        </p:spPr>
        <p:txBody>
          <a:bodyPr/>
          <a:lstStyle/>
          <a:p>
            <a:r>
              <a:rPr lang="de-CH" dirty="0"/>
              <a:t>Approche de </a:t>
            </a:r>
            <a:r>
              <a:rPr lang="de-CH" dirty="0" err="1"/>
              <a:t>l’agriculture</a:t>
            </a:r>
            <a:r>
              <a:rPr lang="de-CH" dirty="0"/>
              <a:t> </a:t>
            </a:r>
            <a:r>
              <a:rPr lang="de-CH" dirty="0" err="1"/>
              <a:t>biologique</a:t>
            </a:r>
            <a:r>
              <a:rPr lang="de-CH" dirty="0"/>
              <a:t> </a:t>
            </a:r>
            <a:r>
              <a:rPr lang="de-CH" dirty="0" err="1"/>
              <a:t>concernant</a:t>
            </a:r>
            <a:r>
              <a:rPr lang="de-CH" dirty="0"/>
              <a:t> la </a:t>
            </a:r>
            <a:r>
              <a:rPr lang="de-CH" dirty="0" err="1"/>
              <a:t>gestion</a:t>
            </a:r>
            <a:r>
              <a:rPr lang="de-CH" dirty="0"/>
              <a:t> de la </a:t>
            </a:r>
            <a:r>
              <a:rPr lang="de-CH" dirty="0" err="1"/>
              <a:t>santé</a:t>
            </a:r>
            <a:r>
              <a:rPr lang="de-CH" dirty="0"/>
              <a:t> </a:t>
            </a:r>
            <a:r>
              <a:rPr lang="de-CH" dirty="0" err="1"/>
              <a:t>animale</a:t>
            </a:r>
            <a:endParaRPr lang="de-CH" dirty="0"/>
          </a:p>
        </p:txBody>
      </p:sp>
      <p:grpSp>
        <p:nvGrpSpPr>
          <p:cNvPr id="29" name="Gruppieren 28">
            <a:extLst>
              <a:ext uri="{FF2B5EF4-FFF2-40B4-BE49-F238E27FC236}">
                <a16:creationId xmlns:a16="http://schemas.microsoft.com/office/drawing/2014/main" id="{363615B0-6B6D-4832-8B4D-EA89F020C16A}"/>
              </a:ext>
            </a:extLst>
          </p:cNvPr>
          <p:cNvGrpSpPr/>
          <p:nvPr/>
        </p:nvGrpSpPr>
        <p:grpSpPr>
          <a:xfrm>
            <a:off x="615184" y="1700808"/>
            <a:ext cx="8170041" cy="4029650"/>
            <a:chOff x="759794" y="961305"/>
            <a:chExt cx="8099034" cy="4902507"/>
          </a:xfrm>
        </p:grpSpPr>
        <p:sp>
          <p:nvSpPr>
            <p:cNvPr id="2" name="Freihandform: Form 1">
              <a:extLst>
                <a:ext uri="{FF2B5EF4-FFF2-40B4-BE49-F238E27FC236}">
                  <a16:creationId xmlns:a16="http://schemas.microsoft.com/office/drawing/2014/main" id="{2D8EE5F8-266C-4CCB-820F-E56F440A447D}"/>
                </a:ext>
              </a:extLst>
            </p:cNvPr>
            <p:cNvSpPr/>
            <p:nvPr/>
          </p:nvSpPr>
          <p:spPr bwMode="auto">
            <a:xfrm>
              <a:off x="4860032" y="961305"/>
              <a:ext cx="1954635" cy="1946246"/>
            </a:xfrm>
            <a:custGeom>
              <a:avLst/>
              <a:gdLst>
                <a:gd name="connsiteX0" fmla="*/ 0 w 1954635"/>
                <a:gd name="connsiteY0" fmla="*/ 1929468 h 1946246"/>
                <a:gd name="connsiteX1" fmla="*/ 1954635 w 1954635"/>
                <a:gd name="connsiteY1" fmla="*/ 0 h 1946246"/>
                <a:gd name="connsiteX2" fmla="*/ 1946246 w 1954635"/>
                <a:gd name="connsiteY2" fmla="*/ 1946246 h 1946246"/>
                <a:gd name="connsiteX3" fmla="*/ 0 w 1954635"/>
                <a:gd name="connsiteY3" fmla="*/ 1929468 h 1946246"/>
              </a:gdLst>
              <a:ahLst/>
              <a:cxnLst>
                <a:cxn ang="0">
                  <a:pos x="connsiteX0" y="connsiteY0"/>
                </a:cxn>
                <a:cxn ang="0">
                  <a:pos x="connsiteX1" y="connsiteY1"/>
                </a:cxn>
                <a:cxn ang="0">
                  <a:pos x="connsiteX2" y="connsiteY2"/>
                </a:cxn>
                <a:cxn ang="0">
                  <a:pos x="connsiteX3" y="connsiteY3"/>
                </a:cxn>
              </a:cxnLst>
              <a:rect l="l" t="t" r="r" b="b"/>
              <a:pathLst>
                <a:path w="1954635" h="1946246">
                  <a:moveTo>
                    <a:pt x="0" y="1929468"/>
                  </a:moveTo>
                  <a:lnTo>
                    <a:pt x="1954635" y="0"/>
                  </a:lnTo>
                  <a:cubicBezTo>
                    <a:pt x="1951839" y="648749"/>
                    <a:pt x="1949042" y="1297497"/>
                    <a:pt x="1946246" y="1946246"/>
                  </a:cubicBezTo>
                  <a:lnTo>
                    <a:pt x="0" y="1929468"/>
                  </a:lnTo>
                  <a:close/>
                </a:path>
              </a:pathLst>
            </a:cu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CH" sz="2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Freihandform: Form 2">
              <a:extLst>
                <a:ext uri="{FF2B5EF4-FFF2-40B4-BE49-F238E27FC236}">
                  <a16:creationId xmlns:a16="http://schemas.microsoft.com/office/drawing/2014/main" id="{AD357321-7361-4AF4-A734-D0C6192AF6C3}"/>
                </a:ext>
              </a:extLst>
            </p:cNvPr>
            <p:cNvSpPr/>
            <p:nvPr/>
          </p:nvSpPr>
          <p:spPr bwMode="auto">
            <a:xfrm>
              <a:off x="3677184" y="2999830"/>
              <a:ext cx="3129094" cy="989901"/>
            </a:xfrm>
            <a:custGeom>
              <a:avLst/>
              <a:gdLst>
                <a:gd name="connsiteX0" fmla="*/ 1065402 w 3129094"/>
                <a:gd name="connsiteY0" fmla="*/ 0 h 989901"/>
                <a:gd name="connsiteX1" fmla="*/ 3129094 w 3129094"/>
                <a:gd name="connsiteY1" fmla="*/ 16778 h 989901"/>
                <a:gd name="connsiteX2" fmla="*/ 3120705 w 3129094"/>
                <a:gd name="connsiteY2" fmla="*/ 989901 h 989901"/>
                <a:gd name="connsiteX3" fmla="*/ 0 w 3129094"/>
                <a:gd name="connsiteY3" fmla="*/ 989901 h 989901"/>
                <a:gd name="connsiteX4" fmla="*/ 1065402 w 3129094"/>
                <a:gd name="connsiteY4" fmla="*/ 0 h 989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094" h="989901">
                  <a:moveTo>
                    <a:pt x="1065402" y="0"/>
                  </a:moveTo>
                  <a:lnTo>
                    <a:pt x="3129094" y="16778"/>
                  </a:lnTo>
                  <a:cubicBezTo>
                    <a:pt x="3126298" y="341152"/>
                    <a:pt x="3123501" y="665527"/>
                    <a:pt x="3120705" y="989901"/>
                  </a:cubicBezTo>
                  <a:lnTo>
                    <a:pt x="0" y="989901"/>
                  </a:lnTo>
                  <a:lnTo>
                    <a:pt x="1065402" y="0"/>
                  </a:lnTo>
                  <a:close/>
                </a:path>
              </a:pathLst>
            </a:custGeom>
            <a:solidFill>
              <a:schemeClr val="accent6">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CH" sz="2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Freihandform: Form 6">
              <a:extLst>
                <a:ext uri="{FF2B5EF4-FFF2-40B4-BE49-F238E27FC236}">
                  <a16:creationId xmlns:a16="http://schemas.microsoft.com/office/drawing/2014/main" id="{9C094D15-18E3-49C3-AE6C-4BF26733B74D}"/>
                </a:ext>
              </a:extLst>
            </p:cNvPr>
            <p:cNvSpPr/>
            <p:nvPr/>
          </p:nvSpPr>
          <p:spPr bwMode="auto">
            <a:xfrm>
              <a:off x="1697382" y="5008135"/>
              <a:ext cx="5108896" cy="855677"/>
            </a:xfrm>
            <a:custGeom>
              <a:avLst/>
              <a:gdLst>
                <a:gd name="connsiteX0" fmla="*/ 5100507 w 5108896"/>
                <a:gd name="connsiteY0" fmla="*/ 25167 h 855677"/>
                <a:gd name="connsiteX1" fmla="*/ 5108896 w 5108896"/>
                <a:gd name="connsiteY1" fmla="*/ 855677 h 855677"/>
                <a:gd name="connsiteX2" fmla="*/ 0 w 5108896"/>
                <a:gd name="connsiteY2" fmla="*/ 855677 h 855677"/>
                <a:gd name="connsiteX3" fmla="*/ 931178 w 5108896"/>
                <a:gd name="connsiteY3" fmla="*/ 0 h 855677"/>
                <a:gd name="connsiteX4" fmla="*/ 5100507 w 5108896"/>
                <a:gd name="connsiteY4" fmla="*/ 25167 h 85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96" h="855677">
                  <a:moveTo>
                    <a:pt x="5100507" y="25167"/>
                  </a:moveTo>
                  <a:cubicBezTo>
                    <a:pt x="5103303" y="302004"/>
                    <a:pt x="5106100" y="578840"/>
                    <a:pt x="5108896" y="855677"/>
                  </a:cubicBezTo>
                  <a:lnTo>
                    <a:pt x="0" y="855677"/>
                  </a:lnTo>
                  <a:lnTo>
                    <a:pt x="931178" y="0"/>
                  </a:lnTo>
                  <a:lnTo>
                    <a:pt x="5100507" y="25167"/>
                  </a:lnTo>
                  <a:close/>
                </a:path>
              </a:pathLst>
            </a:custGeom>
            <a:solidFill>
              <a:srgbClr val="9966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CH" sz="2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reihandform: Form 7">
              <a:extLst>
                <a:ext uri="{FF2B5EF4-FFF2-40B4-BE49-F238E27FC236}">
                  <a16:creationId xmlns:a16="http://schemas.microsoft.com/office/drawing/2014/main" id="{E1854B6A-A5E8-4291-9F54-DE44ED8E24FC}"/>
                </a:ext>
              </a:extLst>
            </p:cNvPr>
            <p:cNvSpPr/>
            <p:nvPr/>
          </p:nvSpPr>
          <p:spPr bwMode="auto">
            <a:xfrm>
              <a:off x="2720839" y="4082010"/>
              <a:ext cx="4077050" cy="822121"/>
            </a:xfrm>
            <a:custGeom>
              <a:avLst/>
              <a:gdLst>
                <a:gd name="connsiteX0" fmla="*/ 4077050 w 4077050"/>
                <a:gd name="connsiteY0" fmla="*/ 16778 h 822121"/>
                <a:gd name="connsiteX1" fmla="*/ 4077050 w 4077050"/>
                <a:gd name="connsiteY1" fmla="*/ 822121 h 822121"/>
                <a:gd name="connsiteX2" fmla="*/ 0 w 4077050"/>
                <a:gd name="connsiteY2" fmla="*/ 805343 h 822121"/>
                <a:gd name="connsiteX3" fmla="*/ 847288 w 4077050"/>
                <a:gd name="connsiteY3" fmla="*/ 0 h 822121"/>
                <a:gd name="connsiteX4" fmla="*/ 4077050 w 4077050"/>
                <a:gd name="connsiteY4" fmla="*/ 16778 h 822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7050" h="822121">
                  <a:moveTo>
                    <a:pt x="4077050" y="16778"/>
                  </a:moveTo>
                  <a:lnTo>
                    <a:pt x="4077050" y="822121"/>
                  </a:lnTo>
                  <a:lnTo>
                    <a:pt x="0" y="805343"/>
                  </a:lnTo>
                  <a:lnTo>
                    <a:pt x="847288" y="0"/>
                  </a:lnTo>
                  <a:lnTo>
                    <a:pt x="4077050" y="16778"/>
                  </a:lnTo>
                  <a:close/>
                </a:path>
              </a:pathLst>
            </a:custGeom>
            <a:solidFill>
              <a:schemeClr val="accent6">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CH" sz="24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1" name="Gerader Verbinder 10">
              <a:extLst>
                <a:ext uri="{FF2B5EF4-FFF2-40B4-BE49-F238E27FC236}">
                  <a16:creationId xmlns:a16="http://schemas.microsoft.com/office/drawing/2014/main" id="{81648848-1DCB-444D-80AD-92A2EDDB2466}"/>
                </a:ext>
              </a:extLst>
            </p:cNvPr>
            <p:cNvCxnSpPr>
              <a:cxnSpLocks/>
            </p:cNvCxnSpPr>
            <p:nvPr/>
          </p:nvCxnSpPr>
          <p:spPr bwMode="auto">
            <a:xfrm flipH="1">
              <a:off x="827584" y="2966889"/>
              <a:ext cx="748883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Gerader Verbinder 13">
              <a:extLst>
                <a:ext uri="{FF2B5EF4-FFF2-40B4-BE49-F238E27FC236}">
                  <a16:creationId xmlns:a16="http://schemas.microsoft.com/office/drawing/2014/main" id="{2FC841DE-029F-4DE0-9262-C63A89536445}"/>
                </a:ext>
              </a:extLst>
            </p:cNvPr>
            <p:cNvCxnSpPr>
              <a:cxnSpLocks/>
            </p:cNvCxnSpPr>
            <p:nvPr/>
          </p:nvCxnSpPr>
          <p:spPr bwMode="auto">
            <a:xfrm flipH="1">
              <a:off x="827584" y="4048454"/>
              <a:ext cx="748883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Gerader Verbinder 14">
              <a:extLst>
                <a:ext uri="{FF2B5EF4-FFF2-40B4-BE49-F238E27FC236}">
                  <a16:creationId xmlns:a16="http://schemas.microsoft.com/office/drawing/2014/main" id="{68ADFD1C-51E0-4CFB-A575-A4E0B5F79F4A}"/>
                </a:ext>
              </a:extLst>
            </p:cNvPr>
            <p:cNvCxnSpPr>
              <a:cxnSpLocks/>
            </p:cNvCxnSpPr>
            <p:nvPr/>
          </p:nvCxnSpPr>
          <p:spPr bwMode="auto">
            <a:xfrm flipH="1">
              <a:off x="827584" y="4951036"/>
              <a:ext cx="748883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6" name="Textfeld 15">
              <a:extLst>
                <a:ext uri="{FF2B5EF4-FFF2-40B4-BE49-F238E27FC236}">
                  <a16:creationId xmlns:a16="http://schemas.microsoft.com/office/drawing/2014/main" id="{C34AAB78-CEA2-4689-8C2D-95D597EFBA04}"/>
                </a:ext>
              </a:extLst>
            </p:cNvPr>
            <p:cNvSpPr txBox="1"/>
            <p:nvPr/>
          </p:nvSpPr>
          <p:spPr>
            <a:xfrm>
              <a:off x="3279324" y="2355897"/>
              <a:ext cx="1579150"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dirty="0">
                  <a:ln>
                    <a:noFill/>
                  </a:ln>
                  <a:solidFill>
                    <a:srgbClr val="000000"/>
                  </a:solidFill>
                  <a:effectLst/>
                  <a:uLnTx/>
                  <a:uFillTx/>
                  <a:latin typeface="Arial" charset="0"/>
                  <a:ea typeface="+mn-ea"/>
                  <a:cs typeface="+mn-cs"/>
                </a:rPr>
                <a:t>à très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court</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terme</a:t>
              </a:r>
              <a:endParaRPr kumimoji="0" lang="de-CH"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Textfeld 16">
              <a:extLst>
                <a:ext uri="{FF2B5EF4-FFF2-40B4-BE49-F238E27FC236}">
                  <a16:creationId xmlns:a16="http://schemas.microsoft.com/office/drawing/2014/main" id="{29720044-971A-46D2-9418-186158D6F7EC}"/>
                </a:ext>
              </a:extLst>
            </p:cNvPr>
            <p:cNvSpPr txBox="1"/>
            <p:nvPr/>
          </p:nvSpPr>
          <p:spPr>
            <a:xfrm>
              <a:off x="6948264" y="2360280"/>
              <a:ext cx="1910564" cy="4118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a:ln>
                    <a:noFill/>
                  </a:ln>
                  <a:solidFill>
                    <a:srgbClr val="000000"/>
                  </a:solidFill>
                  <a:effectLst/>
                  <a:uLnTx/>
                  <a:uFillTx/>
                  <a:latin typeface="Arial" charset="0"/>
                  <a:ea typeface="+mn-ea"/>
                  <a:cs typeface="+mn-cs"/>
                </a:rPr>
                <a:t>en cas d'</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urgence</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Textfeld 17">
              <a:extLst>
                <a:ext uri="{FF2B5EF4-FFF2-40B4-BE49-F238E27FC236}">
                  <a16:creationId xmlns:a16="http://schemas.microsoft.com/office/drawing/2014/main" id="{D37E0735-AFFB-4413-B40D-F1830E83CA23}"/>
                </a:ext>
              </a:extLst>
            </p:cNvPr>
            <p:cNvSpPr txBox="1"/>
            <p:nvPr/>
          </p:nvSpPr>
          <p:spPr>
            <a:xfrm>
              <a:off x="5151433" y="2192087"/>
              <a:ext cx="1646456" cy="67399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CH" sz="1500" b="0" i="0" u="none" strike="noStrike" kern="1200" cap="none" spc="0" normalizeH="0" baseline="0" noProof="0" dirty="0" err="1">
                  <a:ln>
                    <a:noFill/>
                  </a:ln>
                  <a:solidFill>
                    <a:srgbClr val="000000"/>
                  </a:solidFill>
                  <a:effectLst/>
                  <a:uLnTx/>
                  <a:uFillTx/>
                  <a:latin typeface="Arial" charset="0"/>
                  <a:ea typeface="+mn-ea"/>
                  <a:cs typeface="+mn-cs"/>
                </a:rPr>
                <a:t>Médecine</a:t>
              </a:r>
              <a:r>
                <a:rPr kumimoji="0" lang="de-CH" sz="15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500" b="0" i="0" u="none" strike="noStrike" kern="1200" cap="none" spc="0" normalizeH="0" baseline="0" noProof="0" dirty="0" err="1">
                  <a:ln>
                    <a:noFill/>
                  </a:ln>
                  <a:solidFill>
                    <a:srgbClr val="000000"/>
                  </a:solidFill>
                  <a:effectLst/>
                  <a:uLnTx/>
                  <a:uFillTx/>
                  <a:latin typeface="Arial" charset="0"/>
                  <a:ea typeface="+mn-ea"/>
                  <a:cs typeface="+mn-cs"/>
                </a:rPr>
                <a:t>conventionnelle</a:t>
              </a:r>
              <a:endParaRPr kumimoji="0" lang="de-CH" sz="15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 name="Textfeld 19">
              <a:extLst>
                <a:ext uri="{FF2B5EF4-FFF2-40B4-BE49-F238E27FC236}">
                  <a16:creationId xmlns:a16="http://schemas.microsoft.com/office/drawing/2014/main" id="{F49F87C2-5EF2-4F30-8DAE-4AD5C8020245}"/>
                </a:ext>
              </a:extLst>
            </p:cNvPr>
            <p:cNvSpPr txBox="1"/>
            <p:nvPr/>
          </p:nvSpPr>
          <p:spPr>
            <a:xfrm>
              <a:off x="2558971" y="3338395"/>
              <a:ext cx="1111202"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dirty="0">
                  <a:ln>
                    <a:noFill/>
                  </a:ln>
                  <a:solidFill>
                    <a:srgbClr val="000000"/>
                  </a:solidFill>
                  <a:effectLst/>
                  <a:uLnTx/>
                  <a:uFillTx/>
                  <a:latin typeface="Arial" charset="0"/>
                  <a:ea typeface="+mn-ea"/>
                  <a:cs typeface="+mn-cs"/>
                </a:rPr>
                <a:t>à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court</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terme</a:t>
              </a:r>
              <a:endParaRPr kumimoji="0" lang="de-CH"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1" name="Textfeld 20">
              <a:extLst>
                <a:ext uri="{FF2B5EF4-FFF2-40B4-BE49-F238E27FC236}">
                  <a16:creationId xmlns:a16="http://schemas.microsoft.com/office/drawing/2014/main" id="{C58F91F0-B5B5-40D6-A56F-A8D87CBBC721}"/>
                </a:ext>
              </a:extLst>
            </p:cNvPr>
            <p:cNvSpPr txBox="1"/>
            <p:nvPr/>
          </p:nvSpPr>
          <p:spPr>
            <a:xfrm>
              <a:off x="6948264" y="3325229"/>
              <a:ext cx="90281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curatif</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Textfeld 21">
              <a:extLst>
                <a:ext uri="{FF2B5EF4-FFF2-40B4-BE49-F238E27FC236}">
                  <a16:creationId xmlns:a16="http://schemas.microsoft.com/office/drawing/2014/main" id="{C00AADD6-FBD0-4D11-B0E0-9FACC2B454B4}"/>
                </a:ext>
              </a:extLst>
            </p:cNvPr>
            <p:cNvSpPr txBox="1"/>
            <p:nvPr/>
          </p:nvSpPr>
          <p:spPr>
            <a:xfrm>
              <a:off x="4296766" y="3181988"/>
              <a:ext cx="2464721" cy="67399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CH" sz="1500" b="0" i="0" u="none" strike="noStrike" kern="1200" cap="none" spc="0" normalizeH="0" baseline="0" noProof="0" dirty="0" err="1">
                  <a:ln>
                    <a:noFill/>
                  </a:ln>
                  <a:solidFill>
                    <a:srgbClr val="000000"/>
                  </a:solidFill>
                  <a:effectLst/>
                  <a:uLnTx/>
                  <a:uFillTx/>
                  <a:latin typeface="Arial" charset="0"/>
                  <a:ea typeface="+mn-ea"/>
                  <a:cs typeface="+mn-cs"/>
                </a:rPr>
                <a:t>Méthodes</a:t>
              </a:r>
              <a:r>
                <a:rPr kumimoji="0" lang="de-CH" sz="1500" b="0" i="0" u="none" strike="noStrike" kern="1200" cap="none" spc="0" normalizeH="0" baseline="0" noProof="0" dirty="0">
                  <a:ln>
                    <a:noFill/>
                  </a:ln>
                  <a:solidFill>
                    <a:srgbClr val="000000"/>
                  </a:solidFill>
                  <a:effectLst/>
                  <a:uLnTx/>
                  <a:uFillTx/>
                  <a:latin typeface="Arial" charset="0"/>
                  <a:ea typeface="+mn-ea"/>
                  <a:cs typeface="+mn-cs"/>
                </a:rPr>
                <a:t> de </a:t>
              </a:r>
              <a:r>
                <a:rPr kumimoji="0" lang="de-CH" sz="1500" b="0" i="0" u="none" strike="noStrike" kern="1200" cap="none" spc="0" normalizeH="0" baseline="0" noProof="0" dirty="0" err="1">
                  <a:ln>
                    <a:noFill/>
                  </a:ln>
                  <a:solidFill>
                    <a:srgbClr val="000000"/>
                  </a:solidFill>
                  <a:effectLst/>
                  <a:uLnTx/>
                  <a:uFillTx/>
                  <a:latin typeface="Arial" charset="0"/>
                  <a:ea typeface="+mn-ea"/>
                  <a:cs typeface="+mn-cs"/>
                </a:rPr>
                <a:t>médecine</a:t>
              </a:r>
              <a:r>
                <a:rPr kumimoji="0" lang="de-CH" sz="15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500" b="0" i="0" u="none" strike="noStrike" kern="1200" cap="none" spc="0" normalizeH="0" baseline="0" noProof="0" dirty="0" err="1">
                  <a:ln>
                    <a:noFill/>
                  </a:ln>
                  <a:solidFill>
                    <a:srgbClr val="000000"/>
                  </a:solidFill>
                  <a:effectLst/>
                  <a:uLnTx/>
                  <a:uFillTx/>
                  <a:latin typeface="Arial" charset="0"/>
                  <a:ea typeface="+mn-ea"/>
                  <a:cs typeface="+mn-cs"/>
                </a:rPr>
                <a:t>complémentaire</a:t>
              </a:r>
              <a:endParaRPr kumimoji="0" lang="de-CH" sz="15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 name="Textfeld 22">
              <a:extLst>
                <a:ext uri="{FF2B5EF4-FFF2-40B4-BE49-F238E27FC236}">
                  <a16:creationId xmlns:a16="http://schemas.microsoft.com/office/drawing/2014/main" id="{535E9C0A-E84E-47D8-A523-9C10154CE964}"/>
                </a:ext>
              </a:extLst>
            </p:cNvPr>
            <p:cNvSpPr txBox="1"/>
            <p:nvPr/>
          </p:nvSpPr>
          <p:spPr>
            <a:xfrm>
              <a:off x="1453766" y="4253050"/>
              <a:ext cx="1394934"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a:ln>
                    <a:noFill/>
                  </a:ln>
                  <a:solidFill>
                    <a:srgbClr val="000000"/>
                  </a:solidFill>
                  <a:effectLst/>
                  <a:uLnTx/>
                  <a:uFillTx/>
                  <a:latin typeface="Arial" charset="0"/>
                  <a:ea typeface="+mn-ea"/>
                  <a:cs typeface="+mn-cs"/>
                </a:rPr>
                <a:t>à moyen terme</a:t>
              </a:r>
            </a:p>
          </p:txBody>
        </p:sp>
        <p:sp>
          <p:nvSpPr>
            <p:cNvPr id="24" name="Textfeld 23">
              <a:extLst>
                <a:ext uri="{FF2B5EF4-FFF2-40B4-BE49-F238E27FC236}">
                  <a16:creationId xmlns:a16="http://schemas.microsoft.com/office/drawing/2014/main" id="{43DC6A41-13D1-46B4-8DBA-7257A2C214F6}"/>
                </a:ext>
              </a:extLst>
            </p:cNvPr>
            <p:cNvSpPr txBox="1"/>
            <p:nvPr/>
          </p:nvSpPr>
          <p:spPr>
            <a:xfrm>
              <a:off x="6948264" y="4271978"/>
              <a:ext cx="1130438"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préventif</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Textfeld 24">
              <a:extLst>
                <a:ext uri="{FF2B5EF4-FFF2-40B4-BE49-F238E27FC236}">
                  <a16:creationId xmlns:a16="http://schemas.microsoft.com/office/drawing/2014/main" id="{B332C6F5-F2C4-4064-BE3C-8AC9546BEA0B}"/>
                </a:ext>
              </a:extLst>
            </p:cNvPr>
            <p:cNvSpPr txBox="1"/>
            <p:nvPr/>
          </p:nvSpPr>
          <p:spPr>
            <a:xfrm>
              <a:off x="2656249" y="4168114"/>
              <a:ext cx="4051942" cy="636554"/>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CH" sz="1400" b="0" i="0" u="none" strike="noStrike" kern="1200" cap="none" spc="0" normalizeH="0" baseline="0" noProof="0" dirty="0" err="1">
                  <a:ln>
                    <a:noFill/>
                  </a:ln>
                  <a:solidFill>
                    <a:srgbClr val="000000"/>
                  </a:solidFill>
                  <a:effectLst/>
                  <a:uLnTx/>
                  <a:uFillTx/>
                  <a:latin typeface="Arial" charset="0"/>
                  <a:ea typeface="+mn-ea"/>
                  <a:cs typeface="+mn-cs"/>
                </a:rPr>
                <a:t>Optimisation</a:t>
              </a:r>
              <a:r>
                <a:rPr kumimoji="0" lang="de-CH" sz="1400" b="0" i="0" u="none" strike="noStrike" kern="1200" cap="none" spc="0" normalizeH="0" baseline="0" noProof="0" dirty="0">
                  <a:ln>
                    <a:noFill/>
                  </a:ln>
                  <a:solidFill>
                    <a:srgbClr val="000000"/>
                  </a:solidFill>
                  <a:effectLst/>
                  <a:uLnTx/>
                  <a:uFillTx/>
                  <a:latin typeface="Arial" charset="0"/>
                  <a:ea typeface="+mn-ea"/>
                  <a:cs typeface="+mn-cs"/>
                </a:rPr>
                <a:t> des </a:t>
              </a:r>
              <a:r>
                <a:rPr kumimoji="0" lang="de-CH" sz="1400" b="0"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CH" sz="14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solidFill>
                  <a:effectLst/>
                  <a:uLnTx/>
                  <a:uFillTx/>
                  <a:latin typeface="Arial" charset="0"/>
                  <a:ea typeface="+mn-ea"/>
                  <a:cs typeface="+mn-cs"/>
                </a:rPr>
                <a:t>environne</a:t>
              </a:r>
              <a:r>
                <a:rPr kumimoji="0" lang="de-CH" sz="1400" b="0" i="0" u="none" strike="noStrike" kern="1200" cap="none" spc="0" normalizeH="0" baseline="0" noProof="0" dirty="0">
                  <a:ln>
                    <a:noFill/>
                  </a:ln>
                  <a:solidFill>
                    <a:srgbClr val="000000"/>
                  </a:solidFill>
                  <a:effectLst/>
                  <a:uLnTx/>
                  <a:uFillTx/>
                  <a:latin typeface="Arial" charset="0"/>
                  <a:ea typeface="+mn-ea"/>
                  <a:cs typeface="+mn-cs"/>
                </a:rPr>
                <a:t>-</a:t>
              </a:r>
              <a:br>
                <a:rPr kumimoji="0" lang="de-CH" sz="1400" b="0" i="0" u="none" strike="noStrike" kern="1200" cap="none" spc="0" normalizeH="0" baseline="0" noProof="0" dirty="0">
                  <a:ln>
                    <a:noFill/>
                  </a:ln>
                  <a:solidFill>
                    <a:srgbClr val="000000"/>
                  </a:solidFill>
                  <a:effectLst/>
                  <a:uLnTx/>
                  <a:uFillTx/>
                  <a:latin typeface="Arial" charset="0"/>
                  <a:ea typeface="+mn-ea"/>
                  <a:cs typeface="+mn-cs"/>
                </a:rPr>
              </a:br>
              <a:r>
                <a:rPr kumimoji="0" lang="de-CH" sz="1400" b="0" i="0" u="none" strike="noStrike" kern="1200" cap="none" spc="0" normalizeH="0" baseline="0" noProof="0" dirty="0">
                  <a:ln>
                    <a:noFill/>
                  </a:ln>
                  <a:solidFill>
                    <a:srgbClr val="000000"/>
                  </a:solidFill>
                  <a:effectLst/>
                  <a:uLnTx/>
                  <a:uFillTx/>
                  <a:latin typeface="Arial" charset="0"/>
                  <a:ea typeface="+mn-ea"/>
                  <a:cs typeface="+mn-cs"/>
                </a:rPr>
                <a:t>mentales et de la </a:t>
              </a:r>
              <a:r>
                <a:rPr kumimoji="0" lang="de-CH" sz="1400" b="0" i="0" u="none" strike="noStrike" kern="1200" cap="none" spc="0" normalizeH="0" baseline="0" noProof="0" dirty="0" err="1">
                  <a:ln>
                    <a:noFill/>
                  </a:ln>
                  <a:solidFill>
                    <a:srgbClr val="000000"/>
                  </a:solidFill>
                  <a:effectLst/>
                  <a:uLnTx/>
                  <a:uFillTx/>
                  <a:latin typeface="Arial" charset="0"/>
                  <a:ea typeface="+mn-ea"/>
                  <a:cs typeface="+mn-cs"/>
                </a:rPr>
                <a:t>gestion</a:t>
              </a:r>
              <a:r>
                <a:rPr kumimoji="0" lang="de-CH" sz="1400" b="0" i="0" u="none" strike="noStrike" kern="1200" cap="none" spc="0" normalizeH="0" baseline="0" noProof="0" dirty="0">
                  <a:ln>
                    <a:noFill/>
                  </a:ln>
                  <a:solidFill>
                    <a:srgbClr val="000000"/>
                  </a:solidFill>
                  <a:effectLst/>
                  <a:uLnTx/>
                  <a:uFillTx/>
                  <a:latin typeface="Arial" charset="0"/>
                  <a:ea typeface="+mn-ea"/>
                  <a:cs typeface="+mn-cs"/>
                </a:rPr>
                <a:t> des </a:t>
              </a:r>
              <a:r>
                <a:rPr kumimoji="0" lang="de-CH" sz="1400" b="0" i="0" u="none" strike="noStrike" kern="1200" cap="none" spc="0" normalizeH="0" baseline="0" noProof="0" dirty="0" err="1">
                  <a:ln>
                    <a:noFill/>
                  </a:ln>
                  <a:solidFill>
                    <a:srgbClr val="000000"/>
                  </a:solidFill>
                  <a:effectLst/>
                  <a:uLnTx/>
                  <a:uFillTx/>
                  <a:latin typeface="Arial" charset="0"/>
                  <a:ea typeface="+mn-ea"/>
                  <a:cs typeface="+mn-cs"/>
                </a:rPr>
                <a:t>animaux</a:t>
              </a:r>
              <a:endParaRPr kumimoji="0" lang="de-CH"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6" name="Textfeld 25">
              <a:extLst>
                <a:ext uri="{FF2B5EF4-FFF2-40B4-BE49-F238E27FC236}">
                  <a16:creationId xmlns:a16="http://schemas.microsoft.com/office/drawing/2014/main" id="{D9A8BABC-6C10-42A2-868D-B501C94137A3}"/>
                </a:ext>
              </a:extLst>
            </p:cNvPr>
            <p:cNvSpPr txBox="1"/>
            <p:nvPr/>
          </p:nvSpPr>
          <p:spPr>
            <a:xfrm>
              <a:off x="759794" y="5141190"/>
              <a:ext cx="105189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dirty="0">
                  <a:ln>
                    <a:noFill/>
                  </a:ln>
                  <a:solidFill>
                    <a:srgbClr val="000000"/>
                  </a:solidFill>
                  <a:effectLst/>
                  <a:uLnTx/>
                  <a:uFillTx/>
                  <a:latin typeface="Arial" charset="0"/>
                  <a:ea typeface="+mn-ea"/>
                  <a:cs typeface="+mn-cs"/>
                </a:rPr>
                <a:t>à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long</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terme</a:t>
              </a:r>
              <a:endParaRPr kumimoji="0" lang="de-CH"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 name="Textfeld 26">
              <a:extLst>
                <a:ext uri="{FF2B5EF4-FFF2-40B4-BE49-F238E27FC236}">
                  <a16:creationId xmlns:a16="http://schemas.microsoft.com/office/drawing/2014/main" id="{7A674055-59DC-4326-8CB0-7C4494B9E862}"/>
                </a:ext>
              </a:extLst>
            </p:cNvPr>
            <p:cNvSpPr txBox="1"/>
            <p:nvPr/>
          </p:nvSpPr>
          <p:spPr>
            <a:xfrm>
              <a:off x="6948264" y="5181832"/>
              <a:ext cx="1130438"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préventif</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5418DF8F-05AB-4AA2-9560-DF446FDEF3C0}"/>
                </a:ext>
              </a:extLst>
            </p:cNvPr>
            <p:cNvSpPr txBox="1"/>
            <p:nvPr/>
          </p:nvSpPr>
          <p:spPr>
            <a:xfrm>
              <a:off x="2635527" y="5232938"/>
              <a:ext cx="4241744" cy="3931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err="1">
                  <a:ln>
                    <a:noFill/>
                  </a:ln>
                  <a:solidFill>
                    <a:srgbClr val="FFFFFF"/>
                  </a:solidFill>
                  <a:effectLst/>
                  <a:uLnTx/>
                  <a:uFillTx/>
                  <a:latin typeface="Arial" charset="0"/>
                  <a:ea typeface="+mn-ea"/>
                  <a:cs typeface="+mn-cs"/>
                </a:rPr>
                <a:t>Élevage</a:t>
              </a:r>
              <a:r>
                <a:rPr kumimoji="0" lang="en-US" sz="15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Arial" charset="0"/>
                  <a:ea typeface="+mn-ea"/>
                  <a:cs typeface="+mn-cs"/>
                </a:rPr>
                <a:t>d'animaux</a:t>
              </a:r>
              <a:r>
                <a:rPr kumimoji="0" lang="en-US" sz="15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1500" b="0" i="0" u="none" strike="noStrike" kern="1200" cap="none" spc="0" normalizeH="0" baseline="0" noProof="0" dirty="0" err="1">
                  <a:ln>
                    <a:noFill/>
                  </a:ln>
                  <a:solidFill>
                    <a:srgbClr val="FFFFFF"/>
                  </a:solidFill>
                  <a:effectLst/>
                  <a:uLnTx/>
                  <a:uFillTx/>
                  <a:latin typeface="Arial" charset="0"/>
                  <a:ea typeface="+mn-ea"/>
                  <a:cs typeface="+mn-cs"/>
                </a:rPr>
                <a:t>adapté</a:t>
              </a:r>
              <a:r>
                <a:rPr kumimoji="0" lang="en-US" sz="1500" b="0" i="0" u="none" strike="noStrike" kern="1200" cap="none" spc="0" normalizeH="0" baseline="0" noProof="0" dirty="0">
                  <a:ln>
                    <a:noFill/>
                  </a:ln>
                  <a:solidFill>
                    <a:srgbClr val="FFFFFF"/>
                  </a:solidFill>
                  <a:effectLst/>
                  <a:uLnTx/>
                  <a:uFillTx/>
                  <a:latin typeface="Arial" charset="0"/>
                  <a:ea typeface="+mn-ea"/>
                  <a:cs typeface="+mn-cs"/>
                </a:rPr>
                <a:t> à </a:t>
              </a:r>
              <a:r>
                <a:rPr kumimoji="0" lang="en-US" sz="1500" b="0" i="0" u="none" strike="noStrike" kern="1200" cap="none" spc="0" normalizeH="0" baseline="0" noProof="0" dirty="0" err="1">
                  <a:ln>
                    <a:noFill/>
                  </a:ln>
                  <a:solidFill>
                    <a:srgbClr val="FFFFFF"/>
                  </a:solidFill>
                  <a:effectLst/>
                  <a:uLnTx/>
                  <a:uFillTx/>
                  <a:latin typeface="Arial" charset="0"/>
                  <a:ea typeface="+mn-ea"/>
                  <a:cs typeface="+mn-cs"/>
                </a:rPr>
                <a:t>l'espèce</a:t>
              </a:r>
              <a:r>
                <a:rPr kumimoji="0" lang="en-US" sz="1500" b="0" i="0" u="none" strike="noStrike" kern="1200" cap="none" spc="0" normalizeH="0" baseline="0" noProof="0" dirty="0">
                  <a:ln>
                    <a:noFill/>
                  </a:ln>
                  <a:solidFill>
                    <a:srgbClr val="FFFFFF"/>
                  </a:solidFill>
                  <a:effectLst/>
                  <a:uLnTx/>
                  <a:uFillTx/>
                  <a:latin typeface="Arial" charset="0"/>
                  <a:ea typeface="+mn-ea"/>
                  <a:cs typeface="+mn-cs"/>
                </a:rPr>
                <a:t> et au lieu</a:t>
              </a:r>
              <a:endParaRPr kumimoji="0" lang="de-CH" sz="15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4" name="Rechteck 3">
            <a:extLst>
              <a:ext uri="{FF2B5EF4-FFF2-40B4-BE49-F238E27FC236}">
                <a16:creationId xmlns:a16="http://schemas.microsoft.com/office/drawing/2014/main" id="{8CE2342F-B1C6-4DFC-9BFD-D4EA999B90F8}"/>
              </a:ext>
            </a:extLst>
          </p:cNvPr>
          <p:cNvSpPr/>
          <p:nvPr/>
        </p:nvSpPr>
        <p:spPr>
          <a:xfrm>
            <a:off x="345831" y="1201829"/>
            <a:ext cx="5140569" cy="1323439"/>
          </a:xfrm>
          <a:prstGeom prst="rect">
            <a:avLst/>
          </a:prstGeom>
          <a:solidFill>
            <a:srgbClr val="FADBC6"/>
          </a:solidFill>
        </p:spPr>
        <p:txBody>
          <a:bodyPr wrap="square" rtlCol="0">
            <a:spAutoFit/>
          </a:bodyPr>
          <a:lstStyle/>
          <a:p>
            <a:pPr lvl="0">
              <a:defRPr/>
            </a:pPr>
            <a:r>
              <a:rPr kumimoji="0" lang="de-CH" sz="1600" b="0" i="0" u="none" strike="noStrike" kern="1200" cap="none" spc="0" normalizeH="0" baseline="0" noProof="0" dirty="0">
                <a:ln>
                  <a:noFill/>
                </a:ln>
                <a:solidFill>
                  <a:srgbClr val="000000"/>
                </a:solidFill>
                <a:effectLst/>
                <a:uLnTx/>
                <a:uFillTx/>
                <a:latin typeface="Arial" charset="0"/>
                <a:ea typeface="+mn-ea"/>
                <a:cs typeface="+mn-cs"/>
              </a:rPr>
              <a:t>La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stratégie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de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l'agriculture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biologique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lang="de-CH" sz="1600" b="0" dirty="0" err="1">
                <a:solidFill>
                  <a:srgbClr val="000000"/>
                </a:solidFill>
              </a:rPr>
              <a:t>pour</a:t>
            </a:r>
            <a:r>
              <a:rPr lang="de-CH" sz="1600" b="0" dirty="0">
                <a:solidFill>
                  <a:srgbClr val="000000"/>
                </a:solidFill>
              </a:rPr>
              <a:t> la </a:t>
            </a:r>
            <a:r>
              <a:rPr lang="de-CH" sz="1600" b="0" dirty="0" err="1">
                <a:solidFill>
                  <a:srgbClr val="000000"/>
                </a:solidFill>
              </a:rPr>
              <a:t>santé</a:t>
            </a:r>
            <a:r>
              <a:rPr lang="de-CH" sz="1600" b="0" dirty="0">
                <a:solidFill>
                  <a:srgbClr val="000000"/>
                </a:solidFill>
              </a:rPr>
              <a:t> </a:t>
            </a:r>
            <a:r>
              <a:rPr lang="de-CH" sz="1600" b="0" dirty="0" err="1">
                <a:solidFill>
                  <a:srgbClr val="000000"/>
                </a:solidFill>
              </a:rPr>
              <a:t>animale</a:t>
            </a:r>
            <a:r>
              <a:rPr lang="de-CH" sz="1600" b="0" dirty="0">
                <a:solidFill>
                  <a:srgbClr val="000000"/>
                </a:solidFill>
              </a:rPr>
              <a:t> </a:t>
            </a:r>
            <a:r>
              <a:rPr lang="de-CH" sz="1600" b="0" dirty="0" err="1">
                <a:solidFill>
                  <a:srgbClr val="000000"/>
                </a:solidFill>
              </a:rPr>
              <a:t>est</a:t>
            </a:r>
            <a:r>
              <a:rPr lang="de-CH" sz="1600" b="0" dirty="0">
                <a:solidFill>
                  <a:srgbClr val="000000"/>
                </a:solidFill>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basée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sur la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prévention</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des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maladies</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à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long</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et moyen terme. En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cas de traitement nécessaire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les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méthodes médicales complémentaires doivent être utilisées de préférence</a:t>
            </a:r>
            <a:r>
              <a:rPr lang="de-CH" sz="1600" b="0" dirty="0">
                <a:solidFill>
                  <a:srgbClr val="000000"/>
                </a:solidFill>
              </a:rPr>
              <a:t>, </a:t>
            </a:r>
            <a:r>
              <a:rPr lang="de-CH" sz="1600" b="0" dirty="0" err="1">
                <a:solidFill>
                  <a:srgbClr val="000000"/>
                </a:solidFill>
              </a:rPr>
              <a:t>si cela se justifie</a:t>
            </a:r>
            <a:r>
              <a:rPr lang="de-CH" sz="1600" b="0" dirty="0">
                <a:solidFill>
                  <a:srgbClr val="000000"/>
                </a:solidFill>
              </a:rPr>
              <a:t>.</a:t>
            </a:r>
            <a:endParaRPr kumimoji="0" lang="de-CH" sz="1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77898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44D926F-E6D3-4715-9ABA-FCA0AE98EB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29692" y="695739"/>
            <a:ext cx="2841970" cy="2010531"/>
          </a:xfrm>
          <a:prstGeom prst="rect">
            <a:avLst/>
          </a:prstGeom>
        </p:spPr>
      </p:pic>
      <p:sp>
        <p:nvSpPr>
          <p:cNvPr id="16" name="Rechteck 15">
            <a:extLst>
              <a:ext uri="{FF2B5EF4-FFF2-40B4-BE49-F238E27FC236}">
                <a16:creationId xmlns:a16="http://schemas.microsoft.com/office/drawing/2014/main" id="{3A7167B1-8F7E-4A6F-8027-85636CD3D4F3}"/>
              </a:ext>
            </a:extLst>
          </p:cNvPr>
          <p:cNvSpPr/>
          <p:nvPr/>
        </p:nvSpPr>
        <p:spPr bwMode="auto">
          <a:xfrm>
            <a:off x="321080" y="2710911"/>
            <a:ext cx="8352928" cy="3377274"/>
          </a:xfrm>
          <a:prstGeom prst="rect">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CH" sz="2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6B5435D5-2753-4388-A2F6-C9E3AAB2CB94}"/>
              </a:ext>
            </a:extLst>
          </p:cNvPr>
          <p:cNvSpPr>
            <a:spLocks noGrp="1"/>
          </p:cNvSpPr>
          <p:nvPr>
            <p:ph type="title"/>
          </p:nvPr>
        </p:nvSpPr>
        <p:spPr>
          <a:xfrm>
            <a:off x="624564" y="341848"/>
            <a:ext cx="8251825" cy="698500"/>
          </a:xfrm>
        </p:spPr>
        <p:txBody>
          <a:bodyPr/>
          <a:lstStyle/>
          <a:p>
            <a:r>
              <a:rPr lang="en-US" dirty="0"/>
              <a:t>Les </a:t>
            </a:r>
            <a:r>
              <a:rPr lang="en-US" dirty="0" err="1"/>
              <a:t>piliers</a:t>
            </a:r>
            <a:r>
              <a:rPr lang="en-US" dirty="0"/>
              <a:t> de la santé des </a:t>
            </a:r>
            <a:r>
              <a:rPr lang="en-US" dirty="0" err="1"/>
              <a:t>troupeaux</a:t>
            </a:r>
            <a:r>
              <a:rPr lang="en-US" dirty="0"/>
              <a:t> et </a:t>
            </a:r>
            <a:br>
              <a:rPr lang="en-US" dirty="0"/>
            </a:br>
            <a:r>
              <a:rPr lang="en-US" dirty="0"/>
              <a:t>de la </a:t>
            </a:r>
            <a:r>
              <a:rPr lang="en-US" dirty="0" err="1"/>
              <a:t>prévention</a:t>
            </a:r>
            <a:r>
              <a:rPr lang="en-US" dirty="0"/>
              <a:t> des maladies</a:t>
            </a:r>
            <a:endParaRPr lang="de-CH" dirty="0"/>
          </a:p>
        </p:txBody>
      </p:sp>
      <p:sp>
        <p:nvSpPr>
          <p:cNvPr id="6" name="Rechteck 5">
            <a:extLst>
              <a:ext uri="{FF2B5EF4-FFF2-40B4-BE49-F238E27FC236}">
                <a16:creationId xmlns:a16="http://schemas.microsoft.com/office/drawing/2014/main" id="{D3138EAA-1103-476F-8B80-CCD5FBEDF9B1}"/>
              </a:ext>
            </a:extLst>
          </p:cNvPr>
          <p:cNvSpPr/>
          <p:nvPr/>
        </p:nvSpPr>
        <p:spPr>
          <a:xfrm>
            <a:off x="394255" y="2805250"/>
            <a:ext cx="2664296" cy="1077218"/>
          </a:xfrm>
          <a:prstGeom prst="rect">
            <a:avLst/>
          </a:prstGeom>
          <a:solidFill>
            <a:schemeClr val="accent6">
              <a:lumMod val="40000"/>
              <a:lumOff val="60000"/>
            </a:schemeClr>
          </a:solidFill>
        </p:spPr>
        <p:txBody>
          <a:bodyPr wrap="square" lIns="91440" tIns="45720" rIns="91440" bIns="45720" anchor="t">
            <a:spAutoFit/>
          </a:bodyPr>
          <a:lstStyle/>
          <a:p>
            <a:pPr>
              <a:defRPr/>
            </a:pPr>
            <a:r>
              <a:rPr lang="de-CH" sz="1600" b="0" dirty="0" err="1">
                <a:solidFill>
                  <a:srgbClr val="000000"/>
                </a:solidFill>
                <a:latin typeface="Arial"/>
                <a:cs typeface="Arial"/>
              </a:rPr>
              <a:t>Choisir</a:t>
            </a:r>
            <a:r>
              <a:rPr lang="de-CH" sz="1600" b="0" dirty="0">
                <a:solidFill>
                  <a:srgbClr val="000000"/>
                </a:solidFill>
                <a:latin typeface="Arial"/>
                <a:cs typeface="Arial"/>
              </a:rPr>
              <a:t> des </a:t>
            </a:r>
            <a:r>
              <a:rPr lang="de-CH" sz="1600" b="0" dirty="0" err="1">
                <a:solidFill>
                  <a:srgbClr val="000000"/>
                </a:solidFill>
                <a:latin typeface="Arial"/>
                <a:cs typeface="Arial"/>
              </a:rPr>
              <a:t>races</a:t>
            </a:r>
            <a:r>
              <a:rPr lang="de-CH" sz="1600" b="0" dirty="0">
                <a:solidFill>
                  <a:srgbClr val="000000"/>
                </a:solidFill>
                <a:latin typeface="Arial"/>
                <a:cs typeface="Arial"/>
              </a:rPr>
              <a:t> </a:t>
            </a:r>
            <a:r>
              <a:rPr kumimoji="0" lang="de-CH" sz="1600" b="0" i="0" u="none" strike="noStrike" kern="1200" cap="none" spc="0" normalizeH="0" baseline="0" noProof="0" dirty="0" err="1">
                <a:ln>
                  <a:noFill/>
                </a:ln>
                <a:solidFill>
                  <a:srgbClr val="000000"/>
                </a:solidFill>
                <a:effectLst/>
                <a:uLnTx/>
                <a:uFillTx/>
                <a:latin typeface="Arial"/>
                <a:cs typeface="Arial"/>
              </a:rPr>
              <a:t>réputées</a:t>
            </a:r>
            <a:r>
              <a:rPr kumimoji="0" lang="de-CH" sz="1600" b="0" i="0" u="none" strike="noStrike" kern="1200" cap="none" spc="0" normalizeH="0" baseline="0" noProof="0" dirty="0">
                <a:ln>
                  <a:noFill/>
                </a:ln>
                <a:solidFill>
                  <a:srgbClr val="000000"/>
                </a:solidFill>
                <a:effectLst/>
                <a:uLnTx/>
                <a:uFillTx/>
                <a:latin typeface="Arial"/>
                <a:cs typeface="Arial"/>
              </a:rPr>
              <a:t> </a:t>
            </a:r>
            <a:r>
              <a:rPr kumimoji="0" lang="de-CH" sz="1600" b="0" i="0" u="none" strike="noStrike" kern="1200" cap="none" spc="0" normalizeH="0" baseline="0" noProof="0" dirty="0" err="1">
                <a:ln>
                  <a:noFill/>
                </a:ln>
                <a:solidFill>
                  <a:srgbClr val="000000"/>
                </a:solidFill>
                <a:effectLst/>
                <a:uLnTx/>
                <a:uFillTx/>
                <a:latin typeface="Arial"/>
                <a:cs typeface="Arial"/>
              </a:rPr>
              <a:t>pour</a:t>
            </a:r>
            <a:r>
              <a:rPr kumimoji="0" lang="de-CH" sz="1600" b="0" i="0" u="none" strike="noStrike" kern="1200" cap="none" spc="0" normalizeH="0" baseline="0" noProof="0" dirty="0">
                <a:ln>
                  <a:noFill/>
                </a:ln>
                <a:solidFill>
                  <a:srgbClr val="000000"/>
                </a:solidFill>
                <a:effectLst/>
                <a:uLnTx/>
                <a:uFillTx/>
                <a:latin typeface="Arial"/>
                <a:cs typeface="Arial"/>
              </a:rPr>
              <a:t> </a:t>
            </a:r>
            <a:r>
              <a:rPr kumimoji="0" lang="de-CH" sz="1600" b="0" i="0" u="none" strike="noStrike" kern="1200" cap="none" spc="0" normalizeH="0" baseline="0" noProof="0" dirty="0" err="1">
                <a:ln>
                  <a:noFill/>
                </a:ln>
                <a:solidFill>
                  <a:srgbClr val="000000"/>
                </a:solidFill>
                <a:effectLst/>
                <a:uLnTx/>
                <a:uFillTx/>
                <a:latin typeface="Arial"/>
                <a:cs typeface="Arial"/>
              </a:rPr>
              <a:t>leur</a:t>
            </a:r>
            <a:r>
              <a:rPr kumimoji="0" lang="de-CH" sz="1600" b="0" i="0" u="none" strike="noStrike" kern="1200" cap="none" spc="0" normalizeH="0" baseline="0" noProof="0" dirty="0">
                <a:ln>
                  <a:noFill/>
                </a:ln>
                <a:solidFill>
                  <a:srgbClr val="000000"/>
                </a:solidFill>
                <a:effectLst/>
                <a:uLnTx/>
                <a:uFillTx/>
                <a:latin typeface="Arial"/>
                <a:cs typeface="Arial"/>
              </a:rPr>
              <a:t> </a:t>
            </a:r>
            <a:r>
              <a:rPr kumimoji="0" lang="de-CH" sz="1600" b="0" i="0" u="none" strike="noStrike" kern="1200" cap="none" spc="0" normalizeH="0" baseline="0" noProof="0" dirty="0" err="1">
                <a:ln>
                  <a:noFill/>
                </a:ln>
                <a:solidFill>
                  <a:srgbClr val="000000"/>
                </a:solidFill>
                <a:effectLst/>
                <a:uLnTx/>
                <a:uFillTx/>
                <a:latin typeface="Arial"/>
                <a:cs typeface="Arial"/>
              </a:rPr>
              <a:t>bonne</a:t>
            </a:r>
            <a:r>
              <a:rPr kumimoji="0" lang="de-CH" sz="1600" b="0" i="0" u="none" strike="noStrike" kern="1200" cap="none" spc="0" normalizeH="0" baseline="0" noProof="0" dirty="0">
                <a:ln>
                  <a:noFill/>
                </a:ln>
                <a:solidFill>
                  <a:srgbClr val="000000"/>
                </a:solidFill>
                <a:effectLst/>
                <a:uLnTx/>
                <a:uFillTx/>
                <a:latin typeface="Arial"/>
                <a:cs typeface="Arial"/>
              </a:rPr>
              <a:t> </a:t>
            </a:r>
            <a:r>
              <a:rPr kumimoji="0" lang="de-CH" sz="1600" b="0" i="0" u="none" strike="noStrike" kern="1200" cap="none" spc="0" normalizeH="0" baseline="0" noProof="0" dirty="0" err="1">
                <a:ln>
                  <a:noFill/>
                </a:ln>
                <a:solidFill>
                  <a:srgbClr val="000000"/>
                </a:solidFill>
                <a:effectLst/>
                <a:uLnTx/>
                <a:uFillTx/>
                <a:latin typeface="Arial"/>
                <a:cs typeface="Arial"/>
              </a:rPr>
              <a:t>santé</a:t>
            </a:r>
            <a:r>
              <a:rPr kumimoji="0" lang="de-CH" sz="1600" b="0" i="0" u="none" strike="noStrike" kern="1200" cap="none" spc="0" normalizeH="0" baseline="0" noProof="0" dirty="0">
                <a:ln>
                  <a:noFill/>
                </a:ln>
                <a:solidFill>
                  <a:srgbClr val="000000"/>
                </a:solidFill>
                <a:effectLst/>
                <a:uLnTx/>
                <a:uFillTx/>
                <a:latin typeface="Arial"/>
                <a:cs typeface="Arial"/>
              </a:rPr>
              <a:t> et </a:t>
            </a:r>
            <a:r>
              <a:rPr kumimoji="0" lang="de-CH" sz="1600" b="0" i="0" u="none" strike="noStrike" kern="1200" cap="none" spc="0" normalizeH="0" baseline="0" noProof="0" dirty="0" err="1">
                <a:ln>
                  <a:noFill/>
                </a:ln>
                <a:solidFill>
                  <a:srgbClr val="000000"/>
                </a:solidFill>
                <a:effectLst/>
                <a:uLnTx/>
                <a:uFillTx/>
                <a:latin typeface="Arial"/>
                <a:cs typeface="Arial"/>
              </a:rPr>
              <a:t>leur</a:t>
            </a:r>
            <a:r>
              <a:rPr kumimoji="0" lang="de-CH" sz="1600" b="0" i="0" u="none" strike="noStrike" kern="1200" cap="none" spc="0" normalizeH="0" baseline="0" noProof="0" dirty="0">
                <a:ln>
                  <a:noFill/>
                </a:ln>
                <a:solidFill>
                  <a:srgbClr val="000000"/>
                </a:solidFill>
                <a:effectLst/>
                <a:uLnTx/>
                <a:uFillTx/>
                <a:latin typeface="Arial"/>
                <a:cs typeface="Arial"/>
              </a:rPr>
              <a:t> </a:t>
            </a:r>
            <a:r>
              <a:rPr kumimoji="0" lang="de-CH" sz="1600" b="0" i="0" u="none" strike="noStrike" kern="1200" cap="none" spc="0" normalizeH="0" baseline="0" noProof="0" dirty="0" err="1">
                <a:ln>
                  <a:noFill/>
                </a:ln>
                <a:solidFill>
                  <a:srgbClr val="000000"/>
                </a:solidFill>
                <a:effectLst/>
                <a:uLnTx/>
                <a:uFillTx/>
                <a:latin typeface="Arial"/>
                <a:cs typeface="Arial"/>
              </a:rPr>
              <a:t>productivité</a:t>
            </a:r>
            <a:r>
              <a:rPr kumimoji="0" lang="de-CH" sz="1600" b="0" i="0" u="none" strike="noStrike" kern="1200" cap="none" spc="0" normalizeH="0" baseline="0" noProof="0" dirty="0">
                <a:ln>
                  <a:noFill/>
                </a:ln>
                <a:solidFill>
                  <a:srgbClr val="000000"/>
                </a:solidFill>
                <a:effectLst/>
                <a:uLnTx/>
                <a:uFillTx/>
                <a:latin typeface="Arial"/>
                <a:cs typeface="Arial"/>
              </a:rPr>
              <a:t>; </a:t>
            </a:r>
            <a:r>
              <a:rPr kumimoji="0" lang="de-CH" sz="1600" b="1" i="0" u="none" strike="noStrike" kern="1200" cap="none" spc="0" normalizeH="0" baseline="0" noProof="0" dirty="0" err="1">
                <a:ln>
                  <a:noFill/>
                </a:ln>
                <a:solidFill>
                  <a:srgbClr val="000000"/>
                </a:solidFill>
                <a:effectLst/>
                <a:uLnTx/>
                <a:uFillTx/>
                <a:latin typeface="Arial"/>
                <a:cs typeface="Arial"/>
              </a:rPr>
              <a:t>bétail</a:t>
            </a:r>
            <a:r>
              <a:rPr kumimoji="0" lang="de-CH" sz="1600" b="1" i="0" u="none" strike="noStrike" kern="1200" cap="none" spc="0" normalizeH="0" baseline="0" noProof="0" dirty="0">
                <a:ln>
                  <a:noFill/>
                </a:ln>
                <a:solidFill>
                  <a:srgbClr val="000000"/>
                </a:solidFill>
                <a:effectLst/>
                <a:uLnTx/>
                <a:uFillTx/>
                <a:latin typeface="Arial"/>
                <a:cs typeface="Arial"/>
              </a:rPr>
              <a:t> en </a:t>
            </a:r>
            <a:r>
              <a:rPr kumimoji="0" lang="de-CH" sz="1600" b="1" i="0" u="none" strike="noStrike" kern="1200" cap="none" spc="0" normalizeH="0" baseline="0" noProof="0" dirty="0" err="1">
                <a:ln>
                  <a:noFill/>
                </a:ln>
                <a:solidFill>
                  <a:srgbClr val="000000"/>
                </a:solidFill>
                <a:effectLst/>
                <a:uLnTx/>
                <a:uFillTx/>
                <a:latin typeface="Arial"/>
                <a:cs typeface="Arial"/>
              </a:rPr>
              <a:t>bonne</a:t>
            </a:r>
            <a:r>
              <a:rPr kumimoji="0" lang="de-CH" sz="1600" b="1" i="0" u="none" strike="noStrike" kern="1200" cap="none" spc="0" normalizeH="0" baseline="0" noProof="0" dirty="0">
                <a:ln>
                  <a:noFill/>
                </a:ln>
                <a:solidFill>
                  <a:srgbClr val="000000"/>
                </a:solidFill>
                <a:effectLst/>
                <a:uLnTx/>
                <a:uFillTx/>
                <a:latin typeface="Arial"/>
                <a:cs typeface="Arial"/>
              </a:rPr>
              <a:t> </a:t>
            </a:r>
            <a:r>
              <a:rPr kumimoji="0" lang="de-CH" sz="1600" b="1" i="0" u="none" strike="noStrike" kern="1200" cap="none" spc="0" normalizeH="0" baseline="0" noProof="0" dirty="0" err="1">
                <a:ln>
                  <a:noFill/>
                </a:ln>
                <a:solidFill>
                  <a:srgbClr val="000000"/>
                </a:solidFill>
                <a:effectLst/>
                <a:uLnTx/>
                <a:uFillTx/>
                <a:latin typeface="Arial"/>
                <a:cs typeface="Arial"/>
              </a:rPr>
              <a:t>santé</a:t>
            </a:r>
            <a:endParaRPr kumimoji="0" lang="de-CH" sz="1600" b="1" i="0" u="none" strike="noStrike" kern="1200" cap="none" spc="0" normalizeH="0" baseline="0" noProof="0" dirty="0">
              <a:ln>
                <a:noFill/>
              </a:ln>
              <a:solidFill>
                <a:srgbClr val="000000"/>
              </a:solidFill>
              <a:effectLst/>
              <a:uLnTx/>
              <a:uFillTx/>
              <a:latin typeface="Arial"/>
              <a:cs typeface="Arial"/>
            </a:endParaRPr>
          </a:p>
        </p:txBody>
      </p:sp>
      <p:sp>
        <p:nvSpPr>
          <p:cNvPr id="9" name="Rechteck 8">
            <a:extLst>
              <a:ext uri="{FF2B5EF4-FFF2-40B4-BE49-F238E27FC236}">
                <a16:creationId xmlns:a16="http://schemas.microsoft.com/office/drawing/2014/main" id="{849BEAAD-95B4-4322-8898-80747EDF5E4D}"/>
              </a:ext>
            </a:extLst>
          </p:cNvPr>
          <p:cNvSpPr/>
          <p:nvPr/>
        </p:nvSpPr>
        <p:spPr>
          <a:xfrm>
            <a:off x="3167368" y="2805251"/>
            <a:ext cx="2664296" cy="584775"/>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Une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bonne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1" i="0" u="none" strike="noStrike" kern="1200" cap="none" spc="0" normalizeH="0" baseline="0" noProof="0" dirty="0" err="1">
                <a:ln>
                  <a:noFill/>
                </a:ln>
                <a:solidFill>
                  <a:srgbClr val="000000"/>
                </a:solidFill>
                <a:effectLst/>
                <a:uLnTx/>
                <a:uFillTx/>
                <a:latin typeface="Arial" charset="0"/>
                <a:ea typeface="+mn-ea"/>
                <a:cs typeface="+mn-cs"/>
              </a:rPr>
              <a:t>alimentation</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br>
              <a:rPr kumimoji="0" lang="de-CH" sz="1600" b="0" i="0" u="none" strike="noStrike" kern="1200" cap="none" spc="0" normalizeH="0" baseline="0" noProof="0" dirty="0">
                <a:ln>
                  <a:noFill/>
                </a:ln>
                <a:solidFill>
                  <a:srgbClr val="000000"/>
                </a:solidFill>
                <a:effectLst/>
                <a:uLnTx/>
                <a:uFillTx/>
                <a:latin typeface="Arial" charset="0"/>
                <a:ea typeface="+mn-ea"/>
                <a:cs typeface="+mn-cs"/>
              </a:rPr>
            </a:b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eau</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propre,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peu</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de stress</a:t>
            </a:r>
          </a:p>
        </p:txBody>
      </p:sp>
      <p:sp>
        <p:nvSpPr>
          <p:cNvPr id="10" name="Rechteck 9">
            <a:extLst>
              <a:ext uri="{FF2B5EF4-FFF2-40B4-BE49-F238E27FC236}">
                <a16:creationId xmlns:a16="http://schemas.microsoft.com/office/drawing/2014/main" id="{64C7217B-67AE-4904-A6A4-436B93191A52}"/>
              </a:ext>
            </a:extLst>
          </p:cNvPr>
          <p:cNvSpPr/>
          <p:nvPr/>
        </p:nvSpPr>
        <p:spPr>
          <a:xfrm>
            <a:off x="394255" y="3968317"/>
            <a:ext cx="2689981" cy="1569660"/>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000000"/>
                </a:solidFill>
                <a:effectLst/>
                <a:uLnTx/>
                <a:uFillTx/>
                <a:latin typeface="Arial" charset="0"/>
                <a:ea typeface="+mn-ea"/>
                <a:cs typeface="+mn-cs"/>
              </a:rPr>
              <a:t>Des </a:t>
            </a:r>
            <a:r>
              <a:rPr kumimoji="0" lang="de-CH" sz="1600" b="1" i="0" u="none" strike="noStrike" kern="1200" cap="none" spc="0" normalizeH="0" baseline="0" noProof="0" dirty="0" err="1">
                <a:ln>
                  <a:noFill/>
                </a:ln>
                <a:solidFill>
                  <a:srgbClr val="000000"/>
                </a:solidFill>
                <a:effectLst/>
                <a:uLnTx/>
                <a:uFillTx/>
                <a:latin typeface="Arial" charset="0"/>
                <a:ea typeface="+mn-ea"/>
                <a:cs typeface="+mn-cs"/>
              </a:rPr>
              <a:t>logements</a:t>
            </a:r>
            <a:r>
              <a:rPr kumimoji="0" lang="de-CH" sz="1600" b="1"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bien</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ventilés</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suffisamment</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spacieux</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et/</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ou</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dotés</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d'</a:t>
            </a:r>
            <a:r>
              <a:rPr kumimoji="0" lang="de-CH" sz="1600" b="1" i="0" u="none" strike="noStrike" kern="1200" cap="none" spc="0" normalizeH="0" baseline="0" noProof="0" dirty="0" err="1">
                <a:ln>
                  <a:noFill/>
                </a:ln>
                <a:solidFill>
                  <a:srgbClr val="000000"/>
                </a:solidFill>
                <a:effectLst/>
                <a:uLnTx/>
                <a:uFillTx/>
                <a:latin typeface="Arial" charset="0"/>
                <a:ea typeface="+mn-ea"/>
                <a:cs typeface="+mn-cs"/>
              </a:rPr>
              <a:t>espaces</a:t>
            </a:r>
            <a:r>
              <a:rPr kumimoji="0" lang="de-CH" sz="1600" b="1"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1" i="0" u="none" strike="noStrike" kern="1200" cap="none" spc="0" normalizeH="0" baseline="0" noProof="0" dirty="0" err="1">
                <a:ln>
                  <a:noFill/>
                </a:ln>
                <a:solidFill>
                  <a:srgbClr val="000000"/>
                </a:solidFill>
                <a:effectLst/>
                <a:uLnTx/>
                <a:uFillTx/>
                <a:latin typeface="Arial" charset="0"/>
                <a:ea typeface="+mn-ea"/>
                <a:cs typeface="+mn-cs"/>
              </a:rPr>
              <a:t>extérieurs</a:t>
            </a:r>
            <a:r>
              <a:rPr kumimoji="0" lang="de-CH" sz="1600" b="1"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permettant</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un</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comportement</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naturel</a:t>
            </a:r>
            <a:endParaRPr kumimoji="0" lang="de-CH"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hteck 10">
            <a:extLst>
              <a:ext uri="{FF2B5EF4-FFF2-40B4-BE49-F238E27FC236}">
                <a16:creationId xmlns:a16="http://schemas.microsoft.com/office/drawing/2014/main" id="{60B3FEBB-6C7B-4F11-AEBF-9CDD41662F99}"/>
              </a:ext>
            </a:extLst>
          </p:cNvPr>
          <p:cNvSpPr/>
          <p:nvPr/>
        </p:nvSpPr>
        <p:spPr>
          <a:xfrm>
            <a:off x="3167605" y="3480064"/>
            <a:ext cx="2664059" cy="830997"/>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1" i="0" u="none" strike="noStrike" kern="1200" cap="none" spc="0" normalizeH="0" baseline="0" noProof="0" dirty="0" err="1">
                <a:ln>
                  <a:noFill/>
                </a:ln>
                <a:solidFill>
                  <a:srgbClr val="000000"/>
                </a:solidFill>
                <a:effectLst/>
                <a:uLnTx/>
                <a:uFillTx/>
                <a:latin typeface="Arial" charset="0"/>
                <a:ea typeface="+mn-ea"/>
                <a:cs typeface="+mn-cs"/>
              </a:rPr>
              <a:t>Environnement</a:t>
            </a:r>
            <a:r>
              <a:rPr kumimoji="0" lang="de-CH" sz="1600" b="1" i="0" u="none" strike="noStrike" kern="1200" cap="none" spc="0" normalizeH="0" baseline="0" noProof="0" dirty="0">
                <a:ln>
                  <a:noFill/>
                </a:ln>
                <a:solidFill>
                  <a:srgbClr val="000000"/>
                </a:solidFill>
                <a:effectLst/>
                <a:uLnTx/>
                <a:uFillTx/>
                <a:latin typeface="Arial" charset="0"/>
                <a:ea typeface="+mn-ea"/>
                <a:cs typeface="+mn-cs"/>
              </a:rPr>
              <a:t> propre et sec</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exempt</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de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moisissures</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et de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fumier</a:t>
            </a:r>
            <a:endParaRPr kumimoji="0" lang="de-CH"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Rechteck 11">
            <a:extLst>
              <a:ext uri="{FF2B5EF4-FFF2-40B4-BE49-F238E27FC236}">
                <a16:creationId xmlns:a16="http://schemas.microsoft.com/office/drawing/2014/main" id="{BD658A5D-E611-4C6C-87CE-E922EFD6B1A3}"/>
              </a:ext>
            </a:extLst>
          </p:cNvPr>
          <p:cNvSpPr/>
          <p:nvPr/>
        </p:nvSpPr>
        <p:spPr>
          <a:xfrm>
            <a:off x="3165396" y="4422093"/>
            <a:ext cx="2664296" cy="830997"/>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Stratégie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de </a:t>
            </a:r>
            <a:r>
              <a:rPr kumimoji="0" lang="de-CH" sz="1600" i="0" u="none" strike="noStrike" kern="1200" cap="none" spc="0" normalizeH="0" baseline="0" noProof="0" dirty="0" err="1">
                <a:ln>
                  <a:noFill/>
                </a:ln>
                <a:solidFill>
                  <a:srgbClr val="000000"/>
                </a:solidFill>
                <a:effectLst/>
                <a:uLnTx/>
                <a:uFillTx/>
                <a:latin typeface="Arial" charset="0"/>
                <a:ea typeface="+mn-ea"/>
                <a:cs typeface="+mn-cs"/>
              </a:rPr>
              <a:t>prévention</a:t>
            </a:r>
            <a:r>
              <a:rPr kumimoji="0" lang="de-CH" sz="160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des</a:t>
            </a:r>
            <a:r>
              <a:rPr kumimoji="0" lang="de-CH" sz="160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parasites</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et des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nuisibles</a:t>
            </a:r>
            <a:endParaRPr lang="de-CH" sz="1600" b="0" dirty="0">
              <a:solidFill>
                <a:srgbClr val="000000"/>
              </a:solidFill>
            </a:endParaRPr>
          </a:p>
        </p:txBody>
      </p:sp>
      <p:sp>
        <p:nvSpPr>
          <p:cNvPr id="13" name="Rechteck 12">
            <a:extLst>
              <a:ext uri="{FF2B5EF4-FFF2-40B4-BE49-F238E27FC236}">
                <a16:creationId xmlns:a16="http://schemas.microsoft.com/office/drawing/2014/main" id="{FB38B3F0-BD4E-42FC-B7B1-B568CAD0F5E9}"/>
              </a:ext>
            </a:extLst>
          </p:cNvPr>
          <p:cNvSpPr/>
          <p:nvPr/>
        </p:nvSpPr>
        <p:spPr>
          <a:xfrm>
            <a:off x="5940152" y="2805251"/>
            <a:ext cx="2664296" cy="1323439"/>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000000"/>
                </a:solidFill>
                <a:effectLst/>
                <a:uLnTx/>
                <a:uFillTx/>
                <a:latin typeface="Arial" charset="0"/>
                <a:ea typeface="+mn-ea"/>
                <a:cs typeface="+mn-cs"/>
              </a:rPr>
              <a:t>Des </a:t>
            </a:r>
            <a:r>
              <a:rPr kumimoji="0" lang="de-CH" sz="1600" b="1" i="0" u="none" strike="noStrike" kern="1200" cap="none" spc="0" normalizeH="0" baseline="0" noProof="0" dirty="0" err="1">
                <a:ln>
                  <a:noFill/>
                </a:ln>
                <a:solidFill>
                  <a:srgbClr val="000000"/>
                </a:solidFill>
                <a:effectLst/>
                <a:uLnTx/>
                <a:uFillTx/>
                <a:latin typeface="Arial" charset="0"/>
                <a:ea typeface="+mn-ea"/>
                <a:cs typeface="+mn-cs"/>
              </a:rPr>
              <a:t>mesures</a:t>
            </a:r>
            <a:r>
              <a:rPr kumimoji="0" lang="de-CH" sz="1600" b="1" i="0" u="none" strike="noStrike" kern="1200" cap="none" spc="0" normalizeH="0" baseline="0" noProof="0" dirty="0">
                <a:ln>
                  <a:noFill/>
                </a:ln>
                <a:solidFill>
                  <a:srgbClr val="000000"/>
                </a:solidFill>
                <a:effectLst/>
                <a:uLnTx/>
                <a:uFillTx/>
                <a:latin typeface="Arial" charset="0"/>
                <a:ea typeface="+mn-ea"/>
                <a:cs typeface="+mn-cs"/>
              </a:rPr>
              <a:t> de </a:t>
            </a:r>
            <a:r>
              <a:rPr kumimoji="0" lang="de-CH" sz="1600" b="1" i="0" u="none" strike="noStrike" kern="1200" cap="none" spc="0" normalizeH="0" baseline="0" noProof="0" dirty="0" err="1">
                <a:ln>
                  <a:noFill/>
                </a:ln>
                <a:solidFill>
                  <a:srgbClr val="000000"/>
                </a:solidFill>
                <a:effectLst/>
                <a:uLnTx/>
                <a:uFillTx/>
                <a:latin typeface="Arial" charset="0"/>
                <a:ea typeface="+mn-ea"/>
                <a:cs typeface="+mn-cs"/>
              </a:rPr>
              <a:t>biosécurité</a:t>
            </a:r>
            <a:r>
              <a:rPr kumimoji="0" lang="de-CH" sz="1600" b="1"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qui</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lang="de-CH" sz="1600" b="0" dirty="0" err="1">
                <a:solidFill>
                  <a:srgbClr val="000000"/>
                </a:solidFill>
              </a:rPr>
              <a:t>empêchent</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l'entrée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et la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propagation</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des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maladies</a:t>
            </a:r>
            <a:br>
              <a:rPr kumimoji="0" lang="de-CH" sz="1600" b="0" i="0" u="none" strike="noStrike" kern="1200" cap="none" spc="0" normalizeH="0" baseline="0" noProof="0" dirty="0">
                <a:ln>
                  <a:noFill/>
                </a:ln>
                <a:solidFill>
                  <a:srgbClr val="000000"/>
                </a:solidFill>
                <a:effectLst/>
                <a:uLnTx/>
                <a:uFillTx/>
                <a:latin typeface="Arial" charset="0"/>
                <a:ea typeface="+mn-ea"/>
                <a:cs typeface="+mn-cs"/>
              </a:rPr>
            </a:br>
            <a:endParaRPr kumimoji="0" lang="de-CH"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Rechteck 13">
            <a:extLst>
              <a:ext uri="{FF2B5EF4-FFF2-40B4-BE49-F238E27FC236}">
                <a16:creationId xmlns:a16="http://schemas.microsoft.com/office/drawing/2014/main" id="{87CA5030-E683-4E8C-8AC0-3781A1F2795D}"/>
              </a:ext>
            </a:extLst>
          </p:cNvPr>
          <p:cNvSpPr/>
          <p:nvPr/>
        </p:nvSpPr>
        <p:spPr>
          <a:xfrm>
            <a:off x="5940152" y="5142019"/>
            <a:ext cx="2664296" cy="830997"/>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000000"/>
                </a:solidFill>
                <a:effectLst/>
                <a:uLnTx/>
                <a:uFillTx/>
                <a:latin typeface="Arial" charset="0"/>
                <a:ea typeface="+mn-ea"/>
                <a:cs typeface="+mn-cs"/>
              </a:rPr>
              <a:t>Action </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rapide et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appropriée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en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cas</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de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problème</a:t>
            </a:r>
            <a:endParaRPr kumimoji="0" lang="de-CH"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Rechteck 14">
            <a:extLst>
              <a:ext uri="{FF2B5EF4-FFF2-40B4-BE49-F238E27FC236}">
                <a16:creationId xmlns:a16="http://schemas.microsoft.com/office/drawing/2014/main" id="{0F2C7281-2786-42C6-9E9C-5F6509850DB7}"/>
              </a:ext>
            </a:extLst>
          </p:cNvPr>
          <p:cNvSpPr/>
          <p:nvPr/>
        </p:nvSpPr>
        <p:spPr>
          <a:xfrm>
            <a:off x="5940389" y="4473892"/>
            <a:ext cx="2664059" cy="584775"/>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000000"/>
                </a:solidFill>
                <a:effectLst/>
                <a:uLnTx/>
                <a:uFillTx/>
                <a:latin typeface="Arial" charset="0"/>
                <a:ea typeface="+mn-ea"/>
                <a:cs typeface="+mn-cs"/>
              </a:rPr>
              <a:t>Programme de </a:t>
            </a:r>
            <a:r>
              <a:rPr kumimoji="0" lang="de-CH" sz="1600" b="1" i="0" u="none" strike="noStrike" kern="1200" cap="none" spc="0" normalizeH="0" baseline="0" noProof="0" dirty="0" err="1">
                <a:ln>
                  <a:noFill/>
                </a:ln>
                <a:solidFill>
                  <a:srgbClr val="000000"/>
                </a:solidFill>
                <a:effectLst/>
                <a:uLnTx/>
                <a:uFillTx/>
                <a:latin typeface="Arial" charset="0"/>
                <a:ea typeface="+mn-ea"/>
                <a:cs typeface="+mn-cs"/>
              </a:rPr>
              <a:t>vaccination</a:t>
            </a:r>
            <a:r>
              <a:rPr lang="de-CH" sz="1600" dirty="0">
                <a:solidFill>
                  <a:srgbClr val="000000"/>
                </a:solidFill>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pour</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la ferme</a:t>
            </a:r>
          </a:p>
        </p:txBody>
      </p:sp>
    </p:spTree>
    <p:extLst>
      <p:ext uri="{BB962C8B-B14F-4D97-AF65-F5344CB8AC3E}">
        <p14:creationId xmlns:p14="http://schemas.microsoft.com/office/powerpoint/2010/main" val="1031262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9C10759-0006-4799-BA4D-BCDA18BC5A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448" y="1344725"/>
            <a:ext cx="6241830" cy="4379268"/>
          </a:xfrm>
          <a:prstGeom prst="rect">
            <a:avLst/>
          </a:prstGeom>
        </p:spPr>
      </p:pic>
      <p:sp>
        <p:nvSpPr>
          <p:cNvPr id="2" name="Titel 1"/>
          <p:cNvSpPr>
            <a:spLocks noGrp="1"/>
          </p:cNvSpPr>
          <p:nvPr>
            <p:ph type="title"/>
          </p:nvPr>
        </p:nvSpPr>
        <p:spPr>
          <a:xfrm>
            <a:off x="352942" y="128653"/>
            <a:ext cx="8251825" cy="717550"/>
          </a:xfrm>
        </p:spPr>
        <p:txBody>
          <a:bodyPr/>
          <a:lstStyle/>
          <a:p>
            <a:r>
              <a:rPr lang="de-DE" err="1"/>
              <a:t>Caractéristiques des bovins sains</a:t>
            </a:r>
            <a:endParaRPr lang="de-DE"/>
          </a:p>
        </p:txBody>
      </p:sp>
      <p:sp>
        <p:nvSpPr>
          <p:cNvPr id="18" name="Sprechblase: rechteckig 6">
            <a:extLst>
              <a:ext uri="{FF2B5EF4-FFF2-40B4-BE49-F238E27FC236}">
                <a16:creationId xmlns:a16="http://schemas.microsoft.com/office/drawing/2014/main" id="{A5D714DE-C3E1-4A63-9191-5759FD4BCF16}"/>
              </a:ext>
            </a:extLst>
          </p:cNvPr>
          <p:cNvSpPr/>
          <p:nvPr/>
        </p:nvSpPr>
        <p:spPr>
          <a:xfrm>
            <a:off x="301216" y="769846"/>
            <a:ext cx="8156984" cy="437997"/>
          </a:xfrm>
          <a:prstGeom prst="wedgeRectCallout">
            <a:avLst>
              <a:gd name="adj1" fmla="val 7293"/>
              <a:gd name="adj2" fmla="val 46075"/>
            </a:avLst>
          </a:prstGeom>
          <a:no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a:defRPr/>
            </a:pPr>
            <a:r>
              <a:rPr kumimoji="0" lang="en-US" sz="1200" b="1" i="0" u="none" strike="noStrike" kern="1200" cap="none" spc="0" normalizeH="0" baseline="0" noProof="0" dirty="0">
                <a:ln>
                  <a:noFill/>
                </a:ln>
                <a:solidFill>
                  <a:srgbClr val="000000"/>
                </a:solidFill>
                <a:effectLst/>
                <a:uLnTx/>
                <a:uFillTx/>
                <a:latin typeface="Arial"/>
                <a:cs typeface="Arial"/>
              </a:rPr>
              <a:t>Attitude </a:t>
            </a:r>
            <a:r>
              <a:rPr kumimoji="0" lang="en-US" sz="1200" b="1" i="0" u="none" strike="noStrike" kern="1200" cap="none" spc="0" normalizeH="0" baseline="0" noProof="0" dirty="0" err="1">
                <a:ln>
                  <a:noFill/>
                </a:ln>
                <a:solidFill>
                  <a:srgbClr val="000000"/>
                </a:solidFill>
                <a:effectLst/>
                <a:uLnTx/>
                <a:uFillTx/>
                <a:latin typeface="Arial"/>
                <a:cs typeface="Arial"/>
              </a:rPr>
              <a:t>générale</a:t>
            </a:r>
            <a:r>
              <a:rPr kumimoji="0" lang="en-US" sz="1200" b="1" i="0" u="none" strike="noStrike" kern="1200" cap="none" spc="0" normalizeH="0" baseline="0" noProof="0" dirty="0">
                <a:ln>
                  <a:noFill/>
                </a:ln>
                <a:solidFill>
                  <a:srgbClr val="000000"/>
                </a:solidFill>
                <a:effectLst/>
                <a:uLnTx/>
                <a:uFillTx/>
                <a:latin typeface="Arial"/>
                <a:cs typeface="Arial"/>
              </a:rPr>
              <a:t>: </a:t>
            </a:r>
            <a:r>
              <a:rPr kumimoji="0" lang="en-US" sz="1200" b="0" i="0" u="none" strike="noStrike" kern="1200" cap="none" spc="0" normalizeH="0" baseline="0" noProof="0" dirty="0" err="1">
                <a:ln>
                  <a:noFill/>
                </a:ln>
                <a:solidFill>
                  <a:srgbClr val="000000"/>
                </a:solidFill>
                <a:effectLst/>
                <a:uLnTx/>
                <a:uFillTx/>
                <a:latin typeface="Arial"/>
                <a:cs typeface="Arial"/>
              </a:rPr>
              <a:t>alerte</a:t>
            </a:r>
            <a:r>
              <a:rPr kumimoji="0" lang="en-US" sz="1200" b="0" i="0" u="none" strike="noStrike" kern="1200" cap="none" spc="0" normalizeH="0" baseline="0" noProof="0" dirty="0">
                <a:ln>
                  <a:noFill/>
                </a:ln>
                <a:solidFill>
                  <a:srgbClr val="000000"/>
                </a:solidFill>
                <a:effectLst/>
                <a:uLnTx/>
                <a:uFillTx/>
                <a:latin typeface="Arial"/>
                <a:cs typeface="Arial"/>
              </a:rPr>
              <a:t>, fort, </a:t>
            </a:r>
            <a:r>
              <a:rPr kumimoji="0" lang="en-US" sz="1200" b="0" i="0" u="none" strike="noStrike" kern="1200" cap="none" spc="0" normalizeH="0" baseline="0" noProof="0" dirty="0" err="1">
                <a:ln>
                  <a:noFill/>
                </a:ln>
                <a:solidFill>
                  <a:srgbClr val="000000"/>
                </a:solidFill>
                <a:effectLst/>
                <a:uLnTx/>
                <a:uFillTx/>
                <a:latin typeface="Arial"/>
                <a:cs typeface="Arial"/>
              </a:rPr>
              <a:t>désireux</a:t>
            </a:r>
            <a:r>
              <a:rPr kumimoji="0" lang="en-US" sz="1200" b="0" i="0" u="none" strike="noStrike" kern="1200" cap="none" spc="0" normalizeH="0" baseline="0" noProof="0" dirty="0">
                <a:ln>
                  <a:noFill/>
                </a:ln>
                <a:solidFill>
                  <a:srgbClr val="000000"/>
                </a:solidFill>
                <a:effectLst/>
                <a:uLnTx/>
                <a:uFillTx/>
                <a:latin typeface="Arial"/>
                <a:cs typeface="Arial"/>
              </a:rPr>
              <a:t> de manger, </a:t>
            </a:r>
            <a:r>
              <a:rPr kumimoji="0" lang="en-US" sz="1200" b="0" i="0" u="none" strike="noStrike" kern="1200" cap="none" spc="0" normalizeH="0" baseline="0" noProof="0" dirty="0" err="1">
                <a:ln>
                  <a:noFill/>
                </a:ln>
                <a:solidFill>
                  <a:srgbClr val="000000"/>
                </a:solidFill>
                <a:effectLst/>
                <a:uLnTx/>
                <a:uFillTx/>
                <a:latin typeface="Arial"/>
                <a:cs typeface="Arial"/>
              </a:rPr>
              <a:t>croissance</a:t>
            </a:r>
            <a:r>
              <a:rPr kumimoji="0" lang="en-US" sz="1200" b="0" i="0" u="none" strike="noStrike" kern="1200" cap="none" spc="0" normalizeH="0" baseline="0" noProof="0" dirty="0">
                <a:ln>
                  <a:noFill/>
                </a:ln>
                <a:solidFill>
                  <a:srgbClr val="000000"/>
                </a:solidFill>
                <a:effectLst/>
                <a:uLnTx/>
                <a:uFillTx/>
                <a:latin typeface="Arial"/>
                <a:cs typeface="Arial"/>
              </a:rPr>
              <a:t> </a:t>
            </a:r>
            <a:r>
              <a:rPr kumimoji="0" lang="en-US" sz="1200" b="0" i="0" u="none" strike="noStrike" kern="1200" cap="none" spc="0" normalizeH="0" baseline="0" noProof="0" dirty="0" err="1">
                <a:ln>
                  <a:noFill/>
                </a:ln>
                <a:solidFill>
                  <a:srgbClr val="000000"/>
                </a:solidFill>
                <a:effectLst/>
                <a:uLnTx/>
                <a:uFillTx/>
                <a:latin typeface="Arial"/>
                <a:cs typeface="Arial"/>
              </a:rPr>
              <a:t>normale</a:t>
            </a:r>
            <a:r>
              <a:rPr kumimoji="0" lang="en-US" sz="1200" b="0" i="0" u="none" strike="noStrike" kern="1200" cap="none" spc="0" normalizeH="0" baseline="0" noProof="0" dirty="0">
                <a:ln>
                  <a:noFill/>
                </a:ln>
                <a:solidFill>
                  <a:srgbClr val="000000"/>
                </a:solidFill>
                <a:effectLst/>
                <a:uLnTx/>
                <a:uFillTx/>
                <a:latin typeface="Arial"/>
                <a:cs typeface="Arial"/>
              </a:rPr>
              <a:t> pour </a:t>
            </a:r>
            <a:r>
              <a:rPr kumimoji="0" lang="en-US" sz="1200" b="0" i="0" u="none" strike="noStrike" kern="1200" cap="none" spc="0" normalizeH="0" baseline="0" noProof="0" dirty="0" err="1">
                <a:ln>
                  <a:noFill/>
                </a:ln>
                <a:solidFill>
                  <a:srgbClr val="000000"/>
                </a:solidFill>
                <a:effectLst/>
                <a:uLnTx/>
                <a:uFillTx/>
                <a:latin typeface="Arial"/>
                <a:cs typeface="Arial"/>
              </a:rPr>
              <a:t>l'âge</a:t>
            </a:r>
            <a:r>
              <a:rPr kumimoji="0" lang="en-US" sz="1200" b="0" i="0" u="none" strike="noStrike" kern="1200" cap="none" spc="0" normalizeH="0" baseline="0" noProof="0" dirty="0">
                <a:ln>
                  <a:noFill/>
                </a:ln>
                <a:solidFill>
                  <a:srgbClr val="000000"/>
                </a:solidFill>
                <a:effectLst/>
                <a:uLnTx/>
                <a:uFillTx/>
                <a:latin typeface="Arial"/>
                <a:cs typeface="Arial"/>
              </a:rPr>
              <a:t> (</a:t>
            </a:r>
            <a:r>
              <a:rPr lang="en-US" sz="1200" b="0" dirty="0" err="1">
                <a:solidFill>
                  <a:srgbClr val="000000"/>
                </a:solidFill>
                <a:latin typeface="Arial"/>
                <a:cs typeface="Arial"/>
              </a:rPr>
              <a:t>veaux</a:t>
            </a:r>
            <a:r>
              <a:rPr lang="en-US" sz="1200" b="0" dirty="0">
                <a:solidFill>
                  <a:srgbClr val="000000"/>
                </a:solidFill>
                <a:latin typeface="Arial"/>
                <a:cs typeface="Arial"/>
              </a:rPr>
              <a:t>)</a:t>
            </a:r>
            <a:r>
              <a:rPr kumimoji="0" lang="en-US" sz="1200" b="0" i="0" u="none" strike="noStrike" kern="1200" cap="none" spc="0" normalizeH="0" baseline="0" noProof="0" dirty="0">
                <a:ln>
                  <a:noFill/>
                </a:ln>
                <a:solidFill>
                  <a:srgbClr val="000000"/>
                </a:solidFill>
                <a:effectLst/>
                <a:uLnTx/>
                <a:uFillTx/>
                <a:latin typeface="Arial"/>
                <a:cs typeface="Arial"/>
              </a:rPr>
              <a:t>, production de </a:t>
            </a:r>
            <a:r>
              <a:rPr lang="en-US" sz="1200" b="0" dirty="0">
                <a:solidFill>
                  <a:srgbClr val="000000"/>
                </a:solidFill>
                <a:latin typeface="Arial"/>
                <a:cs typeface="Arial"/>
              </a:rPr>
              <a:t>lait </a:t>
            </a:r>
            <a:r>
              <a:rPr kumimoji="0" lang="en-US" sz="1200" b="0" i="0" u="none" strike="noStrike" kern="1200" cap="none" spc="0" normalizeH="0" baseline="0" noProof="0" dirty="0" err="1">
                <a:ln>
                  <a:noFill/>
                </a:ln>
                <a:solidFill>
                  <a:srgbClr val="000000"/>
                </a:solidFill>
                <a:effectLst/>
                <a:uLnTx/>
                <a:uFillTx/>
                <a:latin typeface="Arial"/>
                <a:cs typeface="Arial"/>
              </a:rPr>
              <a:t>normale</a:t>
            </a:r>
            <a:r>
              <a:rPr kumimoji="0" lang="en-US" sz="1200" b="0" i="0" u="none" strike="noStrike" kern="1200" cap="none" spc="0" normalizeH="0" baseline="0" noProof="0" dirty="0">
                <a:ln>
                  <a:noFill/>
                </a:ln>
                <a:solidFill>
                  <a:srgbClr val="000000"/>
                </a:solidFill>
                <a:effectLst/>
                <a:uLnTx/>
                <a:uFillTx/>
                <a:latin typeface="Arial"/>
                <a:cs typeface="Arial"/>
              </a:rPr>
              <a:t> pour </a:t>
            </a:r>
            <a:r>
              <a:rPr kumimoji="0" lang="en-US" sz="1200" b="0" i="0" u="none" strike="noStrike" kern="1200" cap="none" spc="0" normalizeH="0" baseline="0" noProof="0" dirty="0" err="1">
                <a:ln>
                  <a:noFill/>
                </a:ln>
                <a:solidFill>
                  <a:srgbClr val="000000"/>
                </a:solidFill>
                <a:effectLst/>
                <a:uLnTx/>
                <a:uFillTx/>
                <a:latin typeface="Arial"/>
                <a:cs typeface="Arial"/>
              </a:rPr>
              <a:t>l'âge</a:t>
            </a:r>
            <a:r>
              <a:rPr lang="en-US" sz="1200" b="0" dirty="0">
                <a:solidFill>
                  <a:srgbClr val="000000"/>
                </a:solidFill>
                <a:latin typeface="Arial"/>
                <a:cs typeface="Arial"/>
              </a:rPr>
              <a:t>, </a:t>
            </a:r>
            <a:r>
              <a:rPr kumimoji="0" lang="en-US" sz="1200" b="0" i="0" u="none" strike="noStrike" kern="1200" cap="none" spc="0" normalizeH="0" baseline="0" noProof="0" dirty="0" err="1">
                <a:ln>
                  <a:noFill/>
                </a:ln>
                <a:solidFill>
                  <a:srgbClr val="000000"/>
                </a:solidFill>
                <a:effectLst/>
                <a:uLnTx/>
                <a:uFillTx/>
                <a:latin typeface="Arial"/>
                <a:cs typeface="Arial"/>
              </a:rPr>
              <a:t>poids</a:t>
            </a:r>
            <a:r>
              <a:rPr kumimoji="0" lang="en-US" sz="1200" b="0" i="0" u="none" strike="noStrike" kern="1200" cap="none" spc="0" normalizeH="0" baseline="0" noProof="0" dirty="0">
                <a:ln>
                  <a:noFill/>
                </a:ln>
                <a:solidFill>
                  <a:srgbClr val="000000"/>
                </a:solidFill>
                <a:effectLst/>
                <a:uLnTx/>
                <a:uFillTx/>
                <a:latin typeface="Arial"/>
                <a:cs typeface="Arial"/>
              </a:rPr>
              <a:t> normal pour </a:t>
            </a:r>
            <a:r>
              <a:rPr kumimoji="0" lang="en-US" sz="1200" b="0" i="0" u="none" strike="noStrike" kern="1200" cap="none" spc="0" normalizeH="0" baseline="0" noProof="0" dirty="0" err="1">
                <a:ln>
                  <a:noFill/>
                </a:ln>
                <a:solidFill>
                  <a:srgbClr val="000000"/>
                </a:solidFill>
                <a:effectLst/>
                <a:uLnTx/>
                <a:uFillTx/>
                <a:latin typeface="Arial"/>
                <a:cs typeface="Arial"/>
              </a:rPr>
              <a:t>l'âge</a:t>
            </a:r>
            <a:r>
              <a:rPr kumimoji="0" lang="en-US" sz="1200" b="0" i="0" u="none" strike="noStrike" kern="1200" cap="none" spc="0" normalizeH="0" baseline="0" noProof="0" dirty="0">
                <a:ln>
                  <a:noFill/>
                </a:ln>
                <a:solidFill>
                  <a:srgbClr val="000000"/>
                </a:solidFill>
                <a:effectLst/>
                <a:uLnTx/>
                <a:uFillTx/>
                <a:latin typeface="Arial"/>
                <a:cs typeface="Arial"/>
              </a:rPr>
              <a:t>, pas de </a:t>
            </a:r>
            <a:r>
              <a:rPr kumimoji="0" lang="en-US" sz="1200" b="0" i="0" u="none" strike="noStrike" kern="1200" cap="none" spc="0" normalizeH="0" baseline="0" noProof="0" dirty="0" err="1">
                <a:ln>
                  <a:noFill/>
                </a:ln>
                <a:solidFill>
                  <a:srgbClr val="000000"/>
                </a:solidFill>
                <a:effectLst/>
                <a:uLnTx/>
                <a:uFillTx/>
                <a:latin typeface="Arial"/>
                <a:cs typeface="Arial"/>
              </a:rPr>
              <a:t>plaies</a:t>
            </a:r>
            <a:r>
              <a:rPr kumimoji="0" lang="en-US" sz="1200" b="0" i="0" u="none" strike="noStrike" kern="1200" cap="none" spc="0" normalizeH="0" baseline="0" noProof="0" dirty="0">
                <a:ln>
                  <a:noFill/>
                </a:ln>
                <a:solidFill>
                  <a:srgbClr val="000000"/>
                </a:solidFill>
                <a:effectLst/>
                <a:uLnTx/>
                <a:uFillTx/>
                <a:latin typeface="Arial"/>
                <a:cs typeface="Arial"/>
              </a:rPr>
              <a:t> </a:t>
            </a:r>
            <a:r>
              <a:rPr kumimoji="0" lang="en-US" sz="1200" b="0" i="0" u="none" strike="noStrike" kern="1200" cap="none" spc="0" normalizeH="0" baseline="0" noProof="0" dirty="0" err="1">
                <a:ln>
                  <a:noFill/>
                </a:ln>
                <a:solidFill>
                  <a:srgbClr val="000000"/>
                </a:solidFill>
                <a:effectLst/>
                <a:uLnTx/>
                <a:uFillTx/>
                <a:latin typeface="Arial"/>
                <a:cs typeface="Arial"/>
              </a:rPr>
              <a:t>ou</a:t>
            </a:r>
            <a:r>
              <a:rPr kumimoji="0" lang="en-US" sz="1200" b="0" i="0" u="none" strike="noStrike" kern="1200" cap="none" spc="0" normalizeH="0" baseline="0" noProof="0" dirty="0">
                <a:ln>
                  <a:noFill/>
                </a:ln>
                <a:solidFill>
                  <a:srgbClr val="000000"/>
                </a:solidFill>
                <a:effectLst/>
                <a:uLnTx/>
                <a:uFillTx/>
                <a:latin typeface="Arial"/>
                <a:cs typeface="Arial"/>
              </a:rPr>
              <a:t> de </a:t>
            </a:r>
            <a:r>
              <a:rPr kumimoji="0" lang="en-US" sz="1200" b="0" i="0" u="none" strike="noStrike" kern="1200" cap="none" spc="0" normalizeH="0" baseline="0" noProof="0" dirty="0" err="1">
                <a:ln>
                  <a:noFill/>
                </a:ln>
                <a:solidFill>
                  <a:srgbClr val="000000"/>
                </a:solidFill>
                <a:effectLst/>
                <a:uLnTx/>
                <a:uFillTx/>
                <a:latin typeface="Arial"/>
                <a:cs typeface="Arial"/>
              </a:rPr>
              <a:t>blessures</a:t>
            </a:r>
            <a:r>
              <a:rPr kumimoji="0" lang="en-US" sz="1200" b="0" i="0" u="none" strike="noStrike" kern="1200" cap="none" spc="0" normalizeH="0" baseline="0" noProof="0" dirty="0">
                <a:ln>
                  <a:noFill/>
                </a:ln>
                <a:solidFill>
                  <a:srgbClr val="000000"/>
                </a:solidFill>
                <a:effectLst/>
                <a:uLnTx/>
                <a:uFillTx/>
                <a:latin typeface="Arial"/>
                <a:cs typeface="Arial"/>
              </a:rPr>
              <a:t> </a:t>
            </a:r>
            <a:r>
              <a:rPr kumimoji="0" lang="en-US" sz="1200" b="0" i="0" u="none" strike="noStrike" kern="1200" cap="none" spc="0" normalizeH="0" baseline="0" noProof="0" dirty="0" err="1">
                <a:ln>
                  <a:noFill/>
                </a:ln>
                <a:solidFill>
                  <a:srgbClr val="000000"/>
                </a:solidFill>
                <a:effectLst/>
                <a:uLnTx/>
                <a:uFillTx/>
                <a:latin typeface="Arial"/>
                <a:cs typeface="Arial"/>
              </a:rPr>
              <a:t>visibles</a:t>
            </a:r>
            <a:endParaRPr kumimoji="0" lang="en-US" sz="1200" b="1" i="0" u="none" strike="noStrike" kern="1200" cap="none" spc="0" normalizeH="0" baseline="0" noProof="0" dirty="0">
              <a:ln>
                <a:noFill/>
              </a:ln>
              <a:solidFill>
                <a:srgbClr val="000000"/>
              </a:solidFill>
              <a:effectLst/>
              <a:uLnTx/>
              <a:uFillTx/>
              <a:latin typeface="Arial"/>
              <a:cs typeface="Arial"/>
            </a:endParaRPr>
          </a:p>
        </p:txBody>
      </p:sp>
      <p:sp>
        <p:nvSpPr>
          <p:cNvPr id="20" name="Sprechblase: rechteckig 4">
            <a:extLst>
              <a:ext uri="{FF2B5EF4-FFF2-40B4-BE49-F238E27FC236}">
                <a16:creationId xmlns:a16="http://schemas.microsoft.com/office/drawing/2014/main" id="{F15C7613-55DC-4A5C-A35A-C01ECAB1C9E6}"/>
              </a:ext>
            </a:extLst>
          </p:cNvPr>
          <p:cNvSpPr/>
          <p:nvPr/>
        </p:nvSpPr>
        <p:spPr>
          <a:xfrm>
            <a:off x="372120" y="5097163"/>
            <a:ext cx="3212523" cy="943714"/>
          </a:xfrm>
          <a:prstGeom prst="wedgeRectCallout">
            <a:avLst>
              <a:gd name="adj1" fmla="val 59500"/>
              <a:gd name="adj2" fmla="val -76500"/>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100" dirty="0" err="1">
                <a:solidFill>
                  <a:srgbClr val="000000"/>
                </a:solidFill>
              </a:rPr>
              <a:t>Pieds</a:t>
            </a:r>
            <a:r>
              <a:rPr kumimoji="0" lang="en-US" sz="110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onglons</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lang="en-US" sz="1100" b="0" dirty="0">
                <a:solidFill>
                  <a:srgbClr val="000000"/>
                </a:solidFill>
              </a:rPr>
              <a:t>de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bonne longueur (pas de croissance excessive),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solides</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lang="en-US" sz="1100" b="0" dirty="0">
                <a:solidFill>
                  <a:srgbClr val="000000"/>
                </a:solidFill>
              </a:rPr>
              <a:t>(pas de fissures), </a:t>
            </a:r>
            <a:r>
              <a:rPr lang="en-US" sz="1100" b="0" dirty="0" err="1">
                <a:solidFill>
                  <a:srgbClr val="000000"/>
                </a:solidFill>
              </a:rPr>
              <a:t>plante</a:t>
            </a:r>
            <a:r>
              <a:rPr lang="en-US" sz="1100" b="0" dirty="0">
                <a:solidFill>
                  <a:srgbClr val="000000"/>
                </a:solidFill>
              </a:rPr>
              <a:t> des </a:t>
            </a:r>
            <a:r>
              <a:rPr lang="en-US" sz="1100" b="0" dirty="0" err="1">
                <a:solidFill>
                  <a:srgbClr val="000000"/>
                </a:solidFill>
              </a:rPr>
              <a:t>pieds</a:t>
            </a:r>
            <a:r>
              <a:rPr lang="en-US" sz="1100" b="0" dirty="0">
                <a:solidFill>
                  <a:srgbClr val="000000"/>
                </a:solidFill>
              </a:rPr>
              <a:t> </a:t>
            </a:r>
            <a:r>
              <a:rPr lang="en-US" sz="1100" b="0" dirty="0" err="1">
                <a:solidFill>
                  <a:srgbClr val="000000"/>
                </a:solidFill>
              </a:rPr>
              <a:t>saine</a:t>
            </a:r>
            <a:r>
              <a:rPr lang="en-US" sz="1100" b="0" dirty="0">
                <a:solidFill>
                  <a:srgbClr val="000000"/>
                </a:solidFill>
              </a:rPr>
              <a:t> (pas d'ecchymoses) et sans rougeurs, </a:t>
            </a:r>
            <a:r>
              <a:rPr lang="en-US" sz="1100" b="0" dirty="0" err="1">
                <a:solidFill>
                  <a:srgbClr val="000000"/>
                </a:solidFill>
              </a:rPr>
              <a:t>ulcérations</a:t>
            </a:r>
            <a:r>
              <a:rPr lang="en-US" sz="1100" b="0" dirty="0">
                <a:solidFill>
                  <a:srgbClr val="000000"/>
                </a:solidFill>
              </a:rPr>
              <a:t> </a:t>
            </a:r>
            <a:r>
              <a:rPr lang="en-US" sz="1100" b="0" dirty="0" err="1">
                <a:solidFill>
                  <a:srgbClr val="000000"/>
                </a:solidFill>
              </a:rPr>
              <a:t>ou</a:t>
            </a:r>
            <a:r>
              <a:rPr lang="en-US" sz="1100" b="0" dirty="0">
                <a:solidFill>
                  <a:srgbClr val="000000"/>
                </a:solidFill>
              </a:rPr>
              <a:t> </a:t>
            </a:r>
            <a:r>
              <a:rPr lang="en-US" sz="1100" b="0" dirty="0" err="1">
                <a:solidFill>
                  <a:srgbClr val="000000"/>
                </a:solidFill>
              </a:rPr>
              <a:t>mauvaises</a:t>
            </a:r>
            <a:r>
              <a:rPr lang="en-US" sz="1100" b="0" dirty="0">
                <a:solidFill>
                  <a:srgbClr val="000000"/>
                </a:solidFill>
              </a:rPr>
              <a:t> odeurs entre les </a:t>
            </a:r>
            <a:r>
              <a:rPr lang="en-US" sz="1100" b="0" dirty="0" err="1">
                <a:solidFill>
                  <a:srgbClr val="000000"/>
                </a:solidFill>
              </a:rPr>
              <a:t>onglons</a:t>
            </a:r>
            <a:r>
              <a:rPr lang="en-US" sz="1100" b="0" dirty="0">
                <a:solidFill>
                  <a:srgbClr val="000000"/>
                </a:solidFill>
              </a:rPr>
              <a:t> ou sous les </a:t>
            </a:r>
            <a:r>
              <a:rPr lang="en-US" sz="1100" b="0" dirty="0" err="1">
                <a:solidFill>
                  <a:srgbClr val="000000"/>
                </a:solidFill>
              </a:rPr>
              <a:t>pieds</a:t>
            </a: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1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1" name="Sprechblase: rechteckig 4">
            <a:extLst>
              <a:ext uri="{FF2B5EF4-FFF2-40B4-BE49-F238E27FC236}">
                <a16:creationId xmlns:a16="http://schemas.microsoft.com/office/drawing/2014/main" id="{20F316A1-7190-4AC7-A180-B8F67ACEB32E}"/>
              </a:ext>
            </a:extLst>
          </p:cNvPr>
          <p:cNvSpPr/>
          <p:nvPr/>
        </p:nvSpPr>
        <p:spPr>
          <a:xfrm>
            <a:off x="6484957" y="4727644"/>
            <a:ext cx="2197030" cy="1313234"/>
          </a:xfrm>
          <a:prstGeom prst="wedgeRectCallout">
            <a:avLst>
              <a:gd name="adj1" fmla="val -89421"/>
              <a:gd name="adj2" fmla="val -99619"/>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mn-cs"/>
              </a:rPr>
              <a:t>Lait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(en cas de </a:t>
            </a:r>
            <a:r>
              <a:rPr lang="en-US" sz="1100" b="0" dirty="0">
                <a:solidFill>
                  <a:srgbClr val="000000"/>
                </a:solidFill>
              </a:rPr>
              <a:t>production</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100" i="0" u="none" strike="noStrike" kern="1200" cap="none" spc="0" normalizeH="0" baseline="0" noProof="0" dirty="0">
                <a:ln>
                  <a:noFill/>
                </a:ln>
                <a:solidFill>
                  <a:srgbClr val="000000"/>
                </a:solidFill>
                <a:effectLst/>
                <a:uLnTx/>
                <a:uFillTx/>
                <a:latin typeface="Arial" charset="0"/>
                <a:ea typeface="+mn-ea"/>
                <a:cs typeface="+mn-cs"/>
              </a:rPr>
              <a: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couleur, consistance et quantité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normales</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br>
              <a:rPr kumimoji="0" lang="en-US" sz="1100" b="0" i="0" u="none" strike="noStrike" kern="1200" cap="none" spc="0" normalizeH="0" baseline="0" noProof="0" dirty="0">
                <a:ln>
                  <a:noFill/>
                </a:ln>
                <a:solidFill>
                  <a:srgbClr val="000000"/>
                </a:solidFill>
                <a:effectLst/>
                <a:uLnTx/>
                <a:uFillTx/>
                <a:latin typeface="Arial" charset="0"/>
                <a:ea typeface="+mn-ea"/>
                <a:cs typeface="+mn-cs"/>
              </a:rPr>
            </a:br>
            <a:r>
              <a:rPr kumimoji="0" lang="en-US" sz="1100" b="0" i="0" u="none" strike="noStrike" kern="1200" cap="none" spc="0" normalizeH="0" baseline="0" noProof="0" dirty="0">
                <a:ln>
                  <a:noFill/>
                </a:ln>
                <a:solidFill>
                  <a:srgbClr val="000000"/>
                </a:solidFill>
                <a:effectLst/>
                <a:uLnTx/>
                <a:uFillTx/>
                <a:latin typeface="Arial" charset="0"/>
                <a:ea typeface="+mn-ea"/>
                <a:cs typeface="+mn-cs"/>
              </a:rPr>
              <a:t>(pas de changement de couleur,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d'épaississement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de mauvaise odeur ou de diminution soudaine du volume)</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1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2" name="Sprechblase: rechteckig 4">
            <a:extLst>
              <a:ext uri="{FF2B5EF4-FFF2-40B4-BE49-F238E27FC236}">
                <a16:creationId xmlns:a16="http://schemas.microsoft.com/office/drawing/2014/main" id="{35E76C4F-A267-424F-A590-6219991C3840}"/>
              </a:ext>
            </a:extLst>
          </p:cNvPr>
          <p:cNvSpPr/>
          <p:nvPr/>
        </p:nvSpPr>
        <p:spPr>
          <a:xfrm>
            <a:off x="5000017" y="5097164"/>
            <a:ext cx="1361872" cy="943714"/>
          </a:xfrm>
          <a:prstGeom prst="wedgeRectCallout">
            <a:avLst>
              <a:gd name="adj1" fmla="val -26155"/>
              <a:gd name="adj2" fmla="val -160902"/>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i="0" u="none" strike="noStrike" kern="1200" cap="none" spc="0" normalizeH="0" baseline="0" noProof="0" dirty="0" err="1">
                <a:ln>
                  <a:noFill/>
                </a:ln>
                <a:solidFill>
                  <a:srgbClr val="000000"/>
                </a:solidFill>
                <a:effectLst/>
                <a:uLnTx/>
                <a:uFillTx/>
                <a:latin typeface="Arial" charset="0"/>
                <a:ea typeface="+mn-ea"/>
                <a:cs typeface="+mn-cs"/>
              </a:rPr>
              <a:t>Excréments</a:t>
            </a:r>
            <a:r>
              <a:rPr kumimoji="0" lang="en-US" sz="110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pas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complètement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liquides (diarrhée) et sans sang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ni</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vers</a:t>
            </a: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3" name="Sprechblase: rechteckig 22">
            <a:extLst>
              <a:ext uri="{FF2B5EF4-FFF2-40B4-BE49-F238E27FC236}">
                <a16:creationId xmlns:a16="http://schemas.microsoft.com/office/drawing/2014/main" id="{9281DE11-BCCE-4F61-BB44-65CBC783B0E4}"/>
              </a:ext>
            </a:extLst>
          </p:cNvPr>
          <p:cNvSpPr/>
          <p:nvPr/>
        </p:nvSpPr>
        <p:spPr>
          <a:xfrm>
            <a:off x="6541851" y="2098007"/>
            <a:ext cx="2140136" cy="1048406"/>
          </a:xfrm>
          <a:prstGeom prst="wedgeRectCallout">
            <a:avLst>
              <a:gd name="adj1" fmla="val -90063"/>
              <a:gd name="adj2" fmla="val 35211"/>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i="0" u="none" strike="noStrike" kern="1200" cap="none" spc="0" normalizeH="0" baseline="0" noProof="0" dirty="0">
                <a:ln>
                  <a:noFill/>
                </a:ln>
                <a:solidFill>
                  <a:srgbClr val="000000"/>
                </a:solidFill>
                <a:effectLst/>
                <a:uLnTx/>
                <a:uFillTx/>
                <a:latin typeface="Arial" charset="0"/>
                <a:ea typeface="+mn-ea"/>
                <a:cs typeface="+mn-cs"/>
              </a:rPr>
              <a:t>Rumen: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cycle normal (2 à 3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fois</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par 2 minutes), semble plein après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avoir</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mangé</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mais pas trop (pas de ballonnement, de mouvement excessif ou d'absence de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mouvement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1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5" name="Sprechblase: rechteckig 9">
            <a:extLst>
              <a:ext uri="{FF2B5EF4-FFF2-40B4-BE49-F238E27FC236}">
                <a16:creationId xmlns:a16="http://schemas.microsoft.com/office/drawing/2014/main" id="{B3AB6288-35C1-42A1-91B9-B372283175A2}"/>
              </a:ext>
            </a:extLst>
          </p:cNvPr>
          <p:cNvSpPr/>
          <p:nvPr/>
        </p:nvSpPr>
        <p:spPr>
          <a:xfrm>
            <a:off x="372120" y="3074653"/>
            <a:ext cx="2684611" cy="882238"/>
          </a:xfrm>
          <a:prstGeom prst="wedgeRectCallout">
            <a:avLst>
              <a:gd name="adj1" fmla="val 71940"/>
              <a:gd name="adj2" fmla="val 23923"/>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i="0" u="none" strike="noStrike" kern="1200" cap="none" spc="0" normalizeH="0" baseline="0" noProof="0" dirty="0">
                <a:ln>
                  <a:noFill/>
                </a:ln>
                <a:solidFill>
                  <a:srgbClr val="000000"/>
                </a:solidFill>
                <a:effectLst/>
                <a:uLnTx/>
                <a:uFillTx/>
                <a:latin typeface="Arial"/>
                <a:ea typeface="ＭＳ Ｐゴシック" charset="-128"/>
                <a:cs typeface="+mn-cs"/>
              </a:rPr>
              <a:t>Peau et pelage: </a:t>
            </a:r>
            <a:r>
              <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rPr>
              <a:t>pelage </a:t>
            </a:r>
            <a:r>
              <a:rPr kumimoji="0" lang="en-US" sz="1100" b="0" i="0" u="none" strike="noStrike" kern="1200" cap="none" spc="0" normalizeH="0" baseline="0" noProof="0" dirty="0" err="1">
                <a:ln>
                  <a:noFill/>
                </a:ln>
                <a:solidFill>
                  <a:srgbClr val="000000"/>
                </a:solidFill>
                <a:effectLst/>
                <a:uLnTx/>
                <a:uFillTx/>
                <a:latin typeface="Arial"/>
                <a:ea typeface="ＭＳ Ｐゴシック" charset="-128"/>
                <a:cs typeface="+mn-cs"/>
              </a:rPr>
              <a:t>brillant</a:t>
            </a:r>
            <a:r>
              <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en-US" sz="1100" b="0" i="0" u="none" strike="noStrike" kern="1200" cap="none" spc="0" normalizeH="0" baseline="0" noProof="0" dirty="0" err="1">
                <a:ln>
                  <a:noFill/>
                </a:ln>
                <a:solidFill>
                  <a:srgbClr val="000000"/>
                </a:solidFill>
                <a:effectLst/>
                <a:uLnTx/>
                <a:uFillTx/>
                <a:latin typeface="Arial"/>
                <a:ea typeface="ＭＳ Ｐゴシック" charset="-128"/>
                <a:cs typeface="+mn-cs"/>
              </a:rPr>
              <a:t>peau</a:t>
            </a:r>
            <a:r>
              <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en-US" sz="1100" b="0" i="0" u="none" strike="noStrike" kern="1200" cap="none" spc="0" normalizeH="0" baseline="0" noProof="0" dirty="0" err="1">
                <a:ln>
                  <a:noFill/>
                </a:ln>
                <a:solidFill>
                  <a:srgbClr val="000000"/>
                </a:solidFill>
                <a:effectLst/>
                <a:uLnTx/>
                <a:uFillTx/>
                <a:latin typeface="Arial"/>
                <a:ea typeface="ＭＳ Ｐゴシック" charset="-128"/>
                <a:cs typeface="+mn-cs"/>
              </a:rPr>
              <a:t>saine</a:t>
            </a:r>
            <a:r>
              <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rPr>
              <a:t> sans </a:t>
            </a:r>
            <a:r>
              <a:rPr kumimoji="0" lang="en-US" sz="1100" b="0" i="0" u="none" strike="noStrike" kern="1200" cap="none" spc="0" normalizeH="0" baseline="0" noProof="0" dirty="0" err="1">
                <a:ln>
                  <a:noFill/>
                </a:ln>
                <a:solidFill>
                  <a:srgbClr val="000000"/>
                </a:solidFill>
                <a:effectLst/>
                <a:uLnTx/>
                <a:uFillTx/>
                <a:latin typeface="Arial"/>
                <a:ea typeface="ＭＳ Ｐゴシック" charset="-128"/>
                <a:cs typeface="+mn-cs"/>
              </a:rPr>
              <a:t>signes</a:t>
            </a:r>
            <a:r>
              <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rPr>
              <a:t> de perte de poils, de démangeaisons ou de frottements, ou d'autres blessures évidentes, pas de parasites </a:t>
            </a:r>
            <a:r>
              <a:rPr kumimoji="0" lang="en-US" sz="1100" b="0" i="0" u="none" strike="noStrike" kern="1200" cap="none" spc="0" normalizeH="0" baseline="0" noProof="0" dirty="0" err="1">
                <a:ln>
                  <a:noFill/>
                </a:ln>
                <a:solidFill>
                  <a:srgbClr val="000000"/>
                </a:solidFill>
                <a:effectLst/>
                <a:uLnTx/>
                <a:uFillTx/>
                <a:latin typeface="Arial"/>
                <a:ea typeface="ＭＳ Ｐゴシック" charset="-128"/>
                <a:cs typeface="+mn-cs"/>
              </a:rPr>
              <a:t>externes</a:t>
            </a:r>
            <a:r>
              <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rPr>
              <a:t> </a:t>
            </a:r>
          </a:p>
        </p:txBody>
      </p:sp>
      <p:sp>
        <p:nvSpPr>
          <p:cNvPr id="26" name="Sprechblase: rechteckig 9">
            <a:extLst>
              <a:ext uri="{FF2B5EF4-FFF2-40B4-BE49-F238E27FC236}">
                <a16:creationId xmlns:a16="http://schemas.microsoft.com/office/drawing/2014/main" id="{C6B360D6-17F9-45F1-951F-E75FB59E9261}"/>
              </a:ext>
            </a:extLst>
          </p:cNvPr>
          <p:cNvSpPr/>
          <p:nvPr/>
        </p:nvSpPr>
        <p:spPr>
          <a:xfrm>
            <a:off x="372120" y="4037553"/>
            <a:ext cx="2828280" cy="943714"/>
          </a:xfrm>
          <a:prstGeom prst="wedgeRectCallout">
            <a:avLst>
              <a:gd name="adj1" fmla="val 75094"/>
              <a:gd name="adj2" fmla="val -38168"/>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i="0" u="none" strike="noStrike" kern="1200" cap="none" spc="0" normalizeH="0" baseline="0" noProof="0" dirty="0">
                <a:ln>
                  <a:noFill/>
                </a:ln>
                <a:solidFill>
                  <a:srgbClr val="000000"/>
                </a:solidFill>
                <a:effectLst/>
                <a:uLnTx/>
                <a:uFillTx/>
                <a:latin typeface="Arial" charset="0"/>
                <a:ea typeface="+mn-ea"/>
                <a:cs typeface="+mn-cs"/>
              </a:rPr>
              <a:t>Jambes et articulations: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jambes </a:t>
            </a:r>
            <a:r>
              <a:rPr lang="en-US" sz="1100" b="0" dirty="0" err="1">
                <a:solidFill>
                  <a:srgbClr val="000000"/>
                </a:solidFill>
              </a:rPr>
              <a:t>solides</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bien formées, capables de supporter le poids de manière uniforme, articulations de taille uniforme et bougent librement (pas de gonflement ni de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raideur</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1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7" name="Sprechblase: rechteckig 9">
            <a:extLst>
              <a:ext uri="{FF2B5EF4-FFF2-40B4-BE49-F238E27FC236}">
                <a16:creationId xmlns:a16="http://schemas.microsoft.com/office/drawing/2014/main" id="{E6F0E54D-D2AB-4C9B-8217-3C2040CDBD8E}"/>
              </a:ext>
            </a:extLst>
          </p:cNvPr>
          <p:cNvSpPr/>
          <p:nvPr/>
        </p:nvSpPr>
        <p:spPr>
          <a:xfrm>
            <a:off x="372121" y="2237465"/>
            <a:ext cx="2458628" cy="765894"/>
          </a:xfrm>
          <a:prstGeom prst="wedgeRectCallout">
            <a:avLst>
              <a:gd name="adj1" fmla="val 55250"/>
              <a:gd name="adj2" fmla="val 24228"/>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i="0" u="none" strike="noStrike" kern="1200" cap="none" spc="0" normalizeH="0" baseline="0" noProof="0" dirty="0">
                <a:ln>
                  <a:noFill/>
                </a:ln>
                <a:solidFill>
                  <a:srgbClr val="000000"/>
                </a:solidFill>
                <a:effectLst/>
                <a:uLnTx/>
                <a:uFillTx/>
                <a:latin typeface="Arial" charset="0"/>
                <a:ea typeface="+mn-ea"/>
                <a:cs typeface="+mn-cs"/>
              </a:rPr>
              <a:t>Yeux et </a:t>
            </a:r>
            <a:r>
              <a:rPr kumimoji="0" lang="en-US" sz="1100" i="0" u="none" strike="noStrike" kern="1200" cap="none" spc="0" normalizeH="0" baseline="0" noProof="0" dirty="0" err="1">
                <a:ln>
                  <a:noFill/>
                </a:ln>
                <a:solidFill>
                  <a:srgbClr val="000000"/>
                </a:solidFill>
                <a:effectLst/>
                <a:uLnTx/>
                <a:uFillTx/>
                <a:latin typeface="Arial" charset="0"/>
                <a:ea typeface="+mn-ea"/>
                <a:cs typeface="+mn-cs"/>
              </a:rPr>
              <a:t>nez</a:t>
            </a:r>
            <a:r>
              <a:rPr kumimoji="0" lang="en-US" sz="110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propres, sans écoulement (comme un nez larmoyant ou qui coule), sans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odeur</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désagréable au niveau des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narines</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1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8" name="Sprechblase: rechteckig 27">
            <a:extLst>
              <a:ext uri="{FF2B5EF4-FFF2-40B4-BE49-F238E27FC236}">
                <a16:creationId xmlns:a16="http://schemas.microsoft.com/office/drawing/2014/main" id="{BD195186-530C-4094-84AB-3B1E7C3D2257}"/>
              </a:ext>
            </a:extLst>
          </p:cNvPr>
          <p:cNvSpPr/>
          <p:nvPr/>
        </p:nvSpPr>
        <p:spPr>
          <a:xfrm>
            <a:off x="2888940" y="1350248"/>
            <a:ext cx="2828279" cy="790453"/>
          </a:xfrm>
          <a:prstGeom prst="wedgeRectCallout">
            <a:avLst>
              <a:gd name="adj1" fmla="val 1815"/>
              <a:gd name="adj2" fmla="val 81255"/>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i="0" u="none" strike="noStrike" kern="1200" cap="none" spc="0" normalizeH="0" baseline="0" noProof="0" dirty="0" err="1">
                <a:ln>
                  <a:noFill/>
                </a:ln>
                <a:solidFill>
                  <a:srgbClr val="000000"/>
                </a:solidFill>
                <a:effectLst/>
                <a:uLnTx/>
                <a:uFillTx/>
                <a:latin typeface="Arial" charset="0"/>
                <a:ea typeface="+mn-ea"/>
                <a:cs typeface="+mn-cs"/>
              </a:rPr>
              <a:t>Cornes</a:t>
            </a:r>
            <a:r>
              <a:rPr kumimoji="0" lang="en-US" sz="110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intactes, poussant normalement, entourées d'une peau saine (pas de blessures ouvertes, pas de dégâts causés par des insectes autour des cornes).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1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9" name="Sprechblase: rechteckig 28">
            <a:extLst>
              <a:ext uri="{FF2B5EF4-FFF2-40B4-BE49-F238E27FC236}">
                <a16:creationId xmlns:a16="http://schemas.microsoft.com/office/drawing/2014/main" id="{73D2FAAE-F48C-48C0-9BE0-C413656B3E66}"/>
              </a:ext>
            </a:extLst>
          </p:cNvPr>
          <p:cNvSpPr/>
          <p:nvPr/>
        </p:nvSpPr>
        <p:spPr>
          <a:xfrm>
            <a:off x="6541849" y="3239235"/>
            <a:ext cx="2140137" cy="1245216"/>
          </a:xfrm>
          <a:prstGeom prst="wedgeRectCallout">
            <a:avLst>
              <a:gd name="adj1" fmla="val -85516"/>
              <a:gd name="adj2" fmla="val -4634"/>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i="0" u="none" strike="noStrike" kern="1200" cap="none" spc="0" normalizeH="0" baseline="0" noProof="0" dirty="0" err="1">
                <a:ln>
                  <a:noFill/>
                </a:ln>
                <a:solidFill>
                  <a:srgbClr val="000000"/>
                </a:solidFill>
                <a:effectLst/>
                <a:uLnTx/>
                <a:uFillTx/>
                <a:latin typeface="Arial" charset="0"/>
                <a:ea typeface="+mn-ea"/>
                <a:cs typeface="+mn-cs"/>
              </a:rPr>
              <a:t>Pis</a:t>
            </a:r>
            <a:r>
              <a:rPr kumimoji="0" lang="en-US" sz="110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doux, souple, chaque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trayon</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de taille similaire et capable de produire du lait (pas de rougeur, de gonflement, de dureté ou d'absence de production de lait) </a:t>
            </a: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30" name="Sprechblase: rechteckig 29">
            <a:extLst>
              <a:ext uri="{FF2B5EF4-FFF2-40B4-BE49-F238E27FC236}">
                <a16:creationId xmlns:a16="http://schemas.microsoft.com/office/drawing/2014/main" id="{A50112FF-585E-418A-B3C3-C617A4F840F7}"/>
              </a:ext>
            </a:extLst>
          </p:cNvPr>
          <p:cNvSpPr/>
          <p:nvPr/>
        </p:nvSpPr>
        <p:spPr>
          <a:xfrm>
            <a:off x="352943" y="1354655"/>
            <a:ext cx="2456050" cy="802148"/>
          </a:xfrm>
          <a:prstGeom prst="wedgeRectCallout">
            <a:avLst>
              <a:gd name="adj1" fmla="val 56057"/>
              <a:gd name="adj2" fmla="val 78084"/>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361950" algn="l" defTabSz="623888" rtl="0" eaLnBrk="0" fontAlgn="base" latinLnBrk="0" hangingPunct="0">
              <a:lnSpc>
                <a:spcPct val="100000"/>
              </a:lnSpc>
              <a:spcBef>
                <a:spcPct val="10000"/>
              </a:spcBef>
              <a:spcAft>
                <a:spcPct val="10000"/>
              </a:spcAft>
              <a:buClr>
                <a:srgbClr val="000000"/>
              </a:buClr>
              <a:buSzPct val="100000"/>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mn-cs"/>
              </a:rPr>
              <a:t>État </a:t>
            </a:r>
            <a:r>
              <a:rPr kumimoji="0" lang="en-US" sz="1100" i="0" u="none" strike="noStrike" kern="1200" cap="none" spc="0" normalizeH="0" baseline="0" noProof="0" dirty="0">
                <a:ln>
                  <a:noFill/>
                </a:ln>
                <a:solidFill>
                  <a:srgbClr val="000000"/>
                </a:solidFill>
                <a:effectLst/>
                <a:uLnTx/>
                <a:uFillTx/>
                <a:latin typeface="Arial" charset="0"/>
                <a:ea typeface="+mn-ea"/>
                <a:cs typeface="+mn-cs"/>
              </a:rPr>
              <a:t>mental et </a:t>
            </a:r>
            <a:r>
              <a:rPr kumimoji="0" lang="en-US" sz="1100" i="0" u="none" strike="noStrike" kern="1200" cap="none" spc="0" normalizeH="0" baseline="0" noProof="0" dirty="0" err="1">
                <a:ln>
                  <a:noFill/>
                </a:ln>
                <a:solidFill>
                  <a:srgbClr val="000000"/>
                </a:solidFill>
                <a:effectLst/>
                <a:uLnTx/>
                <a:uFillTx/>
                <a:latin typeface="Arial" charset="0"/>
                <a:ea typeface="+mn-ea"/>
                <a:cs typeface="+mn-cs"/>
              </a:rPr>
              <a:t>facilité</a:t>
            </a:r>
            <a:r>
              <a:rPr kumimoji="0" lang="en-US" sz="1100" i="0" u="none" strike="noStrike" kern="1200" cap="none" spc="0" normalizeH="0" baseline="0" noProof="0" dirty="0">
                <a:ln>
                  <a:noFill/>
                </a:ln>
                <a:solidFill>
                  <a:srgbClr val="000000"/>
                </a:solidFill>
                <a:effectLst/>
                <a:uLnTx/>
                <a:uFillTx/>
                <a:latin typeface="Arial" charset="0"/>
                <a:ea typeface="+mn-ea"/>
                <a:cs typeface="+mn-cs"/>
              </a:rPr>
              <a:t> de </a:t>
            </a:r>
            <a:r>
              <a:rPr kumimoji="0" lang="en-US" sz="1100" i="0" u="none" strike="noStrike" kern="1200" cap="none" spc="0" normalizeH="0" baseline="0" noProof="0" dirty="0" err="1">
                <a:ln>
                  <a:noFill/>
                </a:ln>
                <a:solidFill>
                  <a:srgbClr val="000000"/>
                </a:solidFill>
                <a:effectLst/>
                <a:uLnTx/>
                <a:uFillTx/>
                <a:latin typeface="Arial" charset="0"/>
                <a:ea typeface="+mn-ea"/>
                <a:cs typeface="+mn-cs"/>
              </a:rPr>
              <a:t>mouvement</a:t>
            </a:r>
            <a:r>
              <a:rPr kumimoji="0" lang="en-US" sz="110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alerte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coordonné</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peut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marcher et se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tenir</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debout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avec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facilité</a:t>
            </a: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31" name="Sprechblase: rechteckig 30">
            <a:extLst>
              <a:ext uri="{FF2B5EF4-FFF2-40B4-BE49-F238E27FC236}">
                <a16:creationId xmlns:a16="http://schemas.microsoft.com/office/drawing/2014/main" id="{80189E79-831A-4E1C-8E5F-3CAF192431C9}"/>
              </a:ext>
            </a:extLst>
          </p:cNvPr>
          <p:cNvSpPr/>
          <p:nvPr/>
        </p:nvSpPr>
        <p:spPr>
          <a:xfrm>
            <a:off x="5797167" y="1383066"/>
            <a:ext cx="2884820" cy="614510"/>
          </a:xfrm>
          <a:prstGeom prst="wedgeRectCallout">
            <a:avLst>
              <a:gd name="adj1" fmla="val -86292"/>
              <a:gd name="adj2" fmla="val 118862"/>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361950" algn="l" defTabSz="623888" rtl="0" eaLnBrk="0" fontAlgn="base" latinLnBrk="0" hangingPunct="0">
              <a:lnSpc>
                <a:spcPct val="100000"/>
              </a:lnSpc>
              <a:spcBef>
                <a:spcPct val="10000"/>
              </a:spcBef>
              <a:spcAft>
                <a:spcPct val="10000"/>
              </a:spcAft>
              <a:buClr>
                <a:srgbClr val="000000"/>
              </a:buClr>
              <a:buSzPct val="100000"/>
              <a:buFontTx/>
              <a:buNone/>
              <a:tabLst/>
              <a:defRPr/>
            </a:pPr>
            <a:r>
              <a:rPr kumimoji="0" lang="en-US" sz="1100" i="0" u="none" strike="noStrike" kern="1200" cap="none" spc="0" normalizeH="0" baseline="0" noProof="0" dirty="0">
                <a:ln>
                  <a:noFill/>
                </a:ln>
                <a:solidFill>
                  <a:srgbClr val="000000"/>
                </a:solidFill>
                <a:effectLst/>
                <a:uLnTx/>
                <a:uFillTx/>
                <a:latin typeface="Arial" charset="0"/>
                <a:ea typeface="+mn-ea"/>
                <a:cs typeface="+mn-cs"/>
              </a:rPr>
              <a:t>Respiration: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rythme normal sans effort apparent, </a:t>
            </a:r>
            <a:r>
              <a:rPr lang="en-US" sz="1100" b="0" dirty="0">
                <a:solidFill>
                  <a:srgbClr val="000000"/>
                </a:solidFill>
              </a:rPr>
              <a:t>bouche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fermée, respiration silencieuse sans éternuement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ni</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toux</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6" name="Sprechblase: rechteckig 4">
            <a:extLst>
              <a:ext uri="{FF2B5EF4-FFF2-40B4-BE49-F238E27FC236}">
                <a16:creationId xmlns:a16="http://schemas.microsoft.com/office/drawing/2014/main" id="{5DE3730A-8D8A-42EF-BC4F-E18A6E71C8F1}"/>
              </a:ext>
            </a:extLst>
          </p:cNvPr>
          <p:cNvSpPr/>
          <p:nvPr/>
        </p:nvSpPr>
        <p:spPr>
          <a:xfrm>
            <a:off x="3645669" y="5097163"/>
            <a:ext cx="1231280" cy="943714"/>
          </a:xfrm>
          <a:prstGeom prst="wedgeRectCallout">
            <a:avLst>
              <a:gd name="adj1" fmla="val 39628"/>
              <a:gd name="adj2" fmla="val -209395"/>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i="0" u="none" strike="noStrike" kern="1200" cap="none" spc="0" normalizeH="0" baseline="0" noProof="0" dirty="0">
                <a:ln>
                  <a:noFill/>
                </a:ln>
                <a:solidFill>
                  <a:srgbClr val="000000"/>
                </a:solidFill>
                <a:effectLst/>
                <a:uLnTx/>
                <a:uFillTx/>
                <a:latin typeface="Arial" charset="0"/>
                <a:ea typeface="+mn-ea"/>
                <a:cs typeface="+mn-cs"/>
              </a:rPr>
              <a:t>Température </a:t>
            </a:r>
            <a:r>
              <a:rPr kumimoji="0" lang="en-US" sz="1100" i="0" u="none" strike="noStrike" kern="1200" cap="none" spc="0" normalizeH="0" baseline="0" noProof="0" dirty="0" err="1">
                <a:ln>
                  <a:noFill/>
                </a:ln>
                <a:solidFill>
                  <a:srgbClr val="000000"/>
                </a:solidFill>
                <a:effectLst/>
                <a:uLnTx/>
                <a:uFillTx/>
                <a:latin typeface="Arial" charset="0"/>
                <a:ea typeface="+mn-ea"/>
                <a:cs typeface="+mn-cs"/>
              </a:rPr>
              <a:t>corporelle</a:t>
            </a:r>
            <a:r>
              <a:rPr kumimoji="0" lang="en-US" sz="1100" i="0" u="none" strike="noStrike" kern="1200" cap="none" spc="0" normalizeH="0" baseline="0" noProof="0" dirty="0">
                <a:ln>
                  <a:noFill/>
                </a:ln>
                <a:solidFill>
                  <a:srgbClr val="000000"/>
                </a:solidFill>
                <a:effectLst/>
                <a:uLnTx/>
                <a:uFillTx/>
                <a:latin typeface="Arial" charset="0"/>
                <a:ea typeface="+mn-ea"/>
                <a:cs typeface="+mn-cs"/>
              </a:rPr>
              <a:t> </a:t>
            </a:r>
            <a:r>
              <a:rPr lang="en-US" sz="1100" dirty="0" err="1">
                <a:solidFill>
                  <a:srgbClr val="000000"/>
                </a:solidFill>
              </a:rPr>
              <a:t>nominale</a:t>
            </a:r>
            <a:r>
              <a:rPr lang="en-US" sz="1100" dirty="0">
                <a:solidFill>
                  <a:srgbClr val="000000"/>
                </a:solidFill>
              </a:rPr>
              <a: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38,3 à 38,8 °C (pour les adultes)</a:t>
            </a: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984252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018696A-1D1C-4237-A1A9-F29307944B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1760" y="2376180"/>
            <a:ext cx="3960440" cy="2611741"/>
          </a:xfrm>
          <a:prstGeom prst="rect">
            <a:avLst/>
          </a:prstGeom>
        </p:spPr>
      </p:pic>
      <p:sp>
        <p:nvSpPr>
          <p:cNvPr id="2" name="Titel 1"/>
          <p:cNvSpPr>
            <a:spLocks noGrp="1"/>
          </p:cNvSpPr>
          <p:nvPr>
            <p:ph type="title"/>
          </p:nvPr>
        </p:nvSpPr>
        <p:spPr>
          <a:xfrm>
            <a:off x="467546" y="115263"/>
            <a:ext cx="6796749" cy="717550"/>
          </a:xfrm>
        </p:spPr>
        <p:txBody>
          <a:bodyPr/>
          <a:lstStyle/>
          <a:p>
            <a:r>
              <a:rPr lang="de-DE" dirty="0" err="1"/>
              <a:t>Caractéristiques</a:t>
            </a:r>
            <a:r>
              <a:rPr lang="de-DE" dirty="0"/>
              <a:t> des </a:t>
            </a:r>
            <a:r>
              <a:rPr lang="de-DE" dirty="0" err="1"/>
              <a:t>bovins</a:t>
            </a:r>
            <a:r>
              <a:rPr lang="de-DE" dirty="0"/>
              <a:t> malades</a:t>
            </a:r>
          </a:p>
        </p:txBody>
      </p:sp>
      <p:sp>
        <p:nvSpPr>
          <p:cNvPr id="5" name="Sprechblase: rechteckig 4">
            <a:extLst>
              <a:ext uri="{FF2B5EF4-FFF2-40B4-BE49-F238E27FC236}">
                <a16:creationId xmlns:a16="http://schemas.microsoft.com/office/drawing/2014/main" id="{F014584D-E95B-456A-AB8D-84F4A32BC25E}"/>
              </a:ext>
            </a:extLst>
          </p:cNvPr>
          <p:cNvSpPr/>
          <p:nvPr/>
        </p:nvSpPr>
        <p:spPr>
          <a:xfrm>
            <a:off x="6178550" y="3566356"/>
            <a:ext cx="2497904" cy="922977"/>
          </a:xfrm>
          <a:prstGeom prst="wedgeRectCallout">
            <a:avLst>
              <a:gd name="adj1" fmla="val -84647"/>
              <a:gd name="adj2" fmla="val -32959"/>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a:defRPr/>
            </a:pPr>
            <a:r>
              <a:rPr lang="en-US" sz="1100" dirty="0">
                <a:solidFill>
                  <a:srgbClr val="000000"/>
                </a:solidFill>
              </a:rPr>
              <a:t>Lait </a:t>
            </a:r>
            <a:r>
              <a:rPr lang="en-US" sz="1100" b="0" dirty="0">
                <a:solidFill>
                  <a:srgbClr val="000000"/>
                </a:solidFill>
              </a:rPr>
              <a:t>(en cas de production)</a:t>
            </a:r>
            <a:r>
              <a:rPr lang="en-US" sz="1100" dirty="0">
                <a:solidFill>
                  <a:srgbClr val="000000"/>
                </a:solidFill>
              </a:rPr>
              <a:t>: </a:t>
            </a:r>
            <a:r>
              <a:rPr lang="en-US" sz="1100" b="0" dirty="0">
                <a:solidFill>
                  <a:srgbClr val="000000"/>
                </a:solidFill>
              </a:rPr>
              <a:t>couleur, consistance, quantité anormales (</a:t>
            </a:r>
            <a:r>
              <a:rPr lang="en-US" sz="1100" b="0" dirty="0" err="1">
                <a:solidFill>
                  <a:srgbClr val="000000"/>
                </a:solidFill>
              </a:rPr>
              <a:t>p.ex</a:t>
            </a:r>
            <a:r>
              <a:rPr lang="en-US" sz="1100" b="0" dirty="0">
                <a:solidFill>
                  <a:srgbClr val="000000"/>
                </a:solidFill>
              </a:rPr>
              <a:t>. changement de couleur, épaississement, mauvaise odeur ou diminution soudaine du volume)</a:t>
            </a:r>
          </a:p>
        </p:txBody>
      </p:sp>
      <p:sp>
        <p:nvSpPr>
          <p:cNvPr id="6" name="Sprechblase: rechteckig 5">
            <a:extLst>
              <a:ext uri="{FF2B5EF4-FFF2-40B4-BE49-F238E27FC236}">
                <a16:creationId xmlns:a16="http://schemas.microsoft.com/office/drawing/2014/main" id="{36BDD8E7-AF38-4776-81B7-193CE41F4DE1}"/>
              </a:ext>
            </a:extLst>
          </p:cNvPr>
          <p:cNvSpPr/>
          <p:nvPr/>
        </p:nvSpPr>
        <p:spPr>
          <a:xfrm>
            <a:off x="3167944" y="1397681"/>
            <a:ext cx="1359606" cy="1107797"/>
          </a:xfrm>
          <a:prstGeom prst="wedgeRectCallout">
            <a:avLst>
              <a:gd name="adj1" fmla="val -58855"/>
              <a:gd name="adj2" fmla="val 75889"/>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a:defRPr/>
            </a:pPr>
            <a:r>
              <a:rPr lang="en-US" sz="1100" dirty="0" err="1">
                <a:solidFill>
                  <a:srgbClr val="000000"/>
                </a:solidFill>
              </a:rPr>
              <a:t>Cornes</a:t>
            </a:r>
            <a:r>
              <a:rPr lang="en-US" sz="1100" dirty="0">
                <a:solidFill>
                  <a:srgbClr val="000000"/>
                </a:solidFill>
              </a:rPr>
              <a:t>: </a:t>
            </a:r>
            <a:r>
              <a:rPr lang="en-US" sz="1100" b="0" dirty="0">
                <a:solidFill>
                  <a:srgbClr val="000000"/>
                </a:solidFill>
              </a:rPr>
              <a:t>cassées, saignantes, peau environnante </a:t>
            </a:r>
            <a:r>
              <a:rPr lang="en-US" sz="1100" b="0" dirty="0" err="1">
                <a:solidFill>
                  <a:srgbClr val="000000"/>
                </a:solidFill>
              </a:rPr>
              <a:t>endommagée</a:t>
            </a:r>
            <a:r>
              <a:rPr lang="en-US" sz="1100" b="0" dirty="0">
                <a:solidFill>
                  <a:srgbClr val="000000"/>
                </a:solidFill>
              </a:rPr>
              <a:t> </a:t>
            </a:r>
            <a:br>
              <a:rPr lang="en-US" sz="1100" b="0" dirty="0">
                <a:solidFill>
                  <a:srgbClr val="000000"/>
                </a:solidFill>
              </a:rPr>
            </a:br>
            <a:r>
              <a:rPr lang="en-US" sz="1100" b="0" dirty="0">
                <a:solidFill>
                  <a:srgbClr val="000000"/>
                </a:solidFill>
              </a:rPr>
              <a:t>(par exemple par des insectes)  </a:t>
            </a:r>
          </a:p>
        </p:txBody>
      </p:sp>
      <p:sp>
        <p:nvSpPr>
          <p:cNvPr id="7" name="Sprechblase: rechteckig 6">
            <a:extLst>
              <a:ext uri="{FF2B5EF4-FFF2-40B4-BE49-F238E27FC236}">
                <a16:creationId xmlns:a16="http://schemas.microsoft.com/office/drawing/2014/main" id="{3BA674D8-BD08-4614-8F57-2146B105EC70}"/>
              </a:ext>
            </a:extLst>
          </p:cNvPr>
          <p:cNvSpPr/>
          <p:nvPr/>
        </p:nvSpPr>
        <p:spPr>
          <a:xfrm>
            <a:off x="6614558" y="1397681"/>
            <a:ext cx="2042305" cy="978499"/>
          </a:xfrm>
          <a:prstGeom prst="wedgeRectCallout">
            <a:avLst>
              <a:gd name="adj1" fmla="val -82681"/>
              <a:gd name="adj2" fmla="val 59897"/>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a:defRPr/>
            </a:pPr>
            <a:r>
              <a:rPr lang="en-US" sz="1100" dirty="0" err="1">
                <a:solidFill>
                  <a:srgbClr val="000000"/>
                </a:solidFill>
              </a:rPr>
              <a:t>Pis</a:t>
            </a:r>
            <a:r>
              <a:rPr lang="en-US" sz="1100" dirty="0">
                <a:solidFill>
                  <a:srgbClr val="000000"/>
                </a:solidFill>
              </a:rPr>
              <a:t>: </a:t>
            </a:r>
            <a:r>
              <a:rPr lang="en-US" sz="1100" b="0" dirty="0">
                <a:solidFill>
                  <a:srgbClr val="000000"/>
                </a:solidFill>
              </a:rPr>
              <a:t>gonflé, rouge, dur, douloureux dans un ou plusieurs quartiers +/- production de lait anormale ou réduite  </a:t>
            </a:r>
            <a:endParaRPr lang="en-US" sz="1100" b="0" dirty="0">
              <a:solidFill>
                <a:srgbClr val="000000"/>
              </a:solidFill>
              <a:latin typeface="Arial"/>
              <a:ea typeface="ＭＳ Ｐゴシック" charset="-128"/>
            </a:endParaRPr>
          </a:p>
        </p:txBody>
      </p:sp>
      <p:sp>
        <p:nvSpPr>
          <p:cNvPr id="8" name="Sprechblase: rechteckig 7">
            <a:extLst>
              <a:ext uri="{FF2B5EF4-FFF2-40B4-BE49-F238E27FC236}">
                <a16:creationId xmlns:a16="http://schemas.microsoft.com/office/drawing/2014/main" id="{E7F1E5AC-8EE2-48B2-A38B-F49E1CCF7A8A}"/>
              </a:ext>
            </a:extLst>
          </p:cNvPr>
          <p:cNvSpPr/>
          <p:nvPr/>
        </p:nvSpPr>
        <p:spPr>
          <a:xfrm>
            <a:off x="265461" y="1388156"/>
            <a:ext cx="2783976" cy="988024"/>
          </a:xfrm>
          <a:prstGeom prst="wedgeRectCallout">
            <a:avLst>
              <a:gd name="adj1" fmla="val 36871"/>
              <a:gd name="adj2" fmla="val 72565"/>
            </a:avLst>
          </a:prstGeom>
          <a:solidFill>
            <a:schemeClr val="accent2">
              <a:lumMod val="40000"/>
              <a:lumOff val="60000"/>
              <a:alpha val="80000"/>
            </a:scheme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mn-cs"/>
              </a:rPr>
              <a:t>État mental et </a:t>
            </a:r>
            <a:r>
              <a:rPr kumimoji="0" lang="en-US" sz="1100" b="1" i="0" u="none" strike="noStrike" kern="1200" cap="none" spc="0" normalizeH="0" baseline="0" noProof="0" dirty="0" err="1">
                <a:ln>
                  <a:noFill/>
                </a:ln>
                <a:solidFill>
                  <a:srgbClr val="000000"/>
                </a:solidFill>
                <a:effectLst/>
                <a:uLnTx/>
                <a:uFillTx/>
                <a:latin typeface="Arial" charset="0"/>
                <a:ea typeface="+mn-ea"/>
                <a:cs typeface="+mn-cs"/>
              </a:rPr>
              <a:t>facilité</a:t>
            </a:r>
            <a:r>
              <a:rPr kumimoji="0" lang="en-US" sz="1100" b="1" i="0" u="none" strike="noStrike" kern="1200" cap="none" spc="0" normalizeH="0" baseline="0" noProof="0" dirty="0">
                <a:ln>
                  <a:noFill/>
                </a:ln>
                <a:solidFill>
                  <a:srgbClr val="000000"/>
                </a:solidFill>
                <a:effectLst/>
                <a:uLnTx/>
                <a:uFillTx/>
                <a:latin typeface="Arial" charset="0"/>
                <a:ea typeface="+mn-ea"/>
                <a:cs typeface="+mn-cs"/>
              </a:rPr>
              <a:t> de </a:t>
            </a:r>
            <a:r>
              <a:rPr kumimoji="0" lang="en-US" sz="1100" b="1" i="0" u="none" strike="noStrike" kern="1200" cap="none" spc="0" normalizeH="0" baseline="0" noProof="0" dirty="0" err="1">
                <a:ln>
                  <a:noFill/>
                </a:ln>
                <a:solidFill>
                  <a:srgbClr val="000000"/>
                </a:solidFill>
                <a:effectLst/>
                <a:uLnTx/>
                <a:uFillTx/>
                <a:latin typeface="Arial" charset="0"/>
                <a:ea typeface="+mn-ea"/>
                <a:cs typeface="+mn-cs"/>
              </a:rPr>
              <a:t>mouvement</a:t>
            </a:r>
            <a:r>
              <a:rPr kumimoji="0" lang="en-US" sz="11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L’individu</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semble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ne pas savoir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où</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lang="en-US" sz="1100" b="0" dirty="0" err="1">
                <a:solidFill>
                  <a:srgbClr val="000000"/>
                </a:solidFill>
              </a:rPr>
              <a:t>il</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lang="en-US" sz="1100" b="0" dirty="0">
                <a:solidFill>
                  <a:srgbClr val="000000"/>
                </a:solidFill>
              </a:rPr>
              <a:t>se </a:t>
            </a:r>
            <a:r>
              <a:rPr lang="en-US" sz="1100" b="0" dirty="0" err="1">
                <a:solidFill>
                  <a:srgbClr val="000000"/>
                </a:solidFill>
              </a:rPr>
              <a:t>trouve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regarde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le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ciel</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ou</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 le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cou</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tordu</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marche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en</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boitant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ou</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difficilement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ou</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n'est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pas capable de se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tenir</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debout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a:t>
            </a:r>
          </a:p>
        </p:txBody>
      </p:sp>
      <p:sp>
        <p:nvSpPr>
          <p:cNvPr id="9" name="Sprechblase: rechteckig 8">
            <a:extLst>
              <a:ext uri="{FF2B5EF4-FFF2-40B4-BE49-F238E27FC236}">
                <a16:creationId xmlns:a16="http://schemas.microsoft.com/office/drawing/2014/main" id="{58CAE0C7-86B7-4ADD-A387-2D0E65B5E027}"/>
              </a:ext>
            </a:extLst>
          </p:cNvPr>
          <p:cNvSpPr/>
          <p:nvPr/>
        </p:nvSpPr>
        <p:spPr>
          <a:xfrm>
            <a:off x="4646057" y="1400828"/>
            <a:ext cx="1849994" cy="803084"/>
          </a:xfrm>
          <a:prstGeom prst="wedgeRectCallout">
            <a:avLst>
              <a:gd name="adj1" fmla="val -49618"/>
              <a:gd name="adj2" fmla="val 104283"/>
            </a:avLst>
          </a:prstGeom>
          <a:solidFill>
            <a:schemeClr val="accent2">
              <a:lumMod val="40000"/>
              <a:lumOff val="60000"/>
              <a:alpha val="80000"/>
            </a:scheme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mn-cs"/>
              </a:rPr>
              <a:t>Respiration: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plus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rapide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que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normale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avec effort,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bruyante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lang="en-US" sz="1100" b="0" dirty="0">
                <a:solidFill>
                  <a:srgbClr val="000000"/>
                </a:solidFill>
              </a:rPr>
              <a:t>bouche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ouverte,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éternuements</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ou</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toux</a:t>
            </a: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Sprechblase: rechteckig 9">
            <a:extLst>
              <a:ext uri="{FF2B5EF4-FFF2-40B4-BE49-F238E27FC236}">
                <a16:creationId xmlns:a16="http://schemas.microsoft.com/office/drawing/2014/main" id="{D8B407DF-2772-4840-A369-EAA025D24AB0}"/>
              </a:ext>
            </a:extLst>
          </p:cNvPr>
          <p:cNvSpPr/>
          <p:nvPr/>
        </p:nvSpPr>
        <p:spPr>
          <a:xfrm>
            <a:off x="265462" y="3538176"/>
            <a:ext cx="2643338" cy="1124120"/>
          </a:xfrm>
          <a:prstGeom prst="wedgeRectCallout">
            <a:avLst>
              <a:gd name="adj1" fmla="val 68980"/>
              <a:gd name="adj2" fmla="val -46767"/>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a:defRPr/>
            </a:pPr>
            <a:r>
              <a:rPr kumimoji="0" lang="en-US" sz="1100" b="1" i="0" u="none" strike="noStrike" kern="1200" cap="none" spc="0" normalizeH="0" baseline="0" noProof="0" dirty="0" err="1">
                <a:ln>
                  <a:noFill/>
                </a:ln>
                <a:solidFill>
                  <a:srgbClr val="000000"/>
                </a:solidFill>
                <a:effectLst/>
                <a:uLnTx/>
                <a:uFillTx/>
                <a:latin typeface="Arial" charset="0"/>
                <a:ea typeface="+mn-ea"/>
                <a:cs typeface="+mn-cs"/>
              </a:rPr>
              <a:t>Peau</a:t>
            </a:r>
            <a:r>
              <a:rPr kumimoji="0" lang="en-US" sz="1100" b="1" i="0" u="none" strike="noStrike" kern="1200" cap="none" spc="0" normalizeH="0" baseline="0" noProof="0" dirty="0">
                <a:ln>
                  <a:noFill/>
                </a:ln>
                <a:solidFill>
                  <a:srgbClr val="000000"/>
                </a:solidFill>
                <a:effectLst/>
                <a:uLnTx/>
                <a:uFillTx/>
                <a:latin typeface="Arial" charset="0"/>
                <a:ea typeface="+mn-ea"/>
                <a:cs typeface="+mn-cs"/>
              </a:rPr>
              <a:t> et pelage: </a:t>
            </a:r>
            <a:r>
              <a:rPr lang="en-US" sz="1100" b="0" dirty="0">
                <a:solidFill>
                  <a:srgbClr val="000000"/>
                </a:solidFill>
                <a:latin typeface="Arial"/>
                <a:ea typeface="ＭＳ Ｐゴシック" charset="-128"/>
              </a:rPr>
              <a:t>pelage </a:t>
            </a:r>
            <a:r>
              <a:rPr lang="en-US" sz="1100" b="0" dirty="0" err="1">
                <a:solidFill>
                  <a:srgbClr val="000000"/>
                </a:solidFill>
                <a:latin typeface="Arial"/>
                <a:ea typeface="ＭＳ Ｐゴシック" charset="-128"/>
              </a:rPr>
              <a:t>terne</a:t>
            </a:r>
            <a:r>
              <a:rPr lang="en-US" sz="1100" b="0" dirty="0">
                <a:solidFill>
                  <a:srgbClr val="000000"/>
                </a:solidFill>
                <a:latin typeface="Arial"/>
                <a:ea typeface="ＭＳ Ｐゴシック" charset="-128"/>
              </a:rPr>
              <a:t>, </a:t>
            </a:r>
            <a:r>
              <a:rPr lang="en-US" sz="1100" b="0" dirty="0" err="1">
                <a:solidFill>
                  <a:srgbClr val="000000"/>
                </a:solidFill>
                <a:latin typeface="Arial"/>
                <a:ea typeface="ＭＳ Ｐゴシック" charset="-128"/>
              </a:rPr>
              <a:t>rugueux</a:t>
            </a:r>
            <a:r>
              <a:rPr lang="en-US" sz="1100" b="0" dirty="0">
                <a:solidFill>
                  <a:srgbClr val="000000"/>
                </a:solidFill>
                <a:latin typeface="Arial"/>
                <a:ea typeface="ＭＳ Ｐゴシック" charset="-128"/>
              </a:rPr>
              <a:t> et </a:t>
            </a:r>
            <a:r>
              <a:rPr lang="en-US" sz="1100" b="0" dirty="0" err="1">
                <a:solidFill>
                  <a:srgbClr val="000000"/>
                </a:solidFill>
                <a:latin typeface="Arial"/>
                <a:ea typeface="ＭＳ Ｐゴシック" charset="-128"/>
              </a:rPr>
              <a:t>présentant</a:t>
            </a:r>
            <a:r>
              <a:rPr lang="en-US" sz="1100" b="0" dirty="0">
                <a:solidFill>
                  <a:srgbClr val="000000"/>
                </a:solidFill>
                <a:latin typeface="Arial"/>
                <a:ea typeface="ＭＳ Ｐゴシック" charset="-128"/>
              </a:rPr>
              <a:t> des </a:t>
            </a:r>
            <a:r>
              <a:rPr lang="en-US" sz="1100" b="0" dirty="0" err="1">
                <a:solidFill>
                  <a:srgbClr val="000000"/>
                </a:solidFill>
                <a:latin typeface="Arial"/>
                <a:ea typeface="ＭＳ Ｐゴシック" charset="-128"/>
              </a:rPr>
              <a:t>signes</a:t>
            </a:r>
            <a:r>
              <a:rPr lang="en-US" sz="1100" b="0" dirty="0">
                <a:solidFill>
                  <a:srgbClr val="000000"/>
                </a:solidFill>
                <a:latin typeface="Arial"/>
                <a:ea typeface="ＭＳ Ｐゴシック" charset="-128"/>
              </a:rPr>
              <a:t> de </a:t>
            </a:r>
            <a:r>
              <a:rPr lang="en-US" sz="1100" b="0" dirty="0" err="1">
                <a:solidFill>
                  <a:srgbClr val="000000"/>
                </a:solidFill>
                <a:latin typeface="Arial"/>
                <a:ea typeface="ＭＳ Ｐゴシック" charset="-128"/>
              </a:rPr>
              <a:t>perte</a:t>
            </a:r>
            <a:r>
              <a:rPr lang="en-US" sz="1100" b="0" dirty="0">
                <a:solidFill>
                  <a:srgbClr val="000000"/>
                </a:solidFill>
                <a:latin typeface="Arial"/>
                <a:ea typeface="ＭＳ Ｐゴシック" charset="-128"/>
              </a:rPr>
              <a:t> de </a:t>
            </a:r>
            <a:r>
              <a:rPr lang="en-US" sz="1100" b="0" dirty="0" err="1">
                <a:solidFill>
                  <a:srgbClr val="000000"/>
                </a:solidFill>
                <a:latin typeface="Arial"/>
                <a:ea typeface="ＭＳ Ｐゴシック" charset="-128"/>
              </a:rPr>
              <a:t>poils</a:t>
            </a:r>
            <a:r>
              <a:rPr lang="en-US" sz="1100" b="0" dirty="0">
                <a:solidFill>
                  <a:srgbClr val="000000"/>
                </a:solidFill>
                <a:latin typeface="Arial"/>
                <a:ea typeface="ＭＳ Ｐゴシック" charset="-128"/>
              </a:rPr>
              <a:t>, des </a:t>
            </a:r>
            <a:r>
              <a:rPr lang="en-US" sz="1100" b="0" dirty="0" err="1">
                <a:solidFill>
                  <a:srgbClr val="000000"/>
                </a:solidFill>
                <a:latin typeface="Arial"/>
                <a:ea typeface="ＭＳ Ｐゴシック" charset="-128"/>
              </a:rPr>
              <a:t>démangeaisons</a:t>
            </a:r>
            <a:r>
              <a:rPr lang="en-US" sz="1100" b="0" dirty="0">
                <a:solidFill>
                  <a:srgbClr val="000000"/>
                </a:solidFill>
                <a:latin typeface="Arial"/>
                <a:ea typeface="ＭＳ Ｐゴシック" charset="-128"/>
              </a:rPr>
              <a:t> </a:t>
            </a:r>
            <a:r>
              <a:rPr lang="en-US" sz="1100" b="0" dirty="0" err="1">
                <a:solidFill>
                  <a:srgbClr val="000000"/>
                </a:solidFill>
                <a:latin typeface="Arial"/>
                <a:ea typeface="ＭＳ Ｐゴシック" charset="-128"/>
              </a:rPr>
              <a:t>ou</a:t>
            </a:r>
            <a:r>
              <a:rPr lang="en-US" sz="1100" b="0" dirty="0">
                <a:solidFill>
                  <a:srgbClr val="000000"/>
                </a:solidFill>
                <a:latin typeface="Arial"/>
                <a:ea typeface="ＭＳ Ｐゴシック" charset="-128"/>
              </a:rPr>
              <a:t> des </a:t>
            </a:r>
            <a:r>
              <a:rPr lang="en-US" sz="1100" b="0" dirty="0" err="1">
                <a:solidFill>
                  <a:srgbClr val="000000"/>
                </a:solidFill>
                <a:latin typeface="Arial"/>
                <a:ea typeface="ＭＳ Ｐゴシック" charset="-128"/>
              </a:rPr>
              <a:t>frottements</a:t>
            </a:r>
            <a:r>
              <a:rPr lang="en-US" sz="1100" b="0" dirty="0">
                <a:solidFill>
                  <a:srgbClr val="000000"/>
                </a:solidFill>
                <a:latin typeface="Arial"/>
                <a:ea typeface="ＭＳ Ｐゴシック" charset="-128"/>
              </a:rPr>
              <a:t>, </a:t>
            </a:r>
            <a:r>
              <a:rPr lang="en-US" sz="1100" b="0" dirty="0" err="1">
                <a:solidFill>
                  <a:srgbClr val="000000"/>
                </a:solidFill>
                <a:latin typeface="Arial"/>
                <a:ea typeface="ＭＳ Ｐゴシック" charset="-128"/>
              </a:rPr>
              <a:t>d'autres</a:t>
            </a:r>
            <a:r>
              <a:rPr lang="en-US" sz="1100" b="0" dirty="0">
                <a:solidFill>
                  <a:srgbClr val="000000"/>
                </a:solidFill>
                <a:latin typeface="Arial"/>
                <a:ea typeface="ＭＳ Ｐゴシック" charset="-128"/>
              </a:rPr>
              <a:t> </a:t>
            </a:r>
            <a:r>
              <a:rPr lang="en-US" sz="1100" b="0" dirty="0" err="1">
                <a:solidFill>
                  <a:srgbClr val="000000"/>
                </a:solidFill>
                <a:latin typeface="Arial"/>
                <a:ea typeface="ＭＳ Ｐゴシック" charset="-128"/>
              </a:rPr>
              <a:t>blessures</a:t>
            </a:r>
            <a:r>
              <a:rPr lang="en-US" sz="1100" b="0" dirty="0">
                <a:solidFill>
                  <a:srgbClr val="000000"/>
                </a:solidFill>
                <a:latin typeface="Arial"/>
                <a:ea typeface="ＭＳ Ｐゴシック" charset="-128"/>
              </a:rPr>
              <a:t> </a:t>
            </a:r>
            <a:r>
              <a:rPr lang="en-US" sz="1100" b="0" dirty="0" err="1">
                <a:solidFill>
                  <a:srgbClr val="000000"/>
                </a:solidFill>
                <a:latin typeface="Arial"/>
                <a:ea typeface="ＭＳ Ｐゴシック" charset="-128"/>
              </a:rPr>
              <a:t>évidentes</a:t>
            </a:r>
            <a:r>
              <a:rPr lang="en-US" sz="1100" b="0" dirty="0">
                <a:solidFill>
                  <a:srgbClr val="000000"/>
                </a:solidFill>
                <a:latin typeface="Arial"/>
                <a:ea typeface="ＭＳ Ｐゴシック" charset="-128"/>
              </a:rPr>
              <a:t> et/</a:t>
            </a:r>
            <a:r>
              <a:rPr lang="en-US" sz="1100" b="0" dirty="0" err="1">
                <a:solidFill>
                  <a:srgbClr val="000000"/>
                </a:solidFill>
                <a:latin typeface="Arial"/>
                <a:ea typeface="ＭＳ Ｐゴシック" charset="-128"/>
              </a:rPr>
              <a:t>ou</a:t>
            </a:r>
            <a:r>
              <a:rPr lang="en-US" sz="1100" b="0" dirty="0">
                <a:solidFill>
                  <a:srgbClr val="000000"/>
                </a:solidFill>
                <a:latin typeface="Arial"/>
                <a:ea typeface="ＭＳ Ｐゴシック" charset="-128"/>
              </a:rPr>
              <a:t> des parasites </a:t>
            </a:r>
            <a:r>
              <a:rPr lang="en-US" sz="1100" b="0" dirty="0" err="1">
                <a:solidFill>
                  <a:srgbClr val="000000"/>
                </a:solidFill>
                <a:latin typeface="Arial"/>
                <a:ea typeface="ＭＳ Ｐゴシック" charset="-128"/>
              </a:rPr>
              <a:t>externes</a:t>
            </a:r>
            <a:r>
              <a:rPr lang="en-US" sz="1100" b="0" dirty="0">
                <a:solidFill>
                  <a:srgbClr val="000000"/>
                </a:solidFill>
                <a:latin typeface="Arial"/>
                <a:ea typeface="ＭＳ Ｐゴシック" charset="-128"/>
              </a:rPr>
              <a:t> (</a:t>
            </a:r>
            <a:r>
              <a:rPr lang="en-US" sz="1100" b="0" dirty="0" err="1">
                <a:solidFill>
                  <a:srgbClr val="000000"/>
                </a:solidFill>
                <a:latin typeface="Arial"/>
                <a:ea typeface="ＭＳ Ｐゴシック" charset="-128"/>
              </a:rPr>
              <a:t>poux</a:t>
            </a:r>
            <a:r>
              <a:rPr lang="en-US" sz="1100" b="0" dirty="0">
                <a:solidFill>
                  <a:srgbClr val="000000"/>
                </a:solidFill>
                <a:latin typeface="Arial"/>
                <a:ea typeface="ＭＳ Ｐゴシック" charset="-128"/>
              </a:rPr>
              <a:t>, </a:t>
            </a:r>
            <a:r>
              <a:rPr lang="en-US" sz="1100" b="0" dirty="0" err="1">
                <a:solidFill>
                  <a:srgbClr val="000000"/>
                </a:solidFill>
                <a:latin typeface="Arial"/>
                <a:ea typeface="ＭＳ Ｐゴシック" charset="-128"/>
              </a:rPr>
              <a:t>acariens</a:t>
            </a:r>
            <a:r>
              <a:rPr lang="en-US" sz="1100" b="0" dirty="0">
                <a:solidFill>
                  <a:srgbClr val="000000"/>
                </a:solidFill>
                <a:latin typeface="Arial"/>
                <a:ea typeface="ＭＳ Ｐゴシック" charset="-128"/>
              </a:rPr>
              <a:t>, etc.) </a:t>
            </a:r>
            <a:r>
              <a:rPr lang="en-US" sz="1100" b="0" dirty="0" err="1">
                <a:solidFill>
                  <a:srgbClr val="000000"/>
                </a:solidFill>
                <a:latin typeface="Arial"/>
                <a:ea typeface="ＭＳ Ｐゴシック" charset="-128"/>
              </a:rPr>
              <a:t>visibles</a:t>
            </a: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Sprechblase: rechteckig 9">
            <a:extLst>
              <a:ext uri="{FF2B5EF4-FFF2-40B4-BE49-F238E27FC236}">
                <a16:creationId xmlns:a16="http://schemas.microsoft.com/office/drawing/2014/main" id="{47DCF556-6C64-4354-8799-4641FCA18C44}"/>
              </a:ext>
            </a:extLst>
          </p:cNvPr>
          <p:cNvSpPr/>
          <p:nvPr/>
        </p:nvSpPr>
        <p:spPr>
          <a:xfrm>
            <a:off x="2808771" y="4868136"/>
            <a:ext cx="2304897" cy="1507497"/>
          </a:xfrm>
          <a:prstGeom prst="wedgeRectCallout">
            <a:avLst>
              <a:gd name="adj1" fmla="val -13491"/>
              <a:gd name="adj2" fmla="val -62051"/>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a:defRPr/>
            </a:pPr>
            <a:r>
              <a:rPr lang="en-US" sz="1100" dirty="0" err="1">
                <a:solidFill>
                  <a:srgbClr val="000000"/>
                </a:solidFill>
              </a:rPr>
              <a:t>Pieds</a:t>
            </a:r>
            <a:r>
              <a:rPr lang="en-US" sz="1100" dirty="0">
                <a:solidFill>
                  <a:srgbClr val="000000"/>
                </a:solidFill>
              </a:rPr>
              <a:t>: </a:t>
            </a:r>
            <a:r>
              <a:rPr lang="en-US" sz="1100" b="0" dirty="0">
                <a:solidFill>
                  <a:srgbClr val="000000"/>
                </a:solidFill>
              </a:rPr>
              <a:t>Les </a:t>
            </a:r>
            <a:r>
              <a:rPr lang="en-US" sz="1100" b="0" dirty="0" err="1">
                <a:solidFill>
                  <a:srgbClr val="000000"/>
                </a:solidFill>
              </a:rPr>
              <a:t>onglons</a:t>
            </a:r>
            <a:r>
              <a:rPr lang="en-US" sz="1100" b="0" dirty="0">
                <a:solidFill>
                  <a:srgbClr val="000000"/>
                </a:solidFill>
              </a:rPr>
              <a:t> poussent trop, peuvent </a:t>
            </a:r>
            <a:r>
              <a:rPr lang="en-US" sz="1100" b="0" dirty="0" err="1">
                <a:solidFill>
                  <a:srgbClr val="000000"/>
                </a:solidFill>
              </a:rPr>
              <a:t>être</a:t>
            </a:r>
            <a:r>
              <a:rPr lang="en-US" sz="1100" b="0" dirty="0">
                <a:solidFill>
                  <a:srgbClr val="000000"/>
                </a:solidFill>
              </a:rPr>
              <a:t> </a:t>
            </a:r>
            <a:r>
              <a:rPr lang="en-US" sz="1100" b="0" dirty="0" err="1">
                <a:solidFill>
                  <a:srgbClr val="000000"/>
                </a:solidFill>
              </a:rPr>
              <a:t>fissurés</a:t>
            </a:r>
            <a:r>
              <a:rPr lang="en-US" sz="1100" b="0" dirty="0">
                <a:solidFill>
                  <a:srgbClr val="000000"/>
                </a:solidFill>
              </a:rPr>
              <a:t>, la </a:t>
            </a:r>
            <a:r>
              <a:rPr lang="en-US" sz="1100" b="0" dirty="0" err="1">
                <a:solidFill>
                  <a:srgbClr val="000000"/>
                </a:solidFill>
              </a:rPr>
              <a:t>plante</a:t>
            </a:r>
            <a:r>
              <a:rPr lang="en-US" sz="1100" b="0" dirty="0">
                <a:solidFill>
                  <a:srgbClr val="000000"/>
                </a:solidFill>
              </a:rPr>
              <a:t> (sole) des pieds peut présenter des ecchymoses et des rougeurs, des ulcérations ou une mauvaise odeur sont présentes entre les </a:t>
            </a:r>
            <a:r>
              <a:rPr lang="en-US" sz="1100" b="0" dirty="0" err="1">
                <a:solidFill>
                  <a:srgbClr val="000000"/>
                </a:solidFill>
              </a:rPr>
              <a:t>onglons</a:t>
            </a:r>
            <a:r>
              <a:rPr lang="en-US" sz="1100" b="0" dirty="0">
                <a:solidFill>
                  <a:srgbClr val="000000"/>
                </a:solidFill>
              </a:rPr>
              <a:t> et/ou sous les pieds. </a:t>
            </a:r>
          </a:p>
        </p:txBody>
      </p:sp>
      <p:sp>
        <p:nvSpPr>
          <p:cNvPr id="14" name="Sprechblase: rechteckig 9">
            <a:extLst>
              <a:ext uri="{FF2B5EF4-FFF2-40B4-BE49-F238E27FC236}">
                <a16:creationId xmlns:a16="http://schemas.microsoft.com/office/drawing/2014/main" id="{DAB8D2D3-E072-4190-B2CF-A5DB624018A3}"/>
              </a:ext>
            </a:extLst>
          </p:cNvPr>
          <p:cNvSpPr/>
          <p:nvPr/>
        </p:nvSpPr>
        <p:spPr>
          <a:xfrm>
            <a:off x="265461" y="4748430"/>
            <a:ext cx="2458689" cy="1275341"/>
          </a:xfrm>
          <a:prstGeom prst="wedgeRectCallout">
            <a:avLst>
              <a:gd name="adj1" fmla="val 70407"/>
              <a:gd name="adj2" fmla="val -93001"/>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lvl="0">
              <a:defRPr/>
            </a:pPr>
            <a:r>
              <a:rPr lang="en-US" sz="1100" dirty="0">
                <a:solidFill>
                  <a:srgbClr val="000000"/>
                </a:solidFill>
              </a:rPr>
              <a:t>Jambes et articulations: </a:t>
            </a:r>
            <a:r>
              <a:rPr lang="en-US" sz="1100" b="0" dirty="0">
                <a:solidFill>
                  <a:srgbClr val="000000"/>
                </a:solidFill>
              </a:rPr>
              <a:t>jambes </a:t>
            </a:r>
            <a:r>
              <a:rPr lang="en-US" sz="1100" b="0" dirty="0" err="1">
                <a:solidFill>
                  <a:srgbClr val="000000"/>
                </a:solidFill>
              </a:rPr>
              <a:t>tordues</a:t>
            </a:r>
            <a:r>
              <a:rPr lang="en-US" sz="1100" b="0" dirty="0">
                <a:solidFill>
                  <a:srgbClr val="000000"/>
                </a:solidFill>
              </a:rPr>
              <a:t>, malformées, incapables de porter le poids de manière uniforme, et les articulations ne sont pas de taille uniforme et ne bougent pas librement (</a:t>
            </a:r>
            <a:r>
              <a:rPr lang="en-US" sz="1100" b="0" dirty="0" err="1">
                <a:solidFill>
                  <a:srgbClr val="000000"/>
                </a:solidFill>
              </a:rPr>
              <a:t>p.ex</a:t>
            </a:r>
            <a:r>
              <a:rPr lang="en-US" sz="1100" b="0" dirty="0">
                <a:solidFill>
                  <a:srgbClr val="000000"/>
                </a:solidFill>
              </a:rPr>
              <a:t>. présence d'un gonflement ou d'une </a:t>
            </a:r>
            <a:r>
              <a:rPr lang="en-US" sz="1100" b="0" dirty="0" err="1">
                <a:solidFill>
                  <a:srgbClr val="000000"/>
                </a:solidFill>
              </a:rPr>
              <a:t>raideur</a:t>
            </a:r>
            <a:r>
              <a:rPr lang="en-US" sz="1100" b="0" dirty="0">
                <a:solidFill>
                  <a:srgbClr val="000000"/>
                </a:solidFill>
              </a:rPr>
              <a:t>)</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100" b="0" i="0" u="none" strike="noStrike" kern="1200" cap="none" spc="0" normalizeH="0" baseline="0" noProof="0" dirty="0">
                <a:ln>
                  <a:noFill/>
                </a:ln>
                <a:solidFill>
                  <a:srgbClr val="000000"/>
                </a:solidFill>
                <a:effectLst/>
                <a:uLnTx/>
                <a:uFillTx/>
                <a:latin typeface="Arial" charset="0"/>
                <a:ea typeface="+mn-ea"/>
                <a:cs typeface="+mn-cs"/>
              </a:rPr>
            </a:b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Sprechblase: rechteckig 9">
            <a:extLst>
              <a:ext uri="{FF2B5EF4-FFF2-40B4-BE49-F238E27FC236}">
                <a16:creationId xmlns:a16="http://schemas.microsoft.com/office/drawing/2014/main" id="{EFBD13A4-1DCD-4F5C-9C15-107A8F764659}"/>
              </a:ext>
            </a:extLst>
          </p:cNvPr>
          <p:cNvSpPr/>
          <p:nvPr/>
        </p:nvSpPr>
        <p:spPr>
          <a:xfrm>
            <a:off x="265461" y="2496917"/>
            <a:ext cx="1963009" cy="930451"/>
          </a:xfrm>
          <a:prstGeom prst="wedgeRectCallout">
            <a:avLst>
              <a:gd name="adj1" fmla="val 73389"/>
              <a:gd name="adj2" fmla="val 28040"/>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000000"/>
                </a:solidFill>
                <a:effectLst/>
                <a:uLnTx/>
                <a:uFillTx/>
                <a:latin typeface="Arial" charset="0"/>
                <a:ea typeface="+mn-ea"/>
                <a:cs typeface="+mn-cs"/>
              </a:rPr>
              <a:t>Yeux</a:t>
            </a:r>
            <a:r>
              <a:rPr kumimoji="0" lang="en-US" sz="1100" b="1" i="0" u="none" strike="noStrike" kern="1200" cap="none" spc="0" normalizeH="0" baseline="0" noProof="0" dirty="0">
                <a:ln>
                  <a:noFill/>
                </a:ln>
                <a:solidFill>
                  <a:srgbClr val="000000"/>
                </a:solidFill>
                <a:effectLst/>
                <a:uLnTx/>
                <a:uFillTx/>
                <a:latin typeface="Arial" charset="0"/>
                <a:ea typeface="+mn-ea"/>
                <a:cs typeface="+mn-cs"/>
              </a:rPr>
              <a:t> et </a:t>
            </a:r>
            <a:r>
              <a:rPr kumimoji="0" lang="en-US" sz="1100" b="1" i="0" u="none" strike="noStrike" kern="1200" cap="none" spc="0" normalizeH="0" baseline="0" noProof="0" dirty="0" err="1">
                <a:ln>
                  <a:noFill/>
                </a:ln>
                <a:solidFill>
                  <a:srgbClr val="000000"/>
                </a:solidFill>
                <a:effectLst/>
                <a:uLnTx/>
                <a:uFillTx/>
                <a:latin typeface="Arial" charset="0"/>
                <a:ea typeface="+mn-ea"/>
                <a:cs typeface="+mn-cs"/>
              </a:rPr>
              <a:t>nez</a:t>
            </a:r>
            <a:r>
              <a:rPr kumimoji="0" lang="en-US" sz="1100" b="1" i="0" u="none" strike="noStrike" kern="1200" cap="none" spc="0" normalizeH="0" baseline="0" noProof="0" dirty="0">
                <a:ln>
                  <a:noFill/>
                </a:ln>
                <a:solidFill>
                  <a:srgbClr val="000000"/>
                </a:solidFill>
                <a:effectLst/>
                <a:uLnTx/>
                <a:uFillTx/>
                <a:latin typeface="Arial" charset="0"/>
                <a:ea typeface="+mn-ea"/>
                <a:cs typeface="+mn-cs"/>
              </a:rPr>
              <a:t>:</a:t>
            </a:r>
            <a:r>
              <a:rPr lang="en-US" sz="1100" dirty="0">
                <a:solidFill>
                  <a:srgbClr val="000000"/>
                </a:solidFill>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nez</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larmoyant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ou</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qui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coule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écoulement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clair</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ou</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jaunâtre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odeur</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désagréable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au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niveau</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de la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narine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16" name="Sprechblase: rechteckig 4">
            <a:extLst>
              <a:ext uri="{FF2B5EF4-FFF2-40B4-BE49-F238E27FC236}">
                <a16:creationId xmlns:a16="http://schemas.microsoft.com/office/drawing/2014/main" id="{4A81B9F5-52DA-4EFC-9161-4790FDE1586D}"/>
              </a:ext>
            </a:extLst>
          </p:cNvPr>
          <p:cNvSpPr/>
          <p:nvPr/>
        </p:nvSpPr>
        <p:spPr>
          <a:xfrm>
            <a:off x="6178551" y="2477368"/>
            <a:ext cx="2497904" cy="978500"/>
          </a:xfrm>
          <a:prstGeom prst="wedgeRectCallout">
            <a:avLst>
              <a:gd name="adj1" fmla="val -105701"/>
              <a:gd name="adj2" fmla="val 24413"/>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lvl="0">
              <a:defRPr/>
            </a:pPr>
            <a:r>
              <a:rPr lang="en-US" sz="1100" dirty="0">
                <a:solidFill>
                  <a:srgbClr val="000000"/>
                </a:solidFill>
              </a:rPr>
              <a:t>Rumen: </a:t>
            </a:r>
            <a:r>
              <a:rPr lang="en-US" sz="1100" b="0" dirty="0">
                <a:solidFill>
                  <a:srgbClr val="000000"/>
                </a:solidFill>
              </a:rPr>
              <a:t>ne tourne pas normalement (2 à 3 </a:t>
            </a:r>
            <a:r>
              <a:rPr lang="en-US" sz="1100" b="0" dirty="0" err="1">
                <a:solidFill>
                  <a:srgbClr val="000000"/>
                </a:solidFill>
              </a:rPr>
              <a:t>fois</a:t>
            </a:r>
            <a:r>
              <a:rPr lang="en-US" sz="1100" b="0" dirty="0">
                <a:solidFill>
                  <a:srgbClr val="000000"/>
                </a:solidFill>
              </a:rPr>
              <a:t> par 2 minutes) - soit trop rapide, soit trop lent, ou le rumen semble trop plein et douloureux </a:t>
            </a:r>
            <a:br>
              <a:rPr lang="en-US" sz="1100" b="0" dirty="0">
                <a:solidFill>
                  <a:srgbClr val="000000"/>
                </a:solidFill>
              </a:rPr>
            </a:br>
            <a:r>
              <a:rPr lang="en-US" sz="1100" b="0" dirty="0">
                <a:solidFill>
                  <a:srgbClr val="000000"/>
                </a:solidFill>
              </a:rPr>
              <a:t>(</a:t>
            </a:r>
            <a:r>
              <a:rPr lang="en-US" sz="1100" b="0" dirty="0" err="1">
                <a:solidFill>
                  <a:srgbClr val="000000"/>
                </a:solidFill>
              </a:rPr>
              <a:t>p.ex</a:t>
            </a:r>
            <a:r>
              <a:rPr lang="en-US" sz="1100" b="0" dirty="0">
                <a:solidFill>
                  <a:srgbClr val="000000"/>
                </a:solidFill>
              </a:rPr>
              <a:t>. ballonnement)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100" b="0" i="0" u="none" strike="noStrike" kern="1200" cap="none" spc="0" normalizeH="0" baseline="0" noProof="0" dirty="0">
                <a:ln>
                  <a:noFill/>
                </a:ln>
                <a:solidFill>
                  <a:srgbClr val="000000"/>
                </a:solidFill>
                <a:effectLst/>
                <a:uLnTx/>
                <a:uFillTx/>
                <a:latin typeface="Arial" charset="0"/>
                <a:ea typeface="+mn-ea"/>
                <a:cs typeface="+mn-cs"/>
              </a:rPr>
            </a:b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Sprechblase: rechteckig 4">
            <a:extLst>
              <a:ext uri="{FF2B5EF4-FFF2-40B4-BE49-F238E27FC236}">
                <a16:creationId xmlns:a16="http://schemas.microsoft.com/office/drawing/2014/main" id="{4FF8825F-53A0-4373-923D-184594BB991E}"/>
              </a:ext>
            </a:extLst>
          </p:cNvPr>
          <p:cNvSpPr/>
          <p:nvPr/>
        </p:nvSpPr>
        <p:spPr>
          <a:xfrm>
            <a:off x="5197180" y="4864491"/>
            <a:ext cx="1380365" cy="1282710"/>
          </a:xfrm>
          <a:prstGeom prst="wedgeRectCallout">
            <a:avLst>
              <a:gd name="adj1" fmla="val -20269"/>
              <a:gd name="adj2" fmla="val -70389"/>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i="0" u="none" strike="noStrike" kern="1200" cap="none" spc="0" normalizeH="0" baseline="0" noProof="0" dirty="0" err="1">
                <a:ln>
                  <a:noFill/>
                </a:ln>
                <a:solidFill>
                  <a:srgbClr val="000000"/>
                </a:solidFill>
                <a:effectLst/>
                <a:uLnTx/>
                <a:uFillTx/>
                <a:latin typeface="Arial" charset="0"/>
                <a:ea typeface="+mn-ea"/>
                <a:cs typeface="+mn-cs"/>
              </a:rPr>
              <a:t>Excréments</a:t>
            </a:r>
            <a:r>
              <a:rPr kumimoji="0" lang="en-US" sz="1100" i="0" u="none" strike="noStrike" kern="1200" cap="none" spc="0" normalizeH="0" baseline="0" noProof="0" dirty="0">
                <a:ln>
                  <a:noFill/>
                </a:ln>
                <a:solidFill>
                  <a:srgbClr val="000000"/>
                </a:solidFill>
                <a:effectLst/>
                <a:uLnTx/>
                <a:uFillTx/>
                <a:latin typeface="Arial" charset="0"/>
                <a:ea typeface="+mn-ea"/>
                <a:cs typeface="+mn-cs"/>
              </a:rPr>
              <a: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peuvent</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être</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complètement liquides (diarrhée), mousseux ou sanguinolents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ou</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vers</a:t>
            </a: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Sprechblase: rechteckig 6">
            <a:extLst>
              <a:ext uri="{FF2B5EF4-FFF2-40B4-BE49-F238E27FC236}">
                <a16:creationId xmlns:a16="http://schemas.microsoft.com/office/drawing/2014/main" id="{BE5B5324-B77C-46AA-9274-D21F691A8978}"/>
              </a:ext>
            </a:extLst>
          </p:cNvPr>
          <p:cNvSpPr/>
          <p:nvPr/>
        </p:nvSpPr>
        <p:spPr>
          <a:xfrm>
            <a:off x="6673851" y="4583859"/>
            <a:ext cx="2002604" cy="1969341"/>
          </a:xfrm>
          <a:prstGeom prst="wedgeRectCallout">
            <a:avLst>
              <a:gd name="adj1" fmla="val 7293"/>
              <a:gd name="adj2" fmla="val 46075"/>
            </a:avLst>
          </a:prstGeom>
          <a:solidFill>
            <a:srgbClr val="FFDDAD"/>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mn-cs"/>
              </a:rPr>
              <a:t>Attitude </a:t>
            </a:r>
            <a:r>
              <a:rPr kumimoji="0" lang="en-US" sz="1100" b="1" i="0" u="none" strike="noStrike" kern="1200" cap="none" spc="0" normalizeH="0" baseline="0" noProof="0" dirty="0" err="1">
                <a:ln>
                  <a:noFill/>
                </a:ln>
                <a:solidFill>
                  <a:srgbClr val="000000"/>
                </a:solidFill>
                <a:effectLst/>
                <a:uLnTx/>
                <a:uFillTx/>
                <a:latin typeface="Arial" charset="0"/>
                <a:ea typeface="+mn-ea"/>
                <a:cs typeface="+mn-cs"/>
              </a:rPr>
              <a:t>générale</a:t>
            </a:r>
            <a:r>
              <a:rPr kumimoji="0" lang="en-US" sz="11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déprimé</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faible, réticent à manger, se tenant seul la tête baissée, croissance lente par rapport à l'âge (jeunes animaux), production de lait réduite par rapport à l'âge et au stade de lactation (animaux adultes), perte de poids </a:t>
            </a:r>
            <a:r>
              <a:rPr lang="en-US" sz="1100" b="0" dirty="0">
                <a:solidFill>
                  <a:srgbClr val="000000"/>
                </a:solidFill>
              </a:rPr>
              <a:t>et/ou plaies </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ou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blessures</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Arial" charset="0"/>
                <a:ea typeface="+mn-ea"/>
                <a:cs typeface="+mn-cs"/>
              </a:rPr>
              <a:t>visibles</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1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1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0" name="Sprechblase: rechteckig 6">
            <a:extLst>
              <a:ext uri="{FF2B5EF4-FFF2-40B4-BE49-F238E27FC236}">
                <a16:creationId xmlns:a16="http://schemas.microsoft.com/office/drawing/2014/main" id="{6A1F27F3-77AF-484A-86F0-6AB26C52EA11}"/>
              </a:ext>
            </a:extLst>
          </p:cNvPr>
          <p:cNvSpPr/>
          <p:nvPr/>
        </p:nvSpPr>
        <p:spPr>
          <a:xfrm>
            <a:off x="265461" y="765954"/>
            <a:ext cx="8410993" cy="576761"/>
          </a:xfrm>
          <a:prstGeom prst="rect">
            <a:avLst/>
          </a:prstGeom>
          <a:solidFill>
            <a:srgbClr val="FF0000">
              <a:alpha val="80000"/>
            </a:srgbClr>
          </a:solidFill>
          <a:ln w="28575">
            <a:noFill/>
            <a:miter lim="800000"/>
            <a:headEnd/>
            <a:tailEnd/>
          </a:ln>
          <a:effectLst>
            <a:softEdge rad="127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defTabSz="467916">
              <a:spcBef>
                <a:spcPct val="10000"/>
              </a:spcBef>
              <a:spcAft>
                <a:spcPct val="10000"/>
              </a:spcAft>
              <a:buClr>
                <a:srgbClr val="000000"/>
              </a:buClr>
              <a:buSzPct val="100000"/>
              <a:defRPr/>
            </a:pPr>
            <a:r>
              <a:rPr lang="en-GB" sz="1100" b="0" dirty="0">
                <a:solidFill>
                  <a:srgbClr val="FFFF00"/>
                </a:solidFill>
                <a:ea typeface="ＭＳ Ｐゴシック" charset="-128"/>
              </a:rPr>
              <a:t>Il ne s'agit que d'exemples de symptômes, la liste n'étant pas exhaustive. Il peut y avoir des nuances, des symptômes individuels ou plusieurs à la fois. En particulier, il est important de bien connaître ses animaux (en bonne santé) et de savoir reconnaître les changements d'état ou de comportement.</a:t>
            </a:r>
            <a:endParaRPr kumimoji="0" lang="en-US" sz="1100" b="0" i="0" u="none" strike="noStrike" kern="1200" cap="none" spc="0" normalizeH="0" baseline="0" noProof="0" dirty="0">
              <a:ln>
                <a:noFill/>
              </a:ln>
              <a:solidFill>
                <a:srgbClr val="FFFF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73096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B80F1-5FC2-4061-9C86-D40F30F34104}"/>
              </a:ext>
            </a:extLst>
          </p:cNvPr>
          <p:cNvSpPr>
            <a:spLocks noGrp="1"/>
          </p:cNvSpPr>
          <p:nvPr>
            <p:ph type="title"/>
          </p:nvPr>
        </p:nvSpPr>
        <p:spPr/>
        <p:txBody>
          <a:bodyPr/>
          <a:lstStyle/>
          <a:p>
            <a:r>
              <a:rPr lang="de-CH" dirty="0" err="1"/>
              <a:t>Maladies</a:t>
            </a:r>
            <a:r>
              <a:rPr lang="de-CH" dirty="0"/>
              <a:t> virales</a:t>
            </a:r>
          </a:p>
        </p:txBody>
      </p:sp>
      <p:graphicFrame>
        <p:nvGraphicFramePr>
          <p:cNvPr id="5" name="Table 4">
            <a:extLst>
              <a:ext uri="{FF2B5EF4-FFF2-40B4-BE49-F238E27FC236}">
                <a16:creationId xmlns:a16="http://schemas.microsoft.com/office/drawing/2014/main" id="{4BDE3BF4-2258-4886-9759-722A1B62DEE8}"/>
              </a:ext>
            </a:extLst>
          </p:cNvPr>
          <p:cNvGraphicFramePr>
            <a:graphicFrameLocks noGrp="1"/>
          </p:cNvGraphicFramePr>
          <p:nvPr>
            <p:extLst>
              <p:ext uri="{D42A27DB-BD31-4B8C-83A1-F6EECF244321}">
                <p14:modId xmlns:p14="http://schemas.microsoft.com/office/powerpoint/2010/main" val="1713173553"/>
              </p:ext>
            </p:extLst>
          </p:nvPr>
        </p:nvGraphicFramePr>
        <p:xfrm>
          <a:off x="516174" y="977918"/>
          <a:ext cx="8111652" cy="4969955"/>
        </p:xfrm>
        <a:graphic>
          <a:graphicData uri="http://schemas.openxmlformats.org/drawingml/2006/table">
            <a:tbl>
              <a:tblPr firstRow="1" bandRow="1">
                <a:tableStyleId>{5C22544A-7EE6-4342-B048-85BDC9FD1C3A}</a:tableStyleId>
              </a:tblPr>
              <a:tblGrid>
                <a:gridCol w="1878360">
                  <a:extLst>
                    <a:ext uri="{9D8B030D-6E8A-4147-A177-3AD203B41FA5}">
                      <a16:colId xmlns:a16="http://schemas.microsoft.com/office/drawing/2014/main" val="2774439988"/>
                    </a:ext>
                  </a:extLst>
                </a:gridCol>
                <a:gridCol w="1972566">
                  <a:extLst>
                    <a:ext uri="{9D8B030D-6E8A-4147-A177-3AD203B41FA5}">
                      <a16:colId xmlns:a16="http://schemas.microsoft.com/office/drawing/2014/main" val="555795678"/>
                    </a:ext>
                  </a:extLst>
                </a:gridCol>
                <a:gridCol w="1351942">
                  <a:extLst>
                    <a:ext uri="{9D8B030D-6E8A-4147-A177-3AD203B41FA5}">
                      <a16:colId xmlns:a16="http://schemas.microsoft.com/office/drawing/2014/main" val="1909864163"/>
                    </a:ext>
                  </a:extLst>
                </a:gridCol>
                <a:gridCol w="995972">
                  <a:extLst>
                    <a:ext uri="{9D8B030D-6E8A-4147-A177-3AD203B41FA5}">
                      <a16:colId xmlns:a16="http://schemas.microsoft.com/office/drawing/2014/main" val="1248761456"/>
                    </a:ext>
                  </a:extLst>
                </a:gridCol>
                <a:gridCol w="884801">
                  <a:extLst>
                    <a:ext uri="{9D8B030D-6E8A-4147-A177-3AD203B41FA5}">
                      <a16:colId xmlns:a16="http://schemas.microsoft.com/office/drawing/2014/main" val="2304178241"/>
                    </a:ext>
                  </a:extLst>
                </a:gridCol>
                <a:gridCol w="1028011">
                  <a:extLst>
                    <a:ext uri="{9D8B030D-6E8A-4147-A177-3AD203B41FA5}">
                      <a16:colId xmlns:a16="http://schemas.microsoft.com/office/drawing/2014/main" val="1241035106"/>
                    </a:ext>
                  </a:extLst>
                </a:gridCol>
              </a:tblGrid>
              <a:tr h="5327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err="1">
                          <a:solidFill>
                            <a:schemeClr val="tx1"/>
                          </a:solidFill>
                          <a:effectLst/>
                          <a:latin typeface="+mn-lt"/>
                        </a:rPr>
                        <a:t>Qu'est-ce</a:t>
                      </a:r>
                      <a:r>
                        <a:rPr lang="en-GB" sz="1200" dirty="0">
                          <a:solidFill>
                            <a:schemeClr val="tx1"/>
                          </a:solidFill>
                          <a:effectLst/>
                          <a:latin typeface="+mn-lt"/>
                        </a:rPr>
                        <a:t> que </a:t>
                      </a:r>
                      <a:r>
                        <a:rPr lang="en-GB" sz="1200" dirty="0" err="1">
                          <a:solidFill>
                            <a:schemeClr val="tx1"/>
                          </a:solidFill>
                          <a:effectLst/>
                          <a:latin typeface="+mn-lt"/>
                        </a:rPr>
                        <a:t>c'est</a:t>
                      </a:r>
                      <a:r>
                        <a:rPr lang="en-GB" sz="1200" dirty="0">
                          <a:solidFill>
                            <a:schemeClr val="tx1"/>
                          </a:solidFill>
                          <a:effectLst/>
                          <a:latin typeface="+mn-lt"/>
                        </a:rPr>
                        <a:t> </a:t>
                      </a:r>
                      <a:br>
                        <a:rPr lang="en-GB" sz="1200" dirty="0">
                          <a:solidFill>
                            <a:schemeClr val="tx1"/>
                          </a:solidFill>
                          <a:effectLst/>
                          <a:latin typeface="+mn-lt"/>
                        </a:rPr>
                      </a:br>
                      <a:r>
                        <a:rPr lang="en-GB" sz="1200" dirty="0">
                          <a:solidFill>
                            <a:schemeClr val="tx1"/>
                          </a:solidFill>
                          <a:effectLst/>
                          <a:latin typeface="+mn-lt"/>
                        </a:rPr>
                        <a:t>et comment la </a:t>
                      </a:r>
                      <a:r>
                        <a:rPr lang="en-GB" sz="1200" dirty="0" err="1">
                          <a:solidFill>
                            <a:schemeClr val="tx1"/>
                          </a:solidFill>
                          <a:effectLst/>
                          <a:latin typeface="+mn-lt"/>
                        </a:rPr>
                        <a:t>maladie</a:t>
                      </a:r>
                      <a:r>
                        <a:rPr lang="en-GB" sz="1200" dirty="0">
                          <a:solidFill>
                            <a:schemeClr val="tx1"/>
                          </a:solidFill>
                          <a:effectLst/>
                          <a:latin typeface="+mn-lt"/>
                        </a:rPr>
                        <a:t> </a:t>
                      </a:r>
                      <a:r>
                        <a:rPr lang="en-GB" sz="1200" dirty="0" err="1">
                          <a:solidFill>
                            <a:schemeClr val="tx1"/>
                          </a:solidFill>
                          <a:effectLst/>
                          <a:latin typeface="+mn-lt"/>
                        </a:rPr>
                        <a:t>est-elle</a:t>
                      </a:r>
                      <a:r>
                        <a:rPr lang="en-GB" sz="1200" dirty="0">
                          <a:solidFill>
                            <a:schemeClr val="tx1"/>
                          </a:solidFill>
                          <a:effectLst/>
                          <a:latin typeface="+mn-lt"/>
                        </a:rPr>
                        <a:t> </a:t>
                      </a:r>
                      <a:r>
                        <a:rPr lang="en-GB" sz="1200" dirty="0" err="1">
                          <a:solidFill>
                            <a:schemeClr val="tx1"/>
                          </a:solidFill>
                          <a:effectLst/>
                          <a:latin typeface="+mn-lt"/>
                        </a:rPr>
                        <a:t>causée</a:t>
                      </a:r>
                      <a:r>
                        <a:rPr lang="en-GB" sz="1200" dirty="0">
                          <a:solidFill>
                            <a:schemeClr val="tx1"/>
                          </a:solidFill>
                          <a:effectLst/>
                          <a:latin typeface="+mn-lt"/>
                        </a:rPr>
                        <a:t>?</a:t>
                      </a:r>
                      <a:endParaRPr lang="de-CH" sz="1200" dirty="0">
                        <a:solidFill>
                          <a:schemeClr val="tx1"/>
                        </a:solidFill>
                        <a:effectLst/>
                        <a:latin typeface="+mn-lt"/>
                        <a:ea typeface="SimSun" panose="02010600030101010101" pitchFamily="2" charset="-122"/>
                        <a:cs typeface="Times New Roman" panose="02020603050405020304" pitchFamily="18"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Arial" panose="020B0604020202020204" pitchFamily="34" charset="0"/>
                          <a:cs typeface="Arial" panose="020B0604020202020204" pitchFamily="34" charset="0"/>
                        </a:rPr>
                        <a:t>Importance </a:t>
                      </a:r>
                      <a:br>
                        <a:rPr lang="en-GB" sz="1200" dirty="0">
                          <a:solidFill>
                            <a:schemeClr val="tx1"/>
                          </a:solidFill>
                          <a:effectLst/>
                          <a:latin typeface="Arial" panose="020B0604020202020204" pitchFamily="34" charset="0"/>
                          <a:cs typeface="Arial" panose="020B0604020202020204" pitchFamily="34" charset="0"/>
                        </a:rPr>
                      </a:br>
                      <a:r>
                        <a:rPr lang="en-GB" sz="1200" dirty="0">
                          <a:solidFill>
                            <a:schemeClr val="tx1"/>
                          </a:solidFill>
                          <a:effectLst/>
                          <a:latin typeface="Arial" panose="020B0604020202020204" pitchFamily="34" charset="0"/>
                          <a:cs typeface="Arial" panose="020B0604020202020204" pitchFamily="34" charset="0"/>
                        </a:rPr>
                        <a:t>pour le </a:t>
                      </a:r>
                      <a:r>
                        <a:rPr lang="en-GB" sz="1200" dirty="0" err="1">
                          <a:solidFill>
                            <a:schemeClr val="tx1"/>
                          </a:solidFill>
                          <a:effectLst/>
                          <a:latin typeface="Arial" panose="020B0604020202020204" pitchFamily="34" charset="0"/>
                          <a:cs typeface="Arial" panose="020B0604020202020204" pitchFamily="34" charset="0"/>
                        </a:rPr>
                        <a:t>bétail</a:t>
                      </a:r>
                      <a:endParaRPr lang="de-CH" sz="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a:solidFill>
                            <a:schemeClr val="tx1"/>
                          </a:solidFill>
                          <a:effectLst/>
                          <a:latin typeface="Arial" panose="020B0604020202020204" pitchFamily="34" charset="0"/>
                          <a:cs typeface="Arial" panose="020B0604020202020204" pitchFamily="34" charset="0"/>
                        </a:rPr>
                        <a:t>Exemples </a:t>
                      </a:r>
                      <a:endParaRPr lang="de-CH" sz="120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endParaRPr lang="en-GB" sz="120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r>
                        <a:rPr lang="en-GB" sz="1200">
                          <a:latin typeface="Arial" panose="020B0604020202020204" pitchFamily="34" charset="0"/>
                          <a:cs typeface="Arial" panose="020B0604020202020204" pitchFamily="34" charset="0"/>
                        </a:rPr>
                        <a:t>Vaccin disponible </a:t>
                      </a:r>
                    </a:p>
                  </a:txBody>
                  <a:tcPr>
                    <a:solidFill>
                      <a:schemeClr val="accent5">
                        <a:lumMod val="75000"/>
                      </a:schemeClr>
                    </a:solidFill>
                  </a:tcPr>
                </a:tc>
                <a:tc>
                  <a:txBody>
                    <a:bodyPr/>
                    <a:lstStyle/>
                    <a:p>
                      <a:r>
                        <a:rPr lang="en-GB" sz="1200" dirty="0">
                          <a:latin typeface="+mn-lt"/>
                        </a:rPr>
                        <a:t>A </a:t>
                      </a:r>
                      <a:r>
                        <a:rPr lang="en-GB" sz="1200" dirty="0" err="1">
                          <a:latin typeface="+mn-lt"/>
                        </a:rPr>
                        <a:t>déclarer</a:t>
                      </a:r>
                      <a:endParaRPr lang="en-GB" sz="1200" dirty="0">
                        <a:latin typeface="+mn-lt"/>
                      </a:endParaRPr>
                    </a:p>
                  </a:txBody>
                  <a:tcPr>
                    <a:solidFill>
                      <a:schemeClr val="accent5">
                        <a:lumMod val="75000"/>
                      </a:schemeClr>
                    </a:solidFill>
                  </a:tcPr>
                </a:tc>
                <a:tc>
                  <a:txBody>
                    <a:bodyPr/>
                    <a:lstStyle/>
                    <a:p>
                      <a:r>
                        <a:rPr lang="en-GB" sz="1200">
                          <a:latin typeface="Arial" panose="020B0604020202020204" pitchFamily="34" charset="0"/>
                          <a:cs typeface="Arial" panose="020B0604020202020204" pitchFamily="34" charset="0"/>
                        </a:rPr>
                        <a:t>Zoonose </a:t>
                      </a:r>
                    </a:p>
                  </a:txBody>
                  <a:tcPr>
                    <a:solidFill>
                      <a:schemeClr val="accent5">
                        <a:lumMod val="75000"/>
                      </a:schemeClr>
                    </a:solidFill>
                  </a:tcPr>
                </a:tc>
                <a:extLst>
                  <a:ext uri="{0D108BD9-81ED-4DB2-BD59-A6C34878D82A}">
                    <a16:rowId xmlns:a16="http://schemas.microsoft.com/office/drawing/2014/main" val="728394791"/>
                  </a:ext>
                </a:extLst>
              </a:tr>
              <a:tr h="550533">
                <a:tc rowSpan="5">
                  <a:txBody>
                    <a:bodyPr/>
                    <a:lstStyle/>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200" dirty="0">
                          <a:solidFill>
                            <a:schemeClr val="dk1"/>
                          </a:solidFill>
                          <a:latin typeface="Arial" panose="020B0604020202020204" pitchFamily="34" charset="0"/>
                          <a:cs typeface="Arial" panose="020B0604020202020204" pitchFamily="34" charset="0"/>
                        </a:rPr>
                        <a:t>Agents </a:t>
                      </a:r>
                      <a:r>
                        <a:rPr lang="en-GB" sz="1200" dirty="0" err="1">
                          <a:solidFill>
                            <a:schemeClr val="dk1"/>
                          </a:solidFill>
                          <a:latin typeface="Arial" panose="020B0604020202020204" pitchFamily="34" charset="0"/>
                          <a:cs typeface="Arial" panose="020B0604020202020204" pitchFamily="34" charset="0"/>
                        </a:rPr>
                        <a:t>infectieux</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submicroscopiques</a:t>
                      </a:r>
                      <a:endParaRPr lang="en-GB" sz="1200" dirty="0">
                        <a:solidFill>
                          <a:schemeClr val="dk1"/>
                        </a:solidFill>
                        <a:latin typeface="Arial" panose="020B0604020202020204" pitchFamily="34" charset="0"/>
                        <a:cs typeface="Arial" panose="020B0604020202020204" pitchFamily="34" charset="0"/>
                      </a:endParaRPr>
                    </a:p>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200" dirty="0" err="1">
                          <a:solidFill>
                            <a:schemeClr val="dk1"/>
                          </a:solidFill>
                          <a:latin typeface="Arial" panose="020B0604020202020204" pitchFamily="34" charset="0"/>
                          <a:cs typeface="Arial" panose="020B0604020202020204" pitchFamily="34" charset="0"/>
                        </a:rPr>
                        <a:t>Pénétrent</a:t>
                      </a:r>
                      <a:r>
                        <a:rPr lang="en-GB" sz="1200" dirty="0">
                          <a:solidFill>
                            <a:schemeClr val="dk1"/>
                          </a:solidFill>
                          <a:latin typeface="Arial" panose="020B0604020202020204" pitchFamily="34" charset="0"/>
                          <a:cs typeface="Arial" panose="020B0604020202020204" pitchFamily="34" charset="0"/>
                        </a:rPr>
                        <a:t> dans </a:t>
                      </a:r>
                      <a:r>
                        <a:rPr lang="en-GB" sz="1200" dirty="0" err="1">
                          <a:solidFill>
                            <a:schemeClr val="dk1"/>
                          </a:solidFill>
                          <a:latin typeface="Arial" panose="020B0604020202020204" pitchFamily="34" charset="0"/>
                          <a:cs typeface="Arial" panose="020B0604020202020204" pitchFamily="34" charset="0"/>
                        </a:rPr>
                        <a:t>l'organisme</a:t>
                      </a:r>
                      <a:r>
                        <a:rPr lang="en-GB" sz="1200" dirty="0">
                          <a:solidFill>
                            <a:schemeClr val="dk1"/>
                          </a:solidFill>
                          <a:latin typeface="Arial" panose="020B0604020202020204" pitchFamily="34" charset="0"/>
                          <a:cs typeface="Arial" panose="020B0604020202020204" pitchFamily="34" charset="0"/>
                        </a:rPr>
                        <a:t> par les </a:t>
                      </a:r>
                      <a:r>
                        <a:rPr lang="en-GB" sz="1200" dirty="0" err="1">
                          <a:solidFill>
                            <a:schemeClr val="dk1"/>
                          </a:solidFill>
                          <a:latin typeface="Arial" panose="020B0604020202020204" pitchFamily="34" charset="0"/>
                          <a:cs typeface="Arial" panose="020B0604020202020204" pitchFamily="34" charset="0"/>
                        </a:rPr>
                        <a:t>yeux</a:t>
                      </a:r>
                      <a:r>
                        <a:rPr lang="en-GB" sz="1200" dirty="0">
                          <a:solidFill>
                            <a:schemeClr val="dk1"/>
                          </a:solidFill>
                          <a:latin typeface="Arial" panose="020B0604020202020204" pitchFamily="34" charset="0"/>
                          <a:cs typeface="Arial" panose="020B0604020202020204" pitchFamily="34" charset="0"/>
                        </a:rPr>
                        <a:t>, le </a:t>
                      </a:r>
                      <a:r>
                        <a:rPr lang="en-GB" sz="1200" dirty="0" err="1">
                          <a:solidFill>
                            <a:schemeClr val="dk1"/>
                          </a:solidFill>
                          <a:latin typeface="Arial" panose="020B0604020202020204" pitchFamily="34" charset="0"/>
                          <a:cs typeface="Arial" panose="020B0604020202020204" pitchFamily="34" charset="0"/>
                        </a:rPr>
                        <a:t>nez</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une</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coupure</a:t>
                      </a:r>
                      <a:r>
                        <a:rPr lang="en-GB" sz="1200" dirty="0">
                          <a:solidFill>
                            <a:schemeClr val="dk1"/>
                          </a:solidFill>
                          <a:latin typeface="Arial" panose="020B0604020202020204" pitchFamily="34" charset="0"/>
                          <a:cs typeface="Arial" panose="020B0604020202020204" pitchFamily="34" charset="0"/>
                        </a:rPr>
                        <a:t> de la </a:t>
                      </a:r>
                      <a:r>
                        <a:rPr lang="en-GB" sz="1200" dirty="0" err="1">
                          <a:solidFill>
                            <a:schemeClr val="dk1"/>
                          </a:solidFill>
                          <a:latin typeface="Arial" panose="020B0604020202020204" pitchFamily="34" charset="0"/>
                          <a:cs typeface="Arial" panose="020B0604020202020204" pitchFamily="34" charset="0"/>
                        </a:rPr>
                        <a:t>peau</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ou</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une</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piqûre</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d'insecte</a:t>
                      </a:r>
                      <a:endParaRPr lang="en-GB" sz="1200" dirty="0">
                        <a:solidFill>
                          <a:schemeClr val="dk1"/>
                        </a:solidFill>
                        <a:latin typeface="Arial" panose="020B0604020202020204" pitchFamily="34" charset="0"/>
                        <a:cs typeface="Arial" panose="020B0604020202020204" pitchFamily="34" charset="0"/>
                      </a:endParaRPr>
                    </a:p>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200" dirty="0">
                          <a:solidFill>
                            <a:schemeClr val="dk1"/>
                          </a:solidFill>
                          <a:latin typeface="Arial" panose="020B0604020202020204" pitchFamily="34" charset="0"/>
                          <a:cs typeface="Arial" panose="020B0604020202020204" pitchFamily="34" charset="0"/>
                        </a:rPr>
                        <a:t>Se </a:t>
                      </a:r>
                      <a:r>
                        <a:rPr lang="en-GB" sz="1200" dirty="0" err="1">
                          <a:solidFill>
                            <a:schemeClr val="dk1"/>
                          </a:solidFill>
                          <a:latin typeface="Arial" panose="020B0604020202020204" pitchFamily="34" charset="0"/>
                          <a:cs typeface="Arial" panose="020B0604020202020204" pitchFamily="34" charset="0"/>
                        </a:rPr>
                        <a:t>reproduisent</a:t>
                      </a:r>
                      <a:r>
                        <a:rPr lang="en-GB" sz="1200" dirty="0">
                          <a:solidFill>
                            <a:schemeClr val="dk1"/>
                          </a:solidFill>
                          <a:latin typeface="Arial" panose="020B0604020202020204" pitchFamily="34" charset="0"/>
                          <a:cs typeface="Arial" panose="020B0604020202020204" pitchFamily="34" charset="0"/>
                        </a:rPr>
                        <a:t> dans les cellules de </a:t>
                      </a:r>
                      <a:r>
                        <a:rPr lang="en-GB" sz="1200" dirty="0" err="1">
                          <a:solidFill>
                            <a:schemeClr val="dk1"/>
                          </a:solidFill>
                          <a:latin typeface="Arial" panose="020B0604020202020204" pitchFamily="34" charset="0"/>
                          <a:cs typeface="Arial" panose="020B0604020202020204" pitchFamily="34" charset="0"/>
                        </a:rPr>
                        <a:t>l'animal</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infecté</a:t>
                      </a:r>
                      <a:endParaRPr lang="de-CH" sz="1200" dirty="0">
                        <a:solidFill>
                          <a:schemeClr val="dk1"/>
                        </a:solidFill>
                        <a:latin typeface="Arial" panose="020B0604020202020204" pitchFamily="34" charset="0"/>
                        <a:cs typeface="Arial" panose="020B0604020202020204" pitchFamily="34" charset="0"/>
                      </a:endParaRPr>
                    </a:p>
                    <a:p>
                      <a:pPr marL="0" lvl="0" indent="0" algn="l" defTabSz="457200" rtl="0" eaLnBrk="1" latinLnBrk="0" hangingPunct="1">
                        <a:lnSpc>
                          <a:spcPts val="1600"/>
                        </a:lnSpc>
                        <a:spcAft>
                          <a:spcPts val="500"/>
                        </a:spcAft>
                        <a:buClr>
                          <a:srgbClr val="2F6C86"/>
                        </a:buClr>
                        <a:buFont typeface="Symbol" panose="05050102010706020507" pitchFamily="18" charset="2"/>
                        <a:buNone/>
                      </a:pPr>
                      <a:endParaRPr lang="de-CH" sz="1200" kern="1200" dirty="0">
                        <a:solidFill>
                          <a:schemeClr val="dk1"/>
                        </a:solidFill>
                        <a:effectLst/>
                        <a:latin typeface="Arial" panose="020B0604020202020204" pitchFamily="34" charset="0"/>
                        <a:ea typeface="+mn-ea"/>
                        <a:cs typeface="Arial" panose="020B0604020202020204" pitchFamily="34" charset="0"/>
                      </a:endParaRPr>
                    </a:p>
                  </a:txBody>
                  <a:tcPr>
                    <a:solidFill>
                      <a:schemeClr val="accent5">
                        <a:lumMod val="60000"/>
                        <a:lumOff val="40000"/>
                      </a:schemeClr>
                    </a:solidFill>
                  </a:tcPr>
                </a:tc>
                <a:tc rowSpan="5">
                  <a:txBody>
                    <a:bodyPr/>
                    <a:lstStyle/>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200" dirty="0" err="1">
                          <a:solidFill>
                            <a:schemeClr val="dk1"/>
                          </a:solidFill>
                          <a:latin typeface="Arial" panose="020B0604020202020204" pitchFamily="34" charset="0"/>
                          <a:cs typeface="Arial" panose="020B0604020202020204" pitchFamily="34" charset="0"/>
                        </a:rPr>
                        <a:t>Sont</a:t>
                      </a:r>
                      <a:r>
                        <a:rPr lang="en-GB" sz="1200" dirty="0">
                          <a:solidFill>
                            <a:schemeClr val="dk1"/>
                          </a:solidFill>
                          <a:latin typeface="Arial" panose="020B0604020202020204" pitchFamily="34" charset="0"/>
                          <a:cs typeface="Arial" panose="020B0604020202020204" pitchFamily="34" charset="0"/>
                        </a:rPr>
                        <a:t> à </a:t>
                      </a:r>
                      <a:r>
                        <a:rPr lang="en-GB" sz="1200" dirty="0" err="1">
                          <a:solidFill>
                            <a:schemeClr val="dk1"/>
                          </a:solidFill>
                          <a:latin typeface="Arial" panose="020B0604020202020204" pitchFamily="34" charset="0"/>
                          <a:cs typeface="Arial" panose="020B0604020202020204" pitchFamily="34" charset="0"/>
                        </a:rPr>
                        <a:t>l'origine</a:t>
                      </a:r>
                      <a:r>
                        <a:rPr lang="en-GB" sz="1200" dirty="0">
                          <a:solidFill>
                            <a:schemeClr val="dk1"/>
                          </a:solidFill>
                          <a:latin typeface="Arial" panose="020B0604020202020204" pitchFamily="34" charset="0"/>
                          <a:cs typeface="Arial" panose="020B0604020202020204" pitchFamily="34" charset="0"/>
                        </a:rPr>
                        <a:t> de </a:t>
                      </a:r>
                      <a:r>
                        <a:rPr lang="en-GB" sz="1200" dirty="0" err="1">
                          <a:solidFill>
                            <a:schemeClr val="dk1"/>
                          </a:solidFill>
                          <a:latin typeface="Arial" panose="020B0604020202020204" pitchFamily="34" charset="0"/>
                          <a:cs typeface="Arial" panose="020B0604020202020204" pitchFamily="34" charset="0"/>
                        </a:rPr>
                        <a:t>certaines</a:t>
                      </a:r>
                      <a:r>
                        <a:rPr lang="en-GB" sz="1200" dirty="0">
                          <a:solidFill>
                            <a:schemeClr val="dk1"/>
                          </a:solidFill>
                          <a:latin typeface="Arial" panose="020B0604020202020204" pitchFamily="34" charset="0"/>
                          <a:cs typeface="Arial" panose="020B0604020202020204" pitchFamily="34" charset="0"/>
                        </a:rPr>
                        <a:t> des maladies les plus </a:t>
                      </a:r>
                      <a:r>
                        <a:rPr lang="en-GB" sz="1200" dirty="0" err="1">
                          <a:solidFill>
                            <a:schemeClr val="dk1"/>
                          </a:solidFill>
                          <a:latin typeface="Arial" panose="020B0604020202020204" pitchFamily="34" charset="0"/>
                          <a:cs typeface="Arial" panose="020B0604020202020204" pitchFamily="34" charset="0"/>
                        </a:rPr>
                        <a:t>importantes</a:t>
                      </a:r>
                      <a:endParaRPr lang="en-GB" sz="1200" dirty="0">
                        <a:solidFill>
                          <a:schemeClr val="dk1"/>
                        </a:solidFill>
                        <a:latin typeface="Arial" panose="020B0604020202020204" pitchFamily="34" charset="0"/>
                        <a:cs typeface="Arial" panose="020B0604020202020204" pitchFamily="34" charset="0"/>
                      </a:endParaRPr>
                    </a:p>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200" dirty="0" err="1">
                          <a:solidFill>
                            <a:schemeClr val="dk1"/>
                          </a:solidFill>
                          <a:latin typeface="Arial" panose="020B0604020202020204" pitchFamily="34" charset="0"/>
                          <a:cs typeface="Arial" panose="020B0604020202020204" pitchFamily="34" charset="0"/>
                        </a:rPr>
                        <a:t>Sont</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facilement</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introduits</a:t>
                      </a:r>
                      <a:r>
                        <a:rPr lang="en-GB" sz="1200" dirty="0">
                          <a:solidFill>
                            <a:schemeClr val="dk1"/>
                          </a:solidFill>
                          <a:latin typeface="Arial" panose="020B0604020202020204" pitchFamily="34" charset="0"/>
                          <a:cs typeface="Arial" panose="020B0604020202020204" pitchFamily="34" charset="0"/>
                        </a:rPr>
                        <a:t> dans un </a:t>
                      </a:r>
                      <a:r>
                        <a:rPr lang="en-GB" sz="1200" dirty="0" err="1">
                          <a:solidFill>
                            <a:schemeClr val="dk1"/>
                          </a:solidFill>
                          <a:latin typeface="Arial" panose="020B0604020202020204" pitchFamily="34" charset="0"/>
                          <a:cs typeface="Arial" panose="020B0604020202020204" pitchFamily="34" charset="0"/>
                        </a:rPr>
                        <a:t>troupeau</a:t>
                      </a:r>
                      <a:r>
                        <a:rPr lang="en-GB" sz="1200" dirty="0">
                          <a:solidFill>
                            <a:schemeClr val="dk1"/>
                          </a:solidFill>
                          <a:latin typeface="Arial" panose="020B0604020202020204" pitchFamily="34" charset="0"/>
                          <a:cs typeface="Arial" panose="020B0604020202020204" pitchFamily="34" charset="0"/>
                        </a:rPr>
                        <a:t> (par </a:t>
                      </a:r>
                      <a:r>
                        <a:rPr lang="en-GB" sz="1200" dirty="0" err="1">
                          <a:solidFill>
                            <a:schemeClr val="dk1"/>
                          </a:solidFill>
                          <a:latin typeface="Arial" panose="020B0604020202020204" pitchFamily="34" charset="0"/>
                          <a:cs typeface="Arial" panose="020B0604020202020204" pitchFamily="34" charset="0"/>
                        </a:rPr>
                        <a:t>exemple</a:t>
                      </a:r>
                      <a:r>
                        <a:rPr lang="en-GB" sz="1200" dirty="0">
                          <a:solidFill>
                            <a:schemeClr val="dk1"/>
                          </a:solidFill>
                          <a:latin typeface="Arial" panose="020B0604020202020204" pitchFamily="34" charset="0"/>
                          <a:cs typeface="Arial" panose="020B0604020202020204" pitchFamily="34" charset="0"/>
                        </a:rPr>
                        <a:t> sur des </a:t>
                      </a:r>
                      <a:r>
                        <a:rPr lang="en-GB" sz="1200" dirty="0" err="1">
                          <a:solidFill>
                            <a:schemeClr val="dk1"/>
                          </a:solidFill>
                          <a:latin typeface="Arial" panose="020B0604020202020204" pitchFamily="34" charset="0"/>
                          <a:cs typeface="Arial" panose="020B0604020202020204" pitchFamily="34" charset="0"/>
                        </a:rPr>
                        <a:t>vêtements</a:t>
                      </a:r>
                      <a:r>
                        <a:rPr lang="en-GB" sz="1200" dirty="0">
                          <a:solidFill>
                            <a:schemeClr val="dk1"/>
                          </a:solidFill>
                          <a:latin typeface="Arial" panose="020B0604020202020204" pitchFamily="34" charset="0"/>
                          <a:cs typeface="Arial" panose="020B0604020202020204" pitchFamily="34" charset="0"/>
                        </a:rPr>
                        <a:t>)</a:t>
                      </a:r>
                    </a:p>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200" dirty="0" err="1">
                          <a:solidFill>
                            <a:schemeClr val="dk1"/>
                          </a:solidFill>
                          <a:latin typeface="Arial" panose="020B0604020202020204" pitchFamily="34" charset="0"/>
                          <a:cs typeface="Arial" panose="020B0604020202020204" pitchFamily="34" charset="0"/>
                        </a:rPr>
                        <a:t>Peuvent</a:t>
                      </a:r>
                      <a:r>
                        <a:rPr lang="en-GB" sz="1200" dirty="0">
                          <a:solidFill>
                            <a:schemeClr val="dk1"/>
                          </a:solidFill>
                          <a:latin typeface="Arial" panose="020B0604020202020204" pitchFamily="34" charset="0"/>
                          <a:cs typeface="Arial" panose="020B0604020202020204" pitchFamily="34" charset="0"/>
                        </a:rPr>
                        <a:t> se </a:t>
                      </a:r>
                      <a:r>
                        <a:rPr lang="en-GB" sz="1200" dirty="0" err="1">
                          <a:solidFill>
                            <a:schemeClr val="dk1"/>
                          </a:solidFill>
                          <a:latin typeface="Arial" panose="020B0604020202020204" pitchFamily="34" charset="0"/>
                          <a:cs typeface="Arial" panose="020B0604020202020204" pitchFamily="34" charset="0"/>
                        </a:rPr>
                        <a:t>propager</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rapidement</a:t>
                      </a:r>
                      <a:r>
                        <a:rPr lang="en-GB" sz="1200" dirty="0">
                          <a:solidFill>
                            <a:schemeClr val="dk1"/>
                          </a:solidFill>
                          <a:latin typeface="Arial" panose="020B0604020202020204" pitchFamily="34" charset="0"/>
                          <a:cs typeface="Arial" panose="020B0604020202020204" pitchFamily="34" charset="0"/>
                        </a:rPr>
                        <a:t> et </a:t>
                      </a:r>
                      <a:r>
                        <a:rPr lang="en-GB" sz="1200" dirty="0" err="1">
                          <a:solidFill>
                            <a:schemeClr val="dk1"/>
                          </a:solidFill>
                          <a:latin typeface="Arial" panose="020B0604020202020204" pitchFamily="34" charset="0"/>
                          <a:cs typeface="Arial" panose="020B0604020202020204" pitchFamily="34" charset="0"/>
                        </a:rPr>
                        <a:t>entraîner</a:t>
                      </a:r>
                      <a:r>
                        <a:rPr lang="en-GB" sz="1200" dirty="0">
                          <a:solidFill>
                            <a:schemeClr val="dk1"/>
                          </a:solidFill>
                          <a:latin typeface="Arial" panose="020B0604020202020204" pitchFamily="34" charset="0"/>
                          <a:cs typeface="Arial" panose="020B0604020202020204" pitchFamily="34" charset="0"/>
                        </a:rPr>
                        <a:t> des </a:t>
                      </a:r>
                      <a:r>
                        <a:rPr lang="en-GB" sz="1200" dirty="0" err="1">
                          <a:solidFill>
                            <a:schemeClr val="dk1"/>
                          </a:solidFill>
                          <a:latin typeface="Arial" panose="020B0604020202020204" pitchFamily="34" charset="0"/>
                          <a:cs typeface="Arial" panose="020B0604020202020204" pitchFamily="34" charset="0"/>
                        </a:rPr>
                        <a:t>taux</a:t>
                      </a:r>
                      <a:r>
                        <a:rPr lang="en-GB" sz="1200" dirty="0">
                          <a:solidFill>
                            <a:schemeClr val="dk1"/>
                          </a:solidFill>
                          <a:latin typeface="Arial" panose="020B0604020202020204" pitchFamily="34" charset="0"/>
                          <a:cs typeface="Arial" panose="020B0604020202020204" pitchFamily="34" charset="0"/>
                        </a:rPr>
                        <a:t> de </a:t>
                      </a:r>
                      <a:r>
                        <a:rPr lang="en-GB" sz="1200" dirty="0" err="1">
                          <a:solidFill>
                            <a:schemeClr val="dk1"/>
                          </a:solidFill>
                          <a:latin typeface="Arial" panose="020B0604020202020204" pitchFamily="34" charset="0"/>
                          <a:cs typeface="Arial" panose="020B0604020202020204" pitchFamily="34" charset="0"/>
                        </a:rPr>
                        <a:t>mortalité</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élevés</a:t>
                      </a:r>
                      <a:r>
                        <a:rPr lang="en-GB" sz="1200" dirty="0">
                          <a:solidFill>
                            <a:schemeClr val="dk1"/>
                          </a:solidFill>
                          <a:latin typeface="Arial" panose="020B0604020202020204" pitchFamily="34" charset="0"/>
                          <a:cs typeface="Arial" panose="020B0604020202020204" pitchFamily="34" charset="0"/>
                        </a:rPr>
                        <a:t> dans un </a:t>
                      </a:r>
                      <a:r>
                        <a:rPr lang="en-GB" sz="1200" dirty="0" err="1">
                          <a:solidFill>
                            <a:schemeClr val="dk1"/>
                          </a:solidFill>
                          <a:latin typeface="Arial" panose="020B0604020202020204" pitchFamily="34" charset="0"/>
                          <a:cs typeface="Arial" panose="020B0604020202020204" pitchFamily="34" charset="0"/>
                        </a:rPr>
                        <a:t>troupeau</a:t>
                      </a:r>
                      <a:endParaRPr lang="de-CH" sz="1200" dirty="0">
                        <a:solidFill>
                          <a:schemeClr val="dk1"/>
                        </a:solidFill>
                        <a:latin typeface="Arial" panose="020B0604020202020204" pitchFamily="34" charset="0"/>
                        <a:cs typeface="Arial" panose="020B0604020202020204" pitchFamily="34" charset="0"/>
                      </a:endParaRPr>
                    </a:p>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200" dirty="0" err="1">
                          <a:solidFill>
                            <a:schemeClr val="dk1"/>
                          </a:solidFill>
                          <a:latin typeface="Arial" panose="020B0604020202020204" pitchFamily="34" charset="0"/>
                          <a:cs typeface="Arial" panose="020B0604020202020204" pitchFamily="34" charset="0"/>
                        </a:rPr>
                        <a:t>Doivent</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être</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prévenus</a:t>
                      </a:r>
                      <a:r>
                        <a:rPr lang="en-GB" sz="1200" dirty="0">
                          <a:solidFill>
                            <a:schemeClr val="dk1"/>
                          </a:solidFill>
                          <a:latin typeface="Arial" panose="020B0604020202020204" pitchFamily="34" charset="0"/>
                          <a:cs typeface="Arial" panose="020B0604020202020204" pitchFamily="34" charset="0"/>
                        </a:rPr>
                        <a:t> </a:t>
                      </a:r>
                      <a:br>
                        <a:rPr lang="en-GB" sz="1200" dirty="0">
                          <a:solidFill>
                            <a:schemeClr val="dk1"/>
                          </a:solidFill>
                          <a:latin typeface="Arial" panose="020B0604020202020204" pitchFamily="34" charset="0"/>
                          <a:cs typeface="Arial" panose="020B0604020202020204" pitchFamily="34" charset="0"/>
                        </a:rPr>
                      </a:br>
                      <a:r>
                        <a:rPr lang="en-GB" sz="1200" dirty="0">
                          <a:solidFill>
                            <a:schemeClr val="dk1"/>
                          </a:solidFill>
                          <a:latin typeface="Arial" panose="020B0604020202020204" pitchFamily="34" charset="0"/>
                          <a:cs typeface="Arial" panose="020B0604020202020204" pitchFamily="34" charset="0"/>
                        </a:rPr>
                        <a:t>par des </a:t>
                      </a:r>
                      <a:r>
                        <a:rPr lang="en-GB" sz="1200" dirty="0" err="1">
                          <a:solidFill>
                            <a:schemeClr val="dk1"/>
                          </a:solidFill>
                          <a:latin typeface="Arial" panose="020B0604020202020204" pitchFamily="34" charset="0"/>
                          <a:cs typeface="Arial" panose="020B0604020202020204" pitchFamily="34" charset="0"/>
                        </a:rPr>
                        <a:t>vaccins</a:t>
                      </a:r>
                      <a:r>
                        <a:rPr lang="en-GB" sz="1200" dirty="0">
                          <a:solidFill>
                            <a:schemeClr val="dk1"/>
                          </a:solidFill>
                          <a:latin typeface="Arial" panose="020B0604020202020204" pitchFamily="34" charset="0"/>
                          <a:cs typeface="Arial" panose="020B0604020202020204" pitchFamily="34" charset="0"/>
                        </a:rPr>
                        <a:t> et la </a:t>
                      </a:r>
                      <a:r>
                        <a:rPr lang="en-GB" sz="1200" dirty="0" err="1">
                          <a:solidFill>
                            <a:schemeClr val="dk1"/>
                          </a:solidFill>
                          <a:latin typeface="Arial" panose="020B0604020202020204" pitchFamily="34" charset="0"/>
                          <a:cs typeface="Arial" panose="020B0604020202020204" pitchFamily="34" charset="0"/>
                        </a:rPr>
                        <a:t>biosécurité</a:t>
                      </a:r>
                      <a:r>
                        <a:rPr lang="en-GB" sz="1200" dirty="0">
                          <a:solidFill>
                            <a:schemeClr val="dk1"/>
                          </a:solidFill>
                          <a:latin typeface="Arial" panose="020B0604020202020204" pitchFamily="34" charset="0"/>
                          <a:cs typeface="Arial" panose="020B0604020202020204" pitchFamily="34" charset="0"/>
                        </a:rPr>
                        <a:t>, car la </a:t>
                      </a:r>
                      <a:r>
                        <a:rPr lang="en-GB" sz="1200" dirty="0" err="1">
                          <a:solidFill>
                            <a:schemeClr val="dk1"/>
                          </a:solidFill>
                          <a:latin typeface="Arial" panose="020B0604020202020204" pitchFamily="34" charset="0"/>
                          <a:cs typeface="Arial" panose="020B0604020202020204" pitchFamily="34" charset="0"/>
                        </a:rPr>
                        <a:t>plupart</a:t>
                      </a:r>
                      <a:r>
                        <a:rPr lang="en-GB" sz="1200" dirty="0">
                          <a:solidFill>
                            <a:schemeClr val="dk1"/>
                          </a:solidFill>
                          <a:latin typeface="Arial" panose="020B0604020202020204" pitchFamily="34" charset="0"/>
                          <a:cs typeface="Arial" panose="020B0604020202020204" pitchFamily="34" charset="0"/>
                        </a:rPr>
                        <a:t> des </a:t>
                      </a:r>
                      <a:r>
                        <a:rPr lang="en-GB" sz="1200" dirty="0" err="1">
                          <a:solidFill>
                            <a:schemeClr val="dk1"/>
                          </a:solidFill>
                          <a:latin typeface="Arial" panose="020B0604020202020204" pitchFamily="34" charset="0"/>
                          <a:cs typeface="Arial" panose="020B0604020202020204" pitchFamily="34" charset="0"/>
                        </a:rPr>
                        <a:t>traitements</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disponibles</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sont</a:t>
                      </a:r>
                      <a:r>
                        <a:rPr lang="en-GB" sz="1200" dirty="0">
                          <a:solidFill>
                            <a:schemeClr val="dk1"/>
                          </a:solidFill>
                          <a:latin typeface="Arial" panose="020B0604020202020204" pitchFamily="34" charset="0"/>
                          <a:cs typeface="Arial" panose="020B0604020202020204" pitchFamily="34" charset="0"/>
                        </a:rPr>
                        <a:t> un </a:t>
                      </a:r>
                      <a:r>
                        <a:rPr lang="en-GB" sz="1200" dirty="0" err="1">
                          <a:solidFill>
                            <a:schemeClr val="dk1"/>
                          </a:solidFill>
                          <a:latin typeface="Arial" panose="020B0604020202020204" pitchFamily="34" charset="0"/>
                          <a:cs typeface="Arial" panose="020B0604020202020204" pitchFamily="34" charset="0"/>
                        </a:rPr>
                        <a:t>soutien</a:t>
                      </a:r>
                      <a:r>
                        <a:rPr lang="en-GB" sz="1200" dirty="0">
                          <a:solidFill>
                            <a:schemeClr val="dk1"/>
                          </a:solidFill>
                          <a:latin typeface="Arial" panose="020B0604020202020204" pitchFamily="34" charset="0"/>
                          <a:cs typeface="Arial" panose="020B0604020202020204" pitchFamily="34" charset="0"/>
                        </a:rPr>
                        <a:t> </a:t>
                      </a:r>
                      <a:r>
                        <a:rPr lang="en-GB" sz="1200" dirty="0" err="1">
                          <a:solidFill>
                            <a:schemeClr val="dk1"/>
                          </a:solidFill>
                          <a:latin typeface="Arial" panose="020B0604020202020204" pitchFamily="34" charset="0"/>
                          <a:cs typeface="Arial" panose="020B0604020202020204" pitchFamily="34" charset="0"/>
                        </a:rPr>
                        <a:t>mais</a:t>
                      </a:r>
                      <a:r>
                        <a:rPr lang="en-GB" sz="1200" dirty="0">
                          <a:solidFill>
                            <a:schemeClr val="dk1"/>
                          </a:solidFill>
                          <a:latin typeface="Arial" panose="020B0604020202020204" pitchFamily="34" charset="0"/>
                          <a:cs typeface="Arial" panose="020B0604020202020204" pitchFamily="34" charset="0"/>
                        </a:rPr>
                        <a:t> ne </a:t>
                      </a:r>
                      <a:r>
                        <a:rPr lang="en-GB" sz="1200" dirty="0" err="1">
                          <a:solidFill>
                            <a:schemeClr val="dk1"/>
                          </a:solidFill>
                          <a:latin typeface="Arial" panose="020B0604020202020204" pitchFamily="34" charset="0"/>
                          <a:cs typeface="Arial" panose="020B0604020202020204" pitchFamily="34" charset="0"/>
                        </a:rPr>
                        <a:t>guérissent</a:t>
                      </a:r>
                      <a:r>
                        <a:rPr lang="en-GB" sz="1200" dirty="0">
                          <a:solidFill>
                            <a:schemeClr val="dk1"/>
                          </a:solidFill>
                          <a:latin typeface="Arial" panose="020B0604020202020204" pitchFamily="34" charset="0"/>
                          <a:cs typeface="Arial" panose="020B0604020202020204" pitchFamily="34" charset="0"/>
                        </a:rPr>
                        <a:t> pas la </a:t>
                      </a:r>
                      <a:r>
                        <a:rPr lang="en-GB" sz="1200" dirty="0" err="1">
                          <a:solidFill>
                            <a:schemeClr val="dk1"/>
                          </a:solidFill>
                          <a:latin typeface="Arial" panose="020B0604020202020204" pitchFamily="34" charset="0"/>
                          <a:cs typeface="Arial" panose="020B0604020202020204" pitchFamily="34" charset="0"/>
                        </a:rPr>
                        <a:t>maladie</a:t>
                      </a:r>
                      <a:endParaRPr lang="en-GB" sz="1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Arial" panose="020B0604020202020204" pitchFamily="34" charset="0"/>
                          <a:cs typeface="Arial" panose="020B0604020202020204" pitchFamily="34" charset="0"/>
                        </a:rPr>
                        <a:t>Langue bleue</a:t>
                      </a:r>
                    </a:p>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a:t>
                      </a:r>
                    </a:p>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endParaRPr lang="en-GB" sz="1200">
                        <a:latin typeface="Arial" panose="020B0604020202020204" pitchFamily="34" charset="0"/>
                        <a:cs typeface="Arial" panose="020B0604020202020204" pitchFamily="34" charset="0"/>
                      </a:endParaRPr>
                    </a:p>
                    <a:p>
                      <a:pPr algn="ctr"/>
                      <a:r>
                        <a:rPr lang="en-GB" sz="120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1166171905"/>
                  </a:ext>
                </a:extLst>
              </a:tr>
              <a:tr h="603071">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Arial" panose="020B0604020202020204" pitchFamily="34" charset="0"/>
                          <a:cs typeface="Arial" panose="020B0604020202020204" pitchFamily="34" charset="0"/>
                        </a:rPr>
                        <a:t>Fièvre aphteuse</a:t>
                      </a:r>
                    </a:p>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a:t>
                      </a:r>
                    </a:p>
                    <a:p>
                      <a:pPr algn="ctr"/>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algn="ctr"/>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endParaRPr lang="en-GB" sz="12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a:t>
                      </a:r>
                    </a:p>
                    <a:p>
                      <a:pPr algn="ctr"/>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1259017144"/>
                  </a:ext>
                </a:extLst>
              </a:tr>
              <a:tr h="684953">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200" b="0" dirty="0"/>
                        <a:t>La dermatose nodulaire contagieuse</a:t>
                      </a:r>
                      <a:endParaRPr lang="en-US" sz="1200" b="0" i="0" dirty="0">
                        <a:solidFill>
                          <a:srgbClr val="000000"/>
                        </a:solidFill>
                        <a:effectLst/>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algn="ctr"/>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a:t>
                      </a:r>
                    </a:p>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3497978101"/>
                  </a:ext>
                </a:extLst>
              </a:tr>
              <a:tr h="690260">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Arial" panose="020B0604020202020204" pitchFamily="34" charset="0"/>
                          <a:cs typeface="Arial" panose="020B0604020202020204" pitchFamily="34" charset="0"/>
                        </a:rPr>
                        <a:t>Rage </a:t>
                      </a:r>
                    </a:p>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1749359738"/>
                  </a:ext>
                </a:extLst>
              </a:tr>
              <a:tr h="905831">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err="1">
                          <a:solidFill>
                            <a:srgbClr val="000000"/>
                          </a:solidFill>
                          <a:effectLst/>
                          <a:latin typeface="Arial" panose="020B0604020202020204" pitchFamily="34" charset="0"/>
                          <a:cs typeface="Arial" panose="020B0604020202020204" pitchFamily="34" charset="0"/>
                        </a:rPr>
                        <a:t>Fièvre</a:t>
                      </a:r>
                      <a:r>
                        <a:rPr lang="en-US" sz="1200" b="0" i="0" dirty="0">
                          <a:solidFill>
                            <a:srgbClr val="000000"/>
                          </a:solidFill>
                          <a:effectLst/>
                          <a:latin typeface="Arial" panose="020B0604020202020204" pitchFamily="34" charset="0"/>
                          <a:cs typeface="Arial" panose="020B0604020202020204" pitchFamily="34" charset="0"/>
                        </a:rPr>
                        <a:t> de la </a:t>
                      </a:r>
                      <a:r>
                        <a:rPr lang="en-US" sz="1200" b="0" i="0" dirty="0" err="1">
                          <a:solidFill>
                            <a:srgbClr val="000000"/>
                          </a:solidFill>
                          <a:effectLst/>
                          <a:latin typeface="Arial" panose="020B0604020202020204" pitchFamily="34" charset="0"/>
                          <a:cs typeface="Arial" panose="020B0604020202020204" pitchFamily="34" charset="0"/>
                        </a:rPr>
                        <a:t>vallée</a:t>
                      </a:r>
                      <a:r>
                        <a:rPr lang="en-US" sz="1200" b="0" i="0" dirty="0">
                          <a:solidFill>
                            <a:srgbClr val="000000"/>
                          </a:solidFill>
                          <a:effectLst/>
                          <a:latin typeface="Arial" panose="020B0604020202020204" pitchFamily="34" charset="0"/>
                          <a:cs typeface="Arial" panose="020B0604020202020204" pitchFamily="34" charset="0"/>
                        </a:rPr>
                        <a:t> du Rift </a:t>
                      </a:r>
                    </a:p>
                    <a:p>
                      <a:endParaRPr lang="en-GB" sz="1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200">
                        <a:solidFill>
                          <a:schemeClr val="accent2"/>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algn="ctr"/>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endParaRPr lang="en-GB" sz="12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1444562442"/>
                  </a:ext>
                </a:extLst>
              </a:tr>
            </a:tbl>
          </a:graphicData>
        </a:graphic>
      </p:graphicFrame>
      <p:pic>
        <p:nvPicPr>
          <p:cNvPr id="7" name="Graphic 6" descr="Checkmark">
            <a:extLst>
              <a:ext uri="{FF2B5EF4-FFF2-40B4-BE49-F238E27FC236}">
                <a16:creationId xmlns:a16="http://schemas.microsoft.com/office/drawing/2014/main" id="{DF34C9E3-2D64-453C-BDAA-E67B59CFD4D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63575" y="1790511"/>
            <a:ext cx="457200" cy="457200"/>
          </a:xfrm>
          <a:prstGeom prst="rect">
            <a:avLst/>
          </a:prstGeom>
        </p:spPr>
      </p:pic>
      <p:pic>
        <p:nvPicPr>
          <p:cNvPr id="8" name="Graphic 7" descr="Checkmark">
            <a:extLst>
              <a:ext uri="{FF2B5EF4-FFF2-40B4-BE49-F238E27FC236}">
                <a16:creationId xmlns:a16="http://schemas.microsoft.com/office/drawing/2014/main" id="{709EBAC4-1669-4191-A6E1-8E369AE33DF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63575" y="3094471"/>
            <a:ext cx="457200" cy="457200"/>
          </a:xfrm>
          <a:prstGeom prst="rect">
            <a:avLst/>
          </a:prstGeom>
        </p:spPr>
      </p:pic>
      <p:pic>
        <p:nvPicPr>
          <p:cNvPr id="9" name="Graphic 8" descr="Checkmark">
            <a:extLst>
              <a:ext uri="{FF2B5EF4-FFF2-40B4-BE49-F238E27FC236}">
                <a16:creationId xmlns:a16="http://schemas.microsoft.com/office/drawing/2014/main" id="{E7DA7FED-7817-48DD-B5E9-2BC029ABE6B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63575" y="3903439"/>
            <a:ext cx="457200" cy="457200"/>
          </a:xfrm>
          <a:prstGeom prst="rect">
            <a:avLst/>
          </a:prstGeom>
        </p:spPr>
      </p:pic>
      <p:pic>
        <p:nvPicPr>
          <p:cNvPr id="14" name="Graphic 13" descr="Danger">
            <a:extLst>
              <a:ext uri="{FF2B5EF4-FFF2-40B4-BE49-F238E27FC236}">
                <a16:creationId xmlns:a16="http://schemas.microsoft.com/office/drawing/2014/main" id="{0337F243-162E-4513-B9B9-FAF0680FFF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64234" y="3903439"/>
            <a:ext cx="285929" cy="285929"/>
          </a:xfrm>
          <a:prstGeom prst="rect">
            <a:avLst/>
          </a:prstGeom>
        </p:spPr>
      </p:pic>
      <p:pic>
        <p:nvPicPr>
          <p:cNvPr id="15" name="Graphic 14" descr="Danger">
            <a:extLst>
              <a:ext uri="{FF2B5EF4-FFF2-40B4-BE49-F238E27FC236}">
                <a16:creationId xmlns:a16="http://schemas.microsoft.com/office/drawing/2014/main" id="{390AB2AA-DAD8-4043-A4E1-A9DA3EEADA3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64234" y="4977184"/>
            <a:ext cx="285929" cy="285929"/>
          </a:xfrm>
          <a:prstGeom prst="rect">
            <a:avLst/>
          </a:prstGeom>
        </p:spPr>
      </p:pic>
      <p:pic>
        <p:nvPicPr>
          <p:cNvPr id="20" name="Graphic 19" descr="Checklist">
            <a:extLst>
              <a:ext uri="{FF2B5EF4-FFF2-40B4-BE49-F238E27FC236}">
                <a16:creationId xmlns:a16="http://schemas.microsoft.com/office/drawing/2014/main" id="{40AA4353-AC12-4E6C-BE4F-8D0F408BFB0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97387" y="4983466"/>
            <a:ext cx="279647" cy="279647"/>
          </a:xfrm>
          <a:prstGeom prst="rect">
            <a:avLst/>
          </a:prstGeom>
        </p:spPr>
      </p:pic>
      <p:pic>
        <p:nvPicPr>
          <p:cNvPr id="21" name="Graphic 20" descr="Checklist">
            <a:extLst>
              <a:ext uri="{FF2B5EF4-FFF2-40B4-BE49-F238E27FC236}">
                <a16:creationId xmlns:a16="http://schemas.microsoft.com/office/drawing/2014/main" id="{050AE02C-97B5-49AE-803A-A284411CC4F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97387" y="3183248"/>
            <a:ext cx="279647" cy="279647"/>
          </a:xfrm>
          <a:prstGeom prst="rect">
            <a:avLst/>
          </a:prstGeom>
        </p:spPr>
      </p:pic>
      <p:pic>
        <p:nvPicPr>
          <p:cNvPr id="22" name="Graphic 21" descr="Checklist">
            <a:extLst>
              <a:ext uri="{FF2B5EF4-FFF2-40B4-BE49-F238E27FC236}">
                <a16:creationId xmlns:a16="http://schemas.microsoft.com/office/drawing/2014/main" id="{A26C68C3-BA66-4785-A0A9-8AEE1C39BC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12345" y="3961508"/>
            <a:ext cx="279647" cy="279647"/>
          </a:xfrm>
          <a:prstGeom prst="rect">
            <a:avLst/>
          </a:prstGeom>
        </p:spPr>
      </p:pic>
      <p:pic>
        <p:nvPicPr>
          <p:cNvPr id="23" name="Graphic 22" descr="Checklist">
            <a:extLst>
              <a:ext uri="{FF2B5EF4-FFF2-40B4-BE49-F238E27FC236}">
                <a16:creationId xmlns:a16="http://schemas.microsoft.com/office/drawing/2014/main" id="{BC439E21-770B-4B9B-A62A-24C144DEFDF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97387" y="2424882"/>
            <a:ext cx="279647" cy="279647"/>
          </a:xfrm>
          <a:prstGeom prst="rect">
            <a:avLst/>
          </a:prstGeom>
        </p:spPr>
      </p:pic>
      <p:pic>
        <p:nvPicPr>
          <p:cNvPr id="24" name="Graphic 23" descr="Checkmark">
            <a:extLst>
              <a:ext uri="{FF2B5EF4-FFF2-40B4-BE49-F238E27FC236}">
                <a16:creationId xmlns:a16="http://schemas.microsoft.com/office/drawing/2014/main" id="{B975A8EC-DC33-4C3D-96B4-9EEB4B03C8D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63575" y="4894489"/>
            <a:ext cx="457200" cy="457200"/>
          </a:xfrm>
          <a:prstGeom prst="rect">
            <a:avLst/>
          </a:prstGeom>
        </p:spPr>
      </p:pic>
    </p:spTree>
    <p:extLst>
      <p:ext uri="{BB962C8B-B14F-4D97-AF65-F5344CB8AC3E}">
        <p14:creationId xmlns:p14="http://schemas.microsoft.com/office/powerpoint/2010/main" val="11236425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B80F1-5FC2-4061-9C86-D40F30F34104}"/>
              </a:ext>
            </a:extLst>
          </p:cNvPr>
          <p:cNvSpPr>
            <a:spLocks noGrp="1"/>
          </p:cNvSpPr>
          <p:nvPr>
            <p:ph type="title"/>
          </p:nvPr>
        </p:nvSpPr>
        <p:spPr/>
        <p:txBody>
          <a:bodyPr/>
          <a:lstStyle/>
          <a:p>
            <a:r>
              <a:rPr lang="de-CH" dirty="0" err="1"/>
              <a:t>Maladies</a:t>
            </a:r>
            <a:r>
              <a:rPr lang="de-CH" dirty="0"/>
              <a:t> </a:t>
            </a:r>
            <a:r>
              <a:rPr lang="de-CH" dirty="0" err="1"/>
              <a:t>bactériennes</a:t>
            </a:r>
            <a:r>
              <a:rPr lang="de-CH" dirty="0"/>
              <a:t> </a:t>
            </a:r>
          </a:p>
        </p:txBody>
      </p:sp>
      <p:graphicFrame>
        <p:nvGraphicFramePr>
          <p:cNvPr id="5" name="Table 4">
            <a:extLst>
              <a:ext uri="{FF2B5EF4-FFF2-40B4-BE49-F238E27FC236}">
                <a16:creationId xmlns:a16="http://schemas.microsoft.com/office/drawing/2014/main" id="{4BDE3BF4-2258-4886-9759-722A1B62DEE8}"/>
              </a:ext>
            </a:extLst>
          </p:cNvPr>
          <p:cNvGraphicFramePr>
            <a:graphicFrameLocks noGrp="1"/>
          </p:cNvGraphicFramePr>
          <p:nvPr>
            <p:extLst>
              <p:ext uri="{D42A27DB-BD31-4B8C-83A1-F6EECF244321}">
                <p14:modId xmlns:p14="http://schemas.microsoft.com/office/powerpoint/2010/main" val="545335019"/>
              </p:ext>
            </p:extLst>
          </p:nvPr>
        </p:nvGraphicFramePr>
        <p:xfrm>
          <a:off x="467544" y="930623"/>
          <a:ext cx="8251826" cy="5039541"/>
        </p:xfrm>
        <a:graphic>
          <a:graphicData uri="http://schemas.openxmlformats.org/drawingml/2006/table">
            <a:tbl>
              <a:tblPr firstRow="1" bandRow="1">
                <a:tableStyleId>{5C22544A-7EE6-4342-B048-85BDC9FD1C3A}</a:tableStyleId>
              </a:tblPr>
              <a:tblGrid>
                <a:gridCol w="1910819">
                  <a:extLst>
                    <a:ext uri="{9D8B030D-6E8A-4147-A177-3AD203B41FA5}">
                      <a16:colId xmlns:a16="http://schemas.microsoft.com/office/drawing/2014/main" val="2774439988"/>
                    </a:ext>
                  </a:extLst>
                </a:gridCol>
                <a:gridCol w="1904560">
                  <a:extLst>
                    <a:ext uri="{9D8B030D-6E8A-4147-A177-3AD203B41FA5}">
                      <a16:colId xmlns:a16="http://schemas.microsoft.com/office/drawing/2014/main" val="555795678"/>
                    </a:ext>
                  </a:extLst>
                </a:gridCol>
                <a:gridCol w="1684804">
                  <a:extLst>
                    <a:ext uri="{9D8B030D-6E8A-4147-A177-3AD203B41FA5}">
                      <a16:colId xmlns:a16="http://schemas.microsoft.com/office/drawing/2014/main" val="1909864163"/>
                    </a:ext>
                  </a:extLst>
                </a:gridCol>
                <a:gridCol w="986689">
                  <a:extLst>
                    <a:ext uri="{9D8B030D-6E8A-4147-A177-3AD203B41FA5}">
                      <a16:colId xmlns:a16="http://schemas.microsoft.com/office/drawing/2014/main" val="1248761456"/>
                    </a:ext>
                  </a:extLst>
                </a:gridCol>
                <a:gridCol w="792088">
                  <a:extLst>
                    <a:ext uri="{9D8B030D-6E8A-4147-A177-3AD203B41FA5}">
                      <a16:colId xmlns:a16="http://schemas.microsoft.com/office/drawing/2014/main" val="2304178241"/>
                    </a:ext>
                  </a:extLst>
                </a:gridCol>
                <a:gridCol w="972866">
                  <a:extLst>
                    <a:ext uri="{9D8B030D-6E8A-4147-A177-3AD203B41FA5}">
                      <a16:colId xmlns:a16="http://schemas.microsoft.com/office/drawing/2014/main" val="1241035106"/>
                    </a:ext>
                  </a:extLst>
                </a:gridCol>
              </a:tblGrid>
              <a:tr h="5420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err="1">
                          <a:solidFill>
                            <a:schemeClr val="tx1"/>
                          </a:solidFill>
                          <a:effectLst/>
                          <a:latin typeface="+mn-lt"/>
                        </a:rPr>
                        <a:t>Qu'est-ce</a:t>
                      </a:r>
                      <a:r>
                        <a:rPr lang="en-GB" sz="1200" dirty="0">
                          <a:solidFill>
                            <a:schemeClr val="tx1"/>
                          </a:solidFill>
                          <a:effectLst/>
                          <a:latin typeface="+mn-lt"/>
                        </a:rPr>
                        <a:t> que </a:t>
                      </a:r>
                      <a:r>
                        <a:rPr lang="en-GB" sz="1200" dirty="0" err="1">
                          <a:solidFill>
                            <a:schemeClr val="tx1"/>
                          </a:solidFill>
                          <a:effectLst/>
                          <a:latin typeface="+mn-lt"/>
                        </a:rPr>
                        <a:t>c'est</a:t>
                      </a:r>
                      <a:r>
                        <a:rPr lang="en-GB" sz="1200" dirty="0">
                          <a:solidFill>
                            <a:schemeClr val="tx1"/>
                          </a:solidFill>
                          <a:effectLst/>
                          <a:latin typeface="+mn-lt"/>
                        </a:rPr>
                        <a:t> </a:t>
                      </a:r>
                      <a:br>
                        <a:rPr lang="en-GB" sz="1200" dirty="0">
                          <a:solidFill>
                            <a:schemeClr val="tx1"/>
                          </a:solidFill>
                          <a:effectLst/>
                          <a:latin typeface="+mn-lt"/>
                        </a:rPr>
                      </a:br>
                      <a:r>
                        <a:rPr lang="en-GB" sz="1200" dirty="0">
                          <a:solidFill>
                            <a:schemeClr val="tx1"/>
                          </a:solidFill>
                          <a:effectLst/>
                          <a:latin typeface="+mn-lt"/>
                        </a:rPr>
                        <a:t>et comment la </a:t>
                      </a:r>
                      <a:r>
                        <a:rPr lang="en-GB" sz="1200" dirty="0" err="1">
                          <a:solidFill>
                            <a:schemeClr val="tx1"/>
                          </a:solidFill>
                          <a:effectLst/>
                          <a:latin typeface="+mn-lt"/>
                        </a:rPr>
                        <a:t>maladie</a:t>
                      </a:r>
                      <a:r>
                        <a:rPr lang="en-GB" sz="1200" dirty="0">
                          <a:solidFill>
                            <a:schemeClr val="tx1"/>
                          </a:solidFill>
                          <a:effectLst/>
                          <a:latin typeface="+mn-lt"/>
                        </a:rPr>
                        <a:t> </a:t>
                      </a:r>
                      <a:r>
                        <a:rPr lang="en-GB" sz="1200" dirty="0" err="1">
                          <a:solidFill>
                            <a:schemeClr val="tx1"/>
                          </a:solidFill>
                          <a:effectLst/>
                          <a:latin typeface="+mn-lt"/>
                        </a:rPr>
                        <a:t>est-elle</a:t>
                      </a:r>
                      <a:r>
                        <a:rPr lang="en-GB" sz="1200" dirty="0">
                          <a:solidFill>
                            <a:schemeClr val="tx1"/>
                          </a:solidFill>
                          <a:effectLst/>
                          <a:latin typeface="+mn-lt"/>
                        </a:rPr>
                        <a:t> </a:t>
                      </a:r>
                      <a:r>
                        <a:rPr lang="en-GB" sz="1200" dirty="0" err="1">
                          <a:solidFill>
                            <a:schemeClr val="tx1"/>
                          </a:solidFill>
                          <a:effectLst/>
                          <a:latin typeface="+mn-lt"/>
                        </a:rPr>
                        <a:t>causée</a:t>
                      </a:r>
                      <a:r>
                        <a:rPr lang="en-GB" sz="1200" dirty="0">
                          <a:solidFill>
                            <a:schemeClr val="tx1"/>
                          </a:solidFill>
                          <a:effectLst/>
                          <a:latin typeface="+mn-lt"/>
                        </a:rPr>
                        <a:t>?</a:t>
                      </a:r>
                      <a:endParaRPr lang="de-CH" sz="1200" dirty="0">
                        <a:solidFill>
                          <a:schemeClr val="tx1"/>
                        </a:solidFill>
                        <a:effectLst/>
                        <a:latin typeface="+mn-lt"/>
                        <a:ea typeface="SimSun" panose="02010600030101010101" pitchFamily="2" charset="-122"/>
                        <a:cs typeface="Times New Roman" panose="02020603050405020304" pitchFamily="18"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Arial" panose="020B0604020202020204" pitchFamily="34" charset="0"/>
                          <a:cs typeface="Arial" panose="020B0604020202020204" pitchFamily="34" charset="0"/>
                        </a:rPr>
                        <a:t>Importance </a:t>
                      </a:r>
                      <a:br>
                        <a:rPr lang="en-GB" sz="1200" dirty="0">
                          <a:solidFill>
                            <a:schemeClr val="tx1"/>
                          </a:solidFill>
                          <a:effectLst/>
                          <a:latin typeface="Arial" panose="020B0604020202020204" pitchFamily="34" charset="0"/>
                          <a:cs typeface="Arial" panose="020B0604020202020204" pitchFamily="34" charset="0"/>
                        </a:rPr>
                      </a:br>
                      <a:r>
                        <a:rPr lang="en-GB" sz="1200" dirty="0">
                          <a:solidFill>
                            <a:schemeClr val="tx1"/>
                          </a:solidFill>
                          <a:effectLst/>
                          <a:latin typeface="Arial" panose="020B0604020202020204" pitchFamily="34" charset="0"/>
                          <a:cs typeface="Arial" panose="020B0604020202020204" pitchFamily="34" charset="0"/>
                        </a:rPr>
                        <a:t>pour le </a:t>
                      </a:r>
                      <a:r>
                        <a:rPr lang="en-GB" sz="1200" dirty="0" err="1">
                          <a:solidFill>
                            <a:schemeClr val="tx1"/>
                          </a:solidFill>
                          <a:effectLst/>
                          <a:latin typeface="Arial" panose="020B0604020202020204" pitchFamily="34" charset="0"/>
                          <a:cs typeface="Arial" panose="020B0604020202020204" pitchFamily="34" charset="0"/>
                        </a:rPr>
                        <a:t>bétail</a:t>
                      </a:r>
                      <a:endParaRPr lang="de-CH" sz="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err="1">
                          <a:solidFill>
                            <a:schemeClr val="tx1"/>
                          </a:solidFill>
                          <a:effectLst/>
                          <a:latin typeface="Arial" panose="020B0604020202020204" pitchFamily="34" charset="0"/>
                          <a:cs typeface="Arial" panose="020B0604020202020204" pitchFamily="34" charset="0"/>
                        </a:rPr>
                        <a:t>Exemples</a:t>
                      </a:r>
                      <a:r>
                        <a:rPr lang="en-GB" sz="1200" dirty="0">
                          <a:solidFill>
                            <a:schemeClr val="tx1"/>
                          </a:solidFill>
                          <a:effectLst/>
                          <a:latin typeface="Arial" panose="020B0604020202020204" pitchFamily="34" charset="0"/>
                          <a:cs typeface="Arial" panose="020B0604020202020204" pitchFamily="34" charset="0"/>
                        </a:rPr>
                        <a:t> </a:t>
                      </a:r>
                      <a:endParaRPr lang="de-CH" sz="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r>
                        <a:rPr lang="en-GB" sz="1200" dirty="0" err="1">
                          <a:latin typeface="Arial" panose="020B0604020202020204" pitchFamily="34" charset="0"/>
                          <a:cs typeface="Arial" panose="020B0604020202020204" pitchFamily="34" charset="0"/>
                        </a:rPr>
                        <a:t>Vaccin</a:t>
                      </a:r>
                      <a:r>
                        <a:rPr lang="en-GB" sz="1200" dirty="0">
                          <a:latin typeface="Arial" panose="020B0604020202020204" pitchFamily="34" charset="0"/>
                          <a:cs typeface="Arial" panose="020B0604020202020204" pitchFamily="34" charset="0"/>
                        </a:rPr>
                        <a:t> disponible </a:t>
                      </a:r>
                    </a:p>
                  </a:txBody>
                  <a:tcPr>
                    <a:solidFill>
                      <a:schemeClr val="accent5">
                        <a:lumMod val="75000"/>
                      </a:schemeClr>
                    </a:solidFill>
                  </a:tcPr>
                </a:tc>
                <a:tc>
                  <a:txBody>
                    <a:bodyPr/>
                    <a:lstStyle/>
                    <a:p>
                      <a:r>
                        <a:rPr lang="en-GB" sz="1200" dirty="0" err="1">
                          <a:latin typeface="+mn-lt"/>
                        </a:rPr>
                        <a:t>Déclara-tion</a:t>
                      </a:r>
                      <a:endParaRPr lang="en-GB" sz="1200" dirty="0">
                        <a:latin typeface="+mn-lt"/>
                      </a:endParaRPr>
                    </a:p>
                  </a:txBody>
                  <a:tcPr>
                    <a:solidFill>
                      <a:schemeClr val="accent5">
                        <a:lumMod val="75000"/>
                      </a:schemeClr>
                    </a:solidFill>
                  </a:tcPr>
                </a:tc>
                <a:tc>
                  <a:txBody>
                    <a:bodyPr/>
                    <a:lstStyle/>
                    <a:p>
                      <a:r>
                        <a:rPr lang="en-GB" sz="1200">
                          <a:latin typeface="Arial" panose="020B0604020202020204" pitchFamily="34" charset="0"/>
                          <a:cs typeface="Arial" panose="020B0604020202020204" pitchFamily="34" charset="0"/>
                        </a:rPr>
                        <a:t>Zoonose </a:t>
                      </a:r>
                    </a:p>
                  </a:txBody>
                  <a:tcPr>
                    <a:solidFill>
                      <a:schemeClr val="accent5">
                        <a:lumMod val="75000"/>
                      </a:schemeClr>
                    </a:solidFill>
                  </a:tcPr>
                </a:tc>
                <a:extLst>
                  <a:ext uri="{0D108BD9-81ED-4DB2-BD59-A6C34878D82A}">
                    <a16:rowId xmlns:a16="http://schemas.microsoft.com/office/drawing/2014/main" val="728394791"/>
                  </a:ext>
                </a:extLst>
              </a:tr>
              <a:tr h="432281">
                <a:tc rowSpan="7">
                  <a:txBody>
                    <a:bodyPr/>
                    <a:lstStyle/>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200" b="0" kern="1200" dirty="0" err="1">
                          <a:solidFill>
                            <a:schemeClr val="dk1"/>
                          </a:solidFill>
                          <a:effectLst/>
                          <a:latin typeface="Arial" panose="020B0604020202020204" pitchFamily="34" charset="0"/>
                          <a:ea typeface="+mn-ea"/>
                          <a:cs typeface="Arial" panose="020B0604020202020204" pitchFamily="34" charset="0"/>
                        </a:rPr>
                        <a:t>Organismes</a:t>
                      </a:r>
                      <a:r>
                        <a:rPr lang="en-US" sz="1200" b="0" kern="1200" dirty="0">
                          <a:solidFill>
                            <a:schemeClr val="dk1"/>
                          </a:solidFill>
                          <a:effectLst/>
                          <a:latin typeface="Arial" panose="020B0604020202020204" pitchFamily="34" charset="0"/>
                          <a:ea typeface="+mn-ea"/>
                          <a:cs typeface="Arial" panose="020B0604020202020204" pitchFamily="34" charset="0"/>
                        </a:rPr>
                        <a:t> </a:t>
                      </a:r>
                      <a:r>
                        <a:rPr lang="en-US" sz="1200" b="0" kern="1200" dirty="0" err="1">
                          <a:solidFill>
                            <a:schemeClr val="dk1"/>
                          </a:solidFill>
                          <a:effectLst/>
                          <a:latin typeface="Arial" panose="020B0604020202020204" pitchFamily="34" charset="0"/>
                          <a:ea typeface="+mn-ea"/>
                          <a:cs typeface="Arial" panose="020B0604020202020204" pitchFamily="34" charset="0"/>
                        </a:rPr>
                        <a:t>microscopiques</a:t>
                      </a:r>
                      <a:endParaRPr lang="en-US" sz="1200" b="0" kern="1200" dirty="0">
                        <a:solidFill>
                          <a:schemeClr val="dk1"/>
                        </a:solidFill>
                        <a:effectLst/>
                        <a:latin typeface="Arial" panose="020B0604020202020204" pitchFamily="34" charset="0"/>
                        <a:ea typeface="+mn-ea"/>
                        <a:cs typeface="Arial" panose="020B0604020202020204" pitchFamily="34" charset="0"/>
                      </a:endParaRP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200" b="0" kern="1200" dirty="0" err="1">
                          <a:solidFill>
                            <a:schemeClr val="dk1"/>
                          </a:solidFill>
                          <a:effectLst/>
                          <a:latin typeface="Arial" panose="020B0604020202020204" pitchFamily="34" charset="0"/>
                          <a:ea typeface="+mn-ea"/>
                          <a:cs typeface="Arial" panose="020B0604020202020204" pitchFamily="34" charset="0"/>
                        </a:rPr>
                        <a:t>Pénètrent</a:t>
                      </a:r>
                      <a:r>
                        <a:rPr lang="en-US" sz="1200" b="0" kern="1200" dirty="0">
                          <a:solidFill>
                            <a:schemeClr val="dk1"/>
                          </a:solidFill>
                          <a:effectLst/>
                          <a:latin typeface="Arial" panose="020B0604020202020204" pitchFamily="34" charset="0"/>
                          <a:ea typeface="+mn-ea"/>
                          <a:cs typeface="Arial" panose="020B0604020202020204" pitchFamily="34" charset="0"/>
                        </a:rPr>
                        <a:t> dans </a:t>
                      </a:r>
                      <a:r>
                        <a:rPr lang="en-US" sz="1200" b="0" kern="1200" dirty="0" err="1">
                          <a:solidFill>
                            <a:schemeClr val="dk1"/>
                          </a:solidFill>
                          <a:effectLst/>
                          <a:latin typeface="Arial" panose="020B0604020202020204" pitchFamily="34" charset="0"/>
                          <a:ea typeface="+mn-ea"/>
                          <a:cs typeface="Arial" panose="020B0604020202020204" pitchFamily="34" charset="0"/>
                        </a:rPr>
                        <a:t>l'organisme</a:t>
                      </a:r>
                      <a:r>
                        <a:rPr lang="en-US" sz="1200" b="0" kern="1200" dirty="0">
                          <a:solidFill>
                            <a:schemeClr val="dk1"/>
                          </a:solidFill>
                          <a:effectLst/>
                          <a:latin typeface="Arial" panose="020B0604020202020204" pitchFamily="34" charset="0"/>
                          <a:ea typeface="+mn-ea"/>
                          <a:cs typeface="Arial" panose="020B0604020202020204" pitchFamily="34" charset="0"/>
                        </a:rPr>
                        <a:t> par le </a:t>
                      </a:r>
                      <a:r>
                        <a:rPr lang="en-GB" sz="1200" b="0" kern="1200" dirty="0" err="1">
                          <a:solidFill>
                            <a:schemeClr val="dk1"/>
                          </a:solidFill>
                          <a:effectLst/>
                          <a:latin typeface="Arial" panose="020B0604020202020204" pitchFamily="34" charset="0"/>
                          <a:ea typeface="+mn-ea"/>
                          <a:cs typeface="Arial" panose="020B0604020202020204" pitchFamily="34" charset="0"/>
                        </a:rPr>
                        <a:t>nez</a:t>
                      </a:r>
                      <a:r>
                        <a:rPr lang="en-GB" sz="1200" b="0" kern="1200" dirty="0">
                          <a:solidFill>
                            <a:schemeClr val="dk1"/>
                          </a:solidFill>
                          <a:effectLst/>
                          <a:latin typeface="Arial" panose="020B0604020202020204" pitchFamily="34" charset="0"/>
                          <a:ea typeface="+mn-ea"/>
                          <a:cs typeface="Arial" panose="020B0604020202020204" pitchFamily="34" charset="0"/>
                        </a:rPr>
                        <a:t>, la bouche, les </a:t>
                      </a:r>
                      <a:r>
                        <a:rPr lang="en-GB" sz="1200" b="0" kern="1200" dirty="0" err="1">
                          <a:solidFill>
                            <a:schemeClr val="dk1"/>
                          </a:solidFill>
                          <a:effectLst/>
                          <a:latin typeface="Arial" panose="020B0604020202020204" pitchFamily="34" charset="0"/>
                          <a:ea typeface="+mn-ea"/>
                          <a:cs typeface="Arial" panose="020B0604020202020204" pitchFamily="34" charset="0"/>
                        </a:rPr>
                        <a:t>yeux</a:t>
                      </a:r>
                      <a:r>
                        <a:rPr lang="en-GB" sz="1200" b="0" kern="1200" dirty="0">
                          <a:solidFill>
                            <a:schemeClr val="dk1"/>
                          </a:solidFill>
                          <a:effectLst/>
                          <a:latin typeface="Arial" panose="020B0604020202020204" pitchFamily="34" charset="0"/>
                          <a:ea typeface="+mn-ea"/>
                          <a:cs typeface="Arial" panose="020B0604020202020204" pitchFamily="34" charset="0"/>
                        </a:rPr>
                        <a:t>, les </a:t>
                      </a:r>
                      <a:r>
                        <a:rPr lang="en-GB" sz="1200" b="0" kern="1200" dirty="0" err="1">
                          <a:solidFill>
                            <a:schemeClr val="dk1"/>
                          </a:solidFill>
                          <a:effectLst/>
                          <a:latin typeface="Arial" panose="020B0604020202020204" pitchFamily="34" charset="0"/>
                          <a:ea typeface="+mn-ea"/>
                          <a:cs typeface="Arial" panose="020B0604020202020204" pitchFamily="34" charset="0"/>
                        </a:rPr>
                        <a:t>lésions</a:t>
                      </a:r>
                      <a:r>
                        <a:rPr lang="en-GB" sz="1200" b="0" kern="1200" dirty="0">
                          <a:solidFill>
                            <a:schemeClr val="dk1"/>
                          </a:solidFill>
                          <a:effectLst/>
                          <a:latin typeface="Arial" panose="020B0604020202020204" pitchFamily="34" charset="0"/>
                          <a:ea typeface="+mn-ea"/>
                          <a:cs typeface="Arial" panose="020B0604020202020204" pitchFamily="34" charset="0"/>
                        </a:rPr>
                        <a:t> </a:t>
                      </a:r>
                      <a:r>
                        <a:rPr lang="en-GB" sz="1200" b="0" kern="1200" dirty="0" err="1">
                          <a:solidFill>
                            <a:schemeClr val="dk1"/>
                          </a:solidFill>
                          <a:effectLst/>
                          <a:latin typeface="Arial" panose="020B0604020202020204" pitchFamily="34" charset="0"/>
                          <a:ea typeface="+mn-ea"/>
                          <a:cs typeface="Arial" panose="020B0604020202020204" pitchFamily="34" charset="0"/>
                        </a:rPr>
                        <a:t>cutanées</a:t>
                      </a:r>
                      <a:r>
                        <a:rPr lang="en-GB" sz="1200" b="0" kern="1200" dirty="0">
                          <a:solidFill>
                            <a:schemeClr val="dk1"/>
                          </a:solidFill>
                          <a:effectLst/>
                          <a:latin typeface="Arial" panose="020B0604020202020204" pitchFamily="34" charset="0"/>
                          <a:ea typeface="+mn-ea"/>
                          <a:cs typeface="Arial" panose="020B0604020202020204" pitchFamily="34" charset="0"/>
                        </a:rPr>
                        <a:t> (</a:t>
                      </a:r>
                      <a:r>
                        <a:rPr lang="en-GB" sz="1200" b="0" kern="1200" dirty="0" err="1">
                          <a:solidFill>
                            <a:schemeClr val="dk1"/>
                          </a:solidFill>
                          <a:effectLst/>
                          <a:latin typeface="Arial" panose="020B0604020202020204" pitchFamily="34" charset="0"/>
                          <a:ea typeface="+mn-ea"/>
                          <a:cs typeface="Arial" panose="020B0604020202020204" pitchFamily="34" charset="0"/>
                        </a:rPr>
                        <a:t>coupures</a:t>
                      </a:r>
                      <a:r>
                        <a:rPr lang="en-GB" sz="1200" b="0" kern="1200" dirty="0">
                          <a:solidFill>
                            <a:schemeClr val="dk1"/>
                          </a:solidFill>
                          <a:effectLst/>
                          <a:latin typeface="Arial" panose="020B0604020202020204" pitchFamily="34" charset="0"/>
                          <a:ea typeface="+mn-ea"/>
                          <a:cs typeface="Arial" panose="020B0604020202020204" pitchFamily="34" charset="0"/>
                        </a:rPr>
                        <a:t>)</a:t>
                      </a:r>
                      <a:endParaRPr lang="en-US" sz="1200" b="0" kern="1200" dirty="0">
                        <a:solidFill>
                          <a:schemeClr val="dk1"/>
                        </a:solidFill>
                        <a:effectLst/>
                        <a:latin typeface="Arial" panose="020B0604020202020204" pitchFamily="34" charset="0"/>
                        <a:ea typeface="+mn-ea"/>
                        <a:cs typeface="Arial" panose="020B0604020202020204" pitchFamily="34" charset="0"/>
                      </a:endParaRP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200" b="0" kern="1200" dirty="0">
                          <a:solidFill>
                            <a:schemeClr val="dk1"/>
                          </a:solidFill>
                          <a:effectLst/>
                          <a:latin typeface="Arial" panose="020B0604020202020204" pitchFamily="34" charset="0"/>
                          <a:ea typeface="+mn-ea"/>
                          <a:cs typeface="Arial" panose="020B0604020202020204" pitchFamily="34" charset="0"/>
                        </a:rPr>
                        <a:t>Se </a:t>
                      </a:r>
                      <a:r>
                        <a:rPr lang="en-US" sz="1200" b="0" kern="1200" dirty="0" err="1">
                          <a:solidFill>
                            <a:schemeClr val="dk1"/>
                          </a:solidFill>
                          <a:effectLst/>
                          <a:latin typeface="Arial" panose="020B0604020202020204" pitchFamily="34" charset="0"/>
                          <a:ea typeface="+mn-ea"/>
                          <a:cs typeface="Arial" panose="020B0604020202020204" pitchFamily="34" charset="0"/>
                        </a:rPr>
                        <a:t>reproduisent</a:t>
                      </a:r>
                      <a:r>
                        <a:rPr lang="en-US" sz="1200" b="0" kern="1200" dirty="0">
                          <a:solidFill>
                            <a:schemeClr val="dk1"/>
                          </a:solidFill>
                          <a:effectLst/>
                          <a:latin typeface="Arial" panose="020B0604020202020204" pitchFamily="34" charset="0"/>
                          <a:ea typeface="+mn-ea"/>
                          <a:cs typeface="Arial" panose="020B0604020202020204" pitchFamily="34" charset="0"/>
                        </a:rPr>
                        <a:t> </a:t>
                      </a:r>
                      <a:r>
                        <a:rPr lang="en-US" sz="1200" b="0" kern="1200" dirty="0" err="1">
                          <a:solidFill>
                            <a:schemeClr val="dk1"/>
                          </a:solidFill>
                          <a:effectLst/>
                          <a:latin typeface="Arial" panose="020B0604020202020204" pitchFamily="34" charset="0"/>
                          <a:ea typeface="+mn-ea"/>
                          <a:cs typeface="Arial" panose="020B0604020202020204" pitchFamily="34" charset="0"/>
                        </a:rPr>
                        <a:t>rapidement</a:t>
                      </a:r>
                      <a:r>
                        <a:rPr lang="en-US" sz="1200" b="0" kern="1200" dirty="0">
                          <a:solidFill>
                            <a:schemeClr val="dk1"/>
                          </a:solidFill>
                          <a:effectLst/>
                          <a:latin typeface="Arial" panose="020B0604020202020204" pitchFamily="34" charset="0"/>
                          <a:ea typeface="+mn-ea"/>
                          <a:cs typeface="Arial" panose="020B0604020202020204" pitchFamily="34" charset="0"/>
                        </a:rPr>
                        <a:t> à </a:t>
                      </a:r>
                      <a:r>
                        <a:rPr lang="en-US" sz="1200" b="0" kern="1200" dirty="0" err="1">
                          <a:solidFill>
                            <a:schemeClr val="dk1"/>
                          </a:solidFill>
                          <a:effectLst/>
                          <a:latin typeface="Arial" panose="020B0604020202020204" pitchFamily="34" charset="0"/>
                          <a:ea typeface="+mn-ea"/>
                          <a:cs typeface="Arial" panose="020B0604020202020204" pitchFamily="34" charset="0"/>
                        </a:rPr>
                        <a:t>l'intérieur</a:t>
                      </a:r>
                      <a:r>
                        <a:rPr lang="en-US" sz="1200" b="0" kern="1200" dirty="0">
                          <a:solidFill>
                            <a:schemeClr val="dk1"/>
                          </a:solidFill>
                          <a:effectLst/>
                          <a:latin typeface="Arial" panose="020B0604020202020204" pitchFamily="34" charset="0"/>
                          <a:ea typeface="+mn-ea"/>
                          <a:cs typeface="Arial" panose="020B0604020202020204" pitchFamily="34" charset="0"/>
                        </a:rPr>
                        <a:t> du corps</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200" b="0" kern="1200" dirty="0" err="1">
                          <a:solidFill>
                            <a:schemeClr val="dk1"/>
                          </a:solidFill>
                          <a:effectLst/>
                          <a:latin typeface="Arial" panose="020B0604020202020204" pitchFamily="34" charset="0"/>
                          <a:ea typeface="+mn-ea"/>
                          <a:cs typeface="Arial" panose="020B0604020202020204" pitchFamily="34" charset="0"/>
                        </a:rPr>
                        <a:t>Produisent</a:t>
                      </a:r>
                      <a:r>
                        <a:rPr lang="en-US" sz="1200" b="0" kern="1200" dirty="0">
                          <a:solidFill>
                            <a:schemeClr val="dk1"/>
                          </a:solidFill>
                          <a:effectLst/>
                          <a:latin typeface="Arial" panose="020B0604020202020204" pitchFamily="34" charset="0"/>
                          <a:ea typeface="+mn-ea"/>
                          <a:cs typeface="Arial" panose="020B0604020202020204" pitchFamily="34" charset="0"/>
                        </a:rPr>
                        <a:t> des </a:t>
                      </a:r>
                      <a:r>
                        <a:rPr lang="en-US" sz="1200" b="0" kern="1200" dirty="0" err="1">
                          <a:solidFill>
                            <a:schemeClr val="dk1"/>
                          </a:solidFill>
                          <a:effectLst/>
                          <a:latin typeface="Arial" panose="020B0604020202020204" pitchFamily="34" charset="0"/>
                          <a:ea typeface="+mn-ea"/>
                          <a:cs typeface="Arial" panose="020B0604020202020204" pitchFamily="34" charset="0"/>
                        </a:rPr>
                        <a:t>toxines</a:t>
                      </a:r>
                      <a:r>
                        <a:rPr lang="en-US" sz="1200" b="0" kern="1200" dirty="0">
                          <a:solidFill>
                            <a:schemeClr val="dk1"/>
                          </a:solidFill>
                          <a:effectLst/>
                          <a:latin typeface="Arial" panose="020B0604020202020204" pitchFamily="34" charset="0"/>
                          <a:ea typeface="+mn-ea"/>
                          <a:cs typeface="Arial" panose="020B0604020202020204" pitchFamily="34" charset="0"/>
                        </a:rPr>
                        <a:t> qui </a:t>
                      </a:r>
                      <a:r>
                        <a:rPr lang="en-US" sz="1200" b="0" kern="1200" dirty="0" err="1">
                          <a:solidFill>
                            <a:schemeClr val="dk1"/>
                          </a:solidFill>
                          <a:effectLst/>
                          <a:latin typeface="Arial" panose="020B0604020202020204" pitchFamily="34" charset="0"/>
                          <a:ea typeface="+mn-ea"/>
                          <a:cs typeface="Arial" panose="020B0604020202020204" pitchFamily="34" charset="0"/>
                        </a:rPr>
                        <a:t>endommagent</a:t>
                      </a:r>
                      <a:r>
                        <a:rPr lang="en-US" sz="1200" b="0" kern="1200" dirty="0">
                          <a:solidFill>
                            <a:schemeClr val="dk1"/>
                          </a:solidFill>
                          <a:effectLst/>
                          <a:latin typeface="Arial" panose="020B0604020202020204" pitchFamily="34" charset="0"/>
                          <a:ea typeface="+mn-ea"/>
                          <a:cs typeface="Arial" panose="020B0604020202020204" pitchFamily="34" charset="0"/>
                        </a:rPr>
                        <a:t> les cellules de </a:t>
                      </a:r>
                      <a:r>
                        <a:rPr lang="en-US" sz="1200" b="0" kern="1200" dirty="0" err="1">
                          <a:solidFill>
                            <a:schemeClr val="dk1"/>
                          </a:solidFill>
                          <a:effectLst/>
                          <a:latin typeface="Arial" panose="020B0604020202020204" pitchFamily="34" charset="0"/>
                          <a:ea typeface="+mn-ea"/>
                          <a:cs typeface="Arial" panose="020B0604020202020204" pitchFamily="34" charset="0"/>
                        </a:rPr>
                        <a:t>l'animal</a:t>
                      </a:r>
                      <a:r>
                        <a:rPr lang="en-US" sz="1200" b="0" kern="1200" dirty="0">
                          <a:solidFill>
                            <a:schemeClr val="dk1"/>
                          </a:solidFill>
                          <a:effectLst/>
                          <a:latin typeface="Arial" panose="020B0604020202020204" pitchFamily="34" charset="0"/>
                          <a:ea typeface="+mn-ea"/>
                          <a:cs typeface="Arial" panose="020B0604020202020204" pitchFamily="34" charset="0"/>
                        </a:rPr>
                        <a:t> </a:t>
                      </a:r>
                      <a:r>
                        <a:rPr lang="en-US" sz="1200" b="0" kern="1200" dirty="0" err="1">
                          <a:solidFill>
                            <a:schemeClr val="dk1"/>
                          </a:solidFill>
                          <a:effectLst/>
                          <a:latin typeface="Arial" panose="020B0604020202020204" pitchFamily="34" charset="0"/>
                          <a:ea typeface="+mn-ea"/>
                          <a:cs typeface="Arial" panose="020B0604020202020204" pitchFamily="34" charset="0"/>
                        </a:rPr>
                        <a:t>infecté</a:t>
                      </a:r>
                      <a:endParaRPr lang="de-CH" sz="1200" b="0" kern="1200" dirty="0">
                        <a:solidFill>
                          <a:schemeClr val="dk1"/>
                        </a:solidFill>
                        <a:effectLst/>
                        <a:latin typeface="Arial" panose="020B0604020202020204" pitchFamily="34" charset="0"/>
                        <a:ea typeface="+mn-ea"/>
                        <a:cs typeface="Arial" panose="020B0604020202020204" pitchFamily="34" charset="0"/>
                      </a:endParaRPr>
                    </a:p>
                  </a:txBody>
                  <a:tcPr>
                    <a:solidFill>
                      <a:schemeClr val="accent5">
                        <a:lumMod val="60000"/>
                        <a:lumOff val="40000"/>
                      </a:schemeClr>
                    </a:solidFill>
                  </a:tcPr>
                </a:tc>
                <a:tc rowSpan="7">
                  <a:txBody>
                    <a:bodyPr/>
                    <a:lstStyle/>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200" kern="1200" dirty="0" err="1">
                          <a:solidFill>
                            <a:schemeClr val="dk1"/>
                          </a:solidFill>
                          <a:effectLst/>
                          <a:latin typeface="Arial" panose="020B0604020202020204" pitchFamily="34" charset="0"/>
                          <a:ea typeface="+mn-ea"/>
                          <a:cs typeface="Arial" panose="020B0604020202020204" pitchFamily="34" charset="0"/>
                        </a:rPr>
                        <a:t>Peuvent</a:t>
                      </a:r>
                      <a:r>
                        <a:rPr lang="en-US" sz="1200" kern="1200" dirty="0">
                          <a:solidFill>
                            <a:schemeClr val="dk1"/>
                          </a:solidFill>
                          <a:effectLst/>
                          <a:latin typeface="Arial" panose="020B0604020202020204" pitchFamily="34" charset="0"/>
                          <a:ea typeface="+mn-ea"/>
                          <a:cs typeface="Arial" panose="020B0604020202020204" pitchFamily="34" charset="0"/>
                        </a:rPr>
                        <a:t> se </a:t>
                      </a:r>
                      <a:r>
                        <a:rPr lang="en-US" sz="1200" kern="1200" dirty="0" err="1">
                          <a:solidFill>
                            <a:schemeClr val="dk1"/>
                          </a:solidFill>
                          <a:effectLst/>
                          <a:latin typeface="Arial" panose="020B0604020202020204" pitchFamily="34" charset="0"/>
                          <a:ea typeface="+mn-ea"/>
                          <a:cs typeface="Arial" panose="020B0604020202020204" pitchFamily="34" charset="0"/>
                        </a:rPr>
                        <a:t>propager</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rapidement</a:t>
                      </a:r>
                      <a:r>
                        <a:rPr lang="en-US" sz="1200" kern="1200" dirty="0">
                          <a:solidFill>
                            <a:schemeClr val="dk1"/>
                          </a:solidFill>
                          <a:effectLst/>
                          <a:latin typeface="Arial" panose="020B0604020202020204" pitchFamily="34" charset="0"/>
                          <a:ea typeface="+mn-ea"/>
                          <a:cs typeface="Arial" panose="020B0604020202020204" pitchFamily="34" charset="0"/>
                        </a:rPr>
                        <a:t> et </a:t>
                      </a:r>
                      <a:r>
                        <a:rPr lang="en-US" sz="1200" kern="1200" dirty="0" err="1">
                          <a:solidFill>
                            <a:schemeClr val="dk1"/>
                          </a:solidFill>
                          <a:effectLst/>
                          <a:latin typeface="Arial" panose="020B0604020202020204" pitchFamily="34" charset="0"/>
                          <a:ea typeface="+mn-ea"/>
                          <a:cs typeface="Arial" panose="020B0604020202020204" pitchFamily="34" charset="0"/>
                        </a:rPr>
                        <a:t>provoquer</a:t>
                      </a:r>
                      <a:r>
                        <a:rPr lang="en-US" sz="1200" kern="1200" dirty="0">
                          <a:solidFill>
                            <a:schemeClr val="dk1"/>
                          </a:solidFill>
                          <a:effectLst/>
                          <a:latin typeface="Arial" panose="020B0604020202020204" pitchFamily="34" charset="0"/>
                          <a:ea typeface="+mn-ea"/>
                          <a:cs typeface="Arial" panose="020B0604020202020204" pitchFamily="34" charset="0"/>
                        </a:rPr>
                        <a:t> des </a:t>
                      </a:r>
                      <a:r>
                        <a:rPr lang="en-US" sz="1200" kern="1200" dirty="0" err="1">
                          <a:solidFill>
                            <a:schemeClr val="dk1"/>
                          </a:solidFill>
                          <a:effectLst/>
                          <a:latin typeface="Arial" panose="020B0604020202020204" pitchFamily="34" charset="0"/>
                          <a:ea typeface="+mn-ea"/>
                          <a:cs typeface="Arial" panose="020B0604020202020204" pitchFamily="34" charset="0"/>
                        </a:rPr>
                        <a:t>taux</a:t>
                      </a:r>
                      <a:r>
                        <a:rPr lang="en-US" sz="1200" kern="1200" dirty="0">
                          <a:solidFill>
                            <a:schemeClr val="dk1"/>
                          </a:solidFill>
                          <a:effectLst/>
                          <a:latin typeface="Arial" panose="020B0604020202020204" pitchFamily="34" charset="0"/>
                          <a:ea typeface="+mn-ea"/>
                          <a:cs typeface="Arial" panose="020B0604020202020204" pitchFamily="34" charset="0"/>
                        </a:rPr>
                        <a:t> de </a:t>
                      </a:r>
                      <a:r>
                        <a:rPr lang="en-US" sz="1200" kern="1200" dirty="0" err="1">
                          <a:solidFill>
                            <a:schemeClr val="dk1"/>
                          </a:solidFill>
                          <a:effectLst/>
                          <a:latin typeface="Arial" panose="020B0604020202020204" pitchFamily="34" charset="0"/>
                          <a:ea typeface="+mn-ea"/>
                          <a:cs typeface="Arial" panose="020B0604020202020204" pitchFamily="34" charset="0"/>
                        </a:rPr>
                        <a:t>mortalité</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élevés</a:t>
                      </a:r>
                      <a:r>
                        <a:rPr lang="en-US" sz="1200" kern="1200" dirty="0">
                          <a:solidFill>
                            <a:schemeClr val="dk1"/>
                          </a:solidFill>
                          <a:effectLst/>
                          <a:latin typeface="Arial" panose="020B0604020202020204" pitchFamily="34" charset="0"/>
                          <a:ea typeface="+mn-ea"/>
                          <a:cs typeface="Arial" panose="020B0604020202020204" pitchFamily="34" charset="0"/>
                        </a:rPr>
                        <a:t> dans les </a:t>
                      </a:r>
                      <a:r>
                        <a:rPr lang="en-US" sz="1200" kern="1200" dirty="0" err="1">
                          <a:solidFill>
                            <a:schemeClr val="dk1"/>
                          </a:solidFill>
                          <a:effectLst/>
                          <a:latin typeface="Arial" panose="020B0604020202020204" pitchFamily="34" charset="0"/>
                          <a:ea typeface="+mn-ea"/>
                          <a:cs typeface="Arial" panose="020B0604020202020204" pitchFamily="34" charset="0"/>
                        </a:rPr>
                        <a:t>troupeaux</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200" kern="1200" dirty="0" err="1">
                          <a:solidFill>
                            <a:schemeClr val="dk1"/>
                          </a:solidFill>
                          <a:effectLst/>
                          <a:latin typeface="Arial" panose="020B0604020202020204" pitchFamily="34" charset="0"/>
                          <a:ea typeface="+mn-ea"/>
                          <a:cs typeface="Arial" panose="020B0604020202020204" pitchFamily="34" charset="0"/>
                        </a:rPr>
                        <a:t>Certaines</a:t>
                      </a:r>
                      <a:r>
                        <a:rPr lang="en-US" sz="1200" kern="1200" dirty="0">
                          <a:solidFill>
                            <a:schemeClr val="dk1"/>
                          </a:solidFill>
                          <a:effectLst/>
                          <a:latin typeface="Arial" panose="020B0604020202020204" pitchFamily="34" charset="0"/>
                          <a:ea typeface="+mn-ea"/>
                          <a:cs typeface="Arial" panose="020B0604020202020204" pitchFamily="34" charset="0"/>
                        </a:rPr>
                        <a:t> maladies </a:t>
                      </a:r>
                      <a:r>
                        <a:rPr lang="en-US" sz="1200" kern="1200" dirty="0" err="1">
                          <a:solidFill>
                            <a:schemeClr val="dk1"/>
                          </a:solidFill>
                          <a:effectLst/>
                          <a:latin typeface="Arial" panose="020B0604020202020204" pitchFamily="34" charset="0"/>
                          <a:ea typeface="+mn-ea"/>
                          <a:cs typeface="Arial" panose="020B0604020202020204" pitchFamily="34" charset="0"/>
                        </a:rPr>
                        <a:t>bactériennes</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peuvent</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être</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évitées</a:t>
                      </a:r>
                      <a:r>
                        <a:rPr lang="en-US" sz="1200" kern="1200" dirty="0">
                          <a:solidFill>
                            <a:schemeClr val="dk1"/>
                          </a:solidFill>
                          <a:effectLst/>
                          <a:latin typeface="Arial" panose="020B0604020202020204" pitchFamily="34" charset="0"/>
                          <a:ea typeface="+mn-ea"/>
                          <a:cs typeface="Arial" panose="020B0604020202020204" pitchFamily="34" charset="0"/>
                        </a:rPr>
                        <a:t> grâce à des </a:t>
                      </a:r>
                      <a:r>
                        <a:rPr lang="en-US" sz="1200" kern="1200" dirty="0" err="1">
                          <a:solidFill>
                            <a:schemeClr val="dk1"/>
                          </a:solidFill>
                          <a:effectLst/>
                          <a:latin typeface="Arial" panose="020B0604020202020204" pitchFamily="34" charset="0"/>
                          <a:ea typeface="+mn-ea"/>
                          <a:cs typeface="Arial" panose="020B0604020202020204" pitchFamily="34" charset="0"/>
                        </a:rPr>
                        <a:t>vaccins</a:t>
                      </a:r>
                      <a:r>
                        <a:rPr lang="en-US" sz="1200" kern="1200" dirty="0">
                          <a:solidFill>
                            <a:schemeClr val="dk1"/>
                          </a:solidFill>
                          <a:effectLst/>
                          <a:latin typeface="Arial" panose="020B0604020202020204" pitchFamily="34" charset="0"/>
                          <a:ea typeface="+mn-ea"/>
                          <a:cs typeface="Arial" panose="020B0604020202020204" pitchFamily="34" charset="0"/>
                        </a:rPr>
                        <a:t>.</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200" kern="1200" dirty="0">
                          <a:solidFill>
                            <a:schemeClr val="dk1"/>
                          </a:solidFill>
                          <a:effectLst/>
                          <a:latin typeface="Arial" panose="020B0604020202020204" pitchFamily="34" charset="0"/>
                          <a:ea typeface="+mn-ea"/>
                          <a:cs typeface="Arial" panose="020B0604020202020204" pitchFamily="34" charset="0"/>
                        </a:rPr>
                        <a:t>La </a:t>
                      </a:r>
                      <a:r>
                        <a:rPr lang="en-US" sz="1200" kern="1200" dirty="0" err="1">
                          <a:solidFill>
                            <a:schemeClr val="dk1"/>
                          </a:solidFill>
                          <a:effectLst/>
                          <a:latin typeface="Arial" panose="020B0604020202020204" pitchFamily="34" charset="0"/>
                          <a:ea typeface="+mn-ea"/>
                          <a:cs typeface="Arial" panose="020B0604020202020204" pitchFamily="34" charset="0"/>
                        </a:rPr>
                        <a:t>plupart</a:t>
                      </a:r>
                      <a:r>
                        <a:rPr lang="en-US" sz="1200" kern="1200" dirty="0">
                          <a:solidFill>
                            <a:schemeClr val="dk1"/>
                          </a:solidFill>
                          <a:effectLst/>
                          <a:latin typeface="Arial" panose="020B0604020202020204" pitchFamily="34" charset="0"/>
                          <a:ea typeface="+mn-ea"/>
                          <a:cs typeface="Arial" panose="020B0604020202020204" pitchFamily="34" charset="0"/>
                        </a:rPr>
                        <a:t> des </a:t>
                      </a:r>
                      <a:r>
                        <a:rPr lang="en-US" sz="1200" kern="1200" dirty="0" err="1">
                          <a:solidFill>
                            <a:schemeClr val="dk1"/>
                          </a:solidFill>
                          <a:effectLst/>
                          <a:latin typeface="Arial" panose="020B0604020202020204" pitchFamily="34" charset="0"/>
                          <a:ea typeface="+mn-ea"/>
                          <a:cs typeface="Arial" panose="020B0604020202020204" pitchFamily="34" charset="0"/>
                        </a:rPr>
                        <a:t>bactéries</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doivent</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être</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évitées</a:t>
                      </a:r>
                      <a:r>
                        <a:rPr lang="en-US" sz="1200" kern="1200" dirty="0">
                          <a:solidFill>
                            <a:schemeClr val="dk1"/>
                          </a:solidFill>
                          <a:effectLst/>
                          <a:latin typeface="Arial" panose="020B0604020202020204" pitchFamily="34" charset="0"/>
                          <a:ea typeface="+mn-ea"/>
                          <a:cs typeface="Arial" panose="020B0604020202020204" pitchFamily="34" charset="0"/>
                        </a:rPr>
                        <a:t> grâce à des </a:t>
                      </a:r>
                      <a:r>
                        <a:rPr lang="en-US" sz="1200" kern="1200" dirty="0" err="1">
                          <a:solidFill>
                            <a:schemeClr val="dk1"/>
                          </a:solidFill>
                          <a:effectLst/>
                          <a:latin typeface="Arial" panose="020B0604020202020204" pitchFamily="34" charset="0"/>
                          <a:ea typeface="+mn-ea"/>
                          <a:cs typeface="Arial" panose="020B0604020202020204" pitchFamily="34" charset="0"/>
                        </a:rPr>
                        <a:t>pratiques</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d'élevage</a:t>
                      </a:r>
                      <a:r>
                        <a:rPr lang="en-US" sz="1200" kern="1200" dirty="0">
                          <a:solidFill>
                            <a:schemeClr val="dk1"/>
                          </a:solidFill>
                          <a:effectLst/>
                          <a:latin typeface="Arial" panose="020B0604020202020204" pitchFamily="34" charset="0"/>
                          <a:ea typeface="+mn-ea"/>
                          <a:cs typeface="Arial" panose="020B0604020202020204" pitchFamily="34" charset="0"/>
                        </a:rPr>
                        <a:t> et de </a:t>
                      </a:r>
                      <a:r>
                        <a:rPr lang="en-US" sz="1200" kern="1200" dirty="0" err="1">
                          <a:solidFill>
                            <a:schemeClr val="dk1"/>
                          </a:solidFill>
                          <a:effectLst/>
                          <a:latin typeface="Arial" panose="020B0604020202020204" pitchFamily="34" charset="0"/>
                          <a:ea typeface="+mn-ea"/>
                          <a:cs typeface="Arial" panose="020B0604020202020204" pitchFamily="34" charset="0"/>
                        </a:rPr>
                        <a:t>biosécurité</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appropriées</a:t>
                      </a:r>
                      <a:r>
                        <a:rPr lang="en-US" sz="1200" kern="1200" dirty="0">
                          <a:solidFill>
                            <a:schemeClr val="dk1"/>
                          </a:solidFill>
                          <a:effectLst/>
                          <a:latin typeface="Arial" panose="020B0604020202020204" pitchFamily="34" charset="0"/>
                          <a:ea typeface="+mn-ea"/>
                          <a:cs typeface="Arial" panose="020B0604020202020204" pitchFamily="34" charset="0"/>
                        </a:rPr>
                        <a:t>.</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200" kern="1200" dirty="0">
                          <a:solidFill>
                            <a:schemeClr val="dk1"/>
                          </a:solidFill>
                          <a:effectLst/>
                          <a:latin typeface="Arial" panose="020B0604020202020204" pitchFamily="34" charset="0"/>
                          <a:ea typeface="+mn-ea"/>
                          <a:cs typeface="Arial" panose="020B0604020202020204" pitchFamily="34" charset="0"/>
                        </a:rPr>
                        <a:t>La </a:t>
                      </a:r>
                      <a:r>
                        <a:rPr lang="en-US" sz="1200" kern="1200" dirty="0" err="1">
                          <a:solidFill>
                            <a:schemeClr val="dk1"/>
                          </a:solidFill>
                          <a:effectLst/>
                          <a:latin typeface="Arial" panose="020B0604020202020204" pitchFamily="34" charset="0"/>
                          <a:ea typeface="+mn-ea"/>
                          <a:cs typeface="Arial" panose="020B0604020202020204" pitchFamily="34" charset="0"/>
                        </a:rPr>
                        <a:t>plupart</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d'entre</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elles</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peuvent</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être</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soignées</a:t>
                      </a:r>
                      <a:r>
                        <a:rPr lang="en-US" sz="1200" kern="1200" dirty="0">
                          <a:solidFill>
                            <a:schemeClr val="dk1"/>
                          </a:solidFill>
                          <a:effectLst/>
                          <a:latin typeface="Arial" panose="020B0604020202020204" pitchFamily="34" charset="0"/>
                          <a:ea typeface="+mn-ea"/>
                          <a:cs typeface="Arial" panose="020B0604020202020204" pitchFamily="34" charset="0"/>
                        </a:rPr>
                        <a:t> à </a:t>
                      </a:r>
                      <a:r>
                        <a:rPr lang="en-US" sz="1200" kern="1200" dirty="0" err="1">
                          <a:solidFill>
                            <a:schemeClr val="dk1"/>
                          </a:solidFill>
                          <a:effectLst/>
                          <a:latin typeface="Arial" panose="020B0604020202020204" pitchFamily="34" charset="0"/>
                          <a:ea typeface="+mn-ea"/>
                          <a:cs typeface="Arial" panose="020B0604020202020204" pitchFamily="34" charset="0"/>
                        </a:rPr>
                        <a:t>l'aide</a:t>
                      </a:r>
                      <a:r>
                        <a:rPr lang="en-US" sz="1200" kern="1200" dirty="0">
                          <a:solidFill>
                            <a:schemeClr val="dk1"/>
                          </a:solidFill>
                          <a:effectLst/>
                          <a:latin typeface="Arial" panose="020B0604020202020204" pitchFamily="34" charset="0"/>
                          <a:ea typeface="+mn-ea"/>
                          <a:cs typeface="Arial" panose="020B0604020202020204" pitchFamily="34" charset="0"/>
                        </a:rPr>
                        <a:t> </a:t>
                      </a:r>
                      <a:r>
                        <a:rPr lang="en-US" sz="1200" kern="1200" dirty="0" err="1">
                          <a:solidFill>
                            <a:schemeClr val="dk1"/>
                          </a:solidFill>
                          <a:effectLst/>
                          <a:latin typeface="Arial" panose="020B0604020202020204" pitchFamily="34" charset="0"/>
                          <a:ea typeface="+mn-ea"/>
                          <a:cs typeface="Arial" panose="020B0604020202020204" pitchFamily="34" charset="0"/>
                        </a:rPr>
                        <a:t>d'antibiotiques</a:t>
                      </a:r>
                      <a:r>
                        <a:rPr lang="en-US" sz="1200" kern="1200" dirty="0">
                          <a:solidFill>
                            <a:schemeClr val="dk1"/>
                          </a:solidFill>
                          <a:effectLst/>
                          <a:latin typeface="Arial" panose="020B0604020202020204" pitchFamily="34" charset="0"/>
                          <a:ea typeface="+mn-ea"/>
                          <a:cs typeface="Arial" panose="020B0604020202020204" pitchFamily="34" charset="0"/>
                        </a:rPr>
                        <a:t>.</a:t>
                      </a:r>
                    </a:p>
                  </a:txBody>
                  <a:tcPr>
                    <a:solidFill>
                      <a:schemeClr val="accent5">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err="1">
                          <a:solidFill>
                            <a:srgbClr val="000000"/>
                          </a:solidFill>
                          <a:effectLst/>
                          <a:latin typeface="Arial" panose="020B0604020202020204" pitchFamily="34" charset="0"/>
                          <a:cs typeface="Arial" panose="020B0604020202020204" pitchFamily="34" charset="0"/>
                        </a:rPr>
                        <a:t>Fièvre</a:t>
                      </a:r>
                      <a:r>
                        <a:rPr lang="en-US" sz="1200" b="0" i="0" dirty="0">
                          <a:solidFill>
                            <a:srgbClr val="000000"/>
                          </a:solidFill>
                          <a:effectLst/>
                          <a:latin typeface="Arial" panose="020B0604020202020204" pitchFamily="34" charset="0"/>
                          <a:cs typeface="Arial" panose="020B0604020202020204" pitchFamily="34" charset="0"/>
                        </a:rPr>
                        <a:t> </a:t>
                      </a:r>
                      <a:r>
                        <a:rPr lang="en-US" sz="1200" b="0" i="0" dirty="0" err="1">
                          <a:solidFill>
                            <a:srgbClr val="000000"/>
                          </a:solidFill>
                          <a:effectLst/>
                          <a:latin typeface="Arial" panose="020B0604020202020204" pitchFamily="34" charset="0"/>
                          <a:cs typeface="Arial" panose="020B0604020202020204" pitchFamily="34" charset="0"/>
                        </a:rPr>
                        <a:t>charbonneuse</a:t>
                      </a:r>
                      <a:r>
                        <a:rPr lang="en-US" sz="1200" b="0" i="0" dirty="0">
                          <a:solidFill>
                            <a:srgbClr val="000000"/>
                          </a:solidFill>
                          <a:effectLst/>
                          <a:latin typeface="Arial" panose="020B0604020202020204" pitchFamily="34" charset="0"/>
                          <a:cs typeface="Arial" panose="020B0604020202020204" pitchFamily="34" charset="0"/>
                        </a:rPr>
                        <a:t> (Anthrax) (V) </a:t>
                      </a:r>
                    </a:p>
                    <a:p>
                      <a:endParaRPr lang="en-GB" sz="1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1166171905"/>
                  </a:ext>
                </a:extLst>
              </a:tr>
              <a:tr h="610279">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err="1">
                          <a:solidFill>
                            <a:srgbClr val="000000"/>
                          </a:solidFill>
                          <a:effectLst/>
                          <a:latin typeface="Arial" panose="020B0604020202020204" pitchFamily="34" charset="0"/>
                          <a:cs typeface="Arial" panose="020B0604020202020204" pitchFamily="34" charset="0"/>
                        </a:rPr>
                        <a:t>Charbon</a:t>
                      </a:r>
                      <a:r>
                        <a:rPr lang="en-US" sz="1200" b="0" i="0" dirty="0">
                          <a:solidFill>
                            <a:srgbClr val="000000"/>
                          </a:solidFill>
                          <a:effectLst/>
                          <a:latin typeface="Arial" panose="020B0604020202020204" pitchFamily="34" charset="0"/>
                          <a:cs typeface="Arial" panose="020B0604020202020204" pitchFamily="34" charset="0"/>
                        </a:rPr>
                        <a:t> </a:t>
                      </a:r>
                      <a:r>
                        <a:rPr lang="en-US" sz="1200" b="0" i="0" dirty="0" err="1">
                          <a:solidFill>
                            <a:srgbClr val="000000"/>
                          </a:solidFill>
                          <a:effectLst/>
                          <a:latin typeface="Arial" panose="020B0604020202020204" pitchFamily="34" charset="0"/>
                          <a:cs typeface="Arial" panose="020B0604020202020204" pitchFamily="34" charset="0"/>
                        </a:rPr>
                        <a:t>symptomatique</a:t>
                      </a:r>
                      <a:endParaRPr lang="en-US" sz="1200" b="0" i="0" dirty="0">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pPr algn="ctr"/>
                      <a:r>
                        <a:rPr lang="en-GB" sz="12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extLst>
                  <a:ext uri="{0D108BD9-81ED-4DB2-BD59-A6C34878D82A}">
                    <a16:rowId xmlns:a16="http://schemas.microsoft.com/office/drawing/2014/main" val="1259017144"/>
                  </a:ext>
                </a:extLst>
              </a:tr>
              <a:tr h="432281">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err="1">
                          <a:solidFill>
                            <a:srgbClr val="000000"/>
                          </a:solidFill>
                          <a:effectLst/>
                          <a:latin typeface="Arial" panose="020B0604020202020204" pitchFamily="34" charset="0"/>
                          <a:cs typeface="Arial" panose="020B0604020202020204" pitchFamily="34" charset="0"/>
                        </a:rPr>
                        <a:t>Tuberculose</a:t>
                      </a:r>
                      <a:r>
                        <a:rPr lang="en-US" sz="1200" b="0" i="0" dirty="0">
                          <a:solidFill>
                            <a:srgbClr val="000000"/>
                          </a:solidFill>
                          <a:effectLst/>
                          <a:latin typeface="Arial" panose="020B0604020202020204" pitchFamily="34" charset="0"/>
                          <a:cs typeface="Arial" panose="020B0604020202020204" pitchFamily="34" charset="0"/>
                        </a:rPr>
                        <a:t> bovine </a:t>
                      </a: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3497978101"/>
                  </a:ext>
                </a:extLst>
              </a:tr>
              <a:tr h="966276">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err="1">
                          <a:solidFill>
                            <a:srgbClr val="000000"/>
                          </a:solidFill>
                          <a:effectLst/>
                          <a:latin typeface="Arial" panose="020B0604020202020204" pitchFamily="34" charset="0"/>
                          <a:cs typeface="Arial" panose="020B0604020202020204" pitchFamily="34" charset="0"/>
                        </a:rPr>
                        <a:t>Brucellose</a:t>
                      </a:r>
                      <a:r>
                        <a:rPr lang="en-US" sz="1200" b="0" i="0" dirty="0">
                          <a:solidFill>
                            <a:srgbClr val="000000"/>
                          </a:solidFill>
                          <a:effectLst/>
                          <a:latin typeface="Arial" panose="020B0604020202020204" pitchFamily="34" charset="0"/>
                          <a:cs typeface="Arial" panose="020B0604020202020204" pitchFamily="34" charset="0"/>
                        </a:rPr>
                        <a:t> (</a:t>
                      </a:r>
                      <a:r>
                        <a:rPr lang="en-US" sz="1200" b="0" i="0" dirty="0" err="1">
                          <a:solidFill>
                            <a:srgbClr val="000000"/>
                          </a:solidFill>
                          <a:effectLst/>
                          <a:latin typeface="Arial" panose="020B0604020202020204" pitchFamily="34" charset="0"/>
                          <a:cs typeface="Arial" panose="020B0604020202020204" pitchFamily="34" charset="0"/>
                        </a:rPr>
                        <a:t>avortement</a:t>
                      </a:r>
                      <a:r>
                        <a:rPr lang="en-US" sz="1200" b="0" i="0" dirty="0">
                          <a:solidFill>
                            <a:srgbClr val="000000"/>
                          </a:solidFill>
                          <a:effectLst/>
                          <a:latin typeface="Arial" panose="020B0604020202020204" pitchFamily="34" charset="0"/>
                          <a:cs typeface="Arial" panose="020B0604020202020204" pitchFamily="34" charset="0"/>
                        </a:rPr>
                        <a:t> </a:t>
                      </a:r>
                      <a:r>
                        <a:rPr lang="en-US" sz="1200" b="0" i="0" dirty="0" err="1">
                          <a:solidFill>
                            <a:srgbClr val="000000"/>
                          </a:solidFill>
                          <a:effectLst/>
                          <a:latin typeface="Arial" panose="020B0604020202020204" pitchFamily="34" charset="0"/>
                          <a:cs typeface="Arial" panose="020B0604020202020204" pitchFamily="34" charset="0"/>
                        </a:rPr>
                        <a:t>contagieux</a:t>
                      </a:r>
                      <a:r>
                        <a:rPr lang="en-US" sz="1200" b="0" i="0" dirty="0">
                          <a:solidFill>
                            <a:srgbClr val="000000"/>
                          </a:solidFill>
                          <a:effectLst/>
                          <a:latin typeface="Arial" panose="020B0604020202020204" pitchFamily="34" charset="0"/>
                          <a:cs typeface="Arial" panose="020B0604020202020204" pitchFamily="34" charset="0"/>
                        </a:rPr>
                        <a:t>, </a:t>
                      </a:r>
                      <a:r>
                        <a:rPr lang="en-US" sz="1200" b="0" i="0" dirty="0" err="1">
                          <a:solidFill>
                            <a:srgbClr val="000000"/>
                          </a:solidFill>
                          <a:effectLst/>
                          <a:latin typeface="Arial" panose="020B0604020202020204" pitchFamily="34" charset="0"/>
                          <a:cs typeface="Arial" panose="020B0604020202020204" pitchFamily="34" charset="0"/>
                        </a:rPr>
                        <a:t>maladie</a:t>
                      </a:r>
                      <a:r>
                        <a:rPr lang="en-US" sz="1200" b="0" i="0" dirty="0">
                          <a:solidFill>
                            <a:srgbClr val="000000"/>
                          </a:solidFill>
                          <a:effectLst/>
                          <a:latin typeface="Arial" panose="020B0604020202020204" pitchFamily="34" charset="0"/>
                          <a:cs typeface="Arial" panose="020B0604020202020204" pitchFamily="34" charset="0"/>
                        </a:rPr>
                        <a:t> de Bang) (V) </a:t>
                      </a:r>
                    </a:p>
                  </a:txBody>
                  <a:tcP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1749359738"/>
                  </a:ext>
                </a:extLst>
              </a:tr>
              <a:tr h="647585">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err="1">
                          <a:solidFill>
                            <a:srgbClr val="000000"/>
                          </a:solidFill>
                          <a:effectLst/>
                          <a:latin typeface="Arial" panose="020B0604020202020204" pitchFamily="34" charset="0"/>
                          <a:cs typeface="Arial" panose="020B0604020202020204" pitchFamily="34" charset="0"/>
                        </a:rPr>
                        <a:t>Péripneumonie</a:t>
                      </a:r>
                      <a:r>
                        <a:rPr lang="en-US" sz="1200" b="0" i="0" dirty="0">
                          <a:solidFill>
                            <a:srgbClr val="000000"/>
                          </a:solidFill>
                          <a:effectLst/>
                          <a:latin typeface="Arial" panose="020B0604020202020204" pitchFamily="34" charset="0"/>
                          <a:cs typeface="Arial" panose="020B0604020202020204" pitchFamily="34" charset="0"/>
                        </a:rPr>
                        <a:t> </a:t>
                      </a:r>
                      <a:r>
                        <a:rPr lang="en-US" sz="1200" b="0" i="0" dirty="0" err="1">
                          <a:solidFill>
                            <a:srgbClr val="000000"/>
                          </a:solidFill>
                          <a:effectLst/>
                          <a:latin typeface="Arial" panose="020B0604020202020204" pitchFamily="34" charset="0"/>
                          <a:cs typeface="Arial" panose="020B0604020202020204" pitchFamily="34" charset="0"/>
                        </a:rPr>
                        <a:t>contagieuse</a:t>
                      </a:r>
                      <a:r>
                        <a:rPr lang="en-US" sz="1200" b="0" i="0" dirty="0">
                          <a:solidFill>
                            <a:srgbClr val="000000"/>
                          </a:solidFill>
                          <a:effectLst/>
                          <a:latin typeface="Arial" panose="020B0604020202020204" pitchFamily="34" charset="0"/>
                          <a:cs typeface="Arial" panose="020B0604020202020204" pitchFamily="34" charset="0"/>
                        </a:rPr>
                        <a:t> bovine (+/- V) </a:t>
                      </a:r>
                    </a:p>
                  </a:txBody>
                  <a:tcPr>
                    <a:solidFill>
                      <a:schemeClr val="accent5">
                        <a:lumMod val="60000"/>
                        <a:lumOff val="40000"/>
                      </a:schemeClr>
                    </a:solidFill>
                  </a:tcPr>
                </a:tc>
                <a:tc>
                  <a:txBody>
                    <a:bodyPr/>
                    <a:lstStyle/>
                    <a:p>
                      <a:pPr algn="ctr"/>
                      <a:r>
                        <a:rPr lang="en-GB" sz="1200" b="1">
                          <a:solidFill>
                            <a:srgbClr val="FF9933"/>
                          </a:solidFill>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12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extLst>
                  <a:ext uri="{0D108BD9-81ED-4DB2-BD59-A6C34878D82A}">
                    <a16:rowId xmlns:a16="http://schemas.microsoft.com/office/drawing/2014/main" val="1444562442"/>
                  </a:ext>
                </a:extLst>
              </a:tr>
              <a:tr h="483138">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err="1">
                          <a:solidFill>
                            <a:srgbClr val="000000"/>
                          </a:solidFill>
                          <a:effectLst/>
                          <a:latin typeface="Arial" panose="020B0604020202020204" pitchFamily="34" charset="0"/>
                          <a:cs typeface="Arial" panose="020B0604020202020204" pitchFamily="34" charset="0"/>
                        </a:rPr>
                        <a:t>Pasturellose</a:t>
                      </a:r>
                      <a:r>
                        <a:rPr lang="en-US" sz="1200" b="0" i="0" dirty="0">
                          <a:solidFill>
                            <a:srgbClr val="000000"/>
                          </a:solidFill>
                          <a:effectLst/>
                          <a:latin typeface="Arial" panose="020B0604020202020204" pitchFamily="34" charset="0"/>
                          <a:cs typeface="Arial" panose="020B0604020202020204" pitchFamily="34" charset="0"/>
                        </a:rPr>
                        <a:t> </a:t>
                      </a:r>
                      <a:br>
                        <a:rPr lang="en-US" sz="1200" b="0" i="0" dirty="0">
                          <a:solidFill>
                            <a:srgbClr val="000000"/>
                          </a:solidFill>
                          <a:effectLst/>
                          <a:latin typeface="Arial" panose="020B0604020202020204" pitchFamily="34" charset="0"/>
                          <a:cs typeface="Arial" panose="020B0604020202020204" pitchFamily="34" charset="0"/>
                        </a:rPr>
                      </a:br>
                      <a:r>
                        <a:rPr lang="en-US" sz="1200" b="0" i="0" dirty="0">
                          <a:solidFill>
                            <a:srgbClr val="000000"/>
                          </a:solidFill>
                          <a:effectLst/>
                          <a:latin typeface="Arial" panose="020B0604020202020204" pitchFamily="34" charset="0"/>
                          <a:cs typeface="Arial" panose="020B0604020202020204" pitchFamily="34" charset="0"/>
                        </a:rPr>
                        <a:t>(+/- V) </a:t>
                      </a: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a:solidFill>
                            <a:srgbClr val="FF9933"/>
                          </a:solidFill>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1650537946"/>
                  </a:ext>
                </a:extLst>
              </a:tr>
              <a:tr h="565102">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err="1">
                          <a:solidFill>
                            <a:srgbClr val="000000"/>
                          </a:solidFill>
                          <a:effectLst/>
                          <a:latin typeface="Arial" panose="020B0604020202020204" pitchFamily="34" charset="0"/>
                          <a:cs typeface="Arial" panose="020B0604020202020204" pitchFamily="34" charset="0"/>
                        </a:rPr>
                        <a:t>Tétanos</a:t>
                      </a:r>
                      <a:r>
                        <a:rPr lang="en-US" sz="1200" b="0" i="0" dirty="0">
                          <a:solidFill>
                            <a:srgbClr val="000000"/>
                          </a:solidFill>
                          <a:effectLst/>
                          <a:latin typeface="Arial" panose="020B0604020202020204" pitchFamily="34" charset="0"/>
                          <a:cs typeface="Arial" panose="020B0604020202020204" pitchFamily="34" charset="0"/>
                        </a:rPr>
                        <a:t> (V) </a:t>
                      </a:r>
                    </a:p>
                  </a:txBody>
                  <a:tcPr>
                    <a:solidFill>
                      <a:schemeClr val="accent5">
                        <a:lumMod val="60000"/>
                        <a:lumOff val="40000"/>
                      </a:schemeClr>
                    </a:solidFill>
                  </a:tcPr>
                </a:tc>
                <a:tc>
                  <a:txBody>
                    <a:bodyPr/>
                    <a:lstStyle/>
                    <a:p>
                      <a:endParaRPr lang="en-GB" sz="12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endParaRPr lang="en-GB" sz="1200" dirty="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1545056218"/>
                  </a:ext>
                </a:extLst>
              </a:tr>
            </a:tbl>
          </a:graphicData>
        </a:graphic>
      </p:graphicFrame>
      <p:pic>
        <p:nvPicPr>
          <p:cNvPr id="7" name="Graphic 6" descr="Checkmark">
            <a:extLst>
              <a:ext uri="{FF2B5EF4-FFF2-40B4-BE49-F238E27FC236}">
                <a16:creationId xmlns:a16="http://schemas.microsoft.com/office/drawing/2014/main" id="{DF34C9E3-2D64-453C-BDAA-E67B59CFD4D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83216" y="1569587"/>
            <a:ext cx="457200" cy="457200"/>
          </a:xfrm>
          <a:prstGeom prst="rect">
            <a:avLst/>
          </a:prstGeom>
        </p:spPr>
      </p:pic>
      <p:pic>
        <p:nvPicPr>
          <p:cNvPr id="8" name="Graphic 7" descr="Checkmark">
            <a:extLst>
              <a:ext uri="{FF2B5EF4-FFF2-40B4-BE49-F238E27FC236}">
                <a16:creationId xmlns:a16="http://schemas.microsoft.com/office/drawing/2014/main" id="{709EBAC4-1669-4191-A6E1-8E369AE33DF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83216" y="2109337"/>
            <a:ext cx="457200" cy="457200"/>
          </a:xfrm>
          <a:prstGeom prst="rect">
            <a:avLst/>
          </a:prstGeom>
        </p:spPr>
      </p:pic>
      <p:pic>
        <p:nvPicPr>
          <p:cNvPr id="9" name="Graphic 8" descr="Checkmark">
            <a:extLst>
              <a:ext uri="{FF2B5EF4-FFF2-40B4-BE49-F238E27FC236}">
                <a16:creationId xmlns:a16="http://schemas.microsoft.com/office/drawing/2014/main" id="{E7DA7FED-7817-48DD-B5E9-2BC029ABE6B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06445" y="3357320"/>
            <a:ext cx="457200" cy="457200"/>
          </a:xfrm>
          <a:prstGeom prst="rect">
            <a:avLst/>
          </a:prstGeom>
        </p:spPr>
      </p:pic>
      <p:pic>
        <p:nvPicPr>
          <p:cNvPr id="10" name="Graphic 9" descr="Checkmark">
            <a:extLst>
              <a:ext uri="{FF2B5EF4-FFF2-40B4-BE49-F238E27FC236}">
                <a16:creationId xmlns:a16="http://schemas.microsoft.com/office/drawing/2014/main" id="{A40DD12D-A751-420B-A4DE-35F0E00375C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59190" y="5243589"/>
            <a:ext cx="457200" cy="457200"/>
          </a:xfrm>
          <a:prstGeom prst="rect">
            <a:avLst/>
          </a:prstGeom>
        </p:spPr>
      </p:pic>
      <p:pic>
        <p:nvPicPr>
          <p:cNvPr id="14" name="Graphic 13" descr="Danger">
            <a:extLst>
              <a:ext uri="{FF2B5EF4-FFF2-40B4-BE49-F238E27FC236}">
                <a16:creationId xmlns:a16="http://schemas.microsoft.com/office/drawing/2014/main" id="{0337F243-162E-4513-B9B9-FAF0680FFF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34536" y="1636258"/>
            <a:ext cx="285929" cy="285929"/>
          </a:xfrm>
          <a:prstGeom prst="rect">
            <a:avLst/>
          </a:prstGeom>
        </p:spPr>
      </p:pic>
      <p:pic>
        <p:nvPicPr>
          <p:cNvPr id="15" name="Graphic 14" descr="Danger">
            <a:extLst>
              <a:ext uri="{FF2B5EF4-FFF2-40B4-BE49-F238E27FC236}">
                <a16:creationId xmlns:a16="http://schemas.microsoft.com/office/drawing/2014/main" id="{390AB2AA-DAD8-4043-A4E1-A9DA3EEADA3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36648" y="2720290"/>
            <a:ext cx="285929" cy="285929"/>
          </a:xfrm>
          <a:prstGeom prst="rect">
            <a:avLst/>
          </a:prstGeom>
        </p:spPr>
      </p:pic>
      <p:pic>
        <p:nvPicPr>
          <p:cNvPr id="16" name="Graphic 15" descr="Danger">
            <a:extLst>
              <a:ext uri="{FF2B5EF4-FFF2-40B4-BE49-F238E27FC236}">
                <a16:creationId xmlns:a16="http://schemas.microsoft.com/office/drawing/2014/main" id="{B432723C-0A97-4A4C-A464-BC354807EC5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36639" y="3380333"/>
            <a:ext cx="285929" cy="285929"/>
          </a:xfrm>
          <a:prstGeom prst="rect">
            <a:avLst/>
          </a:prstGeom>
        </p:spPr>
      </p:pic>
      <p:pic>
        <p:nvPicPr>
          <p:cNvPr id="17" name="Graphic 16" descr="Danger">
            <a:extLst>
              <a:ext uri="{FF2B5EF4-FFF2-40B4-BE49-F238E27FC236}">
                <a16:creationId xmlns:a16="http://schemas.microsoft.com/office/drawing/2014/main" id="{F4B14ADC-CAEA-4B4C-98E1-C3CB8E164AD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39586" y="4792849"/>
            <a:ext cx="285929" cy="285929"/>
          </a:xfrm>
          <a:prstGeom prst="rect">
            <a:avLst/>
          </a:prstGeom>
        </p:spPr>
      </p:pic>
      <p:pic>
        <p:nvPicPr>
          <p:cNvPr id="18" name="Graphic 17" descr="Danger">
            <a:extLst>
              <a:ext uri="{FF2B5EF4-FFF2-40B4-BE49-F238E27FC236}">
                <a16:creationId xmlns:a16="http://schemas.microsoft.com/office/drawing/2014/main" id="{9EF8CA05-E97F-4BD5-A25C-C64E1591383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39586" y="5329224"/>
            <a:ext cx="285929" cy="285929"/>
          </a:xfrm>
          <a:prstGeom prst="rect">
            <a:avLst/>
          </a:prstGeom>
        </p:spPr>
      </p:pic>
      <p:pic>
        <p:nvPicPr>
          <p:cNvPr id="20" name="Graphic 19" descr="Checklist">
            <a:extLst>
              <a:ext uri="{FF2B5EF4-FFF2-40B4-BE49-F238E27FC236}">
                <a16:creationId xmlns:a16="http://schemas.microsoft.com/office/drawing/2014/main" id="{40AA4353-AC12-4E6C-BE4F-8D0F408BFB0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78825" y="1658364"/>
            <a:ext cx="279647" cy="279647"/>
          </a:xfrm>
          <a:prstGeom prst="rect">
            <a:avLst/>
          </a:prstGeom>
        </p:spPr>
      </p:pic>
      <p:pic>
        <p:nvPicPr>
          <p:cNvPr id="21" name="Graphic 20" descr="Checklist">
            <a:extLst>
              <a:ext uri="{FF2B5EF4-FFF2-40B4-BE49-F238E27FC236}">
                <a16:creationId xmlns:a16="http://schemas.microsoft.com/office/drawing/2014/main" id="{050AE02C-97B5-49AE-803A-A284411CC4F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78825" y="3429000"/>
            <a:ext cx="279647" cy="279647"/>
          </a:xfrm>
          <a:prstGeom prst="rect">
            <a:avLst/>
          </a:prstGeom>
        </p:spPr>
      </p:pic>
      <p:pic>
        <p:nvPicPr>
          <p:cNvPr id="22" name="Graphic 21" descr="Checklist">
            <a:extLst>
              <a:ext uri="{FF2B5EF4-FFF2-40B4-BE49-F238E27FC236}">
                <a16:creationId xmlns:a16="http://schemas.microsoft.com/office/drawing/2014/main" id="{A26C68C3-BA66-4785-A0A9-8AEE1C39BC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77512" y="2726572"/>
            <a:ext cx="279647" cy="279647"/>
          </a:xfrm>
          <a:prstGeom prst="rect">
            <a:avLst/>
          </a:prstGeom>
        </p:spPr>
      </p:pic>
      <p:pic>
        <p:nvPicPr>
          <p:cNvPr id="23" name="Graphic 22" descr="Checklist">
            <a:extLst>
              <a:ext uri="{FF2B5EF4-FFF2-40B4-BE49-F238E27FC236}">
                <a16:creationId xmlns:a16="http://schemas.microsoft.com/office/drawing/2014/main" id="{BC439E21-770B-4B9B-A62A-24C144DEFDF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77512" y="4242027"/>
            <a:ext cx="279647" cy="279647"/>
          </a:xfrm>
          <a:prstGeom prst="rect">
            <a:avLst/>
          </a:prstGeom>
        </p:spPr>
      </p:pic>
    </p:spTree>
    <p:extLst>
      <p:ext uri="{BB962C8B-B14F-4D97-AF65-F5344CB8AC3E}">
        <p14:creationId xmlns:p14="http://schemas.microsoft.com/office/powerpoint/2010/main" val="22960235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B80F1-5FC2-4061-9C86-D40F30F34104}"/>
              </a:ext>
            </a:extLst>
          </p:cNvPr>
          <p:cNvSpPr>
            <a:spLocks noGrp="1"/>
          </p:cNvSpPr>
          <p:nvPr>
            <p:ph type="title"/>
          </p:nvPr>
        </p:nvSpPr>
        <p:spPr/>
        <p:txBody>
          <a:bodyPr/>
          <a:lstStyle/>
          <a:p>
            <a:r>
              <a:rPr lang="de-CH" dirty="0" err="1"/>
              <a:t>Maladies</a:t>
            </a:r>
            <a:r>
              <a:rPr lang="de-CH" dirty="0"/>
              <a:t> </a:t>
            </a:r>
            <a:r>
              <a:rPr lang="de-CH" dirty="0" err="1"/>
              <a:t>fongiques</a:t>
            </a:r>
            <a:r>
              <a:rPr lang="de-CH" dirty="0"/>
              <a:t> et </a:t>
            </a:r>
            <a:r>
              <a:rPr lang="de-CH" dirty="0" err="1"/>
              <a:t>protozoaires</a:t>
            </a:r>
            <a:r>
              <a:rPr lang="de-CH" dirty="0"/>
              <a:t> </a:t>
            </a:r>
          </a:p>
        </p:txBody>
      </p:sp>
      <p:graphicFrame>
        <p:nvGraphicFramePr>
          <p:cNvPr id="5" name="Table 4">
            <a:extLst>
              <a:ext uri="{FF2B5EF4-FFF2-40B4-BE49-F238E27FC236}">
                <a16:creationId xmlns:a16="http://schemas.microsoft.com/office/drawing/2014/main" id="{4BDE3BF4-2258-4886-9759-722A1B62DEE8}"/>
              </a:ext>
            </a:extLst>
          </p:cNvPr>
          <p:cNvGraphicFramePr>
            <a:graphicFrameLocks noGrp="1"/>
          </p:cNvGraphicFramePr>
          <p:nvPr>
            <p:extLst>
              <p:ext uri="{D42A27DB-BD31-4B8C-83A1-F6EECF244321}">
                <p14:modId xmlns:p14="http://schemas.microsoft.com/office/powerpoint/2010/main" val="2796991400"/>
              </p:ext>
            </p:extLst>
          </p:nvPr>
        </p:nvGraphicFramePr>
        <p:xfrm>
          <a:off x="533400" y="891382"/>
          <a:ext cx="8060531" cy="5281550"/>
        </p:xfrm>
        <a:graphic>
          <a:graphicData uri="http://schemas.openxmlformats.org/drawingml/2006/table">
            <a:tbl>
              <a:tblPr firstRow="1" bandRow="1">
                <a:tableStyleId>{5C22544A-7EE6-4342-B048-85BDC9FD1C3A}</a:tableStyleId>
              </a:tblPr>
              <a:tblGrid>
                <a:gridCol w="2534687">
                  <a:extLst>
                    <a:ext uri="{9D8B030D-6E8A-4147-A177-3AD203B41FA5}">
                      <a16:colId xmlns:a16="http://schemas.microsoft.com/office/drawing/2014/main" val="2774439988"/>
                    </a:ext>
                  </a:extLst>
                </a:gridCol>
                <a:gridCol w="1615549">
                  <a:extLst>
                    <a:ext uri="{9D8B030D-6E8A-4147-A177-3AD203B41FA5}">
                      <a16:colId xmlns:a16="http://schemas.microsoft.com/office/drawing/2014/main" val="555795678"/>
                    </a:ext>
                  </a:extLst>
                </a:gridCol>
                <a:gridCol w="1045652">
                  <a:extLst>
                    <a:ext uri="{9D8B030D-6E8A-4147-A177-3AD203B41FA5}">
                      <a16:colId xmlns:a16="http://schemas.microsoft.com/office/drawing/2014/main" val="1909864163"/>
                    </a:ext>
                  </a:extLst>
                </a:gridCol>
                <a:gridCol w="971550">
                  <a:extLst>
                    <a:ext uri="{9D8B030D-6E8A-4147-A177-3AD203B41FA5}">
                      <a16:colId xmlns:a16="http://schemas.microsoft.com/office/drawing/2014/main" val="3327197013"/>
                    </a:ext>
                  </a:extLst>
                </a:gridCol>
                <a:gridCol w="975089">
                  <a:extLst>
                    <a:ext uri="{9D8B030D-6E8A-4147-A177-3AD203B41FA5}">
                      <a16:colId xmlns:a16="http://schemas.microsoft.com/office/drawing/2014/main" val="2304178241"/>
                    </a:ext>
                  </a:extLst>
                </a:gridCol>
                <a:gridCol w="918004">
                  <a:extLst>
                    <a:ext uri="{9D8B030D-6E8A-4147-A177-3AD203B41FA5}">
                      <a16:colId xmlns:a16="http://schemas.microsoft.com/office/drawing/2014/main" val="1241035106"/>
                    </a:ext>
                  </a:extLst>
                </a:gridCol>
              </a:tblGrid>
              <a:tr h="4409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err="1">
                          <a:solidFill>
                            <a:schemeClr val="tx1"/>
                          </a:solidFill>
                          <a:effectLst/>
                          <a:latin typeface="+mn-lt"/>
                        </a:rPr>
                        <a:t>Qu'est-ce</a:t>
                      </a:r>
                      <a:r>
                        <a:rPr lang="en-GB" sz="1200" dirty="0">
                          <a:solidFill>
                            <a:schemeClr val="tx1"/>
                          </a:solidFill>
                          <a:effectLst/>
                          <a:latin typeface="+mn-lt"/>
                        </a:rPr>
                        <a:t> que </a:t>
                      </a:r>
                      <a:r>
                        <a:rPr lang="en-GB" sz="1200" dirty="0" err="1">
                          <a:solidFill>
                            <a:schemeClr val="tx1"/>
                          </a:solidFill>
                          <a:effectLst/>
                          <a:latin typeface="+mn-lt"/>
                        </a:rPr>
                        <a:t>c'est</a:t>
                      </a:r>
                      <a:r>
                        <a:rPr lang="en-GB" sz="1200" dirty="0">
                          <a:solidFill>
                            <a:schemeClr val="tx1"/>
                          </a:solidFill>
                          <a:effectLst/>
                          <a:latin typeface="+mn-lt"/>
                        </a:rPr>
                        <a:t> et comment la </a:t>
                      </a:r>
                      <a:r>
                        <a:rPr lang="en-GB" sz="1200" dirty="0" err="1">
                          <a:solidFill>
                            <a:schemeClr val="tx1"/>
                          </a:solidFill>
                          <a:effectLst/>
                          <a:latin typeface="+mn-lt"/>
                        </a:rPr>
                        <a:t>maladie</a:t>
                      </a:r>
                      <a:r>
                        <a:rPr lang="en-GB" sz="1200" dirty="0">
                          <a:solidFill>
                            <a:schemeClr val="tx1"/>
                          </a:solidFill>
                          <a:effectLst/>
                          <a:latin typeface="+mn-lt"/>
                        </a:rPr>
                        <a:t> </a:t>
                      </a:r>
                      <a:r>
                        <a:rPr lang="en-GB" sz="1200" dirty="0" err="1">
                          <a:solidFill>
                            <a:schemeClr val="tx1"/>
                          </a:solidFill>
                          <a:effectLst/>
                          <a:latin typeface="+mn-lt"/>
                        </a:rPr>
                        <a:t>est-elle</a:t>
                      </a:r>
                      <a:r>
                        <a:rPr lang="en-GB" sz="1200" dirty="0">
                          <a:solidFill>
                            <a:schemeClr val="tx1"/>
                          </a:solidFill>
                          <a:effectLst/>
                          <a:latin typeface="+mn-lt"/>
                        </a:rPr>
                        <a:t> </a:t>
                      </a:r>
                      <a:r>
                        <a:rPr lang="en-GB" sz="1200" dirty="0" err="1">
                          <a:solidFill>
                            <a:schemeClr val="tx1"/>
                          </a:solidFill>
                          <a:effectLst/>
                          <a:latin typeface="+mn-lt"/>
                        </a:rPr>
                        <a:t>causée</a:t>
                      </a:r>
                      <a:r>
                        <a:rPr lang="en-GB" sz="1200" dirty="0">
                          <a:solidFill>
                            <a:schemeClr val="tx1"/>
                          </a:solidFill>
                          <a:effectLst/>
                          <a:latin typeface="+mn-lt"/>
                        </a:rPr>
                        <a:t>?</a:t>
                      </a:r>
                      <a:endParaRPr lang="de-CH" sz="1200" dirty="0">
                        <a:solidFill>
                          <a:schemeClr val="tx1"/>
                        </a:solidFill>
                        <a:effectLst/>
                        <a:latin typeface="+mn-lt"/>
                        <a:ea typeface="SimSun" panose="02010600030101010101" pitchFamily="2" charset="-122"/>
                        <a:cs typeface="Times New Roman" panose="02020603050405020304" pitchFamily="18"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mn-lt"/>
                        </a:rPr>
                        <a:t>Importance </a:t>
                      </a:r>
                      <a:br>
                        <a:rPr lang="en-GB" sz="1200" dirty="0">
                          <a:solidFill>
                            <a:schemeClr val="tx1"/>
                          </a:solidFill>
                          <a:effectLst/>
                          <a:latin typeface="+mn-lt"/>
                        </a:rPr>
                      </a:br>
                      <a:r>
                        <a:rPr lang="en-GB" sz="1200" dirty="0">
                          <a:solidFill>
                            <a:schemeClr val="tx1"/>
                          </a:solidFill>
                          <a:effectLst/>
                          <a:latin typeface="+mn-lt"/>
                        </a:rPr>
                        <a:t>pour le </a:t>
                      </a:r>
                      <a:r>
                        <a:rPr lang="en-GB" sz="1200" dirty="0" err="1">
                          <a:solidFill>
                            <a:schemeClr val="tx1"/>
                          </a:solidFill>
                          <a:effectLst/>
                          <a:latin typeface="+mn-lt"/>
                        </a:rPr>
                        <a:t>bétail</a:t>
                      </a:r>
                      <a:endParaRPr lang="de-CH" sz="1200" dirty="0">
                        <a:solidFill>
                          <a:schemeClr val="tx1"/>
                        </a:solidFill>
                        <a:effectLst/>
                        <a:latin typeface="+mn-lt"/>
                        <a:ea typeface="SimSun" panose="02010600030101010101" pitchFamily="2" charset="-122"/>
                        <a:cs typeface="Times New Roman" panose="02020603050405020304" pitchFamily="18"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err="1">
                          <a:solidFill>
                            <a:schemeClr val="tx1"/>
                          </a:solidFill>
                          <a:effectLst/>
                          <a:latin typeface="+mn-lt"/>
                        </a:rPr>
                        <a:t>Exemples</a:t>
                      </a:r>
                      <a:r>
                        <a:rPr lang="en-GB" sz="1200" dirty="0">
                          <a:solidFill>
                            <a:schemeClr val="tx1"/>
                          </a:solidFill>
                          <a:effectLst/>
                          <a:latin typeface="+mn-lt"/>
                        </a:rPr>
                        <a:t> </a:t>
                      </a:r>
                      <a:endParaRPr lang="de-CH" sz="1200" dirty="0">
                        <a:solidFill>
                          <a:schemeClr val="tx1"/>
                        </a:solidFill>
                        <a:effectLst/>
                        <a:latin typeface="+mn-lt"/>
                        <a:ea typeface="SimSun" panose="02010600030101010101" pitchFamily="2" charset="-122"/>
                        <a:cs typeface="Times New Roman" panose="02020603050405020304" pitchFamily="18" charset="0"/>
                      </a:endParaRPr>
                    </a:p>
                  </a:txBody>
                  <a:tcPr>
                    <a:solidFill>
                      <a:schemeClr val="accent5">
                        <a:lumMod val="75000"/>
                      </a:schemeClr>
                    </a:solidFill>
                  </a:tcPr>
                </a:tc>
                <a:tc>
                  <a:txBody>
                    <a:bodyPr/>
                    <a:lstStyle/>
                    <a:p>
                      <a:r>
                        <a:rPr lang="en-GB" sz="1200" dirty="0" err="1">
                          <a:latin typeface="+mn-lt"/>
                        </a:rPr>
                        <a:t>Vaccin</a:t>
                      </a:r>
                      <a:r>
                        <a:rPr lang="en-GB" sz="1200" dirty="0">
                          <a:latin typeface="+mn-lt"/>
                        </a:rPr>
                        <a:t> disponible</a:t>
                      </a:r>
                    </a:p>
                  </a:txBody>
                  <a:tcPr>
                    <a:solidFill>
                      <a:schemeClr val="accent5">
                        <a:lumMod val="75000"/>
                      </a:schemeClr>
                    </a:solidFill>
                  </a:tcPr>
                </a:tc>
                <a:tc>
                  <a:txBody>
                    <a:bodyPr/>
                    <a:lstStyle/>
                    <a:p>
                      <a:r>
                        <a:rPr lang="en-GB" sz="1200" dirty="0" err="1">
                          <a:latin typeface="+mn-lt"/>
                        </a:rPr>
                        <a:t>Déclara-tion</a:t>
                      </a:r>
                      <a:endParaRPr lang="en-GB" sz="1200" dirty="0">
                        <a:latin typeface="+mn-lt"/>
                      </a:endParaRPr>
                    </a:p>
                  </a:txBody>
                  <a:tcPr>
                    <a:solidFill>
                      <a:schemeClr val="accent5">
                        <a:lumMod val="75000"/>
                      </a:schemeClr>
                    </a:solidFill>
                  </a:tcPr>
                </a:tc>
                <a:tc>
                  <a:txBody>
                    <a:bodyPr/>
                    <a:lstStyle/>
                    <a:p>
                      <a:r>
                        <a:rPr lang="en-GB" sz="1200">
                          <a:latin typeface="+mn-lt"/>
                        </a:rPr>
                        <a:t>Zoonose </a:t>
                      </a:r>
                    </a:p>
                  </a:txBody>
                  <a:tcPr>
                    <a:solidFill>
                      <a:schemeClr val="accent5">
                        <a:lumMod val="75000"/>
                      </a:schemeClr>
                    </a:solidFill>
                  </a:tcPr>
                </a:tc>
                <a:extLst>
                  <a:ext uri="{0D108BD9-81ED-4DB2-BD59-A6C34878D82A}">
                    <a16:rowId xmlns:a16="http://schemas.microsoft.com/office/drawing/2014/main" val="728394791"/>
                  </a:ext>
                </a:extLst>
              </a:tr>
              <a:tr h="2620617">
                <a:tc>
                  <a:txBody>
                    <a:bodyPr/>
                    <a:lstStyle/>
                    <a:p>
                      <a:pPr marL="0" lvl="0" indent="0" algn="l" defTabSz="457200" rtl="0" eaLnBrk="1" latinLnBrk="0" hangingPunct="1">
                        <a:lnSpc>
                          <a:spcPts val="1600"/>
                        </a:lnSpc>
                        <a:spcAft>
                          <a:spcPts val="0"/>
                        </a:spcAft>
                        <a:buClr>
                          <a:srgbClr val="2F6C86"/>
                        </a:buClr>
                        <a:buFont typeface="Symbol" panose="05050102010706020507" pitchFamily="18" charset="2"/>
                        <a:buNone/>
                      </a:pPr>
                      <a:r>
                        <a:rPr lang="en-US" sz="1200" b="1" kern="1200" dirty="0">
                          <a:solidFill>
                            <a:schemeClr val="dk1"/>
                          </a:solidFill>
                          <a:effectLst/>
                          <a:latin typeface="+mn-lt"/>
                          <a:ea typeface="+mn-ea"/>
                          <a:cs typeface="+mn-cs"/>
                        </a:rPr>
                        <a:t>Agents </a:t>
                      </a:r>
                      <a:r>
                        <a:rPr lang="en-US" sz="1200" b="1" kern="1200" dirty="0" err="1">
                          <a:solidFill>
                            <a:schemeClr val="dk1"/>
                          </a:solidFill>
                          <a:effectLst/>
                          <a:latin typeface="+mn-lt"/>
                          <a:ea typeface="+mn-ea"/>
                          <a:cs typeface="+mn-cs"/>
                        </a:rPr>
                        <a:t>pathogènes</a:t>
                      </a:r>
                      <a:r>
                        <a:rPr lang="en-US" sz="1200" b="1" kern="1200" dirty="0">
                          <a:solidFill>
                            <a:schemeClr val="dk1"/>
                          </a:solidFill>
                          <a:effectLst/>
                          <a:latin typeface="+mn-lt"/>
                          <a:ea typeface="+mn-ea"/>
                          <a:cs typeface="+mn-cs"/>
                        </a:rPr>
                        <a:t> </a:t>
                      </a:r>
                      <a:r>
                        <a:rPr lang="en-US" sz="1200" b="1" kern="1200" dirty="0" err="1">
                          <a:solidFill>
                            <a:schemeClr val="dk1"/>
                          </a:solidFill>
                          <a:effectLst/>
                          <a:latin typeface="+mn-lt"/>
                          <a:ea typeface="+mn-ea"/>
                          <a:cs typeface="+mn-cs"/>
                        </a:rPr>
                        <a:t>fongiques</a:t>
                      </a:r>
                      <a:endParaRPr lang="en-US" sz="1200" b="1" kern="1200" dirty="0">
                        <a:solidFill>
                          <a:schemeClr val="dk1"/>
                        </a:solidFill>
                        <a:effectLst/>
                        <a:latin typeface="+mn-lt"/>
                        <a:ea typeface="+mn-ea"/>
                        <a:cs typeface="+mn-cs"/>
                      </a:endParaRPr>
                    </a:p>
                    <a:p>
                      <a:pPr marL="180000" lvl="0" indent="-180000" algn="l" defTabSz="457200" rtl="0" eaLnBrk="1" latinLnBrk="0" hangingPunct="1">
                        <a:lnSpc>
                          <a:spcPts val="1600"/>
                        </a:lnSpc>
                        <a:spcAft>
                          <a:spcPts val="0"/>
                        </a:spcAft>
                        <a:buClr>
                          <a:srgbClr val="2F6C86"/>
                        </a:buClr>
                        <a:buFont typeface="Symbol" panose="05050102010706020507" pitchFamily="18" charset="2"/>
                        <a:buChar char=""/>
                      </a:pPr>
                      <a:r>
                        <a:rPr lang="en-US" sz="1200" kern="1200" dirty="0" err="1">
                          <a:solidFill>
                            <a:schemeClr val="dk1"/>
                          </a:solidFill>
                          <a:effectLst/>
                          <a:latin typeface="+mn-lt"/>
                          <a:ea typeface="+mn-ea"/>
                          <a:cs typeface="+mn-cs"/>
                        </a:rPr>
                        <a:t>Organismes</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décomposeurs</a:t>
                      </a:r>
                      <a:r>
                        <a:rPr lang="en-US" sz="1200" kern="1200" dirty="0">
                          <a:solidFill>
                            <a:schemeClr val="dk1"/>
                          </a:solidFill>
                          <a:effectLst/>
                          <a:latin typeface="+mn-lt"/>
                          <a:ea typeface="+mn-ea"/>
                          <a:cs typeface="+mn-cs"/>
                        </a:rPr>
                        <a:t> se </a:t>
                      </a:r>
                      <a:r>
                        <a:rPr lang="en-US" sz="1200" kern="1200" dirty="0" err="1">
                          <a:solidFill>
                            <a:schemeClr val="dk1"/>
                          </a:solidFill>
                          <a:effectLst/>
                          <a:latin typeface="+mn-lt"/>
                          <a:ea typeface="+mn-ea"/>
                          <a:cs typeface="+mn-cs"/>
                        </a:rPr>
                        <a:t>développant</a:t>
                      </a:r>
                      <a:r>
                        <a:rPr lang="en-US" sz="1200" kern="1200" dirty="0">
                          <a:solidFill>
                            <a:schemeClr val="dk1"/>
                          </a:solidFill>
                          <a:effectLst/>
                          <a:latin typeface="+mn-lt"/>
                          <a:ea typeface="+mn-ea"/>
                          <a:cs typeface="+mn-cs"/>
                        </a:rPr>
                        <a:t> dans des </a:t>
                      </a:r>
                      <a:r>
                        <a:rPr lang="en-US" sz="1200" kern="1200" dirty="0" err="1">
                          <a:solidFill>
                            <a:schemeClr val="dk1"/>
                          </a:solidFill>
                          <a:effectLst/>
                          <a:latin typeface="+mn-lt"/>
                          <a:ea typeface="+mn-ea"/>
                          <a:cs typeface="+mn-cs"/>
                        </a:rPr>
                        <a:t>environnements</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humides</a:t>
                      </a:r>
                      <a:r>
                        <a:rPr lang="en-US" sz="1200" kern="1200" dirty="0">
                          <a:solidFill>
                            <a:schemeClr val="dk1"/>
                          </a:solidFill>
                          <a:effectLst/>
                          <a:latin typeface="+mn-lt"/>
                          <a:ea typeface="+mn-ea"/>
                          <a:cs typeface="+mn-cs"/>
                        </a:rPr>
                        <a:t> et sales</a:t>
                      </a:r>
                    </a:p>
                    <a:p>
                      <a:pPr marL="180000" lvl="0" indent="-180000" algn="l" defTabSz="457200" rtl="0" eaLnBrk="1" latinLnBrk="0" hangingPunct="1">
                        <a:lnSpc>
                          <a:spcPts val="1600"/>
                        </a:lnSpc>
                        <a:spcAft>
                          <a:spcPts val="0"/>
                        </a:spcAft>
                        <a:buClr>
                          <a:srgbClr val="2F6C86"/>
                        </a:buClr>
                        <a:buFont typeface="Symbol" panose="05050102010706020507" pitchFamily="18" charset="2"/>
                        <a:buChar char=""/>
                      </a:pPr>
                      <a:r>
                        <a:rPr lang="en-US" sz="1200" kern="1200" dirty="0" err="1">
                          <a:solidFill>
                            <a:schemeClr val="dk1"/>
                          </a:solidFill>
                          <a:effectLst/>
                          <a:latin typeface="+mn-lt"/>
                          <a:ea typeface="+mn-ea"/>
                          <a:cs typeface="+mn-cs"/>
                        </a:rPr>
                        <a:t>Produisent</a:t>
                      </a:r>
                      <a:r>
                        <a:rPr lang="en-US" sz="1200" kern="1200" dirty="0">
                          <a:solidFill>
                            <a:schemeClr val="dk1"/>
                          </a:solidFill>
                          <a:effectLst/>
                          <a:latin typeface="+mn-lt"/>
                          <a:ea typeface="+mn-ea"/>
                          <a:cs typeface="+mn-cs"/>
                        </a:rPr>
                        <a:t> des spores </a:t>
                      </a:r>
                      <a:r>
                        <a:rPr lang="en-US" sz="1200" kern="1200" dirty="0" err="1">
                          <a:solidFill>
                            <a:schemeClr val="dk1"/>
                          </a:solidFill>
                          <a:effectLst/>
                          <a:latin typeface="+mn-lt"/>
                          <a:ea typeface="+mn-ea"/>
                          <a:cs typeface="+mn-cs"/>
                        </a:rPr>
                        <a:t>microscopiques</a:t>
                      </a:r>
                      <a:r>
                        <a:rPr lang="en-US" sz="1200" kern="1200" dirty="0">
                          <a:solidFill>
                            <a:schemeClr val="dk1"/>
                          </a:solidFill>
                          <a:effectLst/>
                          <a:latin typeface="+mn-lt"/>
                          <a:ea typeface="+mn-ea"/>
                          <a:cs typeface="+mn-cs"/>
                        </a:rPr>
                        <a:t> qui </a:t>
                      </a:r>
                      <a:r>
                        <a:rPr lang="en-US" sz="1200" kern="1200" dirty="0" err="1">
                          <a:solidFill>
                            <a:schemeClr val="dk1"/>
                          </a:solidFill>
                          <a:effectLst/>
                          <a:latin typeface="+mn-lt"/>
                          <a:ea typeface="+mn-ea"/>
                          <a:cs typeface="+mn-cs"/>
                        </a:rPr>
                        <a:t>pénètrent</a:t>
                      </a:r>
                      <a:r>
                        <a:rPr lang="en-US" sz="1200" kern="1200" dirty="0">
                          <a:solidFill>
                            <a:schemeClr val="dk1"/>
                          </a:solidFill>
                          <a:effectLst/>
                          <a:latin typeface="+mn-lt"/>
                          <a:ea typeface="+mn-ea"/>
                          <a:cs typeface="+mn-cs"/>
                        </a:rPr>
                        <a:t> dans </a:t>
                      </a:r>
                      <a:r>
                        <a:rPr lang="en-US" sz="1200" kern="1200" dirty="0" err="1">
                          <a:solidFill>
                            <a:schemeClr val="dk1"/>
                          </a:solidFill>
                          <a:effectLst/>
                          <a:latin typeface="+mn-lt"/>
                          <a:ea typeface="+mn-ea"/>
                          <a:cs typeface="+mn-cs"/>
                        </a:rPr>
                        <a:t>l'organisme</a:t>
                      </a:r>
                      <a:r>
                        <a:rPr lang="en-US" sz="1200" kern="1200" dirty="0">
                          <a:solidFill>
                            <a:schemeClr val="dk1"/>
                          </a:solidFill>
                          <a:effectLst/>
                          <a:latin typeface="+mn-lt"/>
                          <a:ea typeface="+mn-ea"/>
                          <a:cs typeface="+mn-cs"/>
                        </a:rPr>
                        <a:t> par la bouche et le </a:t>
                      </a:r>
                      <a:r>
                        <a:rPr lang="en-US" sz="1200" kern="1200" dirty="0" err="1">
                          <a:solidFill>
                            <a:schemeClr val="dk1"/>
                          </a:solidFill>
                          <a:effectLst/>
                          <a:latin typeface="+mn-lt"/>
                          <a:ea typeface="+mn-ea"/>
                          <a:cs typeface="+mn-cs"/>
                        </a:rPr>
                        <a:t>nez</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puis</a:t>
                      </a:r>
                      <a:r>
                        <a:rPr lang="en-US" sz="1200" kern="1200" dirty="0">
                          <a:solidFill>
                            <a:schemeClr val="dk1"/>
                          </a:solidFill>
                          <a:effectLst/>
                          <a:latin typeface="+mn-lt"/>
                          <a:ea typeface="+mn-ea"/>
                          <a:cs typeface="+mn-cs"/>
                        </a:rPr>
                        <a:t> dans les </a:t>
                      </a:r>
                      <a:r>
                        <a:rPr lang="en-US" sz="1200" kern="1200" dirty="0" err="1">
                          <a:solidFill>
                            <a:schemeClr val="dk1"/>
                          </a:solidFill>
                          <a:effectLst/>
                          <a:latin typeface="+mn-lt"/>
                          <a:ea typeface="+mn-ea"/>
                          <a:cs typeface="+mn-cs"/>
                        </a:rPr>
                        <a:t>voies</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respiratoires</a:t>
                      </a:r>
                      <a:endParaRPr lang="en-US" sz="1200" kern="1200" dirty="0">
                        <a:solidFill>
                          <a:schemeClr val="dk1"/>
                        </a:solidFill>
                        <a:effectLst/>
                        <a:latin typeface="+mn-lt"/>
                        <a:ea typeface="+mn-ea"/>
                        <a:cs typeface="+mn-cs"/>
                      </a:endParaRPr>
                    </a:p>
                    <a:p>
                      <a:pPr marL="180000" lvl="0" indent="-180000" algn="l" defTabSz="457200" rtl="0" eaLnBrk="1" latinLnBrk="0" hangingPunct="1">
                        <a:lnSpc>
                          <a:spcPts val="1600"/>
                        </a:lnSpc>
                        <a:spcAft>
                          <a:spcPts val="0"/>
                        </a:spcAft>
                        <a:buClr>
                          <a:srgbClr val="2F6C86"/>
                        </a:buClr>
                        <a:buFont typeface="Symbol" panose="05050102010706020507" pitchFamily="18" charset="2"/>
                        <a:buChar char=""/>
                      </a:pPr>
                      <a:r>
                        <a:rPr lang="en-US" sz="1200" kern="1200" dirty="0" err="1">
                          <a:solidFill>
                            <a:schemeClr val="dk1"/>
                          </a:solidFill>
                          <a:effectLst/>
                          <a:latin typeface="+mn-lt"/>
                          <a:ea typeface="+mn-ea"/>
                          <a:cs typeface="+mn-cs"/>
                        </a:rPr>
                        <a:t>Endommagent</a:t>
                      </a:r>
                      <a:r>
                        <a:rPr lang="en-US" sz="1200" kern="1200" dirty="0">
                          <a:solidFill>
                            <a:schemeClr val="dk1"/>
                          </a:solidFill>
                          <a:effectLst/>
                          <a:latin typeface="+mn-lt"/>
                          <a:ea typeface="+mn-ea"/>
                          <a:cs typeface="+mn-cs"/>
                        </a:rPr>
                        <a:t> les cellules des </a:t>
                      </a:r>
                      <a:r>
                        <a:rPr lang="en-US" sz="1200" kern="1200" dirty="0" err="1">
                          <a:solidFill>
                            <a:schemeClr val="dk1"/>
                          </a:solidFill>
                          <a:effectLst/>
                          <a:latin typeface="+mn-lt"/>
                          <a:ea typeface="+mn-ea"/>
                          <a:cs typeface="+mn-cs"/>
                        </a:rPr>
                        <a:t>voies</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respiratoires</a:t>
                      </a:r>
                      <a:r>
                        <a:rPr lang="en-US" sz="1200" kern="1200" dirty="0">
                          <a:solidFill>
                            <a:schemeClr val="dk1"/>
                          </a:solidFill>
                          <a:effectLst/>
                          <a:latin typeface="+mn-lt"/>
                          <a:ea typeface="+mn-ea"/>
                          <a:cs typeface="+mn-cs"/>
                        </a:rPr>
                        <a:t> et </a:t>
                      </a:r>
                      <a:r>
                        <a:rPr lang="en-US" sz="1200" kern="1200" dirty="0" err="1">
                          <a:solidFill>
                            <a:schemeClr val="dk1"/>
                          </a:solidFill>
                          <a:effectLst/>
                          <a:latin typeface="+mn-lt"/>
                          <a:ea typeface="+mn-ea"/>
                          <a:cs typeface="+mn-cs"/>
                        </a:rPr>
                        <a:t>provoquent</a:t>
                      </a:r>
                      <a:r>
                        <a:rPr lang="en-US" sz="1200" kern="1200" dirty="0">
                          <a:solidFill>
                            <a:schemeClr val="dk1"/>
                          </a:solidFill>
                          <a:effectLst/>
                          <a:latin typeface="+mn-lt"/>
                          <a:ea typeface="+mn-ea"/>
                          <a:cs typeface="+mn-cs"/>
                        </a:rPr>
                        <a:t> des </a:t>
                      </a:r>
                      <a:r>
                        <a:rPr lang="en-US" sz="1200" kern="1200" dirty="0" err="1">
                          <a:solidFill>
                            <a:schemeClr val="dk1"/>
                          </a:solidFill>
                          <a:effectLst/>
                          <a:latin typeface="+mn-lt"/>
                          <a:ea typeface="+mn-ea"/>
                          <a:cs typeface="+mn-cs"/>
                        </a:rPr>
                        <a:t>symptômes</a:t>
                      </a:r>
                      <a:endParaRPr lang="de-CH" sz="1200" kern="1200" dirty="0">
                        <a:solidFill>
                          <a:schemeClr val="dk1"/>
                        </a:solidFill>
                        <a:effectLst/>
                        <a:latin typeface="+mn-lt"/>
                        <a:ea typeface="+mn-ea"/>
                        <a:cs typeface="+mn-cs"/>
                      </a:endParaRPr>
                    </a:p>
                  </a:txBody>
                  <a:tcPr>
                    <a:solidFill>
                      <a:schemeClr val="accent5">
                        <a:lumMod val="60000"/>
                        <a:lumOff val="40000"/>
                      </a:schemeClr>
                    </a:solidFill>
                  </a:tcPr>
                </a:tc>
                <a:tc>
                  <a:txBody>
                    <a:bodyPr/>
                    <a:lstStyle/>
                    <a:p>
                      <a:pPr marL="180000" lvl="0" indent="-180000" algn="l" defTabSz="457200" rtl="0" eaLnBrk="1" latinLnBrk="0" hangingPunct="1">
                        <a:lnSpc>
                          <a:spcPts val="1600"/>
                        </a:lnSpc>
                        <a:spcAft>
                          <a:spcPts val="0"/>
                        </a:spcAft>
                        <a:buClr>
                          <a:srgbClr val="2F6C86"/>
                        </a:buClr>
                        <a:buFont typeface="Symbol" panose="05050102010706020507" pitchFamily="18" charset="2"/>
                        <a:buChar char=""/>
                      </a:pPr>
                      <a:r>
                        <a:rPr lang="en-US" sz="1200" kern="1200" dirty="0" err="1">
                          <a:solidFill>
                            <a:schemeClr val="dk1"/>
                          </a:solidFill>
                          <a:effectLst/>
                          <a:latin typeface="+mn-lt"/>
                          <a:ea typeface="+mn-ea"/>
                          <a:cs typeface="+mn-cs"/>
                        </a:rPr>
                        <a:t>Peuvent</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entraîner</a:t>
                      </a:r>
                      <a:r>
                        <a:rPr lang="en-US" sz="1200" kern="1200" dirty="0">
                          <a:solidFill>
                            <a:schemeClr val="dk1"/>
                          </a:solidFill>
                          <a:effectLst/>
                          <a:latin typeface="+mn-lt"/>
                          <a:ea typeface="+mn-ea"/>
                          <a:cs typeface="+mn-cs"/>
                        </a:rPr>
                        <a:t> des </a:t>
                      </a:r>
                      <a:r>
                        <a:rPr lang="en-US" sz="1200" kern="1200" dirty="0" err="1">
                          <a:solidFill>
                            <a:schemeClr val="dk1"/>
                          </a:solidFill>
                          <a:effectLst/>
                          <a:latin typeface="+mn-lt"/>
                          <a:ea typeface="+mn-ea"/>
                          <a:cs typeface="+mn-cs"/>
                        </a:rPr>
                        <a:t>taux</a:t>
                      </a:r>
                      <a:r>
                        <a:rPr lang="en-US" sz="1200" kern="1200" dirty="0">
                          <a:solidFill>
                            <a:schemeClr val="dk1"/>
                          </a:solidFill>
                          <a:effectLst/>
                          <a:latin typeface="+mn-lt"/>
                          <a:ea typeface="+mn-ea"/>
                          <a:cs typeface="+mn-cs"/>
                        </a:rPr>
                        <a:t> de </a:t>
                      </a:r>
                      <a:r>
                        <a:rPr lang="en-US" sz="1200" kern="1200" dirty="0" err="1">
                          <a:solidFill>
                            <a:schemeClr val="dk1"/>
                          </a:solidFill>
                          <a:effectLst/>
                          <a:latin typeface="+mn-lt"/>
                          <a:ea typeface="+mn-ea"/>
                          <a:cs typeface="+mn-cs"/>
                        </a:rPr>
                        <a:t>mortalité</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élevés</a:t>
                      </a:r>
                      <a:r>
                        <a:rPr lang="en-US" sz="1200" kern="1200" dirty="0">
                          <a:solidFill>
                            <a:schemeClr val="dk1"/>
                          </a:solidFill>
                          <a:effectLst/>
                          <a:latin typeface="+mn-lt"/>
                          <a:ea typeface="+mn-ea"/>
                          <a:cs typeface="+mn-cs"/>
                        </a:rPr>
                        <a:t> dans les </a:t>
                      </a:r>
                      <a:r>
                        <a:rPr lang="en-US" sz="1200" kern="1200" dirty="0" err="1">
                          <a:solidFill>
                            <a:schemeClr val="dk1"/>
                          </a:solidFill>
                          <a:effectLst/>
                          <a:latin typeface="+mn-lt"/>
                          <a:ea typeface="+mn-ea"/>
                          <a:cs typeface="+mn-cs"/>
                        </a:rPr>
                        <a:t>troupeaux</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en</a:t>
                      </a:r>
                      <a:r>
                        <a:rPr lang="en-US" sz="1200" kern="1200" dirty="0">
                          <a:solidFill>
                            <a:schemeClr val="dk1"/>
                          </a:solidFill>
                          <a:effectLst/>
                          <a:latin typeface="+mn-lt"/>
                          <a:ea typeface="+mn-ea"/>
                          <a:cs typeface="+mn-cs"/>
                        </a:rPr>
                        <a:t> particulier chez les </a:t>
                      </a:r>
                      <a:r>
                        <a:rPr lang="en-US" sz="1200" kern="1200" dirty="0" err="1">
                          <a:solidFill>
                            <a:schemeClr val="dk1"/>
                          </a:solidFill>
                          <a:effectLst/>
                          <a:latin typeface="+mn-lt"/>
                          <a:ea typeface="+mn-ea"/>
                          <a:cs typeface="+mn-cs"/>
                        </a:rPr>
                        <a:t>jeunes</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animaux</a:t>
                      </a:r>
                      <a:endParaRPr lang="en-US" sz="1200" kern="1200" dirty="0">
                        <a:solidFill>
                          <a:schemeClr val="dk1"/>
                        </a:solidFill>
                        <a:effectLst/>
                        <a:latin typeface="+mn-lt"/>
                        <a:ea typeface="+mn-ea"/>
                        <a:cs typeface="+mn-cs"/>
                      </a:endParaRPr>
                    </a:p>
                    <a:p>
                      <a:pPr marL="180000" lvl="0" indent="-180000" algn="l" defTabSz="457200" rtl="0" eaLnBrk="1" latinLnBrk="0" hangingPunct="1">
                        <a:lnSpc>
                          <a:spcPts val="1600"/>
                        </a:lnSpc>
                        <a:spcAft>
                          <a:spcPts val="0"/>
                        </a:spcAft>
                        <a:buClr>
                          <a:srgbClr val="2F6C86"/>
                        </a:buClr>
                        <a:buFont typeface="Symbol" panose="05050102010706020507" pitchFamily="18" charset="2"/>
                        <a:buChar char=""/>
                      </a:pPr>
                      <a:r>
                        <a:rPr lang="en-US" sz="1200" kern="1200" dirty="0" err="1">
                          <a:solidFill>
                            <a:schemeClr val="dk1"/>
                          </a:solidFill>
                          <a:effectLst/>
                          <a:latin typeface="+mn-lt"/>
                          <a:ea typeface="+mn-ea"/>
                          <a:cs typeface="+mn-cs"/>
                        </a:rPr>
                        <a:t>Doivent</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être</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prévenu</a:t>
                      </a:r>
                      <a:r>
                        <a:rPr lang="en-US" sz="1200" kern="1200" dirty="0">
                          <a:solidFill>
                            <a:schemeClr val="dk1"/>
                          </a:solidFill>
                          <a:effectLst/>
                          <a:latin typeface="+mn-lt"/>
                          <a:ea typeface="+mn-ea"/>
                          <a:cs typeface="+mn-cs"/>
                        </a:rPr>
                        <a:t> par des </a:t>
                      </a:r>
                      <a:r>
                        <a:rPr lang="en-US" sz="1200" kern="1200" dirty="0" err="1">
                          <a:solidFill>
                            <a:schemeClr val="dk1"/>
                          </a:solidFill>
                          <a:effectLst/>
                          <a:latin typeface="+mn-lt"/>
                          <a:ea typeface="+mn-ea"/>
                          <a:cs typeface="+mn-cs"/>
                        </a:rPr>
                        <a:t>mesures</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d'élevage</a:t>
                      </a:r>
                      <a:r>
                        <a:rPr lang="en-US" sz="1200" kern="1200" dirty="0">
                          <a:solidFill>
                            <a:schemeClr val="dk1"/>
                          </a:solidFill>
                          <a:effectLst/>
                          <a:latin typeface="+mn-lt"/>
                          <a:ea typeface="+mn-ea"/>
                          <a:cs typeface="+mn-cs"/>
                        </a:rPr>
                        <a:t> et de </a:t>
                      </a:r>
                      <a:r>
                        <a:rPr lang="en-US" sz="1200" kern="1200" dirty="0" err="1">
                          <a:solidFill>
                            <a:schemeClr val="dk1"/>
                          </a:solidFill>
                          <a:effectLst/>
                          <a:latin typeface="+mn-lt"/>
                          <a:ea typeface="+mn-ea"/>
                          <a:cs typeface="+mn-cs"/>
                        </a:rPr>
                        <a:t>biosécurité</a:t>
                      </a:r>
                      <a:endParaRPr lang="en-GB" sz="1200" dirty="0">
                        <a:latin typeface="+mn-lt"/>
                      </a:endParaRPr>
                    </a:p>
                  </a:txBody>
                  <a:tcPr>
                    <a:solidFill>
                      <a:schemeClr val="accent5">
                        <a:lumMod val="60000"/>
                        <a:lumOff val="40000"/>
                      </a:schemeClr>
                    </a:solidFill>
                  </a:tcPr>
                </a:tc>
                <a:tc>
                  <a:txBody>
                    <a:bodyPr/>
                    <a:lstStyle/>
                    <a:p>
                      <a:pPr>
                        <a:spcAft>
                          <a:spcPts val="0"/>
                        </a:spcAft>
                      </a:pPr>
                      <a:endParaRPr lang="en-GB" sz="1200" dirty="0">
                        <a:latin typeface="+mn-lt"/>
                      </a:endParaRPr>
                    </a:p>
                    <a:p>
                      <a:pPr>
                        <a:spcAft>
                          <a:spcPts val="0"/>
                        </a:spcAft>
                      </a:pPr>
                      <a:endParaRPr lang="en-GB" sz="1200" dirty="0">
                        <a:latin typeface="+mn-lt"/>
                      </a:endParaRPr>
                    </a:p>
                    <a:p>
                      <a:pPr>
                        <a:spcAft>
                          <a:spcPts val="0"/>
                        </a:spcAft>
                      </a:pPr>
                      <a:endParaRPr lang="en-GB" sz="1200" dirty="0">
                        <a:latin typeface="+mn-lt"/>
                      </a:endParaRPr>
                    </a:p>
                    <a:p>
                      <a:pPr>
                        <a:spcAft>
                          <a:spcPts val="0"/>
                        </a:spcAft>
                      </a:pPr>
                      <a:endParaRPr lang="en-GB" sz="1200" dirty="0">
                        <a:latin typeface="+mn-lt"/>
                      </a:endParaRPr>
                    </a:p>
                    <a:p>
                      <a:pPr>
                        <a:spcAft>
                          <a:spcPts val="0"/>
                        </a:spcAft>
                      </a:pPr>
                      <a:r>
                        <a:rPr lang="en-GB" sz="1200" dirty="0" err="1">
                          <a:latin typeface="+mn-lt"/>
                        </a:rPr>
                        <a:t>Aspergillose</a:t>
                      </a:r>
                      <a:r>
                        <a:rPr lang="en-GB" sz="1200" dirty="0">
                          <a:latin typeface="+mn-lt"/>
                        </a:rPr>
                        <a:t> </a:t>
                      </a:r>
                    </a:p>
                  </a:txBody>
                  <a:tcPr>
                    <a:solidFill>
                      <a:schemeClr val="accent5">
                        <a:lumMod val="60000"/>
                        <a:lumOff val="40000"/>
                      </a:schemeClr>
                    </a:solidFill>
                  </a:tcPr>
                </a:tc>
                <a:tc>
                  <a:txBody>
                    <a:bodyPr/>
                    <a:lstStyle/>
                    <a:p>
                      <a:pPr algn="ctr">
                        <a:spcAft>
                          <a:spcPts val="0"/>
                        </a:spcAft>
                      </a:pPr>
                      <a:endParaRPr lang="en-GB" sz="1200" dirty="0">
                        <a:latin typeface="+mn-lt"/>
                      </a:endParaRPr>
                    </a:p>
                    <a:p>
                      <a:pPr algn="ctr">
                        <a:spcAft>
                          <a:spcPts val="0"/>
                        </a:spcAft>
                      </a:pPr>
                      <a:endParaRPr lang="en-GB" sz="1200" dirty="0">
                        <a:latin typeface="+mn-lt"/>
                      </a:endParaRPr>
                    </a:p>
                    <a:p>
                      <a:pPr algn="ctr">
                        <a:spcAft>
                          <a:spcPts val="0"/>
                        </a:spcAft>
                      </a:pPr>
                      <a:r>
                        <a:rPr lang="en-GB" sz="1200" dirty="0">
                          <a:latin typeface="+mn-lt"/>
                        </a:rPr>
                        <a:t>----</a:t>
                      </a:r>
                    </a:p>
                  </a:txBody>
                  <a:tcPr anchor="ctr">
                    <a:solidFill>
                      <a:schemeClr val="accent5">
                        <a:lumMod val="60000"/>
                        <a:lumOff val="40000"/>
                      </a:schemeClr>
                    </a:solidFill>
                  </a:tcPr>
                </a:tc>
                <a:tc>
                  <a:txBody>
                    <a:bodyPr/>
                    <a:lstStyle/>
                    <a:p>
                      <a:pPr algn="ctr">
                        <a:spcAft>
                          <a:spcPts val="0"/>
                        </a:spcAft>
                      </a:pPr>
                      <a:endParaRPr lang="en-GB" sz="1200" dirty="0">
                        <a:latin typeface="+mn-lt"/>
                      </a:endParaRPr>
                    </a:p>
                    <a:p>
                      <a:pPr algn="ctr">
                        <a:spcAft>
                          <a:spcPts val="0"/>
                        </a:spcAft>
                      </a:pPr>
                      <a:endParaRPr lang="en-GB" sz="1200" dirty="0">
                        <a:latin typeface="+mn-lt"/>
                      </a:endParaRPr>
                    </a:p>
                    <a:p>
                      <a:pPr algn="ctr">
                        <a:spcAft>
                          <a:spcPts val="0"/>
                        </a:spcAft>
                      </a:pPr>
                      <a:r>
                        <a:rPr lang="en-GB" sz="1200" dirty="0">
                          <a:latin typeface="+mn-lt"/>
                        </a:rPr>
                        <a:t>----</a:t>
                      </a:r>
                    </a:p>
                  </a:txBody>
                  <a:tcPr anchor="ctr">
                    <a:solidFill>
                      <a:schemeClr val="accent5">
                        <a:lumMod val="60000"/>
                        <a:lumOff val="40000"/>
                      </a:schemeClr>
                    </a:solidFill>
                  </a:tcPr>
                </a:tc>
                <a:tc>
                  <a:txBody>
                    <a:bodyPr/>
                    <a:lstStyle/>
                    <a:p>
                      <a:pPr algn="ctr">
                        <a:spcAft>
                          <a:spcPts val="0"/>
                        </a:spcAft>
                      </a:pPr>
                      <a:endParaRPr lang="en-GB" sz="1200" dirty="0">
                        <a:latin typeface="+mn-lt"/>
                      </a:endParaRPr>
                    </a:p>
                    <a:p>
                      <a:pPr algn="ctr">
                        <a:spcAft>
                          <a:spcPts val="0"/>
                        </a:spcAft>
                      </a:pPr>
                      <a:endParaRPr lang="en-GB" sz="1200" dirty="0">
                        <a:latin typeface="+mn-lt"/>
                      </a:endParaRPr>
                    </a:p>
                    <a:p>
                      <a:pPr algn="ctr">
                        <a:spcAft>
                          <a:spcPts val="0"/>
                        </a:spcAft>
                      </a:pPr>
                      <a:r>
                        <a:rPr lang="en-GB" sz="1200" dirty="0">
                          <a:latin typeface="+mn-lt"/>
                        </a:rPr>
                        <a:t>----</a:t>
                      </a:r>
                    </a:p>
                  </a:txBody>
                  <a:tcPr anchor="ctr">
                    <a:solidFill>
                      <a:schemeClr val="accent5">
                        <a:lumMod val="60000"/>
                        <a:lumOff val="40000"/>
                      </a:schemeClr>
                    </a:solidFill>
                  </a:tcPr>
                </a:tc>
                <a:extLst>
                  <a:ext uri="{0D108BD9-81ED-4DB2-BD59-A6C34878D82A}">
                    <a16:rowId xmlns:a16="http://schemas.microsoft.com/office/drawing/2014/main" val="1166171905"/>
                  </a:ext>
                </a:extLst>
              </a:tr>
              <a:tr h="1010334">
                <a:tc rowSpan="2">
                  <a:txBody>
                    <a:bodyPr/>
                    <a:lstStyle/>
                    <a:p>
                      <a:pPr marL="0" marR="0" lvl="0" indent="0" algn="l" defTabSz="457200" rtl="0" eaLnBrk="1" fontAlgn="auto" latinLnBrk="0" hangingPunct="1">
                        <a:lnSpc>
                          <a:spcPts val="1600"/>
                        </a:lnSpc>
                        <a:spcBef>
                          <a:spcPts val="0"/>
                        </a:spcBef>
                        <a:spcAft>
                          <a:spcPts val="0"/>
                        </a:spcAft>
                        <a:buClr>
                          <a:srgbClr val="2F6C86"/>
                        </a:buClr>
                        <a:buSzTx/>
                        <a:buFont typeface="Symbol" panose="05050102010706020507" pitchFamily="18" charset="2"/>
                        <a:buNone/>
                        <a:tabLst/>
                        <a:defRPr/>
                      </a:pPr>
                      <a:r>
                        <a:rPr kumimoji="0" lang="en-US" sz="1200" b="1" i="0" u="none" strike="noStrike" kern="1200" cap="none" spc="0" normalizeH="0" baseline="0" noProof="0" dirty="0" err="1">
                          <a:ln>
                            <a:noFill/>
                          </a:ln>
                          <a:solidFill>
                            <a:srgbClr val="000000"/>
                          </a:solidFill>
                          <a:effectLst/>
                          <a:uLnTx/>
                          <a:uFillTx/>
                          <a:latin typeface="+mn-lt"/>
                          <a:ea typeface="+mn-ea"/>
                          <a:cs typeface="+mn-cs"/>
                        </a:rPr>
                        <a:t>Protozoaires</a:t>
                      </a: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180000" marR="0" lvl="0" indent="-180000" algn="l" defTabSz="457200" rtl="0" eaLnBrk="1" fontAlgn="auto" latinLnBrk="0" hangingPunct="1">
                        <a:lnSpc>
                          <a:spcPts val="1600"/>
                        </a:lnSpc>
                        <a:spcBef>
                          <a:spcPts val="0"/>
                        </a:spcBef>
                        <a:spcAft>
                          <a:spcPts val="0"/>
                        </a:spcAft>
                        <a:buClr>
                          <a:srgbClr val="2F6C86"/>
                        </a:buClr>
                        <a:buSzTx/>
                        <a:buFont typeface="Symbol" panose="05050102010706020507" pitchFamily="18" charset="2"/>
                        <a:buChar char=""/>
                        <a:tabLst/>
                        <a:defRPr/>
                      </a:pPr>
                      <a:r>
                        <a:rPr kumimoji="0" lang="en-US" sz="1200" b="0" i="0" u="none" strike="noStrike" kern="1200" cap="none" spc="0" normalizeH="0" baseline="0" noProof="0" dirty="0" err="1">
                          <a:ln>
                            <a:noFill/>
                          </a:ln>
                          <a:solidFill>
                            <a:srgbClr val="000000"/>
                          </a:solidFill>
                          <a:effectLst/>
                          <a:uLnTx/>
                          <a:uFillTx/>
                          <a:latin typeface="+mn-lt"/>
                          <a:ea typeface="+mn-ea"/>
                          <a:cs typeface="+mn-cs"/>
                        </a:rPr>
                        <a:t>Organismes</a:t>
                      </a:r>
                      <a:r>
                        <a:rPr kumimoji="0" lang="en-US" sz="1200" b="0" i="0" u="none" strike="noStrike" kern="1200" cap="none" spc="0" normalizeH="0" baseline="0" noProof="0" dirty="0">
                          <a:ln>
                            <a:noFill/>
                          </a:ln>
                          <a:solidFill>
                            <a:srgbClr val="000000"/>
                          </a:solidFill>
                          <a:effectLst/>
                          <a:uLnTx/>
                          <a:uFillTx/>
                          <a:latin typeface="+mn-lt"/>
                          <a:ea typeface="+mn-ea"/>
                          <a:cs typeface="+mn-cs"/>
                        </a:rPr>
                        <a:t> </a:t>
                      </a:r>
                      <a:r>
                        <a:rPr kumimoji="0" lang="en-US" sz="1200" b="0" i="0" u="none" strike="noStrike" kern="1200" cap="none" spc="0" normalizeH="0" baseline="0" noProof="0" dirty="0" err="1">
                          <a:ln>
                            <a:noFill/>
                          </a:ln>
                          <a:solidFill>
                            <a:srgbClr val="000000"/>
                          </a:solidFill>
                          <a:effectLst/>
                          <a:uLnTx/>
                          <a:uFillTx/>
                          <a:latin typeface="+mn-lt"/>
                          <a:ea typeface="+mn-ea"/>
                          <a:cs typeface="+mn-cs"/>
                        </a:rPr>
                        <a:t>microscopiques</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180000" marR="0" lvl="0" indent="-180000" algn="l" defTabSz="457200" rtl="0" eaLnBrk="1" fontAlgn="auto" latinLnBrk="0" hangingPunct="1">
                        <a:lnSpc>
                          <a:spcPts val="1600"/>
                        </a:lnSpc>
                        <a:spcBef>
                          <a:spcPts val="0"/>
                        </a:spcBef>
                        <a:spcAft>
                          <a:spcPts val="0"/>
                        </a:spcAft>
                        <a:buClr>
                          <a:srgbClr val="2F6C86"/>
                        </a:buClr>
                        <a:buSzTx/>
                        <a:buFont typeface="Symbol" panose="05050102010706020507" pitchFamily="18" charset="2"/>
                        <a:buChar char=""/>
                        <a:tabLst/>
                        <a:defRPr/>
                      </a:pPr>
                      <a:r>
                        <a:rPr kumimoji="0" lang="en-US" sz="1200" b="0" i="0" u="none" strike="noStrike" kern="1200" cap="none" spc="0" normalizeH="0" baseline="0" noProof="0" dirty="0" err="1">
                          <a:ln>
                            <a:noFill/>
                          </a:ln>
                          <a:solidFill>
                            <a:srgbClr val="000000"/>
                          </a:solidFill>
                          <a:effectLst/>
                          <a:uLnTx/>
                          <a:uFillTx/>
                          <a:latin typeface="+mn-lt"/>
                          <a:ea typeface="+mn-ea"/>
                          <a:cs typeface="+mn-cs"/>
                        </a:rPr>
                        <a:t>Pénètrent</a:t>
                      </a:r>
                      <a:r>
                        <a:rPr kumimoji="0" lang="en-US" sz="1200" b="0" i="0" u="none" strike="noStrike" kern="1200" cap="none" spc="0" normalizeH="0" baseline="0" noProof="0" dirty="0">
                          <a:ln>
                            <a:noFill/>
                          </a:ln>
                          <a:solidFill>
                            <a:srgbClr val="000000"/>
                          </a:solidFill>
                          <a:effectLst/>
                          <a:uLnTx/>
                          <a:uFillTx/>
                          <a:latin typeface="+mn-lt"/>
                          <a:ea typeface="+mn-ea"/>
                          <a:cs typeface="+mn-cs"/>
                        </a:rPr>
                        <a:t> dans </a:t>
                      </a:r>
                      <a:r>
                        <a:rPr kumimoji="0" lang="en-US" sz="1200" b="0" i="0" u="none" strike="noStrike" kern="1200" cap="none" spc="0" normalizeH="0" baseline="0" noProof="0" dirty="0" err="1">
                          <a:ln>
                            <a:noFill/>
                          </a:ln>
                          <a:solidFill>
                            <a:srgbClr val="000000"/>
                          </a:solidFill>
                          <a:effectLst/>
                          <a:uLnTx/>
                          <a:uFillTx/>
                          <a:latin typeface="+mn-lt"/>
                          <a:ea typeface="+mn-ea"/>
                          <a:cs typeface="+mn-cs"/>
                        </a:rPr>
                        <a:t>l'organisme</a:t>
                      </a:r>
                      <a:r>
                        <a:rPr kumimoji="0" lang="en-US" sz="1200" b="0" i="0" u="none" strike="noStrike" kern="1200" cap="none" spc="0" normalizeH="0" baseline="0" noProof="0" dirty="0">
                          <a:ln>
                            <a:noFill/>
                          </a:ln>
                          <a:solidFill>
                            <a:srgbClr val="000000"/>
                          </a:solidFill>
                          <a:effectLst/>
                          <a:uLnTx/>
                          <a:uFillTx/>
                          <a:latin typeface="+mn-lt"/>
                          <a:ea typeface="+mn-ea"/>
                          <a:cs typeface="+mn-cs"/>
                        </a:rPr>
                        <a:t> par le </a:t>
                      </a:r>
                      <a:r>
                        <a:rPr kumimoji="0" lang="en-GB" sz="1200" b="0" i="0" u="none" strike="noStrike" kern="1200" cap="none" spc="0" normalizeH="0" baseline="0" noProof="0" dirty="0" err="1">
                          <a:ln>
                            <a:noFill/>
                          </a:ln>
                          <a:solidFill>
                            <a:srgbClr val="000000"/>
                          </a:solidFill>
                          <a:effectLst/>
                          <a:uLnTx/>
                          <a:uFillTx/>
                          <a:latin typeface="+mn-lt"/>
                          <a:ea typeface="+mn-ea"/>
                          <a:cs typeface="+mn-cs"/>
                        </a:rPr>
                        <a:t>nez</a:t>
                      </a:r>
                      <a:r>
                        <a:rPr kumimoji="0" lang="en-GB" sz="1200" b="0" i="0" u="none" strike="noStrike" kern="1200" cap="none" spc="0" normalizeH="0" baseline="0" noProof="0" dirty="0">
                          <a:ln>
                            <a:noFill/>
                          </a:ln>
                          <a:solidFill>
                            <a:srgbClr val="000000"/>
                          </a:solidFill>
                          <a:effectLst/>
                          <a:uLnTx/>
                          <a:uFillTx/>
                          <a:latin typeface="+mn-lt"/>
                          <a:ea typeface="+mn-ea"/>
                          <a:cs typeface="+mn-cs"/>
                        </a:rPr>
                        <a:t>, la bouche, les </a:t>
                      </a:r>
                      <a:r>
                        <a:rPr kumimoji="0" lang="en-GB" sz="1200" b="0" i="0" u="none" strike="noStrike" kern="1200" cap="none" spc="0" normalizeH="0" baseline="0" noProof="0" dirty="0" err="1">
                          <a:ln>
                            <a:noFill/>
                          </a:ln>
                          <a:solidFill>
                            <a:srgbClr val="000000"/>
                          </a:solidFill>
                          <a:effectLst/>
                          <a:uLnTx/>
                          <a:uFillTx/>
                          <a:latin typeface="+mn-lt"/>
                          <a:ea typeface="+mn-ea"/>
                          <a:cs typeface="+mn-cs"/>
                        </a:rPr>
                        <a:t>yeux</a:t>
                      </a:r>
                      <a:r>
                        <a:rPr kumimoji="0" lang="en-GB" sz="1200" b="0" i="0" u="none" strike="noStrike" kern="1200" cap="none" spc="0" normalizeH="0" baseline="0" noProof="0" dirty="0">
                          <a:ln>
                            <a:noFill/>
                          </a:ln>
                          <a:solidFill>
                            <a:srgbClr val="000000"/>
                          </a:solidFill>
                          <a:effectLst/>
                          <a:uLnTx/>
                          <a:uFillTx/>
                          <a:latin typeface="+mn-lt"/>
                          <a:ea typeface="+mn-ea"/>
                          <a:cs typeface="+mn-cs"/>
                        </a:rPr>
                        <a:t>, les </a:t>
                      </a:r>
                      <a:r>
                        <a:rPr kumimoji="0" lang="en-GB" sz="1200" b="0" i="0" u="none" strike="noStrike" kern="1200" cap="none" spc="0" normalizeH="0" baseline="0" noProof="0" dirty="0" err="1">
                          <a:ln>
                            <a:noFill/>
                          </a:ln>
                          <a:solidFill>
                            <a:srgbClr val="000000"/>
                          </a:solidFill>
                          <a:effectLst/>
                          <a:uLnTx/>
                          <a:uFillTx/>
                          <a:latin typeface="+mn-lt"/>
                          <a:ea typeface="+mn-ea"/>
                          <a:cs typeface="+mn-cs"/>
                        </a:rPr>
                        <a:t>lésions</a:t>
                      </a:r>
                      <a:r>
                        <a:rPr kumimoji="0" lang="en-GB" sz="1200" b="0" i="0" u="none" strike="noStrike" kern="1200" cap="none" spc="0" normalizeH="0" baseline="0" noProof="0" dirty="0">
                          <a:ln>
                            <a:noFill/>
                          </a:ln>
                          <a:solidFill>
                            <a:srgbClr val="000000"/>
                          </a:solidFill>
                          <a:effectLst/>
                          <a:uLnTx/>
                          <a:uFillTx/>
                          <a:latin typeface="+mn-lt"/>
                          <a:ea typeface="+mn-ea"/>
                          <a:cs typeface="+mn-cs"/>
                        </a:rPr>
                        <a:t> </a:t>
                      </a:r>
                      <a:r>
                        <a:rPr kumimoji="0" lang="en-GB" sz="1200" b="0" i="0" u="none" strike="noStrike" kern="1200" cap="none" spc="0" normalizeH="0" baseline="0" noProof="0" dirty="0" err="1">
                          <a:ln>
                            <a:noFill/>
                          </a:ln>
                          <a:solidFill>
                            <a:srgbClr val="000000"/>
                          </a:solidFill>
                          <a:effectLst/>
                          <a:uLnTx/>
                          <a:uFillTx/>
                          <a:latin typeface="+mn-lt"/>
                          <a:ea typeface="+mn-ea"/>
                          <a:cs typeface="+mn-cs"/>
                        </a:rPr>
                        <a:t>cutanées</a:t>
                      </a:r>
                      <a:r>
                        <a:rPr kumimoji="0" lang="en-GB" sz="1200" b="0" i="0" u="none" strike="noStrike" kern="1200" cap="none" spc="0" normalizeH="0" baseline="0" noProof="0" dirty="0">
                          <a:ln>
                            <a:noFill/>
                          </a:ln>
                          <a:solidFill>
                            <a:srgbClr val="000000"/>
                          </a:solidFill>
                          <a:effectLst/>
                          <a:uLnTx/>
                          <a:uFillTx/>
                          <a:latin typeface="+mn-lt"/>
                          <a:ea typeface="+mn-ea"/>
                          <a:cs typeface="+mn-cs"/>
                        </a:rPr>
                        <a:t> (</a:t>
                      </a:r>
                      <a:r>
                        <a:rPr kumimoji="0" lang="en-GB" sz="1200" b="0" i="0" u="none" strike="noStrike" kern="1200" cap="none" spc="0" normalizeH="0" baseline="0" noProof="0" dirty="0" err="1">
                          <a:ln>
                            <a:noFill/>
                          </a:ln>
                          <a:solidFill>
                            <a:srgbClr val="000000"/>
                          </a:solidFill>
                          <a:effectLst/>
                          <a:uLnTx/>
                          <a:uFillTx/>
                          <a:latin typeface="+mn-lt"/>
                          <a:ea typeface="+mn-ea"/>
                          <a:cs typeface="+mn-cs"/>
                        </a:rPr>
                        <a:t>coupures</a:t>
                      </a:r>
                      <a:r>
                        <a:rPr kumimoji="0" lang="en-GB" sz="1200" b="0" i="0" u="none" strike="noStrike" kern="1200" cap="none" spc="0" normalizeH="0" baseline="0" noProof="0" dirty="0">
                          <a:ln>
                            <a:noFill/>
                          </a:ln>
                          <a:solidFill>
                            <a:srgbClr val="000000"/>
                          </a:solidFill>
                          <a:effectLst/>
                          <a:uLnTx/>
                          <a:uFillTx/>
                          <a:latin typeface="+mn-lt"/>
                          <a:ea typeface="+mn-ea"/>
                          <a:cs typeface="+mn-cs"/>
                        </a:rPr>
                        <a:t>)</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180000" marR="0" lvl="0" indent="-180000" algn="l" defTabSz="457200" rtl="0" eaLnBrk="1" fontAlgn="auto" latinLnBrk="0" hangingPunct="1">
                        <a:lnSpc>
                          <a:spcPts val="1600"/>
                        </a:lnSpc>
                        <a:spcBef>
                          <a:spcPts val="0"/>
                        </a:spcBef>
                        <a:spcAft>
                          <a:spcPts val="0"/>
                        </a:spcAft>
                        <a:buClr>
                          <a:srgbClr val="2F6C86"/>
                        </a:buClr>
                        <a:buSzTx/>
                        <a:buFont typeface="Symbol" panose="05050102010706020507" pitchFamily="18"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À </a:t>
                      </a:r>
                      <a:r>
                        <a:rPr kumimoji="0" lang="en-US" sz="1200" b="0" i="0" u="none" strike="noStrike" kern="1200" cap="none" spc="0" normalizeH="0" baseline="0" noProof="0" dirty="0" err="1">
                          <a:ln>
                            <a:noFill/>
                          </a:ln>
                          <a:solidFill>
                            <a:srgbClr val="000000"/>
                          </a:solidFill>
                          <a:effectLst/>
                          <a:uLnTx/>
                          <a:uFillTx/>
                          <a:latin typeface="+mn-lt"/>
                          <a:ea typeface="+mn-ea"/>
                          <a:cs typeface="+mn-cs"/>
                        </a:rPr>
                        <a:t>l'intérieur</a:t>
                      </a:r>
                      <a:r>
                        <a:rPr kumimoji="0" lang="en-US" sz="1200" b="0" i="0" u="none" strike="noStrike" kern="1200" cap="none" spc="0" normalizeH="0" baseline="0" noProof="0" dirty="0">
                          <a:ln>
                            <a:noFill/>
                          </a:ln>
                          <a:solidFill>
                            <a:srgbClr val="000000"/>
                          </a:solidFill>
                          <a:effectLst/>
                          <a:uLnTx/>
                          <a:uFillTx/>
                          <a:latin typeface="+mn-lt"/>
                          <a:ea typeface="+mn-ea"/>
                          <a:cs typeface="+mn-cs"/>
                        </a:rPr>
                        <a:t> du corps, </a:t>
                      </a:r>
                      <a:r>
                        <a:rPr kumimoji="0" lang="en-US" sz="1200" b="0" i="0" u="none" strike="noStrike" kern="1200" cap="none" spc="0" normalizeH="0" baseline="0" noProof="0" dirty="0" err="1">
                          <a:ln>
                            <a:noFill/>
                          </a:ln>
                          <a:solidFill>
                            <a:srgbClr val="000000"/>
                          </a:solidFill>
                          <a:effectLst/>
                          <a:uLnTx/>
                          <a:uFillTx/>
                          <a:latin typeface="+mn-lt"/>
                          <a:ea typeface="+mn-ea"/>
                          <a:cs typeface="+mn-cs"/>
                        </a:rPr>
                        <a:t>elles</a:t>
                      </a:r>
                      <a:r>
                        <a:rPr kumimoji="0" lang="en-US" sz="1200" b="0" i="0" u="none" strike="noStrike" kern="1200" cap="none" spc="0" normalizeH="0" baseline="0" noProof="0" dirty="0">
                          <a:ln>
                            <a:noFill/>
                          </a:ln>
                          <a:solidFill>
                            <a:srgbClr val="000000"/>
                          </a:solidFill>
                          <a:effectLst/>
                          <a:uLnTx/>
                          <a:uFillTx/>
                          <a:latin typeface="+mn-lt"/>
                          <a:ea typeface="+mn-ea"/>
                          <a:cs typeface="+mn-cs"/>
                        </a:rPr>
                        <a:t> se </a:t>
                      </a:r>
                      <a:r>
                        <a:rPr kumimoji="0" lang="en-US" sz="1200" b="0" i="0" u="none" strike="noStrike" kern="1200" cap="none" spc="0" normalizeH="0" baseline="0" noProof="0" dirty="0" err="1">
                          <a:ln>
                            <a:noFill/>
                          </a:ln>
                          <a:solidFill>
                            <a:srgbClr val="000000"/>
                          </a:solidFill>
                          <a:effectLst/>
                          <a:uLnTx/>
                          <a:uFillTx/>
                          <a:latin typeface="+mn-lt"/>
                          <a:ea typeface="+mn-ea"/>
                          <a:cs typeface="+mn-cs"/>
                        </a:rPr>
                        <a:t>reproduisent</a:t>
                      </a:r>
                      <a:r>
                        <a:rPr kumimoji="0" lang="en-US" sz="1200" b="0" i="0" u="none" strike="noStrike" kern="1200" cap="none" spc="0" normalizeH="0" baseline="0" noProof="0" dirty="0">
                          <a:ln>
                            <a:noFill/>
                          </a:ln>
                          <a:solidFill>
                            <a:srgbClr val="000000"/>
                          </a:solidFill>
                          <a:effectLst/>
                          <a:uLnTx/>
                          <a:uFillTx/>
                          <a:latin typeface="+mn-lt"/>
                          <a:ea typeface="+mn-ea"/>
                          <a:cs typeface="+mn-cs"/>
                        </a:rPr>
                        <a:t> </a:t>
                      </a:r>
                      <a:r>
                        <a:rPr kumimoji="0" lang="en-US" sz="1200" b="0" i="0" u="none" strike="noStrike" kern="1200" cap="none" spc="0" normalizeH="0" baseline="0" noProof="0" dirty="0" err="1">
                          <a:ln>
                            <a:noFill/>
                          </a:ln>
                          <a:solidFill>
                            <a:srgbClr val="000000"/>
                          </a:solidFill>
                          <a:effectLst/>
                          <a:uLnTx/>
                          <a:uFillTx/>
                          <a:latin typeface="+mn-lt"/>
                          <a:ea typeface="+mn-ea"/>
                          <a:cs typeface="+mn-cs"/>
                        </a:rPr>
                        <a:t>rapidement</a:t>
                      </a:r>
                      <a:r>
                        <a:rPr kumimoji="0" lang="en-US" sz="1200" b="0" i="0" u="none" strike="noStrike" kern="1200" cap="none" spc="0" normalizeH="0" baseline="0" noProof="0" dirty="0">
                          <a:ln>
                            <a:noFill/>
                          </a:ln>
                          <a:solidFill>
                            <a:srgbClr val="000000"/>
                          </a:solidFill>
                          <a:effectLst/>
                          <a:uLnTx/>
                          <a:uFillTx/>
                          <a:latin typeface="+mn-lt"/>
                          <a:ea typeface="+mn-ea"/>
                          <a:cs typeface="+mn-cs"/>
                        </a:rPr>
                        <a:t>.</a:t>
                      </a:r>
                    </a:p>
                    <a:p>
                      <a:pPr marL="180000" marR="0" lvl="0" indent="-180000" algn="l" defTabSz="457200" rtl="0" eaLnBrk="1" fontAlgn="auto" latinLnBrk="0" hangingPunct="1">
                        <a:lnSpc>
                          <a:spcPts val="1600"/>
                        </a:lnSpc>
                        <a:spcBef>
                          <a:spcPts val="0"/>
                        </a:spcBef>
                        <a:spcAft>
                          <a:spcPts val="0"/>
                        </a:spcAft>
                        <a:buClr>
                          <a:srgbClr val="2F6C86"/>
                        </a:buClr>
                        <a:buSzTx/>
                        <a:buFont typeface="Symbol" panose="05050102010706020507" pitchFamily="18" charset="2"/>
                        <a:buChar char=""/>
                        <a:tabLst/>
                        <a:defRPr/>
                      </a:pPr>
                      <a:r>
                        <a:rPr kumimoji="0" lang="en-US" sz="1200" b="0" i="0" u="none" strike="noStrike" kern="1200" cap="none" spc="0" normalizeH="0" baseline="0" noProof="0" dirty="0" err="1">
                          <a:ln>
                            <a:noFill/>
                          </a:ln>
                          <a:solidFill>
                            <a:srgbClr val="000000"/>
                          </a:solidFill>
                          <a:effectLst/>
                          <a:uLnTx/>
                          <a:uFillTx/>
                          <a:latin typeface="+mn-lt"/>
                          <a:ea typeface="+mn-ea"/>
                          <a:cs typeface="+mn-cs"/>
                        </a:rPr>
                        <a:t>Produisent</a:t>
                      </a:r>
                      <a:r>
                        <a:rPr kumimoji="0" lang="en-US" sz="1200" b="0" i="0" u="none" strike="noStrike" kern="1200" cap="none" spc="0" normalizeH="0" baseline="0" noProof="0" dirty="0">
                          <a:ln>
                            <a:noFill/>
                          </a:ln>
                          <a:solidFill>
                            <a:srgbClr val="000000"/>
                          </a:solidFill>
                          <a:effectLst/>
                          <a:uLnTx/>
                          <a:uFillTx/>
                          <a:latin typeface="+mn-lt"/>
                          <a:ea typeface="+mn-ea"/>
                          <a:cs typeface="+mn-cs"/>
                        </a:rPr>
                        <a:t> des </a:t>
                      </a:r>
                      <a:r>
                        <a:rPr kumimoji="0" lang="en-US" sz="1200" b="0" i="0" u="none" strike="noStrike" kern="1200" cap="none" spc="0" normalizeH="0" baseline="0" noProof="0" dirty="0" err="1">
                          <a:ln>
                            <a:noFill/>
                          </a:ln>
                          <a:solidFill>
                            <a:srgbClr val="000000"/>
                          </a:solidFill>
                          <a:effectLst/>
                          <a:uLnTx/>
                          <a:uFillTx/>
                          <a:latin typeface="+mn-lt"/>
                          <a:ea typeface="+mn-ea"/>
                          <a:cs typeface="+mn-cs"/>
                        </a:rPr>
                        <a:t>toxines</a:t>
                      </a:r>
                      <a:r>
                        <a:rPr kumimoji="0" lang="en-US" sz="1200" b="0" i="0" u="none" strike="noStrike" kern="1200" cap="none" spc="0" normalizeH="0" baseline="0" noProof="0" dirty="0">
                          <a:ln>
                            <a:noFill/>
                          </a:ln>
                          <a:solidFill>
                            <a:srgbClr val="000000"/>
                          </a:solidFill>
                          <a:effectLst/>
                          <a:uLnTx/>
                          <a:uFillTx/>
                          <a:latin typeface="+mn-lt"/>
                          <a:ea typeface="+mn-ea"/>
                          <a:cs typeface="+mn-cs"/>
                        </a:rPr>
                        <a:t> qui </a:t>
                      </a:r>
                      <a:r>
                        <a:rPr kumimoji="0" lang="en-US" sz="1200" b="0" i="0" u="none" strike="noStrike" kern="1200" cap="none" spc="0" normalizeH="0" baseline="0" noProof="0" dirty="0" err="1">
                          <a:ln>
                            <a:noFill/>
                          </a:ln>
                          <a:solidFill>
                            <a:srgbClr val="000000"/>
                          </a:solidFill>
                          <a:effectLst/>
                          <a:uLnTx/>
                          <a:uFillTx/>
                          <a:latin typeface="+mn-lt"/>
                          <a:ea typeface="+mn-ea"/>
                          <a:cs typeface="+mn-cs"/>
                        </a:rPr>
                        <a:t>endommagent</a:t>
                      </a:r>
                      <a:r>
                        <a:rPr kumimoji="0" lang="en-US" sz="1200" b="0" i="0" u="none" strike="noStrike" kern="1200" cap="none" spc="0" normalizeH="0" baseline="0" noProof="0" dirty="0">
                          <a:ln>
                            <a:noFill/>
                          </a:ln>
                          <a:solidFill>
                            <a:srgbClr val="000000"/>
                          </a:solidFill>
                          <a:effectLst/>
                          <a:uLnTx/>
                          <a:uFillTx/>
                          <a:latin typeface="+mn-lt"/>
                          <a:ea typeface="+mn-ea"/>
                          <a:cs typeface="+mn-cs"/>
                        </a:rPr>
                        <a:t> les cellules de </a:t>
                      </a:r>
                      <a:r>
                        <a:rPr kumimoji="0" lang="en-US" sz="1200" b="0" i="0" u="none" strike="noStrike" kern="1200" cap="none" spc="0" normalizeH="0" baseline="0" noProof="0" dirty="0" err="1">
                          <a:ln>
                            <a:noFill/>
                          </a:ln>
                          <a:solidFill>
                            <a:srgbClr val="000000"/>
                          </a:solidFill>
                          <a:effectLst/>
                          <a:uLnTx/>
                          <a:uFillTx/>
                          <a:latin typeface="+mn-lt"/>
                          <a:ea typeface="+mn-ea"/>
                          <a:cs typeface="+mn-cs"/>
                        </a:rPr>
                        <a:t>l'animal</a:t>
                      </a:r>
                      <a:r>
                        <a:rPr kumimoji="0" lang="en-US" sz="1200" b="0" i="0" u="none" strike="noStrike" kern="1200" cap="none" spc="0" normalizeH="0" baseline="0" noProof="0" dirty="0">
                          <a:ln>
                            <a:noFill/>
                          </a:ln>
                          <a:solidFill>
                            <a:srgbClr val="000000"/>
                          </a:solidFill>
                          <a:effectLst/>
                          <a:uLnTx/>
                          <a:uFillTx/>
                          <a:latin typeface="+mn-lt"/>
                          <a:ea typeface="+mn-ea"/>
                          <a:cs typeface="+mn-cs"/>
                        </a:rPr>
                        <a:t> </a:t>
                      </a:r>
                      <a:r>
                        <a:rPr kumimoji="0" lang="en-US" sz="1200" b="0" i="0" u="none" strike="noStrike" kern="1200" cap="none" spc="0" normalizeH="0" baseline="0" noProof="0" dirty="0" err="1">
                          <a:ln>
                            <a:noFill/>
                          </a:ln>
                          <a:solidFill>
                            <a:srgbClr val="000000"/>
                          </a:solidFill>
                          <a:effectLst/>
                          <a:uLnTx/>
                          <a:uFillTx/>
                          <a:latin typeface="+mn-lt"/>
                          <a:ea typeface="+mn-ea"/>
                          <a:cs typeface="+mn-cs"/>
                        </a:rPr>
                        <a:t>infecté</a:t>
                      </a:r>
                      <a:endParaRPr kumimoji="0" lang="de-CH" sz="12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5">
                        <a:lumMod val="60000"/>
                        <a:lumOff val="40000"/>
                      </a:schemeClr>
                    </a:solidFill>
                  </a:tcPr>
                </a:tc>
                <a:tc rowSpan="2">
                  <a:txBody>
                    <a:bodyPr/>
                    <a:lstStyle/>
                    <a:p>
                      <a:pPr marL="180000" lvl="0" indent="-180000" algn="l" defTabSz="457200" rtl="0" eaLnBrk="1" latinLnBrk="0" hangingPunct="1">
                        <a:lnSpc>
                          <a:spcPts val="1600"/>
                        </a:lnSpc>
                        <a:spcAft>
                          <a:spcPts val="0"/>
                        </a:spcAft>
                        <a:buClr>
                          <a:srgbClr val="2F6C86"/>
                        </a:buClr>
                        <a:buFont typeface="Symbol" panose="05050102010706020507" pitchFamily="18" charset="2"/>
                        <a:buChar char=""/>
                      </a:pPr>
                      <a:r>
                        <a:rPr lang="en-US" sz="1200" kern="1200" dirty="0" err="1">
                          <a:solidFill>
                            <a:schemeClr val="dk1"/>
                          </a:solidFill>
                          <a:effectLst/>
                          <a:latin typeface="+mn-lt"/>
                          <a:ea typeface="+mn-ea"/>
                          <a:cs typeface="+mn-cs"/>
                        </a:rPr>
                        <a:t>Peuvent</a:t>
                      </a:r>
                      <a:r>
                        <a:rPr lang="en-US" sz="1200" kern="1200" dirty="0">
                          <a:solidFill>
                            <a:schemeClr val="dk1"/>
                          </a:solidFill>
                          <a:effectLst/>
                          <a:latin typeface="+mn-lt"/>
                          <a:ea typeface="+mn-ea"/>
                          <a:cs typeface="+mn-cs"/>
                        </a:rPr>
                        <a:t> se </a:t>
                      </a:r>
                      <a:r>
                        <a:rPr lang="en-US" sz="1200" kern="1200" dirty="0" err="1">
                          <a:solidFill>
                            <a:schemeClr val="dk1"/>
                          </a:solidFill>
                          <a:effectLst/>
                          <a:latin typeface="+mn-lt"/>
                          <a:ea typeface="+mn-ea"/>
                          <a:cs typeface="+mn-cs"/>
                        </a:rPr>
                        <a:t>propager</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facilement</a:t>
                      </a:r>
                      <a:r>
                        <a:rPr lang="en-US" sz="1200" kern="1200" dirty="0">
                          <a:solidFill>
                            <a:schemeClr val="dk1"/>
                          </a:solidFill>
                          <a:effectLst/>
                          <a:latin typeface="+mn-lt"/>
                          <a:ea typeface="+mn-ea"/>
                          <a:cs typeface="+mn-cs"/>
                        </a:rPr>
                        <a:t> et </a:t>
                      </a:r>
                      <a:r>
                        <a:rPr lang="en-US" sz="1200" kern="1200" dirty="0" err="1">
                          <a:solidFill>
                            <a:schemeClr val="dk1"/>
                          </a:solidFill>
                          <a:effectLst/>
                          <a:latin typeface="+mn-lt"/>
                          <a:ea typeface="+mn-ea"/>
                          <a:cs typeface="+mn-cs"/>
                        </a:rPr>
                        <a:t>provoquer</a:t>
                      </a:r>
                      <a:r>
                        <a:rPr lang="en-US" sz="1200" kern="1200" dirty="0">
                          <a:solidFill>
                            <a:schemeClr val="dk1"/>
                          </a:solidFill>
                          <a:effectLst/>
                          <a:latin typeface="+mn-lt"/>
                          <a:ea typeface="+mn-ea"/>
                          <a:cs typeface="+mn-cs"/>
                        </a:rPr>
                        <a:t> des maladies graves</a:t>
                      </a:r>
                    </a:p>
                    <a:p>
                      <a:pPr marL="180000" lvl="0" indent="-180000" algn="l" defTabSz="457200" rtl="0" eaLnBrk="1" latinLnBrk="0" hangingPunct="1">
                        <a:lnSpc>
                          <a:spcPts val="1600"/>
                        </a:lnSpc>
                        <a:spcAft>
                          <a:spcPts val="0"/>
                        </a:spcAft>
                        <a:buClr>
                          <a:srgbClr val="2F6C86"/>
                        </a:buClr>
                        <a:buFont typeface="Symbol" panose="05050102010706020507" pitchFamily="18" charset="2"/>
                        <a:buChar char=""/>
                      </a:pPr>
                      <a:r>
                        <a:rPr lang="en-US" sz="1200" kern="1200" dirty="0">
                          <a:solidFill>
                            <a:schemeClr val="dk1"/>
                          </a:solidFill>
                          <a:effectLst/>
                          <a:latin typeface="+mn-lt"/>
                          <a:ea typeface="+mn-ea"/>
                          <a:cs typeface="+mn-cs"/>
                        </a:rPr>
                        <a:t>Se </a:t>
                      </a:r>
                      <a:r>
                        <a:rPr lang="en-US" sz="1200" kern="1200" dirty="0" err="1">
                          <a:solidFill>
                            <a:schemeClr val="dk1"/>
                          </a:solidFill>
                          <a:effectLst/>
                          <a:latin typeface="+mn-lt"/>
                          <a:ea typeface="+mn-ea"/>
                          <a:cs typeface="+mn-cs"/>
                        </a:rPr>
                        <a:t>propagent</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souvent</a:t>
                      </a:r>
                      <a:r>
                        <a:rPr lang="en-US" sz="1200" kern="1200" dirty="0">
                          <a:solidFill>
                            <a:schemeClr val="dk1"/>
                          </a:solidFill>
                          <a:effectLst/>
                          <a:latin typeface="+mn-lt"/>
                          <a:ea typeface="+mn-ea"/>
                          <a:cs typeface="+mn-cs"/>
                        </a:rPr>
                        <a:t> par des </a:t>
                      </a:r>
                      <a:r>
                        <a:rPr lang="en-US" sz="1200" kern="1200" dirty="0" err="1">
                          <a:solidFill>
                            <a:schemeClr val="dk1"/>
                          </a:solidFill>
                          <a:effectLst/>
                          <a:latin typeface="+mn-lt"/>
                          <a:ea typeface="+mn-ea"/>
                          <a:cs typeface="+mn-cs"/>
                        </a:rPr>
                        <a:t>piqûres</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d'insectes</a:t>
                      </a:r>
                      <a:r>
                        <a:rPr lang="en-US" sz="1200" kern="1200" dirty="0">
                          <a:solidFill>
                            <a:schemeClr val="dk1"/>
                          </a:solidFill>
                          <a:effectLst/>
                          <a:latin typeface="+mn-lt"/>
                          <a:ea typeface="+mn-ea"/>
                          <a:cs typeface="+mn-cs"/>
                        </a:rPr>
                        <a:t> et </a:t>
                      </a:r>
                      <a:r>
                        <a:rPr lang="en-US" sz="1200" kern="1200" dirty="0" err="1">
                          <a:solidFill>
                            <a:schemeClr val="dk1"/>
                          </a:solidFill>
                          <a:effectLst/>
                          <a:latin typeface="+mn-lt"/>
                          <a:ea typeface="+mn-ea"/>
                          <a:cs typeface="+mn-cs"/>
                        </a:rPr>
                        <a:t>sont</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difficiles</a:t>
                      </a:r>
                      <a:r>
                        <a:rPr lang="en-US" sz="1200" kern="1200" dirty="0">
                          <a:solidFill>
                            <a:schemeClr val="dk1"/>
                          </a:solidFill>
                          <a:effectLst/>
                          <a:latin typeface="+mn-lt"/>
                          <a:ea typeface="+mn-ea"/>
                          <a:cs typeface="+mn-cs"/>
                        </a:rPr>
                        <a:t> à </a:t>
                      </a:r>
                      <a:r>
                        <a:rPr lang="en-US" sz="1200" kern="1200" dirty="0" err="1">
                          <a:solidFill>
                            <a:schemeClr val="dk1"/>
                          </a:solidFill>
                          <a:effectLst/>
                          <a:latin typeface="+mn-lt"/>
                          <a:ea typeface="+mn-ea"/>
                          <a:cs typeface="+mn-cs"/>
                        </a:rPr>
                        <a:t>combattre</a:t>
                      </a:r>
                      <a:endParaRPr lang="en-US" sz="1200" kern="1200" dirty="0">
                        <a:solidFill>
                          <a:schemeClr val="dk1"/>
                        </a:solidFill>
                        <a:effectLst/>
                        <a:latin typeface="+mn-lt"/>
                        <a:ea typeface="+mn-ea"/>
                        <a:cs typeface="+mn-cs"/>
                      </a:endParaRPr>
                    </a:p>
                  </a:txBody>
                  <a:tcPr>
                    <a:solidFill>
                      <a:schemeClr val="accent5">
                        <a:lumMod val="60000"/>
                        <a:lumOff val="40000"/>
                      </a:schemeClr>
                    </a:solidFill>
                  </a:tcPr>
                </a:tc>
                <a:tc>
                  <a:txBody>
                    <a:bodyPr/>
                    <a:lstStyle/>
                    <a:p>
                      <a:pPr algn="ctr">
                        <a:spcAft>
                          <a:spcPts val="0"/>
                        </a:spcAft>
                      </a:pPr>
                      <a:endParaRPr lang="en-GB" sz="1200">
                        <a:latin typeface="+mn-lt"/>
                      </a:endParaRPr>
                    </a:p>
                    <a:p>
                      <a:pPr algn="ctr">
                        <a:spcAft>
                          <a:spcPts val="0"/>
                        </a:spcAft>
                      </a:pPr>
                      <a:r>
                        <a:rPr lang="en-GB" sz="1200">
                          <a:latin typeface="+mn-lt"/>
                        </a:rPr>
                        <a:t>Fièvre de la côte Est (FCE)</a:t>
                      </a:r>
                    </a:p>
                  </a:txBody>
                  <a:tcPr>
                    <a:solidFill>
                      <a:schemeClr val="accent5">
                        <a:lumMod val="60000"/>
                        <a:lumOff val="40000"/>
                      </a:schemeClr>
                    </a:solidFill>
                  </a:tcPr>
                </a:tc>
                <a:tc>
                  <a:txBody>
                    <a:bodyPr/>
                    <a:lstStyle/>
                    <a:p>
                      <a:pPr algn="ctr">
                        <a:spcAft>
                          <a:spcPts val="0"/>
                        </a:spcAft>
                      </a:pPr>
                      <a:endParaRPr lang="en-GB" sz="1200">
                        <a:latin typeface="+mn-lt"/>
                      </a:endParaRPr>
                    </a:p>
                  </a:txBody>
                  <a:tcPr anchor="ctr">
                    <a:solidFill>
                      <a:schemeClr val="accent5">
                        <a:lumMod val="60000"/>
                        <a:lumOff val="40000"/>
                      </a:schemeClr>
                    </a:solidFill>
                  </a:tcPr>
                </a:tc>
                <a:tc>
                  <a:txBody>
                    <a:bodyPr/>
                    <a:lstStyle/>
                    <a:p>
                      <a:pPr algn="ctr">
                        <a:spcAft>
                          <a:spcPts val="0"/>
                        </a:spcAft>
                      </a:pPr>
                      <a:endParaRPr lang="en-GB" sz="1200">
                        <a:latin typeface="+mn-lt"/>
                      </a:endParaRP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latin typeface="+mn-lt"/>
                        </a:rPr>
                        <a:t>----</a:t>
                      </a:r>
                    </a:p>
                  </a:txBody>
                  <a:tcPr anchor="ctr">
                    <a:solidFill>
                      <a:schemeClr val="accent5">
                        <a:lumMod val="60000"/>
                        <a:lumOff val="40000"/>
                      </a:schemeClr>
                    </a:solidFill>
                  </a:tcPr>
                </a:tc>
                <a:extLst>
                  <a:ext uri="{0D108BD9-81ED-4DB2-BD59-A6C34878D82A}">
                    <a16:rowId xmlns:a16="http://schemas.microsoft.com/office/drawing/2014/main" val="1259017144"/>
                  </a:ext>
                </a:extLst>
              </a:tr>
              <a:tr h="1087437">
                <a:tc vMerge="1">
                  <a:txBody>
                    <a:bodyPr/>
                    <a:lstStyle/>
                    <a:p>
                      <a:endParaRPr lang="en-GB"/>
                    </a:p>
                  </a:txBody>
                  <a:tcPr/>
                </a:tc>
                <a:tc vMerge="1">
                  <a:txBody>
                    <a:bodyPr/>
                    <a:lstStyle/>
                    <a:p>
                      <a:endParaRPr lang="en-GB"/>
                    </a:p>
                  </a:txBody>
                  <a:tcPr/>
                </a:tc>
                <a:tc>
                  <a:txBody>
                    <a:bodyPr/>
                    <a:lstStyle/>
                    <a:p>
                      <a:pPr algn="ctr">
                        <a:spcAft>
                          <a:spcPts val="0"/>
                        </a:spcAft>
                      </a:pPr>
                      <a:endParaRPr lang="en-GB" sz="1200">
                        <a:latin typeface="+mn-lt"/>
                      </a:endParaRPr>
                    </a:p>
                    <a:p>
                      <a:pPr algn="ctr">
                        <a:spcAft>
                          <a:spcPts val="0"/>
                        </a:spcAft>
                      </a:pPr>
                      <a:r>
                        <a:rPr lang="en-GB" sz="1200" err="1">
                          <a:latin typeface="+mn-lt"/>
                        </a:rPr>
                        <a:t>Trypana-somiase</a:t>
                      </a:r>
                      <a:endParaRPr lang="en-GB" sz="1200">
                        <a:latin typeface="+mn-lt"/>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latin typeface="+mn-lt"/>
                        </a:rPr>
                        <a:t>----</a:t>
                      </a: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latin typeface="+mn-lt"/>
                        </a:rPr>
                        <a:t>----</a:t>
                      </a:r>
                    </a:p>
                  </a:txBody>
                  <a:tcPr anchor="ctr">
                    <a:solidFill>
                      <a:schemeClr val="accent5">
                        <a:lumMod val="60000"/>
                        <a:lumOff val="40000"/>
                      </a:schemeClr>
                    </a:solidFill>
                  </a:tcPr>
                </a:tc>
                <a:tc>
                  <a:txBody>
                    <a:bodyPr/>
                    <a:lstStyle/>
                    <a:p>
                      <a:pPr>
                        <a:spcAft>
                          <a:spcPts val="0"/>
                        </a:spcAft>
                      </a:pPr>
                      <a:endParaRPr lang="en-GB" sz="1200" dirty="0">
                        <a:latin typeface="+mn-lt"/>
                      </a:endParaRPr>
                    </a:p>
                  </a:txBody>
                  <a:tcPr>
                    <a:solidFill>
                      <a:schemeClr val="accent5">
                        <a:lumMod val="60000"/>
                        <a:lumOff val="40000"/>
                      </a:schemeClr>
                    </a:solidFill>
                  </a:tcPr>
                </a:tc>
                <a:extLst>
                  <a:ext uri="{0D108BD9-81ED-4DB2-BD59-A6C34878D82A}">
                    <a16:rowId xmlns:a16="http://schemas.microsoft.com/office/drawing/2014/main" val="2395141224"/>
                  </a:ext>
                </a:extLst>
              </a:tr>
            </a:tbl>
          </a:graphicData>
        </a:graphic>
      </p:graphicFrame>
      <p:pic>
        <p:nvPicPr>
          <p:cNvPr id="7" name="Graphic 6" descr="Checkmark">
            <a:extLst>
              <a:ext uri="{FF2B5EF4-FFF2-40B4-BE49-F238E27FC236}">
                <a16:creationId xmlns:a16="http://schemas.microsoft.com/office/drawing/2014/main" id="{DF34C9E3-2D64-453C-BDAA-E67B59CFD4D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93011" y="4322204"/>
            <a:ext cx="457200" cy="457200"/>
          </a:xfrm>
          <a:prstGeom prst="rect">
            <a:avLst/>
          </a:prstGeom>
        </p:spPr>
      </p:pic>
      <p:pic>
        <p:nvPicPr>
          <p:cNvPr id="14" name="Graphic 13" descr="Danger">
            <a:extLst>
              <a:ext uri="{FF2B5EF4-FFF2-40B4-BE49-F238E27FC236}">
                <a16:creationId xmlns:a16="http://schemas.microsoft.com/office/drawing/2014/main" id="{0337F243-162E-4513-B9B9-FAF0680FFF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03526" y="5402222"/>
            <a:ext cx="285929" cy="285929"/>
          </a:xfrm>
          <a:prstGeom prst="rect">
            <a:avLst/>
          </a:prstGeom>
        </p:spPr>
      </p:pic>
      <p:pic>
        <p:nvPicPr>
          <p:cNvPr id="20" name="Graphic 19" descr="Checklist">
            <a:extLst>
              <a:ext uri="{FF2B5EF4-FFF2-40B4-BE49-F238E27FC236}">
                <a16:creationId xmlns:a16="http://schemas.microsoft.com/office/drawing/2014/main" id="{40AA4353-AC12-4E6C-BE4F-8D0F408BFB0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93409" y="4410980"/>
            <a:ext cx="279647" cy="279647"/>
          </a:xfrm>
          <a:prstGeom prst="rect">
            <a:avLst/>
          </a:prstGeom>
        </p:spPr>
      </p:pic>
    </p:spTree>
    <p:extLst>
      <p:ext uri="{BB962C8B-B14F-4D97-AF65-F5344CB8AC3E}">
        <p14:creationId xmlns:p14="http://schemas.microsoft.com/office/powerpoint/2010/main" val="129567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30B3-0640-470D-BB7A-C3B1BA837F8E}"/>
              </a:ext>
            </a:extLst>
          </p:cNvPr>
          <p:cNvSpPr>
            <a:spLocks noGrp="1"/>
          </p:cNvSpPr>
          <p:nvPr>
            <p:ph type="title"/>
          </p:nvPr>
        </p:nvSpPr>
        <p:spPr/>
        <p:txBody>
          <a:bodyPr/>
          <a:lstStyle/>
          <a:p>
            <a:r>
              <a:rPr lang="en-US" dirty="0" err="1"/>
              <a:t>Systèmes</a:t>
            </a:r>
            <a:r>
              <a:rPr lang="en-US" dirty="0"/>
              <a:t> </a:t>
            </a:r>
            <a:r>
              <a:rPr lang="en-US" dirty="0" err="1"/>
              <a:t>basés</a:t>
            </a:r>
            <a:r>
              <a:rPr lang="en-US" dirty="0"/>
              <a:t> sur prairies (</a:t>
            </a:r>
            <a:r>
              <a:rPr lang="en-US" dirty="0" err="1"/>
              <a:t>exemples</a:t>
            </a:r>
            <a:r>
              <a:rPr lang="en-US" dirty="0"/>
              <a:t>)</a:t>
            </a:r>
          </a:p>
        </p:txBody>
      </p:sp>
      <p:sp>
        <p:nvSpPr>
          <p:cNvPr id="3" name="Content Placeholder 2">
            <a:extLst>
              <a:ext uri="{FF2B5EF4-FFF2-40B4-BE49-F238E27FC236}">
                <a16:creationId xmlns:a16="http://schemas.microsoft.com/office/drawing/2014/main" id="{DFD65170-464E-4578-BFEF-CF0AA594AD88}"/>
              </a:ext>
            </a:extLst>
          </p:cNvPr>
          <p:cNvSpPr>
            <a:spLocks noGrp="1"/>
          </p:cNvSpPr>
          <p:nvPr>
            <p:ph sz="half" idx="1"/>
          </p:nvPr>
        </p:nvSpPr>
        <p:spPr>
          <a:xfrm>
            <a:off x="533399" y="1057001"/>
            <a:ext cx="6320407" cy="4650687"/>
          </a:xfrm>
        </p:spPr>
        <p:txBody>
          <a:bodyPr/>
          <a:lstStyle/>
          <a:p>
            <a:pPr marL="0" indent="0">
              <a:buNone/>
            </a:pPr>
            <a:r>
              <a:rPr lang="en-US" sz="2000" dirty="0">
                <a:ea typeface="ＭＳ Ｐゴシック"/>
              </a:rPr>
              <a:t>Ferme d'élevage biologique </a:t>
            </a:r>
            <a:r>
              <a:rPr lang="en-US" sz="2000" dirty="0" err="1">
                <a:ea typeface="ＭＳ Ｐゴシック"/>
              </a:rPr>
              <a:t>Krumhuk </a:t>
            </a:r>
            <a:r>
              <a:rPr lang="en-US" sz="2000" dirty="0">
                <a:ea typeface="ＭＳ Ｐゴシック"/>
              </a:rPr>
              <a:t>en Namibie</a:t>
            </a:r>
          </a:p>
          <a:p>
            <a:pPr marL="287655" indent="-287655">
              <a:buFont typeface="Arial" panose="020B0604020202020204" pitchFamily="34" charset="0"/>
              <a:buChar char="•"/>
            </a:pPr>
            <a:r>
              <a:rPr lang="en-US" sz="2000" b="0" dirty="0">
                <a:ea typeface="ＭＳ Ｐゴシック"/>
              </a:rPr>
              <a:t>Bovins Nguni nourris à l'herbe </a:t>
            </a:r>
            <a:endParaRPr lang="en-US" sz="2000" b="0" dirty="0"/>
          </a:p>
          <a:p>
            <a:pPr marL="287655" indent="-287655">
              <a:buFont typeface="Arial" panose="020B0604020202020204" pitchFamily="34" charset="0"/>
              <a:buChar char="•"/>
            </a:pPr>
            <a:r>
              <a:rPr lang="en-US" sz="2000" b="0" dirty="0">
                <a:ea typeface="ＭＳ Ｐゴシック"/>
              </a:rPr>
              <a:t>Propres installations d'abattage et </a:t>
            </a:r>
            <a:br>
              <a:rPr lang="en-US" sz="2000" b="0" dirty="0">
                <a:ea typeface="ＭＳ Ｐゴシック"/>
              </a:rPr>
            </a:br>
            <a:r>
              <a:rPr lang="en-US" sz="2000" b="0" dirty="0">
                <a:ea typeface="ＭＳ Ｐゴシック"/>
              </a:rPr>
              <a:t>de transformation</a:t>
            </a:r>
          </a:p>
          <a:p>
            <a:pPr marL="287655" indent="-287655">
              <a:buFont typeface="Arial" panose="020B0604020202020204" pitchFamily="34" charset="0"/>
              <a:buChar char="•"/>
            </a:pPr>
            <a:r>
              <a:rPr lang="en-US" sz="2000" b="0" dirty="0" err="1">
                <a:ea typeface="ＭＳ Ｐゴシック"/>
              </a:rPr>
              <a:t>Taille</a:t>
            </a:r>
            <a:r>
              <a:rPr lang="en-US" sz="2000" b="0" dirty="0">
                <a:ea typeface="ＭＳ Ｐゴシック"/>
              </a:rPr>
              <a:t> du </a:t>
            </a:r>
            <a:r>
              <a:rPr lang="en-US" sz="2000" b="0" dirty="0" err="1">
                <a:ea typeface="ＭＳ Ｐゴシック"/>
              </a:rPr>
              <a:t>cheptel</a:t>
            </a:r>
            <a:r>
              <a:rPr lang="en-US" sz="2000" b="0" dirty="0">
                <a:ea typeface="ＭＳ Ｐゴシック"/>
              </a:rPr>
              <a:t>: 450 têtes de </a:t>
            </a:r>
            <a:br>
              <a:rPr lang="en-US" sz="2000" b="0" dirty="0">
                <a:ea typeface="ＭＳ Ｐゴシック"/>
              </a:rPr>
            </a:br>
            <a:r>
              <a:rPr lang="en-US" sz="2000" b="0" dirty="0" err="1">
                <a:ea typeface="ＭＳ Ｐゴシック"/>
              </a:rPr>
              <a:t>bétail</a:t>
            </a:r>
            <a:r>
              <a:rPr lang="en-US" sz="2000" b="0" dirty="0">
                <a:ea typeface="ＭＳ Ｐゴシック"/>
              </a:rPr>
              <a:t> (700 </a:t>
            </a:r>
            <a:r>
              <a:rPr lang="en-US" sz="2000" b="0" dirty="0" err="1">
                <a:ea typeface="ＭＳ Ｐゴシック"/>
              </a:rPr>
              <a:t>avant</a:t>
            </a:r>
            <a:r>
              <a:rPr lang="en-US" sz="2000" b="0" dirty="0">
                <a:ea typeface="ＭＳ Ｐゴシック"/>
              </a:rPr>
              <a:t> la </a:t>
            </a:r>
            <a:r>
              <a:rPr lang="en-US" sz="2000" b="0" dirty="0" err="1">
                <a:ea typeface="ＭＳ Ｐゴシック"/>
              </a:rPr>
              <a:t>sécheresse</a:t>
            </a:r>
            <a:r>
              <a:rPr lang="en-US" sz="2000" b="0" dirty="0">
                <a:ea typeface="ＭＳ Ｐゴシック"/>
              </a:rPr>
              <a:t>)</a:t>
            </a:r>
          </a:p>
          <a:p>
            <a:pPr marL="287655" indent="-287655">
              <a:buFont typeface="Arial" panose="020B0604020202020204" pitchFamily="34" charset="0"/>
              <a:buChar char="•"/>
            </a:pPr>
            <a:r>
              <a:rPr lang="en-US" sz="2000" b="0" dirty="0">
                <a:ea typeface="ＭＳ Ｐゴシック"/>
              </a:rPr>
              <a:t>Superficie des </a:t>
            </a:r>
            <a:r>
              <a:rPr lang="en-US" sz="2000" b="0" dirty="0" err="1">
                <a:ea typeface="ＭＳ Ｐゴシック"/>
              </a:rPr>
              <a:t>terres</a:t>
            </a:r>
            <a:r>
              <a:rPr lang="en-US" sz="2000" b="0" dirty="0">
                <a:ea typeface="ＭＳ Ｐゴシック"/>
              </a:rPr>
              <a:t>: 8'000 ha</a:t>
            </a:r>
          </a:p>
          <a:p>
            <a:pPr marL="287655" indent="-287655">
              <a:buFont typeface="Arial" panose="020B0604020202020204" pitchFamily="34" charset="0"/>
              <a:buChar char="•"/>
            </a:pPr>
            <a:r>
              <a:rPr lang="en-US" sz="2000" b="0" dirty="0">
                <a:ea typeface="ＭＳ Ｐゴシック"/>
              </a:rPr>
              <a:t>Certifié biologique</a:t>
            </a:r>
          </a:p>
          <a:p>
            <a:pPr marL="287655" indent="-287655">
              <a:buFont typeface="Arial" panose="020B0604020202020204" pitchFamily="34" charset="0"/>
              <a:buChar char="•"/>
            </a:pPr>
            <a:r>
              <a:rPr lang="en-US" sz="2000" b="0" dirty="0" err="1">
                <a:ea typeface="ＭＳ Ｐゴシック"/>
              </a:rPr>
              <a:t>Produits</a:t>
            </a:r>
            <a:r>
              <a:rPr lang="en-US" sz="2000" b="0" dirty="0">
                <a:ea typeface="ＭＳ Ｐゴシック"/>
              </a:rPr>
              <a:t>: frais et transformés </a:t>
            </a:r>
            <a:br>
              <a:rPr lang="en-US" sz="2000" b="0" dirty="0"/>
            </a:br>
            <a:r>
              <a:rPr lang="en-US" sz="2000" b="0" dirty="0">
                <a:ea typeface="ＭＳ Ｐゴシック"/>
              </a:rPr>
              <a:t>bœuf</a:t>
            </a:r>
          </a:p>
          <a:p>
            <a:pPr marL="287655" indent="-287655">
              <a:buFont typeface="Arial" panose="020B0604020202020204" pitchFamily="34" charset="0"/>
              <a:buChar char="•"/>
            </a:pPr>
            <a:r>
              <a:rPr lang="en-US" sz="2000" b="0" dirty="0" err="1">
                <a:ea typeface="ＭＳ Ｐゴシック"/>
              </a:rPr>
              <a:t>Acheteurs·teuses</a:t>
            </a:r>
            <a:r>
              <a:rPr lang="en-US" sz="2000" b="0" dirty="0">
                <a:ea typeface="ＭＳ Ｐゴシック"/>
              </a:rPr>
              <a:t>: </a:t>
            </a:r>
            <a:r>
              <a:rPr lang="en-US" sz="2000" b="0" dirty="0" err="1">
                <a:ea typeface="ＭＳ Ｐゴシック"/>
              </a:rPr>
              <a:t>consommateurs</a:t>
            </a:r>
            <a:br>
              <a:rPr lang="en-US" sz="2000" b="0" dirty="0">
                <a:ea typeface="ＭＳ Ｐゴシック"/>
              </a:rPr>
            </a:br>
            <a:r>
              <a:rPr lang="en-US" sz="2000" b="0" dirty="0">
                <a:ea typeface="ＭＳ Ｐゴシック"/>
              </a:rPr>
              <a:t>·</a:t>
            </a:r>
            <a:r>
              <a:rPr lang="en-US" sz="2000" b="0" dirty="0" err="1">
                <a:ea typeface="ＭＳ Ｐゴシック"/>
              </a:rPr>
              <a:t>trices</a:t>
            </a:r>
            <a:r>
              <a:rPr lang="en-US" sz="2000" b="0" dirty="0">
                <a:ea typeface="ＭＳ Ｐゴシック"/>
              </a:rPr>
              <a:t> </a:t>
            </a:r>
            <a:r>
              <a:rPr lang="en-US" sz="2000" b="0" dirty="0" err="1">
                <a:ea typeface="ＭＳ Ｐゴシック"/>
              </a:rPr>
              <a:t>finaux·finales</a:t>
            </a:r>
            <a:r>
              <a:rPr lang="en-US" sz="2000" b="0" dirty="0">
                <a:ea typeface="ＭＳ Ｐゴシック"/>
              </a:rPr>
              <a:t> et </a:t>
            </a:r>
            <a:br>
              <a:rPr lang="en-US" sz="2000" b="0" dirty="0">
                <a:ea typeface="ＭＳ Ｐゴシック"/>
              </a:rPr>
            </a:br>
            <a:r>
              <a:rPr lang="en-US" sz="2000" b="0" dirty="0" err="1">
                <a:ea typeface="ＭＳ Ｐゴシック"/>
              </a:rPr>
              <a:t>supermarchés</a:t>
            </a:r>
            <a:endParaRPr lang="en-US" sz="2000" b="0" dirty="0">
              <a:ea typeface="ＭＳ Ｐゴシック"/>
            </a:endParaRPr>
          </a:p>
        </p:txBody>
      </p:sp>
      <p:pic>
        <p:nvPicPr>
          <p:cNvPr id="5" name="Picture 4">
            <a:extLst>
              <a:ext uri="{FF2B5EF4-FFF2-40B4-BE49-F238E27FC236}">
                <a16:creationId xmlns:a16="http://schemas.microsoft.com/office/drawing/2014/main" id="{34FA3162-B344-46E0-9EDC-273F34FB57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60649" y="1500492"/>
            <a:ext cx="3755998" cy="4063492"/>
          </a:xfrm>
          <a:prstGeom prst="rect">
            <a:avLst/>
          </a:prstGeom>
        </p:spPr>
      </p:pic>
      <p:sp>
        <p:nvSpPr>
          <p:cNvPr id="6" name="TextBox 5">
            <a:extLst>
              <a:ext uri="{FF2B5EF4-FFF2-40B4-BE49-F238E27FC236}">
                <a16:creationId xmlns:a16="http://schemas.microsoft.com/office/drawing/2014/main" id="{558B3A00-5278-4D64-8B5A-AA9A3AC4FCE8}"/>
              </a:ext>
            </a:extLst>
          </p:cNvPr>
          <p:cNvSpPr txBox="1"/>
          <p:nvPr/>
        </p:nvSpPr>
        <p:spPr>
          <a:xfrm>
            <a:off x="7153399" y="5576883"/>
            <a:ext cx="1563248" cy="261610"/>
          </a:xfrm>
          <a:prstGeom prst="rect">
            <a:avLst/>
          </a:prstGeom>
          <a:noFill/>
        </p:spPr>
        <p:txBody>
          <a:bodyPr wrap="none" rtlCol="0">
            <a:spAutoFit/>
          </a:bodyPr>
          <a:lstStyle/>
          <a:p>
            <a:r>
              <a:rPr lang="de-CH" sz="1100" b="0" dirty="0" err="1"/>
              <a:t>Photo</a:t>
            </a:r>
            <a:r>
              <a:rPr lang="de-CH" sz="1100" b="0" dirty="0"/>
              <a:t>: Mareike Voigts</a:t>
            </a:r>
            <a:endParaRPr lang="en-GB" sz="1100" b="0" dirty="0"/>
          </a:p>
        </p:txBody>
      </p:sp>
    </p:spTree>
    <p:extLst>
      <p:ext uri="{BB962C8B-B14F-4D97-AF65-F5344CB8AC3E}">
        <p14:creationId xmlns:p14="http://schemas.microsoft.com/office/powerpoint/2010/main" val="3366070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Chapitre 10 - L'</a:t>
            </a:r>
            <a:r>
              <a:rPr lang="de-DE" err="1">
                <a:ea typeface="ＭＳ Ｐゴシック"/>
              </a:rPr>
              <a:t>élevage</a:t>
            </a:r>
            <a:endParaRPr lang="de-DE"/>
          </a:p>
        </p:txBody>
      </p:sp>
    </p:spTree>
    <p:extLst>
      <p:ext uri="{BB962C8B-B14F-4D97-AF65-F5344CB8AC3E}">
        <p14:creationId xmlns:p14="http://schemas.microsoft.com/office/powerpoint/2010/main" val="42202500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1661D-2035-48C7-A264-3392764B7C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4030" y="1039119"/>
            <a:ext cx="3530345" cy="2007559"/>
          </a:xfrm>
          <a:prstGeom prst="rect">
            <a:avLst/>
          </a:prstGeom>
        </p:spPr>
      </p:pic>
      <p:pic>
        <p:nvPicPr>
          <p:cNvPr id="5" name="Picture 4">
            <a:extLst>
              <a:ext uri="{FF2B5EF4-FFF2-40B4-BE49-F238E27FC236}">
                <a16:creationId xmlns:a16="http://schemas.microsoft.com/office/drawing/2014/main" id="{740F4618-717B-4652-B32E-5E2E5F5FC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672" y="3671943"/>
            <a:ext cx="2850703" cy="1904270"/>
          </a:xfrm>
          <a:prstGeom prst="rect">
            <a:avLst/>
          </a:prstGeom>
        </p:spPr>
      </p:pic>
      <p:sp>
        <p:nvSpPr>
          <p:cNvPr id="6" name="Rechteck 6">
            <a:extLst>
              <a:ext uri="{FF2B5EF4-FFF2-40B4-BE49-F238E27FC236}">
                <a16:creationId xmlns:a16="http://schemas.microsoft.com/office/drawing/2014/main" id="{0A4A110B-FBA5-4DDB-A868-691A6715809A}"/>
              </a:ext>
            </a:extLst>
          </p:cNvPr>
          <p:cNvSpPr/>
          <p:nvPr/>
        </p:nvSpPr>
        <p:spPr>
          <a:xfrm>
            <a:off x="380999" y="1006120"/>
            <a:ext cx="4486049" cy="2420704"/>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r>
              <a:rPr lang="en-GB" sz="1400" dirty="0"/>
              <a:t>Points forts de la race:</a:t>
            </a:r>
          </a:p>
          <a:p>
            <a:pPr marL="285750" indent="-285750">
              <a:buFont typeface="Arial" panose="020B0604020202020204" pitchFamily="34" charset="0"/>
              <a:buChar char="•"/>
            </a:pPr>
            <a:r>
              <a:rPr lang="en-GB" sz="1400" b="0" dirty="0"/>
              <a:t>Très rustique </a:t>
            </a:r>
          </a:p>
          <a:p>
            <a:pPr marL="285750" indent="-285750">
              <a:buFont typeface="Arial" panose="020B0604020202020204" pitchFamily="34" charset="0"/>
              <a:buChar char="•"/>
            </a:pPr>
            <a:r>
              <a:rPr lang="en-GB" sz="1400" b="0" dirty="0"/>
              <a:t>Bien adapté à </a:t>
            </a:r>
            <a:r>
              <a:rPr lang="en-GB" sz="1400" b="0" dirty="0" err="1"/>
              <a:t>l'environnement</a:t>
            </a:r>
            <a:r>
              <a:rPr lang="en-GB" sz="1400" b="0" dirty="0"/>
              <a:t> (Afrique du Sud)</a:t>
            </a:r>
          </a:p>
          <a:p>
            <a:pPr marL="285750" indent="-285750">
              <a:buFont typeface="Arial" panose="020B0604020202020204" pitchFamily="34" charset="0"/>
              <a:buChar char="•"/>
            </a:pPr>
            <a:r>
              <a:rPr lang="en-GB" sz="1400" b="0" dirty="0"/>
              <a:t>Bonne fertilité</a:t>
            </a:r>
          </a:p>
          <a:p>
            <a:pPr marL="285750" indent="-285750">
              <a:buFont typeface="Arial" panose="020B0604020202020204" pitchFamily="34" charset="0"/>
              <a:buChar char="•"/>
            </a:pPr>
            <a:r>
              <a:rPr lang="en-GB" sz="1400" b="0" dirty="0"/>
              <a:t>Bonnes capacités maternelles</a:t>
            </a:r>
          </a:p>
          <a:p>
            <a:endParaRPr lang="en-GB" sz="1400" b="0" dirty="0"/>
          </a:p>
          <a:p>
            <a:r>
              <a:rPr lang="en-GB" sz="1400" dirty="0"/>
              <a:t>Inconvénient de la race:</a:t>
            </a:r>
          </a:p>
          <a:p>
            <a:pPr marL="285750" indent="-285750">
              <a:buFont typeface="Arial" panose="020B0604020202020204" pitchFamily="34" charset="0"/>
              <a:buChar char="•"/>
            </a:pPr>
            <a:r>
              <a:rPr lang="en-GB" sz="1400" b="0" dirty="0"/>
              <a:t>Carcasse de petite taille entraînant des prix plus bas sur le marché que les animaux de plus grande taille.</a:t>
            </a:r>
          </a:p>
        </p:txBody>
      </p:sp>
      <p:sp>
        <p:nvSpPr>
          <p:cNvPr id="7" name="TextBox 6">
            <a:extLst>
              <a:ext uri="{FF2B5EF4-FFF2-40B4-BE49-F238E27FC236}">
                <a16:creationId xmlns:a16="http://schemas.microsoft.com/office/drawing/2014/main" id="{B29BF6B1-1B99-4443-A3CF-EF2BCE36043B}"/>
              </a:ext>
            </a:extLst>
          </p:cNvPr>
          <p:cNvSpPr txBox="1"/>
          <p:nvPr/>
        </p:nvSpPr>
        <p:spPr>
          <a:xfrm>
            <a:off x="4076288" y="5720265"/>
            <a:ext cx="1545616" cy="246221"/>
          </a:xfrm>
          <a:prstGeom prst="rect">
            <a:avLst/>
          </a:prstGeom>
          <a:noFill/>
        </p:spPr>
        <p:txBody>
          <a:bodyPr wrap="none" rtlCol="0">
            <a:spAutoFit/>
          </a:bodyPr>
          <a:lstStyle/>
          <a:p>
            <a:r>
              <a:rPr lang="de-CH" sz="1000" b="0" dirty="0" err="1"/>
              <a:t>Photos</a:t>
            </a:r>
            <a:r>
              <a:rPr lang="de-CH" sz="1000" b="0" dirty="0"/>
              <a:t>: Clemens Voigts</a:t>
            </a:r>
            <a:endParaRPr lang="en-GB" sz="1000" b="0" dirty="0"/>
          </a:p>
        </p:txBody>
      </p:sp>
      <p:sp>
        <p:nvSpPr>
          <p:cNvPr id="8" name="Rechteck 6">
            <a:extLst>
              <a:ext uri="{FF2B5EF4-FFF2-40B4-BE49-F238E27FC236}">
                <a16:creationId xmlns:a16="http://schemas.microsoft.com/office/drawing/2014/main" id="{F3F6C74F-9114-4C14-9D8E-1163A80D7C51}"/>
              </a:ext>
            </a:extLst>
          </p:cNvPr>
          <p:cNvSpPr/>
          <p:nvPr/>
        </p:nvSpPr>
        <p:spPr>
          <a:xfrm>
            <a:off x="1135855" y="3600687"/>
            <a:ext cx="4486049" cy="2116169"/>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r>
              <a:rPr lang="en-GB" sz="1400" b="0" dirty="0"/>
              <a:t>Pratiques à la </a:t>
            </a:r>
            <a:r>
              <a:rPr lang="en-GB" sz="1400" dirty="0"/>
              <a:t>ferme </a:t>
            </a:r>
            <a:r>
              <a:rPr lang="en-GB" sz="1400" dirty="0" err="1"/>
              <a:t>Krumhuk</a:t>
            </a:r>
            <a:r>
              <a:rPr lang="en-GB" sz="1400" dirty="0"/>
              <a:t> </a:t>
            </a:r>
            <a:r>
              <a:rPr lang="en-GB" sz="1400" dirty="0" err="1"/>
              <a:t>en</a:t>
            </a:r>
            <a:r>
              <a:rPr lang="en-GB" sz="1400" dirty="0"/>
              <a:t> </a:t>
            </a:r>
            <a:r>
              <a:rPr lang="en-GB" sz="1400" dirty="0" err="1"/>
              <a:t>Namibie</a:t>
            </a:r>
            <a:r>
              <a:rPr lang="en-GB" sz="1400" dirty="0"/>
              <a:t>:</a:t>
            </a:r>
          </a:p>
          <a:p>
            <a:pPr marL="285750" indent="-285750">
              <a:buFont typeface="Arial" panose="020B0604020202020204" pitchFamily="34" charset="0"/>
              <a:buChar char="•"/>
            </a:pPr>
            <a:r>
              <a:rPr lang="en-GB" sz="1400" b="0" dirty="0"/>
              <a:t>Les bovins sont abattus et transformés à la ferme et ne sont pas vendus en tant qu'animaux vivants afin de surmonter le défi que représente la baisse des prix des carcasses. </a:t>
            </a:r>
          </a:p>
          <a:p>
            <a:pPr marL="285750" indent="-285750">
              <a:buFont typeface="Arial" panose="020B0604020202020204" pitchFamily="34" charset="0"/>
              <a:buChar char="•"/>
            </a:pPr>
            <a:r>
              <a:rPr lang="en-GB" sz="1400" b="0" dirty="0"/>
              <a:t>Les éleveurs sont en permanence avec le troupeau pour le surveiller de près. </a:t>
            </a:r>
          </a:p>
          <a:p>
            <a:pPr marL="285750" indent="-285750">
              <a:buFont typeface="Arial" panose="020B0604020202020204" pitchFamily="34" charset="0"/>
              <a:buChar char="•"/>
            </a:pPr>
            <a:r>
              <a:rPr lang="en-GB" sz="1400" b="0" dirty="0"/>
              <a:t>Les bovins et les veaux sont protégés par un chien de garde contre les prédateurs. </a:t>
            </a:r>
          </a:p>
        </p:txBody>
      </p:sp>
      <p:sp>
        <p:nvSpPr>
          <p:cNvPr id="9" name="Titel 1">
            <a:extLst>
              <a:ext uri="{FF2B5EF4-FFF2-40B4-BE49-F238E27FC236}">
                <a16:creationId xmlns:a16="http://schemas.microsoft.com/office/drawing/2014/main" id="{6053DCAB-43A9-4771-83EE-9FD75E0AB27E}"/>
              </a:ext>
            </a:extLst>
          </p:cNvPr>
          <p:cNvSpPr>
            <a:spLocks noGrp="1"/>
          </p:cNvSpPr>
          <p:nvPr>
            <p:ph type="title"/>
          </p:nvPr>
        </p:nvSpPr>
        <p:spPr>
          <a:xfrm>
            <a:off x="533400" y="228600"/>
            <a:ext cx="8251825" cy="698500"/>
          </a:xfrm>
        </p:spPr>
        <p:txBody>
          <a:bodyPr/>
          <a:lstStyle/>
          <a:p>
            <a:r>
              <a:rPr lang="de-CH" dirty="0"/>
              <a:t>Le Nguni </a:t>
            </a:r>
            <a:r>
              <a:rPr lang="de-CH" sz="1400" dirty="0"/>
              <a:t>(exemple </a:t>
            </a:r>
            <a:r>
              <a:rPr lang="de-CH" sz="1400" dirty="0" err="1"/>
              <a:t>d'une</a:t>
            </a:r>
            <a:r>
              <a:rPr lang="de-CH" sz="1400" dirty="0"/>
              <a:t> </a:t>
            </a:r>
            <a:r>
              <a:rPr lang="de-CH" sz="1400" dirty="0" err="1"/>
              <a:t>race</a:t>
            </a:r>
            <a:r>
              <a:rPr lang="de-CH" sz="1400" dirty="0"/>
              <a:t> </a:t>
            </a:r>
            <a:r>
              <a:rPr lang="de-CH" sz="1400" dirty="0" err="1"/>
              <a:t>bien</a:t>
            </a:r>
            <a:r>
              <a:rPr lang="de-CH" sz="1400" dirty="0"/>
              <a:t> </a:t>
            </a:r>
            <a:r>
              <a:rPr lang="de-CH" sz="1400" dirty="0" err="1"/>
              <a:t>adaptée</a:t>
            </a:r>
            <a:r>
              <a:rPr lang="de-CH" sz="1400" dirty="0"/>
              <a:t> </a:t>
            </a:r>
            <a:r>
              <a:rPr lang="de-CH" sz="1400" dirty="0" err="1"/>
              <a:t>d'Afrique</a:t>
            </a:r>
            <a:r>
              <a:rPr lang="de-CH" sz="1400" dirty="0"/>
              <a:t> australe)</a:t>
            </a:r>
            <a:endParaRPr lang="de-CH" dirty="0"/>
          </a:p>
        </p:txBody>
      </p:sp>
      <p:sp>
        <p:nvSpPr>
          <p:cNvPr id="4" name="Rechteck 3">
            <a:extLst>
              <a:ext uri="{FF2B5EF4-FFF2-40B4-BE49-F238E27FC236}">
                <a16:creationId xmlns:a16="http://schemas.microsoft.com/office/drawing/2014/main" id="{D771CCE6-E668-4C8A-B0F6-F80A33BBB00C}"/>
              </a:ext>
            </a:extLst>
          </p:cNvPr>
          <p:cNvSpPr/>
          <p:nvPr/>
        </p:nvSpPr>
        <p:spPr>
          <a:xfrm>
            <a:off x="5759480" y="5578356"/>
            <a:ext cx="3025745" cy="276999"/>
          </a:xfrm>
          <a:prstGeom prst="rect">
            <a:avLst/>
          </a:prstGeom>
        </p:spPr>
        <p:txBody>
          <a:bodyPr wrap="square">
            <a:spAutoFit/>
          </a:bodyPr>
          <a:lstStyle/>
          <a:p>
            <a:r>
              <a:rPr lang="en-GB" sz="1200" b="0" dirty="0" err="1"/>
              <a:t>Jeune</a:t>
            </a:r>
            <a:r>
              <a:rPr lang="en-GB" sz="1200" b="0" dirty="0"/>
              <a:t> </a:t>
            </a:r>
            <a:r>
              <a:rPr lang="en-GB" sz="1200" b="0" dirty="0" err="1"/>
              <a:t>taureau</a:t>
            </a:r>
            <a:r>
              <a:rPr lang="en-GB" sz="1200" b="0" dirty="0"/>
              <a:t> </a:t>
            </a:r>
            <a:r>
              <a:rPr lang="en-GB" sz="1200" b="0" dirty="0" err="1"/>
              <a:t>d'élevage</a:t>
            </a:r>
            <a:r>
              <a:rPr lang="en-GB" sz="1200" b="0" dirty="0"/>
              <a:t> Nguni "</a:t>
            </a:r>
            <a:r>
              <a:rPr lang="en-GB" sz="1200" b="0" dirty="0" err="1"/>
              <a:t>Usil</a:t>
            </a:r>
            <a:r>
              <a:rPr lang="en-GB" sz="1200" b="0" dirty="0"/>
              <a:t>" </a:t>
            </a:r>
            <a:endParaRPr lang="de-CH" sz="1200" dirty="0"/>
          </a:p>
        </p:txBody>
      </p:sp>
      <p:sp>
        <p:nvSpPr>
          <p:cNvPr id="10" name="Rechteck 9">
            <a:extLst>
              <a:ext uri="{FF2B5EF4-FFF2-40B4-BE49-F238E27FC236}">
                <a16:creationId xmlns:a16="http://schemas.microsoft.com/office/drawing/2014/main" id="{0E600C56-363F-46F1-8CEA-F47E987E538E}"/>
              </a:ext>
            </a:extLst>
          </p:cNvPr>
          <p:cNvSpPr/>
          <p:nvPr/>
        </p:nvSpPr>
        <p:spPr>
          <a:xfrm>
            <a:off x="4994030" y="3066226"/>
            <a:ext cx="3530345" cy="461665"/>
          </a:xfrm>
          <a:prstGeom prst="rect">
            <a:avLst/>
          </a:prstGeom>
        </p:spPr>
        <p:txBody>
          <a:bodyPr wrap="square">
            <a:spAutoFit/>
          </a:bodyPr>
          <a:lstStyle/>
          <a:p>
            <a:r>
              <a:rPr lang="en-GB" sz="1200" b="0" dirty="0" err="1"/>
              <a:t>Troupeau</a:t>
            </a:r>
            <a:r>
              <a:rPr lang="en-GB" sz="1200" b="0" dirty="0"/>
              <a:t> commercial de </a:t>
            </a:r>
            <a:r>
              <a:rPr lang="en-GB" sz="1200" b="0" dirty="0" err="1"/>
              <a:t>bovins</a:t>
            </a:r>
            <a:r>
              <a:rPr lang="en-GB" sz="1200" b="0" dirty="0"/>
              <a:t> Nguni avec reproduction continue dans le </a:t>
            </a:r>
            <a:r>
              <a:rPr lang="en-GB" sz="1200" b="0" dirty="0" err="1"/>
              <a:t>troupeau</a:t>
            </a:r>
            <a:r>
              <a:rPr lang="en-GB" sz="1200" b="0" dirty="0"/>
              <a:t>. </a:t>
            </a:r>
            <a:endParaRPr lang="de-CH" sz="1200" dirty="0"/>
          </a:p>
        </p:txBody>
      </p:sp>
    </p:spTree>
    <p:extLst>
      <p:ext uri="{BB962C8B-B14F-4D97-AF65-F5344CB8AC3E}">
        <p14:creationId xmlns:p14="http://schemas.microsoft.com/office/powerpoint/2010/main" val="1838538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Chapitre 11 - Qualité du lait et de la viande</a:t>
            </a:r>
            <a:endParaRPr lang="de-DE"/>
          </a:p>
        </p:txBody>
      </p:sp>
    </p:spTree>
    <p:extLst>
      <p:ext uri="{BB962C8B-B14F-4D97-AF65-F5344CB8AC3E}">
        <p14:creationId xmlns:p14="http://schemas.microsoft.com/office/powerpoint/2010/main" val="16476929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74DF2-973F-8468-DD1E-93485AD7CC08}"/>
              </a:ext>
            </a:extLst>
          </p:cNvPr>
          <p:cNvSpPr>
            <a:spLocks noGrp="1"/>
          </p:cNvSpPr>
          <p:nvPr>
            <p:ph type="title"/>
          </p:nvPr>
        </p:nvSpPr>
        <p:spPr/>
        <p:txBody>
          <a:bodyPr/>
          <a:lstStyle/>
          <a:p>
            <a:r>
              <a:rPr lang="de-DE" err="1">
                <a:ea typeface="ＭＳ Ｐゴシック"/>
                <a:cs typeface="Arial"/>
              </a:rPr>
              <a:t>Composition du </a:t>
            </a:r>
            <a:r>
              <a:rPr lang="de-DE">
                <a:ea typeface="ＭＳ Ｐゴシック"/>
                <a:cs typeface="Arial"/>
              </a:rPr>
              <a:t>lait</a:t>
            </a:r>
          </a:p>
        </p:txBody>
      </p:sp>
      <p:pic>
        <p:nvPicPr>
          <p:cNvPr id="7" name="Grafik 6">
            <a:extLst>
              <a:ext uri="{FF2B5EF4-FFF2-40B4-BE49-F238E27FC236}">
                <a16:creationId xmlns:a16="http://schemas.microsoft.com/office/drawing/2014/main" id="{D31FED23-7BB8-42CA-B027-10D8B07E89F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91680" y="1556792"/>
            <a:ext cx="2046372" cy="3410620"/>
          </a:xfrm>
          <a:prstGeom prst="rect">
            <a:avLst/>
          </a:prstGeom>
        </p:spPr>
      </p:pic>
      <p:sp>
        <p:nvSpPr>
          <p:cNvPr id="4" name="Textfeld 3">
            <a:extLst>
              <a:ext uri="{FF2B5EF4-FFF2-40B4-BE49-F238E27FC236}">
                <a16:creationId xmlns:a16="http://schemas.microsoft.com/office/drawing/2014/main" id="{075858AF-9963-43A2-967C-6457AC2C5DF8}"/>
              </a:ext>
            </a:extLst>
          </p:cNvPr>
          <p:cNvSpPr txBox="1"/>
          <p:nvPr/>
        </p:nvSpPr>
        <p:spPr>
          <a:xfrm>
            <a:off x="4726613" y="2276872"/>
            <a:ext cx="2505814" cy="369332"/>
          </a:xfrm>
          <a:prstGeom prst="rect">
            <a:avLst/>
          </a:prstGeom>
          <a:noFill/>
        </p:spPr>
        <p:txBody>
          <a:bodyPr wrap="none" rtlCol="0">
            <a:spAutoFit/>
          </a:bodyPr>
          <a:lstStyle/>
          <a:p>
            <a:r>
              <a:rPr lang="de-CH" sz="1800" b="0" dirty="0"/>
              <a:t>3,2-3,5 % de </a:t>
            </a:r>
            <a:r>
              <a:rPr lang="de-CH" sz="1800" b="0" dirty="0" err="1"/>
              <a:t>protéines</a:t>
            </a:r>
            <a:endParaRPr lang="de-CH" sz="1800" b="0" dirty="0"/>
          </a:p>
        </p:txBody>
      </p:sp>
      <p:sp>
        <p:nvSpPr>
          <p:cNvPr id="8" name="Textfeld 7">
            <a:extLst>
              <a:ext uri="{FF2B5EF4-FFF2-40B4-BE49-F238E27FC236}">
                <a16:creationId xmlns:a16="http://schemas.microsoft.com/office/drawing/2014/main" id="{F3C78168-9831-4943-9D1A-744B2DD654E1}"/>
              </a:ext>
            </a:extLst>
          </p:cNvPr>
          <p:cNvSpPr txBox="1"/>
          <p:nvPr/>
        </p:nvSpPr>
        <p:spPr>
          <a:xfrm>
            <a:off x="4726613" y="2669218"/>
            <a:ext cx="1582484" cy="369332"/>
          </a:xfrm>
          <a:prstGeom prst="rect">
            <a:avLst/>
          </a:prstGeom>
          <a:noFill/>
        </p:spPr>
        <p:txBody>
          <a:bodyPr wrap="none" rtlCol="0">
            <a:spAutoFit/>
          </a:bodyPr>
          <a:lstStyle/>
          <a:p>
            <a:r>
              <a:rPr lang="de-CH" sz="1800" b="0"/>
              <a:t>3,5-4,4 % de </a:t>
            </a:r>
            <a:r>
              <a:rPr lang="de-CH" sz="1800" b="0" err="1"/>
              <a:t>matières grasses</a:t>
            </a:r>
            <a:endParaRPr lang="de-CH" sz="1800" b="0"/>
          </a:p>
        </p:txBody>
      </p:sp>
      <p:sp>
        <p:nvSpPr>
          <p:cNvPr id="9" name="Textfeld 8">
            <a:extLst>
              <a:ext uri="{FF2B5EF4-FFF2-40B4-BE49-F238E27FC236}">
                <a16:creationId xmlns:a16="http://schemas.microsoft.com/office/drawing/2014/main" id="{59D33993-5F0E-42E8-BE69-0D49B1C96B88}"/>
              </a:ext>
            </a:extLst>
          </p:cNvPr>
          <p:cNvSpPr txBox="1"/>
          <p:nvPr/>
        </p:nvSpPr>
        <p:spPr>
          <a:xfrm>
            <a:off x="4715391" y="3092825"/>
            <a:ext cx="1710725" cy="369332"/>
          </a:xfrm>
          <a:prstGeom prst="rect">
            <a:avLst/>
          </a:prstGeom>
          <a:noFill/>
        </p:spPr>
        <p:txBody>
          <a:bodyPr wrap="none" rtlCol="0">
            <a:spAutoFit/>
          </a:bodyPr>
          <a:lstStyle/>
          <a:p>
            <a:r>
              <a:rPr lang="de-CH" sz="1800" b="0"/>
              <a:t>4,8 % Lactose</a:t>
            </a:r>
          </a:p>
        </p:txBody>
      </p:sp>
      <p:sp>
        <p:nvSpPr>
          <p:cNvPr id="10" name="Textfeld 9">
            <a:extLst>
              <a:ext uri="{FF2B5EF4-FFF2-40B4-BE49-F238E27FC236}">
                <a16:creationId xmlns:a16="http://schemas.microsoft.com/office/drawing/2014/main" id="{515683EE-B06E-4FF9-85B1-680AE1B04818}"/>
              </a:ext>
            </a:extLst>
          </p:cNvPr>
          <p:cNvSpPr txBox="1"/>
          <p:nvPr/>
        </p:nvSpPr>
        <p:spPr>
          <a:xfrm>
            <a:off x="4715391" y="3587205"/>
            <a:ext cx="1599540" cy="369332"/>
          </a:xfrm>
          <a:prstGeom prst="rect">
            <a:avLst/>
          </a:prstGeom>
          <a:noFill/>
        </p:spPr>
        <p:txBody>
          <a:bodyPr wrap="none" rtlCol="0">
            <a:spAutoFit/>
          </a:bodyPr>
          <a:lstStyle/>
          <a:p>
            <a:r>
              <a:rPr lang="de-CH" sz="1800" b="0" dirty="0"/>
              <a:t>87,5 % </a:t>
            </a:r>
            <a:r>
              <a:rPr lang="de-CH" sz="1800" b="0" dirty="0" err="1"/>
              <a:t>d'eau</a:t>
            </a:r>
            <a:endParaRPr lang="de-CH" sz="1800" b="0" dirty="0"/>
          </a:p>
        </p:txBody>
      </p:sp>
      <p:sp>
        <p:nvSpPr>
          <p:cNvPr id="11" name="Textfeld 10">
            <a:extLst>
              <a:ext uri="{FF2B5EF4-FFF2-40B4-BE49-F238E27FC236}">
                <a16:creationId xmlns:a16="http://schemas.microsoft.com/office/drawing/2014/main" id="{49AE7042-5AD5-459B-9BFD-AD3C7675804E}"/>
              </a:ext>
            </a:extLst>
          </p:cNvPr>
          <p:cNvSpPr txBox="1"/>
          <p:nvPr/>
        </p:nvSpPr>
        <p:spPr>
          <a:xfrm>
            <a:off x="4731539" y="4530760"/>
            <a:ext cx="3440861" cy="646331"/>
          </a:xfrm>
          <a:prstGeom prst="rect">
            <a:avLst/>
          </a:prstGeom>
          <a:noFill/>
        </p:spPr>
        <p:txBody>
          <a:bodyPr wrap="square" rtlCol="0">
            <a:spAutoFit/>
          </a:bodyPr>
          <a:lstStyle/>
          <a:p>
            <a:r>
              <a:rPr lang="de-CH" sz="1800" b="0" dirty="0"/>
              <a:t>0,7 % de </a:t>
            </a:r>
            <a:r>
              <a:rPr lang="de-CH" sz="1800" b="0" dirty="0" err="1"/>
              <a:t>vitamines</a:t>
            </a:r>
            <a:r>
              <a:rPr lang="de-CH" sz="1800" b="0" dirty="0"/>
              <a:t>, </a:t>
            </a:r>
            <a:br>
              <a:rPr lang="de-CH" sz="1800" b="0" dirty="0"/>
            </a:br>
            <a:r>
              <a:rPr lang="de-CH" sz="1800" b="0" dirty="0" err="1"/>
              <a:t>minéraux</a:t>
            </a:r>
            <a:r>
              <a:rPr lang="de-CH" sz="1800" b="0" dirty="0"/>
              <a:t> et oligo-</a:t>
            </a:r>
            <a:r>
              <a:rPr lang="de-CH" sz="1800" b="0" dirty="0" err="1"/>
              <a:t>éléments</a:t>
            </a:r>
            <a:endParaRPr lang="de-CH" sz="1800" b="0" dirty="0"/>
          </a:p>
        </p:txBody>
      </p:sp>
      <p:cxnSp>
        <p:nvCxnSpPr>
          <p:cNvPr id="20" name="Gerader Verbinder 19">
            <a:extLst>
              <a:ext uri="{FF2B5EF4-FFF2-40B4-BE49-F238E27FC236}">
                <a16:creationId xmlns:a16="http://schemas.microsoft.com/office/drawing/2014/main" id="{1F0BF620-1F2A-4CBD-BCCD-B2F6CA476783}"/>
              </a:ext>
            </a:extLst>
          </p:cNvPr>
          <p:cNvCxnSpPr>
            <a:cxnSpLocks/>
            <a:endCxn id="4" idx="1"/>
          </p:cNvCxnSpPr>
          <p:nvPr/>
        </p:nvCxnSpPr>
        <p:spPr bwMode="auto">
          <a:xfrm>
            <a:off x="3347864" y="2420888"/>
            <a:ext cx="1378749" cy="40650"/>
          </a:xfrm>
          <a:prstGeom prst="line">
            <a:avLst/>
          </a:prstGeom>
          <a:solidFill>
            <a:schemeClr val="accent1"/>
          </a:solidFill>
          <a:ln w="19050" cap="flat" cmpd="sng" algn="ctr">
            <a:solidFill>
              <a:schemeClr val="tx1"/>
            </a:solidFill>
            <a:prstDash val="solid"/>
            <a:round/>
            <a:headEnd type="oval" w="med" len="med"/>
            <a:tailEnd type="none" w="sm" len="sm"/>
          </a:ln>
          <a:effectLst/>
        </p:spPr>
      </p:cxnSp>
      <p:cxnSp>
        <p:nvCxnSpPr>
          <p:cNvPr id="22" name="Gerader Verbinder 21">
            <a:extLst>
              <a:ext uri="{FF2B5EF4-FFF2-40B4-BE49-F238E27FC236}">
                <a16:creationId xmlns:a16="http://schemas.microsoft.com/office/drawing/2014/main" id="{9842A3BD-4B09-43A1-9D43-0FFB662A9E11}"/>
              </a:ext>
            </a:extLst>
          </p:cNvPr>
          <p:cNvCxnSpPr>
            <a:cxnSpLocks/>
            <a:endCxn id="8" idx="1"/>
          </p:cNvCxnSpPr>
          <p:nvPr/>
        </p:nvCxnSpPr>
        <p:spPr bwMode="auto">
          <a:xfrm>
            <a:off x="3059832" y="2527080"/>
            <a:ext cx="1666781" cy="326804"/>
          </a:xfrm>
          <a:prstGeom prst="line">
            <a:avLst/>
          </a:prstGeom>
          <a:solidFill>
            <a:schemeClr val="accent1"/>
          </a:solidFill>
          <a:ln w="19050" cap="flat" cmpd="sng" algn="ctr">
            <a:solidFill>
              <a:schemeClr val="tx1"/>
            </a:solidFill>
            <a:prstDash val="solid"/>
            <a:round/>
            <a:headEnd type="oval" w="med" len="med"/>
            <a:tailEnd type="none" w="sm" len="sm"/>
          </a:ln>
          <a:effectLst/>
        </p:spPr>
      </p:cxnSp>
      <p:cxnSp>
        <p:nvCxnSpPr>
          <p:cNvPr id="24" name="Gerader Verbinder 23">
            <a:extLst>
              <a:ext uri="{FF2B5EF4-FFF2-40B4-BE49-F238E27FC236}">
                <a16:creationId xmlns:a16="http://schemas.microsoft.com/office/drawing/2014/main" id="{ED9721BB-82CC-445F-A670-6AF1AA565BAC}"/>
              </a:ext>
            </a:extLst>
          </p:cNvPr>
          <p:cNvCxnSpPr>
            <a:cxnSpLocks/>
          </p:cNvCxnSpPr>
          <p:nvPr/>
        </p:nvCxnSpPr>
        <p:spPr bwMode="auto">
          <a:xfrm>
            <a:off x="2555776" y="2639307"/>
            <a:ext cx="2116326" cy="605703"/>
          </a:xfrm>
          <a:prstGeom prst="line">
            <a:avLst/>
          </a:prstGeom>
          <a:solidFill>
            <a:schemeClr val="accent1"/>
          </a:solidFill>
          <a:ln w="19050" cap="flat" cmpd="sng" algn="ctr">
            <a:solidFill>
              <a:schemeClr val="tx1"/>
            </a:solidFill>
            <a:prstDash val="solid"/>
            <a:round/>
            <a:headEnd type="oval" w="med" len="med"/>
            <a:tailEnd type="none" w="sm" len="sm"/>
          </a:ln>
          <a:effectLst/>
        </p:spPr>
      </p:cxnSp>
      <p:cxnSp>
        <p:nvCxnSpPr>
          <p:cNvPr id="25" name="Gerader Verbinder 24">
            <a:extLst>
              <a:ext uri="{FF2B5EF4-FFF2-40B4-BE49-F238E27FC236}">
                <a16:creationId xmlns:a16="http://schemas.microsoft.com/office/drawing/2014/main" id="{BD0899A2-1230-4128-A0E6-CF5B98563AE2}"/>
              </a:ext>
            </a:extLst>
          </p:cNvPr>
          <p:cNvCxnSpPr>
            <a:cxnSpLocks/>
          </p:cNvCxnSpPr>
          <p:nvPr/>
        </p:nvCxnSpPr>
        <p:spPr bwMode="auto">
          <a:xfrm>
            <a:off x="3096643" y="3752824"/>
            <a:ext cx="1547365" cy="0"/>
          </a:xfrm>
          <a:prstGeom prst="line">
            <a:avLst/>
          </a:prstGeom>
          <a:solidFill>
            <a:schemeClr val="accent1"/>
          </a:solidFill>
          <a:ln w="19050" cap="flat" cmpd="sng" algn="ctr">
            <a:solidFill>
              <a:schemeClr val="tx1"/>
            </a:solidFill>
            <a:prstDash val="solid"/>
            <a:round/>
            <a:headEnd type="oval" w="med" len="med"/>
            <a:tailEnd type="none" w="sm" len="sm"/>
          </a:ln>
          <a:effectLst/>
        </p:spPr>
      </p:cxnSp>
      <p:cxnSp>
        <p:nvCxnSpPr>
          <p:cNvPr id="32" name="Gerader Verbinder 31">
            <a:extLst>
              <a:ext uri="{FF2B5EF4-FFF2-40B4-BE49-F238E27FC236}">
                <a16:creationId xmlns:a16="http://schemas.microsoft.com/office/drawing/2014/main" id="{0632AB31-A97C-4A0C-9565-9DD6D342F7C0}"/>
              </a:ext>
            </a:extLst>
          </p:cNvPr>
          <p:cNvCxnSpPr>
            <a:cxnSpLocks/>
          </p:cNvCxnSpPr>
          <p:nvPr/>
        </p:nvCxnSpPr>
        <p:spPr bwMode="auto">
          <a:xfrm>
            <a:off x="3059832" y="4700037"/>
            <a:ext cx="1547365" cy="0"/>
          </a:xfrm>
          <a:prstGeom prst="line">
            <a:avLst/>
          </a:prstGeom>
          <a:solidFill>
            <a:schemeClr val="accent1"/>
          </a:solidFill>
          <a:ln w="19050" cap="flat" cmpd="sng" algn="ctr">
            <a:solidFill>
              <a:schemeClr val="tx1"/>
            </a:solidFill>
            <a:prstDash val="solid"/>
            <a:round/>
            <a:headEnd type="oval" w="med" len="med"/>
            <a:tailEnd type="none" w="sm" len="sm"/>
          </a:ln>
          <a:effectLst/>
        </p:spPr>
      </p:cxnSp>
    </p:spTree>
    <p:extLst>
      <p:ext uri="{BB962C8B-B14F-4D97-AF65-F5344CB8AC3E}">
        <p14:creationId xmlns:p14="http://schemas.microsoft.com/office/powerpoint/2010/main" val="2724342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649E27-282A-4154-BB6B-F17203DB5EB1}"/>
              </a:ext>
            </a:extLst>
          </p:cNvPr>
          <p:cNvSpPr>
            <a:spLocks noGrp="1"/>
          </p:cNvSpPr>
          <p:nvPr>
            <p:ph type="title"/>
          </p:nvPr>
        </p:nvSpPr>
        <p:spPr>
          <a:xfrm>
            <a:off x="533400" y="353643"/>
            <a:ext cx="8359080" cy="698500"/>
          </a:xfrm>
        </p:spPr>
        <p:txBody>
          <a:bodyPr/>
          <a:lstStyle/>
          <a:p>
            <a:r>
              <a:rPr lang="en-US" dirty="0"/>
              <a:t>Sources </a:t>
            </a:r>
            <a:r>
              <a:rPr lang="en-US" dirty="0" err="1"/>
              <a:t>potentielles</a:t>
            </a:r>
            <a:r>
              <a:rPr lang="en-US" dirty="0"/>
              <a:t> de </a:t>
            </a:r>
            <a:r>
              <a:rPr lang="en-US" dirty="0" err="1"/>
              <a:t>carences</a:t>
            </a:r>
            <a:r>
              <a:rPr lang="en-US" dirty="0"/>
              <a:t> </a:t>
            </a:r>
            <a:r>
              <a:rPr lang="en-US" dirty="0" err="1"/>
              <a:t>en</a:t>
            </a:r>
            <a:r>
              <a:rPr lang="en-US" dirty="0"/>
              <a:t> matière </a:t>
            </a:r>
            <a:r>
              <a:rPr lang="en-US" dirty="0" err="1"/>
              <a:t>d'hygiène</a:t>
            </a:r>
            <a:r>
              <a:rPr lang="en-US" dirty="0"/>
              <a:t> dans le lait</a:t>
            </a:r>
          </a:p>
        </p:txBody>
      </p:sp>
      <p:pic>
        <p:nvPicPr>
          <p:cNvPr id="4" name="Grafik 5">
            <a:extLst>
              <a:ext uri="{FF2B5EF4-FFF2-40B4-BE49-F238E27FC236}">
                <a16:creationId xmlns:a16="http://schemas.microsoft.com/office/drawing/2014/main" id="{A451DE0C-6C1D-4DF6-B845-43BA3BA9D4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189" y="1136551"/>
            <a:ext cx="8258814" cy="4645266"/>
          </a:xfrm>
          <a:prstGeom prst="rect">
            <a:avLst/>
          </a:prstGeom>
        </p:spPr>
      </p:pic>
      <p:sp>
        <p:nvSpPr>
          <p:cNvPr id="6" name="Rechteck 5">
            <a:extLst>
              <a:ext uri="{FF2B5EF4-FFF2-40B4-BE49-F238E27FC236}">
                <a16:creationId xmlns:a16="http://schemas.microsoft.com/office/drawing/2014/main" id="{7111030F-5153-4969-BF42-ED41F91D8E21}"/>
              </a:ext>
            </a:extLst>
          </p:cNvPr>
          <p:cNvSpPr/>
          <p:nvPr/>
        </p:nvSpPr>
        <p:spPr>
          <a:xfrm>
            <a:off x="2881880" y="5215642"/>
            <a:ext cx="2635782" cy="50580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err="1"/>
              <a:t>Résidus</a:t>
            </a:r>
            <a:r>
              <a:rPr lang="en-US" sz="1600" b="0" dirty="0"/>
              <a:t> de </a:t>
            </a:r>
            <a:r>
              <a:rPr lang="en-US" sz="1600" b="0" dirty="0" err="1"/>
              <a:t>médicaments</a:t>
            </a:r>
            <a:endParaRPr lang="en-US" sz="1600" b="0" dirty="0"/>
          </a:p>
        </p:txBody>
      </p:sp>
      <p:sp>
        <p:nvSpPr>
          <p:cNvPr id="7" name="Content Placeholder 2">
            <a:extLst>
              <a:ext uri="{FF2B5EF4-FFF2-40B4-BE49-F238E27FC236}">
                <a16:creationId xmlns:a16="http://schemas.microsoft.com/office/drawing/2014/main" id="{E007985D-1210-494C-9061-5F15EE77B36A}"/>
              </a:ext>
            </a:extLst>
          </p:cNvPr>
          <p:cNvSpPr txBox="1">
            <a:spLocks/>
          </p:cNvSpPr>
          <p:nvPr/>
        </p:nvSpPr>
        <p:spPr bwMode="auto">
          <a:xfrm>
            <a:off x="3603521" y="2761854"/>
            <a:ext cx="1677411" cy="502305"/>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dirty="0">
                <a:latin typeface="Arial" charset="0"/>
                <a:ea typeface="+mn-ea"/>
                <a:cs typeface="+mn-cs"/>
              </a:rPr>
              <a:t>Aliments </a:t>
            </a:r>
            <a:r>
              <a:rPr lang="en-US" sz="1600" b="0" kern="1200" dirty="0" err="1">
                <a:latin typeface="Arial" charset="0"/>
                <a:ea typeface="+mn-ea"/>
                <a:cs typeface="+mn-cs"/>
              </a:rPr>
              <a:t>moisis</a:t>
            </a:r>
          </a:p>
        </p:txBody>
      </p:sp>
      <p:sp>
        <p:nvSpPr>
          <p:cNvPr id="10" name="Rechteck 9">
            <a:extLst>
              <a:ext uri="{FF2B5EF4-FFF2-40B4-BE49-F238E27FC236}">
                <a16:creationId xmlns:a16="http://schemas.microsoft.com/office/drawing/2014/main" id="{C3F96570-9278-4EFD-91D8-7A2FEB312238}"/>
              </a:ext>
            </a:extLst>
          </p:cNvPr>
          <p:cNvSpPr/>
          <p:nvPr/>
        </p:nvSpPr>
        <p:spPr>
          <a:xfrm>
            <a:off x="240771" y="3459184"/>
            <a:ext cx="2772741" cy="50580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Mauvaise </a:t>
            </a:r>
            <a:r>
              <a:rPr lang="en-US" sz="1600" b="0" dirty="0" err="1"/>
              <a:t>hygiène</a:t>
            </a:r>
            <a:r>
              <a:rPr lang="en-US" sz="1600" b="0" dirty="0"/>
              <a:t> à </a:t>
            </a:r>
            <a:r>
              <a:rPr lang="en-US" sz="1600" b="0" dirty="0" err="1"/>
              <a:t>l'étable</a:t>
            </a:r>
            <a:endParaRPr lang="en-US" sz="1600" b="0" dirty="0"/>
          </a:p>
        </p:txBody>
      </p:sp>
      <p:sp>
        <p:nvSpPr>
          <p:cNvPr id="11" name="Rechteck 10">
            <a:extLst>
              <a:ext uri="{FF2B5EF4-FFF2-40B4-BE49-F238E27FC236}">
                <a16:creationId xmlns:a16="http://schemas.microsoft.com/office/drawing/2014/main" id="{D409F198-0663-4A07-814F-701FC37C88D7}"/>
              </a:ext>
            </a:extLst>
          </p:cNvPr>
          <p:cNvSpPr/>
          <p:nvPr/>
        </p:nvSpPr>
        <p:spPr>
          <a:xfrm>
            <a:off x="4353169" y="3889485"/>
            <a:ext cx="1855527" cy="631265"/>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Mauvaise </a:t>
            </a:r>
            <a:r>
              <a:rPr lang="en-US" sz="1600" b="0" dirty="0" err="1"/>
              <a:t>hygiène</a:t>
            </a:r>
            <a:r>
              <a:rPr lang="en-US" sz="1600" b="0" dirty="0"/>
              <a:t> </a:t>
            </a:r>
            <a:r>
              <a:rPr lang="en-US" sz="1600" b="0" dirty="0" err="1"/>
              <a:t>lors</a:t>
            </a:r>
            <a:r>
              <a:rPr lang="en-US" sz="1600" b="0" dirty="0"/>
              <a:t> de la traite</a:t>
            </a:r>
          </a:p>
        </p:txBody>
      </p:sp>
      <p:sp>
        <p:nvSpPr>
          <p:cNvPr id="12" name="Rechteck 11">
            <a:extLst>
              <a:ext uri="{FF2B5EF4-FFF2-40B4-BE49-F238E27FC236}">
                <a16:creationId xmlns:a16="http://schemas.microsoft.com/office/drawing/2014/main" id="{E96C9ED3-DB71-4E36-9098-CFDED59E4DA9}"/>
              </a:ext>
            </a:extLst>
          </p:cNvPr>
          <p:cNvSpPr/>
          <p:nvPr/>
        </p:nvSpPr>
        <p:spPr>
          <a:xfrm>
            <a:off x="5942973" y="2450535"/>
            <a:ext cx="2647636" cy="50580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Stockage inadéquat du lait</a:t>
            </a:r>
          </a:p>
        </p:txBody>
      </p:sp>
      <p:sp>
        <p:nvSpPr>
          <p:cNvPr id="13" name="Rechteck 12">
            <a:extLst>
              <a:ext uri="{FF2B5EF4-FFF2-40B4-BE49-F238E27FC236}">
                <a16:creationId xmlns:a16="http://schemas.microsoft.com/office/drawing/2014/main" id="{DC062A60-E031-4DB1-A67A-D268F0272AC3}"/>
              </a:ext>
            </a:extLst>
          </p:cNvPr>
          <p:cNvSpPr/>
          <p:nvPr/>
        </p:nvSpPr>
        <p:spPr>
          <a:xfrm>
            <a:off x="7020491" y="3730552"/>
            <a:ext cx="1584512" cy="1176873"/>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err="1"/>
              <a:t>Hygiène</a:t>
            </a:r>
            <a:r>
              <a:rPr lang="en-US" sz="1600" b="0" dirty="0"/>
              <a:t> </a:t>
            </a:r>
            <a:r>
              <a:rPr lang="en-US" sz="1600" b="0" dirty="0" err="1"/>
              <a:t>insuffisante</a:t>
            </a:r>
            <a:r>
              <a:rPr lang="en-US" sz="1600" b="0" dirty="0"/>
              <a:t> </a:t>
            </a:r>
            <a:r>
              <a:rPr lang="en-US" sz="1600" b="0" dirty="0" err="1"/>
              <a:t>lors</a:t>
            </a:r>
            <a:r>
              <a:rPr lang="en-US" sz="1600" b="0" dirty="0"/>
              <a:t> de la </a:t>
            </a:r>
            <a:r>
              <a:rPr lang="en-US" sz="1600" b="0" dirty="0" err="1"/>
              <a:t>consommation</a:t>
            </a:r>
            <a:endParaRPr lang="en-US" sz="1600" b="0" dirty="0"/>
          </a:p>
        </p:txBody>
      </p:sp>
      <p:sp>
        <p:nvSpPr>
          <p:cNvPr id="14" name="Rechteck 13">
            <a:extLst>
              <a:ext uri="{FF2B5EF4-FFF2-40B4-BE49-F238E27FC236}">
                <a16:creationId xmlns:a16="http://schemas.microsoft.com/office/drawing/2014/main" id="{46B4795F-CD72-4D01-B261-1A55EF0BA5CE}"/>
              </a:ext>
            </a:extLst>
          </p:cNvPr>
          <p:cNvSpPr/>
          <p:nvPr/>
        </p:nvSpPr>
        <p:spPr>
          <a:xfrm>
            <a:off x="6017847" y="1444769"/>
            <a:ext cx="2647636" cy="50580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Transport inadéquat du lait</a:t>
            </a:r>
            <a:endParaRPr lang="en-GB" sz="1600" b="0" dirty="0"/>
          </a:p>
        </p:txBody>
      </p:sp>
    </p:spTree>
    <p:extLst>
      <p:ext uri="{BB962C8B-B14F-4D97-AF65-F5344CB8AC3E}">
        <p14:creationId xmlns:p14="http://schemas.microsoft.com/office/powerpoint/2010/main" val="24736763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Chapitre 12 - Économie et </a:t>
            </a:r>
            <a:r>
              <a:rPr lang="de-DE" err="1">
                <a:ea typeface="ＭＳ Ｐゴシック"/>
              </a:rPr>
              <a:t>certification</a:t>
            </a:r>
            <a:endParaRPr lang="de-DE"/>
          </a:p>
        </p:txBody>
      </p:sp>
    </p:spTree>
    <p:extLst>
      <p:ext uri="{BB962C8B-B14F-4D97-AF65-F5344CB8AC3E}">
        <p14:creationId xmlns:p14="http://schemas.microsoft.com/office/powerpoint/2010/main" val="1118749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39F7D-929A-6EBE-9DDA-346E84975074}"/>
              </a:ext>
            </a:extLst>
          </p:cNvPr>
          <p:cNvSpPr>
            <a:spLocks noGrp="1"/>
          </p:cNvSpPr>
          <p:nvPr>
            <p:ph type="title"/>
          </p:nvPr>
        </p:nvSpPr>
        <p:spPr>
          <a:xfrm>
            <a:off x="671509" y="207160"/>
            <a:ext cx="5319099" cy="1022784"/>
          </a:xfrm>
        </p:spPr>
        <p:txBody>
          <a:bodyPr>
            <a:normAutofit/>
          </a:bodyPr>
          <a:lstStyle/>
          <a:p>
            <a:r>
              <a:rPr lang="de-DE" dirty="0" err="1">
                <a:ea typeface="ＭＳ Ｐゴシック"/>
              </a:rPr>
              <a:t>Découpes</a:t>
            </a:r>
            <a:r>
              <a:rPr lang="de-DE" dirty="0">
                <a:ea typeface="ＭＳ Ｐゴシック"/>
              </a:rPr>
              <a:t> de </a:t>
            </a:r>
            <a:r>
              <a:rPr lang="de-DE" dirty="0" err="1">
                <a:ea typeface="ＭＳ Ｐゴシック"/>
              </a:rPr>
              <a:t>viande</a:t>
            </a:r>
            <a:r>
              <a:rPr lang="de-DE" dirty="0">
                <a:ea typeface="ＭＳ Ｐゴシック"/>
              </a:rPr>
              <a:t> bovine</a:t>
            </a:r>
            <a:endParaRPr lang="de-DE" dirty="0"/>
          </a:p>
        </p:txBody>
      </p:sp>
      <p:grpSp>
        <p:nvGrpSpPr>
          <p:cNvPr id="26" name="Gruppieren 25">
            <a:extLst>
              <a:ext uri="{FF2B5EF4-FFF2-40B4-BE49-F238E27FC236}">
                <a16:creationId xmlns:a16="http://schemas.microsoft.com/office/drawing/2014/main" id="{70060F9C-5539-44C5-BB18-457787AFB623}"/>
              </a:ext>
            </a:extLst>
          </p:cNvPr>
          <p:cNvGrpSpPr/>
          <p:nvPr/>
        </p:nvGrpSpPr>
        <p:grpSpPr>
          <a:xfrm>
            <a:off x="1871700" y="1536266"/>
            <a:ext cx="4914546" cy="3202539"/>
            <a:chOff x="611560" y="1420244"/>
            <a:chExt cx="6552728" cy="4270052"/>
          </a:xfrm>
        </p:grpSpPr>
        <p:pic>
          <p:nvPicPr>
            <p:cNvPr id="6" name="Grafik 5">
              <a:extLst>
                <a:ext uri="{FF2B5EF4-FFF2-40B4-BE49-F238E27FC236}">
                  <a16:creationId xmlns:a16="http://schemas.microsoft.com/office/drawing/2014/main" id="{AA578BC1-271A-4767-BF60-22633AB7D9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560" y="1420244"/>
              <a:ext cx="6552728" cy="4270052"/>
            </a:xfrm>
            <a:prstGeom prst="rect">
              <a:avLst/>
            </a:prstGeom>
          </p:spPr>
        </p:pic>
        <p:sp>
          <p:nvSpPr>
            <p:cNvPr id="5" name="Freihandform: Form 4">
              <a:extLst>
                <a:ext uri="{FF2B5EF4-FFF2-40B4-BE49-F238E27FC236}">
                  <a16:creationId xmlns:a16="http://schemas.microsoft.com/office/drawing/2014/main" id="{C1E596EF-6C6B-42E1-A120-2F8FA83D8E6E}"/>
                </a:ext>
              </a:extLst>
            </p:cNvPr>
            <p:cNvSpPr/>
            <p:nvPr/>
          </p:nvSpPr>
          <p:spPr bwMode="auto">
            <a:xfrm>
              <a:off x="1207141" y="2992756"/>
              <a:ext cx="564814" cy="366779"/>
            </a:xfrm>
            <a:custGeom>
              <a:avLst/>
              <a:gdLst>
                <a:gd name="connsiteX0" fmla="*/ 874 w 564814"/>
                <a:gd name="connsiteY0" fmla="*/ 362840 h 366779"/>
                <a:gd name="connsiteX1" fmla="*/ 386767 w 564814"/>
                <a:gd name="connsiteY1" fmla="*/ 18892 h 366779"/>
                <a:gd name="connsiteX2" fmla="*/ 546158 w 564814"/>
                <a:gd name="connsiteY2" fmla="*/ 60837 h 366779"/>
                <a:gd name="connsiteX3" fmla="*/ 504213 w 564814"/>
                <a:gd name="connsiteY3" fmla="*/ 195061 h 366779"/>
                <a:gd name="connsiteX4" fmla="*/ 874 w 564814"/>
                <a:gd name="connsiteY4" fmla="*/ 362840 h 36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14" h="366779">
                  <a:moveTo>
                    <a:pt x="874" y="362840"/>
                  </a:moveTo>
                  <a:cubicBezTo>
                    <a:pt x="-18700" y="333478"/>
                    <a:pt x="295886" y="69226"/>
                    <a:pt x="386767" y="18892"/>
                  </a:cubicBezTo>
                  <a:cubicBezTo>
                    <a:pt x="477648" y="-31442"/>
                    <a:pt x="526584" y="31475"/>
                    <a:pt x="546158" y="60837"/>
                  </a:cubicBezTo>
                  <a:cubicBezTo>
                    <a:pt x="565732" y="90198"/>
                    <a:pt x="589501" y="140533"/>
                    <a:pt x="504213" y="195061"/>
                  </a:cubicBezTo>
                  <a:cubicBezTo>
                    <a:pt x="418925" y="249589"/>
                    <a:pt x="20448" y="392202"/>
                    <a:pt x="874" y="362840"/>
                  </a:cubicBezTo>
                  <a:close/>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7" name="Freihandform: Form 6">
              <a:extLst>
                <a:ext uri="{FF2B5EF4-FFF2-40B4-BE49-F238E27FC236}">
                  <a16:creationId xmlns:a16="http://schemas.microsoft.com/office/drawing/2014/main" id="{42F8E2AD-36A4-47BF-9D4E-84521415A256}"/>
                </a:ext>
              </a:extLst>
            </p:cNvPr>
            <p:cNvSpPr/>
            <p:nvPr/>
          </p:nvSpPr>
          <p:spPr bwMode="auto">
            <a:xfrm rot="21288460">
              <a:off x="2050772" y="2224010"/>
              <a:ext cx="332840" cy="1179296"/>
            </a:xfrm>
            <a:custGeom>
              <a:avLst/>
              <a:gdLst>
                <a:gd name="connsiteX0" fmla="*/ 402806 w 402806"/>
                <a:gd name="connsiteY0" fmla="*/ 0 h 1224792"/>
                <a:gd name="connsiteX1" fmla="*/ 33691 w 402806"/>
                <a:gd name="connsiteY1" fmla="*/ 645952 h 1224792"/>
                <a:gd name="connsiteX2" fmla="*/ 16913 w 402806"/>
                <a:gd name="connsiteY2" fmla="*/ 1224792 h 1224792"/>
                <a:gd name="connsiteX3" fmla="*/ 16913 w 402806"/>
                <a:gd name="connsiteY3" fmla="*/ 1224792 h 1224792"/>
              </a:gdLst>
              <a:ahLst/>
              <a:cxnLst>
                <a:cxn ang="0">
                  <a:pos x="connsiteX0" y="connsiteY0"/>
                </a:cxn>
                <a:cxn ang="0">
                  <a:pos x="connsiteX1" y="connsiteY1"/>
                </a:cxn>
                <a:cxn ang="0">
                  <a:pos x="connsiteX2" y="connsiteY2"/>
                </a:cxn>
                <a:cxn ang="0">
                  <a:pos x="connsiteX3" y="connsiteY3"/>
                </a:cxn>
              </a:cxnLst>
              <a:rect l="l" t="t" r="r" b="b"/>
              <a:pathLst>
                <a:path w="402806" h="1224792">
                  <a:moveTo>
                    <a:pt x="402806" y="0"/>
                  </a:moveTo>
                  <a:cubicBezTo>
                    <a:pt x="250406" y="220910"/>
                    <a:pt x="98006" y="441820"/>
                    <a:pt x="33691" y="645952"/>
                  </a:cubicBezTo>
                  <a:cubicBezTo>
                    <a:pt x="-30624" y="850084"/>
                    <a:pt x="16913" y="1224792"/>
                    <a:pt x="16913" y="1224792"/>
                  </a:cubicBezTo>
                  <a:lnTo>
                    <a:pt x="16913" y="1224792"/>
                  </a:ln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8" name="Freihandform: Form 7">
              <a:extLst>
                <a:ext uri="{FF2B5EF4-FFF2-40B4-BE49-F238E27FC236}">
                  <a16:creationId xmlns:a16="http://schemas.microsoft.com/office/drawing/2014/main" id="{C5D1DB91-C4A2-4756-A5EB-F7F5ED6AC78F}"/>
                </a:ext>
              </a:extLst>
            </p:cNvPr>
            <p:cNvSpPr/>
            <p:nvPr/>
          </p:nvSpPr>
          <p:spPr bwMode="auto">
            <a:xfrm>
              <a:off x="3154126" y="2088859"/>
              <a:ext cx="402806" cy="2114025"/>
            </a:xfrm>
            <a:custGeom>
              <a:avLst/>
              <a:gdLst>
                <a:gd name="connsiteX0" fmla="*/ 317017 w 577076"/>
                <a:gd name="connsiteY0" fmla="*/ 0 h 2114025"/>
                <a:gd name="connsiteX1" fmla="*/ 6625 w 577076"/>
                <a:gd name="connsiteY1" fmla="*/ 1115735 h 2114025"/>
                <a:gd name="connsiteX2" fmla="*/ 577076 w 577076"/>
                <a:gd name="connsiteY2" fmla="*/ 2114025 h 2114025"/>
                <a:gd name="connsiteX3" fmla="*/ 577076 w 577076"/>
                <a:gd name="connsiteY3" fmla="*/ 2114025 h 2114025"/>
              </a:gdLst>
              <a:ahLst/>
              <a:cxnLst>
                <a:cxn ang="0">
                  <a:pos x="connsiteX0" y="connsiteY0"/>
                </a:cxn>
                <a:cxn ang="0">
                  <a:pos x="connsiteX1" y="connsiteY1"/>
                </a:cxn>
                <a:cxn ang="0">
                  <a:pos x="connsiteX2" y="connsiteY2"/>
                </a:cxn>
                <a:cxn ang="0">
                  <a:pos x="connsiteX3" y="connsiteY3"/>
                </a:cxn>
              </a:cxnLst>
              <a:rect l="l" t="t" r="r" b="b"/>
              <a:pathLst>
                <a:path w="577076" h="2114025">
                  <a:moveTo>
                    <a:pt x="317017" y="0"/>
                  </a:moveTo>
                  <a:cubicBezTo>
                    <a:pt x="140149" y="381699"/>
                    <a:pt x="-36718" y="763398"/>
                    <a:pt x="6625" y="1115735"/>
                  </a:cubicBezTo>
                  <a:cubicBezTo>
                    <a:pt x="49968" y="1468072"/>
                    <a:pt x="577076" y="2114025"/>
                    <a:pt x="577076" y="2114025"/>
                  </a:cubicBezTo>
                  <a:lnTo>
                    <a:pt x="577076" y="2114025"/>
                  </a:ln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10" name="Freihandform: Form 9">
              <a:extLst>
                <a:ext uri="{FF2B5EF4-FFF2-40B4-BE49-F238E27FC236}">
                  <a16:creationId xmlns:a16="http://schemas.microsoft.com/office/drawing/2014/main" id="{BB40A09A-A2A6-48C1-A753-E44473BF10E5}"/>
                </a:ext>
              </a:extLst>
            </p:cNvPr>
            <p:cNvSpPr/>
            <p:nvPr/>
          </p:nvSpPr>
          <p:spPr bwMode="auto">
            <a:xfrm>
              <a:off x="2312832" y="2181138"/>
              <a:ext cx="254199" cy="1409350"/>
            </a:xfrm>
            <a:custGeom>
              <a:avLst/>
              <a:gdLst>
                <a:gd name="connsiteX0" fmla="*/ 254199 w 254199"/>
                <a:gd name="connsiteY0" fmla="*/ 0 h 1409350"/>
                <a:gd name="connsiteX1" fmla="*/ 36085 w 254199"/>
                <a:gd name="connsiteY1" fmla="*/ 805343 h 1409350"/>
                <a:gd name="connsiteX2" fmla="*/ 2529 w 254199"/>
                <a:gd name="connsiteY2" fmla="*/ 1409350 h 1409350"/>
              </a:gdLst>
              <a:ahLst/>
              <a:cxnLst>
                <a:cxn ang="0">
                  <a:pos x="connsiteX0" y="connsiteY0"/>
                </a:cxn>
                <a:cxn ang="0">
                  <a:pos x="connsiteX1" y="connsiteY1"/>
                </a:cxn>
                <a:cxn ang="0">
                  <a:pos x="connsiteX2" y="connsiteY2"/>
                </a:cxn>
              </a:cxnLst>
              <a:rect l="l" t="t" r="r" b="b"/>
              <a:pathLst>
                <a:path w="254199" h="1409350">
                  <a:moveTo>
                    <a:pt x="254199" y="0"/>
                  </a:moveTo>
                  <a:cubicBezTo>
                    <a:pt x="166114" y="285225"/>
                    <a:pt x="78030" y="570451"/>
                    <a:pt x="36085" y="805343"/>
                  </a:cubicBezTo>
                  <a:cubicBezTo>
                    <a:pt x="-5860" y="1040235"/>
                    <a:pt x="-1666" y="1224792"/>
                    <a:pt x="2529" y="1409350"/>
                  </a:cubicBez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11" name="Freihandform: Form 10">
              <a:extLst>
                <a:ext uri="{FF2B5EF4-FFF2-40B4-BE49-F238E27FC236}">
                  <a16:creationId xmlns:a16="http://schemas.microsoft.com/office/drawing/2014/main" id="{F9521031-6817-4F4E-9363-4E9F188463E3}"/>
                </a:ext>
              </a:extLst>
            </p:cNvPr>
            <p:cNvSpPr/>
            <p:nvPr/>
          </p:nvSpPr>
          <p:spPr bwMode="auto">
            <a:xfrm>
              <a:off x="4420998" y="2181138"/>
              <a:ext cx="68081" cy="1761688"/>
            </a:xfrm>
            <a:custGeom>
              <a:avLst/>
              <a:gdLst>
                <a:gd name="connsiteX0" fmla="*/ 33556 w 68081"/>
                <a:gd name="connsiteY0" fmla="*/ 0 h 1761688"/>
                <a:gd name="connsiteX1" fmla="*/ 67112 w 68081"/>
                <a:gd name="connsiteY1" fmla="*/ 914400 h 1761688"/>
                <a:gd name="connsiteX2" fmla="*/ 0 w 68081"/>
                <a:gd name="connsiteY2" fmla="*/ 1761688 h 1761688"/>
              </a:gdLst>
              <a:ahLst/>
              <a:cxnLst>
                <a:cxn ang="0">
                  <a:pos x="connsiteX0" y="connsiteY0"/>
                </a:cxn>
                <a:cxn ang="0">
                  <a:pos x="connsiteX1" y="connsiteY1"/>
                </a:cxn>
                <a:cxn ang="0">
                  <a:pos x="connsiteX2" y="connsiteY2"/>
                </a:cxn>
              </a:cxnLst>
              <a:rect l="l" t="t" r="r" b="b"/>
              <a:pathLst>
                <a:path w="68081" h="1761688">
                  <a:moveTo>
                    <a:pt x="33556" y="0"/>
                  </a:moveTo>
                  <a:cubicBezTo>
                    <a:pt x="53130" y="310392"/>
                    <a:pt x="72705" y="620785"/>
                    <a:pt x="67112" y="914400"/>
                  </a:cubicBezTo>
                  <a:cubicBezTo>
                    <a:pt x="61519" y="1208015"/>
                    <a:pt x="30759" y="1484851"/>
                    <a:pt x="0" y="1761688"/>
                  </a:cubicBez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12" name="Freihandform: Form 11">
              <a:extLst>
                <a:ext uri="{FF2B5EF4-FFF2-40B4-BE49-F238E27FC236}">
                  <a16:creationId xmlns:a16="http://schemas.microsoft.com/office/drawing/2014/main" id="{6E9E0E82-407C-4EA8-ACC2-719E3C21CAC2}"/>
                </a:ext>
              </a:extLst>
            </p:cNvPr>
            <p:cNvSpPr/>
            <p:nvPr/>
          </p:nvSpPr>
          <p:spPr bwMode="auto">
            <a:xfrm>
              <a:off x="2191024" y="3345032"/>
              <a:ext cx="4293666" cy="413236"/>
            </a:xfrm>
            <a:custGeom>
              <a:avLst/>
              <a:gdLst>
                <a:gd name="connsiteX0" fmla="*/ 115948 w 4293666"/>
                <a:gd name="connsiteY0" fmla="*/ 2175 h 413236"/>
                <a:gd name="connsiteX1" fmla="*/ 48837 w 4293666"/>
                <a:gd name="connsiteY1" fmla="*/ 2175 h 413236"/>
                <a:gd name="connsiteX2" fmla="*/ 2271919 w 4293666"/>
                <a:gd name="connsiteY2" fmla="*/ 60898 h 413236"/>
                <a:gd name="connsiteX3" fmla="*/ 3119207 w 4293666"/>
                <a:gd name="connsiteY3" fmla="*/ 161566 h 413236"/>
                <a:gd name="connsiteX4" fmla="*/ 3731604 w 4293666"/>
                <a:gd name="connsiteY4" fmla="*/ 362902 h 413236"/>
                <a:gd name="connsiteX5" fmla="*/ 4293666 w 4293666"/>
                <a:gd name="connsiteY5" fmla="*/ 413236 h 4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3666" h="413236">
                  <a:moveTo>
                    <a:pt x="115948" y="2175"/>
                  </a:moveTo>
                  <a:cubicBezTo>
                    <a:pt x="-97272" y="-2719"/>
                    <a:pt x="48837" y="2175"/>
                    <a:pt x="48837" y="2175"/>
                  </a:cubicBezTo>
                  <a:lnTo>
                    <a:pt x="2271919" y="60898"/>
                  </a:lnTo>
                  <a:cubicBezTo>
                    <a:pt x="2783647" y="87463"/>
                    <a:pt x="2875926" y="111232"/>
                    <a:pt x="3119207" y="161566"/>
                  </a:cubicBezTo>
                  <a:cubicBezTo>
                    <a:pt x="3362488" y="211900"/>
                    <a:pt x="3535861" y="320957"/>
                    <a:pt x="3731604" y="362902"/>
                  </a:cubicBezTo>
                  <a:cubicBezTo>
                    <a:pt x="3927347" y="404847"/>
                    <a:pt x="4110506" y="409041"/>
                    <a:pt x="4293666" y="413236"/>
                  </a:cubicBez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14" name="Freihandform: Form 13">
              <a:extLst>
                <a:ext uri="{FF2B5EF4-FFF2-40B4-BE49-F238E27FC236}">
                  <a16:creationId xmlns:a16="http://schemas.microsoft.com/office/drawing/2014/main" id="{22D86CDA-F9C5-4D0A-B380-E02C7766DF15}"/>
                </a:ext>
              </a:extLst>
            </p:cNvPr>
            <p:cNvSpPr/>
            <p:nvPr/>
          </p:nvSpPr>
          <p:spPr bwMode="auto">
            <a:xfrm>
              <a:off x="5654180" y="1979802"/>
              <a:ext cx="311270" cy="1770077"/>
            </a:xfrm>
            <a:custGeom>
              <a:avLst/>
              <a:gdLst>
                <a:gd name="connsiteX0" fmla="*/ 0 w 311270"/>
                <a:gd name="connsiteY0" fmla="*/ 1770077 h 1770077"/>
                <a:gd name="connsiteX1" fmla="*/ 243281 w 311270"/>
                <a:gd name="connsiteY1" fmla="*/ 1199626 h 1770077"/>
                <a:gd name="connsiteX2" fmla="*/ 310392 w 311270"/>
                <a:gd name="connsiteY2" fmla="*/ 520117 h 1770077"/>
                <a:gd name="connsiteX3" fmla="*/ 209725 w 311270"/>
                <a:gd name="connsiteY3" fmla="*/ 0 h 1770077"/>
              </a:gdLst>
              <a:ahLst/>
              <a:cxnLst>
                <a:cxn ang="0">
                  <a:pos x="connsiteX0" y="connsiteY0"/>
                </a:cxn>
                <a:cxn ang="0">
                  <a:pos x="connsiteX1" y="connsiteY1"/>
                </a:cxn>
                <a:cxn ang="0">
                  <a:pos x="connsiteX2" y="connsiteY2"/>
                </a:cxn>
                <a:cxn ang="0">
                  <a:pos x="connsiteX3" y="connsiteY3"/>
                </a:cxn>
              </a:cxnLst>
              <a:rect l="l" t="t" r="r" b="b"/>
              <a:pathLst>
                <a:path w="311270" h="1770077">
                  <a:moveTo>
                    <a:pt x="0" y="1770077"/>
                  </a:moveTo>
                  <a:cubicBezTo>
                    <a:pt x="95774" y="1589015"/>
                    <a:pt x="191549" y="1407953"/>
                    <a:pt x="243281" y="1199626"/>
                  </a:cubicBezTo>
                  <a:cubicBezTo>
                    <a:pt x="295013" y="991299"/>
                    <a:pt x="315985" y="720055"/>
                    <a:pt x="310392" y="520117"/>
                  </a:cubicBezTo>
                  <a:cubicBezTo>
                    <a:pt x="304799" y="320179"/>
                    <a:pt x="257262" y="160089"/>
                    <a:pt x="209725" y="0"/>
                  </a:cubicBez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15" name="Freihandform: Form 14">
              <a:extLst>
                <a:ext uri="{FF2B5EF4-FFF2-40B4-BE49-F238E27FC236}">
                  <a16:creationId xmlns:a16="http://schemas.microsoft.com/office/drawing/2014/main" id="{8BD9C842-9186-40B4-AD6C-F3B169906B85}"/>
                </a:ext>
              </a:extLst>
            </p:cNvPr>
            <p:cNvSpPr/>
            <p:nvPr/>
          </p:nvSpPr>
          <p:spPr bwMode="auto">
            <a:xfrm>
              <a:off x="4655890" y="2256639"/>
              <a:ext cx="1283516" cy="252929"/>
            </a:xfrm>
            <a:custGeom>
              <a:avLst/>
              <a:gdLst>
                <a:gd name="connsiteX0" fmla="*/ 1275127 w 1283516"/>
                <a:gd name="connsiteY0" fmla="*/ 0 h 252929"/>
                <a:gd name="connsiteX1" fmla="*/ 285226 w 1283516"/>
                <a:gd name="connsiteY1" fmla="*/ 58722 h 252929"/>
                <a:gd name="connsiteX2" fmla="*/ 0 w 1283516"/>
                <a:gd name="connsiteY2" fmla="*/ 226502 h 252929"/>
                <a:gd name="connsiteX3" fmla="*/ 285226 w 1283516"/>
                <a:gd name="connsiteY3" fmla="*/ 251669 h 252929"/>
                <a:gd name="connsiteX4" fmla="*/ 1283516 w 1283516"/>
                <a:gd name="connsiteY4" fmla="*/ 218113 h 25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516" h="252929">
                  <a:moveTo>
                    <a:pt x="1275127" y="0"/>
                  </a:moveTo>
                  <a:cubicBezTo>
                    <a:pt x="886437" y="10486"/>
                    <a:pt x="497747" y="20972"/>
                    <a:pt x="285226" y="58722"/>
                  </a:cubicBezTo>
                  <a:cubicBezTo>
                    <a:pt x="72705" y="96472"/>
                    <a:pt x="0" y="194344"/>
                    <a:pt x="0" y="226502"/>
                  </a:cubicBezTo>
                  <a:cubicBezTo>
                    <a:pt x="0" y="258660"/>
                    <a:pt x="71307" y="253067"/>
                    <a:pt x="285226" y="251669"/>
                  </a:cubicBezTo>
                  <a:cubicBezTo>
                    <a:pt x="499145" y="250271"/>
                    <a:pt x="891330" y="234192"/>
                    <a:pt x="1283516" y="218113"/>
                  </a:cubicBez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16" name="Freihandform: Form 15">
              <a:extLst>
                <a:ext uri="{FF2B5EF4-FFF2-40B4-BE49-F238E27FC236}">
                  <a16:creationId xmlns:a16="http://schemas.microsoft.com/office/drawing/2014/main" id="{79BECB19-DD1B-48D6-92FB-56F86ED911F0}"/>
                </a:ext>
              </a:extLst>
            </p:cNvPr>
            <p:cNvSpPr/>
            <p:nvPr/>
          </p:nvSpPr>
          <p:spPr bwMode="auto">
            <a:xfrm>
              <a:off x="4932727" y="2508308"/>
              <a:ext cx="75501" cy="947956"/>
            </a:xfrm>
            <a:custGeom>
              <a:avLst/>
              <a:gdLst>
                <a:gd name="connsiteX0" fmla="*/ 75501 w 75501"/>
                <a:gd name="connsiteY0" fmla="*/ 0 h 947956"/>
                <a:gd name="connsiteX1" fmla="*/ 0 w 75501"/>
                <a:gd name="connsiteY1" fmla="*/ 947956 h 947956"/>
              </a:gdLst>
              <a:ahLst/>
              <a:cxnLst>
                <a:cxn ang="0">
                  <a:pos x="connsiteX0" y="connsiteY0"/>
                </a:cxn>
                <a:cxn ang="0">
                  <a:pos x="connsiteX1" y="connsiteY1"/>
                </a:cxn>
              </a:cxnLst>
              <a:rect l="l" t="t" r="r" b="b"/>
              <a:pathLst>
                <a:path w="75501" h="947956">
                  <a:moveTo>
                    <a:pt x="75501" y="0"/>
                  </a:moveTo>
                  <a:lnTo>
                    <a:pt x="0" y="947956"/>
                  </a:ln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17" name="Freihandform: Form 16">
              <a:extLst>
                <a:ext uri="{FF2B5EF4-FFF2-40B4-BE49-F238E27FC236}">
                  <a16:creationId xmlns:a16="http://schemas.microsoft.com/office/drawing/2014/main" id="{B2A22E76-EC42-4C84-809C-854F90C693EB}"/>
                </a:ext>
              </a:extLst>
            </p:cNvPr>
            <p:cNvSpPr/>
            <p:nvPr/>
          </p:nvSpPr>
          <p:spPr bwMode="auto">
            <a:xfrm>
              <a:off x="4999839" y="2114026"/>
              <a:ext cx="8389" cy="192946"/>
            </a:xfrm>
            <a:custGeom>
              <a:avLst/>
              <a:gdLst>
                <a:gd name="connsiteX0" fmla="*/ 8389 w 8389"/>
                <a:gd name="connsiteY0" fmla="*/ 192946 h 192946"/>
                <a:gd name="connsiteX1" fmla="*/ 0 w 8389"/>
                <a:gd name="connsiteY1" fmla="*/ 0 h 192946"/>
              </a:gdLst>
              <a:ahLst/>
              <a:cxnLst>
                <a:cxn ang="0">
                  <a:pos x="connsiteX0" y="connsiteY0"/>
                </a:cxn>
                <a:cxn ang="0">
                  <a:pos x="connsiteX1" y="connsiteY1"/>
                </a:cxn>
              </a:cxnLst>
              <a:rect l="l" t="t" r="r" b="b"/>
              <a:pathLst>
                <a:path w="8389" h="192946">
                  <a:moveTo>
                    <a:pt x="8389" y="192946"/>
                  </a:moveTo>
                  <a:lnTo>
                    <a:pt x="0" y="0"/>
                  </a:ln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18" name="Freihandform: Form 17">
              <a:extLst>
                <a:ext uri="{FF2B5EF4-FFF2-40B4-BE49-F238E27FC236}">
                  <a16:creationId xmlns:a16="http://schemas.microsoft.com/office/drawing/2014/main" id="{5FF0A9FE-E3A3-4AF9-827A-FAB7D3E4C9A1}"/>
                </a:ext>
              </a:extLst>
            </p:cNvPr>
            <p:cNvSpPr/>
            <p:nvPr/>
          </p:nvSpPr>
          <p:spPr bwMode="auto">
            <a:xfrm>
              <a:off x="4983061" y="2709644"/>
              <a:ext cx="989900" cy="33556"/>
            </a:xfrm>
            <a:custGeom>
              <a:avLst/>
              <a:gdLst>
                <a:gd name="connsiteX0" fmla="*/ 0 w 989900"/>
                <a:gd name="connsiteY0" fmla="*/ 0 h 33556"/>
                <a:gd name="connsiteX1" fmla="*/ 989900 w 989900"/>
                <a:gd name="connsiteY1" fmla="*/ 33556 h 33556"/>
              </a:gdLst>
              <a:ahLst/>
              <a:cxnLst>
                <a:cxn ang="0">
                  <a:pos x="connsiteX0" y="connsiteY0"/>
                </a:cxn>
                <a:cxn ang="0">
                  <a:pos x="connsiteX1" y="connsiteY1"/>
                </a:cxn>
              </a:cxnLst>
              <a:rect l="l" t="t" r="r" b="b"/>
              <a:pathLst>
                <a:path w="989900" h="33556">
                  <a:moveTo>
                    <a:pt x="0" y="0"/>
                  </a:moveTo>
                  <a:lnTo>
                    <a:pt x="989900" y="33556"/>
                  </a:ln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19" name="Freihandform: Form 18">
              <a:extLst>
                <a:ext uri="{FF2B5EF4-FFF2-40B4-BE49-F238E27FC236}">
                  <a16:creationId xmlns:a16="http://schemas.microsoft.com/office/drawing/2014/main" id="{3305C0B0-265A-477F-9385-888C9886D8F2}"/>
                </a:ext>
              </a:extLst>
            </p:cNvPr>
            <p:cNvSpPr/>
            <p:nvPr/>
          </p:nvSpPr>
          <p:spPr bwMode="auto">
            <a:xfrm>
              <a:off x="6331993" y="2080470"/>
              <a:ext cx="362422" cy="536895"/>
            </a:xfrm>
            <a:custGeom>
              <a:avLst/>
              <a:gdLst>
                <a:gd name="connsiteX0" fmla="*/ 77196 w 362422"/>
                <a:gd name="connsiteY0" fmla="*/ 0 h 536895"/>
                <a:gd name="connsiteX1" fmla="*/ 18473 w 362422"/>
                <a:gd name="connsiteY1" fmla="*/ 251669 h 536895"/>
                <a:gd name="connsiteX2" fmla="*/ 362422 w 362422"/>
                <a:gd name="connsiteY2" fmla="*/ 536895 h 536895"/>
              </a:gdLst>
              <a:ahLst/>
              <a:cxnLst>
                <a:cxn ang="0">
                  <a:pos x="connsiteX0" y="connsiteY0"/>
                </a:cxn>
                <a:cxn ang="0">
                  <a:pos x="connsiteX1" y="connsiteY1"/>
                </a:cxn>
                <a:cxn ang="0">
                  <a:pos x="connsiteX2" y="connsiteY2"/>
                </a:cxn>
              </a:cxnLst>
              <a:rect l="l" t="t" r="r" b="b"/>
              <a:pathLst>
                <a:path w="362422" h="536895">
                  <a:moveTo>
                    <a:pt x="77196" y="0"/>
                  </a:moveTo>
                  <a:cubicBezTo>
                    <a:pt x="24065" y="81093"/>
                    <a:pt x="-29065" y="162187"/>
                    <a:pt x="18473" y="251669"/>
                  </a:cubicBezTo>
                  <a:cubicBezTo>
                    <a:pt x="66011" y="341151"/>
                    <a:pt x="214216" y="439023"/>
                    <a:pt x="362422" y="536895"/>
                  </a:cubicBez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21" name="Freihandform: Form 20">
              <a:extLst>
                <a:ext uri="{FF2B5EF4-FFF2-40B4-BE49-F238E27FC236}">
                  <a16:creationId xmlns:a16="http://schemas.microsoft.com/office/drawing/2014/main" id="{1517103D-886C-41FF-A6E4-E2F7C3F8A1BC}"/>
                </a:ext>
              </a:extLst>
            </p:cNvPr>
            <p:cNvSpPr/>
            <p:nvPr/>
          </p:nvSpPr>
          <p:spPr bwMode="auto">
            <a:xfrm>
              <a:off x="6719582" y="2541864"/>
              <a:ext cx="142612" cy="100668"/>
            </a:xfrm>
            <a:custGeom>
              <a:avLst/>
              <a:gdLst>
                <a:gd name="connsiteX0" fmla="*/ 142612 w 142612"/>
                <a:gd name="connsiteY0" fmla="*/ 0 h 100668"/>
                <a:gd name="connsiteX1" fmla="*/ 0 w 142612"/>
                <a:gd name="connsiteY1" fmla="*/ 100668 h 100668"/>
              </a:gdLst>
              <a:ahLst/>
              <a:cxnLst>
                <a:cxn ang="0">
                  <a:pos x="connsiteX0" y="connsiteY0"/>
                </a:cxn>
                <a:cxn ang="0">
                  <a:pos x="connsiteX1" y="connsiteY1"/>
                </a:cxn>
              </a:cxnLst>
              <a:rect l="l" t="t" r="r" b="b"/>
              <a:pathLst>
                <a:path w="142612" h="100668">
                  <a:moveTo>
                    <a:pt x="142612" y="0"/>
                  </a:moveTo>
                  <a:lnTo>
                    <a:pt x="0" y="100668"/>
                  </a:ln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22" name="Freihandform: Form 21">
              <a:extLst>
                <a:ext uri="{FF2B5EF4-FFF2-40B4-BE49-F238E27FC236}">
                  <a16:creationId xmlns:a16="http://schemas.microsoft.com/office/drawing/2014/main" id="{150849AA-E4C1-45BA-B1D3-23DB8E93A6A0}"/>
                </a:ext>
              </a:extLst>
            </p:cNvPr>
            <p:cNvSpPr/>
            <p:nvPr/>
          </p:nvSpPr>
          <p:spPr bwMode="auto">
            <a:xfrm>
              <a:off x="6090407" y="4488110"/>
              <a:ext cx="562063" cy="104419"/>
            </a:xfrm>
            <a:custGeom>
              <a:avLst/>
              <a:gdLst>
                <a:gd name="connsiteX0" fmla="*/ 562063 w 562063"/>
                <a:gd name="connsiteY0" fmla="*/ 0 h 104419"/>
                <a:gd name="connsiteX1" fmla="*/ 327171 w 562063"/>
                <a:gd name="connsiteY1" fmla="*/ 92279 h 104419"/>
                <a:gd name="connsiteX2" fmla="*/ 0 w 562063"/>
                <a:gd name="connsiteY2" fmla="*/ 100668 h 104419"/>
              </a:gdLst>
              <a:ahLst/>
              <a:cxnLst>
                <a:cxn ang="0">
                  <a:pos x="connsiteX0" y="connsiteY0"/>
                </a:cxn>
                <a:cxn ang="0">
                  <a:pos x="connsiteX1" y="connsiteY1"/>
                </a:cxn>
                <a:cxn ang="0">
                  <a:pos x="connsiteX2" y="connsiteY2"/>
                </a:cxn>
              </a:cxnLst>
              <a:rect l="l" t="t" r="r" b="b"/>
              <a:pathLst>
                <a:path w="562063" h="104419">
                  <a:moveTo>
                    <a:pt x="562063" y="0"/>
                  </a:moveTo>
                  <a:cubicBezTo>
                    <a:pt x="491455" y="37750"/>
                    <a:pt x="420848" y="75501"/>
                    <a:pt x="327171" y="92279"/>
                  </a:cubicBezTo>
                  <a:cubicBezTo>
                    <a:pt x="233494" y="109057"/>
                    <a:pt x="116747" y="104862"/>
                    <a:pt x="0" y="100668"/>
                  </a:cubicBez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23" name="Freihandform: Form 22">
              <a:extLst>
                <a:ext uri="{FF2B5EF4-FFF2-40B4-BE49-F238E27FC236}">
                  <a16:creationId xmlns:a16="http://schemas.microsoft.com/office/drawing/2014/main" id="{8446C118-23C1-4D7C-BF2B-33EB1661DC2D}"/>
                </a:ext>
              </a:extLst>
            </p:cNvPr>
            <p:cNvSpPr/>
            <p:nvPr/>
          </p:nvSpPr>
          <p:spPr bwMode="auto">
            <a:xfrm>
              <a:off x="3045204" y="4773336"/>
              <a:ext cx="461394" cy="0"/>
            </a:xfrm>
            <a:custGeom>
              <a:avLst/>
              <a:gdLst>
                <a:gd name="connsiteX0" fmla="*/ 0 w 461394"/>
                <a:gd name="connsiteY0" fmla="*/ 0 h 0"/>
                <a:gd name="connsiteX1" fmla="*/ 444616 w 461394"/>
                <a:gd name="connsiteY1" fmla="*/ 0 h 0"/>
                <a:gd name="connsiteX2" fmla="*/ 461394 w 461394"/>
                <a:gd name="connsiteY2" fmla="*/ 0 h 0"/>
              </a:gdLst>
              <a:ahLst/>
              <a:cxnLst>
                <a:cxn ang="0">
                  <a:pos x="connsiteX0" y="connsiteY0"/>
                </a:cxn>
                <a:cxn ang="0">
                  <a:pos x="connsiteX1" y="connsiteY1"/>
                </a:cxn>
                <a:cxn ang="0">
                  <a:pos x="connsiteX2" y="connsiteY2"/>
                </a:cxn>
              </a:cxnLst>
              <a:rect l="l" t="t" r="r" b="b"/>
              <a:pathLst>
                <a:path w="461394">
                  <a:moveTo>
                    <a:pt x="0" y="0"/>
                  </a:moveTo>
                  <a:lnTo>
                    <a:pt x="444616" y="0"/>
                  </a:lnTo>
                  <a:lnTo>
                    <a:pt x="461394" y="0"/>
                  </a:ln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24" name="Freihandform: Form 23">
              <a:extLst>
                <a:ext uri="{FF2B5EF4-FFF2-40B4-BE49-F238E27FC236}">
                  <a16:creationId xmlns:a16="http://schemas.microsoft.com/office/drawing/2014/main" id="{7BB8C74F-5437-47C8-A7FF-BB231D3E2706}"/>
                </a:ext>
              </a:extLst>
            </p:cNvPr>
            <p:cNvSpPr/>
            <p:nvPr/>
          </p:nvSpPr>
          <p:spPr bwMode="auto">
            <a:xfrm>
              <a:off x="2759978" y="4160939"/>
              <a:ext cx="796954" cy="75501"/>
            </a:xfrm>
            <a:custGeom>
              <a:avLst/>
              <a:gdLst>
                <a:gd name="connsiteX0" fmla="*/ 796954 w 796954"/>
                <a:gd name="connsiteY0" fmla="*/ 0 h 75501"/>
                <a:gd name="connsiteX1" fmla="*/ 335560 w 796954"/>
                <a:gd name="connsiteY1" fmla="*/ 8389 h 75501"/>
                <a:gd name="connsiteX2" fmla="*/ 0 w 796954"/>
                <a:gd name="connsiteY2" fmla="*/ 75501 h 75501"/>
              </a:gdLst>
              <a:ahLst/>
              <a:cxnLst>
                <a:cxn ang="0">
                  <a:pos x="connsiteX0" y="connsiteY0"/>
                </a:cxn>
                <a:cxn ang="0">
                  <a:pos x="connsiteX1" y="connsiteY1"/>
                </a:cxn>
                <a:cxn ang="0">
                  <a:pos x="connsiteX2" y="connsiteY2"/>
                </a:cxn>
              </a:cxnLst>
              <a:rect l="l" t="t" r="r" b="b"/>
              <a:pathLst>
                <a:path w="796954" h="75501">
                  <a:moveTo>
                    <a:pt x="796954" y="0"/>
                  </a:moveTo>
                  <a:lnTo>
                    <a:pt x="335560" y="8389"/>
                  </a:lnTo>
                  <a:cubicBezTo>
                    <a:pt x="202734" y="20972"/>
                    <a:pt x="101367" y="48236"/>
                    <a:pt x="0" y="75501"/>
                  </a:cubicBez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sp>
          <p:nvSpPr>
            <p:cNvPr id="25" name="Freihandform: Form 24">
              <a:extLst>
                <a:ext uri="{FF2B5EF4-FFF2-40B4-BE49-F238E27FC236}">
                  <a16:creationId xmlns:a16="http://schemas.microsoft.com/office/drawing/2014/main" id="{935649F0-6090-4D5E-A840-EDA6992DACBD}"/>
                </a:ext>
              </a:extLst>
            </p:cNvPr>
            <p:cNvSpPr/>
            <p:nvPr/>
          </p:nvSpPr>
          <p:spPr bwMode="auto">
            <a:xfrm>
              <a:off x="1690681" y="2624102"/>
              <a:ext cx="440123" cy="488770"/>
            </a:xfrm>
            <a:custGeom>
              <a:avLst/>
              <a:gdLst>
                <a:gd name="connsiteX0" fmla="*/ 440123 w 440123"/>
                <a:gd name="connsiteY0" fmla="*/ 85542 h 488770"/>
                <a:gd name="connsiteX1" fmla="*/ 230398 w 440123"/>
                <a:gd name="connsiteY1" fmla="*/ 1652 h 488770"/>
                <a:gd name="connsiteX2" fmla="*/ 29062 w 440123"/>
                <a:gd name="connsiteY2" fmla="*/ 152654 h 488770"/>
                <a:gd name="connsiteX3" fmla="*/ 20673 w 440123"/>
                <a:gd name="connsiteY3" fmla="*/ 379157 h 488770"/>
                <a:gd name="connsiteX4" fmla="*/ 213620 w 440123"/>
                <a:gd name="connsiteY4" fmla="*/ 488214 h 488770"/>
                <a:gd name="connsiteX5" fmla="*/ 381400 w 440123"/>
                <a:gd name="connsiteY5" fmla="*/ 337212 h 48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123" h="488770">
                  <a:moveTo>
                    <a:pt x="440123" y="85542"/>
                  </a:moveTo>
                  <a:cubicBezTo>
                    <a:pt x="369515" y="38004"/>
                    <a:pt x="298908" y="-9533"/>
                    <a:pt x="230398" y="1652"/>
                  </a:cubicBezTo>
                  <a:cubicBezTo>
                    <a:pt x="161888" y="12837"/>
                    <a:pt x="64016" y="89737"/>
                    <a:pt x="29062" y="152654"/>
                  </a:cubicBezTo>
                  <a:cubicBezTo>
                    <a:pt x="-5892" y="215571"/>
                    <a:pt x="-10087" y="323230"/>
                    <a:pt x="20673" y="379157"/>
                  </a:cubicBezTo>
                  <a:cubicBezTo>
                    <a:pt x="51433" y="435084"/>
                    <a:pt x="153499" y="495205"/>
                    <a:pt x="213620" y="488214"/>
                  </a:cubicBezTo>
                  <a:cubicBezTo>
                    <a:pt x="273741" y="481223"/>
                    <a:pt x="327570" y="409217"/>
                    <a:pt x="381400" y="337212"/>
                  </a:cubicBez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grpSp>
      <p:sp>
        <p:nvSpPr>
          <p:cNvPr id="27" name="Content Placeholder 2">
            <a:extLst>
              <a:ext uri="{FF2B5EF4-FFF2-40B4-BE49-F238E27FC236}">
                <a16:creationId xmlns:a16="http://schemas.microsoft.com/office/drawing/2014/main" id="{545CD24A-2C40-44DD-A559-F8FDFC20D783}"/>
              </a:ext>
            </a:extLst>
          </p:cNvPr>
          <p:cNvSpPr txBox="1">
            <a:spLocks/>
          </p:cNvSpPr>
          <p:nvPr/>
        </p:nvSpPr>
        <p:spPr bwMode="auto">
          <a:xfrm>
            <a:off x="3565175" y="1587701"/>
            <a:ext cx="1079702"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dirty="0">
                <a:latin typeface="Arial" charset="0"/>
                <a:ea typeface="+mn-ea"/>
                <a:cs typeface="+mn-cs"/>
              </a:rPr>
              <a:t>Basses côtes</a:t>
            </a:r>
          </a:p>
        </p:txBody>
      </p:sp>
      <p:sp>
        <p:nvSpPr>
          <p:cNvPr id="29" name="Content Placeholder 2">
            <a:extLst>
              <a:ext uri="{FF2B5EF4-FFF2-40B4-BE49-F238E27FC236}">
                <a16:creationId xmlns:a16="http://schemas.microsoft.com/office/drawing/2014/main" id="{F03B3247-2FEC-4909-82D4-1DFDC75B9155}"/>
              </a:ext>
            </a:extLst>
          </p:cNvPr>
          <p:cNvSpPr txBox="1">
            <a:spLocks/>
          </p:cNvSpPr>
          <p:nvPr/>
        </p:nvSpPr>
        <p:spPr bwMode="auto">
          <a:xfrm>
            <a:off x="3706516" y="1413978"/>
            <a:ext cx="1598414" cy="24365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dirty="0">
                <a:latin typeface="Arial" charset="0"/>
              </a:rPr>
              <a:t>Côte et entrecôte</a:t>
            </a:r>
          </a:p>
        </p:txBody>
      </p:sp>
      <p:sp>
        <p:nvSpPr>
          <p:cNvPr id="30" name="Content Placeholder 2">
            <a:extLst>
              <a:ext uri="{FF2B5EF4-FFF2-40B4-BE49-F238E27FC236}">
                <a16:creationId xmlns:a16="http://schemas.microsoft.com/office/drawing/2014/main" id="{A7FF07A8-3B97-4C49-AD1F-DFD963B1C531}"/>
              </a:ext>
            </a:extLst>
          </p:cNvPr>
          <p:cNvSpPr txBox="1">
            <a:spLocks/>
          </p:cNvSpPr>
          <p:nvPr/>
        </p:nvSpPr>
        <p:spPr bwMode="auto">
          <a:xfrm>
            <a:off x="6847217" y="2870961"/>
            <a:ext cx="726932"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975" b="0" dirty="0">
                <a:latin typeface="Arial" charset="0"/>
                <a:ea typeface="+mn-ea"/>
                <a:cs typeface="+mn-cs"/>
              </a:rPr>
              <a:t>Rond de gîte, Gîte à la noix</a:t>
            </a:r>
          </a:p>
        </p:txBody>
      </p:sp>
      <p:sp>
        <p:nvSpPr>
          <p:cNvPr id="31" name="Content Placeholder 2">
            <a:extLst>
              <a:ext uri="{FF2B5EF4-FFF2-40B4-BE49-F238E27FC236}">
                <a16:creationId xmlns:a16="http://schemas.microsoft.com/office/drawing/2014/main" id="{E8FF8457-6303-491B-A267-A30CF32735DF}"/>
              </a:ext>
            </a:extLst>
          </p:cNvPr>
          <p:cNvSpPr txBox="1">
            <a:spLocks/>
          </p:cNvSpPr>
          <p:nvPr/>
        </p:nvSpPr>
        <p:spPr bwMode="auto">
          <a:xfrm>
            <a:off x="6963125" y="1977027"/>
            <a:ext cx="696947"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dirty="0">
                <a:latin typeface="Arial" charset="0"/>
                <a:ea typeface="+mn-ea"/>
                <a:cs typeface="+mn-cs"/>
              </a:rPr>
              <a:t>Queue </a:t>
            </a:r>
          </a:p>
        </p:txBody>
      </p:sp>
      <p:sp>
        <p:nvSpPr>
          <p:cNvPr id="32" name="Content Placeholder 2">
            <a:extLst>
              <a:ext uri="{FF2B5EF4-FFF2-40B4-BE49-F238E27FC236}">
                <a16:creationId xmlns:a16="http://schemas.microsoft.com/office/drawing/2014/main" id="{6AA8918D-A33C-4A12-9102-B88BAFBDF740}"/>
              </a:ext>
            </a:extLst>
          </p:cNvPr>
          <p:cNvSpPr txBox="1">
            <a:spLocks/>
          </p:cNvSpPr>
          <p:nvPr/>
        </p:nvSpPr>
        <p:spPr bwMode="auto">
          <a:xfrm>
            <a:off x="4238170" y="3546260"/>
            <a:ext cx="917717" cy="656120"/>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975" b="0" dirty="0">
                <a:latin typeface="Arial" charset="0"/>
                <a:ea typeface="+mn-ea"/>
                <a:cs typeface="+mn-cs"/>
              </a:rPr>
              <a:t>Tendon et Milieu de poitrine</a:t>
            </a:r>
          </a:p>
        </p:txBody>
      </p:sp>
      <p:sp>
        <p:nvSpPr>
          <p:cNvPr id="33" name="Content Placeholder 2">
            <a:extLst>
              <a:ext uri="{FF2B5EF4-FFF2-40B4-BE49-F238E27FC236}">
                <a16:creationId xmlns:a16="http://schemas.microsoft.com/office/drawing/2014/main" id="{D1B26861-793D-4DC0-AE82-CB0643ADF537}"/>
              </a:ext>
            </a:extLst>
          </p:cNvPr>
          <p:cNvSpPr txBox="1">
            <a:spLocks/>
          </p:cNvSpPr>
          <p:nvPr/>
        </p:nvSpPr>
        <p:spPr bwMode="auto">
          <a:xfrm>
            <a:off x="3010335" y="3970637"/>
            <a:ext cx="666992" cy="44885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900" b="0" dirty="0">
                <a:latin typeface="Arial" charset="0"/>
                <a:ea typeface="+mn-ea"/>
                <a:cs typeface="+mn-cs"/>
              </a:rPr>
              <a:t>Jumeau à pot-au-feu</a:t>
            </a:r>
          </a:p>
        </p:txBody>
      </p:sp>
      <p:sp>
        <p:nvSpPr>
          <p:cNvPr id="34" name="Content Placeholder 2">
            <a:extLst>
              <a:ext uri="{FF2B5EF4-FFF2-40B4-BE49-F238E27FC236}">
                <a16:creationId xmlns:a16="http://schemas.microsoft.com/office/drawing/2014/main" id="{8B9C9D80-2C38-43B1-824A-8C9E15023DC2}"/>
              </a:ext>
            </a:extLst>
          </p:cNvPr>
          <p:cNvSpPr txBox="1">
            <a:spLocks/>
          </p:cNvSpPr>
          <p:nvPr/>
        </p:nvSpPr>
        <p:spPr bwMode="auto">
          <a:xfrm>
            <a:off x="2584086" y="3350464"/>
            <a:ext cx="770102" cy="651410"/>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dirty="0">
                <a:latin typeface="Arial" charset="0"/>
                <a:ea typeface="+mn-ea"/>
                <a:cs typeface="+mn-cs"/>
              </a:rPr>
              <a:t>Gros bout de poitrine</a:t>
            </a:r>
          </a:p>
        </p:txBody>
      </p:sp>
      <p:sp>
        <p:nvSpPr>
          <p:cNvPr id="35" name="Content Placeholder 2">
            <a:extLst>
              <a:ext uri="{FF2B5EF4-FFF2-40B4-BE49-F238E27FC236}">
                <a16:creationId xmlns:a16="http://schemas.microsoft.com/office/drawing/2014/main" id="{FCA7AE2E-2C5B-4983-A0FA-A232917D749D}"/>
              </a:ext>
            </a:extLst>
          </p:cNvPr>
          <p:cNvSpPr txBox="1">
            <a:spLocks/>
          </p:cNvSpPr>
          <p:nvPr/>
        </p:nvSpPr>
        <p:spPr bwMode="auto">
          <a:xfrm>
            <a:off x="3011134" y="1535945"/>
            <a:ext cx="619636"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dirty="0">
                <a:latin typeface="Arial" charset="0"/>
                <a:ea typeface="+mn-ea"/>
                <a:cs typeface="+mn-cs"/>
              </a:rPr>
              <a:t>Collier</a:t>
            </a:r>
          </a:p>
        </p:txBody>
      </p:sp>
      <p:sp>
        <p:nvSpPr>
          <p:cNvPr id="36" name="Content Placeholder 2">
            <a:extLst>
              <a:ext uri="{FF2B5EF4-FFF2-40B4-BE49-F238E27FC236}">
                <a16:creationId xmlns:a16="http://schemas.microsoft.com/office/drawing/2014/main" id="{8C18F604-2D2A-4DEA-9B5A-C89720785CBA}"/>
              </a:ext>
            </a:extLst>
          </p:cNvPr>
          <p:cNvSpPr txBox="1">
            <a:spLocks/>
          </p:cNvSpPr>
          <p:nvPr/>
        </p:nvSpPr>
        <p:spPr bwMode="auto">
          <a:xfrm>
            <a:off x="1432798" y="2903392"/>
            <a:ext cx="717560"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a:latin typeface="Arial" charset="0"/>
                <a:ea typeface="+mn-ea"/>
                <a:cs typeface="+mn-cs"/>
              </a:rPr>
              <a:t>Langue</a:t>
            </a:r>
          </a:p>
        </p:txBody>
      </p:sp>
      <p:sp>
        <p:nvSpPr>
          <p:cNvPr id="37" name="Content Placeholder 2">
            <a:extLst>
              <a:ext uri="{FF2B5EF4-FFF2-40B4-BE49-F238E27FC236}">
                <a16:creationId xmlns:a16="http://schemas.microsoft.com/office/drawing/2014/main" id="{73E57388-01A2-4027-A2EF-9996EA6D0DAF}"/>
              </a:ext>
            </a:extLst>
          </p:cNvPr>
          <p:cNvSpPr txBox="1">
            <a:spLocks/>
          </p:cNvSpPr>
          <p:nvPr/>
        </p:nvSpPr>
        <p:spPr bwMode="auto">
          <a:xfrm>
            <a:off x="1578017" y="2165083"/>
            <a:ext cx="655875"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a:latin typeface="Arial" charset="0"/>
                <a:ea typeface="+mn-ea"/>
                <a:cs typeface="+mn-cs"/>
              </a:rPr>
              <a:t>Tête</a:t>
            </a:r>
          </a:p>
        </p:txBody>
      </p:sp>
      <p:sp>
        <p:nvSpPr>
          <p:cNvPr id="38" name="Content Placeholder 2">
            <a:extLst>
              <a:ext uri="{FF2B5EF4-FFF2-40B4-BE49-F238E27FC236}">
                <a16:creationId xmlns:a16="http://schemas.microsoft.com/office/drawing/2014/main" id="{8AFF18B1-BD42-4C26-8465-4E8A2C49B4CD}"/>
              </a:ext>
            </a:extLst>
          </p:cNvPr>
          <p:cNvSpPr txBox="1">
            <a:spLocks/>
          </p:cNvSpPr>
          <p:nvPr/>
        </p:nvSpPr>
        <p:spPr bwMode="auto">
          <a:xfrm>
            <a:off x="5140888" y="3625145"/>
            <a:ext cx="753299"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dirty="0">
                <a:latin typeface="Arial" charset="0"/>
                <a:ea typeface="+mn-ea"/>
                <a:cs typeface="+mn-cs"/>
              </a:rPr>
              <a:t>Flanchet</a:t>
            </a:r>
          </a:p>
        </p:txBody>
      </p:sp>
      <p:sp>
        <p:nvSpPr>
          <p:cNvPr id="39" name="Content Placeholder 2">
            <a:extLst>
              <a:ext uri="{FF2B5EF4-FFF2-40B4-BE49-F238E27FC236}">
                <a16:creationId xmlns:a16="http://schemas.microsoft.com/office/drawing/2014/main" id="{F89919E4-DD29-4E13-9358-F6CEDD7BF0F9}"/>
              </a:ext>
            </a:extLst>
          </p:cNvPr>
          <p:cNvSpPr txBox="1">
            <a:spLocks/>
          </p:cNvSpPr>
          <p:nvPr/>
        </p:nvSpPr>
        <p:spPr bwMode="auto">
          <a:xfrm>
            <a:off x="5902795" y="1454088"/>
            <a:ext cx="1081973"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dirty="0">
                <a:latin typeface="Arial" charset="0"/>
                <a:ea typeface="+mn-ea"/>
                <a:cs typeface="+mn-cs"/>
              </a:rPr>
              <a:t>Filet</a:t>
            </a:r>
          </a:p>
        </p:txBody>
      </p:sp>
      <p:sp>
        <p:nvSpPr>
          <p:cNvPr id="40" name="Content Placeholder 2">
            <a:extLst>
              <a:ext uri="{FF2B5EF4-FFF2-40B4-BE49-F238E27FC236}">
                <a16:creationId xmlns:a16="http://schemas.microsoft.com/office/drawing/2014/main" id="{11604410-75C9-4C9F-A479-1274464E3B0E}"/>
              </a:ext>
            </a:extLst>
          </p:cNvPr>
          <p:cNvSpPr txBox="1">
            <a:spLocks/>
          </p:cNvSpPr>
          <p:nvPr/>
        </p:nvSpPr>
        <p:spPr bwMode="auto">
          <a:xfrm>
            <a:off x="6635836" y="2300490"/>
            <a:ext cx="1024237"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975" b="0" dirty="0">
                <a:latin typeface="Arial" charset="0"/>
                <a:ea typeface="+mn-ea"/>
                <a:cs typeface="+mn-cs"/>
              </a:rPr>
              <a:t>Bavette de flanchet, Onglet, Hampe</a:t>
            </a:r>
          </a:p>
        </p:txBody>
      </p:sp>
      <p:sp>
        <p:nvSpPr>
          <p:cNvPr id="41" name="Content Placeholder 2">
            <a:extLst>
              <a:ext uri="{FF2B5EF4-FFF2-40B4-BE49-F238E27FC236}">
                <a16:creationId xmlns:a16="http://schemas.microsoft.com/office/drawing/2014/main" id="{FBE3DBD3-C8D2-4EA1-8DD0-CBB7E390B171}"/>
              </a:ext>
            </a:extLst>
          </p:cNvPr>
          <p:cNvSpPr txBox="1">
            <a:spLocks/>
          </p:cNvSpPr>
          <p:nvPr/>
        </p:nvSpPr>
        <p:spPr bwMode="auto">
          <a:xfrm>
            <a:off x="4645546" y="1541619"/>
            <a:ext cx="1030720"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dirty="0">
                <a:latin typeface="Arial" charset="0"/>
              </a:rPr>
              <a:t>Faux-Filet</a:t>
            </a:r>
          </a:p>
        </p:txBody>
      </p:sp>
      <p:sp>
        <p:nvSpPr>
          <p:cNvPr id="42" name="Content Placeholder 2">
            <a:extLst>
              <a:ext uri="{FF2B5EF4-FFF2-40B4-BE49-F238E27FC236}">
                <a16:creationId xmlns:a16="http://schemas.microsoft.com/office/drawing/2014/main" id="{7A075BD0-9559-4CE4-B447-6177BB56D43D}"/>
              </a:ext>
            </a:extLst>
          </p:cNvPr>
          <p:cNvSpPr txBox="1">
            <a:spLocks/>
          </p:cNvSpPr>
          <p:nvPr/>
        </p:nvSpPr>
        <p:spPr bwMode="auto">
          <a:xfrm>
            <a:off x="6765557" y="3335515"/>
            <a:ext cx="1092084"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dirty="0">
                <a:latin typeface="Arial" charset="0"/>
                <a:ea typeface="+mn-ea"/>
                <a:cs typeface="+mn-cs"/>
              </a:rPr>
              <a:t>Gîte / Jarret</a:t>
            </a:r>
          </a:p>
        </p:txBody>
      </p:sp>
      <p:sp>
        <p:nvSpPr>
          <p:cNvPr id="43" name="Content Placeholder 2">
            <a:extLst>
              <a:ext uri="{FF2B5EF4-FFF2-40B4-BE49-F238E27FC236}">
                <a16:creationId xmlns:a16="http://schemas.microsoft.com/office/drawing/2014/main" id="{6F501121-DC5C-4751-9AA2-D6058A025980}"/>
              </a:ext>
            </a:extLst>
          </p:cNvPr>
          <p:cNvSpPr txBox="1">
            <a:spLocks/>
          </p:cNvSpPr>
          <p:nvPr/>
        </p:nvSpPr>
        <p:spPr bwMode="auto">
          <a:xfrm>
            <a:off x="6430711" y="1152044"/>
            <a:ext cx="1149901"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dirty="0">
                <a:latin typeface="Arial" charset="0"/>
                <a:ea typeface="+mn-ea"/>
                <a:cs typeface="+mn-cs"/>
              </a:rPr>
              <a:t>Rumsteck</a:t>
            </a:r>
          </a:p>
        </p:txBody>
      </p:sp>
      <p:cxnSp>
        <p:nvCxnSpPr>
          <p:cNvPr id="48" name="Gerader Verbinder 47">
            <a:extLst>
              <a:ext uri="{FF2B5EF4-FFF2-40B4-BE49-F238E27FC236}">
                <a16:creationId xmlns:a16="http://schemas.microsoft.com/office/drawing/2014/main" id="{41B0AD9C-B03F-4FD1-81C5-DD8C86FAE374}"/>
              </a:ext>
            </a:extLst>
          </p:cNvPr>
          <p:cNvCxnSpPr>
            <a:cxnSpLocks/>
          </p:cNvCxnSpPr>
          <p:nvPr/>
        </p:nvCxnSpPr>
        <p:spPr bwMode="auto">
          <a:xfrm flipV="1">
            <a:off x="4363858" y="1627044"/>
            <a:ext cx="288632" cy="725270"/>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51" name="Gerader Verbinder 50">
            <a:extLst>
              <a:ext uri="{FF2B5EF4-FFF2-40B4-BE49-F238E27FC236}">
                <a16:creationId xmlns:a16="http://schemas.microsoft.com/office/drawing/2014/main" id="{FE318C35-5E00-481C-8A5A-8E8A357E9166}"/>
              </a:ext>
            </a:extLst>
          </p:cNvPr>
          <p:cNvCxnSpPr>
            <a:cxnSpLocks/>
          </p:cNvCxnSpPr>
          <p:nvPr/>
        </p:nvCxnSpPr>
        <p:spPr bwMode="auto">
          <a:xfrm flipV="1">
            <a:off x="4906706" y="1877034"/>
            <a:ext cx="56957" cy="312093"/>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55" name="Gerader Verbinder 54">
            <a:extLst>
              <a:ext uri="{FF2B5EF4-FFF2-40B4-BE49-F238E27FC236}">
                <a16:creationId xmlns:a16="http://schemas.microsoft.com/office/drawing/2014/main" id="{95C48C4C-F089-4D50-99B7-765BAC383481}"/>
              </a:ext>
            </a:extLst>
          </p:cNvPr>
          <p:cNvCxnSpPr>
            <a:cxnSpLocks/>
          </p:cNvCxnSpPr>
          <p:nvPr/>
        </p:nvCxnSpPr>
        <p:spPr bwMode="auto">
          <a:xfrm flipV="1">
            <a:off x="5690635" y="1780445"/>
            <a:ext cx="358885" cy="474267"/>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57" name="Gerader Verbinder 56">
            <a:extLst>
              <a:ext uri="{FF2B5EF4-FFF2-40B4-BE49-F238E27FC236}">
                <a16:creationId xmlns:a16="http://schemas.microsoft.com/office/drawing/2014/main" id="{01AA2D14-EDCC-4DA9-A645-A1BBCF32E752}"/>
              </a:ext>
            </a:extLst>
          </p:cNvPr>
          <p:cNvCxnSpPr>
            <a:cxnSpLocks/>
          </p:cNvCxnSpPr>
          <p:nvPr/>
        </p:nvCxnSpPr>
        <p:spPr bwMode="auto">
          <a:xfrm flipV="1">
            <a:off x="5997716" y="1577837"/>
            <a:ext cx="897380" cy="629588"/>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59" name="Gerader Verbinder 58">
            <a:extLst>
              <a:ext uri="{FF2B5EF4-FFF2-40B4-BE49-F238E27FC236}">
                <a16:creationId xmlns:a16="http://schemas.microsoft.com/office/drawing/2014/main" id="{41049800-CFD4-43FF-8F08-1612C4048B32}"/>
              </a:ext>
            </a:extLst>
          </p:cNvPr>
          <p:cNvCxnSpPr>
            <a:cxnSpLocks/>
          </p:cNvCxnSpPr>
          <p:nvPr/>
        </p:nvCxnSpPr>
        <p:spPr bwMode="auto">
          <a:xfrm flipV="1">
            <a:off x="5677207" y="2515901"/>
            <a:ext cx="1008349" cy="203995"/>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61" name="Gerader Verbinder 60">
            <a:extLst>
              <a:ext uri="{FF2B5EF4-FFF2-40B4-BE49-F238E27FC236}">
                <a16:creationId xmlns:a16="http://schemas.microsoft.com/office/drawing/2014/main" id="{635E8CD5-E318-44AE-8EC5-0B010A3D4A5D}"/>
              </a:ext>
            </a:extLst>
          </p:cNvPr>
          <p:cNvCxnSpPr>
            <a:cxnSpLocks/>
            <a:endCxn id="30" idx="1"/>
          </p:cNvCxnSpPr>
          <p:nvPr/>
        </p:nvCxnSpPr>
        <p:spPr bwMode="auto">
          <a:xfrm>
            <a:off x="6093990" y="2824065"/>
            <a:ext cx="753227" cy="235261"/>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63" name="Gerader Verbinder 62">
            <a:extLst>
              <a:ext uri="{FF2B5EF4-FFF2-40B4-BE49-F238E27FC236}">
                <a16:creationId xmlns:a16="http://schemas.microsoft.com/office/drawing/2014/main" id="{E9F52FF1-F6E7-488D-8651-EA3E767E186B}"/>
              </a:ext>
            </a:extLst>
          </p:cNvPr>
          <p:cNvCxnSpPr>
            <a:cxnSpLocks/>
          </p:cNvCxnSpPr>
          <p:nvPr/>
        </p:nvCxnSpPr>
        <p:spPr bwMode="auto">
          <a:xfrm flipV="1">
            <a:off x="6369284" y="2218710"/>
            <a:ext cx="604529" cy="14046"/>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64" name="Gerader Verbinder 63">
            <a:extLst>
              <a:ext uri="{FF2B5EF4-FFF2-40B4-BE49-F238E27FC236}">
                <a16:creationId xmlns:a16="http://schemas.microsoft.com/office/drawing/2014/main" id="{06D76C1B-DACB-46CC-918F-E5313FD5B1E9}"/>
              </a:ext>
            </a:extLst>
          </p:cNvPr>
          <p:cNvCxnSpPr>
            <a:cxnSpLocks/>
          </p:cNvCxnSpPr>
          <p:nvPr/>
        </p:nvCxnSpPr>
        <p:spPr bwMode="auto">
          <a:xfrm>
            <a:off x="4334439" y="3263333"/>
            <a:ext cx="86709" cy="390006"/>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66" name="Gerader Verbinder 65">
            <a:extLst>
              <a:ext uri="{FF2B5EF4-FFF2-40B4-BE49-F238E27FC236}">
                <a16:creationId xmlns:a16="http://schemas.microsoft.com/office/drawing/2014/main" id="{415CB8A7-E892-4B82-9436-27FBBAF42A26}"/>
              </a:ext>
            </a:extLst>
          </p:cNvPr>
          <p:cNvCxnSpPr>
            <a:cxnSpLocks/>
            <a:endCxn id="33" idx="0"/>
          </p:cNvCxnSpPr>
          <p:nvPr/>
        </p:nvCxnSpPr>
        <p:spPr bwMode="auto">
          <a:xfrm flipH="1">
            <a:off x="3343831" y="3512230"/>
            <a:ext cx="399726" cy="458407"/>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68" name="Gerader Verbinder 67">
            <a:extLst>
              <a:ext uri="{FF2B5EF4-FFF2-40B4-BE49-F238E27FC236}">
                <a16:creationId xmlns:a16="http://schemas.microsoft.com/office/drawing/2014/main" id="{96844120-05E3-4564-A1DE-B5A8A4643830}"/>
              </a:ext>
            </a:extLst>
          </p:cNvPr>
          <p:cNvCxnSpPr>
            <a:cxnSpLocks/>
          </p:cNvCxnSpPr>
          <p:nvPr/>
        </p:nvCxnSpPr>
        <p:spPr bwMode="auto">
          <a:xfrm flipH="1">
            <a:off x="3147656" y="3263334"/>
            <a:ext cx="190648" cy="305594"/>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70" name="Gerader Verbinder 69">
            <a:extLst>
              <a:ext uri="{FF2B5EF4-FFF2-40B4-BE49-F238E27FC236}">
                <a16:creationId xmlns:a16="http://schemas.microsoft.com/office/drawing/2014/main" id="{109C647D-5541-49FB-9F9B-53D8EB4C63A2}"/>
              </a:ext>
            </a:extLst>
          </p:cNvPr>
          <p:cNvCxnSpPr>
            <a:cxnSpLocks/>
            <a:endCxn id="36" idx="3"/>
          </p:cNvCxnSpPr>
          <p:nvPr/>
        </p:nvCxnSpPr>
        <p:spPr bwMode="auto">
          <a:xfrm flipH="1">
            <a:off x="2150357" y="2825458"/>
            <a:ext cx="466653" cy="266298"/>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72" name="Gerader Verbinder 71">
            <a:extLst>
              <a:ext uri="{FF2B5EF4-FFF2-40B4-BE49-F238E27FC236}">
                <a16:creationId xmlns:a16="http://schemas.microsoft.com/office/drawing/2014/main" id="{C4DEAB71-016D-4B06-962C-2E81A5305BF6}"/>
              </a:ext>
            </a:extLst>
          </p:cNvPr>
          <p:cNvCxnSpPr>
            <a:cxnSpLocks/>
          </p:cNvCxnSpPr>
          <p:nvPr/>
        </p:nvCxnSpPr>
        <p:spPr bwMode="auto">
          <a:xfrm flipH="1">
            <a:off x="2112047" y="2273367"/>
            <a:ext cx="524748" cy="56826"/>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74" name="Gerader Verbinder 73">
            <a:extLst>
              <a:ext uri="{FF2B5EF4-FFF2-40B4-BE49-F238E27FC236}">
                <a16:creationId xmlns:a16="http://schemas.microsoft.com/office/drawing/2014/main" id="{36887693-E9D4-4ADD-BB3F-A80399BB16A8}"/>
              </a:ext>
            </a:extLst>
          </p:cNvPr>
          <p:cNvCxnSpPr>
            <a:cxnSpLocks/>
          </p:cNvCxnSpPr>
          <p:nvPr/>
        </p:nvCxnSpPr>
        <p:spPr bwMode="auto">
          <a:xfrm flipV="1">
            <a:off x="3168273" y="1894172"/>
            <a:ext cx="44753" cy="404832"/>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76" name="Gerader Verbinder 75">
            <a:extLst>
              <a:ext uri="{FF2B5EF4-FFF2-40B4-BE49-F238E27FC236}">
                <a16:creationId xmlns:a16="http://schemas.microsoft.com/office/drawing/2014/main" id="{376F510C-4964-4017-9969-39815658AACE}"/>
              </a:ext>
            </a:extLst>
          </p:cNvPr>
          <p:cNvCxnSpPr>
            <a:cxnSpLocks/>
          </p:cNvCxnSpPr>
          <p:nvPr/>
        </p:nvCxnSpPr>
        <p:spPr bwMode="auto">
          <a:xfrm flipV="1">
            <a:off x="3557302" y="1890003"/>
            <a:ext cx="206954" cy="331592"/>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78" name="Gerader Verbinder 77">
            <a:extLst>
              <a:ext uri="{FF2B5EF4-FFF2-40B4-BE49-F238E27FC236}">
                <a16:creationId xmlns:a16="http://schemas.microsoft.com/office/drawing/2014/main" id="{F2E1D6B2-67EB-41B2-8BFA-20CBE353DA72}"/>
              </a:ext>
            </a:extLst>
          </p:cNvPr>
          <p:cNvCxnSpPr>
            <a:cxnSpLocks/>
            <a:endCxn id="80" idx="0"/>
          </p:cNvCxnSpPr>
          <p:nvPr/>
        </p:nvCxnSpPr>
        <p:spPr bwMode="auto">
          <a:xfrm flipH="1">
            <a:off x="2439020" y="2614476"/>
            <a:ext cx="402956" cy="552842"/>
          </a:xfrm>
          <a:prstGeom prst="line">
            <a:avLst/>
          </a:prstGeom>
          <a:solidFill>
            <a:schemeClr val="accent1"/>
          </a:solidFill>
          <a:ln w="28575" cap="flat" cmpd="sng" algn="ctr">
            <a:solidFill>
              <a:schemeClr val="accent6"/>
            </a:solidFill>
            <a:prstDash val="solid"/>
            <a:round/>
            <a:headEnd type="oval" w="med" len="med"/>
            <a:tailEnd type="none" w="sm" len="sm"/>
          </a:ln>
          <a:effectLst/>
        </p:spPr>
      </p:cxnSp>
      <p:sp>
        <p:nvSpPr>
          <p:cNvPr id="80" name="Content Placeholder 2">
            <a:extLst>
              <a:ext uri="{FF2B5EF4-FFF2-40B4-BE49-F238E27FC236}">
                <a16:creationId xmlns:a16="http://schemas.microsoft.com/office/drawing/2014/main" id="{B3CF4525-1EDC-4AD5-AE22-216F61F4DB6D}"/>
              </a:ext>
            </a:extLst>
          </p:cNvPr>
          <p:cNvSpPr txBox="1">
            <a:spLocks/>
          </p:cNvSpPr>
          <p:nvPr/>
        </p:nvSpPr>
        <p:spPr bwMode="auto">
          <a:xfrm>
            <a:off x="2112046" y="3167318"/>
            <a:ext cx="653948" cy="37672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200" b="0" dirty="0">
                <a:latin typeface="Arial" charset="0"/>
                <a:ea typeface="+mn-ea"/>
                <a:cs typeface="+mn-cs"/>
              </a:rPr>
              <a:t>Plat de joue</a:t>
            </a:r>
          </a:p>
        </p:txBody>
      </p:sp>
      <p:sp>
        <p:nvSpPr>
          <p:cNvPr id="56" name="Rechteck 6">
            <a:extLst>
              <a:ext uri="{FF2B5EF4-FFF2-40B4-BE49-F238E27FC236}">
                <a16:creationId xmlns:a16="http://schemas.microsoft.com/office/drawing/2014/main" id="{75597D01-AB28-4989-87B7-F986E0745E36}"/>
              </a:ext>
            </a:extLst>
          </p:cNvPr>
          <p:cNvSpPr/>
          <p:nvPr/>
        </p:nvSpPr>
        <p:spPr>
          <a:xfrm>
            <a:off x="671509" y="4660654"/>
            <a:ext cx="7893651" cy="1428963"/>
          </a:xfrm>
          <a:prstGeom prst="rect">
            <a:avLst/>
          </a:prstGeom>
          <a:noFill/>
          <a:ln w="28575">
            <a:noFill/>
            <a:miter lim="800000"/>
            <a:headEnd/>
            <a:tailEnd/>
          </a:ln>
          <a:effectLst>
            <a:softEdge rad="63500"/>
          </a:effectLst>
        </p:spPr>
        <p:txBody>
          <a:bodyPr vert="horz" wrap="square" lIns="135000" tIns="135000" rIns="135000" bIns="135000" numCol="1" spcCol="180000" anchor="ctr" anchorCtr="0" compatLnSpc="1">
            <a:prstTxWarp prst="textNoShape">
              <a:avLst/>
            </a:prstTxWarp>
          </a:bodyPr>
          <a:lstStyle/>
          <a:p>
            <a:r>
              <a:rPr lang="en-GB" sz="1600" b="0" dirty="0"/>
              <a:t>Les différents morceaux se distinguent par leur tendreté, leur saveur, leur jutosité, leur texture et leur couleur. Cela peut se traduire par des différences de prix. Selon la culture culinaire, certains morceaux sont mieux adaptés à des méthodes de cuisson différentes. </a:t>
            </a:r>
          </a:p>
        </p:txBody>
      </p:sp>
      <p:sp>
        <p:nvSpPr>
          <p:cNvPr id="50" name="Freihandform: Form 49">
            <a:extLst>
              <a:ext uri="{FF2B5EF4-FFF2-40B4-BE49-F238E27FC236}">
                <a16:creationId xmlns:a16="http://schemas.microsoft.com/office/drawing/2014/main" id="{DB53D1D0-9C35-4B47-91F5-07473544CAC1}"/>
              </a:ext>
            </a:extLst>
          </p:cNvPr>
          <p:cNvSpPr/>
          <p:nvPr/>
        </p:nvSpPr>
        <p:spPr bwMode="auto">
          <a:xfrm>
            <a:off x="5892325" y="2440359"/>
            <a:ext cx="538385" cy="89731"/>
          </a:xfrm>
          <a:custGeom>
            <a:avLst/>
            <a:gdLst>
              <a:gd name="connsiteX0" fmla="*/ 717846 w 717846"/>
              <a:gd name="connsiteY0" fmla="*/ 0 h 119641"/>
              <a:gd name="connsiteX1" fmla="*/ 0 w 717846"/>
              <a:gd name="connsiteY1" fmla="*/ 119641 h 119641"/>
              <a:gd name="connsiteX2" fmla="*/ 0 w 717846"/>
              <a:gd name="connsiteY2" fmla="*/ 119641 h 119641"/>
            </a:gdLst>
            <a:ahLst/>
            <a:cxnLst>
              <a:cxn ang="0">
                <a:pos x="connsiteX0" y="connsiteY0"/>
              </a:cxn>
              <a:cxn ang="0">
                <a:pos x="connsiteX1" y="connsiteY1"/>
              </a:cxn>
              <a:cxn ang="0">
                <a:pos x="connsiteX2" y="connsiteY2"/>
              </a:cxn>
            </a:cxnLst>
            <a:rect l="l" t="t" r="r" b="b"/>
            <a:pathLst>
              <a:path w="717846" h="119641">
                <a:moveTo>
                  <a:pt x="717846" y="0"/>
                </a:moveTo>
                <a:lnTo>
                  <a:pt x="0" y="119641"/>
                </a:lnTo>
                <a:lnTo>
                  <a:pt x="0" y="119641"/>
                </a:lnTo>
              </a:path>
            </a:pathLst>
          </a:custGeom>
          <a:noFill/>
          <a:ln w="381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CH" sz="1800"/>
          </a:p>
        </p:txBody>
      </p:sp>
      <p:cxnSp>
        <p:nvCxnSpPr>
          <p:cNvPr id="65" name="Gerader Verbinder 65">
            <a:extLst>
              <a:ext uri="{FF2B5EF4-FFF2-40B4-BE49-F238E27FC236}">
                <a16:creationId xmlns:a16="http://schemas.microsoft.com/office/drawing/2014/main" id="{730DB258-91CB-4AF1-BBB8-59231D5F6DE5}"/>
              </a:ext>
            </a:extLst>
          </p:cNvPr>
          <p:cNvCxnSpPr>
            <a:cxnSpLocks/>
          </p:cNvCxnSpPr>
          <p:nvPr/>
        </p:nvCxnSpPr>
        <p:spPr bwMode="auto">
          <a:xfrm>
            <a:off x="3961585" y="3512230"/>
            <a:ext cx="247970" cy="661143"/>
          </a:xfrm>
          <a:prstGeom prst="line">
            <a:avLst/>
          </a:prstGeom>
          <a:solidFill>
            <a:schemeClr val="accent1"/>
          </a:solidFill>
          <a:ln w="28575" cap="flat" cmpd="sng" algn="ctr">
            <a:solidFill>
              <a:schemeClr val="accent6"/>
            </a:solidFill>
            <a:prstDash val="solid"/>
            <a:round/>
            <a:headEnd type="oval" w="med" len="med"/>
            <a:tailEnd type="none" w="sm" len="sm"/>
          </a:ln>
          <a:effectLst/>
        </p:spPr>
      </p:cxnSp>
      <p:sp>
        <p:nvSpPr>
          <p:cNvPr id="67" name="Content Placeholder 2">
            <a:extLst>
              <a:ext uri="{FF2B5EF4-FFF2-40B4-BE49-F238E27FC236}">
                <a16:creationId xmlns:a16="http://schemas.microsoft.com/office/drawing/2014/main" id="{510C50C9-5981-4917-8537-939A64EF30CF}"/>
              </a:ext>
            </a:extLst>
          </p:cNvPr>
          <p:cNvSpPr txBox="1">
            <a:spLocks/>
          </p:cNvSpPr>
          <p:nvPr/>
        </p:nvSpPr>
        <p:spPr bwMode="auto">
          <a:xfrm>
            <a:off x="4031752" y="4126864"/>
            <a:ext cx="666992" cy="448859"/>
          </a:xfrm>
          <a:prstGeom prst="rect">
            <a:avLst/>
          </a:prstGeom>
          <a:noFill/>
          <a:ln w="28575">
            <a:noFill/>
            <a:miter lim="800000"/>
            <a:headEnd/>
            <a:tailEnd/>
          </a:ln>
          <a:effectLst>
            <a:softEdge rad="63500"/>
          </a:effectLst>
        </p:spPr>
        <p:txBody>
          <a:bodyPr vert="horz" wrap="square" lIns="81000" tIns="81000" rIns="81000" bIns="81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900" b="0" dirty="0">
                <a:latin typeface="Arial" charset="0"/>
                <a:ea typeface="+mn-ea"/>
                <a:cs typeface="+mn-cs"/>
              </a:rPr>
              <a:t>Jumeau à bifteck</a:t>
            </a:r>
          </a:p>
        </p:txBody>
      </p:sp>
      <p:cxnSp>
        <p:nvCxnSpPr>
          <p:cNvPr id="69" name="Gerader Verbinder 63">
            <a:extLst>
              <a:ext uri="{FF2B5EF4-FFF2-40B4-BE49-F238E27FC236}">
                <a16:creationId xmlns:a16="http://schemas.microsoft.com/office/drawing/2014/main" id="{E8A65B30-2DEA-421C-9BA2-14D8034F53A3}"/>
              </a:ext>
            </a:extLst>
          </p:cNvPr>
          <p:cNvCxnSpPr>
            <a:cxnSpLocks/>
          </p:cNvCxnSpPr>
          <p:nvPr/>
        </p:nvCxnSpPr>
        <p:spPr bwMode="auto">
          <a:xfrm>
            <a:off x="5166055" y="3250573"/>
            <a:ext cx="332403" cy="365994"/>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71" name="Gerader Verbinder 63">
            <a:extLst>
              <a:ext uri="{FF2B5EF4-FFF2-40B4-BE49-F238E27FC236}">
                <a16:creationId xmlns:a16="http://schemas.microsoft.com/office/drawing/2014/main" id="{03E3890B-0EC2-4D5A-A89C-86278B1D4A33}"/>
              </a:ext>
            </a:extLst>
          </p:cNvPr>
          <p:cNvCxnSpPr>
            <a:cxnSpLocks/>
          </p:cNvCxnSpPr>
          <p:nvPr/>
        </p:nvCxnSpPr>
        <p:spPr bwMode="auto">
          <a:xfrm>
            <a:off x="5992784" y="3405761"/>
            <a:ext cx="736275" cy="118118"/>
          </a:xfrm>
          <a:prstGeom prst="line">
            <a:avLst/>
          </a:prstGeom>
          <a:solidFill>
            <a:schemeClr val="accent1"/>
          </a:solidFill>
          <a:ln w="28575" cap="flat" cmpd="sng" algn="ctr">
            <a:solidFill>
              <a:schemeClr val="accent6"/>
            </a:solidFill>
            <a:prstDash val="solid"/>
            <a:round/>
            <a:headEnd type="oval" w="med" len="med"/>
            <a:tailEnd type="none" w="sm" len="sm"/>
          </a:ln>
          <a:effectLst/>
        </p:spPr>
      </p:cxnSp>
    </p:spTree>
    <p:extLst>
      <p:ext uri="{BB962C8B-B14F-4D97-AF65-F5344CB8AC3E}">
        <p14:creationId xmlns:p14="http://schemas.microsoft.com/office/powerpoint/2010/main" val="24657968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3DACA-3520-8FA0-586B-1C5A9615DF7F}"/>
              </a:ext>
            </a:extLst>
          </p:cNvPr>
          <p:cNvSpPr>
            <a:spLocks noGrp="1"/>
          </p:cNvSpPr>
          <p:nvPr>
            <p:ph type="title"/>
          </p:nvPr>
        </p:nvSpPr>
        <p:spPr/>
        <p:txBody>
          <a:bodyPr/>
          <a:lstStyle/>
          <a:p>
            <a:r>
              <a:rPr lang="de-DE" err="1">
                <a:ea typeface="ＭＳ Ｐゴシック"/>
                <a:cs typeface="Arial"/>
              </a:rPr>
              <a:t>Prix du bétail </a:t>
            </a:r>
            <a:r>
              <a:rPr lang="de-DE">
                <a:ea typeface="ＭＳ Ｐゴシック"/>
                <a:cs typeface="Arial"/>
              </a:rPr>
              <a:t>sur </a:t>
            </a:r>
            <a:r>
              <a:rPr lang="de-DE" err="1">
                <a:ea typeface="ＭＳ Ｐゴシック"/>
                <a:cs typeface="Arial"/>
              </a:rPr>
              <a:t>le marché</a:t>
            </a:r>
            <a:endParaRPr lang="de-DE">
              <a:ea typeface="ＭＳ Ｐゴシック"/>
            </a:endParaRPr>
          </a:p>
        </p:txBody>
      </p:sp>
      <p:pic>
        <p:nvPicPr>
          <p:cNvPr id="6" name="Content Placeholder 5">
            <a:extLst>
              <a:ext uri="{FF2B5EF4-FFF2-40B4-BE49-F238E27FC236}">
                <a16:creationId xmlns:a16="http://schemas.microsoft.com/office/drawing/2014/main" id="{59CBE7E9-10A6-4371-A103-B1A45B11BEEC}"/>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75511" y="1283147"/>
            <a:ext cx="8251825" cy="3713322"/>
          </a:xfrm>
        </p:spPr>
      </p:pic>
      <p:sp>
        <p:nvSpPr>
          <p:cNvPr id="7" name="TextBox 6">
            <a:extLst>
              <a:ext uri="{FF2B5EF4-FFF2-40B4-BE49-F238E27FC236}">
                <a16:creationId xmlns:a16="http://schemas.microsoft.com/office/drawing/2014/main" id="{DE4CF988-266A-46DC-A443-2E770EC1FC9C}"/>
              </a:ext>
            </a:extLst>
          </p:cNvPr>
          <p:cNvSpPr txBox="1"/>
          <p:nvPr/>
        </p:nvSpPr>
        <p:spPr>
          <a:xfrm>
            <a:off x="375511" y="5319580"/>
            <a:ext cx="8603189" cy="307777"/>
          </a:xfrm>
          <a:prstGeom prst="rect">
            <a:avLst/>
          </a:prstGeom>
          <a:noFill/>
        </p:spPr>
        <p:txBody>
          <a:bodyPr wrap="none" rtlCol="0">
            <a:spAutoFit/>
          </a:bodyPr>
          <a:lstStyle/>
          <a:p>
            <a:r>
              <a:rPr lang="en-US" sz="1400" b="0" dirty="0"/>
              <a:t>Les </a:t>
            </a:r>
            <a:r>
              <a:rPr lang="en-US" sz="1400" b="0" dirty="0" err="1"/>
              <a:t>jeunes</a:t>
            </a:r>
            <a:r>
              <a:rPr lang="en-US" sz="1400" b="0" dirty="0"/>
              <a:t> </a:t>
            </a:r>
            <a:r>
              <a:rPr lang="en-US" sz="1400" b="0" dirty="0" err="1"/>
              <a:t>taureaux</a:t>
            </a:r>
            <a:r>
              <a:rPr lang="en-US" sz="1400" b="0" dirty="0"/>
              <a:t> </a:t>
            </a:r>
            <a:r>
              <a:rPr lang="en-US" sz="1400" b="0" dirty="0" err="1"/>
              <a:t>castrés</a:t>
            </a:r>
            <a:r>
              <a:rPr lang="en-US" sz="1400" b="0" dirty="0"/>
              <a:t> </a:t>
            </a:r>
            <a:r>
              <a:rPr lang="en-US" sz="1400" b="0" dirty="0" err="1"/>
              <a:t>sont</a:t>
            </a:r>
            <a:r>
              <a:rPr lang="en-US" sz="1400" b="0" dirty="0"/>
              <a:t> </a:t>
            </a:r>
            <a:r>
              <a:rPr lang="en-US" sz="1400" b="0" dirty="0" err="1"/>
              <a:t>préférés</a:t>
            </a:r>
            <a:r>
              <a:rPr lang="en-US" sz="1400" b="0" dirty="0"/>
              <a:t> et </a:t>
            </a:r>
            <a:r>
              <a:rPr lang="en-US" sz="1400" b="0" dirty="0" err="1"/>
              <a:t>obtiennent</a:t>
            </a:r>
            <a:r>
              <a:rPr lang="en-US" sz="1400" b="0" dirty="0"/>
              <a:t> un bon prix sur le </a:t>
            </a:r>
            <a:r>
              <a:rPr lang="en-US" sz="1400" b="0" dirty="0" err="1"/>
              <a:t>marché</a:t>
            </a:r>
            <a:r>
              <a:rPr lang="en-US" sz="1400" b="0" dirty="0"/>
              <a:t> du </a:t>
            </a:r>
            <a:r>
              <a:rPr lang="en-US" sz="1400" b="0" dirty="0" err="1"/>
              <a:t>bétail</a:t>
            </a:r>
            <a:r>
              <a:rPr lang="en-US" sz="1400" b="0" dirty="0"/>
              <a:t> au Kenya.</a:t>
            </a:r>
          </a:p>
        </p:txBody>
      </p:sp>
      <p:sp>
        <p:nvSpPr>
          <p:cNvPr id="8" name="TextBox 7">
            <a:extLst>
              <a:ext uri="{FF2B5EF4-FFF2-40B4-BE49-F238E27FC236}">
                <a16:creationId xmlns:a16="http://schemas.microsoft.com/office/drawing/2014/main" id="{615A9040-FB05-4ABC-9780-D076B43433A3}"/>
              </a:ext>
            </a:extLst>
          </p:cNvPr>
          <p:cNvSpPr txBox="1"/>
          <p:nvPr/>
        </p:nvSpPr>
        <p:spPr>
          <a:xfrm>
            <a:off x="7308304" y="4996469"/>
            <a:ext cx="1345240" cy="261610"/>
          </a:xfrm>
          <a:prstGeom prst="rect">
            <a:avLst/>
          </a:prstGeom>
          <a:noFill/>
        </p:spPr>
        <p:txBody>
          <a:bodyPr wrap="none" rtlCol="0">
            <a:spAutoFit/>
          </a:bodyPr>
          <a:lstStyle/>
          <a:p>
            <a:r>
              <a:rPr lang="en-US" sz="1100" b="0" dirty="0"/>
              <a:t>Photo: Oscar </a:t>
            </a:r>
            <a:r>
              <a:rPr lang="en-US" sz="1100" b="0" dirty="0" err="1"/>
              <a:t>Silali</a:t>
            </a:r>
            <a:endParaRPr lang="en-US" sz="1100" b="0" dirty="0"/>
          </a:p>
        </p:txBody>
      </p:sp>
    </p:spTree>
    <p:extLst>
      <p:ext uri="{BB962C8B-B14F-4D97-AF65-F5344CB8AC3E}">
        <p14:creationId xmlns:p14="http://schemas.microsoft.com/office/powerpoint/2010/main" val="16952119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3DACA-3520-8FA0-586B-1C5A9615DF7F}"/>
              </a:ext>
            </a:extLst>
          </p:cNvPr>
          <p:cNvSpPr>
            <a:spLocks noGrp="1"/>
          </p:cNvSpPr>
          <p:nvPr>
            <p:ph type="title"/>
          </p:nvPr>
        </p:nvSpPr>
        <p:spPr/>
        <p:txBody>
          <a:bodyPr/>
          <a:lstStyle/>
          <a:p>
            <a:r>
              <a:rPr lang="de-DE" err="1">
                <a:ea typeface="ＭＳ Ｐゴシック"/>
                <a:cs typeface="Arial"/>
              </a:rPr>
              <a:t>Vente de </a:t>
            </a:r>
            <a:r>
              <a:rPr lang="de-DE">
                <a:ea typeface="ＭＳ Ｐゴシック"/>
                <a:cs typeface="Arial"/>
              </a:rPr>
              <a:t>bétail</a:t>
            </a:r>
            <a:endParaRPr lang="de-DE">
              <a:ea typeface="ＭＳ Ｐゴシック"/>
            </a:endParaRPr>
          </a:p>
        </p:txBody>
      </p:sp>
      <p:sp>
        <p:nvSpPr>
          <p:cNvPr id="7" name="TextBox 6">
            <a:extLst>
              <a:ext uri="{FF2B5EF4-FFF2-40B4-BE49-F238E27FC236}">
                <a16:creationId xmlns:a16="http://schemas.microsoft.com/office/drawing/2014/main" id="{DE4CF988-266A-46DC-A443-2E770EC1FC9C}"/>
              </a:ext>
            </a:extLst>
          </p:cNvPr>
          <p:cNvSpPr txBox="1"/>
          <p:nvPr/>
        </p:nvSpPr>
        <p:spPr>
          <a:xfrm>
            <a:off x="270405" y="5010927"/>
            <a:ext cx="5097357" cy="307777"/>
          </a:xfrm>
          <a:prstGeom prst="rect">
            <a:avLst/>
          </a:prstGeom>
          <a:noFill/>
        </p:spPr>
        <p:txBody>
          <a:bodyPr wrap="none" rtlCol="0">
            <a:spAutoFit/>
          </a:bodyPr>
          <a:lstStyle/>
          <a:p>
            <a:r>
              <a:rPr lang="en-US" sz="1400" b="0"/>
              <a:t>Bovins alignés sur un marché pastoral dans le comté de </a:t>
            </a:r>
            <a:r>
              <a:rPr lang="en-US" sz="1400" b="0" err="1"/>
              <a:t>Kajiado</a:t>
            </a:r>
            <a:r>
              <a:rPr lang="en-US" sz="1400" b="0"/>
              <a:t>, au Kenya. </a:t>
            </a:r>
          </a:p>
        </p:txBody>
      </p:sp>
      <p:sp>
        <p:nvSpPr>
          <p:cNvPr id="8" name="TextBox 7">
            <a:extLst>
              <a:ext uri="{FF2B5EF4-FFF2-40B4-BE49-F238E27FC236}">
                <a16:creationId xmlns:a16="http://schemas.microsoft.com/office/drawing/2014/main" id="{615A9040-FB05-4ABC-9780-D076B43433A3}"/>
              </a:ext>
            </a:extLst>
          </p:cNvPr>
          <p:cNvSpPr txBox="1"/>
          <p:nvPr/>
        </p:nvSpPr>
        <p:spPr>
          <a:xfrm>
            <a:off x="7528355" y="4998761"/>
            <a:ext cx="1345240" cy="261610"/>
          </a:xfrm>
          <a:prstGeom prst="rect">
            <a:avLst/>
          </a:prstGeom>
          <a:noFill/>
        </p:spPr>
        <p:txBody>
          <a:bodyPr wrap="none" rtlCol="0">
            <a:spAutoFit/>
          </a:bodyPr>
          <a:lstStyle/>
          <a:p>
            <a:r>
              <a:rPr lang="en-US" sz="1100" b="0" dirty="0"/>
              <a:t>Photo: Oscar </a:t>
            </a:r>
            <a:r>
              <a:rPr lang="en-US" sz="1100" b="0" dirty="0" err="1"/>
              <a:t>Silali</a:t>
            </a:r>
            <a:endParaRPr lang="en-US" sz="1100" b="0" dirty="0"/>
          </a:p>
        </p:txBody>
      </p:sp>
      <p:pic>
        <p:nvPicPr>
          <p:cNvPr id="4" name="Picture 3">
            <a:extLst>
              <a:ext uri="{FF2B5EF4-FFF2-40B4-BE49-F238E27FC236}">
                <a16:creationId xmlns:a16="http://schemas.microsoft.com/office/drawing/2014/main" id="{445103BF-C76C-49BF-887C-E1B425EF32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1166338"/>
            <a:ext cx="8461698" cy="3807764"/>
          </a:xfrm>
          <a:prstGeom prst="rect">
            <a:avLst/>
          </a:prstGeom>
        </p:spPr>
      </p:pic>
    </p:spTree>
    <p:extLst>
      <p:ext uri="{BB962C8B-B14F-4D97-AF65-F5344CB8AC3E}">
        <p14:creationId xmlns:p14="http://schemas.microsoft.com/office/powerpoint/2010/main" val="32792692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DDF39-83A9-0E28-6456-F6C08EECCB12}"/>
              </a:ext>
            </a:extLst>
          </p:cNvPr>
          <p:cNvSpPr>
            <a:spLocks noGrp="1"/>
          </p:cNvSpPr>
          <p:nvPr>
            <p:ph type="title"/>
          </p:nvPr>
        </p:nvSpPr>
        <p:spPr/>
        <p:txBody>
          <a:bodyPr/>
          <a:lstStyle/>
          <a:p>
            <a:r>
              <a:rPr lang="de-DE" err="1">
                <a:ea typeface="ＭＳ Ｐゴシック"/>
              </a:rPr>
              <a:t>Calcul du bénéfice</a:t>
            </a:r>
            <a:endParaRPr lang="de-DE"/>
          </a:p>
        </p:txBody>
      </p:sp>
      <p:sp>
        <p:nvSpPr>
          <p:cNvPr id="6" name="Textfeld 5">
            <a:extLst>
              <a:ext uri="{FF2B5EF4-FFF2-40B4-BE49-F238E27FC236}">
                <a16:creationId xmlns:a16="http://schemas.microsoft.com/office/drawing/2014/main" id="{52DAF791-35BB-7267-BAFA-7FF768BF8072}"/>
              </a:ext>
            </a:extLst>
          </p:cNvPr>
          <p:cNvSpPr txBox="1"/>
          <p:nvPr/>
        </p:nvSpPr>
        <p:spPr>
          <a:xfrm>
            <a:off x="5387487" y="4292657"/>
            <a:ext cx="3297070" cy="1631216"/>
          </a:xfrm>
          <a:prstGeom prst="rect">
            <a:avLst/>
          </a:prstGeom>
          <a:solidFill>
            <a:schemeClr val="accent6">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err="1"/>
              <a:t>Dépenses</a:t>
            </a:r>
            <a:endParaRPr lang="de-DE" sz="1600" dirty="0"/>
          </a:p>
          <a:p>
            <a:pPr marL="285750" indent="-285750" algn="l">
              <a:buFont typeface="Arial" panose="020B0604020202020204" pitchFamily="34" charset="0"/>
              <a:buChar char="•"/>
            </a:pPr>
            <a:r>
              <a:rPr lang="de-DE" sz="1400" dirty="0" err="1"/>
              <a:t>Coûts</a:t>
            </a:r>
            <a:r>
              <a:rPr lang="de-DE" sz="1400" dirty="0"/>
              <a:t> fixes: </a:t>
            </a:r>
            <a:r>
              <a:rPr lang="de-DE" sz="1400" b="0" dirty="0" err="1"/>
              <a:t>hangar</a:t>
            </a:r>
            <a:r>
              <a:rPr lang="de-DE" sz="1400" b="0" dirty="0"/>
              <a:t> </a:t>
            </a:r>
            <a:r>
              <a:rPr lang="de-DE" sz="1400" b="0" dirty="0" err="1"/>
              <a:t>pour</a:t>
            </a:r>
            <a:r>
              <a:rPr lang="de-DE" sz="1400" b="0" dirty="0"/>
              <a:t> le </a:t>
            </a:r>
            <a:r>
              <a:rPr lang="de-DE" sz="1400" b="0" dirty="0" err="1"/>
              <a:t>stockage</a:t>
            </a:r>
            <a:r>
              <a:rPr lang="de-DE" sz="1400" b="0" dirty="0"/>
              <a:t> des </a:t>
            </a:r>
            <a:r>
              <a:rPr lang="de-DE" sz="1400" b="0" dirty="0" err="1"/>
              <a:t>aliments</a:t>
            </a:r>
            <a:r>
              <a:rPr lang="de-DE" sz="1400" b="0" dirty="0"/>
              <a:t>, </a:t>
            </a:r>
            <a:r>
              <a:rPr lang="de-DE" sz="1400" b="0" dirty="0" err="1"/>
              <a:t>équipement</a:t>
            </a:r>
            <a:r>
              <a:rPr lang="de-DE" sz="1400" b="0" dirty="0"/>
              <a:t> de </a:t>
            </a:r>
            <a:r>
              <a:rPr lang="de-DE" sz="1400" b="0" dirty="0" err="1"/>
              <a:t>traite</a:t>
            </a:r>
            <a:r>
              <a:rPr lang="de-DE" sz="1400" b="0" dirty="0"/>
              <a:t>, etc.</a:t>
            </a:r>
          </a:p>
          <a:p>
            <a:pPr marL="285750" indent="-285750" algn="l">
              <a:buFont typeface="Arial" panose="020B0604020202020204" pitchFamily="34" charset="0"/>
              <a:buChar char="•"/>
            </a:pPr>
            <a:r>
              <a:rPr lang="de-DE" sz="1400" dirty="0" err="1"/>
              <a:t>Coûts</a:t>
            </a:r>
            <a:r>
              <a:rPr lang="de-DE" sz="1400" dirty="0"/>
              <a:t> variables: </a:t>
            </a:r>
            <a:r>
              <a:rPr lang="de-DE" sz="1400" b="0" dirty="0" err="1"/>
              <a:t>médicaments</a:t>
            </a:r>
            <a:r>
              <a:rPr lang="de-DE" sz="1400" b="0" dirty="0"/>
              <a:t>, </a:t>
            </a:r>
            <a:r>
              <a:rPr lang="de-DE" sz="1400" b="0" dirty="0" err="1"/>
              <a:t>vaccins</a:t>
            </a:r>
            <a:r>
              <a:rPr lang="de-DE" sz="1400" b="0" dirty="0"/>
              <a:t>, </a:t>
            </a:r>
            <a:r>
              <a:rPr lang="de-DE" sz="1400" b="0" dirty="0" err="1"/>
              <a:t>aliments</a:t>
            </a:r>
            <a:r>
              <a:rPr lang="de-DE" sz="1400" b="0" dirty="0"/>
              <a:t> </a:t>
            </a:r>
            <a:r>
              <a:rPr lang="de-DE" sz="1400" b="0" dirty="0" err="1"/>
              <a:t>pour</a:t>
            </a:r>
            <a:r>
              <a:rPr lang="de-DE" sz="1400" b="0" dirty="0"/>
              <a:t> </a:t>
            </a:r>
            <a:r>
              <a:rPr lang="de-DE" sz="1400" b="0" dirty="0" err="1"/>
              <a:t>animaux</a:t>
            </a:r>
            <a:r>
              <a:rPr lang="de-DE" sz="1400" b="0" dirty="0"/>
              <a:t>, etc.</a:t>
            </a:r>
          </a:p>
        </p:txBody>
      </p:sp>
      <p:sp>
        <p:nvSpPr>
          <p:cNvPr id="7" name="Textfeld 5">
            <a:extLst>
              <a:ext uri="{FF2B5EF4-FFF2-40B4-BE49-F238E27FC236}">
                <a16:creationId xmlns:a16="http://schemas.microsoft.com/office/drawing/2014/main" id="{EE481411-2068-4541-A8A2-65DD9FEF069D}"/>
              </a:ext>
            </a:extLst>
          </p:cNvPr>
          <p:cNvSpPr txBox="1"/>
          <p:nvPr/>
        </p:nvSpPr>
        <p:spPr>
          <a:xfrm>
            <a:off x="534275" y="1557274"/>
            <a:ext cx="2459017" cy="1215717"/>
          </a:xfrm>
          <a:prstGeom prst="rect">
            <a:avLst/>
          </a:prstGeom>
          <a:solidFill>
            <a:schemeClr val="accent6">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de-DE" sz="1600" dirty="0" err="1"/>
              <a:t>Recettes</a:t>
            </a:r>
            <a:endParaRPr lang="de-DE" sz="1600" dirty="0"/>
          </a:p>
          <a:p>
            <a:pPr marL="285750" indent="-285750">
              <a:spcAft>
                <a:spcPts val="600"/>
              </a:spcAft>
              <a:buFont typeface="Arial" panose="020B0604020202020204" pitchFamily="34" charset="0"/>
              <a:buChar char="•"/>
            </a:pPr>
            <a:r>
              <a:rPr lang="de-DE" sz="1400" b="0" dirty="0" err="1"/>
              <a:t>Vente</a:t>
            </a:r>
            <a:r>
              <a:rPr lang="de-DE" sz="1400" b="0" dirty="0"/>
              <a:t> </a:t>
            </a:r>
            <a:r>
              <a:rPr lang="de-DE" sz="1400" b="0" dirty="0" err="1"/>
              <a:t>d'animaux</a:t>
            </a:r>
            <a:r>
              <a:rPr lang="de-DE" sz="1400" b="0" dirty="0"/>
              <a:t> </a:t>
            </a:r>
            <a:r>
              <a:rPr lang="de-DE" sz="1400" b="0" dirty="0" err="1"/>
              <a:t>vivants</a:t>
            </a:r>
            <a:endParaRPr lang="de-DE" sz="1400" b="0" dirty="0"/>
          </a:p>
          <a:p>
            <a:pPr marL="285750" indent="-285750">
              <a:spcAft>
                <a:spcPts val="600"/>
              </a:spcAft>
              <a:buFont typeface="Arial" panose="020B0604020202020204" pitchFamily="34" charset="0"/>
              <a:buChar char="•"/>
            </a:pPr>
            <a:r>
              <a:rPr lang="de-DE" sz="1400" b="0" dirty="0" err="1"/>
              <a:t>Ventes</a:t>
            </a:r>
            <a:r>
              <a:rPr lang="de-DE" sz="1400" b="0" dirty="0"/>
              <a:t> de </a:t>
            </a:r>
            <a:r>
              <a:rPr lang="de-DE" sz="1400" b="0" dirty="0" err="1"/>
              <a:t>lait</a:t>
            </a:r>
            <a:endParaRPr lang="de-DE" sz="1400" b="0" dirty="0"/>
          </a:p>
          <a:p>
            <a:pPr marL="285750" indent="-285750">
              <a:spcAft>
                <a:spcPts val="600"/>
              </a:spcAft>
              <a:buFont typeface="Arial" panose="020B0604020202020204" pitchFamily="34" charset="0"/>
              <a:buChar char="•"/>
            </a:pPr>
            <a:r>
              <a:rPr lang="de-DE" sz="1400" b="0" dirty="0" err="1"/>
              <a:t>Ventes</a:t>
            </a:r>
            <a:r>
              <a:rPr lang="de-DE" sz="1400" b="0" dirty="0"/>
              <a:t> de </a:t>
            </a:r>
            <a:r>
              <a:rPr lang="de-DE" sz="1400" b="0" dirty="0" err="1"/>
              <a:t>viande</a:t>
            </a:r>
            <a:endParaRPr lang="de-DE" sz="1400" b="0" dirty="0"/>
          </a:p>
        </p:txBody>
      </p:sp>
      <p:sp>
        <p:nvSpPr>
          <p:cNvPr id="8" name="Textfeld 5">
            <a:extLst>
              <a:ext uri="{FF2B5EF4-FFF2-40B4-BE49-F238E27FC236}">
                <a16:creationId xmlns:a16="http://schemas.microsoft.com/office/drawing/2014/main" id="{B577E048-67BD-4B25-9C47-FE3A24B9FDA9}"/>
              </a:ext>
            </a:extLst>
          </p:cNvPr>
          <p:cNvSpPr txBox="1"/>
          <p:nvPr/>
        </p:nvSpPr>
        <p:spPr>
          <a:xfrm>
            <a:off x="614503" y="5491924"/>
            <a:ext cx="3343355" cy="338554"/>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a:t>Bénéfice = Recettes - </a:t>
            </a:r>
            <a:r>
              <a:rPr lang="de-DE" sz="1600" err="1"/>
              <a:t>Dépenses</a:t>
            </a:r>
            <a:endParaRPr lang="de-DE" sz="1600"/>
          </a:p>
        </p:txBody>
      </p:sp>
      <p:pic>
        <p:nvPicPr>
          <p:cNvPr id="10" name="Grafik 5">
            <a:extLst>
              <a:ext uri="{FF2B5EF4-FFF2-40B4-BE49-F238E27FC236}">
                <a16:creationId xmlns:a16="http://schemas.microsoft.com/office/drawing/2014/main" id="{813D9554-8531-41B1-AC58-1979213018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6181" y="1557274"/>
            <a:ext cx="4435049" cy="3628676"/>
          </a:xfrm>
          <a:prstGeom prst="rect">
            <a:avLst/>
          </a:prstGeom>
        </p:spPr>
      </p:pic>
      <p:sp>
        <p:nvSpPr>
          <p:cNvPr id="3" name="Sprechblase: oval 2">
            <a:extLst>
              <a:ext uri="{FF2B5EF4-FFF2-40B4-BE49-F238E27FC236}">
                <a16:creationId xmlns:a16="http://schemas.microsoft.com/office/drawing/2014/main" id="{2AE8D9A7-9385-4375-BAB3-FD9EB89BBBDF}"/>
              </a:ext>
            </a:extLst>
          </p:cNvPr>
          <p:cNvSpPr/>
          <p:nvPr/>
        </p:nvSpPr>
        <p:spPr bwMode="auto">
          <a:xfrm>
            <a:off x="4860032" y="764704"/>
            <a:ext cx="3297070" cy="1360233"/>
          </a:xfrm>
          <a:prstGeom prst="wedgeEllipseCallout">
            <a:avLst>
              <a:gd name="adj1" fmla="val -42206"/>
              <a:gd name="adj2" fmla="val 65584"/>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1600" b="0" i="0" u="none" strike="noStrike" cap="none" normalizeH="0" baseline="0" dirty="0">
                <a:ln>
                  <a:noFill/>
                </a:ln>
                <a:solidFill>
                  <a:schemeClr val="tx1"/>
                </a:solidFill>
                <a:effectLst/>
                <a:latin typeface="Arial" charset="0"/>
              </a:rPr>
              <a:t>Le </a:t>
            </a:r>
            <a:r>
              <a:rPr kumimoji="0" lang="de-CH" sz="1600" b="0" i="0" u="none" strike="noStrike" cap="none" normalizeH="0" baseline="0" dirty="0" err="1">
                <a:ln>
                  <a:noFill/>
                </a:ln>
                <a:solidFill>
                  <a:schemeClr val="tx1"/>
                </a:solidFill>
                <a:effectLst/>
                <a:latin typeface="Arial" charset="0"/>
              </a:rPr>
              <a:t>solde</a:t>
            </a:r>
            <a:r>
              <a:rPr kumimoji="0" lang="de-CH" sz="1600" b="0" i="0" u="none" strike="noStrike" cap="none" normalizeH="0" baseline="0" dirty="0">
                <a:ln>
                  <a:noFill/>
                </a:ln>
                <a:solidFill>
                  <a:schemeClr val="tx1"/>
                </a:solidFill>
                <a:effectLst/>
                <a:latin typeface="Arial" charset="0"/>
              </a:rPr>
              <a:t> entre </a:t>
            </a:r>
            <a:r>
              <a:rPr kumimoji="0" lang="de-CH" sz="1600" b="0" i="0" u="none" strike="noStrike" cap="none" normalizeH="0" baseline="0" dirty="0" err="1">
                <a:ln>
                  <a:noFill/>
                </a:ln>
                <a:solidFill>
                  <a:schemeClr val="tx1"/>
                </a:solidFill>
                <a:effectLst/>
                <a:latin typeface="Arial" charset="0"/>
              </a:rPr>
              <a:t>ce</a:t>
            </a:r>
            <a:r>
              <a:rPr kumimoji="0" lang="de-CH" sz="1600" b="0" i="0" u="none" strike="noStrike" cap="none" normalizeH="0" baseline="0" dirty="0">
                <a:ln>
                  <a:noFill/>
                </a:ln>
                <a:solidFill>
                  <a:schemeClr val="tx1"/>
                </a:solidFill>
                <a:effectLst/>
                <a:latin typeface="Arial" charset="0"/>
              </a:rPr>
              <a:t> </a:t>
            </a:r>
            <a:r>
              <a:rPr kumimoji="0" lang="de-CH" sz="1600" b="0" i="0" u="none" strike="noStrike" cap="none" normalizeH="0" baseline="0" dirty="0" err="1">
                <a:ln>
                  <a:noFill/>
                </a:ln>
                <a:solidFill>
                  <a:schemeClr val="tx1"/>
                </a:solidFill>
                <a:effectLst/>
                <a:latin typeface="Arial" charset="0"/>
              </a:rPr>
              <a:t>que</a:t>
            </a:r>
            <a:r>
              <a:rPr kumimoji="0" lang="de-CH" sz="1600" b="0" i="0" u="none" strike="noStrike" cap="none" normalizeH="0" baseline="0" dirty="0">
                <a:ln>
                  <a:noFill/>
                </a:ln>
                <a:solidFill>
                  <a:schemeClr val="tx1"/>
                </a:solidFill>
                <a:effectLst/>
                <a:latin typeface="Arial" charset="0"/>
              </a:rPr>
              <a:t> je </a:t>
            </a:r>
            <a:r>
              <a:rPr kumimoji="0" lang="de-CH" sz="1600" b="0" i="0" u="none" strike="noStrike" cap="none" normalizeH="0" baseline="0" dirty="0" err="1">
                <a:ln>
                  <a:noFill/>
                </a:ln>
                <a:solidFill>
                  <a:schemeClr val="tx1"/>
                </a:solidFill>
                <a:effectLst/>
                <a:latin typeface="Arial" charset="0"/>
              </a:rPr>
              <a:t>gagne</a:t>
            </a:r>
            <a:r>
              <a:rPr kumimoji="0" lang="de-CH" sz="1600" b="0" i="0" u="none" strike="noStrike" cap="none" normalizeH="0" baseline="0" dirty="0">
                <a:ln>
                  <a:noFill/>
                </a:ln>
                <a:solidFill>
                  <a:schemeClr val="tx1"/>
                </a:solidFill>
                <a:effectLst/>
                <a:latin typeface="Arial" charset="0"/>
              </a:rPr>
              <a:t> et </a:t>
            </a:r>
            <a:r>
              <a:rPr kumimoji="0" lang="de-CH" sz="1600" b="0" i="0" u="none" strike="noStrike" cap="none" normalizeH="0" baseline="0" dirty="0" err="1">
                <a:ln>
                  <a:noFill/>
                </a:ln>
                <a:solidFill>
                  <a:schemeClr val="tx1"/>
                </a:solidFill>
                <a:effectLst/>
                <a:latin typeface="Arial" charset="0"/>
              </a:rPr>
              <a:t>ce</a:t>
            </a:r>
            <a:r>
              <a:rPr kumimoji="0" lang="de-CH" sz="1600" b="0" i="0" u="none" strike="noStrike" cap="none" normalizeH="0" baseline="0" dirty="0">
                <a:ln>
                  <a:noFill/>
                </a:ln>
                <a:solidFill>
                  <a:schemeClr val="tx1"/>
                </a:solidFill>
                <a:effectLst/>
                <a:latin typeface="Arial" charset="0"/>
              </a:rPr>
              <a:t> </a:t>
            </a:r>
            <a:r>
              <a:rPr kumimoji="0" lang="de-CH" sz="1600" b="0" i="0" u="none" strike="noStrike" cap="none" normalizeH="0" baseline="0" dirty="0" err="1">
                <a:ln>
                  <a:noFill/>
                </a:ln>
                <a:solidFill>
                  <a:schemeClr val="tx1"/>
                </a:solidFill>
                <a:effectLst/>
                <a:latin typeface="Arial" charset="0"/>
              </a:rPr>
              <a:t>que</a:t>
            </a:r>
            <a:r>
              <a:rPr kumimoji="0" lang="de-CH" sz="1600" b="0" i="0" u="none" strike="noStrike" cap="none" normalizeH="0" baseline="0" dirty="0">
                <a:ln>
                  <a:noFill/>
                </a:ln>
                <a:solidFill>
                  <a:schemeClr val="tx1"/>
                </a:solidFill>
                <a:effectLst/>
                <a:latin typeface="Arial" charset="0"/>
              </a:rPr>
              <a:t> je </a:t>
            </a:r>
            <a:r>
              <a:rPr kumimoji="0" lang="de-CH" sz="1600" b="0" i="0" u="none" strike="noStrike" cap="none" normalizeH="0" baseline="0" dirty="0" err="1">
                <a:ln>
                  <a:noFill/>
                </a:ln>
                <a:solidFill>
                  <a:schemeClr val="tx1"/>
                </a:solidFill>
                <a:effectLst/>
                <a:latin typeface="Arial" charset="0"/>
              </a:rPr>
              <a:t>dépense</a:t>
            </a:r>
            <a:r>
              <a:rPr kumimoji="0" lang="de-CH" sz="1600" b="0" i="0" u="none" strike="noStrike" cap="none" normalizeH="0" baseline="0" dirty="0">
                <a:ln>
                  <a:noFill/>
                </a:ln>
                <a:solidFill>
                  <a:schemeClr val="tx1"/>
                </a:solidFill>
                <a:effectLst/>
                <a:latin typeface="Arial" charset="0"/>
              </a:rPr>
              <a:t> </a:t>
            </a:r>
            <a:r>
              <a:rPr kumimoji="0" lang="de-CH" sz="1600" b="0" i="0" u="none" strike="noStrike" cap="none" normalizeH="0" baseline="0" dirty="0" err="1">
                <a:ln>
                  <a:noFill/>
                </a:ln>
                <a:solidFill>
                  <a:schemeClr val="tx1"/>
                </a:solidFill>
                <a:effectLst/>
                <a:latin typeface="Arial" charset="0"/>
              </a:rPr>
              <a:t>constitue</a:t>
            </a:r>
            <a:r>
              <a:rPr kumimoji="0" lang="de-CH" sz="1600" b="0" i="0" u="none" strike="noStrike" cap="none" normalizeH="0" baseline="0" dirty="0">
                <a:ln>
                  <a:noFill/>
                </a:ln>
                <a:solidFill>
                  <a:schemeClr val="tx1"/>
                </a:solidFill>
                <a:effectLst/>
                <a:latin typeface="Arial" charset="0"/>
              </a:rPr>
              <a:t> </a:t>
            </a:r>
            <a:r>
              <a:rPr kumimoji="0" lang="de-CH" sz="1600" b="0" i="0" u="none" strike="noStrike" cap="none" normalizeH="0" baseline="0" dirty="0" err="1">
                <a:ln>
                  <a:noFill/>
                </a:ln>
                <a:solidFill>
                  <a:schemeClr val="tx1"/>
                </a:solidFill>
                <a:effectLst/>
                <a:latin typeface="Arial" charset="0"/>
              </a:rPr>
              <a:t>mon</a:t>
            </a:r>
            <a:r>
              <a:rPr kumimoji="0" lang="de-CH" sz="1600" b="0" i="0" u="none" strike="noStrike" cap="none" normalizeH="0" baseline="0" dirty="0">
                <a:ln>
                  <a:noFill/>
                </a:ln>
                <a:solidFill>
                  <a:schemeClr val="tx1"/>
                </a:solidFill>
                <a:effectLst/>
                <a:latin typeface="Arial" charset="0"/>
              </a:rPr>
              <a:t> </a:t>
            </a:r>
            <a:r>
              <a:rPr kumimoji="0" lang="de-CH" sz="1600" b="0" i="0" u="none" strike="noStrike" cap="none" normalizeH="0" baseline="0" dirty="0" err="1">
                <a:ln>
                  <a:noFill/>
                </a:ln>
                <a:solidFill>
                  <a:schemeClr val="tx1"/>
                </a:solidFill>
                <a:effectLst/>
                <a:latin typeface="Arial" charset="0"/>
              </a:rPr>
              <a:t>bénéfice</a:t>
            </a:r>
            <a:r>
              <a:rPr kumimoji="0" lang="de-CH" sz="1600" b="0" i="0" u="none" strike="noStrike" cap="none" normalizeH="0" baseline="0" dirty="0">
                <a:ln>
                  <a:noFill/>
                </a:ln>
                <a:solidFill>
                  <a:schemeClr val="tx1"/>
                </a:solidFill>
                <a:effectLst/>
                <a:latin typeface="Arial" charset="0"/>
              </a:rPr>
              <a:t>.</a:t>
            </a:r>
          </a:p>
        </p:txBody>
      </p:sp>
    </p:spTree>
    <p:extLst>
      <p:ext uri="{BB962C8B-B14F-4D97-AF65-F5344CB8AC3E}">
        <p14:creationId xmlns:p14="http://schemas.microsoft.com/office/powerpoint/2010/main" val="142173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30B3-0640-470D-BB7A-C3B1BA837F8E}"/>
              </a:ext>
            </a:extLst>
          </p:cNvPr>
          <p:cNvSpPr>
            <a:spLocks noGrp="1"/>
          </p:cNvSpPr>
          <p:nvPr>
            <p:ph type="title"/>
          </p:nvPr>
        </p:nvSpPr>
        <p:spPr/>
        <p:txBody>
          <a:bodyPr/>
          <a:lstStyle/>
          <a:p>
            <a:r>
              <a:rPr lang="en-US" dirty="0" err="1"/>
              <a:t>Systèmes</a:t>
            </a:r>
            <a:r>
              <a:rPr lang="en-US" dirty="0"/>
              <a:t> </a:t>
            </a:r>
            <a:r>
              <a:rPr lang="en-US" dirty="0" err="1"/>
              <a:t>basés</a:t>
            </a:r>
            <a:r>
              <a:rPr lang="en-US" dirty="0"/>
              <a:t> sur prairies (</a:t>
            </a:r>
            <a:r>
              <a:rPr lang="en-US" dirty="0" err="1"/>
              <a:t>exemples</a:t>
            </a:r>
            <a:r>
              <a:rPr lang="en-US" dirty="0"/>
              <a:t>)</a:t>
            </a:r>
          </a:p>
        </p:txBody>
      </p:sp>
      <p:sp>
        <p:nvSpPr>
          <p:cNvPr id="3" name="Content Placeholder 2">
            <a:extLst>
              <a:ext uri="{FF2B5EF4-FFF2-40B4-BE49-F238E27FC236}">
                <a16:creationId xmlns:a16="http://schemas.microsoft.com/office/drawing/2014/main" id="{DFD65170-464E-4578-BFEF-CF0AA594AD88}"/>
              </a:ext>
            </a:extLst>
          </p:cNvPr>
          <p:cNvSpPr>
            <a:spLocks noGrp="1"/>
          </p:cNvSpPr>
          <p:nvPr>
            <p:ph sz="half" idx="1"/>
          </p:nvPr>
        </p:nvSpPr>
        <p:spPr>
          <a:xfrm>
            <a:off x="494710" y="4077073"/>
            <a:ext cx="7416824" cy="1575190"/>
          </a:xfrm>
        </p:spPr>
        <p:txBody>
          <a:bodyPr/>
          <a:lstStyle/>
          <a:p>
            <a:pPr marL="0" indent="0">
              <a:buNone/>
            </a:pPr>
            <a:r>
              <a:rPr lang="en-US" sz="2000"/>
              <a:t>Manyatta à </a:t>
            </a:r>
            <a:r>
              <a:rPr lang="en-US" sz="2000" err="1"/>
              <a:t>Ngurunti</a:t>
            </a:r>
            <a:r>
              <a:rPr lang="en-US" sz="2000"/>
              <a:t>, Kenya</a:t>
            </a:r>
          </a:p>
          <a:p>
            <a:pPr marL="288000" indent="-288000">
              <a:buFont typeface="Arial" panose="020B0604020202020204" pitchFamily="34" charset="0"/>
              <a:buChar char="•"/>
            </a:pPr>
            <a:r>
              <a:rPr lang="en-US" sz="2000" b="0"/>
              <a:t>Zone pastorale communale</a:t>
            </a:r>
          </a:p>
          <a:p>
            <a:pPr marL="288000" indent="-288000">
              <a:buFont typeface="Arial" panose="020B0604020202020204" pitchFamily="34" charset="0"/>
              <a:buChar char="•"/>
            </a:pPr>
            <a:r>
              <a:rPr lang="en-GB" sz="2000" b="0"/>
              <a:t>Grand enclos clôturé autour de la ferme</a:t>
            </a:r>
          </a:p>
          <a:p>
            <a:pPr marL="288000" indent="-288000">
              <a:buFont typeface="Arial" panose="020B0604020202020204" pitchFamily="34" charset="0"/>
              <a:buChar char="•"/>
            </a:pPr>
            <a:r>
              <a:rPr lang="en-GB" sz="2000" b="0"/>
              <a:t>Petit enclos pour le bétail la nuit</a:t>
            </a:r>
            <a:endParaRPr lang="en-US" sz="2000" b="0"/>
          </a:p>
        </p:txBody>
      </p:sp>
      <p:sp>
        <p:nvSpPr>
          <p:cNvPr id="6" name="TextBox 5">
            <a:extLst>
              <a:ext uri="{FF2B5EF4-FFF2-40B4-BE49-F238E27FC236}">
                <a16:creationId xmlns:a16="http://schemas.microsoft.com/office/drawing/2014/main" id="{558B3A00-5278-4D64-8B5A-AA9A3AC4FCE8}"/>
              </a:ext>
            </a:extLst>
          </p:cNvPr>
          <p:cNvSpPr txBox="1"/>
          <p:nvPr/>
        </p:nvSpPr>
        <p:spPr>
          <a:xfrm>
            <a:off x="7129910" y="3974994"/>
            <a:ext cx="1563248" cy="261610"/>
          </a:xfrm>
          <a:prstGeom prst="rect">
            <a:avLst/>
          </a:prstGeom>
          <a:noFill/>
        </p:spPr>
        <p:txBody>
          <a:bodyPr wrap="none" rtlCol="0">
            <a:spAutoFit/>
          </a:bodyPr>
          <a:lstStyle/>
          <a:p>
            <a:r>
              <a:rPr lang="de-CH" sz="1100" b="0" dirty="0" err="1"/>
              <a:t>Photo</a:t>
            </a:r>
            <a:r>
              <a:rPr lang="de-CH" sz="1100" b="0" dirty="0"/>
              <a:t>: Mareike Voigts</a:t>
            </a:r>
            <a:endParaRPr lang="en-GB" sz="1100" b="0" dirty="0"/>
          </a:p>
        </p:txBody>
      </p:sp>
      <p:pic>
        <p:nvPicPr>
          <p:cNvPr id="7" name="Picture 6">
            <a:extLst>
              <a:ext uri="{FF2B5EF4-FFF2-40B4-BE49-F238E27FC236}">
                <a16:creationId xmlns:a16="http://schemas.microsoft.com/office/drawing/2014/main" id="{92E4618A-007C-435F-8BE9-D2CC6A5DDB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9528" y="980728"/>
            <a:ext cx="8201603" cy="2952328"/>
          </a:xfrm>
          <a:prstGeom prst="rect">
            <a:avLst/>
          </a:prstGeom>
        </p:spPr>
      </p:pic>
    </p:spTree>
    <p:extLst>
      <p:ext uri="{BB962C8B-B14F-4D97-AF65-F5344CB8AC3E}">
        <p14:creationId xmlns:p14="http://schemas.microsoft.com/office/powerpoint/2010/main" val="415696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30B3-0640-470D-BB7A-C3B1BA837F8E}"/>
              </a:ext>
            </a:extLst>
          </p:cNvPr>
          <p:cNvSpPr>
            <a:spLocks noGrp="1"/>
          </p:cNvSpPr>
          <p:nvPr>
            <p:ph type="title"/>
          </p:nvPr>
        </p:nvSpPr>
        <p:spPr/>
        <p:txBody>
          <a:bodyPr/>
          <a:lstStyle/>
          <a:p>
            <a:r>
              <a:rPr lang="en-US"/>
              <a:t>Systèmes mixtes culture-élevage (exemples)</a:t>
            </a:r>
          </a:p>
        </p:txBody>
      </p:sp>
      <p:sp>
        <p:nvSpPr>
          <p:cNvPr id="3" name="Content Placeholder 2">
            <a:extLst>
              <a:ext uri="{FF2B5EF4-FFF2-40B4-BE49-F238E27FC236}">
                <a16:creationId xmlns:a16="http://schemas.microsoft.com/office/drawing/2014/main" id="{DFD65170-464E-4578-BFEF-CF0AA594AD88}"/>
              </a:ext>
            </a:extLst>
          </p:cNvPr>
          <p:cNvSpPr>
            <a:spLocks noGrp="1"/>
          </p:cNvSpPr>
          <p:nvPr>
            <p:ph sz="half" idx="1"/>
          </p:nvPr>
        </p:nvSpPr>
        <p:spPr>
          <a:xfrm>
            <a:off x="504720" y="1035322"/>
            <a:ext cx="4826560" cy="4408487"/>
          </a:xfrm>
        </p:spPr>
        <p:txBody>
          <a:bodyPr/>
          <a:lstStyle/>
          <a:p>
            <a:pPr marL="0" indent="0">
              <a:buNone/>
            </a:pPr>
            <a:r>
              <a:rPr lang="en-US" sz="1800" dirty="0"/>
              <a:t>Petit </a:t>
            </a:r>
            <a:r>
              <a:rPr lang="en-US" sz="1800" dirty="0" err="1"/>
              <a:t>élevage</a:t>
            </a:r>
            <a:r>
              <a:rPr lang="en-US" sz="1800" dirty="0"/>
              <a:t> de </a:t>
            </a:r>
            <a:r>
              <a:rPr lang="en-US" sz="1800" dirty="0" err="1"/>
              <a:t>bovins</a:t>
            </a:r>
            <a:r>
              <a:rPr lang="en-US" sz="1800" dirty="0"/>
              <a:t> à Abuja, Nigeria</a:t>
            </a:r>
          </a:p>
          <a:p>
            <a:pPr marL="287655" indent="-287655">
              <a:buFont typeface="Arial" panose="020B0604020202020204" pitchFamily="34" charset="0"/>
              <a:buChar char="•"/>
            </a:pPr>
            <a:r>
              <a:rPr lang="de-CH" sz="1800" b="0" dirty="0" err="1"/>
              <a:t>Race</a:t>
            </a:r>
            <a:r>
              <a:rPr lang="de-CH" sz="1800" b="0" dirty="0"/>
              <a:t> bovine </a:t>
            </a:r>
            <a:r>
              <a:rPr lang="de-CH" sz="1800" b="0" dirty="0" err="1"/>
              <a:t>peul</a:t>
            </a:r>
            <a:r>
              <a:rPr lang="de-CH" sz="1800" b="0" dirty="0"/>
              <a:t> </a:t>
            </a:r>
            <a:r>
              <a:rPr lang="de-CH" sz="1800" b="0" dirty="0" err="1"/>
              <a:t>blanche</a:t>
            </a:r>
            <a:endParaRPr lang="de-CH" sz="1800" b="0" dirty="0"/>
          </a:p>
          <a:p>
            <a:pPr marL="287655" indent="-287655">
              <a:buFont typeface="Arial" panose="020B0604020202020204" pitchFamily="34" charset="0"/>
              <a:buChar char="•"/>
            </a:pPr>
            <a:r>
              <a:rPr lang="de-CH" sz="1800" b="0" dirty="0"/>
              <a:t>Cultures: </a:t>
            </a:r>
            <a:r>
              <a:rPr lang="de-CH" sz="1800" b="0" dirty="0" err="1"/>
              <a:t>arachides</a:t>
            </a:r>
            <a:r>
              <a:rPr lang="de-CH" sz="1800" b="0" dirty="0"/>
              <a:t>, </a:t>
            </a:r>
            <a:r>
              <a:rPr lang="de-CH" sz="1800" b="0" dirty="0" err="1"/>
              <a:t>maïs</a:t>
            </a:r>
            <a:r>
              <a:rPr lang="de-CH" sz="1800" b="0" dirty="0"/>
              <a:t> et </a:t>
            </a:r>
            <a:r>
              <a:rPr lang="de-CH" sz="1800" b="0" dirty="0" err="1"/>
              <a:t>haricots</a:t>
            </a:r>
            <a:endParaRPr lang="de-CH" sz="1800" b="0" dirty="0"/>
          </a:p>
          <a:p>
            <a:pPr marL="287655" indent="-287655">
              <a:buFont typeface="Arial" panose="020B0604020202020204" pitchFamily="34" charset="0"/>
              <a:buChar char="•"/>
            </a:pPr>
            <a:r>
              <a:rPr lang="de-CH" sz="1800" b="0" dirty="0">
                <a:ea typeface="ＭＳ Ｐゴシック"/>
              </a:rPr>
              <a:t>Le </a:t>
            </a:r>
            <a:r>
              <a:rPr lang="de-CH" sz="1800" b="0" dirty="0" err="1">
                <a:ea typeface="ＭＳ Ｐゴシック"/>
              </a:rPr>
              <a:t>fumier</a:t>
            </a:r>
            <a:r>
              <a:rPr lang="de-CH" sz="1800" b="0" dirty="0">
                <a:ea typeface="ＭＳ Ｐゴシック"/>
              </a:rPr>
              <a:t> </a:t>
            </a:r>
            <a:r>
              <a:rPr lang="de-CH" sz="1800" b="0" dirty="0" err="1">
                <a:ea typeface="ＭＳ Ｐゴシック"/>
              </a:rPr>
              <a:t>est</a:t>
            </a:r>
            <a:r>
              <a:rPr lang="de-CH" sz="1800" b="0" dirty="0">
                <a:ea typeface="ＭＳ Ｐゴシック"/>
              </a:rPr>
              <a:t> </a:t>
            </a:r>
            <a:r>
              <a:rPr lang="de-CH" sz="1800" b="0" dirty="0" err="1">
                <a:ea typeface="ＭＳ Ｐゴシック"/>
              </a:rPr>
              <a:t>collecté</a:t>
            </a:r>
            <a:r>
              <a:rPr lang="de-CH" sz="1800" b="0" dirty="0">
                <a:ea typeface="ＭＳ Ｐゴシック"/>
              </a:rPr>
              <a:t> et </a:t>
            </a:r>
            <a:r>
              <a:rPr lang="de-CH" sz="1800" b="0" dirty="0" err="1">
                <a:ea typeface="ＭＳ Ｐゴシック"/>
              </a:rPr>
              <a:t>utilisé</a:t>
            </a:r>
            <a:r>
              <a:rPr lang="de-CH" sz="1800" b="0" dirty="0">
                <a:ea typeface="ＭＳ Ｐゴシック"/>
              </a:rPr>
              <a:t> </a:t>
            </a:r>
            <a:r>
              <a:rPr lang="de-CH" sz="1800" b="0" dirty="0" err="1">
                <a:ea typeface="ＭＳ Ｐゴシック"/>
              </a:rPr>
              <a:t>comme</a:t>
            </a:r>
            <a:r>
              <a:rPr lang="de-CH" sz="1800" b="0" dirty="0">
                <a:ea typeface="ＭＳ Ｐゴシック"/>
              </a:rPr>
              <a:t> </a:t>
            </a:r>
            <a:r>
              <a:rPr lang="de-CH" sz="1800" b="0" dirty="0" err="1">
                <a:ea typeface="ＭＳ Ｐゴシック"/>
              </a:rPr>
              <a:t>engrais</a:t>
            </a:r>
            <a:r>
              <a:rPr lang="de-CH" sz="1800" b="0" dirty="0">
                <a:ea typeface="ＭＳ Ｐゴシック"/>
              </a:rPr>
              <a:t> </a:t>
            </a:r>
            <a:r>
              <a:rPr lang="de-CH" sz="1800" b="0" dirty="0" err="1">
                <a:ea typeface="ＭＳ Ｐゴシック"/>
              </a:rPr>
              <a:t>organique</a:t>
            </a:r>
            <a:r>
              <a:rPr lang="de-CH" sz="1800" b="0" dirty="0">
                <a:ea typeface="ＭＳ Ｐゴシック"/>
              </a:rPr>
              <a:t>.</a:t>
            </a:r>
            <a:endParaRPr lang="de-CH" sz="1800" b="0" dirty="0"/>
          </a:p>
          <a:p>
            <a:pPr marL="287655" indent="-287655">
              <a:buFont typeface="Arial" panose="020B0604020202020204" pitchFamily="34" charset="0"/>
              <a:buChar char="•"/>
            </a:pPr>
            <a:r>
              <a:rPr lang="de-CH" sz="1800" b="0" dirty="0"/>
              <a:t>Le </a:t>
            </a:r>
            <a:r>
              <a:rPr lang="de-CH" sz="1800" b="0" dirty="0" err="1"/>
              <a:t>fumier</a:t>
            </a:r>
            <a:r>
              <a:rPr lang="de-CH" sz="1800" b="0" dirty="0"/>
              <a:t> non </a:t>
            </a:r>
            <a:r>
              <a:rPr lang="de-CH" sz="1800" b="0" dirty="0" err="1"/>
              <a:t>utilisé</a:t>
            </a:r>
            <a:r>
              <a:rPr lang="de-CH" sz="1800" b="0" dirty="0"/>
              <a:t> </a:t>
            </a:r>
            <a:r>
              <a:rPr lang="de-CH" sz="1800" b="0" dirty="0" err="1"/>
              <a:t>est</a:t>
            </a:r>
            <a:r>
              <a:rPr lang="de-CH" sz="1800" b="0" dirty="0"/>
              <a:t> </a:t>
            </a:r>
            <a:r>
              <a:rPr lang="de-CH" sz="1800" b="0" dirty="0" err="1"/>
              <a:t>vendu</a:t>
            </a:r>
            <a:r>
              <a:rPr lang="de-CH" sz="1800" b="0" dirty="0"/>
              <a:t> à </a:t>
            </a:r>
            <a:r>
              <a:rPr lang="de-CH" sz="1800" b="0" dirty="0" err="1"/>
              <a:t>d'autres</a:t>
            </a:r>
            <a:r>
              <a:rPr lang="de-CH" sz="1800" b="0" dirty="0"/>
              <a:t> fermes </a:t>
            </a:r>
            <a:r>
              <a:rPr lang="de-CH" sz="1800" b="0" dirty="0" err="1"/>
              <a:t>voisines</a:t>
            </a:r>
            <a:r>
              <a:rPr lang="de-CH" sz="1800" b="0" dirty="0"/>
              <a:t>.</a:t>
            </a:r>
          </a:p>
          <a:p>
            <a:pPr marL="287655" indent="-287655">
              <a:buFont typeface="Arial" panose="020B0604020202020204" pitchFamily="34" charset="0"/>
              <a:buChar char="•"/>
            </a:pPr>
            <a:r>
              <a:rPr lang="de-CH" sz="1800" b="0" dirty="0"/>
              <a:t>Le </a:t>
            </a:r>
            <a:r>
              <a:rPr lang="de-CH" sz="1800" b="0" dirty="0" err="1"/>
              <a:t>bétail</a:t>
            </a:r>
            <a:r>
              <a:rPr lang="de-CH" sz="1800" b="0" dirty="0"/>
              <a:t> </a:t>
            </a:r>
            <a:r>
              <a:rPr lang="de-CH" sz="1800" b="0" dirty="0" err="1"/>
              <a:t>est</a:t>
            </a:r>
            <a:r>
              <a:rPr lang="de-CH" sz="1800" b="0" dirty="0"/>
              <a:t> </a:t>
            </a:r>
            <a:r>
              <a:rPr lang="de-CH" sz="1800" b="0" dirty="0" err="1"/>
              <a:t>conduit</a:t>
            </a:r>
            <a:r>
              <a:rPr lang="de-CH" sz="1800" b="0" dirty="0"/>
              <a:t> </a:t>
            </a:r>
            <a:r>
              <a:rPr lang="de-CH" sz="1800" b="0" dirty="0" err="1"/>
              <a:t>vers</a:t>
            </a:r>
            <a:r>
              <a:rPr lang="de-CH" sz="1800" b="0" dirty="0"/>
              <a:t> </a:t>
            </a:r>
            <a:r>
              <a:rPr lang="de-CH" sz="1800" b="0" dirty="0" err="1"/>
              <a:t>les</a:t>
            </a:r>
            <a:r>
              <a:rPr lang="de-CH" sz="1800" b="0" dirty="0"/>
              <a:t> </a:t>
            </a:r>
            <a:r>
              <a:rPr lang="de-CH" sz="1800" b="0" dirty="0" err="1"/>
              <a:t>zones</a:t>
            </a:r>
            <a:r>
              <a:rPr lang="de-CH" sz="1800" b="0" dirty="0"/>
              <a:t> de </a:t>
            </a:r>
            <a:r>
              <a:rPr lang="de-CH" sz="1800" b="0" dirty="0" err="1"/>
              <a:t>pâturage</a:t>
            </a:r>
            <a:r>
              <a:rPr lang="de-CH" sz="1800" b="0" dirty="0"/>
              <a:t> et </a:t>
            </a:r>
            <a:r>
              <a:rPr lang="de-CH" sz="1800" b="0" dirty="0" err="1"/>
              <a:t>d'abreuvement</a:t>
            </a:r>
            <a:r>
              <a:rPr lang="de-CH" sz="1800" b="0" dirty="0"/>
              <a:t>, </a:t>
            </a:r>
            <a:r>
              <a:rPr lang="de-CH" sz="1800" b="0" dirty="0" err="1"/>
              <a:t>puis</a:t>
            </a:r>
            <a:r>
              <a:rPr lang="de-CH" sz="1800" b="0" dirty="0"/>
              <a:t> </a:t>
            </a:r>
            <a:r>
              <a:rPr lang="de-CH" sz="1800" b="0" dirty="0" err="1"/>
              <a:t>ramené</a:t>
            </a:r>
            <a:r>
              <a:rPr lang="de-CH" sz="1800" b="0" dirty="0"/>
              <a:t> à la ferme </a:t>
            </a:r>
            <a:r>
              <a:rPr lang="de-CH" sz="1800" b="0" dirty="0" err="1"/>
              <a:t>tous</a:t>
            </a:r>
            <a:r>
              <a:rPr lang="de-CH" sz="1800" b="0" dirty="0"/>
              <a:t> </a:t>
            </a:r>
            <a:r>
              <a:rPr lang="de-CH" sz="1800" b="0" dirty="0" err="1"/>
              <a:t>les</a:t>
            </a:r>
            <a:r>
              <a:rPr lang="de-CH" sz="1800" b="0" dirty="0"/>
              <a:t> </a:t>
            </a:r>
            <a:r>
              <a:rPr lang="de-CH" sz="1800" b="0" dirty="0" err="1"/>
              <a:t>jours</a:t>
            </a:r>
            <a:r>
              <a:rPr lang="de-CH" sz="1800" b="0" dirty="0"/>
              <a:t>.</a:t>
            </a:r>
          </a:p>
          <a:p>
            <a:pPr marL="287655" indent="-287655">
              <a:buFont typeface="Arial" panose="020B0604020202020204" pitchFamily="34" charset="0"/>
              <a:buChar char="•"/>
            </a:pPr>
            <a:r>
              <a:rPr lang="en-US" sz="1800" b="0" dirty="0">
                <a:ea typeface="ＭＳ Ｐゴシック"/>
              </a:rPr>
              <a:t>Des aliments </a:t>
            </a:r>
            <a:r>
              <a:rPr lang="en-US" sz="1800" b="0" dirty="0" err="1">
                <a:ea typeface="ＭＳ Ｐゴシック"/>
              </a:rPr>
              <a:t>supplémentaires</a:t>
            </a:r>
            <a:r>
              <a:rPr lang="en-US" sz="1800" b="0" dirty="0">
                <a:ea typeface="ＭＳ Ｐゴシック"/>
              </a:rPr>
              <a:t> </a:t>
            </a:r>
            <a:r>
              <a:rPr lang="en-US" sz="1800" b="0" dirty="0" err="1">
                <a:ea typeface="ＭＳ Ｐゴシック"/>
              </a:rPr>
              <a:t>sont</a:t>
            </a:r>
            <a:r>
              <a:rPr lang="en-US" sz="1800" b="0" dirty="0">
                <a:ea typeface="ＭＳ Ｐゴシック"/>
              </a:rPr>
              <a:t> </a:t>
            </a:r>
            <a:r>
              <a:rPr lang="en-US" sz="1800" b="0" dirty="0" err="1">
                <a:ea typeface="ＭＳ Ｐゴシック"/>
              </a:rPr>
              <a:t>fournis</a:t>
            </a:r>
            <a:r>
              <a:rPr lang="en-US" sz="1800" b="0" dirty="0">
                <a:ea typeface="ＭＳ Ｐゴシック"/>
              </a:rPr>
              <a:t> (</a:t>
            </a:r>
            <a:r>
              <a:rPr lang="en-US" sz="1800" b="0" dirty="0" err="1">
                <a:ea typeface="ＭＳ Ｐゴシック"/>
              </a:rPr>
              <a:t>en</a:t>
            </a:r>
            <a:r>
              <a:rPr lang="en-US" sz="1800" b="0" dirty="0">
                <a:ea typeface="ＭＳ Ｐゴシック"/>
              </a:rPr>
              <a:t> </a:t>
            </a:r>
            <a:r>
              <a:rPr lang="en-US" sz="1800" b="0" dirty="0" err="1">
                <a:ea typeface="ＭＳ Ｐゴシック"/>
              </a:rPr>
              <a:t>partie</a:t>
            </a:r>
            <a:r>
              <a:rPr lang="en-US" sz="1800" b="0" dirty="0">
                <a:ea typeface="ＭＳ Ｐゴシック"/>
              </a:rPr>
              <a:t> </a:t>
            </a:r>
            <a:r>
              <a:rPr lang="en-US" sz="1800" b="0" dirty="0" err="1">
                <a:ea typeface="ＭＳ Ｐゴシック"/>
              </a:rPr>
              <a:t>cultivés</a:t>
            </a:r>
            <a:r>
              <a:rPr lang="en-US" sz="1800" b="0" dirty="0">
                <a:ea typeface="ＭＳ Ｐゴシック"/>
              </a:rPr>
              <a:t> par </a:t>
            </a:r>
            <a:r>
              <a:rPr lang="en-US" sz="1800" b="0" dirty="0" err="1">
                <a:ea typeface="ＭＳ Ｐゴシック"/>
              </a:rPr>
              <a:t>l'entreprise</a:t>
            </a:r>
            <a:r>
              <a:rPr lang="en-US" sz="1800" b="0" dirty="0">
                <a:ea typeface="ＭＳ Ｐゴシック"/>
              </a:rPr>
              <a:t> et </a:t>
            </a:r>
            <a:r>
              <a:rPr lang="en-US" sz="1800" b="0" dirty="0" err="1">
                <a:ea typeface="ＭＳ Ｐゴシック"/>
              </a:rPr>
              <a:t>achetés</a:t>
            </a:r>
            <a:r>
              <a:rPr lang="en-US" sz="1800" b="0" dirty="0">
                <a:ea typeface="ＭＳ Ｐゴシック"/>
              </a:rPr>
              <a:t>), </a:t>
            </a:r>
            <a:r>
              <a:rPr lang="en-US" sz="1800" b="0" dirty="0" err="1">
                <a:ea typeface="ＭＳ Ｐゴシック"/>
              </a:rPr>
              <a:t>en</a:t>
            </a:r>
            <a:r>
              <a:rPr lang="en-US" sz="1800" b="0" dirty="0">
                <a:ea typeface="ＭＳ Ｐゴシック"/>
              </a:rPr>
              <a:t> </a:t>
            </a:r>
            <a:r>
              <a:rPr lang="en-US" sz="1800" b="0" dirty="0" err="1">
                <a:ea typeface="ＭＳ Ｐゴシック"/>
              </a:rPr>
              <a:t>fonction</a:t>
            </a:r>
            <a:r>
              <a:rPr lang="en-US" sz="1800" b="0" dirty="0">
                <a:ea typeface="ＭＳ Ｐゴシック"/>
              </a:rPr>
              <a:t> de la </a:t>
            </a:r>
            <a:r>
              <a:rPr lang="en-US" sz="1800" b="0" dirty="0" err="1">
                <a:ea typeface="ＭＳ Ｐゴシック"/>
              </a:rPr>
              <a:t>saison</a:t>
            </a:r>
            <a:r>
              <a:rPr lang="en-US" sz="1800" b="0" dirty="0">
                <a:ea typeface="ＭＳ Ｐゴシック"/>
              </a:rPr>
              <a:t>.</a:t>
            </a:r>
          </a:p>
          <a:p>
            <a:pPr marL="287655" indent="-287655">
              <a:buFont typeface="Arial" panose="020B0604020202020204" pitchFamily="34" charset="0"/>
              <a:buChar char="•"/>
            </a:pPr>
            <a:r>
              <a:rPr lang="en-US" sz="1800" b="0" dirty="0" err="1"/>
              <a:t>Principalement</a:t>
            </a:r>
            <a:r>
              <a:rPr lang="en-US" sz="1800" b="0" dirty="0"/>
              <a:t> pour </a:t>
            </a:r>
            <a:r>
              <a:rPr lang="en-US" sz="1800" b="0" dirty="0" err="1"/>
              <a:t>leur</a:t>
            </a:r>
            <a:r>
              <a:rPr lang="en-US" sz="1800" b="0" dirty="0"/>
              <a:t> </a:t>
            </a:r>
            <a:r>
              <a:rPr lang="en-US" sz="1800" b="0" dirty="0" err="1"/>
              <a:t>propre</a:t>
            </a:r>
            <a:r>
              <a:rPr lang="en-US" sz="1800" b="0" dirty="0"/>
              <a:t> </a:t>
            </a:r>
            <a:r>
              <a:rPr lang="en-US" sz="1800" b="0" dirty="0" err="1"/>
              <a:t>consommation</a:t>
            </a:r>
            <a:r>
              <a:rPr lang="en-US" sz="1800" b="0" dirty="0"/>
              <a:t>.</a:t>
            </a:r>
          </a:p>
        </p:txBody>
      </p:sp>
      <p:sp>
        <p:nvSpPr>
          <p:cNvPr id="6" name="TextBox 5">
            <a:extLst>
              <a:ext uri="{FF2B5EF4-FFF2-40B4-BE49-F238E27FC236}">
                <a16:creationId xmlns:a16="http://schemas.microsoft.com/office/drawing/2014/main" id="{558B3A00-5278-4D64-8B5A-AA9A3AC4FCE8}"/>
              </a:ext>
            </a:extLst>
          </p:cNvPr>
          <p:cNvSpPr txBox="1"/>
          <p:nvPr/>
        </p:nvSpPr>
        <p:spPr>
          <a:xfrm>
            <a:off x="7034084" y="5279526"/>
            <a:ext cx="1596912" cy="261610"/>
          </a:xfrm>
          <a:prstGeom prst="rect">
            <a:avLst/>
          </a:prstGeom>
          <a:noFill/>
        </p:spPr>
        <p:txBody>
          <a:bodyPr wrap="none" lIns="91440" tIns="45720" rIns="91440" bIns="45720" rtlCol="0" anchor="t">
            <a:spAutoFit/>
          </a:bodyPr>
          <a:lstStyle/>
          <a:p>
            <a:r>
              <a:rPr lang="de-CH" sz="1100" b="0" dirty="0" err="1">
                <a:latin typeface="Arial"/>
                <a:cs typeface="Arial"/>
              </a:rPr>
              <a:t>Photo</a:t>
            </a:r>
            <a:r>
              <a:rPr lang="de-CH" sz="1100" b="0" dirty="0">
                <a:latin typeface="Arial"/>
                <a:cs typeface="Arial"/>
              </a:rPr>
              <a:t>: Umar </a:t>
            </a:r>
            <a:r>
              <a:rPr lang="de-CH" sz="1100" b="0" dirty="0" err="1">
                <a:latin typeface="Arial"/>
                <a:cs typeface="Arial"/>
              </a:rPr>
              <a:t>Abdullahi</a:t>
            </a:r>
            <a:endParaRPr lang="en-GB" sz="1100" b="0" dirty="0">
              <a:latin typeface="Arial"/>
              <a:cs typeface="Arial"/>
            </a:endParaRPr>
          </a:p>
        </p:txBody>
      </p:sp>
      <p:pic>
        <p:nvPicPr>
          <p:cNvPr id="9" name="Picture 8">
            <a:extLst>
              <a:ext uri="{FF2B5EF4-FFF2-40B4-BE49-F238E27FC236}">
                <a16:creationId xmlns:a16="http://schemas.microsoft.com/office/drawing/2014/main" id="{C010E692-9509-4F95-A7FF-8F415F1B3A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3018" y="1257834"/>
            <a:ext cx="2975543" cy="3963464"/>
          </a:xfrm>
          <a:prstGeom prst="rect">
            <a:avLst/>
          </a:prstGeom>
        </p:spPr>
      </p:pic>
    </p:spTree>
    <p:extLst>
      <p:ext uri="{BB962C8B-B14F-4D97-AF65-F5344CB8AC3E}">
        <p14:creationId xmlns:p14="http://schemas.microsoft.com/office/powerpoint/2010/main" val="2567379014"/>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000000"/>
      </a:lt2>
      <a:accent1>
        <a:srgbClr val="008C80"/>
      </a:accent1>
      <a:accent2>
        <a:srgbClr val="FF9400"/>
      </a:accent2>
      <a:accent3>
        <a:srgbClr val="FFFFFF"/>
      </a:accent3>
      <a:accent4>
        <a:srgbClr val="000000"/>
      </a:accent4>
      <a:accent5>
        <a:srgbClr val="AAC5C0"/>
      </a:accent5>
      <a:accent6>
        <a:srgbClr val="E78600"/>
      </a:accent6>
      <a:hlink>
        <a:srgbClr val="000000"/>
      </a:hlink>
      <a:folHlink>
        <a:srgbClr val="080808"/>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1"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000000"/>
        </a:lt2>
        <a:accent1>
          <a:srgbClr val="008C80"/>
        </a:accent1>
        <a:accent2>
          <a:srgbClr val="FF9400"/>
        </a:accent2>
        <a:accent3>
          <a:srgbClr val="FFFFFF"/>
        </a:accent3>
        <a:accent4>
          <a:srgbClr val="000000"/>
        </a:accent4>
        <a:accent5>
          <a:srgbClr val="AAC5C0"/>
        </a:accent5>
        <a:accent6>
          <a:srgbClr val="E78600"/>
        </a:accent6>
        <a:hlink>
          <a:srgbClr val="000000"/>
        </a:hlink>
        <a:folHlink>
          <a:srgbClr val="08080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2d10406-eaae-41c3-88b9-698793e76f51">
      <Terms xmlns="http://schemas.microsoft.com/office/infopath/2007/PartnerControls"/>
    </lcf76f155ced4ddcb4097134ff3c332f>
    <TaxCatchAll xmlns="4813c16e-7537-4e12-aeaa-392e5d7335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3E8815154C13C42A2B4D3323D70F6C2" ma:contentTypeVersion="17" ma:contentTypeDescription="Ein neues Dokument erstellen." ma:contentTypeScope="" ma:versionID="85db46714971838175fe061ab12aa9c3">
  <xsd:schema xmlns:xsd="http://www.w3.org/2001/XMLSchema" xmlns:xs="http://www.w3.org/2001/XMLSchema" xmlns:p="http://schemas.microsoft.com/office/2006/metadata/properties" xmlns:ns2="b2d10406-eaae-41c3-88b9-698793e76f51" xmlns:ns3="4813c16e-7537-4e12-aeaa-392e5d7335a1" targetNamespace="http://schemas.microsoft.com/office/2006/metadata/properties" ma:root="true" ma:fieldsID="05544cdc245982af3aeba20c31b663e9" ns2:_="" ns3:_="">
    <xsd:import namespace="b2d10406-eaae-41c3-88b9-698793e76f51"/>
    <xsd:import namespace="4813c16e-7537-4e12-aeaa-392e5d7335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Location" minOccurs="0"/>
                <xsd:element ref="ns2:MediaServiceGenerationTime" minOccurs="0"/>
                <xsd:element ref="ns2:MediaServiceEventHashCode" minOccurs="0"/>
                <xsd:element ref="ns2:lcf76f155ced4ddcb4097134ff3c332f" minOccurs="0"/>
                <xsd:element ref="ns2:MediaServiceObjectDetectorVersion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10406-eaae-41c3-88b9-698793e76f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c49ad8-0d76-4442-b3ec-dfaba3082b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13c16e-7537-4e12-aeaa-392e5d7335a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8525735-f0db-48ae-8d7b-bce2b3f9e312}" ma:internalName="TaxCatchAll" ma:showField="CatchAllData" ma:web="4813c16e-7537-4e12-aeaa-392e5d7335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74EB6D-ED2A-4A55-89A1-F85E74B7B61D}">
  <ds:schemaRef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b2d10406-eaae-41c3-88b9-698793e76f51"/>
    <ds:schemaRef ds:uri="4813c16e-7537-4e12-aeaa-392e5d7335a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5BA620E-4C01-4268-8B88-8C03F5735C4C}"/>
</file>

<file path=customXml/itemProps3.xml><?xml version="1.0" encoding="utf-8"?>
<ds:datastoreItem xmlns:ds="http://schemas.openxmlformats.org/officeDocument/2006/customXml" ds:itemID="{1CC74A97-E303-4FEE-ABB7-6ACA1351C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8310</Words>
  <Application>Microsoft Office PowerPoint</Application>
  <PresentationFormat>Bildschirmpräsentation (4:3)</PresentationFormat>
  <Paragraphs>1198</Paragraphs>
  <Slides>79</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79</vt:i4>
      </vt:variant>
    </vt:vector>
  </HeadingPairs>
  <TitlesOfParts>
    <vt:vector size="89" baseType="lpstr">
      <vt:lpstr>ＭＳ Ｐゴシック</vt:lpstr>
      <vt:lpstr>SimSun</vt:lpstr>
      <vt:lpstr>Arial</vt:lpstr>
      <vt:lpstr>Arial Black</vt:lpstr>
      <vt:lpstr>Calibri</vt:lpstr>
      <vt:lpstr>Palatino Linotype</vt:lpstr>
      <vt:lpstr>Symbol</vt:lpstr>
      <vt:lpstr>Times New Roman</vt:lpstr>
      <vt:lpstr>Wingdings</vt:lpstr>
      <vt:lpstr>Standarddesign</vt:lpstr>
      <vt:lpstr>Manuel sur le bétail biologique</vt:lpstr>
      <vt:lpstr>Chapitre 1 - Introduction</vt:lpstr>
      <vt:lpstr>Avantages de l'élevage bovin en Afrique</vt:lpstr>
      <vt:lpstr>Défis de l'élevage bovin en Afrique</vt:lpstr>
      <vt:lpstr>Chapitre 2 - Systèmes de production laitière et bovine en Afrique subsaharienne</vt:lpstr>
      <vt:lpstr>Systèmes de production de bovins et de petits ruminants en Afrique subsaharienne</vt:lpstr>
      <vt:lpstr>Systèmes basés sur prairies (exemples)</vt:lpstr>
      <vt:lpstr>Systèmes basés sur prairies (exemples)</vt:lpstr>
      <vt:lpstr>Systèmes mixtes culture-élevage (exemples)</vt:lpstr>
      <vt:lpstr>Qu'est-ce qu'un «système d'élevage biologique»?</vt:lpstr>
      <vt:lpstr>Principes de l'agriculture biologique</vt:lpstr>
      <vt:lpstr>Chapitre 3 - Approche générale de l'élevage bovin biologique  </vt:lpstr>
      <vt:lpstr>Approches de l'élevage laitier et bovin biologique (1/2)</vt:lpstr>
      <vt:lpstr>Approches de l'élevage laitier et bovin biologique (2/2)</vt:lpstr>
      <vt:lpstr>Chapitre 4 - Le comportement naturel et les besoins des bovins </vt:lpstr>
      <vt:lpstr>Combien les bovins voient-ils?</vt:lpstr>
      <vt:lpstr>Comment les bovins perçoivent-ils le monde?</vt:lpstr>
      <vt:lpstr>Comportements sociaux des bovins</vt:lpstr>
      <vt:lpstr>Cycle de reproduction d'une vache</vt:lpstr>
      <vt:lpstr>Chapitre 5 - Logement</vt:lpstr>
      <vt:lpstr>Diversité des systèmes de détention pour les bovins</vt:lpstr>
      <vt:lpstr>PowerPoint-Präsentation</vt:lpstr>
      <vt:lpstr>PowerPoint-Präsentation</vt:lpstr>
      <vt:lpstr>Gestion du fumier</vt:lpstr>
      <vt:lpstr>Biodigesteur</vt:lpstr>
      <vt:lpstr>Chapitre 6 - Gestion des animaux</vt:lpstr>
      <vt:lpstr>Pré-vêlage et naissance</vt:lpstr>
      <vt:lpstr>Premiers signes de la naissance</vt:lpstr>
      <vt:lpstr>Garder les veaux en bonne santé après la naissance</vt:lpstr>
      <vt:lpstr>Castration</vt:lpstr>
      <vt:lpstr>Castration</vt:lpstr>
      <vt:lpstr>Castration</vt:lpstr>
      <vt:lpstr>Les 8 étapes de la traite manuelle</vt:lpstr>
      <vt:lpstr>Pourquoi assurer un bon entretien des onglons?</vt:lpstr>
      <vt:lpstr>Soins des onglons</vt:lpstr>
      <vt:lpstr>Chapitre 7 - Se nourrir et boire</vt:lpstr>
      <vt:lpstr>Système digestif des bovins</vt:lpstr>
      <vt:lpstr>Système digestif des veaux: le réflexe de la gouttière œsophagienne</vt:lpstr>
      <vt:lpstr>Principes d'alimentation dans l'élevage biologique</vt:lpstr>
      <vt:lpstr>Stratégies d'alimentation</vt:lpstr>
      <vt:lpstr>Facteurs influençant les besoins en nutriments</vt:lpstr>
      <vt:lpstr>Besoins énergétiques d'une vache</vt:lpstr>
      <vt:lpstr>PowerPoint-Präsentation</vt:lpstr>
      <vt:lpstr>Contrôle des rations</vt:lpstr>
      <vt:lpstr>Contrôle des rations</vt:lpstr>
      <vt:lpstr>Contrôle des rations</vt:lpstr>
      <vt:lpstr>Contrôle des rations</vt:lpstr>
      <vt:lpstr>Contrôle des rations</vt:lpstr>
      <vt:lpstr>Contrôle des rations</vt:lpstr>
      <vt:lpstr>Contrôle des rations</vt:lpstr>
      <vt:lpstr>Contrôle des rations</vt:lpstr>
      <vt:lpstr>Contrôle des rations</vt:lpstr>
      <vt:lpstr>Contrôle des rations</vt:lpstr>
      <vt:lpstr>Contrôle des rations</vt:lpstr>
      <vt:lpstr>Bilan énergétique et phases de lactation</vt:lpstr>
      <vt:lpstr>Chapitre 8 - Gestion des fourrages et des pâturages</vt:lpstr>
      <vt:lpstr>Bilan fourrager</vt:lpstr>
      <vt:lpstr>Spécificité de graminées fourragères communes en Afrique subsaharienne (1/2)</vt:lpstr>
      <vt:lpstr>Spécificités de graminées fourragères communes en Afrique subsaharienne (2/2)</vt:lpstr>
      <vt:lpstr>Valeur alimentaire de graminées fourragères sélectionnées</vt:lpstr>
      <vt:lpstr>Valeur alimentaire du feuillage d’arbres fourragers sélectionnées</vt:lpstr>
      <vt:lpstr>Chapitre 9 - Santé du bétail</vt:lpstr>
      <vt:lpstr>Approche de l’agriculture biologique concernant la gestion de la santé animale</vt:lpstr>
      <vt:lpstr>Les piliers de la santé des troupeaux et  de la prévention des maladies</vt:lpstr>
      <vt:lpstr>Caractéristiques des bovins sains</vt:lpstr>
      <vt:lpstr>Caractéristiques des bovins malades</vt:lpstr>
      <vt:lpstr>Maladies virales</vt:lpstr>
      <vt:lpstr>Maladies bactériennes </vt:lpstr>
      <vt:lpstr>Maladies fongiques et protozoaires </vt:lpstr>
      <vt:lpstr>Chapitre 10 - L'élevage</vt:lpstr>
      <vt:lpstr>Le Nguni (exemple d'une race bien adaptée d'Afrique australe)</vt:lpstr>
      <vt:lpstr>Chapitre 11 - Qualité du lait et de la viande</vt:lpstr>
      <vt:lpstr>Composition du lait</vt:lpstr>
      <vt:lpstr>Sources potentielles de carences en matière d'hygiène dans le lait</vt:lpstr>
      <vt:lpstr>Chapitre 12 - Économie et certification</vt:lpstr>
      <vt:lpstr>Découpes de viande bovine</vt:lpstr>
      <vt:lpstr>Prix du bétail sur le marché</vt:lpstr>
      <vt:lpstr>Vente de bétail</vt:lpstr>
      <vt:lpstr>Calcul du bénéfice</vt:lpstr>
    </vt:vector>
  </TitlesOfParts>
  <Manager/>
  <Company>FiBL Schweiz</Company>
  <LinksUpToDate>false</LinksUpToDate>
  <SharedDoc>false</SharedDoc>
  <HyperlinkBase>http://www.fibl.org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FiBL</dc:title>
  <dc:subject/>
  <dc:creator>FiBL Schweiz</dc:creator>
  <cp:keywords>, docId:89001579B54DD888DC826B676C501E83</cp:keywords>
  <dc:description/>
  <cp:lastModifiedBy>Weidmann Gilles</cp:lastModifiedBy>
  <cp:revision>299</cp:revision>
  <cp:lastPrinted>2024-04-04T07:59:01Z</cp:lastPrinted>
  <dcterms:created xsi:type="dcterms:W3CDTF">2010-11-25T15:05:52Z</dcterms:created>
  <dcterms:modified xsi:type="dcterms:W3CDTF">2024-06-05T09:56:39Z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0x01010073E8815154C13C42A2B4D3323D70F6C2</vt:lpwstr>
  </property>
  <property fmtid="{D5CDD505-2E9C-101B-9397-08002B2CF9AE}" pid="3" name="MediaServiceImageTags">
    <vt:lpwstr/>
  </property>
</Properties>
</file>