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84"/>
  </p:notesMasterIdLst>
  <p:handoutMasterIdLst>
    <p:handoutMasterId r:id="rId85"/>
  </p:handoutMasterIdLst>
  <p:sldIdLst>
    <p:sldId id="745" r:id="rId5"/>
    <p:sldId id="787" r:id="rId6"/>
    <p:sldId id="788" r:id="rId7"/>
    <p:sldId id="789" r:id="rId8"/>
    <p:sldId id="790" r:id="rId9"/>
    <p:sldId id="859" r:id="rId10"/>
    <p:sldId id="860" r:id="rId11"/>
    <p:sldId id="861" r:id="rId12"/>
    <p:sldId id="864" r:id="rId13"/>
    <p:sldId id="794" r:id="rId14"/>
    <p:sldId id="869" r:id="rId15"/>
    <p:sldId id="791" r:id="rId16"/>
    <p:sldId id="871" r:id="rId17"/>
    <p:sldId id="773" r:id="rId18"/>
    <p:sldId id="795" r:id="rId19"/>
    <p:sldId id="774" r:id="rId20"/>
    <p:sldId id="872" r:id="rId21"/>
    <p:sldId id="796" r:id="rId22"/>
    <p:sldId id="805" r:id="rId23"/>
    <p:sldId id="755" r:id="rId24"/>
    <p:sldId id="801" r:id="rId25"/>
    <p:sldId id="775" r:id="rId26"/>
    <p:sldId id="804" r:id="rId27"/>
    <p:sldId id="803" r:id="rId28"/>
    <p:sldId id="779" r:id="rId29"/>
    <p:sldId id="759" r:id="rId30"/>
    <p:sldId id="807" r:id="rId31"/>
    <p:sldId id="806" r:id="rId32"/>
    <p:sldId id="808" r:id="rId33"/>
    <p:sldId id="781" r:id="rId34"/>
    <p:sldId id="876" r:id="rId35"/>
    <p:sldId id="782" r:id="rId36"/>
    <p:sldId id="783" r:id="rId37"/>
    <p:sldId id="784" r:id="rId38"/>
    <p:sldId id="785" r:id="rId39"/>
    <p:sldId id="765" r:id="rId40"/>
    <p:sldId id="798" r:id="rId41"/>
    <p:sldId id="800" r:id="rId42"/>
    <p:sldId id="815" r:id="rId43"/>
    <p:sldId id="816" r:id="rId44"/>
    <p:sldId id="818" r:id="rId45"/>
    <p:sldId id="873" r:id="rId46"/>
    <p:sldId id="877" r:id="rId47"/>
    <p:sldId id="819" r:id="rId48"/>
    <p:sldId id="843" r:id="rId49"/>
    <p:sldId id="844" r:id="rId50"/>
    <p:sldId id="845" r:id="rId51"/>
    <p:sldId id="846" r:id="rId52"/>
    <p:sldId id="847" r:id="rId53"/>
    <p:sldId id="849" r:id="rId54"/>
    <p:sldId id="850" r:id="rId55"/>
    <p:sldId id="851" r:id="rId56"/>
    <p:sldId id="852" r:id="rId57"/>
    <p:sldId id="853" r:id="rId58"/>
    <p:sldId id="821" r:id="rId59"/>
    <p:sldId id="825" r:id="rId60"/>
    <p:sldId id="866" r:id="rId61"/>
    <p:sldId id="868" r:id="rId62"/>
    <p:sldId id="875" r:id="rId63"/>
    <p:sldId id="881" r:id="rId64"/>
    <p:sldId id="882" r:id="rId65"/>
    <p:sldId id="826" r:id="rId66"/>
    <p:sldId id="665" r:id="rId67"/>
    <p:sldId id="749" r:id="rId68"/>
    <p:sldId id="704" r:id="rId69"/>
    <p:sldId id="705" r:id="rId70"/>
    <p:sldId id="772" r:id="rId71"/>
    <p:sldId id="771" r:id="rId72"/>
    <p:sldId id="830" r:id="rId73"/>
    <p:sldId id="827" r:id="rId74"/>
    <p:sldId id="832" r:id="rId75"/>
    <p:sldId id="828" r:id="rId76"/>
    <p:sldId id="854" r:id="rId77"/>
    <p:sldId id="855" r:id="rId78"/>
    <p:sldId id="856" r:id="rId79"/>
    <p:sldId id="829" r:id="rId80"/>
    <p:sldId id="857" r:id="rId81"/>
    <p:sldId id="786" r:id="rId82"/>
    <p:sldId id="858" r:id="rId83"/>
  </p:sldIdLst>
  <p:sldSz cx="9144000" cy="6858000" type="screen4x3"/>
  <p:notesSz cx="7099300" cy="10234613"/>
  <p:defaultTextStyle>
    <a:defPPr>
      <a:defRPr lang="de-CH"/>
    </a:defPPr>
    <a:lvl1pPr algn="l" rtl="0" eaLnBrk="0" fontAlgn="base" hangingPunct="0">
      <a:spcBef>
        <a:spcPct val="0"/>
      </a:spcBef>
      <a:spcAft>
        <a:spcPct val="0"/>
      </a:spcAft>
      <a:defRPr sz="2400" b="1" kern="1200">
        <a:solidFill>
          <a:schemeClr val="tx1"/>
        </a:solidFill>
        <a:latin typeface="Arial" charset="0"/>
        <a:ea typeface="+mn-ea"/>
        <a:cs typeface="+mn-cs"/>
      </a:defRPr>
    </a:lvl1pPr>
    <a:lvl2pPr marL="457200" algn="l" rtl="0" eaLnBrk="0" fontAlgn="base" hangingPunct="0">
      <a:spcBef>
        <a:spcPct val="0"/>
      </a:spcBef>
      <a:spcAft>
        <a:spcPct val="0"/>
      </a:spcAft>
      <a:defRPr sz="2400" b="1" kern="1200">
        <a:solidFill>
          <a:schemeClr val="tx1"/>
        </a:solidFill>
        <a:latin typeface="Arial" charset="0"/>
        <a:ea typeface="+mn-ea"/>
        <a:cs typeface="+mn-cs"/>
      </a:defRPr>
    </a:lvl2pPr>
    <a:lvl3pPr marL="914400" algn="l" rtl="0" eaLnBrk="0" fontAlgn="base" hangingPunct="0">
      <a:spcBef>
        <a:spcPct val="0"/>
      </a:spcBef>
      <a:spcAft>
        <a:spcPct val="0"/>
      </a:spcAft>
      <a:defRPr sz="2400" b="1" kern="1200">
        <a:solidFill>
          <a:schemeClr val="tx1"/>
        </a:solidFill>
        <a:latin typeface="Arial" charset="0"/>
        <a:ea typeface="+mn-ea"/>
        <a:cs typeface="+mn-cs"/>
      </a:defRPr>
    </a:lvl3pPr>
    <a:lvl4pPr marL="1371600" algn="l" rtl="0" eaLnBrk="0" fontAlgn="base" hangingPunct="0">
      <a:spcBef>
        <a:spcPct val="0"/>
      </a:spcBef>
      <a:spcAft>
        <a:spcPct val="0"/>
      </a:spcAft>
      <a:defRPr sz="2400" b="1" kern="1200">
        <a:solidFill>
          <a:schemeClr val="tx1"/>
        </a:solidFill>
        <a:latin typeface="Arial" charset="0"/>
        <a:ea typeface="+mn-ea"/>
        <a:cs typeface="+mn-cs"/>
      </a:defRPr>
    </a:lvl4pPr>
    <a:lvl5pPr marL="1828800" algn="l" rtl="0" eaLnBrk="0" fontAlgn="base" hangingPunct="0">
      <a:spcBef>
        <a:spcPct val="0"/>
      </a:spcBef>
      <a:spcAft>
        <a:spcPct val="0"/>
      </a:spcAft>
      <a:defRPr sz="2400" b="1" kern="1200">
        <a:solidFill>
          <a:schemeClr val="tx1"/>
        </a:solidFill>
        <a:latin typeface="Arial" charset="0"/>
        <a:ea typeface="+mn-ea"/>
        <a:cs typeface="+mn-cs"/>
      </a:defRPr>
    </a:lvl5pPr>
    <a:lvl6pPr marL="2286000" algn="l" defTabSz="457200" rtl="0" eaLnBrk="1" latinLnBrk="0" hangingPunct="1">
      <a:defRPr sz="2400" b="1" kern="1200">
        <a:solidFill>
          <a:schemeClr val="tx1"/>
        </a:solidFill>
        <a:latin typeface="Arial" charset="0"/>
        <a:ea typeface="+mn-ea"/>
        <a:cs typeface="+mn-cs"/>
      </a:defRPr>
    </a:lvl6pPr>
    <a:lvl7pPr marL="2743200" algn="l" defTabSz="457200" rtl="0" eaLnBrk="1" latinLnBrk="0" hangingPunct="1">
      <a:defRPr sz="2400" b="1" kern="1200">
        <a:solidFill>
          <a:schemeClr val="tx1"/>
        </a:solidFill>
        <a:latin typeface="Arial" charset="0"/>
        <a:ea typeface="+mn-ea"/>
        <a:cs typeface="+mn-cs"/>
      </a:defRPr>
    </a:lvl7pPr>
    <a:lvl8pPr marL="3200400" algn="l" defTabSz="457200" rtl="0" eaLnBrk="1" latinLnBrk="0" hangingPunct="1">
      <a:defRPr sz="2400" b="1" kern="1200">
        <a:solidFill>
          <a:schemeClr val="tx1"/>
        </a:solidFill>
        <a:latin typeface="Arial" charset="0"/>
        <a:ea typeface="+mn-ea"/>
        <a:cs typeface="+mn-cs"/>
      </a:defRPr>
    </a:lvl8pPr>
    <a:lvl9pPr marL="3657600" algn="l" defTabSz="4572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888">
          <p15:clr>
            <a:srgbClr val="A4A3A4"/>
          </p15:clr>
        </p15:guide>
        <p15:guide id="2" orient="horz" pos="924">
          <p15:clr>
            <a:srgbClr val="A4A3A4"/>
          </p15:clr>
        </p15:guide>
        <p15:guide id="3" orient="horz" pos="708">
          <p15:clr>
            <a:srgbClr val="A4A3A4"/>
          </p15:clr>
        </p15:guide>
        <p15:guide id="4" orient="horz" pos="440">
          <p15:clr>
            <a:srgbClr val="A4A3A4"/>
          </p15:clr>
        </p15:guide>
        <p15:guide id="5" orient="horz" pos="1186">
          <p15:clr>
            <a:srgbClr val="A4A3A4"/>
          </p15:clr>
        </p15:guide>
        <p15:guide id="6" orient="horz" pos="2360">
          <p15:clr>
            <a:srgbClr val="A4A3A4"/>
          </p15:clr>
        </p15:guide>
        <p15:guide id="7" orient="horz" pos="4006">
          <p15:clr>
            <a:srgbClr val="A4A3A4"/>
          </p15:clr>
        </p15:guide>
        <p15:guide id="8" orient="horz" pos="3712">
          <p15:clr>
            <a:srgbClr val="A4A3A4"/>
          </p15:clr>
        </p15:guide>
        <p15:guide id="9" pos="5478">
          <p15:clr>
            <a:srgbClr val="A4A3A4"/>
          </p15:clr>
        </p15:guide>
        <p15:guide id="10" pos="1536">
          <p15:clr>
            <a:srgbClr val="A4A3A4"/>
          </p15:clr>
        </p15:guide>
        <p15:guide id="11" pos="2960">
          <p15:clr>
            <a:srgbClr val="A4A3A4"/>
          </p15:clr>
        </p15:guide>
        <p15:guide id="12" pos="2848">
          <p15:clr>
            <a:srgbClr val="A4A3A4"/>
          </p15:clr>
        </p15:guide>
        <p15:guide id="13" pos="336">
          <p15:clr>
            <a:srgbClr val="A4A3A4"/>
          </p15:clr>
        </p15:guide>
        <p15:guide id="14" pos="1648">
          <p15:clr>
            <a:srgbClr val="A4A3A4"/>
          </p15:clr>
        </p15:guide>
        <p15:guide id="15" pos="3744">
          <p15:clr>
            <a:srgbClr val="A4A3A4"/>
          </p15:clr>
        </p15:guide>
        <p15:guide id="16" pos="384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11B0B91-4E1B-1F1D-D3FD-C3BFD46F9241}" name="Ulmann Selina" initials="US" userId="S::selina.ulmann@fibl.org::1d12f980-3dde-4f60-866c-e9d2f402270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enninkmeyer Christine" initials="BC" lastIdx="9" clrIdx="0">
    <p:extLst>
      <p:ext uri="{19B8F6BF-5375-455C-9EA6-DF929625EA0E}">
        <p15:presenceInfo xmlns:p15="http://schemas.microsoft.com/office/powerpoint/2012/main" userId="S-1-5-21-1635401191-1135830115-316617838-74069" providerId="AD"/>
      </p:ext>
    </p:extLst>
  </p:cmAuthor>
  <p:cmAuthor id="2" name="Kanner Elsa" initials="KE" lastIdx="13" clrIdx="1">
    <p:extLst>
      <p:ext uri="{19B8F6BF-5375-455C-9EA6-DF929625EA0E}">
        <p15:presenceInfo xmlns:p15="http://schemas.microsoft.com/office/powerpoint/2012/main" userId="S-1-5-21-1635401191-1135830115-316617838-75758" providerId="AD"/>
      </p:ext>
    </p:extLst>
  </p:cmAuthor>
  <p:cmAuthor id="3" name="Ulmann Selina" initials="US" lastIdx="166" clrIdx="2">
    <p:extLst>
      <p:ext uri="{19B8F6BF-5375-455C-9EA6-DF929625EA0E}">
        <p15:presenceInfo xmlns:p15="http://schemas.microsoft.com/office/powerpoint/2012/main" userId="S-1-5-21-1635401191-1135830115-316617838-75661" providerId="AD"/>
      </p:ext>
    </p:extLst>
  </p:cmAuthor>
  <p:cmAuthor id="4" name="Weidmann Gilles" initials="WG" lastIdx="4" clrIdx="3">
    <p:extLst>
      <p:ext uri="{19B8F6BF-5375-455C-9EA6-DF929625EA0E}">
        <p15:presenceInfo xmlns:p15="http://schemas.microsoft.com/office/powerpoint/2012/main" userId="S-1-5-21-1635401191-1135830115-316617838-1041" providerId="AD"/>
      </p:ext>
    </p:extLst>
  </p:cmAuthor>
  <p:cmAuthor id="5" name="Weidmann Gilles" initials="WG [2]" lastIdx="4" clrIdx="4">
    <p:extLst>
      <p:ext uri="{19B8F6BF-5375-455C-9EA6-DF929625EA0E}">
        <p15:presenceInfo xmlns:p15="http://schemas.microsoft.com/office/powerpoint/2012/main" userId="S::gilles.weidmann@fibl.org::f66d931a-3935-4809-a05b-d03ec493d2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B75"/>
    <a:srgbClr val="312682"/>
    <a:srgbClr val="FFC000"/>
    <a:srgbClr val="FFDDAD"/>
    <a:srgbClr val="FADBC6"/>
    <a:srgbClr val="F6C09C"/>
    <a:srgbClr val="D4ECBA"/>
    <a:srgbClr val="F2A36E"/>
    <a:srgbClr val="EE864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86" d="100"/>
          <a:sy n="86" d="100"/>
        </p:scale>
        <p:origin x="1354" y="72"/>
      </p:cViewPr>
      <p:guideLst>
        <p:guide orient="horz" pos="3888"/>
        <p:guide orient="horz" pos="924"/>
        <p:guide orient="horz" pos="708"/>
        <p:guide orient="horz" pos="440"/>
        <p:guide orient="horz" pos="1186"/>
        <p:guide orient="horz" pos="2360"/>
        <p:guide orient="horz" pos="4006"/>
        <p:guide orient="horz" pos="3712"/>
        <p:guide pos="5478"/>
        <p:guide pos="1536"/>
        <p:guide pos="2960"/>
        <p:guide pos="2848"/>
        <p:guide pos="336"/>
        <p:guide pos="1648"/>
        <p:guide pos="3744"/>
        <p:guide pos="384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mann Selina" userId="1d12f980-3dde-4f60-866c-e9d2f4022700" providerId="ADAL" clId="{E2AEBB26-4BDA-4DD9-8B49-8E567488904C}"/>
    <pc:docChg chg="custSel addSld modSld">
      <pc:chgData name="Ulmann Selina" userId="1d12f980-3dde-4f60-866c-e9d2f4022700" providerId="ADAL" clId="{E2AEBB26-4BDA-4DD9-8B49-8E567488904C}" dt="2024-04-11T15:39:01.165" v="105" actId="1076"/>
      <pc:docMkLst>
        <pc:docMk/>
      </pc:docMkLst>
      <pc:sldChg chg="addSp delSp modSp add">
        <pc:chgData name="Ulmann Selina" userId="1d12f980-3dde-4f60-866c-e9d2f4022700" providerId="ADAL" clId="{E2AEBB26-4BDA-4DD9-8B49-8E567488904C}" dt="2024-04-11T15:39:01.165" v="105" actId="1076"/>
        <pc:sldMkLst>
          <pc:docMk/>
          <pc:sldMk cId="118525082" sldId="877"/>
        </pc:sldMkLst>
        <pc:spChg chg="del">
          <ac:chgData name="Ulmann Selina" userId="1d12f980-3dde-4f60-866c-e9d2f4022700" providerId="ADAL" clId="{E2AEBB26-4BDA-4DD9-8B49-8E567488904C}" dt="2024-04-11T15:36:58.095" v="73" actId="478"/>
          <ac:spMkLst>
            <pc:docMk/>
            <pc:sldMk cId="118525082" sldId="877"/>
            <ac:spMk id="2" creationId="{6CF462AE-D1B6-4F1B-AE9E-8800D578A886}"/>
          </ac:spMkLst>
        </pc:spChg>
        <pc:spChg chg="del">
          <ac:chgData name="Ulmann Selina" userId="1d12f980-3dde-4f60-866c-e9d2f4022700" providerId="ADAL" clId="{E2AEBB26-4BDA-4DD9-8B49-8E567488904C}" dt="2024-04-11T15:36:00.339" v="1"/>
          <ac:spMkLst>
            <pc:docMk/>
            <pc:sldMk cId="118525082" sldId="877"/>
            <ac:spMk id="3" creationId="{16E5E1FD-75BB-43DC-9F0F-D49FC9B5941D}"/>
          </ac:spMkLst>
        </pc:spChg>
        <pc:spChg chg="mod">
          <ac:chgData name="Ulmann Selina" userId="1d12f980-3dde-4f60-866c-e9d2f4022700" providerId="ADAL" clId="{E2AEBB26-4BDA-4DD9-8B49-8E567488904C}" dt="2024-04-11T15:38:09.880" v="93" actId="1076"/>
          <ac:spMkLst>
            <pc:docMk/>
            <pc:sldMk cId="118525082" sldId="877"/>
            <ac:spMk id="4" creationId="{85E0B57C-4E64-45FF-857C-5B6DFC941EBA}"/>
          </ac:spMkLst>
        </pc:spChg>
        <pc:spChg chg="add mod">
          <ac:chgData name="Ulmann Selina" userId="1d12f980-3dde-4f60-866c-e9d2f4022700" providerId="ADAL" clId="{E2AEBB26-4BDA-4DD9-8B49-8E567488904C}" dt="2024-04-11T15:38:04.550" v="92" actId="122"/>
          <ac:spMkLst>
            <pc:docMk/>
            <pc:sldMk cId="118525082" sldId="877"/>
            <ac:spMk id="7" creationId="{2D26CC5C-2BF8-4AB9-8CB3-6C69407BB65E}"/>
          </ac:spMkLst>
        </pc:spChg>
        <pc:spChg chg="add mod">
          <ac:chgData name="Ulmann Selina" userId="1d12f980-3dde-4f60-866c-e9d2f4022700" providerId="ADAL" clId="{E2AEBB26-4BDA-4DD9-8B49-8E567488904C}" dt="2024-04-11T15:39:01.165" v="105" actId="1076"/>
          <ac:spMkLst>
            <pc:docMk/>
            <pc:sldMk cId="118525082" sldId="877"/>
            <ac:spMk id="8" creationId="{8388637A-E5C5-40CC-AC01-5CDE55483FB8}"/>
          </ac:spMkLst>
        </pc:spChg>
        <pc:picChg chg="add mod modCrop">
          <ac:chgData name="Ulmann Selina" userId="1d12f980-3dde-4f60-866c-e9d2f4022700" providerId="ADAL" clId="{E2AEBB26-4BDA-4DD9-8B49-8E567488904C}" dt="2024-04-11T15:38:57.038" v="103" actId="1076"/>
          <ac:picMkLst>
            <pc:docMk/>
            <pc:sldMk cId="118525082" sldId="877"/>
            <ac:picMk id="6" creationId="{0285B4DF-459F-4A4D-86FA-904ADE18E552}"/>
          </ac:picMkLst>
        </pc:picChg>
        <pc:picChg chg="add mod modCrop">
          <ac:chgData name="Ulmann Selina" userId="1d12f980-3dde-4f60-866c-e9d2f4022700" providerId="ADAL" clId="{E2AEBB26-4BDA-4DD9-8B49-8E567488904C}" dt="2024-04-11T15:38:53.367" v="102" actId="1076"/>
          <ac:picMkLst>
            <pc:docMk/>
            <pc:sldMk cId="118525082" sldId="877"/>
            <ac:picMk id="9" creationId="{08473319-840B-44E3-9B40-9D99430458A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93671"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defTabSz="965371">
              <a:defRPr sz="1200" b="0">
                <a:latin typeface="Times New Roman" charset="0"/>
              </a:defRPr>
            </a:lvl1pPr>
          </a:lstStyle>
          <a:p>
            <a:pPr>
              <a:defRPr/>
            </a:pPr>
            <a:r>
              <a:rPr lang="de-DE"/>
              <a:t>FiBL</a:t>
            </a:r>
            <a:endParaRPr lang="de-CH"/>
          </a:p>
        </p:txBody>
      </p:sp>
      <p:sp>
        <p:nvSpPr>
          <p:cNvPr id="4099" name="Rectangle 3"/>
          <p:cNvSpPr>
            <a:spLocks noGrp="1" noChangeArrowheads="1"/>
          </p:cNvSpPr>
          <p:nvPr>
            <p:ph type="dt" sz="quarter" idx="1"/>
          </p:nvPr>
        </p:nvSpPr>
        <p:spPr bwMode="auto">
          <a:xfrm>
            <a:off x="3988988" y="0"/>
            <a:ext cx="3093670"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algn="r" defTabSz="965371">
              <a:defRPr sz="1200" b="0">
                <a:latin typeface="Times New Roman" charset="0"/>
              </a:defRPr>
            </a:lvl1pPr>
          </a:lstStyle>
          <a:p>
            <a:pPr>
              <a:defRPr/>
            </a:pPr>
            <a:fld id="{6E1D1DFD-66A3-43C0-960F-85B276673C29}" type="datetime1">
              <a:rPr lang="de-DE" smtClean="0"/>
              <a:pPr>
                <a:defRPr/>
              </a:pPr>
              <a:t>05.06.2024</a:t>
            </a:fld>
            <a:endParaRPr lang="de-CH"/>
          </a:p>
        </p:txBody>
      </p:sp>
      <p:sp>
        <p:nvSpPr>
          <p:cNvPr id="4100" name="Rectangle 4"/>
          <p:cNvSpPr>
            <a:spLocks noGrp="1" noChangeArrowheads="1"/>
          </p:cNvSpPr>
          <p:nvPr>
            <p:ph type="ftr" sz="quarter" idx="2"/>
          </p:nvPr>
        </p:nvSpPr>
        <p:spPr bwMode="auto">
          <a:xfrm>
            <a:off x="1" y="9729281"/>
            <a:ext cx="3093671"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defTabSz="965371">
              <a:defRPr sz="1200" b="0">
                <a:latin typeface="Times New Roman" charset="0"/>
              </a:defRPr>
            </a:lvl1pPr>
          </a:lstStyle>
          <a:p>
            <a:pPr>
              <a:defRPr/>
            </a:pPr>
            <a:r>
              <a:rPr lang="de-CH"/>
              <a:t>www.fibl.org</a:t>
            </a:r>
          </a:p>
        </p:txBody>
      </p:sp>
      <p:sp>
        <p:nvSpPr>
          <p:cNvPr id="4101" name="Rectangle 5"/>
          <p:cNvSpPr>
            <a:spLocks noGrp="1" noChangeArrowheads="1"/>
          </p:cNvSpPr>
          <p:nvPr>
            <p:ph type="sldNum" sz="quarter" idx="3"/>
          </p:nvPr>
        </p:nvSpPr>
        <p:spPr bwMode="auto">
          <a:xfrm>
            <a:off x="3988988" y="9729281"/>
            <a:ext cx="3093670"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algn="r" defTabSz="965371">
              <a:defRPr sz="1200" b="0">
                <a:latin typeface="Times New Roman" charset="0"/>
              </a:defRPr>
            </a:lvl1pPr>
          </a:lstStyle>
          <a:p>
            <a:pPr>
              <a:defRPr/>
            </a:pPr>
            <a:fld id="{C9AAA821-03F2-4105-9D3D-E6CC72E67156}" type="slidenum">
              <a:rPr lang="de-CH"/>
              <a:pPr>
                <a:defRPr/>
              </a:pPr>
              <a:t>‹Nr.›</a:t>
            </a:fld>
            <a:endParaRPr lang="de-CH"/>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93671"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defTabSz="965371">
              <a:defRPr sz="1200" b="0">
                <a:latin typeface="Times New Roman" charset="0"/>
              </a:defRPr>
            </a:lvl1pPr>
          </a:lstStyle>
          <a:p>
            <a:pPr>
              <a:defRPr/>
            </a:pPr>
            <a:r>
              <a:rPr lang="de-DE"/>
              <a:t>FiBL</a:t>
            </a:r>
            <a:endParaRPr lang="de-CH"/>
          </a:p>
        </p:txBody>
      </p:sp>
      <p:sp>
        <p:nvSpPr>
          <p:cNvPr id="3075" name="Rectangle 3"/>
          <p:cNvSpPr>
            <a:spLocks noGrp="1" noChangeArrowheads="1"/>
          </p:cNvSpPr>
          <p:nvPr>
            <p:ph type="dt" idx="1"/>
          </p:nvPr>
        </p:nvSpPr>
        <p:spPr bwMode="auto">
          <a:xfrm>
            <a:off x="3988988" y="0"/>
            <a:ext cx="3093670" cy="47744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lvl1pPr algn="r" defTabSz="965371">
              <a:defRPr sz="1200" b="0">
                <a:latin typeface="Times New Roman" charset="0"/>
              </a:defRPr>
            </a:lvl1pPr>
          </a:lstStyle>
          <a:p>
            <a:pPr>
              <a:defRPr/>
            </a:pPr>
            <a:fld id="{30A2E6DE-5C23-4B8D-80AA-F70A250176EA}" type="datetime1">
              <a:rPr lang="de-DE" smtClean="0"/>
              <a:pPr>
                <a:defRPr/>
              </a:pPr>
              <a:t>05.06.2024</a:t>
            </a:fld>
            <a:endParaRPr lang="de-CH"/>
          </a:p>
        </p:txBody>
      </p:sp>
      <p:sp>
        <p:nvSpPr>
          <p:cNvPr id="29700" name="Rectangle 4"/>
          <p:cNvSpPr>
            <a:spLocks noGrp="1" noRot="1" noChangeAspect="1" noChangeArrowheads="1" noTextEdit="1"/>
          </p:cNvSpPr>
          <p:nvPr>
            <p:ph type="sldImg" idx="2"/>
          </p:nvPr>
        </p:nvSpPr>
        <p:spPr bwMode="auto">
          <a:xfrm>
            <a:off x="1031875" y="798513"/>
            <a:ext cx="5100638" cy="3825875"/>
          </a:xfrm>
          <a:prstGeom prst="rect">
            <a:avLst/>
          </a:prstGeom>
          <a:noFill/>
          <a:ln w="12700">
            <a:solidFill>
              <a:srgbClr val="000000"/>
            </a:solidFill>
            <a:miter lim="800000"/>
            <a:headEnd/>
            <a:tailEnd/>
          </a:ln>
        </p:spPr>
      </p:sp>
      <p:sp>
        <p:nvSpPr>
          <p:cNvPr id="3077" name="Rectangle 5"/>
          <p:cNvSpPr>
            <a:spLocks noGrp="1" noChangeArrowheads="1"/>
          </p:cNvSpPr>
          <p:nvPr>
            <p:ph type="body" sz="quarter" idx="3"/>
          </p:nvPr>
        </p:nvSpPr>
        <p:spPr bwMode="auto">
          <a:xfrm>
            <a:off x="976861" y="4866282"/>
            <a:ext cx="5210480" cy="4625101"/>
          </a:xfrm>
          <a:prstGeom prst="rect">
            <a:avLst/>
          </a:prstGeom>
          <a:noFill/>
          <a:ln w="9525">
            <a:noFill/>
            <a:miter lim="800000"/>
            <a:headEnd/>
            <a:tailEnd/>
          </a:ln>
          <a:effectLst/>
        </p:spPr>
        <p:txBody>
          <a:bodyPr vert="horz" wrap="square" lIns="97163" tIns="48581" rIns="97163" bIns="48581" numCol="1" anchor="t" anchorCtr="0" compatLnSpc="1">
            <a:prstTxWarp prst="textNoShape">
              <a:avLst/>
            </a:prstTxWarp>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3078" name="Rectangle 6"/>
          <p:cNvSpPr>
            <a:spLocks noGrp="1" noChangeArrowheads="1"/>
          </p:cNvSpPr>
          <p:nvPr>
            <p:ph type="ftr" sz="quarter" idx="4"/>
          </p:nvPr>
        </p:nvSpPr>
        <p:spPr bwMode="auto">
          <a:xfrm>
            <a:off x="1" y="9729281"/>
            <a:ext cx="3093671"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defTabSz="965371">
              <a:defRPr sz="1200" b="0">
                <a:latin typeface="Times New Roman" charset="0"/>
              </a:defRPr>
            </a:lvl1pPr>
          </a:lstStyle>
          <a:p>
            <a:pPr>
              <a:defRPr/>
            </a:pPr>
            <a:r>
              <a:rPr lang="de-CH"/>
              <a:t>www.fibl.org</a:t>
            </a:r>
          </a:p>
        </p:txBody>
      </p:sp>
      <p:sp>
        <p:nvSpPr>
          <p:cNvPr id="3079" name="Rectangle 7"/>
          <p:cNvSpPr>
            <a:spLocks noGrp="1" noChangeArrowheads="1"/>
          </p:cNvSpPr>
          <p:nvPr>
            <p:ph type="sldNum" sz="quarter" idx="5"/>
          </p:nvPr>
        </p:nvSpPr>
        <p:spPr bwMode="auto">
          <a:xfrm>
            <a:off x="3988988" y="9729281"/>
            <a:ext cx="3093670" cy="480722"/>
          </a:xfrm>
          <a:prstGeom prst="rect">
            <a:avLst/>
          </a:prstGeom>
          <a:noFill/>
          <a:ln w="9525">
            <a:noFill/>
            <a:miter lim="800000"/>
            <a:headEnd/>
            <a:tailEnd/>
          </a:ln>
          <a:effectLst/>
        </p:spPr>
        <p:txBody>
          <a:bodyPr vert="horz" wrap="square" lIns="97163" tIns="48581" rIns="97163" bIns="48581" numCol="1" anchor="b" anchorCtr="0" compatLnSpc="1">
            <a:prstTxWarp prst="textNoShape">
              <a:avLst/>
            </a:prstTxWarp>
          </a:bodyPr>
          <a:lstStyle>
            <a:lvl1pPr algn="r" defTabSz="965371">
              <a:defRPr sz="1200" b="0">
                <a:latin typeface="Times New Roman" charset="0"/>
              </a:defRPr>
            </a:lvl1pPr>
          </a:lstStyle>
          <a:p>
            <a:pPr>
              <a:defRPr/>
            </a:pPr>
            <a:fld id="{FF552329-D149-46D8-A6E1-DEE19B321DB1}" type="slidenum">
              <a:rPr lang="de-CH"/>
              <a:pPr>
                <a:defRPr/>
              </a:pPr>
              <a:t>‹Nr.›</a:t>
            </a:fld>
            <a:endParaRPr lang="de-CH"/>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30A2E6DE-5C23-4B8D-80AA-F70A250176EA}" type="datetime1">
              <a:rPr kumimoji="0" lang="de-DE"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65371" rtl="0" eaLnBrk="0" fontAlgn="base" latinLnBrk="0" hangingPunct="0">
                <a:lnSpc>
                  <a:spcPct val="100000"/>
                </a:lnSpc>
                <a:spcBef>
                  <a:spcPct val="0"/>
                </a:spcBef>
                <a:spcAft>
                  <a:spcPct val="0"/>
                </a:spcAft>
                <a:buClrTx/>
                <a:buSzTx/>
                <a:buFontTx/>
                <a:buNone/>
                <a:tabLst/>
                <a:defRPr/>
              </a:pPr>
              <a:t>05.06.2024</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FF552329-D149-46D8-A6E1-DEE19B321DB1}" type="slidenum">
              <a:rPr kumimoji="0" lang="de-CH"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65371" rtl="0" eaLnBrk="0" fontAlgn="base" latinLnBrk="0" hangingPunct="0">
                <a:lnSpc>
                  <a:spcPct val="100000"/>
                </a:lnSpc>
                <a:spcBef>
                  <a:spcPct val="0"/>
                </a:spcBef>
                <a:spcAft>
                  <a:spcPct val="0"/>
                </a:spcAft>
                <a:buClrTx/>
                <a:buSzTx/>
                <a:buFontTx/>
                <a:buNone/>
                <a:tabLst/>
                <a:defRPr/>
              </a:pPr>
              <a:t>65</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64007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30A2E6DE-5C23-4B8D-80AA-F70A250176EA}" type="datetime1">
              <a:rPr kumimoji="0" lang="de-DE"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65371" rtl="0" eaLnBrk="0" fontAlgn="base" latinLnBrk="0" hangingPunct="0">
                <a:lnSpc>
                  <a:spcPct val="100000"/>
                </a:lnSpc>
                <a:spcBef>
                  <a:spcPct val="0"/>
                </a:spcBef>
                <a:spcAft>
                  <a:spcPct val="0"/>
                </a:spcAft>
                <a:buClrTx/>
                <a:buSzTx/>
                <a:buFontTx/>
                <a:buNone/>
                <a:tabLst/>
                <a:defRPr/>
              </a:pPr>
              <a:t>05.06.2024</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
        <p:nvSpPr>
          <p:cNvPr id="5" name="Foliennummernplatzhalter 4"/>
          <p:cNvSpPr>
            <a:spLocks noGrp="1"/>
          </p:cNvSpPr>
          <p:nvPr>
            <p:ph type="sldNum" sz="quarter" idx="5"/>
          </p:nvPr>
        </p:nvSpPr>
        <p:spPr/>
        <p:txBody>
          <a:bodyPr/>
          <a:lstStyle/>
          <a:p>
            <a:pPr marL="0" marR="0" lvl="0" indent="0" algn="r" defTabSz="965371" rtl="0" eaLnBrk="0" fontAlgn="base" latinLnBrk="0" hangingPunct="0">
              <a:lnSpc>
                <a:spcPct val="100000"/>
              </a:lnSpc>
              <a:spcBef>
                <a:spcPct val="0"/>
              </a:spcBef>
              <a:spcAft>
                <a:spcPct val="0"/>
              </a:spcAft>
              <a:buClrTx/>
              <a:buSzTx/>
              <a:buFontTx/>
              <a:buNone/>
              <a:tabLst/>
              <a:defRPr/>
            </a:pPr>
            <a:fld id="{FF552329-D149-46D8-A6E1-DEE19B321DB1}" type="slidenum">
              <a:rPr kumimoji="0" lang="de-CH"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65371" rtl="0" eaLnBrk="0" fontAlgn="base" latinLnBrk="0" hangingPunct="0">
                <a:lnSpc>
                  <a:spcPct val="100000"/>
                </a:lnSpc>
                <a:spcBef>
                  <a:spcPct val="0"/>
                </a:spcBef>
                <a:spcAft>
                  <a:spcPct val="0"/>
                </a:spcAft>
                <a:buClrTx/>
                <a:buSzTx/>
                <a:buFontTx/>
                <a:buNone/>
                <a:tabLst/>
                <a:defRPr/>
              </a:pPr>
              <a:t>66</a:t>
            </a:fld>
            <a:endParaRPr kumimoji="0" lang="de-CH"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68599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CH"/>
              <a:t>Mastertitelformat bearbeiten</a:t>
            </a:r>
            <a:endParaRPr lang="de-DE"/>
          </a:p>
        </p:txBody>
      </p:sp>
      <p:sp>
        <p:nvSpPr>
          <p:cNvPr id="3" name="Inhaltsplatzhalter 2"/>
          <p:cNvSpPr>
            <a:spLocks noGrp="1"/>
          </p:cNvSpPr>
          <p:nvPr>
            <p:ph idx="1"/>
          </p:nvPr>
        </p:nvSpPr>
        <p:spPr>
          <a:xfrm>
            <a:off x="540808" y="1485900"/>
            <a:ext cx="8251825" cy="4406900"/>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45043" y="220134"/>
            <a:ext cx="8251825" cy="717550"/>
          </a:xfrm>
        </p:spPr>
        <p:txBody>
          <a:bodyPr lIns="0" tIns="0"/>
          <a:lstStyle/>
          <a:p>
            <a:r>
              <a:rPr lang="de-CH"/>
              <a:t>Mastertitelformat bearbeiten</a:t>
            </a:r>
            <a:endParaRPr lang="de-DE"/>
          </a:p>
        </p:txBody>
      </p:sp>
      <p:sp>
        <p:nvSpPr>
          <p:cNvPr id="4" name="Inhaltsplatzhalter 2"/>
          <p:cNvSpPr>
            <a:spLocks noGrp="1"/>
          </p:cNvSpPr>
          <p:nvPr>
            <p:ph sz="half" idx="1" hasCustomPrompt="1"/>
          </p:nvPr>
        </p:nvSpPr>
        <p:spPr>
          <a:xfrm>
            <a:off x="539751" y="1469114"/>
            <a:ext cx="3993637" cy="4686152"/>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5" name="Inhaltsplatzhalter 2"/>
          <p:cNvSpPr>
            <a:spLocks noGrp="1"/>
          </p:cNvSpPr>
          <p:nvPr>
            <p:ph sz="half" idx="15" hasCustomPrompt="1"/>
          </p:nvPr>
        </p:nvSpPr>
        <p:spPr>
          <a:xfrm>
            <a:off x="4702688" y="1469114"/>
            <a:ext cx="3993637" cy="2260037"/>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6" name="Inhaltsplatzhalter 2"/>
          <p:cNvSpPr>
            <a:spLocks noGrp="1"/>
          </p:cNvSpPr>
          <p:nvPr>
            <p:ph sz="half" idx="16" hasCustomPrompt="1"/>
          </p:nvPr>
        </p:nvSpPr>
        <p:spPr>
          <a:xfrm>
            <a:off x="4702688" y="3912163"/>
            <a:ext cx="3993637" cy="2260037"/>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Rechteck 4"/>
          <p:cNvSpPr/>
          <p:nvPr userDrawn="1"/>
        </p:nvSpPr>
        <p:spPr bwMode="auto">
          <a:xfrm>
            <a:off x="539750" y="1466850"/>
            <a:ext cx="8156575" cy="4705350"/>
          </a:xfrm>
          <a:prstGeom prst="rect">
            <a:avLst/>
          </a:prstGeom>
          <a:noFill/>
          <a:ln w="0" cap="flat" cmpd="sng" algn="ctr">
            <a:noFill/>
            <a:prstDash val="solid"/>
            <a:round/>
            <a:headEnd type="none" w="sm" len="sm"/>
            <a:tailEnd type="none" w="sm" len="sm"/>
          </a:ln>
          <a:effectLst/>
        </p:spPr>
        <p:txBody>
          <a:bodyPr>
            <a:prstTxWarp prst="textNoShape">
              <a:avLst/>
            </a:prstTxWarp>
          </a:bodyPr>
          <a:lstStyle/>
          <a:p>
            <a:pPr>
              <a:defRPr/>
            </a:pPr>
            <a:endParaRPr lang="de-DE"/>
          </a:p>
        </p:txBody>
      </p:sp>
      <p:sp>
        <p:nvSpPr>
          <p:cNvPr id="2" name="Titel 1"/>
          <p:cNvSpPr>
            <a:spLocks noGrp="1"/>
          </p:cNvSpPr>
          <p:nvPr>
            <p:ph type="title"/>
          </p:nvPr>
        </p:nvSpPr>
        <p:spPr>
          <a:xfrm>
            <a:off x="511175" y="330201"/>
            <a:ext cx="8251825" cy="498475"/>
          </a:xfrm>
        </p:spPr>
        <p:txBody>
          <a:bodyPr lIns="0" tIns="0"/>
          <a:lstStyle/>
          <a:p>
            <a:r>
              <a:rPr lang="de-CH"/>
              <a:t>Mastertitelformat bearbeiten</a:t>
            </a:r>
            <a:endParaRPr lang="de-DE"/>
          </a:p>
        </p:txBody>
      </p:sp>
      <p:sp>
        <p:nvSpPr>
          <p:cNvPr id="4" name="Inhaltsplatzhalter 3"/>
          <p:cNvSpPr>
            <a:spLocks noGrp="1"/>
          </p:cNvSpPr>
          <p:nvPr>
            <p:ph sz="half" idx="2"/>
          </p:nvPr>
        </p:nvSpPr>
        <p:spPr>
          <a:xfrm>
            <a:off x="537633" y="1466850"/>
            <a:ext cx="8150226" cy="4692650"/>
          </a:xfrm>
        </p:spPr>
        <p:txBody>
          <a:bodyPr/>
          <a:lstStyle>
            <a:lvl1pPr>
              <a:buSzPct val="100000"/>
              <a:buFontTx/>
              <a:buNone/>
              <a:defRPr sz="2800"/>
            </a:lvl1pPr>
            <a:lvl2pPr>
              <a:buSzPct val="100000"/>
              <a:buFontTx/>
              <a:buBlip>
                <a:blip r:embed="rId2"/>
              </a:buBlip>
              <a:defRPr sz="2400"/>
            </a:lvl2pPr>
            <a:lvl3pPr>
              <a:buSzPct val="100000"/>
              <a:buFontTx/>
              <a:buBlip>
                <a:blip r:embed="rId2"/>
              </a:buBlip>
              <a:defRPr sz="2000"/>
            </a:lvl3pPr>
            <a:lvl4pPr>
              <a:buSzPct val="100000"/>
              <a:buFontTx/>
              <a:buBlip>
                <a:blip r:embed="rId2"/>
              </a:buBlip>
              <a:defRPr sz="1800"/>
            </a:lvl4pPr>
            <a:lvl5pPr>
              <a:buSzPct val="100000"/>
              <a:buFontTx/>
              <a:buBlip>
                <a:blip r:embed="rId2"/>
              </a:buBlip>
              <a:defRPr sz="1800"/>
            </a:lvl5pPr>
            <a:lvl6pPr>
              <a:defRPr sz="1800"/>
            </a:lvl6pPr>
            <a:lvl7pPr>
              <a:defRPr sz="1800"/>
            </a:lvl7pPr>
            <a:lvl8pPr>
              <a:defRPr sz="1800"/>
            </a:lvl8pPr>
            <a:lvl9pPr>
              <a:defRPr sz="1800"/>
            </a:lvl9pPr>
          </a:lstStyle>
          <a:p>
            <a:pPr lvl="0"/>
            <a:r>
              <a:rPr lang="de-CH"/>
              <a:t>Mastertextformat bearbeiten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Inhaltsplatzhalter 3"/>
          <p:cNvSpPr>
            <a:spLocks noGrp="1"/>
          </p:cNvSpPr>
          <p:nvPr>
            <p:ph sz="half" idx="2" hasCustomPrompt="1"/>
          </p:nvPr>
        </p:nvSpPr>
        <p:spPr>
          <a:xfrm>
            <a:off x="0" y="0"/>
            <a:ext cx="9143999" cy="6172201"/>
          </a:xfrm>
          <a:ln>
            <a:noFill/>
          </a:ln>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800"/>
            </a:lvl1pPr>
            <a:lvl2pPr>
              <a:buSzPct val="100000"/>
              <a:buFontTx/>
              <a:buBlip>
                <a:blip r:embed="rId2"/>
              </a:buBlip>
              <a:defRPr sz="2400"/>
            </a:lvl2pPr>
            <a:lvl3pPr>
              <a:buSzPct val="100000"/>
              <a:buFontTx/>
              <a:buBlip>
                <a:blip r:embed="rId2"/>
              </a:buBlip>
              <a:defRPr sz="2000"/>
            </a:lvl3pPr>
            <a:lvl4pPr>
              <a:buSzPct val="100000"/>
              <a:buFontTx/>
              <a:buBlip>
                <a:blip r:embed="rId2"/>
              </a:buBlip>
              <a:defRPr sz="1800"/>
            </a:lvl4pPr>
            <a:lvl5pPr>
              <a:buSzPct val="100000"/>
              <a:buFontTx/>
              <a:buBlip>
                <a:blip r:embed="rId2"/>
              </a:buBlip>
              <a:defRPr sz="1800"/>
            </a:lvl5pPr>
            <a:lvl6pPr>
              <a:defRPr sz="1800"/>
            </a:lvl6pPr>
            <a:lvl7pPr>
              <a:defRPr sz="1800"/>
            </a:lvl7pPr>
            <a:lvl8pPr>
              <a:defRPr sz="1800"/>
            </a:lvl8pPr>
            <a:lvl9pPr>
              <a:defRPr sz="1800"/>
            </a:lvl9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2" name="Inhaltsplatzhalter 3"/>
          <p:cNvSpPr>
            <a:spLocks noGrp="1"/>
          </p:cNvSpPr>
          <p:nvPr>
            <p:ph sz="half" idx="2" hasCustomPrompt="1"/>
          </p:nvPr>
        </p:nvSpPr>
        <p:spPr>
          <a:xfrm>
            <a:off x="0" y="0"/>
            <a:ext cx="9143999" cy="6857999"/>
          </a:xfrm>
          <a:ln>
            <a:noFill/>
          </a:ln>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800"/>
            </a:lvl1pPr>
            <a:lvl2pPr>
              <a:buSzPct val="100000"/>
              <a:buFontTx/>
              <a:buBlip>
                <a:blip r:embed="rId2"/>
              </a:buBlip>
              <a:defRPr sz="2400"/>
            </a:lvl2pPr>
            <a:lvl3pPr>
              <a:buSzPct val="100000"/>
              <a:buFontTx/>
              <a:buBlip>
                <a:blip r:embed="rId2"/>
              </a:buBlip>
              <a:defRPr sz="2000"/>
            </a:lvl3pPr>
            <a:lvl4pPr>
              <a:buSzPct val="100000"/>
              <a:buFontTx/>
              <a:buBlip>
                <a:blip r:embed="rId2"/>
              </a:buBlip>
              <a:defRPr sz="1800"/>
            </a:lvl4pPr>
            <a:lvl5pPr>
              <a:buSzPct val="100000"/>
              <a:buFontTx/>
              <a:buBlip>
                <a:blip r:embed="rId2"/>
              </a:buBlip>
              <a:defRPr sz="1800"/>
            </a:lvl5pPr>
            <a:lvl6pPr>
              <a:defRPr sz="1800"/>
            </a:lvl6pPr>
            <a:lvl7pPr>
              <a:defRPr sz="1800"/>
            </a:lvl7pPr>
            <a:lvl8pPr>
              <a:defRPr sz="1800"/>
            </a:lvl8pPr>
            <a:lvl9pPr>
              <a:defRPr sz="1800"/>
            </a:lvl9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545043" y="228601"/>
            <a:ext cx="8251825" cy="698500"/>
          </a:xfrm>
        </p:spPr>
        <p:txBody>
          <a:bodyPr lIns="0" tIns="0"/>
          <a:lstStyle/>
          <a:p>
            <a:r>
              <a:rPr lang="de-CH"/>
              <a:t>Mastertitelformat bearbeiten</a:t>
            </a:r>
            <a:endParaRPr lang="de-DE"/>
          </a:p>
        </p:txBody>
      </p:sp>
      <p:sp>
        <p:nvSpPr>
          <p:cNvPr id="3" name="Tabellenplatzhalter 2"/>
          <p:cNvSpPr>
            <a:spLocks noGrp="1"/>
          </p:cNvSpPr>
          <p:nvPr>
            <p:ph type="tbl" idx="1"/>
          </p:nvPr>
        </p:nvSpPr>
        <p:spPr>
          <a:xfrm>
            <a:off x="539750" y="1123950"/>
            <a:ext cx="8159750" cy="5041901"/>
          </a:xfrm>
        </p:spPr>
        <p:txBody>
          <a:bodyPr/>
          <a:lstStyle>
            <a:lvl1pPr>
              <a:buSzPct val="100000"/>
              <a:buFontTx/>
              <a:buNone/>
              <a:defRPr/>
            </a:lvl1pPr>
          </a:lstStyle>
          <a:p>
            <a:pPr lvl="0"/>
            <a:endParaRPr lang="de-DE"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CH"/>
              <a:t>Mastertitelformat bearbeiten</a:t>
            </a:r>
            <a:endParaRPr lang="de-DE"/>
          </a:p>
        </p:txBody>
      </p:sp>
      <p:sp>
        <p:nvSpPr>
          <p:cNvPr id="13" name="Inhaltsplatzhalter 2"/>
          <p:cNvSpPr>
            <a:spLocks noGrp="1"/>
          </p:cNvSpPr>
          <p:nvPr>
            <p:ph sz="half" idx="1" hasCustomPrompt="1"/>
          </p:nvPr>
        </p:nvSpPr>
        <p:spPr>
          <a:xfrm>
            <a:off x="539751"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14" name="Inhaltsplatzhalter 2"/>
          <p:cNvSpPr>
            <a:spLocks noGrp="1"/>
          </p:cNvSpPr>
          <p:nvPr>
            <p:ph sz="half" idx="10" hasCustomPrompt="1"/>
          </p:nvPr>
        </p:nvSpPr>
        <p:spPr>
          <a:xfrm>
            <a:off x="3315213"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15" name="Inhaltsplatzhalter 2"/>
          <p:cNvSpPr>
            <a:spLocks noGrp="1"/>
          </p:cNvSpPr>
          <p:nvPr>
            <p:ph sz="half" idx="11"/>
          </p:nvPr>
        </p:nvSpPr>
        <p:spPr>
          <a:xfrm>
            <a:off x="6117167" y="1466850"/>
            <a:ext cx="2578100"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0134"/>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6117167" y="1469114"/>
            <a:ext cx="2579158" cy="4703086"/>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4" name="Inhaltsplatzhalter 2"/>
          <p:cNvSpPr>
            <a:spLocks noGrp="1"/>
          </p:cNvSpPr>
          <p:nvPr>
            <p:ph sz="half" idx="10" hasCustomPrompt="1"/>
          </p:nvPr>
        </p:nvSpPr>
        <p:spPr>
          <a:xfrm>
            <a:off x="539750" y="1473200"/>
            <a:ext cx="5403850" cy="4698999"/>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6576" y="228600"/>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539751" y="1475317"/>
            <a:ext cx="2628000" cy="4696883"/>
          </a:xfrm>
        </p:spPr>
        <p:txBody>
          <a:bodyPr tIns="0"/>
          <a:lstStyle>
            <a:lvl1pPr>
              <a:buSzPct val="100000"/>
              <a:buFontTx/>
              <a:buNone/>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endParaRPr lang="de-CH"/>
          </a:p>
        </p:txBody>
      </p:sp>
      <p:sp>
        <p:nvSpPr>
          <p:cNvPr id="14" name="Inhaltsplatzhalter 2"/>
          <p:cNvSpPr>
            <a:spLocks noGrp="1"/>
          </p:cNvSpPr>
          <p:nvPr>
            <p:ph sz="half" idx="10" hasCustomPrompt="1"/>
          </p:nvPr>
        </p:nvSpPr>
        <p:spPr>
          <a:xfrm>
            <a:off x="3323680" y="1469114"/>
            <a:ext cx="2628000" cy="2277386"/>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endParaRPr lang="de-CH"/>
          </a:p>
          <a:p>
            <a:pPr lvl="0"/>
            <a:endParaRPr lang="de-CH"/>
          </a:p>
        </p:txBody>
      </p:sp>
      <p:sp>
        <p:nvSpPr>
          <p:cNvPr id="15" name="Inhaltsplatzhalter 2"/>
          <p:cNvSpPr>
            <a:spLocks noGrp="1"/>
          </p:cNvSpPr>
          <p:nvPr>
            <p:ph sz="half" idx="11" hasCustomPrompt="1"/>
          </p:nvPr>
        </p:nvSpPr>
        <p:spPr>
          <a:xfrm>
            <a:off x="6117167" y="1469114"/>
            <a:ext cx="2578100" cy="4703086"/>
          </a:xfrm>
        </p:spPr>
        <p:txBody>
          <a:bodyPr tIns="0"/>
          <a:lstStyle>
            <a:lvl1pPr>
              <a:buSzPct val="100000"/>
              <a:buFontTx/>
              <a:buNone/>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Text oder Bild</a:t>
            </a:r>
          </a:p>
        </p:txBody>
      </p:sp>
      <p:sp>
        <p:nvSpPr>
          <p:cNvPr id="8" name="Inhaltsplatzhalter 2"/>
          <p:cNvSpPr>
            <a:spLocks noGrp="1"/>
          </p:cNvSpPr>
          <p:nvPr>
            <p:ph sz="half" idx="13" hasCustomPrompt="1"/>
          </p:nvPr>
        </p:nvSpPr>
        <p:spPr>
          <a:xfrm>
            <a:off x="3323680" y="3918098"/>
            <a:ext cx="2628000" cy="2254102"/>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539751" y="1466850"/>
            <a:ext cx="2624649"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4" name="Inhaltsplatzhalter 2"/>
          <p:cNvSpPr>
            <a:spLocks noGrp="1"/>
          </p:cNvSpPr>
          <p:nvPr>
            <p:ph sz="half" idx="10" hasCustomPrompt="1"/>
          </p:nvPr>
        </p:nvSpPr>
        <p:spPr>
          <a:xfrm>
            <a:off x="3302000" y="1466850"/>
            <a:ext cx="5379525" cy="47053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51"/>
            <a:ext cx="8251825" cy="717550"/>
          </a:xfrm>
        </p:spPr>
        <p:txBody>
          <a:bodyPr lIns="0" tIns="0"/>
          <a:lstStyle/>
          <a:p>
            <a:r>
              <a:rPr lang="de-CH"/>
              <a:t>Mastertitelformat bearbeiten</a:t>
            </a:r>
            <a:endParaRPr lang="de-DE"/>
          </a:p>
        </p:txBody>
      </p:sp>
      <p:sp>
        <p:nvSpPr>
          <p:cNvPr id="13" name="Inhaltsplatzhalter 2"/>
          <p:cNvSpPr>
            <a:spLocks noGrp="1"/>
          </p:cNvSpPr>
          <p:nvPr>
            <p:ph sz="half" idx="1"/>
          </p:nvPr>
        </p:nvSpPr>
        <p:spPr>
          <a:xfrm>
            <a:off x="6117167" y="1466850"/>
            <a:ext cx="2587625"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4" name="Inhaltsplatzhalter 2"/>
          <p:cNvSpPr>
            <a:spLocks noGrp="1"/>
          </p:cNvSpPr>
          <p:nvPr>
            <p:ph sz="half" idx="10" hasCustomPrompt="1"/>
          </p:nvPr>
        </p:nvSpPr>
        <p:spPr>
          <a:xfrm>
            <a:off x="539750" y="1471246"/>
            <a:ext cx="5403850" cy="2275253"/>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
        <p:nvSpPr>
          <p:cNvPr id="5" name="Inhaltsplatzhalter 2"/>
          <p:cNvSpPr>
            <a:spLocks noGrp="1"/>
          </p:cNvSpPr>
          <p:nvPr>
            <p:ph sz="half" idx="11" hasCustomPrompt="1"/>
          </p:nvPr>
        </p:nvSpPr>
        <p:spPr>
          <a:xfrm>
            <a:off x="539750" y="3922348"/>
            <a:ext cx="5403850" cy="2237152"/>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a:t>Bild</a:t>
            </a:r>
          </a:p>
          <a:p>
            <a:pPr lvl="0"/>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CH"/>
              <a:t>Mastertitelformat bearbeiten</a:t>
            </a:r>
            <a:endParaRPr lang="de-DE"/>
          </a:p>
        </p:txBody>
      </p:sp>
      <p:sp>
        <p:nvSpPr>
          <p:cNvPr id="3" name="Inhaltsplatzhalter 2"/>
          <p:cNvSpPr>
            <a:spLocks noGrp="1"/>
          </p:cNvSpPr>
          <p:nvPr>
            <p:ph sz="half" idx="1"/>
          </p:nvPr>
        </p:nvSpPr>
        <p:spPr>
          <a:xfrm>
            <a:off x="533401" y="1484313"/>
            <a:ext cx="3987800" cy="440848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 </a:t>
            </a:r>
            <a:endParaRPr lang="de-DE"/>
          </a:p>
        </p:txBody>
      </p:sp>
      <p:sp>
        <p:nvSpPr>
          <p:cNvPr id="6" name="Inhaltsplatzhalter 2"/>
          <p:cNvSpPr>
            <a:spLocks noGrp="1"/>
          </p:cNvSpPr>
          <p:nvPr>
            <p:ph sz="half" idx="11"/>
          </p:nvPr>
        </p:nvSpPr>
        <p:spPr>
          <a:xfrm>
            <a:off x="4708525" y="1484313"/>
            <a:ext cx="3987800" cy="440848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 </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CH"/>
              <a:t>Mastertitelformat bearbeiten</a:t>
            </a:r>
            <a:endParaRPr lang="de-DE"/>
          </a:p>
        </p:txBody>
      </p:sp>
      <p:sp>
        <p:nvSpPr>
          <p:cNvPr id="3" name="Inhaltsplatzhalter 2"/>
          <p:cNvSpPr>
            <a:spLocks noGrp="1"/>
          </p:cNvSpPr>
          <p:nvPr>
            <p:ph sz="half" idx="1"/>
          </p:nvPr>
        </p:nvSpPr>
        <p:spPr>
          <a:xfrm>
            <a:off x="533401" y="1484313"/>
            <a:ext cx="3987800" cy="440848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6" name="Inhaltsplatzhalter 2"/>
          <p:cNvSpPr>
            <a:spLocks noGrp="1"/>
          </p:cNvSpPr>
          <p:nvPr>
            <p:ph sz="half" idx="11" hasCustomPrompt="1"/>
          </p:nvPr>
        </p:nvSpPr>
        <p:spPr>
          <a:xfrm>
            <a:off x="4708525" y="1484313"/>
            <a:ext cx="3987800" cy="4408487"/>
          </a:xfrm>
        </p:spPr>
        <p:txBody>
          <a:bodyPr tIns="0"/>
          <a:lstStyle>
            <a:lvl1pPr>
              <a:buSzPct val="100000"/>
              <a:buFontTx/>
              <a:buNone/>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Bild</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41867" y="211666"/>
            <a:ext cx="8229600" cy="727075"/>
          </a:xfrm>
        </p:spPr>
        <p:txBody>
          <a:bodyPr lIns="0" tIns="0"/>
          <a:lstStyle>
            <a:lvl1pPr>
              <a:defRPr/>
            </a:lvl1pPr>
          </a:lstStyle>
          <a:p>
            <a:r>
              <a:rPr lang="de-CH"/>
              <a:t>Mastertitelformat bearbeiten</a:t>
            </a:r>
            <a:endParaRPr lang="de-DE"/>
          </a:p>
        </p:txBody>
      </p:sp>
      <p:sp>
        <p:nvSpPr>
          <p:cNvPr id="3" name="Textplatzhalter 2"/>
          <p:cNvSpPr>
            <a:spLocks noGrp="1"/>
          </p:cNvSpPr>
          <p:nvPr>
            <p:ph type="body" idx="1" hasCustomPrompt="1"/>
          </p:nvPr>
        </p:nvSpPr>
        <p:spPr>
          <a:xfrm>
            <a:off x="533400" y="1475317"/>
            <a:ext cx="3987800" cy="677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Masteruntertitelformat bearbeiten</a:t>
            </a:r>
          </a:p>
        </p:txBody>
      </p:sp>
      <p:sp>
        <p:nvSpPr>
          <p:cNvPr id="4" name="Inhaltsplatzhalter 3"/>
          <p:cNvSpPr>
            <a:spLocks noGrp="1"/>
          </p:cNvSpPr>
          <p:nvPr>
            <p:ph sz="half" idx="2"/>
          </p:nvPr>
        </p:nvSpPr>
        <p:spPr>
          <a:xfrm>
            <a:off x="533400" y="2209801"/>
            <a:ext cx="3987800" cy="3683000"/>
          </a:xfrm>
        </p:spPr>
        <p:txBody>
          <a:bodyPr tIns="0"/>
          <a:lstStyle>
            <a:lvl1pPr>
              <a:buSzPct val="100000"/>
              <a:buFont typeface="Arial Black"/>
              <a:buChar char="›"/>
              <a:defRPr sz="2400"/>
            </a:lvl1pPr>
            <a:lvl2pPr>
              <a:buSzPct val="100000"/>
              <a:buFont typeface="Arial Black"/>
              <a:buChar char="›"/>
              <a:defRPr sz="2000"/>
            </a:lvl2pPr>
            <a:lvl3pPr>
              <a:buSzPct val="100000"/>
              <a:buFont typeface="Arial Black"/>
              <a:buChar char="›"/>
              <a:defRPr sz="1800"/>
            </a:lvl3pPr>
            <a:lvl4pPr>
              <a:buSzPct val="100000"/>
              <a:buFont typeface="Arial Black"/>
              <a:buChar char="›"/>
              <a:defRPr sz="1600"/>
            </a:lvl4pPr>
            <a:lvl5pPr>
              <a:buSzPct val="100000"/>
              <a:buFont typeface="Arial Black"/>
              <a:buChar cha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
        <p:nvSpPr>
          <p:cNvPr id="5" name="Textplatzhalter 4"/>
          <p:cNvSpPr>
            <a:spLocks noGrp="1"/>
          </p:cNvSpPr>
          <p:nvPr>
            <p:ph type="body" sz="quarter" idx="3" hasCustomPrompt="1"/>
          </p:nvPr>
        </p:nvSpPr>
        <p:spPr>
          <a:xfrm>
            <a:off x="4699000" y="1475317"/>
            <a:ext cx="3997325" cy="677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a:t>Masteruntertitelformat bearbeiten</a:t>
            </a:r>
          </a:p>
        </p:txBody>
      </p:sp>
      <p:sp>
        <p:nvSpPr>
          <p:cNvPr id="6" name="Inhaltsplatzhalter 5"/>
          <p:cNvSpPr>
            <a:spLocks noGrp="1"/>
          </p:cNvSpPr>
          <p:nvPr>
            <p:ph sz="quarter" idx="4"/>
          </p:nvPr>
        </p:nvSpPr>
        <p:spPr>
          <a:xfrm>
            <a:off x="4699000" y="2220912"/>
            <a:ext cx="3997325" cy="3671888"/>
          </a:xfrm>
        </p:spPr>
        <p:txBody>
          <a:bodyPr tIns="0"/>
          <a:lstStyle>
            <a:lvl1pPr>
              <a:buFont typeface="Arial Black"/>
              <a:buChar char="›"/>
              <a:defRPr sz="2400"/>
            </a:lvl1pPr>
            <a:lvl2pPr>
              <a:buFont typeface="Arial Black"/>
              <a:buChar char="›"/>
              <a:defRPr sz="2000"/>
            </a:lvl2pPr>
            <a:lvl3pPr>
              <a:buFont typeface="Arial Black"/>
              <a:buChar char="›"/>
              <a:defRPr sz="1800"/>
            </a:lvl3pPr>
            <a:lvl4pPr>
              <a:buFont typeface="Arial Black"/>
              <a:buChar char="›"/>
              <a:defRPr sz="1600"/>
            </a:lvl4pPr>
            <a:lvl5pPr>
              <a:buFont typeface="Arial Black"/>
              <a:buChar char="›"/>
              <a:defRPr sz="1600"/>
            </a:lvl5pPr>
            <a:lvl6pPr>
              <a:defRPr sz="1600"/>
            </a:lvl6pPr>
            <a:lvl7pPr>
              <a:defRPr sz="1600"/>
            </a:lvl7pPr>
            <a:lvl8pPr>
              <a:defRPr sz="1600"/>
            </a:lvl8pPr>
            <a:lvl9pPr>
              <a:defRPr sz="1600"/>
            </a:lvl9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33400" y="304800"/>
            <a:ext cx="8166100" cy="5588000"/>
          </a:xfrm>
        </p:spPr>
        <p:txBody>
          <a:bodyPr tIns="0"/>
          <a:lstStyle>
            <a:lvl1pPr>
              <a:buSzPct val="100000"/>
              <a:buFont typeface="Arial Black"/>
              <a:buChar char="›"/>
              <a:defRPr sz="2800"/>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0134"/>
            <a:ext cx="8251825" cy="717550"/>
          </a:xfrm>
        </p:spPr>
        <p:txBody>
          <a:bodyPr lIns="0" tIns="0"/>
          <a:lstStyle/>
          <a:p>
            <a:r>
              <a:rPr lang="de-CH"/>
              <a:t>Mastertitelformat bearbeiten</a:t>
            </a:r>
            <a:endParaRPr lang="de-DE"/>
          </a:p>
        </p:txBody>
      </p:sp>
      <p:sp>
        <p:nvSpPr>
          <p:cNvPr id="6" name="Inhaltsplatzhalter 2"/>
          <p:cNvSpPr>
            <a:spLocks noGrp="1"/>
          </p:cNvSpPr>
          <p:nvPr>
            <p:ph sz="half" idx="1"/>
          </p:nvPr>
        </p:nvSpPr>
        <p:spPr>
          <a:xfrm>
            <a:off x="539751" y="1484312"/>
            <a:ext cx="8156574" cy="2260037"/>
          </a:xfrm>
        </p:spPr>
        <p:txBody>
          <a:bodyPr vert="horz" lIns="0"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8" name="Inhaltsplatzhalter 2"/>
          <p:cNvSpPr>
            <a:spLocks noGrp="1"/>
          </p:cNvSpPr>
          <p:nvPr>
            <p:ph sz="half" idx="11" hasCustomPrompt="1"/>
          </p:nvPr>
        </p:nvSpPr>
        <p:spPr>
          <a:xfrm>
            <a:off x="539751" y="3922614"/>
            <a:ext cx="3981449"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de-CH"/>
              <a:t>Mastertitelformat bearbeiten</a:t>
            </a:r>
            <a:endParaRPr lang="de-DE"/>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CH"/>
              <a:t>Mastertitelformat bearbeiten</a:t>
            </a:r>
            <a:endParaRPr lang="de-DE"/>
          </a:p>
        </p:txBody>
      </p:sp>
      <p:sp>
        <p:nvSpPr>
          <p:cNvPr id="6" name="Inhaltsplatzhalter 2"/>
          <p:cNvSpPr>
            <a:spLocks noGrp="1"/>
          </p:cNvSpPr>
          <p:nvPr>
            <p:ph sz="half" idx="1"/>
          </p:nvPr>
        </p:nvSpPr>
        <p:spPr>
          <a:xfrm>
            <a:off x="539751" y="1469114"/>
            <a:ext cx="3993637" cy="2277386"/>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8" name="Inhaltsplatzhalter 2"/>
          <p:cNvSpPr>
            <a:spLocks noGrp="1"/>
          </p:cNvSpPr>
          <p:nvPr>
            <p:ph sz="half" idx="11"/>
          </p:nvPr>
        </p:nvSpPr>
        <p:spPr>
          <a:xfrm>
            <a:off x="539751" y="3924350"/>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2" name="Inhaltsplatzhalter 2"/>
          <p:cNvSpPr>
            <a:spLocks noGrp="1"/>
          </p:cNvSpPr>
          <p:nvPr>
            <p:ph sz="half" idx="14"/>
          </p:nvPr>
        </p:nvSpPr>
        <p:spPr>
          <a:xfrm>
            <a:off x="4702688" y="3924350"/>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
        <p:nvSpPr>
          <p:cNvPr id="13" name="Inhaltsplatzhalter 2"/>
          <p:cNvSpPr>
            <a:spLocks noGrp="1"/>
          </p:cNvSpPr>
          <p:nvPr>
            <p:ph sz="half" idx="15"/>
          </p:nvPr>
        </p:nvSpPr>
        <p:spPr>
          <a:xfrm>
            <a:off x="4702688" y="1469114"/>
            <a:ext cx="3993637" cy="2277386"/>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Mastertextformat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de-CH"/>
              <a:t>Mastertitelformat bearbeiten</a:t>
            </a:r>
            <a:endParaRPr lang="de-DE"/>
          </a:p>
        </p:txBody>
      </p:sp>
      <p:sp>
        <p:nvSpPr>
          <p:cNvPr id="6" name="Inhaltsplatzhalter 2"/>
          <p:cNvSpPr>
            <a:spLocks noGrp="1"/>
          </p:cNvSpPr>
          <p:nvPr>
            <p:ph sz="half" idx="1" hasCustomPrompt="1"/>
          </p:nvPr>
        </p:nvSpPr>
        <p:spPr>
          <a:xfrm>
            <a:off x="539751" y="1477581"/>
            <a:ext cx="1898649"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3" name="Inhaltsplatzhalter 2"/>
          <p:cNvSpPr>
            <a:spLocks noGrp="1"/>
          </p:cNvSpPr>
          <p:nvPr>
            <p:ph sz="half" idx="15" hasCustomPrompt="1"/>
          </p:nvPr>
        </p:nvSpPr>
        <p:spPr>
          <a:xfrm>
            <a:off x="4699000" y="1477581"/>
            <a:ext cx="3997325" cy="4686152"/>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0" name="Inhaltsplatzhalter 2"/>
          <p:cNvSpPr>
            <a:spLocks noGrp="1"/>
          </p:cNvSpPr>
          <p:nvPr>
            <p:ph sz="half" idx="18" hasCustomPrompt="1"/>
          </p:nvPr>
        </p:nvSpPr>
        <p:spPr>
          <a:xfrm>
            <a:off x="2628900" y="1477581"/>
            <a:ext cx="1890000"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1" name="Inhaltsplatzhalter 2"/>
          <p:cNvSpPr>
            <a:spLocks noGrp="1"/>
          </p:cNvSpPr>
          <p:nvPr>
            <p:ph sz="half" idx="19" hasCustomPrompt="1"/>
          </p:nvPr>
        </p:nvSpPr>
        <p:spPr>
          <a:xfrm>
            <a:off x="539751" y="3924863"/>
            <a:ext cx="1898649"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
        <p:nvSpPr>
          <p:cNvPr id="14" name="Inhaltsplatzhalter 2"/>
          <p:cNvSpPr>
            <a:spLocks noGrp="1"/>
          </p:cNvSpPr>
          <p:nvPr>
            <p:ph sz="half" idx="20" hasCustomPrompt="1"/>
          </p:nvPr>
        </p:nvSpPr>
        <p:spPr>
          <a:xfrm>
            <a:off x="2628900" y="3924863"/>
            <a:ext cx="1890000" cy="2260037"/>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a:t>Bild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447675" y="412750"/>
            <a:ext cx="8251825" cy="71755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de-CH"/>
              <a:t>Mastertitelformat </a:t>
            </a:r>
            <a:br>
              <a:rPr lang="de-CH"/>
            </a:br>
            <a:r>
              <a:rPr lang="de-CH"/>
              <a:t>bearbeiten</a:t>
            </a:r>
          </a:p>
        </p:txBody>
      </p:sp>
      <p:sp>
        <p:nvSpPr>
          <p:cNvPr id="1027" name="Rectangle 6"/>
          <p:cNvSpPr>
            <a:spLocks noGrp="1" noChangeArrowheads="1"/>
          </p:cNvSpPr>
          <p:nvPr>
            <p:ph type="body" idx="1"/>
          </p:nvPr>
        </p:nvSpPr>
        <p:spPr bwMode="auto">
          <a:xfrm>
            <a:off x="533400" y="1466850"/>
            <a:ext cx="8162925" cy="4425950"/>
          </a:xfrm>
          <a:prstGeom prst="rect">
            <a:avLst/>
          </a:prstGeom>
          <a:noFill/>
          <a:ln w="9525">
            <a:noFill/>
            <a:miter lim="800000"/>
            <a:headEnd/>
            <a:tailEnd/>
          </a:ln>
        </p:spPr>
        <p:txBody>
          <a:bodyPr vert="horz" wrap="square" lIns="0" tIns="46038" rIns="92075" bIns="46038" numCol="1" anchor="t" anchorCtr="0" compatLnSpc="1">
            <a:prstTxWarp prst="textNoShape">
              <a:avLst/>
            </a:prstTxWarp>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 </a:t>
            </a:r>
          </a:p>
        </p:txBody>
      </p:sp>
      <p:pic>
        <p:nvPicPr>
          <p:cNvPr id="3" name="Grafik 2">
            <a:extLst>
              <a:ext uri="{FF2B5EF4-FFF2-40B4-BE49-F238E27FC236}">
                <a16:creationId xmlns:a16="http://schemas.microsoft.com/office/drawing/2014/main" id="{D95861EA-5E77-4559-ACF5-F985C708897F}"/>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74051" y="6033516"/>
            <a:ext cx="1126148" cy="633574"/>
          </a:xfrm>
          <a:prstGeom prst="rect">
            <a:avLst/>
          </a:prstGeom>
        </p:spPr>
      </p:pic>
    </p:spTree>
  </p:cSld>
  <p:clrMap bg1="lt1" tx1="dk1" bg2="lt2" tx2="dk2" accent1="accent1" accent2="accent2" accent3="accent3" accent4="accent4" accent5="accent5" accent6="accent6" hlink="hlink" folHlink="folHlink"/>
  <p:sldLayoutIdLst>
    <p:sldLayoutId id="2147484831" r:id="rId1"/>
    <p:sldLayoutId id="2147484832"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33" r:id="rId11"/>
    <p:sldLayoutId id="2147484817" r:id="rId12"/>
    <p:sldLayoutId id="2147484818" r:id="rId13"/>
    <p:sldLayoutId id="2147484819" r:id="rId14"/>
    <p:sldLayoutId id="2147484820" r:id="rId15"/>
    <p:sldLayoutId id="2147484821" r:id="rId16"/>
    <p:sldLayoutId id="2147484822" r:id="rId17"/>
    <p:sldLayoutId id="2147484823" r:id="rId18"/>
    <p:sldLayoutId id="2147484824" r:id="rId19"/>
  </p:sldLayoutIdLst>
  <p:hf hdr="0" ftr="0" dt="0"/>
  <p:txStyles>
    <p:title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p:titleStyle>
    <p:body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2"/>
        </a:buBlip>
        <a:defRPr b="1">
          <a:solidFill>
            <a:schemeClr val="tx1"/>
          </a:solidFill>
          <a:latin typeface="+mn-lt"/>
          <a:ea typeface="ＭＳ Ｐゴシック"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3.png"/><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mel.cgiar.org/reporting/download/hash/LMFO85WW"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68.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69.xml.rels><?xml version="1.0" encoding="UTF-8" standalone="yes"?>
<Relationships xmlns="http://schemas.openxmlformats.org/package/2006/relationships"><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svg"/><Relationship Id="rId4" Type="http://schemas.openxmlformats.org/officeDocument/2006/relationships/image" Target="../media/image81.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77A52-5FFB-4C88-BA27-86940262AFEF}"/>
              </a:ext>
            </a:extLst>
          </p:cNvPr>
          <p:cNvSpPr>
            <a:spLocks noGrp="1"/>
          </p:cNvSpPr>
          <p:nvPr>
            <p:ph type="title"/>
          </p:nvPr>
        </p:nvSpPr>
        <p:spPr>
          <a:xfrm>
            <a:off x="446087" y="2564904"/>
            <a:ext cx="8251825" cy="717550"/>
          </a:xfrm>
        </p:spPr>
        <p:txBody>
          <a:bodyPr/>
          <a:lstStyle/>
          <a:p>
            <a:r>
              <a:rPr lang="en-US"/>
              <a:t>Organic Cattle Manual</a:t>
            </a:r>
          </a:p>
        </p:txBody>
      </p:sp>
      <p:sp>
        <p:nvSpPr>
          <p:cNvPr id="3" name="Content Placeholder 2">
            <a:extLst>
              <a:ext uri="{FF2B5EF4-FFF2-40B4-BE49-F238E27FC236}">
                <a16:creationId xmlns:a16="http://schemas.microsoft.com/office/drawing/2014/main" id="{ABAE8063-7F90-4BB9-AC07-3D32BDB62D54}"/>
              </a:ext>
            </a:extLst>
          </p:cNvPr>
          <p:cNvSpPr>
            <a:spLocks noGrp="1"/>
          </p:cNvSpPr>
          <p:nvPr>
            <p:ph idx="1"/>
          </p:nvPr>
        </p:nvSpPr>
        <p:spPr>
          <a:xfrm>
            <a:off x="540808" y="3429000"/>
            <a:ext cx="8251825" cy="2463800"/>
          </a:xfrm>
        </p:spPr>
        <p:txBody>
          <a:bodyPr/>
          <a:lstStyle/>
          <a:p>
            <a:pPr marL="0" indent="0">
              <a:buNone/>
            </a:pPr>
            <a:r>
              <a:rPr lang="en-US" sz="1600" b="0"/>
              <a:t>Presentation for Training Sessions</a:t>
            </a:r>
          </a:p>
        </p:txBody>
      </p:sp>
    </p:spTree>
    <p:extLst>
      <p:ext uri="{BB962C8B-B14F-4D97-AF65-F5344CB8AC3E}">
        <p14:creationId xmlns:p14="http://schemas.microsoft.com/office/powerpoint/2010/main" val="3787204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8C4F8-02BF-4EF2-A09B-56A0DA5B37B5}"/>
              </a:ext>
            </a:extLst>
          </p:cNvPr>
          <p:cNvSpPr>
            <a:spLocks noGrp="1"/>
          </p:cNvSpPr>
          <p:nvPr>
            <p:ph type="title"/>
          </p:nvPr>
        </p:nvSpPr>
        <p:spPr>
          <a:xfrm>
            <a:off x="611560" y="492955"/>
            <a:ext cx="8251825" cy="698500"/>
          </a:xfrm>
        </p:spPr>
        <p:txBody>
          <a:bodyPr/>
          <a:lstStyle/>
          <a:p>
            <a:r>
              <a:rPr lang="en-US"/>
              <a:t>What is an “organic cattle system”?</a:t>
            </a:r>
          </a:p>
        </p:txBody>
      </p:sp>
      <p:sp>
        <p:nvSpPr>
          <p:cNvPr id="3" name="Content Placeholder 2">
            <a:extLst>
              <a:ext uri="{FF2B5EF4-FFF2-40B4-BE49-F238E27FC236}">
                <a16:creationId xmlns:a16="http://schemas.microsoft.com/office/drawing/2014/main" id="{A4817592-1E58-4944-8B2C-9144BC285E9C}"/>
              </a:ext>
            </a:extLst>
          </p:cNvPr>
          <p:cNvSpPr>
            <a:spLocks noGrp="1"/>
          </p:cNvSpPr>
          <p:nvPr>
            <p:ph sz="half" idx="1"/>
          </p:nvPr>
        </p:nvSpPr>
        <p:spPr>
          <a:xfrm>
            <a:off x="595767" y="1534790"/>
            <a:ext cx="3836890" cy="3788419"/>
          </a:xfrm>
        </p:spPr>
        <p:txBody>
          <a:bodyPr/>
          <a:lstStyle/>
          <a:p>
            <a:pPr>
              <a:buFont typeface="Arial" panose="020B0604020202020204" pitchFamily="34" charset="0"/>
              <a:buChar char="•"/>
            </a:pPr>
            <a:r>
              <a:rPr lang="en-US" sz="2000" b="0">
                <a:ea typeface="ＭＳ Ｐゴシック"/>
              </a:rPr>
              <a:t>There is </a:t>
            </a:r>
            <a:r>
              <a:rPr lang="en-US" sz="2000">
                <a:ea typeface="ＭＳ Ｐゴシック"/>
              </a:rPr>
              <a:t>not one </a:t>
            </a:r>
            <a:r>
              <a:rPr lang="en-US" sz="2000" b="0">
                <a:ea typeface="ＭＳ Ｐゴシック"/>
              </a:rPr>
              <a:t>organic livestock system. </a:t>
            </a:r>
            <a:endParaRPr lang="en-US" sz="2000" b="0"/>
          </a:p>
          <a:p>
            <a:pPr>
              <a:buFont typeface="Arial" panose="020B0604020202020204" pitchFamily="34" charset="0"/>
              <a:buChar char="•"/>
            </a:pPr>
            <a:r>
              <a:rPr lang="en-US" sz="2000" b="0"/>
              <a:t>Many different livestock systems can be organic as long their production is in line with organic principles.</a:t>
            </a:r>
          </a:p>
        </p:txBody>
      </p:sp>
      <p:pic>
        <p:nvPicPr>
          <p:cNvPr id="5" name="Picture 4">
            <a:extLst>
              <a:ext uri="{FF2B5EF4-FFF2-40B4-BE49-F238E27FC236}">
                <a16:creationId xmlns:a16="http://schemas.microsoft.com/office/drawing/2014/main" id="{0F39485E-23B7-4EEA-BB9B-5462A33932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0394" y="1556792"/>
            <a:ext cx="1728192" cy="1579842"/>
          </a:xfrm>
          <a:prstGeom prst="rect">
            <a:avLst/>
          </a:prstGeom>
        </p:spPr>
      </p:pic>
      <p:pic>
        <p:nvPicPr>
          <p:cNvPr id="6" name="Picture 5">
            <a:extLst>
              <a:ext uri="{FF2B5EF4-FFF2-40B4-BE49-F238E27FC236}">
                <a16:creationId xmlns:a16="http://schemas.microsoft.com/office/drawing/2014/main" id="{8CC73190-FF8C-43BD-9AD8-BC62B2EED0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2602" y="1556792"/>
            <a:ext cx="1728192" cy="1583927"/>
          </a:xfrm>
          <a:prstGeom prst="rect">
            <a:avLst/>
          </a:prstGeom>
        </p:spPr>
      </p:pic>
      <p:sp>
        <p:nvSpPr>
          <p:cNvPr id="7" name="Rechteck 6">
            <a:extLst>
              <a:ext uri="{FF2B5EF4-FFF2-40B4-BE49-F238E27FC236}">
                <a16:creationId xmlns:a16="http://schemas.microsoft.com/office/drawing/2014/main" id="{2BD9537D-E305-4CD7-A4AB-368EEF4F0E7F}"/>
              </a:ext>
            </a:extLst>
          </p:cNvPr>
          <p:cNvSpPr/>
          <p:nvPr/>
        </p:nvSpPr>
        <p:spPr bwMode="auto">
          <a:xfrm>
            <a:off x="4652705" y="3434290"/>
            <a:ext cx="1725881" cy="1583927"/>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0" name="Rechteck 9">
            <a:extLst>
              <a:ext uri="{FF2B5EF4-FFF2-40B4-BE49-F238E27FC236}">
                <a16:creationId xmlns:a16="http://schemas.microsoft.com/office/drawing/2014/main" id="{166BAE19-6BDE-496E-B07D-88220585F326}"/>
              </a:ext>
            </a:extLst>
          </p:cNvPr>
          <p:cNvSpPr/>
          <p:nvPr/>
        </p:nvSpPr>
        <p:spPr bwMode="auto">
          <a:xfrm>
            <a:off x="6524913" y="3434289"/>
            <a:ext cx="1725881" cy="1583927"/>
          </a:xfrm>
          <a:prstGeom prst="rect">
            <a:avLst/>
          </a:prstGeom>
          <a:solidFill>
            <a:schemeClr val="accent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pic>
        <p:nvPicPr>
          <p:cNvPr id="9" name="Picture 8">
            <a:extLst>
              <a:ext uri="{FF2B5EF4-FFF2-40B4-BE49-F238E27FC236}">
                <a16:creationId xmlns:a16="http://schemas.microsoft.com/office/drawing/2014/main" id="{771B04B5-C29A-4FC0-B2A2-74F1552BD10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50394" y="3434289"/>
            <a:ext cx="1725881" cy="1579842"/>
          </a:xfrm>
          <a:prstGeom prst="rect">
            <a:avLst/>
          </a:prstGeom>
        </p:spPr>
      </p:pic>
      <p:pic>
        <p:nvPicPr>
          <p:cNvPr id="12" name="Picture 11">
            <a:extLst>
              <a:ext uri="{FF2B5EF4-FFF2-40B4-BE49-F238E27FC236}">
                <a16:creationId xmlns:a16="http://schemas.microsoft.com/office/drawing/2014/main" id="{C20A5D02-9EB6-43D2-BCED-8786DE0041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22602" y="3420498"/>
            <a:ext cx="1725881" cy="1611056"/>
          </a:xfrm>
          <a:prstGeom prst="rect">
            <a:avLst/>
          </a:prstGeom>
        </p:spPr>
      </p:pic>
      <p:sp>
        <p:nvSpPr>
          <p:cNvPr id="13" name="TextBox 12">
            <a:extLst>
              <a:ext uri="{FF2B5EF4-FFF2-40B4-BE49-F238E27FC236}">
                <a16:creationId xmlns:a16="http://schemas.microsoft.com/office/drawing/2014/main" id="{D25AB6AE-0351-4653-B5A0-326CDC8B48E6}"/>
              </a:ext>
            </a:extLst>
          </p:cNvPr>
          <p:cNvSpPr txBox="1"/>
          <p:nvPr/>
        </p:nvSpPr>
        <p:spPr>
          <a:xfrm>
            <a:off x="5328827" y="5034355"/>
            <a:ext cx="3004615" cy="261610"/>
          </a:xfrm>
          <a:prstGeom prst="rect">
            <a:avLst/>
          </a:prstGeom>
          <a:noFill/>
        </p:spPr>
        <p:txBody>
          <a:bodyPr wrap="square" lIns="91440" tIns="45720" rIns="91440" bIns="45720" rtlCol="0" anchor="t">
            <a:spAutoFit/>
          </a:bodyPr>
          <a:lstStyle/>
          <a:p>
            <a:pPr algn="r"/>
            <a:r>
              <a:rPr lang="de-CH" sz="1100" b="0" err="1">
                <a:latin typeface="Arial"/>
                <a:cs typeface="Arial"/>
              </a:rPr>
              <a:t>Photos</a:t>
            </a:r>
            <a:r>
              <a:rPr lang="de-CH" sz="1100" b="0">
                <a:latin typeface="Arial"/>
                <a:cs typeface="Arial"/>
              </a:rPr>
              <a:t>: Jana von Hase, Mareike Voigts</a:t>
            </a:r>
            <a:endParaRPr lang="en-GB" sz="1100" b="0">
              <a:latin typeface="Arial"/>
              <a:cs typeface="Arial"/>
            </a:endParaRPr>
          </a:p>
        </p:txBody>
      </p:sp>
    </p:spTree>
    <p:extLst>
      <p:ext uri="{BB962C8B-B14F-4D97-AF65-F5344CB8AC3E}">
        <p14:creationId xmlns:p14="http://schemas.microsoft.com/office/powerpoint/2010/main" val="3320378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594BE-480A-46F3-BAB9-A04FC668F528}"/>
              </a:ext>
            </a:extLst>
          </p:cNvPr>
          <p:cNvSpPr>
            <a:spLocks noGrp="1"/>
          </p:cNvSpPr>
          <p:nvPr>
            <p:ph type="title"/>
          </p:nvPr>
        </p:nvSpPr>
        <p:spPr/>
        <p:txBody>
          <a:bodyPr/>
          <a:lstStyle/>
          <a:p>
            <a:r>
              <a:rPr lang="de-CH" dirty="0" err="1"/>
              <a:t>Principles</a:t>
            </a:r>
            <a:r>
              <a:rPr lang="de-CH" dirty="0"/>
              <a:t> </a:t>
            </a:r>
            <a:r>
              <a:rPr lang="de-CH" dirty="0" err="1"/>
              <a:t>of</a:t>
            </a:r>
            <a:r>
              <a:rPr lang="de-CH" dirty="0"/>
              <a:t> </a:t>
            </a:r>
            <a:r>
              <a:rPr lang="de-CH" dirty="0" err="1"/>
              <a:t>organic</a:t>
            </a:r>
            <a:r>
              <a:rPr lang="de-CH" dirty="0"/>
              <a:t> </a:t>
            </a:r>
            <a:r>
              <a:rPr lang="de-CH" dirty="0" err="1"/>
              <a:t>farming</a:t>
            </a:r>
            <a:endParaRPr lang="de-CH" dirty="0"/>
          </a:p>
        </p:txBody>
      </p:sp>
      <p:sp>
        <p:nvSpPr>
          <p:cNvPr id="5" name="Ellipse 4">
            <a:extLst>
              <a:ext uri="{FF2B5EF4-FFF2-40B4-BE49-F238E27FC236}">
                <a16:creationId xmlns:a16="http://schemas.microsoft.com/office/drawing/2014/main" id="{9FBB1512-13A9-4817-8B7F-8EEE730EF2AE}"/>
              </a:ext>
            </a:extLst>
          </p:cNvPr>
          <p:cNvSpPr/>
          <p:nvPr/>
        </p:nvSpPr>
        <p:spPr bwMode="auto">
          <a:xfrm>
            <a:off x="2701188" y="2467719"/>
            <a:ext cx="3257979" cy="1815399"/>
          </a:xfrm>
          <a:prstGeom prst="ellipse">
            <a:avLst/>
          </a:prstGeom>
          <a:solidFill>
            <a:schemeClr val="bg1">
              <a:lumMod val="75000"/>
              <a:alpha val="80000"/>
            </a:schemeClr>
          </a:solidFill>
          <a:ln w="5715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800" b="1" i="0" u="none" strike="noStrike" cap="none" normalizeH="0" baseline="0">
                <a:ln>
                  <a:noFill/>
                </a:ln>
                <a:solidFill>
                  <a:schemeClr val="tx1"/>
                </a:solidFill>
                <a:effectLst/>
                <a:latin typeface="Arial" charset="0"/>
              </a:rPr>
              <a:t>4 </a:t>
            </a:r>
            <a:r>
              <a:rPr lang="de-CH" sz="1800" err="1"/>
              <a:t>Principles</a:t>
            </a:r>
            <a:endParaRPr lang="de-CH" sz="1800"/>
          </a:p>
        </p:txBody>
      </p:sp>
      <p:sp>
        <p:nvSpPr>
          <p:cNvPr id="6" name="Ellipse 5">
            <a:extLst>
              <a:ext uri="{FF2B5EF4-FFF2-40B4-BE49-F238E27FC236}">
                <a16:creationId xmlns:a16="http://schemas.microsoft.com/office/drawing/2014/main" id="{2A0A230D-604F-4DAE-8042-7CA1EBA2A73B}"/>
              </a:ext>
            </a:extLst>
          </p:cNvPr>
          <p:cNvSpPr/>
          <p:nvPr/>
        </p:nvSpPr>
        <p:spPr bwMode="auto">
          <a:xfrm>
            <a:off x="4813823" y="3484911"/>
            <a:ext cx="3529591" cy="2245227"/>
          </a:xfrm>
          <a:prstGeom prst="ellipse">
            <a:avLst/>
          </a:prstGeom>
          <a:solidFill>
            <a:srgbClr val="00B0F0">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7" name="Ellipse 6">
            <a:extLst>
              <a:ext uri="{FF2B5EF4-FFF2-40B4-BE49-F238E27FC236}">
                <a16:creationId xmlns:a16="http://schemas.microsoft.com/office/drawing/2014/main" id="{FAB7E973-EA32-4E63-BE97-6A2C58863389}"/>
              </a:ext>
            </a:extLst>
          </p:cNvPr>
          <p:cNvSpPr/>
          <p:nvPr/>
        </p:nvSpPr>
        <p:spPr bwMode="auto">
          <a:xfrm>
            <a:off x="518862" y="3500124"/>
            <a:ext cx="3453273" cy="2196680"/>
          </a:xfrm>
          <a:prstGeom prst="ellipse">
            <a:avLst/>
          </a:prstGeom>
          <a:solidFill>
            <a:srgbClr val="FB563B">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8" name="Ellipse 7">
            <a:extLst>
              <a:ext uri="{FF2B5EF4-FFF2-40B4-BE49-F238E27FC236}">
                <a16:creationId xmlns:a16="http://schemas.microsoft.com/office/drawing/2014/main" id="{6B2CD494-7190-4F92-B2FE-915D3529DB91}"/>
              </a:ext>
            </a:extLst>
          </p:cNvPr>
          <p:cNvSpPr/>
          <p:nvPr/>
        </p:nvSpPr>
        <p:spPr bwMode="auto">
          <a:xfrm>
            <a:off x="506148" y="1181815"/>
            <a:ext cx="3411295" cy="2169978"/>
          </a:xfrm>
          <a:prstGeom prst="ellipse">
            <a:avLst/>
          </a:prstGeom>
          <a:solidFill>
            <a:srgbClr val="FFC000">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9" name="Ellipse 8">
            <a:extLst>
              <a:ext uri="{FF2B5EF4-FFF2-40B4-BE49-F238E27FC236}">
                <a16:creationId xmlns:a16="http://schemas.microsoft.com/office/drawing/2014/main" id="{06DEF0D1-4006-4924-8979-010422B6E96C}"/>
              </a:ext>
            </a:extLst>
          </p:cNvPr>
          <p:cNvSpPr/>
          <p:nvPr/>
        </p:nvSpPr>
        <p:spPr bwMode="auto">
          <a:xfrm>
            <a:off x="4798120" y="1052736"/>
            <a:ext cx="3529591" cy="2245227"/>
          </a:xfrm>
          <a:prstGeom prst="ellipse">
            <a:avLst/>
          </a:prstGeom>
          <a:solidFill>
            <a:srgbClr val="92D050">
              <a:alpha val="80000"/>
            </a:srgbClr>
          </a:solidFill>
          <a:ln w="571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0" name="Rechteck 9">
            <a:extLst>
              <a:ext uri="{FF2B5EF4-FFF2-40B4-BE49-F238E27FC236}">
                <a16:creationId xmlns:a16="http://schemas.microsoft.com/office/drawing/2014/main" id="{B08B7666-A656-4792-888A-37A3B1F6FB75}"/>
              </a:ext>
            </a:extLst>
          </p:cNvPr>
          <p:cNvSpPr/>
          <p:nvPr/>
        </p:nvSpPr>
        <p:spPr>
          <a:xfrm>
            <a:off x="5726560" y="3831948"/>
            <a:ext cx="1663473" cy="369332"/>
          </a:xfrm>
          <a:prstGeom prst="rect">
            <a:avLst/>
          </a:prstGeom>
          <a:noFill/>
        </p:spPr>
        <p:txBody>
          <a:bodyPr wrap="square">
            <a:spAutoFit/>
          </a:bodyPr>
          <a:lstStyle/>
          <a:p>
            <a:pPr lvl="0" algn="ctr"/>
            <a:r>
              <a:rPr lang="en-GB" sz="1800" dirty="0"/>
              <a:t>Fairness</a:t>
            </a:r>
          </a:p>
        </p:txBody>
      </p:sp>
      <p:sp>
        <p:nvSpPr>
          <p:cNvPr id="11" name="Rechteck 10">
            <a:extLst>
              <a:ext uri="{FF2B5EF4-FFF2-40B4-BE49-F238E27FC236}">
                <a16:creationId xmlns:a16="http://schemas.microsoft.com/office/drawing/2014/main" id="{43640250-DEC0-431A-8D9B-9B71549277F9}"/>
              </a:ext>
            </a:extLst>
          </p:cNvPr>
          <p:cNvSpPr/>
          <p:nvPr/>
        </p:nvSpPr>
        <p:spPr>
          <a:xfrm>
            <a:off x="4789953" y="1870612"/>
            <a:ext cx="3525185" cy="1234454"/>
          </a:xfrm>
          <a:prstGeom prst="rect">
            <a:avLst/>
          </a:prstGeom>
          <a:noFill/>
          <a:ln>
            <a:noFill/>
          </a:ln>
        </p:spPr>
        <p:txBody>
          <a:bodyPr/>
          <a:lstStyle/>
          <a:p>
            <a:pPr algn="ctr">
              <a:spcBef>
                <a:spcPts val="600"/>
              </a:spcBef>
            </a:pPr>
            <a:r>
              <a:rPr lang="en-GB" sz="1600" b="0" dirty="0">
                <a:latin typeface="Arial" pitchFamily="34" charset="0"/>
                <a:cs typeface="Arial" pitchFamily="34" charset="0"/>
              </a:rPr>
              <a:t>Improving soil fertility</a:t>
            </a:r>
          </a:p>
          <a:p>
            <a:pPr algn="ctr">
              <a:spcBef>
                <a:spcPts val="600"/>
              </a:spcBef>
            </a:pPr>
            <a:r>
              <a:rPr lang="en-GB" sz="1600" b="0" dirty="0">
                <a:latin typeface="Arial"/>
                <a:cs typeface="Arial"/>
              </a:rPr>
              <a:t>Local recycling of nutrients</a:t>
            </a:r>
          </a:p>
          <a:p>
            <a:pPr algn="ctr">
              <a:spcBef>
                <a:spcPts val="600"/>
              </a:spcBef>
            </a:pPr>
            <a:r>
              <a:rPr lang="de-CH" sz="1600" b="0" dirty="0" err="1">
                <a:latin typeface="Arial" pitchFamily="34" charset="0"/>
                <a:cs typeface="Arial" pitchFamily="34" charset="0"/>
              </a:rPr>
              <a:t>Compost</a:t>
            </a:r>
            <a:endParaRPr lang="en-GB" sz="1600" b="0" dirty="0">
              <a:latin typeface="Arial" pitchFamily="34" charset="0"/>
              <a:cs typeface="Arial" pitchFamily="34" charset="0"/>
            </a:endParaRPr>
          </a:p>
        </p:txBody>
      </p:sp>
      <p:sp>
        <p:nvSpPr>
          <p:cNvPr id="12" name="Rechteck 11">
            <a:extLst>
              <a:ext uri="{FF2B5EF4-FFF2-40B4-BE49-F238E27FC236}">
                <a16:creationId xmlns:a16="http://schemas.microsoft.com/office/drawing/2014/main" id="{B44C8476-4E68-48DA-852F-D9E7D3346E5C}"/>
              </a:ext>
            </a:extLst>
          </p:cNvPr>
          <p:cNvSpPr/>
          <p:nvPr/>
        </p:nvSpPr>
        <p:spPr>
          <a:xfrm>
            <a:off x="4448048" y="1721584"/>
            <a:ext cx="3484633" cy="746094"/>
          </a:xfrm>
          <a:prstGeom prst="rect">
            <a:avLst/>
          </a:prstGeom>
          <a:noFill/>
          <a:ln>
            <a:noFill/>
          </a:ln>
        </p:spPr>
        <p:txBody>
          <a:bodyPr lIns="91440" tIns="45720" rIns="91440" bIns="45720" anchor="t"/>
          <a:lstStyle/>
          <a:p>
            <a:pPr algn="ctr">
              <a:spcBef>
                <a:spcPts val="600"/>
              </a:spcBef>
            </a:pPr>
            <a:endParaRPr lang="en-GB" sz="1600" b="0" dirty="0">
              <a:solidFill>
                <a:srgbClr val="FF0000"/>
              </a:solidFill>
              <a:latin typeface="Arial" pitchFamily="34" charset="0"/>
              <a:cs typeface="Arial" pitchFamily="34" charset="0"/>
            </a:endParaRPr>
          </a:p>
        </p:txBody>
      </p:sp>
      <p:sp>
        <p:nvSpPr>
          <p:cNvPr id="13" name="Rechteck 12">
            <a:extLst>
              <a:ext uri="{FF2B5EF4-FFF2-40B4-BE49-F238E27FC236}">
                <a16:creationId xmlns:a16="http://schemas.microsoft.com/office/drawing/2014/main" id="{3D546829-812C-4936-B806-006D7D4E6160}"/>
              </a:ext>
            </a:extLst>
          </p:cNvPr>
          <p:cNvSpPr/>
          <p:nvPr/>
        </p:nvSpPr>
        <p:spPr>
          <a:xfrm>
            <a:off x="332644" y="1762207"/>
            <a:ext cx="3703363" cy="2144963"/>
          </a:xfrm>
          <a:prstGeom prst="rect">
            <a:avLst/>
          </a:prstGeom>
          <a:noFill/>
          <a:ln>
            <a:noFill/>
          </a:ln>
        </p:spPr>
        <p:txBody>
          <a:bodyPr/>
          <a:lstStyle/>
          <a:p>
            <a:pPr algn="ctr">
              <a:spcBef>
                <a:spcPts val="600"/>
              </a:spcBef>
            </a:pPr>
            <a:r>
              <a:rPr lang="en-GB" sz="1600" b="0" dirty="0">
                <a:latin typeface="Arial"/>
                <a:cs typeface="Arial"/>
              </a:rPr>
              <a:t>No livestock</a:t>
            </a:r>
            <a:r>
              <a:rPr lang="en-GB" sz="1600" b="0" dirty="0">
                <a:latin typeface="Arial" pitchFamily="34" charset="0"/>
                <a:cs typeface="Arial" pitchFamily="34" charset="0"/>
              </a:rPr>
              <a:t> </a:t>
            </a:r>
            <a:r>
              <a:rPr lang="en-GB" sz="1600" b="0" dirty="0">
                <a:latin typeface="Arial"/>
                <a:cs typeface="Arial"/>
              </a:rPr>
              <a:t>feed additives</a:t>
            </a:r>
          </a:p>
          <a:p>
            <a:pPr algn="ctr">
              <a:spcBef>
                <a:spcPts val="600"/>
              </a:spcBef>
            </a:pPr>
            <a:r>
              <a:rPr lang="en-GB" sz="1600" b="0" dirty="0">
                <a:latin typeface="Arial" pitchFamily="34" charset="0"/>
                <a:cs typeface="Arial" pitchFamily="34" charset="0"/>
              </a:rPr>
              <a:t>No chemical pesticides </a:t>
            </a:r>
            <a:r>
              <a:rPr lang="en-GB" sz="1600" b="0" dirty="0" err="1">
                <a:latin typeface="Arial" pitchFamily="34" charset="0"/>
                <a:cs typeface="Arial" pitchFamily="34" charset="0"/>
              </a:rPr>
              <a:t>andfertilisers</a:t>
            </a:r>
            <a:endParaRPr lang="en-GB" sz="1600" b="0" dirty="0">
              <a:latin typeface="Arial"/>
              <a:cs typeface="Arial"/>
            </a:endParaRPr>
          </a:p>
          <a:p>
            <a:pPr algn="ctr">
              <a:spcBef>
                <a:spcPts val="600"/>
              </a:spcBef>
            </a:pPr>
            <a:r>
              <a:rPr lang="en-GB" sz="1600" b="0" dirty="0">
                <a:solidFill>
                  <a:schemeClr val="bg2"/>
                </a:solidFill>
                <a:latin typeface="Arial"/>
                <a:cs typeface="Arial"/>
              </a:rPr>
              <a:t>Disease prevention with good husbandry</a:t>
            </a:r>
          </a:p>
          <a:p>
            <a:pPr algn="ctr">
              <a:spcBef>
                <a:spcPts val="600"/>
              </a:spcBef>
            </a:pPr>
            <a:endParaRPr lang="en-GB" sz="1600" b="0" dirty="0">
              <a:latin typeface="Arial"/>
              <a:cs typeface="Arial"/>
            </a:endParaRPr>
          </a:p>
          <a:p>
            <a:pPr algn="ctr">
              <a:spcBef>
                <a:spcPts val="600"/>
              </a:spcBef>
            </a:pPr>
            <a:endParaRPr lang="en-GB" sz="1600" b="0" dirty="0">
              <a:latin typeface="Arial" pitchFamily="34" charset="0"/>
              <a:cs typeface="Arial" pitchFamily="34" charset="0"/>
            </a:endParaRPr>
          </a:p>
          <a:p>
            <a:pPr algn="ctr">
              <a:spcBef>
                <a:spcPts val="600"/>
              </a:spcBef>
            </a:pPr>
            <a:endParaRPr lang="en-GB" sz="1600" b="0" dirty="0">
              <a:latin typeface="Arial" pitchFamily="34" charset="0"/>
              <a:cs typeface="Arial" pitchFamily="34" charset="0"/>
            </a:endParaRPr>
          </a:p>
        </p:txBody>
      </p:sp>
      <p:sp>
        <p:nvSpPr>
          <p:cNvPr id="14" name="Rechteck 13">
            <a:extLst>
              <a:ext uri="{FF2B5EF4-FFF2-40B4-BE49-F238E27FC236}">
                <a16:creationId xmlns:a16="http://schemas.microsoft.com/office/drawing/2014/main" id="{EBCE3349-9C56-41A1-BCD5-FFF57851B1B3}"/>
              </a:ext>
            </a:extLst>
          </p:cNvPr>
          <p:cNvSpPr/>
          <p:nvPr/>
        </p:nvSpPr>
        <p:spPr>
          <a:xfrm>
            <a:off x="994005" y="1909774"/>
            <a:ext cx="2088765" cy="598452"/>
          </a:xfrm>
          <a:prstGeom prst="rect">
            <a:avLst/>
          </a:prstGeom>
          <a:noFill/>
          <a:ln>
            <a:noFill/>
          </a:ln>
        </p:spPr>
        <p:txBody>
          <a:bodyPr lIns="91440" tIns="45720" rIns="91440" bIns="45720" anchor="t"/>
          <a:lstStyle/>
          <a:p>
            <a:pPr algn="ctr">
              <a:spcBef>
                <a:spcPts val="600"/>
              </a:spcBef>
            </a:pPr>
            <a:endParaRPr lang="en-GB" sz="1600" b="0" dirty="0">
              <a:latin typeface="Arial" pitchFamily="34" charset="0"/>
              <a:cs typeface="Arial" pitchFamily="34" charset="0"/>
            </a:endParaRPr>
          </a:p>
        </p:txBody>
      </p:sp>
      <p:sp>
        <p:nvSpPr>
          <p:cNvPr id="15" name="Rechteck 14">
            <a:extLst>
              <a:ext uri="{FF2B5EF4-FFF2-40B4-BE49-F238E27FC236}">
                <a16:creationId xmlns:a16="http://schemas.microsoft.com/office/drawing/2014/main" id="{6CC62070-0EBC-4411-B21E-9588A5A5B721}"/>
              </a:ext>
            </a:extLst>
          </p:cNvPr>
          <p:cNvSpPr/>
          <p:nvPr/>
        </p:nvSpPr>
        <p:spPr>
          <a:xfrm>
            <a:off x="709192" y="4842703"/>
            <a:ext cx="2950265" cy="755013"/>
          </a:xfrm>
          <a:prstGeom prst="rect">
            <a:avLst/>
          </a:prstGeom>
          <a:noFill/>
          <a:ln>
            <a:noFill/>
          </a:ln>
        </p:spPr>
        <p:txBody>
          <a:bodyPr/>
          <a:lstStyle/>
          <a:p>
            <a:pPr algn="ctr">
              <a:spcBef>
                <a:spcPts val="600"/>
              </a:spcBef>
            </a:pPr>
            <a:r>
              <a:rPr lang="en-GB" sz="1600" b="0" dirty="0">
                <a:latin typeface="Arial" pitchFamily="34" charset="0"/>
                <a:cs typeface="Arial" pitchFamily="34" charset="0"/>
              </a:rPr>
              <a:t>Excludes genetically modified organisms </a:t>
            </a:r>
          </a:p>
        </p:txBody>
      </p:sp>
      <p:sp>
        <p:nvSpPr>
          <p:cNvPr id="16" name="Rechteck 15">
            <a:extLst>
              <a:ext uri="{FF2B5EF4-FFF2-40B4-BE49-F238E27FC236}">
                <a16:creationId xmlns:a16="http://schemas.microsoft.com/office/drawing/2014/main" id="{197B07D0-A127-424D-B96A-A9ACA71BADDF}"/>
              </a:ext>
            </a:extLst>
          </p:cNvPr>
          <p:cNvSpPr/>
          <p:nvPr/>
        </p:nvSpPr>
        <p:spPr>
          <a:xfrm>
            <a:off x="675234" y="4202229"/>
            <a:ext cx="2892426" cy="787676"/>
          </a:xfrm>
          <a:prstGeom prst="rect">
            <a:avLst/>
          </a:prstGeom>
          <a:noFill/>
          <a:ln>
            <a:noFill/>
          </a:ln>
        </p:spPr>
        <p:txBody>
          <a:bodyPr/>
          <a:lstStyle/>
          <a:p>
            <a:pPr algn="ctr">
              <a:spcBef>
                <a:spcPts val="600"/>
              </a:spcBef>
            </a:pPr>
            <a:r>
              <a:rPr lang="en-GB" sz="1600" b="0" dirty="0">
                <a:latin typeface="Arial" pitchFamily="34" charset="0"/>
                <a:cs typeface="Arial" pitchFamily="34" charset="0"/>
              </a:rPr>
              <a:t>Traditional and new scientific knowledge</a:t>
            </a:r>
            <a:endParaRPr lang="de-CH" sz="1600" b="0" dirty="0">
              <a:latin typeface="Arial" pitchFamily="34" charset="0"/>
              <a:cs typeface="Arial" pitchFamily="34" charset="0"/>
            </a:endParaRPr>
          </a:p>
        </p:txBody>
      </p:sp>
      <p:sp>
        <p:nvSpPr>
          <p:cNvPr id="17" name="Rechteck 16">
            <a:extLst>
              <a:ext uri="{FF2B5EF4-FFF2-40B4-BE49-F238E27FC236}">
                <a16:creationId xmlns:a16="http://schemas.microsoft.com/office/drawing/2014/main" id="{C537AF78-69B4-4864-9C5C-A7C8E68B6625}"/>
              </a:ext>
            </a:extLst>
          </p:cNvPr>
          <p:cNvSpPr/>
          <p:nvPr/>
        </p:nvSpPr>
        <p:spPr>
          <a:xfrm>
            <a:off x="4629746" y="4331120"/>
            <a:ext cx="4052665" cy="446915"/>
          </a:xfrm>
          <a:prstGeom prst="rect">
            <a:avLst/>
          </a:prstGeom>
          <a:noFill/>
          <a:ln>
            <a:noFill/>
          </a:ln>
        </p:spPr>
        <p:txBody>
          <a:bodyPr/>
          <a:lstStyle/>
          <a:p>
            <a:pPr algn="ctr">
              <a:spcBef>
                <a:spcPts val="600"/>
              </a:spcBef>
            </a:pPr>
            <a:r>
              <a:rPr lang="en-GB" sz="1600" b="0">
                <a:latin typeface="Arial" pitchFamily="34" charset="0"/>
                <a:cs typeface="Arial" pitchFamily="34" charset="0"/>
              </a:rPr>
              <a:t>Fair share to all market partners</a:t>
            </a:r>
            <a:endParaRPr lang="de-CH" sz="1600" b="0">
              <a:latin typeface="Arial" pitchFamily="34" charset="0"/>
              <a:cs typeface="Arial" pitchFamily="34" charset="0"/>
            </a:endParaRPr>
          </a:p>
        </p:txBody>
      </p:sp>
      <p:sp>
        <p:nvSpPr>
          <p:cNvPr id="18" name="Rechteck 17">
            <a:extLst>
              <a:ext uri="{FF2B5EF4-FFF2-40B4-BE49-F238E27FC236}">
                <a16:creationId xmlns:a16="http://schemas.microsoft.com/office/drawing/2014/main" id="{5AB3DFE9-5F8B-4476-8CE5-93ACDF32F99C}"/>
              </a:ext>
            </a:extLst>
          </p:cNvPr>
          <p:cNvSpPr/>
          <p:nvPr/>
        </p:nvSpPr>
        <p:spPr>
          <a:xfrm>
            <a:off x="1380058" y="3773637"/>
            <a:ext cx="1663473" cy="369332"/>
          </a:xfrm>
          <a:prstGeom prst="rect">
            <a:avLst/>
          </a:prstGeom>
          <a:noFill/>
        </p:spPr>
        <p:txBody>
          <a:bodyPr wrap="square">
            <a:spAutoFit/>
          </a:bodyPr>
          <a:lstStyle/>
          <a:p>
            <a:pPr lvl="0" algn="ctr"/>
            <a:r>
              <a:rPr lang="en-GB" sz="1800" dirty="0"/>
              <a:t>Care</a:t>
            </a:r>
          </a:p>
        </p:txBody>
      </p:sp>
      <p:sp>
        <p:nvSpPr>
          <p:cNvPr id="19" name="Rechteck 18">
            <a:extLst>
              <a:ext uri="{FF2B5EF4-FFF2-40B4-BE49-F238E27FC236}">
                <a16:creationId xmlns:a16="http://schemas.microsoft.com/office/drawing/2014/main" id="{67831B8C-0A6C-451B-8E43-A5C1E38E87A8}"/>
              </a:ext>
            </a:extLst>
          </p:cNvPr>
          <p:cNvSpPr/>
          <p:nvPr/>
        </p:nvSpPr>
        <p:spPr>
          <a:xfrm>
            <a:off x="1380058" y="1352252"/>
            <a:ext cx="1663473" cy="369332"/>
          </a:xfrm>
          <a:prstGeom prst="rect">
            <a:avLst/>
          </a:prstGeom>
          <a:noFill/>
        </p:spPr>
        <p:txBody>
          <a:bodyPr wrap="square">
            <a:spAutoFit/>
          </a:bodyPr>
          <a:lstStyle/>
          <a:p>
            <a:pPr lvl="0" algn="ctr"/>
            <a:r>
              <a:rPr lang="en-GB" sz="1800" dirty="0"/>
              <a:t>Health</a:t>
            </a:r>
          </a:p>
        </p:txBody>
      </p:sp>
      <p:sp>
        <p:nvSpPr>
          <p:cNvPr id="20" name="Rechteck 19">
            <a:extLst>
              <a:ext uri="{FF2B5EF4-FFF2-40B4-BE49-F238E27FC236}">
                <a16:creationId xmlns:a16="http://schemas.microsoft.com/office/drawing/2014/main" id="{62200F33-B47C-4949-BD0D-7C9BDDFA0742}"/>
              </a:ext>
            </a:extLst>
          </p:cNvPr>
          <p:cNvSpPr/>
          <p:nvPr/>
        </p:nvSpPr>
        <p:spPr>
          <a:xfrm>
            <a:off x="5628700" y="1392875"/>
            <a:ext cx="1663473" cy="369332"/>
          </a:xfrm>
          <a:prstGeom prst="rect">
            <a:avLst/>
          </a:prstGeom>
          <a:noFill/>
        </p:spPr>
        <p:txBody>
          <a:bodyPr wrap="square">
            <a:spAutoFit/>
          </a:bodyPr>
          <a:lstStyle/>
          <a:p>
            <a:pPr lvl="0" algn="ctr"/>
            <a:r>
              <a:rPr lang="en-GB" sz="1800"/>
              <a:t>Ecology</a:t>
            </a:r>
          </a:p>
        </p:txBody>
      </p:sp>
    </p:spTree>
    <p:extLst>
      <p:ext uri="{BB962C8B-B14F-4D97-AF65-F5344CB8AC3E}">
        <p14:creationId xmlns:p14="http://schemas.microsoft.com/office/powerpoint/2010/main" val="247983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3 – </a:t>
            </a:r>
            <a:br>
              <a:rPr lang="de-DE">
                <a:ea typeface="ＭＳ Ｐゴシック"/>
              </a:rPr>
            </a:br>
            <a:r>
              <a:rPr lang="de-DE">
                <a:ea typeface="ＭＳ Ｐゴシック"/>
              </a:rPr>
              <a:t>General </a:t>
            </a:r>
            <a:r>
              <a:rPr lang="de-DE" err="1">
                <a:ea typeface="ＭＳ Ｐゴシック"/>
              </a:rPr>
              <a:t>approach</a:t>
            </a:r>
            <a:r>
              <a:rPr lang="de-DE">
                <a:ea typeface="ＭＳ Ｐゴシック"/>
              </a:rPr>
              <a:t> </a:t>
            </a:r>
            <a:r>
              <a:rPr lang="de-DE" err="1">
                <a:ea typeface="ＭＳ Ｐゴシック"/>
              </a:rPr>
              <a:t>to</a:t>
            </a:r>
            <a:r>
              <a:rPr lang="de-DE">
                <a:ea typeface="ＭＳ Ｐゴシック"/>
              </a:rPr>
              <a:t> </a:t>
            </a:r>
            <a:r>
              <a:rPr lang="de-DE" err="1">
                <a:ea typeface="ＭＳ Ｐゴシック"/>
              </a:rPr>
              <a:t>organic</a:t>
            </a:r>
            <a:r>
              <a:rPr lang="de-DE">
                <a:ea typeface="ＭＳ Ｐゴシック"/>
              </a:rPr>
              <a:t> </a:t>
            </a:r>
            <a:r>
              <a:rPr lang="de-DE" err="1">
                <a:ea typeface="ＭＳ Ｐゴシック"/>
              </a:rPr>
              <a:t>cattle</a:t>
            </a:r>
            <a:r>
              <a:rPr lang="de-DE">
                <a:ea typeface="ＭＳ Ｐゴシック"/>
              </a:rPr>
              <a:t> </a:t>
            </a:r>
            <a:r>
              <a:rPr lang="de-DE" err="1">
                <a:ea typeface="ＭＳ Ｐゴシック"/>
              </a:rPr>
              <a:t>farming</a:t>
            </a:r>
            <a:endParaRPr lang="de-DE"/>
          </a:p>
        </p:txBody>
      </p:sp>
    </p:spTree>
    <p:extLst>
      <p:ext uri="{BB962C8B-B14F-4D97-AF65-F5344CB8AC3E}">
        <p14:creationId xmlns:p14="http://schemas.microsoft.com/office/powerpoint/2010/main" val="3573972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1BBBE86E-67AE-4F31-8E56-43944AC4C21B}"/>
              </a:ext>
            </a:extLst>
          </p:cNvPr>
          <p:cNvSpPr>
            <a:spLocks noGrp="1"/>
          </p:cNvSpPr>
          <p:nvPr>
            <p:ph type="title"/>
          </p:nvPr>
        </p:nvSpPr>
        <p:spPr>
          <a:xfrm>
            <a:off x="323528" y="322658"/>
            <a:ext cx="8715945" cy="717550"/>
          </a:xfrm>
        </p:spPr>
        <p:txBody>
          <a:bodyPr/>
          <a:lstStyle/>
          <a:p>
            <a:r>
              <a:rPr lang="de-CH" sz="2400" err="1"/>
              <a:t>Approaches</a:t>
            </a:r>
            <a:r>
              <a:rPr lang="de-CH" sz="2400"/>
              <a:t> </a:t>
            </a:r>
            <a:r>
              <a:rPr lang="de-CH" sz="2400" err="1"/>
              <a:t>of</a:t>
            </a:r>
            <a:r>
              <a:rPr lang="de-CH" sz="2400"/>
              <a:t> organic </a:t>
            </a:r>
            <a:r>
              <a:rPr lang="de-CH" sz="2400" err="1"/>
              <a:t>dairy</a:t>
            </a:r>
            <a:r>
              <a:rPr lang="de-CH" sz="2400"/>
              <a:t> and </a:t>
            </a:r>
            <a:r>
              <a:rPr lang="de-CH" sz="2400" err="1"/>
              <a:t>cattle</a:t>
            </a:r>
            <a:r>
              <a:rPr lang="de-CH" sz="2400"/>
              <a:t> </a:t>
            </a:r>
            <a:r>
              <a:rPr lang="de-CH" sz="2400" err="1"/>
              <a:t>farming</a:t>
            </a:r>
            <a:r>
              <a:rPr lang="de-CH" sz="2400"/>
              <a:t> (1/2)</a:t>
            </a:r>
          </a:p>
        </p:txBody>
      </p:sp>
      <p:pic>
        <p:nvPicPr>
          <p:cNvPr id="6" name="Grafik 5">
            <a:extLst>
              <a:ext uri="{FF2B5EF4-FFF2-40B4-BE49-F238E27FC236}">
                <a16:creationId xmlns:a16="http://schemas.microsoft.com/office/drawing/2014/main" id="{A627D737-71F2-4ED3-933E-B9D7112782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39653" y="1689432"/>
            <a:ext cx="6281759" cy="4187840"/>
          </a:xfrm>
          <a:prstGeom prst="rect">
            <a:avLst/>
          </a:prstGeom>
        </p:spPr>
      </p:pic>
      <p:sp>
        <p:nvSpPr>
          <p:cNvPr id="7" name="Rechteck 6">
            <a:extLst>
              <a:ext uri="{FF2B5EF4-FFF2-40B4-BE49-F238E27FC236}">
                <a16:creationId xmlns:a16="http://schemas.microsoft.com/office/drawing/2014/main" id="{68CB4EEC-578E-47BB-8482-7A68A5723DCE}"/>
              </a:ext>
            </a:extLst>
          </p:cNvPr>
          <p:cNvSpPr/>
          <p:nvPr/>
        </p:nvSpPr>
        <p:spPr>
          <a:xfrm>
            <a:off x="262124" y="1632108"/>
            <a:ext cx="2725699" cy="100480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Number of cattle adapted to the size and resources </a:t>
            </a:r>
            <a:br>
              <a:rPr lang="en-US" sz="1600" b="0"/>
            </a:br>
            <a:r>
              <a:rPr lang="en-US" sz="1600" b="0"/>
              <a:t>of the farm and  workforce</a:t>
            </a:r>
            <a:endParaRPr lang="en-GB" sz="1600" b="0">
              <a:latin typeface="+mn-lt"/>
              <a:ea typeface="ＭＳ Ｐゴシック" charset="-128"/>
            </a:endParaRPr>
          </a:p>
        </p:txBody>
      </p:sp>
      <p:sp>
        <p:nvSpPr>
          <p:cNvPr id="8" name="Textfeld 7">
            <a:extLst>
              <a:ext uri="{FF2B5EF4-FFF2-40B4-BE49-F238E27FC236}">
                <a16:creationId xmlns:a16="http://schemas.microsoft.com/office/drawing/2014/main" id="{6AE0C81D-2C90-4CF7-A6B6-AE8ADF8B92F2}"/>
              </a:ext>
            </a:extLst>
          </p:cNvPr>
          <p:cNvSpPr txBox="1"/>
          <p:nvPr/>
        </p:nvSpPr>
        <p:spPr>
          <a:xfrm>
            <a:off x="251520" y="1129396"/>
            <a:ext cx="2376264" cy="5195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b="0"/>
            </a:lvl1pPr>
          </a:lstStyle>
          <a:p>
            <a:r>
              <a:rPr lang="de-CH" b="1" err="1"/>
              <a:t>Appropriate</a:t>
            </a:r>
            <a:r>
              <a:rPr lang="de-CH" b="1"/>
              <a:t> </a:t>
            </a:r>
            <a:r>
              <a:rPr lang="de-CH" b="1" err="1"/>
              <a:t>herd</a:t>
            </a:r>
            <a:r>
              <a:rPr lang="de-CH" b="1"/>
              <a:t> </a:t>
            </a:r>
            <a:r>
              <a:rPr lang="de-CH" b="1" err="1"/>
              <a:t>size</a:t>
            </a:r>
            <a:endParaRPr lang="de-CH" b="1"/>
          </a:p>
        </p:txBody>
      </p:sp>
      <p:sp>
        <p:nvSpPr>
          <p:cNvPr id="9" name="Rechteck 8">
            <a:extLst>
              <a:ext uri="{FF2B5EF4-FFF2-40B4-BE49-F238E27FC236}">
                <a16:creationId xmlns:a16="http://schemas.microsoft.com/office/drawing/2014/main" id="{C1C235B7-28C9-4675-AA78-4A6BD8D25818}"/>
              </a:ext>
            </a:extLst>
          </p:cNvPr>
          <p:cNvSpPr/>
          <p:nvPr/>
        </p:nvSpPr>
        <p:spPr>
          <a:xfrm>
            <a:off x="284172" y="4800460"/>
            <a:ext cx="2991688" cy="100480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Use of breeds adapted to local conditions, and orientation of the production</a:t>
            </a:r>
            <a:endParaRPr lang="en-GB" sz="1600" b="0"/>
          </a:p>
        </p:txBody>
      </p:sp>
      <p:sp>
        <p:nvSpPr>
          <p:cNvPr id="10" name="Textfeld 9">
            <a:extLst>
              <a:ext uri="{FF2B5EF4-FFF2-40B4-BE49-F238E27FC236}">
                <a16:creationId xmlns:a16="http://schemas.microsoft.com/office/drawing/2014/main" id="{7D4947E5-169F-4E57-AF76-B4DFE9CD7254}"/>
              </a:ext>
            </a:extLst>
          </p:cNvPr>
          <p:cNvSpPr txBox="1"/>
          <p:nvPr/>
        </p:nvSpPr>
        <p:spPr>
          <a:xfrm>
            <a:off x="284172" y="4421006"/>
            <a:ext cx="1839556" cy="42631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err="1"/>
              <a:t>Adapted</a:t>
            </a:r>
            <a:r>
              <a:rPr lang="de-CH"/>
              <a:t> </a:t>
            </a:r>
            <a:r>
              <a:rPr lang="de-CH" err="1"/>
              <a:t>breeds</a:t>
            </a:r>
            <a:endParaRPr lang="de-CH"/>
          </a:p>
        </p:txBody>
      </p:sp>
      <p:sp>
        <p:nvSpPr>
          <p:cNvPr id="11" name="Textfeld 10">
            <a:extLst>
              <a:ext uri="{FF2B5EF4-FFF2-40B4-BE49-F238E27FC236}">
                <a16:creationId xmlns:a16="http://schemas.microsoft.com/office/drawing/2014/main" id="{E6EA260E-946C-4945-9C0C-31F0639D0B15}"/>
              </a:ext>
            </a:extLst>
          </p:cNvPr>
          <p:cNvSpPr txBox="1"/>
          <p:nvPr/>
        </p:nvSpPr>
        <p:spPr>
          <a:xfrm>
            <a:off x="5940152" y="1196752"/>
            <a:ext cx="2769464" cy="44268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err="1"/>
              <a:t>Crop</a:t>
            </a:r>
            <a:r>
              <a:rPr lang="de-CH"/>
              <a:t>-livestock </a:t>
            </a:r>
            <a:r>
              <a:rPr lang="de-CH" err="1"/>
              <a:t>integration</a:t>
            </a:r>
            <a:endParaRPr lang="de-CH"/>
          </a:p>
        </p:txBody>
      </p:sp>
      <p:sp>
        <p:nvSpPr>
          <p:cNvPr id="12" name="Rechteck 11">
            <a:extLst>
              <a:ext uri="{FF2B5EF4-FFF2-40B4-BE49-F238E27FC236}">
                <a16:creationId xmlns:a16="http://schemas.microsoft.com/office/drawing/2014/main" id="{0E8D40E2-387D-4214-8162-E5F8DF9180D9}"/>
              </a:ext>
            </a:extLst>
          </p:cNvPr>
          <p:cNvSpPr/>
          <p:nvPr/>
        </p:nvSpPr>
        <p:spPr>
          <a:xfrm>
            <a:off x="5940152" y="1631252"/>
            <a:ext cx="2581684" cy="636696"/>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Using manure as </a:t>
            </a:r>
            <a:r>
              <a:rPr lang="en-US" sz="1600" b="0" err="1"/>
              <a:t>fertiliser</a:t>
            </a:r>
            <a:r>
              <a:rPr lang="en-US" sz="1600" b="0"/>
              <a:t> for the crops</a:t>
            </a:r>
          </a:p>
        </p:txBody>
      </p:sp>
      <p:sp>
        <p:nvSpPr>
          <p:cNvPr id="13" name="Rechteck 12">
            <a:extLst>
              <a:ext uri="{FF2B5EF4-FFF2-40B4-BE49-F238E27FC236}">
                <a16:creationId xmlns:a16="http://schemas.microsoft.com/office/drawing/2014/main" id="{4083B101-6EB9-464F-B769-46FEECDB35DB}"/>
              </a:ext>
            </a:extLst>
          </p:cNvPr>
          <p:cNvSpPr/>
          <p:nvPr/>
        </p:nvSpPr>
        <p:spPr>
          <a:xfrm>
            <a:off x="5940152" y="2267948"/>
            <a:ext cx="2581684" cy="67673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Feeding grass and crop residues to cattle</a:t>
            </a:r>
          </a:p>
        </p:txBody>
      </p:sp>
    </p:spTree>
    <p:extLst>
      <p:ext uri="{BB962C8B-B14F-4D97-AF65-F5344CB8AC3E}">
        <p14:creationId xmlns:p14="http://schemas.microsoft.com/office/powerpoint/2010/main" val="1052982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a:extLst>
              <a:ext uri="{FF2B5EF4-FFF2-40B4-BE49-F238E27FC236}">
                <a16:creationId xmlns:a16="http://schemas.microsoft.com/office/drawing/2014/main" id="{5AAB45F5-0CB7-40F7-9970-54805DBED3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906" y="1665405"/>
            <a:ext cx="6281759" cy="4187840"/>
          </a:xfrm>
          <a:prstGeom prst="rect">
            <a:avLst/>
          </a:prstGeom>
        </p:spPr>
      </p:pic>
      <p:sp>
        <p:nvSpPr>
          <p:cNvPr id="3" name="Titel 2">
            <a:extLst>
              <a:ext uri="{FF2B5EF4-FFF2-40B4-BE49-F238E27FC236}">
                <a16:creationId xmlns:a16="http://schemas.microsoft.com/office/drawing/2014/main" id="{B160E0CE-C91E-401C-BF0B-24ACC37E2B26}"/>
              </a:ext>
            </a:extLst>
          </p:cNvPr>
          <p:cNvSpPr>
            <a:spLocks noGrp="1"/>
          </p:cNvSpPr>
          <p:nvPr>
            <p:ph type="title"/>
          </p:nvPr>
        </p:nvSpPr>
        <p:spPr>
          <a:xfrm>
            <a:off x="251520" y="228600"/>
            <a:ext cx="8784975" cy="717550"/>
          </a:xfrm>
        </p:spPr>
        <p:txBody>
          <a:bodyPr/>
          <a:lstStyle/>
          <a:p>
            <a:r>
              <a:rPr lang="de-CH" sz="2400" err="1"/>
              <a:t>Approaches</a:t>
            </a:r>
            <a:r>
              <a:rPr lang="de-CH" sz="2400"/>
              <a:t> </a:t>
            </a:r>
            <a:r>
              <a:rPr lang="de-CH" sz="2400" err="1"/>
              <a:t>of</a:t>
            </a:r>
            <a:r>
              <a:rPr lang="de-CH" sz="2400"/>
              <a:t> organic </a:t>
            </a:r>
            <a:r>
              <a:rPr lang="de-CH" sz="2400" err="1"/>
              <a:t>dairy</a:t>
            </a:r>
            <a:r>
              <a:rPr lang="de-CH" sz="2400"/>
              <a:t> and </a:t>
            </a:r>
            <a:r>
              <a:rPr lang="de-CH" sz="2400" err="1"/>
              <a:t>cattle</a:t>
            </a:r>
            <a:r>
              <a:rPr lang="de-CH" sz="2400"/>
              <a:t> </a:t>
            </a:r>
            <a:r>
              <a:rPr lang="de-CH" sz="2400" err="1"/>
              <a:t>farming</a:t>
            </a:r>
            <a:r>
              <a:rPr lang="de-CH" sz="2400"/>
              <a:t> (2/2)</a:t>
            </a:r>
          </a:p>
        </p:txBody>
      </p:sp>
      <p:sp>
        <p:nvSpPr>
          <p:cNvPr id="6" name="Rechteck 5">
            <a:extLst>
              <a:ext uri="{FF2B5EF4-FFF2-40B4-BE49-F238E27FC236}">
                <a16:creationId xmlns:a16="http://schemas.microsoft.com/office/drawing/2014/main" id="{945D40D9-8BF0-4A5E-A4A2-DF82BF344EBA}"/>
              </a:ext>
            </a:extLst>
          </p:cNvPr>
          <p:cNvSpPr/>
          <p:nvPr/>
        </p:nvSpPr>
        <p:spPr>
          <a:xfrm>
            <a:off x="233756" y="4191548"/>
            <a:ext cx="2290758" cy="74355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Treatment of cattle with care and respect</a:t>
            </a:r>
            <a:endParaRPr lang="en-GB" sz="1600" b="0"/>
          </a:p>
        </p:txBody>
      </p:sp>
      <p:sp>
        <p:nvSpPr>
          <p:cNvPr id="7" name="Rechteck 6">
            <a:extLst>
              <a:ext uri="{FF2B5EF4-FFF2-40B4-BE49-F238E27FC236}">
                <a16:creationId xmlns:a16="http://schemas.microsoft.com/office/drawing/2014/main" id="{249D852B-4AFC-4063-AE2F-2B2B89617AA9}"/>
              </a:ext>
            </a:extLst>
          </p:cNvPr>
          <p:cNvSpPr/>
          <p:nvPr/>
        </p:nvSpPr>
        <p:spPr>
          <a:xfrm>
            <a:off x="5782233" y="1367663"/>
            <a:ext cx="3159839" cy="4918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Respectful and friendly attitude</a:t>
            </a:r>
            <a:endParaRPr lang="en-GB" sz="1600" b="0">
              <a:latin typeface="+mn-lt"/>
              <a:ea typeface="ＭＳ Ｐゴシック" charset="-128"/>
            </a:endParaRPr>
          </a:p>
        </p:txBody>
      </p:sp>
      <p:sp>
        <p:nvSpPr>
          <p:cNvPr id="8" name="Rechteck 7">
            <a:extLst>
              <a:ext uri="{FF2B5EF4-FFF2-40B4-BE49-F238E27FC236}">
                <a16:creationId xmlns:a16="http://schemas.microsoft.com/office/drawing/2014/main" id="{C844467F-08D1-4EE4-8C2D-F5D95432B298}"/>
              </a:ext>
            </a:extLst>
          </p:cNvPr>
          <p:cNvSpPr/>
          <p:nvPr/>
        </p:nvSpPr>
        <p:spPr>
          <a:xfrm>
            <a:off x="220539" y="2564904"/>
            <a:ext cx="3147165" cy="63091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Avoiding nutrient losses in manure storage and application</a:t>
            </a:r>
            <a:endParaRPr lang="en-GB" sz="1600" b="0"/>
          </a:p>
        </p:txBody>
      </p:sp>
      <p:sp>
        <p:nvSpPr>
          <p:cNvPr id="9" name="Rechteck 8">
            <a:extLst>
              <a:ext uri="{FF2B5EF4-FFF2-40B4-BE49-F238E27FC236}">
                <a16:creationId xmlns:a16="http://schemas.microsoft.com/office/drawing/2014/main" id="{64BC3719-414A-482D-9F1F-04F673A272BF}"/>
              </a:ext>
            </a:extLst>
          </p:cNvPr>
          <p:cNvSpPr/>
          <p:nvPr/>
        </p:nvSpPr>
        <p:spPr>
          <a:xfrm>
            <a:off x="5774454" y="1772816"/>
            <a:ext cx="3072498" cy="4918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Proper and low-stress handling </a:t>
            </a:r>
          </a:p>
        </p:txBody>
      </p:sp>
      <p:sp>
        <p:nvSpPr>
          <p:cNvPr id="10" name="Rechteck 9">
            <a:extLst>
              <a:ext uri="{FF2B5EF4-FFF2-40B4-BE49-F238E27FC236}">
                <a16:creationId xmlns:a16="http://schemas.microsoft.com/office/drawing/2014/main" id="{5575AC91-4494-4548-A8F2-E5F3493537D9}"/>
              </a:ext>
            </a:extLst>
          </p:cNvPr>
          <p:cNvSpPr/>
          <p:nvPr/>
        </p:nvSpPr>
        <p:spPr>
          <a:xfrm>
            <a:off x="6063273" y="2162233"/>
            <a:ext cx="2783679" cy="690703"/>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Acclimating calves to touch and handling by humans</a:t>
            </a:r>
            <a:endParaRPr lang="en-GB" sz="1600" b="0"/>
          </a:p>
        </p:txBody>
      </p:sp>
      <p:sp>
        <p:nvSpPr>
          <p:cNvPr id="12" name="Rechteck 11">
            <a:extLst>
              <a:ext uri="{FF2B5EF4-FFF2-40B4-BE49-F238E27FC236}">
                <a16:creationId xmlns:a16="http://schemas.microsoft.com/office/drawing/2014/main" id="{631EA174-013D-4293-B33F-9D96A4F5742C}"/>
              </a:ext>
            </a:extLst>
          </p:cNvPr>
          <p:cNvSpPr/>
          <p:nvPr/>
        </p:nvSpPr>
        <p:spPr>
          <a:xfrm>
            <a:off x="5899449" y="4703639"/>
            <a:ext cx="2989602" cy="993866"/>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solidFill>
                  <a:schemeClr val="bg2"/>
                </a:solidFill>
                <a:latin typeface="Arial"/>
                <a:cs typeface="Arial"/>
              </a:rPr>
              <a:t>No preventive use of antibiotics and </a:t>
            </a:r>
            <a:r>
              <a:rPr lang="en-US" sz="1600" b="0" dirty="0" err="1">
                <a:solidFill>
                  <a:schemeClr val="bg2"/>
                </a:solidFill>
                <a:latin typeface="Arial"/>
                <a:cs typeface="Arial"/>
              </a:rPr>
              <a:t>dewormers</a:t>
            </a:r>
            <a:endParaRPr lang="en-US" sz="1600" b="0" dirty="0">
              <a:solidFill>
                <a:schemeClr val="bg2"/>
              </a:solidFill>
              <a:latin typeface="Arial"/>
              <a:cs typeface="Arial"/>
            </a:endParaRPr>
          </a:p>
          <a:p>
            <a:pPr indent="-361950" defTabSz="623888">
              <a:spcBef>
                <a:spcPct val="10000"/>
              </a:spcBef>
              <a:spcAft>
                <a:spcPct val="10000"/>
              </a:spcAft>
            </a:pPr>
            <a:endParaRPr lang="en-US" sz="1600" b="0" dirty="0">
              <a:latin typeface="+mn-lt"/>
              <a:ea typeface="ＭＳ Ｐゴシック" charset="-128"/>
              <a:cs typeface="Arial"/>
            </a:endParaRPr>
          </a:p>
        </p:txBody>
      </p:sp>
      <p:sp>
        <p:nvSpPr>
          <p:cNvPr id="13" name="Rechteck 12">
            <a:extLst>
              <a:ext uri="{FF2B5EF4-FFF2-40B4-BE49-F238E27FC236}">
                <a16:creationId xmlns:a16="http://schemas.microsoft.com/office/drawing/2014/main" id="{6BCAAF14-1B46-4181-8164-0FA1ADC1EEF1}"/>
              </a:ext>
            </a:extLst>
          </p:cNvPr>
          <p:cNvSpPr/>
          <p:nvPr/>
        </p:nvSpPr>
        <p:spPr>
          <a:xfrm>
            <a:off x="5899774" y="5274037"/>
            <a:ext cx="2952328" cy="74355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Consistent application of preventive health measures</a:t>
            </a:r>
            <a:endParaRPr lang="en-GB" sz="1600" b="0" dirty="0">
              <a:latin typeface="+mn-lt"/>
              <a:ea typeface="ＭＳ Ｐゴシック" charset="-128"/>
            </a:endParaRPr>
          </a:p>
        </p:txBody>
      </p:sp>
      <p:sp>
        <p:nvSpPr>
          <p:cNvPr id="4" name="Textfeld 3">
            <a:extLst>
              <a:ext uri="{FF2B5EF4-FFF2-40B4-BE49-F238E27FC236}">
                <a16:creationId xmlns:a16="http://schemas.microsoft.com/office/drawing/2014/main" id="{2DB93ED5-7374-4D5E-BDCD-DB8F05CFBA8F}"/>
              </a:ext>
            </a:extLst>
          </p:cNvPr>
          <p:cNvSpPr txBox="1"/>
          <p:nvPr/>
        </p:nvSpPr>
        <p:spPr>
          <a:xfrm>
            <a:off x="6359524" y="4365281"/>
            <a:ext cx="2588808" cy="416609"/>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a:t>Health </a:t>
            </a:r>
            <a:r>
              <a:rPr lang="de-CH" err="1"/>
              <a:t>management</a:t>
            </a:r>
            <a:endParaRPr lang="de-CH"/>
          </a:p>
        </p:txBody>
      </p:sp>
      <p:sp>
        <p:nvSpPr>
          <p:cNvPr id="14" name="Rechteck 13">
            <a:extLst>
              <a:ext uri="{FF2B5EF4-FFF2-40B4-BE49-F238E27FC236}">
                <a16:creationId xmlns:a16="http://schemas.microsoft.com/office/drawing/2014/main" id="{1A034CC5-DD3D-440F-8C45-6A222219F13C}"/>
              </a:ext>
            </a:extLst>
          </p:cNvPr>
          <p:cNvSpPr/>
          <p:nvPr/>
        </p:nvSpPr>
        <p:spPr>
          <a:xfrm>
            <a:off x="221481" y="1407921"/>
            <a:ext cx="2658268" cy="63091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Avoiding over- or underuse of the grazable land</a:t>
            </a:r>
            <a:endParaRPr lang="en-GB" sz="1600" b="0">
              <a:latin typeface="+mn-lt"/>
              <a:ea typeface="ＭＳ Ｐゴシック" charset="-128"/>
            </a:endParaRPr>
          </a:p>
        </p:txBody>
      </p:sp>
      <p:sp>
        <p:nvSpPr>
          <p:cNvPr id="15" name="Rechteck 14">
            <a:extLst>
              <a:ext uri="{FF2B5EF4-FFF2-40B4-BE49-F238E27FC236}">
                <a16:creationId xmlns:a16="http://schemas.microsoft.com/office/drawing/2014/main" id="{D6A5B5E7-F85F-4FAA-8E56-0DDD83AE6AA2}"/>
              </a:ext>
            </a:extLst>
          </p:cNvPr>
          <p:cNvSpPr/>
          <p:nvPr/>
        </p:nvSpPr>
        <p:spPr>
          <a:xfrm>
            <a:off x="220539" y="1988840"/>
            <a:ext cx="2754544" cy="64881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Manure application in accordance with crop needs</a:t>
            </a:r>
            <a:endParaRPr lang="en-GB" sz="1600" b="0">
              <a:latin typeface="+mn-lt"/>
              <a:ea typeface="ＭＳ Ｐゴシック" charset="-128"/>
            </a:endParaRPr>
          </a:p>
        </p:txBody>
      </p:sp>
      <p:sp>
        <p:nvSpPr>
          <p:cNvPr id="16" name="Textfeld 15">
            <a:extLst>
              <a:ext uri="{FF2B5EF4-FFF2-40B4-BE49-F238E27FC236}">
                <a16:creationId xmlns:a16="http://schemas.microsoft.com/office/drawing/2014/main" id="{E069527C-9DA4-4342-BFDC-F5AB6BCA3567}"/>
              </a:ext>
            </a:extLst>
          </p:cNvPr>
          <p:cNvSpPr txBox="1"/>
          <p:nvPr/>
        </p:nvSpPr>
        <p:spPr>
          <a:xfrm>
            <a:off x="229750" y="985753"/>
            <a:ext cx="3290850" cy="479148"/>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err="1"/>
              <a:t>Sustainable</a:t>
            </a:r>
            <a:r>
              <a:rPr lang="de-CH"/>
              <a:t> </a:t>
            </a:r>
            <a:r>
              <a:rPr lang="de-CH" err="1"/>
              <a:t>land</a:t>
            </a:r>
            <a:r>
              <a:rPr lang="de-CH"/>
              <a:t> </a:t>
            </a:r>
            <a:r>
              <a:rPr lang="de-CH" err="1"/>
              <a:t>management</a:t>
            </a:r>
            <a:endParaRPr lang="de-CH"/>
          </a:p>
        </p:txBody>
      </p:sp>
      <p:sp>
        <p:nvSpPr>
          <p:cNvPr id="17" name="Textfeld 16">
            <a:extLst>
              <a:ext uri="{FF2B5EF4-FFF2-40B4-BE49-F238E27FC236}">
                <a16:creationId xmlns:a16="http://schemas.microsoft.com/office/drawing/2014/main" id="{6894792B-AFD6-49EB-958E-824F331ED1A2}"/>
              </a:ext>
            </a:extLst>
          </p:cNvPr>
          <p:cNvSpPr txBox="1"/>
          <p:nvPr/>
        </p:nvSpPr>
        <p:spPr>
          <a:xfrm>
            <a:off x="251520" y="3833311"/>
            <a:ext cx="2060570" cy="437933"/>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a:t>Natural </a:t>
            </a:r>
            <a:r>
              <a:rPr lang="de-CH" err="1"/>
              <a:t>behaviour</a:t>
            </a:r>
            <a:endParaRPr lang="de-CH"/>
          </a:p>
        </p:txBody>
      </p:sp>
      <p:sp>
        <p:nvSpPr>
          <p:cNvPr id="18" name="Rechteck 17">
            <a:extLst>
              <a:ext uri="{FF2B5EF4-FFF2-40B4-BE49-F238E27FC236}">
                <a16:creationId xmlns:a16="http://schemas.microsoft.com/office/drawing/2014/main" id="{2E153FCE-A25E-4996-B4A6-1CD6E5ED5699}"/>
              </a:ext>
            </a:extLst>
          </p:cNvPr>
          <p:cNvSpPr/>
          <p:nvPr/>
        </p:nvSpPr>
        <p:spPr>
          <a:xfrm>
            <a:off x="203774" y="4846438"/>
            <a:ext cx="3031336" cy="1019168"/>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solidFill>
                  <a:schemeClr val="bg2"/>
                </a:solidFill>
                <a:latin typeface="Arial"/>
                <a:cs typeface="Arial"/>
              </a:rPr>
              <a:t>Offering enough space for moving and social interactions and appropriate feeding and lying places </a:t>
            </a:r>
            <a:endParaRPr lang="en-GB" sz="1600" b="0" dirty="0">
              <a:solidFill>
                <a:schemeClr val="bg2"/>
              </a:solidFill>
              <a:cs typeface="Arial"/>
            </a:endParaRPr>
          </a:p>
        </p:txBody>
      </p:sp>
      <p:sp>
        <p:nvSpPr>
          <p:cNvPr id="19" name="Rechteck 18">
            <a:extLst>
              <a:ext uri="{FF2B5EF4-FFF2-40B4-BE49-F238E27FC236}">
                <a16:creationId xmlns:a16="http://schemas.microsoft.com/office/drawing/2014/main" id="{7F810966-70B2-490C-A9A8-A54677C39C8B}"/>
              </a:ext>
            </a:extLst>
          </p:cNvPr>
          <p:cNvSpPr/>
          <p:nvPr/>
        </p:nvSpPr>
        <p:spPr>
          <a:xfrm>
            <a:off x="5901366" y="5877801"/>
            <a:ext cx="2290758" cy="42769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solidFill>
                  <a:schemeClr val="bg2"/>
                </a:solidFill>
                <a:latin typeface="Arial"/>
                <a:cs typeface="Arial"/>
              </a:rPr>
              <a:t>Need-based feeding</a:t>
            </a:r>
            <a:endParaRPr lang="en-GB" sz="1600" b="0" dirty="0">
              <a:solidFill>
                <a:schemeClr val="bg2"/>
              </a:solidFill>
              <a:latin typeface="Arial"/>
              <a:cs typeface="Arial"/>
            </a:endParaRPr>
          </a:p>
        </p:txBody>
      </p:sp>
      <p:sp>
        <p:nvSpPr>
          <p:cNvPr id="22" name="Textfeld 21">
            <a:extLst>
              <a:ext uri="{FF2B5EF4-FFF2-40B4-BE49-F238E27FC236}">
                <a16:creationId xmlns:a16="http://schemas.microsoft.com/office/drawing/2014/main" id="{52B64C94-E364-44E1-AC8C-74D25CD79911}"/>
              </a:ext>
            </a:extLst>
          </p:cNvPr>
          <p:cNvSpPr txBox="1"/>
          <p:nvPr/>
        </p:nvSpPr>
        <p:spPr>
          <a:xfrm>
            <a:off x="5724128" y="1040923"/>
            <a:ext cx="3096344" cy="33855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a:lvl1pPr>
          </a:lstStyle>
          <a:p>
            <a:r>
              <a:rPr lang="de-CH"/>
              <a:t>Animal-human </a:t>
            </a:r>
            <a:r>
              <a:rPr lang="de-CH" err="1"/>
              <a:t>relationship</a:t>
            </a:r>
            <a:endParaRPr lang="de-CH"/>
          </a:p>
        </p:txBody>
      </p:sp>
    </p:spTree>
    <p:extLst>
      <p:ext uri="{BB962C8B-B14F-4D97-AF65-F5344CB8AC3E}">
        <p14:creationId xmlns:p14="http://schemas.microsoft.com/office/powerpoint/2010/main" val="299445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4 – </a:t>
            </a:r>
            <a:br>
              <a:rPr lang="de-DE">
                <a:ea typeface="ＭＳ Ｐゴシック"/>
              </a:rPr>
            </a:br>
            <a:r>
              <a:rPr lang="de-DE">
                <a:ea typeface="ＭＳ Ｐゴシック"/>
              </a:rPr>
              <a:t>Natural </a:t>
            </a:r>
            <a:r>
              <a:rPr lang="de-DE" err="1">
                <a:ea typeface="ＭＳ Ｐゴシック"/>
              </a:rPr>
              <a:t>behaviour</a:t>
            </a:r>
            <a:r>
              <a:rPr lang="de-DE">
                <a:ea typeface="ＭＳ Ｐゴシック"/>
              </a:rPr>
              <a:t> and </a:t>
            </a:r>
            <a:r>
              <a:rPr lang="de-DE" err="1">
                <a:ea typeface="ＭＳ Ｐゴシック"/>
              </a:rPr>
              <a:t>needs</a:t>
            </a:r>
            <a:r>
              <a:rPr lang="de-DE">
                <a:ea typeface="ＭＳ Ｐゴシック"/>
              </a:rPr>
              <a:t> </a:t>
            </a:r>
            <a:r>
              <a:rPr lang="de-DE" err="1">
                <a:ea typeface="ＭＳ Ｐゴシック"/>
              </a:rPr>
              <a:t>of</a:t>
            </a:r>
            <a:r>
              <a:rPr lang="de-DE">
                <a:ea typeface="ＭＳ Ｐゴシック"/>
              </a:rPr>
              <a:t> </a:t>
            </a:r>
            <a:r>
              <a:rPr lang="de-DE" err="1">
                <a:ea typeface="ＭＳ Ｐゴシック"/>
              </a:rPr>
              <a:t>cattle</a:t>
            </a:r>
            <a:endParaRPr lang="de-DE"/>
          </a:p>
        </p:txBody>
      </p:sp>
    </p:spTree>
    <p:extLst>
      <p:ext uri="{BB962C8B-B14F-4D97-AF65-F5344CB8AC3E}">
        <p14:creationId xmlns:p14="http://schemas.microsoft.com/office/powerpoint/2010/main" val="1481400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Bogen 23">
            <a:extLst>
              <a:ext uri="{FF2B5EF4-FFF2-40B4-BE49-F238E27FC236}">
                <a16:creationId xmlns:a16="http://schemas.microsoft.com/office/drawing/2014/main" id="{55E6A8AD-A69A-4D9C-9C3C-8222FBBCED54}"/>
              </a:ext>
            </a:extLst>
          </p:cNvPr>
          <p:cNvSpPr/>
          <p:nvPr/>
        </p:nvSpPr>
        <p:spPr bwMode="auto">
          <a:xfrm rot="10800000">
            <a:off x="4092208" y="1267018"/>
            <a:ext cx="2833612" cy="2833612"/>
          </a:xfrm>
          <a:prstGeom prst="arc">
            <a:avLst>
              <a:gd name="adj1" fmla="val 17205445"/>
              <a:gd name="adj2" fmla="val 15231075"/>
            </a:avLst>
          </a:prstGeom>
          <a:solidFill>
            <a:srgbClr val="DAE3F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0" name="Bogen 29">
            <a:extLst>
              <a:ext uri="{FF2B5EF4-FFF2-40B4-BE49-F238E27FC236}">
                <a16:creationId xmlns:a16="http://schemas.microsoft.com/office/drawing/2014/main" id="{4C52D3A0-F89B-47E7-B50B-EA9222ECD2C2}"/>
              </a:ext>
            </a:extLst>
          </p:cNvPr>
          <p:cNvSpPr/>
          <p:nvPr/>
        </p:nvSpPr>
        <p:spPr bwMode="auto">
          <a:xfrm>
            <a:off x="4817916" y="1575578"/>
            <a:ext cx="1312497" cy="1019362"/>
          </a:xfrm>
          <a:prstGeom prst="arc">
            <a:avLst>
              <a:gd name="adj1" fmla="val 4562121"/>
              <a:gd name="adj2" fmla="val 6481926"/>
            </a:avLst>
          </a:prstGeom>
          <a:solidFill>
            <a:srgbClr val="E0826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6" name="Bogen 25">
            <a:extLst>
              <a:ext uri="{FF2B5EF4-FFF2-40B4-BE49-F238E27FC236}">
                <a16:creationId xmlns:a16="http://schemas.microsoft.com/office/drawing/2014/main" id="{3773B69B-3DBE-4001-84A1-95501D31F2E2}"/>
              </a:ext>
            </a:extLst>
          </p:cNvPr>
          <p:cNvSpPr/>
          <p:nvPr/>
        </p:nvSpPr>
        <p:spPr bwMode="auto">
          <a:xfrm>
            <a:off x="4068904" y="2892425"/>
            <a:ext cx="2833612" cy="2833612"/>
          </a:xfrm>
          <a:prstGeom prst="arc">
            <a:avLst>
              <a:gd name="adj1" fmla="val 4543087"/>
              <a:gd name="adj2" fmla="val 6481926"/>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 name="Bogen 3">
            <a:extLst>
              <a:ext uri="{FF2B5EF4-FFF2-40B4-BE49-F238E27FC236}">
                <a16:creationId xmlns:a16="http://schemas.microsoft.com/office/drawing/2014/main" id="{221B5867-5B3E-47FC-8E77-8FA7A2B5A158}"/>
              </a:ext>
            </a:extLst>
          </p:cNvPr>
          <p:cNvSpPr/>
          <p:nvPr/>
        </p:nvSpPr>
        <p:spPr bwMode="auto">
          <a:xfrm rot="10800000">
            <a:off x="519372" y="1368648"/>
            <a:ext cx="2833612" cy="2833612"/>
          </a:xfrm>
          <a:prstGeom prst="arc">
            <a:avLst>
              <a:gd name="adj1" fmla="val 622496"/>
              <a:gd name="adj2" fmla="val 10102580"/>
            </a:avLst>
          </a:prstGeom>
          <a:solidFill>
            <a:srgbClr val="DAE3F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 name="Titel 1">
            <a:extLst>
              <a:ext uri="{FF2B5EF4-FFF2-40B4-BE49-F238E27FC236}">
                <a16:creationId xmlns:a16="http://schemas.microsoft.com/office/drawing/2014/main" id="{FB757276-97FF-4574-BB42-56712FA255CA}"/>
              </a:ext>
            </a:extLst>
          </p:cNvPr>
          <p:cNvSpPr>
            <a:spLocks noGrp="1"/>
          </p:cNvSpPr>
          <p:nvPr>
            <p:ph type="title"/>
          </p:nvPr>
        </p:nvSpPr>
        <p:spPr/>
        <p:txBody>
          <a:bodyPr/>
          <a:lstStyle/>
          <a:p>
            <a:r>
              <a:rPr lang="de-CH" err="1"/>
              <a:t>How</a:t>
            </a:r>
            <a:r>
              <a:rPr lang="de-CH"/>
              <a:t> </a:t>
            </a:r>
            <a:r>
              <a:rPr lang="de-CH" err="1"/>
              <a:t>much</a:t>
            </a:r>
            <a:r>
              <a:rPr lang="de-CH"/>
              <a:t> do </a:t>
            </a:r>
            <a:r>
              <a:rPr lang="de-CH" err="1"/>
              <a:t>cattle</a:t>
            </a:r>
            <a:r>
              <a:rPr lang="de-CH"/>
              <a:t> </a:t>
            </a:r>
            <a:r>
              <a:rPr lang="de-CH" err="1"/>
              <a:t>see</a:t>
            </a:r>
            <a:r>
              <a:rPr lang="de-CH"/>
              <a:t>?</a:t>
            </a:r>
          </a:p>
        </p:txBody>
      </p:sp>
      <p:pic>
        <p:nvPicPr>
          <p:cNvPr id="5" name="Grafik 4">
            <a:extLst>
              <a:ext uri="{FF2B5EF4-FFF2-40B4-BE49-F238E27FC236}">
                <a16:creationId xmlns:a16="http://schemas.microsoft.com/office/drawing/2014/main" id="{76FC88D3-0E21-4EFF-8C91-17AB47D38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2338" y="2155098"/>
            <a:ext cx="1440917" cy="3370864"/>
          </a:xfrm>
          <a:prstGeom prst="rect">
            <a:avLst/>
          </a:prstGeom>
        </p:spPr>
      </p:pic>
      <p:pic>
        <p:nvPicPr>
          <p:cNvPr id="9" name="Grafik 8">
            <a:extLst>
              <a:ext uri="{FF2B5EF4-FFF2-40B4-BE49-F238E27FC236}">
                <a16:creationId xmlns:a16="http://schemas.microsoft.com/office/drawing/2014/main" id="{7BA387F8-2529-4D42-A659-1CF049A5A9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1181098" y="2407431"/>
            <a:ext cx="1440917" cy="1021569"/>
          </a:xfrm>
          <a:prstGeom prst="rect">
            <a:avLst/>
          </a:prstGeom>
        </p:spPr>
      </p:pic>
      <p:sp>
        <p:nvSpPr>
          <p:cNvPr id="20" name="TextBox 2">
            <a:extLst>
              <a:ext uri="{FF2B5EF4-FFF2-40B4-BE49-F238E27FC236}">
                <a16:creationId xmlns:a16="http://schemas.microsoft.com/office/drawing/2014/main" id="{2EFAF331-8A4D-41DC-8766-A62E25381AEB}"/>
              </a:ext>
            </a:extLst>
          </p:cNvPr>
          <p:cNvSpPr txBox="1"/>
          <p:nvPr/>
        </p:nvSpPr>
        <p:spPr>
          <a:xfrm>
            <a:off x="6884769" y="5247279"/>
            <a:ext cx="1208453"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a:cs typeface="Arial"/>
              </a:rPr>
              <a:t>Blind spot (no view)</a:t>
            </a:r>
          </a:p>
        </p:txBody>
      </p:sp>
      <p:sp>
        <p:nvSpPr>
          <p:cNvPr id="21" name="TextBox 2">
            <a:extLst>
              <a:ext uri="{FF2B5EF4-FFF2-40B4-BE49-F238E27FC236}">
                <a16:creationId xmlns:a16="http://schemas.microsoft.com/office/drawing/2014/main" id="{51FF5B26-D04E-46EA-B6D4-0F1986C6FC76}"/>
              </a:ext>
            </a:extLst>
          </p:cNvPr>
          <p:cNvSpPr txBox="1"/>
          <p:nvPr/>
        </p:nvSpPr>
        <p:spPr>
          <a:xfrm>
            <a:off x="7079011" y="2979129"/>
            <a:ext cx="1833474"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a:cs typeface="Arial"/>
              </a:rPr>
              <a:t>Two-dimensional view</a:t>
            </a:r>
          </a:p>
        </p:txBody>
      </p:sp>
      <p:sp>
        <p:nvSpPr>
          <p:cNvPr id="22" name="TextBox 2">
            <a:extLst>
              <a:ext uri="{FF2B5EF4-FFF2-40B4-BE49-F238E27FC236}">
                <a16:creationId xmlns:a16="http://schemas.microsoft.com/office/drawing/2014/main" id="{98A8EB1A-64E7-4963-A6F6-EA5FDA4DEDB4}"/>
              </a:ext>
            </a:extLst>
          </p:cNvPr>
          <p:cNvSpPr txBox="1"/>
          <p:nvPr/>
        </p:nvSpPr>
        <p:spPr>
          <a:xfrm>
            <a:off x="7021398" y="1270109"/>
            <a:ext cx="1891087" cy="58477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a:cs typeface="Arial"/>
              </a:rPr>
              <a:t>Three-dimensional view</a:t>
            </a:r>
          </a:p>
        </p:txBody>
      </p:sp>
      <p:sp>
        <p:nvSpPr>
          <p:cNvPr id="23" name="TextBox 2">
            <a:extLst>
              <a:ext uri="{FF2B5EF4-FFF2-40B4-BE49-F238E27FC236}">
                <a16:creationId xmlns:a16="http://schemas.microsoft.com/office/drawing/2014/main" id="{A36AF8EF-1946-47A9-A267-EC3152982DC2}"/>
              </a:ext>
            </a:extLst>
          </p:cNvPr>
          <p:cNvSpPr txBox="1"/>
          <p:nvPr/>
        </p:nvSpPr>
        <p:spPr>
          <a:xfrm>
            <a:off x="7071382" y="2090506"/>
            <a:ext cx="1399999" cy="338554"/>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0">
                <a:latin typeface="Arial"/>
                <a:cs typeface="Arial"/>
              </a:rPr>
              <a:t>Poor view</a:t>
            </a:r>
          </a:p>
        </p:txBody>
      </p:sp>
      <p:sp>
        <p:nvSpPr>
          <p:cNvPr id="3" name="Textfeld 2">
            <a:extLst>
              <a:ext uri="{FF2B5EF4-FFF2-40B4-BE49-F238E27FC236}">
                <a16:creationId xmlns:a16="http://schemas.microsoft.com/office/drawing/2014/main" id="{5E49FC0A-9FC2-4E3F-ACEA-740AF0DDDB0E}"/>
              </a:ext>
            </a:extLst>
          </p:cNvPr>
          <p:cNvSpPr txBox="1"/>
          <p:nvPr/>
        </p:nvSpPr>
        <p:spPr>
          <a:xfrm>
            <a:off x="1582587" y="1894240"/>
            <a:ext cx="662361" cy="369332"/>
          </a:xfrm>
          <a:prstGeom prst="rect">
            <a:avLst/>
          </a:prstGeom>
          <a:noFill/>
        </p:spPr>
        <p:txBody>
          <a:bodyPr wrap="none" rtlCol="0">
            <a:spAutoFit/>
          </a:bodyPr>
          <a:lstStyle/>
          <a:p>
            <a:r>
              <a:rPr lang="de-CH" sz="1800"/>
              <a:t>170°</a:t>
            </a:r>
          </a:p>
        </p:txBody>
      </p:sp>
      <p:sp>
        <p:nvSpPr>
          <p:cNvPr id="25" name="Textfeld 24">
            <a:extLst>
              <a:ext uri="{FF2B5EF4-FFF2-40B4-BE49-F238E27FC236}">
                <a16:creationId xmlns:a16="http://schemas.microsoft.com/office/drawing/2014/main" id="{5BBB253A-C227-4717-8976-BB64491299F4}"/>
              </a:ext>
            </a:extLst>
          </p:cNvPr>
          <p:cNvSpPr txBox="1"/>
          <p:nvPr/>
        </p:nvSpPr>
        <p:spPr>
          <a:xfrm>
            <a:off x="4240819" y="2656302"/>
            <a:ext cx="662361" cy="369332"/>
          </a:xfrm>
          <a:prstGeom prst="rect">
            <a:avLst/>
          </a:prstGeom>
          <a:noFill/>
        </p:spPr>
        <p:txBody>
          <a:bodyPr wrap="none" rtlCol="0">
            <a:spAutoFit/>
          </a:bodyPr>
          <a:lstStyle/>
          <a:p>
            <a:r>
              <a:rPr lang="de-CH" sz="1800"/>
              <a:t>330°</a:t>
            </a:r>
          </a:p>
        </p:txBody>
      </p:sp>
      <p:sp>
        <p:nvSpPr>
          <p:cNvPr id="6" name="Textfeld 5">
            <a:extLst>
              <a:ext uri="{FF2B5EF4-FFF2-40B4-BE49-F238E27FC236}">
                <a16:creationId xmlns:a16="http://schemas.microsoft.com/office/drawing/2014/main" id="{F1AE31CC-FA59-4CA4-A1B5-21B548F3E032}"/>
              </a:ext>
            </a:extLst>
          </p:cNvPr>
          <p:cNvSpPr txBox="1"/>
          <p:nvPr/>
        </p:nvSpPr>
        <p:spPr>
          <a:xfrm>
            <a:off x="524439" y="4612091"/>
            <a:ext cx="3672800" cy="369332"/>
          </a:xfrm>
          <a:prstGeom prst="rect">
            <a:avLst/>
          </a:prstGeom>
          <a:noFill/>
        </p:spPr>
        <p:txBody>
          <a:bodyPr wrap="none" rtlCol="0">
            <a:spAutoFit/>
          </a:bodyPr>
          <a:lstStyle/>
          <a:p>
            <a:r>
              <a:rPr lang="de-CH" sz="1800" b="0" err="1"/>
              <a:t>Cows</a:t>
            </a:r>
            <a:r>
              <a:rPr lang="de-CH" sz="1800" b="0"/>
              <a:t> </a:t>
            </a:r>
            <a:r>
              <a:rPr lang="de-CH" sz="1800" b="0" err="1"/>
              <a:t>see</a:t>
            </a:r>
            <a:r>
              <a:rPr lang="de-CH" sz="1800" b="0"/>
              <a:t> </a:t>
            </a:r>
            <a:r>
              <a:rPr lang="de-CH" sz="1800" b="0" err="1"/>
              <a:t>much</a:t>
            </a:r>
            <a:r>
              <a:rPr lang="de-CH" sz="1800" b="0"/>
              <a:t> </a:t>
            </a:r>
            <a:r>
              <a:rPr lang="de-CH" sz="1800" b="0" err="1"/>
              <a:t>more</a:t>
            </a:r>
            <a:r>
              <a:rPr lang="de-CH" sz="1800" b="0"/>
              <a:t> </a:t>
            </a:r>
            <a:r>
              <a:rPr lang="de-CH" sz="1800" b="0" err="1"/>
              <a:t>than</a:t>
            </a:r>
            <a:r>
              <a:rPr lang="de-CH" sz="1800" b="0"/>
              <a:t> </a:t>
            </a:r>
            <a:r>
              <a:rPr lang="de-CH" sz="1800" b="0" err="1"/>
              <a:t>we</a:t>
            </a:r>
            <a:r>
              <a:rPr lang="de-CH" sz="1800" b="0"/>
              <a:t> do.</a:t>
            </a:r>
          </a:p>
        </p:txBody>
      </p:sp>
      <p:cxnSp>
        <p:nvCxnSpPr>
          <p:cNvPr id="8" name="Gerader Verbinder 7">
            <a:extLst>
              <a:ext uri="{FF2B5EF4-FFF2-40B4-BE49-F238E27FC236}">
                <a16:creationId xmlns:a16="http://schemas.microsoft.com/office/drawing/2014/main" id="{C646B50C-DF53-41D3-9A11-55E713A53A78}"/>
              </a:ext>
            </a:extLst>
          </p:cNvPr>
          <p:cNvCxnSpPr>
            <a:cxnSpLocks/>
          </p:cNvCxnSpPr>
          <p:nvPr/>
        </p:nvCxnSpPr>
        <p:spPr bwMode="auto">
          <a:xfrm flipH="1">
            <a:off x="5523787" y="5539667"/>
            <a:ext cx="1208453" cy="0"/>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28" name="Gerader Verbinder 27">
            <a:extLst>
              <a:ext uri="{FF2B5EF4-FFF2-40B4-BE49-F238E27FC236}">
                <a16:creationId xmlns:a16="http://schemas.microsoft.com/office/drawing/2014/main" id="{DFC551EA-0977-471A-B29F-C275847DE377}"/>
              </a:ext>
            </a:extLst>
          </p:cNvPr>
          <p:cNvCxnSpPr>
            <a:cxnSpLocks/>
          </p:cNvCxnSpPr>
          <p:nvPr/>
        </p:nvCxnSpPr>
        <p:spPr bwMode="auto">
          <a:xfrm flipH="1">
            <a:off x="6149174" y="3323360"/>
            <a:ext cx="872224" cy="8986"/>
          </a:xfrm>
          <a:prstGeom prst="line">
            <a:avLst/>
          </a:prstGeom>
          <a:solidFill>
            <a:schemeClr val="accent1"/>
          </a:solidFill>
          <a:ln w="19050" cap="flat" cmpd="sng" algn="ctr">
            <a:solidFill>
              <a:schemeClr val="tx1"/>
            </a:solidFill>
            <a:prstDash val="solid"/>
            <a:round/>
            <a:headEnd type="none" w="sm" len="sm"/>
            <a:tailEnd type="none" w="sm" len="sm"/>
          </a:ln>
          <a:effectLst/>
        </p:spPr>
      </p:cxnSp>
      <p:cxnSp>
        <p:nvCxnSpPr>
          <p:cNvPr id="31" name="Gerader Verbinder 30">
            <a:extLst>
              <a:ext uri="{FF2B5EF4-FFF2-40B4-BE49-F238E27FC236}">
                <a16:creationId xmlns:a16="http://schemas.microsoft.com/office/drawing/2014/main" id="{92DD6CDE-771B-41C0-BA8B-36C8A1C361BA}"/>
              </a:ext>
            </a:extLst>
          </p:cNvPr>
          <p:cNvCxnSpPr>
            <a:cxnSpLocks/>
          </p:cNvCxnSpPr>
          <p:nvPr/>
        </p:nvCxnSpPr>
        <p:spPr bwMode="auto">
          <a:xfrm flipH="1">
            <a:off x="5473042" y="2271319"/>
            <a:ext cx="1598340" cy="26609"/>
          </a:xfrm>
          <a:prstGeom prst="line">
            <a:avLst/>
          </a:prstGeom>
          <a:solidFill>
            <a:schemeClr val="accent1"/>
          </a:solidFill>
          <a:ln w="19050" cap="flat" cmpd="sng" algn="ctr">
            <a:solidFill>
              <a:schemeClr val="tx1"/>
            </a:solidFill>
            <a:prstDash val="solid"/>
            <a:round/>
            <a:headEnd type="none" w="sm" len="sm"/>
            <a:tailEnd type="none" w="sm" len="sm"/>
          </a:ln>
          <a:effectLst/>
        </p:spPr>
      </p:cxnSp>
      <p:sp>
        <p:nvSpPr>
          <p:cNvPr id="33" name="Bogen 32">
            <a:extLst>
              <a:ext uri="{FF2B5EF4-FFF2-40B4-BE49-F238E27FC236}">
                <a16:creationId xmlns:a16="http://schemas.microsoft.com/office/drawing/2014/main" id="{67D187A5-4482-4316-836F-D2F2B78B659D}"/>
              </a:ext>
            </a:extLst>
          </p:cNvPr>
          <p:cNvSpPr/>
          <p:nvPr/>
        </p:nvSpPr>
        <p:spPr bwMode="auto">
          <a:xfrm rot="10800000">
            <a:off x="4298519" y="1270885"/>
            <a:ext cx="2349044" cy="1628748"/>
          </a:xfrm>
          <a:prstGeom prst="arc">
            <a:avLst>
              <a:gd name="adj1" fmla="val 4259710"/>
              <a:gd name="adj2" fmla="val 6481926"/>
            </a:avLst>
          </a:prstGeom>
          <a:solidFill>
            <a:schemeClr val="accent6">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cxnSp>
        <p:nvCxnSpPr>
          <p:cNvPr id="32" name="Gerader Verbinder 31">
            <a:extLst>
              <a:ext uri="{FF2B5EF4-FFF2-40B4-BE49-F238E27FC236}">
                <a16:creationId xmlns:a16="http://schemas.microsoft.com/office/drawing/2014/main" id="{11BD0F46-F0E7-4B04-BEFE-02DA1DA77E1F}"/>
              </a:ext>
            </a:extLst>
          </p:cNvPr>
          <p:cNvCxnSpPr>
            <a:cxnSpLocks/>
          </p:cNvCxnSpPr>
          <p:nvPr/>
        </p:nvCxnSpPr>
        <p:spPr bwMode="auto">
          <a:xfrm flipH="1">
            <a:off x="5523787" y="1582902"/>
            <a:ext cx="1303569" cy="0"/>
          </a:xfrm>
          <a:prstGeom prst="line">
            <a:avLst/>
          </a:prstGeom>
          <a:solidFill>
            <a:schemeClr val="accent1"/>
          </a:solidFill>
          <a:ln w="19050"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3963597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757276-97FF-4574-BB42-56712FA255CA}"/>
              </a:ext>
            </a:extLst>
          </p:cNvPr>
          <p:cNvSpPr>
            <a:spLocks noGrp="1"/>
          </p:cNvSpPr>
          <p:nvPr>
            <p:ph type="title"/>
          </p:nvPr>
        </p:nvSpPr>
        <p:spPr/>
        <p:txBody>
          <a:bodyPr/>
          <a:lstStyle/>
          <a:p>
            <a:r>
              <a:rPr lang="de-CH" err="1"/>
              <a:t>How</a:t>
            </a:r>
            <a:r>
              <a:rPr lang="de-CH"/>
              <a:t> do </a:t>
            </a:r>
            <a:r>
              <a:rPr lang="de-CH" err="1"/>
              <a:t>cattle</a:t>
            </a:r>
            <a:r>
              <a:rPr lang="de-CH"/>
              <a:t> </a:t>
            </a:r>
            <a:r>
              <a:rPr lang="de-CH" err="1"/>
              <a:t>experience</a:t>
            </a:r>
            <a:r>
              <a:rPr lang="de-CH"/>
              <a:t> </a:t>
            </a:r>
            <a:r>
              <a:rPr lang="de-CH" err="1"/>
              <a:t>the</a:t>
            </a:r>
            <a:r>
              <a:rPr lang="de-CH"/>
              <a:t> </a:t>
            </a:r>
            <a:r>
              <a:rPr lang="de-CH" err="1"/>
              <a:t>world</a:t>
            </a:r>
            <a:r>
              <a:rPr lang="de-CH"/>
              <a:t>?</a:t>
            </a:r>
          </a:p>
        </p:txBody>
      </p:sp>
      <p:pic>
        <p:nvPicPr>
          <p:cNvPr id="5" name="Grafik 4">
            <a:extLst>
              <a:ext uri="{FF2B5EF4-FFF2-40B4-BE49-F238E27FC236}">
                <a16:creationId xmlns:a16="http://schemas.microsoft.com/office/drawing/2014/main" id="{76FC88D3-0E21-4EFF-8C91-17AB47D38D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3888" y="2492895"/>
            <a:ext cx="1440917" cy="3456385"/>
          </a:xfrm>
          <a:prstGeom prst="rect">
            <a:avLst/>
          </a:prstGeom>
        </p:spPr>
      </p:pic>
      <p:sp>
        <p:nvSpPr>
          <p:cNvPr id="12" name="Speech Bubble: Rectangle 11">
            <a:extLst>
              <a:ext uri="{FF2B5EF4-FFF2-40B4-BE49-F238E27FC236}">
                <a16:creationId xmlns:a16="http://schemas.microsoft.com/office/drawing/2014/main" id="{CE6F6B7C-A673-4FDC-8CBE-654FE6F98E03}"/>
              </a:ext>
            </a:extLst>
          </p:cNvPr>
          <p:cNvSpPr/>
          <p:nvPr/>
        </p:nvSpPr>
        <p:spPr bwMode="auto">
          <a:xfrm>
            <a:off x="468171" y="1040942"/>
            <a:ext cx="2160370" cy="1646274"/>
          </a:xfrm>
          <a:prstGeom prst="wedgeRectCallout">
            <a:avLst>
              <a:gd name="adj1" fmla="val 81537"/>
              <a:gd name="adj2" fmla="val 5097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Vision</a:t>
            </a:r>
          </a:p>
          <a:p>
            <a:pPr marL="252000" marR="0" indent="-2520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chemeClr val="tx1"/>
                </a:solidFill>
                <a:effectLst/>
                <a:latin typeface="Arial" charset="0"/>
              </a:rPr>
              <a:t>330 degrees</a:t>
            </a:r>
          </a:p>
          <a:p>
            <a:pPr marL="252000" marR="0" indent="-2520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1600" b="0" dirty="0">
                <a:solidFill>
                  <a:schemeClr val="tx1"/>
                </a:solidFill>
                <a:latin typeface="Arial" charset="0"/>
              </a:rPr>
              <a:t>Good detection of movements</a:t>
            </a:r>
          </a:p>
          <a:p>
            <a:pPr marL="252000" indent="-252000">
              <a:buFont typeface="Arial" panose="020B0604020202020204" pitchFamily="34" charset="0"/>
              <a:buChar char="•"/>
            </a:pPr>
            <a:r>
              <a:rPr lang="en-US" sz="1600" b="0" dirty="0">
                <a:solidFill>
                  <a:schemeClr val="tx1"/>
                </a:solidFill>
                <a:cs typeface="Arial"/>
              </a:rPr>
              <a:t>Poor detection of details</a:t>
            </a:r>
            <a:endParaRPr kumimoji="0" lang="en-US" sz="1600" b="0" i="0" u="none" strike="noStrike" cap="none" normalizeH="0" baseline="0" dirty="0">
              <a:ln>
                <a:noFill/>
              </a:ln>
              <a:solidFill>
                <a:schemeClr val="tx1"/>
              </a:solidFill>
              <a:effectLst/>
              <a:highlight>
                <a:srgbClr val="FFFF00"/>
              </a:highlight>
              <a:latin typeface="Arial" charset="0"/>
            </a:endParaRP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Arial" charset="0"/>
            </a:endParaRPr>
          </a:p>
        </p:txBody>
      </p:sp>
      <p:sp>
        <p:nvSpPr>
          <p:cNvPr id="13" name="Speech Bubble: Rectangle 12">
            <a:extLst>
              <a:ext uri="{FF2B5EF4-FFF2-40B4-BE49-F238E27FC236}">
                <a16:creationId xmlns:a16="http://schemas.microsoft.com/office/drawing/2014/main" id="{963FF7A7-DFF5-4D5F-84EA-37BE48443E3C}"/>
              </a:ext>
            </a:extLst>
          </p:cNvPr>
          <p:cNvSpPr/>
          <p:nvPr/>
        </p:nvSpPr>
        <p:spPr bwMode="auto">
          <a:xfrm>
            <a:off x="5531415" y="4432189"/>
            <a:ext cx="3153747" cy="1445085"/>
          </a:xfrm>
          <a:prstGeom prst="wedgeRectCallout">
            <a:avLst>
              <a:gd name="adj1" fmla="val -73504"/>
              <a:gd name="adj2" fmla="val -122574"/>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Hearing</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Hears high audio frequencies that humans do not hear</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Loud and sudden noises are stressful</a:t>
            </a:r>
          </a:p>
        </p:txBody>
      </p:sp>
      <p:sp>
        <p:nvSpPr>
          <p:cNvPr id="14" name="Speech Bubble: Rectangle 13">
            <a:extLst>
              <a:ext uri="{FF2B5EF4-FFF2-40B4-BE49-F238E27FC236}">
                <a16:creationId xmlns:a16="http://schemas.microsoft.com/office/drawing/2014/main" id="{64A0D3E0-D192-440D-A445-E471AAD5EE31}"/>
              </a:ext>
            </a:extLst>
          </p:cNvPr>
          <p:cNvSpPr/>
          <p:nvPr/>
        </p:nvSpPr>
        <p:spPr bwMode="auto">
          <a:xfrm>
            <a:off x="432646" y="3062413"/>
            <a:ext cx="3095717" cy="2886866"/>
          </a:xfrm>
          <a:prstGeom prst="wedgeRectCallout">
            <a:avLst>
              <a:gd name="adj1" fmla="val 57692"/>
              <a:gd name="adj2" fmla="val -34040"/>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Temperature sensitivity</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Depending on the breed</a:t>
            </a:r>
          </a:p>
          <a:p>
            <a:pPr marL="252000" indent="-252000">
              <a:buFont typeface="Arial" panose="020B0604020202020204" pitchFamily="34" charset="0"/>
              <a:buChar char="•"/>
            </a:pPr>
            <a:r>
              <a:rPr lang="en-US" sz="1600" b="0" dirty="0">
                <a:solidFill>
                  <a:schemeClr val="tx1"/>
                </a:solidFill>
                <a:latin typeface="Arial" charset="0"/>
              </a:rPr>
              <a:t>Better handling of low than high temperatures</a:t>
            </a:r>
          </a:p>
          <a:p>
            <a:pPr marL="252000" indent="-252000">
              <a:buFont typeface="Arial" panose="020B0604020202020204" pitchFamily="34" charset="0"/>
              <a:buChar char="•"/>
            </a:pPr>
            <a:r>
              <a:rPr lang="en-US" sz="1600" b="0" dirty="0">
                <a:solidFill>
                  <a:schemeClr val="tx1"/>
                </a:solidFill>
                <a:latin typeface="Arial" charset="0"/>
              </a:rPr>
              <a:t>Decreasing feed uptake above 25 °C</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High humidity intensifies the negative effects of high temperatures</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Increasing water needs with increasing temperature</a:t>
            </a:r>
          </a:p>
        </p:txBody>
      </p:sp>
      <p:sp>
        <p:nvSpPr>
          <p:cNvPr id="15" name="Speech Bubble: Rectangle 14">
            <a:extLst>
              <a:ext uri="{FF2B5EF4-FFF2-40B4-BE49-F238E27FC236}">
                <a16:creationId xmlns:a16="http://schemas.microsoft.com/office/drawing/2014/main" id="{9A4298D3-4324-4BD2-A9F5-67CB2538AA94}"/>
              </a:ext>
            </a:extLst>
          </p:cNvPr>
          <p:cNvSpPr/>
          <p:nvPr/>
        </p:nvSpPr>
        <p:spPr bwMode="auto">
          <a:xfrm>
            <a:off x="3275856" y="980727"/>
            <a:ext cx="2664296" cy="1445085"/>
          </a:xfrm>
          <a:prstGeom prst="wedgeRectCallout">
            <a:avLst>
              <a:gd name="adj1" fmla="val -17085"/>
              <a:gd name="adj2" fmla="val 59359"/>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Taste</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Sensitive to the change of tastes of feed</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New feeds should be introduced gradually</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Arial" charset="0"/>
            </a:endParaRPr>
          </a:p>
        </p:txBody>
      </p:sp>
      <p:sp>
        <p:nvSpPr>
          <p:cNvPr id="18" name="Speech Bubble: Rectangle 17">
            <a:extLst>
              <a:ext uri="{FF2B5EF4-FFF2-40B4-BE49-F238E27FC236}">
                <a16:creationId xmlns:a16="http://schemas.microsoft.com/office/drawing/2014/main" id="{8055C6AA-47B3-4E15-A5F5-0973BCF4C3EA}"/>
              </a:ext>
            </a:extLst>
          </p:cNvPr>
          <p:cNvSpPr/>
          <p:nvPr/>
        </p:nvSpPr>
        <p:spPr bwMode="auto">
          <a:xfrm>
            <a:off x="6228184" y="2116730"/>
            <a:ext cx="2447645" cy="1980220"/>
          </a:xfrm>
          <a:prstGeom prst="wedgeRectCallout">
            <a:avLst>
              <a:gd name="adj1" fmla="val -113422"/>
              <a:gd name="adj2" fmla="val -13856"/>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rPr>
              <a:t>Smell</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Very good sense of smell</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Early detection of predators</a:t>
            </a:r>
          </a:p>
          <a:p>
            <a:pPr marL="252000" marR="0" indent="-252000" defTabSz="914400" latinLnBrk="0">
              <a:lnSpc>
                <a:spcPct val="100000"/>
              </a:lnSpc>
              <a:buClrTx/>
              <a:buSzTx/>
              <a:buFont typeface="Arial" panose="020B0604020202020204" pitchFamily="34" charset="0"/>
              <a:buChar char="•"/>
              <a:tabLst/>
            </a:pPr>
            <a:r>
              <a:rPr lang="en-US" sz="1600" b="0" dirty="0">
                <a:solidFill>
                  <a:schemeClr val="tx1"/>
                </a:solidFill>
                <a:latin typeface="Arial" charset="0"/>
              </a:rPr>
              <a:t>Sensitive for urine from stressed animals</a:t>
            </a:r>
          </a:p>
          <a:p>
            <a:pPr marL="342900" marR="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sz="24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60834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EDD60-A6EE-47E1-A420-581046AF498C}"/>
              </a:ext>
            </a:extLst>
          </p:cNvPr>
          <p:cNvSpPr>
            <a:spLocks noGrp="1"/>
          </p:cNvSpPr>
          <p:nvPr>
            <p:ph type="title"/>
          </p:nvPr>
        </p:nvSpPr>
        <p:spPr/>
        <p:txBody>
          <a:bodyPr/>
          <a:lstStyle/>
          <a:p>
            <a:r>
              <a:rPr lang="en-US"/>
              <a:t>Social </a:t>
            </a:r>
            <a:r>
              <a:rPr lang="en-US" err="1"/>
              <a:t>behaviours</a:t>
            </a:r>
            <a:r>
              <a:rPr lang="en-US"/>
              <a:t> of cattle</a:t>
            </a:r>
          </a:p>
        </p:txBody>
      </p:sp>
      <p:sp>
        <p:nvSpPr>
          <p:cNvPr id="3" name="Content Placeholder 2">
            <a:extLst>
              <a:ext uri="{FF2B5EF4-FFF2-40B4-BE49-F238E27FC236}">
                <a16:creationId xmlns:a16="http://schemas.microsoft.com/office/drawing/2014/main" id="{2329BF1D-C128-4895-B1AA-780890265D0C}"/>
              </a:ext>
            </a:extLst>
          </p:cNvPr>
          <p:cNvSpPr>
            <a:spLocks noGrp="1"/>
          </p:cNvSpPr>
          <p:nvPr>
            <p:ph sz="half" idx="1"/>
          </p:nvPr>
        </p:nvSpPr>
        <p:spPr>
          <a:xfrm>
            <a:off x="533400" y="1218065"/>
            <a:ext cx="4347358" cy="2988332"/>
          </a:xfrm>
        </p:spPr>
        <p:txBody>
          <a:bodyPr/>
          <a:lstStyle/>
          <a:p>
            <a:pPr marL="287655" indent="-287655">
              <a:spcBef>
                <a:spcPts val="600"/>
              </a:spcBef>
              <a:spcAft>
                <a:spcPts val="600"/>
              </a:spcAft>
              <a:buFont typeface="Arial" panose="020B0604020202020204" pitchFamily="34" charset="0"/>
              <a:buChar char="•"/>
            </a:pPr>
            <a:r>
              <a:rPr lang="en-US" sz="1800" b="0" dirty="0">
                <a:ea typeface="ＭＳ Ｐゴシック"/>
              </a:rPr>
              <a:t>Cows, bulls, calves and beef are social animals and don’t like to be alone.</a:t>
            </a:r>
            <a:endParaRPr lang="en-US" dirty="0"/>
          </a:p>
          <a:p>
            <a:pPr marL="287655" indent="-287655">
              <a:spcBef>
                <a:spcPts val="600"/>
              </a:spcBef>
              <a:spcAft>
                <a:spcPts val="600"/>
              </a:spcAft>
              <a:buFont typeface="Arial" panose="020B0604020202020204" pitchFamily="34" charset="0"/>
              <a:buChar char="•"/>
            </a:pPr>
            <a:r>
              <a:rPr lang="en-US" sz="1800" b="0" dirty="0">
                <a:ea typeface="ＭＳ Ｐゴシック"/>
              </a:rPr>
              <a:t>Cattle are sensitive animals and suffer from </a:t>
            </a:r>
            <a:r>
              <a:rPr lang="en-US" sz="1800" b="0" dirty="0">
                <a:solidFill>
                  <a:schemeClr val="bg2"/>
                </a:solidFill>
                <a:ea typeface="ＭＳ Ｐゴシック"/>
              </a:rPr>
              <a:t>pain, fear, isolation </a:t>
            </a:r>
            <a:r>
              <a:rPr lang="en-US" sz="1800" b="0" dirty="0">
                <a:ea typeface="ＭＳ Ｐゴシック"/>
              </a:rPr>
              <a:t>or hunger.</a:t>
            </a:r>
          </a:p>
          <a:p>
            <a:pPr marL="287655" indent="-287655">
              <a:spcBef>
                <a:spcPts val="600"/>
              </a:spcBef>
              <a:spcAft>
                <a:spcPts val="600"/>
              </a:spcAft>
              <a:buFont typeface="Arial" panose="020B0604020202020204" pitchFamily="34" charset="0"/>
              <a:buChar char="•"/>
            </a:pPr>
            <a:r>
              <a:rPr lang="en-US" sz="1800" b="0" dirty="0">
                <a:ea typeface="ＭＳ Ｐゴシック"/>
              </a:rPr>
              <a:t>Cattle herds have a hierarchy and build strong relationships </a:t>
            </a:r>
            <a:r>
              <a:rPr lang="en-US" sz="1800" b="0" dirty="0">
                <a:solidFill>
                  <a:schemeClr val="bg2"/>
                </a:solidFill>
                <a:ea typeface="ＭＳ Ｐゴシック"/>
              </a:rPr>
              <a:t>among each other.</a:t>
            </a:r>
          </a:p>
          <a:p>
            <a:pPr marL="287655" indent="-287655">
              <a:spcBef>
                <a:spcPts val="600"/>
              </a:spcBef>
              <a:spcAft>
                <a:spcPts val="600"/>
              </a:spcAft>
              <a:buFont typeface="Arial" panose="020B0604020202020204" pitchFamily="34" charset="0"/>
              <a:buChar char="•"/>
            </a:pPr>
            <a:r>
              <a:rPr lang="en-US" sz="1800" b="0" dirty="0">
                <a:ea typeface="ＭＳ Ｐゴシック"/>
              </a:rPr>
              <a:t>Grooming is done for body care and to maintain bonds and hierarchy.</a:t>
            </a:r>
          </a:p>
          <a:p>
            <a:pPr marL="0" indent="0">
              <a:buNone/>
            </a:pPr>
            <a:endParaRPr lang="en-US" sz="1800" b="0" dirty="0"/>
          </a:p>
        </p:txBody>
      </p:sp>
      <p:sp>
        <p:nvSpPr>
          <p:cNvPr id="6" name="Rechteck 6">
            <a:extLst>
              <a:ext uri="{FF2B5EF4-FFF2-40B4-BE49-F238E27FC236}">
                <a16:creationId xmlns:a16="http://schemas.microsoft.com/office/drawing/2014/main" id="{7475D85B-0243-4437-A3CC-D21843FC0AE3}"/>
              </a:ext>
            </a:extLst>
          </p:cNvPr>
          <p:cNvSpPr/>
          <p:nvPr/>
        </p:nvSpPr>
        <p:spPr>
          <a:xfrm>
            <a:off x="4988998" y="1110053"/>
            <a:ext cx="3564396" cy="3096344"/>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180000" rIns="180000" bIns="180000" numCol="1" spcCol="180000" anchor="ctr" anchorCtr="0" compatLnSpc="1">
            <a:prstTxWarp prst="textNoShape">
              <a:avLst/>
            </a:prstTxWarp>
          </a:bodyPr>
          <a:lstStyle/>
          <a:p>
            <a:pPr>
              <a:lnSpc>
                <a:spcPct val="150000"/>
              </a:lnSpc>
              <a:spcBef>
                <a:spcPts val="0"/>
              </a:spcBef>
              <a:spcAft>
                <a:spcPts val="600"/>
              </a:spcAft>
            </a:pPr>
            <a:r>
              <a:rPr lang="en-US" sz="1800" dirty="0">
                <a:sym typeface="Wingdings" panose="05000000000000000000" pitchFamily="2" charset="2"/>
              </a:rPr>
              <a:t>Conclusions:</a:t>
            </a:r>
          </a:p>
          <a:p>
            <a:pPr marL="285750" indent="-285750">
              <a:spcBef>
                <a:spcPts val="0"/>
              </a:spcBef>
              <a:spcAft>
                <a:spcPts val="600"/>
              </a:spcAft>
              <a:buFont typeface="Arial" panose="020B0604020202020204" pitchFamily="34" charset="0"/>
              <a:buChar char="&gt;"/>
            </a:pPr>
            <a:r>
              <a:rPr lang="en-US" sz="1800" b="0" dirty="0">
                <a:sym typeface="Wingdings" panose="05000000000000000000" pitchFamily="2" charset="2"/>
              </a:rPr>
              <a:t>Cattle should be kept in stable herds. </a:t>
            </a:r>
          </a:p>
          <a:p>
            <a:pPr marL="285750" indent="-285750">
              <a:spcBef>
                <a:spcPts val="0"/>
              </a:spcBef>
              <a:spcAft>
                <a:spcPts val="600"/>
              </a:spcAft>
              <a:buFont typeface="Arial" panose="020B0604020202020204" pitchFamily="34" charset="0"/>
              <a:buChar char="&gt;"/>
            </a:pPr>
            <a:r>
              <a:rPr lang="en-US" sz="1800" b="0" dirty="0">
                <a:sym typeface="Wingdings" panose="05000000000000000000" pitchFamily="2" charset="2"/>
              </a:rPr>
              <a:t>Tethering of single animals should be done only for short periods.</a:t>
            </a:r>
          </a:p>
          <a:p>
            <a:pPr marL="285750" indent="-285750">
              <a:spcBef>
                <a:spcPts val="0"/>
              </a:spcBef>
              <a:spcAft>
                <a:spcPts val="600"/>
              </a:spcAft>
              <a:buFont typeface="Arial" panose="020B0604020202020204" pitchFamily="34" charset="0"/>
              <a:buChar char="&gt;"/>
            </a:pPr>
            <a:r>
              <a:rPr lang="en-GB" sz="1800" b="0" dirty="0">
                <a:sym typeface="Wingdings" panose="05000000000000000000" pitchFamily="2" charset="2"/>
              </a:rPr>
              <a:t>Cattle should not be inflicted with pain, e.g. by beating, as they suffer just like </a:t>
            </a:r>
            <a:r>
              <a:rPr lang="en-GB" sz="1800" b="0" dirty="0">
                <a:latin typeface="+mn-lt"/>
                <a:ea typeface="ＭＳ Ｐゴシック"/>
                <a:sym typeface="Wingdings" panose="05000000000000000000" pitchFamily="2" charset="2"/>
              </a:rPr>
              <a:t>humans</a:t>
            </a:r>
            <a:r>
              <a:rPr lang="en-GB" sz="1800" b="0" dirty="0">
                <a:sym typeface="Wingdings" panose="05000000000000000000" pitchFamily="2" charset="2"/>
              </a:rPr>
              <a:t>.</a:t>
            </a:r>
            <a:endParaRPr lang="en-US" sz="1800" b="0" dirty="0"/>
          </a:p>
        </p:txBody>
      </p:sp>
      <p:pic>
        <p:nvPicPr>
          <p:cNvPr id="7" name="Grafik 6">
            <a:extLst>
              <a:ext uri="{FF2B5EF4-FFF2-40B4-BE49-F238E27FC236}">
                <a16:creationId xmlns:a16="http://schemas.microsoft.com/office/drawing/2014/main" id="{69B37105-61DA-4A41-BEB3-C89EA4104AE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7584" y="4206397"/>
            <a:ext cx="2785861" cy="2082360"/>
          </a:xfrm>
          <a:prstGeom prst="rect">
            <a:avLst/>
          </a:prstGeom>
        </p:spPr>
      </p:pic>
    </p:spTree>
    <p:extLst>
      <p:ext uri="{BB962C8B-B14F-4D97-AF65-F5344CB8AC3E}">
        <p14:creationId xmlns:p14="http://schemas.microsoft.com/office/powerpoint/2010/main" val="3674012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hteck 38">
            <a:extLst>
              <a:ext uri="{FF2B5EF4-FFF2-40B4-BE49-F238E27FC236}">
                <a16:creationId xmlns:a16="http://schemas.microsoft.com/office/drawing/2014/main" id="{1437D300-B077-4DB3-AACF-B7C5700CFEF7}"/>
              </a:ext>
            </a:extLst>
          </p:cNvPr>
          <p:cNvSpPr/>
          <p:nvPr/>
        </p:nvSpPr>
        <p:spPr bwMode="auto">
          <a:xfrm>
            <a:off x="4316213" y="4856031"/>
            <a:ext cx="2327690" cy="546589"/>
          </a:xfrm>
          <a:prstGeom prst="rect">
            <a:avLst/>
          </a:prstGeom>
          <a:solidFill>
            <a:schemeClr val="accent2">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000" b="1" i="0" u="none" strike="noStrike" cap="none" normalizeH="0" baseline="0">
              <a:ln>
                <a:noFill/>
              </a:ln>
              <a:solidFill>
                <a:schemeClr val="tx1"/>
              </a:solidFill>
              <a:effectLst/>
              <a:latin typeface="Arial" charset="0"/>
            </a:endParaRPr>
          </a:p>
        </p:txBody>
      </p:sp>
      <p:sp>
        <p:nvSpPr>
          <p:cNvPr id="2" name="Titel 1">
            <a:extLst>
              <a:ext uri="{FF2B5EF4-FFF2-40B4-BE49-F238E27FC236}">
                <a16:creationId xmlns:a16="http://schemas.microsoft.com/office/drawing/2014/main" id="{E5A90C20-5680-49D5-9581-BB86A6191A0B}"/>
              </a:ext>
            </a:extLst>
          </p:cNvPr>
          <p:cNvSpPr>
            <a:spLocks noGrp="1"/>
          </p:cNvSpPr>
          <p:nvPr>
            <p:ph type="title"/>
          </p:nvPr>
        </p:nvSpPr>
        <p:spPr/>
        <p:txBody>
          <a:bodyPr/>
          <a:lstStyle/>
          <a:p>
            <a:r>
              <a:rPr lang="en-US"/>
              <a:t>Reproductive cycle of a cow</a:t>
            </a:r>
            <a:endParaRPr lang="de-CH"/>
          </a:p>
        </p:txBody>
      </p:sp>
      <p:pic>
        <p:nvPicPr>
          <p:cNvPr id="8" name="Grafik 7">
            <a:extLst>
              <a:ext uri="{FF2B5EF4-FFF2-40B4-BE49-F238E27FC236}">
                <a16:creationId xmlns:a16="http://schemas.microsoft.com/office/drawing/2014/main" id="{D183EEF1-CA1D-4228-B6CF-A5C98837705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924" y="1667672"/>
            <a:ext cx="2035432" cy="1137571"/>
          </a:xfrm>
          <a:prstGeom prst="rect">
            <a:avLst/>
          </a:prstGeom>
        </p:spPr>
      </p:pic>
      <p:pic>
        <p:nvPicPr>
          <p:cNvPr id="9" name="Grafik 8">
            <a:extLst>
              <a:ext uri="{FF2B5EF4-FFF2-40B4-BE49-F238E27FC236}">
                <a16:creationId xmlns:a16="http://schemas.microsoft.com/office/drawing/2014/main" id="{6009E1E5-F384-4245-9B39-25164BBA8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3461" y="2725249"/>
            <a:ext cx="1073637" cy="1113740"/>
          </a:xfrm>
          <a:prstGeom prst="rect">
            <a:avLst/>
          </a:prstGeom>
        </p:spPr>
      </p:pic>
      <p:sp>
        <p:nvSpPr>
          <p:cNvPr id="10" name="Rechteck 9">
            <a:extLst>
              <a:ext uri="{FF2B5EF4-FFF2-40B4-BE49-F238E27FC236}">
                <a16:creationId xmlns:a16="http://schemas.microsoft.com/office/drawing/2014/main" id="{4EF3C196-B664-4F3A-A6BE-8639380B2734}"/>
              </a:ext>
            </a:extLst>
          </p:cNvPr>
          <p:cNvSpPr/>
          <p:nvPr/>
        </p:nvSpPr>
        <p:spPr>
          <a:xfrm>
            <a:off x="515155" y="2762111"/>
            <a:ext cx="2168217" cy="307777"/>
          </a:xfrm>
          <a:prstGeom prst="rect">
            <a:avLst/>
          </a:prstGeom>
        </p:spPr>
        <p:txBody>
          <a:bodyPr wrap="square">
            <a:spAutoFit/>
          </a:bodyPr>
          <a:lstStyle/>
          <a:p>
            <a:pPr marL="180000" indent="-180000"/>
            <a:r>
              <a:rPr lang="de-CH" sz="1400" b="0" err="1"/>
              <a:t>Cows</a:t>
            </a:r>
            <a:r>
              <a:rPr lang="de-CH" sz="1400" b="0"/>
              <a:t> </a:t>
            </a:r>
            <a:r>
              <a:rPr lang="de-CH" sz="1400" b="0" err="1"/>
              <a:t>grooming</a:t>
            </a:r>
            <a:endParaRPr lang="de-CH" sz="1400" b="0"/>
          </a:p>
        </p:txBody>
      </p:sp>
      <p:sp>
        <p:nvSpPr>
          <p:cNvPr id="11" name="Rechteck 10">
            <a:extLst>
              <a:ext uri="{FF2B5EF4-FFF2-40B4-BE49-F238E27FC236}">
                <a16:creationId xmlns:a16="http://schemas.microsoft.com/office/drawing/2014/main" id="{34B20E9B-BB2C-4644-B03C-9AFE930D99DA}"/>
              </a:ext>
            </a:extLst>
          </p:cNvPr>
          <p:cNvSpPr/>
          <p:nvPr/>
        </p:nvSpPr>
        <p:spPr>
          <a:xfrm>
            <a:off x="3608560" y="3317987"/>
            <a:ext cx="2909747" cy="523220"/>
          </a:xfrm>
          <a:prstGeom prst="rect">
            <a:avLst/>
          </a:prstGeom>
        </p:spPr>
        <p:txBody>
          <a:bodyPr wrap="square">
            <a:spAutoFit/>
          </a:bodyPr>
          <a:lstStyle/>
          <a:p>
            <a:pPr marL="180000" indent="-180000"/>
            <a:r>
              <a:rPr lang="en-GB" sz="1400" b="0"/>
              <a:t>Cow in heat standing still while being mounted by another cow</a:t>
            </a:r>
            <a:endParaRPr lang="de-CH" sz="1400" b="0"/>
          </a:p>
        </p:txBody>
      </p:sp>
      <p:sp>
        <p:nvSpPr>
          <p:cNvPr id="12" name="Rechteck 11">
            <a:extLst>
              <a:ext uri="{FF2B5EF4-FFF2-40B4-BE49-F238E27FC236}">
                <a16:creationId xmlns:a16="http://schemas.microsoft.com/office/drawing/2014/main" id="{EEBEA491-A219-47C8-9765-5712FF1052E3}"/>
              </a:ext>
            </a:extLst>
          </p:cNvPr>
          <p:cNvSpPr/>
          <p:nvPr/>
        </p:nvSpPr>
        <p:spPr>
          <a:xfrm>
            <a:off x="251521" y="3728802"/>
            <a:ext cx="3142382" cy="523220"/>
          </a:xfrm>
          <a:prstGeom prst="rect">
            <a:avLst/>
          </a:prstGeom>
        </p:spPr>
        <p:txBody>
          <a:bodyPr wrap="square">
            <a:spAutoFit/>
          </a:bodyPr>
          <a:lstStyle/>
          <a:p>
            <a:pPr algn="ctr"/>
            <a:r>
              <a:rPr lang="en-US" sz="1400" b="0"/>
              <a:t>A cow makes the flehmen response by curling back of the upper lip</a:t>
            </a:r>
          </a:p>
        </p:txBody>
      </p:sp>
      <p:sp>
        <p:nvSpPr>
          <p:cNvPr id="13" name="Rechteck 12">
            <a:extLst>
              <a:ext uri="{FF2B5EF4-FFF2-40B4-BE49-F238E27FC236}">
                <a16:creationId xmlns:a16="http://schemas.microsoft.com/office/drawing/2014/main" id="{AD3149EC-F322-4037-9325-24D41C58A1DC}"/>
              </a:ext>
            </a:extLst>
          </p:cNvPr>
          <p:cNvSpPr/>
          <p:nvPr/>
        </p:nvSpPr>
        <p:spPr>
          <a:xfrm>
            <a:off x="6923905" y="3180087"/>
            <a:ext cx="2271439" cy="307777"/>
          </a:xfrm>
          <a:prstGeom prst="rect">
            <a:avLst/>
          </a:prstGeom>
        </p:spPr>
        <p:txBody>
          <a:bodyPr wrap="square">
            <a:spAutoFit/>
          </a:bodyPr>
          <a:lstStyle/>
          <a:p>
            <a:pPr marL="180000" indent="-180000"/>
            <a:r>
              <a:rPr lang="de-CH" sz="1400" b="0" err="1"/>
              <a:t>Cows</a:t>
            </a:r>
            <a:r>
              <a:rPr lang="de-CH" sz="1400" b="0"/>
              <a:t> </a:t>
            </a:r>
            <a:r>
              <a:rPr lang="de-CH" sz="1400" b="0" err="1"/>
              <a:t>graze</a:t>
            </a:r>
            <a:r>
              <a:rPr lang="de-CH" sz="1400" b="0"/>
              <a:t> </a:t>
            </a:r>
            <a:r>
              <a:rPr lang="de-CH" sz="1400" b="0" err="1"/>
              <a:t>individually</a:t>
            </a:r>
            <a:endParaRPr lang="de-CH" sz="1400" b="0"/>
          </a:p>
        </p:txBody>
      </p:sp>
      <p:pic>
        <p:nvPicPr>
          <p:cNvPr id="14" name="Grafik 13">
            <a:extLst>
              <a:ext uri="{FF2B5EF4-FFF2-40B4-BE49-F238E27FC236}">
                <a16:creationId xmlns:a16="http://schemas.microsoft.com/office/drawing/2014/main" id="{11737FB2-7285-4472-A833-800E98BDED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33"/>
          <a:stretch/>
        </p:blipFill>
        <p:spPr>
          <a:xfrm>
            <a:off x="3685158" y="2168667"/>
            <a:ext cx="2035434" cy="1137572"/>
          </a:xfrm>
          <a:prstGeom prst="rect">
            <a:avLst/>
          </a:prstGeom>
        </p:spPr>
      </p:pic>
      <p:pic>
        <p:nvPicPr>
          <p:cNvPr id="15" name="Grafik 14">
            <a:extLst>
              <a:ext uri="{FF2B5EF4-FFF2-40B4-BE49-F238E27FC236}">
                <a16:creationId xmlns:a16="http://schemas.microsoft.com/office/drawing/2014/main" id="{D41C7AA4-0755-4370-AA15-E6A84D4A68D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944"/>
          <a:stretch/>
        </p:blipFill>
        <p:spPr>
          <a:xfrm>
            <a:off x="6925870" y="2144484"/>
            <a:ext cx="1832449" cy="1057055"/>
          </a:xfrm>
          <a:prstGeom prst="rect">
            <a:avLst/>
          </a:prstGeom>
        </p:spPr>
      </p:pic>
      <p:pic>
        <p:nvPicPr>
          <p:cNvPr id="17" name="Picture 4">
            <a:extLst>
              <a:ext uri="{FF2B5EF4-FFF2-40B4-BE49-F238E27FC236}">
                <a16:creationId xmlns:a16="http://schemas.microsoft.com/office/drawing/2014/main" id="{DBE3A006-D76E-4F85-852D-4F10E523EE4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01260" y="-2003471"/>
            <a:ext cx="3753905" cy="17054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Gerader Verbinder 4">
            <a:extLst>
              <a:ext uri="{FF2B5EF4-FFF2-40B4-BE49-F238E27FC236}">
                <a16:creationId xmlns:a16="http://schemas.microsoft.com/office/drawing/2014/main" id="{548D6F90-CF7A-40EE-B2B8-0EABE206EA8A}"/>
              </a:ext>
            </a:extLst>
          </p:cNvPr>
          <p:cNvCxnSpPr>
            <a:cxnSpLocks/>
          </p:cNvCxnSpPr>
          <p:nvPr/>
        </p:nvCxnSpPr>
        <p:spPr bwMode="auto">
          <a:xfrm>
            <a:off x="3275856" y="1099279"/>
            <a:ext cx="0" cy="3212813"/>
          </a:xfrm>
          <a:prstGeom prst="line">
            <a:avLst/>
          </a:prstGeom>
          <a:solidFill>
            <a:schemeClr val="accent1"/>
          </a:solidFill>
          <a:ln w="9525" cap="flat" cmpd="sng" algn="ctr">
            <a:solidFill>
              <a:schemeClr val="tx1"/>
            </a:solidFill>
            <a:prstDash val="solid"/>
            <a:round/>
            <a:headEnd type="none" w="sm" len="sm"/>
            <a:tailEnd type="none" w="sm" len="sm"/>
          </a:ln>
          <a:effectLst/>
        </p:spPr>
      </p:cxnSp>
      <p:cxnSp>
        <p:nvCxnSpPr>
          <p:cNvPr id="18" name="Gerader Verbinder 17">
            <a:extLst>
              <a:ext uri="{FF2B5EF4-FFF2-40B4-BE49-F238E27FC236}">
                <a16:creationId xmlns:a16="http://schemas.microsoft.com/office/drawing/2014/main" id="{570DA8DE-285C-4AE1-BDC4-5FF3AB187F13}"/>
              </a:ext>
            </a:extLst>
          </p:cNvPr>
          <p:cNvCxnSpPr>
            <a:cxnSpLocks/>
          </p:cNvCxnSpPr>
          <p:nvPr/>
        </p:nvCxnSpPr>
        <p:spPr bwMode="auto">
          <a:xfrm>
            <a:off x="772357" y="4278924"/>
            <a:ext cx="6988131" cy="29869"/>
          </a:xfrm>
          <a:prstGeom prst="line">
            <a:avLst/>
          </a:prstGeom>
          <a:solidFill>
            <a:schemeClr val="accent1"/>
          </a:solidFill>
          <a:ln w="9525" cap="flat" cmpd="sng" algn="ctr">
            <a:solidFill>
              <a:schemeClr val="tx1"/>
            </a:solidFill>
            <a:prstDash val="solid"/>
            <a:round/>
            <a:headEnd type="none" w="sm" len="sm"/>
            <a:tailEnd type="none" w="sm" len="sm"/>
          </a:ln>
          <a:effectLst/>
        </p:spPr>
      </p:cxnSp>
      <p:sp>
        <p:nvSpPr>
          <p:cNvPr id="22" name="Geschweifte Klammer links 21">
            <a:extLst>
              <a:ext uri="{FF2B5EF4-FFF2-40B4-BE49-F238E27FC236}">
                <a16:creationId xmlns:a16="http://schemas.microsoft.com/office/drawing/2014/main" id="{5973AF0E-D570-4F6D-83EA-D1D293F14F0C}"/>
              </a:ext>
            </a:extLst>
          </p:cNvPr>
          <p:cNvSpPr/>
          <p:nvPr/>
        </p:nvSpPr>
        <p:spPr bwMode="auto">
          <a:xfrm rot="5400000" flipH="1">
            <a:off x="5399202" y="3546013"/>
            <a:ext cx="217961" cy="2271439"/>
          </a:xfrm>
          <a:prstGeom prst="leftBrace">
            <a:avLst>
              <a:gd name="adj1" fmla="val 97742"/>
              <a:gd name="adj2" fmla="val 50000"/>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accent2"/>
              </a:solidFill>
              <a:effectLst/>
              <a:latin typeface="Arial" charset="0"/>
            </a:endParaRPr>
          </a:p>
        </p:txBody>
      </p:sp>
      <p:sp>
        <p:nvSpPr>
          <p:cNvPr id="23" name="Textfeld 22">
            <a:extLst>
              <a:ext uri="{FF2B5EF4-FFF2-40B4-BE49-F238E27FC236}">
                <a16:creationId xmlns:a16="http://schemas.microsoft.com/office/drawing/2014/main" id="{8CEF4964-B564-429E-A12F-D8765C0E8F7D}"/>
              </a:ext>
            </a:extLst>
          </p:cNvPr>
          <p:cNvSpPr txBox="1"/>
          <p:nvPr/>
        </p:nvSpPr>
        <p:spPr>
          <a:xfrm>
            <a:off x="4380030" y="5067278"/>
            <a:ext cx="2208361" cy="276999"/>
          </a:xfrm>
          <a:prstGeom prst="rect">
            <a:avLst/>
          </a:prstGeom>
          <a:noFill/>
        </p:spPr>
        <p:txBody>
          <a:bodyPr wrap="square" rtlCol="0">
            <a:spAutoFit/>
          </a:bodyPr>
          <a:lstStyle/>
          <a:p>
            <a:r>
              <a:rPr lang="de-CH" sz="1200" b="0"/>
              <a:t>Time </a:t>
            </a:r>
            <a:r>
              <a:rPr lang="de-CH" sz="1200" b="0" err="1"/>
              <a:t>for</a:t>
            </a:r>
            <a:r>
              <a:rPr lang="de-CH" sz="1200" b="0"/>
              <a:t> </a:t>
            </a:r>
            <a:r>
              <a:rPr lang="de-CH" sz="1200" b="0" err="1"/>
              <a:t>artificial</a:t>
            </a:r>
            <a:r>
              <a:rPr lang="de-CH" sz="1200" b="0"/>
              <a:t> </a:t>
            </a:r>
            <a:r>
              <a:rPr lang="de-CH" sz="1200" b="0" err="1"/>
              <a:t>insemination</a:t>
            </a:r>
            <a:endParaRPr lang="de-CH" sz="1200" b="0"/>
          </a:p>
        </p:txBody>
      </p:sp>
      <p:sp>
        <p:nvSpPr>
          <p:cNvPr id="24" name="Textfeld 23">
            <a:extLst>
              <a:ext uri="{FF2B5EF4-FFF2-40B4-BE49-F238E27FC236}">
                <a16:creationId xmlns:a16="http://schemas.microsoft.com/office/drawing/2014/main" id="{5EABEBA2-BEB8-4BD3-BE8E-E47A1A900145}"/>
              </a:ext>
            </a:extLst>
          </p:cNvPr>
          <p:cNvSpPr txBox="1"/>
          <p:nvPr/>
        </p:nvSpPr>
        <p:spPr>
          <a:xfrm>
            <a:off x="4378894" y="4836729"/>
            <a:ext cx="559769" cy="276999"/>
          </a:xfrm>
          <a:prstGeom prst="rect">
            <a:avLst/>
          </a:prstGeom>
          <a:noFill/>
        </p:spPr>
        <p:txBody>
          <a:bodyPr wrap="square" rtlCol="0">
            <a:spAutoFit/>
          </a:bodyPr>
          <a:lstStyle/>
          <a:p>
            <a:r>
              <a:rPr lang="de-CH" sz="1200" b="0" err="1"/>
              <a:t>Good</a:t>
            </a:r>
            <a:endParaRPr lang="de-CH" sz="1200" b="0"/>
          </a:p>
        </p:txBody>
      </p:sp>
      <p:sp>
        <p:nvSpPr>
          <p:cNvPr id="25" name="Textfeld 24">
            <a:extLst>
              <a:ext uri="{FF2B5EF4-FFF2-40B4-BE49-F238E27FC236}">
                <a16:creationId xmlns:a16="http://schemas.microsoft.com/office/drawing/2014/main" id="{CBAD39A3-6C0A-436F-BF6B-427C5DE672CB}"/>
              </a:ext>
            </a:extLst>
          </p:cNvPr>
          <p:cNvSpPr txBox="1"/>
          <p:nvPr/>
        </p:nvSpPr>
        <p:spPr>
          <a:xfrm>
            <a:off x="5237651" y="4841883"/>
            <a:ext cx="492443" cy="276999"/>
          </a:xfrm>
          <a:prstGeom prst="rect">
            <a:avLst/>
          </a:prstGeom>
          <a:noFill/>
        </p:spPr>
        <p:txBody>
          <a:bodyPr wrap="square" rtlCol="0">
            <a:spAutoFit/>
          </a:bodyPr>
          <a:lstStyle/>
          <a:p>
            <a:r>
              <a:rPr lang="de-CH" sz="1200" b="0"/>
              <a:t>Best</a:t>
            </a:r>
          </a:p>
        </p:txBody>
      </p:sp>
      <p:sp>
        <p:nvSpPr>
          <p:cNvPr id="26" name="Textfeld 25">
            <a:extLst>
              <a:ext uri="{FF2B5EF4-FFF2-40B4-BE49-F238E27FC236}">
                <a16:creationId xmlns:a16="http://schemas.microsoft.com/office/drawing/2014/main" id="{D37A61D6-CA8E-41B9-A620-7563A4C5C414}"/>
              </a:ext>
            </a:extLst>
          </p:cNvPr>
          <p:cNvSpPr txBox="1"/>
          <p:nvPr/>
        </p:nvSpPr>
        <p:spPr>
          <a:xfrm>
            <a:off x="5973081" y="4841883"/>
            <a:ext cx="559769" cy="276999"/>
          </a:xfrm>
          <a:prstGeom prst="rect">
            <a:avLst/>
          </a:prstGeom>
          <a:noFill/>
        </p:spPr>
        <p:txBody>
          <a:bodyPr wrap="square" rtlCol="0">
            <a:spAutoFit/>
          </a:bodyPr>
          <a:lstStyle/>
          <a:p>
            <a:r>
              <a:rPr lang="de-CH" sz="1200" b="0" err="1"/>
              <a:t>Good</a:t>
            </a:r>
            <a:endParaRPr lang="de-CH" sz="1200" b="0"/>
          </a:p>
        </p:txBody>
      </p:sp>
      <p:sp>
        <p:nvSpPr>
          <p:cNvPr id="27" name="Textfeld 26">
            <a:extLst>
              <a:ext uri="{FF2B5EF4-FFF2-40B4-BE49-F238E27FC236}">
                <a16:creationId xmlns:a16="http://schemas.microsoft.com/office/drawing/2014/main" id="{7A12586D-F5AF-46AE-822A-E297915A7D50}"/>
              </a:ext>
            </a:extLst>
          </p:cNvPr>
          <p:cNvSpPr txBox="1"/>
          <p:nvPr/>
        </p:nvSpPr>
        <p:spPr>
          <a:xfrm>
            <a:off x="638714" y="4326901"/>
            <a:ext cx="939681" cy="307777"/>
          </a:xfrm>
          <a:prstGeom prst="rect">
            <a:avLst/>
          </a:prstGeom>
          <a:noFill/>
        </p:spPr>
        <p:txBody>
          <a:bodyPr wrap="none" rtlCol="0">
            <a:spAutoFit/>
          </a:bodyPr>
          <a:lstStyle/>
          <a:p>
            <a:r>
              <a:rPr lang="de-CH" sz="1400" b="0"/>
              <a:t>-18 </a:t>
            </a:r>
            <a:r>
              <a:rPr lang="de-CH" sz="1400" b="0" err="1"/>
              <a:t>hours</a:t>
            </a:r>
            <a:endParaRPr lang="de-CH" sz="1400" b="0"/>
          </a:p>
        </p:txBody>
      </p:sp>
      <p:sp>
        <p:nvSpPr>
          <p:cNvPr id="28" name="Textfeld 27">
            <a:extLst>
              <a:ext uri="{FF2B5EF4-FFF2-40B4-BE49-F238E27FC236}">
                <a16:creationId xmlns:a16="http://schemas.microsoft.com/office/drawing/2014/main" id="{6E2E7ACB-E637-44BA-8864-5D979E7C23E7}"/>
              </a:ext>
            </a:extLst>
          </p:cNvPr>
          <p:cNvSpPr txBox="1"/>
          <p:nvPr/>
        </p:nvSpPr>
        <p:spPr>
          <a:xfrm>
            <a:off x="3158835" y="4347440"/>
            <a:ext cx="433132" cy="307777"/>
          </a:xfrm>
          <a:prstGeom prst="rect">
            <a:avLst/>
          </a:prstGeom>
          <a:noFill/>
        </p:spPr>
        <p:txBody>
          <a:bodyPr wrap="none" rtlCol="0">
            <a:spAutoFit/>
          </a:bodyPr>
          <a:lstStyle/>
          <a:p>
            <a:r>
              <a:rPr lang="de-CH" sz="1400" b="0"/>
              <a:t>0 h</a:t>
            </a:r>
          </a:p>
        </p:txBody>
      </p:sp>
      <p:sp>
        <p:nvSpPr>
          <p:cNvPr id="29" name="Textfeld 28">
            <a:extLst>
              <a:ext uri="{FF2B5EF4-FFF2-40B4-BE49-F238E27FC236}">
                <a16:creationId xmlns:a16="http://schemas.microsoft.com/office/drawing/2014/main" id="{15946252-8BB4-4A8A-9E3A-28BB851F048F}"/>
              </a:ext>
            </a:extLst>
          </p:cNvPr>
          <p:cNvSpPr txBox="1"/>
          <p:nvPr/>
        </p:nvSpPr>
        <p:spPr>
          <a:xfrm>
            <a:off x="4316213" y="4327367"/>
            <a:ext cx="504708" cy="307777"/>
          </a:xfrm>
          <a:prstGeom prst="rect">
            <a:avLst/>
          </a:prstGeom>
          <a:noFill/>
        </p:spPr>
        <p:txBody>
          <a:bodyPr wrap="square" rtlCol="0">
            <a:spAutoFit/>
          </a:bodyPr>
          <a:lstStyle/>
          <a:p>
            <a:r>
              <a:rPr lang="de-CH" sz="1400" b="0"/>
              <a:t>9 h</a:t>
            </a:r>
          </a:p>
        </p:txBody>
      </p:sp>
      <p:sp>
        <p:nvSpPr>
          <p:cNvPr id="30" name="Textfeld 29">
            <a:extLst>
              <a:ext uri="{FF2B5EF4-FFF2-40B4-BE49-F238E27FC236}">
                <a16:creationId xmlns:a16="http://schemas.microsoft.com/office/drawing/2014/main" id="{BE847B71-E7DA-4A4E-A8C5-BDC244F5B250}"/>
              </a:ext>
            </a:extLst>
          </p:cNvPr>
          <p:cNvSpPr txBox="1"/>
          <p:nvPr/>
        </p:nvSpPr>
        <p:spPr>
          <a:xfrm>
            <a:off x="5495304" y="4327367"/>
            <a:ext cx="532518" cy="307777"/>
          </a:xfrm>
          <a:prstGeom prst="rect">
            <a:avLst/>
          </a:prstGeom>
          <a:noFill/>
        </p:spPr>
        <p:txBody>
          <a:bodyPr wrap="none" rtlCol="0">
            <a:spAutoFit/>
          </a:bodyPr>
          <a:lstStyle/>
          <a:p>
            <a:r>
              <a:rPr lang="de-CH" sz="1400" b="0"/>
              <a:t>18 h</a:t>
            </a:r>
          </a:p>
        </p:txBody>
      </p:sp>
      <p:sp>
        <p:nvSpPr>
          <p:cNvPr id="31" name="Textfeld 30">
            <a:extLst>
              <a:ext uri="{FF2B5EF4-FFF2-40B4-BE49-F238E27FC236}">
                <a16:creationId xmlns:a16="http://schemas.microsoft.com/office/drawing/2014/main" id="{4DA269AC-30E5-4729-AC10-2D582FD88031}"/>
              </a:ext>
            </a:extLst>
          </p:cNvPr>
          <p:cNvSpPr txBox="1"/>
          <p:nvPr/>
        </p:nvSpPr>
        <p:spPr>
          <a:xfrm>
            <a:off x="6355528" y="4337786"/>
            <a:ext cx="532518" cy="307777"/>
          </a:xfrm>
          <a:prstGeom prst="rect">
            <a:avLst/>
          </a:prstGeom>
          <a:noFill/>
        </p:spPr>
        <p:txBody>
          <a:bodyPr wrap="none" rtlCol="0">
            <a:spAutoFit/>
          </a:bodyPr>
          <a:lstStyle/>
          <a:p>
            <a:r>
              <a:rPr lang="de-CH" sz="1400" b="0"/>
              <a:t>24 h</a:t>
            </a:r>
          </a:p>
        </p:txBody>
      </p:sp>
      <p:sp>
        <p:nvSpPr>
          <p:cNvPr id="32" name="Textfeld 31">
            <a:extLst>
              <a:ext uri="{FF2B5EF4-FFF2-40B4-BE49-F238E27FC236}">
                <a16:creationId xmlns:a16="http://schemas.microsoft.com/office/drawing/2014/main" id="{5EA9BA57-EB82-48A9-9358-32AB4DB11B5A}"/>
              </a:ext>
            </a:extLst>
          </p:cNvPr>
          <p:cNvSpPr txBox="1"/>
          <p:nvPr/>
        </p:nvSpPr>
        <p:spPr>
          <a:xfrm>
            <a:off x="7107696" y="4320541"/>
            <a:ext cx="532518" cy="307777"/>
          </a:xfrm>
          <a:prstGeom prst="rect">
            <a:avLst/>
          </a:prstGeom>
          <a:noFill/>
        </p:spPr>
        <p:txBody>
          <a:bodyPr wrap="none" rtlCol="0">
            <a:spAutoFit/>
          </a:bodyPr>
          <a:lstStyle/>
          <a:p>
            <a:r>
              <a:rPr lang="de-CH" sz="1400" b="0"/>
              <a:t>30 h</a:t>
            </a:r>
          </a:p>
        </p:txBody>
      </p:sp>
      <p:sp>
        <p:nvSpPr>
          <p:cNvPr id="33" name="Textfeld 32">
            <a:extLst>
              <a:ext uri="{FF2B5EF4-FFF2-40B4-BE49-F238E27FC236}">
                <a16:creationId xmlns:a16="http://schemas.microsoft.com/office/drawing/2014/main" id="{D2C3BF14-A4D6-4EBD-B8A3-3F6EFE5FDC41}"/>
              </a:ext>
            </a:extLst>
          </p:cNvPr>
          <p:cNvSpPr txBox="1"/>
          <p:nvPr/>
        </p:nvSpPr>
        <p:spPr>
          <a:xfrm>
            <a:off x="6804248" y="3658590"/>
            <a:ext cx="1132041" cy="338554"/>
          </a:xfrm>
          <a:prstGeom prst="rect">
            <a:avLst/>
          </a:prstGeom>
          <a:noFill/>
        </p:spPr>
        <p:txBody>
          <a:bodyPr wrap="none" rtlCol="0">
            <a:spAutoFit/>
          </a:bodyPr>
          <a:lstStyle/>
          <a:p>
            <a:r>
              <a:rPr lang="de-CH" sz="1600">
                <a:solidFill>
                  <a:srgbClr val="7030A0"/>
                </a:solidFill>
              </a:rPr>
              <a:t>Ovulation</a:t>
            </a:r>
          </a:p>
        </p:txBody>
      </p:sp>
      <p:sp>
        <p:nvSpPr>
          <p:cNvPr id="34" name="Textfeld 33">
            <a:extLst>
              <a:ext uri="{FF2B5EF4-FFF2-40B4-BE49-F238E27FC236}">
                <a16:creationId xmlns:a16="http://schemas.microsoft.com/office/drawing/2014/main" id="{A42ACF08-2EC4-41DB-AF12-23EF0B56AF44}"/>
              </a:ext>
            </a:extLst>
          </p:cNvPr>
          <p:cNvSpPr txBox="1"/>
          <p:nvPr/>
        </p:nvSpPr>
        <p:spPr>
          <a:xfrm>
            <a:off x="6881604" y="1041075"/>
            <a:ext cx="1885453" cy="584775"/>
          </a:xfrm>
          <a:prstGeom prst="rect">
            <a:avLst/>
          </a:prstGeom>
          <a:noFill/>
        </p:spPr>
        <p:txBody>
          <a:bodyPr wrap="none" rtlCol="0">
            <a:spAutoFit/>
          </a:bodyPr>
          <a:lstStyle/>
          <a:p>
            <a:r>
              <a:rPr lang="de-CH" sz="1600" dirty="0" err="1"/>
              <a:t>Going</a:t>
            </a:r>
            <a:r>
              <a:rPr lang="de-CH" sz="1600" dirty="0"/>
              <a:t> out </a:t>
            </a:r>
            <a:r>
              <a:rPr lang="de-CH" sz="1600" dirty="0" err="1"/>
              <a:t>of</a:t>
            </a:r>
            <a:r>
              <a:rPr lang="de-CH" sz="1600" dirty="0"/>
              <a:t> </a:t>
            </a:r>
            <a:r>
              <a:rPr lang="de-CH" sz="1600" dirty="0" err="1"/>
              <a:t>heat</a:t>
            </a:r>
            <a:endParaRPr lang="de-CH" sz="1600" dirty="0"/>
          </a:p>
          <a:p>
            <a:pPr algn="ctr"/>
            <a:r>
              <a:rPr lang="de-CH" sz="1600" dirty="0"/>
              <a:t>Day 2</a:t>
            </a:r>
          </a:p>
        </p:txBody>
      </p:sp>
      <p:sp>
        <p:nvSpPr>
          <p:cNvPr id="35" name="Textfeld 34">
            <a:extLst>
              <a:ext uri="{FF2B5EF4-FFF2-40B4-BE49-F238E27FC236}">
                <a16:creationId xmlns:a16="http://schemas.microsoft.com/office/drawing/2014/main" id="{363EC3EF-4661-4BF6-A9F5-1BDA6ADAE5E2}"/>
              </a:ext>
            </a:extLst>
          </p:cNvPr>
          <p:cNvSpPr txBox="1"/>
          <p:nvPr/>
        </p:nvSpPr>
        <p:spPr>
          <a:xfrm>
            <a:off x="4209199" y="1052246"/>
            <a:ext cx="1540806" cy="584775"/>
          </a:xfrm>
          <a:prstGeom prst="rect">
            <a:avLst/>
          </a:prstGeom>
          <a:noFill/>
        </p:spPr>
        <p:txBody>
          <a:bodyPr wrap="none" rtlCol="0">
            <a:spAutoFit/>
          </a:bodyPr>
          <a:lstStyle/>
          <a:p>
            <a:pPr algn="ctr"/>
            <a:r>
              <a:rPr lang="de-CH" sz="1600" dirty="0"/>
              <a:t>Standing </a:t>
            </a:r>
            <a:r>
              <a:rPr lang="de-CH" sz="1600" dirty="0" err="1"/>
              <a:t>heat</a:t>
            </a:r>
            <a:endParaRPr lang="de-CH" sz="1600" dirty="0"/>
          </a:p>
          <a:p>
            <a:pPr algn="ctr"/>
            <a:r>
              <a:rPr lang="de-CH" sz="1600" dirty="0"/>
              <a:t>Day 1</a:t>
            </a:r>
          </a:p>
        </p:txBody>
      </p:sp>
      <p:sp>
        <p:nvSpPr>
          <p:cNvPr id="36" name="Textfeld 35">
            <a:extLst>
              <a:ext uri="{FF2B5EF4-FFF2-40B4-BE49-F238E27FC236}">
                <a16:creationId xmlns:a16="http://schemas.microsoft.com/office/drawing/2014/main" id="{33CD4E05-B976-43A3-9885-9A4E6FBCC9A7}"/>
              </a:ext>
            </a:extLst>
          </p:cNvPr>
          <p:cNvSpPr txBox="1"/>
          <p:nvPr/>
        </p:nvSpPr>
        <p:spPr>
          <a:xfrm>
            <a:off x="865943" y="1054907"/>
            <a:ext cx="1861407" cy="584775"/>
          </a:xfrm>
          <a:prstGeom prst="rect">
            <a:avLst/>
          </a:prstGeom>
          <a:noFill/>
        </p:spPr>
        <p:txBody>
          <a:bodyPr wrap="none" rtlCol="0">
            <a:spAutoFit/>
          </a:bodyPr>
          <a:lstStyle/>
          <a:p>
            <a:pPr algn="ctr"/>
            <a:r>
              <a:rPr lang="de-CH" sz="1600" dirty="0"/>
              <a:t>Coming </a:t>
            </a:r>
            <a:r>
              <a:rPr lang="de-CH" sz="1600" dirty="0" err="1"/>
              <a:t>into</a:t>
            </a:r>
            <a:r>
              <a:rPr lang="de-CH" sz="1600" dirty="0"/>
              <a:t> </a:t>
            </a:r>
            <a:r>
              <a:rPr lang="de-CH" sz="1600" dirty="0" err="1"/>
              <a:t>heat</a:t>
            </a:r>
            <a:endParaRPr lang="de-CH" sz="1600" dirty="0"/>
          </a:p>
          <a:p>
            <a:pPr algn="ctr"/>
            <a:r>
              <a:rPr lang="de-CH" sz="1600" dirty="0"/>
              <a:t>(Day 21)</a:t>
            </a:r>
          </a:p>
        </p:txBody>
      </p:sp>
      <p:sp>
        <p:nvSpPr>
          <p:cNvPr id="37" name="Textfeld 22">
            <a:extLst>
              <a:ext uri="{FF2B5EF4-FFF2-40B4-BE49-F238E27FC236}">
                <a16:creationId xmlns:a16="http://schemas.microsoft.com/office/drawing/2014/main" id="{BAA7A3A1-E81A-423E-A96B-AB216376CA7D}"/>
              </a:ext>
            </a:extLst>
          </p:cNvPr>
          <p:cNvSpPr txBox="1"/>
          <p:nvPr/>
        </p:nvSpPr>
        <p:spPr>
          <a:xfrm>
            <a:off x="3863123" y="5699471"/>
            <a:ext cx="2259658" cy="276999"/>
          </a:xfrm>
          <a:prstGeom prst="rect">
            <a:avLst/>
          </a:prstGeom>
          <a:solidFill>
            <a:schemeClr val="accent2">
              <a:lumMod val="40000"/>
              <a:lumOff val="60000"/>
            </a:schemeClr>
          </a:solidFill>
        </p:spPr>
        <p:txBody>
          <a:bodyPr wrap="none" rtlCol="0">
            <a:spAutoFit/>
          </a:bodyPr>
          <a:lstStyle/>
          <a:p>
            <a:r>
              <a:rPr lang="de-CH" sz="1200" b="0"/>
              <a:t>Time </a:t>
            </a:r>
            <a:r>
              <a:rPr lang="de-CH" sz="1200" b="0" err="1"/>
              <a:t>for</a:t>
            </a:r>
            <a:r>
              <a:rPr lang="de-CH" sz="1200" b="0"/>
              <a:t> </a:t>
            </a:r>
            <a:r>
              <a:rPr lang="de-CH" sz="1200" b="0" err="1"/>
              <a:t>insemination</a:t>
            </a:r>
            <a:r>
              <a:rPr lang="de-CH" sz="1200" b="0"/>
              <a:t> </a:t>
            </a:r>
            <a:r>
              <a:rPr lang="de-CH" sz="1200" b="0" err="1"/>
              <a:t>by</a:t>
            </a:r>
            <a:r>
              <a:rPr lang="de-CH" sz="1200" b="0"/>
              <a:t> a </a:t>
            </a:r>
            <a:r>
              <a:rPr lang="de-CH" sz="1200" b="0" err="1"/>
              <a:t>bull</a:t>
            </a:r>
            <a:endParaRPr lang="de-CH" sz="1200" b="0"/>
          </a:p>
        </p:txBody>
      </p:sp>
      <p:cxnSp>
        <p:nvCxnSpPr>
          <p:cNvPr id="38" name="Gerader Verbinder 4">
            <a:extLst>
              <a:ext uri="{FF2B5EF4-FFF2-40B4-BE49-F238E27FC236}">
                <a16:creationId xmlns:a16="http://schemas.microsoft.com/office/drawing/2014/main" id="{91B2E1EE-C499-4D3F-8F71-746B3318C4C5}"/>
              </a:ext>
            </a:extLst>
          </p:cNvPr>
          <p:cNvCxnSpPr>
            <a:cxnSpLocks/>
          </p:cNvCxnSpPr>
          <p:nvPr/>
        </p:nvCxnSpPr>
        <p:spPr bwMode="auto">
          <a:xfrm>
            <a:off x="6643903" y="1114088"/>
            <a:ext cx="0" cy="3212813"/>
          </a:xfrm>
          <a:prstGeom prst="line">
            <a:avLst/>
          </a:prstGeom>
          <a:solidFill>
            <a:schemeClr val="accent1"/>
          </a:solidFill>
          <a:ln w="9525" cap="flat" cmpd="sng" algn="ctr">
            <a:solidFill>
              <a:schemeClr val="tx1"/>
            </a:solidFill>
            <a:prstDash val="solid"/>
            <a:round/>
            <a:headEnd type="none" w="sm" len="sm"/>
            <a:tailEnd type="none" w="sm" len="sm"/>
          </a:ln>
          <a:effectLst/>
        </p:spPr>
      </p:cxnSp>
      <p:sp>
        <p:nvSpPr>
          <p:cNvPr id="16" name="Arrow: Down 15">
            <a:extLst>
              <a:ext uri="{FF2B5EF4-FFF2-40B4-BE49-F238E27FC236}">
                <a16:creationId xmlns:a16="http://schemas.microsoft.com/office/drawing/2014/main" id="{38BCE0C7-17F5-4581-977A-0C979ACBBE38}"/>
              </a:ext>
            </a:extLst>
          </p:cNvPr>
          <p:cNvSpPr/>
          <p:nvPr/>
        </p:nvSpPr>
        <p:spPr bwMode="auto">
          <a:xfrm rot="10800000">
            <a:off x="7178431" y="3966228"/>
            <a:ext cx="391047" cy="338554"/>
          </a:xfrm>
          <a:prstGeom prst="downArrow">
            <a:avLst/>
          </a:prstGeom>
          <a:solidFill>
            <a:srgbClr val="CC99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40" name="Geschweifte Klammer links 21">
            <a:extLst>
              <a:ext uri="{FF2B5EF4-FFF2-40B4-BE49-F238E27FC236}">
                <a16:creationId xmlns:a16="http://schemas.microsoft.com/office/drawing/2014/main" id="{A3ABF4EE-ED0A-4930-AF00-ED6695A88C00}"/>
              </a:ext>
            </a:extLst>
          </p:cNvPr>
          <p:cNvSpPr/>
          <p:nvPr/>
        </p:nvSpPr>
        <p:spPr bwMode="auto">
          <a:xfrm rot="5400000" flipH="1">
            <a:off x="4898771" y="3863874"/>
            <a:ext cx="188363" cy="3334559"/>
          </a:xfrm>
          <a:prstGeom prst="leftBrace">
            <a:avLst>
              <a:gd name="adj1" fmla="val 97742"/>
              <a:gd name="adj2" fmla="val 50000"/>
            </a:avLst>
          </a:prstGeom>
          <a:noFill/>
          <a:ln w="1905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cxnSp>
        <p:nvCxnSpPr>
          <p:cNvPr id="4" name="Straight Arrow Connector 3">
            <a:extLst>
              <a:ext uri="{FF2B5EF4-FFF2-40B4-BE49-F238E27FC236}">
                <a16:creationId xmlns:a16="http://schemas.microsoft.com/office/drawing/2014/main" id="{6A9E9007-B352-47CD-8B3C-6D161BA69EE1}"/>
              </a:ext>
            </a:extLst>
          </p:cNvPr>
          <p:cNvCxnSpPr/>
          <p:nvPr/>
        </p:nvCxnSpPr>
        <p:spPr bwMode="auto">
          <a:xfrm>
            <a:off x="7936289" y="4320541"/>
            <a:ext cx="848936" cy="0"/>
          </a:xfrm>
          <a:prstGeom prst="straightConnector1">
            <a:avLst/>
          </a:prstGeom>
          <a:solidFill>
            <a:schemeClr val="accent1"/>
          </a:solidFill>
          <a:ln w="12700" cap="flat" cmpd="sng" algn="ctr">
            <a:solidFill>
              <a:schemeClr val="tx1"/>
            </a:solidFill>
            <a:prstDash val="dash"/>
            <a:round/>
            <a:headEnd type="none" w="sm" len="sm"/>
            <a:tailEnd type="triangle"/>
          </a:ln>
          <a:effectLst/>
        </p:spPr>
      </p:cxnSp>
      <p:cxnSp>
        <p:nvCxnSpPr>
          <p:cNvPr id="41" name="Straight Arrow Connector 40">
            <a:extLst>
              <a:ext uri="{FF2B5EF4-FFF2-40B4-BE49-F238E27FC236}">
                <a16:creationId xmlns:a16="http://schemas.microsoft.com/office/drawing/2014/main" id="{91C9FB02-BC4F-4693-92E5-C581352C31B1}"/>
              </a:ext>
            </a:extLst>
          </p:cNvPr>
          <p:cNvCxnSpPr>
            <a:cxnSpLocks/>
          </p:cNvCxnSpPr>
          <p:nvPr/>
        </p:nvCxnSpPr>
        <p:spPr bwMode="auto">
          <a:xfrm>
            <a:off x="251521" y="4295524"/>
            <a:ext cx="387193" cy="0"/>
          </a:xfrm>
          <a:prstGeom prst="straightConnector1">
            <a:avLst/>
          </a:prstGeom>
          <a:solidFill>
            <a:schemeClr val="accent1"/>
          </a:solidFill>
          <a:ln w="12700" cap="flat" cmpd="sng" algn="ctr">
            <a:solidFill>
              <a:schemeClr val="tx1"/>
            </a:solidFill>
            <a:prstDash val="dash"/>
            <a:round/>
            <a:headEnd type="none" w="sm" len="sm"/>
            <a:tailEnd type="triangle"/>
          </a:ln>
          <a:effectLst/>
        </p:spPr>
      </p:cxnSp>
    </p:spTree>
    <p:extLst>
      <p:ext uri="{BB962C8B-B14F-4D97-AF65-F5344CB8AC3E}">
        <p14:creationId xmlns:p14="http://schemas.microsoft.com/office/powerpoint/2010/main" val="3423293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1 - </a:t>
            </a:r>
            <a:r>
              <a:rPr lang="de-DE" err="1">
                <a:ea typeface="ＭＳ Ｐゴシック"/>
              </a:rPr>
              <a:t>Introduction</a:t>
            </a:r>
            <a:endParaRPr lang="de-DE"/>
          </a:p>
        </p:txBody>
      </p:sp>
    </p:spTree>
    <p:extLst>
      <p:ext uri="{BB962C8B-B14F-4D97-AF65-F5344CB8AC3E}">
        <p14:creationId xmlns:p14="http://schemas.microsoft.com/office/powerpoint/2010/main" val="2007977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5 - Housing</a:t>
            </a:r>
            <a:endParaRPr lang="de-DE"/>
          </a:p>
        </p:txBody>
      </p:sp>
    </p:spTree>
    <p:extLst>
      <p:ext uri="{BB962C8B-B14F-4D97-AF65-F5344CB8AC3E}">
        <p14:creationId xmlns:p14="http://schemas.microsoft.com/office/powerpoint/2010/main" val="172534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1226-F98A-4E21-9E81-453533DCA20F}"/>
              </a:ext>
            </a:extLst>
          </p:cNvPr>
          <p:cNvSpPr>
            <a:spLocks noGrp="1"/>
          </p:cNvSpPr>
          <p:nvPr>
            <p:ph type="title"/>
          </p:nvPr>
        </p:nvSpPr>
        <p:spPr/>
        <p:txBody>
          <a:bodyPr/>
          <a:lstStyle/>
          <a:p>
            <a:r>
              <a:rPr lang="en-US"/>
              <a:t>Diversity of housing systems for cattle</a:t>
            </a:r>
          </a:p>
        </p:txBody>
      </p:sp>
      <p:pic>
        <p:nvPicPr>
          <p:cNvPr id="5" name="Grafik 4" descr="Ein Bild, das draußen, Himmel, Baum, Gelände enthält.&#10;&#10;Beschreibung automatisch generiert.">
            <a:extLst>
              <a:ext uri="{FF2B5EF4-FFF2-40B4-BE49-F238E27FC236}">
                <a16:creationId xmlns:a16="http://schemas.microsoft.com/office/drawing/2014/main" id="{4C9DF662-CA86-482B-A0B8-05710EEE41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472478" y="1497247"/>
            <a:ext cx="3758488" cy="1945952"/>
          </a:xfrm>
          <a:prstGeom prst="rect">
            <a:avLst/>
          </a:prstGeom>
          <a:noFill/>
          <a:ln w="9525">
            <a:noFill/>
            <a:miter lim="800000"/>
            <a:headEnd/>
            <a:tailEnd/>
          </a:ln>
        </p:spPr>
      </p:pic>
      <p:sp>
        <p:nvSpPr>
          <p:cNvPr id="6" name="Rechteck 7">
            <a:extLst>
              <a:ext uri="{FF2B5EF4-FFF2-40B4-BE49-F238E27FC236}">
                <a16:creationId xmlns:a16="http://schemas.microsoft.com/office/drawing/2014/main" id="{E3A887E7-FC9F-45D1-955B-2ACEE59AACAA}"/>
              </a:ext>
            </a:extLst>
          </p:cNvPr>
          <p:cNvSpPr/>
          <p:nvPr/>
        </p:nvSpPr>
        <p:spPr>
          <a:xfrm>
            <a:off x="353119" y="953865"/>
            <a:ext cx="3997206" cy="37046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pPr>
            <a:r>
              <a:rPr lang="en-US" sz="1600" dirty="0">
                <a:latin typeface="+mn-lt"/>
                <a:ea typeface="ＭＳ Ｐゴシック"/>
                <a:cs typeface="Arial"/>
              </a:rPr>
              <a:t>Enclosure for cattle, sheep and goats (Kenya)</a:t>
            </a:r>
            <a:endParaRPr lang="en-US" sz="1600" dirty="0">
              <a:ea typeface="ＭＳ Ｐゴシック"/>
              <a:cs typeface="Arial"/>
            </a:endParaRPr>
          </a:p>
        </p:txBody>
      </p:sp>
      <p:sp>
        <p:nvSpPr>
          <p:cNvPr id="7" name="Rechteck 8">
            <a:extLst>
              <a:ext uri="{FF2B5EF4-FFF2-40B4-BE49-F238E27FC236}">
                <a16:creationId xmlns:a16="http://schemas.microsoft.com/office/drawing/2014/main" id="{E665ABD9-C94F-476D-BDFE-7AE80AC33AB5}"/>
              </a:ext>
            </a:extLst>
          </p:cNvPr>
          <p:cNvSpPr/>
          <p:nvPr/>
        </p:nvSpPr>
        <p:spPr>
          <a:xfrm>
            <a:off x="3005269" y="3463569"/>
            <a:ext cx="1466720" cy="32993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pPr>
            <a:r>
              <a:rPr lang="en-US" sz="1100" b="0">
                <a:latin typeface="Arial"/>
                <a:ea typeface="ＭＳ Ｐゴシック"/>
                <a:cs typeface="Arial"/>
              </a:rPr>
              <a:t>Photo: Oscar Silali</a:t>
            </a:r>
            <a:endParaRPr lang="en-US" sz="1100" b="0">
              <a:ea typeface="ＭＳ Ｐゴシック"/>
              <a:cs typeface="Arial"/>
            </a:endParaRPr>
          </a:p>
        </p:txBody>
      </p:sp>
      <p:pic>
        <p:nvPicPr>
          <p:cNvPr id="8" name="Picture 7">
            <a:extLst>
              <a:ext uri="{FF2B5EF4-FFF2-40B4-BE49-F238E27FC236}">
                <a16:creationId xmlns:a16="http://schemas.microsoft.com/office/drawing/2014/main" id="{5EFEF612-CA71-4684-9727-8F365A3CD2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13036" y="1461392"/>
            <a:ext cx="3279637" cy="1945952"/>
          </a:xfrm>
          <a:prstGeom prst="rect">
            <a:avLst/>
          </a:prstGeom>
        </p:spPr>
      </p:pic>
      <p:sp>
        <p:nvSpPr>
          <p:cNvPr id="9" name="Rechteck 7">
            <a:extLst>
              <a:ext uri="{FF2B5EF4-FFF2-40B4-BE49-F238E27FC236}">
                <a16:creationId xmlns:a16="http://schemas.microsoft.com/office/drawing/2014/main" id="{8ADCA972-CE12-4B43-9952-F9BEC331C4BA}"/>
              </a:ext>
            </a:extLst>
          </p:cNvPr>
          <p:cNvSpPr/>
          <p:nvPr/>
        </p:nvSpPr>
        <p:spPr>
          <a:xfrm>
            <a:off x="4824662" y="1047054"/>
            <a:ext cx="3456384" cy="370461"/>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pPr>
            <a:r>
              <a:rPr lang="en-US" sz="1600" dirty="0">
                <a:latin typeface="+mn-lt"/>
                <a:ea typeface="ＭＳ Ｐゴシック"/>
                <a:cs typeface="Arial"/>
              </a:rPr>
              <a:t>Mobile kraal (Botswana)</a:t>
            </a:r>
            <a:endParaRPr lang="en-US" sz="1600" dirty="0">
              <a:ea typeface="ＭＳ Ｐゴシック"/>
              <a:cs typeface="Arial"/>
            </a:endParaRPr>
          </a:p>
        </p:txBody>
      </p:sp>
      <p:sp>
        <p:nvSpPr>
          <p:cNvPr id="10" name="Rechteck 8">
            <a:extLst>
              <a:ext uri="{FF2B5EF4-FFF2-40B4-BE49-F238E27FC236}">
                <a16:creationId xmlns:a16="http://schemas.microsoft.com/office/drawing/2014/main" id="{1113C495-307F-49A6-A3B6-9DCBE7B3704E}"/>
              </a:ext>
            </a:extLst>
          </p:cNvPr>
          <p:cNvSpPr/>
          <p:nvPr/>
        </p:nvSpPr>
        <p:spPr>
          <a:xfrm>
            <a:off x="5685753" y="3442642"/>
            <a:ext cx="2560684" cy="32993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algn="r" defTabSz="623888">
              <a:spcBef>
                <a:spcPct val="10000"/>
              </a:spcBef>
              <a:spcAft>
                <a:spcPct val="10000"/>
              </a:spcAft>
            </a:pPr>
            <a:r>
              <a:rPr lang="en-US" sz="1100" b="0">
                <a:latin typeface="Arial"/>
                <a:ea typeface="ＭＳ Ｐゴシック"/>
                <a:cs typeface="Arial"/>
              </a:rPr>
              <a:t>Photo: Mareike Voigts</a:t>
            </a:r>
            <a:endParaRPr lang="en-US" sz="1100" b="0">
              <a:ea typeface="ＭＳ Ｐゴシック"/>
              <a:cs typeface="Arial"/>
            </a:endParaRPr>
          </a:p>
        </p:txBody>
      </p:sp>
      <p:sp>
        <p:nvSpPr>
          <p:cNvPr id="11" name="Rechteck 8">
            <a:extLst>
              <a:ext uri="{FF2B5EF4-FFF2-40B4-BE49-F238E27FC236}">
                <a16:creationId xmlns:a16="http://schemas.microsoft.com/office/drawing/2014/main" id="{003ACA26-D145-41A7-BE1B-E53EAE08AF35}"/>
              </a:ext>
            </a:extLst>
          </p:cNvPr>
          <p:cNvSpPr/>
          <p:nvPr/>
        </p:nvSpPr>
        <p:spPr>
          <a:xfrm>
            <a:off x="4846268" y="3808427"/>
            <a:ext cx="3987800" cy="191322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Mobile kraal/</a:t>
            </a:r>
            <a:r>
              <a:rPr lang="en-US" sz="1600" b="0" dirty="0" err="1">
                <a:latin typeface="+mn-lt"/>
                <a:ea typeface="ＭＳ Ｐゴシック"/>
              </a:rPr>
              <a:t>boma</a:t>
            </a:r>
            <a:r>
              <a:rPr lang="en-US" sz="1600" b="0" dirty="0">
                <a:latin typeface="+mn-lt"/>
                <a:ea typeface="ＭＳ Ｐゴシック"/>
              </a:rPr>
              <a:t> of the Herding for Hope, CLAWS* project in Botswana </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Movable fence</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Protection of cattle from wildlife</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As predators cannot see through, </a:t>
            </a:r>
            <a:br>
              <a:rPr lang="en-US" sz="1600" b="0" dirty="0">
                <a:latin typeface="+mn-lt"/>
                <a:ea typeface="ＭＳ Ｐゴシック"/>
              </a:rPr>
            </a:br>
            <a:r>
              <a:rPr lang="en-US" sz="1600" b="0" dirty="0">
                <a:latin typeface="+mn-lt"/>
                <a:ea typeface="ＭＳ Ｐゴシック"/>
              </a:rPr>
              <a:t>they will not enter the enclosure.</a:t>
            </a:r>
          </a:p>
        </p:txBody>
      </p:sp>
      <p:sp>
        <p:nvSpPr>
          <p:cNvPr id="12" name="Rechteck 8">
            <a:extLst>
              <a:ext uri="{FF2B5EF4-FFF2-40B4-BE49-F238E27FC236}">
                <a16:creationId xmlns:a16="http://schemas.microsoft.com/office/drawing/2014/main" id="{785EF865-9E69-47CF-8AAD-0CD8130B67CF}"/>
              </a:ext>
            </a:extLst>
          </p:cNvPr>
          <p:cNvSpPr/>
          <p:nvPr/>
        </p:nvSpPr>
        <p:spPr>
          <a:xfrm>
            <a:off x="6592624" y="5668971"/>
            <a:ext cx="2119836" cy="329930"/>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algn="r" defTabSz="623888">
              <a:spcBef>
                <a:spcPct val="10000"/>
              </a:spcBef>
              <a:spcAft>
                <a:spcPct val="10000"/>
              </a:spcAft>
            </a:pPr>
            <a:r>
              <a:rPr lang="en-US" sz="1100" b="0">
                <a:latin typeface="Arial"/>
                <a:ea typeface="ＭＳ Ｐゴシック"/>
                <a:cs typeface="Arial"/>
              </a:rPr>
              <a:t>*www.clawsconservancy.org</a:t>
            </a:r>
            <a:endParaRPr lang="en-US" sz="1100" b="0">
              <a:ea typeface="ＭＳ Ｐゴシック"/>
              <a:cs typeface="Arial"/>
            </a:endParaRPr>
          </a:p>
        </p:txBody>
      </p:sp>
      <p:sp>
        <p:nvSpPr>
          <p:cNvPr id="13" name="Rechteck 8">
            <a:extLst>
              <a:ext uri="{FF2B5EF4-FFF2-40B4-BE49-F238E27FC236}">
                <a16:creationId xmlns:a16="http://schemas.microsoft.com/office/drawing/2014/main" id="{41F30BD8-05F0-4603-AB36-67998515B381}"/>
              </a:ext>
            </a:extLst>
          </p:cNvPr>
          <p:cNvSpPr/>
          <p:nvPr/>
        </p:nvSpPr>
        <p:spPr>
          <a:xfrm>
            <a:off x="309932" y="3789040"/>
            <a:ext cx="4418046" cy="191322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Fixed enclosure made of wood</a:t>
            </a:r>
          </a:p>
          <a:p>
            <a:pPr marL="252000" indent="-252000" defTabSz="623888">
              <a:spcBef>
                <a:spcPts val="0"/>
              </a:spcBef>
              <a:spcAft>
                <a:spcPts val="600"/>
              </a:spcAft>
              <a:buClr>
                <a:schemeClr val="tx1"/>
              </a:buClr>
              <a:buSzPct val="100000"/>
              <a:buFont typeface="Arial" panose="020B0604020202020204" pitchFamily="34" charset="0"/>
              <a:buChar char="•"/>
            </a:pPr>
            <a:r>
              <a:rPr lang="en-US" sz="1600" b="0" dirty="0">
                <a:latin typeface="+mn-lt"/>
                <a:ea typeface="ＭＳ Ｐゴシック"/>
              </a:rPr>
              <a:t>Nomadic pastoralists</a:t>
            </a:r>
          </a:p>
          <a:p>
            <a:pPr marL="252000" indent="-252000" defTabSz="623888">
              <a:spcBef>
                <a:spcPts val="0"/>
              </a:spcBef>
              <a:spcAft>
                <a:spcPts val="600"/>
              </a:spcAft>
              <a:buClr>
                <a:schemeClr val="tx1"/>
              </a:buClr>
              <a:buSzPct val="100000"/>
              <a:buFont typeface="Arial" panose="020B0604020202020204" pitchFamily="34" charset="0"/>
              <a:buChar char="•"/>
            </a:pPr>
            <a:r>
              <a:rPr lang="en-GB" sz="1600" b="0" dirty="0">
                <a:latin typeface="+mn-lt"/>
                <a:ea typeface="ＭＳ Ｐゴシック"/>
              </a:rPr>
              <a:t>The herd grazes for several hours during the day and stays in the enclosure at night.</a:t>
            </a:r>
          </a:p>
          <a:p>
            <a:pPr marL="252000" indent="-252000" defTabSz="623888">
              <a:spcBef>
                <a:spcPts val="0"/>
              </a:spcBef>
              <a:spcAft>
                <a:spcPts val="600"/>
              </a:spcAft>
              <a:buClr>
                <a:schemeClr val="tx1"/>
              </a:buClr>
              <a:buSzPct val="100000"/>
              <a:buFont typeface="Arial" panose="020B0604020202020204" pitchFamily="34" charset="0"/>
              <a:buChar char="•"/>
            </a:pPr>
            <a:r>
              <a:rPr lang="de-CH" sz="1600" b="0" dirty="0">
                <a:latin typeface="+mn-lt"/>
                <a:ea typeface="ＭＳ Ｐゴシック"/>
              </a:rPr>
              <a:t>S</a:t>
            </a:r>
            <a:r>
              <a:rPr lang="en-GB" sz="1600" b="0" dirty="0" err="1">
                <a:latin typeface="+mn-lt"/>
                <a:ea typeface="ＭＳ Ｐゴシック"/>
              </a:rPr>
              <a:t>ome</a:t>
            </a:r>
            <a:r>
              <a:rPr lang="en-GB" sz="1600" b="0" dirty="0">
                <a:latin typeface="+mn-lt"/>
                <a:ea typeface="ＭＳ Ｐゴシック"/>
              </a:rPr>
              <a:t> farmers move from one location to another (seasonal nomadic movement).</a:t>
            </a:r>
            <a:endParaRPr lang="en-US" sz="1600" b="0" dirty="0">
              <a:latin typeface="+mn-lt"/>
              <a:ea typeface="ＭＳ Ｐゴシック"/>
            </a:endParaRPr>
          </a:p>
        </p:txBody>
      </p:sp>
    </p:spTree>
    <p:extLst>
      <p:ext uri="{BB962C8B-B14F-4D97-AF65-F5344CB8AC3E}">
        <p14:creationId xmlns:p14="http://schemas.microsoft.com/office/powerpoint/2010/main" val="260165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el 1">
            <a:extLst>
              <a:ext uri="{FF2B5EF4-FFF2-40B4-BE49-F238E27FC236}">
                <a16:creationId xmlns:a16="http://schemas.microsoft.com/office/drawing/2014/main" id="{9F949072-7F00-4B79-A27D-5B8FFBAE28AC}"/>
              </a:ext>
            </a:extLst>
          </p:cNvPr>
          <p:cNvSpPr txBox="1">
            <a:spLocks/>
          </p:cNvSpPr>
          <p:nvPr/>
        </p:nvSpPr>
        <p:spPr bwMode="auto">
          <a:xfrm>
            <a:off x="536575" y="228600"/>
            <a:ext cx="8251825" cy="717550"/>
          </a:xfrm>
          <a:prstGeom prst="rect">
            <a:avLst/>
          </a:prstGeom>
          <a:noFill/>
          <a:ln w="9525">
            <a:noFill/>
            <a:miter lim="800000"/>
            <a:headEnd/>
            <a:tailEnd/>
          </a:ln>
        </p:spPr>
        <p:txBody>
          <a:bodyPr vert="horz" wrap="square" lIns="0" tIns="0" rIns="92075" bIns="46038" numCol="1" anchor="ctr" anchorCtr="0" compatLnSpc="1">
            <a:prstTxWarp prst="textNoShape">
              <a:avLst/>
            </a:prstTxWarp>
          </a:bodyPr>
          <a:lst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a:lstStyle>
          <a:p>
            <a:r>
              <a:rPr lang="de-DE" kern="0" err="1">
                <a:ea typeface="ＭＳ Ｐゴシック"/>
              </a:rPr>
              <a:t>Cattle</a:t>
            </a:r>
            <a:r>
              <a:rPr lang="de-DE" kern="0">
                <a:ea typeface="ＭＳ Ｐゴシック"/>
              </a:rPr>
              <a:t> </a:t>
            </a:r>
            <a:r>
              <a:rPr lang="de-DE" kern="0" err="1">
                <a:ea typeface="ＭＳ Ｐゴシック"/>
              </a:rPr>
              <a:t>sheds</a:t>
            </a:r>
            <a:r>
              <a:rPr lang="de-DE" kern="0">
                <a:ea typeface="ＭＳ Ｐゴシック"/>
              </a:rPr>
              <a:t> </a:t>
            </a:r>
            <a:r>
              <a:rPr lang="de-DE" kern="0" err="1">
                <a:ea typeface="ＭＳ Ｐゴシック"/>
              </a:rPr>
              <a:t>checklist</a:t>
            </a:r>
            <a:endParaRPr lang="de-DE" kern="0"/>
          </a:p>
        </p:txBody>
      </p:sp>
      <p:pic>
        <p:nvPicPr>
          <p:cNvPr id="3" name="Grafik 2">
            <a:extLst>
              <a:ext uri="{FF2B5EF4-FFF2-40B4-BE49-F238E27FC236}">
                <a16:creationId xmlns:a16="http://schemas.microsoft.com/office/drawing/2014/main" id="{4E596707-7D21-48C6-B75F-C4E93494F3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1364" y="994329"/>
            <a:ext cx="8104697" cy="2254897"/>
          </a:xfrm>
          <a:prstGeom prst="rect">
            <a:avLst/>
          </a:prstGeom>
        </p:spPr>
      </p:pic>
      <p:sp>
        <p:nvSpPr>
          <p:cNvPr id="54" name="Rechteck 6">
            <a:extLst>
              <a:ext uri="{FF2B5EF4-FFF2-40B4-BE49-F238E27FC236}">
                <a16:creationId xmlns:a16="http://schemas.microsoft.com/office/drawing/2014/main" id="{5C0E629B-86C1-42E0-A47D-7667906A74AE}"/>
              </a:ext>
            </a:extLst>
          </p:cNvPr>
          <p:cNvSpPr/>
          <p:nvPr/>
        </p:nvSpPr>
        <p:spPr>
          <a:xfrm>
            <a:off x="410812" y="3249227"/>
            <a:ext cx="8251824" cy="2852886"/>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216000" rIns="180000" bIns="216000" numCol="2" spcCol="180000" anchor="ctr" anchorCtr="0" compatLnSpc="1">
            <a:prstTxWarp prst="textNoShape">
              <a:avLst/>
            </a:prstTxWarp>
          </a:bodyPr>
          <a:lstStyle/>
          <a:p>
            <a:pPr marL="251460" indent="-251460" defTabSz="623888">
              <a:spcBef>
                <a:spcPct val="10000"/>
              </a:spcBef>
              <a:spcAft>
                <a:spcPct val="10000"/>
              </a:spcAft>
              <a:buClr>
                <a:schemeClr val="tx1"/>
              </a:buClr>
              <a:buSzPct val="100000"/>
              <a:buFont typeface="Arial"/>
              <a:buChar char="•"/>
            </a:pPr>
            <a:r>
              <a:rPr lang="en-US" sz="1600" b="0" dirty="0">
                <a:latin typeface="+mn-lt"/>
                <a:ea typeface="ＭＳ Ｐゴシック"/>
                <a:cs typeface="Arial"/>
              </a:rPr>
              <a:t>Is there a roof to protect animals from the sun?</a:t>
            </a:r>
            <a:endParaRPr lang="en-US" dirty="0"/>
          </a:p>
          <a:p>
            <a:pPr marL="251460" indent="-251460" defTabSz="623888">
              <a:spcBef>
                <a:spcPct val="10000"/>
              </a:spcBef>
              <a:spcAft>
                <a:spcPct val="10000"/>
              </a:spcAft>
              <a:buClr>
                <a:schemeClr val="tx1"/>
              </a:buClr>
              <a:buSzPct val="100000"/>
              <a:buFont typeface="Arial"/>
              <a:buChar char="•"/>
            </a:pPr>
            <a:r>
              <a:rPr lang="en-US" sz="1600" b="0" dirty="0">
                <a:latin typeface="+mn-lt"/>
                <a:ea typeface="ＭＳ Ｐゴシック"/>
                <a:cs typeface="Arial"/>
              </a:rPr>
              <a:t>Is there enough fresh air and light?</a:t>
            </a:r>
            <a:endParaRPr lang="en-US" sz="1600" b="0" dirty="0">
              <a:latin typeface="+mn-lt"/>
              <a:ea typeface="ＭＳ Ｐゴシック" charset="-128"/>
              <a:cs typeface="Arial"/>
            </a:endParaRPr>
          </a:p>
          <a:p>
            <a:pPr marL="251460" indent="-251460" defTabSz="623888">
              <a:spcBef>
                <a:spcPct val="10000"/>
              </a:spcBef>
              <a:spcAft>
                <a:spcPct val="10000"/>
              </a:spcAft>
              <a:buFont typeface="Arial"/>
              <a:buChar char="•"/>
            </a:pPr>
            <a:r>
              <a:rPr lang="en-US" sz="1600" b="0" dirty="0">
                <a:latin typeface="+mn-lt"/>
                <a:ea typeface="ＭＳ Ｐゴシック"/>
                <a:cs typeface="Arial"/>
              </a:rPr>
              <a:t>Is the floor not slippery?</a:t>
            </a:r>
          </a:p>
          <a:p>
            <a:pPr marL="251460" indent="-251460" defTabSz="623888">
              <a:spcBef>
                <a:spcPct val="10000"/>
              </a:spcBef>
              <a:spcAft>
                <a:spcPct val="10000"/>
              </a:spcAft>
              <a:buFont typeface="Arial"/>
              <a:buChar char="•"/>
            </a:pPr>
            <a:r>
              <a:rPr lang="en-US" sz="1600" b="0" dirty="0">
                <a:latin typeface="+mn-lt"/>
                <a:ea typeface="ＭＳ Ｐゴシック"/>
                <a:cs typeface="Arial"/>
              </a:rPr>
              <a:t>Is there enough space for every cow to lie down?</a:t>
            </a:r>
          </a:p>
          <a:p>
            <a:pPr marL="251460" indent="-251460" defTabSz="623888">
              <a:spcBef>
                <a:spcPct val="10000"/>
              </a:spcBef>
              <a:spcAft>
                <a:spcPct val="10000"/>
              </a:spcAft>
              <a:buFont typeface="Arial"/>
              <a:buChar char="•"/>
            </a:pPr>
            <a:r>
              <a:rPr lang="en-US" sz="1600" b="0" dirty="0">
                <a:latin typeface="+mn-lt"/>
                <a:ea typeface="ＭＳ Ｐゴシック"/>
                <a:cs typeface="Arial"/>
              </a:rPr>
              <a:t>Is the ground of the resting area soft and not wet?</a:t>
            </a:r>
          </a:p>
          <a:p>
            <a:pPr marL="251460" indent="-251460" defTabSz="623888">
              <a:spcBef>
                <a:spcPct val="10000"/>
              </a:spcBef>
              <a:spcAft>
                <a:spcPct val="10000"/>
              </a:spcAft>
              <a:buFont typeface="Arial"/>
              <a:buChar char="•"/>
            </a:pPr>
            <a:endParaRPr lang="en-US" sz="1600" b="0" dirty="0">
              <a:latin typeface="+mn-lt"/>
              <a:ea typeface="ＭＳ Ｐゴシック"/>
              <a:cs typeface="Arial"/>
            </a:endParaRPr>
          </a:p>
          <a:p>
            <a:pPr marL="251460" indent="-251460" defTabSz="623888">
              <a:spcBef>
                <a:spcPct val="10000"/>
              </a:spcBef>
              <a:spcAft>
                <a:spcPct val="10000"/>
              </a:spcAft>
              <a:buFont typeface="Arial"/>
              <a:buChar char="•"/>
            </a:pPr>
            <a:r>
              <a:rPr lang="en-US" sz="1600" b="0" dirty="0">
                <a:latin typeface="+mn-lt"/>
                <a:ea typeface="ＭＳ Ｐゴシック"/>
                <a:cs typeface="Arial"/>
              </a:rPr>
              <a:t>Is there a place wh</a:t>
            </a:r>
            <a:r>
              <a:rPr lang="en-US" sz="1600" b="0" dirty="0">
                <a:solidFill>
                  <a:schemeClr val="bg2"/>
                </a:solidFill>
                <a:latin typeface="+mn-lt"/>
                <a:ea typeface="ＭＳ Ｐゴシック"/>
                <a:cs typeface="Arial"/>
              </a:rPr>
              <a:t>ere sick animals or calving cows </a:t>
            </a:r>
            <a:r>
              <a:rPr lang="en-US" sz="1600" b="0" dirty="0">
                <a:latin typeface="+mn-lt"/>
                <a:ea typeface="ＭＳ Ｐゴシック"/>
                <a:cs typeface="Arial"/>
              </a:rPr>
              <a:t>can be separated from the herd?</a:t>
            </a:r>
          </a:p>
          <a:p>
            <a:pPr marL="251460" indent="-251460" defTabSz="623888">
              <a:spcBef>
                <a:spcPct val="10000"/>
              </a:spcBef>
              <a:spcAft>
                <a:spcPct val="10000"/>
              </a:spcAft>
              <a:buFont typeface="Arial"/>
              <a:buChar char="•"/>
            </a:pPr>
            <a:r>
              <a:rPr lang="en-US" sz="1600" b="0" dirty="0">
                <a:latin typeface="+mn-lt"/>
                <a:ea typeface="ＭＳ Ｐゴシック"/>
                <a:cs typeface="Arial"/>
              </a:rPr>
              <a:t>Is there enough space at the feeding area for every cow?</a:t>
            </a:r>
          </a:p>
          <a:p>
            <a:pPr marL="251460" indent="-251460" defTabSz="623888">
              <a:spcBef>
                <a:spcPct val="10000"/>
              </a:spcBef>
              <a:spcAft>
                <a:spcPct val="10000"/>
              </a:spcAft>
              <a:buFont typeface="Arial"/>
              <a:buChar char="•"/>
            </a:pPr>
            <a:r>
              <a:rPr lang="en-US" sz="1600" b="0" dirty="0">
                <a:latin typeface="+mn-lt"/>
                <a:ea typeface="ＭＳ Ｐゴシック"/>
                <a:cs typeface="Arial"/>
              </a:rPr>
              <a:t>Is clean water available?</a:t>
            </a:r>
          </a:p>
          <a:p>
            <a:pPr marL="251460" indent="-251460" defTabSz="623888">
              <a:spcBef>
                <a:spcPct val="10000"/>
              </a:spcBef>
              <a:spcAft>
                <a:spcPct val="10000"/>
              </a:spcAft>
              <a:buFont typeface="Arial"/>
              <a:buChar char="•"/>
            </a:pPr>
            <a:r>
              <a:rPr lang="en-US" sz="1600" b="0" dirty="0">
                <a:latin typeface="+mn-lt"/>
                <a:ea typeface="ＭＳ Ｐゴシック"/>
                <a:cs typeface="Arial"/>
              </a:rPr>
              <a:t>Do the animals have direct contact with other animals?</a:t>
            </a:r>
          </a:p>
          <a:p>
            <a:pPr marL="251460" indent="-251460" defTabSz="623888">
              <a:spcBef>
                <a:spcPct val="10000"/>
              </a:spcBef>
              <a:spcAft>
                <a:spcPct val="10000"/>
              </a:spcAft>
              <a:buFont typeface="Arial"/>
              <a:buChar char="•"/>
            </a:pPr>
            <a:r>
              <a:rPr lang="en-GB" sz="1600" b="0" dirty="0">
                <a:latin typeface="+mn-lt"/>
                <a:ea typeface="ＭＳ Ｐゴシック"/>
                <a:cs typeface="Arial"/>
              </a:rPr>
              <a:t>Can the animals move freely and are they not tethered for long periods?</a:t>
            </a:r>
            <a:endParaRPr lang="en-US" sz="1600" b="0" dirty="0">
              <a:latin typeface="+mn-lt"/>
              <a:ea typeface="ＭＳ Ｐゴシック"/>
              <a:cs typeface="Arial"/>
            </a:endParaRPr>
          </a:p>
        </p:txBody>
      </p:sp>
    </p:spTree>
    <p:extLst>
      <p:ext uri="{BB962C8B-B14F-4D97-AF65-F5344CB8AC3E}">
        <p14:creationId xmlns:p14="http://schemas.microsoft.com/office/powerpoint/2010/main" val="33452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95E1699B-9BEF-475F-9EE5-FD14BE1325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54050" y="2326131"/>
            <a:ext cx="4176731" cy="2448272"/>
          </a:xfrm>
          <a:prstGeom prst="rect">
            <a:avLst/>
          </a:prstGeom>
        </p:spPr>
      </p:pic>
      <p:sp>
        <p:nvSpPr>
          <p:cNvPr id="52" name="Titel 1">
            <a:extLst>
              <a:ext uri="{FF2B5EF4-FFF2-40B4-BE49-F238E27FC236}">
                <a16:creationId xmlns:a16="http://schemas.microsoft.com/office/drawing/2014/main" id="{9F949072-7F00-4B79-A27D-5B8FFBAE28AC}"/>
              </a:ext>
            </a:extLst>
          </p:cNvPr>
          <p:cNvSpPr txBox="1">
            <a:spLocks/>
          </p:cNvSpPr>
          <p:nvPr/>
        </p:nvSpPr>
        <p:spPr bwMode="auto">
          <a:xfrm>
            <a:off x="536575" y="228600"/>
            <a:ext cx="8251825" cy="717550"/>
          </a:xfrm>
          <a:prstGeom prst="rect">
            <a:avLst/>
          </a:prstGeom>
          <a:noFill/>
          <a:ln w="9525">
            <a:noFill/>
            <a:miter lim="800000"/>
            <a:headEnd/>
            <a:tailEnd/>
          </a:ln>
        </p:spPr>
        <p:txBody>
          <a:bodyPr vert="horz" wrap="square" lIns="0" tIns="0" rIns="92075" bIns="46038" numCol="1" anchor="ctr" anchorCtr="0" compatLnSpc="1">
            <a:prstTxWarp prst="textNoShape">
              <a:avLst/>
            </a:prstTxWarp>
          </a:bodyPr>
          <a:lst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a:lstStyle>
          <a:p>
            <a:r>
              <a:rPr lang="de-DE" kern="0" dirty="0" err="1">
                <a:ea typeface="ＭＳ Ｐゴシック"/>
              </a:rPr>
              <a:t>Optimising</a:t>
            </a:r>
            <a:r>
              <a:rPr lang="de-DE" kern="0" dirty="0">
                <a:ea typeface="ＭＳ Ｐゴシック"/>
              </a:rPr>
              <a:t> </a:t>
            </a:r>
            <a:r>
              <a:rPr lang="de-DE" kern="0" dirty="0" err="1">
                <a:ea typeface="ＭＳ Ｐゴシック"/>
              </a:rPr>
              <a:t>cattle</a:t>
            </a:r>
            <a:r>
              <a:rPr lang="de-DE" kern="0" dirty="0">
                <a:ea typeface="ＭＳ Ｐゴシック"/>
              </a:rPr>
              <a:t> </a:t>
            </a:r>
            <a:r>
              <a:rPr lang="de-DE" kern="0" dirty="0" err="1">
                <a:ea typeface="ＭＳ Ｐゴシック"/>
              </a:rPr>
              <a:t>sheds</a:t>
            </a:r>
            <a:endParaRPr lang="de-DE" kern="0" dirty="0"/>
          </a:p>
        </p:txBody>
      </p:sp>
      <p:sp>
        <p:nvSpPr>
          <p:cNvPr id="5" name="Speech Bubble: Rectangle 4">
            <a:extLst>
              <a:ext uri="{FF2B5EF4-FFF2-40B4-BE49-F238E27FC236}">
                <a16:creationId xmlns:a16="http://schemas.microsoft.com/office/drawing/2014/main" id="{BAEA1179-DF9D-4EBE-AE8C-0D84EF3967F0}"/>
              </a:ext>
            </a:extLst>
          </p:cNvPr>
          <p:cNvSpPr/>
          <p:nvPr/>
        </p:nvSpPr>
        <p:spPr bwMode="auto">
          <a:xfrm>
            <a:off x="452190" y="1110395"/>
            <a:ext cx="3461415" cy="805707"/>
          </a:xfrm>
          <a:prstGeom prst="wedgeRectCallout">
            <a:avLst>
              <a:gd name="adj1" fmla="val 68442"/>
              <a:gd name="adj2" fmla="val 257293"/>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The lying surfaces are not too long so that the manure falls onto the area behind them and does not soil the lying surface.</a:t>
            </a:r>
            <a:endParaRPr kumimoji="0" lang="en-US" sz="1600" b="0" i="0" u="none" strike="noStrike" cap="none" normalizeH="0" baseline="0">
              <a:ln>
                <a:noFill/>
              </a:ln>
              <a:solidFill>
                <a:schemeClr val="tx1"/>
              </a:solidFill>
              <a:effectLst/>
              <a:latin typeface="Arial" charset="0"/>
            </a:endParaRPr>
          </a:p>
        </p:txBody>
      </p:sp>
      <p:sp>
        <p:nvSpPr>
          <p:cNvPr id="6" name="Speech Bubble: Rectangle 5">
            <a:extLst>
              <a:ext uri="{FF2B5EF4-FFF2-40B4-BE49-F238E27FC236}">
                <a16:creationId xmlns:a16="http://schemas.microsoft.com/office/drawing/2014/main" id="{38D32D31-3E7C-4031-99FC-53F2D0D559D1}"/>
              </a:ext>
            </a:extLst>
          </p:cNvPr>
          <p:cNvSpPr/>
          <p:nvPr/>
        </p:nvSpPr>
        <p:spPr bwMode="auto">
          <a:xfrm>
            <a:off x="5181045" y="1096273"/>
            <a:ext cx="3461414" cy="805707"/>
          </a:xfrm>
          <a:prstGeom prst="wedgeRectCallout">
            <a:avLst>
              <a:gd name="adj1" fmla="val -54436"/>
              <a:gd name="adj2" fmla="val 146253"/>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The cows have enough space at the front so that they can swing their heads forward enough when standing up.</a:t>
            </a:r>
            <a:endParaRPr kumimoji="0" lang="en-US" sz="1600" b="0" i="0" u="none" strike="noStrike" cap="none" normalizeH="0" baseline="0">
              <a:ln>
                <a:noFill/>
              </a:ln>
              <a:solidFill>
                <a:schemeClr val="tx1"/>
              </a:solidFill>
              <a:effectLst/>
              <a:latin typeface="Arial" charset="0"/>
            </a:endParaRPr>
          </a:p>
        </p:txBody>
      </p:sp>
      <p:sp>
        <p:nvSpPr>
          <p:cNvPr id="7" name="Speech Bubble: Rectangle 6">
            <a:extLst>
              <a:ext uri="{FF2B5EF4-FFF2-40B4-BE49-F238E27FC236}">
                <a16:creationId xmlns:a16="http://schemas.microsoft.com/office/drawing/2014/main" id="{0DCD492F-31EF-4FB0-9352-DCC0A55E32E6}"/>
              </a:ext>
            </a:extLst>
          </p:cNvPr>
          <p:cNvSpPr/>
          <p:nvPr/>
        </p:nvSpPr>
        <p:spPr bwMode="auto">
          <a:xfrm>
            <a:off x="6911752" y="2300068"/>
            <a:ext cx="1730707" cy="3001140"/>
          </a:xfrm>
          <a:prstGeom prst="wedgeRectCallout">
            <a:avLst>
              <a:gd name="adj1" fmla="val -99542"/>
              <a:gd name="adj2" fmla="val -24804"/>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A barrier helps to ensure that the cows lie straight on the lying area and not cross-wise. This way they deposit the manure at the back. If the lying areas are large enough, or if deep litter is used, there is no need for side barriers. </a:t>
            </a:r>
            <a:endParaRPr kumimoji="0" lang="en-US" sz="1600" b="0" i="0" u="none" strike="noStrike" cap="none" normalizeH="0" baseline="0">
              <a:ln>
                <a:noFill/>
              </a:ln>
              <a:solidFill>
                <a:schemeClr val="tx1"/>
              </a:solidFill>
              <a:effectLst/>
              <a:latin typeface="Arial" charset="0"/>
            </a:endParaRPr>
          </a:p>
        </p:txBody>
      </p:sp>
      <p:sp>
        <p:nvSpPr>
          <p:cNvPr id="8" name="Speech Bubble: Rectangle 7">
            <a:extLst>
              <a:ext uri="{FF2B5EF4-FFF2-40B4-BE49-F238E27FC236}">
                <a16:creationId xmlns:a16="http://schemas.microsoft.com/office/drawing/2014/main" id="{165102E0-DB48-4F65-A157-8E28290E712F}"/>
              </a:ext>
            </a:extLst>
          </p:cNvPr>
          <p:cNvSpPr/>
          <p:nvPr/>
        </p:nvSpPr>
        <p:spPr bwMode="auto">
          <a:xfrm>
            <a:off x="395537" y="2300068"/>
            <a:ext cx="2017684" cy="1162713"/>
          </a:xfrm>
          <a:prstGeom prst="wedgeRectCallout">
            <a:avLst>
              <a:gd name="adj1" fmla="val 77713"/>
              <a:gd name="adj2" fmla="val -528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The lying area should be quiet so that the animals can lie down and chew their cud in peace. </a:t>
            </a:r>
            <a:endParaRPr kumimoji="0" lang="en-US" sz="1600" b="0" i="0" u="none" strike="noStrike" cap="none" normalizeH="0" baseline="0">
              <a:ln>
                <a:noFill/>
              </a:ln>
              <a:solidFill>
                <a:schemeClr val="tx1"/>
              </a:solidFill>
              <a:effectLst/>
              <a:latin typeface="Arial" charset="0"/>
            </a:endParaRPr>
          </a:p>
        </p:txBody>
      </p:sp>
      <p:sp>
        <p:nvSpPr>
          <p:cNvPr id="9" name="Speech Bubble: Rectangle 8">
            <a:extLst>
              <a:ext uri="{FF2B5EF4-FFF2-40B4-BE49-F238E27FC236}">
                <a16:creationId xmlns:a16="http://schemas.microsoft.com/office/drawing/2014/main" id="{A6F3B01B-2156-4AAE-B223-1B340FB2D735}"/>
              </a:ext>
            </a:extLst>
          </p:cNvPr>
          <p:cNvSpPr/>
          <p:nvPr/>
        </p:nvSpPr>
        <p:spPr bwMode="auto">
          <a:xfrm>
            <a:off x="2559517" y="5026760"/>
            <a:ext cx="1508427" cy="957098"/>
          </a:xfrm>
          <a:prstGeom prst="wedgeRectCallout">
            <a:avLst>
              <a:gd name="adj1" fmla="val 46928"/>
              <a:gd name="adj2" fmla="val -130237"/>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The lying and walking surface is cleaned regularly.</a:t>
            </a:r>
            <a:endParaRPr kumimoji="0" lang="en-US" sz="1600" b="0" i="0" u="none" strike="noStrike" cap="none" normalizeH="0" baseline="0">
              <a:ln>
                <a:noFill/>
              </a:ln>
              <a:solidFill>
                <a:schemeClr val="tx1"/>
              </a:solidFill>
              <a:effectLst/>
              <a:latin typeface="Arial" charset="0"/>
            </a:endParaRPr>
          </a:p>
        </p:txBody>
      </p:sp>
      <p:sp>
        <p:nvSpPr>
          <p:cNvPr id="10" name="Speech Bubble: Rectangle 9">
            <a:extLst>
              <a:ext uri="{FF2B5EF4-FFF2-40B4-BE49-F238E27FC236}">
                <a16:creationId xmlns:a16="http://schemas.microsoft.com/office/drawing/2014/main" id="{EB28D524-EE38-4BEE-B08A-6D02E1F9688A}"/>
              </a:ext>
            </a:extLst>
          </p:cNvPr>
          <p:cNvSpPr/>
          <p:nvPr/>
        </p:nvSpPr>
        <p:spPr bwMode="auto">
          <a:xfrm>
            <a:off x="395537" y="4149080"/>
            <a:ext cx="2017684" cy="1224136"/>
          </a:xfrm>
          <a:prstGeom prst="wedgeRectCallout">
            <a:avLst>
              <a:gd name="adj1" fmla="val 75506"/>
              <a:gd name="adj2" fmla="val -99275"/>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The lying surface should be comfortable and dry so that the animals enjoy lying on it.</a:t>
            </a:r>
            <a:endParaRPr kumimoji="0" lang="en-US" sz="1600" b="0" i="0" u="none" strike="noStrike" cap="none" normalizeH="0" baseline="0">
              <a:ln>
                <a:noFill/>
              </a:ln>
              <a:solidFill>
                <a:schemeClr val="tx1"/>
              </a:solidFill>
              <a:effectLst/>
              <a:latin typeface="Arial" charset="0"/>
            </a:endParaRPr>
          </a:p>
        </p:txBody>
      </p:sp>
      <p:sp>
        <p:nvSpPr>
          <p:cNvPr id="11" name="Speech Bubble: Rectangle 10">
            <a:extLst>
              <a:ext uri="{FF2B5EF4-FFF2-40B4-BE49-F238E27FC236}">
                <a16:creationId xmlns:a16="http://schemas.microsoft.com/office/drawing/2014/main" id="{4A110D91-5EE2-4F0D-ADCE-440E1EF5AAEE}"/>
              </a:ext>
            </a:extLst>
          </p:cNvPr>
          <p:cNvSpPr/>
          <p:nvPr/>
        </p:nvSpPr>
        <p:spPr bwMode="auto">
          <a:xfrm>
            <a:off x="4141092" y="5026760"/>
            <a:ext cx="2697512" cy="957098"/>
          </a:xfrm>
          <a:prstGeom prst="wedgeRectCallout">
            <a:avLst>
              <a:gd name="adj1" fmla="val -26106"/>
              <a:gd name="adj2" fmla="val -97532"/>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lang="en-GB" sz="1400" b="0">
                <a:solidFill>
                  <a:schemeClr val="tx1"/>
                </a:solidFill>
                <a:latin typeface="Arial" charset="0"/>
              </a:rPr>
              <a:t>The animals can decide for themselves whether they want to lie down, eat or groom themselves with other animals. </a:t>
            </a:r>
            <a:endParaRPr kumimoji="0" lang="en-US" sz="16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439768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20366E6-CA40-4B3D-A54A-9417B4B100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8920" y="1044038"/>
            <a:ext cx="2294599" cy="1592874"/>
          </a:xfrm>
          <a:prstGeom prst="rect">
            <a:avLst/>
          </a:prstGeom>
        </p:spPr>
      </p:pic>
      <p:sp>
        <p:nvSpPr>
          <p:cNvPr id="2" name="Title 1">
            <a:extLst>
              <a:ext uri="{FF2B5EF4-FFF2-40B4-BE49-F238E27FC236}">
                <a16:creationId xmlns:a16="http://schemas.microsoft.com/office/drawing/2014/main" id="{0B5BFE36-65B9-458D-A1D3-0F26AF2E158E}"/>
              </a:ext>
            </a:extLst>
          </p:cNvPr>
          <p:cNvSpPr>
            <a:spLocks noGrp="1"/>
          </p:cNvSpPr>
          <p:nvPr>
            <p:ph type="title"/>
          </p:nvPr>
        </p:nvSpPr>
        <p:spPr/>
        <p:txBody>
          <a:bodyPr/>
          <a:lstStyle/>
          <a:p>
            <a:r>
              <a:rPr lang="en-US"/>
              <a:t>Manure management</a:t>
            </a:r>
          </a:p>
        </p:txBody>
      </p:sp>
      <p:sp>
        <p:nvSpPr>
          <p:cNvPr id="3" name="Content Placeholder 2">
            <a:extLst>
              <a:ext uri="{FF2B5EF4-FFF2-40B4-BE49-F238E27FC236}">
                <a16:creationId xmlns:a16="http://schemas.microsoft.com/office/drawing/2014/main" id="{2E7EFA49-118B-4284-BABD-5DECA155FF74}"/>
              </a:ext>
            </a:extLst>
          </p:cNvPr>
          <p:cNvSpPr>
            <a:spLocks noGrp="1"/>
          </p:cNvSpPr>
          <p:nvPr>
            <p:ph sz="half" idx="1"/>
          </p:nvPr>
        </p:nvSpPr>
        <p:spPr>
          <a:xfrm>
            <a:off x="2909744" y="1044038"/>
            <a:ext cx="5406672" cy="1592875"/>
          </a:xfr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marL="0" indent="0">
              <a:lnSpc>
                <a:spcPts val="2000"/>
              </a:lnSpc>
              <a:spcBef>
                <a:spcPts val="0"/>
              </a:spcBef>
              <a:spcAft>
                <a:spcPts val="600"/>
              </a:spcAft>
              <a:buNone/>
            </a:pPr>
            <a:r>
              <a:rPr lang="en-US" sz="1600" kern="1200">
                <a:ea typeface="ＭＳ Ｐゴシック"/>
                <a:cs typeface="+mn-cs"/>
              </a:rPr>
              <a:t>Collection</a:t>
            </a:r>
          </a:p>
          <a:p>
            <a:pPr marL="252000" indent="-252000">
              <a:lnSpc>
                <a:spcPts val="2000"/>
              </a:lnSpc>
              <a:spcBef>
                <a:spcPts val="0"/>
              </a:spcBef>
              <a:spcAft>
                <a:spcPts val="600"/>
              </a:spcAft>
              <a:buFont typeface="Arial" panose="020B0604020202020204" pitchFamily="34" charset="0"/>
              <a:buChar char="•"/>
            </a:pPr>
            <a:r>
              <a:rPr lang="en-US" sz="1600" b="0" kern="1200">
                <a:ea typeface="ＭＳ Ｐゴシック"/>
                <a:cs typeface="+mn-cs"/>
              </a:rPr>
              <a:t>Collect dung, urine and bedding material</a:t>
            </a:r>
          </a:p>
          <a:p>
            <a:pPr marL="252000" indent="-252000">
              <a:lnSpc>
                <a:spcPts val="2000"/>
              </a:lnSpc>
              <a:spcBef>
                <a:spcPts val="0"/>
              </a:spcBef>
              <a:spcAft>
                <a:spcPts val="600"/>
              </a:spcAft>
              <a:buFont typeface="Arial" panose="020B0604020202020204" pitchFamily="34" charset="0"/>
              <a:buChar char="•"/>
            </a:pPr>
            <a:r>
              <a:rPr lang="en-US" sz="1600" b="0" kern="1200">
                <a:ea typeface="ＭＳ Ｐゴシック"/>
                <a:cs typeface="+mn-cs"/>
              </a:rPr>
              <a:t>Only few bedding material: collect on a daily basis</a:t>
            </a:r>
          </a:p>
          <a:p>
            <a:pPr marL="252000" indent="-252000">
              <a:lnSpc>
                <a:spcPts val="2000"/>
              </a:lnSpc>
              <a:spcBef>
                <a:spcPts val="0"/>
              </a:spcBef>
              <a:spcAft>
                <a:spcPts val="600"/>
              </a:spcAft>
              <a:buFont typeface="Arial" panose="020B0604020202020204" pitchFamily="34" charset="0"/>
              <a:buChar char="•"/>
            </a:pPr>
            <a:r>
              <a:rPr lang="en-US" sz="1600" b="0" kern="1200">
                <a:ea typeface="ＭＳ Ｐゴシック"/>
                <a:cs typeface="+mn-cs"/>
              </a:rPr>
              <a:t>Deep litter system: add new material on a daily basis, remove periodically</a:t>
            </a:r>
          </a:p>
          <a:p>
            <a:pPr marL="252000" indent="-252000">
              <a:lnSpc>
                <a:spcPts val="2000"/>
              </a:lnSpc>
              <a:spcBef>
                <a:spcPts val="0"/>
              </a:spcBef>
              <a:spcAft>
                <a:spcPts val="600"/>
              </a:spcAft>
              <a:buFont typeface="Arial" panose="020B0604020202020204" pitchFamily="34" charset="0"/>
              <a:buChar char="•"/>
            </a:pPr>
            <a:endParaRPr lang="en-US" sz="1600" b="0" kern="1200">
              <a:ea typeface="ＭＳ Ｐゴシック"/>
              <a:cs typeface="+mn-cs"/>
            </a:endParaRPr>
          </a:p>
        </p:txBody>
      </p:sp>
      <p:pic>
        <p:nvPicPr>
          <p:cNvPr id="11" name="Grafik 10">
            <a:extLst>
              <a:ext uri="{FF2B5EF4-FFF2-40B4-BE49-F238E27FC236}">
                <a16:creationId xmlns:a16="http://schemas.microsoft.com/office/drawing/2014/main" id="{E54707D0-EAEE-48F9-A558-B11271B742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8921" y="2756488"/>
            <a:ext cx="2317239" cy="1592874"/>
          </a:xfrm>
          <a:prstGeom prst="rect">
            <a:avLst/>
          </a:prstGeom>
        </p:spPr>
      </p:pic>
      <p:pic>
        <p:nvPicPr>
          <p:cNvPr id="12" name="Grafik 11">
            <a:extLst>
              <a:ext uri="{FF2B5EF4-FFF2-40B4-BE49-F238E27FC236}">
                <a16:creationId xmlns:a16="http://schemas.microsoft.com/office/drawing/2014/main" id="{7DBEA2B7-52D0-4B76-8BFA-3B7BF33D24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920" y="4468938"/>
            <a:ext cx="2317239" cy="1592874"/>
          </a:xfrm>
          <a:prstGeom prst="rect">
            <a:avLst/>
          </a:prstGeom>
        </p:spPr>
      </p:pic>
      <p:sp>
        <p:nvSpPr>
          <p:cNvPr id="7" name="Content Placeholder 2">
            <a:extLst>
              <a:ext uri="{FF2B5EF4-FFF2-40B4-BE49-F238E27FC236}">
                <a16:creationId xmlns:a16="http://schemas.microsoft.com/office/drawing/2014/main" id="{54A4943F-FBAA-4A9F-987A-7EF4546034CC}"/>
              </a:ext>
            </a:extLst>
          </p:cNvPr>
          <p:cNvSpPr txBox="1">
            <a:spLocks/>
          </p:cNvSpPr>
          <p:nvPr/>
        </p:nvSpPr>
        <p:spPr bwMode="auto">
          <a:xfrm>
            <a:off x="2909744" y="2709707"/>
            <a:ext cx="4850333" cy="1368152"/>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defPPr>
              <a:defRPr lang="de-CH"/>
            </a:defPPr>
            <a:lvl1pPr marL="252000" indent="-252000" defTabSz="623888">
              <a:spcBef>
                <a:spcPts val="0"/>
              </a:spcBef>
              <a:spcAft>
                <a:spcPts val="600"/>
              </a:spcAft>
              <a:buClr>
                <a:schemeClr val="tx1"/>
              </a:buClr>
              <a:buSzPct val="100000"/>
              <a:buFont typeface="Arial" panose="020B0604020202020204" pitchFamily="34" charset="0"/>
              <a:buChar char="•"/>
              <a:defRPr sz="1600" b="0">
                <a:latin typeface="+mn-lt"/>
                <a:ea typeface="ＭＳ Ｐゴシック"/>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nSpc>
                <a:spcPts val="2000"/>
              </a:lnSpc>
              <a:buNone/>
            </a:pPr>
            <a:r>
              <a:rPr lang="en-US" b="1"/>
              <a:t>Storage and transport</a:t>
            </a:r>
          </a:p>
          <a:p>
            <a:pPr>
              <a:lnSpc>
                <a:spcPts val="2000"/>
              </a:lnSpc>
            </a:pPr>
            <a:r>
              <a:rPr lang="en-US"/>
              <a:t>Dung heap or compost</a:t>
            </a:r>
          </a:p>
          <a:p>
            <a:pPr>
              <a:lnSpc>
                <a:spcPts val="2000"/>
              </a:lnSpc>
            </a:pPr>
            <a:r>
              <a:rPr lang="en-US"/>
              <a:t>Balance the mixture of manure (rich in nitrogen) and straw or wood shavings (rich in carbon).</a:t>
            </a:r>
          </a:p>
        </p:txBody>
      </p:sp>
      <p:sp>
        <p:nvSpPr>
          <p:cNvPr id="9" name="Content Placeholder 2">
            <a:extLst>
              <a:ext uri="{FF2B5EF4-FFF2-40B4-BE49-F238E27FC236}">
                <a16:creationId xmlns:a16="http://schemas.microsoft.com/office/drawing/2014/main" id="{75D2D8B5-696A-45BE-A76C-597B1958E89E}"/>
              </a:ext>
            </a:extLst>
          </p:cNvPr>
          <p:cNvSpPr txBox="1">
            <a:spLocks/>
          </p:cNvSpPr>
          <p:nvPr/>
        </p:nvSpPr>
        <p:spPr bwMode="auto">
          <a:xfrm>
            <a:off x="2900865" y="4465923"/>
            <a:ext cx="4911496" cy="1592874"/>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defPPr>
              <a:defRPr lang="de-CH"/>
            </a:defPPr>
            <a:lvl1pPr marL="252000" indent="-252000" defTabSz="623888">
              <a:spcBef>
                <a:spcPts val="0"/>
              </a:spcBef>
              <a:spcAft>
                <a:spcPts val="600"/>
              </a:spcAft>
              <a:buClr>
                <a:schemeClr val="tx1"/>
              </a:buClr>
              <a:buSzPct val="100000"/>
              <a:buFont typeface="Arial" panose="020B0604020202020204" pitchFamily="34" charset="0"/>
              <a:buChar char="•"/>
              <a:defRPr sz="1600" b="0">
                <a:latin typeface="+mn-lt"/>
                <a:ea typeface="ＭＳ Ｐゴシック"/>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5"/>
              </a:buBlip>
              <a:defRPr b="1">
                <a:solidFill>
                  <a:schemeClr val="tx1"/>
                </a:solidFill>
                <a:latin typeface="+mn-lt"/>
                <a:ea typeface="ＭＳ Ｐゴシック" charset="-128"/>
              </a:defRPr>
            </a:lvl9pPr>
          </a:lstStyle>
          <a:p>
            <a:pPr marL="0" indent="0">
              <a:lnSpc>
                <a:spcPts val="2000"/>
              </a:lnSpc>
              <a:buNone/>
            </a:pPr>
            <a:r>
              <a:rPr lang="en-US" b="1"/>
              <a:t>Application</a:t>
            </a:r>
          </a:p>
          <a:p>
            <a:pPr>
              <a:lnSpc>
                <a:spcPts val="2000"/>
              </a:lnSpc>
            </a:pPr>
            <a:r>
              <a:rPr lang="en-US"/>
              <a:t>Apply to soils or crop fields.</a:t>
            </a:r>
          </a:p>
          <a:p>
            <a:pPr>
              <a:lnSpc>
                <a:spcPts val="2000"/>
              </a:lnSpc>
            </a:pPr>
            <a:r>
              <a:rPr lang="en-GB"/>
              <a:t>Adjust the amount of composted organic fertiliser added to the needs of the plants and the soil conditions.</a:t>
            </a:r>
            <a:endParaRPr lang="en-US"/>
          </a:p>
        </p:txBody>
      </p:sp>
    </p:spTree>
    <p:extLst>
      <p:ext uri="{BB962C8B-B14F-4D97-AF65-F5344CB8AC3E}">
        <p14:creationId xmlns:p14="http://schemas.microsoft.com/office/powerpoint/2010/main" val="2829175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7AE001A8-8FA3-4AC1-B5E0-F471F99DE49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7584" y="-647669"/>
            <a:ext cx="7040718" cy="4939767"/>
          </a:xfrm>
          <a:prstGeom prst="rect">
            <a:avLst/>
          </a:prstGeom>
        </p:spPr>
      </p:pic>
      <p:sp>
        <p:nvSpPr>
          <p:cNvPr id="2" name="Title 1">
            <a:extLst>
              <a:ext uri="{FF2B5EF4-FFF2-40B4-BE49-F238E27FC236}">
                <a16:creationId xmlns:a16="http://schemas.microsoft.com/office/drawing/2014/main" id="{48C8D0C9-8A27-4099-8CD5-44C0E3636596}"/>
              </a:ext>
            </a:extLst>
          </p:cNvPr>
          <p:cNvSpPr>
            <a:spLocks noGrp="1"/>
          </p:cNvSpPr>
          <p:nvPr>
            <p:ph type="title"/>
          </p:nvPr>
        </p:nvSpPr>
        <p:spPr/>
        <p:txBody>
          <a:bodyPr/>
          <a:lstStyle/>
          <a:p>
            <a:r>
              <a:rPr lang="en-US"/>
              <a:t>Biodigester</a:t>
            </a:r>
          </a:p>
        </p:txBody>
      </p:sp>
      <p:pic>
        <p:nvPicPr>
          <p:cNvPr id="4" name="Grafik 3">
            <a:extLst>
              <a:ext uri="{FF2B5EF4-FFF2-40B4-BE49-F238E27FC236}">
                <a16:creationId xmlns:a16="http://schemas.microsoft.com/office/drawing/2014/main" id="{9FEF49BC-7FC5-4CC8-9C5A-A32DCBEAAC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39906" y="4639435"/>
            <a:ext cx="3636404" cy="1057864"/>
          </a:xfrm>
          <a:prstGeom prst="rect">
            <a:avLst/>
          </a:prstGeom>
        </p:spPr>
      </p:pic>
      <p:grpSp>
        <p:nvGrpSpPr>
          <p:cNvPr id="39" name="Gruppieren 38">
            <a:extLst>
              <a:ext uri="{FF2B5EF4-FFF2-40B4-BE49-F238E27FC236}">
                <a16:creationId xmlns:a16="http://schemas.microsoft.com/office/drawing/2014/main" id="{4029B6A6-9F8A-40CE-B826-51C26257668D}"/>
              </a:ext>
            </a:extLst>
          </p:cNvPr>
          <p:cNvGrpSpPr/>
          <p:nvPr/>
        </p:nvGrpSpPr>
        <p:grpSpPr>
          <a:xfrm>
            <a:off x="3656615" y="3616268"/>
            <a:ext cx="1656184" cy="1032106"/>
            <a:chOff x="3635896" y="3727425"/>
            <a:chExt cx="1656184" cy="1032106"/>
          </a:xfrm>
        </p:grpSpPr>
        <p:cxnSp>
          <p:nvCxnSpPr>
            <p:cNvPr id="6" name="Straight Arrow Connector 5">
              <a:extLst>
                <a:ext uri="{FF2B5EF4-FFF2-40B4-BE49-F238E27FC236}">
                  <a16:creationId xmlns:a16="http://schemas.microsoft.com/office/drawing/2014/main" id="{A275C993-EB81-47F2-942A-EB18F93E248F}"/>
                </a:ext>
              </a:extLst>
            </p:cNvPr>
            <p:cNvCxnSpPr>
              <a:cxnSpLocks/>
            </p:cNvCxnSpPr>
            <p:nvPr/>
          </p:nvCxnSpPr>
          <p:spPr bwMode="auto">
            <a:xfrm flipH="1">
              <a:off x="3635896" y="3762744"/>
              <a:ext cx="792088" cy="953766"/>
            </a:xfrm>
            <a:prstGeom prst="straightConnector1">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cxnSp>
          <p:nvCxnSpPr>
            <p:cNvPr id="8" name="Straight Arrow Connector 7">
              <a:extLst>
                <a:ext uri="{FF2B5EF4-FFF2-40B4-BE49-F238E27FC236}">
                  <a16:creationId xmlns:a16="http://schemas.microsoft.com/office/drawing/2014/main" id="{3CF8315B-0D5C-4F49-B6EC-8ACCC6D277C2}"/>
                </a:ext>
              </a:extLst>
            </p:cNvPr>
            <p:cNvCxnSpPr>
              <a:cxnSpLocks/>
            </p:cNvCxnSpPr>
            <p:nvPr/>
          </p:nvCxnSpPr>
          <p:spPr bwMode="auto">
            <a:xfrm>
              <a:off x="4427984" y="3727425"/>
              <a:ext cx="0" cy="1032106"/>
            </a:xfrm>
            <a:prstGeom prst="straightConnector1">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cxnSp>
          <p:nvCxnSpPr>
            <p:cNvPr id="10" name="Straight Arrow Connector 9">
              <a:extLst>
                <a:ext uri="{FF2B5EF4-FFF2-40B4-BE49-F238E27FC236}">
                  <a16:creationId xmlns:a16="http://schemas.microsoft.com/office/drawing/2014/main" id="{B87C4AC8-A443-447A-B55B-88BFA3ED20FF}"/>
                </a:ext>
              </a:extLst>
            </p:cNvPr>
            <p:cNvCxnSpPr>
              <a:cxnSpLocks/>
            </p:cNvCxnSpPr>
            <p:nvPr/>
          </p:nvCxnSpPr>
          <p:spPr bwMode="auto">
            <a:xfrm>
              <a:off x="4454397" y="3762744"/>
              <a:ext cx="837683" cy="982134"/>
            </a:xfrm>
            <a:prstGeom prst="straightConnector1">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grpSp>
      <p:sp>
        <p:nvSpPr>
          <p:cNvPr id="17" name="TextBox 16">
            <a:extLst>
              <a:ext uri="{FF2B5EF4-FFF2-40B4-BE49-F238E27FC236}">
                <a16:creationId xmlns:a16="http://schemas.microsoft.com/office/drawing/2014/main" id="{14427C4E-3248-4FFE-92CE-43839441FCF9}"/>
              </a:ext>
            </a:extLst>
          </p:cNvPr>
          <p:cNvSpPr txBox="1"/>
          <p:nvPr/>
        </p:nvSpPr>
        <p:spPr>
          <a:xfrm>
            <a:off x="4053522" y="5601775"/>
            <a:ext cx="748923" cy="369332"/>
          </a:xfrm>
          <a:prstGeom prst="rect">
            <a:avLst/>
          </a:prstGeom>
          <a:noFill/>
        </p:spPr>
        <p:txBody>
          <a:bodyPr wrap="none" rtlCol="0">
            <a:spAutoFit/>
          </a:bodyPr>
          <a:lstStyle/>
          <a:p>
            <a:r>
              <a:rPr lang="en-US" sz="1800"/>
              <a:t>Light</a:t>
            </a:r>
            <a:endParaRPr lang="en-US"/>
          </a:p>
        </p:txBody>
      </p:sp>
      <p:sp>
        <p:nvSpPr>
          <p:cNvPr id="18" name="TextBox 17">
            <a:extLst>
              <a:ext uri="{FF2B5EF4-FFF2-40B4-BE49-F238E27FC236}">
                <a16:creationId xmlns:a16="http://schemas.microsoft.com/office/drawing/2014/main" id="{589B43EF-32EF-4EE7-A6F0-CEE1D03A0CED}"/>
              </a:ext>
            </a:extLst>
          </p:cNvPr>
          <p:cNvSpPr txBox="1"/>
          <p:nvPr/>
        </p:nvSpPr>
        <p:spPr>
          <a:xfrm>
            <a:off x="5498724" y="5594796"/>
            <a:ext cx="684803" cy="369332"/>
          </a:xfrm>
          <a:prstGeom prst="rect">
            <a:avLst/>
          </a:prstGeom>
          <a:noFill/>
        </p:spPr>
        <p:txBody>
          <a:bodyPr wrap="none" rtlCol="0">
            <a:spAutoFit/>
          </a:bodyPr>
          <a:lstStyle/>
          <a:p>
            <a:r>
              <a:rPr lang="en-US" sz="1800"/>
              <a:t>Heat</a:t>
            </a:r>
            <a:endParaRPr lang="en-US"/>
          </a:p>
        </p:txBody>
      </p:sp>
      <p:sp>
        <p:nvSpPr>
          <p:cNvPr id="19" name="TextBox 18">
            <a:extLst>
              <a:ext uri="{FF2B5EF4-FFF2-40B4-BE49-F238E27FC236}">
                <a16:creationId xmlns:a16="http://schemas.microsoft.com/office/drawing/2014/main" id="{E46E7AC7-9866-48DA-BCDF-8F389CCD1B88}"/>
              </a:ext>
            </a:extLst>
          </p:cNvPr>
          <p:cNvSpPr txBox="1"/>
          <p:nvPr/>
        </p:nvSpPr>
        <p:spPr>
          <a:xfrm>
            <a:off x="2642068" y="5601775"/>
            <a:ext cx="877163" cy="369332"/>
          </a:xfrm>
          <a:prstGeom prst="rect">
            <a:avLst/>
          </a:prstGeom>
          <a:noFill/>
        </p:spPr>
        <p:txBody>
          <a:bodyPr wrap="none" rtlCol="0">
            <a:spAutoFit/>
          </a:bodyPr>
          <a:lstStyle/>
          <a:p>
            <a:r>
              <a:rPr lang="en-US" sz="1800"/>
              <a:t>Power</a:t>
            </a:r>
            <a:endParaRPr lang="en-US"/>
          </a:p>
        </p:txBody>
      </p:sp>
      <p:sp>
        <p:nvSpPr>
          <p:cNvPr id="32" name="TextBox 31">
            <a:extLst>
              <a:ext uri="{FF2B5EF4-FFF2-40B4-BE49-F238E27FC236}">
                <a16:creationId xmlns:a16="http://schemas.microsoft.com/office/drawing/2014/main" id="{2C68F596-6784-4D6F-9271-3AB4DD22C00E}"/>
              </a:ext>
            </a:extLst>
          </p:cNvPr>
          <p:cNvSpPr txBox="1"/>
          <p:nvPr/>
        </p:nvSpPr>
        <p:spPr>
          <a:xfrm>
            <a:off x="5690158" y="642565"/>
            <a:ext cx="1282275" cy="36974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b="0"/>
            </a:lvl1pPr>
          </a:lstStyle>
          <a:p>
            <a:r>
              <a:rPr lang="en-US" b="1" err="1">
                <a:solidFill>
                  <a:srgbClr val="009900"/>
                </a:solidFill>
              </a:rPr>
              <a:t>Fertiliser</a:t>
            </a:r>
            <a:endParaRPr lang="en-US" b="1">
              <a:solidFill>
                <a:srgbClr val="009900"/>
              </a:solidFill>
            </a:endParaRPr>
          </a:p>
        </p:txBody>
      </p:sp>
      <p:sp>
        <p:nvSpPr>
          <p:cNvPr id="15" name="Rechteck 6">
            <a:extLst>
              <a:ext uri="{FF2B5EF4-FFF2-40B4-BE49-F238E27FC236}">
                <a16:creationId xmlns:a16="http://schemas.microsoft.com/office/drawing/2014/main" id="{14E213ED-9E84-4AAD-90CA-F510D81AD112}"/>
              </a:ext>
            </a:extLst>
          </p:cNvPr>
          <p:cNvSpPr/>
          <p:nvPr/>
        </p:nvSpPr>
        <p:spPr>
          <a:xfrm>
            <a:off x="386729" y="3592750"/>
            <a:ext cx="2421075" cy="1152128"/>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de-CH" sz="1400">
                <a:latin typeface="+mn-lt"/>
                <a:ea typeface="ＭＳ Ｐゴシック"/>
                <a:cs typeface="Arial"/>
              </a:rPr>
              <a:t>1. 	</a:t>
            </a:r>
            <a:r>
              <a:rPr lang="de-CH" sz="1400" b="0" err="1">
                <a:latin typeface="+mn-lt"/>
                <a:ea typeface="ＭＳ Ｐゴシック"/>
                <a:cs typeface="Arial"/>
              </a:rPr>
              <a:t>Manure</a:t>
            </a:r>
            <a:r>
              <a:rPr lang="de-CH" sz="1400" b="0">
                <a:latin typeface="+mn-lt"/>
                <a:ea typeface="ＭＳ Ｐゴシック"/>
                <a:cs typeface="Arial"/>
              </a:rPr>
              <a:t> and </a:t>
            </a:r>
            <a:r>
              <a:rPr lang="de-CH" sz="1400" b="0" err="1">
                <a:latin typeface="+mn-lt"/>
                <a:ea typeface="ＭＳ Ｐゴシック"/>
                <a:cs typeface="Arial"/>
              </a:rPr>
              <a:t>other</a:t>
            </a:r>
            <a:r>
              <a:rPr lang="de-CH" sz="1400" b="0">
                <a:latin typeface="+mn-lt"/>
                <a:ea typeface="ＭＳ Ｐゴシック"/>
                <a:cs typeface="Arial"/>
              </a:rPr>
              <a:t> organic </a:t>
            </a:r>
            <a:r>
              <a:rPr lang="de-CH" sz="1400" b="0" err="1">
                <a:latin typeface="+mn-lt"/>
                <a:ea typeface="ＭＳ Ｐゴシック"/>
                <a:cs typeface="Arial"/>
              </a:rPr>
              <a:t>materials</a:t>
            </a:r>
            <a:r>
              <a:rPr lang="de-CH" sz="1400" b="0">
                <a:latin typeface="+mn-lt"/>
                <a:ea typeface="ＭＳ Ｐゴシック"/>
                <a:cs typeface="Arial"/>
              </a:rPr>
              <a:t> and </a:t>
            </a:r>
            <a:r>
              <a:rPr lang="de-CH" sz="1400" b="0" err="1">
                <a:latin typeface="+mn-lt"/>
                <a:ea typeface="ＭＳ Ｐゴシック"/>
                <a:cs typeface="Arial"/>
              </a:rPr>
              <a:t>waste</a:t>
            </a:r>
            <a:r>
              <a:rPr lang="de-CH" sz="1400" b="0">
                <a:latin typeface="+mn-lt"/>
                <a:ea typeface="ＭＳ Ｐゴシック"/>
                <a:cs typeface="Arial"/>
              </a:rPr>
              <a:t> </a:t>
            </a:r>
            <a:r>
              <a:rPr lang="de-CH" sz="1400" b="0" err="1">
                <a:latin typeface="+mn-lt"/>
                <a:ea typeface="ＭＳ Ｐゴシック"/>
                <a:cs typeface="Arial"/>
              </a:rPr>
              <a:t>are</a:t>
            </a:r>
            <a:r>
              <a:rPr lang="de-CH" sz="1400" b="0">
                <a:latin typeface="+mn-lt"/>
                <a:ea typeface="ＭＳ Ｐゴシック"/>
                <a:cs typeface="Arial"/>
              </a:rPr>
              <a:t> </a:t>
            </a:r>
            <a:r>
              <a:rPr lang="de-CH" sz="1400" b="0" err="1">
                <a:latin typeface="+mn-lt"/>
                <a:ea typeface="ＭＳ Ｐゴシック"/>
                <a:cs typeface="Arial"/>
              </a:rPr>
              <a:t>filled</a:t>
            </a:r>
            <a:r>
              <a:rPr lang="de-CH" sz="1400" b="0">
                <a:latin typeface="+mn-lt"/>
                <a:ea typeface="ＭＳ Ｐゴシック"/>
                <a:cs typeface="Arial"/>
              </a:rPr>
              <a:t> </a:t>
            </a:r>
            <a:r>
              <a:rPr lang="de-CH" sz="1400" b="0" err="1">
                <a:latin typeface="+mn-lt"/>
                <a:ea typeface="ＭＳ Ｐゴシック"/>
                <a:cs typeface="Arial"/>
              </a:rPr>
              <a:t>into</a:t>
            </a:r>
            <a:r>
              <a:rPr lang="de-CH" sz="1400" b="0">
                <a:latin typeface="+mn-lt"/>
                <a:ea typeface="ＭＳ Ｐゴシック"/>
                <a:cs typeface="Arial"/>
              </a:rPr>
              <a:t> </a:t>
            </a:r>
            <a:r>
              <a:rPr lang="de-CH" sz="1400" b="0" err="1">
                <a:latin typeface="+mn-lt"/>
                <a:ea typeface="ＭＳ Ｐゴシック"/>
                <a:cs typeface="Arial"/>
              </a:rPr>
              <a:t>the</a:t>
            </a:r>
            <a:r>
              <a:rPr lang="de-CH" sz="1400" b="0">
                <a:latin typeface="+mn-lt"/>
                <a:ea typeface="ＭＳ Ｐゴシック"/>
                <a:cs typeface="Arial"/>
              </a:rPr>
              <a:t> </a:t>
            </a:r>
            <a:r>
              <a:rPr lang="de-CH" sz="1400" b="0" err="1">
                <a:latin typeface="+mn-lt"/>
                <a:ea typeface="ＭＳ Ｐゴシック"/>
                <a:cs typeface="Arial"/>
              </a:rPr>
              <a:t>biodigester</a:t>
            </a:r>
            <a:r>
              <a:rPr lang="de-CH" sz="1400" b="0">
                <a:latin typeface="+mn-lt"/>
                <a:ea typeface="ＭＳ Ｐゴシック"/>
                <a:cs typeface="Arial"/>
              </a:rPr>
              <a:t>.</a:t>
            </a:r>
            <a:endParaRPr lang="en-US" sz="1400" b="0">
              <a:latin typeface="+mn-lt"/>
              <a:ea typeface="ＭＳ Ｐゴシック"/>
              <a:cs typeface="Arial"/>
            </a:endParaRPr>
          </a:p>
        </p:txBody>
      </p:sp>
      <p:sp>
        <p:nvSpPr>
          <p:cNvPr id="16" name="Rechteck 6">
            <a:extLst>
              <a:ext uri="{FF2B5EF4-FFF2-40B4-BE49-F238E27FC236}">
                <a16:creationId xmlns:a16="http://schemas.microsoft.com/office/drawing/2014/main" id="{DA4F9CF1-27A5-4BF6-8D56-69A5A066676C}"/>
              </a:ext>
            </a:extLst>
          </p:cNvPr>
          <p:cNvSpPr/>
          <p:nvPr/>
        </p:nvSpPr>
        <p:spPr>
          <a:xfrm>
            <a:off x="3230969" y="649919"/>
            <a:ext cx="2304017" cy="989733"/>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de-CH" sz="1400" dirty="0">
                <a:latin typeface="+mn-lt"/>
                <a:ea typeface="ＭＳ Ｐゴシック"/>
                <a:cs typeface="Arial"/>
              </a:rPr>
              <a:t>2. 	</a:t>
            </a:r>
            <a:r>
              <a:rPr lang="de-CH" sz="1400" b="0" dirty="0" err="1">
                <a:latin typeface="+mn-lt"/>
                <a:ea typeface="ＭＳ Ｐゴシック"/>
                <a:cs typeface="Arial"/>
              </a:rPr>
              <a:t>Microbes</a:t>
            </a:r>
            <a:r>
              <a:rPr lang="de-CH" sz="1400" b="0" dirty="0">
                <a:latin typeface="+mn-lt"/>
                <a:ea typeface="ＭＳ Ｐゴシック"/>
                <a:cs typeface="Arial"/>
              </a:rPr>
              <a:t> </a:t>
            </a:r>
            <a:r>
              <a:rPr lang="de-CH" sz="1400" b="0" dirty="0" err="1">
                <a:latin typeface="+mn-lt"/>
                <a:ea typeface="ＭＳ Ｐゴシック"/>
                <a:cs typeface="Arial"/>
              </a:rPr>
              <a:t>convert</a:t>
            </a:r>
            <a:r>
              <a:rPr lang="de-CH" sz="1400" b="0" dirty="0">
                <a:latin typeface="+mn-lt"/>
                <a:ea typeface="ＭＳ Ｐゴシック"/>
                <a:cs typeface="Arial"/>
              </a:rPr>
              <a:t> </a:t>
            </a:r>
            <a:r>
              <a:rPr lang="de-CH" sz="1400" b="0" dirty="0" err="1">
                <a:latin typeface="+mn-lt"/>
                <a:ea typeface="ＭＳ Ｐゴシック"/>
                <a:cs typeface="Arial"/>
              </a:rPr>
              <a:t>the</a:t>
            </a:r>
            <a:r>
              <a:rPr lang="de-CH" sz="1400" b="0" dirty="0">
                <a:latin typeface="+mn-lt"/>
                <a:ea typeface="ＭＳ Ｐゴシック"/>
                <a:cs typeface="Arial"/>
              </a:rPr>
              <a:t> </a:t>
            </a:r>
            <a:r>
              <a:rPr lang="de-CH" sz="1400" b="0" dirty="0" err="1">
                <a:latin typeface="+mn-lt"/>
                <a:ea typeface="ＭＳ Ｐゴシック"/>
                <a:cs typeface="Arial"/>
              </a:rPr>
              <a:t>organic</a:t>
            </a:r>
            <a:r>
              <a:rPr lang="de-CH" sz="1400" b="0" dirty="0">
                <a:latin typeface="+mn-lt"/>
                <a:ea typeface="ＭＳ Ｐゴシック"/>
                <a:cs typeface="Arial"/>
              </a:rPr>
              <a:t> material </a:t>
            </a:r>
            <a:r>
              <a:rPr lang="de-CH" sz="1400" b="0" dirty="0" err="1">
                <a:latin typeface="+mn-lt"/>
                <a:ea typeface="ＭＳ Ｐゴシック"/>
                <a:cs typeface="Arial"/>
              </a:rPr>
              <a:t>into</a:t>
            </a:r>
            <a:r>
              <a:rPr lang="de-CH" sz="1400" b="0" dirty="0">
                <a:latin typeface="+mn-lt"/>
                <a:ea typeface="ＭＳ Ｐゴシック"/>
                <a:cs typeface="Arial"/>
              </a:rPr>
              <a:t> gas and </a:t>
            </a:r>
            <a:r>
              <a:rPr lang="de-CH" sz="1400" b="0" dirty="0" err="1">
                <a:latin typeface="+mn-lt"/>
                <a:ea typeface="ＭＳ Ｐゴシック"/>
                <a:cs typeface="Arial"/>
              </a:rPr>
              <a:t>bioslurry</a:t>
            </a:r>
            <a:r>
              <a:rPr lang="de-CH" sz="1400" b="0" dirty="0">
                <a:latin typeface="+mn-lt"/>
                <a:ea typeface="ＭＳ Ｐゴシック"/>
                <a:cs typeface="Arial"/>
              </a:rPr>
              <a:t>.</a:t>
            </a:r>
            <a:endParaRPr lang="en-US" sz="1400" b="0" dirty="0">
              <a:latin typeface="+mn-lt"/>
              <a:ea typeface="ＭＳ Ｐゴシック"/>
              <a:cs typeface="Arial"/>
            </a:endParaRPr>
          </a:p>
        </p:txBody>
      </p:sp>
      <p:sp>
        <p:nvSpPr>
          <p:cNvPr id="20" name="Rechteck 6">
            <a:extLst>
              <a:ext uri="{FF2B5EF4-FFF2-40B4-BE49-F238E27FC236}">
                <a16:creationId xmlns:a16="http://schemas.microsoft.com/office/drawing/2014/main" id="{1C35A3BA-4BA4-48D2-A2B5-C05B8BDD0993}"/>
              </a:ext>
            </a:extLst>
          </p:cNvPr>
          <p:cNvSpPr/>
          <p:nvPr/>
        </p:nvSpPr>
        <p:spPr>
          <a:xfrm>
            <a:off x="5561295" y="3766516"/>
            <a:ext cx="2672776" cy="838423"/>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en-GB" sz="1400">
                <a:latin typeface="+mn-lt"/>
                <a:ea typeface="ＭＳ Ｐゴシック"/>
                <a:cs typeface="Arial"/>
              </a:rPr>
              <a:t>3. 	</a:t>
            </a:r>
            <a:r>
              <a:rPr lang="en-GB" sz="1400" b="0">
                <a:latin typeface="+mn-lt"/>
                <a:ea typeface="ＭＳ Ｐゴシック"/>
                <a:cs typeface="Arial"/>
              </a:rPr>
              <a:t>The gas can be used as an energy source for various applications.</a:t>
            </a:r>
            <a:endParaRPr lang="en-US" sz="1400" b="0">
              <a:latin typeface="+mn-lt"/>
              <a:ea typeface="ＭＳ Ｐゴシック"/>
              <a:cs typeface="Arial"/>
            </a:endParaRPr>
          </a:p>
        </p:txBody>
      </p:sp>
      <p:sp>
        <p:nvSpPr>
          <p:cNvPr id="21" name="Rechteck 6">
            <a:extLst>
              <a:ext uri="{FF2B5EF4-FFF2-40B4-BE49-F238E27FC236}">
                <a16:creationId xmlns:a16="http://schemas.microsoft.com/office/drawing/2014/main" id="{FB588A23-A47C-4314-9556-E39CAC60DD96}"/>
              </a:ext>
            </a:extLst>
          </p:cNvPr>
          <p:cNvSpPr/>
          <p:nvPr/>
        </p:nvSpPr>
        <p:spPr>
          <a:xfrm>
            <a:off x="7050138" y="2007427"/>
            <a:ext cx="2012021" cy="1493579"/>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marL="288000" indent="-288000" defTabSz="623888">
              <a:spcBef>
                <a:spcPct val="10000"/>
              </a:spcBef>
              <a:spcAft>
                <a:spcPct val="10000"/>
              </a:spcAft>
              <a:buClr>
                <a:schemeClr val="tx1"/>
              </a:buClr>
              <a:buSzPct val="100000"/>
            </a:pPr>
            <a:r>
              <a:rPr lang="en-GB" sz="1400">
                <a:latin typeface="+mn-lt"/>
                <a:ea typeface="ＭＳ Ｐゴシック"/>
                <a:cs typeface="Arial"/>
              </a:rPr>
              <a:t>4. 	</a:t>
            </a:r>
            <a:r>
              <a:rPr lang="en-GB" sz="1400" b="0" err="1">
                <a:latin typeface="+mn-lt"/>
                <a:ea typeface="ＭＳ Ｐゴシック"/>
                <a:cs typeface="Arial"/>
              </a:rPr>
              <a:t>Bioslurry</a:t>
            </a:r>
            <a:r>
              <a:rPr lang="en-GB" sz="1400" b="0">
                <a:latin typeface="+mn-lt"/>
                <a:ea typeface="ＭＳ Ｐゴシック"/>
                <a:cs typeface="Arial"/>
              </a:rPr>
              <a:t> is a valuable organic fertiliser and can contribute to increased farm yields.</a:t>
            </a:r>
            <a:endParaRPr lang="en-US" sz="1400" b="0">
              <a:latin typeface="+mn-lt"/>
              <a:ea typeface="ＭＳ Ｐゴシック"/>
              <a:cs typeface="Arial"/>
            </a:endParaRPr>
          </a:p>
        </p:txBody>
      </p:sp>
      <p:sp>
        <p:nvSpPr>
          <p:cNvPr id="23" name="TextBox 22">
            <a:extLst>
              <a:ext uri="{FF2B5EF4-FFF2-40B4-BE49-F238E27FC236}">
                <a16:creationId xmlns:a16="http://schemas.microsoft.com/office/drawing/2014/main" id="{90AFABAA-CC0B-4F5B-B589-56D6F802F5FB}"/>
              </a:ext>
            </a:extLst>
          </p:cNvPr>
          <p:cNvSpPr txBox="1"/>
          <p:nvPr/>
        </p:nvSpPr>
        <p:spPr>
          <a:xfrm>
            <a:off x="4428737" y="2682417"/>
            <a:ext cx="1197764" cy="369332"/>
          </a:xfrm>
          <a:prstGeom prst="rect">
            <a:avLst/>
          </a:prstGeom>
          <a:noFill/>
        </p:spPr>
        <p:txBody>
          <a:bodyPr wrap="none" rtlCol="0">
            <a:spAutoFit/>
          </a:bodyPr>
          <a:lstStyle/>
          <a:p>
            <a:r>
              <a:rPr lang="en-US" sz="1800" err="1">
                <a:solidFill>
                  <a:srgbClr val="00B050"/>
                </a:solidFill>
              </a:rPr>
              <a:t>Bioslurry</a:t>
            </a:r>
            <a:endParaRPr lang="en-US">
              <a:solidFill>
                <a:srgbClr val="00B050"/>
              </a:solidFill>
            </a:endParaRPr>
          </a:p>
        </p:txBody>
      </p:sp>
      <p:cxnSp>
        <p:nvCxnSpPr>
          <p:cNvPr id="24" name="Connector: Curved 23">
            <a:extLst>
              <a:ext uri="{FF2B5EF4-FFF2-40B4-BE49-F238E27FC236}">
                <a16:creationId xmlns:a16="http://schemas.microsoft.com/office/drawing/2014/main" id="{02CE6850-008D-4498-9EAB-1F184074F3CB}"/>
              </a:ext>
            </a:extLst>
          </p:cNvPr>
          <p:cNvCxnSpPr>
            <a:cxnSpLocks/>
          </p:cNvCxnSpPr>
          <p:nvPr/>
        </p:nvCxnSpPr>
        <p:spPr bwMode="auto">
          <a:xfrm flipV="1">
            <a:off x="5167464" y="2476416"/>
            <a:ext cx="541159" cy="1"/>
          </a:xfrm>
          <a:prstGeom prst="curvedConnector3">
            <a:avLst>
              <a:gd name="adj1" fmla="val 50000"/>
            </a:avLst>
          </a:prstGeom>
          <a:solidFill>
            <a:schemeClr val="accent1"/>
          </a:solidFill>
          <a:ln w="76200" cap="flat" cmpd="sng" algn="ctr">
            <a:solidFill>
              <a:srgbClr val="00B050"/>
            </a:solidFill>
            <a:prstDash val="solid"/>
            <a:round/>
            <a:headEnd type="none" w="sm" len="sm"/>
            <a:tailEnd type="triangle"/>
          </a:ln>
          <a:effectLst/>
        </p:spPr>
      </p:cxnSp>
      <p:sp>
        <p:nvSpPr>
          <p:cNvPr id="26" name="TextBox 25">
            <a:extLst>
              <a:ext uri="{FF2B5EF4-FFF2-40B4-BE49-F238E27FC236}">
                <a16:creationId xmlns:a16="http://schemas.microsoft.com/office/drawing/2014/main" id="{AD475379-8FB1-4119-AA34-0A47BD3FF6A6}"/>
              </a:ext>
            </a:extLst>
          </p:cNvPr>
          <p:cNvSpPr txBox="1"/>
          <p:nvPr/>
        </p:nvSpPr>
        <p:spPr>
          <a:xfrm>
            <a:off x="4276007" y="1845652"/>
            <a:ext cx="954107" cy="369332"/>
          </a:xfrm>
          <a:prstGeom prst="rect">
            <a:avLst/>
          </a:prstGeom>
          <a:noFill/>
        </p:spPr>
        <p:txBody>
          <a:bodyPr wrap="none" rtlCol="0">
            <a:spAutoFit/>
          </a:bodyPr>
          <a:lstStyle/>
          <a:p>
            <a:r>
              <a:rPr lang="en-US" sz="1800">
                <a:solidFill>
                  <a:schemeClr val="accent2">
                    <a:lumMod val="40000"/>
                    <a:lumOff val="60000"/>
                  </a:schemeClr>
                </a:solidFill>
              </a:rPr>
              <a:t>Biogas</a:t>
            </a:r>
            <a:endParaRPr lang="en-US">
              <a:solidFill>
                <a:schemeClr val="accent2">
                  <a:lumMod val="40000"/>
                  <a:lumOff val="60000"/>
                </a:schemeClr>
              </a:solidFill>
            </a:endParaRPr>
          </a:p>
        </p:txBody>
      </p:sp>
      <p:sp>
        <p:nvSpPr>
          <p:cNvPr id="27" name="TextBox 26">
            <a:extLst>
              <a:ext uri="{FF2B5EF4-FFF2-40B4-BE49-F238E27FC236}">
                <a16:creationId xmlns:a16="http://schemas.microsoft.com/office/drawing/2014/main" id="{ECF86AF4-75B6-4E10-87DC-3CCEAE1CF2A7}"/>
              </a:ext>
            </a:extLst>
          </p:cNvPr>
          <p:cNvSpPr txBox="1"/>
          <p:nvPr/>
        </p:nvSpPr>
        <p:spPr>
          <a:xfrm>
            <a:off x="3554886" y="3287127"/>
            <a:ext cx="954107" cy="369332"/>
          </a:xfrm>
          <a:prstGeom prst="rect">
            <a:avLst/>
          </a:prstGeom>
          <a:noFill/>
        </p:spPr>
        <p:txBody>
          <a:bodyPr wrap="none" rtlCol="0">
            <a:spAutoFit/>
          </a:bodyPr>
          <a:lstStyle/>
          <a:p>
            <a:r>
              <a:rPr lang="en-US" sz="1800">
                <a:solidFill>
                  <a:schemeClr val="accent2">
                    <a:lumMod val="40000"/>
                    <a:lumOff val="60000"/>
                  </a:schemeClr>
                </a:solidFill>
              </a:rPr>
              <a:t>Biogas</a:t>
            </a:r>
            <a:endParaRPr lang="en-US">
              <a:solidFill>
                <a:schemeClr val="accent2">
                  <a:lumMod val="40000"/>
                  <a:lumOff val="60000"/>
                </a:schemeClr>
              </a:solidFill>
            </a:endParaRPr>
          </a:p>
        </p:txBody>
      </p:sp>
      <p:cxnSp>
        <p:nvCxnSpPr>
          <p:cNvPr id="28" name="Connector: Curved 27">
            <a:extLst>
              <a:ext uri="{FF2B5EF4-FFF2-40B4-BE49-F238E27FC236}">
                <a16:creationId xmlns:a16="http://schemas.microsoft.com/office/drawing/2014/main" id="{D1A637AB-C837-41FC-8A3E-51A33185F05A}"/>
              </a:ext>
            </a:extLst>
          </p:cNvPr>
          <p:cNvCxnSpPr>
            <a:cxnSpLocks/>
          </p:cNvCxnSpPr>
          <p:nvPr/>
        </p:nvCxnSpPr>
        <p:spPr bwMode="auto">
          <a:xfrm rot="10800000" flipV="1">
            <a:off x="3393184" y="2482060"/>
            <a:ext cx="320249" cy="263419"/>
          </a:xfrm>
          <a:prstGeom prst="curvedConnector3">
            <a:avLst>
              <a:gd name="adj1" fmla="val 50000"/>
            </a:avLst>
          </a:prstGeom>
          <a:solidFill>
            <a:schemeClr val="accent1"/>
          </a:solidFill>
          <a:ln w="76200" cap="flat" cmpd="sng" algn="ctr">
            <a:solidFill>
              <a:schemeClr val="accent2">
                <a:lumMod val="40000"/>
                <a:lumOff val="60000"/>
              </a:schemeClr>
            </a:solidFill>
            <a:prstDash val="solid"/>
            <a:round/>
            <a:headEnd type="none" w="sm" len="sm"/>
            <a:tailEnd type="triangle"/>
          </a:ln>
          <a:effectLst/>
        </p:spPr>
      </p:cxnSp>
      <p:cxnSp>
        <p:nvCxnSpPr>
          <p:cNvPr id="33" name="Connector: Curved 32">
            <a:extLst>
              <a:ext uri="{FF2B5EF4-FFF2-40B4-BE49-F238E27FC236}">
                <a16:creationId xmlns:a16="http://schemas.microsoft.com/office/drawing/2014/main" id="{D52CD066-9466-4C2D-84B8-0820A1455ED1}"/>
              </a:ext>
            </a:extLst>
          </p:cNvPr>
          <p:cNvCxnSpPr>
            <a:cxnSpLocks/>
          </p:cNvCxnSpPr>
          <p:nvPr/>
        </p:nvCxnSpPr>
        <p:spPr bwMode="auto">
          <a:xfrm rot="16200000" flipH="1">
            <a:off x="2900360" y="2385462"/>
            <a:ext cx="408743" cy="185165"/>
          </a:xfrm>
          <a:prstGeom prst="curvedConnector3">
            <a:avLst>
              <a:gd name="adj1" fmla="val 50000"/>
            </a:avLst>
          </a:prstGeom>
          <a:solidFill>
            <a:schemeClr val="accent1"/>
          </a:solidFill>
          <a:ln w="76200" cap="flat" cmpd="sng" algn="ctr">
            <a:solidFill>
              <a:srgbClr val="C00000"/>
            </a:solidFill>
            <a:prstDash val="solid"/>
            <a:round/>
            <a:headEnd type="none" w="sm" len="sm"/>
            <a:tailEnd type="triangle"/>
          </a:ln>
          <a:effectLst/>
        </p:spPr>
      </p:cxnSp>
      <p:sp>
        <p:nvSpPr>
          <p:cNvPr id="34" name="TextBox 33">
            <a:extLst>
              <a:ext uri="{FF2B5EF4-FFF2-40B4-BE49-F238E27FC236}">
                <a16:creationId xmlns:a16="http://schemas.microsoft.com/office/drawing/2014/main" id="{A85F633A-0862-48D2-9FFC-9967B2776A8F}"/>
              </a:ext>
            </a:extLst>
          </p:cNvPr>
          <p:cNvSpPr txBox="1"/>
          <p:nvPr/>
        </p:nvSpPr>
        <p:spPr>
          <a:xfrm>
            <a:off x="731342" y="1332212"/>
            <a:ext cx="1197764" cy="646331"/>
          </a:xfrm>
          <a:prstGeom prst="rect">
            <a:avLst/>
          </a:prstGeom>
          <a:noFill/>
        </p:spPr>
        <p:txBody>
          <a:bodyPr wrap="none" rtlCol="0">
            <a:spAutoFit/>
          </a:bodyPr>
          <a:lstStyle/>
          <a:p>
            <a:r>
              <a:rPr lang="en-US" sz="1800">
                <a:solidFill>
                  <a:srgbClr val="C00000"/>
                </a:solidFill>
              </a:rPr>
              <a:t>Organic</a:t>
            </a:r>
          </a:p>
          <a:p>
            <a:r>
              <a:rPr lang="en-US" sz="1800">
                <a:solidFill>
                  <a:srgbClr val="C00000"/>
                </a:solidFill>
              </a:rPr>
              <a:t>materials</a:t>
            </a:r>
            <a:endParaRPr lang="en-US">
              <a:solidFill>
                <a:srgbClr val="C00000"/>
              </a:solidFill>
            </a:endParaRPr>
          </a:p>
        </p:txBody>
      </p:sp>
      <p:sp>
        <p:nvSpPr>
          <p:cNvPr id="30" name="Bogen 29">
            <a:extLst>
              <a:ext uri="{FF2B5EF4-FFF2-40B4-BE49-F238E27FC236}">
                <a16:creationId xmlns:a16="http://schemas.microsoft.com/office/drawing/2014/main" id="{4239AAA7-EF57-4C58-9B5C-8807836CABF1}"/>
              </a:ext>
            </a:extLst>
          </p:cNvPr>
          <p:cNvSpPr/>
          <p:nvPr/>
        </p:nvSpPr>
        <p:spPr bwMode="auto">
          <a:xfrm>
            <a:off x="6176310" y="1054170"/>
            <a:ext cx="541160" cy="1631403"/>
          </a:xfrm>
          <a:prstGeom prst="arc">
            <a:avLst>
              <a:gd name="adj1" fmla="val 9103894"/>
              <a:gd name="adj2" fmla="val 17740500"/>
            </a:avLst>
          </a:prstGeom>
          <a:noFill/>
          <a:ln w="76200" cap="flat" cmpd="sng" algn="ctr">
            <a:solidFill>
              <a:srgbClr val="0099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Rechteck 6">
            <a:extLst>
              <a:ext uri="{FF2B5EF4-FFF2-40B4-BE49-F238E27FC236}">
                <a16:creationId xmlns:a16="http://schemas.microsoft.com/office/drawing/2014/main" id="{E364115F-6DAA-4102-ADE5-0ED013CCB3D1}"/>
              </a:ext>
            </a:extLst>
          </p:cNvPr>
          <p:cNvSpPr/>
          <p:nvPr/>
        </p:nvSpPr>
        <p:spPr>
          <a:xfrm>
            <a:off x="386729" y="4990963"/>
            <a:ext cx="1937371" cy="740418"/>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GB" sz="1200" b="0" i="1" dirty="0">
                <a:solidFill>
                  <a:schemeClr val="accent6"/>
                </a:solidFill>
                <a:latin typeface="+mn-lt"/>
                <a:ea typeface="ＭＳ Ｐゴシック"/>
                <a:cs typeface="Arial"/>
              </a:rPr>
              <a:t>Note: Setting up a functioning biodigester requires instruction from an expert.</a:t>
            </a:r>
            <a:endParaRPr lang="en-US" sz="1200" b="0" i="1" dirty="0">
              <a:solidFill>
                <a:schemeClr val="accent6"/>
              </a:solidFill>
              <a:latin typeface="+mn-lt"/>
              <a:ea typeface="ＭＳ Ｐゴシック"/>
              <a:cs typeface="Arial"/>
            </a:endParaRPr>
          </a:p>
        </p:txBody>
      </p:sp>
    </p:spTree>
    <p:extLst>
      <p:ext uri="{BB962C8B-B14F-4D97-AF65-F5344CB8AC3E}">
        <p14:creationId xmlns:p14="http://schemas.microsoft.com/office/powerpoint/2010/main" val="46528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6 – Animal Management</a:t>
            </a:r>
            <a:endParaRPr lang="de-DE"/>
          </a:p>
        </p:txBody>
      </p:sp>
    </p:spTree>
    <p:extLst>
      <p:ext uri="{BB962C8B-B14F-4D97-AF65-F5344CB8AC3E}">
        <p14:creationId xmlns:p14="http://schemas.microsoft.com/office/powerpoint/2010/main" val="826241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C5E8D-4B0C-4E6B-89FD-B2B608E3EF0F}"/>
              </a:ext>
            </a:extLst>
          </p:cNvPr>
          <p:cNvSpPr>
            <a:spLocks noGrp="1"/>
          </p:cNvSpPr>
          <p:nvPr>
            <p:ph type="title"/>
          </p:nvPr>
        </p:nvSpPr>
        <p:spPr/>
        <p:txBody>
          <a:bodyPr/>
          <a:lstStyle/>
          <a:p>
            <a:r>
              <a:rPr lang="en-US"/>
              <a:t>Pre-calving and birth</a:t>
            </a:r>
          </a:p>
        </p:txBody>
      </p:sp>
      <p:graphicFrame>
        <p:nvGraphicFramePr>
          <p:cNvPr id="5" name="Content Placeholder 4">
            <a:extLst>
              <a:ext uri="{FF2B5EF4-FFF2-40B4-BE49-F238E27FC236}">
                <a16:creationId xmlns:a16="http://schemas.microsoft.com/office/drawing/2014/main" id="{C8082A3D-132F-47B5-B01D-53D08DFCFF50}"/>
              </a:ext>
            </a:extLst>
          </p:cNvPr>
          <p:cNvGraphicFramePr>
            <a:graphicFrameLocks noGrp="1"/>
          </p:cNvGraphicFramePr>
          <p:nvPr>
            <p:ph sz="half" idx="11"/>
            <p:extLst>
              <p:ext uri="{D42A27DB-BD31-4B8C-83A1-F6EECF244321}">
                <p14:modId xmlns:p14="http://schemas.microsoft.com/office/powerpoint/2010/main" val="3203087156"/>
              </p:ext>
            </p:extLst>
          </p:nvPr>
        </p:nvGraphicFramePr>
        <p:xfrm>
          <a:off x="193529" y="836497"/>
          <a:ext cx="8417072" cy="5312054"/>
        </p:xfrm>
        <a:graphic>
          <a:graphicData uri="http://schemas.openxmlformats.org/drawingml/2006/table">
            <a:tbl>
              <a:tblPr firstRow="1" firstCol="1">
                <a:tableStyleId>{10A1B5D5-9B99-4C35-A422-299274C87663}</a:tableStyleId>
              </a:tblPr>
              <a:tblGrid>
                <a:gridCol w="1427487">
                  <a:extLst>
                    <a:ext uri="{9D8B030D-6E8A-4147-A177-3AD203B41FA5}">
                      <a16:colId xmlns:a16="http://schemas.microsoft.com/office/drawing/2014/main" val="1972648141"/>
                    </a:ext>
                  </a:extLst>
                </a:gridCol>
                <a:gridCol w="5183232">
                  <a:extLst>
                    <a:ext uri="{9D8B030D-6E8A-4147-A177-3AD203B41FA5}">
                      <a16:colId xmlns:a16="http://schemas.microsoft.com/office/drawing/2014/main" val="2621869672"/>
                    </a:ext>
                  </a:extLst>
                </a:gridCol>
                <a:gridCol w="1806353">
                  <a:extLst>
                    <a:ext uri="{9D8B030D-6E8A-4147-A177-3AD203B41FA5}">
                      <a16:colId xmlns:a16="http://schemas.microsoft.com/office/drawing/2014/main" val="2308287407"/>
                    </a:ext>
                  </a:extLst>
                </a:gridCol>
              </a:tblGrid>
              <a:tr h="0">
                <a:tc>
                  <a:txBody>
                    <a:bodyPr/>
                    <a:lstStyle/>
                    <a:p>
                      <a:pPr>
                        <a:lnSpc>
                          <a:spcPct val="107000"/>
                        </a:lnSpc>
                        <a:spcAft>
                          <a:spcPts val="0"/>
                        </a:spcAft>
                      </a:pPr>
                      <a:r>
                        <a:rPr lang="en-US" sz="1100">
                          <a:effectLst/>
                        </a:rPr>
                        <a:t>Timeframe</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640"/>
                    </a:solidFill>
                  </a:tcPr>
                </a:tc>
                <a:tc>
                  <a:txBody>
                    <a:bodyPr/>
                    <a:lstStyle/>
                    <a:p>
                      <a:pPr>
                        <a:lnSpc>
                          <a:spcPct val="107000"/>
                        </a:lnSpc>
                        <a:spcAft>
                          <a:spcPts val="0"/>
                        </a:spcAft>
                      </a:pPr>
                      <a:r>
                        <a:rPr lang="en-US" sz="1100">
                          <a:effectLst/>
                        </a:rPr>
                        <a:t>Signs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640"/>
                    </a:solidFill>
                  </a:tcPr>
                </a:tc>
                <a:tc>
                  <a:txBody>
                    <a:bodyPr/>
                    <a:lstStyle/>
                    <a:p>
                      <a:pPr>
                        <a:lnSpc>
                          <a:spcPct val="107000"/>
                        </a:lnSpc>
                        <a:spcAft>
                          <a:spcPts val="0"/>
                        </a:spcAft>
                      </a:pPr>
                      <a:r>
                        <a:rPr lang="en-US" sz="1100">
                          <a:effectLst/>
                        </a:rPr>
                        <a:t>What to do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640"/>
                    </a:solidFill>
                  </a:tcPr>
                </a:tc>
                <a:extLst>
                  <a:ext uri="{0D108BD9-81ED-4DB2-BD59-A6C34878D82A}">
                    <a16:rowId xmlns:a16="http://schemas.microsoft.com/office/drawing/2014/main" val="2811769357"/>
                  </a:ext>
                </a:extLst>
              </a:tr>
              <a:tr h="621717">
                <a:tc>
                  <a:txBody>
                    <a:bodyPr/>
                    <a:lstStyle/>
                    <a:p>
                      <a:pPr>
                        <a:lnSpc>
                          <a:spcPct val="107000"/>
                        </a:lnSpc>
                        <a:spcAft>
                          <a:spcPts val="0"/>
                        </a:spcAft>
                      </a:pPr>
                      <a:r>
                        <a:rPr lang="en-US" sz="1100">
                          <a:effectLst/>
                        </a:rPr>
                        <a:t>2-3 weeks before calving</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DCA"/>
                    </a:solidFill>
                  </a:tcPr>
                </a:tc>
                <a:tc>
                  <a:txBody>
                    <a:bodyPr/>
                    <a:lstStyle/>
                    <a:p>
                      <a:pPr>
                        <a:lnSpc>
                          <a:spcPct val="107000"/>
                        </a:lnSpc>
                        <a:spcAft>
                          <a:spcPts val="0"/>
                        </a:spcAft>
                      </a:pPr>
                      <a:r>
                        <a:rPr lang="en-US" sz="1100" b="1">
                          <a:effectLst/>
                        </a:rPr>
                        <a:t>Signs that a cow will calve in the near future</a:t>
                      </a:r>
                      <a:endParaRPr lang="en-GB" sz="1100" b="1">
                        <a:effectLst/>
                      </a:endParaRPr>
                    </a:p>
                    <a:p>
                      <a:pPr>
                        <a:lnSpc>
                          <a:spcPct val="107000"/>
                        </a:lnSpc>
                        <a:spcAft>
                          <a:spcPts val="0"/>
                        </a:spcAft>
                      </a:pPr>
                      <a:r>
                        <a:rPr lang="en-US" sz="1100">
                          <a:effectLst/>
                        </a:rPr>
                        <a:t>Udder begins to enlarge, </a:t>
                      </a:r>
                      <a:r>
                        <a:rPr lang="en-US" sz="1100" err="1">
                          <a:effectLst/>
                        </a:rPr>
                        <a:t>elaxation</a:t>
                      </a:r>
                      <a:r>
                        <a:rPr lang="en-US" sz="1100">
                          <a:effectLst/>
                        </a:rPr>
                        <a:t> and swelling of the vulva (springing)</a:t>
                      </a:r>
                      <a:r>
                        <a:rPr lang="en-GB" sz="1100">
                          <a:effectLst/>
                        </a:rPr>
                        <a:t>, a</a:t>
                      </a:r>
                      <a:r>
                        <a:rPr lang="en-US" sz="1100">
                          <a:effectLst/>
                        </a:rPr>
                        <a:t> thick line of mucus may be seen coming out of the vulva</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DCA"/>
                    </a:solidFill>
                  </a:tcPr>
                </a:tc>
                <a:tc>
                  <a:txBody>
                    <a:bodyPr/>
                    <a:lstStyle/>
                    <a:p>
                      <a:pPr marL="0" indent="0">
                        <a:lnSpc>
                          <a:spcPct val="107000"/>
                        </a:lnSpc>
                        <a:spcAft>
                          <a:spcPts val="0"/>
                        </a:spcAft>
                        <a:buFontTx/>
                        <a:buNone/>
                      </a:pPr>
                      <a:r>
                        <a:rPr lang="en-US" sz="1100">
                          <a:effectLst/>
                        </a:rPr>
                        <a:t>Observation and depending on housing system separation of cow</a:t>
                      </a: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ADDCA"/>
                    </a:solidFill>
                  </a:tcPr>
                </a:tc>
                <a:extLst>
                  <a:ext uri="{0D108BD9-81ED-4DB2-BD59-A6C34878D82A}">
                    <a16:rowId xmlns:a16="http://schemas.microsoft.com/office/drawing/2014/main" val="262710437"/>
                  </a:ext>
                </a:extLst>
              </a:tr>
              <a:tr h="694613">
                <a:tc>
                  <a:txBody>
                    <a:bodyPr/>
                    <a:lstStyle/>
                    <a:p>
                      <a:pPr>
                        <a:lnSpc>
                          <a:spcPct val="107000"/>
                        </a:lnSpc>
                        <a:spcAft>
                          <a:spcPts val="0"/>
                        </a:spcAft>
                      </a:pPr>
                      <a:r>
                        <a:rPr lang="en-US" sz="1100">
                          <a:effectLst/>
                        </a:rPr>
                        <a:t>24 hours </a:t>
                      </a:r>
                      <a:br>
                        <a:rPr lang="en-US" sz="1100">
                          <a:effectLst/>
                        </a:rPr>
                      </a:br>
                      <a:r>
                        <a:rPr lang="en-US" sz="1100">
                          <a:effectLst/>
                        </a:rPr>
                        <a:t>before calving </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C09C"/>
                    </a:solidFill>
                  </a:tcPr>
                </a:tc>
                <a:tc>
                  <a:txBody>
                    <a:bodyPr/>
                    <a:lstStyle/>
                    <a:p>
                      <a:pPr>
                        <a:lnSpc>
                          <a:spcPct val="107000"/>
                        </a:lnSpc>
                        <a:spcAft>
                          <a:spcPts val="0"/>
                        </a:spcAft>
                      </a:pPr>
                      <a:r>
                        <a:rPr lang="en-US" sz="1100" b="1" dirty="0">
                          <a:effectLst/>
                        </a:rPr>
                        <a:t>(Possible) Signs that a cow is about to calve</a:t>
                      </a:r>
                      <a:endParaRPr lang="en-GB" sz="1100" b="1" dirty="0">
                        <a:effectLst/>
                      </a:endParaRPr>
                    </a:p>
                    <a:p>
                      <a:pPr>
                        <a:lnSpc>
                          <a:spcPct val="107000"/>
                        </a:lnSpc>
                        <a:spcAft>
                          <a:spcPts val="0"/>
                        </a:spcAft>
                      </a:pPr>
                      <a:r>
                        <a:rPr lang="en-US" sz="1100" dirty="0">
                          <a:effectLst/>
                        </a:rPr>
                        <a:t>Relaxation of pelvic ligaments</a:t>
                      </a:r>
                      <a:r>
                        <a:rPr lang="en-GB" sz="1100" dirty="0">
                          <a:effectLst/>
                        </a:rPr>
                        <a:t>, s</a:t>
                      </a:r>
                      <a:r>
                        <a:rPr lang="en-US" sz="1100" dirty="0" err="1">
                          <a:effectLst/>
                        </a:rPr>
                        <a:t>trutting</a:t>
                      </a:r>
                      <a:r>
                        <a:rPr lang="en-US" sz="1100" dirty="0">
                          <a:effectLst/>
                        </a:rPr>
                        <a:t> of the teats, animal may isolate itself or prefer not to eat and is restless</a:t>
                      </a:r>
                      <a:r>
                        <a:rPr lang="en-GB" sz="1100" dirty="0">
                          <a:effectLst/>
                        </a:rPr>
                        <a:t>, s</a:t>
                      </a:r>
                      <a:r>
                        <a:rPr lang="en-US" sz="1100" dirty="0" err="1">
                          <a:effectLst/>
                        </a:rPr>
                        <a:t>oftening</a:t>
                      </a:r>
                      <a:r>
                        <a:rPr lang="en-US" sz="1100" dirty="0">
                          <a:effectLst/>
                        </a:rPr>
                        <a:t> of the tail tip</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C09C"/>
                    </a:solidFill>
                  </a:tcPr>
                </a:tc>
                <a:tc>
                  <a:txBody>
                    <a:bodyPr/>
                    <a:lstStyle/>
                    <a:p>
                      <a:pPr>
                        <a:lnSpc>
                          <a:spcPct val="107000"/>
                        </a:lnSpc>
                        <a:spcAft>
                          <a:spcPts val="0"/>
                        </a:spcAft>
                      </a:pPr>
                      <a:r>
                        <a:rPr lang="en-US" sz="1100">
                          <a:effectLst/>
                        </a:rPr>
                        <a:t>Observation</a:t>
                      </a:r>
                      <a:endParaRPr lang="en-GB" sz="110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6C09C"/>
                    </a:solidFill>
                  </a:tcPr>
                </a:tc>
                <a:extLst>
                  <a:ext uri="{0D108BD9-81ED-4DB2-BD59-A6C34878D82A}">
                    <a16:rowId xmlns:a16="http://schemas.microsoft.com/office/drawing/2014/main" val="2647041505"/>
                  </a:ext>
                </a:extLst>
              </a:tr>
              <a:tr h="1310819">
                <a:tc>
                  <a:txBody>
                    <a:bodyPr/>
                    <a:lstStyle/>
                    <a:p>
                      <a:pPr>
                        <a:lnSpc>
                          <a:spcPct val="107000"/>
                        </a:lnSpc>
                        <a:spcAft>
                          <a:spcPts val="0"/>
                        </a:spcAft>
                      </a:pPr>
                      <a:r>
                        <a:rPr lang="en-US" sz="1100" dirty="0">
                          <a:effectLst/>
                        </a:rPr>
                        <a:t>Calving (stage 1) </a:t>
                      </a:r>
                      <a:r>
                        <a:rPr lang="en-US" sz="1100" b="0" dirty="0">
                          <a:effectLst/>
                        </a:rPr>
                        <a:t>(duration: </a:t>
                      </a:r>
                      <a:br>
                        <a:rPr lang="en-US" sz="1100" b="0" dirty="0">
                          <a:effectLst/>
                        </a:rPr>
                      </a:br>
                      <a:r>
                        <a:rPr lang="en-US" sz="1100" b="0" dirty="0">
                          <a:effectLst/>
                        </a:rPr>
                        <a:t>some hours) </a:t>
                      </a:r>
                      <a:endParaRPr lang="en-GB"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36E"/>
                    </a:solidFill>
                  </a:tcPr>
                </a:tc>
                <a:tc>
                  <a:txBody>
                    <a:bodyPr/>
                    <a:lstStyle/>
                    <a:p>
                      <a:pPr>
                        <a:lnSpc>
                          <a:spcPct val="107000"/>
                        </a:lnSpc>
                        <a:spcAft>
                          <a:spcPts val="0"/>
                        </a:spcAft>
                      </a:pPr>
                      <a:r>
                        <a:rPr lang="en-US" sz="1100" b="1" dirty="0">
                          <a:effectLst/>
                        </a:rPr>
                        <a:t>Dilation of cervix</a:t>
                      </a:r>
                      <a:endParaRPr lang="en-GB" sz="1100" b="1" dirty="0">
                        <a:effectLst/>
                      </a:endParaRPr>
                    </a:p>
                    <a:p>
                      <a:pPr>
                        <a:lnSpc>
                          <a:spcPct val="107000"/>
                        </a:lnSpc>
                        <a:spcAft>
                          <a:spcPts val="0"/>
                        </a:spcAft>
                      </a:pPr>
                      <a:r>
                        <a:rPr lang="en-US" sz="1100" dirty="0">
                          <a:effectLst/>
                        </a:rPr>
                        <a:t>This stage may last for several days and may not be visible, but some signs may be present: thick clear mucus string hanging from the vagina</a:t>
                      </a:r>
                      <a:r>
                        <a:rPr lang="en-GB" sz="1100" dirty="0">
                          <a:effectLst/>
                        </a:rPr>
                        <a:t>, r</a:t>
                      </a:r>
                      <a:r>
                        <a:rPr lang="en-US" sz="1100" dirty="0">
                          <a:effectLst/>
                        </a:rPr>
                        <a:t>ed vulva</a:t>
                      </a:r>
                      <a:r>
                        <a:rPr lang="en-GB" sz="1100" dirty="0">
                          <a:effectLst/>
                        </a:rPr>
                        <a:t>, d</a:t>
                      </a:r>
                      <a:r>
                        <a:rPr lang="en-US" sz="1100" dirty="0" err="1">
                          <a:effectLst/>
                        </a:rPr>
                        <a:t>ecreased</a:t>
                      </a:r>
                      <a:r>
                        <a:rPr lang="en-US" sz="1100" dirty="0">
                          <a:effectLst/>
                        </a:rPr>
                        <a:t> appetite</a:t>
                      </a:r>
                      <a:r>
                        <a:rPr lang="en-GB" sz="1100" dirty="0">
                          <a:effectLst/>
                        </a:rPr>
                        <a:t>, </a:t>
                      </a:r>
                      <a:r>
                        <a:rPr lang="en-GB" sz="1100" dirty="0" err="1">
                          <a:effectLst/>
                        </a:rPr>
                        <a:t>i</a:t>
                      </a:r>
                      <a:r>
                        <a:rPr lang="en-US" sz="1100" dirty="0">
                          <a:effectLst/>
                        </a:rPr>
                        <a:t>solation from the herd</a:t>
                      </a:r>
                      <a:r>
                        <a:rPr lang="en-GB" sz="1100" dirty="0">
                          <a:effectLst/>
                        </a:rPr>
                        <a:t>, c</a:t>
                      </a:r>
                      <a:r>
                        <a:rPr lang="en-US" sz="1100" dirty="0">
                          <a:effectLst/>
                        </a:rPr>
                        <a:t>ow shows discomfort and restlessness</a:t>
                      </a:r>
                      <a:r>
                        <a:rPr lang="en-GB" sz="1100" dirty="0">
                          <a:effectLst/>
                        </a:rPr>
                        <a:t>, p</a:t>
                      </a:r>
                      <a:r>
                        <a:rPr lang="en-US" sz="1100" dirty="0" err="1">
                          <a:effectLst/>
                        </a:rPr>
                        <a:t>elvic</a:t>
                      </a:r>
                      <a:r>
                        <a:rPr lang="en-US" sz="1100" dirty="0">
                          <a:effectLst/>
                        </a:rPr>
                        <a:t> edges soften and collapse (sunken appearance on both sides of the tail head)</a:t>
                      </a:r>
                      <a:r>
                        <a:rPr lang="en-GB" sz="1100" dirty="0">
                          <a:effectLst/>
                        </a:rPr>
                        <a:t>, c</a:t>
                      </a:r>
                      <a:r>
                        <a:rPr lang="en-US" sz="1100" dirty="0">
                          <a:effectLst/>
                        </a:rPr>
                        <a:t>ow pads back and forth</a:t>
                      </a:r>
                      <a:r>
                        <a:rPr lang="en-GB" sz="1100" dirty="0">
                          <a:effectLst/>
                        </a:rPr>
                        <a:t>, t</a:t>
                      </a:r>
                      <a:r>
                        <a:rPr lang="en-US" sz="1100" dirty="0">
                          <a:effectLst/>
                        </a:rPr>
                        <a:t>he tip of the cow's tail is quite soft and can be folded over </a:t>
                      </a:r>
                      <a:endParaRPr lang="en-GB" sz="1100" dirty="0">
                        <a:effectLst/>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36E"/>
                    </a:solidFill>
                  </a:tcPr>
                </a:tc>
                <a:tc>
                  <a:txBody>
                    <a:bodyPr/>
                    <a:lstStyle/>
                    <a:p>
                      <a:pPr>
                        <a:lnSpc>
                          <a:spcPct val="107000"/>
                        </a:lnSpc>
                        <a:spcAft>
                          <a:spcPts val="0"/>
                        </a:spcAft>
                      </a:pPr>
                      <a:r>
                        <a:rPr lang="en-US" sz="1100">
                          <a:effectLst/>
                        </a:rPr>
                        <a:t>Observation</a:t>
                      </a: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A36E"/>
                    </a:solidFill>
                  </a:tcPr>
                </a:tc>
                <a:extLst>
                  <a:ext uri="{0D108BD9-81ED-4DB2-BD59-A6C34878D82A}">
                    <a16:rowId xmlns:a16="http://schemas.microsoft.com/office/drawing/2014/main" val="1790747688"/>
                  </a:ext>
                </a:extLst>
              </a:tr>
              <a:tr h="1082370">
                <a:tc>
                  <a:txBody>
                    <a:bodyPr/>
                    <a:lstStyle/>
                    <a:p>
                      <a:pPr>
                        <a:lnSpc>
                          <a:spcPct val="107000"/>
                        </a:lnSpc>
                        <a:spcAft>
                          <a:spcPts val="0"/>
                        </a:spcAft>
                      </a:pPr>
                      <a:r>
                        <a:rPr lang="en-US" sz="1100" dirty="0">
                          <a:effectLst/>
                        </a:rPr>
                        <a:t>Calving (stage 2) </a:t>
                      </a:r>
                      <a:r>
                        <a:rPr lang="en-US" sz="1100" b="0" dirty="0">
                          <a:effectLst/>
                        </a:rPr>
                        <a:t>(duration: </a:t>
                      </a:r>
                      <a:br>
                        <a:rPr lang="en-US" sz="1100" b="0" dirty="0">
                          <a:effectLst/>
                        </a:rPr>
                      </a:br>
                      <a:r>
                        <a:rPr lang="en-US" sz="1100" b="0" dirty="0">
                          <a:effectLst/>
                        </a:rPr>
                        <a:t>30 minutes to several hours) </a:t>
                      </a:r>
                      <a:endParaRPr lang="en-GB"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456"/>
                    </a:solidFill>
                  </a:tcPr>
                </a:tc>
                <a:tc>
                  <a:txBody>
                    <a:bodyPr/>
                    <a:lstStyle/>
                    <a:p>
                      <a:pPr>
                        <a:lnSpc>
                          <a:spcPct val="107000"/>
                        </a:lnSpc>
                        <a:spcAft>
                          <a:spcPts val="0"/>
                        </a:spcAft>
                      </a:pPr>
                      <a:r>
                        <a:rPr lang="en-US" sz="1100" b="1" dirty="0">
                          <a:effectLst/>
                        </a:rPr>
                        <a:t>Delivery of the calf</a:t>
                      </a:r>
                      <a:endParaRPr lang="en-GB" sz="1100" b="1" dirty="0">
                        <a:effectLst/>
                      </a:endParaRPr>
                    </a:p>
                    <a:p>
                      <a:pPr>
                        <a:lnSpc>
                          <a:spcPct val="107000"/>
                        </a:lnSpc>
                        <a:spcAft>
                          <a:spcPts val="0"/>
                        </a:spcAft>
                      </a:pPr>
                      <a:r>
                        <a:rPr lang="en-US" sz="1100" dirty="0">
                          <a:effectLst/>
                        </a:rPr>
                        <a:t>Starts with the appearance of the water bag at the vulva</a:t>
                      </a:r>
                      <a:r>
                        <a:rPr lang="en-GB" sz="1100" dirty="0">
                          <a:effectLst/>
                        </a:rPr>
                        <a:t>, a</a:t>
                      </a:r>
                      <a:r>
                        <a:rPr lang="en-US" sz="1100" dirty="0" err="1">
                          <a:effectLst/>
                        </a:rPr>
                        <a:t>ctive</a:t>
                      </a:r>
                      <a:r>
                        <a:rPr lang="en-US" sz="1100" dirty="0">
                          <a:effectLst/>
                        </a:rPr>
                        <a:t> </a:t>
                      </a:r>
                      <a:r>
                        <a:rPr lang="en-US" sz="1100" dirty="0" err="1">
                          <a:effectLst/>
                        </a:rPr>
                        <a:t>labour</a:t>
                      </a:r>
                      <a:r>
                        <a:rPr lang="en-US" sz="1100" dirty="0">
                          <a:effectLst/>
                        </a:rPr>
                        <a:t> of the cow</a:t>
                      </a:r>
                      <a:r>
                        <a:rPr lang="en-GB" sz="1100" dirty="0">
                          <a:effectLst/>
                        </a:rPr>
                        <a:t>. h</a:t>
                      </a:r>
                      <a:r>
                        <a:rPr lang="en-US" sz="1100" dirty="0" err="1">
                          <a:effectLst/>
                        </a:rPr>
                        <a:t>eifers</a:t>
                      </a:r>
                      <a:r>
                        <a:rPr lang="en-US" sz="1100" dirty="0">
                          <a:effectLst/>
                        </a:rPr>
                        <a:t> calving for the first time may take 1 to several hours to give birth</a:t>
                      </a:r>
                      <a:r>
                        <a:rPr lang="en-GB" sz="1100" dirty="0">
                          <a:effectLst/>
                        </a:rPr>
                        <a:t>, c</a:t>
                      </a:r>
                      <a:r>
                        <a:rPr lang="en-US" sz="1100" dirty="0" err="1">
                          <a:effectLst/>
                        </a:rPr>
                        <a:t>ows</a:t>
                      </a:r>
                      <a:r>
                        <a:rPr lang="en-US" sz="1100" dirty="0">
                          <a:effectLst/>
                        </a:rPr>
                        <a:t> that have already given birth generally calve within 30 minutes to 1 hour</a:t>
                      </a:r>
                      <a:r>
                        <a:rPr lang="en-GB" sz="1100" dirty="0">
                          <a:effectLst/>
                        </a:rPr>
                        <a:t>, t</a:t>
                      </a:r>
                      <a:r>
                        <a:rPr lang="en-US" sz="1100" dirty="0">
                          <a:effectLst/>
                        </a:rPr>
                        <a:t>he calf should be slowly pushed out, and its front feet and nose should arrive first </a:t>
                      </a:r>
                      <a:endParaRPr lang="en-GB" sz="1100" dirty="0">
                        <a:effectLst/>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456"/>
                    </a:solidFill>
                  </a:tcPr>
                </a:tc>
                <a:tc>
                  <a:txBody>
                    <a:bodyPr/>
                    <a:lstStyle/>
                    <a:p>
                      <a:pPr>
                        <a:lnSpc>
                          <a:spcPct val="107000"/>
                        </a:lnSpc>
                        <a:spcAft>
                          <a:spcPts val="0"/>
                        </a:spcAft>
                      </a:pPr>
                      <a:r>
                        <a:rPr lang="de-CH" sz="1100" dirty="0">
                          <a:effectLst/>
                        </a:rPr>
                        <a:t>Close </a:t>
                      </a:r>
                      <a:r>
                        <a:rPr lang="de-CH" sz="1100" dirty="0" err="1">
                          <a:effectLst/>
                        </a:rPr>
                        <a:t>observation</a:t>
                      </a:r>
                      <a:r>
                        <a:rPr lang="de-CH" sz="1100" dirty="0">
                          <a:effectLst/>
                        </a:rPr>
                        <a:t> (</a:t>
                      </a:r>
                      <a:r>
                        <a:rPr lang="de-CH" sz="1100" dirty="0" err="1">
                          <a:effectLst/>
                        </a:rPr>
                        <a:t>intervention</a:t>
                      </a:r>
                      <a:r>
                        <a:rPr lang="de-CH" sz="1100" dirty="0">
                          <a:effectLst/>
                        </a:rPr>
                        <a:t> </a:t>
                      </a:r>
                      <a:r>
                        <a:rPr lang="de-CH" sz="1100" dirty="0" err="1">
                          <a:effectLst/>
                        </a:rPr>
                        <a:t>only</a:t>
                      </a:r>
                      <a:r>
                        <a:rPr lang="de-CH" sz="1100" dirty="0">
                          <a:effectLst/>
                        </a:rPr>
                        <a:t> </a:t>
                      </a:r>
                      <a:r>
                        <a:rPr lang="de-CH" sz="1100" dirty="0" err="1">
                          <a:effectLst/>
                        </a:rPr>
                        <a:t>if</a:t>
                      </a:r>
                      <a:r>
                        <a:rPr lang="de-CH" sz="1100" dirty="0">
                          <a:effectLst/>
                        </a:rPr>
                        <a:t> </a:t>
                      </a:r>
                      <a:r>
                        <a:rPr lang="de-CH" sz="1100" dirty="0" err="1">
                          <a:effectLst/>
                        </a:rPr>
                        <a:t>necessary</a:t>
                      </a:r>
                      <a:r>
                        <a:rPr lang="de-CH" sz="1100" dirty="0">
                          <a:effectLst/>
                        </a:rPr>
                        <a:t>)</a:t>
                      </a:r>
                      <a:r>
                        <a:rPr lang="en-GB" sz="1100" dirty="0">
                          <a:effectLst/>
                        </a:rPr>
                        <a:t>: </a:t>
                      </a:r>
                      <a:r>
                        <a:rPr lang="en-US" sz="1100" dirty="0">
                          <a:effectLst/>
                        </a:rPr>
                        <a:t>If there is no progress in the birth 30 to 60 minutes after the amniotic sac is first seen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9456"/>
                    </a:solidFill>
                  </a:tcPr>
                </a:tc>
                <a:extLst>
                  <a:ext uri="{0D108BD9-81ED-4DB2-BD59-A6C34878D82A}">
                    <a16:rowId xmlns:a16="http://schemas.microsoft.com/office/drawing/2014/main" val="3172370628"/>
                  </a:ext>
                </a:extLst>
              </a:tr>
              <a:tr h="461959">
                <a:tc>
                  <a:txBody>
                    <a:bodyPr/>
                    <a:lstStyle/>
                    <a:p>
                      <a:pPr>
                        <a:lnSpc>
                          <a:spcPct val="107000"/>
                        </a:lnSpc>
                        <a:spcAft>
                          <a:spcPts val="0"/>
                        </a:spcAft>
                      </a:pPr>
                      <a:r>
                        <a:rPr lang="en-US" sz="1100" dirty="0">
                          <a:effectLst/>
                        </a:rPr>
                        <a:t>Calving (stage 3) </a:t>
                      </a:r>
                      <a:endParaRPr lang="en-GB" sz="1100" dirty="0">
                        <a:effectLst/>
                      </a:endParaRPr>
                    </a:p>
                    <a:p>
                      <a:pPr>
                        <a:lnSpc>
                          <a:spcPct val="107000"/>
                        </a:lnSpc>
                        <a:spcAft>
                          <a:spcPts val="0"/>
                        </a:spcAft>
                      </a:pPr>
                      <a:r>
                        <a:rPr lang="en-US" sz="1100" b="0" dirty="0">
                          <a:effectLst/>
                        </a:rPr>
                        <a:t>(duration: </a:t>
                      </a:r>
                      <a:br>
                        <a:rPr lang="en-US" sz="1100" b="0" dirty="0">
                          <a:effectLst/>
                        </a:rPr>
                      </a:br>
                      <a:r>
                        <a:rPr lang="en-US" sz="1100" b="0" dirty="0">
                          <a:effectLst/>
                        </a:rPr>
                        <a:t>30 minutes to 24 hours after the birth of the calf) </a:t>
                      </a:r>
                      <a:endParaRPr lang="en-GB" sz="1100" b="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53E"/>
                    </a:solidFill>
                  </a:tcPr>
                </a:tc>
                <a:tc>
                  <a:txBody>
                    <a:bodyPr/>
                    <a:lstStyle/>
                    <a:p>
                      <a:pPr>
                        <a:lnSpc>
                          <a:spcPct val="107000"/>
                        </a:lnSpc>
                        <a:spcAft>
                          <a:spcPts val="0"/>
                        </a:spcAft>
                      </a:pPr>
                      <a:r>
                        <a:rPr lang="en-US" sz="1100" b="1" dirty="0">
                          <a:effectLst/>
                        </a:rPr>
                        <a:t>Delivery of placenta/ afterbirth</a:t>
                      </a:r>
                      <a:endParaRPr lang="en-GB" sz="1100" b="1" dirty="0">
                        <a:effectLst/>
                      </a:endParaRPr>
                    </a:p>
                    <a:p>
                      <a:pPr>
                        <a:lnSpc>
                          <a:spcPct val="107000"/>
                        </a:lnSpc>
                        <a:spcAft>
                          <a:spcPts val="0"/>
                        </a:spcAft>
                      </a:pPr>
                      <a:r>
                        <a:rPr lang="en-US" sz="1100" dirty="0">
                          <a:effectLst/>
                        </a:rPr>
                        <a:t>Shedding of the placenta and fetal membranes</a:t>
                      </a:r>
                      <a:r>
                        <a:rPr lang="en-GB" sz="1100" dirty="0">
                          <a:effectLst/>
                        </a:rPr>
                        <a:t>, </a:t>
                      </a:r>
                      <a:r>
                        <a:rPr lang="en-GB" sz="1100" dirty="0" err="1">
                          <a:effectLst/>
                        </a:rPr>
                        <a:t>i</a:t>
                      </a:r>
                      <a:r>
                        <a:rPr lang="en-US" sz="1100" dirty="0">
                          <a:effectLst/>
                        </a:rPr>
                        <a:t>f the membranes have not been shed after 12 to 24 hours, they are considered retained</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53E"/>
                    </a:solidFill>
                  </a:tcPr>
                </a:tc>
                <a:tc>
                  <a:txBody>
                    <a:bodyPr/>
                    <a:lstStyle/>
                    <a:p>
                      <a:pPr>
                        <a:lnSpc>
                          <a:spcPct val="107000"/>
                        </a:lnSpc>
                        <a:spcAft>
                          <a:spcPts val="0"/>
                        </a:spcAft>
                      </a:pPr>
                      <a:r>
                        <a:rPr lang="en-US" sz="1100" dirty="0">
                          <a:effectLst/>
                        </a:rPr>
                        <a:t> </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72000" marR="72000" marT="72000" marB="7200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853E"/>
                    </a:solidFill>
                  </a:tcPr>
                </a:tc>
                <a:extLst>
                  <a:ext uri="{0D108BD9-81ED-4DB2-BD59-A6C34878D82A}">
                    <a16:rowId xmlns:a16="http://schemas.microsoft.com/office/drawing/2014/main" val="2184450300"/>
                  </a:ext>
                </a:extLst>
              </a:tr>
            </a:tbl>
          </a:graphicData>
        </a:graphic>
      </p:graphicFrame>
    </p:spTree>
    <p:extLst>
      <p:ext uri="{BB962C8B-B14F-4D97-AF65-F5344CB8AC3E}">
        <p14:creationId xmlns:p14="http://schemas.microsoft.com/office/powerpoint/2010/main" val="2317626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3B49F-D8FE-4F2A-B6A2-F777992AD360}"/>
              </a:ext>
            </a:extLst>
          </p:cNvPr>
          <p:cNvSpPr>
            <a:spLocks noGrp="1"/>
          </p:cNvSpPr>
          <p:nvPr>
            <p:ph type="title"/>
          </p:nvPr>
        </p:nvSpPr>
        <p:spPr/>
        <p:txBody>
          <a:bodyPr/>
          <a:lstStyle/>
          <a:p>
            <a:r>
              <a:rPr lang="en-US"/>
              <a:t>First signs of birth</a:t>
            </a:r>
          </a:p>
        </p:txBody>
      </p:sp>
      <p:pic>
        <p:nvPicPr>
          <p:cNvPr id="7" name="Grafik 6">
            <a:extLst>
              <a:ext uri="{FF2B5EF4-FFF2-40B4-BE49-F238E27FC236}">
                <a16:creationId xmlns:a16="http://schemas.microsoft.com/office/drawing/2014/main" id="{100FC08E-E24A-4E1F-9027-CA8728FDCB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31" y="1194845"/>
            <a:ext cx="5207264" cy="3740312"/>
          </a:xfrm>
          <a:prstGeom prst="rect">
            <a:avLst/>
          </a:prstGeom>
        </p:spPr>
      </p:pic>
      <p:sp>
        <p:nvSpPr>
          <p:cNvPr id="6" name="Content Placeholder 2">
            <a:extLst>
              <a:ext uri="{FF2B5EF4-FFF2-40B4-BE49-F238E27FC236}">
                <a16:creationId xmlns:a16="http://schemas.microsoft.com/office/drawing/2014/main" id="{4A251B17-C661-4E75-9AF1-D5A70BBF6080}"/>
              </a:ext>
            </a:extLst>
          </p:cNvPr>
          <p:cNvSpPr>
            <a:spLocks noGrp="1"/>
          </p:cNvSpPr>
          <p:nvPr>
            <p:ph idx="1"/>
          </p:nvPr>
        </p:nvSpPr>
        <p:spPr>
          <a:xfrm>
            <a:off x="444469" y="923814"/>
            <a:ext cx="8343931" cy="502940"/>
          </a:xfrm>
        </p:spPr>
        <p:txBody>
          <a:bodyPr/>
          <a:lstStyle/>
          <a:p>
            <a:pPr marL="0" indent="0">
              <a:buNone/>
            </a:pPr>
            <a:r>
              <a:rPr lang="en-GB" sz="1800"/>
              <a:t>How does a cow show that she is about to give birth?</a:t>
            </a:r>
            <a:endParaRPr lang="en-US" sz="1600" b="0">
              <a:sym typeface="Wingdings" panose="05000000000000000000" pitchFamily="2" charset="2"/>
            </a:endParaRPr>
          </a:p>
        </p:txBody>
      </p:sp>
      <p:sp>
        <p:nvSpPr>
          <p:cNvPr id="9" name="Callout: Line 8">
            <a:extLst>
              <a:ext uri="{FF2B5EF4-FFF2-40B4-BE49-F238E27FC236}">
                <a16:creationId xmlns:a16="http://schemas.microsoft.com/office/drawing/2014/main" id="{6128B2ED-3CF3-4D2D-8168-1269CAC544D7}"/>
              </a:ext>
            </a:extLst>
          </p:cNvPr>
          <p:cNvSpPr/>
          <p:nvPr/>
        </p:nvSpPr>
        <p:spPr bwMode="auto">
          <a:xfrm>
            <a:off x="442981" y="5085184"/>
            <a:ext cx="3480947" cy="849002"/>
          </a:xfrm>
          <a:prstGeom prst="borderCallout1">
            <a:avLst>
              <a:gd name="adj1" fmla="val 5317"/>
              <a:gd name="adj2" fmla="val 3654"/>
              <a:gd name="adj3" fmla="val -100366"/>
              <a:gd name="adj4" fmla="val 27239"/>
            </a:avLst>
          </a:prstGeom>
          <a:solidFill>
            <a:srgbClr val="F6C09C"/>
          </a:solidFill>
          <a:ln>
            <a:solidFill>
              <a:srgbClr val="F2A36E"/>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US" sz="1600" b="0" dirty="0">
                <a:solidFill>
                  <a:schemeClr val="tx1"/>
                </a:solidFill>
                <a:ea typeface="ＭＳ Ｐゴシック"/>
                <a:cs typeface="Arial"/>
              </a:rPr>
              <a:t>Cow pads back and forth, separates from the herd or is lying down and getting up frequently.</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Arial" charset="0"/>
            </a:endParaRPr>
          </a:p>
        </p:txBody>
      </p:sp>
      <p:sp>
        <p:nvSpPr>
          <p:cNvPr id="10" name="Callout: Line 9">
            <a:extLst>
              <a:ext uri="{FF2B5EF4-FFF2-40B4-BE49-F238E27FC236}">
                <a16:creationId xmlns:a16="http://schemas.microsoft.com/office/drawing/2014/main" id="{513F1878-70EA-4912-9B49-E34FF1F70414}"/>
              </a:ext>
            </a:extLst>
          </p:cNvPr>
          <p:cNvSpPr/>
          <p:nvPr/>
        </p:nvSpPr>
        <p:spPr bwMode="auto">
          <a:xfrm>
            <a:off x="6287860" y="1050063"/>
            <a:ext cx="2447391" cy="911995"/>
          </a:xfrm>
          <a:prstGeom prst="borderCallout1">
            <a:avLst>
              <a:gd name="adj1" fmla="val 54766"/>
              <a:gd name="adj2" fmla="val 1760"/>
              <a:gd name="adj3" fmla="val 127627"/>
              <a:gd name="adj4" fmla="val -57544"/>
            </a:avLst>
          </a:prstGeom>
          <a:solidFill>
            <a:srgbClr val="F6C09C"/>
          </a:solidFill>
          <a:ln>
            <a:solidFill>
              <a:srgbClr val="F2A36E"/>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US" sz="1600" b="0" dirty="0">
                <a:solidFill>
                  <a:schemeClr val="tx1"/>
                </a:solidFill>
                <a:ea typeface="ＭＳ Ｐゴシック"/>
                <a:cs typeface="Arial"/>
              </a:rPr>
              <a:t>The tip of the cow's tail is quite soft and can be folded over.</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Arial" charset="0"/>
            </a:endParaRPr>
          </a:p>
        </p:txBody>
      </p:sp>
      <p:sp>
        <p:nvSpPr>
          <p:cNvPr id="11" name="Callout: Line 10">
            <a:extLst>
              <a:ext uri="{FF2B5EF4-FFF2-40B4-BE49-F238E27FC236}">
                <a16:creationId xmlns:a16="http://schemas.microsoft.com/office/drawing/2014/main" id="{76D55237-A66F-4B81-B354-E51049CCEEE6}"/>
              </a:ext>
            </a:extLst>
          </p:cNvPr>
          <p:cNvSpPr/>
          <p:nvPr/>
        </p:nvSpPr>
        <p:spPr bwMode="auto">
          <a:xfrm>
            <a:off x="6292336" y="2102833"/>
            <a:ext cx="2447391" cy="2065703"/>
          </a:xfrm>
          <a:prstGeom prst="borderCallout1">
            <a:avLst>
              <a:gd name="adj1" fmla="val 54766"/>
              <a:gd name="adj2" fmla="val 1760"/>
              <a:gd name="adj3" fmla="val 18512"/>
              <a:gd name="adj4" fmla="val -90473"/>
            </a:avLst>
          </a:prstGeom>
          <a:solidFill>
            <a:srgbClr val="F6C09C"/>
          </a:solidFill>
          <a:ln>
            <a:solidFill>
              <a:srgbClr val="F2A36E"/>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GB" sz="1600" b="0" dirty="0">
                <a:solidFill>
                  <a:schemeClr val="tx1"/>
                </a:solidFill>
              </a:rPr>
              <a:t>The ligaments around the cow's pelvic area may loosen, allowing the birth canal to expand. This can sometimes be felt by gently palpating the area around the tailhead.</a:t>
            </a:r>
            <a:endParaRPr kumimoji="0" lang="en-GB" sz="1100" b="1" i="0" u="none" strike="noStrike" cap="none" normalizeH="0" baseline="0" dirty="0">
              <a:ln>
                <a:noFill/>
              </a:ln>
              <a:solidFill>
                <a:schemeClr val="tx1"/>
              </a:solidFill>
              <a:effectLst/>
              <a:latin typeface="Arial" charset="0"/>
            </a:endParaRPr>
          </a:p>
        </p:txBody>
      </p:sp>
      <p:sp>
        <p:nvSpPr>
          <p:cNvPr id="12" name="Callout: Line 11">
            <a:extLst>
              <a:ext uri="{FF2B5EF4-FFF2-40B4-BE49-F238E27FC236}">
                <a16:creationId xmlns:a16="http://schemas.microsoft.com/office/drawing/2014/main" id="{C29A9BD6-C9B1-4A13-9389-983EAFF72FFC}"/>
              </a:ext>
            </a:extLst>
          </p:cNvPr>
          <p:cNvSpPr/>
          <p:nvPr/>
        </p:nvSpPr>
        <p:spPr bwMode="auto">
          <a:xfrm>
            <a:off x="6287860" y="4363634"/>
            <a:ext cx="2437993" cy="1296144"/>
          </a:xfrm>
          <a:prstGeom prst="borderCallout1">
            <a:avLst>
              <a:gd name="adj1" fmla="val 54766"/>
              <a:gd name="adj2" fmla="val 1760"/>
              <a:gd name="adj3" fmla="val -86962"/>
              <a:gd name="adj4" fmla="val -85102"/>
            </a:avLst>
          </a:prstGeom>
          <a:solidFill>
            <a:srgbClr val="F6C09C"/>
          </a:solidFill>
          <a:ln>
            <a:solidFill>
              <a:srgbClr val="F2A36E"/>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GB" sz="1600" b="0" dirty="0">
                <a:solidFill>
                  <a:schemeClr val="tx1"/>
                </a:solidFill>
              </a:rPr>
              <a:t>A clear, mucus-like discharge from the cow's vulva may occur as the cervix begins to dilate.</a:t>
            </a:r>
            <a:endParaRPr kumimoji="0" lang="en-GB" sz="1100" b="1" i="0" u="none" strike="noStrike" cap="none" normalizeH="0" baseline="0" dirty="0">
              <a:ln>
                <a:noFill/>
              </a:ln>
              <a:solidFill>
                <a:schemeClr val="tx1"/>
              </a:solidFill>
              <a:effectLst/>
              <a:latin typeface="Arial" charset="0"/>
            </a:endParaRPr>
          </a:p>
        </p:txBody>
      </p:sp>
      <p:sp>
        <p:nvSpPr>
          <p:cNvPr id="8" name="Callout: Line 7">
            <a:extLst>
              <a:ext uri="{FF2B5EF4-FFF2-40B4-BE49-F238E27FC236}">
                <a16:creationId xmlns:a16="http://schemas.microsoft.com/office/drawing/2014/main" id="{70B00C71-548D-455B-8D83-D286817ED319}"/>
              </a:ext>
            </a:extLst>
          </p:cNvPr>
          <p:cNvSpPr/>
          <p:nvPr/>
        </p:nvSpPr>
        <p:spPr bwMode="auto">
          <a:xfrm>
            <a:off x="4328201" y="4831278"/>
            <a:ext cx="1429758" cy="705148"/>
          </a:xfrm>
          <a:prstGeom prst="borderCallout1">
            <a:avLst>
              <a:gd name="adj1" fmla="val -4177"/>
              <a:gd name="adj2" fmla="val 24047"/>
              <a:gd name="adj3" fmla="val -177665"/>
              <a:gd name="adj4" fmla="val -57679"/>
            </a:avLst>
          </a:prstGeom>
          <a:solidFill>
            <a:srgbClr val="F6C09C"/>
          </a:solidFill>
          <a:ln>
            <a:solidFill>
              <a:srgbClr val="F2A36E"/>
            </a:solidFill>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defTabSz="623888">
              <a:spcBef>
                <a:spcPct val="10000"/>
              </a:spcBef>
              <a:spcAft>
                <a:spcPct val="10000"/>
              </a:spcAft>
              <a:buClr>
                <a:schemeClr val="tx1"/>
              </a:buClr>
              <a:buSzPct val="100000"/>
            </a:pPr>
            <a:r>
              <a:rPr lang="en-US" sz="1600" b="0" dirty="0">
                <a:solidFill>
                  <a:schemeClr val="tx1"/>
                </a:solidFill>
                <a:ea typeface="ＭＳ Ｐゴシック"/>
                <a:cs typeface="Arial"/>
              </a:rPr>
              <a:t>Enlarged and tight udder</a:t>
            </a:r>
          </a:p>
          <a:p>
            <a:pPr marL="0" marR="0" indent="0" algn="l" defTabSz="914400" rtl="0" eaLnBrk="0" fontAlgn="base" latinLnBrk="0" hangingPunct="0">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877772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2160C-D21B-4B13-BD07-D8DCEFAE1476}"/>
              </a:ext>
            </a:extLst>
          </p:cNvPr>
          <p:cNvSpPr>
            <a:spLocks noGrp="1"/>
          </p:cNvSpPr>
          <p:nvPr>
            <p:ph type="title"/>
          </p:nvPr>
        </p:nvSpPr>
        <p:spPr/>
        <p:txBody>
          <a:bodyPr/>
          <a:lstStyle/>
          <a:p>
            <a:r>
              <a:rPr lang="en-US"/>
              <a:t>Keeping calves healthy after birth</a:t>
            </a:r>
          </a:p>
        </p:txBody>
      </p:sp>
      <p:sp>
        <p:nvSpPr>
          <p:cNvPr id="3" name="Content Placeholder 2">
            <a:extLst>
              <a:ext uri="{FF2B5EF4-FFF2-40B4-BE49-F238E27FC236}">
                <a16:creationId xmlns:a16="http://schemas.microsoft.com/office/drawing/2014/main" id="{66C8C988-3C09-411F-B33B-AD5ADA60153C}"/>
              </a:ext>
            </a:extLst>
          </p:cNvPr>
          <p:cNvSpPr>
            <a:spLocks noGrp="1"/>
          </p:cNvSpPr>
          <p:nvPr>
            <p:ph sz="half" idx="1"/>
          </p:nvPr>
        </p:nvSpPr>
        <p:spPr>
          <a:xfrm>
            <a:off x="551075" y="1124744"/>
            <a:ext cx="4524981" cy="4320480"/>
          </a:xfr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t" anchorCtr="0" compatLnSpc="1">
            <a:prstTxWarp prst="textNoShape">
              <a:avLst/>
            </a:prstTxWarp>
          </a:bodyPr>
          <a:lstStyle/>
          <a:p>
            <a:pPr>
              <a:spcBef>
                <a:spcPts val="0"/>
              </a:spcBef>
              <a:spcAft>
                <a:spcPts val="600"/>
              </a:spcAft>
              <a:buFont typeface="Wingdings" panose="05000000000000000000" pitchFamily="2" charset="2"/>
              <a:buChar char="ü"/>
            </a:pPr>
            <a:r>
              <a:rPr lang="en-US" sz="1800" kern="1200" dirty="0">
                <a:ea typeface="ＭＳ Ｐゴシック"/>
                <a:cs typeface="+mn-cs"/>
              </a:rPr>
              <a:t>Colostrum</a:t>
            </a:r>
            <a:r>
              <a:rPr lang="en-US" sz="1800" b="0" kern="1200" dirty="0">
                <a:ea typeface="ＭＳ Ｐゴシック"/>
                <a:cs typeface="+mn-cs"/>
              </a:rPr>
              <a:t>: make sure the calves drank enough colostrum (first milk): </a:t>
            </a:r>
            <a:r>
              <a:rPr lang="en-US" sz="1800" b="0" kern="1200" dirty="0">
                <a:solidFill>
                  <a:schemeClr val="bg2"/>
                </a:solidFill>
                <a:ea typeface="ＭＳ Ｐゴシック"/>
                <a:cs typeface="+mn-cs"/>
              </a:rPr>
              <a:t>within the first two hours at least two liters.</a:t>
            </a:r>
          </a:p>
          <a:p>
            <a:pPr>
              <a:spcBef>
                <a:spcPts val="0"/>
              </a:spcBef>
              <a:spcAft>
                <a:spcPts val="600"/>
              </a:spcAft>
              <a:buFont typeface="Wingdings" panose="05000000000000000000" pitchFamily="2" charset="2"/>
              <a:buChar char="ü"/>
            </a:pPr>
            <a:r>
              <a:rPr lang="en-US" sz="1800" kern="1200" dirty="0" err="1">
                <a:ea typeface="ＭＳ Ｐゴシック"/>
                <a:cs typeface="+mn-cs"/>
              </a:rPr>
              <a:t>Minimise</a:t>
            </a:r>
            <a:r>
              <a:rPr lang="en-US" sz="1800" kern="1200" dirty="0">
                <a:ea typeface="ＭＳ Ｐゴシック"/>
                <a:cs typeface="+mn-cs"/>
              </a:rPr>
              <a:t> stress</a:t>
            </a:r>
            <a:r>
              <a:rPr lang="en-US" sz="1800" b="0" kern="1200" dirty="0">
                <a:ea typeface="ＭＳ Ｐゴシック"/>
                <a:cs typeface="+mn-cs"/>
              </a:rPr>
              <a:t>.</a:t>
            </a:r>
            <a:endParaRPr lang="en-US" sz="1800" b="0" kern="1200" dirty="0">
              <a:ea typeface="ＭＳ Ｐゴシック"/>
              <a:cs typeface="Arial"/>
            </a:endParaRPr>
          </a:p>
          <a:p>
            <a:pPr>
              <a:spcBef>
                <a:spcPts val="0"/>
              </a:spcBef>
              <a:spcAft>
                <a:spcPts val="600"/>
              </a:spcAft>
              <a:buFont typeface="Wingdings" panose="05000000000000000000" pitchFamily="2" charset="2"/>
              <a:buChar char="ü"/>
            </a:pPr>
            <a:r>
              <a:rPr lang="en-US" sz="1800" b="0" kern="1200" dirty="0">
                <a:ea typeface="ＭＳ Ｐゴシック"/>
                <a:cs typeface="+mn-cs"/>
              </a:rPr>
              <a:t>Ensure very good </a:t>
            </a:r>
            <a:r>
              <a:rPr lang="en-US" sz="1800" kern="1200" dirty="0">
                <a:ea typeface="ＭＳ Ｐゴシック"/>
                <a:cs typeface="+mn-cs"/>
              </a:rPr>
              <a:t>hygiene.</a:t>
            </a:r>
            <a:endParaRPr lang="en-US" sz="1800" kern="1200" dirty="0">
              <a:ea typeface="ＭＳ Ｐゴシック"/>
              <a:cs typeface="Arial"/>
            </a:endParaRPr>
          </a:p>
          <a:p>
            <a:pPr>
              <a:spcBef>
                <a:spcPts val="0"/>
              </a:spcBef>
              <a:spcAft>
                <a:spcPts val="600"/>
              </a:spcAft>
              <a:buFont typeface="Wingdings" panose="05000000000000000000" pitchFamily="2" charset="2"/>
              <a:buChar char="ü"/>
            </a:pPr>
            <a:r>
              <a:rPr lang="en-US" sz="1800" b="0" kern="1200" dirty="0">
                <a:ea typeface="ＭＳ Ｐゴシック"/>
                <a:cs typeface="+mn-cs"/>
              </a:rPr>
              <a:t>Ensure proper </a:t>
            </a:r>
            <a:r>
              <a:rPr lang="en-US" sz="1800" kern="1200" dirty="0">
                <a:ea typeface="ＭＳ Ｐゴシック"/>
                <a:cs typeface="+mn-cs"/>
              </a:rPr>
              <a:t>rumen development</a:t>
            </a:r>
            <a:r>
              <a:rPr lang="en-US" sz="1800" b="0" kern="1200" dirty="0">
                <a:ea typeface="ＭＳ Ｐゴシック"/>
                <a:cs typeface="+mn-cs"/>
              </a:rPr>
              <a:t> </a:t>
            </a:r>
            <a:r>
              <a:rPr lang="en-GB" sz="1800" b="0" kern="1200" dirty="0">
                <a:ea typeface="ＭＳ Ｐゴシック"/>
                <a:cs typeface="+mn-cs"/>
              </a:rPr>
              <a:t>allowing access to roughage/hay.</a:t>
            </a:r>
            <a:br>
              <a:rPr lang="en-GB" sz="1800" b="0" kern="1200" dirty="0">
                <a:ea typeface="ＭＳ Ｐゴシック"/>
                <a:cs typeface="+mn-cs"/>
              </a:rPr>
            </a:br>
            <a:r>
              <a:rPr lang="en-US" sz="1800" b="0" kern="1200" dirty="0">
                <a:ea typeface="ＭＳ Ｐゴシック"/>
                <a:cs typeface="+mn-cs"/>
              </a:rPr>
              <a:t>Ensure necessary </a:t>
            </a:r>
            <a:r>
              <a:rPr lang="en-US" sz="1800" kern="1200" dirty="0">
                <a:ea typeface="ＭＳ Ｐゴシック"/>
                <a:cs typeface="+mn-cs"/>
              </a:rPr>
              <a:t>vaccinations</a:t>
            </a:r>
            <a:r>
              <a:rPr lang="en-US" sz="1800" b="0" kern="1200" dirty="0">
                <a:ea typeface="ＭＳ Ｐゴシック"/>
                <a:cs typeface="+mn-cs"/>
              </a:rPr>
              <a:t>.</a:t>
            </a:r>
            <a:endParaRPr lang="en-US" sz="1800" b="0" kern="1200" dirty="0">
              <a:ea typeface="ＭＳ Ｐゴシック"/>
              <a:cs typeface="Arial"/>
            </a:endParaRPr>
          </a:p>
          <a:p>
            <a:pPr>
              <a:spcBef>
                <a:spcPts val="0"/>
              </a:spcBef>
              <a:spcAft>
                <a:spcPts val="600"/>
              </a:spcAft>
              <a:buFont typeface="Wingdings" panose="05000000000000000000" pitchFamily="2" charset="2"/>
              <a:buChar char="ü"/>
            </a:pPr>
            <a:r>
              <a:rPr lang="en-US" sz="1800" b="0" kern="1200" dirty="0">
                <a:ea typeface="ＭＳ Ｐゴシック"/>
                <a:cs typeface="+mn-cs"/>
              </a:rPr>
              <a:t>Provide necessary </a:t>
            </a:r>
            <a:r>
              <a:rPr lang="en-US" sz="1800" kern="1200" dirty="0">
                <a:ea typeface="ＭＳ Ｐゴシック"/>
                <a:cs typeface="+mn-cs"/>
              </a:rPr>
              <a:t>vitamins and minerals.</a:t>
            </a:r>
            <a:endParaRPr lang="en-US" sz="1800" kern="1200" dirty="0">
              <a:ea typeface="ＭＳ Ｐゴシック"/>
              <a:cs typeface="Arial"/>
            </a:endParaRPr>
          </a:p>
          <a:p>
            <a:pPr>
              <a:spcBef>
                <a:spcPts val="0"/>
              </a:spcBef>
              <a:spcAft>
                <a:spcPts val="600"/>
              </a:spcAft>
              <a:buFont typeface="Wingdings" panose="05000000000000000000" pitchFamily="2" charset="2"/>
              <a:buChar char="ü"/>
            </a:pPr>
            <a:r>
              <a:rPr lang="en-US" sz="1800" b="0" kern="1200" dirty="0">
                <a:ea typeface="ＭＳ Ｐゴシック"/>
                <a:cs typeface="+mn-cs"/>
              </a:rPr>
              <a:t>Provide access to </a:t>
            </a:r>
            <a:r>
              <a:rPr lang="en-US" sz="1800" kern="1200" dirty="0">
                <a:ea typeface="ＭＳ Ｐゴシック"/>
                <a:cs typeface="+mn-cs"/>
              </a:rPr>
              <a:t>clean water </a:t>
            </a:r>
            <a:r>
              <a:rPr lang="en-US" sz="1800" b="0" kern="1200" dirty="0">
                <a:ea typeface="ＭＳ Ｐゴシック"/>
                <a:cs typeface="+mn-cs"/>
              </a:rPr>
              <a:t>at all times.</a:t>
            </a:r>
            <a:endParaRPr lang="en-US" sz="1800" b="0" kern="1200" dirty="0">
              <a:ea typeface="ＭＳ Ｐゴシック"/>
              <a:cs typeface="Arial"/>
            </a:endParaRPr>
          </a:p>
          <a:p>
            <a:pPr>
              <a:spcBef>
                <a:spcPts val="0"/>
              </a:spcBef>
              <a:spcAft>
                <a:spcPts val="600"/>
              </a:spcAft>
              <a:buFont typeface="Wingdings" panose="05000000000000000000" pitchFamily="2" charset="2"/>
              <a:buChar char="ü"/>
            </a:pPr>
            <a:r>
              <a:rPr lang="en-US" sz="1800" b="0" kern="1200" dirty="0">
                <a:ea typeface="ＭＳ Ｐゴシック"/>
                <a:cs typeface="+mn-cs"/>
              </a:rPr>
              <a:t>Ensure </a:t>
            </a:r>
            <a:r>
              <a:rPr lang="en-US" sz="1800" kern="1200" dirty="0">
                <a:ea typeface="ＭＳ Ｐゴシック"/>
                <a:cs typeface="+mn-cs"/>
              </a:rPr>
              <a:t>timely castration</a:t>
            </a:r>
            <a:r>
              <a:rPr lang="en-US" sz="1800" b="0" kern="1200" dirty="0">
                <a:ea typeface="ＭＳ Ｐゴシック"/>
                <a:cs typeface="+mn-cs"/>
              </a:rPr>
              <a:t>.</a:t>
            </a:r>
            <a:endParaRPr lang="en-US" sz="1800" b="0" kern="1200" dirty="0">
              <a:ea typeface="ＭＳ Ｐゴシック"/>
              <a:cs typeface="Arial"/>
            </a:endParaRPr>
          </a:p>
        </p:txBody>
      </p:sp>
      <p:grpSp>
        <p:nvGrpSpPr>
          <p:cNvPr id="6" name="Gruppieren 5">
            <a:extLst>
              <a:ext uri="{FF2B5EF4-FFF2-40B4-BE49-F238E27FC236}">
                <a16:creationId xmlns:a16="http://schemas.microsoft.com/office/drawing/2014/main" id="{B1B5837B-6863-4A84-989C-A7D86E4C6E4C}"/>
              </a:ext>
            </a:extLst>
          </p:cNvPr>
          <p:cNvGrpSpPr/>
          <p:nvPr/>
        </p:nvGrpSpPr>
        <p:grpSpPr>
          <a:xfrm>
            <a:off x="4987768" y="1268760"/>
            <a:ext cx="3797457" cy="2664296"/>
            <a:chOff x="5580112" y="2060848"/>
            <a:chExt cx="4641898" cy="3256756"/>
          </a:xfrm>
        </p:grpSpPr>
        <p:pic>
          <p:nvPicPr>
            <p:cNvPr id="4" name="Grafik 3">
              <a:extLst>
                <a:ext uri="{FF2B5EF4-FFF2-40B4-BE49-F238E27FC236}">
                  <a16:creationId xmlns:a16="http://schemas.microsoft.com/office/drawing/2014/main" id="{13A2BC82-402D-432A-B949-4333C3857E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0112" y="2060848"/>
              <a:ext cx="4641898" cy="3256756"/>
            </a:xfrm>
            <a:prstGeom prst="rect">
              <a:avLst/>
            </a:prstGeom>
          </p:spPr>
        </p:pic>
        <p:sp>
          <p:nvSpPr>
            <p:cNvPr id="5" name="Freihandform: Form 4">
              <a:extLst>
                <a:ext uri="{FF2B5EF4-FFF2-40B4-BE49-F238E27FC236}">
                  <a16:creationId xmlns:a16="http://schemas.microsoft.com/office/drawing/2014/main" id="{D7A68FD1-AC15-43E5-A1B4-E2093CCD8CF9}"/>
                </a:ext>
              </a:extLst>
            </p:cNvPr>
            <p:cNvSpPr/>
            <p:nvPr/>
          </p:nvSpPr>
          <p:spPr bwMode="auto">
            <a:xfrm>
              <a:off x="6952477" y="3132228"/>
              <a:ext cx="1940003" cy="584804"/>
            </a:xfrm>
            <a:custGeom>
              <a:avLst/>
              <a:gdLst>
                <a:gd name="connsiteX0" fmla="*/ 1794617 w 1897167"/>
                <a:gd name="connsiteY0" fmla="*/ 162370 h 564022"/>
                <a:gd name="connsiteX1" fmla="*/ 1871529 w 1897167"/>
                <a:gd name="connsiteY1" fmla="*/ 68366 h 564022"/>
                <a:gd name="connsiteX2" fmla="*/ 1632247 w 1897167"/>
                <a:gd name="connsiteY2" fmla="*/ 119641 h 564022"/>
                <a:gd name="connsiteX3" fmla="*/ 1384419 w 1897167"/>
                <a:gd name="connsiteY3" fmla="*/ 213645 h 564022"/>
                <a:gd name="connsiteX4" fmla="*/ 931492 w 1897167"/>
                <a:gd name="connsiteY4" fmla="*/ 102549 h 564022"/>
                <a:gd name="connsiteX5" fmla="*/ 666572 w 1897167"/>
                <a:gd name="connsiteY5" fmla="*/ 0 h 564022"/>
                <a:gd name="connsiteX6" fmla="*/ 350378 w 1897167"/>
                <a:gd name="connsiteY6" fmla="*/ 85458 h 564022"/>
                <a:gd name="connsiteX7" fmla="*/ 0 w 1897167"/>
                <a:gd name="connsiteY7" fmla="*/ 0 h 564022"/>
                <a:gd name="connsiteX8" fmla="*/ 51275 w 1897167"/>
                <a:gd name="connsiteY8" fmla="*/ 367469 h 564022"/>
                <a:gd name="connsiteX9" fmla="*/ 282011 w 1897167"/>
                <a:gd name="connsiteY9" fmla="*/ 538385 h 564022"/>
                <a:gd name="connsiteX10" fmla="*/ 683664 w 1897167"/>
                <a:gd name="connsiteY10" fmla="*/ 564022 h 564022"/>
                <a:gd name="connsiteX11" fmla="*/ 846034 w 1897167"/>
                <a:gd name="connsiteY11" fmla="*/ 452927 h 564022"/>
                <a:gd name="connsiteX12" fmla="*/ 1085316 w 1897167"/>
                <a:gd name="connsiteY12" fmla="*/ 307648 h 564022"/>
                <a:gd name="connsiteX13" fmla="*/ 1572426 w 1897167"/>
                <a:gd name="connsiteY13" fmla="*/ 256374 h 564022"/>
                <a:gd name="connsiteX14" fmla="*/ 1897167 w 1897167"/>
                <a:gd name="connsiteY14" fmla="*/ 128187 h 564022"/>
                <a:gd name="connsiteX15" fmla="*/ 1811709 w 1897167"/>
                <a:gd name="connsiteY15" fmla="*/ 59820 h 564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7167" h="564022">
                  <a:moveTo>
                    <a:pt x="1794617" y="162370"/>
                  </a:moveTo>
                  <a:lnTo>
                    <a:pt x="1871529" y="68366"/>
                  </a:lnTo>
                  <a:lnTo>
                    <a:pt x="1632247" y="119641"/>
                  </a:lnTo>
                  <a:lnTo>
                    <a:pt x="1384419" y="213645"/>
                  </a:lnTo>
                  <a:lnTo>
                    <a:pt x="931492" y="102549"/>
                  </a:lnTo>
                  <a:lnTo>
                    <a:pt x="666572" y="0"/>
                  </a:lnTo>
                  <a:lnTo>
                    <a:pt x="350378" y="85458"/>
                  </a:lnTo>
                  <a:lnTo>
                    <a:pt x="0" y="0"/>
                  </a:lnTo>
                  <a:lnTo>
                    <a:pt x="51275" y="367469"/>
                  </a:lnTo>
                  <a:lnTo>
                    <a:pt x="282011" y="538385"/>
                  </a:lnTo>
                  <a:lnTo>
                    <a:pt x="683664" y="564022"/>
                  </a:lnTo>
                  <a:lnTo>
                    <a:pt x="846034" y="452927"/>
                  </a:lnTo>
                  <a:lnTo>
                    <a:pt x="1085316" y="307648"/>
                  </a:lnTo>
                  <a:lnTo>
                    <a:pt x="1572426" y="256374"/>
                  </a:lnTo>
                  <a:lnTo>
                    <a:pt x="1897167" y="128187"/>
                  </a:lnTo>
                  <a:lnTo>
                    <a:pt x="1811709" y="59820"/>
                  </a:lnTo>
                </a:path>
              </a:pathLst>
            </a:custGeom>
            <a:gradFill flip="none" rotWithShape="1">
              <a:gsLst>
                <a:gs pos="0">
                  <a:srgbClr val="A7654B"/>
                </a:gs>
                <a:gs pos="50000">
                  <a:srgbClr val="B0765F"/>
                </a:gs>
                <a:gs pos="100000">
                  <a:srgbClr val="BE8F7C"/>
                </a:gs>
              </a:gsLst>
              <a:lin ang="5400000" scaled="1"/>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631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BA8ED-81B1-49BA-82CB-6CA805C2A838}"/>
              </a:ext>
            </a:extLst>
          </p:cNvPr>
          <p:cNvSpPr>
            <a:spLocks noGrp="1"/>
          </p:cNvSpPr>
          <p:nvPr>
            <p:ph type="title"/>
          </p:nvPr>
        </p:nvSpPr>
        <p:spPr/>
        <p:txBody>
          <a:bodyPr/>
          <a:lstStyle/>
          <a:p>
            <a:r>
              <a:rPr lang="en-US"/>
              <a:t>Benefits of cattle husbandry in Africa</a:t>
            </a:r>
          </a:p>
        </p:txBody>
      </p:sp>
      <p:sp>
        <p:nvSpPr>
          <p:cNvPr id="3" name="Content Placeholder 2">
            <a:extLst>
              <a:ext uri="{FF2B5EF4-FFF2-40B4-BE49-F238E27FC236}">
                <a16:creationId xmlns:a16="http://schemas.microsoft.com/office/drawing/2014/main" id="{AE68817C-B504-4D89-AFD7-5CD364E4FD5C}"/>
              </a:ext>
            </a:extLst>
          </p:cNvPr>
          <p:cNvSpPr>
            <a:spLocks noGrp="1"/>
          </p:cNvSpPr>
          <p:nvPr>
            <p:ph sz="half" idx="1"/>
          </p:nvPr>
        </p:nvSpPr>
        <p:spPr>
          <a:xfrm>
            <a:off x="395536" y="1124744"/>
            <a:ext cx="8158361" cy="4608512"/>
          </a:xfrm>
          <a:solidFill>
            <a:srgbClr val="D8ECCA"/>
          </a:solidFill>
        </p:spPr>
        <p:txBody>
          <a:bodyPr lIns="180000" tIns="180000" rIns="180000" bIns="180000" numCol="2" spcCol="180000"/>
          <a:lstStyle/>
          <a:p>
            <a:pPr marL="288000" indent="-288000">
              <a:spcBef>
                <a:spcPts val="600"/>
              </a:spcBef>
              <a:spcAft>
                <a:spcPts val="600"/>
              </a:spcAft>
              <a:buSzPct val="150000"/>
              <a:buFont typeface="Wingdings" panose="05000000000000000000" pitchFamily="2" charset="2"/>
              <a:buChar char="ü"/>
            </a:pPr>
            <a:r>
              <a:rPr lang="en-GB" sz="1400" dirty="0"/>
              <a:t>Livelihoods</a:t>
            </a:r>
            <a:r>
              <a:rPr lang="en-GB" sz="1400" b="0" dirty="0"/>
              <a:t>: source of income through the sale of live animals, milk, meat, and other products such as manure or leather</a:t>
            </a:r>
          </a:p>
          <a:p>
            <a:pPr marL="288000" indent="-288000">
              <a:spcBef>
                <a:spcPts val="600"/>
              </a:spcBef>
              <a:spcAft>
                <a:spcPts val="600"/>
              </a:spcAft>
              <a:buSzPct val="150000"/>
              <a:buFont typeface="Wingdings" panose="05000000000000000000" pitchFamily="2" charset="2"/>
              <a:buChar char="ü"/>
            </a:pPr>
            <a:r>
              <a:rPr lang="en-GB" sz="1400" dirty="0"/>
              <a:t>Food security</a:t>
            </a:r>
            <a:r>
              <a:rPr lang="en-GB" sz="1400" b="0" dirty="0"/>
              <a:t>: source of protein for household consumption </a:t>
            </a:r>
          </a:p>
          <a:p>
            <a:pPr marL="288000" indent="-288000">
              <a:spcBef>
                <a:spcPts val="600"/>
              </a:spcBef>
              <a:spcAft>
                <a:spcPts val="600"/>
              </a:spcAft>
              <a:buSzPct val="150000"/>
              <a:buFont typeface="Wingdings" panose="05000000000000000000" pitchFamily="2" charset="2"/>
              <a:buChar char="ü"/>
            </a:pPr>
            <a:r>
              <a:rPr lang="en-GB" sz="1400" dirty="0"/>
              <a:t>Manure</a:t>
            </a:r>
            <a:r>
              <a:rPr lang="en-GB" sz="1400" b="0" dirty="0"/>
              <a:t>: valuable organic fertiliser that will improve soil health and increase crop yields</a:t>
            </a:r>
          </a:p>
          <a:p>
            <a:pPr marL="288000" indent="-288000">
              <a:spcBef>
                <a:spcPts val="600"/>
              </a:spcBef>
              <a:spcAft>
                <a:spcPts val="600"/>
              </a:spcAft>
              <a:buSzPct val="150000"/>
              <a:buFont typeface="Wingdings" panose="05000000000000000000" pitchFamily="2" charset="2"/>
              <a:buChar char="ü"/>
            </a:pPr>
            <a:r>
              <a:rPr lang="en-GB" sz="1400" dirty="0"/>
              <a:t>Risk management</a:t>
            </a:r>
            <a:r>
              <a:rPr lang="en-GB" sz="1400" b="0" dirty="0"/>
              <a:t>: a form of insurance against crop failure or other economic shocks</a:t>
            </a:r>
          </a:p>
          <a:p>
            <a:pPr marL="288000" indent="-288000">
              <a:spcBef>
                <a:spcPts val="600"/>
              </a:spcBef>
              <a:spcAft>
                <a:spcPts val="600"/>
              </a:spcAft>
              <a:buSzPct val="150000"/>
              <a:buFont typeface="Wingdings" panose="05000000000000000000" pitchFamily="2" charset="2"/>
              <a:buChar char="ü"/>
            </a:pPr>
            <a:r>
              <a:rPr lang="en-GB" sz="1400" dirty="0"/>
              <a:t>Adapted breeds</a:t>
            </a:r>
            <a:r>
              <a:rPr lang="en-GB" sz="1400" b="0" dirty="0"/>
              <a:t>: robust breeds that in general require fewer medicines and nutritional supplements compared to high-grade dairy or beef breeds</a:t>
            </a:r>
          </a:p>
          <a:p>
            <a:pPr marL="288000" indent="-288000">
              <a:spcBef>
                <a:spcPts val="600"/>
              </a:spcBef>
              <a:spcAft>
                <a:spcPts val="600"/>
              </a:spcAft>
              <a:buSzPct val="150000"/>
              <a:buFont typeface="Wingdings" panose="05000000000000000000" pitchFamily="2" charset="2"/>
              <a:buChar char="ü"/>
            </a:pPr>
            <a:r>
              <a:rPr lang="en-GB" sz="1400" dirty="0"/>
              <a:t>Draught power and transport</a:t>
            </a:r>
            <a:r>
              <a:rPr lang="en-GB" sz="1400" b="0" dirty="0"/>
              <a:t>: easier, more accurate and less labour-intensive soil preparation compared to cultivation without animal power</a:t>
            </a:r>
          </a:p>
          <a:p>
            <a:pPr marL="288000" indent="-288000">
              <a:spcBef>
                <a:spcPts val="600"/>
              </a:spcBef>
              <a:spcAft>
                <a:spcPts val="600"/>
              </a:spcAft>
              <a:buSzPct val="150000"/>
              <a:buFont typeface="Wingdings" panose="05000000000000000000" pitchFamily="2" charset="2"/>
              <a:buChar char="ü"/>
            </a:pPr>
            <a:r>
              <a:rPr lang="en-GB" sz="1400" dirty="0"/>
              <a:t>Climate friendly</a:t>
            </a:r>
            <a:r>
              <a:rPr lang="en-GB" sz="1400" b="0" dirty="0"/>
              <a:t>: can contribute to the reduction of climate change, if coupled with regenerative farming and grassland management.</a:t>
            </a:r>
          </a:p>
          <a:p>
            <a:pPr marL="288000" indent="-288000">
              <a:spcBef>
                <a:spcPts val="600"/>
              </a:spcBef>
              <a:spcAft>
                <a:spcPts val="600"/>
              </a:spcAft>
              <a:buSzPct val="150000"/>
              <a:buFont typeface="Wingdings" panose="05000000000000000000" pitchFamily="2" charset="2"/>
              <a:buChar char="ü"/>
            </a:pPr>
            <a:r>
              <a:rPr lang="en-GB" sz="1400" dirty="0"/>
              <a:t>Marketing</a:t>
            </a:r>
            <a:r>
              <a:rPr lang="en-GB" sz="1400" b="0" dirty="0"/>
              <a:t>: growing domestic markets for organic produce in many African countries, increasing awareness about human health-related issues (e.g. overuse of antibiotics or</a:t>
            </a:r>
            <a:r>
              <a:rPr lang="en-GB" sz="1400" b="0" i="1" dirty="0"/>
              <a:t> </a:t>
            </a:r>
            <a:r>
              <a:rPr lang="en-GB" sz="1400" b="0" dirty="0"/>
              <a:t>their residues in milk), animal welfare and climate-friendly agriculture, growing international market for certified organic beef</a:t>
            </a:r>
          </a:p>
          <a:p>
            <a:pPr marL="288000" indent="-288000">
              <a:spcBef>
                <a:spcPts val="600"/>
              </a:spcBef>
              <a:spcAft>
                <a:spcPts val="600"/>
              </a:spcAft>
              <a:buSzPct val="150000"/>
              <a:buFont typeface="Wingdings" panose="05000000000000000000" pitchFamily="2" charset="2"/>
              <a:buChar char="ü"/>
            </a:pPr>
            <a:r>
              <a:rPr lang="en-GB" sz="1400" dirty="0"/>
              <a:t>Cultural significance</a:t>
            </a:r>
            <a:r>
              <a:rPr lang="en-GB" sz="1400" b="0" dirty="0"/>
              <a:t>: highly valued cattle in Sub-Saharan African cultures and possible social and religious significance</a:t>
            </a:r>
            <a:endParaRPr lang="en-US" sz="1400" dirty="0"/>
          </a:p>
        </p:txBody>
      </p:sp>
    </p:spTree>
    <p:extLst>
      <p:ext uri="{BB962C8B-B14F-4D97-AF65-F5344CB8AC3E}">
        <p14:creationId xmlns:p14="http://schemas.microsoft.com/office/powerpoint/2010/main" val="319645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a:t>Castration</a:t>
            </a:r>
          </a:p>
        </p:txBody>
      </p:sp>
      <p:sp>
        <p:nvSpPr>
          <p:cNvPr id="3" name="Content Placeholder 2">
            <a:extLst>
              <a:ext uri="{FF2B5EF4-FFF2-40B4-BE49-F238E27FC236}">
                <a16:creationId xmlns:a16="http://schemas.microsoft.com/office/drawing/2014/main" id="{720511EE-4C48-4A41-BC40-72382EA8EE08}"/>
              </a:ext>
            </a:extLst>
          </p:cNvPr>
          <p:cNvSpPr>
            <a:spLocks noGrp="1"/>
          </p:cNvSpPr>
          <p:nvPr>
            <p:ph idx="1"/>
          </p:nvPr>
        </p:nvSpPr>
        <p:spPr>
          <a:xfrm>
            <a:off x="5224682" y="1323778"/>
            <a:ext cx="3374832" cy="1695647"/>
          </a:xfrm>
        </p:spPr>
        <p:txBody>
          <a:bodyPr/>
          <a:lstStyle/>
          <a:p>
            <a:pPr marL="0" indent="0">
              <a:buNone/>
            </a:pPr>
            <a:r>
              <a:rPr lang="en-US" sz="1800" dirty="0"/>
              <a:t>Castration methods</a:t>
            </a:r>
          </a:p>
          <a:p>
            <a:pPr marL="342900" indent="-342900">
              <a:buFont typeface="+mj-lt"/>
              <a:buAutoNum type="arabicPeriod"/>
            </a:pPr>
            <a:r>
              <a:rPr lang="en-US" sz="1800" b="0" dirty="0"/>
              <a:t>Castration with the </a:t>
            </a:r>
            <a:r>
              <a:rPr lang="en-US" sz="1800" b="0" dirty="0" err="1">
                <a:sym typeface="Wingdings" panose="05000000000000000000" pitchFamily="2" charset="2"/>
              </a:rPr>
              <a:t>Burdizzo</a:t>
            </a:r>
            <a:r>
              <a:rPr lang="en-US" sz="1800" b="0" dirty="0">
                <a:sym typeface="Wingdings" panose="05000000000000000000" pitchFamily="2" charset="2"/>
              </a:rPr>
              <a:t> pliers</a:t>
            </a:r>
          </a:p>
          <a:p>
            <a:pPr marL="342900" indent="-342900">
              <a:buFont typeface="+mj-lt"/>
              <a:buAutoNum type="arabicPeriod"/>
            </a:pPr>
            <a:r>
              <a:rPr lang="en-US" sz="1800" b="0" dirty="0"/>
              <a:t>Banding castration</a:t>
            </a:r>
          </a:p>
          <a:p>
            <a:pPr marL="342900" indent="-342900">
              <a:buFont typeface="+mj-lt"/>
              <a:buAutoNum type="arabicPeriod"/>
            </a:pPr>
            <a:r>
              <a:rPr lang="en-US" sz="1800" b="0" dirty="0">
                <a:solidFill>
                  <a:srgbClr val="000000"/>
                </a:solidFill>
              </a:rPr>
              <a:t>Surgical castration</a:t>
            </a:r>
          </a:p>
          <a:p>
            <a:pPr marL="0" indent="0">
              <a:buNone/>
            </a:pPr>
            <a:endParaRPr lang="en-US" sz="1800" dirty="0"/>
          </a:p>
          <a:p>
            <a:pPr marL="342900" indent="-342900">
              <a:buAutoNum type="arabicParenR"/>
            </a:pPr>
            <a:endParaRPr lang="en-US" sz="1800" b="0" dirty="0">
              <a:sym typeface="Wingdings" panose="05000000000000000000" pitchFamily="2" charset="2"/>
            </a:endParaRPr>
          </a:p>
        </p:txBody>
      </p:sp>
      <p:sp>
        <p:nvSpPr>
          <p:cNvPr id="4" name="Rechteck 6">
            <a:extLst>
              <a:ext uri="{FF2B5EF4-FFF2-40B4-BE49-F238E27FC236}">
                <a16:creationId xmlns:a16="http://schemas.microsoft.com/office/drawing/2014/main" id="{5FA408EF-5B0C-4059-BFF1-0397EA4416E2}"/>
              </a:ext>
            </a:extLst>
          </p:cNvPr>
          <p:cNvSpPr/>
          <p:nvPr/>
        </p:nvSpPr>
        <p:spPr>
          <a:xfrm>
            <a:off x="445207" y="1209424"/>
            <a:ext cx="4248472" cy="4054332"/>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108000" rIns="180000" bIns="108000" numCol="1" anchor="ctr" anchorCtr="0" compatLnSpc="1">
            <a:prstTxWarp prst="textNoShape">
              <a:avLst/>
            </a:prstTxWarp>
          </a:bodyPr>
          <a:lstStyle/>
          <a:p>
            <a:pPr defTabSz="623888">
              <a:spcBef>
                <a:spcPts val="0"/>
              </a:spcBef>
              <a:spcAft>
                <a:spcPts val="600"/>
              </a:spcAft>
              <a:buClr>
                <a:schemeClr val="tx1"/>
              </a:buClr>
              <a:buSzPct val="100000"/>
            </a:pPr>
            <a:r>
              <a:rPr lang="en-US" sz="1800" dirty="0">
                <a:latin typeface="+mn-lt"/>
                <a:ea typeface="ＭＳ Ｐゴシック"/>
                <a:cs typeface="Arial"/>
              </a:rPr>
              <a:t>Why are calves castrated?</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Oxen are less dangerous and easier to handle than bulls.</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Prevention of inbreeding and unwanted mating of cows</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Increased tenderness in the meat</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Higher carcass yields</a:t>
            </a:r>
          </a:p>
          <a:p>
            <a:pPr marL="285750" indent="-285750" defTabSz="623888">
              <a:spcBef>
                <a:spcPts val="0"/>
              </a:spcBef>
              <a:spcAft>
                <a:spcPts val="600"/>
              </a:spcAft>
              <a:buClr>
                <a:schemeClr val="tx1"/>
              </a:buClr>
              <a:buSzPct val="100000"/>
              <a:buFont typeface="Arial" panose="020B0604020202020204" pitchFamily="34" charset="0"/>
              <a:buChar char="+"/>
            </a:pPr>
            <a:r>
              <a:rPr lang="en-US" sz="1800" b="0" dirty="0">
                <a:latin typeface="+mn-lt"/>
                <a:ea typeface="ＭＳ Ｐゴシック"/>
                <a:cs typeface="Arial"/>
              </a:rPr>
              <a:t>Changed fat composition in the meat </a:t>
            </a:r>
            <a:r>
              <a:rPr lang="en-US" sz="1800" b="0" i="1" dirty="0">
                <a:latin typeface="+mn-lt"/>
                <a:ea typeface="ＭＳ Ｐゴシック"/>
                <a:cs typeface="Arial"/>
              </a:rPr>
              <a:t>(can be </a:t>
            </a:r>
            <a:r>
              <a:rPr lang="en-US" sz="1800" b="0" i="1" dirty="0" err="1">
                <a:latin typeface="+mn-lt"/>
                <a:ea typeface="ＭＳ Ｐゴシック"/>
                <a:cs typeface="Arial"/>
              </a:rPr>
              <a:t>favourable</a:t>
            </a:r>
            <a:r>
              <a:rPr lang="en-US" sz="1800" b="0" i="1" dirty="0">
                <a:latin typeface="+mn-lt"/>
                <a:ea typeface="ＭＳ Ｐゴシック"/>
                <a:cs typeface="Arial"/>
              </a:rPr>
              <a:t> or not, depending on consumers preferences)</a:t>
            </a:r>
          </a:p>
        </p:txBody>
      </p:sp>
      <p:pic>
        <p:nvPicPr>
          <p:cNvPr id="6" name="Grafik 5">
            <a:extLst>
              <a:ext uri="{FF2B5EF4-FFF2-40B4-BE49-F238E27FC236}">
                <a16:creationId xmlns:a16="http://schemas.microsoft.com/office/drawing/2014/main" id="{029C4605-ED6E-40C8-A176-CA8139CE0C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32235" y="3838576"/>
            <a:ext cx="2567750" cy="2013542"/>
          </a:xfrm>
          <a:prstGeom prst="rect">
            <a:avLst/>
          </a:prstGeom>
        </p:spPr>
      </p:pic>
      <p:pic>
        <p:nvPicPr>
          <p:cNvPr id="14" name="Grafik 10">
            <a:extLst>
              <a:ext uri="{FF2B5EF4-FFF2-40B4-BE49-F238E27FC236}">
                <a16:creationId xmlns:a16="http://schemas.microsoft.com/office/drawing/2014/main" id="{122EF0D9-AD81-4945-91C2-195510CA84A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43707" y="3019425"/>
            <a:ext cx="2113020" cy="1137046"/>
          </a:xfrm>
          <a:prstGeom prst="rect">
            <a:avLst/>
          </a:prstGeom>
        </p:spPr>
      </p:pic>
      <p:sp>
        <p:nvSpPr>
          <p:cNvPr id="7" name="Rechteck 6">
            <a:extLst>
              <a:ext uri="{FF2B5EF4-FFF2-40B4-BE49-F238E27FC236}">
                <a16:creationId xmlns:a16="http://schemas.microsoft.com/office/drawing/2014/main" id="{1051867A-D64A-466A-8586-775BC61C03BD}"/>
              </a:ext>
            </a:extLst>
          </p:cNvPr>
          <p:cNvSpPr/>
          <p:nvPr/>
        </p:nvSpPr>
        <p:spPr>
          <a:xfrm>
            <a:off x="4068661" y="5639246"/>
            <a:ext cx="3322040" cy="276999"/>
          </a:xfrm>
          <a:prstGeom prst="rect">
            <a:avLst/>
          </a:prstGeom>
          <a:solidFill>
            <a:srgbClr val="F2CB75"/>
          </a:solidFill>
          <a:ln w="28575">
            <a:noFill/>
            <a:miter lim="800000"/>
            <a:headEnd/>
            <a:tailEnd/>
          </a:ln>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dirty="0">
                <a:latin typeface="+mn-lt"/>
                <a:ea typeface="ＭＳ Ｐゴシック"/>
                <a:cs typeface="Arial"/>
              </a:rPr>
              <a:t>Note: </a:t>
            </a:r>
            <a:r>
              <a:rPr lang="en-US" sz="1200" b="0" dirty="0">
                <a:latin typeface="+mn-lt"/>
                <a:ea typeface="ＭＳ Ｐゴシック"/>
                <a:cs typeface="Arial"/>
              </a:rPr>
              <a:t>ALL castrations require </a:t>
            </a:r>
            <a:r>
              <a:rPr lang="en-US" sz="1200" b="0" dirty="0" err="1">
                <a:latin typeface="+mn-lt"/>
                <a:ea typeface="ＭＳ Ｐゴシック"/>
                <a:cs typeface="Arial"/>
              </a:rPr>
              <a:t>anaesthesia</a:t>
            </a:r>
            <a:r>
              <a:rPr lang="en-US" sz="1200" b="0" dirty="0">
                <a:latin typeface="+mn-lt"/>
                <a:ea typeface="ＭＳ Ｐゴシック"/>
                <a:cs typeface="Arial"/>
              </a:rPr>
              <a:t>!</a:t>
            </a:r>
            <a:endParaRPr lang="de-CH" sz="1200" b="0" dirty="0">
              <a:latin typeface="+mn-lt"/>
              <a:ea typeface="ＭＳ Ｐゴシック"/>
              <a:cs typeface="Arial"/>
            </a:endParaRPr>
          </a:p>
        </p:txBody>
      </p:sp>
    </p:spTree>
    <p:extLst>
      <p:ext uri="{BB962C8B-B14F-4D97-AF65-F5344CB8AC3E}">
        <p14:creationId xmlns:p14="http://schemas.microsoft.com/office/powerpoint/2010/main" val="427548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a:t>Castration</a:t>
            </a:r>
          </a:p>
        </p:txBody>
      </p:sp>
      <p:sp>
        <p:nvSpPr>
          <p:cNvPr id="3" name="Content Placeholder 2">
            <a:extLst>
              <a:ext uri="{FF2B5EF4-FFF2-40B4-BE49-F238E27FC236}">
                <a16:creationId xmlns:a16="http://schemas.microsoft.com/office/drawing/2014/main" id="{720511EE-4C48-4A41-BC40-72382EA8EE08}"/>
              </a:ext>
            </a:extLst>
          </p:cNvPr>
          <p:cNvSpPr>
            <a:spLocks noGrp="1"/>
          </p:cNvSpPr>
          <p:nvPr>
            <p:ph idx="1"/>
          </p:nvPr>
        </p:nvSpPr>
        <p:spPr>
          <a:xfrm>
            <a:off x="355600" y="1191659"/>
            <a:ext cx="7672784" cy="502940"/>
          </a:xfrm>
        </p:spPr>
        <p:txBody>
          <a:bodyPr/>
          <a:lstStyle/>
          <a:p>
            <a:pPr marL="0" indent="0">
              <a:buNone/>
            </a:pPr>
            <a:r>
              <a:rPr lang="en-US"/>
              <a:t>Method 1: Castration with the </a:t>
            </a:r>
            <a:r>
              <a:rPr lang="en-US" err="1">
                <a:sym typeface="Wingdings" panose="05000000000000000000" pitchFamily="2" charset="2"/>
              </a:rPr>
              <a:t>Burdizzo</a:t>
            </a:r>
            <a:r>
              <a:rPr lang="en-US">
                <a:sym typeface="Wingdings" panose="05000000000000000000" pitchFamily="2" charset="2"/>
              </a:rPr>
              <a:t> pliers</a:t>
            </a:r>
            <a:endParaRPr lang="en-US" sz="2000" b="0">
              <a:sym typeface="Wingdings" panose="05000000000000000000" pitchFamily="2" charset="2"/>
            </a:endParaRPr>
          </a:p>
        </p:txBody>
      </p:sp>
      <p:pic>
        <p:nvPicPr>
          <p:cNvPr id="6" name="Grafik 5">
            <a:extLst>
              <a:ext uri="{FF2B5EF4-FFF2-40B4-BE49-F238E27FC236}">
                <a16:creationId xmlns:a16="http://schemas.microsoft.com/office/drawing/2014/main" id="{029C4605-ED6E-40C8-A176-CA8139CE0C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575" y="1783524"/>
            <a:ext cx="5311623" cy="3882817"/>
          </a:xfrm>
          <a:prstGeom prst="rect">
            <a:avLst/>
          </a:prstGeom>
        </p:spPr>
      </p:pic>
      <p:sp>
        <p:nvSpPr>
          <p:cNvPr id="7" name="Rechteck 6">
            <a:extLst>
              <a:ext uri="{FF2B5EF4-FFF2-40B4-BE49-F238E27FC236}">
                <a16:creationId xmlns:a16="http://schemas.microsoft.com/office/drawing/2014/main" id="{6D7C5285-EBC4-4BC9-9ADD-0876D6A3A9E0}"/>
              </a:ext>
            </a:extLst>
          </p:cNvPr>
          <p:cNvSpPr/>
          <p:nvPr/>
        </p:nvSpPr>
        <p:spPr>
          <a:xfrm>
            <a:off x="5993360" y="1873602"/>
            <a:ext cx="2605632" cy="2926988"/>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600" b="0" dirty="0"/>
              <a:t>When the arms of the </a:t>
            </a:r>
            <a:r>
              <a:rPr lang="en-US" sz="1600" b="0" dirty="0" err="1"/>
              <a:t>Burdizzo</a:t>
            </a:r>
            <a:r>
              <a:rPr lang="en-US" sz="1600" b="0" dirty="0"/>
              <a:t> pliers are closed, they compress the spermatic cords, which supply blood to the testicles, and effectively cut off the blood flow. The lack of blood supply causes the testicles to atrophy and die, resulting in sterility. </a:t>
            </a:r>
            <a:endParaRPr lang="en-US" sz="1050" b="0" dirty="0">
              <a:latin typeface="+mn-lt"/>
              <a:ea typeface="ＭＳ Ｐゴシック"/>
              <a:cs typeface="Arial"/>
            </a:endParaRPr>
          </a:p>
        </p:txBody>
      </p:sp>
      <p:cxnSp>
        <p:nvCxnSpPr>
          <p:cNvPr id="8" name="Straight Arrow Connector 7">
            <a:extLst>
              <a:ext uri="{FF2B5EF4-FFF2-40B4-BE49-F238E27FC236}">
                <a16:creationId xmlns:a16="http://schemas.microsoft.com/office/drawing/2014/main" id="{C9C86C5A-EFDC-4DB0-9D18-2C6A950DFE48}"/>
              </a:ext>
            </a:extLst>
          </p:cNvPr>
          <p:cNvCxnSpPr>
            <a:cxnSpLocks/>
          </p:cNvCxnSpPr>
          <p:nvPr/>
        </p:nvCxnSpPr>
        <p:spPr bwMode="auto">
          <a:xfrm flipH="1" flipV="1">
            <a:off x="1654877" y="4375556"/>
            <a:ext cx="504054" cy="55214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0" name="TextBox 9">
            <a:extLst>
              <a:ext uri="{FF2B5EF4-FFF2-40B4-BE49-F238E27FC236}">
                <a16:creationId xmlns:a16="http://schemas.microsoft.com/office/drawing/2014/main" id="{676F8B18-B58B-42D5-B5EA-0317578E9BFD}"/>
              </a:ext>
            </a:extLst>
          </p:cNvPr>
          <p:cNvSpPr txBox="1"/>
          <p:nvPr/>
        </p:nvSpPr>
        <p:spPr>
          <a:xfrm>
            <a:off x="1738767" y="4964264"/>
            <a:ext cx="6940576" cy="584775"/>
          </a:xfrm>
          <a:prstGeom prst="rect">
            <a:avLst/>
          </a:prstGeom>
          <a:noFill/>
        </p:spPr>
        <p:txBody>
          <a:bodyPr wrap="square" rtlCol="0">
            <a:spAutoFit/>
          </a:bodyPr>
          <a:lstStyle/>
          <a:p>
            <a:r>
              <a:rPr lang="en-GB" sz="1600" b="0" dirty="0"/>
              <a:t>The </a:t>
            </a:r>
            <a:r>
              <a:rPr lang="en-GB" sz="1600" b="0" dirty="0" err="1"/>
              <a:t>Burdizzo</a:t>
            </a:r>
            <a:r>
              <a:rPr lang="en-GB" sz="1600" b="0" dirty="0"/>
              <a:t> pliers are applied here. The </a:t>
            </a:r>
            <a:r>
              <a:rPr lang="en-US" sz="1600" b="0" dirty="0"/>
              <a:t>blood vessels on each side must be compressed separately at different points for 2 minutes each.</a:t>
            </a:r>
            <a:endParaRPr lang="en-GB" sz="1600" b="0" dirty="0"/>
          </a:p>
        </p:txBody>
      </p:sp>
      <p:sp>
        <p:nvSpPr>
          <p:cNvPr id="11" name="Rechteck 6">
            <a:extLst>
              <a:ext uri="{FF2B5EF4-FFF2-40B4-BE49-F238E27FC236}">
                <a16:creationId xmlns:a16="http://schemas.microsoft.com/office/drawing/2014/main" id="{78F4E813-59AE-461F-A520-4C61989A3EAA}"/>
              </a:ext>
            </a:extLst>
          </p:cNvPr>
          <p:cNvSpPr/>
          <p:nvPr/>
        </p:nvSpPr>
        <p:spPr>
          <a:xfrm>
            <a:off x="1639549" y="5648096"/>
            <a:ext cx="5624221" cy="320861"/>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GB" sz="1200" b="0" dirty="0">
                <a:solidFill>
                  <a:schemeClr val="accent6"/>
                </a:solidFill>
                <a:latin typeface="+mn-lt"/>
                <a:ea typeface="ＭＳ Ｐゴシック"/>
                <a:cs typeface="Arial"/>
              </a:rPr>
              <a:t>Note: Ideally, castration is carried out by a veterinarian or a trained person.</a:t>
            </a:r>
            <a:endParaRPr lang="en-US" sz="1200" b="0" dirty="0">
              <a:solidFill>
                <a:schemeClr val="accent6"/>
              </a:solidFill>
              <a:latin typeface="+mn-lt"/>
              <a:ea typeface="ＭＳ Ｐゴシック"/>
              <a:cs typeface="Arial"/>
            </a:endParaRPr>
          </a:p>
        </p:txBody>
      </p:sp>
      <p:cxnSp>
        <p:nvCxnSpPr>
          <p:cNvPr id="13" name="Straight Connector 11">
            <a:extLst>
              <a:ext uri="{FF2B5EF4-FFF2-40B4-BE49-F238E27FC236}">
                <a16:creationId xmlns:a16="http://schemas.microsoft.com/office/drawing/2014/main" id="{9444F02F-77EC-4B24-9AB4-2343AA19E319}"/>
              </a:ext>
            </a:extLst>
          </p:cNvPr>
          <p:cNvCxnSpPr>
            <a:cxnSpLocks/>
          </p:cNvCxnSpPr>
          <p:nvPr/>
        </p:nvCxnSpPr>
        <p:spPr bwMode="auto">
          <a:xfrm>
            <a:off x="1254369" y="4311223"/>
            <a:ext cx="323900" cy="0"/>
          </a:xfrm>
          <a:prstGeom prst="line">
            <a:avLst/>
          </a:prstGeom>
          <a:solidFill>
            <a:schemeClr val="accent1"/>
          </a:solidFill>
          <a:ln w="28575" cap="flat" cmpd="sng" algn="ctr">
            <a:solidFill>
              <a:schemeClr val="tx1"/>
            </a:solidFill>
            <a:prstDash val="solid"/>
            <a:round/>
            <a:headEnd type="none" w="sm" len="sm"/>
            <a:tailEnd type="none" w="sm" len="sm"/>
          </a:ln>
          <a:effectLst/>
        </p:spPr>
      </p:cxnSp>
      <p:cxnSp>
        <p:nvCxnSpPr>
          <p:cNvPr id="14" name="Straight Connector 11">
            <a:extLst>
              <a:ext uri="{FF2B5EF4-FFF2-40B4-BE49-F238E27FC236}">
                <a16:creationId xmlns:a16="http://schemas.microsoft.com/office/drawing/2014/main" id="{EF29A2C7-97E5-4352-B3F8-5138404A3842}"/>
              </a:ext>
            </a:extLst>
          </p:cNvPr>
          <p:cNvCxnSpPr>
            <a:cxnSpLocks/>
          </p:cNvCxnSpPr>
          <p:nvPr/>
        </p:nvCxnSpPr>
        <p:spPr bwMode="auto">
          <a:xfrm>
            <a:off x="930469" y="4217438"/>
            <a:ext cx="323900" cy="0"/>
          </a:xfrm>
          <a:prstGeom prst="line">
            <a:avLst/>
          </a:prstGeom>
          <a:solidFill>
            <a:schemeClr val="accent1"/>
          </a:solidFill>
          <a:ln w="28575" cap="flat" cmpd="sng" algn="ctr">
            <a:solidFill>
              <a:schemeClr val="tx1"/>
            </a:solidFill>
            <a:prstDash val="solid"/>
            <a:round/>
            <a:headEnd type="none" w="sm" len="sm"/>
            <a:tailEnd type="none" w="sm" len="sm"/>
          </a:ln>
          <a:effectLst/>
        </p:spPr>
      </p:cxnSp>
    </p:spTree>
    <p:extLst>
      <p:ext uri="{BB962C8B-B14F-4D97-AF65-F5344CB8AC3E}">
        <p14:creationId xmlns:p14="http://schemas.microsoft.com/office/powerpoint/2010/main" val="59869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a:t>Castration</a:t>
            </a:r>
          </a:p>
        </p:txBody>
      </p:sp>
      <p:sp>
        <p:nvSpPr>
          <p:cNvPr id="3" name="Content Placeholder 2">
            <a:extLst>
              <a:ext uri="{FF2B5EF4-FFF2-40B4-BE49-F238E27FC236}">
                <a16:creationId xmlns:a16="http://schemas.microsoft.com/office/drawing/2014/main" id="{720511EE-4C48-4A41-BC40-72382EA8EE08}"/>
              </a:ext>
            </a:extLst>
          </p:cNvPr>
          <p:cNvSpPr>
            <a:spLocks noGrp="1"/>
          </p:cNvSpPr>
          <p:nvPr>
            <p:ph idx="1"/>
          </p:nvPr>
        </p:nvSpPr>
        <p:spPr>
          <a:xfrm>
            <a:off x="536575" y="1075061"/>
            <a:ext cx="4683497" cy="574948"/>
          </a:xfrm>
        </p:spPr>
        <p:txBody>
          <a:bodyPr/>
          <a:lstStyle/>
          <a:p>
            <a:pPr marL="0" indent="0">
              <a:buNone/>
            </a:pPr>
            <a:r>
              <a:rPr lang="en-US"/>
              <a:t>Method 2: Banding castration</a:t>
            </a:r>
          </a:p>
        </p:txBody>
      </p:sp>
      <p:pic>
        <p:nvPicPr>
          <p:cNvPr id="5" name="Grafik 4">
            <a:extLst>
              <a:ext uri="{FF2B5EF4-FFF2-40B4-BE49-F238E27FC236}">
                <a16:creationId xmlns:a16="http://schemas.microsoft.com/office/drawing/2014/main" id="{E9B5D080-20B6-4649-9E8F-EE222C013B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5021" y="1643021"/>
            <a:ext cx="2290599" cy="1665890"/>
          </a:xfrm>
          <a:prstGeom prst="rect">
            <a:avLst/>
          </a:prstGeom>
        </p:spPr>
      </p:pic>
      <p:sp>
        <p:nvSpPr>
          <p:cNvPr id="7" name="Rechteck 6">
            <a:extLst>
              <a:ext uri="{FF2B5EF4-FFF2-40B4-BE49-F238E27FC236}">
                <a16:creationId xmlns:a16="http://schemas.microsoft.com/office/drawing/2014/main" id="{8ED8145E-BBCA-4EDF-B9B2-2FE2A9C55D76}"/>
              </a:ext>
            </a:extLst>
          </p:cNvPr>
          <p:cNvSpPr/>
          <p:nvPr/>
        </p:nvSpPr>
        <p:spPr>
          <a:xfrm>
            <a:off x="5789302" y="1054870"/>
            <a:ext cx="2963737" cy="830997"/>
          </a:xfrm>
          <a:prstGeom prst="rect">
            <a:avLst/>
          </a:prstGeom>
          <a:noFill/>
        </p:spPr>
        <p:txBody>
          <a:bodyPr wrap="square">
            <a:spAutoFit/>
          </a:bodyPr>
          <a:lstStyle/>
          <a:p>
            <a:pPr lvl="0"/>
            <a:r>
              <a:rPr lang="en-US" kern="0">
                <a:solidFill>
                  <a:srgbClr val="000000"/>
                </a:solidFill>
              </a:rPr>
              <a:t>Method 3: </a:t>
            </a:r>
          </a:p>
          <a:p>
            <a:pPr lvl="0"/>
            <a:r>
              <a:rPr lang="en-US" kern="0">
                <a:solidFill>
                  <a:srgbClr val="000000"/>
                </a:solidFill>
              </a:rPr>
              <a:t>Surgical castration</a:t>
            </a:r>
          </a:p>
        </p:txBody>
      </p:sp>
      <p:pic>
        <p:nvPicPr>
          <p:cNvPr id="11" name="Grafik 10">
            <a:extLst>
              <a:ext uri="{FF2B5EF4-FFF2-40B4-BE49-F238E27FC236}">
                <a16:creationId xmlns:a16="http://schemas.microsoft.com/office/drawing/2014/main" id="{A636DB52-CD06-4ED4-A097-8652F50E31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06604" y="1566970"/>
            <a:ext cx="3243341" cy="1745287"/>
          </a:xfrm>
          <a:prstGeom prst="rect">
            <a:avLst/>
          </a:prstGeom>
        </p:spPr>
      </p:pic>
      <p:pic>
        <p:nvPicPr>
          <p:cNvPr id="12" name="Grafik 11">
            <a:extLst>
              <a:ext uri="{FF2B5EF4-FFF2-40B4-BE49-F238E27FC236}">
                <a16:creationId xmlns:a16="http://schemas.microsoft.com/office/drawing/2014/main" id="{8CBC86C9-59DB-4219-9038-60AF380A3A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7088" y="3400088"/>
            <a:ext cx="981153" cy="1189030"/>
          </a:xfrm>
          <a:prstGeom prst="rect">
            <a:avLst/>
          </a:prstGeom>
        </p:spPr>
      </p:pic>
      <p:pic>
        <p:nvPicPr>
          <p:cNvPr id="13" name="Grafik 12">
            <a:extLst>
              <a:ext uri="{FF2B5EF4-FFF2-40B4-BE49-F238E27FC236}">
                <a16:creationId xmlns:a16="http://schemas.microsoft.com/office/drawing/2014/main" id="{8E9D2CF0-A410-46F5-85D0-64DC0246395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46028" y="3272823"/>
            <a:ext cx="1093929" cy="1325700"/>
          </a:xfrm>
          <a:prstGeom prst="rect">
            <a:avLst/>
          </a:prstGeom>
        </p:spPr>
      </p:pic>
      <p:sp>
        <p:nvSpPr>
          <p:cNvPr id="16" name="Rechteck 6">
            <a:extLst>
              <a:ext uri="{FF2B5EF4-FFF2-40B4-BE49-F238E27FC236}">
                <a16:creationId xmlns:a16="http://schemas.microsoft.com/office/drawing/2014/main" id="{03AA80E4-7E19-4C67-B757-46F0B942E0A3}"/>
              </a:ext>
            </a:extLst>
          </p:cNvPr>
          <p:cNvSpPr/>
          <p:nvPr/>
        </p:nvSpPr>
        <p:spPr>
          <a:xfrm>
            <a:off x="414312" y="4717859"/>
            <a:ext cx="4928022" cy="943390"/>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t>Banding involves placing a tight rubber ring around the scrotum, which cuts off the blood supply to the testicles. The testicles then shrivel and fall off after several weeks. </a:t>
            </a:r>
            <a:endParaRPr lang="en-US" sz="600" b="0">
              <a:latin typeface="+mn-lt"/>
              <a:ea typeface="ＭＳ Ｐゴシック"/>
              <a:cs typeface="Arial"/>
            </a:endParaRPr>
          </a:p>
        </p:txBody>
      </p:sp>
      <p:sp>
        <p:nvSpPr>
          <p:cNvPr id="17" name="Rechteck 6">
            <a:extLst>
              <a:ext uri="{FF2B5EF4-FFF2-40B4-BE49-F238E27FC236}">
                <a16:creationId xmlns:a16="http://schemas.microsoft.com/office/drawing/2014/main" id="{622BE39C-E7FF-460A-863A-CADC93026704}"/>
              </a:ext>
            </a:extLst>
          </p:cNvPr>
          <p:cNvSpPr/>
          <p:nvPr/>
        </p:nvSpPr>
        <p:spPr>
          <a:xfrm>
            <a:off x="5778831" y="2024157"/>
            <a:ext cx="2753609" cy="3493075"/>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t" anchorCtr="0" compatLnSpc="1">
            <a:prstTxWarp prst="textNoShape">
              <a:avLst/>
            </a:prstTxWarp>
          </a:bodyPr>
          <a:lstStyle/>
          <a:p>
            <a:pPr marL="252000" indent="-252000" defTabSz="623888">
              <a:spcBef>
                <a:spcPts val="0"/>
              </a:spcBef>
              <a:spcAft>
                <a:spcPts val="600"/>
              </a:spcAft>
              <a:buClr>
                <a:schemeClr val="tx1"/>
              </a:buClr>
              <a:buSzPct val="100000"/>
              <a:buFont typeface="Arial" panose="020B0604020202020204" pitchFamily="34" charset="0"/>
              <a:buChar char="•"/>
            </a:pPr>
            <a:r>
              <a:rPr lang="en-US" sz="1400" b="0"/>
              <a:t>The procedure involves making an incision in the scrotum and removing the testicles. </a:t>
            </a:r>
          </a:p>
          <a:p>
            <a:pPr marL="252000" indent="-252000" defTabSz="623888">
              <a:spcBef>
                <a:spcPts val="0"/>
              </a:spcBef>
              <a:spcAft>
                <a:spcPts val="600"/>
              </a:spcAft>
              <a:buClr>
                <a:schemeClr val="tx1"/>
              </a:buClr>
              <a:buSzPct val="100000"/>
              <a:buFont typeface="Arial" panose="020B0604020202020204" pitchFamily="34" charset="0"/>
              <a:buChar char="•"/>
            </a:pPr>
            <a:r>
              <a:rPr lang="en-US" sz="1400" b="0"/>
              <a:t>Surgical castration requires sterile equipment, proper technique, and anesthesia to </a:t>
            </a:r>
            <a:r>
              <a:rPr lang="en-US" sz="1400" b="0" err="1"/>
              <a:t>minimise</a:t>
            </a:r>
            <a:r>
              <a:rPr lang="en-US" sz="1400" b="0"/>
              <a:t> pain and stress for the animal. </a:t>
            </a:r>
          </a:p>
          <a:p>
            <a:pPr marL="252000" indent="-252000" defTabSz="623888">
              <a:spcBef>
                <a:spcPts val="0"/>
              </a:spcBef>
              <a:spcAft>
                <a:spcPts val="600"/>
              </a:spcAft>
              <a:buClr>
                <a:schemeClr val="tx1"/>
              </a:buClr>
              <a:buSzPct val="100000"/>
              <a:buFont typeface="Arial" panose="020B0604020202020204" pitchFamily="34" charset="0"/>
              <a:buChar char="•"/>
            </a:pPr>
            <a:r>
              <a:rPr lang="en-US" sz="1400" b="0"/>
              <a:t>The procedure should be carried out by a trained veterinarian or a trained farmer only.</a:t>
            </a:r>
            <a:endParaRPr lang="en-US" sz="200" b="0">
              <a:latin typeface="+mn-lt"/>
              <a:ea typeface="ＭＳ Ｐゴシック"/>
              <a:cs typeface="Arial"/>
            </a:endParaRPr>
          </a:p>
        </p:txBody>
      </p:sp>
      <p:sp>
        <p:nvSpPr>
          <p:cNvPr id="4" name="TextBox 3">
            <a:extLst>
              <a:ext uri="{FF2B5EF4-FFF2-40B4-BE49-F238E27FC236}">
                <a16:creationId xmlns:a16="http://schemas.microsoft.com/office/drawing/2014/main" id="{3BE576E0-4FD0-4843-810F-211303FCCE32}"/>
              </a:ext>
            </a:extLst>
          </p:cNvPr>
          <p:cNvSpPr txBox="1"/>
          <p:nvPr/>
        </p:nvSpPr>
        <p:spPr>
          <a:xfrm>
            <a:off x="3751326" y="3952172"/>
            <a:ext cx="1917598" cy="584775"/>
          </a:xfrm>
          <a:prstGeom prst="rect">
            <a:avLst/>
          </a:prstGeom>
          <a:noFill/>
        </p:spPr>
        <p:txBody>
          <a:bodyPr wrap="square" rtlCol="0">
            <a:spAutoFit/>
          </a:bodyPr>
          <a:lstStyle/>
          <a:p>
            <a:r>
              <a:rPr lang="de-CH" sz="1600" b="0"/>
              <a:t>Blood </a:t>
            </a:r>
            <a:r>
              <a:rPr lang="de-CH" sz="1600" b="0" err="1"/>
              <a:t>supply</a:t>
            </a:r>
            <a:r>
              <a:rPr lang="de-CH" sz="1600" b="0"/>
              <a:t> </a:t>
            </a:r>
            <a:r>
              <a:rPr lang="de-CH" sz="1600" b="0" err="1"/>
              <a:t>to</a:t>
            </a:r>
            <a:r>
              <a:rPr lang="de-CH" sz="1600" b="0"/>
              <a:t> </a:t>
            </a:r>
            <a:r>
              <a:rPr lang="de-CH" sz="1600" b="0" err="1"/>
              <a:t>testicles</a:t>
            </a:r>
            <a:r>
              <a:rPr lang="de-CH" sz="1600" b="0"/>
              <a:t> </a:t>
            </a:r>
            <a:r>
              <a:rPr lang="de-CH" sz="1600" b="0" err="1"/>
              <a:t>stops</a:t>
            </a:r>
            <a:r>
              <a:rPr lang="de-CH" sz="1600" b="0"/>
              <a:t>.</a:t>
            </a:r>
            <a:endParaRPr lang="en-GB" sz="1600" b="0"/>
          </a:p>
        </p:txBody>
      </p:sp>
      <p:cxnSp>
        <p:nvCxnSpPr>
          <p:cNvPr id="8" name="Straight Arrow Connector 7">
            <a:extLst>
              <a:ext uri="{FF2B5EF4-FFF2-40B4-BE49-F238E27FC236}">
                <a16:creationId xmlns:a16="http://schemas.microsoft.com/office/drawing/2014/main" id="{8B8C99A6-3344-4128-9819-B2193EFB63C2}"/>
              </a:ext>
            </a:extLst>
          </p:cNvPr>
          <p:cNvCxnSpPr>
            <a:stCxn id="13" idx="3"/>
          </p:cNvCxnSpPr>
          <p:nvPr/>
        </p:nvCxnSpPr>
        <p:spPr bwMode="auto">
          <a:xfrm flipH="1" flipV="1">
            <a:off x="3402588" y="3755459"/>
            <a:ext cx="437369" cy="180214"/>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Tree>
    <p:extLst>
      <p:ext uri="{BB962C8B-B14F-4D97-AF65-F5344CB8AC3E}">
        <p14:creationId xmlns:p14="http://schemas.microsoft.com/office/powerpoint/2010/main" val="22186783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C72045A4-A1D0-4E78-BE52-90B910E862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99375" y="1187109"/>
            <a:ext cx="1626689" cy="1345467"/>
          </a:xfrm>
          <a:prstGeom prst="rect">
            <a:avLst/>
          </a:prstGeom>
        </p:spPr>
      </p:pic>
      <p:sp>
        <p:nvSpPr>
          <p:cNvPr id="2" name="Title 1">
            <a:extLst>
              <a:ext uri="{FF2B5EF4-FFF2-40B4-BE49-F238E27FC236}">
                <a16:creationId xmlns:a16="http://schemas.microsoft.com/office/drawing/2014/main" id="{9F20FECB-4733-44F1-8341-211964CBC660}"/>
              </a:ext>
            </a:extLst>
          </p:cNvPr>
          <p:cNvSpPr>
            <a:spLocks noGrp="1"/>
          </p:cNvSpPr>
          <p:nvPr>
            <p:ph type="title"/>
          </p:nvPr>
        </p:nvSpPr>
        <p:spPr/>
        <p:txBody>
          <a:bodyPr/>
          <a:lstStyle/>
          <a:p>
            <a:r>
              <a:rPr lang="en-US"/>
              <a:t>The 8 steps of hand milking</a:t>
            </a:r>
          </a:p>
        </p:txBody>
      </p:sp>
      <p:pic>
        <p:nvPicPr>
          <p:cNvPr id="4" name="Grafik 3">
            <a:extLst>
              <a:ext uri="{FF2B5EF4-FFF2-40B4-BE49-F238E27FC236}">
                <a16:creationId xmlns:a16="http://schemas.microsoft.com/office/drawing/2014/main" id="{F1B4F2CC-F7BC-4530-B0D1-B4CB7551B8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6170" y="3496017"/>
            <a:ext cx="1849930" cy="1512169"/>
          </a:xfrm>
          <a:prstGeom prst="rect">
            <a:avLst/>
          </a:prstGeom>
        </p:spPr>
      </p:pic>
      <p:pic>
        <p:nvPicPr>
          <p:cNvPr id="5" name="Grafik 4">
            <a:extLst>
              <a:ext uri="{FF2B5EF4-FFF2-40B4-BE49-F238E27FC236}">
                <a16:creationId xmlns:a16="http://schemas.microsoft.com/office/drawing/2014/main" id="{5C08F30E-D120-4AFC-8895-8BD7EBE779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7586" y="3432256"/>
            <a:ext cx="1586544" cy="1870265"/>
          </a:xfrm>
          <a:prstGeom prst="rect">
            <a:avLst/>
          </a:prstGeom>
        </p:spPr>
      </p:pic>
      <p:pic>
        <p:nvPicPr>
          <p:cNvPr id="7" name="Grafik 6">
            <a:extLst>
              <a:ext uri="{FF2B5EF4-FFF2-40B4-BE49-F238E27FC236}">
                <a16:creationId xmlns:a16="http://schemas.microsoft.com/office/drawing/2014/main" id="{358B50D2-03CE-4E78-80C0-53DA5ACFD32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04857" y="1318061"/>
            <a:ext cx="1480556" cy="1064954"/>
          </a:xfrm>
          <a:prstGeom prst="rect">
            <a:avLst/>
          </a:prstGeom>
        </p:spPr>
      </p:pic>
      <p:sp>
        <p:nvSpPr>
          <p:cNvPr id="11" name="Rechteck 10">
            <a:extLst>
              <a:ext uri="{FF2B5EF4-FFF2-40B4-BE49-F238E27FC236}">
                <a16:creationId xmlns:a16="http://schemas.microsoft.com/office/drawing/2014/main" id="{F48F1F5C-4DDF-491F-8960-22F679BC87A0}"/>
              </a:ext>
            </a:extLst>
          </p:cNvPr>
          <p:cNvSpPr/>
          <p:nvPr/>
        </p:nvSpPr>
        <p:spPr>
          <a:xfrm>
            <a:off x="622870" y="2551618"/>
            <a:ext cx="1276043" cy="738664"/>
          </a:xfrm>
          <a:prstGeom prst="rect">
            <a:avLst/>
          </a:prstGeom>
        </p:spPr>
        <p:txBody>
          <a:bodyPr wrap="square">
            <a:spAutoFit/>
          </a:bodyPr>
          <a:lstStyle/>
          <a:p>
            <a:r>
              <a:rPr lang="en-US" sz="1400" b="0"/>
              <a:t>Wash and dry the hands with soap.</a:t>
            </a:r>
          </a:p>
        </p:txBody>
      </p:sp>
      <p:sp>
        <p:nvSpPr>
          <p:cNvPr id="12" name="Rechteck 11">
            <a:extLst>
              <a:ext uri="{FF2B5EF4-FFF2-40B4-BE49-F238E27FC236}">
                <a16:creationId xmlns:a16="http://schemas.microsoft.com/office/drawing/2014/main" id="{C23AE80B-86AA-47C7-9C8B-A3CC8A1B6A7A}"/>
              </a:ext>
            </a:extLst>
          </p:cNvPr>
          <p:cNvSpPr/>
          <p:nvPr/>
        </p:nvSpPr>
        <p:spPr>
          <a:xfrm>
            <a:off x="2602781" y="2555696"/>
            <a:ext cx="1849930" cy="523220"/>
          </a:xfrm>
          <a:prstGeom prst="rect">
            <a:avLst/>
          </a:prstGeom>
        </p:spPr>
        <p:txBody>
          <a:bodyPr wrap="square" lIns="91440" tIns="45720" rIns="91440" bIns="45720" anchor="t">
            <a:spAutoFit/>
          </a:bodyPr>
          <a:lstStyle/>
          <a:p>
            <a:r>
              <a:rPr lang="en-US" sz="1400" b="0" dirty="0">
                <a:latin typeface="Arial"/>
                <a:cs typeface="Arial"/>
              </a:rPr>
              <a:t>Clean the teats with a clean towel. </a:t>
            </a:r>
            <a:endParaRPr lang="en-US" sz="1400" b="0" dirty="0">
              <a:solidFill>
                <a:schemeClr val="accent1">
                  <a:lumMod val="60000"/>
                  <a:lumOff val="40000"/>
                </a:schemeClr>
              </a:solidFill>
              <a:latin typeface="Arial"/>
              <a:cs typeface="Arial"/>
            </a:endParaRPr>
          </a:p>
        </p:txBody>
      </p:sp>
      <p:sp>
        <p:nvSpPr>
          <p:cNvPr id="13" name="Rechteck 12">
            <a:extLst>
              <a:ext uri="{FF2B5EF4-FFF2-40B4-BE49-F238E27FC236}">
                <a16:creationId xmlns:a16="http://schemas.microsoft.com/office/drawing/2014/main" id="{6F628E5C-2091-48C1-B393-D7A72EAE1F67}"/>
              </a:ext>
            </a:extLst>
          </p:cNvPr>
          <p:cNvSpPr/>
          <p:nvPr/>
        </p:nvSpPr>
        <p:spPr>
          <a:xfrm>
            <a:off x="7108012" y="2551618"/>
            <a:ext cx="1666318" cy="738664"/>
          </a:xfrm>
          <a:prstGeom prst="rect">
            <a:avLst/>
          </a:prstGeom>
        </p:spPr>
        <p:txBody>
          <a:bodyPr wrap="square">
            <a:spAutoFit/>
          </a:bodyPr>
          <a:lstStyle/>
          <a:p>
            <a:r>
              <a:rPr lang="de-CH" sz="1400" b="0" err="1"/>
              <a:t>Inspect</a:t>
            </a:r>
            <a:r>
              <a:rPr lang="de-CH" sz="1400" b="0"/>
              <a:t> </a:t>
            </a:r>
            <a:r>
              <a:rPr lang="de-CH" sz="1400" b="0" err="1"/>
              <a:t>the</a:t>
            </a:r>
            <a:r>
              <a:rPr lang="de-CH" sz="1400" b="0"/>
              <a:t> milk </a:t>
            </a:r>
            <a:r>
              <a:rPr lang="de-CH" sz="1400" b="0" err="1"/>
              <a:t>for</a:t>
            </a:r>
            <a:r>
              <a:rPr lang="de-CH" sz="1400" b="0"/>
              <a:t> </a:t>
            </a:r>
            <a:r>
              <a:rPr lang="de-CH" sz="1400" b="0" err="1"/>
              <a:t>signs</a:t>
            </a:r>
            <a:r>
              <a:rPr lang="de-CH" sz="1400" b="0"/>
              <a:t> </a:t>
            </a:r>
            <a:r>
              <a:rPr lang="de-CH" sz="1400" b="0" err="1"/>
              <a:t>of</a:t>
            </a:r>
            <a:r>
              <a:rPr lang="de-CH" sz="1400" b="0"/>
              <a:t> </a:t>
            </a:r>
            <a:r>
              <a:rPr lang="de-CH" sz="1400" b="0" err="1"/>
              <a:t>deficiencies</a:t>
            </a:r>
            <a:r>
              <a:rPr lang="de-CH" sz="1400" b="0"/>
              <a:t>.</a:t>
            </a:r>
          </a:p>
        </p:txBody>
      </p:sp>
      <p:sp>
        <p:nvSpPr>
          <p:cNvPr id="14" name="Rechteck 13">
            <a:extLst>
              <a:ext uri="{FF2B5EF4-FFF2-40B4-BE49-F238E27FC236}">
                <a16:creationId xmlns:a16="http://schemas.microsoft.com/office/drawing/2014/main" id="{1DC61C93-2332-44AD-B4B7-5E4080C4C223}"/>
              </a:ext>
            </a:extLst>
          </p:cNvPr>
          <p:cNvSpPr/>
          <p:nvPr/>
        </p:nvSpPr>
        <p:spPr>
          <a:xfrm>
            <a:off x="2485060" y="5354064"/>
            <a:ext cx="1024064" cy="523220"/>
          </a:xfrm>
          <a:prstGeom prst="rect">
            <a:avLst/>
          </a:prstGeom>
        </p:spPr>
        <p:txBody>
          <a:bodyPr wrap="square">
            <a:spAutoFit/>
          </a:bodyPr>
          <a:lstStyle/>
          <a:p>
            <a:r>
              <a:rPr lang="de-CH" sz="1400" b="0" err="1"/>
              <a:t>Disinfect</a:t>
            </a:r>
            <a:r>
              <a:rPr lang="de-CH" sz="1400" b="0"/>
              <a:t> </a:t>
            </a:r>
            <a:r>
              <a:rPr lang="de-CH" sz="1400" b="0" err="1"/>
              <a:t>the</a:t>
            </a:r>
            <a:r>
              <a:rPr lang="de-CH" sz="1400" b="0"/>
              <a:t> </a:t>
            </a:r>
            <a:r>
              <a:rPr lang="de-CH" sz="1400" b="0" err="1"/>
              <a:t>teats</a:t>
            </a:r>
            <a:r>
              <a:rPr lang="de-CH" sz="1400" b="0"/>
              <a:t>.</a:t>
            </a:r>
          </a:p>
        </p:txBody>
      </p:sp>
      <p:sp>
        <p:nvSpPr>
          <p:cNvPr id="15" name="Rechteck 14">
            <a:extLst>
              <a:ext uri="{FF2B5EF4-FFF2-40B4-BE49-F238E27FC236}">
                <a16:creationId xmlns:a16="http://schemas.microsoft.com/office/drawing/2014/main" id="{FD366F64-527C-4846-A1A4-D3CFF7853C78}"/>
              </a:ext>
            </a:extLst>
          </p:cNvPr>
          <p:cNvSpPr/>
          <p:nvPr/>
        </p:nvSpPr>
        <p:spPr>
          <a:xfrm>
            <a:off x="608252" y="5359614"/>
            <a:ext cx="1833974" cy="307777"/>
          </a:xfrm>
          <a:prstGeom prst="rect">
            <a:avLst/>
          </a:prstGeom>
        </p:spPr>
        <p:txBody>
          <a:bodyPr wrap="square">
            <a:spAutoFit/>
          </a:bodyPr>
          <a:lstStyle/>
          <a:p>
            <a:r>
              <a:rPr lang="de-CH" sz="1400" b="0"/>
              <a:t>Milk </a:t>
            </a:r>
            <a:r>
              <a:rPr lang="de-CH" sz="1400" b="0" err="1"/>
              <a:t>the</a:t>
            </a:r>
            <a:r>
              <a:rPr lang="de-CH" sz="1400" b="0"/>
              <a:t> </a:t>
            </a:r>
            <a:r>
              <a:rPr lang="de-CH" sz="1400" b="0" err="1"/>
              <a:t>cow</a:t>
            </a:r>
            <a:r>
              <a:rPr lang="de-CH" sz="1400" b="0"/>
              <a:t>.</a:t>
            </a:r>
          </a:p>
        </p:txBody>
      </p:sp>
      <p:sp>
        <p:nvSpPr>
          <p:cNvPr id="16" name="Rechteck 15">
            <a:extLst>
              <a:ext uri="{FF2B5EF4-FFF2-40B4-BE49-F238E27FC236}">
                <a16:creationId xmlns:a16="http://schemas.microsoft.com/office/drawing/2014/main" id="{1FF8D569-FD56-41A6-9C2D-7D90F066F56F}"/>
              </a:ext>
            </a:extLst>
          </p:cNvPr>
          <p:cNvSpPr/>
          <p:nvPr/>
        </p:nvSpPr>
        <p:spPr>
          <a:xfrm>
            <a:off x="7269992" y="5273746"/>
            <a:ext cx="1701151" cy="738664"/>
          </a:xfrm>
          <a:prstGeom prst="rect">
            <a:avLst/>
          </a:prstGeom>
        </p:spPr>
        <p:txBody>
          <a:bodyPr wrap="square">
            <a:spAutoFit/>
          </a:bodyPr>
          <a:lstStyle/>
          <a:p>
            <a:r>
              <a:rPr lang="en-US" sz="1400" b="0"/>
              <a:t>Keep records of milk yield and anomalies per cow.</a:t>
            </a:r>
          </a:p>
        </p:txBody>
      </p:sp>
      <p:pic>
        <p:nvPicPr>
          <p:cNvPr id="18" name="Grafik 4">
            <a:extLst>
              <a:ext uri="{FF2B5EF4-FFF2-40B4-BE49-F238E27FC236}">
                <a16:creationId xmlns:a16="http://schemas.microsoft.com/office/drawing/2014/main" id="{FD70D59E-D8AF-4035-9575-AE5EFA2F3C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68732" y="3192103"/>
            <a:ext cx="1289185" cy="2090293"/>
          </a:xfrm>
          <a:prstGeom prst="rect">
            <a:avLst/>
          </a:prstGeom>
        </p:spPr>
      </p:pic>
      <p:pic>
        <p:nvPicPr>
          <p:cNvPr id="19" name="Grafik 5">
            <a:extLst>
              <a:ext uri="{FF2B5EF4-FFF2-40B4-BE49-F238E27FC236}">
                <a16:creationId xmlns:a16="http://schemas.microsoft.com/office/drawing/2014/main" id="{BC08D650-392E-4B6B-BE96-72A7746615F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761713" y="3420988"/>
            <a:ext cx="1516355" cy="1734173"/>
          </a:xfrm>
          <a:prstGeom prst="rect">
            <a:avLst/>
          </a:prstGeom>
        </p:spPr>
      </p:pic>
      <p:sp>
        <p:nvSpPr>
          <p:cNvPr id="20" name="Rechteck 15">
            <a:extLst>
              <a:ext uri="{FF2B5EF4-FFF2-40B4-BE49-F238E27FC236}">
                <a16:creationId xmlns:a16="http://schemas.microsoft.com/office/drawing/2014/main" id="{1DB87A10-96C2-46F9-AF86-2F4CF6900800}"/>
              </a:ext>
            </a:extLst>
          </p:cNvPr>
          <p:cNvSpPr/>
          <p:nvPr/>
        </p:nvSpPr>
        <p:spPr>
          <a:xfrm>
            <a:off x="4314144" y="5183149"/>
            <a:ext cx="2823417" cy="968484"/>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p>
            <a:r>
              <a:rPr lang="en-US" sz="1400" b="0" dirty="0">
                <a:latin typeface="Arial"/>
                <a:cs typeface="Arial"/>
              </a:rPr>
              <a:t>Feed the cow after milking </a:t>
            </a:r>
            <a:br>
              <a:rPr lang="en-US" sz="1400" b="0" dirty="0"/>
            </a:br>
            <a:r>
              <a:rPr lang="en-US" sz="1400" b="0" dirty="0">
                <a:latin typeface="Arial"/>
                <a:cs typeface="Arial"/>
              </a:rPr>
              <a:t>so that she does not lie down immediately after milking.</a:t>
            </a:r>
          </a:p>
          <a:p>
            <a:r>
              <a:rPr lang="en-US" sz="1400" b="0" dirty="0">
                <a:solidFill>
                  <a:schemeClr val="bg2"/>
                </a:solidFill>
                <a:latin typeface="Arial"/>
                <a:cs typeface="Arial"/>
              </a:rPr>
              <a:t>Let the cow drink after milking.</a:t>
            </a:r>
            <a:endParaRPr lang="en-US" sz="1400" b="0" dirty="0">
              <a:solidFill>
                <a:schemeClr val="bg2"/>
              </a:solidFill>
              <a:cs typeface="Arial"/>
            </a:endParaRPr>
          </a:p>
        </p:txBody>
      </p:sp>
      <p:pic>
        <p:nvPicPr>
          <p:cNvPr id="22" name="Grafik 21">
            <a:extLst>
              <a:ext uri="{FF2B5EF4-FFF2-40B4-BE49-F238E27FC236}">
                <a16:creationId xmlns:a16="http://schemas.microsoft.com/office/drawing/2014/main" id="{1363877D-4B47-4BE0-92F0-0BC9F37ED17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40417" y="1111265"/>
            <a:ext cx="2133913" cy="1497154"/>
          </a:xfrm>
          <a:prstGeom prst="rect">
            <a:avLst/>
          </a:prstGeom>
        </p:spPr>
      </p:pic>
      <p:pic>
        <p:nvPicPr>
          <p:cNvPr id="17" name="Grafik 6">
            <a:extLst>
              <a:ext uri="{FF2B5EF4-FFF2-40B4-BE49-F238E27FC236}">
                <a16:creationId xmlns:a16="http://schemas.microsoft.com/office/drawing/2014/main" id="{363E08F0-CC9E-4E46-A59A-91599EA62F3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1755" y="1271470"/>
            <a:ext cx="1480556" cy="1064954"/>
          </a:xfrm>
          <a:prstGeom prst="rect">
            <a:avLst/>
          </a:prstGeom>
        </p:spPr>
      </p:pic>
      <p:sp>
        <p:nvSpPr>
          <p:cNvPr id="23" name="Rechteck 10">
            <a:extLst>
              <a:ext uri="{FF2B5EF4-FFF2-40B4-BE49-F238E27FC236}">
                <a16:creationId xmlns:a16="http://schemas.microsoft.com/office/drawing/2014/main" id="{E06689E7-E5C7-4D83-8E04-A48C6BD75A0D}"/>
              </a:ext>
            </a:extLst>
          </p:cNvPr>
          <p:cNvSpPr/>
          <p:nvPr/>
        </p:nvSpPr>
        <p:spPr>
          <a:xfrm>
            <a:off x="5240415" y="2577326"/>
            <a:ext cx="1214589" cy="523220"/>
          </a:xfrm>
          <a:prstGeom prst="rect">
            <a:avLst/>
          </a:prstGeom>
        </p:spPr>
        <p:txBody>
          <a:bodyPr wrap="square">
            <a:spAutoFit/>
          </a:bodyPr>
          <a:lstStyle/>
          <a:p>
            <a:r>
              <a:rPr lang="en-US" sz="1400" b="0"/>
              <a:t>Wash hands again.</a:t>
            </a:r>
          </a:p>
        </p:txBody>
      </p:sp>
      <p:grpSp>
        <p:nvGrpSpPr>
          <p:cNvPr id="47" name="Gruppieren 46">
            <a:extLst>
              <a:ext uri="{FF2B5EF4-FFF2-40B4-BE49-F238E27FC236}">
                <a16:creationId xmlns:a16="http://schemas.microsoft.com/office/drawing/2014/main" id="{D1D07FF7-26D4-4F1F-BF5B-4C20DB9FD5BA}"/>
              </a:ext>
            </a:extLst>
          </p:cNvPr>
          <p:cNvGrpSpPr/>
          <p:nvPr/>
        </p:nvGrpSpPr>
        <p:grpSpPr>
          <a:xfrm>
            <a:off x="225250" y="2484002"/>
            <a:ext cx="352007" cy="400110"/>
            <a:chOff x="225250" y="2484002"/>
            <a:chExt cx="352007" cy="400110"/>
          </a:xfrm>
        </p:grpSpPr>
        <p:sp>
          <p:nvSpPr>
            <p:cNvPr id="3" name="Textfeld 2">
              <a:extLst>
                <a:ext uri="{FF2B5EF4-FFF2-40B4-BE49-F238E27FC236}">
                  <a16:creationId xmlns:a16="http://schemas.microsoft.com/office/drawing/2014/main" id="{4102085C-D71C-423D-9F72-93C1682BB1A3}"/>
                </a:ext>
              </a:extLst>
            </p:cNvPr>
            <p:cNvSpPr txBox="1"/>
            <p:nvPr/>
          </p:nvSpPr>
          <p:spPr>
            <a:xfrm>
              <a:off x="237586" y="2484002"/>
              <a:ext cx="327334" cy="400110"/>
            </a:xfrm>
            <a:prstGeom prst="rect">
              <a:avLst/>
            </a:prstGeom>
            <a:noFill/>
          </p:spPr>
          <p:txBody>
            <a:bodyPr wrap="none" rtlCol="0">
              <a:spAutoFit/>
            </a:bodyPr>
            <a:lstStyle/>
            <a:p>
              <a:r>
                <a:rPr lang="de-CH" sz="2000"/>
                <a:t>1</a:t>
              </a:r>
            </a:p>
          </p:txBody>
        </p:sp>
        <p:sp>
          <p:nvSpPr>
            <p:cNvPr id="6" name="Ellipse 5">
              <a:extLst>
                <a:ext uri="{FF2B5EF4-FFF2-40B4-BE49-F238E27FC236}">
                  <a16:creationId xmlns:a16="http://schemas.microsoft.com/office/drawing/2014/main" id="{D66CD1D4-97D8-400D-9F51-11B8A4B48AA1}"/>
                </a:ext>
              </a:extLst>
            </p:cNvPr>
            <p:cNvSpPr/>
            <p:nvPr/>
          </p:nvSpPr>
          <p:spPr bwMode="auto">
            <a:xfrm>
              <a:off x="225250" y="250049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8" name="Gruppieren 47">
            <a:extLst>
              <a:ext uri="{FF2B5EF4-FFF2-40B4-BE49-F238E27FC236}">
                <a16:creationId xmlns:a16="http://schemas.microsoft.com/office/drawing/2014/main" id="{005C6C22-28C4-4051-860A-5C0FB5A65F92}"/>
              </a:ext>
            </a:extLst>
          </p:cNvPr>
          <p:cNvGrpSpPr/>
          <p:nvPr/>
        </p:nvGrpSpPr>
        <p:grpSpPr>
          <a:xfrm>
            <a:off x="2185222" y="2501605"/>
            <a:ext cx="352007" cy="400110"/>
            <a:chOff x="2185222" y="2501605"/>
            <a:chExt cx="352007" cy="400110"/>
          </a:xfrm>
        </p:grpSpPr>
        <p:sp>
          <p:nvSpPr>
            <p:cNvPr id="25" name="Textfeld 24">
              <a:extLst>
                <a:ext uri="{FF2B5EF4-FFF2-40B4-BE49-F238E27FC236}">
                  <a16:creationId xmlns:a16="http://schemas.microsoft.com/office/drawing/2014/main" id="{FB7DCF51-A2AA-4E40-812F-3C224C5587D3}"/>
                </a:ext>
              </a:extLst>
            </p:cNvPr>
            <p:cNvSpPr txBox="1"/>
            <p:nvPr/>
          </p:nvSpPr>
          <p:spPr>
            <a:xfrm>
              <a:off x="2197559" y="2501605"/>
              <a:ext cx="327334" cy="400110"/>
            </a:xfrm>
            <a:prstGeom prst="rect">
              <a:avLst/>
            </a:prstGeom>
            <a:noFill/>
            <a:ln w="12700">
              <a:noFill/>
            </a:ln>
          </p:spPr>
          <p:txBody>
            <a:bodyPr wrap="none" rtlCol="0">
              <a:spAutoFit/>
            </a:bodyPr>
            <a:lstStyle/>
            <a:p>
              <a:r>
                <a:rPr lang="de-CH" sz="2000"/>
                <a:t>2</a:t>
              </a:r>
            </a:p>
          </p:txBody>
        </p:sp>
        <p:sp>
          <p:nvSpPr>
            <p:cNvPr id="26" name="Ellipse 25">
              <a:extLst>
                <a:ext uri="{FF2B5EF4-FFF2-40B4-BE49-F238E27FC236}">
                  <a16:creationId xmlns:a16="http://schemas.microsoft.com/office/drawing/2014/main" id="{D609F15E-853F-407A-B061-CA9C2599B72D}"/>
                </a:ext>
              </a:extLst>
            </p:cNvPr>
            <p:cNvSpPr/>
            <p:nvPr/>
          </p:nvSpPr>
          <p:spPr bwMode="auto">
            <a:xfrm>
              <a:off x="2185222" y="253284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9" name="Gruppieren 48">
            <a:extLst>
              <a:ext uri="{FF2B5EF4-FFF2-40B4-BE49-F238E27FC236}">
                <a16:creationId xmlns:a16="http://schemas.microsoft.com/office/drawing/2014/main" id="{9AA4EC96-811B-4C68-A9F1-329A9288D565}"/>
              </a:ext>
            </a:extLst>
          </p:cNvPr>
          <p:cNvGrpSpPr/>
          <p:nvPr/>
        </p:nvGrpSpPr>
        <p:grpSpPr>
          <a:xfrm>
            <a:off x="4888324" y="2499272"/>
            <a:ext cx="352007" cy="400110"/>
            <a:chOff x="4888324" y="2499272"/>
            <a:chExt cx="352007" cy="400110"/>
          </a:xfrm>
        </p:grpSpPr>
        <p:sp>
          <p:nvSpPr>
            <p:cNvPr id="28" name="Textfeld 27">
              <a:extLst>
                <a:ext uri="{FF2B5EF4-FFF2-40B4-BE49-F238E27FC236}">
                  <a16:creationId xmlns:a16="http://schemas.microsoft.com/office/drawing/2014/main" id="{94B8939F-A0AC-4C3F-8ECF-C26A626D4568}"/>
                </a:ext>
              </a:extLst>
            </p:cNvPr>
            <p:cNvSpPr txBox="1"/>
            <p:nvPr/>
          </p:nvSpPr>
          <p:spPr>
            <a:xfrm>
              <a:off x="4900660" y="2499272"/>
              <a:ext cx="327334" cy="400110"/>
            </a:xfrm>
            <a:prstGeom prst="rect">
              <a:avLst/>
            </a:prstGeom>
            <a:noFill/>
          </p:spPr>
          <p:txBody>
            <a:bodyPr wrap="none" rtlCol="0">
              <a:spAutoFit/>
            </a:bodyPr>
            <a:lstStyle/>
            <a:p>
              <a:r>
                <a:rPr lang="de-CH" sz="2000"/>
                <a:t>3</a:t>
              </a:r>
            </a:p>
          </p:txBody>
        </p:sp>
        <p:sp>
          <p:nvSpPr>
            <p:cNvPr id="29" name="Ellipse 28">
              <a:extLst>
                <a:ext uri="{FF2B5EF4-FFF2-40B4-BE49-F238E27FC236}">
                  <a16:creationId xmlns:a16="http://schemas.microsoft.com/office/drawing/2014/main" id="{CFD7E087-A4A5-4E3D-9944-6292646733CB}"/>
                </a:ext>
              </a:extLst>
            </p:cNvPr>
            <p:cNvSpPr/>
            <p:nvPr/>
          </p:nvSpPr>
          <p:spPr bwMode="auto">
            <a:xfrm>
              <a:off x="4888324" y="251576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50" name="Gruppieren 49">
            <a:extLst>
              <a:ext uri="{FF2B5EF4-FFF2-40B4-BE49-F238E27FC236}">
                <a16:creationId xmlns:a16="http://schemas.microsoft.com/office/drawing/2014/main" id="{1834C138-9807-46A4-A927-18195BD8D13F}"/>
              </a:ext>
            </a:extLst>
          </p:cNvPr>
          <p:cNvGrpSpPr/>
          <p:nvPr/>
        </p:nvGrpSpPr>
        <p:grpSpPr>
          <a:xfrm>
            <a:off x="6692043" y="2476444"/>
            <a:ext cx="352007" cy="400110"/>
            <a:chOff x="6692043" y="2476444"/>
            <a:chExt cx="352007" cy="400110"/>
          </a:xfrm>
        </p:grpSpPr>
        <p:sp>
          <p:nvSpPr>
            <p:cNvPr id="31" name="Textfeld 30">
              <a:extLst>
                <a:ext uri="{FF2B5EF4-FFF2-40B4-BE49-F238E27FC236}">
                  <a16:creationId xmlns:a16="http://schemas.microsoft.com/office/drawing/2014/main" id="{9A595853-A050-410A-8DAC-83A832B4B431}"/>
                </a:ext>
              </a:extLst>
            </p:cNvPr>
            <p:cNvSpPr txBox="1"/>
            <p:nvPr/>
          </p:nvSpPr>
          <p:spPr>
            <a:xfrm>
              <a:off x="6704379" y="2476444"/>
              <a:ext cx="327334" cy="400110"/>
            </a:xfrm>
            <a:prstGeom prst="rect">
              <a:avLst/>
            </a:prstGeom>
            <a:noFill/>
          </p:spPr>
          <p:txBody>
            <a:bodyPr wrap="none" rtlCol="0">
              <a:spAutoFit/>
            </a:bodyPr>
            <a:lstStyle/>
            <a:p>
              <a:r>
                <a:rPr lang="de-CH" sz="2000"/>
                <a:t>4</a:t>
              </a:r>
            </a:p>
          </p:txBody>
        </p:sp>
        <p:sp>
          <p:nvSpPr>
            <p:cNvPr id="32" name="Ellipse 31">
              <a:extLst>
                <a:ext uri="{FF2B5EF4-FFF2-40B4-BE49-F238E27FC236}">
                  <a16:creationId xmlns:a16="http://schemas.microsoft.com/office/drawing/2014/main" id="{076DD790-6FED-43CC-AFFB-1A13F4291B92}"/>
                </a:ext>
              </a:extLst>
            </p:cNvPr>
            <p:cNvSpPr/>
            <p:nvPr/>
          </p:nvSpPr>
          <p:spPr bwMode="auto">
            <a:xfrm>
              <a:off x="6692043" y="250812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6" name="Gruppieren 45">
            <a:extLst>
              <a:ext uri="{FF2B5EF4-FFF2-40B4-BE49-F238E27FC236}">
                <a16:creationId xmlns:a16="http://schemas.microsoft.com/office/drawing/2014/main" id="{1C304002-BDD5-4DEE-90B8-BE365B563453}"/>
              </a:ext>
            </a:extLst>
          </p:cNvPr>
          <p:cNvGrpSpPr/>
          <p:nvPr/>
        </p:nvGrpSpPr>
        <p:grpSpPr>
          <a:xfrm>
            <a:off x="244158" y="5305878"/>
            <a:ext cx="363109" cy="400110"/>
            <a:chOff x="244158" y="5305878"/>
            <a:chExt cx="363109" cy="400110"/>
          </a:xfrm>
        </p:grpSpPr>
        <p:sp>
          <p:nvSpPr>
            <p:cNvPr id="34" name="Textfeld 33">
              <a:extLst>
                <a:ext uri="{FF2B5EF4-FFF2-40B4-BE49-F238E27FC236}">
                  <a16:creationId xmlns:a16="http://schemas.microsoft.com/office/drawing/2014/main" id="{1842051F-9444-433F-831E-DFDFBCEF02C9}"/>
                </a:ext>
              </a:extLst>
            </p:cNvPr>
            <p:cNvSpPr txBox="1"/>
            <p:nvPr/>
          </p:nvSpPr>
          <p:spPr>
            <a:xfrm>
              <a:off x="264883" y="5305878"/>
              <a:ext cx="337658" cy="400110"/>
            </a:xfrm>
            <a:prstGeom prst="rect">
              <a:avLst/>
            </a:prstGeom>
            <a:noFill/>
          </p:spPr>
          <p:txBody>
            <a:bodyPr wrap="none" rtlCol="0">
              <a:spAutoFit/>
            </a:bodyPr>
            <a:lstStyle/>
            <a:p>
              <a:r>
                <a:rPr lang="de-CH" sz="2000"/>
                <a:t>5</a:t>
              </a:r>
            </a:p>
          </p:txBody>
        </p:sp>
        <p:sp>
          <p:nvSpPr>
            <p:cNvPr id="35" name="Ellipse 34">
              <a:extLst>
                <a:ext uri="{FF2B5EF4-FFF2-40B4-BE49-F238E27FC236}">
                  <a16:creationId xmlns:a16="http://schemas.microsoft.com/office/drawing/2014/main" id="{1774751A-4A41-4AFB-B21C-CF84074C950C}"/>
                </a:ext>
              </a:extLst>
            </p:cNvPr>
            <p:cNvSpPr/>
            <p:nvPr/>
          </p:nvSpPr>
          <p:spPr bwMode="auto">
            <a:xfrm>
              <a:off x="244158" y="5330638"/>
              <a:ext cx="363109"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45" name="Gruppieren 44">
            <a:extLst>
              <a:ext uri="{FF2B5EF4-FFF2-40B4-BE49-F238E27FC236}">
                <a16:creationId xmlns:a16="http://schemas.microsoft.com/office/drawing/2014/main" id="{38868888-E577-4DDC-B1EE-9E4A5B53C860}"/>
              </a:ext>
            </a:extLst>
          </p:cNvPr>
          <p:cNvGrpSpPr/>
          <p:nvPr/>
        </p:nvGrpSpPr>
        <p:grpSpPr>
          <a:xfrm>
            <a:off x="2063410" y="5307508"/>
            <a:ext cx="352007" cy="400110"/>
            <a:chOff x="2063410" y="5274838"/>
            <a:chExt cx="352007" cy="400110"/>
          </a:xfrm>
        </p:grpSpPr>
        <p:sp>
          <p:nvSpPr>
            <p:cNvPr id="37" name="Textfeld 36">
              <a:extLst>
                <a:ext uri="{FF2B5EF4-FFF2-40B4-BE49-F238E27FC236}">
                  <a16:creationId xmlns:a16="http://schemas.microsoft.com/office/drawing/2014/main" id="{9FC6AFB8-09F4-49C8-83F0-6D638F2BB903}"/>
                </a:ext>
              </a:extLst>
            </p:cNvPr>
            <p:cNvSpPr txBox="1"/>
            <p:nvPr/>
          </p:nvSpPr>
          <p:spPr>
            <a:xfrm>
              <a:off x="2067563" y="5274838"/>
              <a:ext cx="327334" cy="400110"/>
            </a:xfrm>
            <a:prstGeom prst="rect">
              <a:avLst/>
            </a:prstGeom>
            <a:noFill/>
          </p:spPr>
          <p:txBody>
            <a:bodyPr wrap="none" rtlCol="0">
              <a:spAutoFit/>
            </a:bodyPr>
            <a:lstStyle/>
            <a:p>
              <a:r>
                <a:rPr lang="de-CH" sz="2000"/>
                <a:t>6</a:t>
              </a:r>
            </a:p>
          </p:txBody>
        </p:sp>
        <p:sp>
          <p:nvSpPr>
            <p:cNvPr id="38" name="Ellipse 37">
              <a:extLst>
                <a:ext uri="{FF2B5EF4-FFF2-40B4-BE49-F238E27FC236}">
                  <a16:creationId xmlns:a16="http://schemas.microsoft.com/office/drawing/2014/main" id="{99536051-8B59-4092-BE6F-556830A241C9}"/>
                </a:ext>
              </a:extLst>
            </p:cNvPr>
            <p:cNvSpPr/>
            <p:nvPr/>
          </p:nvSpPr>
          <p:spPr bwMode="auto">
            <a:xfrm>
              <a:off x="2063410" y="5298890"/>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0" name="Gruppieren 9">
            <a:extLst>
              <a:ext uri="{FF2B5EF4-FFF2-40B4-BE49-F238E27FC236}">
                <a16:creationId xmlns:a16="http://schemas.microsoft.com/office/drawing/2014/main" id="{E53AEEAF-32E2-4D79-8033-DB5BD61C3E86}"/>
              </a:ext>
            </a:extLst>
          </p:cNvPr>
          <p:cNvGrpSpPr/>
          <p:nvPr/>
        </p:nvGrpSpPr>
        <p:grpSpPr>
          <a:xfrm>
            <a:off x="3781455" y="5388190"/>
            <a:ext cx="369624" cy="400110"/>
            <a:chOff x="3923928" y="5313447"/>
            <a:chExt cx="369624" cy="400110"/>
          </a:xfrm>
        </p:grpSpPr>
        <p:sp>
          <p:nvSpPr>
            <p:cNvPr id="40" name="Textfeld 39">
              <a:extLst>
                <a:ext uri="{FF2B5EF4-FFF2-40B4-BE49-F238E27FC236}">
                  <a16:creationId xmlns:a16="http://schemas.microsoft.com/office/drawing/2014/main" id="{013A03A8-DF16-4DCA-B4C9-BB7FA14B146D}"/>
                </a:ext>
              </a:extLst>
            </p:cNvPr>
            <p:cNvSpPr txBox="1"/>
            <p:nvPr/>
          </p:nvSpPr>
          <p:spPr>
            <a:xfrm>
              <a:off x="3951814" y="5313447"/>
              <a:ext cx="341738" cy="400110"/>
            </a:xfrm>
            <a:prstGeom prst="rect">
              <a:avLst/>
            </a:prstGeom>
            <a:noFill/>
          </p:spPr>
          <p:txBody>
            <a:bodyPr wrap="none" rtlCol="0">
              <a:spAutoFit/>
            </a:bodyPr>
            <a:lstStyle/>
            <a:p>
              <a:r>
                <a:rPr lang="de-CH" sz="2000"/>
                <a:t>7</a:t>
              </a:r>
            </a:p>
          </p:txBody>
        </p:sp>
        <p:sp>
          <p:nvSpPr>
            <p:cNvPr id="41" name="Ellipse 40">
              <a:extLst>
                <a:ext uri="{FF2B5EF4-FFF2-40B4-BE49-F238E27FC236}">
                  <a16:creationId xmlns:a16="http://schemas.microsoft.com/office/drawing/2014/main" id="{ADA33AC7-5336-4728-853C-F2B8ACF545E8}"/>
                </a:ext>
              </a:extLst>
            </p:cNvPr>
            <p:cNvSpPr/>
            <p:nvPr/>
          </p:nvSpPr>
          <p:spPr bwMode="auto">
            <a:xfrm>
              <a:off x="3923928" y="5329930"/>
              <a:ext cx="36749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9" name="Gruppieren 8">
            <a:extLst>
              <a:ext uri="{FF2B5EF4-FFF2-40B4-BE49-F238E27FC236}">
                <a16:creationId xmlns:a16="http://schemas.microsoft.com/office/drawing/2014/main" id="{97238B24-BB51-4BCD-9300-C41CF9727CDC}"/>
              </a:ext>
            </a:extLst>
          </p:cNvPr>
          <p:cNvGrpSpPr/>
          <p:nvPr/>
        </p:nvGrpSpPr>
        <p:grpSpPr>
          <a:xfrm>
            <a:off x="6917945" y="5242968"/>
            <a:ext cx="352007" cy="400110"/>
            <a:chOff x="6917945" y="5242968"/>
            <a:chExt cx="352007" cy="400110"/>
          </a:xfrm>
        </p:grpSpPr>
        <p:sp>
          <p:nvSpPr>
            <p:cNvPr id="43" name="Textfeld 42">
              <a:extLst>
                <a:ext uri="{FF2B5EF4-FFF2-40B4-BE49-F238E27FC236}">
                  <a16:creationId xmlns:a16="http://schemas.microsoft.com/office/drawing/2014/main" id="{D7DAADA6-BABB-411B-8D72-964FDC525353}"/>
                </a:ext>
              </a:extLst>
            </p:cNvPr>
            <p:cNvSpPr txBox="1"/>
            <p:nvPr/>
          </p:nvSpPr>
          <p:spPr>
            <a:xfrm>
              <a:off x="6932691" y="5242968"/>
              <a:ext cx="327334" cy="400110"/>
            </a:xfrm>
            <a:prstGeom prst="rect">
              <a:avLst/>
            </a:prstGeom>
            <a:noFill/>
          </p:spPr>
          <p:txBody>
            <a:bodyPr wrap="none" rtlCol="0">
              <a:spAutoFit/>
            </a:bodyPr>
            <a:lstStyle/>
            <a:p>
              <a:r>
                <a:rPr lang="de-CH" sz="2000"/>
                <a:t>8</a:t>
              </a:r>
            </a:p>
          </p:txBody>
        </p:sp>
        <p:sp>
          <p:nvSpPr>
            <p:cNvPr id="44" name="Ellipse 43">
              <a:extLst>
                <a:ext uri="{FF2B5EF4-FFF2-40B4-BE49-F238E27FC236}">
                  <a16:creationId xmlns:a16="http://schemas.microsoft.com/office/drawing/2014/main" id="{6805EB34-65F7-4508-9EA7-15517623C0E2}"/>
                </a:ext>
              </a:extLst>
            </p:cNvPr>
            <p:cNvSpPr/>
            <p:nvPr/>
          </p:nvSpPr>
          <p:spPr bwMode="auto">
            <a:xfrm>
              <a:off x="6917945" y="5268949"/>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406624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5FC4B2-C2C6-4F6A-B6AF-CDC79B14A112}"/>
              </a:ext>
            </a:extLst>
          </p:cNvPr>
          <p:cNvSpPr>
            <a:spLocks noGrp="1"/>
          </p:cNvSpPr>
          <p:nvPr>
            <p:ph idx="1"/>
          </p:nvPr>
        </p:nvSpPr>
        <p:spPr>
          <a:xfrm>
            <a:off x="540808" y="1105545"/>
            <a:ext cx="8251825" cy="4787255"/>
          </a:xfrm>
        </p:spPr>
        <p:txBody>
          <a:bodyPr/>
          <a:lstStyle/>
          <a:p>
            <a:pPr marL="252000" indent="-252000">
              <a:lnSpc>
                <a:spcPts val="2000"/>
              </a:lnSpc>
              <a:spcBef>
                <a:spcPts val="0"/>
              </a:spcBef>
              <a:spcAft>
                <a:spcPts val="600"/>
              </a:spcAft>
              <a:buFont typeface="Arial" panose="020B0604020202020204" pitchFamily="34" charset="0"/>
              <a:buChar char="•"/>
            </a:pPr>
            <a:r>
              <a:rPr lang="en-US" sz="1600" b="0" kern="1200" dirty="0">
                <a:ea typeface="ＭＳ Ｐゴシック"/>
                <a:cs typeface="+mn-cs"/>
              </a:rPr>
              <a:t>Prevents claw diseases &amp; lameness.</a:t>
            </a:r>
          </a:p>
          <a:p>
            <a:pPr marL="252000" indent="-252000">
              <a:lnSpc>
                <a:spcPts val="2000"/>
              </a:lnSpc>
              <a:spcBef>
                <a:spcPts val="0"/>
              </a:spcBef>
              <a:spcAft>
                <a:spcPts val="600"/>
              </a:spcAft>
              <a:buFont typeface="Arial" panose="020B0604020202020204" pitchFamily="34" charset="0"/>
              <a:buChar char="•"/>
            </a:pPr>
            <a:r>
              <a:rPr lang="en-US" sz="1600" b="0" kern="1200" dirty="0">
                <a:ea typeface="ＭＳ Ｐゴシック"/>
                <a:cs typeface="+mn-cs"/>
              </a:rPr>
              <a:t>Regular occasion to check the animals (weight, medicine, inspection for parasites, etc</a:t>
            </a:r>
            <a:r>
              <a:rPr lang="en-US" sz="1600" b="0" dirty="0"/>
              <a:t>.).</a:t>
            </a:r>
          </a:p>
          <a:p>
            <a:pPr marL="0" indent="0">
              <a:spcBef>
                <a:spcPts val="1200"/>
              </a:spcBef>
              <a:buNone/>
            </a:pPr>
            <a:r>
              <a:rPr lang="en-US" sz="1800" dirty="0"/>
              <a:t>How does disease occur in case of insufficient claw care? </a:t>
            </a:r>
          </a:p>
          <a:p>
            <a:pPr marL="0" indent="0">
              <a:buNone/>
            </a:pPr>
            <a:endParaRPr lang="en-US" dirty="0"/>
          </a:p>
          <a:p>
            <a:endParaRPr lang="en-US" dirty="0"/>
          </a:p>
        </p:txBody>
      </p:sp>
      <p:pic>
        <p:nvPicPr>
          <p:cNvPr id="16" name="Grafik 15">
            <a:extLst>
              <a:ext uri="{FF2B5EF4-FFF2-40B4-BE49-F238E27FC236}">
                <a16:creationId xmlns:a16="http://schemas.microsoft.com/office/drawing/2014/main" id="{D87BD941-75CE-455F-B093-3AE87A19C1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023"/>
          <a:stretch/>
        </p:blipFill>
        <p:spPr>
          <a:xfrm>
            <a:off x="5107120" y="2348880"/>
            <a:ext cx="2705240" cy="2039173"/>
          </a:xfrm>
          <a:prstGeom prst="rect">
            <a:avLst/>
          </a:prstGeom>
        </p:spPr>
      </p:pic>
      <p:pic>
        <p:nvPicPr>
          <p:cNvPr id="14" name="Grafik 13">
            <a:extLst>
              <a:ext uri="{FF2B5EF4-FFF2-40B4-BE49-F238E27FC236}">
                <a16:creationId xmlns:a16="http://schemas.microsoft.com/office/drawing/2014/main" id="{D3518A37-C162-4E70-9B02-5BC1E2DBAE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106" y="2204864"/>
            <a:ext cx="2507749" cy="2291470"/>
          </a:xfrm>
          <a:prstGeom prst="rect">
            <a:avLst/>
          </a:prstGeom>
        </p:spPr>
      </p:pic>
      <p:sp>
        <p:nvSpPr>
          <p:cNvPr id="2" name="Title 1">
            <a:extLst>
              <a:ext uri="{FF2B5EF4-FFF2-40B4-BE49-F238E27FC236}">
                <a16:creationId xmlns:a16="http://schemas.microsoft.com/office/drawing/2014/main" id="{8C73B49F-D8FE-4F2A-B6A2-F777992AD360}"/>
              </a:ext>
            </a:extLst>
          </p:cNvPr>
          <p:cNvSpPr>
            <a:spLocks noGrp="1"/>
          </p:cNvSpPr>
          <p:nvPr>
            <p:ph type="title"/>
          </p:nvPr>
        </p:nvSpPr>
        <p:spPr/>
        <p:txBody>
          <a:bodyPr/>
          <a:lstStyle/>
          <a:p>
            <a:r>
              <a:rPr lang="en-US" dirty="0"/>
              <a:t>Why ensure good claw care?</a:t>
            </a:r>
          </a:p>
        </p:txBody>
      </p:sp>
      <p:sp>
        <p:nvSpPr>
          <p:cNvPr id="5" name="Rechteck 6">
            <a:extLst>
              <a:ext uri="{FF2B5EF4-FFF2-40B4-BE49-F238E27FC236}">
                <a16:creationId xmlns:a16="http://schemas.microsoft.com/office/drawing/2014/main" id="{17A0A1CB-E520-4627-A385-E29EFB0430B0}"/>
              </a:ext>
            </a:extLst>
          </p:cNvPr>
          <p:cNvSpPr/>
          <p:nvPr/>
        </p:nvSpPr>
        <p:spPr>
          <a:xfrm>
            <a:off x="4448357" y="4536126"/>
            <a:ext cx="4123273" cy="1516069"/>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defTabSz="623888">
              <a:spcBef>
                <a:spcPct val="10000"/>
              </a:spcBef>
              <a:spcAft>
                <a:spcPct val="10000"/>
              </a:spcAft>
              <a:buClr>
                <a:schemeClr val="tx1"/>
              </a:buClr>
              <a:buSzPct val="100000"/>
            </a:pPr>
            <a:r>
              <a:rPr lang="en-US" sz="1600">
                <a:latin typeface="+mn-lt"/>
                <a:ea typeface="ＭＳ Ｐゴシック"/>
                <a:cs typeface="Arial"/>
              </a:rPr>
              <a:t>Claw grows too long</a:t>
            </a:r>
          </a:p>
          <a:p>
            <a:pPr defTabSz="623888">
              <a:spcBef>
                <a:spcPct val="10000"/>
              </a:spcBef>
              <a:spcAft>
                <a:spcPct val="10000"/>
              </a:spcAft>
              <a:buClr>
                <a:schemeClr val="tx1"/>
              </a:buClr>
              <a:buSzPct val="100000"/>
            </a:pPr>
            <a:r>
              <a:rPr lang="en-US" sz="1600" b="0">
                <a:latin typeface="+mn-lt"/>
                <a:ea typeface="ＭＳ Ｐゴシック"/>
                <a:cs typeface="Arial"/>
              </a:rPr>
              <a:t>The claw has grown too much forward and the pressure increases in the rear area of the claw. The persistent irritation can lead to disease of the claw in this area. </a:t>
            </a:r>
          </a:p>
        </p:txBody>
      </p:sp>
      <p:sp>
        <p:nvSpPr>
          <p:cNvPr id="6" name="Rechteck 6">
            <a:extLst>
              <a:ext uri="{FF2B5EF4-FFF2-40B4-BE49-F238E27FC236}">
                <a16:creationId xmlns:a16="http://schemas.microsoft.com/office/drawing/2014/main" id="{8A3FC937-3338-4C0C-8C6F-C52DEA354E48}"/>
              </a:ext>
            </a:extLst>
          </p:cNvPr>
          <p:cNvSpPr/>
          <p:nvPr/>
        </p:nvSpPr>
        <p:spPr>
          <a:xfrm>
            <a:off x="605670" y="4527174"/>
            <a:ext cx="3315344" cy="717550"/>
          </a:xfrm>
          <a:prstGeom prst="rect">
            <a:avLst/>
          </a:prstGeom>
          <a:solidFill>
            <a:schemeClr val="accent2">
              <a:lumMod val="20000"/>
              <a:lumOff val="80000"/>
            </a:scheme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defTabSz="623888">
              <a:spcBef>
                <a:spcPct val="10000"/>
              </a:spcBef>
              <a:spcAft>
                <a:spcPct val="10000"/>
              </a:spcAft>
              <a:buClr>
                <a:schemeClr val="tx1"/>
              </a:buClr>
              <a:buSzPct val="100000"/>
            </a:pPr>
            <a:r>
              <a:rPr lang="en-US" sz="1600">
                <a:latin typeface="+mn-lt"/>
                <a:ea typeface="ＭＳ Ｐゴシック"/>
                <a:cs typeface="Arial"/>
              </a:rPr>
              <a:t>Normal claw</a:t>
            </a:r>
          </a:p>
          <a:p>
            <a:pPr defTabSz="623888">
              <a:spcBef>
                <a:spcPct val="10000"/>
              </a:spcBef>
              <a:spcAft>
                <a:spcPct val="10000"/>
              </a:spcAft>
              <a:buClr>
                <a:schemeClr val="tx1"/>
              </a:buClr>
              <a:buSzPct val="100000"/>
            </a:pPr>
            <a:r>
              <a:rPr lang="en-US" sz="1600" b="0">
                <a:latin typeface="+mn-lt"/>
                <a:ea typeface="ＭＳ Ｐゴシック"/>
                <a:cs typeface="Arial"/>
              </a:rPr>
              <a:t>The pressure is distributed evenly.</a:t>
            </a:r>
          </a:p>
        </p:txBody>
      </p:sp>
      <p:sp>
        <p:nvSpPr>
          <p:cNvPr id="10" name="Speech Bubble: Rectangle 9">
            <a:extLst>
              <a:ext uri="{FF2B5EF4-FFF2-40B4-BE49-F238E27FC236}">
                <a16:creationId xmlns:a16="http://schemas.microsoft.com/office/drawing/2014/main" id="{3A192DC8-377A-4448-B5EF-BE41F9EFDAA1}"/>
              </a:ext>
            </a:extLst>
          </p:cNvPr>
          <p:cNvSpPr/>
          <p:nvPr/>
        </p:nvSpPr>
        <p:spPr bwMode="auto">
          <a:xfrm>
            <a:off x="4211913" y="2623809"/>
            <a:ext cx="581863" cy="276135"/>
          </a:xfrm>
          <a:prstGeom prst="wedgeRectCallout">
            <a:avLst>
              <a:gd name="adj1" fmla="val 318683"/>
              <a:gd name="adj2" fmla="val 270636"/>
            </a:avLst>
          </a:prstGeom>
          <a:solidFill>
            <a:srgbClr val="BAB2A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0"/>
              <a:t>B</a:t>
            </a:r>
            <a:r>
              <a:rPr kumimoji="0" lang="en-US" sz="1200" b="0" i="0" u="none" strike="noStrike" cap="none" normalizeH="0" baseline="0">
                <a:ln>
                  <a:noFill/>
                </a:ln>
                <a:solidFill>
                  <a:schemeClr val="tx1"/>
                </a:solidFill>
                <a:effectLst/>
                <a:latin typeface="Arial" charset="0"/>
              </a:rPr>
              <a:t>one</a:t>
            </a:r>
            <a:endParaRPr kumimoji="0" lang="en-US" sz="1600" b="0" i="0" u="none" strike="noStrike" cap="none" normalizeH="0" baseline="0">
              <a:ln>
                <a:noFill/>
              </a:ln>
              <a:solidFill>
                <a:schemeClr val="tx1"/>
              </a:solidFill>
              <a:effectLst/>
              <a:latin typeface="Arial" charset="0"/>
            </a:endParaRPr>
          </a:p>
        </p:txBody>
      </p:sp>
      <p:sp>
        <p:nvSpPr>
          <p:cNvPr id="12" name="Speech Bubble: Rectangle 11">
            <a:extLst>
              <a:ext uri="{FF2B5EF4-FFF2-40B4-BE49-F238E27FC236}">
                <a16:creationId xmlns:a16="http://schemas.microsoft.com/office/drawing/2014/main" id="{EA358277-88FC-4D21-9603-B6A98CADD5B2}"/>
              </a:ext>
            </a:extLst>
          </p:cNvPr>
          <p:cNvSpPr/>
          <p:nvPr/>
        </p:nvSpPr>
        <p:spPr bwMode="auto">
          <a:xfrm>
            <a:off x="4211913" y="3003360"/>
            <a:ext cx="581864" cy="472771"/>
          </a:xfrm>
          <a:prstGeom prst="wedgeRectCallout">
            <a:avLst>
              <a:gd name="adj1" fmla="val 240810"/>
              <a:gd name="adj2" fmla="val 117343"/>
            </a:avLst>
          </a:prstGeom>
          <a:solidFill>
            <a:srgbClr val="E0826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0"/>
              <a:t>Living tissue</a:t>
            </a:r>
            <a:endParaRPr kumimoji="0" lang="en-US" sz="1200" b="0" i="0" u="none" strike="noStrike" cap="none" normalizeH="0" baseline="0">
              <a:ln>
                <a:noFill/>
              </a:ln>
              <a:solidFill>
                <a:schemeClr val="tx1"/>
              </a:solidFill>
              <a:effectLst/>
              <a:latin typeface="Arial" charset="0"/>
            </a:endParaRPr>
          </a:p>
        </p:txBody>
      </p:sp>
      <p:sp>
        <p:nvSpPr>
          <p:cNvPr id="13" name="Speech Bubble: Rectangle 12">
            <a:extLst>
              <a:ext uri="{FF2B5EF4-FFF2-40B4-BE49-F238E27FC236}">
                <a16:creationId xmlns:a16="http://schemas.microsoft.com/office/drawing/2014/main" id="{657F45FE-817D-45F9-BAEA-3A29023DE126}"/>
              </a:ext>
            </a:extLst>
          </p:cNvPr>
          <p:cNvSpPr/>
          <p:nvPr/>
        </p:nvSpPr>
        <p:spPr bwMode="auto">
          <a:xfrm>
            <a:off x="4211960" y="3576379"/>
            <a:ext cx="565732" cy="347742"/>
          </a:xfrm>
          <a:prstGeom prst="wedgeRectCallout">
            <a:avLst>
              <a:gd name="adj1" fmla="val 180030"/>
              <a:gd name="adj2" fmla="val 70117"/>
            </a:avLst>
          </a:prstGeom>
          <a:solidFill>
            <a:srgbClr val="DFC0AB"/>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200" b="0"/>
              <a:t>Horn</a:t>
            </a:r>
            <a:endParaRPr kumimoji="0" lang="en-US" sz="1200" b="0" i="0" u="none" strike="noStrike" cap="none" normalizeH="0" baseline="0">
              <a:ln>
                <a:noFill/>
              </a:ln>
              <a:solidFill>
                <a:schemeClr val="tx1"/>
              </a:solidFill>
              <a:effectLst/>
              <a:latin typeface="Arial" charset="0"/>
            </a:endParaRPr>
          </a:p>
        </p:txBody>
      </p:sp>
      <p:sp>
        <p:nvSpPr>
          <p:cNvPr id="4" name="Arrow: Right 3">
            <a:extLst>
              <a:ext uri="{FF2B5EF4-FFF2-40B4-BE49-F238E27FC236}">
                <a16:creationId xmlns:a16="http://schemas.microsoft.com/office/drawing/2014/main" id="{44F364FF-B3BE-45E6-805C-4C3DDF05EEB7}"/>
              </a:ext>
            </a:extLst>
          </p:cNvPr>
          <p:cNvSpPr/>
          <p:nvPr/>
        </p:nvSpPr>
        <p:spPr bwMode="auto">
          <a:xfrm rot="10800000">
            <a:off x="4793777" y="4150804"/>
            <a:ext cx="922340" cy="196147"/>
          </a:xfrm>
          <a:prstGeom prst="rightArrow">
            <a:avLst/>
          </a:prstGeom>
          <a:solidFill>
            <a:schemeClr val="accent2">
              <a:lumMod val="7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cxnSp>
        <p:nvCxnSpPr>
          <p:cNvPr id="8" name="Straight Connector 7">
            <a:extLst>
              <a:ext uri="{FF2B5EF4-FFF2-40B4-BE49-F238E27FC236}">
                <a16:creationId xmlns:a16="http://schemas.microsoft.com/office/drawing/2014/main" id="{1B8C6707-7C60-48D5-BD7D-B6C9E4AD6CF9}"/>
              </a:ext>
            </a:extLst>
          </p:cNvPr>
          <p:cNvCxnSpPr/>
          <p:nvPr/>
        </p:nvCxnSpPr>
        <p:spPr bwMode="auto">
          <a:xfrm flipH="1">
            <a:off x="6218662" y="3908159"/>
            <a:ext cx="204317" cy="144016"/>
          </a:xfrm>
          <a:prstGeom prst="line">
            <a:avLst/>
          </a:prstGeom>
          <a:solidFill>
            <a:schemeClr val="accent1"/>
          </a:solidFill>
          <a:ln w="28575" cap="flat" cmpd="sng" algn="ctr">
            <a:solidFill>
              <a:schemeClr val="accent1">
                <a:lumMod val="60000"/>
                <a:lumOff val="40000"/>
              </a:schemeClr>
            </a:solidFill>
            <a:prstDash val="solid"/>
            <a:round/>
            <a:headEnd type="none" w="sm" len="sm"/>
            <a:tailEnd type="none" w="sm" len="sm"/>
          </a:ln>
          <a:effectLst/>
        </p:spPr>
      </p:cxnSp>
      <p:cxnSp>
        <p:nvCxnSpPr>
          <p:cNvPr id="15" name="Straight Connector 14">
            <a:extLst>
              <a:ext uri="{FF2B5EF4-FFF2-40B4-BE49-F238E27FC236}">
                <a16:creationId xmlns:a16="http://schemas.microsoft.com/office/drawing/2014/main" id="{A32E8B05-BAFD-47F3-B4FA-41BC4B57AE92}"/>
              </a:ext>
            </a:extLst>
          </p:cNvPr>
          <p:cNvCxnSpPr>
            <a:cxnSpLocks/>
          </p:cNvCxnSpPr>
          <p:nvPr/>
        </p:nvCxnSpPr>
        <p:spPr bwMode="auto">
          <a:xfrm>
            <a:off x="6565079" y="3928105"/>
            <a:ext cx="0" cy="188860"/>
          </a:xfrm>
          <a:prstGeom prst="line">
            <a:avLst/>
          </a:prstGeom>
          <a:solidFill>
            <a:schemeClr val="accent1"/>
          </a:solidFill>
          <a:ln w="28575" cap="flat" cmpd="sng" algn="ctr">
            <a:solidFill>
              <a:schemeClr val="accent1">
                <a:lumMod val="60000"/>
                <a:lumOff val="40000"/>
              </a:schemeClr>
            </a:solidFill>
            <a:prstDash val="solid"/>
            <a:round/>
            <a:headEnd type="none" w="sm" len="sm"/>
            <a:tailEnd type="none" w="sm" len="sm"/>
          </a:ln>
          <a:effectLst/>
        </p:spPr>
      </p:cxnSp>
      <p:cxnSp>
        <p:nvCxnSpPr>
          <p:cNvPr id="17" name="Straight Connector 16">
            <a:extLst>
              <a:ext uri="{FF2B5EF4-FFF2-40B4-BE49-F238E27FC236}">
                <a16:creationId xmlns:a16="http://schemas.microsoft.com/office/drawing/2014/main" id="{37CE2688-8402-4D3C-8352-2E2779CF762B}"/>
              </a:ext>
            </a:extLst>
          </p:cNvPr>
          <p:cNvCxnSpPr>
            <a:cxnSpLocks/>
          </p:cNvCxnSpPr>
          <p:nvPr/>
        </p:nvCxnSpPr>
        <p:spPr bwMode="auto">
          <a:xfrm>
            <a:off x="6677874" y="3925412"/>
            <a:ext cx="185225" cy="152400"/>
          </a:xfrm>
          <a:prstGeom prst="line">
            <a:avLst/>
          </a:prstGeom>
          <a:solidFill>
            <a:schemeClr val="accent1"/>
          </a:solidFill>
          <a:ln w="28575" cap="flat" cmpd="sng" algn="ctr">
            <a:solidFill>
              <a:schemeClr val="accent1">
                <a:lumMod val="60000"/>
                <a:lumOff val="40000"/>
              </a:schemeClr>
            </a:solidFill>
            <a:prstDash val="solid"/>
            <a:round/>
            <a:headEnd type="none" w="sm" len="sm"/>
            <a:tailEnd type="none" w="sm" len="sm"/>
          </a:ln>
          <a:effectLst/>
        </p:spPr>
      </p:cxnSp>
      <p:sp>
        <p:nvSpPr>
          <p:cNvPr id="18" name="Speech Bubble: Rectangle 17">
            <a:extLst>
              <a:ext uri="{FF2B5EF4-FFF2-40B4-BE49-F238E27FC236}">
                <a16:creationId xmlns:a16="http://schemas.microsoft.com/office/drawing/2014/main" id="{5C8C80E2-50C6-4FAC-B76B-797E0DD11937}"/>
              </a:ext>
            </a:extLst>
          </p:cNvPr>
          <p:cNvSpPr/>
          <p:nvPr/>
        </p:nvSpPr>
        <p:spPr bwMode="auto">
          <a:xfrm>
            <a:off x="4464348" y="4271154"/>
            <a:ext cx="1845307" cy="347742"/>
          </a:xfrm>
          <a:prstGeom prst="wedgeRectCallout">
            <a:avLst>
              <a:gd name="adj1" fmla="val 175989"/>
              <a:gd name="adj2" fmla="val 20813"/>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lang="en-US" sz="1200" b="0"/>
              <a:t>Horn grows forwards</a:t>
            </a:r>
            <a:endParaRPr kumimoji="0" lang="en-US" sz="1200" b="0" i="0" u="none" strike="noStrike" cap="none" normalizeH="0" baseline="0">
              <a:ln>
                <a:noFill/>
              </a:ln>
              <a:solidFill>
                <a:schemeClr val="tx1"/>
              </a:solidFill>
              <a:effectLst/>
              <a:latin typeface="Arial" charset="0"/>
            </a:endParaRPr>
          </a:p>
        </p:txBody>
      </p:sp>
      <p:sp>
        <p:nvSpPr>
          <p:cNvPr id="19" name="Arrow: Right 18">
            <a:extLst>
              <a:ext uri="{FF2B5EF4-FFF2-40B4-BE49-F238E27FC236}">
                <a16:creationId xmlns:a16="http://schemas.microsoft.com/office/drawing/2014/main" id="{3FB794B3-06A9-48FC-8F45-51A82ED5A68D}"/>
              </a:ext>
            </a:extLst>
          </p:cNvPr>
          <p:cNvSpPr/>
          <p:nvPr/>
        </p:nvSpPr>
        <p:spPr bwMode="auto">
          <a:xfrm rot="5400000">
            <a:off x="6450458" y="3668830"/>
            <a:ext cx="237900" cy="181647"/>
          </a:xfrm>
          <a:prstGeom prst="rightArrow">
            <a:avLst/>
          </a:prstGeom>
          <a:solidFill>
            <a:schemeClr val="accent1">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0" name="Speech Bubble: Rectangle 19">
            <a:extLst>
              <a:ext uri="{FF2B5EF4-FFF2-40B4-BE49-F238E27FC236}">
                <a16:creationId xmlns:a16="http://schemas.microsoft.com/office/drawing/2014/main" id="{21E9EAC8-0162-4417-ABCE-68E2FC2206F8}"/>
              </a:ext>
            </a:extLst>
          </p:cNvPr>
          <p:cNvSpPr/>
          <p:nvPr/>
        </p:nvSpPr>
        <p:spPr bwMode="auto">
          <a:xfrm>
            <a:off x="6927158" y="3638411"/>
            <a:ext cx="1845307" cy="347742"/>
          </a:xfrm>
          <a:prstGeom prst="wedgeRectCallout">
            <a:avLst>
              <a:gd name="adj1" fmla="val 175989"/>
              <a:gd name="adj2" fmla="val 20813"/>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r>
              <a:rPr kumimoji="0" lang="en-US" sz="1200" b="0" i="0" u="none" strike="noStrike" cap="none" normalizeH="0" baseline="0">
                <a:ln>
                  <a:noFill/>
                </a:ln>
                <a:solidFill>
                  <a:schemeClr val="tx1"/>
                </a:solidFill>
                <a:effectLst/>
                <a:latin typeface="Arial" charset="0"/>
              </a:rPr>
              <a:t>B</a:t>
            </a:r>
            <a:r>
              <a:rPr lang="en-US" sz="1200" b="0"/>
              <a:t>one compresses living tissue</a:t>
            </a:r>
            <a:endParaRPr kumimoji="0" lang="en-US" sz="1200" b="0" i="0" u="none" strike="noStrike" cap="none" normalizeH="0" baseline="0">
              <a:ln>
                <a:noFill/>
              </a:ln>
              <a:solidFill>
                <a:schemeClr val="tx1"/>
              </a:solidFill>
              <a:effectLst/>
              <a:latin typeface="Arial" charset="0"/>
            </a:endParaRPr>
          </a:p>
        </p:txBody>
      </p:sp>
      <p:sp>
        <p:nvSpPr>
          <p:cNvPr id="21" name="Arrow: Right 20">
            <a:extLst>
              <a:ext uri="{FF2B5EF4-FFF2-40B4-BE49-F238E27FC236}">
                <a16:creationId xmlns:a16="http://schemas.microsoft.com/office/drawing/2014/main" id="{1B634E8A-488A-43A6-A8D1-2F885649C5AA}"/>
              </a:ext>
            </a:extLst>
          </p:cNvPr>
          <p:cNvSpPr/>
          <p:nvPr/>
        </p:nvSpPr>
        <p:spPr bwMode="auto">
          <a:xfrm rot="5400000">
            <a:off x="1302325" y="3939284"/>
            <a:ext cx="204456" cy="142206"/>
          </a:xfrm>
          <a:prstGeom prst="rightArrow">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2" name="Arrow: Right 21">
            <a:extLst>
              <a:ext uri="{FF2B5EF4-FFF2-40B4-BE49-F238E27FC236}">
                <a16:creationId xmlns:a16="http://schemas.microsoft.com/office/drawing/2014/main" id="{50F44308-7593-4BA0-B455-2FE82E6D0A3F}"/>
              </a:ext>
            </a:extLst>
          </p:cNvPr>
          <p:cNvSpPr/>
          <p:nvPr/>
        </p:nvSpPr>
        <p:spPr bwMode="auto">
          <a:xfrm rot="5400000">
            <a:off x="1640354" y="3923032"/>
            <a:ext cx="204456" cy="142206"/>
          </a:xfrm>
          <a:prstGeom prst="rightArrow">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
        <p:nvSpPr>
          <p:cNvPr id="23" name="Arrow: Right 22">
            <a:extLst>
              <a:ext uri="{FF2B5EF4-FFF2-40B4-BE49-F238E27FC236}">
                <a16:creationId xmlns:a16="http://schemas.microsoft.com/office/drawing/2014/main" id="{F40A2440-8FBE-49EC-BC74-AA246D266DE4}"/>
              </a:ext>
            </a:extLst>
          </p:cNvPr>
          <p:cNvSpPr/>
          <p:nvPr/>
        </p:nvSpPr>
        <p:spPr bwMode="auto">
          <a:xfrm rot="5400000">
            <a:off x="1955612" y="3932981"/>
            <a:ext cx="204456" cy="142206"/>
          </a:xfrm>
          <a:prstGeom prst="rightArrow">
            <a:avLst/>
          </a:prstGeom>
          <a:solidFill>
            <a:schemeClr val="accent1">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33553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3A0D8638-36A0-4884-B133-C77A63FD47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26025" y="587375"/>
            <a:ext cx="2379241" cy="2175540"/>
          </a:xfrm>
          <a:prstGeom prst="rect">
            <a:avLst/>
          </a:prstGeom>
        </p:spPr>
      </p:pic>
      <p:sp>
        <p:nvSpPr>
          <p:cNvPr id="2" name="Title 1">
            <a:extLst>
              <a:ext uri="{FF2B5EF4-FFF2-40B4-BE49-F238E27FC236}">
                <a16:creationId xmlns:a16="http://schemas.microsoft.com/office/drawing/2014/main" id="{11DF4F8B-38FE-4571-AE95-FC0F615BA795}"/>
              </a:ext>
            </a:extLst>
          </p:cNvPr>
          <p:cNvSpPr>
            <a:spLocks noGrp="1"/>
          </p:cNvSpPr>
          <p:nvPr>
            <p:ph type="title"/>
          </p:nvPr>
        </p:nvSpPr>
        <p:spPr/>
        <p:txBody>
          <a:bodyPr/>
          <a:lstStyle/>
          <a:p>
            <a:r>
              <a:rPr lang="en-US"/>
              <a:t>Claw care</a:t>
            </a:r>
          </a:p>
        </p:txBody>
      </p:sp>
      <p:pic>
        <p:nvPicPr>
          <p:cNvPr id="4" name="Grafik 3">
            <a:extLst>
              <a:ext uri="{FF2B5EF4-FFF2-40B4-BE49-F238E27FC236}">
                <a16:creationId xmlns:a16="http://schemas.microsoft.com/office/drawing/2014/main" id="{09B6B3C8-24C9-467F-82AA-047E07E7D8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18194" y="749069"/>
            <a:ext cx="2217346" cy="1949603"/>
          </a:xfrm>
          <a:prstGeom prst="rect">
            <a:avLst/>
          </a:prstGeom>
        </p:spPr>
      </p:pic>
      <p:pic>
        <p:nvPicPr>
          <p:cNvPr id="5" name="Grafik 4">
            <a:extLst>
              <a:ext uri="{FF2B5EF4-FFF2-40B4-BE49-F238E27FC236}">
                <a16:creationId xmlns:a16="http://schemas.microsoft.com/office/drawing/2014/main" id="{FFEA73AC-8E56-4879-9342-7DAC00C672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12191" y="3347996"/>
            <a:ext cx="2151212" cy="2024291"/>
          </a:xfrm>
          <a:prstGeom prst="rect">
            <a:avLst/>
          </a:prstGeom>
        </p:spPr>
      </p:pic>
      <p:sp>
        <p:nvSpPr>
          <p:cNvPr id="6" name="Rechteck 5">
            <a:extLst>
              <a:ext uri="{FF2B5EF4-FFF2-40B4-BE49-F238E27FC236}">
                <a16:creationId xmlns:a16="http://schemas.microsoft.com/office/drawing/2014/main" id="{85EEB09F-9ED2-4AB4-81B0-E2E399D918FF}"/>
              </a:ext>
            </a:extLst>
          </p:cNvPr>
          <p:cNvSpPr/>
          <p:nvPr/>
        </p:nvSpPr>
        <p:spPr>
          <a:xfrm>
            <a:off x="825201" y="2726985"/>
            <a:ext cx="3375329" cy="738664"/>
          </a:xfrm>
          <a:prstGeom prst="rect">
            <a:avLst/>
          </a:prstGeom>
        </p:spPr>
        <p:txBody>
          <a:bodyPr wrap="square">
            <a:spAutoFit/>
          </a:bodyPr>
          <a:lstStyle/>
          <a:p>
            <a:r>
              <a:rPr lang="de-CH" sz="1400" b="0" err="1"/>
              <a:t>Restrain</a:t>
            </a:r>
            <a:r>
              <a:rPr lang="de-CH" sz="1400" b="0"/>
              <a:t> </a:t>
            </a:r>
            <a:r>
              <a:rPr lang="de-CH" sz="1400" b="0" err="1"/>
              <a:t>the</a:t>
            </a:r>
            <a:r>
              <a:rPr lang="de-CH" sz="1400" b="0"/>
              <a:t> </a:t>
            </a:r>
            <a:r>
              <a:rPr lang="de-CH" sz="1400" b="0" err="1"/>
              <a:t>cow</a:t>
            </a:r>
            <a:r>
              <a:rPr lang="de-CH" sz="1400" b="0"/>
              <a:t> so </a:t>
            </a:r>
            <a:r>
              <a:rPr lang="de-CH" sz="1400" b="0" err="1"/>
              <a:t>that</a:t>
            </a:r>
            <a:r>
              <a:rPr lang="de-CH" sz="1400" b="0"/>
              <a:t> </a:t>
            </a:r>
            <a:r>
              <a:rPr lang="de-CH" sz="1400" b="0" err="1"/>
              <a:t>you</a:t>
            </a:r>
            <a:r>
              <a:rPr lang="de-CH" sz="1400" b="0"/>
              <a:t> </a:t>
            </a:r>
            <a:r>
              <a:rPr lang="de-CH" sz="1400" b="0" err="1"/>
              <a:t>can</a:t>
            </a:r>
            <a:r>
              <a:rPr lang="de-CH" sz="1400" b="0"/>
              <a:t> </a:t>
            </a:r>
            <a:r>
              <a:rPr lang="de-CH" sz="1400" b="0" err="1"/>
              <a:t>lift</a:t>
            </a:r>
            <a:r>
              <a:rPr lang="de-CH" sz="1400" b="0"/>
              <a:t> and fix all </a:t>
            </a:r>
            <a:r>
              <a:rPr lang="de-CH" sz="1400" b="0" err="1"/>
              <a:t>legs</a:t>
            </a:r>
            <a:r>
              <a:rPr lang="de-CH" sz="1400" b="0"/>
              <a:t> </a:t>
            </a:r>
            <a:r>
              <a:rPr lang="de-CH" sz="1400" b="0" err="1"/>
              <a:t>individually</a:t>
            </a:r>
            <a:r>
              <a:rPr lang="de-CH" sz="1400" b="0"/>
              <a:t>. </a:t>
            </a:r>
            <a:r>
              <a:rPr lang="en-US" sz="1400" b="0"/>
              <a:t>Lift one claw and fix the leg.</a:t>
            </a:r>
            <a:endParaRPr lang="de-CH" sz="1400" b="0"/>
          </a:p>
        </p:txBody>
      </p:sp>
      <p:sp>
        <p:nvSpPr>
          <p:cNvPr id="7" name="Rechteck 6">
            <a:extLst>
              <a:ext uri="{FF2B5EF4-FFF2-40B4-BE49-F238E27FC236}">
                <a16:creationId xmlns:a16="http://schemas.microsoft.com/office/drawing/2014/main" id="{7FAA83EE-56D3-41E0-AA85-9B76AF512725}"/>
              </a:ext>
            </a:extLst>
          </p:cNvPr>
          <p:cNvSpPr/>
          <p:nvPr/>
        </p:nvSpPr>
        <p:spPr>
          <a:xfrm>
            <a:off x="4911378" y="2735235"/>
            <a:ext cx="4024451" cy="523220"/>
          </a:xfrm>
          <a:prstGeom prst="rect">
            <a:avLst/>
          </a:prstGeom>
        </p:spPr>
        <p:txBody>
          <a:bodyPr wrap="square">
            <a:spAutoFit/>
          </a:bodyPr>
          <a:lstStyle/>
          <a:p>
            <a:r>
              <a:rPr lang="de-CH" sz="1400" b="0" err="1"/>
              <a:t>Shorten</a:t>
            </a:r>
            <a:r>
              <a:rPr lang="de-CH" sz="1400" b="0"/>
              <a:t> </a:t>
            </a:r>
            <a:r>
              <a:rPr lang="de-CH" sz="1400" b="0" err="1"/>
              <a:t>the</a:t>
            </a:r>
            <a:r>
              <a:rPr lang="de-CH" sz="1400" b="0"/>
              <a:t> </a:t>
            </a:r>
            <a:r>
              <a:rPr lang="de-CH" sz="1400" b="0" err="1"/>
              <a:t>claw</a:t>
            </a:r>
            <a:r>
              <a:rPr lang="de-CH" sz="1400" b="0"/>
              <a:t> so </a:t>
            </a:r>
            <a:r>
              <a:rPr lang="de-CH" sz="1400" b="0" err="1"/>
              <a:t>that</a:t>
            </a:r>
            <a:r>
              <a:rPr lang="de-CH" sz="1400" b="0"/>
              <a:t> </a:t>
            </a:r>
            <a:r>
              <a:rPr lang="de-CH" sz="1400" b="0" err="1"/>
              <a:t>the</a:t>
            </a:r>
            <a:r>
              <a:rPr lang="de-CH" sz="1400" b="0"/>
              <a:t> </a:t>
            </a:r>
            <a:r>
              <a:rPr lang="de-CH" sz="1400" b="0" err="1"/>
              <a:t>length</a:t>
            </a:r>
            <a:r>
              <a:rPr lang="de-CH" sz="1400" b="0"/>
              <a:t> and </a:t>
            </a:r>
            <a:r>
              <a:rPr lang="de-CH" sz="1400" b="0" err="1"/>
              <a:t>thickness</a:t>
            </a:r>
            <a:r>
              <a:rPr lang="de-CH" sz="1400" b="0"/>
              <a:t> at </a:t>
            </a:r>
            <a:r>
              <a:rPr lang="de-CH" sz="1400" b="0" err="1"/>
              <a:t>the</a:t>
            </a:r>
            <a:r>
              <a:rPr lang="de-CH" sz="1400" b="0"/>
              <a:t> </a:t>
            </a:r>
            <a:r>
              <a:rPr lang="de-CH" sz="1400" b="0" err="1"/>
              <a:t>tip</a:t>
            </a:r>
            <a:r>
              <a:rPr lang="de-CH" sz="1400" b="0"/>
              <a:t> </a:t>
            </a:r>
            <a:r>
              <a:rPr lang="de-CH" sz="1400" b="0" err="1"/>
              <a:t>of</a:t>
            </a:r>
            <a:r>
              <a:rPr lang="de-CH" sz="1400" b="0"/>
              <a:t> </a:t>
            </a:r>
            <a:r>
              <a:rPr lang="de-CH" sz="1400" b="0" err="1"/>
              <a:t>both</a:t>
            </a:r>
            <a:r>
              <a:rPr lang="de-CH" sz="1400" b="0"/>
              <a:t> </a:t>
            </a:r>
            <a:r>
              <a:rPr lang="de-CH" sz="1400" b="0" err="1"/>
              <a:t>claws</a:t>
            </a:r>
            <a:r>
              <a:rPr lang="de-CH" sz="1400" b="0"/>
              <a:t> </a:t>
            </a:r>
            <a:r>
              <a:rPr lang="de-CH" sz="1400" b="0" err="1"/>
              <a:t>is</a:t>
            </a:r>
            <a:r>
              <a:rPr lang="de-CH" sz="1400" b="0"/>
              <a:t> </a:t>
            </a:r>
            <a:r>
              <a:rPr lang="de-CH" sz="1400" b="0" err="1"/>
              <a:t>the</a:t>
            </a:r>
            <a:r>
              <a:rPr lang="de-CH" sz="1400" b="0"/>
              <a:t> same. </a:t>
            </a:r>
          </a:p>
        </p:txBody>
      </p:sp>
      <p:sp>
        <p:nvSpPr>
          <p:cNvPr id="8" name="Rechteck 7">
            <a:extLst>
              <a:ext uri="{FF2B5EF4-FFF2-40B4-BE49-F238E27FC236}">
                <a16:creationId xmlns:a16="http://schemas.microsoft.com/office/drawing/2014/main" id="{6B566A69-A8E4-4AAC-8516-C7B255F42BA4}"/>
              </a:ext>
            </a:extLst>
          </p:cNvPr>
          <p:cNvSpPr/>
          <p:nvPr/>
        </p:nvSpPr>
        <p:spPr>
          <a:xfrm>
            <a:off x="866236" y="5319640"/>
            <a:ext cx="3906774" cy="738664"/>
          </a:xfrm>
          <a:prstGeom prst="rect">
            <a:avLst/>
          </a:prstGeom>
        </p:spPr>
        <p:txBody>
          <a:bodyPr wrap="square">
            <a:spAutoFit/>
          </a:bodyPr>
          <a:lstStyle/>
          <a:p>
            <a:r>
              <a:rPr lang="de-CH" sz="1400" b="0" err="1"/>
              <a:t>Make</a:t>
            </a:r>
            <a:r>
              <a:rPr lang="de-CH" sz="1400" b="0"/>
              <a:t> a </a:t>
            </a:r>
            <a:r>
              <a:rPr lang="de-CH" sz="1400" b="0" err="1"/>
              <a:t>notch</a:t>
            </a:r>
            <a:r>
              <a:rPr lang="de-CH" sz="1400" b="0"/>
              <a:t> at </a:t>
            </a:r>
            <a:r>
              <a:rPr lang="de-CH" sz="1400" b="0" err="1"/>
              <a:t>the</a:t>
            </a:r>
            <a:r>
              <a:rPr lang="de-CH" sz="1400" b="0"/>
              <a:t> </a:t>
            </a:r>
            <a:r>
              <a:rPr lang="de-CH" sz="1400" b="0" err="1"/>
              <a:t>inner</a:t>
            </a:r>
            <a:r>
              <a:rPr lang="de-CH" sz="1400" b="0"/>
              <a:t> </a:t>
            </a:r>
            <a:r>
              <a:rPr lang="de-CH" sz="1400" b="0" err="1"/>
              <a:t>side</a:t>
            </a:r>
            <a:r>
              <a:rPr lang="de-CH" sz="1400" b="0"/>
              <a:t> </a:t>
            </a:r>
            <a:r>
              <a:rPr lang="de-CH" sz="1400" b="0" err="1"/>
              <a:t>of</a:t>
            </a:r>
            <a:r>
              <a:rPr lang="de-CH" sz="1400" b="0"/>
              <a:t> </a:t>
            </a:r>
            <a:r>
              <a:rPr lang="de-CH" sz="1400" b="0" err="1"/>
              <a:t>the</a:t>
            </a:r>
            <a:r>
              <a:rPr lang="de-CH" sz="1400" b="0"/>
              <a:t> </a:t>
            </a:r>
            <a:r>
              <a:rPr lang="de-CH" sz="1400" b="0" err="1"/>
              <a:t>claws</a:t>
            </a:r>
            <a:r>
              <a:rPr lang="de-CH" sz="1400" b="0"/>
              <a:t>. The </a:t>
            </a:r>
            <a:r>
              <a:rPr lang="de-CH" sz="1400" b="0" err="1"/>
              <a:t>weight</a:t>
            </a:r>
            <a:r>
              <a:rPr lang="de-CH" sz="1400" b="0"/>
              <a:t> </a:t>
            </a:r>
            <a:r>
              <a:rPr lang="de-CH" sz="1400" b="0" err="1"/>
              <a:t>of</a:t>
            </a:r>
            <a:r>
              <a:rPr lang="de-CH" sz="1400" b="0"/>
              <a:t> </a:t>
            </a:r>
            <a:r>
              <a:rPr lang="de-CH" sz="1400" b="0" err="1"/>
              <a:t>the</a:t>
            </a:r>
            <a:r>
              <a:rPr lang="de-CH" sz="1400" b="0"/>
              <a:t> </a:t>
            </a:r>
            <a:r>
              <a:rPr lang="de-CH" sz="1400" b="0" err="1"/>
              <a:t>animal</a:t>
            </a:r>
            <a:r>
              <a:rPr lang="de-CH" sz="1400" b="0"/>
              <a:t> </a:t>
            </a:r>
            <a:r>
              <a:rPr lang="de-CH" sz="1400" b="0" err="1"/>
              <a:t>should</a:t>
            </a:r>
            <a:r>
              <a:rPr lang="de-CH" sz="1400" b="0"/>
              <a:t> </a:t>
            </a:r>
            <a:r>
              <a:rPr lang="de-CH" sz="1400" b="0" err="1"/>
              <a:t>be</a:t>
            </a:r>
            <a:r>
              <a:rPr lang="de-CH" sz="1400" b="0"/>
              <a:t> on </a:t>
            </a:r>
            <a:r>
              <a:rPr lang="de-CH" sz="1400" b="0" err="1"/>
              <a:t>the</a:t>
            </a:r>
            <a:r>
              <a:rPr lang="de-CH" sz="1400" b="0"/>
              <a:t> </a:t>
            </a:r>
            <a:r>
              <a:rPr lang="de-CH" sz="1400" b="0" err="1"/>
              <a:t>edge</a:t>
            </a:r>
            <a:r>
              <a:rPr lang="de-CH" sz="1400" b="0"/>
              <a:t> and not in </a:t>
            </a:r>
            <a:r>
              <a:rPr lang="de-CH" sz="1400" b="0" err="1"/>
              <a:t>the</a:t>
            </a:r>
            <a:r>
              <a:rPr lang="de-CH" sz="1400" b="0"/>
              <a:t> </a:t>
            </a:r>
            <a:r>
              <a:rPr lang="de-CH" sz="1400" b="0" err="1"/>
              <a:t>middle</a:t>
            </a:r>
            <a:r>
              <a:rPr lang="de-CH" sz="1400" b="0"/>
              <a:t> </a:t>
            </a:r>
            <a:r>
              <a:rPr lang="de-CH" sz="1400" b="0" err="1"/>
              <a:t>of</a:t>
            </a:r>
            <a:r>
              <a:rPr lang="de-CH" sz="1400" b="0"/>
              <a:t> </a:t>
            </a:r>
            <a:r>
              <a:rPr lang="de-CH" sz="1400" b="0" err="1"/>
              <a:t>the</a:t>
            </a:r>
            <a:r>
              <a:rPr lang="de-CH" sz="1400" b="0"/>
              <a:t> </a:t>
            </a:r>
            <a:r>
              <a:rPr lang="de-CH" sz="1400" b="0" err="1"/>
              <a:t>claw</a:t>
            </a:r>
            <a:r>
              <a:rPr lang="de-CH" sz="1400" b="0"/>
              <a:t>. </a:t>
            </a:r>
          </a:p>
        </p:txBody>
      </p:sp>
      <p:pic>
        <p:nvPicPr>
          <p:cNvPr id="10" name="Grafik 9">
            <a:extLst>
              <a:ext uri="{FF2B5EF4-FFF2-40B4-BE49-F238E27FC236}">
                <a16:creationId xmlns:a16="http://schemas.microsoft.com/office/drawing/2014/main" id="{97968F2C-F812-47E9-9776-0B5AB8E7FF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73350" y="819424"/>
            <a:ext cx="2715901" cy="1808892"/>
          </a:xfrm>
          <a:prstGeom prst="rect">
            <a:avLst/>
          </a:prstGeom>
        </p:spPr>
      </p:pic>
      <p:sp>
        <p:nvSpPr>
          <p:cNvPr id="14" name="Rechteck 13">
            <a:extLst>
              <a:ext uri="{FF2B5EF4-FFF2-40B4-BE49-F238E27FC236}">
                <a16:creationId xmlns:a16="http://schemas.microsoft.com/office/drawing/2014/main" id="{B3FACF33-68E9-4D41-A885-62BBEBD292E2}"/>
              </a:ext>
            </a:extLst>
          </p:cNvPr>
          <p:cNvSpPr/>
          <p:nvPr/>
        </p:nvSpPr>
        <p:spPr>
          <a:xfrm>
            <a:off x="5142422" y="5319640"/>
            <a:ext cx="1904312" cy="523220"/>
          </a:xfrm>
          <a:prstGeom prst="rect">
            <a:avLst/>
          </a:prstGeom>
        </p:spPr>
        <p:txBody>
          <a:bodyPr wrap="square">
            <a:spAutoFit/>
          </a:bodyPr>
          <a:lstStyle/>
          <a:p>
            <a:r>
              <a:rPr lang="de-CH" sz="1400" b="0" dirty="0"/>
              <a:t>Remove </a:t>
            </a:r>
            <a:r>
              <a:rPr lang="de-CH" sz="1400" b="0" dirty="0" err="1"/>
              <a:t>the</a:t>
            </a:r>
            <a:r>
              <a:rPr lang="de-CH" sz="1400" b="0" dirty="0"/>
              <a:t> </a:t>
            </a:r>
            <a:br>
              <a:rPr lang="de-CH" sz="1400" b="0" dirty="0"/>
            </a:br>
            <a:r>
              <a:rPr lang="de-CH" sz="1400" b="0" dirty="0" err="1"/>
              <a:t>edges</a:t>
            </a:r>
            <a:r>
              <a:rPr lang="de-CH" sz="1400" b="0" dirty="0"/>
              <a:t> (max. 1 mm).</a:t>
            </a:r>
          </a:p>
        </p:txBody>
      </p:sp>
      <p:pic>
        <p:nvPicPr>
          <p:cNvPr id="16" name="Grafik 15">
            <a:extLst>
              <a:ext uri="{FF2B5EF4-FFF2-40B4-BE49-F238E27FC236}">
                <a16:creationId xmlns:a16="http://schemas.microsoft.com/office/drawing/2014/main" id="{86FB2B20-BB04-464F-962D-230A020D32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69025" y="3523624"/>
            <a:ext cx="1284715" cy="1728193"/>
          </a:xfrm>
          <a:prstGeom prst="rect">
            <a:avLst/>
          </a:prstGeom>
        </p:spPr>
      </p:pic>
      <p:pic>
        <p:nvPicPr>
          <p:cNvPr id="17" name="Grafik 16">
            <a:extLst>
              <a:ext uri="{FF2B5EF4-FFF2-40B4-BE49-F238E27FC236}">
                <a16:creationId xmlns:a16="http://schemas.microsoft.com/office/drawing/2014/main" id="{340CBA54-4EBD-4260-B0EF-EA8D58109B3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971963" y="3299080"/>
            <a:ext cx="2379241" cy="2606042"/>
          </a:xfrm>
          <a:prstGeom prst="rect">
            <a:avLst/>
          </a:prstGeom>
        </p:spPr>
      </p:pic>
      <p:grpSp>
        <p:nvGrpSpPr>
          <p:cNvPr id="28" name="Gruppieren 27">
            <a:extLst>
              <a:ext uri="{FF2B5EF4-FFF2-40B4-BE49-F238E27FC236}">
                <a16:creationId xmlns:a16="http://schemas.microsoft.com/office/drawing/2014/main" id="{C899DCE7-FA7F-4A06-802E-B181354A8186}"/>
              </a:ext>
            </a:extLst>
          </p:cNvPr>
          <p:cNvGrpSpPr/>
          <p:nvPr/>
        </p:nvGrpSpPr>
        <p:grpSpPr>
          <a:xfrm>
            <a:off x="460184" y="2703626"/>
            <a:ext cx="352007" cy="400110"/>
            <a:chOff x="225250" y="2484002"/>
            <a:chExt cx="352007" cy="400110"/>
          </a:xfrm>
        </p:grpSpPr>
        <p:sp>
          <p:nvSpPr>
            <p:cNvPr id="29" name="Textfeld 28">
              <a:extLst>
                <a:ext uri="{FF2B5EF4-FFF2-40B4-BE49-F238E27FC236}">
                  <a16:creationId xmlns:a16="http://schemas.microsoft.com/office/drawing/2014/main" id="{4788E469-F238-4026-B371-542948674634}"/>
                </a:ext>
              </a:extLst>
            </p:cNvPr>
            <p:cNvSpPr txBox="1"/>
            <p:nvPr/>
          </p:nvSpPr>
          <p:spPr>
            <a:xfrm>
              <a:off x="237586" y="2484002"/>
              <a:ext cx="327334" cy="400110"/>
            </a:xfrm>
            <a:prstGeom prst="rect">
              <a:avLst/>
            </a:prstGeom>
            <a:noFill/>
          </p:spPr>
          <p:txBody>
            <a:bodyPr wrap="none" rtlCol="0">
              <a:spAutoFit/>
            </a:bodyPr>
            <a:lstStyle/>
            <a:p>
              <a:r>
                <a:rPr lang="de-CH" sz="2000"/>
                <a:t>1</a:t>
              </a:r>
            </a:p>
          </p:txBody>
        </p:sp>
        <p:sp>
          <p:nvSpPr>
            <p:cNvPr id="30" name="Ellipse 29">
              <a:extLst>
                <a:ext uri="{FF2B5EF4-FFF2-40B4-BE49-F238E27FC236}">
                  <a16:creationId xmlns:a16="http://schemas.microsoft.com/office/drawing/2014/main" id="{4C6C09CA-3C26-4189-8404-A2D1776312F1}"/>
                </a:ext>
              </a:extLst>
            </p:cNvPr>
            <p:cNvSpPr/>
            <p:nvPr/>
          </p:nvSpPr>
          <p:spPr bwMode="auto">
            <a:xfrm>
              <a:off x="225250" y="250049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31" name="Gruppieren 30">
            <a:extLst>
              <a:ext uri="{FF2B5EF4-FFF2-40B4-BE49-F238E27FC236}">
                <a16:creationId xmlns:a16="http://schemas.microsoft.com/office/drawing/2014/main" id="{051224C7-C383-4DE5-B993-E57C894CE851}"/>
              </a:ext>
            </a:extLst>
          </p:cNvPr>
          <p:cNvGrpSpPr/>
          <p:nvPr/>
        </p:nvGrpSpPr>
        <p:grpSpPr>
          <a:xfrm>
            <a:off x="4506511" y="2703626"/>
            <a:ext cx="352007" cy="400110"/>
            <a:chOff x="2185222" y="2501605"/>
            <a:chExt cx="352007" cy="400110"/>
          </a:xfrm>
        </p:grpSpPr>
        <p:sp>
          <p:nvSpPr>
            <p:cNvPr id="32" name="Textfeld 31">
              <a:extLst>
                <a:ext uri="{FF2B5EF4-FFF2-40B4-BE49-F238E27FC236}">
                  <a16:creationId xmlns:a16="http://schemas.microsoft.com/office/drawing/2014/main" id="{C76434BF-BC20-4EB2-97F9-453ABD6204C1}"/>
                </a:ext>
              </a:extLst>
            </p:cNvPr>
            <p:cNvSpPr txBox="1"/>
            <p:nvPr/>
          </p:nvSpPr>
          <p:spPr>
            <a:xfrm>
              <a:off x="2197559" y="2501605"/>
              <a:ext cx="327334" cy="400110"/>
            </a:xfrm>
            <a:prstGeom prst="rect">
              <a:avLst/>
            </a:prstGeom>
            <a:noFill/>
            <a:ln w="12700">
              <a:noFill/>
            </a:ln>
          </p:spPr>
          <p:txBody>
            <a:bodyPr wrap="none" rtlCol="0">
              <a:spAutoFit/>
            </a:bodyPr>
            <a:lstStyle/>
            <a:p>
              <a:r>
                <a:rPr lang="de-CH" sz="2000"/>
                <a:t>2</a:t>
              </a:r>
            </a:p>
          </p:txBody>
        </p:sp>
        <p:sp>
          <p:nvSpPr>
            <p:cNvPr id="33" name="Ellipse 32">
              <a:extLst>
                <a:ext uri="{FF2B5EF4-FFF2-40B4-BE49-F238E27FC236}">
                  <a16:creationId xmlns:a16="http://schemas.microsoft.com/office/drawing/2014/main" id="{29453FDA-DB12-4134-99BC-88DA925C9903}"/>
                </a:ext>
              </a:extLst>
            </p:cNvPr>
            <p:cNvSpPr/>
            <p:nvPr/>
          </p:nvSpPr>
          <p:spPr bwMode="auto">
            <a:xfrm>
              <a:off x="2185222" y="253284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34" name="Gruppieren 33">
            <a:extLst>
              <a:ext uri="{FF2B5EF4-FFF2-40B4-BE49-F238E27FC236}">
                <a16:creationId xmlns:a16="http://schemas.microsoft.com/office/drawing/2014/main" id="{47260CC8-B94D-4257-B18C-D16F5BD1B9DE}"/>
              </a:ext>
            </a:extLst>
          </p:cNvPr>
          <p:cNvGrpSpPr/>
          <p:nvPr/>
        </p:nvGrpSpPr>
        <p:grpSpPr>
          <a:xfrm>
            <a:off x="448917" y="5288862"/>
            <a:ext cx="352007" cy="400110"/>
            <a:chOff x="4888324" y="2499272"/>
            <a:chExt cx="352007" cy="400110"/>
          </a:xfrm>
        </p:grpSpPr>
        <p:sp>
          <p:nvSpPr>
            <p:cNvPr id="35" name="Textfeld 34">
              <a:extLst>
                <a:ext uri="{FF2B5EF4-FFF2-40B4-BE49-F238E27FC236}">
                  <a16:creationId xmlns:a16="http://schemas.microsoft.com/office/drawing/2014/main" id="{1EE6B338-22A0-43A3-9E7C-934942D96AA9}"/>
                </a:ext>
              </a:extLst>
            </p:cNvPr>
            <p:cNvSpPr txBox="1"/>
            <p:nvPr/>
          </p:nvSpPr>
          <p:spPr>
            <a:xfrm>
              <a:off x="4900660" y="2499272"/>
              <a:ext cx="327334" cy="400110"/>
            </a:xfrm>
            <a:prstGeom prst="rect">
              <a:avLst/>
            </a:prstGeom>
            <a:noFill/>
          </p:spPr>
          <p:txBody>
            <a:bodyPr wrap="none" rtlCol="0">
              <a:spAutoFit/>
            </a:bodyPr>
            <a:lstStyle/>
            <a:p>
              <a:r>
                <a:rPr lang="de-CH" sz="2000"/>
                <a:t>3</a:t>
              </a:r>
            </a:p>
          </p:txBody>
        </p:sp>
        <p:sp>
          <p:nvSpPr>
            <p:cNvPr id="36" name="Ellipse 35">
              <a:extLst>
                <a:ext uri="{FF2B5EF4-FFF2-40B4-BE49-F238E27FC236}">
                  <a16:creationId xmlns:a16="http://schemas.microsoft.com/office/drawing/2014/main" id="{87F283D5-9C4E-4D3C-9A61-9F8B415C826C}"/>
                </a:ext>
              </a:extLst>
            </p:cNvPr>
            <p:cNvSpPr/>
            <p:nvPr/>
          </p:nvSpPr>
          <p:spPr bwMode="auto">
            <a:xfrm>
              <a:off x="4888324" y="2515766"/>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37" name="Gruppieren 36">
            <a:extLst>
              <a:ext uri="{FF2B5EF4-FFF2-40B4-BE49-F238E27FC236}">
                <a16:creationId xmlns:a16="http://schemas.microsoft.com/office/drawing/2014/main" id="{186A2022-21FF-4CEA-AA57-447411FDB735}"/>
              </a:ext>
            </a:extLst>
          </p:cNvPr>
          <p:cNvGrpSpPr/>
          <p:nvPr/>
        </p:nvGrpSpPr>
        <p:grpSpPr>
          <a:xfrm>
            <a:off x="4682514" y="5274304"/>
            <a:ext cx="352007" cy="400110"/>
            <a:chOff x="6692043" y="2476444"/>
            <a:chExt cx="352007" cy="400110"/>
          </a:xfrm>
        </p:grpSpPr>
        <p:sp>
          <p:nvSpPr>
            <p:cNvPr id="38" name="Textfeld 37">
              <a:extLst>
                <a:ext uri="{FF2B5EF4-FFF2-40B4-BE49-F238E27FC236}">
                  <a16:creationId xmlns:a16="http://schemas.microsoft.com/office/drawing/2014/main" id="{00E98F5F-5F0D-4BD2-83FB-4D07A55C6BE2}"/>
                </a:ext>
              </a:extLst>
            </p:cNvPr>
            <p:cNvSpPr txBox="1"/>
            <p:nvPr/>
          </p:nvSpPr>
          <p:spPr>
            <a:xfrm>
              <a:off x="6704379" y="2476444"/>
              <a:ext cx="327334" cy="400110"/>
            </a:xfrm>
            <a:prstGeom prst="rect">
              <a:avLst/>
            </a:prstGeom>
            <a:noFill/>
          </p:spPr>
          <p:txBody>
            <a:bodyPr wrap="none" rtlCol="0">
              <a:spAutoFit/>
            </a:bodyPr>
            <a:lstStyle/>
            <a:p>
              <a:r>
                <a:rPr lang="de-CH" sz="2000"/>
                <a:t>4</a:t>
              </a:r>
            </a:p>
          </p:txBody>
        </p:sp>
        <p:sp>
          <p:nvSpPr>
            <p:cNvPr id="39" name="Ellipse 38">
              <a:extLst>
                <a:ext uri="{FF2B5EF4-FFF2-40B4-BE49-F238E27FC236}">
                  <a16:creationId xmlns:a16="http://schemas.microsoft.com/office/drawing/2014/main" id="{7CC5CE5C-D1BB-4296-A7B4-EAB1FBDE2122}"/>
                </a:ext>
              </a:extLst>
            </p:cNvPr>
            <p:cNvSpPr/>
            <p:nvPr/>
          </p:nvSpPr>
          <p:spPr bwMode="auto">
            <a:xfrm>
              <a:off x="6692043" y="2508121"/>
              <a:ext cx="352007" cy="352007"/>
            </a:xfrm>
            <a:prstGeom prst="ellipse">
              <a:avLst/>
            </a:prstGeom>
            <a:no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388560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7 – </a:t>
            </a:r>
            <a:r>
              <a:rPr lang="de-DE" err="1">
                <a:ea typeface="ＭＳ Ｐゴシック"/>
              </a:rPr>
              <a:t>Feeding</a:t>
            </a:r>
            <a:r>
              <a:rPr lang="de-DE">
                <a:ea typeface="ＭＳ Ｐゴシック"/>
              </a:rPr>
              <a:t> and </a:t>
            </a:r>
            <a:r>
              <a:rPr lang="de-DE" err="1">
                <a:ea typeface="ＭＳ Ｐゴシック"/>
              </a:rPr>
              <a:t>Drinking</a:t>
            </a:r>
            <a:endParaRPr lang="de-DE"/>
          </a:p>
        </p:txBody>
      </p:sp>
    </p:spTree>
    <p:extLst>
      <p:ext uri="{BB962C8B-B14F-4D97-AF65-F5344CB8AC3E}">
        <p14:creationId xmlns:p14="http://schemas.microsoft.com/office/powerpoint/2010/main" val="2040292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F9D2-1C03-482B-9206-819DB0BF9EE7}"/>
              </a:ext>
            </a:extLst>
          </p:cNvPr>
          <p:cNvSpPr>
            <a:spLocks noGrp="1"/>
          </p:cNvSpPr>
          <p:nvPr>
            <p:ph type="title"/>
          </p:nvPr>
        </p:nvSpPr>
        <p:spPr/>
        <p:txBody>
          <a:bodyPr/>
          <a:lstStyle/>
          <a:p>
            <a:r>
              <a:rPr lang="en-US"/>
              <a:t>Digestive system of cattle</a:t>
            </a:r>
          </a:p>
        </p:txBody>
      </p:sp>
      <p:sp>
        <p:nvSpPr>
          <p:cNvPr id="5" name="TextBox 4">
            <a:extLst>
              <a:ext uri="{FF2B5EF4-FFF2-40B4-BE49-F238E27FC236}">
                <a16:creationId xmlns:a16="http://schemas.microsoft.com/office/drawing/2014/main" id="{85B56E04-57F2-4ED7-92AE-F43A12E0FD0C}"/>
              </a:ext>
            </a:extLst>
          </p:cNvPr>
          <p:cNvSpPr txBox="1"/>
          <p:nvPr/>
        </p:nvSpPr>
        <p:spPr>
          <a:xfrm>
            <a:off x="6451541" y="1447823"/>
            <a:ext cx="2269009" cy="363945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defTabSz="685800" eaLnBrk="1" fontAlgn="auto" hangingPunct="1">
              <a:spcBef>
                <a:spcPts val="0"/>
              </a:spcBef>
              <a:spcAft>
                <a:spcPts val="1200"/>
              </a:spcAft>
              <a:buFont typeface="+mj-lt"/>
              <a:buAutoNum type="arabicParenBoth"/>
            </a:pPr>
            <a:r>
              <a:rPr lang="en-US" sz="1800" b="0" dirty="0">
                <a:solidFill>
                  <a:prstClr val="black"/>
                </a:solidFill>
                <a:latin typeface="+mn-lt"/>
                <a:cs typeface="Calibri"/>
              </a:rPr>
              <a:t>Mouth &amp; Esophagus</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78B538"/>
                </a:highlight>
                <a:latin typeface="+mn-lt"/>
                <a:cs typeface="Calibri"/>
              </a:rPr>
              <a:t>Rumen</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E99537"/>
                </a:highlight>
                <a:latin typeface="+mn-lt"/>
                <a:cs typeface="Calibri"/>
              </a:rPr>
              <a:t>Reticulum</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B5FFF9"/>
                </a:highlight>
                <a:latin typeface="+mn-lt"/>
                <a:cs typeface="Calibri"/>
              </a:rPr>
              <a:t>Omasum</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C65972"/>
                </a:highlight>
                <a:latin typeface="+mn-lt"/>
                <a:cs typeface="Calibri"/>
              </a:rPr>
              <a:t>Abomasum</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628FD2"/>
                </a:highlight>
                <a:latin typeface="+mn-lt"/>
                <a:cs typeface="Calibri"/>
              </a:rPr>
              <a:t>Small intestine</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highlight>
                  <a:srgbClr val="E0826A"/>
                </a:highlight>
                <a:latin typeface="+mn-lt"/>
                <a:cs typeface="Calibri"/>
              </a:rPr>
              <a:t>Large intestine</a:t>
            </a:r>
          </a:p>
          <a:p>
            <a:pPr marL="342900" indent="-342900" defTabSz="685800" eaLnBrk="1" fontAlgn="auto" hangingPunct="1">
              <a:spcBef>
                <a:spcPts val="0"/>
              </a:spcBef>
              <a:spcAft>
                <a:spcPts val="1200"/>
              </a:spcAft>
              <a:buFont typeface="+mj-lt"/>
              <a:buAutoNum type="arabicParenBoth"/>
            </a:pPr>
            <a:r>
              <a:rPr lang="en-US" sz="1800" b="0" dirty="0">
                <a:solidFill>
                  <a:prstClr val="black"/>
                </a:solidFill>
                <a:latin typeface="+mn-lt"/>
                <a:cs typeface="Calibri"/>
              </a:rPr>
              <a:t>Anus</a:t>
            </a:r>
            <a:endParaRPr lang="en-US" sz="1800" b="0" dirty="0">
              <a:solidFill>
                <a:prstClr val="black"/>
              </a:solidFill>
              <a:latin typeface="+mn-lt"/>
            </a:endParaRPr>
          </a:p>
        </p:txBody>
      </p:sp>
      <p:pic>
        <p:nvPicPr>
          <p:cNvPr id="6" name="Grafik 3">
            <a:extLst>
              <a:ext uri="{FF2B5EF4-FFF2-40B4-BE49-F238E27FC236}">
                <a16:creationId xmlns:a16="http://schemas.microsoft.com/office/drawing/2014/main" id="{F014CAAD-21A4-4D21-A90D-AD053EFDDB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8853" y="1375781"/>
            <a:ext cx="5852961" cy="4106438"/>
          </a:xfrm>
          <a:prstGeom prst="rect">
            <a:avLst/>
          </a:prstGeom>
        </p:spPr>
      </p:pic>
      <p:grpSp>
        <p:nvGrpSpPr>
          <p:cNvPr id="8" name="Gruppieren 7">
            <a:extLst>
              <a:ext uri="{FF2B5EF4-FFF2-40B4-BE49-F238E27FC236}">
                <a16:creationId xmlns:a16="http://schemas.microsoft.com/office/drawing/2014/main" id="{D714DEDA-C4BA-46A4-8F90-D642E0E7808E}"/>
              </a:ext>
            </a:extLst>
          </p:cNvPr>
          <p:cNvGrpSpPr/>
          <p:nvPr/>
        </p:nvGrpSpPr>
        <p:grpSpPr>
          <a:xfrm>
            <a:off x="4975596" y="3920468"/>
            <a:ext cx="352885" cy="400110"/>
            <a:chOff x="6582324" y="509798"/>
            <a:chExt cx="352885" cy="400110"/>
          </a:xfrm>
        </p:grpSpPr>
        <p:sp>
          <p:nvSpPr>
            <p:cNvPr id="9" name="Textfeld 8">
              <a:extLst>
                <a:ext uri="{FF2B5EF4-FFF2-40B4-BE49-F238E27FC236}">
                  <a16:creationId xmlns:a16="http://schemas.microsoft.com/office/drawing/2014/main" id="{5675D6C1-5932-4899-AE0D-F641E0D571CB}"/>
                </a:ext>
              </a:extLst>
            </p:cNvPr>
            <p:cNvSpPr txBox="1"/>
            <p:nvPr/>
          </p:nvSpPr>
          <p:spPr>
            <a:xfrm>
              <a:off x="6582324" y="509798"/>
              <a:ext cx="327334" cy="400110"/>
            </a:xfrm>
            <a:prstGeom prst="rect">
              <a:avLst/>
            </a:prstGeom>
            <a:noFill/>
          </p:spPr>
          <p:txBody>
            <a:bodyPr wrap="none" rtlCol="0">
              <a:spAutoFit/>
            </a:bodyPr>
            <a:lstStyle/>
            <a:p>
              <a:r>
                <a:rPr lang="de-CH" sz="2000"/>
                <a:t>1</a:t>
              </a:r>
            </a:p>
          </p:txBody>
        </p:sp>
        <p:sp>
          <p:nvSpPr>
            <p:cNvPr id="10" name="Ellipse 9">
              <a:extLst>
                <a:ext uri="{FF2B5EF4-FFF2-40B4-BE49-F238E27FC236}">
                  <a16:creationId xmlns:a16="http://schemas.microsoft.com/office/drawing/2014/main" id="{7D87D672-458A-479B-A9F3-E743DA640B7C}"/>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1" name="Gruppieren 10">
            <a:extLst>
              <a:ext uri="{FF2B5EF4-FFF2-40B4-BE49-F238E27FC236}">
                <a16:creationId xmlns:a16="http://schemas.microsoft.com/office/drawing/2014/main" id="{98425CF0-224D-4CEC-A26B-80BF0E6CD6AD}"/>
              </a:ext>
            </a:extLst>
          </p:cNvPr>
          <p:cNvGrpSpPr/>
          <p:nvPr/>
        </p:nvGrpSpPr>
        <p:grpSpPr>
          <a:xfrm>
            <a:off x="428793" y="1834598"/>
            <a:ext cx="352007" cy="400110"/>
            <a:chOff x="6583202" y="509798"/>
            <a:chExt cx="352007" cy="400110"/>
          </a:xfrm>
        </p:grpSpPr>
        <p:sp>
          <p:nvSpPr>
            <p:cNvPr id="12" name="Textfeld 11">
              <a:extLst>
                <a:ext uri="{FF2B5EF4-FFF2-40B4-BE49-F238E27FC236}">
                  <a16:creationId xmlns:a16="http://schemas.microsoft.com/office/drawing/2014/main" id="{3F9C35EC-A886-45F2-A8B9-2B102C67B190}"/>
                </a:ext>
              </a:extLst>
            </p:cNvPr>
            <p:cNvSpPr txBox="1"/>
            <p:nvPr/>
          </p:nvSpPr>
          <p:spPr>
            <a:xfrm>
              <a:off x="6595538" y="509798"/>
              <a:ext cx="327334" cy="400110"/>
            </a:xfrm>
            <a:prstGeom prst="rect">
              <a:avLst/>
            </a:prstGeom>
            <a:noFill/>
          </p:spPr>
          <p:txBody>
            <a:bodyPr wrap="none" rtlCol="0">
              <a:spAutoFit/>
            </a:bodyPr>
            <a:lstStyle/>
            <a:p>
              <a:r>
                <a:rPr lang="de-CH" sz="2000"/>
                <a:t>8</a:t>
              </a:r>
            </a:p>
          </p:txBody>
        </p:sp>
        <p:sp>
          <p:nvSpPr>
            <p:cNvPr id="13" name="Ellipse 12">
              <a:extLst>
                <a:ext uri="{FF2B5EF4-FFF2-40B4-BE49-F238E27FC236}">
                  <a16:creationId xmlns:a16="http://schemas.microsoft.com/office/drawing/2014/main" id="{E668350F-EFC7-41C0-9155-1762766A5380}"/>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4" name="Gruppieren 13">
            <a:extLst>
              <a:ext uri="{FF2B5EF4-FFF2-40B4-BE49-F238E27FC236}">
                <a16:creationId xmlns:a16="http://schemas.microsoft.com/office/drawing/2014/main" id="{94116D84-4D45-454D-9D69-FA8B53F2210C}"/>
              </a:ext>
            </a:extLst>
          </p:cNvPr>
          <p:cNvGrpSpPr/>
          <p:nvPr/>
        </p:nvGrpSpPr>
        <p:grpSpPr>
          <a:xfrm>
            <a:off x="1759139" y="1768339"/>
            <a:ext cx="352007" cy="400110"/>
            <a:chOff x="6583202" y="509798"/>
            <a:chExt cx="352007" cy="400110"/>
          </a:xfrm>
        </p:grpSpPr>
        <p:sp>
          <p:nvSpPr>
            <p:cNvPr id="15" name="Textfeld 14">
              <a:extLst>
                <a:ext uri="{FF2B5EF4-FFF2-40B4-BE49-F238E27FC236}">
                  <a16:creationId xmlns:a16="http://schemas.microsoft.com/office/drawing/2014/main" id="{23739C05-E2D9-44B5-970A-CFB49DDBE6ED}"/>
                </a:ext>
              </a:extLst>
            </p:cNvPr>
            <p:cNvSpPr txBox="1"/>
            <p:nvPr/>
          </p:nvSpPr>
          <p:spPr>
            <a:xfrm>
              <a:off x="6595538" y="509798"/>
              <a:ext cx="327334" cy="400110"/>
            </a:xfrm>
            <a:prstGeom prst="rect">
              <a:avLst/>
            </a:prstGeom>
            <a:noFill/>
          </p:spPr>
          <p:txBody>
            <a:bodyPr wrap="none" rtlCol="0">
              <a:spAutoFit/>
            </a:bodyPr>
            <a:lstStyle/>
            <a:p>
              <a:r>
                <a:rPr lang="de-CH" sz="2000"/>
                <a:t>7</a:t>
              </a:r>
            </a:p>
          </p:txBody>
        </p:sp>
        <p:sp>
          <p:nvSpPr>
            <p:cNvPr id="16" name="Ellipse 15">
              <a:extLst>
                <a:ext uri="{FF2B5EF4-FFF2-40B4-BE49-F238E27FC236}">
                  <a16:creationId xmlns:a16="http://schemas.microsoft.com/office/drawing/2014/main" id="{DB80E27B-7F5B-4AFB-9583-C17CD9E12FC4}"/>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17" name="Gruppieren 16">
            <a:extLst>
              <a:ext uri="{FF2B5EF4-FFF2-40B4-BE49-F238E27FC236}">
                <a16:creationId xmlns:a16="http://schemas.microsoft.com/office/drawing/2014/main" id="{B323C3B6-F6BF-4766-8869-B95CD1DBA3C8}"/>
              </a:ext>
            </a:extLst>
          </p:cNvPr>
          <p:cNvGrpSpPr/>
          <p:nvPr/>
        </p:nvGrpSpPr>
        <p:grpSpPr>
          <a:xfrm>
            <a:off x="1316343" y="2621846"/>
            <a:ext cx="352007" cy="400110"/>
            <a:chOff x="6583202" y="509798"/>
            <a:chExt cx="352007" cy="400110"/>
          </a:xfrm>
        </p:grpSpPr>
        <p:sp>
          <p:nvSpPr>
            <p:cNvPr id="18" name="Textfeld 17">
              <a:extLst>
                <a:ext uri="{FF2B5EF4-FFF2-40B4-BE49-F238E27FC236}">
                  <a16:creationId xmlns:a16="http://schemas.microsoft.com/office/drawing/2014/main" id="{B1F6AF84-1D86-473B-B10E-30CF77BC751E}"/>
                </a:ext>
              </a:extLst>
            </p:cNvPr>
            <p:cNvSpPr txBox="1"/>
            <p:nvPr/>
          </p:nvSpPr>
          <p:spPr>
            <a:xfrm>
              <a:off x="6595538" y="509798"/>
              <a:ext cx="327334" cy="400110"/>
            </a:xfrm>
            <a:prstGeom prst="rect">
              <a:avLst/>
            </a:prstGeom>
            <a:noFill/>
          </p:spPr>
          <p:txBody>
            <a:bodyPr wrap="none" rtlCol="0">
              <a:spAutoFit/>
            </a:bodyPr>
            <a:lstStyle/>
            <a:p>
              <a:r>
                <a:rPr lang="de-CH" sz="2000"/>
                <a:t>6</a:t>
              </a:r>
            </a:p>
          </p:txBody>
        </p:sp>
        <p:sp>
          <p:nvSpPr>
            <p:cNvPr id="19" name="Ellipse 18">
              <a:extLst>
                <a:ext uri="{FF2B5EF4-FFF2-40B4-BE49-F238E27FC236}">
                  <a16:creationId xmlns:a16="http://schemas.microsoft.com/office/drawing/2014/main" id="{F32D98DC-8C32-4F8C-9496-6F5CFD8B3708}"/>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0" name="Gruppieren 19">
            <a:extLst>
              <a:ext uri="{FF2B5EF4-FFF2-40B4-BE49-F238E27FC236}">
                <a16:creationId xmlns:a16="http://schemas.microsoft.com/office/drawing/2014/main" id="{60BD55F3-2605-4961-B0B9-A658325C0DE1}"/>
              </a:ext>
            </a:extLst>
          </p:cNvPr>
          <p:cNvGrpSpPr/>
          <p:nvPr/>
        </p:nvGrpSpPr>
        <p:grpSpPr>
          <a:xfrm>
            <a:off x="2737477" y="1760781"/>
            <a:ext cx="352007" cy="400110"/>
            <a:chOff x="6583202" y="509798"/>
            <a:chExt cx="352007" cy="400110"/>
          </a:xfrm>
        </p:grpSpPr>
        <p:sp>
          <p:nvSpPr>
            <p:cNvPr id="21" name="Textfeld 20">
              <a:extLst>
                <a:ext uri="{FF2B5EF4-FFF2-40B4-BE49-F238E27FC236}">
                  <a16:creationId xmlns:a16="http://schemas.microsoft.com/office/drawing/2014/main" id="{25A52915-68E2-4FDA-A5CF-486E50A8B86E}"/>
                </a:ext>
              </a:extLst>
            </p:cNvPr>
            <p:cNvSpPr txBox="1"/>
            <p:nvPr/>
          </p:nvSpPr>
          <p:spPr>
            <a:xfrm>
              <a:off x="6595538" y="509798"/>
              <a:ext cx="327334" cy="400110"/>
            </a:xfrm>
            <a:prstGeom prst="rect">
              <a:avLst/>
            </a:prstGeom>
            <a:noFill/>
          </p:spPr>
          <p:txBody>
            <a:bodyPr wrap="none" rtlCol="0">
              <a:spAutoFit/>
            </a:bodyPr>
            <a:lstStyle/>
            <a:p>
              <a:r>
                <a:rPr lang="de-CH" sz="2000" dirty="0"/>
                <a:t>2</a:t>
              </a:r>
            </a:p>
          </p:txBody>
        </p:sp>
        <p:sp>
          <p:nvSpPr>
            <p:cNvPr id="22" name="Ellipse 21">
              <a:extLst>
                <a:ext uri="{FF2B5EF4-FFF2-40B4-BE49-F238E27FC236}">
                  <a16:creationId xmlns:a16="http://schemas.microsoft.com/office/drawing/2014/main" id="{C4B11091-9828-4758-81A3-7BA8B4A2CE4F}"/>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3" name="Gruppieren 22">
            <a:extLst>
              <a:ext uri="{FF2B5EF4-FFF2-40B4-BE49-F238E27FC236}">
                <a16:creationId xmlns:a16="http://schemas.microsoft.com/office/drawing/2014/main" id="{FC88DC2A-98E7-4891-8C18-C10FE8CCCA02}"/>
              </a:ext>
            </a:extLst>
          </p:cNvPr>
          <p:cNvGrpSpPr/>
          <p:nvPr/>
        </p:nvGrpSpPr>
        <p:grpSpPr>
          <a:xfrm>
            <a:off x="2487152" y="2990347"/>
            <a:ext cx="352007" cy="400110"/>
            <a:chOff x="6583202" y="509798"/>
            <a:chExt cx="352007" cy="400110"/>
          </a:xfrm>
        </p:grpSpPr>
        <p:sp>
          <p:nvSpPr>
            <p:cNvPr id="24" name="Textfeld 23">
              <a:extLst>
                <a:ext uri="{FF2B5EF4-FFF2-40B4-BE49-F238E27FC236}">
                  <a16:creationId xmlns:a16="http://schemas.microsoft.com/office/drawing/2014/main" id="{09DCF917-60BB-4B39-8675-F5985FB9FB34}"/>
                </a:ext>
              </a:extLst>
            </p:cNvPr>
            <p:cNvSpPr txBox="1"/>
            <p:nvPr/>
          </p:nvSpPr>
          <p:spPr>
            <a:xfrm>
              <a:off x="6595538" y="509798"/>
              <a:ext cx="327334" cy="400110"/>
            </a:xfrm>
            <a:prstGeom prst="rect">
              <a:avLst/>
            </a:prstGeom>
            <a:noFill/>
          </p:spPr>
          <p:txBody>
            <a:bodyPr wrap="none" rtlCol="0">
              <a:spAutoFit/>
            </a:bodyPr>
            <a:lstStyle/>
            <a:p>
              <a:r>
                <a:rPr lang="de-CH" sz="2000" dirty="0"/>
                <a:t>5</a:t>
              </a:r>
            </a:p>
          </p:txBody>
        </p:sp>
        <p:sp>
          <p:nvSpPr>
            <p:cNvPr id="25" name="Ellipse 24">
              <a:extLst>
                <a:ext uri="{FF2B5EF4-FFF2-40B4-BE49-F238E27FC236}">
                  <a16:creationId xmlns:a16="http://schemas.microsoft.com/office/drawing/2014/main" id="{312EB0EA-37D2-4995-A7FF-DEF8AFBAC676}"/>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6" name="Gruppieren 25">
            <a:extLst>
              <a:ext uri="{FF2B5EF4-FFF2-40B4-BE49-F238E27FC236}">
                <a16:creationId xmlns:a16="http://schemas.microsoft.com/office/drawing/2014/main" id="{930C16F5-CBAF-4D04-BA10-878A15BD1CC9}"/>
              </a:ext>
            </a:extLst>
          </p:cNvPr>
          <p:cNvGrpSpPr/>
          <p:nvPr/>
        </p:nvGrpSpPr>
        <p:grpSpPr>
          <a:xfrm>
            <a:off x="2867272" y="2276523"/>
            <a:ext cx="352007" cy="400110"/>
            <a:chOff x="6583202" y="509798"/>
            <a:chExt cx="352007" cy="400110"/>
          </a:xfrm>
        </p:grpSpPr>
        <p:sp>
          <p:nvSpPr>
            <p:cNvPr id="27" name="Textfeld 26">
              <a:extLst>
                <a:ext uri="{FF2B5EF4-FFF2-40B4-BE49-F238E27FC236}">
                  <a16:creationId xmlns:a16="http://schemas.microsoft.com/office/drawing/2014/main" id="{D14A3D41-978A-4A9E-AACD-D0BED455DE67}"/>
                </a:ext>
              </a:extLst>
            </p:cNvPr>
            <p:cNvSpPr txBox="1"/>
            <p:nvPr/>
          </p:nvSpPr>
          <p:spPr>
            <a:xfrm>
              <a:off x="6595538" y="509798"/>
              <a:ext cx="327334" cy="400110"/>
            </a:xfrm>
            <a:prstGeom prst="rect">
              <a:avLst/>
            </a:prstGeom>
            <a:noFill/>
          </p:spPr>
          <p:txBody>
            <a:bodyPr wrap="none" rtlCol="0">
              <a:spAutoFit/>
            </a:bodyPr>
            <a:lstStyle/>
            <a:p>
              <a:r>
                <a:rPr lang="de-CH" sz="2000" dirty="0"/>
                <a:t>4</a:t>
              </a:r>
            </a:p>
          </p:txBody>
        </p:sp>
        <p:sp>
          <p:nvSpPr>
            <p:cNvPr id="28" name="Ellipse 27">
              <a:extLst>
                <a:ext uri="{FF2B5EF4-FFF2-40B4-BE49-F238E27FC236}">
                  <a16:creationId xmlns:a16="http://schemas.microsoft.com/office/drawing/2014/main" id="{98FA4D55-2CBF-41E3-822F-022E5F568137}"/>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grpSp>
        <p:nvGrpSpPr>
          <p:cNvPr id="29" name="Gruppieren 28">
            <a:extLst>
              <a:ext uri="{FF2B5EF4-FFF2-40B4-BE49-F238E27FC236}">
                <a16:creationId xmlns:a16="http://schemas.microsoft.com/office/drawing/2014/main" id="{12368740-90A6-417C-962A-783100ECF561}"/>
              </a:ext>
            </a:extLst>
          </p:cNvPr>
          <p:cNvGrpSpPr/>
          <p:nvPr/>
        </p:nvGrpSpPr>
        <p:grpSpPr>
          <a:xfrm>
            <a:off x="3606648" y="2676633"/>
            <a:ext cx="352007" cy="400110"/>
            <a:chOff x="6583202" y="509798"/>
            <a:chExt cx="352007" cy="400110"/>
          </a:xfrm>
        </p:grpSpPr>
        <p:sp>
          <p:nvSpPr>
            <p:cNvPr id="30" name="Textfeld 29">
              <a:extLst>
                <a:ext uri="{FF2B5EF4-FFF2-40B4-BE49-F238E27FC236}">
                  <a16:creationId xmlns:a16="http://schemas.microsoft.com/office/drawing/2014/main" id="{8BF3426E-5487-453D-867D-5B55B56B2354}"/>
                </a:ext>
              </a:extLst>
            </p:cNvPr>
            <p:cNvSpPr txBox="1"/>
            <p:nvPr/>
          </p:nvSpPr>
          <p:spPr>
            <a:xfrm>
              <a:off x="6595538" y="509798"/>
              <a:ext cx="327334" cy="400110"/>
            </a:xfrm>
            <a:prstGeom prst="rect">
              <a:avLst/>
            </a:prstGeom>
            <a:noFill/>
          </p:spPr>
          <p:txBody>
            <a:bodyPr wrap="none" rtlCol="0">
              <a:spAutoFit/>
            </a:bodyPr>
            <a:lstStyle/>
            <a:p>
              <a:r>
                <a:rPr lang="de-CH" sz="2000" dirty="0"/>
                <a:t>3</a:t>
              </a:r>
            </a:p>
          </p:txBody>
        </p:sp>
        <p:sp>
          <p:nvSpPr>
            <p:cNvPr id="31" name="Ellipse 30">
              <a:extLst>
                <a:ext uri="{FF2B5EF4-FFF2-40B4-BE49-F238E27FC236}">
                  <a16:creationId xmlns:a16="http://schemas.microsoft.com/office/drawing/2014/main" id="{4C726589-6A42-4369-8B31-C66BA685407C}"/>
                </a:ext>
              </a:extLst>
            </p:cNvPr>
            <p:cNvSpPr/>
            <p:nvPr/>
          </p:nvSpPr>
          <p:spPr bwMode="auto">
            <a:xfrm>
              <a:off x="6583202" y="526292"/>
              <a:ext cx="352007" cy="352007"/>
            </a:xfrm>
            <a:prstGeom prst="ellipse">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188742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CF9D2-1C03-482B-9206-819DB0BF9EE7}"/>
              </a:ext>
            </a:extLst>
          </p:cNvPr>
          <p:cNvSpPr>
            <a:spLocks noGrp="1"/>
          </p:cNvSpPr>
          <p:nvPr>
            <p:ph type="title"/>
          </p:nvPr>
        </p:nvSpPr>
        <p:spPr>
          <a:xfrm>
            <a:off x="533400" y="228600"/>
            <a:ext cx="8251825" cy="1112168"/>
          </a:xfrm>
        </p:spPr>
        <p:txBody>
          <a:bodyPr/>
          <a:lstStyle/>
          <a:p>
            <a:r>
              <a:rPr lang="en-US"/>
              <a:t>Digestive system of calves: </a:t>
            </a:r>
            <a:br>
              <a:rPr lang="en-US"/>
            </a:br>
            <a:r>
              <a:rPr lang="en-US"/>
              <a:t>the esophageal groove reflex</a:t>
            </a:r>
          </a:p>
        </p:txBody>
      </p:sp>
      <p:pic>
        <p:nvPicPr>
          <p:cNvPr id="5" name="Grafik 4">
            <a:extLst>
              <a:ext uri="{FF2B5EF4-FFF2-40B4-BE49-F238E27FC236}">
                <a16:creationId xmlns:a16="http://schemas.microsoft.com/office/drawing/2014/main" id="{CA287226-F606-42E0-8456-08239C7D3D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24369" y="1023992"/>
            <a:ext cx="5737270" cy="4025269"/>
          </a:xfrm>
          <a:prstGeom prst="rect">
            <a:avLst/>
          </a:prstGeom>
        </p:spPr>
      </p:pic>
      <p:sp>
        <p:nvSpPr>
          <p:cNvPr id="8" name="Content Placeholder 3">
            <a:extLst>
              <a:ext uri="{FF2B5EF4-FFF2-40B4-BE49-F238E27FC236}">
                <a16:creationId xmlns:a16="http://schemas.microsoft.com/office/drawing/2014/main" id="{E69B585F-A5D0-4722-8419-C359500B8A2A}"/>
              </a:ext>
            </a:extLst>
          </p:cNvPr>
          <p:cNvSpPr txBox="1">
            <a:spLocks/>
          </p:cNvSpPr>
          <p:nvPr/>
        </p:nvSpPr>
        <p:spPr bwMode="auto">
          <a:xfrm>
            <a:off x="468817" y="1570822"/>
            <a:ext cx="3410670" cy="345638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288000" indent="-288000" defTabSz="623888">
              <a:spcBef>
                <a:spcPts val="600"/>
              </a:spcBef>
              <a:spcAft>
                <a:spcPts val="600"/>
              </a:spcAft>
              <a:buClr>
                <a:schemeClr val="tx1"/>
              </a:buClr>
              <a:buSzPct val="100000"/>
              <a:buFont typeface="Arial" panose="020B0604020202020204" pitchFamily="34" charset="0"/>
              <a:buChar char="•"/>
              <a:defRPr sz="1800" b="0">
                <a:latin typeface="+mn-lt"/>
                <a:ea typeface="ＭＳ Ｐゴシック"/>
                <a:cs typeface="ＭＳ Ｐゴシック" charset="-128"/>
              </a:defRPr>
            </a:lvl1pPr>
            <a:lvl2pPr marL="685800" indent="-322263" defTabSz="623888">
              <a:spcBef>
                <a:spcPct val="10000"/>
              </a:spcBef>
              <a:spcAft>
                <a:spcPct val="10000"/>
              </a:spcAft>
              <a:buClr>
                <a:schemeClr val="tx1"/>
              </a:buClr>
              <a:buSzPct val="100000"/>
              <a:buFont typeface="Arial Black"/>
              <a:buChar char="›"/>
              <a:defRPr sz="2000">
                <a:latin typeface="+mn-lt"/>
                <a:ea typeface="ＭＳ Ｐゴシック" charset="-128"/>
              </a:defRPr>
            </a:lvl2pPr>
            <a:lvl3pPr marL="981075" indent="-285750" defTabSz="623888">
              <a:spcBef>
                <a:spcPct val="10000"/>
              </a:spcBef>
              <a:spcAft>
                <a:spcPct val="10000"/>
              </a:spcAft>
              <a:buClr>
                <a:schemeClr val="tx1"/>
              </a:buClr>
              <a:buSzPct val="100000"/>
              <a:buFont typeface="Arial Black"/>
              <a:buChar char="›"/>
              <a:defRPr>
                <a:latin typeface="+mn-lt"/>
                <a:ea typeface="ＭＳ Ｐゴシック" charset="-128"/>
              </a:defRPr>
            </a:lvl3pPr>
            <a:lvl4pPr marL="1238250" indent="-244475" defTabSz="623888">
              <a:spcBef>
                <a:spcPct val="10000"/>
              </a:spcBef>
              <a:spcAft>
                <a:spcPct val="10000"/>
              </a:spcAft>
              <a:buClr>
                <a:schemeClr val="tx1"/>
              </a:buClr>
              <a:buSzPct val="100000"/>
              <a:buFont typeface="Arial Black"/>
              <a:buChar char="›"/>
              <a:defRPr>
                <a:latin typeface="+mn-lt"/>
                <a:ea typeface="ＭＳ Ｐゴシック" charset="-128"/>
              </a:defRPr>
            </a:lvl4pPr>
            <a:lvl5pPr marL="1487488" indent="-228600" defTabSz="623888">
              <a:spcBef>
                <a:spcPct val="10000"/>
              </a:spcBef>
              <a:spcAft>
                <a:spcPct val="10000"/>
              </a:spcAft>
              <a:buClr>
                <a:schemeClr val="tx1"/>
              </a:buClr>
              <a:buSzPct val="100000"/>
              <a:buFont typeface="Arial Black"/>
              <a:buChar char="›"/>
              <a:defRPr>
                <a:latin typeface="+mn-lt"/>
                <a:ea typeface="ＭＳ Ｐゴシック" charset="-128"/>
              </a:defRPr>
            </a:lvl5pPr>
            <a:lvl6pPr marL="19446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6pPr>
            <a:lvl7pPr marL="24018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7pPr>
            <a:lvl8pPr marL="28590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8pPr>
            <a:lvl9pPr marL="3316288" indent="-228600" defTabSz="623888" eaLnBrk="0" fontAlgn="base" hangingPunct="0">
              <a:spcBef>
                <a:spcPct val="10000"/>
              </a:spcBef>
              <a:spcAft>
                <a:spcPct val="10000"/>
              </a:spcAft>
              <a:buClr>
                <a:schemeClr val="tx1"/>
              </a:buClr>
              <a:buFont typeface="Arial" charset="0"/>
              <a:buBlip>
                <a:blip r:embed="rId3"/>
              </a:buBlip>
              <a:defRPr>
                <a:latin typeface="+mn-lt"/>
                <a:ea typeface="ＭＳ Ｐゴシック" charset="-128"/>
              </a:defRPr>
            </a:lvl9pPr>
          </a:lstStyle>
          <a:p>
            <a:pPr marL="251460" indent="-251460">
              <a:spcBef>
                <a:spcPts val="0"/>
              </a:spcBef>
            </a:pPr>
            <a:r>
              <a:rPr lang="en-US" dirty="0"/>
              <a:t>The digestive system of cattle develops over time. </a:t>
            </a:r>
          </a:p>
          <a:p>
            <a:pPr marL="251460" indent="-251460">
              <a:spcBef>
                <a:spcPts val="0"/>
              </a:spcBef>
            </a:pPr>
            <a:r>
              <a:rPr lang="en-US" dirty="0"/>
              <a:t>For their development, calves need to eat the same feed as mature cattle (access to </a:t>
            </a:r>
            <a:r>
              <a:rPr lang="en-US" u="sng" dirty="0"/>
              <a:t>roughage</a:t>
            </a:r>
            <a:r>
              <a:rPr lang="en-US" dirty="0"/>
              <a:t> in addition to milk).</a:t>
            </a:r>
          </a:p>
          <a:p>
            <a:pPr marL="251460" indent="-251460">
              <a:spcBef>
                <a:spcPts val="0"/>
              </a:spcBef>
            </a:pPr>
            <a:r>
              <a:rPr lang="en-US" dirty="0"/>
              <a:t>Unlike in adult cattle, in calves the milk flows not into the rumen but directly into the abomasum.</a:t>
            </a:r>
          </a:p>
          <a:p>
            <a:pPr marL="251460" indent="-251460">
              <a:spcBef>
                <a:spcPts val="0"/>
              </a:spcBef>
            </a:pPr>
            <a:r>
              <a:rPr lang="en-US" dirty="0"/>
              <a:t>If calves drink too rapidly, the milk can flow into the rumen and cause weakness and bloating.</a:t>
            </a:r>
          </a:p>
        </p:txBody>
      </p:sp>
      <p:sp>
        <p:nvSpPr>
          <p:cNvPr id="6" name="Speech Bubble: Rectangle 5">
            <a:extLst>
              <a:ext uri="{FF2B5EF4-FFF2-40B4-BE49-F238E27FC236}">
                <a16:creationId xmlns:a16="http://schemas.microsoft.com/office/drawing/2014/main" id="{16378719-7531-48A3-9F25-0F989F15F25A}"/>
              </a:ext>
            </a:extLst>
          </p:cNvPr>
          <p:cNvSpPr/>
          <p:nvPr/>
        </p:nvSpPr>
        <p:spPr bwMode="auto">
          <a:xfrm>
            <a:off x="5686033" y="5015986"/>
            <a:ext cx="2920324" cy="831408"/>
          </a:xfrm>
          <a:prstGeom prst="wedgeRectCallout">
            <a:avLst>
              <a:gd name="adj1" fmla="val -42081"/>
              <a:gd name="adj2" fmla="val -312589"/>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kumimoji="0" lang="de-CH" sz="1400" b="0" i="0" u="none" strike="noStrike" cap="none" normalizeH="0" baseline="0">
                <a:ln>
                  <a:noFill/>
                </a:ln>
                <a:solidFill>
                  <a:schemeClr val="accent3"/>
                </a:solidFill>
                <a:effectLst/>
                <a:latin typeface="Arial"/>
                <a:cs typeface="Arial"/>
              </a:rPr>
              <a:t>T</a:t>
            </a:r>
            <a:r>
              <a:rPr kumimoji="0" lang="en-GB" sz="1400" b="0" i="0" u="none" strike="noStrike" cap="none" normalizeH="0" baseline="0">
                <a:ln>
                  <a:noFill/>
                </a:ln>
                <a:solidFill>
                  <a:schemeClr val="accent3"/>
                </a:solidFill>
                <a:effectLst/>
                <a:latin typeface="Arial"/>
                <a:cs typeface="Arial"/>
              </a:rPr>
              <a:t>he groove prevents milk from flowing into the rumen. Instead it directly flows into the abomasum.</a:t>
            </a:r>
            <a:endParaRPr kumimoji="0" lang="en-US" sz="1600" b="0" i="0" u="none" strike="noStrike" cap="none" normalizeH="0" baseline="0">
              <a:ln>
                <a:noFill/>
              </a:ln>
              <a:solidFill>
                <a:schemeClr val="accent3"/>
              </a:solidFill>
              <a:effectLst/>
              <a:latin typeface="Arial"/>
              <a:cs typeface="Arial"/>
            </a:endParaRPr>
          </a:p>
        </p:txBody>
      </p:sp>
      <p:cxnSp>
        <p:nvCxnSpPr>
          <p:cNvPr id="4" name="Straight Arrow Connector 3">
            <a:extLst>
              <a:ext uri="{FF2B5EF4-FFF2-40B4-BE49-F238E27FC236}">
                <a16:creationId xmlns:a16="http://schemas.microsoft.com/office/drawing/2014/main" id="{3A12DFCE-6570-49EA-9E38-F9887091C275}"/>
              </a:ext>
            </a:extLst>
          </p:cNvPr>
          <p:cNvCxnSpPr>
            <a:cxnSpLocks/>
          </p:cNvCxnSpPr>
          <p:nvPr/>
        </p:nvCxnSpPr>
        <p:spPr bwMode="auto">
          <a:xfrm flipH="1">
            <a:off x="5853412" y="2668194"/>
            <a:ext cx="228246" cy="102998"/>
          </a:xfrm>
          <a:prstGeom prst="straightConnector1">
            <a:avLst/>
          </a:prstGeom>
          <a:solidFill>
            <a:schemeClr val="accent1"/>
          </a:solidFill>
          <a:ln w="19050" cap="flat" cmpd="sng" algn="ctr">
            <a:solidFill>
              <a:schemeClr val="bg1"/>
            </a:solidFill>
            <a:prstDash val="solid"/>
            <a:round/>
            <a:headEnd type="none" w="sm" len="sm"/>
            <a:tailEnd type="triangle"/>
          </a:ln>
          <a:effectLst/>
        </p:spPr>
      </p:cxnSp>
      <p:sp>
        <p:nvSpPr>
          <p:cNvPr id="7" name="TextBox 6">
            <a:extLst>
              <a:ext uri="{FF2B5EF4-FFF2-40B4-BE49-F238E27FC236}">
                <a16:creationId xmlns:a16="http://schemas.microsoft.com/office/drawing/2014/main" id="{BFEC8E81-607C-40A6-89BF-3DFEA8E9A3B2}"/>
              </a:ext>
            </a:extLst>
          </p:cNvPr>
          <p:cNvSpPr txBox="1"/>
          <p:nvPr/>
        </p:nvSpPr>
        <p:spPr>
          <a:xfrm>
            <a:off x="7015929" y="-1914085"/>
            <a:ext cx="1842686" cy="1638910"/>
          </a:xfrm>
          <a:prstGeom prst="rect">
            <a:avLst/>
          </a:prstGeom>
          <a:solidFill>
            <a:schemeClr val="bg1"/>
          </a:solidFill>
          <a:ln>
            <a:solidFill>
              <a:schemeClr val="bg2"/>
            </a:solidFill>
          </a:ln>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FF99CC"/>
                </a:highlight>
                <a:latin typeface="+mn-lt"/>
                <a:cs typeface="Calibri"/>
              </a:rPr>
              <a:t>Rumen</a:t>
            </a:r>
          </a:p>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FFE07D"/>
                </a:highlight>
                <a:latin typeface="+mn-lt"/>
                <a:cs typeface="Calibri"/>
              </a:rPr>
              <a:t>Reticulum</a:t>
            </a:r>
          </a:p>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800000"/>
                </a:highlight>
                <a:latin typeface="+mn-lt"/>
                <a:cs typeface="Calibri"/>
              </a:rPr>
              <a:t>Omasum</a:t>
            </a:r>
          </a:p>
          <a:p>
            <a:pPr marL="342900" indent="-342900" defTabSz="685800" eaLnBrk="1" fontAlgn="auto" hangingPunct="1">
              <a:spcBef>
                <a:spcPts val="0"/>
              </a:spcBef>
              <a:spcAft>
                <a:spcPts val="1200"/>
              </a:spcAft>
              <a:buFont typeface="+mj-lt"/>
              <a:buAutoNum type="arabicParenR"/>
            </a:pPr>
            <a:r>
              <a:rPr lang="en-US" sz="1800" b="0">
                <a:solidFill>
                  <a:prstClr val="black"/>
                </a:solidFill>
                <a:highlight>
                  <a:srgbClr val="FF9999"/>
                </a:highlight>
                <a:latin typeface="+mn-lt"/>
                <a:cs typeface="Calibri"/>
              </a:rPr>
              <a:t>Abomasum</a:t>
            </a:r>
          </a:p>
        </p:txBody>
      </p:sp>
      <p:cxnSp>
        <p:nvCxnSpPr>
          <p:cNvPr id="9" name="Straight Arrow Connector 8">
            <a:extLst>
              <a:ext uri="{FF2B5EF4-FFF2-40B4-BE49-F238E27FC236}">
                <a16:creationId xmlns:a16="http://schemas.microsoft.com/office/drawing/2014/main" id="{F1E7CB98-2515-43C2-B4E4-6D7099E63400}"/>
              </a:ext>
            </a:extLst>
          </p:cNvPr>
          <p:cNvCxnSpPr>
            <a:cxnSpLocks/>
          </p:cNvCxnSpPr>
          <p:nvPr/>
        </p:nvCxnSpPr>
        <p:spPr bwMode="auto">
          <a:xfrm flipH="1">
            <a:off x="6876256" y="3181538"/>
            <a:ext cx="576083" cy="149364"/>
          </a:xfrm>
          <a:prstGeom prst="straightConnector1">
            <a:avLst/>
          </a:prstGeom>
          <a:solidFill>
            <a:schemeClr val="accent1"/>
          </a:solidFill>
          <a:ln w="38100" cap="flat" cmpd="sng" algn="ctr">
            <a:solidFill>
              <a:schemeClr val="bg1"/>
            </a:solidFill>
            <a:prstDash val="solid"/>
            <a:round/>
            <a:headEnd type="none" w="sm" len="sm"/>
            <a:tailEnd type="triangle"/>
          </a:ln>
          <a:effectLst/>
        </p:spPr>
      </p:cxnSp>
      <p:sp>
        <p:nvSpPr>
          <p:cNvPr id="12" name="Ellipse 9">
            <a:extLst>
              <a:ext uri="{FF2B5EF4-FFF2-40B4-BE49-F238E27FC236}">
                <a16:creationId xmlns:a16="http://schemas.microsoft.com/office/drawing/2014/main" id="{715D1678-7B5A-47CF-ADDA-4DE386EDC5DE}"/>
              </a:ext>
            </a:extLst>
          </p:cNvPr>
          <p:cNvSpPr/>
          <p:nvPr/>
        </p:nvSpPr>
        <p:spPr bwMode="auto">
          <a:xfrm>
            <a:off x="3432038" y="5102441"/>
            <a:ext cx="395399" cy="395400"/>
          </a:xfrm>
          <a:prstGeom prst="ellipse">
            <a:avLst/>
          </a:prstGeom>
          <a:noFill/>
          <a:ln w="285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nvGrpSpPr>
          <p:cNvPr id="13" name="Gruppieren 22">
            <a:extLst>
              <a:ext uri="{FF2B5EF4-FFF2-40B4-BE49-F238E27FC236}">
                <a16:creationId xmlns:a16="http://schemas.microsoft.com/office/drawing/2014/main" id="{9ED638EE-0282-4B38-AA4C-453B3F9F1348}"/>
              </a:ext>
            </a:extLst>
          </p:cNvPr>
          <p:cNvGrpSpPr/>
          <p:nvPr/>
        </p:nvGrpSpPr>
        <p:grpSpPr>
          <a:xfrm>
            <a:off x="4263913" y="5117834"/>
            <a:ext cx="395399" cy="413927"/>
            <a:chOff x="6583202" y="509798"/>
            <a:chExt cx="352007" cy="368501"/>
          </a:xfrm>
        </p:grpSpPr>
        <p:sp>
          <p:nvSpPr>
            <p:cNvPr id="14" name="Textfeld 23">
              <a:extLst>
                <a:ext uri="{FF2B5EF4-FFF2-40B4-BE49-F238E27FC236}">
                  <a16:creationId xmlns:a16="http://schemas.microsoft.com/office/drawing/2014/main" id="{33FB22FA-7DB5-4ECC-B142-FCD96F5893CF}"/>
                </a:ext>
              </a:extLst>
            </p:cNvPr>
            <p:cNvSpPr txBox="1"/>
            <p:nvPr/>
          </p:nvSpPr>
          <p:spPr>
            <a:xfrm>
              <a:off x="6595538" y="509798"/>
              <a:ext cx="164458" cy="356200"/>
            </a:xfrm>
            <a:prstGeom prst="rect">
              <a:avLst/>
            </a:prstGeom>
            <a:noFill/>
            <a:ln>
              <a:noFill/>
            </a:ln>
          </p:spPr>
          <p:txBody>
            <a:bodyPr wrap="none" rtlCol="0">
              <a:spAutoFit/>
            </a:bodyPr>
            <a:lstStyle/>
            <a:p>
              <a:endParaRPr lang="de-CH" sz="2000"/>
            </a:p>
          </p:txBody>
        </p:sp>
        <p:sp>
          <p:nvSpPr>
            <p:cNvPr id="15" name="Ellipse 24">
              <a:extLst>
                <a:ext uri="{FF2B5EF4-FFF2-40B4-BE49-F238E27FC236}">
                  <a16:creationId xmlns:a16="http://schemas.microsoft.com/office/drawing/2014/main" id="{17DFEE26-5EBC-4940-BDC1-DBB8FC94C989}"/>
                </a:ext>
              </a:extLst>
            </p:cNvPr>
            <p:cNvSpPr/>
            <p:nvPr/>
          </p:nvSpPr>
          <p:spPr bwMode="auto">
            <a:xfrm>
              <a:off x="6583202" y="526292"/>
              <a:ext cx="352007" cy="352007"/>
            </a:xfrm>
            <a:prstGeom prst="ellipse">
              <a:avLst/>
            </a:prstGeom>
            <a:noFill/>
            <a:ln w="285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
        <p:nvSpPr>
          <p:cNvPr id="21" name="Ellipse 30">
            <a:extLst>
              <a:ext uri="{FF2B5EF4-FFF2-40B4-BE49-F238E27FC236}">
                <a16:creationId xmlns:a16="http://schemas.microsoft.com/office/drawing/2014/main" id="{BD89D6AC-41C1-4A13-9E91-FE5BC410D211}"/>
              </a:ext>
            </a:extLst>
          </p:cNvPr>
          <p:cNvSpPr/>
          <p:nvPr/>
        </p:nvSpPr>
        <p:spPr bwMode="auto">
          <a:xfrm>
            <a:off x="4323412" y="4560951"/>
            <a:ext cx="395399" cy="395400"/>
          </a:xfrm>
          <a:prstGeom prst="ellipse">
            <a:avLst/>
          </a:prstGeom>
          <a:noFill/>
          <a:ln w="2857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2" name="TextBox 21">
            <a:extLst>
              <a:ext uri="{FF2B5EF4-FFF2-40B4-BE49-F238E27FC236}">
                <a16:creationId xmlns:a16="http://schemas.microsoft.com/office/drawing/2014/main" id="{B5E07A23-D151-4FF7-B1F9-DDC831B4F967}"/>
              </a:ext>
            </a:extLst>
          </p:cNvPr>
          <p:cNvSpPr txBox="1"/>
          <p:nvPr/>
        </p:nvSpPr>
        <p:spPr>
          <a:xfrm>
            <a:off x="5264515" y="2327858"/>
            <a:ext cx="705642" cy="276999"/>
          </a:xfrm>
          <a:prstGeom prst="rect">
            <a:avLst/>
          </a:prstGeom>
          <a:noFill/>
        </p:spPr>
        <p:txBody>
          <a:bodyPr wrap="none" rtlCol="0">
            <a:spAutoFit/>
          </a:bodyPr>
          <a:lstStyle/>
          <a:p>
            <a:r>
              <a:rPr lang="de-CH" sz="1200" dirty="0">
                <a:solidFill>
                  <a:schemeClr val="bg1"/>
                </a:solidFill>
                <a:effectLst>
                  <a:outerShdw blurRad="38100" dist="38100" dir="2700000" algn="tl">
                    <a:srgbClr val="000000">
                      <a:alpha val="43137"/>
                    </a:srgbClr>
                  </a:outerShdw>
                </a:effectLst>
              </a:rPr>
              <a:t>Rumen</a:t>
            </a:r>
            <a:endParaRPr lang="en-GB" sz="1600" dirty="0">
              <a:solidFill>
                <a:schemeClr val="bg1"/>
              </a:solidFill>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7F357D73-153A-45E3-BF4A-94C022205510}"/>
              </a:ext>
            </a:extLst>
          </p:cNvPr>
          <p:cNvSpPr txBox="1"/>
          <p:nvPr/>
        </p:nvSpPr>
        <p:spPr>
          <a:xfrm>
            <a:off x="5947797" y="2668194"/>
            <a:ext cx="928459" cy="276999"/>
          </a:xfrm>
          <a:prstGeom prst="rect">
            <a:avLst/>
          </a:prstGeom>
          <a:noFill/>
        </p:spPr>
        <p:txBody>
          <a:bodyPr wrap="none" rtlCol="0">
            <a:spAutoFit/>
          </a:bodyPr>
          <a:lstStyle/>
          <a:p>
            <a:r>
              <a:rPr lang="de-CH" sz="1200" dirty="0" err="1">
                <a:solidFill>
                  <a:schemeClr val="bg1"/>
                </a:solidFill>
                <a:effectLst>
                  <a:outerShdw blurRad="38100" dist="38100" dir="2700000" algn="tl">
                    <a:srgbClr val="000000">
                      <a:alpha val="43137"/>
                    </a:srgbClr>
                  </a:outerShdw>
                </a:effectLst>
              </a:rPr>
              <a:t>Reticulum</a:t>
            </a:r>
            <a:endParaRPr lang="en-GB" sz="1600" dirty="0">
              <a:solidFill>
                <a:schemeClr val="bg1"/>
              </a:solidFill>
              <a:effectLst>
                <a:outerShdw blurRad="38100" dist="38100" dir="2700000" algn="tl">
                  <a:srgbClr val="000000">
                    <a:alpha val="43137"/>
                  </a:srgbClr>
                </a:outerShdw>
              </a:effectLst>
            </a:endParaRPr>
          </a:p>
        </p:txBody>
      </p:sp>
      <p:sp>
        <p:nvSpPr>
          <p:cNvPr id="24" name="TextBox 23">
            <a:extLst>
              <a:ext uri="{FF2B5EF4-FFF2-40B4-BE49-F238E27FC236}">
                <a16:creationId xmlns:a16="http://schemas.microsoft.com/office/drawing/2014/main" id="{A9A10112-FB66-409D-BF8C-A68EF5C7DBD4}"/>
              </a:ext>
            </a:extLst>
          </p:cNvPr>
          <p:cNvSpPr txBox="1"/>
          <p:nvPr/>
        </p:nvSpPr>
        <p:spPr>
          <a:xfrm>
            <a:off x="5985687" y="2956525"/>
            <a:ext cx="841897" cy="276999"/>
          </a:xfrm>
          <a:prstGeom prst="rect">
            <a:avLst/>
          </a:prstGeom>
          <a:noFill/>
        </p:spPr>
        <p:txBody>
          <a:bodyPr wrap="none" rtlCol="0">
            <a:spAutoFit/>
          </a:bodyPr>
          <a:lstStyle/>
          <a:p>
            <a:r>
              <a:rPr lang="de-CH" sz="1200" dirty="0" err="1">
                <a:solidFill>
                  <a:schemeClr val="bg1"/>
                </a:solidFill>
                <a:effectLst>
                  <a:outerShdw blurRad="38100" dist="38100" dir="2700000" algn="tl">
                    <a:srgbClr val="000000">
                      <a:alpha val="43137"/>
                    </a:srgbClr>
                  </a:outerShdw>
                </a:effectLst>
              </a:rPr>
              <a:t>Omasum</a:t>
            </a:r>
            <a:endParaRPr lang="en-GB" sz="1600" dirty="0">
              <a:solidFill>
                <a:schemeClr val="bg1"/>
              </a:solidFill>
              <a:effectLst>
                <a:outerShdw blurRad="38100" dist="38100" dir="2700000" algn="tl">
                  <a:srgbClr val="000000">
                    <a:alpha val="43137"/>
                  </a:srgbClr>
                </a:outerShdw>
              </a:effectLst>
            </a:endParaRPr>
          </a:p>
        </p:txBody>
      </p:sp>
      <p:sp>
        <p:nvSpPr>
          <p:cNvPr id="25" name="TextBox 24">
            <a:extLst>
              <a:ext uri="{FF2B5EF4-FFF2-40B4-BE49-F238E27FC236}">
                <a16:creationId xmlns:a16="http://schemas.microsoft.com/office/drawing/2014/main" id="{A967CAF3-E552-47C0-9C54-0696B5AD608B}"/>
              </a:ext>
            </a:extLst>
          </p:cNvPr>
          <p:cNvSpPr txBox="1"/>
          <p:nvPr/>
        </p:nvSpPr>
        <p:spPr>
          <a:xfrm>
            <a:off x="4537895" y="2750279"/>
            <a:ext cx="1021433" cy="276999"/>
          </a:xfrm>
          <a:prstGeom prst="rect">
            <a:avLst/>
          </a:prstGeom>
          <a:noFill/>
        </p:spPr>
        <p:txBody>
          <a:bodyPr wrap="none" rtlCol="0">
            <a:spAutoFit/>
          </a:bodyPr>
          <a:lstStyle/>
          <a:p>
            <a:r>
              <a:rPr lang="de-CH" sz="1200" dirty="0" err="1">
                <a:solidFill>
                  <a:schemeClr val="bg1"/>
                </a:solidFill>
                <a:effectLst>
                  <a:outerShdw blurRad="38100" dist="38100" dir="2700000" algn="tl">
                    <a:srgbClr val="000000">
                      <a:alpha val="43137"/>
                    </a:srgbClr>
                  </a:outerShdw>
                </a:effectLst>
              </a:rPr>
              <a:t>Abomasum</a:t>
            </a:r>
            <a:endParaRPr lang="en-GB" sz="1600" dirty="0">
              <a:solidFill>
                <a:schemeClr val="bg1"/>
              </a:solidFill>
              <a:effectLst>
                <a:outerShdw blurRad="38100" dist="38100" dir="2700000" algn="tl">
                  <a:srgbClr val="000000">
                    <a:alpha val="43137"/>
                  </a:srgbClr>
                </a:outerShdw>
              </a:effectLst>
            </a:endParaRPr>
          </a:p>
        </p:txBody>
      </p:sp>
      <p:cxnSp>
        <p:nvCxnSpPr>
          <p:cNvPr id="27" name="Straight Connector 26">
            <a:extLst>
              <a:ext uri="{FF2B5EF4-FFF2-40B4-BE49-F238E27FC236}">
                <a16:creationId xmlns:a16="http://schemas.microsoft.com/office/drawing/2014/main" id="{6EFBB147-42B7-4571-9966-F0AE8C21D48C}"/>
              </a:ext>
            </a:extLst>
          </p:cNvPr>
          <p:cNvCxnSpPr/>
          <p:nvPr/>
        </p:nvCxnSpPr>
        <p:spPr bwMode="auto">
          <a:xfrm>
            <a:off x="5777922" y="2858490"/>
            <a:ext cx="275900" cy="196069"/>
          </a:xfrm>
          <a:prstGeom prst="line">
            <a:avLst/>
          </a:prstGeom>
          <a:solidFill>
            <a:schemeClr val="accent1"/>
          </a:solidFill>
          <a:ln w="12700" cap="flat" cmpd="sng" algn="ctr">
            <a:solidFill>
              <a:schemeClr val="bg1"/>
            </a:solidFill>
            <a:prstDash val="solid"/>
            <a:round/>
            <a:headEnd type="none" w="sm" len="sm"/>
            <a:tailEnd type="none" w="sm" len="sm"/>
          </a:ln>
          <a:effectLst/>
        </p:spPr>
      </p:cxnSp>
      <p:cxnSp>
        <p:nvCxnSpPr>
          <p:cNvPr id="32" name="Straight Arrow Connector 31">
            <a:extLst>
              <a:ext uri="{FF2B5EF4-FFF2-40B4-BE49-F238E27FC236}">
                <a16:creationId xmlns:a16="http://schemas.microsoft.com/office/drawing/2014/main" id="{A4B122B4-6970-45EF-9D36-69B2D9050670}"/>
              </a:ext>
            </a:extLst>
          </p:cNvPr>
          <p:cNvCxnSpPr>
            <a:cxnSpLocks/>
          </p:cNvCxnSpPr>
          <p:nvPr/>
        </p:nvCxnSpPr>
        <p:spPr bwMode="auto">
          <a:xfrm flipH="1">
            <a:off x="5566593" y="2802924"/>
            <a:ext cx="204064" cy="96885"/>
          </a:xfrm>
          <a:prstGeom prst="straightConnector1">
            <a:avLst/>
          </a:prstGeom>
          <a:solidFill>
            <a:schemeClr val="accent1"/>
          </a:solidFill>
          <a:ln w="19050" cap="flat" cmpd="sng" algn="ctr">
            <a:solidFill>
              <a:schemeClr val="bg1"/>
            </a:solidFill>
            <a:prstDash val="solid"/>
            <a:round/>
            <a:headEnd type="none" w="sm" len="sm"/>
            <a:tailEnd type="triangle"/>
          </a:ln>
          <a:effectLst/>
        </p:spPr>
      </p:cxnSp>
    </p:spTree>
    <p:extLst>
      <p:ext uri="{BB962C8B-B14F-4D97-AF65-F5344CB8AC3E}">
        <p14:creationId xmlns:p14="http://schemas.microsoft.com/office/powerpoint/2010/main" val="1687079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9E1D-1BEC-44F2-915C-D09D642F9FBB}"/>
              </a:ext>
            </a:extLst>
          </p:cNvPr>
          <p:cNvSpPr>
            <a:spLocks noGrp="1"/>
          </p:cNvSpPr>
          <p:nvPr>
            <p:ph type="title"/>
          </p:nvPr>
        </p:nvSpPr>
        <p:spPr/>
        <p:txBody>
          <a:bodyPr/>
          <a:lstStyle/>
          <a:p>
            <a:r>
              <a:rPr lang="en-US"/>
              <a:t>Feeding principles in organic animal husbandry</a:t>
            </a:r>
          </a:p>
        </p:txBody>
      </p:sp>
      <p:sp>
        <p:nvSpPr>
          <p:cNvPr id="3" name="Content Placeholder 2">
            <a:extLst>
              <a:ext uri="{FF2B5EF4-FFF2-40B4-BE49-F238E27FC236}">
                <a16:creationId xmlns:a16="http://schemas.microsoft.com/office/drawing/2014/main" id="{607D331B-C20A-422D-A1EE-E5CF6323A713}"/>
              </a:ext>
            </a:extLst>
          </p:cNvPr>
          <p:cNvSpPr>
            <a:spLocks noGrp="1"/>
          </p:cNvSpPr>
          <p:nvPr>
            <p:ph sz="half" idx="1"/>
          </p:nvPr>
        </p:nvSpPr>
        <p:spPr>
          <a:xfrm>
            <a:off x="533400" y="1052736"/>
            <a:ext cx="5406752" cy="5040560"/>
          </a:xfrm>
          <a:noFill/>
          <a:ln w="9525">
            <a:noFill/>
            <a:miter lim="800000"/>
            <a:headEnd/>
            <a:tailEnd/>
          </a:ln>
        </p:spPr>
        <p:txBody>
          <a:bodyPr vert="horz" wrap="square" lIns="0" tIns="0" rIns="92075" bIns="46038" numCol="1" anchor="t" anchorCtr="0" compatLnSpc="1">
            <a:prstTxWarp prst="textNoShape">
              <a:avLst/>
            </a:prstTxWarp>
          </a:bodyPr>
          <a:lstStyle/>
          <a:p>
            <a:pPr marL="288000" indent="-288000">
              <a:spcBef>
                <a:spcPts val="0"/>
              </a:spcBef>
              <a:spcAft>
                <a:spcPts val="600"/>
              </a:spcAft>
              <a:buFont typeface="Arial" panose="020B0604020202020204" pitchFamily="34" charset="0"/>
              <a:buChar char="•"/>
            </a:pPr>
            <a:r>
              <a:rPr lang="en-US" sz="1600" b="0" dirty="0" err="1">
                <a:ea typeface="ＭＳ Ｐゴシック"/>
              </a:rPr>
              <a:t>Utilisation</a:t>
            </a:r>
            <a:r>
              <a:rPr lang="en-US" sz="1600" b="0" dirty="0">
                <a:ea typeface="ＭＳ Ｐゴシック"/>
              </a:rPr>
              <a:t> of the farm's own feed as far as possible</a:t>
            </a:r>
          </a:p>
          <a:p>
            <a:pPr marL="288000" indent="-288000">
              <a:spcBef>
                <a:spcPts val="0"/>
              </a:spcBef>
              <a:spcAft>
                <a:spcPts val="600"/>
              </a:spcAft>
              <a:buFont typeface="Arial" panose="020B0604020202020204" pitchFamily="34" charset="0"/>
              <a:buChar char="•"/>
            </a:pPr>
            <a:r>
              <a:rPr lang="en-US" sz="1600" b="0" dirty="0">
                <a:ea typeface="ＭＳ Ｐゴシック"/>
              </a:rPr>
              <a:t>No use of growth promoters, hormones as feed supplements</a:t>
            </a:r>
          </a:p>
          <a:p>
            <a:pPr marL="288000" indent="-288000">
              <a:spcBef>
                <a:spcPts val="0"/>
              </a:spcBef>
              <a:spcAft>
                <a:spcPts val="600"/>
              </a:spcAft>
              <a:buFont typeface="Arial" panose="020B0604020202020204" pitchFamily="34" charset="0"/>
              <a:buChar char="•"/>
            </a:pPr>
            <a:r>
              <a:rPr lang="en-US" sz="1600" b="0" dirty="0">
                <a:ea typeface="ＭＳ Ｐゴシック"/>
              </a:rPr>
              <a:t>Feeding of ruminants based on roughage (grass, leaves and/or hay), as this corresponds to their digestive system</a:t>
            </a:r>
          </a:p>
          <a:p>
            <a:pPr marL="288000" indent="-288000">
              <a:spcBef>
                <a:spcPts val="0"/>
              </a:spcBef>
              <a:spcAft>
                <a:spcPts val="600"/>
              </a:spcAft>
              <a:buFont typeface="Arial" panose="020B0604020202020204" pitchFamily="34" charset="0"/>
              <a:buChar char="•"/>
            </a:pPr>
            <a:r>
              <a:rPr lang="en-US" sz="1600" b="0" dirty="0">
                <a:ea typeface="ＭＳ Ｐゴシック"/>
              </a:rPr>
              <a:t>No feeding of (or only </a:t>
            </a:r>
            <a:r>
              <a:rPr lang="en-GB" sz="1600" b="0" dirty="0">
                <a:ea typeface="ＭＳ Ｐゴシック"/>
              </a:rPr>
              <a:t>small amounts of) concentrates, such as grains</a:t>
            </a:r>
          </a:p>
          <a:p>
            <a:pPr marL="288000" indent="-288000">
              <a:spcBef>
                <a:spcPts val="0"/>
              </a:spcBef>
              <a:spcAft>
                <a:spcPts val="600"/>
              </a:spcAft>
              <a:buFont typeface="Arial" panose="020B0604020202020204" pitchFamily="34" charset="0"/>
              <a:buChar char="•"/>
            </a:pPr>
            <a:r>
              <a:rPr lang="en-US" sz="1600" b="0" dirty="0">
                <a:ea typeface="ＭＳ Ｐゴシック"/>
              </a:rPr>
              <a:t>Preservation and storage of fodder </a:t>
            </a:r>
            <a:r>
              <a:rPr lang="en-GB" sz="1600" b="0" dirty="0">
                <a:ea typeface="ＭＳ Ｐゴシック"/>
              </a:rPr>
              <a:t>such as hay, silage, straw or dried leaves from feed bushes to avoid or minimise costs for external feed</a:t>
            </a:r>
            <a:r>
              <a:rPr lang="en-US" sz="1600" b="0" dirty="0">
                <a:ea typeface="ＭＳ Ｐゴシック"/>
              </a:rPr>
              <a:t> and ensure appropriate feeding of the animals also during dry seasons</a:t>
            </a:r>
          </a:p>
          <a:p>
            <a:pPr marL="288000" indent="-288000">
              <a:spcBef>
                <a:spcPts val="0"/>
              </a:spcBef>
              <a:spcAft>
                <a:spcPts val="600"/>
              </a:spcAft>
              <a:buFont typeface="Arial" panose="020B0604020202020204" pitchFamily="34" charset="0"/>
              <a:buChar char="•"/>
            </a:pPr>
            <a:r>
              <a:rPr lang="en-US" sz="1600" b="0" dirty="0">
                <a:ea typeface="ＭＳ Ｐゴシック"/>
              </a:rPr>
              <a:t>Purchase of feed originating from (certified) organic production</a:t>
            </a:r>
          </a:p>
          <a:p>
            <a:pPr marL="288000" indent="-288000">
              <a:spcBef>
                <a:spcPts val="0"/>
              </a:spcBef>
              <a:spcAft>
                <a:spcPts val="600"/>
              </a:spcAft>
              <a:buFont typeface="Arial" panose="020B0604020202020204" pitchFamily="34" charset="0"/>
              <a:buChar char="•"/>
            </a:pPr>
            <a:r>
              <a:rPr lang="en-GB" sz="1600" b="0" dirty="0">
                <a:ea typeface="ＭＳ Ｐゴシック"/>
              </a:rPr>
              <a:t>Selection of breeds that cope well with the local feeding conditions. In most cases, high-performance breeds are not suitable as they require a high-energy and high-protein diet.</a:t>
            </a:r>
            <a:endParaRPr lang="en-US" sz="1600" b="0" dirty="0">
              <a:ea typeface="ＭＳ Ｐゴシック"/>
            </a:endParaRPr>
          </a:p>
        </p:txBody>
      </p:sp>
      <p:pic>
        <p:nvPicPr>
          <p:cNvPr id="4" name="Grafik 3">
            <a:extLst>
              <a:ext uri="{FF2B5EF4-FFF2-40B4-BE49-F238E27FC236}">
                <a16:creationId xmlns:a16="http://schemas.microsoft.com/office/drawing/2014/main" id="{00EFE40F-8084-4FF4-B95B-49BA43746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05550" y="1072110"/>
            <a:ext cx="2464233" cy="2788257"/>
          </a:xfrm>
          <a:prstGeom prst="rect">
            <a:avLst/>
          </a:prstGeom>
        </p:spPr>
      </p:pic>
    </p:spTree>
    <p:extLst>
      <p:ext uri="{BB962C8B-B14F-4D97-AF65-F5344CB8AC3E}">
        <p14:creationId xmlns:p14="http://schemas.microsoft.com/office/powerpoint/2010/main" val="155770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ED69-5D53-4317-9DB5-DFB047C16743}"/>
              </a:ext>
            </a:extLst>
          </p:cNvPr>
          <p:cNvSpPr>
            <a:spLocks noGrp="1"/>
          </p:cNvSpPr>
          <p:nvPr>
            <p:ph type="title"/>
          </p:nvPr>
        </p:nvSpPr>
        <p:spPr/>
        <p:txBody>
          <a:bodyPr/>
          <a:lstStyle/>
          <a:p>
            <a:r>
              <a:rPr lang="en-US"/>
              <a:t>Challenges of cattle husbandry in Africa</a:t>
            </a:r>
          </a:p>
        </p:txBody>
      </p:sp>
      <p:sp>
        <p:nvSpPr>
          <p:cNvPr id="3" name="Content Placeholder 2">
            <a:extLst>
              <a:ext uri="{FF2B5EF4-FFF2-40B4-BE49-F238E27FC236}">
                <a16:creationId xmlns:a16="http://schemas.microsoft.com/office/drawing/2014/main" id="{62DB3729-FFB6-4AB5-9D5C-361461330103}"/>
              </a:ext>
            </a:extLst>
          </p:cNvPr>
          <p:cNvSpPr>
            <a:spLocks noGrp="1"/>
          </p:cNvSpPr>
          <p:nvPr>
            <p:ph sz="half" idx="1"/>
          </p:nvPr>
        </p:nvSpPr>
        <p:spPr>
          <a:xfrm>
            <a:off x="426147" y="1124508"/>
            <a:ext cx="8178302" cy="4752763"/>
          </a:xfrm>
          <a:solidFill>
            <a:schemeClr val="accent6">
              <a:lumMod val="20000"/>
              <a:lumOff val="80000"/>
            </a:schemeClr>
          </a:solidFill>
          <a:ln w="9525">
            <a:noFill/>
            <a:miter lim="800000"/>
            <a:headEnd/>
            <a:tailEnd/>
          </a:ln>
        </p:spPr>
        <p:txBody>
          <a:bodyPr vert="horz" wrap="square" lIns="180000" tIns="180000" rIns="180000" bIns="180000" numCol="2" spcCol="180000" anchor="t" anchorCtr="0" compatLnSpc="1">
            <a:prstTxWarp prst="textNoShape">
              <a:avLst/>
            </a:prstTxWarp>
          </a:bodyPr>
          <a:lstStyle/>
          <a:p>
            <a:pPr marL="287655" indent="-287655">
              <a:spcBef>
                <a:spcPts val="600"/>
              </a:spcBef>
              <a:spcAft>
                <a:spcPts val="600"/>
              </a:spcAft>
              <a:buFont typeface="Wingdings" panose="05000000000000000000" pitchFamily="2" charset="2"/>
              <a:buChar char="v"/>
            </a:pPr>
            <a:r>
              <a:rPr lang="en-GB" sz="1400" dirty="0">
                <a:ea typeface="ＭＳ Ｐゴシック"/>
              </a:rPr>
              <a:t>High investment costs: </a:t>
            </a:r>
            <a:r>
              <a:rPr lang="en-GB" sz="1400" b="0" dirty="0">
                <a:ea typeface="ＭＳ Ｐゴシック"/>
              </a:rPr>
              <a:t>comparably expensive cattle compared goats or sheep</a:t>
            </a:r>
            <a:endParaRPr lang="en-US" dirty="0">
              <a:ea typeface="ＭＳ Ｐゴシック"/>
            </a:endParaRPr>
          </a:p>
          <a:p>
            <a:pPr marL="287655" indent="-287655">
              <a:spcBef>
                <a:spcPts val="600"/>
              </a:spcBef>
              <a:spcAft>
                <a:spcPts val="600"/>
              </a:spcAft>
              <a:buFont typeface="Wingdings" panose="05000000000000000000" pitchFamily="2" charset="2"/>
              <a:buChar char="v"/>
            </a:pPr>
            <a:r>
              <a:rPr lang="en-GB" sz="1400" dirty="0">
                <a:ea typeface="ＭＳ Ｐゴシック"/>
              </a:rPr>
              <a:t>Limited access to inputs and services: </a:t>
            </a:r>
            <a:r>
              <a:rPr lang="en-GB" sz="1400" b="0" dirty="0">
                <a:ea typeface="ＭＳ Ｐゴシック"/>
              </a:rPr>
              <a:t>possibly lacking access to essential inputs such as quality breeding stock, vaccines, and organic animal feed, as well as services such as veterinary care and market information, when needed </a:t>
            </a:r>
          </a:p>
          <a:p>
            <a:pPr marL="287655" indent="-287655">
              <a:spcBef>
                <a:spcPts val="600"/>
              </a:spcBef>
              <a:spcAft>
                <a:spcPts val="600"/>
              </a:spcAft>
              <a:buFont typeface="Wingdings" panose="05000000000000000000" pitchFamily="2" charset="2"/>
              <a:buChar char="v"/>
            </a:pPr>
            <a:r>
              <a:rPr lang="en-GB" sz="1400" dirty="0">
                <a:ea typeface="ＭＳ Ｐゴシック"/>
              </a:rPr>
              <a:t>Land scarcity: </a:t>
            </a:r>
            <a:r>
              <a:rPr lang="en-GB" sz="1400" b="0" dirty="0">
                <a:ea typeface="ＭＳ Ｐゴシック"/>
              </a:rPr>
              <a:t>Land scarcity can limit the number of </a:t>
            </a:r>
            <a:r>
              <a:rPr lang="en-GB" sz="1400" b="0" dirty="0">
                <a:solidFill>
                  <a:schemeClr val="bg2"/>
                </a:solidFill>
                <a:ea typeface="ＭＳ Ｐゴシック"/>
              </a:rPr>
              <a:t>cattle</a:t>
            </a:r>
            <a:r>
              <a:rPr lang="en-GB" sz="1400" b="0" dirty="0">
                <a:ea typeface="ＭＳ Ｐゴシック"/>
              </a:rPr>
              <a:t> and the amount of feed that can be produced</a:t>
            </a:r>
          </a:p>
          <a:p>
            <a:pPr marL="287655" indent="-287655">
              <a:spcBef>
                <a:spcPts val="600"/>
              </a:spcBef>
              <a:spcAft>
                <a:spcPts val="600"/>
              </a:spcAft>
              <a:buFont typeface="Wingdings" panose="05000000000000000000" pitchFamily="2" charset="2"/>
              <a:buChar char="v"/>
            </a:pPr>
            <a:r>
              <a:rPr lang="en-GB" sz="1400" dirty="0">
                <a:ea typeface="ＭＳ Ｐゴシック"/>
              </a:rPr>
              <a:t>Conflicts with predators</a:t>
            </a:r>
          </a:p>
          <a:p>
            <a:pPr marL="287655" indent="-287655">
              <a:spcBef>
                <a:spcPts val="600"/>
              </a:spcBef>
              <a:spcAft>
                <a:spcPts val="600"/>
              </a:spcAft>
              <a:buFont typeface="Wingdings" panose="05000000000000000000" pitchFamily="2" charset="2"/>
              <a:buChar char="v"/>
            </a:pPr>
            <a:r>
              <a:rPr lang="en-GB" sz="1400" dirty="0">
                <a:ea typeface="ＭＳ Ｐゴシック"/>
              </a:rPr>
              <a:t>Climate change: </a:t>
            </a:r>
            <a:r>
              <a:rPr lang="en-GB" sz="1400" b="0" dirty="0">
                <a:ea typeface="ＭＳ Ｐゴシック"/>
              </a:rPr>
              <a:t>Climate change can lead to reduced availability of water and pasture, risk of droughts, floods and storms is increasing. </a:t>
            </a:r>
          </a:p>
          <a:p>
            <a:pPr marL="287655" indent="-287655">
              <a:spcBef>
                <a:spcPts val="600"/>
              </a:spcBef>
              <a:spcAft>
                <a:spcPts val="600"/>
              </a:spcAft>
              <a:buFont typeface="Wingdings" panose="05000000000000000000" pitchFamily="2" charset="2"/>
              <a:buChar char="v"/>
            </a:pPr>
            <a:endParaRPr lang="en-GB" sz="1400" dirty="0"/>
          </a:p>
          <a:p>
            <a:pPr marL="287655" indent="-287655">
              <a:spcBef>
                <a:spcPts val="600"/>
              </a:spcBef>
              <a:spcAft>
                <a:spcPts val="600"/>
              </a:spcAft>
              <a:buFont typeface="Wingdings" panose="05000000000000000000" pitchFamily="2" charset="2"/>
              <a:buChar char="v"/>
            </a:pPr>
            <a:r>
              <a:rPr lang="en-GB" sz="1400" dirty="0">
                <a:ea typeface="ＭＳ Ｐゴシック"/>
              </a:rPr>
              <a:t>Inadequate policy and regulatory frameworks: </a:t>
            </a:r>
            <a:r>
              <a:rPr lang="en-GB" sz="1400" b="0" dirty="0">
                <a:ea typeface="ＭＳ Ｐゴシック"/>
              </a:rPr>
              <a:t>In some countries, inadequate policies and regulations may limit access to markets, restrict movement of animals, and limit the ability of smallholder farmers to participate in the formal economy. </a:t>
            </a:r>
          </a:p>
          <a:p>
            <a:pPr marL="287655" indent="-287655">
              <a:spcBef>
                <a:spcPts val="600"/>
              </a:spcBef>
              <a:spcAft>
                <a:spcPts val="600"/>
              </a:spcAft>
              <a:buFont typeface="Wingdings" panose="05000000000000000000" pitchFamily="2" charset="2"/>
              <a:buChar char="v"/>
            </a:pPr>
            <a:r>
              <a:rPr lang="en-GB" sz="1400" dirty="0">
                <a:ea typeface="ＭＳ Ｐゴシック"/>
              </a:rPr>
              <a:t>Security and conflicts: </a:t>
            </a:r>
            <a:r>
              <a:rPr lang="en-GB" sz="1400" b="0" dirty="0">
                <a:ea typeface="ＭＳ Ｐゴシック"/>
              </a:rPr>
              <a:t>Cattle can be stolen or harmed. Herders can be attacked by thieves. Disputes over land resources can lead to serious conflicts between herders and farmers</a:t>
            </a:r>
          </a:p>
          <a:p>
            <a:pPr marL="287655" indent="-287655">
              <a:spcBef>
                <a:spcPts val="600"/>
              </a:spcBef>
              <a:spcAft>
                <a:spcPts val="600"/>
              </a:spcAft>
              <a:buFont typeface="Wingdings" panose="05000000000000000000" pitchFamily="2" charset="2"/>
              <a:buChar char="v"/>
            </a:pPr>
            <a:r>
              <a:rPr lang="en-GB" sz="1400" dirty="0">
                <a:ea typeface="ＭＳ Ｐゴシック"/>
              </a:rPr>
              <a:t>Loss of traditional knowledge:</a:t>
            </a:r>
            <a:r>
              <a:rPr lang="en-GB" sz="1400" b="0" dirty="0">
                <a:ea typeface="ＭＳ Ｐゴシック"/>
              </a:rPr>
              <a:t> rural exodus of the youth, lack of herders, and traditional knowledge are no longer passed on to the next generation. </a:t>
            </a:r>
          </a:p>
          <a:p>
            <a:pPr marL="287655" indent="-287655">
              <a:spcBef>
                <a:spcPts val="600"/>
              </a:spcBef>
              <a:spcAft>
                <a:spcPts val="600"/>
              </a:spcAft>
              <a:buFont typeface="Wingdings" panose="05000000000000000000" pitchFamily="2" charset="2"/>
              <a:buChar char="v"/>
            </a:pPr>
            <a:r>
              <a:rPr lang="en-GB" sz="1400" dirty="0">
                <a:ea typeface="ＭＳ Ｐゴシック"/>
              </a:rPr>
              <a:t>Access to knowledge on livestock management:</a:t>
            </a:r>
            <a:r>
              <a:rPr lang="en-GB" sz="1400" b="0" dirty="0">
                <a:ea typeface="ＭＳ Ｐゴシック"/>
              </a:rPr>
              <a:t> lack of access to knowledge about livestock management</a:t>
            </a:r>
            <a:endParaRPr lang="en-US" sz="1400" b="0" dirty="0">
              <a:ea typeface="ＭＳ Ｐゴシック"/>
            </a:endParaRPr>
          </a:p>
        </p:txBody>
      </p:sp>
    </p:spTree>
    <p:extLst>
      <p:ext uri="{BB962C8B-B14F-4D97-AF65-F5344CB8AC3E}">
        <p14:creationId xmlns:p14="http://schemas.microsoft.com/office/powerpoint/2010/main" val="2551441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3BB35-904C-47C0-B1F5-98049AF8432F}"/>
              </a:ext>
            </a:extLst>
          </p:cNvPr>
          <p:cNvSpPr>
            <a:spLocks noGrp="1"/>
          </p:cNvSpPr>
          <p:nvPr>
            <p:ph type="title"/>
          </p:nvPr>
        </p:nvSpPr>
        <p:spPr/>
        <p:txBody>
          <a:bodyPr/>
          <a:lstStyle/>
          <a:p>
            <a:r>
              <a:rPr lang="en-US"/>
              <a:t>Feeding strategies</a:t>
            </a:r>
          </a:p>
        </p:txBody>
      </p:sp>
      <p:graphicFrame>
        <p:nvGraphicFramePr>
          <p:cNvPr id="7" name="Table 6">
            <a:extLst>
              <a:ext uri="{FF2B5EF4-FFF2-40B4-BE49-F238E27FC236}">
                <a16:creationId xmlns:a16="http://schemas.microsoft.com/office/drawing/2014/main" id="{FB3CDCD7-0F8A-4316-AD12-7B73C52F324F}"/>
              </a:ext>
            </a:extLst>
          </p:cNvPr>
          <p:cNvGraphicFramePr>
            <a:graphicFrameLocks noGrp="1"/>
          </p:cNvGraphicFramePr>
          <p:nvPr>
            <p:extLst>
              <p:ext uri="{D42A27DB-BD31-4B8C-83A1-F6EECF244321}">
                <p14:modId xmlns:p14="http://schemas.microsoft.com/office/powerpoint/2010/main" val="1269706412"/>
              </p:ext>
            </p:extLst>
          </p:nvPr>
        </p:nvGraphicFramePr>
        <p:xfrm>
          <a:off x="536670" y="1378090"/>
          <a:ext cx="8251825" cy="4446118"/>
        </p:xfrm>
        <a:graphic>
          <a:graphicData uri="http://schemas.openxmlformats.org/drawingml/2006/table">
            <a:tbl>
              <a:tblPr firstRow="1" firstCol="1" bandRow="1"/>
              <a:tblGrid>
                <a:gridCol w="5079641">
                  <a:extLst>
                    <a:ext uri="{9D8B030D-6E8A-4147-A177-3AD203B41FA5}">
                      <a16:colId xmlns:a16="http://schemas.microsoft.com/office/drawing/2014/main" val="2931315637"/>
                    </a:ext>
                  </a:extLst>
                </a:gridCol>
                <a:gridCol w="3172184">
                  <a:extLst>
                    <a:ext uri="{9D8B030D-6E8A-4147-A177-3AD203B41FA5}">
                      <a16:colId xmlns:a16="http://schemas.microsoft.com/office/drawing/2014/main" val="2479352961"/>
                    </a:ext>
                  </a:extLst>
                </a:gridCol>
              </a:tblGrid>
              <a:tr h="662881">
                <a:tc>
                  <a:txBody>
                    <a:bodyPr/>
                    <a:lstStyle/>
                    <a:p>
                      <a:pPr marL="285750" indent="-285750" algn="l">
                        <a:lnSpc>
                          <a:spcPts val="2000"/>
                        </a:lnSpc>
                        <a:spcAft>
                          <a:spcPts val="600"/>
                        </a:spcAft>
                        <a:buFont typeface="Wingdings" panose="05000000000000000000" pitchFamily="2" charset="2"/>
                        <a:buChar char="v"/>
                      </a:pPr>
                      <a:r>
                        <a:rPr lang="en-US" sz="1600" b="0">
                          <a:effectLst/>
                          <a:latin typeface="+mn-lt"/>
                          <a:ea typeface="SimSun" panose="02010600030101010101" pitchFamily="2" charset="-122"/>
                          <a:cs typeface="Times New Roman" panose="02020603050405020304" pitchFamily="18" charset="0"/>
                        </a:rPr>
                        <a:t>Cattle are fed by grazing.</a:t>
                      </a:r>
                      <a:endParaRPr lang="en-GB" sz="16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400" i="0">
                          <a:effectLst/>
                          <a:latin typeface="+mn-lt"/>
                          <a:ea typeface="SimSun" panose="02010600030101010101" pitchFamily="2" charset="-122"/>
                          <a:cs typeface="Times New Roman" panose="02020603050405020304" pitchFamily="18" charset="0"/>
                        </a:rPr>
                        <a:t>for farms with low to middle </a:t>
                      </a:r>
                      <a:br>
                        <a:rPr lang="en-US" sz="1400" i="0">
                          <a:effectLst/>
                          <a:latin typeface="+mn-lt"/>
                          <a:ea typeface="SimSun" panose="02010600030101010101" pitchFamily="2" charset="-122"/>
                          <a:cs typeface="Times New Roman" panose="02020603050405020304" pitchFamily="18" charset="0"/>
                        </a:rPr>
                      </a:br>
                      <a:r>
                        <a:rPr lang="en-US" sz="1400" i="0">
                          <a:effectLst/>
                          <a:latin typeface="+mn-lt"/>
                          <a:ea typeface="SimSun" panose="02010600030101010101" pitchFamily="2" charset="-122"/>
                          <a:cs typeface="Times New Roman" panose="02020603050405020304" pitchFamily="18" charset="0"/>
                        </a:rPr>
                        <a:t>production level</a:t>
                      </a:r>
                      <a:endParaRPr lang="en-GB" sz="1400" i="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245160484"/>
                  </a:ext>
                </a:extLst>
              </a:tr>
              <a:tr h="691051">
                <a:tc>
                  <a:txBody>
                    <a:bodyPr/>
                    <a:lstStyle/>
                    <a:p>
                      <a:pPr marL="285750" indent="-285750" algn="l">
                        <a:lnSpc>
                          <a:spcPts val="2000"/>
                        </a:lnSpc>
                        <a:spcAft>
                          <a:spcPts val="600"/>
                        </a:spcAft>
                        <a:buFont typeface="Wingdings" panose="05000000000000000000" pitchFamily="2" charset="2"/>
                        <a:buChar char="v"/>
                      </a:pPr>
                      <a:r>
                        <a:rPr lang="en-US" sz="1600" b="0">
                          <a:effectLst/>
                          <a:latin typeface="+mn-lt"/>
                          <a:ea typeface="SimSun" panose="02010600030101010101" pitchFamily="2" charset="-122"/>
                          <a:cs typeface="Times New Roman" panose="02020603050405020304" pitchFamily="18" charset="0"/>
                        </a:rPr>
                        <a:t>Combination of grazing and hay/silage produced </a:t>
                      </a:r>
                      <a:br>
                        <a:rPr lang="en-US" sz="1600" b="0">
                          <a:effectLst/>
                          <a:latin typeface="+mn-lt"/>
                          <a:ea typeface="SimSun" panose="02010600030101010101" pitchFamily="2" charset="-122"/>
                          <a:cs typeface="Times New Roman" panose="02020603050405020304" pitchFamily="18" charset="0"/>
                        </a:rPr>
                      </a:br>
                      <a:r>
                        <a:rPr lang="en-US" sz="1600" b="0">
                          <a:effectLst/>
                          <a:latin typeface="+mn-lt"/>
                          <a:ea typeface="SimSun" panose="02010600030101010101" pitchFamily="2" charset="-122"/>
                          <a:cs typeface="Times New Roman" panose="02020603050405020304" pitchFamily="18" charset="0"/>
                        </a:rPr>
                        <a:t>on the farm.</a:t>
                      </a:r>
                      <a:endParaRPr lang="en-GB" sz="16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400" i="0">
                          <a:effectLst/>
                          <a:latin typeface="+mn-lt"/>
                          <a:ea typeface="SimSun" panose="02010600030101010101" pitchFamily="2" charset="-122"/>
                          <a:cs typeface="Times New Roman" panose="02020603050405020304" pitchFamily="18" charset="0"/>
                        </a:rPr>
                        <a:t>for farms with low to middle </a:t>
                      </a:r>
                      <a:br>
                        <a:rPr lang="en-US" sz="1400" i="0">
                          <a:effectLst/>
                          <a:latin typeface="+mn-lt"/>
                          <a:ea typeface="SimSun" panose="02010600030101010101" pitchFamily="2" charset="-122"/>
                          <a:cs typeface="Times New Roman" panose="02020603050405020304" pitchFamily="18" charset="0"/>
                        </a:rPr>
                      </a:br>
                      <a:r>
                        <a:rPr lang="en-US" sz="1400" i="0">
                          <a:effectLst/>
                          <a:latin typeface="+mn-lt"/>
                          <a:ea typeface="SimSun" panose="02010600030101010101" pitchFamily="2" charset="-122"/>
                          <a:cs typeface="Times New Roman" panose="02020603050405020304" pitchFamily="18" charset="0"/>
                        </a:rPr>
                        <a:t>production level</a:t>
                      </a:r>
                      <a:endParaRPr lang="en-GB" sz="1400" i="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558276840"/>
                  </a:ext>
                </a:extLst>
              </a:tr>
              <a:tr h="1019033">
                <a:tc>
                  <a:txBody>
                    <a:bodyPr/>
                    <a:lstStyle/>
                    <a:p>
                      <a:pPr marL="285750" indent="-285750" algn="l">
                        <a:lnSpc>
                          <a:spcPts val="2000"/>
                        </a:lnSpc>
                        <a:spcAft>
                          <a:spcPts val="600"/>
                        </a:spcAft>
                        <a:buFont typeface="Wingdings" panose="05000000000000000000" pitchFamily="2" charset="2"/>
                        <a:buChar char="v"/>
                      </a:pPr>
                      <a:r>
                        <a:rPr lang="en-US" sz="1600" b="0">
                          <a:effectLst/>
                          <a:latin typeface="+mn-lt"/>
                          <a:ea typeface="SimSun" panose="02010600030101010101" pitchFamily="2" charset="-122"/>
                          <a:cs typeface="Times New Roman" panose="02020603050405020304" pitchFamily="18" charset="0"/>
                        </a:rPr>
                        <a:t>Cattle fed mainly on pasture/high-quality grass-lands during vegetation periods and with own-produced preserved forage during the dry season.</a:t>
                      </a:r>
                      <a:endParaRPr lang="en-GB" sz="16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400" i="0">
                          <a:effectLst/>
                          <a:latin typeface="+mn-lt"/>
                          <a:ea typeface="SimSun" panose="02010600030101010101" pitchFamily="2" charset="-122"/>
                          <a:cs typeface="Times New Roman" panose="02020603050405020304" pitchFamily="18" charset="0"/>
                        </a:rPr>
                        <a:t>for farms with middle to high production level</a:t>
                      </a:r>
                      <a:endParaRPr lang="en-GB" sz="1400" i="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4207603612"/>
                  </a:ext>
                </a:extLst>
              </a:tr>
              <a:tr h="691051">
                <a:tc>
                  <a:txBody>
                    <a:bodyPr/>
                    <a:lstStyle/>
                    <a:p>
                      <a:pPr marL="285750" indent="-285750" algn="l">
                        <a:lnSpc>
                          <a:spcPts val="2000"/>
                        </a:lnSpc>
                        <a:spcAft>
                          <a:spcPts val="600"/>
                        </a:spcAft>
                        <a:buFont typeface="Wingdings" panose="05000000000000000000" pitchFamily="2" charset="2"/>
                        <a:buChar char="v"/>
                      </a:pPr>
                      <a:r>
                        <a:rPr lang="en-US" sz="1600" b="0">
                          <a:effectLst/>
                          <a:latin typeface="+mn-lt"/>
                          <a:ea typeface="SimSun" panose="02010600030101010101" pitchFamily="2" charset="-122"/>
                          <a:cs typeface="Times New Roman" panose="02020603050405020304" pitchFamily="18" charset="0"/>
                        </a:rPr>
                        <a:t>Combination of low-quality grasslands and little purchased or own-produced forages.</a:t>
                      </a:r>
                      <a:endParaRPr lang="en-GB" sz="16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9CC97D"/>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400" i="0">
                          <a:effectLst/>
                          <a:latin typeface="+mn-lt"/>
                          <a:ea typeface="SimSun" panose="02010600030101010101" pitchFamily="2" charset="-122"/>
                          <a:cs typeface="Times New Roman" panose="02020603050405020304" pitchFamily="18" charset="0"/>
                        </a:rPr>
                        <a:t>for farms with low production level</a:t>
                      </a:r>
                      <a:endParaRPr lang="en-GB" sz="1400" i="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FF6EA"/>
                    </a:solidFill>
                  </a:tcPr>
                </a:tc>
                <a:extLst>
                  <a:ext uri="{0D108BD9-81ED-4DB2-BD59-A6C34878D82A}">
                    <a16:rowId xmlns:a16="http://schemas.microsoft.com/office/drawing/2014/main" val="2766498717"/>
                  </a:ext>
                </a:extLst>
              </a:tr>
              <a:tr h="691051">
                <a:tc>
                  <a:txBody>
                    <a:bodyPr/>
                    <a:lstStyle/>
                    <a:p>
                      <a:pPr marL="285750" indent="-285750" algn="l">
                        <a:lnSpc>
                          <a:spcPts val="2000"/>
                        </a:lnSpc>
                        <a:spcAft>
                          <a:spcPts val="600"/>
                        </a:spcAft>
                        <a:buFont typeface="Wingdings" panose="05000000000000000000" pitchFamily="2" charset="2"/>
                        <a:buChar char="v"/>
                      </a:pPr>
                      <a:r>
                        <a:rPr lang="en-US" sz="1600" b="0">
                          <a:effectLst/>
                          <a:latin typeface="+mn-lt"/>
                          <a:ea typeface="SimSun" panose="02010600030101010101" pitchFamily="2" charset="-122"/>
                          <a:cs typeface="Times New Roman" panose="02020603050405020304" pitchFamily="18" charset="0"/>
                        </a:rPr>
                        <a:t>Combination of own-produced forages and little purchased energy/protein concentrates.</a:t>
                      </a:r>
                      <a:endParaRPr lang="en-GB" sz="16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FFCD3F"/>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400" i="0">
                          <a:effectLst/>
                          <a:latin typeface="+mn-lt"/>
                          <a:ea typeface="SimSun" panose="02010600030101010101" pitchFamily="2" charset="-122"/>
                          <a:cs typeface="Times New Roman" panose="02020603050405020304" pitchFamily="18" charset="0"/>
                        </a:rPr>
                        <a:t>for farms with middle to high production level</a:t>
                      </a:r>
                      <a:endParaRPr lang="en-GB" sz="1400" i="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FFF0C5"/>
                    </a:solidFill>
                  </a:tcPr>
                </a:tc>
                <a:extLst>
                  <a:ext uri="{0D108BD9-81ED-4DB2-BD59-A6C34878D82A}">
                    <a16:rowId xmlns:a16="http://schemas.microsoft.com/office/drawing/2014/main" val="3127340920"/>
                  </a:ext>
                </a:extLst>
              </a:tr>
              <a:tr h="691051">
                <a:tc>
                  <a:txBody>
                    <a:bodyPr/>
                    <a:lstStyle/>
                    <a:p>
                      <a:pPr marL="285750" indent="-285750" algn="l">
                        <a:lnSpc>
                          <a:spcPts val="2000"/>
                        </a:lnSpc>
                        <a:spcAft>
                          <a:spcPts val="600"/>
                        </a:spcAft>
                        <a:buFont typeface="Wingdings" panose="05000000000000000000" pitchFamily="2" charset="2"/>
                        <a:buChar char="v"/>
                      </a:pPr>
                      <a:r>
                        <a:rPr lang="en-US" sz="1600" b="0">
                          <a:effectLst/>
                          <a:latin typeface="+mn-lt"/>
                          <a:ea typeface="SimSun" panose="02010600030101010101" pitchFamily="2" charset="-122"/>
                          <a:cs typeface="Times New Roman" panose="02020603050405020304" pitchFamily="18" charset="0"/>
                        </a:rPr>
                        <a:t>Feeding is based mainly on energy/protein rich roughage and a high part of concentrates (&gt;40 %) </a:t>
                      </a:r>
                      <a:endParaRPr lang="en-GB" sz="1600" b="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EE8640"/>
                    </a:solidFill>
                  </a:tcPr>
                </a:tc>
                <a:tc>
                  <a:txBody>
                    <a:bodyPr/>
                    <a:lstStyle/>
                    <a:p>
                      <a:pPr marL="285750" marR="0" lvl="0" indent="-285750" algn="l" defTabSz="457200" rtl="0" eaLnBrk="1" fontAlgn="auto" latinLnBrk="0" hangingPunct="1">
                        <a:lnSpc>
                          <a:spcPts val="2000"/>
                        </a:lnSpc>
                        <a:spcBef>
                          <a:spcPts val="0"/>
                        </a:spcBef>
                        <a:spcAft>
                          <a:spcPts val="600"/>
                        </a:spcAft>
                        <a:buClrTx/>
                        <a:buSzTx/>
                        <a:buFont typeface="Wingdings" panose="05000000000000000000" pitchFamily="2" charset="2"/>
                        <a:buChar char="à"/>
                        <a:tabLst/>
                        <a:defRPr/>
                      </a:pPr>
                      <a:r>
                        <a:rPr lang="en-US" sz="1400" i="0">
                          <a:effectLst/>
                          <a:latin typeface="+mn-lt"/>
                          <a:ea typeface="SimSun" panose="02010600030101010101" pitchFamily="2" charset="-122"/>
                          <a:cs typeface="Times New Roman" panose="02020603050405020304" pitchFamily="18" charset="0"/>
                        </a:rPr>
                        <a:t>for farms with high production level </a:t>
                      </a:r>
                      <a:br>
                        <a:rPr lang="en-US" sz="1400" i="0">
                          <a:effectLst/>
                          <a:latin typeface="+mn-lt"/>
                          <a:ea typeface="SimSun" panose="02010600030101010101" pitchFamily="2" charset="-122"/>
                          <a:cs typeface="Times New Roman" panose="02020603050405020304" pitchFamily="18" charset="0"/>
                        </a:rPr>
                      </a:br>
                      <a:r>
                        <a:rPr lang="en-US" sz="1400" i="0">
                          <a:effectLst/>
                          <a:latin typeface="+mn-lt"/>
                          <a:ea typeface="SimSun" panose="02010600030101010101" pitchFamily="2" charset="-122"/>
                          <a:cs typeface="Times New Roman" panose="02020603050405020304" pitchFamily="18" charset="0"/>
                        </a:rPr>
                        <a:t>(as done in feedlots)</a:t>
                      </a:r>
                      <a:endParaRPr lang="en-GB" sz="1400" i="0">
                        <a:effectLst/>
                        <a:latin typeface="+mn-lt"/>
                        <a:ea typeface="SimSun" panose="02010600030101010101" pitchFamily="2" charset="-122"/>
                        <a:cs typeface="Times New Roman" panose="02020603050405020304" pitchFamily="18" charset="0"/>
                      </a:endParaRPr>
                    </a:p>
                  </a:txBody>
                  <a:tcPr marL="63343" marR="63343" marT="63343" marB="63343">
                    <a:lnL w="12700" cap="flat" cmpd="sng" algn="ctr">
                      <a:solidFill>
                        <a:srgbClr val="006C86"/>
                      </a:solidFill>
                      <a:prstDash val="solid"/>
                      <a:round/>
                      <a:headEnd type="none" w="med" len="med"/>
                      <a:tailEnd type="none" w="med" len="med"/>
                    </a:lnL>
                    <a:lnR w="12700" cap="flat" cmpd="sng" algn="ctr">
                      <a:solidFill>
                        <a:srgbClr val="006C86"/>
                      </a:solidFill>
                      <a:prstDash val="solid"/>
                      <a:round/>
                      <a:headEnd type="none" w="med" len="med"/>
                      <a:tailEnd type="none" w="med" len="med"/>
                    </a:lnR>
                    <a:lnT w="12700" cap="flat" cmpd="sng" algn="ctr">
                      <a:solidFill>
                        <a:srgbClr val="006C86"/>
                      </a:solidFill>
                      <a:prstDash val="solid"/>
                      <a:round/>
                      <a:headEnd type="none" w="med" len="med"/>
                      <a:tailEnd type="none" w="med" len="med"/>
                    </a:lnT>
                    <a:lnB w="12700" cap="flat" cmpd="sng" algn="ctr">
                      <a:solidFill>
                        <a:srgbClr val="006C86"/>
                      </a:solidFill>
                      <a:prstDash val="solid"/>
                      <a:round/>
                      <a:headEnd type="none" w="med" len="med"/>
                      <a:tailEnd type="none" w="med" len="med"/>
                    </a:lnB>
                    <a:solidFill>
                      <a:srgbClr val="F9D5BD"/>
                    </a:solidFill>
                  </a:tcPr>
                </a:tc>
                <a:extLst>
                  <a:ext uri="{0D108BD9-81ED-4DB2-BD59-A6C34878D82A}">
                    <a16:rowId xmlns:a16="http://schemas.microsoft.com/office/drawing/2014/main" val="2162236733"/>
                  </a:ext>
                </a:extLst>
              </a:tr>
            </a:tbl>
          </a:graphicData>
        </a:graphic>
      </p:graphicFrame>
      <p:sp>
        <p:nvSpPr>
          <p:cNvPr id="3" name="Textfeld 2">
            <a:extLst>
              <a:ext uri="{FF2B5EF4-FFF2-40B4-BE49-F238E27FC236}">
                <a16:creationId xmlns:a16="http://schemas.microsoft.com/office/drawing/2014/main" id="{831BFCB7-8D3E-4DD4-A90C-D8CE0940B164}"/>
              </a:ext>
            </a:extLst>
          </p:cNvPr>
          <p:cNvSpPr txBox="1"/>
          <p:nvPr/>
        </p:nvSpPr>
        <p:spPr>
          <a:xfrm>
            <a:off x="611560" y="1034827"/>
            <a:ext cx="7809317" cy="461665"/>
          </a:xfrm>
          <a:prstGeom prst="rect">
            <a:avLst/>
          </a:prstGeom>
          <a:noFill/>
        </p:spPr>
        <p:txBody>
          <a:bodyPr wrap="none" rtlCol="0">
            <a:spAutoFit/>
          </a:bodyPr>
          <a:lstStyle/>
          <a:p>
            <a:r>
              <a:rPr lang="en-US" sz="1200" b="0" dirty="0">
                <a:ln w="9525" cap="rnd" cmpd="sng" algn="ctr">
                  <a:solidFill>
                    <a:srgbClr val="A9D18E"/>
                  </a:solidFill>
                  <a:prstDash val="solid"/>
                  <a:bevel/>
                </a:ln>
                <a:ea typeface="SimSun" panose="02010600030101010101" pitchFamily="2" charset="-122"/>
                <a:cs typeface="Times New Roman" panose="02020603050405020304" pitchFamily="18" charset="0"/>
              </a:rPr>
              <a:t>Green </a:t>
            </a:r>
            <a:r>
              <a:rPr lang="en-US" sz="1200" b="0" dirty="0">
                <a:ea typeface="SimSun" panose="02010600030101010101" pitchFamily="2" charset="-122"/>
                <a:cs typeface="Times New Roman" panose="02020603050405020304" pitchFamily="18" charset="0"/>
              </a:rPr>
              <a:t>= fits well with organic principles   </a:t>
            </a:r>
            <a:r>
              <a:rPr lang="en-US" sz="1200" b="0" dirty="0">
                <a:ln w="9525" cap="rnd" cmpd="sng" algn="ctr">
                  <a:solidFill>
                    <a:srgbClr val="FFD966"/>
                  </a:solidFill>
                  <a:prstDash val="solid"/>
                  <a:bevel/>
                </a:ln>
                <a:ea typeface="SimSun" panose="02010600030101010101" pitchFamily="2" charset="-122"/>
                <a:cs typeface="Times New Roman" panose="02020603050405020304" pitchFamily="18" charset="0"/>
              </a:rPr>
              <a:t>Yellow </a:t>
            </a:r>
            <a:r>
              <a:rPr lang="en-US" sz="1200" b="0" dirty="0">
                <a:ea typeface="SimSun" panose="02010600030101010101" pitchFamily="2" charset="-122"/>
                <a:cs typeface="Times New Roman" panose="02020603050405020304" pitchFamily="18" charset="0"/>
              </a:rPr>
              <a:t>= can fit with organic production   </a:t>
            </a:r>
            <a:r>
              <a:rPr lang="en-US" sz="1200" b="0" dirty="0">
                <a:ln w="9525" cap="rnd" cmpd="sng" algn="ctr">
                  <a:solidFill>
                    <a:srgbClr val="FF0000"/>
                  </a:solidFill>
                  <a:prstDash val="solid"/>
                  <a:bevel/>
                </a:ln>
                <a:ea typeface="SimSun" panose="02010600030101010101" pitchFamily="2" charset="-122"/>
                <a:cs typeface="Times New Roman" panose="02020603050405020304" pitchFamily="18" charset="0"/>
              </a:rPr>
              <a:t>Red </a:t>
            </a:r>
            <a:r>
              <a:rPr lang="en-US" sz="1200" b="0" dirty="0">
                <a:ea typeface="SimSun" panose="02010600030101010101" pitchFamily="2" charset="-122"/>
                <a:cs typeface="Times New Roman" panose="02020603050405020304" pitchFamily="18" charset="0"/>
              </a:rPr>
              <a:t>= does not fit with organic</a:t>
            </a:r>
            <a:endParaRPr lang="en-GB" sz="1200" b="0" dirty="0">
              <a:ea typeface="SimSun" panose="02010600030101010101" pitchFamily="2" charset="-122"/>
              <a:cs typeface="Times New Roman" panose="02020603050405020304" pitchFamily="18" charset="0"/>
            </a:endParaRPr>
          </a:p>
          <a:p>
            <a:endParaRPr lang="de-CH" sz="1200" b="0" dirty="0"/>
          </a:p>
        </p:txBody>
      </p:sp>
    </p:spTree>
    <p:extLst>
      <p:ext uri="{BB962C8B-B14F-4D97-AF65-F5344CB8AC3E}">
        <p14:creationId xmlns:p14="http://schemas.microsoft.com/office/powerpoint/2010/main" val="26371375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ihandform: Form 30">
            <a:extLst>
              <a:ext uri="{FF2B5EF4-FFF2-40B4-BE49-F238E27FC236}">
                <a16:creationId xmlns:a16="http://schemas.microsoft.com/office/drawing/2014/main" id="{D5E87815-FA73-40A2-891D-9C80D772F2C5}"/>
              </a:ext>
            </a:extLst>
          </p:cNvPr>
          <p:cNvSpPr/>
          <p:nvPr/>
        </p:nvSpPr>
        <p:spPr bwMode="auto">
          <a:xfrm>
            <a:off x="5196873" y="3006619"/>
            <a:ext cx="1857678" cy="1000826"/>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2" name="Freihandform: Form 31">
            <a:extLst>
              <a:ext uri="{FF2B5EF4-FFF2-40B4-BE49-F238E27FC236}">
                <a16:creationId xmlns:a16="http://schemas.microsoft.com/office/drawing/2014/main" id="{1C99733B-5E0D-47CF-BD74-408168E5E02E}"/>
              </a:ext>
            </a:extLst>
          </p:cNvPr>
          <p:cNvSpPr/>
          <p:nvPr/>
        </p:nvSpPr>
        <p:spPr bwMode="auto">
          <a:xfrm>
            <a:off x="5009176" y="3006619"/>
            <a:ext cx="2032560" cy="1592080"/>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9" name="Freihandform: Form 28">
            <a:extLst>
              <a:ext uri="{FF2B5EF4-FFF2-40B4-BE49-F238E27FC236}">
                <a16:creationId xmlns:a16="http://schemas.microsoft.com/office/drawing/2014/main" id="{DFF63296-DFAC-4EC7-AD89-73407751485C}"/>
              </a:ext>
            </a:extLst>
          </p:cNvPr>
          <p:cNvSpPr/>
          <p:nvPr/>
        </p:nvSpPr>
        <p:spPr bwMode="auto">
          <a:xfrm>
            <a:off x="5305362" y="2990239"/>
            <a:ext cx="1736373" cy="382857"/>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7" name="Freihandform: Form 26">
            <a:extLst>
              <a:ext uri="{FF2B5EF4-FFF2-40B4-BE49-F238E27FC236}">
                <a16:creationId xmlns:a16="http://schemas.microsoft.com/office/drawing/2014/main" id="{4144E62D-F4B2-414B-9AF7-1D3386374293}"/>
              </a:ext>
            </a:extLst>
          </p:cNvPr>
          <p:cNvSpPr/>
          <p:nvPr/>
        </p:nvSpPr>
        <p:spPr bwMode="auto">
          <a:xfrm>
            <a:off x="2418460" y="4962614"/>
            <a:ext cx="3332860" cy="369129"/>
          </a:xfrm>
          <a:custGeom>
            <a:avLst/>
            <a:gdLst>
              <a:gd name="connsiteX0" fmla="*/ 0 w 3332860"/>
              <a:gd name="connsiteY0" fmla="*/ 367469 h 369129"/>
              <a:gd name="connsiteX1" fmla="*/ 1435693 w 3332860"/>
              <a:gd name="connsiteY1" fmla="*/ 350378 h 369129"/>
              <a:gd name="connsiteX2" fmla="*/ 2632104 w 3332860"/>
              <a:gd name="connsiteY2" fmla="*/ 341832 h 369129"/>
              <a:gd name="connsiteX3" fmla="*/ 3332860 w 3332860"/>
              <a:gd name="connsiteY3" fmla="*/ 0 h 369129"/>
            </a:gdLst>
            <a:ahLst/>
            <a:cxnLst>
              <a:cxn ang="0">
                <a:pos x="connsiteX0" y="connsiteY0"/>
              </a:cxn>
              <a:cxn ang="0">
                <a:pos x="connsiteX1" y="connsiteY1"/>
              </a:cxn>
              <a:cxn ang="0">
                <a:pos x="connsiteX2" y="connsiteY2"/>
              </a:cxn>
              <a:cxn ang="0">
                <a:pos x="connsiteX3" y="connsiteY3"/>
              </a:cxn>
            </a:cxnLst>
            <a:rect l="l" t="t" r="r" b="b"/>
            <a:pathLst>
              <a:path w="3332860" h="369129">
                <a:moveTo>
                  <a:pt x="0" y="367469"/>
                </a:moveTo>
                <a:lnTo>
                  <a:pt x="1435693" y="350378"/>
                </a:lnTo>
                <a:cubicBezTo>
                  <a:pt x="1874377" y="346105"/>
                  <a:pt x="2315910" y="400228"/>
                  <a:pt x="2632104" y="341832"/>
                </a:cubicBezTo>
                <a:cubicBezTo>
                  <a:pt x="2948299" y="283436"/>
                  <a:pt x="3140579" y="141718"/>
                  <a:pt x="3332860" y="0"/>
                </a:cubicBez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6" name="Freihandform: Form 25">
            <a:extLst>
              <a:ext uri="{FF2B5EF4-FFF2-40B4-BE49-F238E27FC236}">
                <a16:creationId xmlns:a16="http://schemas.microsoft.com/office/drawing/2014/main" id="{3B2BC6E0-2956-4204-BD80-BC4D73EED191}"/>
              </a:ext>
            </a:extLst>
          </p:cNvPr>
          <p:cNvSpPr/>
          <p:nvPr/>
        </p:nvSpPr>
        <p:spPr bwMode="auto">
          <a:xfrm>
            <a:off x="2356685" y="4346900"/>
            <a:ext cx="3394636" cy="690330"/>
          </a:xfrm>
          <a:custGeom>
            <a:avLst/>
            <a:gdLst>
              <a:gd name="connsiteX0" fmla="*/ 0 w 3196127"/>
              <a:gd name="connsiteY0" fmla="*/ 21214 h 659851"/>
              <a:gd name="connsiteX1" fmla="*/ 1324598 w 3196127"/>
              <a:gd name="connsiteY1" fmla="*/ 29759 h 659851"/>
              <a:gd name="connsiteX2" fmla="*/ 2461188 w 3196127"/>
              <a:gd name="connsiteY2" fmla="*/ 46851 h 659851"/>
              <a:gd name="connsiteX3" fmla="*/ 2384276 w 3196127"/>
              <a:gd name="connsiteY3" fmla="*/ 610873 h 659851"/>
              <a:gd name="connsiteX4" fmla="*/ 3196127 w 3196127"/>
              <a:gd name="connsiteY4" fmla="*/ 593782 h 659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127" h="659851">
                <a:moveTo>
                  <a:pt x="0" y="21214"/>
                </a:moveTo>
                <a:lnTo>
                  <a:pt x="1324598" y="29759"/>
                </a:lnTo>
                <a:cubicBezTo>
                  <a:pt x="1734796" y="34032"/>
                  <a:pt x="2284575" y="-50001"/>
                  <a:pt x="2461188" y="46851"/>
                </a:cubicBezTo>
                <a:cubicBezTo>
                  <a:pt x="2637801" y="143703"/>
                  <a:pt x="2261786" y="519718"/>
                  <a:pt x="2384276" y="610873"/>
                </a:cubicBezTo>
                <a:cubicBezTo>
                  <a:pt x="2506766" y="702028"/>
                  <a:pt x="2851446" y="647905"/>
                  <a:pt x="3196127" y="593782"/>
                </a:cubicBez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Freihandform: Form 24">
            <a:extLst>
              <a:ext uri="{FF2B5EF4-FFF2-40B4-BE49-F238E27FC236}">
                <a16:creationId xmlns:a16="http://schemas.microsoft.com/office/drawing/2014/main" id="{5373BC15-890B-41D5-8CFE-4CFFAC325858}"/>
              </a:ext>
            </a:extLst>
          </p:cNvPr>
          <p:cNvSpPr/>
          <p:nvPr/>
        </p:nvSpPr>
        <p:spPr bwMode="auto">
          <a:xfrm>
            <a:off x="2363131" y="3636103"/>
            <a:ext cx="3362551" cy="1416689"/>
          </a:xfrm>
          <a:custGeom>
            <a:avLst/>
            <a:gdLst>
              <a:gd name="connsiteX0" fmla="*/ 0 w 3102123"/>
              <a:gd name="connsiteY0" fmla="*/ 8667 h 1440535"/>
              <a:gd name="connsiteX1" fmla="*/ 1777525 w 3102123"/>
              <a:gd name="connsiteY1" fmla="*/ 17213 h 1440535"/>
              <a:gd name="connsiteX2" fmla="*/ 2427005 w 3102123"/>
              <a:gd name="connsiteY2" fmla="*/ 25759 h 1440535"/>
              <a:gd name="connsiteX3" fmla="*/ 2606467 w 3102123"/>
              <a:gd name="connsiteY3" fmla="*/ 341953 h 1440535"/>
              <a:gd name="connsiteX4" fmla="*/ 2546647 w 3102123"/>
              <a:gd name="connsiteY4" fmla="*/ 1333265 h 1440535"/>
              <a:gd name="connsiteX5" fmla="*/ 3102123 w 3102123"/>
              <a:gd name="connsiteY5" fmla="*/ 1367449 h 144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2123" h="1440535">
                <a:moveTo>
                  <a:pt x="0" y="8667"/>
                </a:moveTo>
                <a:lnTo>
                  <a:pt x="1777525" y="17213"/>
                </a:lnTo>
                <a:cubicBezTo>
                  <a:pt x="2182026" y="20062"/>
                  <a:pt x="2288848" y="-28364"/>
                  <a:pt x="2427005" y="25759"/>
                </a:cubicBezTo>
                <a:cubicBezTo>
                  <a:pt x="2565162" y="79882"/>
                  <a:pt x="2586527" y="124035"/>
                  <a:pt x="2606467" y="341953"/>
                </a:cubicBezTo>
                <a:cubicBezTo>
                  <a:pt x="2626407" y="559871"/>
                  <a:pt x="2464038" y="1162349"/>
                  <a:pt x="2546647" y="1333265"/>
                </a:cubicBezTo>
                <a:cubicBezTo>
                  <a:pt x="2629256" y="1504181"/>
                  <a:pt x="2865689" y="1435815"/>
                  <a:pt x="3102123" y="1367449"/>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4" name="Freihandform: Form 23">
            <a:extLst>
              <a:ext uri="{FF2B5EF4-FFF2-40B4-BE49-F238E27FC236}">
                <a16:creationId xmlns:a16="http://schemas.microsoft.com/office/drawing/2014/main" id="{AACC778D-0177-44FB-92BE-4BF98762B720}"/>
              </a:ext>
            </a:extLst>
          </p:cNvPr>
          <p:cNvSpPr/>
          <p:nvPr/>
        </p:nvSpPr>
        <p:spPr bwMode="auto">
          <a:xfrm>
            <a:off x="2403632" y="2854334"/>
            <a:ext cx="3371370" cy="2214838"/>
          </a:xfrm>
          <a:custGeom>
            <a:avLst/>
            <a:gdLst>
              <a:gd name="connsiteX0" fmla="*/ 0 w 3093578"/>
              <a:gd name="connsiteY0" fmla="*/ 11585 h 2237500"/>
              <a:gd name="connsiteX1" fmla="*/ 1478423 w 3093578"/>
              <a:gd name="connsiteY1" fmla="*/ 37222 h 2237500"/>
              <a:gd name="connsiteX2" fmla="*/ 2486827 w 3093578"/>
              <a:gd name="connsiteY2" fmla="*/ 54314 h 2237500"/>
              <a:gd name="connsiteX3" fmla="*/ 2666288 w 3093578"/>
              <a:gd name="connsiteY3" fmla="*/ 729432 h 2237500"/>
              <a:gd name="connsiteX4" fmla="*/ 2640651 w 3093578"/>
              <a:gd name="connsiteY4" fmla="*/ 2079667 h 2237500"/>
              <a:gd name="connsiteX5" fmla="*/ 3093578 w 3093578"/>
              <a:gd name="connsiteY5" fmla="*/ 2156579 h 223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578" h="2237500">
                <a:moveTo>
                  <a:pt x="0" y="11585"/>
                </a:moveTo>
                <a:lnTo>
                  <a:pt x="1478423" y="37222"/>
                </a:lnTo>
                <a:cubicBezTo>
                  <a:pt x="1892894" y="44343"/>
                  <a:pt x="2288850" y="-61054"/>
                  <a:pt x="2486827" y="54314"/>
                </a:cubicBezTo>
                <a:cubicBezTo>
                  <a:pt x="2684804" y="169682"/>
                  <a:pt x="2640651" y="391873"/>
                  <a:pt x="2666288" y="729432"/>
                </a:cubicBezTo>
                <a:cubicBezTo>
                  <a:pt x="2691925" y="1066991"/>
                  <a:pt x="2569436" y="1841809"/>
                  <a:pt x="2640651" y="2079667"/>
                </a:cubicBezTo>
                <a:cubicBezTo>
                  <a:pt x="2711866" y="2317525"/>
                  <a:pt x="2902722" y="2237052"/>
                  <a:pt x="3093578" y="2156579"/>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2" name="Freihandform: Form 21">
            <a:extLst>
              <a:ext uri="{FF2B5EF4-FFF2-40B4-BE49-F238E27FC236}">
                <a16:creationId xmlns:a16="http://schemas.microsoft.com/office/drawing/2014/main" id="{6BC67019-EB26-4DD4-B75C-E41FFA634819}"/>
              </a:ext>
            </a:extLst>
          </p:cNvPr>
          <p:cNvSpPr/>
          <p:nvPr/>
        </p:nvSpPr>
        <p:spPr bwMode="auto">
          <a:xfrm>
            <a:off x="2489453" y="1792951"/>
            <a:ext cx="3285549" cy="3174515"/>
          </a:xfrm>
          <a:custGeom>
            <a:avLst/>
            <a:gdLst>
              <a:gd name="connsiteX0" fmla="*/ 0 w 2999574"/>
              <a:gd name="connsiteY0" fmla="*/ 140646 h 3273260"/>
              <a:gd name="connsiteX1" fmla="*/ 2324456 w 2999574"/>
              <a:gd name="connsiteY1" fmla="*/ 132100 h 3273260"/>
              <a:gd name="connsiteX2" fmla="*/ 2563739 w 2999574"/>
              <a:gd name="connsiteY2" fmla="*/ 1533611 h 3273260"/>
              <a:gd name="connsiteX3" fmla="*/ 2555193 w 2999574"/>
              <a:gd name="connsiteY3" fmla="*/ 3003487 h 3273260"/>
              <a:gd name="connsiteX4" fmla="*/ 2999574 w 2999574"/>
              <a:gd name="connsiteY4" fmla="*/ 3268407 h 327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9574" h="3273260">
                <a:moveTo>
                  <a:pt x="0" y="140646"/>
                </a:moveTo>
                <a:cubicBezTo>
                  <a:pt x="948583" y="20292"/>
                  <a:pt x="1897166" y="-100061"/>
                  <a:pt x="2324456" y="132100"/>
                </a:cubicBezTo>
                <a:cubicBezTo>
                  <a:pt x="2751746" y="364261"/>
                  <a:pt x="2525283" y="1055046"/>
                  <a:pt x="2563739" y="1533611"/>
                </a:cubicBezTo>
                <a:cubicBezTo>
                  <a:pt x="2602195" y="2012176"/>
                  <a:pt x="2482554" y="2714354"/>
                  <a:pt x="2555193" y="3003487"/>
                </a:cubicBezTo>
                <a:cubicBezTo>
                  <a:pt x="2627832" y="3292620"/>
                  <a:pt x="2813703" y="3280513"/>
                  <a:pt x="2999574" y="3268407"/>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828FD6BD-4345-43CD-AB1F-804685D18CA0}"/>
              </a:ext>
            </a:extLst>
          </p:cNvPr>
          <p:cNvSpPr>
            <a:spLocks noGrp="1"/>
          </p:cNvSpPr>
          <p:nvPr>
            <p:ph type="title"/>
          </p:nvPr>
        </p:nvSpPr>
        <p:spPr/>
        <p:txBody>
          <a:bodyPr/>
          <a:lstStyle/>
          <a:p>
            <a:r>
              <a:rPr lang="en-US"/>
              <a:t>Factors influencing nutrient requirements</a:t>
            </a:r>
            <a:endParaRPr lang="en-GB"/>
          </a:p>
        </p:txBody>
      </p:sp>
      <p:sp>
        <p:nvSpPr>
          <p:cNvPr id="4" name="Textfeld 3">
            <a:extLst>
              <a:ext uri="{FF2B5EF4-FFF2-40B4-BE49-F238E27FC236}">
                <a16:creationId xmlns:a16="http://schemas.microsoft.com/office/drawing/2014/main" id="{8CEF6D9D-2FBC-4ED0-A8E9-76921C83CDE6}"/>
              </a:ext>
            </a:extLst>
          </p:cNvPr>
          <p:cNvSpPr txBox="1"/>
          <p:nvPr/>
        </p:nvSpPr>
        <p:spPr>
          <a:xfrm>
            <a:off x="289730" y="1503668"/>
            <a:ext cx="2776199" cy="630942"/>
          </a:xfrm>
          <a:prstGeom prst="rect">
            <a:avLst/>
          </a:prstGeom>
          <a:solidFill>
            <a:srgbClr val="99CC00"/>
          </a:solidFill>
        </p:spPr>
        <p:txBody>
          <a:bodyPr wrap="square" lIns="91440" tIns="45720" rIns="91440" bIns="45720" rtlCol="0" anchor="t">
            <a:spAutoFit/>
          </a:bodyPr>
          <a:lstStyle/>
          <a:p>
            <a:r>
              <a:rPr lang="de-CH" sz="1400" dirty="0">
                <a:solidFill>
                  <a:schemeClr val="bg2"/>
                </a:solidFill>
                <a:latin typeface="Arial"/>
                <a:cs typeface="Arial"/>
              </a:rPr>
              <a:t>Young </a:t>
            </a:r>
            <a:r>
              <a:rPr lang="de-CH" sz="1400" u="sng" dirty="0" err="1">
                <a:solidFill>
                  <a:schemeClr val="bg2"/>
                </a:solidFill>
                <a:latin typeface="Arial"/>
                <a:cs typeface="Arial"/>
              </a:rPr>
              <a:t>grass</a:t>
            </a:r>
            <a:r>
              <a:rPr lang="de-CH" sz="1400" u="sng" dirty="0">
                <a:solidFill>
                  <a:schemeClr val="bg2"/>
                </a:solidFill>
                <a:latin typeface="Arial"/>
                <a:cs typeface="Arial"/>
              </a:rPr>
              <a:t>, </a:t>
            </a:r>
            <a:r>
              <a:rPr lang="de-CH" sz="1400" u="sng" dirty="0" err="1">
                <a:solidFill>
                  <a:schemeClr val="bg2"/>
                </a:solidFill>
                <a:latin typeface="Arial"/>
                <a:cs typeface="Arial"/>
              </a:rPr>
              <a:t>leaves</a:t>
            </a:r>
            <a:endParaRPr lang="de-CH" sz="1400" u="sng" dirty="0">
              <a:solidFill>
                <a:schemeClr val="bg2"/>
              </a:solidFill>
              <a:cs typeface="Arial"/>
            </a:endParaRPr>
          </a:p>
          <a:p>
            <a:r>
              <a:rPr lang="de-CH" sz="1050" b="0" dirty="0">
                <a:latin typeface="Arial"/>
                <a:cs typeface="Arial"/>
              </a:rPr>
              <a:t>(</a:t>
            </a:r>
            <a:r>
              <a:rPr lang="de-CH" sz="1050" b="0" dirty="0" err="1">
                <a:latin typeface="Arial"/>
                <a:cs typeface="Arial"/>
              </a:rPr>
              <a:t>Potatoes</a:t>
            </a:r>
            <a:r>
              <a:rPr lang="de-CH" sz="1050" b="0" dirty="0">
                <a:latin typeface="Arial"/>
                <a:cs typeface="Arial"/>
              </a:rPr>
              <a:t>, </a:t>
            </a:r>
            <a:r>
              <a:rPr lang="de-CH" sz="1050" b="0" dirty="0" err="1">
                <a:latin typeface="Arial"/>
                <a:cs typeface="Arial"/>
              </a:rPr>
              <a:t>molasses</a:t>
            </a:r>
            <a:r>
              <a:rPr lang="de-CH" sz="1050" b="0" dirty="0">
                <a:latin typeface="Arial"/>
                <a:cs typeface="Arial"/>
              </a:rPr>
              <a:t>, </a:t>
            </a:r>
            <a:r>
              <a:rPr lang="de-CH" sz="1050" b="0" dirty="0" err="1">
                <a:latin typeface="Arial"/>
                <a:cs typeface="Arial"/>
              </a:rPr>
              <a:t>sugar</a:t>
            </a:r>
            <a:r>
              <a:rPr lang="de-CH" sz="1050" b="0" dirty="0">
                <a:latin typeface="Arial"/>
                <a:cs typeface="Arial"/>
              </a:rPr>
              <a:t> </a:t>
            </a:r>
            <a:r>
              <a:rPr lang="de-CH" sz="1050" b="0" dirty="0" err="1">
                <a:latin typeface="Arial"/>
                <a:cs typeface="Arial"/>
              </a:rPr>
              <a:t>cane</a:t>
            </a:r>
            <a:r>
              <a:rPr lang="de-CH" sz="1050" b="0" dirty="0">
                <a:latin typeface="Arial"/>
                <a:cs typeface="Arial"/>
              </a:rPr>
              <a:t>, </a:t>
            </a:r>
            <a:r>
              <a:rPr lang="de-CH" sz="1050" b="0" dirty="0" err="1">
                <a:latin typeface="Arial"/>
                <a:cs typeface="Arial"/>
              </a:rPr>
              <a:t>oil</a:t>
            </a:r>
            <a:r>
              <a:rPr lang="de-CH" sz="1050" b="0" dirty="0">
                <a:latin typeface="Arial"/>
                <a:cs typeface="Arial"/>
              </a:rPr>
              <a:t> </a:t>
            </a:r>
            <a:r>
              <a:rPr lang="de-CH" sz="1050" b="0" dirty="0" err="1">
                <a:latin typeface="Arial"/>
                <a:cs typeface="Arial"/>
              </a:rPr>
              <a:t>seeds</a:t>
            </a:r>
            <a:r>
              <a:rPr lang="de-CH" sz="1050" b="0" dirty="0">
                <a:latin typeface="Arial"/>
                <a:cs typeface="Arial"/>
              </a:rPr>
              <a:t> etc.*)</a:t>
            </a:r>
          </a:p>
        </p:txBody>
      </p:sp>
      <p:sp>
        <p:nvSpPr>
          <p:cNvPr id="6" name="Textfeld 5">
            <a:extLst>
              <a:ext uri="{FF2B5EF4-FFF2-40B4-BE49-F238E27FC236}">
                <a16:creationId xmlns:a16="http://schemas.microsoft.com/office/drawing/2014/main" id="{1D669ED7-7480-4B1B-941D-077633AE3163}"/>
              </a:ext>
            </a:extLst>
          </p:cNvPr>
          <p:cNvSpPr txBox="1"/>
          <p:nvPr/>
        </p:nvSpPr>
        <p:spPr>
          <a:xfrm>
            <a:off x="279797" y="2297917"/>
            <a:ext cx="2786132" cy="846386"/>
          </a:xfrm>
          <a:prstGeom prst="rect">
            <a:avLst/>
          </a:prstGeom>
          <a:solidFill>
            <a:srgbClr val="99CC00"/>
          </a:solidFill>
        </p:spPr>
        <p:txBody>
          <a:bodyPr wrap="square" lIns="91440" tIns="45720" rIns="91440" bIns="45720" rtlCol="0" anchor="t">
            <a:spAutoFit/>
          </a:bodyPr>
          <a:lstStyle/>
          <a:p>
            <a:r>
              <a:rPr lang="de-CH" sz="1400" dirty="0">
                <a:solidFill>
                  <a:schemeClr val="bg2"/>
                </a:solidFill>
                <a:latin typeface="Arial"/>
                <a:cs typeface="Arial"/>
              </a:rPr>
              <a:t>Young </a:t>
            </a:r>
            <a:r>
              <a:rPr lang="de-CH" sz="1400" u="sng" dirty="0" err="1">
                <a:solidFill>
                  <a:schemeClr val="bg2"/>
                </a:solidFill>
                <a:latin typeface="Arial"/>
                <a:cs typeface="Arial"/>
              </a:rPr>
              <a:t>grass</a:t>
            </a:r>
            <a:r>
              <a:rPr lang="de-CH" sz="1400" u="sng" dirty="0">
                <a:solidFill>
                  <a:schemeClr val="bg2"/>
                </a:solidFill>
                <a:latin typeface="Arial"/>
                <a:cs typeface="Arial"/>
              </a:rPr>
              <a:t>, </a:t>
            </a:r>
            <a:r>
              <a:rPr lang="de-CH" sz="1400" u="sng" dirty="0" err="1">
                <a:solidFill>
                  <a:schemeClr val="bg2"/>
                </a:solidFill>
                <a:latin typeface="Arial"/>
                <a:cs typeface="Arial"/>
              </a:rPr>
              <a:t>leaves</a:t>
            </a:r>
            <a:endParaRPr lang="de-CH" sz="1400" u="sng" dirty="0">
              <a:solidFill>
                <a:schemeClr val="bg2"/>
              </a:solidFill>
              <a:latin typeface="Arial"/>
              <a:cs typeface="Arial"/>
            </a:endParaRPr>
          </a:p>
          <a:p>
            <a:r>
              <a:rPr lang="de-CH" sz="1400" dirty="0" err="1">
                <a:solidFill>
                  <a:schemeClr val="bg2"/>
                </a:solidFill>
                <a:latin typeface="Arial"/>
                <a:cs typeface="Arial"/>
              </a:rPr>
              <a:t>Legume</a:t>
            </a:r>
            <a:r>
              <a:rPr lang="de-CH" sz="1400" dirty="0">
                <a:solidFill>
                  <a:schemeClr val="bg2"/>
                </a:solidFill>
                <a:latin typeface="Arial"/>
                <a:cs typeface="Arial"/>
              </a:rPr>
              <a:t> </a:t>
            </a:r>
            <a:r>
              <a:rPr lang="de-CH" sz="1400" dirty="0" err="1">
                <a:solidFill>
                  <a:schemeClr val="bg2"/>
                </a:solidFill>
                <a:latin typeface="Arial"/>
                <a:cs typeface="Arial"/>
              </a:rPr>
              <a:t>forages</a:t>
            </a:r>
            <a:r>
              <a:rPr lang="de-CH" sz="1400" dirty="0">
                <a:solidFill>
                  <a:schemeClr val="bg2"/>
                </a:solidFill>
                <a:latin typeface="Arial"/>
                <a:cs typeface="Arial"/>
              </a:rPr>
              <a:t> </a:t>
            </a:r>
            <a:r>
              <a:rPr lang="de-CH" sz="1050" b="0" i="1" dirty="0">
                <a:solidFill>
                  <a:schemeClr val="bg2"/>
                </a:solidFill>
                <a:latin typeface="Arial"/>
                <a:cs typeface="Arial"/>
              </a:rPr>
              <a:t>e.g. Alfalfa, </a:t>
            </a:r>
            <a:r>
              <a:rPr lang="de-CH" sz="1050" b="0" i="1" dirty="0" err="1">
                <a:solidFill>
                  <a:schemeClr val="bg2"/>
                </a:solidFill>
                <a:latin typeface="Arial"/>
                <a:cs typeface="Arial"/>
              </a:rPr>
              <a:t>clover</a:t>
            </a:r>
            <a:r>
              <a:rPr lang="de-CH" sz="1050" b="0" i="1" dirty="0">
                <a:solidFill>
                  <a:schemeClr val="bg2"/>
                </a:solidFill>
                <a:latin typeface="Arial"/>
                <a:cs typeface="Arial"/>
              </a:rPr>
              <a:t>, </a:t>
            </a:r>
            <a:r>
              <a:rPr lang="de-CH" sz="1050" b="0" i="1" dirty="0" err="1">
                <a:solidFill>
                  <a:schemeClr val="bg2"/>
                </a:solidFill>
                <a:latin typeface="Arial"/>
                <a:cs typeface="Arial"/>
              </a:rPr>
              <a:t>Desmodium</a:t>
            </a:r>
            <a:r>
              <a:rPr lang="de-CH" sz="1050" b="0" i="1" dirty="0">
                <a:solidFill>
                  <a:schemeClr val="bg2"/>
                </a:solidFill>
                <a:latin typeface="Arial"/>
                <a:cs typeface="Arial"/>
              </a:rPr>
              <a:t>, </a:t>
            </a:r>
            <a:r>
              <a:rPr lang="de-CH" sz="1050" b="0" i="1" dirty="0" err="1">
                <a:solidFill>
                  <a:schemeClr val="bg2"/>
                </a:solidFill>
                <a:latin typeface="Arial"/>
                <a:cs typeface="Arial"/>
              </a:rPr>
              <a:t>Sunhemp</a:t>
            </a:r>
            <a:r>
              <a:rPr lang="de-CH" sz="1050" b="0" i="1" dirty="0">
                <a:solidFill>
                  <a:schemeClr val="bg2"/>
                </a:solidFill>
                <a:latin typeface="Arial"/>
                <a:cs typeface="Arial"/>
              </a:rPr>
              <a:t>, </a:t>
            </a:r>
            <a:r>
              <a:rPr lang="de-CH" sz="1050" b="0" i="1" dirty="0" err="1">
                <a:solidFill>
                  <a:schemeClr val="bg2"/>
                </a:solidFill>
                <a:latin typeface="Arial"/>
                <a:cs typeface="Arial"/>
              </a:rPr>
              <a:t>groundnut</a:t>
            </a:r>
            <a:r>
              <a:rPr lang="de-CH" sz="1050" b="0" i="1" dirty="0">
                <a:solidFill>
                  <a:schemeClr val="bg2"/>
                </a:solidFill>
                <a:latin typeface="Arial"/>
                <a:cs typeface="Arial"/>
              </a:rPr>
              <a:t> </a:t>
            </a:r>
            <a:r>
              <a:rPr lang="de-CH" sz="1050" b="0" i="1" dirty="0" err="1">
                <a:solidFill>
                  <a:schemeClr val="bg2"/>
                </a:solidFill>
                <a:latin typeface="Arial"/>
                <a:cs typeface="Arial"/>
              </a:rPr>
              <a:t>haulm</a:t>
            </a:r>
            <a:endParaRPr lang="de-CH" sz="1050" b="0" i="1" dirty="0">
              <a:solidFill>
                <a:schemeClr val="bg2"/>
              </a:solidFill>
              <a:latin typeface="Arial"/>
              <a:cs typeface="Arial"/>
            </a:endParaRPr>
          </a:p>
          <a:p>
            <a:r>
              <a:rPr lang="de-CH" sz="1050" b="0" dirty="0">
                <a:solidFill>
                  <a:schemeClr val="bg2"/>
                </a:solidFill>
                <a:latin typeface="Arial"/>
                <a:cs typeface="Arial"/>
              </a:rPr>
              <a:t>(</a:t>
            </a:r>
            <a:r>
              <a:rPr lang="de-CH" sz="1050" b="0" dirty="0" err="1">
                <a:solidFill>
                  <a:schemeClr val="bg2"/>
                </a:solidFill>
                <a:latin typeface="Arial"/>
                <a:cs typeface="Arial"/>
              </a:rPr>
              <a:t>Soybean</a:t>
            </a:r>
            <a:r>
              <a:rPr lang="de-CH" sz="1050" b="0" dirty="0">
                <a:solidFill>
                  <a:schemeClr val="bg2"/>
                </a:solidFill>
                <a:latin typeface="Arial"/>
                <a:cs typeface="Arial"/>
              </a:rPr>
              <a:t> </a:t>
            </a:r>
            <a:r>
              <a:rPr lang="de-CH" sz="1050" b="0" dirty="0" err="1">
                <a:solidFill>
                  <a:schemeClr val="bg2"/>
                </a:solidFill>
                <a:latin typeface="Arial"/>
                <a:cs typeface="Arial"/>
              </a:rPr>
              <a:t>meal</a:t>
            </a:r>
            <a:r>
              <a:rPr lang="de-CH" sz="1050" b="0" dirty="0">
                <a:solidFill>
                  <a:schemeClr val="bg2"/>
                </a:solidFill>
                <a:latin typeface="Arial"/>
                <a:cs typeface="Arial"/>
              </a:rPr>
              <a:t>, </a:t>
            </a:r>
            <a:r>
              <a:rPr lang="de-CH" sz="1050" b="0" dirty="0" err="1">
                <a:solidFill>
                  <a:schemeClr val="bg2"/>
                </a:solidFill>
                <a:latin typeface="Arial"/>
                <a:cs typeface="Arial"/>
              </a:rPr>
              <a:t>groundnut</a:t>
            </a:r>
            <a:r>
              <a:rPr lang="de-CH" sz="1050" b="0" dirty="0">
                <a:solidFill>
                  <a:schemeClr val="bg2"/>
                </a:solidFill>
                <a:latin typeface="Arial"/>
                <a:cs typeface="Arial"/>
              </a:rPr>
              <a:t> </a:t>
            </a:r>
            <a:r>
              <a:rPr lang="de-CH" sz="1050" b="0" dirty="0" err="1">
                <a:solidFill>
                  <a:schemeClr val="bg2"/>
                </a:solidFill>
                <a:latin typeface="Arial"/>
                <a:cs typeface="Arial"/>
              </a:rPr>
              <a:t>cake</a:t>
            </a:r>
            <a:r>
              <a:rPr lang="de-CH" sz="1050" b="0" dirty="0">
                <a:solidFill>
                  <a:schemeClr val="bg2"/>
                </a:solidFill>
                <a:latin typeface="Arial"/>
                <a:cs typeface="Arial"/>
              </a:rPr>
              <a:t> etc.*)</a:t>
            </a:r>
            <a:endParaRPr lang="en-US" b="0" dirty="0">
              <a:solidFill>
                <a:schemeClr val="bg2"/>
              </a:solidFill>
            </a:endParaRPr>
          </a:p>
        </p:txBody>
      </p:sp>
      <p:sp>
        <p:nvSpPr>
          <p:cNvPr id="7" name="Textfeld 6">
            <a:extLst>
              <a:ext uri="{FF2B5EF4-FFF2-40B4-BE49-F238E27FC236}">
                <a16:creationId xmlns:a16="http://schemas.microsoft.com/office/drawing/2014/main" id="{09BBDE7C-C4A8-4925-B60C-B2F383B7AAD1}"/>
              </a:ext>
            </a:extLst>
          </p:cNvPr>
          <p:cNvSpPr txBox="1"/>
          <p:nvPr/>
        </p:nvSpPr>
        <p:spPr>
          <a:xfrm>
            <a:off x="275055" y="4006771"/>
            <a:ext cx="2790874" cy="738664"/>
          </a:xfrm>
          <a:prstGeom prst="rect">
            <a:avLst/>
          </a:prstGeom>
          <a:solidFill>
            <a:srgbClr val="99CC00"/>
          </a:solidFill>
        </p:spPr>
        <p:txBody>
          <a:bodyPr wrap="square" lIns="91440" tIns="45720" rIns="91440" bIns="45720" rtlCol="0" anchor="t">
            <a:spAutoFit/>
          </a:bodyPr>
          <a:lstStyle/>
          <a:p>
            <a:r>
              <a:rPr lang="de-CH" sz="1400" b="0" dirty="0">
                <a:latin typeface="Arial"/>
                <a:cs typeface="Arial"/>
              </a:rPr>
              <a:t>Salt</a:t>
            </a:r>
            <a:r>
              <a:rPr lang="de-CH" sz="1400" b="0" dirty="0">
                <a:solidFill>
                  <a:schemeClr val="bg2"/>
                </a:solidFill>
                <a:latin typeface="Arial"/>
                <a:cs typeface="Arial"/>
              </a:rPr>
              <a:t>, </a:t>
            </a:r>
            <a:r>
              <a:rPr lang="de-CH" sz="1400" b="0" dirty="0" err="1">
                <a:solidFill>
                  <a:schemeClr val="bg2"/>
                </a:solidFill>
                <a:latin typeface="Arial"/>
                <a:cs typeface="Arial"/>
              </a:rPr>
              <a:t>leaves</a:t>
            </a:r>
            <a:r>
              <a:rPr lang="de-CH" sz="1400" b="0" dirty="0">
                <a:solidFill>
                  <a:schemeClr val="bg2"/>
                </a:solidFill>
                <a:latin typeface="Arial"/>
                <a:cs typeface="Arial"/>
              </a:rPr>
              <a:t> from </a:t>
            </a:r>
            <a:r>
              <a:rPr lang="de-CH" sz="1400" b="0" dirty="0" err="1">
                <a:solidFill>
                  <a:schemeClr val="bg2"/>
                </a:solidFill>
                <a:latin typeface="Arial"/>
                <a:cs typeface="Arial"/>
              </a:rPr>
              <a:t>shrubs</a:t>
            </a:r>
            <a:r>
              <a:rPr lang="de-CH" sz="1400" b="0" dirty="0">
                <a:solidFill>
                  <a:schemeClr val="bg2"/>
                </a:solidFill>
                <a:latin typeface="Arial"/>
                <a:cs typeface="Arial"/>
              </a:rPr>
              <a:t> and </a:t>
            </a:r>
            <a:r>
              <a:rPr lang="de-CH" sz="1400" b="0" dirty="0" err="1">
                <a:solidFill>
                  <a:schemeClr val="bg2"/>
                </a:solidFill>
                <a:latin typeface="Arial"/>
                <a:cs typeface="Arial"/>
              </a:rPr>
              <a:t>trees</a:t>
            </a:r>
            <a:r>
              <a:rPr lang="de-CH" sz="1400" b="0" dirty="0">
                <a:solidFill>
                  <a:schemeClr val="bg2"/>
                </a:solidFill>
                <a:latin typeface="Arial"/>
                <a:cs typeface="Arial"/>
              </a:rPr>
              <a:t>, </a:t>
            </a:r>
            <a:r>
              <a:rPr lang="de-CH" sz="1400" b="0" dirty="0" err="1">
                <a:solidFill>
                  <a:schemeClr val="bg2"/>
                </a:solidFill>
                <a:latin typeface="Arial"/>
                <a:cs typeface="Arial"/>
              </a:rPr>
              <a:t>grass</a:t>
            </a:r>
            <a:r>
              <a:rPr lang="de-CH" sz="1400" b="0" dirty="0">
                <a:solidFill>
                  <a:schemeClr val="bg2"/>
                </a:solidFill>
                <a:latin typeface="Arial"/>
                <a:cs typeface="Arial"/>
              </a:rPr>
              <a:t>, </a:t>
            </a:r>
            <a:r>
              <a:rPr lang="de-CH" sz="1400" b="0" dirty="0" err="1">
                <a:latin typeface="Arial"/>
                <a:cs typeface="Arial"/>
              </a:rPr>
              <a:t>mineral</a:t>
            </a:r>
            <a:r>
              <a:rPr lang="de-CH" sz="1400" b="0" dirty="0">
                <a:latin typeface="Arial"/>
                <a:cs typeface="Arial"/>
              </a:rPr>
              <a:t> </a:t>
            </a:r>
            <a:r>
              <a:rPr lang="de-CH" sz="1400" b="0" dirty="0" err="1">
                <a:latin typeface="Arial"/>
                <a:cs typeface="Arial"/>
              </a:rPr>
              <a:t>feed</a:t>
            </a:r>
            <a:r>
              <a:rPr lang="de-CH" sz="1400" b="0" dirty="0">
                <a:latin typeface="Arial"/>
                <a:cs typeface="Arial"/>
              </a:rPr>
              <a:t>, </a:t>
            </a:r>
            <a:r>
              <a:rPr lang="de-CH" sz="1400" b="0" dirty="0" err="1">
                <a:latin typeface="Arial"/>
                <a:cs typeface="Arial"/>
              </a:rPr>
              <a:t>injections</a:t>
            </a:r>
            <a:r>
              <a:rPr lang="de-CH" sz="1400" b="0" dirty="0">
                <a:latin typeface="Arial"/>
                <a:cs typeface="Arial"/>
              </a:rPr>
              <a:t>, etc.</a:t>
            </a:r>
          </a:p>
        </p:txBody>
      </p:sp>
      <p:sp>
        <p:nvSpPr>
          <p:cNvPr id="8" name="Textfeld 7">
            <a:extLst>
              <a:ext uri="{FF2B5EF4-FFF2-40B4-BE49-F238E27FC236}">
                <a16:creationId xmlns:a16="http://schemas.microsoft.com/office/drawing/2014/main" id="{397DA1FA-830C-4091-BF92-154C4C23342B}"/>
              </a:ext>
            </a:extLst>
          </p:cNvPr>
          <p:cNvSpPr txBox="1"/>
          <p:nvPr/>
        </p:nvSpPr>
        <p:spPr>
          <a:xfrm>
            <a:off x="289730" y="5139403"/>
            <a:ext cx="2776199" cy="307777"/>
          </a:xfrm>
          <a:prstGeom prst="rect">
            <a:avLst/>
          </a:prstGeom>
          <a:solidFill>
            <a:srgbClr val="99CC00"/>
          </a:solidFill>
        </p:spPr>
        <p:txBody>
          <a:bodyPr wrap="square" rtlCol="0">
            <a:spAutoFit/>
          </a:bodyPr>
          <a:lstStyle/>
          <a:p>
            <a:r>
              <a:rPr lang="de-CH" sz="1400" b="0" dirty="0" err="1"/>
              <a:t>Trough</a:t>
            </a:r>
            <a:r>
              <a:rPr lang="de-CH" sz="1400" b="0" dirty="0"/>
              <a:t>, </a:t>
            </a:r>
            <a:r>
              <a:rPr lang="de-CH" sz="1400" b="0" dirty="0" err="1"/>
              <a:t>river</a:t>
            </a:r>
            <a:r>
              <a:rPr lang="de-CH" sz="1400" b="0" dirty="0"/>
              <a:t> </a:t>
            </a:r>
            <a:r>
              <a:rPr lang="de-CH" sz="1400" b="0" dirty="0" err="1"/>
              <a:t>pond</a:t>
            </a:r>
            <a:r>
              <a:rPr lang="de-CH" sz="1400" b="0" dirty="0"/>
              <a:t>, </a:t>
            </a:r>
            <a:r>
              <a:rPr lang="de-CH" sz="1400" b="0" dirty="0" err="1"/>
              <a:t>lake</a:t>
            </a:r>
            <a:r>
              <a:rPr lang="de-CH" sz="1400" b="0" dirty="0"/>
              <a:t>, etc.</a:t>
            </a:r>
          </a:p>
        </p:txBody>
      </p:sp>
      <p:sp>
        <p:nvSpPr>
          <p:cNvPr id="9" name="Textfeld 8">
            <a:extLst>
              <a:ext uri="{FF2B5EF4-FFF2-40B4-BE49-F238E27FC236}">
                <a16:creationId xmlns:a16="http://schemas.microsoft.com/office/drawing/2014/main" id="{C7DD38AA-F5F9-4680-AE96-D5800784BFAA}"/>
              </a:ext>
            </a:extLst>
          </p:cNvPr>
          <p:cNvSpPr txBox="1"/>
          <p:nvPr/>
        </p:nvSpPr>
        <p:spPr>
          <a:xfrm>
            <a:off x="473842" y="1019026"/>
            <a:ext cx="878767" cy="338554"/>
          </a:xfrm>
          <a:prstGeom prst="rect">
            <a:avLst/>
          </a:prstGeom>
          <a:noFill/>
        </p:spPr>
        <p:txBody>
          <a:bodyPr wrap="none" rtlCol="0">
            <a:spAutoFit/>
          </a:bodyPr>
          <a:lstStyle/>
          <a:p>
            <a:r>
              <a:rPr lang="de-CH" sz="1600" dirty="0"/>
              <a:t>Source</a:t>
            </a:r>
          </a:p>
        </p:txBody>
      </p:sp>
      <p:sp>
        <p:nvSpPr>
          <p:cNvPr id="10" name="Textfeld 9">
            <a:extLst>
              <a:ext uri="{FF2B5EF4-FFF2-40B4-BE49-F238E27FC236}">
                <a16:creationId xmlns:a16="http://schemas.microsoft.com/office/drawing/2014/main" id="{935FCF8F-065A-4DD2-98D0-A5C5CB8B8A16}"/>
              </a:ext>
            </a:extLst>
          </p:cNvPr>
          <p:cNvSpPr txBox="1"/>
          <p:nvPr/>
        </p:nvSpPr>
        <p:spPr>
          <a:xfrm>
            <a:off x="3482974" y="1159287"/>
            <a:ext cx="2352675" cy="338554"/>
          </a:xfrm>
          <a:prstGeom prst="rect">
            <a:avLst/>
          </a:prstGeom>
          <a:noFill/>
        </p:spPr>
        <p:txBody>
          <a:bodyPr wrap="square" rtlCol="0">
            <a:spAutoFit/>
          </a:bodyPr>
          <a:lstStyle/>
          <a:p>
            <a:r>
              <a:rPr lang="de-CH" sz="1600" dirty="0" err="1"/>
              <a:t>Nutrient</a:t>
            </a:r>
            <a:r>
              <a:rPr lang="de-CH" sz="1600" dirty="0"/>
              <a:t> </a:t>
            </a:r>
            <a:r>
              <a:rPr lang="de-CH" sz="1600" dirty="0" err="1"/>
              <a:t>category</a:t>
            </a:r>
            <a:endParaRPr lang="de-CH" sz="1600" dirty="0"/>
          </a:p>
        </p:txBody>
      </p:sp>
      <p:sp>
        <p:nvSpPr>
          <p:cNvPr id="11" name="Textfeld 10">
            <a:extLst>
              <a:ext uri="{FF2B5EF4-FFF2-40B4-BE49-F238E27FC236}">
                <a16:creationId xmlns:a16="http://schemas.microsoft.com/office/drawing/2014/main" id="{6FAF7917-36DA-492E-AE91-FF69AD5063B9}"/>
              </a:ext>
            </a:extLst>
          </p:cNvPr>
          <p:cNvSpPr txBox="1"/>
          <p:nvPr/>
        </p:nvSpPr>
        <p:spPr>
          <a:xfrm>
            <a:off x="6740369" y="3863155"/>
            <a:ext cx="1074333" cy="338554"/>
          </a:xfrm>
          <a:prstGeom prst="rect">
            <a:avLst/>
          </a:prstGeom>
          <a:noFill/>
        </p:spPr>
        <p:txBody>
          <a:bodyPr wrap="none" rtlCol="0">
            <a:spAutoFit/>
          </a:bodyPr>
          <a:lstStyle/>
          <a:p>
            <a:r>
              <a:rPr lang="de-CH" sz="1600" dirty="0"/>
              <a:t>Outcome</a:t>
            </a:r>
          </a:p>
        </p:txBody>
      </p:sp>
      <p:sp>
        <p:nvSpPr>
          <p:cNvPr id="12" name="Textfeld 11">
            <a:extLst>
              <a:ext uri="{FF2B5EF4-FFF2-40B4-BE49-F238E27FC236}">
                <a16:creationId xmlns:a16="http://schemas.microsoft.com/office/drawing/2014/main" id="{F273052E-A43E-481F-B759-16964C7B7DD4}"/>
              </a:ext>
            </a:extLst>
          </p:cNvPr>
          <p:cNvSpPr txBox="1"/>
          <p:nvPr/>
        </p:nvSpPr>
        <p:spPr>
          <a:xfrm>
            <a:off x="3762642" y="1680705"/>
            <a:ext cx="1175904" cy="307777"/>
          </a:xfrm>
          <a:prstGeom prst="rect">
            <a:avLst/>
          </a:prstGeom>
          <a:solidFill>
            <a:srgbClr val="FFCCCC"/>
          </a:solidFill>
        </p:spPr>
        <p:txBody>
          <a:bodyPr wrap="square" rtlCol="0">
            <a:spAutoFit/>
          </a:bodyPr>
          <a:lstStyle/>
          <a:p>
            <a:pPr algn="ctr"/>
            <a:r>
              <a:rPr lang="de-CH" sz="1400" b="0" dirty="0"/>
              <a:t>Energy</a:t>
            </a:r>
          </a:p>
        </p:txBody>
      </p:sp>
      <p:sp>
        <p:nvSpPr>
          <p:cNvPr id="13" name="Textfeld 12">
            <a:extLst>
              <a:ext uri="{FF2B5EF4-FFF2-40B4-BE49-F238E27FC236}">
                <a16:creationId xmlns:a16="http://schemas.microsoft.com/office/drawing/2014/main" id="{7A3D06C1-5B80-4860-8C3F-3A22A7E926BA}"/>
              </a:ext>
            </a:extLst>
          </p:cNvPr>
          <p:cNvSpPr txBox="1"/>
          <p:nvPr/>
        </p:nvSpPr>
        <p:spPr>
          <a:xfrm>
            <a:off x="3762642" y="2743090"/>
            <a:ext cx="1175904" cy="307777"/>
          </a:xfrm>
          <a:prstGeom prst="rect">
            <a:avLst/>
          </a:prstGeom>
          <a:solidFill>
            <a:srgbClr val="FFCCCC"/>
          </a:solidFill>
        </p:spPr>
        <p:txBody>
          <a:bodyPr wrap="square" rtlCol="0">
            <a:spAutoFit/>
          </a:bodyPr>
          <a:lstStyle/>
          <a:p>
            <a:pPr algn="ctr"/>
            <a:r>
              <a:rPr lang="de-CH" sz="1400" b="0"/>
              <a:t>Protein</a:t>
            </a:r>
          </a:p>
        </p:txBody>
      </p:sp>
      <p:sp>
        <p:nvSpPr>
          <p:cNvPr id="14" name="Textfeld 13">
            <a:extLst>
              <a:ext uri="{FF2B5EF4-FFF2-40B4-BE49-F238E27FC236}">
                <a16:creationId xmlns:a16="http://schemas.microsoft.com/office/drawing/2014/main" id="{5FF622CD-A2C1-4332-9AFB-4B0A6BA4909E}"/>
              </a:ext>
            </a:extLst>
          </p:cNvPr>
          <p:cNvSpPr txBox="1"/>
          <p:nvPr/>
        </p:nvSpPr>
        <p:spPr>
          <a:xfrm>
            <a:off x="3636478" y="4157434"/>
            <a:ext cx="1297150" cy="523220"/>
          </a:xfrm>
          <a:prstGeom prst="rect">
            <a:avLst/>
          </a:prstGeom>
          <a:solidFill>
            <a:srgbClr val="FFCCCC"/>
          </a:solidFill>
        </p:spPr>
        <p:txBody>
          <a:bodyPr wrap="square" rtlCol="0">
            <a:spAutoFit/>
          </a:bodyPr>
          <a:lstStyle/>
          <a:p>
            <a:pPr algn="ctr"/>
            <a:r>
              <a:rPr lang="de-CH" sz="1400" b="0"/>
              <a:t>Vitamins and </a:t>
            </a:r>
            <a:r>
              <a:rPr lang="de-CH" sz="1400" b="0" err="1"/>
              <a:t>minerals</a:t>
            </a:r>
            <a:endParaRPr lang="de-CH" sz="1400" b="0"/>
          </a:p>
        </p:txBody>
      </p:sp>
      <p:sp>
        <p:nvSpPr>
          <p:cNvPr id="15" name="Textfeld 14">
            <a:extLst>
              <a:ext uri="{FF2B5EF4-FFF2-40B4-BE49-F238E27FC236}">
                <a16:creationId xmlns:a16="http://schemas.microsoft.com/office/drawing/2014/main" id="{0489466B-3F2D-49BD-A6C0-0697210220E8}"/>
              </a:ext>
            </a:extLst>
          </p:cNvPr>
          <p:cNvSpPr txBox="1"/>
          <p:nvPr/>
        </p:nvSpPr>
        <p:spPr>
          <a:xfrm>
            <a:off x="3680679" y="5147528"/>
            <a:ext cx="1175904" cy="307777"/>
          </a:xfrm>
          <a:prstGeom prst="rect">
            <a:avLst/>
          </a:prstGeom>
          <a:solidFill>
            <a:srgbClr val="FFCCCC"/>
          </a:solidFill>
        </p:spPr>
        <p:txBody>
          <a:bodyPr wrap="square" rtlCol="0">
            <a:spAutoFit/>
          </a:bodyPr>
          <a:lstStyle/>
          <a:p>
            <a:pPr algn="ctr"/>
            <a:r>
              <a:rPr lang="de-CH" sz="1400" b="0" err="1"/>
              <a:t>Water</a:t>
            </a:r>
            <a:endParaRPr lang="de-CH" sz="1400" b="0"/>
          </a:p>
        </p:txBody>
      </p:sp>
      <p:sp>
        <p:nvSpPr>
          <p:cNvPr id="19" name="Textfeld 18">
            <a:extLst>
              <a:ext uri="{FF2B5EF4-FFF2-40B4-BE49-F238E27FC236}">
                <a16:creationId xmlns:a16="http://schemas.microsoft.com/office/drawing/2014/main" id="{309ED4A6-E416-471E-A711-29B8D078CE63}"/>
              </a:ext>
            </a:extLst>
          </p:cNvPr>
          <p:cNvSpPr txBox="1"/>
          <p:nvPr/>
        </p:nvSpPr>
        <p:spPr>
          <a:xfrm>
            <a:off x="3730100" y="3490887"/>
            <a:ext cx="1175904" cy="307777"/>
          </a:xfrm>
          <a:prstGeom prst="rect">
            <a:avLst/>
          </a:prstGeom>
          <a:solidFill>
            <a:srgbClr val="FFCCCC"/>
          </a:solidFill>
        </p:spPr>
        <p:txBody>
          <a:bodyPr wrap="square" rtlCol="0">
            <a:spAutoFit/>
          </a:bodyPr>
          <a:lstStyle/>
          <a:p>
            <a:pPr algn="ctr"/>
            <a:r>
              <a:rPr lang="de-CH" sz="1400" b="0" err="1"/>
              <a:t>Fibre</a:t>
            </a:r>
            <a:endParaRPr lang="de-CH" sz="1400" b="0"/>
          </a:p>
        </p:txBody>
      </p:sp>
      <p:sp>
        <p:nvSpPr>
          <p:cNvPr id="20" name="Rechteck 19">
            <a:extLst>
              <a:ext uri="{FF2B5EF4-FFF2-40B4-BE49-F238E27FC236}">
                <a16:creationId xmlns:a16="http://schemas.microsoft.com/office/drawing/2014/main" id="{2E2203CB-8FD6-450A-84F8-8F94666FEB28}"/>
              </a:ext>
            </a:extLst>
          </p:cNvPr>
          <p:cNvSpPr/>
          <p:nvPr/>
        </p:nvSpPr>
        <p:spPr>
          <a:xfrm>
            <a:off x="289731" y="3401823"/>
            <a:ext cx="2776198" cy="523220"/>
          </a:xfrm>
          <a:prstGeom prst="rect">
            <a:avLst/>
          </a:prstGeom>
          <a:solidFill>
            <a:srgbClr val="99CC00"/>
          </a:solidFill>
        </p:spPr>
        <p:txBody>
          <a:bodyPr wrap="square" lIns="91440" tIns="45720" rIns="91440" bIns="45720" rtlCol="0" anchor="t">
            <a:spAutoFit/>
          </a:bodyPr>
          <a:lstStyle/>
          <a:p>
            <a:r>
              <a:rPr lang="de-CH" sz="1400" dirty="0" err="1">
                <a:solidFill>
                  <a:schemeClr val="bg2"/>
                </a:solidFill>
                <a:latin typeface="Arial"/>
                <a:cs typeface="Arial"/>
              </a:rPr>
              <a:t>Older</a:t>
            </a:r>
            <a:r>
              <a:rPr lang="de-CH" sz="1400" dirty="0">
                <a:latin typeface="Arial"/>
                <a:cs typeface="Arial"/>
              </a:rPr>
              <a:t> </a:t>
            </a:r>
            <a:r>
              <a:rPr lang="de-CH" sz="1400" u="sng" dirty="0" err="1">
                <a:latin typeface="Arial"/>
                <a:cs typeface="Arial"/>
              </a:rPr>
              <a:t>grass</a:t>
            </a:r>
            <a:r>
              <a:rPr lang="de-CH" sz="1400" dirty="0">
                <a:latin typeface="Arial"/>
                <a:cs typeface="Arial"/>
              </a:rPr>
              <a:t>, </a:t>
            </a:r>
            <a:r>
              <a:rPr lang="de-CH" sz="1400" dirty="0" err="1">
                <a:latin typeface="Arial"/>
                <a:cs typeface="Arial"/>
              </a:rPr>
              <a:t>hay</a:t>
            </a:r>
            <a:r>
              <a:rPr lang="de-CH" sz="1400" dirty="0">
                <a:latin typeface="Arial"/>
                <a:cs typeface="Arial"/>
              </a:rPr>
              <a:t>, </a:t>
            </a:r>
            <a:r>
              <a:rPr lang="de-CH" sz="1400" dirty="0" err="1">
                <a:latin typeface="Arial"/>
                <a:cs typeface="Arial"/>
              </a:rPr>
              <a:t>straw</a:t>
            </a:r>
            <a:r>
              <a:rPr lang="de-CH" sz="1400" dirty="0">
                <a:latin typeface="Arial"/>
                <a:cs typeface="Arial"/>
              </a:rPr>
              <a:t>, </a:t>
            </a:r>
            <a:r>
              <a:rPr lang="de-CH" sz="1400" dirty="0" err="1">
                <a:latin typeface="Arial"/>
                <a:cs typeface="Arial"/>
              </a:rPr>
              <a:t>roughage</a:t>
            </a:r>
            <a:endParaRPr lang="de-CH" sz="1400" dirty="0">
              <a:latin typeface="Arial"/>
              <a:cs typeface="Arial"/>
            </a:endParaRPr>
          </a:p>
        </p:txBody>
      </p:sp>
      <p:sp>
        <p:nvSpPr>
          <p:cNvPr id="28" name="Textfeld 27">
            <a:extLst>
              <a:ext uri="{FF2B5EF4-FFF2-40B4-BE49-F238E27FC236}">
                <a16:creationId xmlns:a16="http://schemas.microsoft.com/office/drawing/2014/main" id="{128CC787-36A3-4975-9207-601F27B4F4AE}"/>
              </a:ext>
            </a:extLst>
          </p:cNvPr>
          <p:cNvSpPr txBox="1"/>
          <p:nvPr/>
        </p:nvSpPr>
        <p:spPr>
          <a:xfrm>
            <a:off x="6053470" y="1018266"/>
            <a:ext cx="2350323" cy="584775"/>
          </a:xfrm>
          <a:prstGeom prst="rect">
            <a:avLst/>
          </a:prstGeom>
          <a:noFill/>
        </p:spPr>
        <p:txBody>
          <a:bodyPr wrap="none" rtlCol="0">
            <a:spAutoFit/>
          </a:bodyPr>
          <a:lstStyle/>
          <a:p>
            <a:r>
              <a:rPr lang="de-CH" sz="1600" dirty="0" err="1"/>
              <a:t>How</a:t>
            </a:r>
            <a:r>
              <a:rPr lang="de-CH" sz="1600" dirty="0"/>
              <a:t> </a:t>
            </a:r>
            <a:r>
              <a:rPr lang="de-CH" sz="1600" dirty="0" err="1"/>
              <a:t>much</a:t>
            </a:r>
            <a:r>
              <a:rPr lang="de-CH" sz="1600" dirty="0"/>
              <a:t> </a:t>
            </a:r>
            <a:r>
              <a:rPr lang="de-CH" sz="1600" dirty="0" err="1"/>
              <a:t>is</a:t>
            </a:r>
            <a:r>
              <a:rPr lang="de-CH" sz="1600" dirty="0"/>
              <a:t> </a:t>
            </a:r>
            <a:r>
              <a:rPr lang="de-CH" sz="1600" dirty="0" err="1"/>
              <a:t>needed</a:t>
            </a:r>
            <a:r>
              <a:rPr lang="de-CH" sz="1600" dirty="0"/>
              <a:t>?</a:t>
            </a:r>
          </a:p>
          <a:p>
            <a:r>
              <a:rPr lang="de-CH" sz="1600" dirty="0" err="1"/>
              <a:t>Influencing</a:t>
            </a:r>
            <a:r>
              <a:rPr lang="de-CH" sz="1600" dirty="0"/>
              <a:t> </a:t>
            </a:r>
            <a:r>
              <a:rPr lang="de-CH" sz="1600" dirty="0" err="1"/>
              <a:t>factors</a:t>
            </a:r>
            <a:endParaRPr lang="de-CH" sz="1600" dirty="0"/>
          </a:p>
        </p:txBody>
      </p:sp>
      <p:sp>
        <p:nvSpPr>
          <p:cNvPr id="30" name="Freihandform: Form 29">
            <a:extLst>
              <a:ext uri="{FF2B5EF4-FFF2-40B4-BE49-F238E27FC236}">
                <a16:creationId xmlns:a16="http://schemas.microsoft.com/office/drawing/2014/main" id="{2422A188-3C60-40BC-BA1E-151DD980A00C}"/>
              </a:ext>
            </a:extLst>
          </p:cNvPr>
          <p:cNvSpPr/>
          <p:nvPr/>
        </p:nvSpPr>
        <p:spPr bwMode="auto">
          <a:xfrm>
            <a:off x="5271538" y="3006619"/>
            <a:ext cx="1770197" cy="527282"/>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3" name="Freihandform: Form 32">
            <a:extLst>
              <a:ext uri="{FF2B5EF4-FFF2-40B4-BE49-F238E27FC236}">
                <a16:creationId xmlns:a16="http://schemas.microsoft.com/office/drawing/2014/main" id="{64E70C67-0B54-4150-9C53-0DB05F00F484}"/>
              </a:ext>
            </a:extLst>
          </p:cNvPr>
          <p:cNvSpPr/>
          <p:nvPr/>
        </p:nvSpPr>
        <p:spPr bwMode="auto">
          <a:xfrm>
            <a:off x="5089892" y="3006619"/>
            <a:ext cx="1951844" cy="2237500"/>
          </a:xfrm>
          <a:custGeom>
            <a:avLst/>
            <a:gdLst>
              <a:gd name="connsiteX0" fmla="*/ 1589518 w 1589518"/>
              <a:gd name="connsiteY0" fmla="*/ 0 h 521293"/>
              <a:gd name="connsiteX1" fmla="*/ 598205 w 1589518"/>
              <a:gd name="connsiteY1" fmla="*/ 401652 h 521293"/>
              <a:gd name="connsiteX2" fmla="*/ 0 w 1589518"/>
              <a:gd name="connsiteY2" fmla="*/ 521293 h 521293"/>
            </a:gdLst>
            <a:ahLst/>
            <a:cxnLst>
              <a:cxn ang="0">
                <a:pos x="connsiteX0" y="connsiteY0"/>
              </a:cxn>
              <a:cxn ang="0">
                <a:pos x="connsiteX1" y="connsiteY1"/>
              </a:cxn>
              <a:cxn ang="0">
                <a:pos x="connsiteX2" y="connsiteY2"/>
              </a:cxn>
            </a:cxnLst>
            <a:rect l="l" t="t" r="r" b="b"/>
            <a:pathLst>
              <a:path w="1589518" h="521293">
                <a:moveTo>
                  <a:pt x="1589518" y="0"/>
                </a:moveTo>
                <a:cubicBezTo>
                  <a:pt x="1226321" y="157385"/>
                  <a:pt x="863124" y="314770"/>
                  <a:pt x="598205" y="401652"/>
                </a:cubicBezTo>
                <a:cubicBezTo>
                  <a:pt x="333286" y="488534"/>
                  <a:pt x="166643" y="504913"/>
                  <a:pt x="0" y="521293"/>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7" name="Textfeld 16">
            <a:extLst>
              <a:ext uri="{FF2B5EF4-FFF2-40B4-BE49-F238E27FC236}">
                <a16:creationId xmlns:a16="http://schemas.microsoft.com/office/drawing/2014/main" id="{5A41DD23-4BBC-4FAE-878E-623EFA6F0610}"/>
              </a:ext>
            </a:extLst>
          </p:cNvPr>
          <p:cNvSpPr txBox="1"/>
          <p:nvPr/>
        </p:nvSpPr>
        <p:spPr>
          <a:xfrm>
            <a:off x="5821950" y="4168309"/>
            <a:ext cx="2184814" cy="1293971"/>
          </a:xfrm>
          <a:prstGeom prst="roundRect">
            <a:avLst/>
          </a:prstGeom>
          <a:solidFill>
            <a:srgbClr val="00CCFF"/>
          </a:solidFill>
        </p:spPr>
        <p:txBody>
          <a:bodyPr wrap="none" rtlCol="0">
            <a:spAutoFit/>
          </a:bodyPr>
          <a:lstStyle/>
          <a:p>
            <a:r>
              <a:rPr lang="de-CH" sz="1400" b="0" dirty="0"/>
              <a:t>Body </a:t>
            </a:r>
            <a:r>
              <a:rPr lang="de-CH" sz="1400" b="0" dirty="0" err="1"/>
              <a:t>functions</a:t>
            </a:r>
            <a:endParaRPr lang="de-CH" sz="1400" b="0" dirty="0"/>
          </a:p>
          <a:p>
            <a:r>
              <a:rPr lang="de-CH" sz="1400" b="0" dirty="0"/>
              <a:t>Growth and </a:t>
            </a:r>
            <a:r>
              <a:rPr lang="de-CH" sz="1400" b="0" dirty="0" err="1"/>
              <a:t>weight</a:t>
            </a:r>
            <a:r>
              <a:rPr lang="de-CH" sz="1400" b="0" dirty="0"/>
              <a:t> </a:t>
            </a:r>
            <a:r>
              <a:rPr lang="de-CH" sz="1400" b="0" dirty="0" err="1"/>
              <a:t>gain</a:t>
            </a:r>
            <a:endParaRPr lang="de-CH" sz="1400" b="0" dirty="0"/>
          </a:p>
          <a:p>
            <a:r>
              <a:rPr lang="de-CH" sz="1400" b="0" dirty="0"/>
              <a:t>Growth </a:t>
            </a:r>
            <a:r>
              <a:rPr lang="de-CH" sz="1400" b="0" dirty="0" err="1"/>
              <a:t>of</a:t>
            </a:r>
            <a:r>
              <a:rPr lang="de-CH" sz="1400" b="0" dirty="0"/>
              <a:t> </a:t>
            </a:r>
            <a:r>
              <a:rPr lang="de-CH" sz="1400" b="0" dirty="0" err="1"/>
              <a:t>calf</a:t>
            </a:r>
            <a:endParaRPr lang="de-CH" sz="1400" b="0" dirty="0"/>
          </a:p>
          <a:p>
            <a:r>
              <a:rPr lang="de-CH" sz="1400" b="0" dirty="0"/>
              <a:t>Milk </a:t>
            </a:r>
            <a:r>
              <a:rPr lang="de-CH" sz="1400" b="0" dirty="0" err="1"/>
              <a:t>production</a:t>
            </a:r>
            <a:endParaRPr lang="de-CH" sz="1400" b="0" dirty="0"/>
          </a:p>
          <a:p>
            <a:r>
              <a:rPr lang="de-CH" sz="1400" b="0" dirty="0"/>
              <a:t>Field </a:t>
            </a:r>
            <a:r>
              <a:rPr lang="de-CH" sz="1400" b="0" dirty="0" err="1"/>
              <a:t>work</a:t>
            </a:r>
            <a:endParaRPr lang="de-CH" sz="1400" b="0" dirty="0"/>
          </a:p>
        </p:txBody>
      </p:sp>
      <p:sp>
        <p:nvSpPr>
          <p:cNvPr id="16" name="Textfeld 15">
            <a:extLst>
              <a:ext uri="{FF2B5EF4-FFF2-40B4-BE49-F238E27FC236}">
                <a16:creationId xmlns:a16="http://schemas.microsoft.com/office/drawing/2014/main" id="{391291F6-97E7-4C33-8F03-E003CFD81359}"/>
              </a:ext>
            </a:extLst>
          </p:cNvPr>
          <p:cNvSpPr txBox="1"/>
          <p:nvPr/>
        </p:nvSpPr>
        <p:spPr>
          <a:xfrm>
            <a:off x="6141905" y="1613327"/>
            <a:ext cx="2041566" cy="1815882"/>
          </a:xfrm>
          <a:prstGeom prst="rect">
            <a:avLst/>
          </a:prstGeom>
          <a:solidFill>
            <a:srgbClr val="FFC000"/>
          </a:solidFill>
        </p:spPr>
        <p:txBody>
          <a:bodyPr wrap="square" rtlCol="0">
            <a:spAutoFit/>
          </a:bodyPr>
          <a:lstStyle/>
          <a:p>
            <a:r>
              <a:rPr lang="de-CH" sz="1400" b="0" dirty="0" err="1"/>
              <a:t>Breed</a:t>
            </a:r>
            <a:endParaRPr lang="de-CH" sz="1400" b="0" dirty="0"/>
          </a:p>
          <a:p>
            <a:r>
              <a:rPr lang="de-CH" sz="1400" b="0" dirty="0"/>
              <a:t>Body </a:t>
            </a:r>
            <a:r>
              <a:rPr lang="de-CH" sz="1400" b="0" dirty="0" err="1"/>
              <a:t>weight</a:t>
            </a:r>
            <a:endParaRPr lang="de-CH" sz="1400" b="0" dirty="0"/>
          </a:p>
          <a:p>
            <a:r>
              <a:rPr lang="de-CH" sz="1400" b="0" dirty="0" err="1"/>
              <a:t>Lactation</a:t>
            </a:r>
            <a:r>
              <a:rPr lang="de-CH" sz="1400" b="0" dirty="0"/>
              <a:t> </a:t>
            </a:r>
            <a:r>
              <a:rPr lang="de-CH" sz="1400" b="0" dirty="0" err="1"/>
              <a:t>phase</a:t>
            </a:r>
            <a:endParaRPr lang="de-CH" sz="1400" b="0" dirty="0"/>
          </a:p>
          <a:p>
            <a:r>
              <a:rPr lang="de-CH" sz="1400" b="0" dirty="0" err="1"/>
              <a:t>Expected</a:t>
            </a:r>
            <a:r>
              <a:rPr lang="de-CH" sz="1400" b="0" dirty="0"/>
              <a:t> milk </a:t>
            </a:r>
            <a:r>
              <a:rPr lang="de-CH" sz="1400" b="0" dirty="0" err="1"/>
              <a:t>yield</a:t>
            </a:r>
            <a:endParaRPr lang="de-CH" sz="1400" b="0" dirty="0"/>
          </a:p>
          <a:p>
            <a:r>
              <a:rPr lang="de-CH" sz="1400" b="0" dirty="0"/>
              <a:t>Stage </a:t>
            </a:r>
            <a:r>
              <a:rPr lang="de-CH" sz="1400" b="0" dirty="0" err="1"/>
              <a:t>of</a:t>
            </a:r>
            <a:r>
              <a:rPr lang="de-CH" sz="1400" b="0" dirty="0"/>
              <a:t> </a:t>
            </a:r>
            <a:r>
              <a:rPr lang="de-CH" sz="1400" b="0" dirty="0" err="1"/>
              <a:t>pregnancy</a:t>
            </a:r>
            <a:endParaRPr lang="de-CH" sz="1400" b="0" dirty="0"/>
          </a:p>
          <a:p>
            <a:r>
              <a:rPr lang="de-CH" sz="1400" b="0" dirty="0"/>
              <a:t>Age</a:t>
            </a:r>
          </a:p>
          <a:p>
            <a:r>
              <a:rPr lang="de-CH" sz="1400" b="0" dirty="0"/>
              <a:t>Climate</a:t>
            </a:r>
          </a:p>
          <a:p>
            <a:r>
              <a:rPr lang="de-CH" sz="1400" b="0" dirty="0"/>
              <a:t>….</a:t>
            </a:r>
          </a:p>
        </p:txBody>
      </p:sp>
      <p:sp>
        <p:nvSpPr>
          <p:cNvPr id="3" name="TextBox 2">
            <a:extLst>
              <a:ext uri="{FF2B5EF4-FFF2-40B4-BE49-F238E27FC236}">
                <a16:creationId xmlns:a16="http://schemas.microsoft.com/office/drawing/2014/main" id="{6829F1B4-5272-4958-BACC-327DAD2DB5C2}"/>
              </a:ext>
            </a:extLst>
          </p:cNvPr>
          <p:cNvSpPr txBox="1"/>
          <p:nvPr/>
        </p:nvSpPr>
        <p:spPr>
          <a:xfrm>
            <a:off x="217392" y="5602484"/>
            <a:ext cx="5618257" cy="461665"/>
          </a:xfrm>
          <a:prstGeom prst="rect">
            <a:avLst/>
          </a:prstGeom>
          <a:noFill/>
        </p:spPr>
        <p:txBody>
          <a:bodyPr wrap="square" rtlCol="0">
            <a:spAutoFit/>
          </a:bodyPr>
          <a:lstStyle/>
          <a:p>
            <a:r>
              <a:rPr lang="en-GB" sz="1200" b="0" i="1" dirty="0"/>
              <a:t>Note: Most feeds consist of a mixture of all nutrients. The classification corresponds to the nutrient that this feed contains in particularly high quantities.</a:t>
            </a:r>
            <a:endParaRPr lang="en-GB" sz="1200" i="1" dirty="0"/>
          </a:p>
        </p:txBody>
      </p:sp>
      <p:sp>
        <p:nvSpPr>
          <p:cNvPr id="34" name="TextBox 33">
            <a:extLst>
              <a:ext uri="{FF2B5EF4-FFF2-40B4-BE49-F238E27FC236}">
                <a16:creationId xmlns:a16="http://schemas.microsoft.com/office/drawing/2014/main" id="{A16DF3F0-EAE1-49E3-8AA6-1273383BAF89}"/>
              </a:ext>
            </a:extLst>
          </p:cNvPr>
          <p:cNvSpPr txBox="1"/>
          <p:nvPr/>
        </p:nvSpPr>
        <p:spPr>
          <a:xfrm>
            <a:off x="266980" y="3129933"/>
            <a:ext cx="4305019" cy="230832"/>
          </a:xfrm>
          <a:prstGeom prst="rect">
            <a:avLst/>
          </a:prstGeom>
          <a:noFill/>
        </p:spPr>
        <p:txBody>
          <a:bodyPr wrap="square" rtlCol="0">
            <a:spAutoFit/>
          </a:bodyPr>
          <a:lstStyle/>
          <a:p>
            <a:r>
              <a:rPr lang="en-GB" sz="900" b="0" dirty="0"/>
              <a:t>* Rich in protein, but not optimal for ruminants.</a:t>
            </a:r>
            <a:endParaRPr lang="en-GB" sz="900" dirty="0"/>
          </a:p>
        </p:txBody>
      </p:sp>
      <p:sp>
        <p:nvSpPr>
          <p:cNvPr id="35" name="TextBox 34">
            <a:extLst>
              <a:ext uri="{FF2B5EF4-FFF2-40B4-BE49-F238E27FC236}">
                <a16:creationId xmlns:a16="http://schemas.microsoft.com/office/drawing/2014/main" id="{290A9A59-66E2-48AE-848F-4F6E2198022D}"/>
              </a:ext>
            </a:extLst>
          </p:cNvPr>
          <p:cNvSpPr txBox="1"/>
          <p:nvPr/>
        </p:nvSpPr>
        <p:spPr>
          <a:xfrm>
            <a:off x="251122" y="2108555"/>
            <a:ext cx="4305019" cy="230832"/>
          </a:xfrm>
          <a:prstGeom prst="rect">
            <a:avLst/>
          </a:prstGeom>
          <a:noFill/>
        </p:spPr>
        <p:txBody>
          <a:bodyPr wrap="square" rtlCol="0">
            <a:spAutoFit/>
          </a:bodyPr>
          <a:lstStyle/>
          <a:p>
            <a:r>
              <a:rPr lang="en-GB" sz="900" b="0" dirty="0"/>
              <a:t>* Rich in energy but not optimal for ruminants.</a:t>
            </a:r>
            <a:endParaRPr lang="en-GB" sz="900" dirty="0"/>
          </a:p>
        </p:txBody>
      </p:sp>
    </p:spTree>
    <p:extLst>
      <p:ext uri="{BB962C8B-B14F-4D97-AF65-F5344CB8AC3E}">
        <p14:creationId xmlns:p14="http://schemas.microsoft.com/office/powerpoint/2010/main" val="2928199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8B01A-0159-450F-A860-3FF78A7336A0}"/>
              </a:ext>
            </a:extLst>
          </p:cNvPr>
          <p:cNvSpPr>
            <a:spLocks noGrp="1"/>
          </p:cNvSpPr>
          <p:nvPr>
            <p:ph type="title"/>
          </p:nvPr>
        </p:nvSpPr>
        <p:spPr/>
        <p:txBody>
          <a:bodyPr/>
          <a:lstStyle/>
          <a:p>
            <a:r>
              <a:rPr lang="de-CH"/>
              <a:t>Energy </a:t>
            </a:r>
            <a:r>
              <a:rPr lang="de-CH" err="1"/>
              <a:t>requirements</a:t>
            </a:r>
            <a:r>
              <a:rPr lang="de-CH"/>
              <a:t> </a:t>
            </a:r>
            <a:r>
              <a:rPr lang="de-CH" err="1"/>
              <a:t>of</a:t>
            </a:r>
            <a:r>
              <a:rPr lang="de-CH"/>
              <a:t> a </a:t>
            </a:r>
            <a:r>
              <a:rPr lang="de-CH" err="1"/>
              <a:t>cow</a:t>
            </a:r>
            <a:endParaRPr lang="en-GB"/>
          </a:p>
        </p:txBody>
      </p:sp>
      <p:sp>
        <p:nvSpPr>
          <p:cNvPr id="6" name="Content Placeholder 2">
            <a:extLst>
              <a:ext uri="{FF2B5EF4-FFF2-40B4-BE49-F238E27FC236}">
                <a16:creationId xmlns:a16="http://schemas.microsoft.com/office/drawing/2014/main" id="{5D5A4B50-7ADE-4C86-A1F7-561D13B7197C}"/>
              </a:ext>
            </a:extLst>
          </p:cNvPr>
          <p:cNvSpPr txBox="1">
            <a:spLocks/>
          </p:cNvSpPr>
          <p:nvPr/>
        </p:nvSpPr>
        <p:spPr bwMode="auto">
          <a:xfrm>
            <a:off x="251520" y="2789396"/>
            <a:ext cx="1296144" cy="366394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p:txBody>
      </p:sp>
      <p:sp>
        <p:nvSpPr>
          <p:cNvPr id="7" name="Content Placeholder 2">
            <a:extLst>
              <a:ext uri="{FF2B5EF4-FFF2-40B4-BE49-F238E27FC236}">
                <a16:creationId xmlns:a16="http://schemas.microsoft.com/office/drawing/2014/main" id="{0D0E1C71-CBDA-4660-BFEF-610FD61424AB}"/>
              </a:ext>
            </a:extLst>
          </p:cNvPr>
          <p:cNvSpPr txBox="1">
            <a:spLocks/>
          </p:cNvSpPr>
          <p:nvPr/>
        </p:nvSpPr>
        <p:spPr bwMode="auto">
          <a:xfrm>
            <a:off x="3565187" y="2789231"/>
            <a:ext cx="1590328" cy="187220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p:txBody>
      </p:sp>
      <p:sp>
        <p:nvSpPr>
          <p:cNvPr id="8" name="Content Placeholder 2">
            <a:extLst>
              <a:ext uri="{FF2B5EF4-FFF2-40B4-BE49-F238E27FC236}">
                <a16:creationId xmlns:a16="http://schemas.microsoft.com/office/drawing/2014/main" id="{739D29C3-323D-428A-963E-25815E69B22A}"/>
              </a:ext>
            </a:extLst>
          </p:cNvPr>
          <p:cNvSpPr txBox="1">
            <a:spLocks/>
          </p:cNvSpPr>
          <p:nvPr/>
        </p:nvSpPr>
        <p:spPr bwMode="auto">
          <a:xfrm>
            <a:off x="5388142" y="2789231"/>
            <a:ext cx="1590328" cy="187220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a:p>
            <a:pPr marL="0" indent="0">
              <a:buFont typeface="Arial Black"/>
              <a:buNone/>
            </a:pPr>
            <a:endParaRPr lang="de-CH" sz="1600" b="0" kern="0"/>
          </a:p>
        </p:txBody>
      </p:sp>
      <p:sp>
        <p:nvSpPr>
          <p:cNvPr id="15" name="Content Placeholder 2">
            <a:extLst>
              <a:ext uri="{FF2B5EF4-FFF2-40B4-BE49-F238E27FC236}">
                <a16:creationId xmlns:a16="http://schemas.microsoft.com/office/drawing/2014/main" id="{5BA917D6-569A-46FD-A474-4240C358498D}"/>
              </a:ext>
            </a:extLst>
          </p:cNvPr>
          <p:cNvSpPr txBox="1">
            <a:spLocks/>
          </p:cNvSpPr>
          <p:nvPr/>
        </p:nvSpPr>
        <p:spPr bwMode="auto">
          <a:xfrm>
            <a:off x="9396536" y="3324715"/>
            <a:ext cx="1449759" cy="20857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buFont typeface="Arial Black"/>
              <a:buNone/>
            </a:pPr>
            <a:endParaRPr lang="de-CH" sz="1050" b="0" kern="0"/>
          </a:p>
        </p:txBody>
      </p:sp>
      <p:graphicFrame>
        <p:nvGraphicFramePr>
          <p:cNvPr id="4" name="Tabelle 3">
            <a:extLst>
              <a:ext uri="{FF2B5EF4-FFF2-40B4-BE49-F238E27FC236}">
                <a16:creationId xmlns:a16="http://schemas.microsoft.com/office/drawing/2014/main" id="{0ADD9CB1-7384-43A3-A6A1-758241C03BF7}"/>
              </a:ext>
            </a:extLst>
          </p:cNvPr>
          <p:cNvGraphicFramePr>
            <a:graphicFrameLocks noGrp="1"/>
          </p:cNvGraphicFramePr>
          <p:nvPr>
            <p:extLst>
              <p:ext uri="{D42A27DB-BD31-4B8C-83A1-F6EECF244321}">
                <p14:modId xmlns:p14="http://schemas.microsoft.com/office/powerpoint/2010/main" val="3481545631"/>
              </p:ext>
            </p:extLst>
          </p:nvPr>
        </p:nvGraphicFramePr>
        <p:xfrm>
          <a:off x="323528" y="1196752"/>
          <a:ext cx="8323834" cy="4409768"/>
        </p:xfrm>
        <a:graphic>
          <a:graphicData uri="http://schemas.openxmlformats.org/drawingml/2006/table">
            <a:tbl>
              <a:tblPr firstRow="1" bandRow="1">
                <a:tableStyleId>{5C22544A-7EE6-4342-B048-85BDC9FD1C3A}</a:tableStyleId>
              </a:tblPr>
              <a:tblGrid>
                <a:gridCol w="1345252">
                  <a:extLst>
                    <a:ext uri="{9D8B030D-6E8A-4147-A177-3AD203B41FA5}">
                      <a16:colId xmlns:a16="http://schemas.microsoft.com/office/drawing/2014/main" val="51458440"/>
                    </a:ext>
                  </a:extLst>
                </a:gridCol>
                <a:gridCol w="1535068">
                  <a:extLst>
                    <a:ext uri="{9D8B030D-6E8A-4147-A177-3AD203B41FA5}">
                      <a16:colId xmlns:a16="http://schemas.microsoft.com/office/drawing/2014/main" val="983333843"/>
                    </a:ext>
                  </a:extLst>
                </a:gridCol>
                <a:gridCol w="288032">
                  <a:extLst>
                    <a:ext uri="{9D8B030D-6E8A-4147-A177-3AD203B41FA5}">
                      <a16:colId xmlns:a16="http://schemas.microsoft.com/office/drawing/2014/main" val="3750428320"/>
                    </a:ext>
                  </a:extLst>
                </a:gridCol>
                <a:gridCol w="1512168">
                  <a:extLst>
                    <a:ext uri="{9D8B030D-6E8A-4147-A177-3AD203B41FA5}">
                      <a16:colId xmlns:a16="http://schemas.microsoft.com/office/drawing/2014/main" val="752021519"/>
                    </a:ext>
                  </a:extLst>
                </a:gridCol>
                <a:gridCol w="288032">
                  <a:extLst>
                    <a:ext uri="{9D8B030D-6E8A-4147-A177-3AD203B41FA5}">
                      <a16:colId xmlns:a16="http://schemas.microsoft.com/office/drawing/2014/main" val="3880740413"/>
                    </a:ext>
                  </a:extLst>
                </a:gridCol>
                <a:gridCol w="1440160">
                  <a:extLst>
                    <a:ext uri="{9D8B030D-6E8A-4147-A177-3AD203B41FA5}">
                      <a16:colId xmlns:a16="http://schemas.microsoft.com/office/drawing/2014/main" val="2995190285"/>
                    </a:ext>
                  </a:extLst>
                </a:gridCol>
                <a:gridCol w="265353">
                  <a:extLst>
                    <a:ext uri="{9D8B030D-6E8A-4147-A177-3AD203B41FA5}">
                      <a16:colId xmlns:a16="http://schemas.microsoft.com/office/drawing/2014/main" val="1276688783"/>
                    </a:ext>
                  </a:extLst>
                </a:gridCol>
                <a:gridCol w="1649769">
                  <a:extLst>
                    <a:ext uri="{9D8B030D-6E8A-4147-A177-3AD203B41FA5}">
                      <a16:colId xmlns:a16="http://schemas.microsoft.com/office/drawing/2014/main" val="1535520631"/>
                    </a:ext>
                  </a:extLst>
                </a:gridCol>
              </a:tblGrid>
              <a:tr h="873277">
                <a:tc>
                  <a:txBody>
                    <a:bodyPr/>
                    <a:lstStyle/>
                    <a:p>
                      <a:endParaRPr lang="de-CH" sz="1600"/>
                    </a:p>
                  </a:txBody>
                  <a:tcPr>
                    <a:noFill/>
                  </a:tcPr>
                </a:tc>
                <a:tc>
                  <a:txBody>
                    <a:bodyPr/>
                    <a:lstStyle/>
                    <a:p>
                      <a:pPr algn="ctr"/>
                      <a:r>
                        <a:rPr lang="de-CH" sz="1400" err="1">
                          <a:solidFill>
                            <a:schemeClr val="tx1"/>
                          </a:solidFill>
                        </a:rPr>
                        <a:t>Requirements</a:t>
                      </a:r>
                      <a:br>
                        <a:rPr lang="de-CH" sz="1400">
                          <a:solidFill>
                            <a:schemeClr val="tx1"/>
                          </a:solidFill>
                        </a:rPr>
                      </a:br>
                      <a:r>
                        <a:rPr lang="de-CH" sz="1400" err="1">
                          <a:solidFill>
                            <a:schemeClr val="tx1"/>
                          </a:solidFill>
                        </a:rPr>
                        <a:t>for</a:t>
                      </a:r>
                      <a:r>
                        <a:rPr lang="de-CH" sz="1400">
                          <a:solidFill>
                            <a:schemeClr val="tx1"/>
                          </a:solidFill>
                        </a:rPr>
                        <a:t> </a:t>
                      </a:r>
                      <a:r>
                        <a:rPr lang="de-CH" sz="1400" err="1">
                          <a:solidFill>
                            <a:schemeClr val="tx1"/>
                          </a:solidFill>
                        </a:rPr>
                        <a:t>maintenance</a:t>
                      </a:r>
                      <a:endParaRPr lang="de-CH" sz="1400">
                        <a:solidFill>
                          <a:schemeClr val="tx1"/>
                        </a:solidFill>
                      </a:endParaRPr>
                    </a:p>
                  </a:txBody>
                  <a:tcPr anchor="ctr">
                    <a:lnR w="12700" cap="flat" cmpd="sng" algn="ctr">
                      <a:noFill/>
                      <a:prstDash val="solid"/>
                      <a:round/>
                      <a:headEnd type="none" w="med" len="med"/>
                      <a:tailEnd type="none" w="med" len="med"/>
                    </a:lnR>
                    <a:solidFill>
                      <a:srgbClr val="FFFF00"/>
                    </a:solidFill>
                  </a:tcPr>
                </a:tc>
                <a:tc>
                  <a:txBody>
                    <a:bodyPr/>
                    <a:lstStyle/>
                    <a:p>
                      <a:pPr algn="ctr"/>
                      <a:r>
                        <a:rPr lang="de-CH" sz="140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ctr"/>
                      <a:r>
                        <a:rPr lang="de-CH" sz="1400" err="1">
                          <a:solidFill>
                            <a:schemeClr val="tx1"/>
                          </a:solidFill>
                        </a:rPr>
                        <a:t>Requirements</a:t>
                      </a:r>
                      <a:r>
                        <a:rPr lang="de-CH" sz="1400">
                          <a:solidFill>
                            <a:schemeClr val="tx1"/>
                          </a:solidFill>
                        </a:rPr>
                        <a:t> </a:t>
                      </a:r>
                      <a:r>
                        <a:rPr lang="de-CH" sz="1400" err="1">
                          <a:solidFill>
                            <a:schemeClr val="tx1"/>
                          </a:solidFill>
                        </a:rPr>
                        <a:t>for</a:t>
                      </a:r>
                      <a:r>
                        <a:rPr lang="de-CH" sz="1400">
                          <a:solidFill>
                            <a:schemeClr val="tx1"/>
                          </a:solidFill>
                        </a:rPr>
                        <a:t> </a:t>
                      </a:r>
                      <a:r>
                        <a:rPr lang="de-CH" sz="1400" err="1">
                          <a:solidFill>
                            <a:schemeClr val="tx1"/>
                          </a:solidFill>
                        </a:rPr>
                        <a:t>production</a:t>
                      </a:r>
                      <a:endParaRPr lang="de-CH"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00"/>
                    </a:solidFill>
                  </a:tcPr>
                </a:tc>
                <a:tc>
                  <a:txBody>
                    <a:bodyPr/>
                    <a:lstStyle/>
                    <a:p>
                      <a:pPr algn="ctr"/>
                      <a:r>
                        <a:rPr lang="de-CH" sz="140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ctr"/>
                      <a:r>
                        <a:rPr lang="de-CH" sz="1400" err="1">
                          <a:solidFill>
                            <a:schemeClr val="tx1"/>
                          </a:solidFill>
                        </a:rPr>
                        <a:t>Requirements</a:t>
                      </a:r>
                      <a:br>
                        <a:rPr lang="de-CH" sz="1400">
                          <a:solidFill>
                            <a:schemeClr val="tx1"/>
                          </a:solidFill>
                        </a:rPr>
                      </a:br>
                      <a:r>
                        <a:rPr lang="de-CH" sz="1400" err="1">
                          <a:solidFill>
                            <a:schemeClr val="tx1"/>
                          </a:solidFill>
                        </a:rPr>
                        <a:t>for</a:t>
                      </a:r>
                      <a:r>
                        <a:rPr lang="de-CH" sz="1400">
                          <a:solidFill>
                            <a:schemeClr val="tx1"/>
                          </a:solidFill>
                        </a:rPr>
                        <a:t> </a:t>
                      </a:r>
                      <a:r>
                        <a:rPr lang="de-CH" sz="1400" err="1">
                          <a:solidFill>
                            <a:schemeClr val="tx1"/>
                          </a:solidFill>
                        </a:rPr>
                        <a:t>pregnancy</a:t>
                      </a:r>
                      <a:endParaRPr lang="de-CH" sz="140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FFFF00"/>
                    </a:solidFill>
                  </a:tcPr>
                </a:tc>
                <a:tc>
                  <a:txBody>
                    <a:bodyPr/>
                    <a:lstStyle/>
                    <a:p>
                      <a:pPr algn="ctr"/>
                      <a:r>
                        <a:rPr lang="de-CH" sz="140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lumMod val="85000"/>
                      </a:schemeClr>
                    </a:solidFill>
                  </a:tcPr>
                </a:tc>
                <a:tc>
                  <a:txBody>
                    <a:bodyPr/>
                    <a:lstStyle/>
                    <a:p>
                      <a:pPr algn="ctr"/>
                      <a:r>
                        <a:rPr lang="de-CH" sz="1400" err="1">
                          <a:solidFill>
                            <a:schemeClr val="tx1"/>
                          </a:solidFill>
                        </a:rPr>
                        <a:t>Requirements</a:t>
                      </a:r>
                      <a:br>
                        <a:rPr lang="de-CH" sz="1400">
                          <a:solidFill>
                            <a:schemeClr val="tx1"/>
                          </a:solidFill>
                        </a:rPr>
                      </a:br>
                      <a:r>
                        <a:rPr lang="de-CH" sz="1400">
                          <a:solidFill>
                            <a:schemeClr val="tx1"/>
                          </a:solidFill>
                        </a:rPr>
                        <a:t>in </a:t>
                      </a:r>
                      <a:r>
                        <a:rPr lang="de-CH" sz="1400" err="1">
                          <a:solidFill>
                            <a:schemeClr val="tx1"/>
                          </a:solidFill>
                        </a:rPr>
                        <a:t>metabolisable</a:t>
                      </a:r>
                      <a:r>
                        <a:rPr lang="de-CH" sz="1400">
                          <a:solidFill>
                            <a:schemeClr val="tx1"/>
                          </a:solidFill>
                        </a:rPr>
                        <a:t> Energy in MJ</a:t>
                      </a:r>
                    </a:p>
                  </a:txBody>
                  <a:tcPr anchor="ctr">
                    <a:lnL w="12700" cap="flat" cmpd="sng" algn="ctr">
                      <a:noFill/>
                      <a:prstDash val="solid"/>
                      <a:round/>
                      <a:headEnd type="none" w="med" len="med"/>
                      <a:tailEnd type="none" w="med" len="med"/>
                    </a:lnL>
                    <a:solidFill>
                      <a:srgbClr val="99CC00"/>
                    </a:solidFill>
                  </a:tcPr>
                </a:tc>
                <a:extLst>
                  <a:ext uri="{0D108BD9-81ED-4DB2-BD59-A6C34878D82A}">
                    <a16:rowId xmlns:a16="http://schemas.microsoft.com/office/drawing/2014/main" val="310764185"/>
                  </a:ext>
                </a:extLst>
              </a:tr>
              <a:tr h="3411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CH" sz="800" kern="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endParaRPr lang="de-CH" sz="800"/>
                    </a:p>
                  </a:txBody>
                  <a:tcP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900" b="0" kern="0"/>
                        <a:t>(MJ = Megajoule)</a:t>
                      </a:r>
                    </a:p>
                    <a:p>
                      <a:endParaRPr lang="de-CH" sz="800"/>
                    </a:p>
                  </a:txBody>
                  <a:tcPr>
                    <a:noFill/>
                  </a:tcPr>
                </a:tc>
                <a:extLst>
                  <a:ext uri="{0D108BD9-81ED-4DB2-BD59-A6C34878D82A}">
                    <a16:rowId xmlns:a16="http://schemas.microsoft.com/office/drawing/2014/main" val="4228431602"/>
                  </a:ext>
                </a:extLst>
              </a:tr>
              <a:tr h="19580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400" b="1" kern="0" err="1"/>
                        <a:t>What</a:t>
                      </a:r>
                      <a:r>
                        <a:rPr lang="de-CH" sz="1400" b="1" kern="0"/>
                        <a:t> </a:t>
                      </a:r>
                      <a:r>
                        <a:rPr lang="de-CH" sz="1400" b="1" kern="0" err="1"/>
                        <a:t>does</a:t>
                      </a:r>
                      <a:br>
                        <a:rPr lang="de-CH" sz="1400" b="1" kern="0"/>
                      </a:br>
                      <a:r>
                        <a:rPr lang="de-CH" sz="1400" b="1" kern="0" err="1"/>
                        <a:t>it</a:t>
                      </a:r>
                      <a:r>
                        <a:rPr lang="de-CH" sz="1400" b="1" kern="0"/>
                        <a:t> </a:t>
                      </a:r>
                      <a:r>
                        <a:rPr lang="de-CH" sz="1400" b="1" kern="0" err="1"/>
                        <a:t>mean</a:t>
                      </a:r>
                      <a:r>
                        <a:rPr lang="de-CH" sz="1400" b="1" kern="0"/>
                        <a:t>?</a:t>
                      </a:r>
                    </a:p>
                  </a:txBody>
                  <a:tcPr>
                    <a:no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400" b="0" kern="1200" dirty="0" err="1">
                          <a:solidFill>
                            <a:schemeClr val="dk1"/>
                          </a:solidFill>
                          <a:latin typeface="+mn-lt"/>
                          <a:ea typeface="+mn-ea"/>
                          <a:cs typeface="+mn-cs"/>
                        </a:rPr>
                        <a:t>Sustaining</a:t>
                      </a:r>
                      <a:r>
                        <a:rPr lang="de-CH" sz="1400" b="0" kern="1200" dirty="0">
                          <a:solidFill>
                            <a:schemeClr val="dk1"/>
                          </a:solidFill>
                          <a:latin typeface="+mn-lt"/>
                          <a:ea typeface="+mn-ea"/>
                          <a:cs typeface="+mn-cs"/>
                        </a:rPr>
                        <a:t> </a:t>
                      </a:r>
                      <a:r>
                        <a:rPr lang="de-CH" sz="1400" b="0" kern="1200" dirty="0" err="1">
                          <a:solidFill>
                            <a:schemeClr val="dk1"/>
                          </a:solidFill>
                          <a:latin typeface="+mn-lt"/>
                          <a:ea typeface="+mn-ea"/>
                          <a:cs typeface="+mn-cs"/>
                        </a:rPr>
                        <a:t>body</a:t>
                      </a:r>
                      <a:r>
                        <a:rPr lang="de-CH" sz="1400" b="0" kern="1200" dirty="0">
                          <a:solidFill>
                            <a:schemeClr val="dk1"/>
                          </a:solidFill>
                          <a:latin typeface="+mn-lt"/>
                          <a:ea typeface="+mn-ea"/>
                          <a:cs typeface="+mn-cs"/>
                        </a:rPr>
                        <a:t> </a:t>
                      </a:r>
                      <a:r>
                        <a:rPr lang="de-CH" sz="1400" b="0" kern="1200" dirty="0" err="1">
                          <a:solidFill>
                            <a:schemeClr val="dk1"/>
                          </a:solidFill>
                          <a:latin typeface="+mn-lt"/>
                          <a:ea typeface="+mn-ea"/>
                          <a:cs typeface="+mn-cs"/>
                        </a:rPr>
                        <a:t>functions</a:t>
                      </a:r>
                      <a:r>
                        <a:rPr lang="de-CH" sz="1400" b="0" kern="1200" dirty="0">
                          <a:solidFill>
                            <a:schemeClr val="dk1"/>
                          </a:solidFill>
                          <a:latin typeface="+mn-lt"/>
                          <a:ea typeface="+mn-ea"/>
                          <a:cs typeface="+mn-cs"/>
                        </a:rPr>
                        <a:t> such </a:t>
                      </a:r>
                      <a:r>
                        <a:rPr lang="de-CH" sz="1400" b="0" kern="1200" dirty="0" err="1">
                          <a:solidFill>
                            <a:schemeClr val="dk1"/>
                          </a:solidFill>
                          <a:latin typeface="+mn-lt"/>
                          <a:ea typeface="+mn-ea"/>
                          <a:cs typeface="+mn-cs"/>
                        </a:rPr>
                        <a:t>as</a:t>
                      </a:r>
                      <a:r>
                        <a:rPr lang="de-CH" sz="1400" b="0" kern="1200" dirty="0">
                          <a:solidFill>
                            <a:schemeClr val="dk1"/>
                          </a:solidFill>
                          <a:latin typeface="+mn-lt"/>
                          <a:ea typeface="+mn-ea"/>
                          <a:cs typeface="+mn-cs"/>
                        </a:rPr>
                        <a:t> </a:t>
                      </a:r>
                      <a:r>
                        <a:rPr lang="de-CH" sz="1400" b="0" kern="1200" dirty="0" err="1">
                          <a:solidFill>
                            <a:schemeClr val="dk1"/>
                          </a:solidFill>
                          <a:latin typeface="+mn-lt"/>
                          <a:ea typeface="+mn-ea"/>
                          <a:cs typeface="+mn-cs"/>
                        </a:rPr>
                        <a:t>digestion</a:t>
                      </a:r>
                      <a:r>
                        <a:rPr lang="de-CH" sz="1400" b="0" kern="1200" dirty="0">
                          <a:solidFill>
                            <a:schemeClr val="dk1"/>
                          </a:solidFill>
                          <a:latin typeface="+mn-lt"/>
                          <a:ea typeface="+mn-ea"/>
                          <a:cs typeface="+mn-cs"/>
                        </a:rPr>
                        <a:t>, </a:t>
                      </a:r>
                      <a:r>
                        <a:rPr lang="de-CH" sz="1400" b="0" kern="1200" dirty="0" err="1">
                          <a:solidFill>
                            <a:schemeClr val="dk1"/>
                          </a:solidFill>
                          <a:latin typeface="+mn-lt"/>
                          <a:ea typeface="+mn-ea"/>
                          <a:cs typeface="+mn-cs"/>
                        </a:rPr>
                        <a:t>breathing</a:t>
                      </a:r>
                      <a:r>
                        <a:rPr lang="de-CH" sz="1400" b="0" kern="1200" dirty="0">
                          <a:solidFill>
                            <a:schemeClr val="dk1"/>
                          </a:solidFill>
                          <a:latin typeface="+mn-lt"/>
                          <a:ea typeface="+mn-ea"/>
                          <a:cs typeface="+mn-cs"/>
                        </a:rPr>
                        <a:t>, </a:t>
                      </a:r>
                      <a:r>
                        <a:rPr lang="de-CH" sz="1400" b="0" kern="1200" dirty="0" err="1">
                          <a:solidFill>
                            <a:schemeClr val="dk1"/>
                          </a:solidFill>
                          <a:latin typeface="+mn-lt"/>
                          <a:ea typeface="+mn-ea"/>
                          <a:cs typeface="+mn-cs"/>
                        </a:rPr>
                        <a:t>movement</a:t>
                      </a:r>
                      <a:r>
                        <a:rPr lang="de-CH" sz="1400" b="0" kern="1200" dirty="0">
                          <a:solidFill>
                            <a:schemeClr val="dk1"/>
                          </a:solidFill>
                          <a:latin typeface="+mn-lt"/>
                          <a:ea typeface="+mn-ea"/>
                          <a:cs typeface="+mn-cs"/>
                        </a:rPr>
                        <a:t>, </a:t>
                      </a:r>
                      <a:r>
                        <a:rPr lang="de-CH" sz="1400" b="0" kern="1200" dirty="0" err="1">
                          <a:solidFill>
                            <a:schemeClr val="dk1"/>
                          </a:solidFill>
                          <a:latin typeface="+mn-lt"/>
                          <a:ea typeface="+mn-ea"/>
                          <a:cs typeface="+mn-cs"/>
                        </a:rPr>
                        <a:t>body</a:t>
                      </a:r>
                      <a:r>
                        <a:rPr lang="de-CH" sz="1400" b="0" kern="1200" dirty="0">
                          <a:solidFill>
                            <a:schemeClr val="dk1"/>
                          </a:solidFill>
                          <a:latin typeface="+mn-lt"/>
                          <a:ea typeface="+mn-ea"/>
                          <a:cs typeface="+mn-cs"/>
                        </a:rPr>
                        <a:t> </a:t>
                      </a:r>
                      <a:br>
                        <a:rPr lang="de-CH" sz="1400" b="0" kern="1200" dirty="0">
                          <a:solidFill>
                            <a:schemeClr val="dk1"/>
                          </a:solidFill>
                          <a:latin typeface="+mn-lt"/>
                          <a:ea typeface="+mn-ea"/>
                          <a:cs typeface="+mn-cs"/>
                        </a:rPr>
                      </a:br>
                      <a:r>
                        <a:rPr lang="de-CH" sz="1400" b="0" kern="1200" dirty="0" err="1">
                          <a:solidFill>
                            <a:schemeClr val="dk1"/>
                          </a:solidFill>
                          <a:latin typeface="+mn-lt"/>
                          <a:ea typeface="+mn-ea"/>
                          <a:cs typeface="+mn-cs"/>
                        </a:rPr>
                        <a:t>temperature</a:t>
                      </a:r>
                      <a:r>
                        <a:rPr lang="de-CH" sz="1400" b="0" kern="1200" dirty="0">
                          <a:solidFill>
                            <a:schemeClr val="dk1"/>
                          </a:solidFill>
                          <a:latin typeface="+mn-lt"/>
                          <a:ea typeface="+mn-ea"/>
                          <a:cs typeface="+mn-cs"/>
                        </a:rPr>
                        <a:t>, etc.)</a:t>
                      </a:r>
                    </a:p>
                  </a:txBody>
                  <a:tcPr>
                    <a:solidFill>
                      <a:srgbClr val="FFFFCC"/>
                    </a:solidFill>
                  </a:tcPr>
                </a:tc>
                <a:tc>
                  <a:txBody>
                    <a:bodyPr/>
                    <a:lstStyle/>
                    <a:p>
                      <a:pPr marL="0" indent="0">
                        <a:buFont typeface="Arial Black"/>
                        <a:buNone/>
                      </a:pPr>
                      <a:endParaRPr lang="de-CH" sz="1400" b="0" kern="0"/>
                    </a:p>
                  </a:txBody>
                  <a:tcPr>
                    <a:noFill/>
                  </a:tcPr>
                </a:tc>
                <a:tc>
                  <a:txBody>
                    <a:bodyPr/>
                    <a:lstStyle/>
                    <a:p>
                      <a:pPr marL="180000" indent="-180000" algn="l" defTabSz="457200" rtl="0" eaLnBrk="1" latinLnBrk="0" hangingPunct="1">
                        <a:buFont typeface="Arial" panose="020B0604020202020204" pitchFamily="34" charset="0"/>
                        <a:buChar char="•"/>
                      </a:pPr>
                      <a:r>
                        <a:rPr lang="de-CH" sz="1400" b="0" kern="1200" dirty="0">
                          <a:solidFill>
                            <a:schemeClr val="dk1"/>
                          </a:solidFill>
                          <a:latin typeface="+mn-lt"/>
                          <a:ea typeface="+mn-ea"/>
                          <a:cs typeface="+mn-cs"/>
                        </a:rPr>
                        <a:t>Milk </a:t>
                      </a:r>
                      <a:r>
                        <a:rPr lang="de-CH" sz="1400" b="0" kern="1200" dirty="0" err="1">
                          <a:solidFill>
                            <a:schemeClr val="dk1"/>
                          </a:solidFill>
                          <a:latin typeface="+mn-lt"/>
                          <a:ea typeface="+mn-ea"/>
                          <a:cs typeface="+mn-cs"/>
                        </a:rPr>
                        <a:t>production</a:t>
                      </a:r>
                      <a:r>
                        <a:rPr lang="de-CH" sz="1400" b="0" kern="1200" dirty="0">
                          <a:solidFill>
                            <a:schemeClr val="dk1"/>
                          </a:solidFill>
                          <a:latin typeface="+mn-lt"/>
                          <a:ea typeface="+mn-ea"/>
                          <a:cs typeface="+mn-cs"/>
                        </a:rPr>
                        <a:t> </a:t>
                      </a:r>
                      <a:br>
                        <a:rPr lang="de-CH" sz="1400" b="0" kern="1200" dirty="0">
                          <a:solidFill>
                            <a:schemeClr val="dk1"/>
                          </a:solidFill>
                          <a:latin typeface="+mn-lt"/>
                          <a:ea typeface="+mn-ea"/>
                          <a:cs typeface="+mn-cs"/>
                        </a:rPr>
                      </a:br>
                      <a:r>
                        <a:rPr lang="de-CH" sz="1400" b="0" kern="1200" dirty="0">
                          <a:solidFill>
                            <a:schemeClr val="dk1"/>
                          </a:solidFill>
                          <a:latin typeface="+mn-lt"/>
                          <a:ea typeface="+mn-ea"/>
                          <a:cs typeface="+mn-cs"/>
                        </a:rPr>
                        <a:t>(</a:t>
                      </a:r>
                      <a:r>
                        <a:rPr lang="de-CH" sz="1400" b="0" kern="1200" dirty="0" err="1">
                          <a:solidFill>
                            <a:schemeClr val="dk1"/>
                          </a:solidFill>
                          <a:latin typeface="+mn-lt"/>
                          <a:ea typeface="+mn-ea"/>
                          <a:cs typeface="+mn-cs"/>
                        </a:rPr>
                        <a:t>body</a:t>
                      </a:r>
                      <a:r>
                        <a:rPr lang="de-CH" sz="1400" b="0" kern="1200" dirty="0">
                          <a:solidFill>
                            <a:schemeClr val="dk1"/>
                          </a:solidFill>
                          <a:latin typeface="+mn-lt"/>
                          <a:ea typeface="+mn-ea"/>
                          <a:cs typeface="+mn-cs"/>
                        </a:rPr>
                        <a:t> mass </a:t>
                      </a:r>
                      <a:r>
                        <a:rPr lang="de-CH" sz="1400" b="0" kern="1200" dirty="0" err="1">
                          <a:solidFill>
                            <a:schemeClr val="dk1"/>
                          </a:solidFill>
                          <a:latin typeface="+mn-lt"/>
                          <a:ea typeface="+mn-ea"/>
                          <a:cs typeface="+mn-cs"/>
                        </a:rPr>
                        <a:t>growth</a:t>
                      </a:r>
                      <a:r>
                        <a:rPr lang="de-CH" sz="1400" b="0" kern="1200" dirty="0">
                          <a:solidFill>
                            <a:schemeClr val="dk1"/>
                          </a:solidFill>
                          <a:latin typeface="+mn-lt"/>
                          <a:ea typeface="+mn-ea"/>
                          <a:cs typeface="+mn-cs"/>
                        </a:rPr>
                        <a:t> in beef </a:t>
                      </a:r>
                      <a:r>
                        <a:rPr lang="de-CH" sz="1400" b="0" kern="1200" dirty="0" err="1">
                          <a:solidFill>
                            <a:schemeClr val="dk1"/>
                          </a:solidFill>
                          <a:latin typeface="+mn-lt"/>
                          <a:ea typeface="+mn-ea"/>
                          <a:cs typeface="+mn-cs"/>
                        </a:rPr>
                        <a:t>cattle</a:t>
                      </a:r>
                      <a:r>
                        <a:rPr lang="de-CH" sz="1400" b="0" kern="1200" dirty="0">
                          <a:solidFill>
                            <a:schemeClr val="dk1"/>
                          </a:solidFill>
                          <a:latin typeface="+mn-lt"/>
                          <a:ea typeface="+mn-ea"/>
                          <a:cs typeface="+mn-cs"/>
                        </a:rPr>
                        <a:t>)</a:t>
                      </a:r>
                    </a:p>
                  </a:txBody>
                  <a:tcPr>
                    <a:solidFill>
                      <a:srgbClr val="FFFFCC"/>
                    </a:solidFill>
                  </a:tcPr>
                </a:tc>
                <a:tc>
                  <a:txBody>
                    <a:bodyPr/>
                    <a:lstStyle/>
                    <a:p>
                      <a:pPr marL="0" indent="0">
                        <a:buFont typeface="Arial Black"/>
                        <a:buNone/>
                      </a:pPr>
                      <a:endParaRPr lang="de-CH" sz="1400" b="0" kern="0"/>
                    </a:p>
                  </a:txBody>
                  <a:tcPr>
                    <a:noFill/>
                  </a:tcPr>
                </a:tc>
                <a:tc>
                  <a:txBody>
                    <a:bodyPr/>
                    <a:lstStyle/>
                    <a:p>
                      <a:pPr marL="180000" indent="-180000" algn="l" defTabSz="457200" rtl="0" eaLnBrk="1" latinLnBrk="0" hangingPunct="1">
                        <a:buFont typeface="Arial" panose="020B0604020202020204" pitchFamily="34" charset="0"/>
                        <a:buChar char="•"/>
                      </a:pPr>
                      <a:r>
                        <a:rPr lang="de-CH" sz="1400" b="0" kern="1200">
                          <a:solidFill>
                            <a:schemeClr val="dk1"/>
                          </a:solidFill>
                          <a:latin typeface="+mn-lt"/>
                          <a:ea typeface="+mn-ea"/>
                          <a:cs typeface="+mn-cs"/>
                        </a:rPr>
                        <a:t>Growth </a:t>
                      </a:r>
                      <a:br>
                        <a:rPr lang="de-CH" sz="1400" b="0" kern="1200">
                          <a:solidFill>
                            <a:schemeClr val="dk1"/>
                          </a:solidFill>
                          <a:latin typeface="+mn-lt"/>
                          <a:ea typeface="+mn-ea"/>
                          <a:cs typeface="+mn-cs"/>
                        </a:rPr>
                      </a:br>
                      <a:r>
                        <a:rPr lang="de-CH" sz="1400" b="0" kern="1200" err="1">
                          <a:solidFill>
                            <a:schemeClr val="dk1"/>
                          </a:solidFill>
                          <a:latin typeface="+mn-lt"/>
                          <a:ea typeface="+mn-ea"/>
                          <a:cs typeface="+mn-cs"/>
                        </a:rPr>
                        <a:t>of</a:t>
                      </a:r>
                      <a:r>
                        <a:rPr lang="de-CH" sz="1400" b="0" kern="1200">
                          <a:solidFill>
                            <a:schemeClr val="dk1"/>
                          </a:solidFill>
                          <a:latin typeface="+mn-lt"/>
                          <a:ea typeface="+mn-ea"/>
                          <a:cs typeface="+mn-cs"/>
                        </a:rPr>
                        <a:t> </a:t>
                      </a:r>
                      <a:r>
                        <a:rPr lang="de-CH" sz="1400" b="0" kern="1200" err="1">
                          <a:solidFill>
                            <a:schemeClr val="dk1"/>
                          </a:solidFill>
                          <a:latin typeface="+mn-lt"/>
                          <a:ea typeface="+mn-ea"/>
                          <a:cs typeface="+mn-cs"/>
                        </a:rPr>
                        <a:t>fetus</a:t>
                      </a:r>
                      <a:endParaRPr lang="de-CH" sz="1400" b="0" kern="1200">
                        <a:solidFill>
                          <a:schemeClr val="dk1"/>
                        </a:solidFill>
                        <a:latin typeface="+mn-lt"/>
                        <a:ea typeface="+mn-ea"/>
                        <a:cs typeface="+mn-cs"/>
                      </a:endParaRPr>
                    </a:p>
                    <a:p>
                      <a:pPr marL="180000" indent="-180000" algn="l" defTabSz="457200" rtl="0" eaLnBrk="1" latinLnBrk="0" hangingPunct="1">
                        <a:buFont typeface="Arial" panose="020B0604020202020204" pitchFamily="34" charset="0"/>
                        <a:buChar char="•"/>
                      </a:pPr>
                      <a:r>
                        <a:rPr lang="de-CH" sz="1400" b="0" kern="1200" err="1">
                          <a:solidFill>
                            <a:schemeClr val="dk1"/>
                          </a:solidFill>
                          <a:latin typeface="+mn-lt"/>
                          <a:ea typeface="+mn-ea"/>
                          <a:cs typeface="+mn-cs"/>
                        </a:rPr>
                        <a:t>Preparation</a:t>
                      </a:r>
                      <a:r>
                        <a:rPr lang="de-CH" sz="1400" b="0" kern="1200">
                          <a:solidFill>
                            <a:schemeClr val="dk1"/>
                          </a:solidFill>
                          <a:latin typeface="+mn-lt"/>
                          <a:ea typeface="+mn-ea"/>
                          <a:cs typeface="+mn-cs"/>
                        </a:rPr>
                        <a:t> </a:t>
                      </a:r>
                      <a:r>
                        <a:rPr lang="de-CH" sz="1400" b="0" kern="1200" err="1">
                          <a:solidFill>
                            <a:schemeClr val="dk1"/>
                          </a:solidFill>
                          <a:latin typeface="+mn-lt"/>
                          <a:ea typeface="+mn-ea"/>
                          <a:cs typeface="+mn-cs"/>
                        </a:rPr>
                        <a:t>of</a:t>
                      </a:r>
                      <a:r>
                        <a:rPr lang="de-CH" sz="1400" b="0" kern="1200">
                          <a:solidFill>
                            <a:schemeClr val="dk1"/>
                          </a:solidFill>
                          <a:latin typeface="+mn-lt"/>
                          <a:ea typeface="+mn-ea"/>
                          <a:cs typeface="+mn-cs"/>
                        </a:rPr>
                        <a:t> </a:t>
                      </a:r>
                      <a:r>
                        <a:rPr lang="de-CH" sz="1400" b="0" kern="1200" err="1">
                          <a:solidFill>
                            <a:schemeClr val="dk1"/>
                          </a:solidFill>
                          <a:latin typeface="+mn-lt"/>
                          <a:ea typeface="+mn-ea"/>
                          <a:cs typeface="+mn-cs"/>
                        </a:rPr>
                        <a:t>lactation</a:t>
                      </a:r>
                      <a:endParaRPr lang="de-CH" sz="1400" b="0" kern="1200">
                        <a:solidFill>
                          <a:schemeClr val="dk1"/>
                        </a:solidFill>
                        <a:latin typeface="+mn-lt"/>
                        <a:ea typeface="+mn-ea"/>
                        <a:cs typeface="+mn-cs"/>
                      </a:endParaRPr>
                    </a:p>
                  </a:txBody>
                  <a:tcPr>
                    <a:solidFill>
                      <a:srgbClr val="FFFFCC"/>
                    </a:solidFill>
                  </a:tcPr>
                </a:tc>
                <a:tc>
                  <a:txBody>
                    <a:bodyPr/>
                    <a:lstStyle/>
                    <a:p>
                      <a:endParaRPr lang="de-CH" sz="1400"/>
                    </a:p>
                  </a:txBody>
                  <a:tcPr>
                    <a:noFill/>
                  </a:tcPr>
                </a:tc>
                <a:tc>
                  <a:txBody>
                    <a:bodyPr/>
                    <a:lstStyle/>
                    <a:p>
                      <a:endParaRPr lang="de-CH" sz="1400"/>
                    </a:p>
                  </a:txBody>
                  <a:tcPr>
                    <a:noFill/>
                  </a:tcPr>
                </a:tc>
                <a:extLst>
                  <a:ext uri="{0D108BD9-81ED-4DB2-BD59-A6C34878D82A}">
                    <a16:rowId xmlns:a16="http://schemas.microsoft.com/office/drawing/2014/main" val="1930467279"/>
                  </a:ext>
                </a:extLst>
              </a:tr>
              <a:tr h="11742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CH" sz="1400" b="1" kern="0" dirty="0" err="1"/>
                        <a:t>When</a:t>
                      </a:r>
                      <a:r>
                        <a:rPr lang="de-CH" sz="1400" b="1" kern="0" dirty="0"/>
                        <a:t> </a:t>
                      </a:r>
                      <a:br>
                        <a:rPr lang="de-CH" sz="1400" b="1" kern="0" dirty="0"/>
                      </a:br>
                      <a:r>
                        <a:rPr lang="de-CH" sz="1400" b="1" kern="0" dirty="0"/>
                        <a:t>do </a:t>
                      </a:r>
                      <a:r>
                        <a:rPr lang="de-CH" sz="1400" b="1" kern="0" dirty="0" err="1"/>
                        <a:t>these</a:t>
                      </a:r>
                      <a:r>
                        <a:rPr lang="de-CH" sz="1400" b="1" kern="0" dirty="0"/>
                        <a:t> </a:t>
                      </a:r>
                      <a:r>
                        <a:rPr lang="de-CH" sz="1400" b="1" kern="0" dirty="0" err="1"/>
                        <a:t>requirements</a:t>
                      </a:r>
                      <a:r>
                        <a:rPr lang="de-CH" sz="1400" b="1" kern="0" dirty="0"/>
                        <a:t> </a:t>
                      </a:r>
                      <a:r>
                        <a:rPr lang="de-CH" sz="1400" b="1" kern="0" dirty="0" err="1"/>
                        <a:t>increase</a:t>
                      </a:r>
                      <a:r>
                        <a:rPr lang="de-CH" sz="1400" b="1" kern="0" dirty="0"/>
                        <a:t>?</a:t>
                      </a:r>
                    </a:p>
                  </a:txBody>
                  <a:tcPr>
                    <a:noFill/>
                  </a:tcPr>
                </a:tc>
                <a:tc>
                  <a:txBody>
                    <a:bodyPr/>
                    <a:lstStyle/>
                    <a:p>
                      <a:pPr marL="180000" indent="-180000">
                        <a:buFont typeface="Arial" panose="020B0604020202020204" pitchFamily="34" charset="0"/>
                        <a:buChar char="•"/>
                      </a:pPr>
                      <a:r>
                        <a:rPr lang="de-CH" sz="1400" b="0" dirty="0"/>
                        <a:t>Stress</a:t>
                      </a:r>
                    </a:p>
                    <a:p>
                      <a:pPr marL="180000" indent="-180000">
                        <a:buFont typeface="Arial" panose="020B0604020202020204" pitchFamily="34" charset="0"/>
                        <a:buChar char="•"/>
                      </a:pPr>
                      <a:r>
                        <a:rPr lang="de-CH" sz="1400" b="0" dirty="0" err="1"/>
                        <a:t>Activity</a:t>
                      </a:r>
                      <a:endParaRPr lang="de-CH" sz="1400" b="0" dirty="0"/>
                    </a:p>
                  </a:txBody>
                  <a:tcPr>
                    <a:solidFill>
                      <a:srgbClr val="FFFFCC"/>
                    </a:solid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400" b="0" kern="0"/>
                    </a:p>
                  </a:txBody>
                  <a:tcPr>
                    <a:no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400" b="0" kern="0"/>
                        <a:t>Milk </a:t>
                      </a:r>
                      <a:r>
                        <a:rPr lang="de-CH" sz="1400" b="0" kern="0" err="1"/>
                        <a:t>production</a:t>
                      </a:r>
                      <a:r>
                        <a:rPr lang="de-CH" sz="1400" b="0" kern="0"/>
                        <a:t> </a:t>
                      </a:r>
                      <a:r>
                        <a:rPr lang="de-CH" sz="1400" b="0" kern="0" err="1"/>
                        <a:t>level</a:t>
                      </a:r>
                      <a:endParaRPr lang="de-CH" sz="1400" b="0" kern="0"/>
                    </a:p>
                  </a:txBody>
                  <a:tcPr>
                    <a:solidFill>
                      <a:srgbClr val="FFFFCC"/>
                    </a:solid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CH" sz="1400" b="0" kern="0"/>
                    </a:p>
                  </a:txBody>
                  <a:tcPr>
                    <a:noFill/>
                  </a:tcPr>
                </a:tc>
                <a:tc>
                  <a:txBody>
                    <a:bodyPr/>
                    <a:lstStyle/>
                    <a:p>
                      <a:pPr marL="180000" marR="0" lvl="0" indent="-180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CH" sz="1400" b="0" kern="0"/>
                        <a:t>Size </a:t>
                      </a:r>
                      <a:r>
                        <a:rPr lang="de-CH" sz="1400" b="0" kern="0" err="1"/>
                        <a:t>of</a:t>
                      </a:r>
                      <a:r>
                        <a:rPr lang="de-CH" sz="1400" b="0" kern="0"/>
                        <a:t> </a:t>
                      </a:r>
                      <a:r>
                        <a:rPr lang="de-CH" sz="1400" b="0" kern="0" err="1"/>
                        <a:t>fetus</a:t>
                      </a:r>
                      <a:endParaRPr lang="de-CH" sz="1400" b="0" kern="0"/>
                    </a:p>
                  </a:txBody>
                  <a:tcPr>
                    <a:solidFill>
                      <a:srgbClr val="FFFFCC"/>
                    </a:solidFill>
                  </a:tcPr>
                </a:tc>
                <a:tc>
                  <a:txBody>
                    <a:bodyPr/>
                    <a:lstStyle/>
                    <a:p>
                      <a:endParaRPr lang="de-CH" sz="1400"/>
                    </a:p>
                  </a:txBody>
                  <a:tcPr>
                    <a:noFill/>
                  </a:tcPr>
                </a:tc>
                <a:tc>
                  <a:txBody>
                    <a:bodyPr/>
                    <a:lstStyle/>
                    <a:p>
                      <a:endParaRPr lang="de-CH" sz="1400" dirty="0"/>
                    </a:p>
                  </a:txBody>
                  <a:tcPr>
                    <a:noFill/>
                  </a:tcPr>
                </a:tc>
                <a:extLst>
                  <a:ext uri="{0D108BD9-81ED-4DB2-BD59-A6C34878D82A}">
                    <a16:rowId xmlns:a16="http://schemas.microsoft.com/office/drawing/2014/main" val="916601477"/>
                  </a:ext>
                </a:extLst>
              </a:tr>
            </a:tbl>
          </a:graphicData>
        </a:graphic>
      </p:graphicFrame>
    </p:spTree>
    <p:extLst>
      <p:ext uri="{BB962C8B-B14F-4D97-AF65-F5344CB8AC3E}">
        <p14:creationId xmlns:p14="http://schemas.microsoft.com/office/powerpoint/2010/main" val="7903025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285B4DF-459F-4A4D-86FA-904ADE18E552}"/>
              </a:ext>
            </a:extLst>
          </p:cNvPr>
          <p:cNvPicPr>
            <a:picLocks noGrp="1" noChangeAspect="1"/>
          </p:cNvPicPr>
          <p:nvPr>
            <p:ph sz="half" idx="1"/>
          </p:nvPr>
        </p:nvPicPr>
        <p:blipFill rotWithShape="1">
          <a:blip r:embed="rId2"/>
          <a:srcRect l="49115" b="13899"/>
          <a:stretch/>
        </p:blipFill>
        <p:spPr>
          <a:xfrm>
            <a:off x="4572000" y="946207"/>
            <a:ext cx="3787134" cy="3303514"/>
          </a:xfrm>
        </p:spPr>
      </p:pic>
      <p:sp>
        <p:nvSpPr>
          <p:cNvPr id="4" name="Content Placeholder 3">
            <a:extLst>
              <a:ext uri="{FF2B5EF4-FFF2-40B4-BE49-F238E27FC236}">
                <a16:creationId xmlns:a16="http://schemas.microsoft.com/office/drawing/2014/main" id="{85E0B57C-4E64-45FF-857C-5B6DFC941EBA}"/>
              </a:ext>
            </a:extLst>
          </p:cNvPr>
          <p:cNvSpPr>
            <a:spLocks noGrp="1"/>
          </p:cNvSpPr>
          <p:nvPr>
            <p:ph sz="half" idx="11"/>
          </p:nvPr>
        </p:nvSpPr>
        <p:spPr>
          <a:xfrm>
            <a:off x="1025132" y="4437776"/>
            <a:ext cx="2748518" cy="3303514"/>
          </a:xfrm>
        </p:spPr>
        <p:txBody>
          <a:bodyPr/>
          <a:lstStyle/>
          <a:p>
            <a:pPr marL="0" indent="0" algn="ctr">
              <a:buNone/>
            </a:pPr>
            <a:r>
              <a:rPr lang="de-CH" b="0" dirty="0"/>
              <a:t>Many different </a:t>
            </a:r>
            <a:r>
              <a:rPr lang="de-CH" b="0" dirty="0" err="1"/>
              <a:t>amino</a:t>
            </a:r>
            <a:r>
              <a:rPr lang="de-CH" b="0" dirty="0"/>
              <a:t> </a:t>
            </a:r>
            <a:r>
              <a:rPr lang="de-CH" b="0" dirty="0" err="1"/>
              <a:t>acids</a:t>
            </a:r>
            <a:endParaRPr lang="en-GB" b="0" dirty="0"/>
          </a:p>
        </p:txBody>
      </p:sp>
      <p:sp>
        <p:nvSpPr>
          <p:cNvPr id="7" name="Content Placeholder 3">
            <a:extLst>
              <a:ext uri="{FF2B5EF4-FFF2-40B4-BE49-F238E27FC236}">
                <a16:creationId xmlns:a16="http://schemas.microsoft.com/office/drawing/2014/main" id="{2D26CC5C-2BF8-4AB9-8CB3-6C69407BB65E}"/>
              </a:ext>
            </a:extLst>
          </p:cNvPr>
          <p:cNvSpPr txBox="1">
            <a:spLocks/>
          </p:cNvSpPr>
          <p:nvPr/>
        </p:nvSpPr>
        <p:spPr bwMode="auto">
          <a:xfrm>
            <a:off x="5497861" y="4437776"/>
            <a:ext cx="2412957" cy="330351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lgn="ctr">
              <a:buFont typeface="Arial Black"/>
              <a:buNone/>
            </a:pPr>
            <a:r>
              <a:rPr lang="de-CH" b="0" kern="0" dirty="0" err="1"/>
              <a:t>Together</a:t>
            </a:r>
            <a:r>
              <a:rPr lang="de-CH" b="0" kern="0" dirty="0"/>
              <a:t> </a:t>
            </a:r>
            <a:r>
              <a:rPr lang="de-CH" b="0" kern="0" dirty="0" err="1"/>
              <a:t>they</a:t>
            </a:r>
            <a:r>
              <a:rPr lang="de-CH" b="0" kern="0" dirty="0"/>
              <a:t> form a </a:t>
            </a:r>
            <a:r>
              <a:rPr lang="de-CH" b="0" kern="0" dirty="0" err="1"/>
              <a:t>protein</a:t>
            </a:r>
            <a:endParaRPr lang="en-GB" b="0" kern="0" dirty="0"/>
          </a:p>
        </p:txBody>
      </p:sp>
      <p:sp>
        <p:nvSpPr>
          <p:cNvPr id="8" name="Arrow: Right 7">
            <a:extLst>
              <a:ext uri="{FF2B5EF4-FFF2-40B4-BE49-F238E27FC236}">
                <a16:creationId xmlns:a16="http://schemas.microsoft.com/office/drawing/2014/main" id="{8388637A-E5C5-40CC-AC01-5CDE55483FB8}"/>
              </a:ext>
            </a:extLst>
          </p:cNvPr>
          <p:cNvSpPr/>
          <p:nvPr/>
        </p:nvSpPr>
        <p:spPr bwMode="auto">
          <a:xfrm>
            <a:off x="4228053" y="2457974"/>
            <a:ext cx="167778" cy="276836"/>
          </a:xfrm>
          <a:prstGeom prst="rightArrow">
            <a:avLst/>
          </a:prstGeom>
          <a:solidFill>
            <a:schemeClr val="bg2"/>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pic>
        <p:nvPicPr>
          <p:cNvPr id="9" name="Content Placeholder 5">
            <a:extLst>
              <a:ext uri="{FF2B5EF4-FFF2-40B4-BE49-F238E27FC236}">
                <a16:creationId xmlns:a16="http://schemas.microsoft.com/office/drawing/2014/main" id="{08473319-840B-44E3-9B40-9D99430458A8}"/>
              </a:ext>
            </a:extLst>
          </p:cNvPr>
          <p:cNvPicPr>
            <a:picLocks noChangeAspect="1"/>
          </p:cNvPicPr>
          <p:nvPr/>
        </p:nvPicPr>
        <p:blipFill rotWithShape="1">
          <a:blip r:embed="rId2"/>
          <a:srcRect r="57779" b="13899"/>
          <a:stretch/>
        </p:blipFill>
        <p:spPr bwMode="auto">
          <a:xfrm>
            <a:off x="902311" y="946207"/>
            <a:ext cx="3142322" cy="3303514"/>
          </a:xfrm>
          <a:prstGeom prst="rect">
            <a:avLst/>
          </a:prstGeom>
          <a:noFill/>
          <a:ln w="9525">
            <a:noFill/>
            <a:miter lim="800000"/>
            <a:headEnd/>
            <a:tailEnd/>
          </a:ln>
        </p:spPr>
      </p:pic>
    </p:spTree>
    <p:extLst>
      <p:ext uri="{BB962C8B-B14F-4D97-AF65-F5344CB8AC3E}">
        <p14:creationId xmlns:p14="http://schemas.microsoft.com/office/powerpoint/2010/main" val="118525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47A6-EEC0-4934-8C21-C63480B3752B}"/>
              </a:ext>
            </a:extLst>
          </p:cNvPr>
          <p:cNvSpPr>
            <a:spLocks noGrp="1"/>
          </p:cNvSpPr>
          <p:nvPr>
            <p:ph type="title"/>
          </p:nvPr>
        </p:nvSpPr>
        <p:spPr/>
        <p:txBody>
          <a:bodyPr/>
          <a:lstStyle/>
          <a:p>
            <a:r>
              <a:rPr lang="en-US"/>
              <a:t>Ration control</a:t>
            </a:r>
          </a:p>
        </p:txBody>
      </p:sp>
      <p:sp>
        <p:nvSpPr>
          <p:cNvPr id="3" name="Content Placeholder 2">
            <a:extLst>
              <a:ext uri="{FF2B5EF4-FFF2-40B4-BE49-F238E27FC236}">
                <a16:creationId xmlns:a16="http://schemas.microsoft.com/office/drawing/2014/main" id="{AC1312F0-D119-4A73-B755-1D574A9F5C29}"/>
              </a:ext>
            </a:extLst>
          </p:cNvPr>
          <p:cNvSpPr>
            <a:spLocks noGrp="1"/>
          </p:cNvSpPr>
          <p:nvPr>
            <p:ph sz="half" idx="1"/>
          </p:nvPr>
        </p:nvSpPr>
        <p:spPr>
          <a:xfrm>
            <a:off x="533402" y="1224756"/>
            <a:ext cx="3750568" cy="4408487"/>
          </a:xfrm>
          <a:noFill/>
          <a:ln w="9525">
            <a:noFill/>
            <a:miter lim="800000"/>
            <a:headEnd/>
            <a:tailEnd/>
          </a:ln>
        </p:spPr>
        <p:txBody>
          <a:bodyPr vert="horz" wrap="square" lIns="0" tIns="0" rIns="92075" bIns="46038" numCol="1" anchor="t" anchorCtr="0" compatLnSpc="1">
            <a:prstTxWarp prst="textNoShape">
              <a:avLst/>
            </a:prstTxWarp>
          </a:bodyPr>
          <a:lstStyle/>
          <a:p>
            <a:pPr>
              <a:spcBef>
                <a:spcPts val="0"/>
              </a:spcBef>
              <a:spcAft>
                <a:spcPts val="600"/>
              </a:spcAft>
              <a:buFont typeface="Wingdings" panose="05000000000000000000" pitchFamily="2" charset="2"/>
              <a:buChar char="ü"/>
            </a:pPr>
            <a:r>
              <a:rPr lang="en-US" sz="1800" b="0" dirty="0">
                <a:ea typeface="ＭＳ Ｐゴシック"/>
              </a:rPr>
              <a:t>Milk yield</a:t>
            </a:r>
          </a:p>
          <a:p>
            <a:pPr>
              <a:spcBef>
                <a:spcPts val="0"/>
              </a:spcBef>
              <a:spcAft>
                <a:spcPts val="600"/>
              </a:spcAft>
              <a:buFont typeface="Wingdings" panose="05000000000000000000" pitchFamily="2" charset="2"/>
              <a:buChar char="ü"/>
            </a:pPr>
            <a:r>
              <a:rPr lang="en-US" sz="1800" b="0" dirty="0">
                <a:ea typeface="ＭＳ Ｐゴシック"/>
              </a:rPr>
              <a:t>Life weight estimation</a:t>
            </a:r>
          </a:p>
          <a:p>
            <a:pPr marL="630900" lvl="1" indent="-342900">
              <a:spcBef>
                <a:spcPts val="0"/>
              </a:spcBef>
              <a:spcAft>
                <a:spcPts val="600"/>
              </a:spcAft>
              <a:buFont typeface="Wingdings" panose="05000000000000000000" pitchFamily="2" charset="2"/>
              <a:buChar char="ü"/>
            </a:pPr>
            <a:r>
              <a:rPr lang="en-US" sz="1800" b="0" dirty="0">
                <a:ea typeface="ＭＳ Ｐゴシック"/>
              </a:rPr>
              <a:t>App</a:t>
            </a:r>
          </a:p>
          <a:p>
            <a:pPr marL="630900" lvl="1" indent="-342900">
              <a:spcBef>
                <a:spcPts val="0"/>
              </a:spcBef>
              <a:spcAft>
                <a:spcPts val="600"/>
              </a:spcAft>
              <a:buFont typeface="Wingdings" panose="05000000000000000000" pitchFamily="2" charset="2"/>
              <a:buChar char="ü"/>
            </a:pPr>
            <a:r>
              <a:rPr lang="en-US" sz="1800" b="0" dirty="0">
                <a:ea typeface="ＭＳ Ｐゴシック"/>
              </a:rPr>
              <a:t>Weight measuring tape</a:t>
            </a:r>
          </a:p>
          <a:p>
            <a:pPr>
              <a:spcBef>
                <a:spcPts val="0"/>
              </a:spcBef>
              <a:spcAft>
                <a:spcPts val="600"/>
              </a:spcAft>
              <a:buFont typeface="Wingdings" panose="05000000000000000000" pitchFamily="2" charset="2"/>
              <a:buChar char="ü"/>
            </a:pPr>
            <a:r>
              <a:rPr lang="en-US" sz="1800" b="0" dirty="0">
                <a:ea typeface="ＭＳ Ｐゴシック"/>
              </a:rPr>
              <a:t>Body Condition Score (BCS)</a:t>
            </a:r>
          </a:p>
          <a:p>
            <a:pPr>
              <a:spcBef>
                <a:spcPts val="0"/>
              </a:spcBef>
              <a:spcAft>
                <a:spcPts val="600"/>
              </a:spcAft>
              <a:buFont typeface="Wingdings" panose="05000000000000000000" pitchFamily="2" charset="2"/>
              <a:buChar char="ü"/>
            </a:pPr>
            <a:r>
              <a:rPr lang="en-US" sz="1800" b="0" dirty="0">
                <a:ea typeface="ＭＳ Ｐゴシック"/>
              </a:rPr>
              <a:t>Rumen fill score</a:t>
            </a:r>
          </a:p>
          <a:p>
            <a:pPr>
              <a:spcBef>
                <a:spcPts val="0"/>
              </a:spcBef>
              <a:spcAft>
                <a:spcPts val="600"/>
              </a:spcAft>
              <a:buFont typeface="Wingdings" panose="05000000000000000000" pitchFamily="2" charset="2"/>
              <a:buChar char="ü"/>
            </a:pPr>
            <a:r>
              <a:rPr lang="en-US" sz="1800" b="0" dirty="0">
                <a:ea typeface="ＭＳ Ｐゴシック"/>
              </a:rPr>
              <a:t>Rumen contractions</a:t>
            </a:r>
          </a:p>
          <a:p>
            <a:pPr>
              <a:spcBef>
                <a:spcPts val="0"/>
              </a:spcBef>
              <a:spcAft>
                <a:spcPts val="600"/>
              </a:spcAft>
              <a:buFont typeface="Wingdings" panose="05000000000000000000" pitchFamily="2" charset="2"/>
              <a:buChar char="ü"/>
            </a:pPr>
            <a:r>
              <a:rPr lang="en-US" sz="1800" b="0" dirty="0">
                <a:ea typeface="ＭＳ Ｐゴシック"/>
              </a:rPr>
              <a:t>Counting rumination</a:t>
            </a:r>
          </a:p>
          <a:p>
            <a:pPr>
              <a:spcBef>
                <a:spcPts val="0"/>
              </a:spcBef>
              <a:spcAft>
                <a:spcPts val="600"/>
              </a:spcAft>
              <a:buFont typeface="Wingdings" panose="05000000000000000000" pitchFamily="2" charset="2"/>
              <a:buChar char="ü"/>
            </a:pPr>
            <a:r>
              <a:rPr lang="en-US" sz="1800" b="0" dirty="0">
                <a:ea typeface="ＭＳ Ｐゴシック"/>
              </a:rPr>
              <a:t>Examination of cow dung</a:t>
            </a:r>
          </a:p>
          <a:p>
            <a:pPr>
              <a:spcBef>
                <a:spcPts val="0"/>
              </a:spcBef>
              <a:spcAft>
                <a:spcPts val="600"/>
              </a:spcAft>
              <a:buFont typeface="Wingdings" panose="05000000000000000000" pitchFamily="2" charset="2"/>
              <a:buChar char="ü"/>
            </a:pPr>
            <a:r>
              <a:rPr lang="en-US" sz="1800" b="0" dirty="0">
                <a:ea typeface="ＭＳ Ｐゴシック"/>
              </a:rPr>
              <a:t>Content of fat and protein in milk</a:t>
            </a:r>
          </a:p>
          <a:p>
            <a:pPr>
              <a:spcBef>
                <a:spcPts val="0"/>
              </a:spcBef>
              <a:spcAft>
                <a:spcPts val="600"/>
              </a:spcAft>
              <a:buFont typeface="Wingdings" panose="05000000000000000000" pitchFamily="2" charset="2"/>
              <a:buChar char="ü"/>
            </a:pPr>
            <a:r>
              <a:rPr lang="en-US" sz="1800" b="0" dirty="0">
                <a:ea typeface="ＭＳ Ｐゴシック"/>
              </a:rPr>
              <a:t>Growth rate</a:t>
            </a:r>
          </a:p>
        </p:txBody>
      </p:sp>
      <p:pic>
        <p:nvPicPr>
          <p:cNvPr id="5" name="Grafik 4">
            <a:extLst>
              <a:ext uri="{FF2B5EF4-FFF2-40B4-BE49-F238E27FC236}">
                <a16:creationId xmlns:a16="http://schemas.microsoft.com/office/drawing/2014/main" id="{BB027556-373E-4801-AA99-F016BD07580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60032" y="1298941"/>
            <a:ext cx="3853185" cy="4359843"/>
          </a:xfrm>
          <a:prstGeom prst="rect">
            <a:avLst/>
          </a:prstGeom>
        </p:spPr>
      </p:pic>
    </p:spTree>
    <p:extLst>
      <p:ext uri="{BB962C8B-B14F-4D97-AF65-F5344CB8AC3E}">
        <p14:creationId xmlns:p14="http://schemas.microsoft.com/office/powerpoint/2010/main" val="4068487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8859" y="1268760"/>
            <a:ext cx="4033141" cy="432048"/>
          </a:xfrm>
        </p:spPr>
        <p:txBody>
          <a:bodyPr/>
          <a:lstStyle/>
          <a:p>
            <a:pPr marL="0" indent="0">
              <a:buNone/>
            </a:pPr>
            <a:r>
              <a:rPr lang="en-US" sz="1800" dirty="0"/>
              <a:t>Daily recording of the milk quantity</a:t>
            </a:r>
          </a:p>
        </p:txBody>
      </p:sp>
      <p:pic>
        <p:nvPicPr>
          <p:cNvPr id="8" name="Grafik 7">
            <a:extLst>
              <a:ext uri="{FF2B5EF4-FFF2-40B4-BE49-F238E27FC236}">
                <a16:creationId xmlns:a16="http://schemas.microsoft.com/office/drawing/2014/main" id="{BC31321D-AC82-4F0E-8EB8-4705305069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904" y="1281534"/>
            <a:ext cx="4310627" cy="3024336"/>
          </a:xfrm>
          <a:prstGeom prst="rect">
            <a:avLst/>
          </a:prstGeom>
        </p:spPr>
      </p:pic>
      <p:pic>
        <p:nvPicPr>
          <p:cNvPr id="3" name="Grafik 2">
            <a:extLst>
              <a:ext uri="{FF2B5EF4-FFF2-40B4-BE49-F238E27FC236}">
                <a16:creationId xmlns:a16="http://schemas.microsoft.com/office/drawing/2014/main" id="{5E25D313-FDE6-4CF1-B430-979F7B87F7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15606" y="3028618"/>
            <a:ext cx="1728193" cy="3123008"/>
          </a:xfrm>
          <a:prstGeom prst="rect">
            <a:avLst/>
          </a:prstGeom>
        </p:spPr>
      </p:pic>
      <p:sp>
        <p:nvSpPr>
          <p:cNvPr id="9" name="Rechteck 8">
            <a:extLst>
              <a:ext uri="{FF2B5EF4-FFF2-40B4-BE49-F238E27FC236}">
                <a16:creationId xmlns:a16="http://schemas.microsoft.com/office/drawing/2014/main" id="{A03FDF98-DCE7-42FC-A9F4-FF7D48A40867}"/>
              </a:ext>
            </a:extLst>
          </p:cNvPr>
          <p:cNvSpPr/>
          <p:nvPr/>
        </p:nvSpPr>
        <p:spPr>
          <a:xfrm>
            <a:off x="453900" y="1977309"/>
            <a:ext cx="3528392" cy="2862322"/>
          </a:xfrm>
          <a:prstGeom prst="rect">
            <a:avLst/>
          </a:prstGeom>
        </p:spPr>
        <p:txBody>
          <a:bodyPr wrap="square">
            <a:spAutoFit/>
          </a:bodyPr>
          <a:lstStyle/>
          <a:p>
            <a:pPr marL="0" indent="0">
              <a:buNone/>
            </a:pPr>
            <a:r>
              <a:rPr lang="en-US" sz="1800" b="0" dirty="0"/>
              <a:t>The amount of milk from each cow should be noted at each milking to detect abnormalities quickly.</a:t>
            </a:r>
          </a:p>
          <a:p>
            <a:pPr marL="0" indent="0">
              <a:buNone/>
            </a:pPr>
            <a:r>
              <a:rPr lang="en-US" sz="1800" b="0" dirty="0"/>
              <a:t>If the milk quantity suddenly drops or stays low over a long time, this may indicate a feeding error (too little energy, protein, minerals or water) or a health problem.</a:t>
            </a:r>
            <a:endParaRPr lang="en-GB" sz="1800" b="0" dirty="0"/>
          </a:p>
        </p:txBody>
      </p:sp>
      <p:sp>
        <p:nvSpPr>
          <p:cNvPr id="11" name="Arrow: Curved Right 10">
            <a:extLst>
              <a:ext uri="{FF2B5EF4-FFF2-40B4-BE49-F238E27FC236}">
                <a16:creationId xmlns:a16="http://schemas.microsoft.com/office/drawing/2014/main" id="{4C2B7D52-86A2-46B9-86AA-A156525DC22C}"/>
              </a:ext>
            </a:extLst>
          </p:cNvPr>
          <p:cNvSpPr/>
          <p:nvPr/>
        </p:nvSpPr>
        <p:spPr bwMode="auto">
          <a:xfrm rot="19078569">
            <a:off x="6051000" y="4009677"/>
            <a:ext cx="555500" cy="1659909"/>
          </a:xfrm>
          <a:prstGeom prst="curvedRightArrow">
            <a:avLst/>
          </a:prstGeom>
          <a:solidFill>
            <a:schemeClr val="bg2"/>
          </a:solid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12" name="Arrow: Curved Right 11">
            <a:extLst>
              <a:ext uri="{FF2B5EF4-FFF2-40B4-BE49-F238E27FC236}">
                <a16:creationId xmlns:a16="http://schemas.microsoft.com/office/drawing/2014/main" id="{276B2FA3-C018-4C5E-A67B-7E583687BE71}"/>
              </a:ext>
            </a:extLst>
          </p:cNvPr>
          <p:cNvSpPr/>
          <p:nvPr/>
        </p:nvSpPr>
        <p:spPr bwMode="auto">
          <a:xfrm rot="9238520">
            <a:off x="8204705" y="2689027"/>
            <a:ext cx="555500" cy="1659909"/>
          </a:xfrm>
          <a:prstGeom prst="curvedRightArrow">
            <a:avLst/>
          </a:prstGeom>
          <a:solidFill>
            <a:schemeClr val="bg2"/>
          </a:solidFill>
          <a:ln w="127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189116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5">
            <a:extLst>
              <a:ext uri="{FF2B5EF4-FFF2-40B4-BE49-F238E27FC236}">
                <a16:creationId xmlns:a16="http://schemas.microsoft.com/office/drawing/2014/main" id="{2C97B762-5AD3-4E4F-A37F-06DA25038D2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6575" y="1700808"/>
            <a:ext cx="5204517" cy="4213375"/>
          </a:xfrm>
          <a:prstGeom prst="rect">
            <a:avLst/>
          </a:prstGeom>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a:xfrm>
            <a:off x="536575" y="188640"/>
            <a:ext cx="8251825" cy="717550"/>
          </a:xfrm>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427933" y="943817"/>
            <a:ext cx="6160291" cy="446833"/>
          </a:xfrm>
        </p:spPr>
        <p:txBody>
          <a:bodyPr/>
          <a:lstStyle/>
          <a:p>
            <a:pPr marL="0" indent="0">
              <a:buNone/>
            </a:pPr>
            <a:r>
              <a:rPr lang="en-US" sz="1800" dirty="0"/>
              <a:t>Life weight estimation with the weight measuring tape</a:t>
            </a:r>
          </a:p>
        </p:txBody>
      </p:sp>
      <p:pic>
        <p:nvPicPr>
          <p:cNvPr id="2052" name="Picture 4" descr="Weight Measuring Tape (Rondo) - Kyron Labs">
            <a:extLst>
              <a:ext uri="{FF2B5EF4-FFF2-40B4-BE49-F238E27FC236}">
                <a16:creationId xmlns:a16="http://schemas.microsoft.com/office/drawing/2014/main" id="{0CE0A13B-3371-43AA-A1B9-70902A7E7FA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9010" t="15435" r="7075" b="15992"/>
          <a:stretch/>
        </p:blipFill>
        <p:spPr bwMode="auto">
          <a:xfrm rot="446132">
            <a:off x="6118583" y="1360285"/>
            <a:ext cx="2355007" cy="19244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D0E1640A-D49A-4B5C-A286-AD17B8410732}"/>
              </a:ext>
            </a:extLst>
          </p:cNvPr>
          <p:cNvCxnSpPr>
            <a:cxnSpLocks/>
          </p:cNvCxnSpPr>
          <p:nvPr/>
        </p:nvCxnSpPr>
        <p:spPr bwMode="auto">
          <a:xfrm flipV="1">
            <a:off x="3131840" y="2312876"/>
            <a:ext cx="2872124" cy="1116126"/>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1" name="Content Placeholder 5">
            <a:extLst>
              <a:ext uri="{FF2B5EF4-FFF2-40B4-BE49-F238E27FC236}">
                <a16:creationId xmlns:a16="http://schemas.microsoft.com/office/drawing/2014/main" id="{D3D7582B-699A-4C4D-AF30-83C84D3A5DF1}"/>
              </a:ext>
            </a:extLst>
          </p:cNvPr>
          <p:cNvSpPr txBox="1">
            <a:spLocks/>
          </p:cNvSpPr>
          <p:nvPr/>
        </p:nvSpPr>
        <p:spPr bwMode="auto">
          <a:xfrm>
            <a:off x="6023684" y="3272115"/>
            <a:ext cx="2300272" cy="717551"/>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buNone/>
            </a:pPr>
            <a:r>
              <a:rPr lang="en-US" sz="900" b="0" kern="0"/>
              <a:t>The photo shows the product “Rondo Combi Weight Measuring Tape” which is for pics and cattle. </a:t>
            </a:r>
          </a:p>
          <a:p>
            <a:pPr marL="0" indent="0">
              <a:buNone/>
            </a:pPr>
            <a:r>
              <a:rPr lang="en-US" sz="900" b="0" kern="0"/>
              <a:t>Source: www.</a:t>
            </a:r>
            <a:r>
              <a:rPr lang="en-GB" sz="900" b="0" i="1"/>
              <a:t>emaratshop.com</a:t>
            </a:r>
            <a:endParaRPr lang="en-US" sz="900" b="0" i="1" kern="0"/>
          </a:p>
        </p:txBody>
      </p:sp>
      <p:sp>
        <p:nvSpPr>
          <p:cNvPr id="9" name="Content Placeholder 5">
            <a:extLst>
              <a:ext uri="{FF2B5EF4-FFF2-40B4-BE49-F238E27FC236}">
                <a16:creationId xmlns:a16="http://schemas.microsoft.com/office/drawing/2014/main" id="{F4B47FDC-86F3-4D91-B1B9-A38F574E761A}"/>
              </a:ext>
            </a:extLst>
          </p:cNvPr>
          <p:cNvSpPr txBox="1">
            <a:spLocks/>
          </p:cNvSpPr>
          <p:nvPr/>
        </p:nvSpPr>
        <p:spPr bwMode="auto">
          <a:xfrm>
            <a:off x="6003964" y="4225697"/>
            <a:ext cx="2160241" cy="1656183"/>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buNone/>
            </a:pPr>
            <a:r>
              <a:rPr lang="en-US" sz="1600" b="0"/>
              <a:t>Special tapes allow </a:t>
            </a:r>
            <a:br>
              <a:rPr lang="en-US" sz="1600" b="0"/>
            </a:br>
            <a:r>
              <a:rPr lang="en-US" sz="1600" b="0"/>
              <a:t>to measure the chest circumference and directly give an estimate of the weight. </a:t>
            </a:r>
            <a:endParaRPr lang="en-US" sz="1600" b="0" kern="0">
              <a:highlight>
                <a:srgbClr val="FFFF00"/>
              </a:highlight>
            </a:endParaRPr>
          </a:p>
        </p:txBody>
      </p:sp>
    </p:spTree>
    <p:extLst>
      <p:ext uri="{BB962C8B-B14F-4D97-AF65-F5344CB8AC3E}">
        <p14:creationId xmlns:p14="http://schemas.microsoft.com/office/powerpoint/2010/main" val="2076390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5">
            <a:extLst>
              <a:ext uri="{FF2B5EF4-FFF2-40B4-BE49-F238E27FC236}">
                <a16:creationId xmlns:a16="http://schemas.microsoft.com/office/drawing/2014/main" id="{738198C3-E4EA-439C-99B7-45E2E99CBA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5535" y="2072952"/>
            <a:ext cx="5679945" cy="3469451"/>
          </a:xfrm>
          <a:prstGeom prst="rect">
            <a:avLst/>
          </a:prstGeom>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6575" y="1052736"/>
            <a:ext cx="6483697" cy="504056"/>
          </a:xfrm>
        </p:spPr>
        <p:txBody>
          <a:bodyPr/>
          <a:lstStyle/>
          <a:p>
            <a:pPr marL="0" indent="0">
              <a:buNone/>
            </a:pPr>
            <a:r>
              <a:rPr lang="en-US" sz="1800"/>
              <a:t>Life weight estimation using a mobile application</a:t>
            </a:r>
          </a:p>
        </p:txBody>
      </p:sp>
      <p:sp>
        <p:nvSpPr>
          <p:cNvPr id="7" name="Content Placeholder 5">
            <a:extLst>
              <a:ext uri="{FF2B5EF4-FFF2-40B4-BE49-F238E27FC236}">
                <a16:creationId xmlns:a16="http://schemas.microsoft.com/office/drawing/2014/main" id="{C8E8C5AB-C1C7-4612-8456-89B250A495C0}"/>
              </a:ext>
            </a:extLst>
          </p:cNvPr>
          <p:cNvSpPr txBox="1">
            <a:spLocks/>
          </p:cNvSpPr>
          <p:nvPr/>
        </p:nvSpPr>
        <p:spPr bwMode="auto">
          <a:xfrm>
            <a:off x="6477000" y="1934642"/>
            <a:ext cx="1828800" cy="3469451"/>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b="0" dirty="0"/>
              <a:t>The calculation of the body weight can be done with an app. There are several apps available online.</a:t>
            </a:r>
          </a:p>
          <a:p>
            <a:pPr marL="0" indent="0">
              <a:buNone/>
            </a:pPr>
            <a:r>
              <a:rPr lang="en-US" sz="1600" b="0" dirty="0"/>
              <a:t>The apps usually calculate the body weight based on the entered heart girth (cm).</a:t>
            </a:r>
          </a:p>
          <a:p>
            <a:pPr marL="0" indent="0">
              <a:buNone/>
            </a:pPr>
            <a:endParaRPr lang="en-US" sz="1600" b="0" dirty="0"/>
          </a:p>
        </p:txBody>
      </p:sp>
    </p:spTree>
    <p:extLst>
      <p:ext uri="{BB962C8B-B14F-4D97-AF65-F5344CB8AC3E}">
        <p14:creationId xmlns:p14="http://schemas.microsoft.com/office/powerpoint/2010/main" val="853365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52DE39C-ACB7-4A09-9C79-EC15F96BE0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7792" y="1260108"/>
            <a:ext cx="7728416" cy="4905196"/>
          </a:xfrm>
          <a:prstGeom prst="rect">
            <a:avLst/>
          </a:prstGeom>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7" name="Title 4">
            <a:extLst>
              <a:ext uri="{FF2B5EF4-FFF2-40B4-BE49-F238E27FC236}">
                <a16:creationId xmlns:a16="http://schemas.microsoft.com/office/drawing/2014/main" id="{A08A0722-10C6-43F3-B3CF-97E74D7D8AF8}"/>
              </a:ext>
            </a:extLst>
          </p:cNvPr>
          <p:cNvSpPr txBox="1">
            <a:spLocks/>
          </p:cNvSpPr>
          <p:nvPr/>
        </p:nvSpPr>
        <p:spPr bwMode="auto">
          <a:xfrm>
            <a:off x="536575" y="228600"/>
            <a:ext cx="8251825" cy="717550"/>
          </a:xfrm>
          <a:prstGeom prst="rect">
            <a:avLst/>
          </a:prstGeom>
          <a:noFill/>
          <a:ln w="9525">
            <a:noFill/>
            <a:miter lim="800000"/>
            <a:headEnd/>
            <a:tailEnd/>
          </a:ln>
        </p:spPr>
        <p:txBody>
          <a:bodyPr vert="horz" wrap="square" lIns="0" tIns="0" rIns="92075" bIns="46038" numCol="1" anchor="ctr" anchorCtr="0" compatLnSpc="1">
            <a:prstTxWarp prst="textNoShape">
              <a:avLst/>
            </a:prstTxWarp>
          </a:bodyPr>
          <a:lstStyle>
            <a:lvl1pPr algn="l" rtl="0" eaLnBrk="0" fontAlgn="base" hangingPunct="0">
              <a:spcBef>
                <a:spcPct val="0"/>
              </a:spcBef>
              <a:spcAft>
                <a:spcPct val="0"/>
              </a:spcAft>
              <a:defRPr sz="2800" b="1">
                <a:solidFill>
                  <a:schemeClr val="bg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2"/>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3200" b="1">
                <a:solidFill>
                  <a:schemeClr val="bg2"/>
                </a:solidFill>
                <a:latin typeface="Arial" charset="0"/>
              </a:defRPr>
            </a:lvl6pPr>
            <a:lvl7pPr marL="914400" algn="l" rtl="0" eaLnBrk="0" fontAlgn="base" hangingPunct="0">
              <a:spcBef>
                <a:spcPct val="0"/>
              </a:spcBef>
              <a:spcAft>
                <a:spcPct val="0"/>
              </a:spcAft>
              <a:defRPr sz="3200" b="1">
                <a:solidFill>
                  <a:schemeClr val="bg2"/>
                </a:solidFill>
                <a:latin typeface="Arial" charset="0"/>
              </a:defRPr>
            </a:lvl7pPr>
            <a:lvl8pPr marL="1371600" algn="l" rtl="0" eaLnBrk="0" fontAlgn="base" hangingPunct="0">
              <a:spcBef>
                <a:spcPct val="0"/>
              </a:spcBef>
              <a:spcAft>
                <a:spcPct val="0"/>
              </a:spcAft>
              <a:defRPr sz="3200" b="1">
                <a:solidFill>
                  <a:schemeClr val="bg2"/>
                </a:solidFill>
                <a:latin typeface="Arial" charset="0"/>
              </a:defRPr>
            </a:lvl8pPr>
            <a:lvl9pPr marL="1828800" algn="l" rtl="0" eaLnBrk="0" fontAlgn="base" hangingPunct="0">
              <a:spcBef>
                <a:spcPct val="0"/>
              </a:spcBef>
              <a:spcAft>
                <a:spcPct val="0"/>
              </a:spcAft>
              <a:defRPr sz="3200" b="1">
                <a:solidFill>
                  <a:schemeClr val="bg2"/>
                </a:solidFill>
                <a:latin typeface="Arial" charset="0"/>
              </a:defRPr>
            </a:lvl9pPr>
          </a:lstStyle>
          <a:p>
            <a:r>
              <a:rPr lang="en-US" kern="0"/>
              <a:t>Ration control</a:t>
            </a:r>
          </a:p>
        </p:txBody>
      </p:sp>
      <p:sp>
        <p:nvSpPr>
          <p:cNvPr id="8" name="Content Placeholder 5">
            <a:extLst>
              <a:ext uri="{FF2B5EF4-FFF2-40B4-BE49-F238E27FC236}">
                <a16:creationId xmlns:a16="http://schemas.microsoft.com/office/drawing/2014/main" id="{AC0B33F6-A8A5-478C-9263-17312557FADF}"/>
              </a:ext>
            </a:extLst>
          </p:cNvPr>
          <p:cNvSpPr txBox="1">
            <a:spLocks/>
          </p:cNvSpPr>
          <p:nvPr/>
        </p:nvSpPr>
        <p:spPr bwMode="auto">
          <a:xfrm>
            <a:off x="536575" y="934206"/>
            <a:ext cx="4608512" cy="36114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kern="0"/>
              <a:t>Monitoring with the Body Condition Score</a:t>
            </a:r>
          </a:p>
        </p:txBody>
      </p:sp>
    </p:spTree>
    <p:extLst>
      <p:ext uri="{BB962C8B-B14F-4D97-AF65-F5344CB8AC3E}">
        <p14:creationId xmlns:p14="http://schemas.microsoft.com/office/powerpoint/2010/main" val="996155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6575" y="1219649"/>
            <a:ext cx="2086976" cy="496439"/>
          </a:xfrm>
        </p:spPr>
        <p:txBody>
          <a:bodyPr/>
          <a:lstStyle/>
          <a:p>
            <a:pPr marL="0" indent="0">
              <a:buNone/>
            </a:pPr>
            <a:r>
              <a:rPr lang="en-US" sz="1800"/>
              <a:t>Rumen fill score</a:t>
            </a:r>
          </a:p>
        </p:txBody>
      </p:sp>
      <p:pic>
        <p:nvPicPr>
          <p:cNvPr id="11" name="Grafik 5">
            <a:extLst>
              <a:ext uri="{FF2B5EF4-FFF2-40B4-BE49-F238E27FC236}">
                <a16:creationId xmlns:a16="http://schemas.microsoft.com/office/drawing/2014/main" id="{23B760CB-2C6C-4BD4-B498-4CABBDDF567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1933" y="1513185"/>
            <a:ext cx="3277375" cy="2638340"/>
          </a:xfrm>
          <a:prstGeom prst="rect">
            <a:avLst/>
          </a:prstGeom>
        </p:spPr>
      </p:pic>
      <p:sp>
        <p:nvSpPr>
          <p:cNvPr id="7" name="Content Placeholder 5">
            <a:extLst>
              <a:ext uri="{FF2B5EF4-FFF2-40B4-BE49-F238E27FC236}">
                <a16:creationId xmlns:a16="http://schemas.microsoft.com/office/drawing/2014/main" id="{DE50C800-7F49-4962-B994-09084ECB5B66}"/>
              </a:ext>
            </a:extLst>
          </p:cNvPr>
          <p:cNvSpPr txBox="1">
            <a:spLocks/>
          </p:cNvSpPr>
          <p:nvPr/>
        </p:nvSpPr>
        <p:spPr bwMode="auto">
          <a:xfrm>
            <a:off x="661933" y="4746610"/>
            <a:ext cx="7815317" cy="901274"/>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800" b="0" dirty="0"/>
              <a:t>If the hunger groove forms a one hand deep triangle (see illustration on the left), the animal has not eaten much in the last 6 hours. If this is the case for several animals in the herd over a long period, the ration must be checked. </a:t>
            </a:r>
            <a:endParaRPr lang="en-GB" sz="1800" b="0" i="1" dirty="0"/>
          </a:p>
        </p:txBody>
      </p:sp>
      <p:sp>
        <p:nvSpPr>
          <p:cNvPr id="9" name="Content Placeholder 5">
            <a:extLst>
              <a:ext uri="{FF2B5EF4-FFF2-40B4-BE49-F238E27FC236}">
                <a16:creationId xmlns:a16="http://schemas.microsoft.com/office/drawing/2014/main" id="{809437B0-B163-485D-B286-EB32AA62A952}"/>
              </a:ext>
            </a:extLst>
          </p:cNvPr>
          <p:cNvSpPr txBox="1">
            <a:spLocks/>
          </p:cNvSpPr>
          <p:nvPr/>
        </p:nvSpPr>
        <p:spPr bwMode="auto">
          <a:xfrm>
            <a:off x="1259632" y="4149080"/>
            <a:ext cx="3088766" cy="496439"/>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kern="0"/>
              <a:t>Empty</a:t>
            </a:r>
            <a:r>
              <a:rPr lang="en-US" sz="1600" b="0" kern="0"/>
              <a:t> hunger groove</a:t>
            </a:r>
          </a:p>
        </p:txBody>
      </p:sp>
      <p:sp>
        <p:nvSpPr>
          <p:cNvPr id="10" name="Content Placeholder 5">
            <a:extLst>
              <a:ext uri="{FF2B5EF4-FFF2-40B4-BE49-F238E27FC236}">
                <a16:creationId xmlns:a16="http://schemas.microsoft.com/office/drawing/2014/main" id="{67873F32-70D0-4E68-8BA9-A6902205C0DD}"/>
              </a:ext>
            </a:extLst>
          </p:cNvPr>
          <p:cNvSpPr txBox="1">
            <a:spLocks/>
          </p:cNvSpPr>
          <p:nvPr/>
        </p:nvSpPr>
        <p:spPr bwMode="auto">
          <a:xfrm>
            <a:off x="5634189" y="4196841"/>
            <a:ext cx="2250179" cy="384287"/>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600" kern="0"/>
              <a:t>Full</a:t>
            </a:r>
            <a:r>
              <a:rPr lang="en-US" sz="1600" b="0" kern="0"/>
              <a:t> hunger groove</a:t>
            </a:r>
          </a:p>
        </p:txBody>
      </p:sp>
      <p:grpSp>
        <p:nvGrpSpPr>
          <p:cNvPr id="17" name="Gruppieren 16">
            <a:extLst>
              <a:ext uri="{FF2B5EF4-FFF2-40B4-BE49-F238E27FC236}">
                <a16:creationId xmlns:a16="http://schemas.microsoft.com/office/drawing/2014/main" id="{4A921DE0-60B2-4B4E-96DA-A765924136FF}"/>
              </a:ext>
            </a:extLst>
          </p:cNvPr>
          <p:cNvGrpSpPr/>
          <p:nvPr/>
        </p:nvGrpSpPr>
        <p:grpSpPr>
          <a:xfrm>
            <a:off x="4577583" y="1531863"/>
            <a:ext cx="3281775" cy="2563887"/>
            <a:chOff x="5255066" y="1539914"/>
            <a:chExt cx="3025592" cy="2363744"/>
          </a:xfrm>
        </p:grpSpPr>
        <p:pic>
          <p:nvPicPr>
            <p:cNvPr id="8" name="Grafik 5">
              <a:extLst>
                <a:ext uri="{FF2B5EF4-FFF2-40B4-BE49-F238E27FC236}">
                  <a16:creationId xmlns:a16="http://schemas.microsoft.com/office/drawing/2014/main" id="{0B058E9B-3D34-43ED-B877-307C66305F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55066" y="1539914"/>
              <a:ext cx="3025592" cy="2363744"/>
            </a:xfrm>
            <a:prstGeom prst="rect">
              <a:avLst/>
            </a:prstGeom>
          </p:spPr>
        </p:pic>
        <p:sp>
          <p:nvSpPr>
            <p:cNvPr id="16" name="Freihandform: Form 15">
              <a:extLst>
                <a:ext uri="{FF2B5EF4-FFF2-40B4-BE49-F238E27FC236}">
                  <a16:creationId xmlns:a16="http://schemas.microsoft.com/office/drawing/2014/main" id="{EBE9ABCC-C09E-431C-9F1F-02E88AEB28F0}"/>
                </a:ext>
              </a:extLst>
            </p:cNvPr>
            <p:cNvSpPr/>
            <p:nvPr/>
          </p:nvSpPr>
          <p:spPr bwMode="auto">
            <a:xfrm>
              <a:off x="6830429" y="2143448"/>
              <a:ext cx="765907" cy="570523"/>
            </a:xfrm>
            <a:custGeom>
              <a:avLst/>
              <a:gdLst>
                <a:gd name="connsiteX0" fmla="*/ 0 w 765907"/>
                <a:gd name="connsiteY0" fmla="*/ 23446 h 570523"/>
                <a:gd name="connsiteX1" fmla="*/ 765907 w 765907"/>
                <a:gd name="connsiteY1" fmla="*/ 0 h 570523"/>
                <a:gd name="connsiteX2" fmla="*/ 414215 w 765907"/>
                <a:gd name="connsiteY2" fmla="*/ 570523 h 570523"/>
                <a:gd name="connsiteX3" fmla="*/ 0 w 765907"/>
                <a:gd name="connsiteY3" fmla="*/ 23446 h 570523"/>
              </a:gdLst>
              <a:ahLst/>
              <a:cxnLst>
                <a:cxn ang="0">
                  <a:pos x="connsiteX0" y="connsiteY0"/>
                </a:cxn>
                <a:cxn ang="0">
                  <a:pos x="connsiteX1" y="connsiteY1"/>
                </a:cxn>
                <a:cxn ang="0">
                  <a:pos x="connsiteX2" y="connsiteY2"/>
                </a:cxn>
                <a:cxn ang="0">
                  <a:pos x="connsiteX3" y="connsiteY3"/>
                </a:cxn>
              </a:cxnLst>
              <a:rect l="l" t="t" r="r" b="b"/>
              <a:pathLst>
                <a:path w="765907" h="570523">
                  <a:moveTo>
                    <a:pt x="0" y="23446"/>
                  </a:moveTo>
                  <a:lnTo>
                    <a:pt x="765907" y="0"/>
                  </a:lnTo>
                  <a:lnTo>
                    <a:pt x="414215" y="570523"/>
                  </a:lnTo>
                  <a:lnTo>
                    <a:pt x="0" y="23446"/>
                  </a:lnTo>
                  <a:close/>
                </a:path>
              </a:pathLst>
            </a:custGeom>
            <a:noFill/>
            <a:ln w="22225" cap="flat" cmpd="sng" algn="ctr">
              <a:solidFill>
                <a:srgbClr val="E9815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38983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2 – </a:t>
            </a:r>
            <a:r>
              <a:rPr lang="de-DE" err="1">
                <a:ea typeface="ＭＳ Ｐゴシック"/>
              </a:rPr>
              <a:t>Dairy</a:t>
            </a:r>
            <a:r>
              <a:rPr lang="de-DE">
                <a:ea typeface="ＭＳ Ｐゴシック"/>
              </a:rPr>
              <a:t> and </a:t>
            </a:r>
            <a:r>
              <a:rPr lang="de-DE" err="1">
                <a:ea typeface="ＭＳ Ｐゴシック"/>
              </a:rPr>
              <a:t>Cattle</a:t>
            </a:r>
            <a:r>
              <a:rPr lang="de-DE">
                <a:ea typeface="ＭＳ Ｐゴシック"/>
              </a:rPr>
              <a:t> </a:t>
            </a:r>
            <a:r>
              <a:rPr lang="de-DE" err="1">
                <a:ea typeface="ＭＳ Ｐゴシック"/>
              </a:rPr>
              <a:t>Production</a:t>
            </a:r>
            <a:r>
              <a:rPr lang="de-DE">
                <a:ea typeface="ＭＳ Ｐゴシック"/>
              </a:rPr>
              <a:t> Systems in Sub-</a:t>
            </a:r>
            <a:r>
              <a:rPr lang="de-DE" err="1">
                <a:ea typeface="ＭＳ Ｐゴシック"/>
              </a:rPr>
              <a:t>Saharan</a:t>
            </a:r>
            <a:r>
              <a:rPr lang="de-DE">
                <a:ea typeface="ＭＳ Ｐゴシック"/>
              </a:rPr>
              <a:t> </a:t>
            </a:r>
            <a:r>
              <a:rPr lang="de-DE" err="1">
                <a:ea typeface="ＭＳ Ｐゴシック"/>
              </a:rPr>
              <a:t>Africa</a:t>
            </a:r>
            <a:endParaRPr lang="de-DE"/>
          </a:p>
        </p:txBody>
      </p:sp>
    </p:spTree>
    <p:extLst>
      <p:ext uri="{BB962C8B-B14F-4D97-AF65-F5344CB8AC3E}">
        <p14:creationId xmlns:p14="http://schemas.microsoft.com/office/powerpoint/2010/main" val="2076380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50754" y="1176833"/>
            <a:ext cx="2379241" cy="464381"/>
          </a:xfrm>
        </p:spPr>
        <p:txBody>
          <a:bodyPr/>
          <a:lstStyle/>
          <a:p>
            <a:pPr marL="0" indent="0">
              <a:buNone/>
            </a:pPr>
            <a:r>
              <a:rPr lang="en-US" sz="1800"/>
              <a:t>Rumen contractions</a:t>
            </a:r>
          </a:p>
        </p:txBody>
      </p:sp>
      <p:pic>
        <p:nvPicPr>
          <p:cNvPr id="7" name="Grafik 5">
            <a:extLst>
              <a:ext uri="{FF2B5EF4-FFF2-40B4-BE49-F238E27FC236}">
                <a16:creationId xmlns:a16="http://schemas.microsoft.com/office/drawing/2014/main" id="{4675BD80-D68E-4EA2-A40F-24F45FF8BE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7544" y="1785230"/>
            <a:ext cx="4104456" cy="2766046"/>
          </a:xfrm>
          <a:prstGeom prst="rect">
            <a:avLst/>
          </a:prstGeom>
        </p:spPr>
      </p:pic>
      <p:sp>
        <p:nvSpPr>
          <p:cNvPr id="8" name="Content Placeholder 5">
            <a:extLst>
              <a:ext uri="{FF2B5EF4-FFF2-40B4-BE49-F238E27FC236}">
                <a16:creationId xmlns:a16="http://schemas.microsoft.com/office/drawing/2014/main" id="{8B22C05F-04A2-4BF9-8DA5-673FB99E0FF4}"/>
              </a:ext>
            </a:extLst>
          </p:cNvPr>
          <p:cNvSpPr txBox="1">
            <a:spLocks/>
          </p:cNvSpPr>
          <p:nvPr/>
        </p:nvSpPr>
        <p:spPr bwMode="auto">
          <a:xfrm>
            <a:off x="613103" y="4797152"/>
            <a:ext cx="7990089" cy="1080120"/>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a:buFont typeface="Arial" panose="020B0604020202020204" pitchFamily="34" charset="0"/>
              <a:buChar char="•"/>
            </a:pPr>
            <a:r>
              <a:rPr lang="en-US" sz="1800" b="0"/>
              <a:t>The rumen contractions can be monitored either by placing a stethoscope or a hand in the area of the hunger groove on the left side of the cow.</a:t>
            </a:r>
          </a:p>
          <a:p>
            <a:pPr>
              <a:buFont typeface="Arial" panose="020B0604020202020204" pitchFamily="34" charset="0"/>
              <a:buChar char="•"/>
            </a:pPr>
            <a:r>
              <a:rPr lang="en-US" sz="1800" b="0"/>
              <a:t>In a healthy cow, the contractions occur at least 3 times per 2 minutes.</a:t>
            </a:r>
            <a:endParaRPr lang="en-GB" sz="1800" b="0" i="1"/>
          </a:p>
        </p:txBody>
      </p:sp>
      <p:pic>
        <p:nvPicPr>
          <p:cNvPr id="9" name="Grafik 4">
            <a:extLst>
              <a:ext uri="{FF2B5EF4-FFF2-40B4-BE49-F238E27FC236}">
                <a16:creationId xmlns:a16="http://schemas.microsoft.com/office/drawing/2014/main" id="{B5BFDA2F-EB9D-4F13-BD8F-296FED2ECFA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76370" y="1539354"/>
            <a:ext cx="2579554" cy="3011922"/>
          </a:xfrm>
          <a:prstGeom prst="rect">
            <a:avLst/>
          </a:prstGeom>
        </p:spPr>
      </p:pic>
    </p:spTree>
    <p:extLst>
      <p:ext uri="{BB962C8B-B14F-4D97-AF65-F5344CB8AC3E}">
        <p14:creationId xmlns:p14="http://schemas.microsoft.com/office/powerpoint/2010/main" val="21727253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5">
            <a:extLst>
              <a:ext uri="{FF2B5EF4-FFF2-40B4-BE49-F238E27FC236}">
                <a16:creationId xmlns:a16="http://schemas.microsoft.com/office/drawing/2014/main" id="{E7C64486-773F-4888-B54F-D9571DBC89E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709274" y="1371599"/>
            <a:ext cx="6951222" cy="4551947"/>
          </a:xfrm>
          <a:prstGeom prst="rect">
            <a:avLst/>
          </a:prstGeom>
          <a:noFill/>
          <a:ln w="9525">
            <a:noFill/>
            <a:miter lim="800000"/>
            <a:headEnd/>
            <a:tailEnd/>
          </a:ln>
        </p:spPr>
      </p:pic>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40808" y="934453"/>
            <a:ext cx="5552261" cy="334307"/>
          </a:xfrm>
        </p:spPr>
        <p:txBody>
          <a:bodyPr/>
          <a:lstStyle/>
          <a:p>
            <a:pPr marL="0" indent="0">
              <a:buNone/>
            </a:pPr>
            <a:r>
              <a:rPr lang="en-US" sz="1800"/>
              <a:t>Observing rumination and counting chews</a:t>
            </a:r>
          </a:p>
        </p:txBody>
      </p:sp>
      <p:sp>
        <p:nvSpPr>
          <p:cNvPr id="7" name="Content Placeholder 5">
            <a:extLst>
              <a:ext uri="{FF2B5EF4-FFF2-40B4-BE49-F238E27FC236}">
                <a16:creationId xmlns:a16="http://schemas.microsoft.com/office/drawing/2014/main" id="{0526E2BE-5177-41F8-A3F1-E1F45AC5FFA8}"/>
              </a:ext>
            </a:extLst>
          </p:cNvPr>
          <p:cNvSpPr txBox="1">
            <a:spLocks/>
          </p:cNvSpPr>
          <p:nvPr/>
        </p:nvSpPr>
        <p:spPr bwMode="auto">
          <a:xfrm>
            <a:off x="4290204" y="4587238"/>
            <a:ext cx="3370292" cy="127534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defPPr>
              <a:defRPr lang="de-CH"/>
            </a:defPPr>
            <a:lvl1pPr indent="-361950" defTabSz="623888">
              <a:spcBef>
                <a:spcPct val="10000"/>
              </a:spcBef>
              <a:spcAft>
                <a:spcPct val="10000"/>
              </a:spcAft>
              <a:buClr>
                <a:schemeClr val="tx1"/>
              </a:buClr>
              <a:buSzPct val="100000"/>
              <a:defRPr sz="1600" b="0">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a:defRPr>
                <a:solidFill>
                  <a:schemeClr val="tx1"/>
                </a:solidFill>
                <a:latin typeface="Arial" charset="0"/>
              </a:defRPr>
            </a:lvl6pPr>
            <a:lvl7pPr>
              <a:defRPr>
                <a:solidFill>
                  <a:schemeClr val="tx1"/>
                </a:solidFill>
                <a:latin typeface="Arial" charset="0"/>
              </a:defRPr>
            </a:lvl7pPr>
            <a:lvl8pPr>
              <a:defRPr>
                <a:solidFill>
                  <a:schemeClr val="tx1"/>
                </a:solidFill>
                <a:latin typeface="Arial" charset="0"/>
              </a:defRPr>
            </a:lvl8pPr>
            <a:lvl9pPr>
              <a:defRPr>
                <a:solidFill>
                  <a:schemeClr val="tx1"/>
                </a:solidFill>
                <a:latin typeface="Arial" charset="0"/>
              </a:defRPr>
            </a:lvl9pPr>
          </a:lstStyle>
          <a:p>
            <a:pPr indent="0"/>
            <a:r>
              <a:rPr lang="de-CH" dirty="0" err="1"/>
              <a:t>Cows</a:t>
            </a:r>
            <a:r>
              <a:rPr lang="de-CH" dirty="0"/>
              <a:t> </a:t>
            </a:r>
            <a:r>
              <a:rPr lang="de-CH" dirty="0" err="1"/>
              <a:t>should</a:t>
            </a:r>
            <a:r>
              <a:rPr lang="de-CH" dirty="0"/>
              <a:t> </a:t>
            </a:r>
            <a:r>
              <a:rPr lang="de-CH" dirty="0" err="1"/>
              <a:t>chew</a:t>
            </a:r>
            <a:r>
              <a:rPr lang="de-CH" dirty="0"/>
              <a:t> </a:t>
            </a:r>
            <a:r>
              <a:rPr lang="de-CH" dirty="0" err="1"/>
              <a:t>the</a:t>
            </a:r>
            <a:r>
              <a:rPr lang="de-CH" dirty="0"/>
              <a:t> </a:t>
            </a:r>
            <a:r>
              <a:rPr lang="de-CH" dirty="0" err="1"/>
              <a:t>cud</a:t>
            </a:r>
            <a:r>
              <a:rPr lang="de-CH" dirty="0"/>
              <a:t> </a:t>
            </a:r>
            <a:r>
              <a:rPr lang="de-CH" dirty="0" err="1"/>
              <a:t>about</a:t>
            </a:r>
            <a:r>
              <a:rPr lang="de-CH" dirty="0"/>
              <a:t> 55 </a:t>
            </a:r>
            <a:r>
              <a:rPr lang="de-CH" dirty="0" err="1"/>
              <a:t>times</a:t>
            </a:r>
            <a:r>
              <a:rPr lang="de-CH" dirty="0"/>
              <a:t> </a:t>
            </a:r>
            <a:r>
              <a:rPr lang="de-CH" dirty="0" err="1"/>
              <a:t>before</a:t>
            </a:r>
            <a:r>
              <a:rPr lang="de-CH" dirty="0"/>
              <a:t> </a:t>
            </a:r>
            <a:r>
              <a:rPr lang="de-CH" dirty="0" err="1"/>
              <a:t>swallowing</a:t>
            </a:r>
            <a:r>
              <a:rPr lang="de-CH" dirty="0"/>
              <a:t>.</a:t>
            </a:r>
          </a:p>
          <a:p>
            <a:pPr indent="0"/>
            <a:r>
              <a:rPr lang="de-CH" dirty="0"/>
              <a:t>Animals </a:t>
            </a:r>
            <a:r>
              <a:rPr lang="de-CH" dirty="0" err="1"/>
              <a:t>usually</a:t>
            </a:r>
            <a:r>
              <a:rPr lang="de-CH" dirty="0"/>
              <a:t> grase, </a:t>
            </a:r>
            <a:r>
              <a:rPr lang="de-CH" dirty="0" err="1"/>
              <a:t>ruminate</a:t>
            </a:r>
            <a:r>
              <a:rPr lang="de-CH" dirty="0"/>
              <a:t> and </a:t>
            </a:r>
            <a:r>
              <a:rPr lang="de-CH" dirty="0" err="1"/>
              <a:t>rest</a:t>
            </a:r>
            <a:r>
              <a:rPr lang="de-CH" dirty="0"/>
              <a:t> </a:t>
            </a:r>
            <a:r>
              <a:rPr lang="de-CH" dirty="0" err="1"/>
              <a:t>together</a:t>
            </a:r>
            <a:r>
              <a:rPr lang="de-CH" dirty="0"/>
              <a:t>.</a:t>
            </a:r>
            <a:endParaRPr lang="en-GB" dirty="0"/>
          </a:p>
        </p:txBody>
      </p:sp>
    </p:spTree>
    <p:extLst>
      <p:ext uri="{BB962C8B-B14F-4D97-AF65-F5344CB8AC3E}">
        <p14:creationId xmlns:p14="http://schemas.microsoft.com/office/powerpoint/2010/main" val="4238308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6575" y="1124744"/>
            <a:ext cx="3315345" cy="432048"/>
          </a:xfrm>
        </p:spPr>
        <p:txBody>
          <a:bodyPr/>
          <a:lstStyle/>
          <a:p>
            <a:pPr marL="0" indent="0">
              <a:buNone/>
            </a:pPr>
            <a:r>
              <a:rPr lang="en-US" sz="1800"/>
              <a:t>Examination of the cow dung</a:t>
            </a:r>
          </a:p>
        </p:txBody>
      </p:sp>
      <p:sp>
        <p:nvSpPr>
          <p:cNvPr id="8" name="Content Placeholder 5">
            <a:extLst>
              <a:ext uri="{FF2B5EF4-FFF2-40B4-BE49-F238E27FC236}">
                <a16:creationId xmlns:a16="http://schemas.microsoft.com/office/drawing/2014/main" id="{FCC8491A-BDF3-4416-8A59-91564438028C}"/>
              </a:ext>
            </a:extLst>
          </p:cNvPr>
          <p:cNvSpPr txBox="1">
            <a:spLocks/>
          </p:cNvSpPr>
          <p:nvPr/>
        </p:nvSpPr>
        <p:spPr bwMode="auto">
          <a:xfrm>
            <a:off x="3347903" y="3774273"/>
            <a:ext cx="2701175" cy="43204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lgn="ctr">
              <a:buNone/>
            </a:pPr>
            <a:r>
              <a:rPr lang="en-US" b="0" kern="0"/>
              <a:t>Normal condition</a:t>
            </a:r>
          </a:p>
        </p:txBody>
      </p:sp>
      <p:sp>
        <p:nvSpPr>
          <p:cNvPr id="9" name="Content Placeholder 5">
            <a:extLst>
              <a:ext uri="{FF2B5EF4-FFF2-40B4-BE49-F238E27FC236}">
                <a16:creationId xmlns:a16="http://schemas.microsoft.com/office/drawing/2014/main" id="{C976C48B-821F-4EBC-94B1-7F0E3BF5FC6F}"/>
              </a:ext>
            </a:extLst>
          </p:cNvPr>
          <p:cNvSpPr txBox="1">
            <a:spLocks/>
          </p:cNvSpPr>
          <p:nvPr/>
        </p:nvSpPr>
        <p:spPr bwMode="auto">
          <a:xfrm>
            <a:off x="1043608" y="3754141"/>
            <a:ext cx="1728193" cy="43204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lgn="ctr">
              <a:buNone/>
            </a:pPr>
            <a:r>
              <a:rPr lang="en-US" b="0" kern="0"/>
              <a:t>Too dry</a:t>
            </a:r>
          </a:p>
        </p:txBody>
      </p:sp>
      <p:sp>
        <p:nvSpPr>
          <p:cNvPr id="10" name="Content Placeholder 5">
            <a:extLst>
              <a:ext uri="{FF2B5EF4-FFF2-40B4-BE49-F238E27FC236}">
                <a16:creationId xmlns:a16="http://schemas.microsoft.com/office/drawing/2014/main" id="{4F2C3FBB-8DBC-4D92-9839-4D8572E6A701}"/>
              </a:ext>
            </a:extLst>
          </p:cNvPr>
          <p:cNvSpPr txBox="1">
            <a:spLocks/>
          </p:cNvSpPr>
          <p:nvPr/>
        </p:nvSpPr>
        <p:spPr bwMode="auto">
          <a:xfrm>
            <a:off x="6444208" y="3774273"/>
            <a:ext cx="1872208" cy="473719"/>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2"/>
              </a:buBlip>
              <a:defRPr b="1">
                <a:solidFill>
                  <a:schemeClr val="tx1"/>
                </a:solidFill>
                <a:latin typeface="+mn-lt"/>
                <a:ea typeface="ＭＳ Ｐゴシック" charset="-128"/>
              </a:defRPr>
            </a:lvl9pPr>
          </a:lstStyle>
          <a:p>
            <a:pPr marL="0" indent="0" algn="ctr">
              <a:buNone/>
            </a:pPr>
            <a:r>
              <a:rPr lang="en-US" b="0" kern="0"/>
              <a:t>Too fluid</a:t>
            </a:r>
          </a:p>
        </p:txBody>
      </p:sp>
      <p:pic>
        <p:nvPicPr>
          <p:cNvPr id="11" name="Grafik 5">
            <a:extLst>
              <a:ext uri="{FF2B5EF4-FFF2-40B4-BE49-F238E27FC236}">
                <a16:creationId xmlns:a16="http://schemas.microsoft.com/office/drawing/2014/main" id="{00C8450F-47C1-4322-BF86-D5656430FA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8533" y="1340768"/>
            <a:ext cx="2773183" cy="2110895"/>
          </a:xfrm>
          <a:prstGeom prst="rect">
            <a:avLst/>
          </a:prstGeom>
        </p:spPr>
      </p:pic>
      <p:pic>
        <p:nvPicPr>
          <p:cNvPr id="12" name="Grafik 5">
            <a:extLst>
              <a:ext uri="{FF2B5EF4-FFF2-40B4-BE49-F238E27FC236}">
                <a16:creationId xmlns:a16="http://schemas.microsoft.com/office/drawing/2014/main" id="{16B7BE38-5AD0-4BB1-8CBD-96DC714B06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00192" y="1412776"/>
            <a:ext cx="2016224" cy="2110895"/>
          </a:xfrm>
          <a:prstGeom prst="rect">
            <a:avLst/>
          </a:prstGeom>
        </p:spPr>
      </p:pic>
      <p:pic>
        <p:nvPicPr>
          <p:cNvPr id="13" name="Grafik 5">
            <a:extLst>
              <a:ext uri="{FF2B5EF4-FFF2-40B4-BE49-F238E27FC236}">
                <a16:creationId xmlns:a16="http://schemas.microsoft.com/office/drawing/2014/main" id="{1ADBD923-73F3-4CF9-9AD9-4FBE430C898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7280" y="1412776"/>
            <a:ext cx="2773183" cy="2110895"/>
          </a:xfrm>
          <a:prstGeom prst="rect">
            <a:avLst/>
          </a:prstGeom>
        </p:spPr>
      </p:pic>
      <p:sp>
        <p:nvSpPr>
          <p:cNvPr id="2" name="Rechteck 1">
            <a:extLst>
              <a:ext uri="{FF2B5EF4-FFF2-40B4-BE49-F238E27FC236}">
                <a16:creationId xmlns:a16="http://schemas.microsoft.com/office/drawing/2014/main" id="{E450ECBD-B799-41C3-BF5C-398BBCA938BD}"/>
              </a:ext>
            </a:extLst>
          </p:cNvPr>
          <p:cNvSpPr/>
          <p:nvPr/>
        </p:nvSpPr>
        <p:spPr>
          <a:xfrm>
            <a:off x="611560" y="4425622"/>
            <a:ext cx="2592288" cy="1200329"/>
          </a:xfrm>
          <a:prstGeom prst="rect">
            <a:avLst/>
          </a:prstGeom>
        </p:spPr>
        <p:txBody>
          <a:bodyPr wrap="square">
            <a:spAutoFit/>
          </a:bodyPr>
          <a:lstStyle/>
          <a:p>
            <a:pPr marL="0" indent="0" algn="ctr">
              <a:buNone/>
            </a:pPr>
            <a:r>
              <a:rPr lang="en-US" sz="1800" b="0" kern="0">
                <a:latin typeface="+mn-lt"/>
                <a:ea typeface="ＭＳ Ｐゴシック" charset="-128"/>
              </a:rPr>
              <a:t>Potential sign of a surplus of crude fiber, a lack of protein or a lack of water in </a:t>
            </a:r>
            <a:r>
              <a:rPr lang="en-US" sz="1800" b="0" kern="0"/>
              <a:t>the ration</a:t>
            </a:r>
          </a:p>
        </p:txBody>
      </p:sp>
      <p:sp>
        <p:nvSpPr>
          <p:cNvPr id="3" name="Rechteck 2">
            <a:extLst>
              <a:ext uri="{FF2B5EF4-FFF2-40B4-BE49-F238E27FC236}">
                <a16:creationId xmlns:a16="http://schemas.microsoft.com/office/drawing/2014/main" id="{13F5DD65-9464-4A6D-8CE8-2E65BB262CFF}"/>
              </a:ext>
            </a:extLst>
          </p:cNvPr>
          <p:cNvSpPr/>
          <p:nvPr/>
        </p:nvSpPr>
        <p:spPr>
          <a:xfrm>
            <a:off x="5868144" y="4433353"/>
            <a:ext cx="2880320" cy="1200329"/>
          </a:xfrm>
          <a:prstGeom prst="rect">
            <a:avLst/>
          </a:prstGeom>
        </p:spPr>
        <p:txBody>
          <a:bodyPr wrap="square">
            <a:spAutoFit/>
          </a:bodyPr>
          <a:lstStyle/>
          <a:p>
            <a:pPr marL="0" indent="0" algn="ctr">
              <a:buNone/>
            </a:pPr>
            <a:r>
              <a:rPr lang="en-US" sz="1800" b="0" kern="0"/>
              <a:t>Potential sign of too little fiber, high water content of the feed or too much protein (or a disease)</a:t>
            </a:r>
          </a:p>
        </p:txBody>
      </p:sp>
    </p:spTree>
    <p:extLst>
      <p:ext uri="{BB962C8B-B14F-4D97-AF65-F5344CB8AC3E}">
        <p14:creationId xmlns:p14="http://schemas.microsoft.com/office/powerpoint/2010/main" val="5478841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05214" y="4646482"/>
            <a:ext cx="3031484" cy="1518821"/>
          </a:xfrm>
        </p:spPr>
        <p:txBody>
          <a:bodyPr/>
          <a:lstStyle/>
          <a:p>
            <a:pPr marL="0" indent="0">
              <a:buNone/>
            </a:pPr>
            <a:r>
              <a:rPr lang="en-US" sz="1400" b="0"/>
              <a:t>The analysis of the fat and protein content of the milk can give insights into the feed ration a cow gets. This is usually done in a laboratory.</a:t>
            </a:r>
          </a:p>
        </p:txBody>
      </p:sp>
      <p:pic>
        <p:nvPicPr>
          <p:cNvPr id="7" name="Grafik 5">
            <a:extLst>
              <a:ext uri="{FF2B5EF4-FFF2-40B4-BE49-F238E27FC236}">
                <a16:creationId xmlns:a16="http://schemas.microsoft.com/office/drawing/2014/main" id="{FCB82520-B72B-4E54-8918-E5973FB38B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8986" y="2559869"/>
            <a:ext cx="3316226" cy="2086614"/>
          </a:xfrm>
          <a:prstGeom prst="rect">
            <a:avLst/>
          </a:prstGeom>
        </p:spPr>
      </p:pic>
      <p:sp>
        <p:nvSpPr>
          <p:cNvPr id="8" name="Content Placeholder 5">
            <a:extLst>
              <a:ext uri="{FF2B5EF4-FFF2-40B4-BE49-F238E27FC236}">
                <a16:creationId xmlns:a16="http://schemas.microsoft.com/office/drawing/2014/main" id="{ADA82DD1-C733-464A-83F5-990CE205EF03}"/>
              </a:ext>
            </a:extLst>
          </p:cNvPr>
          <p:cNvSpPr txBox="1">
            <a:spLocks/>
          </p:cNvSpPr>
          <p:nvPr/>
        </p:nvSpPr>
        <p:spPr bwMode="auto">
          <a:xfrm>
            <a:off x="3914558" y="1575366"/>
            <a:ext cx="4720456" cy="4101339"/>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US" sz="1800" u="sng" kern="0" dirty="0"/>
              <a:t>High fat </a:t>
            </a:r>
            <a:r>
              <a:rPr lang="en-US" sz="1800" b="0" u="sng" kern="0" dirty="0"/>
              <a:t>content in the milk</a:t>
            </a:r>
          </a:p>
          <a:p>
            <a:pPr>
              <a:buFont typeface="Wingdings" panose="05000000000000000000" pitchFamily="2" charset="2"/>
              <a:buChar char="à"/>
            </a:pPr>
            <a:r>
              <a:rPr lang="en-US" sz="1800" b="0" kern="0" dirty="0">
                <a:sym typeface="Wingdings" panose="05000000000000000000" pitchFamily="2" charset="2"/>
              </a:rPr>
              <a:t>High </a:t>
            </a:r>
            <a:r>
              <a:rPr lang="en-US" sz="1800" b="0" kern="0" dirty="0"/>
              <a:t>fiber content of the ration</a:t>
            </a:r>
          </a:p>
          <a:p>
            <a:pPr>
              <a:buFont typeface="Wingdings" panose="05000000000000000000" pitchFamily="2" charset="2"/>
              <a:buChar char="à"/>
            </a:pPr>
            <a:r>
              <a:rPr lang="en-US" sz="1800" b="0" kern="0" dirty="0"/>
              <a:t>Mobilization of body fat (too low energy content)</a:t>
            </a:r>
          </a:p>
          <a:p>
            <a:pPr>
              <a:buFont typeface="Wingdings" panose="05000000000000000000" pitchFamily="2" charset="2"/>
              <a:buChar char="à"/>
            </a:pPr>
            <a:r>
              <a:rPr lang="en-US" sz="1800" b="0" kern="0" dirty="0"/>
              <a:t>Breed</a:t>
            </a:r>
          </a:p>
          <a:p>
            <a:pPr marL="0" indent="0">
              <a:buNone/>
            </a:pPr>
            <a:r>
              <a:rPr lang="en-US" sz="1800" u="sng" kern="0" dirty="0"/>
              <a:t>Low fat </a:t>
            </a:r>
            <a:r>
              <a:rPr lang="en-US" sz="1800" b="0" u="sng" kern="0" dirty="0"/>
              <a:t>content in the milk</a:t>
            </a:r>
          </a:p>
          <a:p>
            <a:pPr>
              <a:buFont typeface="Wingdings" panose="05000000000000000000" pitchFamily="2" charset="2"/>
              <a:buChar char="à"/>
            </a:pPr>
            <a:r>
              <a:rPr lang="en-US" sz="1800" b="0" kern="0" dirty="0">
                <a:sym typeface="Wingdings" panose="05000000000000000000" pitchFamily="2" charset="2"/>
              </a:rPr>
              <a:t>Low fiber content of the ration</a:t>
            </a:r>
          </a:p>
          <a:p>
            <a:pPr>
              <a:buFont typeface="Wingdings" panose="05000000000000000000" pitchFamily="2" charset="2"/>
              <a:buChar char="à"/>
            </a:pPr>
            <a:r>
              <a:rPr lang="en-US" sz="1800" b="0" kern="0" dirty="0">
                <a:sym typeface="Wingdings" panose="05000000000000000000" pitchFamily="2" charset="2"/>
              </a:rPr>
              <a:t>High energy content of the ration and/or </a:t>
            </a:r>
          </a:p>
          <a:p>
            <a:pPr>
              <a:buFont typeface="Wingdings" panose="05000000000000000000" pitchFamily="2" charset="2"/>
              <a:buChar char="à"/>
            </a:pPr>
            <a:r>
              <a:rPr lang="en-US" sz="1800" b="0" kern="0" dirty="0">
                <a:sym typeface="Wingdings" panose="05000000000000000000" pitchFamily="2" charset="2"/>
              </a:rPr>
              <a:t>High percentage of concentrated feed in the ration (risk of acidosis)</a:t>
            </a:r>
          </a:p>
          <a:p>
            <a:pPr marL="0" indent="0">
              <a:buNone/>
            </a:pPr>
            <a:r>
              <a:rPr lang="en-US" sz="1800" u="sng" kern="0" dirty="0">
                <a:sym typeface="Wingdings" panose="05000000000000000000" pitchFamily="2" charset="2"/>
              </a:rPr>
              <a:t>Low protein </a:t>
            </a:r>
            <a:r>
              <a:rPr lang="en-US" sz="1800" b="0" u="sng" kern="0" dirty="0">
                <a:sym typeface="Wingdings" panose="05000000000000000000" pitchFamily="2" charset="2"/>
              </a:rPr>
              <a:t>content in the milk</a:t>
            </a:r>
          </a:p>
          <a:p>
            <a:pPr>
              <a:buFont typeface="Wingdings" panose="05000000000000000000" pitchFamily="2" charset="2"/>
              <a:buChar char="à"/>
            </a:pPr>
            <a:r>
              <a:rPr lang="en-US" sz="1800" b="0" kern="0" dirty="0">
                <a:sym typeface="Wingdings" panose="05000000000000000000" pitchFamily="2" charset="2"/>
              </a:rPr>
              <a:t>Low protein content of the ration</a:t>
            </a:r>
          </a:p>
          <a:p>
            <a:pPr>
              <a:buFont typeface="Wingdings" panose="05000000000000000000" pitchFamily="2" charset="2"/>
              <a:buChar char="à"/>
            </a:pPr>
            <a:r>
              <a:rPr lang="en-US" sz="1800" b="0" kern="0" dirty="0">
                <a:sym typeface="Wingdings" panose="05000000000000000000" pitchFamily="2" charset="2"/>
              </a:rPr>
              <a:t>Unbalanced energy-protein content in ration </a:t>
            </a:r>
            <a:endParaRPr lang="en-US" sz="1800" b="0" kern="0" dirty="0"/>
          </a:p>
        </p:txBody>
      </p:sp>
      <p:sp>
        <p:nvSpPr>
          <p:cNvPr id="9" name="Content Placeholder 5">
            <a:extLst>
              <a:ext uri="{FF2B5EF4-FFF2-40B4-BE49-F238E27FC236}">
                <a16:creationId xmlns:a16="http://schemas.microsoft.com/office/drawing/2014/main" id="{36C68007-4FBC-489F-AC8F-D917904BF8CE}"/>
              </a:ext>
            </a:extLst>
          </p:cNvPr>
          <p:cNvSpPr txBox="1">
            <a:spLocks/>
          </p:cNvSpPr>
          <p:nvPr/>
        </p:nvSpPr>
        <p:spPr bwMode="auto">
          <a:xfrm>
            <a:off x="505214" y="1074708"/>
            <a:ext cx="6666245" cy="500658"/>
          </a:xfrm>
          <a:prstGeom prst="rect">
            <a:avLst/>
          </a:prstGeom>
          <a:noFill/>
          <a:ln w="9525">
            <a:noFill/>
            <a:miter lim="800000"/>
            <a:headEnd/>
            <a:tailEnd/>
          </a:ln>
        </p:spPr>
        <p:txBody>
          <a:bodyPr vert="horz" wrap="square" lIns="0" tIns="0" rIns="92075" bIns="46038" numCol="1" anchor="t"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None/>
            </a:pPr>
            <a:r>
              <a:rPr lang="en-GB" sz="1800" kern="0" dirty="0"/>
              <a:t>Fat and protein content and its possible causes</a:t>
            </a:r>
            <a:endParaRPr lang="en-US" sz="1800" kern="0" dirty="0"/>
          </a:p>
        </p:txBody>
      </p:sp>
    </p:spTree>
    <p:extLst>
      <p:ext uri="{BB962C8B-B14F-4D97-AF65-F5344CB8AC3E}">
        <p14:creationId xmlns:p14="http://schemas.microsoft.com/office/powerpoint/2010/main" val="24142293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280F8D-D43F-4DCF-B3C6-A8F173947D1B}"/>
              </a:ext>
            </a:extLst>
          </p:cNvPr>
          <p:cNvSpPr>
            <a:spLocks noGrp="1"/>
          </p:cNvSpPr>
          <p:nvPr>
            <p:ph type="title"/>
          </p:nvPr>
        </p:nvSpPr>
        <p:spPr/>
        <p:txBody>
          <a:bodyPr/>
          <a:lstStyle/>
          <a:p>
            <a:r>
              <a:rPr lang="en-US"/>
              <a:t>Ration control</a:t>
            </a:r>
          </a:p>
        </p:txBody>
      </p:sp>
      <p:sp>
        <p:nvSpPr>
          <p:cNvPr id="6" name="Content Placeholder 5">
            <a:extLst>
              <a:ext uri="{FF2B5EF4-FFF2-40B4-BE49-F238E27FC236}">
                <a16:creationId xmlns:a16="http://schemas.microsoft.com/office/drawing/2014/main" id="{4208C0B3-EF84-4DE8-B222-24BA00683F60}"/>
              </a:ext>
            </a:extLst>
          </p:cNvPr>
          <p:cNvSpPr>
            <a:spLocks noGrp="1"/>
          </p:cNvSpPr>
          <p:nvPr>
            <p:ph idx="1"/>
          </p:nvPr>
        </p:nvSpPr>
        <p:spPr>
          <a:xfrm>
            <a:off x="532404" y="1141319"/>
            <a:ext cx="3679555" cy="487481"/>
          </a:xfrm>
        </p:spPr>
        <p:txBody>
          <a:bodyPr/>
          <a:lstStyle/>
          <a:p>
            <a:pPr marL="0" indent="0">
              <a:buNone/>
            </a:pPr>
            <a:r>
              <a:rPr lang="en-US" sz="1800"/>
              <a:t>Measuring of the growth rate</a:t>
            </a:r>
          </a:p>
        </p:txBody>
      </p:sp>
      <p:sp>
        <p:nvSpPr>
          <p:cNvPr id="2" name="AutoShape 2" descr="data:image/jpg;base64,%20/9j/4AAQSkZJRgABAQEAYABgAAD/2wBDAAUDBAQEAwUEBAQFBQUGBwwIBwcHBw8LCwkMEQ8SEhEPERETFhwXExQaFRERGCEYGh0dHx8fExciJCIeJBweHx7/2wBDAQUFBQcGBw4ICA4eFBEUHh4eHh4eHh4eHh4eHh4eHh4eHh4eHh4eHh4eHh4eHh4eHh4eHh4eHh4eHh4eHh4eHh7/wAARCACC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D0NV9O/wCPND9f5mrDfdNVdKcSWEbL05/maAJIv+Pub6L/AFqaqcLEajedSFSMgf8AfVMupDPB5kblYeBuBxnJ5NAFx5oU+/Ii/U1Gt1E4zHukHqozSww24QGOOPHYgVMOBxQA2ORJF3Ic/wBKdVSZ1i1CHHy+aCG9/T8at0AFFFFABRRRQAUVT/4ma/w2kvvuZP6Gka41CNTu07zT6QzKf/QsUAXap6QpjtWjzkLIwH0zTI9Qn2bp9LvID6fK5/8AHCajtr5I2m3W14FL7h/oz9MfSgB9+wtxeTBSWMQJA9Bkf1qGwuIQgtXZDbyD9y6n5fdD6GmPq1lJdK3m7UaJlO9SpBz3Bq5Na2t9b9B86g7l7+mfWgBfLaKRcSlMjluzfh607/Sm+XawHdiQP5ZrGtzd2M721/JI1vglG3ZJX6Yq+L22Tj7VLHjAYMMlfr6UAPvLVvs6r5v71pF2ydSvNWrScSmSPervE21yo4zWY95b3961rY3XmzqhJZf+WQ/vDt1rTsbaO0tlhj7csx6s3cn3oAnooooAKKKKAKf/ABNE4H2Sb3O6P9Pmpsl1qEanOmmZh08qZcH/AL6xV6igCimoNtHm2N5G3dfL3Y/EcUq6rYk480qR1DKRirtVrDlJc8/vWoAa9/ZsuI7qEn2cVBp8iyXRUb9ybt2Pu9eAfw5qe5trZ54VeCJgS2QUHPFVJLB7G4FzpqhIv+Wtui/f9x2BoA05VXaWZQSAeT2qo9nHdWoBZ4yeVdW+YZFNeW/ukIitFijPB89ypb8BnFSaVdSXETpNAIJoXMboDkexHsRQBDYWsFjeLCoJYw4V26tg881pVBeQLPEAXMbKdyOOqmqOmai5ujp96V8/kxSr92Vfb0I7igDVooooAKKKKACioJ7lYnVBG8jEZwo7VHb3bMB9oj8rJIBzkfQ+hoAt1W0//Vyf9dWqwWAG4kAetZmiXEZilUyElrhwM59fWgC9N/x8wfVv5VNVaSSNr2GNWBZdxIB6cVZoAhvbmGztZLq4kCRRqWZjWTo1zOYrjUrqF4zdMDBAB8xUDjj1PWrc1uNRuC0jk28WVRR3fu34dqW3PlTmCJfNdAFBbjA/pQBIlvJcbZL7HHIiU/KPr6/ypur2f2iz/cgLPCfMgI7MO349KvY5zk/SigCtpd2t9YRXSjG8fMv91hwR+dWaztPQW+qXkC8JJtmQAcAnhv1xWjQAUUUUAY1zpcdqpltZJwCpQq0zMoB9AelXLRoADCybHIG5X5zTJ9JhfBhuLu2YdDHMcD/gLZX9Kqrpt9asu/Upb61XrHNEvmj3V129PTFAFq/jW3iWQuxhUj5Dzg9sVHHbySho9xSGRyxLNlvw9KUASJ8u28iX+E/fWkt7eBlPkTMkuejdvYigAdhp8kfmQyGJSxMqJu4x/Fip11G1urGSa1nWQBT0PINQT6qmnyiHUGRBgESBuv4dalnWx1GxeWHyZwQcOuDz9aALMCpbWaKSAqJyf5moNNRRE0jPh5nLke3b9KjkuBI0UjqTaL95u271PsKvpsYBl2kHoRQAqggn5simTzJEBuPzH7q9yafI6xoXY4UDJqG2Tc32iQfOw+XP8K+lAFe1WRtVmlfAIhRSB6kk1fqra83123uq/kP/AK9WqACiiigAooooAguLYSN5sbeVMOjgdfY+oqtDJFeEx3EflTqSoYcZx3U9/pWhVO1hjmt5EkXcPNbHtz2oAY2ns8wkkuGLIpVCAOh65B61GNPO8RBYol6l4V2Ej0wOKlZbq3ljSGUSo2fll6jA9RUgvEU7blTbt/t9D9D0oAsRokcYjRQFAwB7VSmijSYpZFo5jyQn3B7sOn5c1L5slydtvlI+8pHX/dH9anghjhTbGMdye5PqaAIUhmdVW6kSQA5O1cbj7irNFFAFa0Xbc3Xu4P6VZqjbSSQ380Fxg7yGiYdx6H6VeoAKKKKAKR1GOP8A4+YZ4MdS6Er+Y4qeG7tpjiKeNj1wG5qA6jHHxcQzwHOMshI/MUoTTb0FlW2m55IwTmgC5VXTWDQybTn96386YdNiXJgnuYCf7kpIH0DZH6VVtNP1Sx3LBqUVxEWLbbiD5yT/ALakD/x2gDQm/wCPq3+rfyp9znysDjJFZtzJfLdW80tmHWHczmGTdwRjgHBNX/NSaOGSM7kcgigCekYZHUj6UtRyiZjtRlRf72Mn8qAGvK7MY4FyR1c/dX/E0+KMpy0jOT1JpYkEabQSfc0rsqIWZgqjqTQBT1OEuElT76HINXEJKgkYPcVTjeeZpJ+UiA/dgjlverUD+ZCknTcoNAD6KKKACq81laTNukt4y3ZguGH0I5FWKKAM9tPmSQPa6jcxAf8ALN8SIfz+b9abbz6psLNDbzgMV+Rip474PH61pVX0/wD1B/32/nQBRm1NoQ6SWN2s0mREvl7gxx0yMgfjio5I5ra40ePcB8zCUDoSVz/OtOb/AI+rf6t/Km30NvIImnXcUcFCGIIJ+lAFmg1VntUETENKTjgeYalSCEDIXcD/AHiW/nQArSZH7obz+lHlbsGX5yO3YVJRQAHkYqCxP+jAf3SR+tT1W0/7ko9JWFAFmiiigAooooAKr6f/AMe5/wB9v50UUALN/wAfUH/Av5U2+6wf9dRRRQBYk/1bfQ02D/Up/uj+VFFAAv8Arn+gp9FFABVXTuk//XZv6UUUAWqKKKAP/9k=">
            <a:extLst>
              <a:ext uri="{FF2B5EF4-FFF2-40B4-BE49-F238E27FC236}">
                <a16:creationId xmlns:a16="http://schemas.microsoft.com/office/drawing/2014/main" id="{96517AAF-A79E-442E-8E3D-2D1966EEC283}"/>
              </a:ext>
            </a:extLst>
          </p:cNvPr>
          <p:cNvSpPr>
            <a:spLocks noChangeAspect="1" noChangeArrowheads="1"/>
          </p:cNvSpPr>
          <p:nvPr/>
        </p:nvSpPr>
        <p:spPr bwMode="auto">
          <a:xfrm>
            <a:off x="4419599" y="3276599"/>
            <a:ext cx="2268279" cy="226827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g;base64,%20/9j/4AAQSkZJRgABAQEAYABgAAD/2wBDAAUDBAQEAwUEBAQFBQUGBwwIBwcHBw8LCwkMEQ8SEhEPERETFhwXExQaFRERGCEYGh0dHx8fExciJCIeJBweHx7/2wBDAQUFBQcGBw4ICA4eFBEUHh4eHh4eHh4eHh4eHh4eHh4eHh4eHh4eHh4eHh4eHh4eHh4eHh4eHh4eHh4eHh4eHh7/wAARCACCAGc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D0NV9O/wCPND9f5mrDfdNVdKcSWEbL05/maAJIv+Pub6L/AFqaqcLEajedSFSMgf8AfVMupDPB5kblYeBuBxnJ5NAFx5oU+/Ii/U1Gt1E4zHukHqozSww24QGOOPHYgVMOBxQA2ORJF3Ic/wBKdVSZ1i1CHHy+aCG9/T8at0AFFFFABRRRQAUVT/4ma/w2kvvuZP6Gka41CNTu07zT6QzKf/QsUAXap6QpjtWjzkLIwH0zTI9Qn2bp9LvID6fK5/8AHCajtr5I2m3W14FL7h/oz9MfSgB9+wtxeTBSWMQJA9Bkf1qGwuIQgtXZDbyD9y6n5fdD6GmPq1lJdK3m7UaJlO9SpBz3Bq5Na2t9b9B86g7l7+mfWgBfLaKRcSlMjluzfh607/Sm+XawHdiQP5ZrGtzd2M721/JI1vglG3ZJX6Yq+L22Tj7VLHjAYMMlfr6UAPvLVvs6r5v71pF2ydSvNWrScSmSPervE21yo4zWY95b3961rY3XmzqhJZf+WQ/vDt1rTsbaO0tlhj7csx6s3cn3oAnooooAKKKKAKf/ABNE4H2Sb3O6P9Pmpsl1qEanOmmZh08qZcH/AL6xV6igCimoNtHm2N5G3dfL3Y/EcUq6rYk480qR1DKRirtVrDlJc8/vWoAa9/ZsuI7qEn2cVBp8iyXRUb9ybt2Pu9eAfw5qe5trZ54VeCJgS2QUHPFVJLB7G4FzpqhIv+Wtui/f9x2BoA05VXaWZQSAeT2qo9nHdWoBZ4yeVdW+YZFNeW/ukIitFijPB89ypb8BnFSaVdSXETpNAIJoXMboDkexHsRQBDYWsFjeLCoJYw4V26tg881pVBeQLPEAXMbKdyOOqmqOmai5ujp96V8/kxSr92Vfb0I7igDVooooAKKKKACioJ7lYnVBG8jEZwo7VHb3bMB9oj8rJIBzkfQ+hoAt1W0//Vyf9dWqwWAG4kAetZmiXEZilUyElrhwM59fWgC9N/x8wfVv5VNVaSSNr2GNWBZdxIB6cVZoAhvbmGztZLq4kCRRqWZjWTo1zOYrjUrqF4zdMDBAB8xUDjj1PWrc1uNRuC0jk28WVRR3fu34dqW3PlTmCJfNdAFBbjA/pQBIlvJcbZL7HHIiU/KPr6/ypur2f2iz/cgLPCfMgI7MO349KvY5zk/SigCtpd2t9YRXSjG8fMv91hwR+dWaztPQW+qXkC8JJtmQAcAnhv1xWjQAUUUUAY1zpcdqpltZJwCpQq0zMoB9AelXLRoADCybHIG5X5zTJ9JhfBhuLu2YdDHMcD/gLZX9Kqrpt9asu/Upb61XrHNEvmj3V129PTFAFq/jW3iWQuxhUj5Dzg9sVHHbySho9xSGRyxLNlvw9KUASJ8u28iX+E/fWkt7eBlPkTMkuejdvYigAdhp8kfmQyGJSxMqJu4x/Fip11G1urGSa1nWQBT0PINQT6qmnyiHUGRBgESBuv4dalnWx1GxeWHyZwQcOuDz9aALMCpbWaKSAqJyf5moNNRRE0jPh5nLke3b9KjkuBI0UjqTaL95u271PsKvpsYBl2kHoRQAqggn5simTzJEBuPzH7q9yafI6xoXY4UDJqG2Tc32iQfOw+XP8K+lAFe1WRtVmlfAIhRSB6kk1fqra83123uq/kP/AK9WqACiiigAooooAguLYSN5sbeVMOjgdfY+oqtDJFeEx3EflTqSoYcZx3U9/pWhVO1hjmt5EkXcPNbHtz2oAY2ns8wkkuGLIpVCAOh65B61GNPO8RBYol6l4V2Ej0wOKlZbq3ljSGUSo2fll6jA9RUgvEU7blTbt/t9D9D0oAsRokcYjRQFAwB7VSmijSYpZFo5jyQn3B7sOn5c1L5slydtvlI+8pHX/dH9anghjhTbGMdye5PqaAIUhmdVW6kSQA5O1cbj7irNFFAFa0Xbc3Xu4P6VZqjbSSQ380Fxg7yGiYdx6H6VeoAKKKKAKR1GOP8A4+YZ4MdS6Er+Y4qeG7tpjiKeNj1wG5qA6jHHxcQzwHOMshI/MUoTTb0FlW2m55IwTmgC5VXTWDQybTn96386YdNiXJgnuYCf7kpIH0DZH6VVtNP1Sx3LBqUVxEWLbbiD5yT/ALakD/x2gDQm/wCPq3+rfyp9znysDjJFZtzJfLdW80tmHWHczmGTdwRjgHBNX/NSaOGSM7kcgigCekYZHUj6UtRyiZjtRlRf72Mn8qAGvK7MY4FyR1c/dX/E0+KMpy0jOT1JpYkEabQSfc0rsqIWZgqjqTQBT1OEuElT76HINXEJKgkYPcVTjeeZpJ+UiA/dgjlverUD+ZCknTcoNAD6KKKACq81laTNukt4y3ZguGH0I5FWKKAM9tPmSQPa6jcxAf8ALN8SIfz+b9abbz6psLNDbzgMV+Rip474PH61pVX0/wD1B/32/nQBRm1NoQ6SWN2s0mREvl7gxx0yMgfjio5I5ra40ePcB8zCUDoSVz/OtOb/AI+rf6t/Km30NvIImnXcUcFCGIIJ+lAFmg1VntUETENKTjgeYalSCEDIXcD/AHiW/nQArSZH7obz+lHlbsGX5yO3YVJRQAHkYqCxP+jAf3SR+tT1W0/7ko9JWFAFmiiigAooooAKr6f/AMe5/wB9v50UUALN/wAfUH/Av5U2+6wf9dRRRQBYk/1bfQ02D/Up/uj+VFFAAv8Arn+gp9FFABVXTuk//XZv6UUUAWqKKKAP/9k=">
            <a:extLst>
              <a:ext uri="{FF2B5EF4-FFF2-40B4-BE49-F238E27FC236}">
                <a16:creationId xmlns:a16="http://schemas.microsoft.com/office/drawing/2014/main" id="{7B284BE0-1BBF-498F-A632-E71123AC92EC}"/>
              </a:ext>
            </a:extLst>
          </p:cNvPr>
          <p:cNvSpPr>
            <a:spLocks noChangeAspect="1" noChangeArrowheads="1"/>
          </p:cNvSpPr>
          <p:nvPr/>
        </p:nvSpPr>
        <p:spPr bwMode="auto">
          <a:xfrm>
            <a:off x="4419600" y="3276600"/>
            <a:ext cx="3203944" cy="32039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Grafik 5">
            <a:extLst>
              <a:ext uri="{FF2B5EF4-FFF2-40B4-BE49-F238E27FC236}">
                <a16:creationId xmlns:a16="http://schemas.microsoft.com/office/drawing/2014/main" id="{6F30732D-F6D0-4C32-BBC3-2158FC011C3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2404" y="1434030"/>
            <a:ext cx="7463427" cy="3685136"/>
          </a:xfrm>
          <a:prstGeom prst="rect">
            <a:avLst/>
          </a:prstGeom>
        </p:spPr>
      </p:pic>
    </p:spTree>
    <p:extLst>
      <p:ext uri="{BB962C8B-B14F-4D97-AF65-F5344CB8AC3E}">
        <p14:creationId xmlns:p14="http://schemas.microsoft.com/office/powerpoint/2010/main" val="39271884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4">
            <a:extLst>
              <a:ext uri="{FF2B5EF4-FFF2-40B4-BE49-F238E27FC236}">
                <a16:creationId xmlns:a16="http://schemas.microsoft.com/office/drawing/2014/main" id="{59973B58-5E84-40E3-BC1B-884140B05E90}"/>
              </a:ext>
            </a:extLst>
          </p:cNvPr>
          <p:cNvGraphicFramePr>
            <a:graphicFrameLocks noGrp="1"/>
          </p:cNvGraphicFramePr>
          <p:nvPr>
            <p:extLst>
              <p:ext uri="{D42A27DB-BD31-4B8C-83A1-F6EECF244321}">
                <p14:modId xmlns:p14="http://schemas.microsoft.com/office/powerpoint/2010/main" val="3142641770"/>
              </p:ext>
            </p:extLst>
          </p:nvPr>
        </p:nvGraphicFramePr>
        <p:xfrm>
          <a:off x="1112957" y="1497846"/>
          <a:ext cx="6984777" cy="3283052"/>
        </p:xfrm>
        <a:graphic>
          <a:graphicData uri="http://schemas.openxmlformats.org/drawingml/2006/table">
            <a:tbl>
              <a:tblPr firstRow="1" bandRow="1">
                <a:tableStyleId>{5C22544A-7EE6-4342-B048-85BDC9FD1C3A}</a:tableStyleId>
              </a:tblPr>
              <a:tblGrid>
                <a:gridCol w="1831764">
                  <a:extLst>
                    <a:ext uri="{9D8B030D-6E8A-4147-A177-3AD203B41FA5}">
                      <a16:colId xmlns:a16="http://schemas.microsoft.com/office/drawing/2014/main" val="1922944070"/>
                    </a:ext>
                  </a:extLst>
                </a:gridCol>
                <a:gridCol w="1912654">
                  <a:extLst>
                    <a:ext uri="{9D8B030D-6E8A-4147-A177-3AD203B41FA5}">
                      <a16:colId xmlns:a16="http://schemas.microsoft.com/office/drawing/2014/main" val="2089862024"/>
                    </a:ext>
                  </a:extLst>
                </a:gridCol>
                <a:gridCol w="2016224">
                  <a:extLst>
                    <a:ext uri="{9D8B030D-6E8A-4147-A177-3AD203B41FA5}">
                      <a16:colId xmlns:a16="http://schemas.microsoft.com/office/drawing/2014/main" val="466485627"/>
                    </a:ext>
                  </a:extLst>
                </a:gridCol>
                <a:gridCol w="1224135">
                  <a:extLst>
                    <a:ext uri="{9D8B030D-6E8A-4147-A177-3AD203B41FA5}">
                      <a16:colId xmlns:a16="http://schemas.microsoft.com/office/drawing/2014/main" val="3197096834"/>
                    </a:ext>
                  </a:extLst>
                </a:gridCol>
              </a:tblGrid>
              <a:tr h="3283052">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F4FF"/>
                    </a:solidFill>
                  </a:tcPr>
                </a:tc>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3E7FF"/>
                    </a:solidFill>
                  </a:tcPr>
                </a:tc>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AFF"/>
                    </a:solidFill>
                  </a:tcPr>
                </a:tc>
                <a:tc>
                  <a:txBody>
                    <a:bodyPr/>
                    <a:lstStyle/>
                    <a:p>
                      <a:endParaRPr lang="de-CH"/>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34775818"/>
                  </a:ext>
                </a:extLst>
              </a:tr>
            </a:tbl>
          </a:graphicData>
        </a:graphic>
      </p:graphicFrame>
      <p:sp>
        <p:nvSpPr>
          <p:cNvPr id="29" name="Rechteck 28">
            <a:extLst>
              <a:ext uri="{FF2B5EF4-FFF2-40B4-BE49-F238E27FC236}">
                <a16:creationId xmlns:a16="http://schemas.microsoft.com/office/drawing/2014/main" id="{7FAF6DF1-D9AC-4CD1-95BE-3DB3935AC774}"/>
              </a:ext>
            </a:extLst>
          </p:cNvPr>
          <p:cNvSpPr/>
          <p:nvPr/>
        </p:nvSpPr>
        <p:spPr bwMode="auto">
          <a:xfrm>
            <a:off x="310738" y="1534354"/>
            <a:ext cx="7722060" cy="754864"/>
          </a:xfrm>
          <a:prstGeom prst="rect">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 name="Title 1">
            <a:extLst>
              <a:ext uri="{FF2B5EF4-FFF2-40B4-BE49-F238E27FC236}">
                <a16:creationId xmlns:a16="http://schemas.microsoft.com/office/drawing/2014/main" id="{12BF567A-ED84-4468-9CF5-DAC9BBBE3C41}"/>
              </a:ext>
            </a:extLst>
          </p:cNvPr>
          <p:cNvSpPr>
            <a:spLocks noGrp="1"/>
          </p:cNvSpPr>
          <p:nvPr>
            <p:ph type="title"/>
          </p:nvPr>
        </p:nvSpPr>
        <p:spPr>
          <a:xfrm>
            <a:off x="533400" y="188640"/>
            <a:ext cx="8251825" cy="698500"/>
          </a:xfrm>
        </p:spPr>
        <p:txBody>
          <a:bodyPr/>
          <a:lstStyle/>
          <a:p>
            <a:r>
              <a:rPr lang="en-US"/>
              <a:t>Energy balance and lactation phases</a:t>
            </a:r>
            <a:endParaRPr lang="en-US" b="0"/>
          </a:p>
        </p:txBody>
      </p:sp>
      <p:sp>
        <p:nvSpPr>
          <p:cNvPr id="8" name="Rechteck 6">
            <a:extLst>
              <a:ext uri="{FF2B5EF4-FFF2-40B4-BE49-F238E27FC236}">
                <a16:creationId xmlns:a16="http://schemas.microsoft.com/office/drawing/2014/main" id="{47BEC7C6-8EB2-4310-95C7-A14919B9ED5D}"/>
              </a:ext>
            </a:extLst>
          </p:cNvPr>
          <p:cNvSpPr/>
          <p:nvPr/>
        </p:nvSpPr>
        <p:spPr>
          <a:xfrm>
            <a:off x="1279691" y="4399621"/>
            <a:ext cx="1543646" cy="506902"/>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Early lactation</a:t>
            </a:r>
            <a:endParaRPr lang="en-US" sz="600" b="0">
              <a:latin typeface="+mn-lt"/>
              <a:ea typeface="ＭＳ Ｐゴシック"/>
              <a:cs typeface="Arial"/>
            </a:endParaRPr>
          </a:p>
        </p:txBody>
      </p:sp>
      <p:sp>
        <p:nvSpPr>
          <p:cNvPr id="9" name="Rechteck 6">
            <a:extLst>
              <a:ext uri="{FF2B5EF4-FFF2-40B4-BE49-F238E27FC236}">
                <a16:creationId xmlns:a16="http://schemas.microsoft.com/office/drawing/2014/main" id="{D4EEDA4B-7DED-4CF6-868D-8870E69E5AD6}"/>
              </a:ext>
            </a:extLst>
          </p:cNvPr>
          <p:cNvSpPr/>
          <p:nvPr/>
        </p:nvSpPr>
        <p:spPr>
          <a:xfrm>
            <a:off x="5116495" y="4365104"/>
            <a:ext cx="1543646" cy="506902"/>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Late lactation</a:t>
            </a:r>
            <a:endParaRPr lang="en-US" sz="600" b="0">
              <a:latin typeface="+mn-lt"/>
              <a:ea typeface="ＭＳ Ｐゴシック"/>
              <a:cs typeface="Arial"/>
            </a:endParaRPr>
          </a:p>
        </p:txBody>
      </p:sp>
      <p:sp>
        <p:nvSpPr>
          <p:cNvPr id="10" name="Rechteck 6">
            <a:extLst>
              <a:ext uri="{FF2B5EF4-FFF2-40B4-BE49-F238E27FC236}">
                <a16:creationId xmlns:a16="http://schemas.microsoft.com/office/drawing/2014/main" id="{550CE678-29D1-4EB1-B3C6-ABD7A7A40F21}"/>
              </a:ext>
            </a:extLst>
          </p:cNvPr>
          <p:cNvSpPr/>
          <p:nvPr/>
        </p:nvSpPr>
        <p:spPr>
          <a:xfrm>
            <a:off x="752920" y="4825990"/>
            <a:ext cx="864096"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Day 0</a:t>
            </a:r>
            <a:endParaRPr lang="en-US" sz="600" b="0">
              <a:latin typeface="+mn-lt"/>
              <a:ea typeface="ＭＳ Ｐゴシック"/>
              <a:cs typeface="Arial"/>
            </a:endParaRPr>
          </a:p>
        </p:txBody>
      </p:sp>
      <p:sp>
        <p:nvSpPr>
          <p:cNvPr id="11" name="Rechteck 6">
            <a:extLst>
              <a:ext uri="{FF2B5EF4-FFF2-40B4-BE49-F238E27FC236}">
                <a16:creationId xmlns:a16="http://schemas.microsoft.com/office/drawing/2014/main" id="{B791BA06-E857-4C2A-855F-BE9B6CD0D76B}"/>
              </a:ext>
            </a:extLst>
          </p:cNvPr>
          <p:cNvSpPr/>
          <p:nvPr/>
        </p:nvSpPr>
        <p:spPr>
          <a:xfrm>
            <a:off x="2553119" y="4825990"/>
            <a:ext cx="1080120"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Day 100</a:t>
            </a:r>
            <a:endParaRPr lang="en-US" sz="600" b="0">
              <a:latin typeface="+mn-lt"/>
              <a:ea typeface="ＭＳ Ｐゴシック"/>
              <a:cs typeface="Arial"/>
            </a:endParaRPr>
          </a:p>
        </p:txBody>
      </p:sp>
      <p:sp>
        <p:nvSpPr>
          <p:cNvPr id="12" name="Rechteck 6">
            <a:extLst>
              <a:ext uri="{FF2B5EF4-FFF2-40B4-BE49-F238E27FC236}">
                <a16:creationId xmlns:a16="http://schemas.microsoft.com/office/drawing/2014/main" id="{583D31FA-2D20-475F-8404-3BC2980387E2}"/>
              </a:ext>
            </a:extLst>
          </p:cNvPr>
          <p:cNvSpPr/>
          <p:nvPr/>
        </p:nvSpPr>
        <p:spPr>
          <a:xfrm>
            <a:off x="4443523" y="4855942"/>
            <a:ext cx="1205940"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Day 200</a:t>
            </a:r>
            <a:endParaRPr lang="en-US" sz="600" b="0">
              <a:latin typeface="+mn-lt"/>
              <a:ea typeface="ＭＳ Ｐゴシック"/>
              <a:cs typeface="Arial"/>
            </a:endParaRPr>
          </a:p>
        </p:txBody>
      </p:sp>
      <p:sp>
        <p:nvSpPr>
          <p:cNvPr id="13" name="Rechteck 6">
            <a:extLst>
              <a:ext uri="{FF2B5EF4-FFF2-40B4-BE49-F238E27FC236}">
                <a16:creationId xmlns:a16="http://schemas.microsoft.com/office/drawing/2014/main" id="{D74E89E6-61E7-4F78-B38B-B2B8C01B460B}"/>
              </a:ext>
            </a:extLst>
          </p:cNvPr>
          <p:cNvSpPr/>
          <p:nvPr/>
        </p:nvSpPr>
        <p:spPr>
          <a:xfrm>
            <a:off x="6009502" y="4858067"/>
            <a:ext cx="1584176"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End of lactation</a:t>
            </a:r>
            <a:endParaRPr lang="en-US" sz="600" b="0">
              <a:latin typeface="+mn-lt"/>
              <a:ea typeface="ＭＳ Ｐゴシック"/>
              <a:cs typeface="Arial"/>
            </a:endParaRPr>
          </a:p>
        </p:txBody>
      </p:sp>
      <p:sp>
        <p:nvSpPr>
          <p:cNvPr id="14" name="Rechteck 6">
            <a:extLst>
              <a:ext uri="{FF2B5EF4-FFF2-40B4-BE49-F238E27FC236}">
                <a16:creationId xmlns:a16="http://schemas.microsoft.com/office/drawing/2014/main" id="{239DB82E-0A18-42E5-9404-559F3A146F25}"/>
              </a:ext>
            </a:extLst>
          </p:cNvPr>
          <p:cNvSpPr/>
          <p:nvPr/>
        </p:nvSpPr>
        <p:spPr>
          <a:xfrm>
            <a:off x="7702917" y="4837775"/>
            <a:ext cx="864096"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Day 0</a:t>
            </a:r>
            <a:endParaRPr lang="en-US" sz="600" b="0">
              <a:latin typeface="+mn-lt"/>
              <a:ea typeface="ＭＳ Ｐゴシック"/>
              <a:cs typeface="Arial"/>
            </a:endParaRPr>
          </a:p>
        </p:txBody>
      </p:sp>
      <p:sp>
        <p:nvSpPr>
          <p:cNvPr id="15" name="Rechteck 6">
            <a:extLst>
              <a:ext uri="{FF2B5EF4-FFF2-40B4-BE49-F238E27FC236}">
                <a16:creationId xmlns:a16="http://schemas.microsoft.com/office/drawing/2014/main" id="{C1FA4C24-49AE-4E49-89F0-BF3947DDD68D}"/>
              </a:ext>
            </a:extLst>
          </p:cNvPr>
          <p:cNvSpPr/>
          <p:nvPr/>
        </p:nvSpPr>
        <p:spPr>
          <a:xfrm>
            <a:off x="7702917" y="5298362"/>
            <a:ext cx="1317399"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Birth of calf</a:t>
            </a:r>
            <a:endParaRPr lang="en-US" sz="600" b="0">
              <a:latin typeface="+mn-lt"/>
              <a:ea typeface="ＭＳ Ｐゴシック"/>
              <a:cs typeface="Arial"/>
            </a:endParaRPr>
          </a:p>
        </p:txBody>
      </p:sp>
      <p:sp>
        <p:nvSpPr>
          <p:cNvPr id="16" name="Rechteck 6">
            <a:extLst>
              <a:ext uri="{FF2B5EF4-FFF2-40B4-BE49-F238E27FC236}">
                <a16:creationId xmlns:a16="http://schemas.microsoft.com/office/drawing/2014/main" id="{A99D9A2A-009F-4DFD-A80A-BD9F67BB8A8F}"/>
              </a:ext>
            </a:extLst>
          </p:cNvPr>
          <p:cNvSpPr/>
          <p:nvPr/>
        </p:nvSpPr>
        <p:spPr>
          <a:xfrm>
            <a:off x="751556" y="5277741"/>
            <a:ext cx="1361892" cy="50690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400" b="0">
                <a:latin typeface="+mn-lt"/>
                <a:ea typeface="ＭＳ Ｐゴシック"/>
                <a:cs typeface="Arial"/>
              </a:rPr>
              <a:t>Birth of calf</a:t>
            </a:r>
            <a:endParaRPr lang="en-US" sz="600" b="0">
              <a:latin typeface="+mn-lt"/>
              <a:ea typeface="ＭＳ Ｐゴシック"/>
              <a:cs typeface="Arial"/>
            </a:endParaRPr>
          </a:p>
        </p:txBody>
      </p:sp>
      <p:sp>
        <p:nvSpPr>
          <p:cNvPr id="3" name="Rechteck 2">
            <a:extLst>
              <a:ext uri="{FF2B5EF4-FFF2-40B4-BE49-F238E27FC236}">
                <a16:creationId xmlns:a16="http://schemas.microsoft.com/office/drawing/2014/main" id="{0119D6CE-BE1E-459B-B6B2-897D9C7F560E}"/>
              </a:ext>
            </a:extLst>
          </p:cNvPr>
          <p:cNvSpPr/>
          <p:nvPr/>
        </p:nvSpPr>
        <p:spPr>
          <a:xfrm>
            <a:off x="687284" y="977491"/>
            <a:ext cx="7634211" cy="369332"/>
          </a:xfrm>
          <a:prstGeom prst="rect">
            <a:avLst/>
          </a:prstGeom>
        </p:spPr>
        <p:txBody>
          <a:bodyPr wrap="square">
            <a:spAutoFit/>
          </a:bodyPr>
          <a:lstStyle/>
          <a:p>
            <a:r>
              <a:rPr lang="en-US" sz="1800"/>
              <a:t>Energy balance of a cow during different stages of the lactation</a:t>
            </a:r>
            <a:endParaRPr lang="de-CH" sz="1800"/>
          </a:p>
        </p:txBody>
      </p:sp>
      <p:sp>
        <p:nvSpPr>
          <p:cNvPr id="4" name="Textfeld 3">
            <a:extLst>
              <a:ext uri="{FF2B5EF4-FFF2-40B4-BE49-F238E27FC236}">
                <a16:creationId xmlns:a16="http://schemas.microsoft.com/office/drawing/2014/main" id="{B1C2B9DD-A9D0-4F24-B81A-717BCF5B1A6A}"/>
              </a:ext>
            </a:extLst>
          </p:cNvPr>
          <p:cNvSpPr txBox="1"/>
          <p:nvPr/>
        </p:nvSpPr>
        <p:spPr>
          <a:xfrm>
            <a:off x="1217323" y="1539407"/>
            <a:ext cx="1479812" cy="738664"/>
          </a:xfrm>
          <a:prstGeom prst="rect">
            <a:avLst/>
          </a:prstGeom>
          <a:noFill/>
        </p:spPr>
        <p:txBody>
          <a:bodyPr wrap="square" rtlCol="0">
            <a:spAutoFit/>
          </a:bodyPr>
          <a:lstStyle/>
          <a:p>
            <a:pPr algn="ctr"/>
            <a:r>
              <a:rPr lang="de-CH" sz="1400" b="0"/>
              <a:t>Body </a:t>
            </a:r>
            <a:r>
              <a:rPr lang="de-CH" sz="1400" b="0" err="1"/>
              <a:t>reserves</a:t>
            </a:r>
            <a:r>
              <a:rPr lang="de-CH" sz="1400" b="0"/>
              <a:t> </a:t>
            </a:r>
            <a:r>
              <a:rPr lang="de-CH" sz="1400" b="0" err="1"/>
              <a:t>used</a:t>
            </a:r>
            <a:r>
              <a:rPr lang="de-CH" sz="1400" b="0"/>
              <a:t> </a:t>
            </a:r>
            <a:r>
              <a:rPr lang="de-CH" sz="1400" b="0" err="1"/>
              <a:t>for</a:t>
            </a:r>
            <a:r>
              <a:rPr lang="de-CH" sz="1400" b="0"/>
              <a:t> milk </a:t>
            </a:r>
            <a:r>
              <a:rPr lang="de-CH" sz="1400" b="0" err="1"/>
              <a:t>production</a:t>
            </a:r>
            <a:endParaRPr lang="de-CH" sz="1400" b="0"/>
          </a:p>
        </p:txBody>
      </p:sp>
      <p:sp>
        <p:nvSpPr>
          <p:cNvPr id="17" name="Textfeld 16">
            <a:extLst>
              <a:ext uri="{FF2B5EF4-FFF2-40B4-BE49-F238E27FC236}">
                <a16:creationId xmlns:a16="http://schemas.microsoft.com/office/drawing/2014/main" id="{A96027C6-18D5-40F0-BF59-07583498637C}"/>
              </a:ext>
            </a:extLst>
          </p:cNvPr>
          <p:cNvSpPr txBox="1"/>
          <p:nvPr/>
        </p:nvSpPr>
        <p:spPr>
          <a:xfrm>
            <a:off x="2837976" y="1529690"/>
            <a:ext cx="2088232" cy="307777"/>
          </a:xfrm>
          <a:prstGeom prst="rect">
            <a:avLst/>
          </a:prstGeom>
          <a:noFill/>
        </p:spPr>
        <p:txBody>
          <a:bodyPr wrap="square" rtlCol="0">
            <a:spAutoFit/>
          </a:bodyPr>
          <a:lstStyle/>
          <a:p>
            <a:pPr algn="ctr"/>
            <a:r>
              <a:rPr lang="de-CH" sz="1400" b="0"/>
              <a:t>Live </a:t>
            </a:r>
            <a:r>
              <a:rPr lang="de-CH" sz="1400" b="0" err="1"/>
              <a:t>weight</a:t>
            </a:r>
            <a:r>
              <a:rPr lang="de-CH" sz="1400" b="0"/>
              <a:t> </a:t>
            </a:r>
            <a:r>
              <a:rPr lang="de-CH" sz="1400" b="0" err="1"/>
              <a:t>constant</a:t>
            </a:r>
            <a:endParaRPr lang="de-CH" sz="1400" b="0"/>
          </a:p>
        </p:txBody>
      </p:sp>
      <p:sp>
        <p:nvSpPr>
          <p:cNvPr id="18" name="Textfeld 17">
            <a:extLst>
              <a:ext uri="{FF2B5EF4-FFF2-40B4-BE49-F238E27FC236}">
                <a16:creationId xmlns:a16="http://schemas.microsoft.com/office/drawing/2014/main" id="{ADF5D3F4-0F49-4981-B4B9-3419D5EE0FD1}"/>
              </a:ext>
            </a:extLst>
          </p:cNvPr>
          <p:cNvSpPr txBox="1"/>
          <p:nvPr/>
        </p:nvSpPr>
        <p:spPr>
          <a:xfrm>
            <a:off x="5043169" y="1549439"/>
            <a:ext cx="1758588" cy="738664"/>
          </a:xfrm>
          <a:prstGeom prst="rect">
            <a:avLst/>
          </a:prstGeom>
          <a:noFill/>
        </p:spPr>
        <p:txBody>
          <a:bodyPr wrap="square" rtlCol="0">
            <a:spAutoFit/>
          </a:bodyPr>
          <a:lstStyle/>
          <a:p>
            <a:pPr algn="ctr"/>
            <a:r>
              <a:rPr lang="de-CH" sz="1400" b="0"/>
              <a:t>Body </a:t>
            </a:r>
            <a:r>
              <a:rPr lang="de-CH" sz="1400" b="0" err="1"/>
              <a:t>reserves</a:t>
            </a:r>
            <a:r>
              <a:rPr lang="de-CH" sz="1400" b="0"/>
              <a:t> </a:t>
            </a:r>
            <a:r>
              <a:rPr lang="de-CH" sz="1400" b="0" err="1"/>
              <a:t>regained</a:t>
            </a:r>
            <a:r>
              <a:rPr lang="de-CH" sz="1400" b="0"/>
              <a:t> </a:t>
            </a:r>
            <a:r>
              <a:rPr lang="de-CH" sz="1400" b="0" err="1"/>
              <a:t>for</a:t>
            </a:r>
            <a:r>
              <a:rPr lang="de-CH" sz="1400" b="0"/>
              <a:t> </a:t>
            </a:r>
            <a:r>
              <a:rPr lang="de-CH" sz="1400" b="0" err="1"/>
              <a:t>next</a:t>
            </a:r>
            <a:r>
              <a:rPr lang="de-CH" sz="1400" b="0"/>
              <a:t> </a:t>
            </a:r>
            <a:r>
              <a:rPr lang="de-CH" sz="1400" b="0" err="1"/>
              <a:t>lactation</a:t>
            </a:r>
            <a:endParaRPr lang="de-CH" sz="1400" b="0"/>
          </a:p>
        </p:txBody>
      </p:sp>
      <p:sp>
        <p:nvSpPr>
          <p:cNvPr id="19" name="Textfeld 18">
            <a:extLst>
              <a:ext uri="{FF2B5EF4-FFF2-40B4-BE49-F238E27FC236}">
                <a16:creationId xmlns:a16="http://schemas.microsoft.com/office/drawing/2014/main" id="{CC47A538-26BF-46BB-BAC1-96203FED7869}"/>
              </a:ext>
            </a:extLst>
          </p:cNvPr>
          <p:cNvSpPr txBox="1"/>
          <p:nvPr/>
        </p:nvSpPr>
        <p:spPr>
          <a:xfrm>
            <a:off x="6756800" y="1549439"/>
            <a:ext cx="1378165" cy="523220"/>
          </a:xfrm>
          <a:prstGeom prst="rect">
            <a:avLst/>
          </a:prstGeom>
          <a:noFill/>
        </p:spPr>
        <p:txBody>
          <a:bodyPr wrap="square" rtlCol="0">
            <a:spAutoFit/>
          </a:bodyPr>
          <a:lstStyle/>
          <a:p>
            <a:pPr algn="ctr"/>
            <a:r>
              <a:rPr lang="de-CH" sz="1400" b="0"/>
              <a:t>Dry </a:t>
            </a:r>
            <a:r>
              <a:rPr lang="de-CH" sz="1400" b="0" err="1"/>
              <a:t>period</a:t>
            </a:r>
            <a:r>
              <a:rPr lang="de-CH" sz="1400" b="0"/>
              <a:t> &amp; </a:t>
            </a:r>
            <a:r>
              <a:rPr lang="de-CH" sz="1400" b="0" err="1"/>
              <a:t>rehabilitation</a:t>
            </a:r>
            <a:endParaRPr lang="de-CH" sz="1400" b="0"/>
          </a:p>
        </p:txBody>
      </p:sp>
      <p:sp>
        <p:nvSpPr>
          <p:cNvPr id="20" name="Textfeld 19">
            <a:extLst>
              <a:ext uri="{FF2B5EF4-FFF2-40B4-BE49-F238E27FC236}">
                <a16:creationId xmlns:a16="http://schemas.microsoft.com/office/drawing/2014/main" id="{6C7DA09F-655A-49F0-AEFB-5BE209C439C1}"/>
              </a:ext>
            </a:extLst>
          </p:cNvPr>
          <p:cNvSpPr txBox="1"/>
          <p:nvPr/>
        </p:nvSpPr>
        <p:spPr>
          <a:xfrm>
            <a:off x="6605268" y="3832580"/>
            <a:ext cx="1594005" cy="307777"/>
          </a:xfrm>
          <a:prstGeom prst="rect">
            <a:avLst/>
          </a:prstGeom>
          <a:noFill/>
        </p:spPr>
        <p:txBody>
          <a:bodyPr wrap="square" rtlCol="0">
            <a:spAutoFit/>
          </a:bodyPr>
          <a:lstStyle/>
          <a:p>
            <a:r>
              <a:rPr lang="de-CH" sz="1400" b="0">
                <a:highlight>
                  <a:srgbClr val="99CC00"/>
                </a:highlight>
              </a:rPr>
              <a:t>Energy </a:t>
            </a:r>
            <a:r>
              <a:rPr lang="de-CH" sz="1400" b="0" err="1">
                <a:highlight>
                  <a:srgbClr val="99CC00"/>
                </a:highlight>
              </a:rPr>
              <a:t>intake</a:t>
            </a:r>
            <a:endParaRPr lang="de-CH" sz="1400" b="0">
              <a:highlight>
                <a:srgbClr val="99CC00"/>
              </a:highlight>
            </a:endParaRPr>
          </a:p>
        </p:txBody>
      </p:sp>
      <p:sp>
        <p:nvSpPr>
          <p:cNvPr id="21" name="Textfeld 20">
            <a:extLst>
              <a:ext uri="{FF2B5EF4-FFF2-40B4-BE49-F238E27FC236}">
                <a16:creationId xmlns:a16="http://schemas.microsoft.com/office/drawing/2014/main" id="{B9145E2B-D7B0-49C3-80E8-FC3296919DFE}"/>
              </a:ext>
            </a:extLst>
          </p:cNvPr>
          <p:cNvSpPr txBox="1"/>
          <p:nvPr/>
        </p:nvSpPr>
        <p:spPr>
          <a:xfrm>
            <a:off x="3201191" y="3014809"/>
            <a:ext cx="1573028" cy="523220"/>
          </a:xfrm>
          <a:prstGeom prst="rect">
            <a:avLst/>
          </a:prstGeom>
          <a:noFill/>
        </p:spPr>
        <p:txBody>
          <a:bodyPr wrap="square" rtlCol="0">
            <a:spAutoFit/>
          </a:bodyPr>
          <a:lstStyle/>
          <a:p>
            <a:r>
              <a:rPr lang="de-CH" sz="1400" b="0">
                <a:solidFill>
                  <a:schemeClr val="bg1"/>
                </a:solidFill>
                <a:highlight>
                  <a:srgbClr val="000080"/>
                </a:highlight>
              </a:rPr>
              <a:t>Milk </a:t>
            </a:r>
            <a:r>
              <a:rPr lang="de-CH" sz="1400" b="0" err="1">
                <a:solidFill>
                  <a:schemeClr val="bg1"/>
                </a:solidFill>
                <a:highlight>
                  <a:srgbClr val="000080"/>
                </a:highlight>
              </a:rPr>
              <a:t>production</a:t>
            </a:r>
            <a:r>
              <a:rPr lang="de-CH" sz="1400" b="0">
                <a:solidFill>
                  <a:schemeClr val="bg1"/>
                </a:solidFill>
                <a:highlight>
                  <a:srgbClr val="000080"/>
                </a:highlight>
              </a:rPr>
              <a:t> (</a:t>
            </a:r>
            <a:r>
              <a:rPr lang="de-CH" sz="1400" b="0" err="1">
                <a:solidFill>
                  <a:schemeClr val="bg1"/>
                </a:solidFill>
                <a:highlight>
                  <a:srgbClr val="000080"/>
                </a:highlight>
              </a:rPr>
              <a:t>energy</a:t>
            </a:r>
            <a:r>
              <a:rPr lang="de-CH" sz="1400" b="0">
                <a:solidFill>
                  <a:schemeClr val="bg1"/>
                </a:solidFill>
                <a:highlight>
                  <a:srgbClr val="000080"/>
                </a:highlight>
              </a:rPr>
              <a:t> </a:t>
            </a:r>
            <a:r>
              <a:rPr lang="de-CH" sz="1400" b="0" err="1">
                <a:solidFill>
                  <a:schemeClr val="bg1"/>
                </a:solidFill>
                <a:highlight>
                  <a:srgbClr val="000080"/>
                </a:highlight>
              </a:rPr>
              <a:t>demand</a:t>
            </a:r>
            <a:r>
              <a:rPr lang="de-CH" sz="1400" b="0">
                <a:solidFill>
                  <a:schemeClr val="bg1"/>
                </a:solidFill>
                <a:highlight>
                  <a:srgbClr val="000080"/>
                </a:highlight>
              </a:rPr>
              <a:t>)</a:t>
            </a:r>
          </a:p>
        </p:txBody>
      </p:sp>
      <p:sp>
        <p:nvSpPr>
          <p:cNvPr id="22" name="Textfeld 21">
            <a:extLst>
              <a:ext uri="{FF2B5EF4-FFF2-40B4-BE49-F238E27FC236}">
                <a16:creationId xmlns:a16="http://schemas.microsoft.com/office/drawing/2014/main" id="{55F467B9-CE91-4C99-A022-17671410B38A}"/>
              </a:ext>
            </a:extLst>
          </p:cNvPr>
          <p:cNvSpPr txBox="1"/>
          <p:nvPr/>
        </p:nvSpPr>
        <p:spPr>
          <a:xfrm>
            <a:off x="6931482" y="4441566"/>
            <a:ext cx="1136848" cy="307777"/>
          </a:xfrm>
          <a:prstGeom prst="rect">
            <a:avLst/>
          </a:prstGeom>
          <a:noFill/>
        </p:spPr>
        <p:txBody>
          <a:bodyPr wrap="square" rtlCol="0">
            <a:spAutoFit/>
          </a:bodyPr>
          <a:lstStyle/>
          <a:p>
            <a:r>
              <a:rPr lang="de-CH" sz="1400" b="0"/>
              <a:t>Dry </a:t>
            </a:r>
            <a:r>
              <a:rPr lang="de-CH" sz="1400" b="0" err="1"/>
              <a:t>period</a:t>
            </a:r>
            <a:endParaRPr lang="de-CH" sz="1400" b="0"/>
          </a:p>
        </p:txBody>
      </p:sp>
      <p:sp>
        <p:nvSpPr>
          <p:cNvPr id="23" name="Textfeld 22">
            <a:extLst>
              <a:ext uri="{FF2B5EF4-FFF2-40B4-BE49-F238E27FC236}">
                <a16:creationId xmlns:a16="http://schemas.microsoft.com/office/drawing/2014/main" id="{59AAFC04-DC1F-48FD-8CF2-14DE02AFBE4B}"/>
              </a:ext>
            </a:extLst>
          </p:cNvPr>
          <p:cNvSpPr txBox="1"/>
          <p:nvPr/>
        </p:nvSpPr>
        <p:spPr>
          <a:xfrm>
            <a:off x="3283441" y="4473123"/>
            <a:ext cx="1429405" cy="307777"/>
          </a:xfrm>
          <a:prstGeom prst="rect">
            <a:avLst/>
          </a:prstGeom>
          <a:noFill/>
        </p:spPr>
        <p:txBody>
          <a:bodyPr wrap="square" rtlCol="0">
            <a:spAutoFit/>
          </a:bodyPr>
          <a:lstStyle/>
          <a:p>
            <a:r>
              <a:rPr lang="de-CH" sz="1400" b="0"/>
              <a:t>Mid-</a:t>
            </a:r>
            <a:r>
              <a:rPr lang="de-CH" sz="1400" b="0" err="1"/>
              <a:t>lactation</a:t>
            </a:r>
            <a:endParaRPr lang="de-CH" sz="1400" b="0"/>
          </a:p>
        </p:txBody>
      </p:sp>
      <p:sp>
        <p:nvSpPr>
          <p:cNvPr id="24" name="Textfeld 23">
            <a:extLst>
              <a:ext uri="{FF2B5EF4-FFF2-40B4-BE49-F238E27FC236}">
                <a16:creationId xmlns:a16="http://schemas.microsoft.com/office/drawing/2014/main" id="{50E23D59-F7D6-40B9-ADD8-369802EA77A1}"/>
              </a:ext>
            </a:extLst>
          </p:cNvPr>
          <p:cNvSpPr txBox="1"/>
          <p:nvPr/>
        </p:nvSpPr>
        <p:spPr>
          <a:xfrm>
            <a:off x="3278148" y="3787889"/>
            <a:ext cx="1207888" cy="307777"/>
          </a:xfrm>
          <a:prstGeom prst="rect">
            <a:avLst/>
          </a:prstGeom>
          <a:noFill/>
        </p:spPr>
        <p:txBody>
          <a:bodyPr wrap="square" rtlCol="0">
            <a:spAutoFit/>
          </a:bodyPr>
          <a:lstStyle/>
          <a:p>
            <a:r>
              <a:rPr lang="de-CH" sz="1400" b="0">
                <a:highlight>
                  <a:srgbClr val="E9815F"/>
                </a:highlight>
              </a:rPr>
              <a:t>Body </a:t>
            </a:r>
            <a:r>
              <a:rPr lang="de-CH" sz="1400" b="0" err="1">
                <a:highlight>
                  <a:srgbClr val="E9815F"/>
                </a:highlight>
              </a:rPr>
              <a:t>weight</a:t>
            </a:r>
            <a:endParaRPr lang="de-CH" sz="1400" b="0">
              <a:highlight>
                <a:srgbClr val="E9815F"/>
              </a:highlight>
            </a:endParaRPr>
          </a:p>
        </p:txBody>
      </p:sp>
      <p:sp>
        <p:nvSpPr>
          <p:cNvPr id="26" name="Freihandform: Form 25">
            <a:extLst>
              <a:ext uri="{FF2B5EF4-FFF2-40B4-BE49-F238E27FC236}">
                <a16:creationId xmlns:a16="http://schemas.microsoft.com/office/drawing/2014/main" id="{A09C5CA8-53C8-4A94-B76E-573C965CEEED}"/>
              </a:ext>
            </a:extLst>
          </p:cNvPr>
          <p:cNvSpPr/>
          <p:nvPr/>
        </p:nvSpPr>
        <p:spPr bwMode="auto">
          <a:xfrm>
            <a:off x="1110916" y="2657779"/>
            <a:ext cx="6891867" cy="1011650"/>
          </a:xfrm>
          <a:custGeom>
            <a:avLst/>
            <a:gdLst>
              <a:gd name="connsiteX0" fmla="*/ 0 w 6891867"/>
              <a:gd name="connsiteY0" fmla="*/ 0 h 1479766"/>
              <a:gd name="connsiteX1" fmla="*/ 533400 w 6891867"/>
              <a:gd name="connsiteY1" fmla="*/ 609600 h 1479766"/>
              <a:gd name="connsiteX2" fmla="*/ 1126067 w 6891867"/>
              <a:gd name="connsiteY2" fmla="*/ 1227667 h 1479766"/>
              <a:gd name="connsiteX3" fmla="*/ 1794934 w 6891867"/>
              <a:gd name="connsiteY3" fmla="*/ 1473200 h 1479766"/>
              <a:gd name="connsiteX4" fmla="*/ 2904067 w 6891867"/>
              <a:gd name="connsiteY4" fmla="*/ 1388534 h 1479766"/>
              <a:gd name="connsiteX5" fmla="*/ 4453467 w 6891867"/>
              <a:gd name="connsiteY5" fmla="*/ 1168400 h 1479766"/>
              <a:gd name="connsiteX6" fmla="*/ 5528734 w 6891867"/>
              <a:gd name="connsiteY6" fmla="*/ 541867 h 1479766"/>
              <a:gd name="connsiteX7" fmla="*/ 6891867 w 6891867"/>
              <a:gd name="connsiteY7" fmla="*/ 381000 h 1479766"/>
              <a:gd name="connsiteX8" fmla="*/ 6891867 w 6891867"/>
              <a:gd name="connsiteY8" fmla="*/ 381000 h 147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1867" h="1479766">
                <a:moveTo>
                  <a:pt x="0" y="0"/>
                </a:moveTo>
                <a:cubicBezTo>
                  <a:pt x="172861" y="202494"/>
                  <a:pt x="345722" y="404989"/>
                  <a:pt x="533400" y="609600"/>
                </a:cubicBezTo>
                <a:cubicBezTo>
                  <a:pt x="721078" y="814211"/>
                  <a:pt x="915811" y="1083734"/>
                  <a:pt x="1126067" y="1227667"/>
                </a:cubicBezTo>
                <a:cubicBezTo>
                  <a:pt x="1336323" y="1371600"/>
                  <a:pt x="1498601" y="1446389"/>
                  <a:pt x="1794934" y="1473200"/>
                </a:cubicBezTo>
                <a:cubicBezTo>
                  <a:pt x="2091267" y="1500011"/>
                  <a:pt x="2460978" y="1439334"/>
                  <a:pt x="2904067" y="1388534"/>
                </a:cubicBezTo>
                <a:cubicBezTo>
                  <a:pt x="3347156" y="1337734"/>
                  <a:pt x="4016023" y="1309511"/>
                  <a:pt x="4453467" y="1168400"/>
                </a:cubicBezTo>
                <a:cubicBezTo>
                  <a:pt x="4890911" y="1027289"/>
                  <a:pt x="5122334" y="673100"/>
                  <a:pt x="5528734" y="541867"/>
                </a:cubicBezTo>
                <a:cubicBezTo>
                  <a:pt x="5935134" y="410634"/>
                  <a:pt x="6891867" y="381000"/>
                  <a:pt x="6891867" y="381000"/>
                </a:cubicBezTo>
                <a:lnTo>
                  <a:pt x="6891867" y="381000"/>
                </a:lnTo>
              </a:path>
            </a:pathLst>
          </a:custGeom>
          <a:noFill/>
          <a:ln w="38100" cap="flat" cmpd="sng" algn="ctr">
            <a:solidFill>
              <a:schemeClr val="accent2">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7" name="Freihandform: Form 26">
            <a:extLst>
              <a:ext uri="{FF2B5EF4-FFF2-40B4-BE49-F238E27FC236}">
                <a16:creationId xmlns:a16="http://schemas.microsoft.com/office/drawing/2014/main" id="{B0218165-CE5B-4E26-947F-A22BA3F8CA91}"/>
              </a:ext>
            </a:extLst>
          </p:cNvPr>
          <p:cNvSpPr/>
          <p:nvPr/>
        </p:nvSpPr>
        <p:spPr bwMode="auto">
          <a:xfrm>
            <a:off x="1102450" y="2393965"/>
            <a:ext cx="6951133" cy="1344671"/>
          </a:xfrm>
          <a:custGeom>
            <a:avLst/>
            <a:gdLst>
              <a:gd name="connsiteX0" fmla="*/ 0 w 6951133"/>
              <a:gd name="connsiteY0" fmla="*/ 1499010 h 1775533"/>
              <a:gd name="connsiteX1" fmla="*/ 694266 w 6951133"/>
              <a:gd name="connsiteY1" fmla="*/ 1253476 h 1775533"/>
              <a:gd name="connsiteX2" fmla="*/ 1312333 w 6951133"/>
              <a:gd name="connsiteY2" fmla="*/ 677743 h 1775533"/>
              <a:gd name="connsiteX3" fmla="*/ 1888066 w 6951133"/>
              <a:gd name="connsiteY3" fmla="*/ 229010 h 1775533"/>
              <a:gd name="connsiteX4" fmla="*/ 2429933 w 6951133"/>
              <a:gd name="connsiteY4" fmla="*/ 410 h 1775533"/>
              <a:gd name="connsiteX5" fmla="*/ 3242733 w 6951133"/>
              <a:gd name="connsiteY5" fmla="*/ 279810 h 1775533"/>
              <a:gd name="connsiteX6" fmla="*/ 4800600 w 6951133"/>
              <a:gd name="connsiteY6" fmla="*/ 1270410 h 1775533"/>
              <a:gd name="connsiteX7" fmla="*/ 6079066 w 6951133"/>
              <a:gd name="connsiteY7" fmla="*/ 1753010 h 1775533"/>
              <a:gd name="connsiteX8" fmla="*/ 6951133 w 6951133"/>
              <a:gd name="connsiteY8" fmla="*/ 1651410 h 1775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51133" h="1775533">
                <a:moveTo>
                  <a:pt x="0" y="1499010"/>
                </a:moveTo>
                <a:cubicBezTo>
                  <a:pt x="237772" y="1444682"/>
                  <a:pt x="475544" y="1390354"/>
                  <a:pt x="694266" y="1253476"/>
                </a:cubicBezTo>
                <a:cubicBezTo>
                  <a:pt x="912988" y="1116598"/>
                  <a:pt x="1113366" y="848487"/>
                  <a:pt x="1312333" y="677743"/>
                </a:cubicBezTo>
                <a:cubicBezTo>
                  <a:pt x="1511300" y="506999"/>
                  <a:pt x="1701799" y="341899"/>
                  <a:pt x="1888066" y="229010"/>
                </a:cubicBezTo>
                <a:cubicBezTo>
                  <a:pt x="2074333" y="116121"/>
                  <a:pt x="2204155" y="-8057"/>
                  <a:pt x="2429933" y="410"/>
                </a:cubicBezTo>
                <a:cubicBezTo>
                  <a:pt x="2655711" y="8877"/>
                  <a:pt x="2847622" y="68143"/>
                  <a:pt x="3242733" y="279810"/>
                </a:cubicBezTo>
                <a:cubicBezTo>
                  <a:pt x="3637844" y="491477"/>
                  <a:pt x="4327878" y="1024877"/>
                  <a:pt x="4800600" y="1270410"/>
                </a:cubicBezTo>
                <a:cubicBezTo>
                  <a:pt x="5273322" y="1515943"/>
                  <a:pt x="5720644" y="1689510"/>
                  <a:pt x="6079066" y="1753010"/>
                </a:cubicBezTo>
                <a:cubicBezTo>
                  <a:pt x="6437488" y="1816510"/>
                  <a:pt x="6694310" y="1733960"/>
                  <a:pt x="6951133" y="1651410"/>
                </a:cubicBezTo>
              </a:path>
            </a:pathLst>
          </a:custGeom>
          <a:noFill/>
          <a:ln w="38100" cap="flat" cmpd="sng" algn="ctr">
            <a:solidFill>
              <a:srgbClr val="92D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8" name="Freihandform: Form 27">
            <a:extLst>
              <a:ext uri="{FF2B5EF4-FFF2-40B4-BE49-F238E27FC236}">
                <a16:creationId xmlns:a16="http://schemas.microsoft.com/office/drawing/2014/main" id="{FA0BFA4D-7B45-4F2E-A594-A8D0A46C8F4C}"/>
              </a:ext>
            </a:extLst>
          </p:cNvPr>
          <p:cNvSpPr/>
          <p:nvPr/>
        </p:nvSpPr>
        <p:spPr bwMode="auto">
          <a:xfrm>
            <a:off x="1110915" y="2484682"/>
            <a:ext cx="5690842" cy="1972764"/>
          </a:xfrm>
          <a:custGeom>
            <a:avLst/>
            <a:gdLst>
              <a:gd name="connsiteX0" fmla="*/ 0 w 5427134"/>
              <a:gd name="connsiteY0" fmla="*/ 1538755 h 2224555"/>
              <a:gd name="connsiteX1" fmla="*/ 685800 w 5427134"/>
              <a:gd name="connsiteY1" fmla="*/ 480422 h 2224555"/>
              <a:gd name="connsiteX2" fmla="*/ 1413934 w 5427134"/>
              <a:gd name="connsiteY2" fmla="*/ 31688 h 2224555"/>
              <a:gd name="connsiteX3" fmla="*/ 2125134 w 5427134"/>
              <a:gd name="connsiteY3" fmla="*/ 99422 h 2224555"/>
              <a:gd name="connsiteX4" fmla="*/ 3352800 w 5427134"/>
              <a:gd name="connsiteY4" fmla="*/ 598955 h 2224555"/>
              <a:gd name="connsiteX5" fmla="*/ 4199467 w 5427134"/>
              <a:gd name="connsiteY5" fmla="*/ 1217022 h 2224555"/>
              <a:gd name="connsiteX6" fmla="*/ 5427134 w 5427134"/>
              <a:gd name="connsiteY6" fmla="*/ 2224555 h 2224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27134" h="2224555">
                <a:moveTo>
                  <a:pt x="0" y="1538755"/>
                </a:moveTo>
                <a:cubicBezTo>
                  <a:pt x="225072" y="1135177"/>
                  <a:pt x="450144" y="731600"/>
                  <a:pt x="685800" y="480422"/>
                </a:cubicBezTo>
                <a:cubicBezTo>
                  <a:pt x="921456" y="229244"/>
                  <a:pt x="1174045" y="95188"/>
                  <a:pt x="1413934" y="31688"/>
                </a:cubicBezTo>
                <a:cubicBezTo>
                  <a:pt x="1653823" y="-31812"/>
                  <a:pt x="1801990" y="4877"/>
                  <a:pt x="2125134" y="99422"/>
                </a:cubicBezTo>
                <a:cubicBezTo>
                  <a:pt x="2448278" y="193966"/>
                  <a:pt x="3007078" y="412688"/>
                  <a:pt x="3352800" y="598955"/>
                </a:cubicBezTo>
                <a:cubicBezTo>
                  <a:pt x="3698522" y="785222"/>
                  <a:pt x="3853745" y="946089"/>
                  <a:pt x="4199467" y="1217022"/>
                </a:cubicBezTo>
                <a:cubicBezTo>
                  <a:pt x="4545189" y="1487955"/>
                  <a:pt x="4986161" y="1856255"/>
                  <a:pt x="5427134" y="2224555"/>
                </a:cubicBezTo>
              </a:path>
            </a:pathLst>
          </a:custGeom>
          <a:noFill/>
          <a:ln w="38100" cap="flat" cmpd="sng" algn="ctr">
            <a:solidFill>
              <a:srgbClr val="0070C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1" name="Textfeld 30">
            <a:extLst>
              <a:ext uri="{FF2B5EF4-FFF2-40B4-BE49-F238E27FC236}">
                <a16:creationId xmlns:a16="http://schemas.microsoft.com/office/drawing/2014/main" id="{F8972E69-E00A-414A-AD38-CB56B1E0E6B2}"/>
              </a:ext>
            </a:extLst>
          </p:cNvPr>
          <p:cNvSpPr txBox="1"/>
          <p:nvPr/>
        </p:nvSpPr>
        <p:spPr>
          <a:xfrm>
            <a:off x="245803" y="1616242"/>
            <a:ext cx="1186700" cy="523220"/>
          </a:xfrm>
          <a:prstGeom prst="rect">
            <a:avLst/>
          </a:prstGeom>
          <a:noFill/>
        </p:spPr>
        <p:txBody>
          <a:bodyPr wrap="square" rtlCol="0">
            <a:spAutoFit/>
          </a:bodyPr>
          <a:lstStyle/>
          <a:p>
            <a:r>
              <a:rPr lang="de-CH" sz="1400"/>
              <a:t>Body </a:t>
            </a:r>
            <a:r>
              <a:rPr lang="de-CH" sz="1400" err="1"/>
              <a:t>condition</a:t>
            </a:r>
            <a:endParaRPr lang="de-CH" sz="1400"/>
          </a:p>
        </p:txBody>
      </p:sp>
      <p:cxnSp>
        <p:nvCxnSpPr>
          <p:cNvPr id="7" name="Straight Connector 6">
            <a:extLst>
              <a:ext uri="{FF2B5EF4-FFF2-40B4-BE49-F238E27FC236}">
                <a16:creationId xmlns:a16="http://schemas.microsoft.com/office/drawing/2014/main" id="{618F52A7-3BAD-4265-9255-C929A1D0504B}"/>
              </a:ext>
            </a:extLst>
          </p:cNvPr>
          <p:cNvCxnSpPr/>
          <p:nvPr/>
        </p:nvCxnSpPr>
        <p:spPr bwMode="auto">
          <a:xfrm>
            <a:off x="1067877" y="4457446"/>
            <a:ext cx="7032515"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2" name="Speech Bubble: Rectangle 31">
            <a:extLst>
              <a:ext uri="{FF2B5EF4-FFF2-40B4-BE49-F238E27FC236}">
                <a16:creationId xmlns:a16="http://schemas.microsoft.com/office/drawing/2014/main" id="{CA430686-83F7-4DAC-8B20-08647418D7B5}"/>
              </a:ext>
            </a:extLst>
          </p:cNvPr>
          <p:cNvSpPr/>
          <p:nvPr/>
        </p:nvSpPr>
        <p:spPr bwMode="auto">
          <a:xfrm>
            <a:off x="2136435" y="5493650"/>
            <a:ext cx="5399182" cy="555633"/>
          </a:xfrm>
          <a:prstGeom prst="wedgeRectCallout">
            <a:avLst>
              <a:gd name="adj1" fmla="val -50528"/>
              <a:gd name="adj2" fmla="val -529193"/>
            </a:avLst>
          </a:prstGeom>
          <a:solidFill>
            <a:schemeClr val="accent4">
              <a:lumMod val="65000"/>
              <a:lumOff val="35000"/>
              <a:alpha val="14902"/>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r>
              <a:rPr kumimoji="0" lang="de-CH" sz="1400" b="0" i="0" u="none" strike="noStrike" cap="none" normalizeH="0" baseline="0">
                <a:ln>
                  <a:noFill/>
                </a:ln>
                <a:solidFill>
                  <a:schemeClr val="tx1"/>
                </a:solidFill>
                <a:effectLst/>
                <a:latin typeface="Arial"/>
                <a:cs typeface="Arial"/>
              </a:rPr>
              <a:t>Energy </a:t>
            </a:r>
            <a:r>
              <a:rPr kumimoji="0" lang="de-CH" sz="1400" b="0" i="0" u="none" strike="noStrike" cap="none" normalizeH="0" baseline="0" err="1">
                <a:ln>
                  <a:noFill/>
                </a:ln>
                <a:solidFill>
                  <a:schemeClr val="tx1"/>
                </a:solidFill>
                <a:effectLst/>
                <a:latin typeface="Arial"/>
                <a:cs typeface="Arial"/>
              </a:rPr>
              <a:t>demand</a:t>
            </a:r>
            <a:r>
              <a:rPr kumimoji="0" lang="de-CH" sz="1400" b="0" i="0" u="none" strike="noStrike" cap="none" normalizeH="0" baseline="0">
                <a:ln>
                  <a:noFill/>
                </a:ln>
                <a:solidFill>
                  <a:schemeClr val="tx1"/>
                </a:solidFill>
                <a:effectLst/>
                <a:latin typeface="Arial"/>
                <a:cs typeface="Arial"/>
              </a:rPr>
              <a:t> </a:t>
            </a:r>
            <a:r>
              <a:rPr kumimoji="0" lang="de-CH" sz="1400" b="0" i="0" u="none" strike="noStrike" cap="none" normalizeH="0" baseline="0" err="1">
                <a:ln>
                  <a:noFill/>
                </a:ln>
                <a:solidFill>
                  <a:schemeClr val="tx1"/>
                </a:solidFill>
                <a:effectLst/>
                <a:latin typeface="Arial"/>
                <a:cs typeface="Arial"/>
              </a:rPr>
              <a:t>higher</a:t>
            </a:r>
            <a:r>
              <a:rPr kumimoji="0" lang="de-CH" sz="1400" b="0" i="0" u="none" strike="noStrike" cap="none" normalizeH="0" baseline="0">
                <a:ln>
                  <a:noFill/>
                </a:ln>
                <a:solidFill>
                  <a:schemeClr val="tx1"/>
                </a:solidFill>
                <a:effectLst/>
                <a:latin typeface="Arial"/>
                <a:cs typeface="Arial"/>
              </a:rPr>
              <a:t> </a:t>
            </a:r>
            <a:r>
              <a:rPr kumimoji="0" lang="de-CH" sz="1400" b="0" i="0" u="none" strike="noStrike" cap="none" normalizeH="0" baseline="0" err="1">
                <a:ln>
                  <a:noFill/>
                </a:ln>
                <a:solidFill>
                  <a:schemeClr val="tx1"/>
                </a:solidFill>
                <a:effectLst/>
                <a:latin typeface="Arial"/>
                <a:cs typeface="Arial"/>
              </a:rPr>
              <a:t>than</a:t>
            </a:r>
            <a:r>
              <a:rPr kumimoji="0" lang="de-CH" sz="1400" b="0" i="0" u="none" strike="noStrike" cap="none" normalizeH="0" baseline="0">
                <a:ln>
                  <a:noFill/>
                </a:ln>
                <a:solidFill>
                  <a:schemeClr val="tx1"/>
                </a:solidFill>
                <a:effectLst/>
                <a:latin typeface="Arial"/>
                <a:cs typeface="Arial"/>
              </a:rPr>
              <a:t> </a:t>
            </a:r>
            <a:r>
              <a:rPr kumimoji="0" lang="de-CH" sz="1400" b="0" i="0" u="none" strike="noStrike" cap="none" normalizeH="0" baseline="0" err="1">
                <a:ln>
                  <a:noFill/>
                </a:ln>
                <a:solidFill>
                  <a:schemeClr val="tx1"/>
                </a:solidFill>
                <a:effectLst/>
                <a:latin typeface="Arial"/>
                <a:cs typeface="Arial"/>
              </a:rPr>
              <a:t>energy</a:t>
            </a:r>
            <a:r>
              <a:rPr kumimoji="0" lang="de-CH" sz="1400" b="0" i="0" u="none" strike="noStrike" cap="none" normalizeH="0" baseline="0">
                <a:ln>
                  <a:noFill/>
                </a:ln>
                <a:solidFill>
                  <a:schemeClr val="tx1"/>
                </a:solidFill>
                <a:effectLst/>
                <a:latin typeface="Arial"/>
                <a:cs typeface="Arial"/>
              </a:rPr>
              <a:t> </a:t>
            </a:r>
            <a:r>
              <a:rPr kumimoji="0" lang="de-CH" sz="1400" b="0" i="0" u="none" strike="noStrike" cap="none" normalizeH="0" baseline="0" err="1">
                <a:ln>
                  <a:noFill/>
                </a:ln>
                <a:solidFill>
                  <a:schemeClr val="tx1"/>
                </a:solidFill>
                <a:effectLst/>
                <a:latin typeface="Arial"/>
                <a:cs typeface="Arial"/>
              </a:rPr>
              <a:t>intake</a:t>
            </a:r>
            <a:r>
              <a:rPr kumimoji="0" lang="de-CH" sz="1400" b="0" i="0" u="none" strike="noStrike" cap="none" normalizeH="0" baseline="0">
                <a:ln>
                  <a:noFill/>
                </a:ln>
                <a:solidFill>
                  <a:schemeClr val="tx1"/>
                </a:solidFill>
                <a:effectLst/>
                <a:latin typeface="Arial"/>
                <a:cs typeface="Arial"/>
              </a:rPr>
              <a:t> </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negative </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energy</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balance</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 </a:t>
            </a:r>
            <a:r>
              <a:rPr lang="de-CH" sz="1400" b="0">
                <a:solidFill>
                  <a:schemeClr val="tx1"/>
                </a:solidFill>
                <a:latin typeface="Arial"/>
                <a:cs typeface="Arial"/>
                <a:sym typeface="Wingdings" panose="05000000000000000000" pitchFamily="2" charset="2"/>
              </a:rPr>
              <a:t>B</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ody </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reserves</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are</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mobilized</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 </a:t>
            </a:r>
            <a:r>
              <a:rPr lang="de-CH" sz="1400" b="0" err="1">
                <a:solidFill>
                  <a:schemeClr val="tx1"/>
                </a:solidFill>
                <a:latin typeface="Arial"/>
                <a:cs typeface="Arial"/>
                <a:sym typeface="Wingdings" panose="05000000000000000000" pitchFamily="2" charset="2"/>
              </a:rPr>
              <a:t>C</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ow</a:t>
            </a:r>
            <a:r>
              <a:rPr kumimoji="0" lang="de-CH" sz="1400" b="0" i="0" u="none" strike="noStrike" cap="none" normalizeH="0" baseline="0">
                <a:ln>
                  <a:noFill/>
                </a:ln>
                <a:solidFill>
                  <a:schemeClr val="tx1"/>
                </a:solidFill>
                <a:effectLst/>
                <a:latin typeface="Arial"/>
                <a:cs typeface="Arial"/>
                <a:sym typeface="Wingdings" panose="05000000000000000000" pitchFamily="2" charset="2"/>
              </a:rPr>
              <a:t> loses </a:t>
            </a:r>
            <a:r>
              <a:rPr kumimoji="0" lang="de-CH" sz="1400" b="0" i="0" u="none" strike="noStrike" cap="none" normalizeH="0" baseline="0" err="1">
                <a:ln>
                  <a:noFill/>
                </a:ln>
                <a:solidFill>
                  <a:schemeClr val="tx1"/>
                </a:solidFill>
                <a:effectLst/>
                <a:latin typeface="Arial"/>
                <a:cs typeface="Arial"/>
                <a:sym typeface="Wingdings" panose="05000000000000000000" pitchFamily="2" charset="2"/>
              </a:rPr>
              <a:t>weight</a:t>
            </a:r>
            <a:endParaRPr kumimoji="0" lang="en-US" sz="1600" b="0" i="0" u="none" strike="noStrike" cap="none" normalizeH="0" baseline="0">
              <a:ln>
                <a:noFill/>
              </a:ln>
              <a:solidFill>
                <a:schemeClr val="tx1"/>
              </a:solidFill>
              <a:effectLst/>
              <a:latin typeface="Arial"/>
              <a:cs typeface="Arial"/>
            </a:endParaRPr>
          </a:p>
        </p:txBody>
      </p:sp>
    </p:spTree>
    <p:extLst>
      <p:ext uri="{BB962C8B-B14F-4D97-AF65-F5344CB8AC3E}">
        <p14:creationId xmlns:p14="http://schemas.microsoft.com/office/powerpoint/2010/main" val="17134460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8 – </a:t>
            </a:r>
            <a:r>
              <a:rPr lang="de-DE" err="1">
                <a:ea typeface="ＭＳ Ｐゴシック"/>
              </a:rPr>
              <a:t>Forage</a:t>
            </a:r>
            <a:r>
              <a:rPr lang="de-DE">
                <a:ea typeface="ＭＳ Ｐゴシック"/>
              </a:rPr>
              <a:t> and </a:t>
            </a:r>
            <a:r>
              <a:rPr lang="de-DE" err="1">
                <a:ea typeface="ＭＳ Ｐゴシック"/>
              </a:rPr>
              <a:t>Pasture</a:t>
            </a:r>
            <a:r>
              <a:rPr lang="de-DE">
                <a:ea typeface="ＭＳ Ｐゴシック"/>
              </a:rPr>
              <a:t> Management</a:t>
            </a:r>
            <a:endParaRPr lang="de-DE"/>
          </a:p>
        </p:txBody>
      </p:sp>
    </p:spTree>
    <p:extLst>
      <p:ext uri="{BB962C8B-B14F-4D97-AF65-F5344CB8AC3E}">
        <p14:creationId xmlns:p14="http://schemas.microsoft.com/office/powerpoint/2010/main" val="3746300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50123-B348-4CD1-8AF4-243FF902C767}"/>
              </a:ext>
            </a:extLst>
          </p:cNvPr>
          <p:cNvSpPr>
            <a:spLocks noGrp="1"/>
          </p:cNvSpPr>
          <p:nvPr>
            <p:ph type="title"/>
          </p:nvPr>
        </p:nvSpPr>
        <p:spPr/>
        <p:txBody>
          <a:bodyPr/>
          <a:lstStyle/>
          <a:p>
            <a:r>
              <a:rPr lang="de-CH" dirty="0" err="1"/>
              <a:t>Feeding</a:t>
            </a:r>
            <a:r>
              <a:rPr lang="de-CH" dirty="0"/>
              <a:t> </a:t>
            </a:r>
            <a:r>
              <a:rPr lang="de-CH" dirty="0" err="1"/>
              <a:t>budget</a:t>
            </a:r>
            <a:endParaRPr lang="en-GB" dirty="0"/>
          </a:p>
        </p:txBody>
      </p:sp>
      <p:sp>
        <p:nvSpPr>
          <p:cNvPr id="9" name="Rechteck 6">
            <a:extLst>
              <a:ext uri="{FF2B5EF4-FFF2-40B4-BE49-F238E27FC236}">
                <a16:creationId xmlns:a16="http://schemas.microsoft.com/office/drawing/2014/main" id="{98C87DA7-2E70-475D-9AEE-C0740577FEA4}"/>
              </a:ext>
            </a:extLst>
          </p:cNvPr>
          <p:cNvSpPr/>
          <p:nvPr/>
        </p:nvSpPr>
        <p:spPr>
          <a:xfrm>
            <a:off x="480946" y="1004726"/>
            <a:ext cx="1766354" cy="698500"/>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a:latin typeface="+mn-lt"/>
                <a:ea typeface="ＭＳ Ｐゴシック"/>
                <a:cs typeface="Arial"/>
              </a:rPr>
              <a:t>1. Calculation of feed availability</a:t>
            </a:r>
          </a:p>
        </p:txBody>
      </p:sp>
      <p:sp>
        <p:nvSpPr>
          <p:cNvPr id="10" name="Rechteck 6">
            <a:extLst>
              <a:ext uri="{FF2B5EF4-FFF2-40B4-BE49-F238E27FC236}">
                <a16:creationId xmlns:a16="http://schemas.microsoft.com/office/drawing/2014/main" id="{CB765402-FC2A-4CE2-AD29-056547CB1ADC}"/>
              </a:ext>
            </a:extLst>
          </p:cNvPr>
          <p:cNvSpPr/>
          <p:nvPr/>
        </p:nvSpPr>
        <p:spPr>
          <a:xfrm>
            <a:off x="2247300" y="989065"/>
            <a:ext cx="1766354" cy="702841"/>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a:latin typeface="+mn-lt"/>
                <a:ea typeface="ＭＳ Ｐゴシック"/>
                <a:cs typeface="Arial"/>
              </a:rPr>
              <a:t>2. Calculation of nutrient demand</a:t>
            </a:r>
          </a:p>
        </p:txBody>
      </p:sp>
      <p:sp>
        <p:nvSpPr>
          <p:cNvPr id="11" name="Rechteck 6">
            <a:extLst>
              <a:ext uri="{FF2B5EF4-FFF2-40B4-BE49-F238E27FC236}">
                <a16:creationId xmlns:a16="http://schemas.microsoft.com/office/drawing/2014/main" id="{C00CF4A1-405F-4F4C-83B0-7ACD226B78EA}"/>
              </a:ext>
            </a:extLst>
          </p:cNvPr>
          <p:cNvSpPr/>
          <p:nvPr/>
        </p:nvSpPr>
        <p:spPr>
          <a:xfrm>
            <a:off x="4037448" y="1008080"/>
            <a:ext cx="2334752" cy="65304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a:latin typeface="+mn-lt"/>
                <a:ea typeface="ＭＳ Ｐゴシック"/>
                <a:cs typeface="Arial"/>
              </a:rPr>
              <a:t>3. Feeding budget</a:t>
            </a:r>
          </a:p>
        </p:txBody>
      </p:sp>
      <p:sp>
        <p:nvSpPr>
          <p:cNvPr id="12" name="Rechteck 6">
            <a:extLst>
              <a:ext uri="{FF2B5EF4-FFF2-40B4-BE49-F238E27FC236}">
                <a16:creationId xmlns:a16="http://schemas.microsoft.com/office/drawing/2014/main" id="{BB617B27-0F8E-4566-BD7C-6D759B4BFDF7}"/>
              </a:ext>
            </a:extLst>
          </p:cNvPr>
          <p:cNvSpPr/>
          <p:nvPr/>
        </p:nvSpPr>
        <p:spPr>
          <a:xfrm>
            <a:off x="6395994" y="997226"/>
            <a:ext cx="2568494" cy="653042"/>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pPr defTabSz="623888">
              <a:spcBef>
                <a:spcPct val="10000"/>
              </a:spcBef>
              <a:spcAft>
                <a:spcPct val="10000"/>
              </a:spcAft>
              <a:buClr>
                <a:schemeClr val="tx1"/>
              </a:buClr>
              <a:buSzPct val="100000"/>
            </a:pPr>
            <a:r>
              <a:rPr lang="en-US" sz="1200">
                <a:latin typeface="+mn-lt"/>
                <a:ea typeface="ＭＳ Ｐゴシック"/>
                <a:cs typeface="Arial"/>
              </a:rPr>
              <a:t>4. Strategic farm management decisions</a:t>
            </a:r>
          </a:p>
        </p:txBody>
      </p:sp>
      <p:sp>
        <p:nvSpPr>
          <p:cNvPr id="13" name="Textfeld 12">
            <a:extLst>
              <a:ext uri="{FF2B5EF4-FFF2-40B4-BE49-F238E27FC236}">
                <a16:creationId xmlns:a16="http://schemas.microsoft.com/office/drawing/2014/main" id="{1C1CC4E5-3587-4195-B721-A4054E98F785}"/>
              </a:ext>
            </a:extLst>
          </p:cNvPr>
          <p:cNvSpPr txBox="1"/>
          <p:nvPr/>
        </p:nvSpPr>
        <p:spPr>
          <a:xfrm>
            <a:off x="6523114" y="1806499"/>
            <a:ext cx="1005023" cy="276999"/>
          </a:xfrm>
          <a:prstGeom prst="rect">
            <a:avLst/>
          </a:prstGeom>
          <a:solidFill>
            <a:srgbClr val="FFCCCC"/>
          </a:solidFill>
        </p:spPr>
        <p:txBody>
          <a:bodyPr wrap="square" rtlCol="0">
            <a:spAutoFit/>
          </a:bodyPr>
          <a:lstStyle/>
          <a:p>
            <a:pPr algn="ctr"/>
            <a:r>
              <a:rPr lang="de-CH" sz="1200" b="0"/>
              <a:t>Storage</a:t>
            </a:r>
          </a:p>
        </p:txBody>
      </p:sp>
      <p:sp>
        <p:nvSpPr>
          <p:cNvPr id="15" name="Textfeld 14">
            <a:extLst>
              <a:ext uri="{FF2B5EF4-FFF2-40B4-BE49-F238E27FC236}">
                <a16:creationId xmlns:a16="http://schemas.microsoft.com/office/drawing/2014/main" id="{3D643098-A08B-4880-B1C5-D20466C3A961}"/>
              </a:ext>
            </a:extLst>
          </p:cNvPr>
          <p:cNvSpPr txBox="1"/>
          <p:nvPr/>
        </p:nvSpPr>
        <p:spPr>
          <a:xfrm>
            <a:off x="701104" y="1803783"/>
            <a:ext cx="1176400" cy="830997"/>
          </a:xfrm>
          <a:prstGeom prst="rect">
            <a:avLst/>
          </a:prstGeom>
          <a:solidFill>
            <a:srgbClr val="00CCFF"/>
          </a:solidFill>
        </p:spPr>
        <p:txBody>
          <a:bodyPr wrap="square" rtlCol="0">
            <a:spAutoFit/>
          </a:bodyPr>
          <a:lstStyle/>
          <a:p>
            <a:pPr algn="ctr"/>
            <a:r>
              <a:rPr lang="de-CH" sz="1200" b="0"/>
              <a:t>Quality and </a:t>
            </a:r>
            <a:r>
              <a:rPr lang="de-CH" sz="1200" b="0" err="1"/>
              <a:t>quantity</a:t>
            </a:r>
            <a:r>
              <a:rPr lang="de-CH" sz="1200" b="0"/>
              <a:t> </a:t>
            </a:r>
            <a:r>
              <a:rPr lang="de-CH" sz="1200" b="0" err="1"/>
              <a:t>of</a:t>
            </a:r>
            <a:r>
              <a:rPr lang="de-CH" sz="1200" b="0"/>
              <a:t> </a:t>
            </a:r>
            <a:r>
              <a:rPr lang="de-CH" sz="1200" b="0" err="1"/>
              <a:t>forages</a:t>
            </a:r>
            <a:r>
              <a:rPr lang="de-CH" sz="1200" b="0"/>
              <a:t> on </a:t>
            </a:r>
            <a:r>
              <a:rPr lang="de-CH" sz="1200" b="0" err="1"/>
              <a:t>the</a:t>
            </a:r>
            <a:r>
              <a:rPr lang="de-CH" sz="1200" b="0"/>
              <a:t> </a:t>
            </a:r>
            <a:r>
              <a:rPr lang="de-CH" sz="1200" b="0" err="1"/>
              <a:t>farm</a:t>
            </a:r>
            <a:r>
              <a:rPr lang="de-CH" sz="1200" b="0"/>
              <a:t> (1 </a:t>
            </a:r>
            <a:r>
              <a:rPr lang="de-CH" sz="1200" b="0" err="1"/>
              <a:t>year</a:t>
            </a:r>
            <a:r>
              <a:rPr lang="de-CH" sz="1200" b="0"/>
              <a:t>)</a:t>
            </a:r>
          </a:p>
        </p:txBody>
      </p:sp>
      <p:sp>
        <p:nvSpPr>
          <p:cNvPr id="17" name="Rechteck 16">
            <a:extLst>
              <a:ext uri="{FF2B5EF4-FFF2-40B4-BE49-F238E27FC236}">
                <a16:creationId xmlns:a16="http://schemas.microsoft.com/office/drawing/2014/main" id="{FEECEF96-C3DE-4390-8A9C-9B95AE66D4F8}"/>
              </a:ext>
            </a:extLst>
          </p:cNvPr>
          <p:cNvSpPr/>
          <p:nvPr/>
        </p:nvSpPr>
        <p:spPr>
          <a:xfrm>
            <a:off x="2422307" y="2887537"/>
            <a:ext cx="1176400" cy="646331"/>
          </a:xfrm>
          <a:prstGeom prst="rect">
            <a:avLst/>
          </a:prstGeom>
          <a:solidFill>
            <a:srgbClr val="CC99FF"/>
          </a:solidFill>
        </p:spPr>
        <p:txBody>
          <a:bodyPr wrap="square" rtlCol="0">
            <a:spAutoFit/>
          </a:bodyPr>
          <a:lstStyle/>
          <a:p>
            <a:pPr algn="ctr"/>
            <a:r>
              <a:rPr lang="de-CH" sz="1200" b="0"/>
              <a:t>Nutritional </a:t>
            </a:r>
            <a:r>
              <a:rPr lang="de-CH" sz="1200" b="0" err="1"/>
              <a:t>needs</a:t>
            </a:r>
            <a:r>
              <a:rPr lang="de-CH" sz="1200" b="0"/>
              <a:t> </a:t>
            </a:r>
            <a:r>
              <a:rPr lang="de-CH" sz="1200" b="0" err="1"/>
              <a:t>of</a:t>
            </a:r>
            <a:r>
              <a:rPr lang="de-CH" sz="1200" b="0"/>
              <a:t> </a:t>
            </a:r>
            <a:r>
              <a:rPr lang="de-CH" sz="1200" b="0" err="1"/>
              <a:t>the</a:t>
            </a:r>
            <a:r>
              <a:rPr lang="de-CH" sz="1200" b="0"/>
              <a:t> </a:t>
            </a:r>
            <a:r>
              <a:rPr lang="de-CH" sz="1200" b="0" err="1"/>
              <a:t>cattle</a:t>
            </a:r>
            <a:r>
              <a:rPr lang="de-CH" sz="1200" b="0"/>
              <a:t> (1 </a:t>
            </a:r>
            <a:r>
              <a:rPr lang="de-CH" sz="1200" b="0" err="1"/>
              <a:t>year</a:t>
            </a:r>
            <a:r>
              <a:rPr lang="de-CH" sz="1200" b="0"/>
              <a:t>)</a:t>
            </a:r>
          </a:p>
        </p:txBody>
      </p:sp>
      <p:sp>
        <p:nvSpPr>
          <p:cNvPr id="18" name="Textfeld 17">
            <a:extLst>
              <a:ext uri="{FF2B5EF4-FFF2-40B4-BE49-F238E27FC236}">
                <a16:creationId xmlns:a16="http://schemas.microsoft.com/office/drawing/2014/main" id="{44777B46-7379-478F-BD8C-053A10E64C8A}"/>
              </a:ext>
            </a:extLst>
          </p:cNvPr>
          <p:cNvSpPr txBox="1"/>
          <p:nvPr/>
        </p:nvSpPr>
        <p:spPr>
          <a:xfrm>
            <a:off x="4052583" y="2445933"/>
            <a:ext cx="828000" cy="461665"/>
          </a:xfrm>
          <a:prstGeom prst="rect">
            <a:avLst/>
          </a:prstGeom>
          <a:solidFill>
            <a:srgbClr val="FFC000"/>
          </a:solidFill>
        </p:spPr>
        <p:txBody>
          <a:bodyPr wrap="square" rtlCol="0">
            <a:spAutoFit/>
          </a:bodyPr>
          <a:lstStyle/>
          <a:p>
            <a:pPr algn="ctr"/>
            <a:r>
              <a:rPr lang="de-CH" sz="1200" b="0" err="1"/>
              <a:t>Feeding</a:t>
            </a:r>
            <a:r>
              <a:rPr lang="de-CH" sz="1200" b="0"/>
              <a:t> </a:t>
            </a:r>
            <a:r>
              <a:rPr lang="de-CH" sz="1200" b="0" err="1"/>
              <a:t>budget</a:t>
            </a:r>
            <a:endParaRPr lang="de-CH" sz="1200" b="0"/>
          </a:p>
        </p:txBody>
      </p:sp>
      <p:sp>
        <p:nvSpPr>
          <p:cNvPr id="19" name="Textfeld 18">
            <a:extLst>
              <a:ext uri="{FF2B5EF4-FFF2-40B4-BE49-F238E27FC236}">
                <a16:creationId xmlns:a16="http://schemas.microsoft.com/office/drawing/2014/main" id="{A614F5A3-827A-440B-AAC6-16544864BC13}"/>
              </a:ext>
            </a:extLst>
          </p:cNvPr>
          <p:cNvSpPr txBox="1"/>
          <p:nvPr/>
        </p:nvSpPr>
        <p:spPr>
          <a:xfrm>
            <a:off x="5112537" y="1997573"/>
            <a:ext cx="953453" cy="461665"/>
          </a:xfrm>
          <a:prstGeom prst="rect">
            <a:avLst/>
          </a:prstGeom>
          <a:solidFill>
            <a:srgbClr val="FFC000"/>
          </a:solidFill>
        </p:spPr>
        <p:txBody>
          <a:bodyPr wrap="square" rtlCol="0">
            <a:spAutoFit/>
          </a:bodyPr>
          <a:lstStyle/>
          <a:p>
            <a:pPr algn="ctr"/>
            <a:r>
              <a:rPr lang="de-CH" sz="1200" b="0" err="1"/>
              <a:t>Forage</a:t>
            </a:r>
            <a:r>
              <a:rPr lang="de-CH" sz="1200" b="0"/>
              <a:t> </a:t>
            </a:r>
            <a:r>
              <a:rPr lang="de-CH" sz="1200" b="0" err="1"/>
              <a:t>surplus</a:t>
            </a:r>
            <a:endParaRPr lang="de-CH" sz="1200" b="0"/>
          </a:p>
        </p:txBody>
      </p:sp>
      <p:sp>
        <p:nvSpPr>
          <p:cNvPr id="20" name="Textfeld 19">
            <a:extLst>
              <a:ext uri="{FF2B5EF4-FFF2-40B4-BE49-F238E27FC236}">
                <a16:creationId xmlns:a16="http://schemas.microsoft.com/office/drawing/2014/main" id="{8FBC86AF-A594-49CD-978E-76C82842619C}"/>
              </a:ext>
            </a:extLst>
          </p:cNvPr>
          <p:cNvSpPr txBox="1"/>
          <p:nvPr/>
        </p:nvSpPr>
        <p:spPr>
          <a:xfrm>
            <a:off x="5109015" y="2956978"/>
            <a:ext cx="943667" cy="461665"/>
          </a:xfrm>
          <a:prstGeom prst="rect">
            <a:avLst/>
          </a:prstGeom>
          <a:solidFill>
            <a:srgbClr val="FFC000"/>
          </a:solidFill>
        </p:spPr>
        <p:txBody>
          <a:bodyPr wrap="square" rtlCol="0">
            <a:spAutoFit/>
          </a:bodyPr>
          <a:lstStyle/>
          <a:p>
            <a:pPr algn="ctr"/>
            <a:r>
              <a:rPr lang="de-CH" sz="1200" b="0" err="1"/>
              <a:t>Feeding</a:t>
            </a:r>
            <a:r>
              <a:rPr lang="de-CH" sz="1200" b="0"/>
              <a:t> </a:t>
            </a:r>
            <a:r>
              <a:rPr lang="de-CH" sz="1200" b="0" err="1"/>
              <a:t>shortage</a:t>
            </a:r>
            <a:endParaRPr lang="de-CH" sz="1200" b="0"/>
          </a:p>
        </p:txBody>
      </p:sp>
      <p:sp>
        <p:nvSpPr>
          <p:cNvPr id="21" name="Textfeld 20">
            <a:extLst>
              <a:ext uri="{FF2B5EF4-FFF2-40B4-BE49-F238E27FC236}">
                <a16:creationId xmlns:a16="http://schemas.microsoft.com/office/drawing/2014/main" id="{44A6F959-6E61-4976-AD73-5A833AEA4A24}"/>
              </a:ext>
            </a:extLst>
          </p:cNvPr>
          <p:cNvSpPr txBox="1"/>
          <p:nvPr/>
        </p:nvSpPr>
        <p:spPr>
          <a:xfrm>
            <a:off x="5088418" y="3929629"/>
            <a:ext cx="950516" cy="646331"/>
          </a:xfrm>
          <a:prstGeom prst="rect">
            <a:avLst/>
          </a:prstGeom>
          <a:solidFill>
            <a:srgbClr val="FFE07D"/>
          </a:solidFill>
        </p:spPr>
        <p:txBody>
          <a:bodyPr wrap="square" rtlCol="0">
            <a:spAutoFit/>
          </a:bodyPr>
          <a:lstStyle/>
          <a:p>
            <a:pPr algn="ctr"/>
            <a:r>
              <a:rPr lang="de-CH" sz="1200" b="0" err="1"/>
              <a:t>Shortage</a:t>
            </a:r>
            <a:r>
              <a:rPr lang="de-CH" sz="1200" b="0"/>
              <a:t> in </a:t>
            </a:r>
            <a:r>
              <a:rPr lang="de-CH" sz="1200" b="0" err="1"/>
              <a:t>energy</a:t>
            </a:r>
            <a:r>
              <a:rPr lang="de-CH" sz="1200" b="0"/>
              <a:t> </a:t>
            </a:r>
            <a:r>
              <a:rPr lang="de-CH" sz="1200" b="0" err="1"/>
              <a:t>or</a:t>
            </a:r>
            <a:r>
              <a:rPr lang="de-CH" sz="1200" b="0"/>
              <a:t> </a:t>
            </a:r>
            <a:r>
              <a:rPr lang="de-CH" sz="1200" b="0" err="1"/>
              <a:t>protein</a:t>
            </a:r>
            <a:r>
              <a:rPr lang="de-CH" sz="1200" b="0"/>
              <a:t>?</a:t>
            </a:r>
          </a:p>
        </p:txBody>
      </p:sp>
      <p:sp>
        <p:nvSpPr>
          <p:cNvPr id="22" name="Textfeld 21">
            <a:extLst>
              <a:ext uri="{FF2B5EF4-FFF2-40B4-BE49-F238E27FC236}">
                <a16:creationId xmlns:a16="http://schemas.microsoft.com/office/drawing/2014/main" id="{FDD82058-115B-4E03-834D-92299744E480}"/>
              </a:ext>
            </a:extLst>
          </p:cNvPr>
          <p:cNvSpPr txBox="1"/>
          <p:nvPr/>
        </p:nvSpPr>
        <p:spPr>
          <a:xfrm>
            <a:off x="6508740" y="2142110"/>
            <a:ext cx="1019397" cy="646331"/>
          </a:xfrm>
          <a:prstGeom prst="rect">
            <a:avLst/>
          </a:prstGeom>
          <a:solidFill>
            <a:srgbClr val="FFCCCC"/>
          </a:solidFill>
        </p:spPr>
        <p:txBody>
          <a:bodyPr wrap="square" rtlCol="0">
            <a:spAutoFit/>
          </a:bodyPr>
          <a:lstStyle/>
          <a:p>
            <a:pPr algn="ctr"/>
            <a:r>
              <a:rPr lang="de-CH" sz="1200" b="0" err="1"/>
              <a:t>Adapt</a:t>
            </a:r>
            <a:r>
              <a:rPr lang="de-CH" sz="1200" b="0"/>
              <a:t> </a:t>
            </a:r>
            <a:r>
              <a:rPr lang="de-CH" sz="1200" b="0" err="1"/>
              <a:t>composition</a:t>
            </a:r>
            <a:r>
              <a:rPr lang="de-CH" sz="1200" b="0"/>
              <a:t> </a:t>
            </a:r>
            <a:r>
              <a:rPr lang="de-CH" sz="1200" b="0" err="1"/>
              <a:t>of</a:t>
            </a:r>
            <a:r>
              <a:rPr lang="de-CH" sz="1200" b="0"/>
              <a:t> </a:t>
            </a:r>
            <a:r>
              <a:rPr lang="de-CH" sz="1200" b="0" err="1"/>
              <a:t>the</a:t>
            </a:r>
            <a:r>
              <a:rPr lang="de-CH" sz="1200" b="0"/>
              <a:t> </a:t>
            </a:r>
            <a:r>
              <a:rPr lang="de-CH" sz="1200" b="0" err="1"/>
              <a:t>herd</a:t>
            </a:r>
            <a:endParaRPr lang="de-CH" sz="1200" b="0"/>
          </a:p>
        </p:txBody>
      </p:sp>
      <p:sp>
        <p:nvSpPr>
          <p:cNvPr id="23" name="Textfeld 22">
            <a:extLst>
              <a:ext uri="{FF2B5EF4-FFF2-40B4-BE49-F238E27FC236}">
                <a16:creationId xmlns:a16="http://schemas.microsoft.com/office/drawing/2014/main" id="{5A9252D2-525C-4805-9E9A-95E1AF18CA63}"/>
              </a:ext>
            </a:extLst>
          </p:cNvPr>
          <p:cNvSpPr txBox="1"/>
          <p:nvPr/>
        </p:nvSpPr>
        <p:spPr>
          <a:xfrm>
            <a:off x="6515928" y="2843568"/>
            <a:ext cx="1019394" cy="646331"/>
          </a:xfrm>
          <a:prstGeom prst="rect">
            <a:avLst/>
          </a:prstGeom>
          <a:solidFill>
            <a:srgbClr val="FFCCCC"/>
          </a:solidFill>
        </p:spPr>
        <p:txBody>
          <a:bodyPr wrap="square" rtlCol="0">
            <a:spAutoFit/>
          </a:bodyPr>
          <a:lstStyle/>
          <a:p>
            <a:pPr algn="ctr"/>
            <a:r>
              <a:rPr lang="de-CH" sz="1200" b="0" err="1"/>
              <a:t>Increase</a:t>
            </a:r>
            <a:r>
              <a:rPr lang="de-CH" sz="1200" b="0"/>
              <a:t> </a:t>
            </a:r>
            <a:r>
              <a:rPr lang="de-CH" sz="1200" b="0" err="1"/>
              <a:t>number</a:t>
            </a:r>
            <a:r>
              <a:rPr lang="de-CH" sz="1200" b="0"/>
              <a:t> </a:t>
            </a:r>
            <a:r>
              <a:rPr lang="de-CH" sz="1200" b="0" err="1"/>
              <a:t>of</a:t>
            </a:r>
            <a:r>
              <a:rPr lang="de-CH" sz="1200" b="0"/>
              <a:t> </a:t>
            </a:r>
            <a:r>
              <a:rPr lang="de-CH" sz="1200" b="0" err="1"/>
              <a:t>animals</a:t>
            </a:r>
            <a:endParaRPr lang="de-CH" sz="1200" b="0"/>
          </a:p>
        </p:txBody>
      </p:sp>
      <p:sp>
        <p:nvSpPr>
          <p:cNvPr id="24" name="Textfeld 23">
            <a:extLst>
              <a:ext uri="{FF2B5EF4-FFF2-40B4-BE49-F238E27FC236}">
                <a16:creationId xmlns:a16="http://schemas.microsoft.com/office/drawing/2014/main" id="{F60A0C43-B5A8-41DB-BEED-7C117ADC2A96}"/>
              </a:ext>
            </a:extLst>
          </p:cNvPr>
          <p:cNvSpPr txBox="1"/>
          <p:nvPr/>
        </p:nvSpPr>
        <p:spPr>
          <a:xfrm>
            <a:off x="6508740" y="3545026"/>
            <a:ext cx="1026293" cy="461665"/>
          </a:xfrm>
          <a:prstGeom prst="rect">
            <a:avLst/>
          </a:prstGeom>
          <a:solidFill>
            <a:srgbClr val="FFCCCC"/>
          </a:solidFill>
        </p:spPr>
        <p:txBody>
          <a:bodyPr wrap="square" rtlCol="0">
            <a:spAutoFit/>
          </a:bodyPr>
          <a:lstStyle/>
          <a:p>
            <a:pPr algn="ctr"/>
            <a:r>
              <a:rPr lang="de-CH" sz="1200" b="0"/>
              <a:t>Sale </a:t>
            </a:r>
            <a:r>
              <a:rPr lang="de-CH" sz="1200" b="0" err="1"/>
              <a:t>of</a:t>
            </a:r>
            <a:r>
              <a:rPr lang="de-CH" sz="1200" b="0"/>
              <a:t> </a:t>
            </a:r>
            <a:r>
              <a:rPr lang="de-CH" sz="1200" b="0" err="1"/>
              <a:t>fodder</a:t>
            </a:r>
            <a:endParaRPr lang="de-CH" sz="1200" b="0"/>
          </a:p>
        </p:txBody>
      </p:sp>
      <p:sp>
        <p:nvSpPr>
          <p:cNvPr id="25" name="Textfeld 24">
            <a:extLst>
              <a:ext uri="{FF2B5EF4-FFF2-40B4-BE49-F238E27FC236}">
                <a16:creationId xmlns:a16="http://schemas.microsoft.com/office/drawing/2014/main" id="{44DD120E-1FE4-41B0-B2F1-8CA4EDE0381C}"/>
              </a:ext>
            </a:extLst>
          </p:cNvPr>
          <p:cNvSpPr txBox="1"/>
          <p:nvPr/>
        </p:nvSpPr>
        <p:spPr>
          <a:xfrm>
            <a:off x="6499515" y="4067837"/>
            <a:ext cx="1026291" cy="646331"/>
          </a:xfrm>
          <a:prstGeom prst="rect">
            <a:avLst/>
          </a:prstGeom>
          <a:solidFill>
            <a:srgbClr val="FFCCCC"/>
          </a:solidFill>
        </p:spPr>
        <p:txBody>
          <a:bodyPr wrap="square" rtlCol="0">
            <a:spAutoFit/>
          </a:bodyPr>
          <a:lstStyle/>
          <a:p>
            <a:pPr algn="ctr"/>
            <a:r>
              <a:rPr lang="de-CH" sz="1200" b="0" err="1"/>
              <a:t>Reduce</a:t>
            </a:r>
            <a:r>
              <a:rPr lang="de-CH" sz="1200" b="0"/>
              <a:t> </a:t>
            </a:r>
            <a:r>
              <a:rPr lang="de-CH" sz="1200" b="0" err="1"/>
              <a:t>number</a:t>
            </a:r>
            <a:r>
              <a:rPr lang="de-CH" sz="1200" b="0"/>
              <a:t> </a:t>
            </a:r>
            <a:r>
              <a:rPr lang="de-CH" sz="1200" b="0" err="1"/>
              <a:t>of</a:t>
            </a:r>
            <a:r>
              <a:rPr lang="de-CH" sz="1200" b="0"/>
              <a:t> </a:t>
            </a:r>
            <a:r>
              <a:rPr lang="de-CH" sz="1200" b="0" err="1"/>
              <a:t>animals</a:t>
            </a:r>
            <a:endParaRPr lang="de-CH" sz="1200" b="0"/>
          </a:p>
        </p:txBody>
      </p:sp>
      <p:sp>
        <p:nvSpPr>
          <p:cNvPr id="26" name="Textfeld 25">
            <a:extLst>
              <a:ext uri="{FF2B5EF4-FFF2-40B4-BE49-F238E27FC236}">
                <a16:creationId xmlns:a16="http://schemas.microsoft.com/office/drawing/2014/main" id="{7547636E-6D14-4B87-BCE3-716F2F1D9FEB}"/>
              </a:ext>
            </a:extLst>
          </p:cNvPr>
          <p:cNvSpPr txBox="1"/>
          <p:nvPr/>
        </p:nvSpPr>
        <p:spPr>
          <a:xfrm>
            <a:off x="6499514" y="4775314"/>
            <a:ext cx="1026291" cy="276999"/>
          </a:xfrm>
          <a:prstGeom prst="rect">
            <a:avLst/>
          </a:prstGeom>
          <a:solidFill>
            <a:srgbClr val="FFCCCC"/>
          </a:solidFill>
        </p:spPr>
        <p:txBody>
          <a:bodyPr wrap="square" rtlCol="0">
            <a:spAutoFit/>
          </a:bodyPr>
          <a:lstStyle/>
          <a:p>
            <a:pPr algn="ctr"/>
            <a:r>
              <a:rPr lang="de-CH" sz="1200" b="0"/>
              <a:t>Buy </a:t>
            </a:r>
            <a:r>
              <a:rPr lang="de-CH" sz="1200" b="0" err="1"/>
              <a:t>feed</a:t>
            </a:r>
            <a:endParaRPr lang="de-CH" sz="1200" b="0"/>
          </a:p>
        </p:txBody>
      </p:sp>
      <p:sp>
        <p:nvSpPr>
          <p:cNvPr id="27" name="Textfeld 26">
            <a:extLst>
              <a:ext uri="{FF2B5EF4-FFF2-40B4-BE49-F238E27FC236}">
                <a16:creationId xmlns:a16="http://schemas.microsoft.com/office/drawing/2014/main" id="{F332298B-928A-4DC4-9D8A-3A57CE5D95DA}"/>
              </a:ext>
            </a:extLst>
          </p:cNvPr>
          <p:cNvSpPr txBox="1"/>
          <p:nvPr/>
        </p:nvSpPr>
        <p:spPr>
          <a:xfrm>
            <a:off x="6508740" y="5113459"/>
            <a:ext cx="1026291" cy="830997"/>
          </a:xfrm>
          <a:prstGeom prst="rect">
            <a:avLst/>
          </a:prstGeom>
          <a:solidFill>
            <a:srgbClr val="FFCCCC"/>
          </a:solidFill>
        </p:spPr>
        <p:txBody>
          <a:bodyPr wrap="square" rtlCol="0">
            <a:spAutoFit/>
          </a:bodyPr>
          <a:lstStyle/>
          <a:p>
            <a:pPr algn="ctr"/>
            <a:r>
              <a:rPr lang="de-CH" sz="1200" b="0" err="1"/>
              <a:t>Increase</a:t>
            </a:r>
            <a:r>
              <a:rPr lang="de-CH" sz="1200" b="0"/>
              <a:t> </a:t>
            </a:r>
            <a:r>
              <a:rPr lang="de-CH" sz="1200" b="0" err="1"/>
              <a:t>or</a:t>
            </a:r>
            <a:r>
              <a:rPr lang="de-CH" sz="1200" b="0"/>
              <a:t> </a:t>
            </a:r>
            <a:r>
              <a:rPr lang="de-CH" sz="1200" b="0" err="1"/>
              <a:t>optimise</a:t>
            </a:r>
            <a:r>
              <a:rPr lang="de-CH" sz="1200" b="0"/>
              <a:t> </a:t>
            </a:r>
            <a:r>
              <a:rPr lang="de-CH" sz="1200" b="0" err="1"/>
              <a:t>fodder</a:t>
            </a:r>
            <a:r>
              <a:rPr lang="de-CH" sz="1200" b="0"/>
              <a:t> </a:t>
            </a:r>
            <a:r>
              <a:rPr lang="de-CH" sz="1200" b="0" err="1"/>
              <a:t>production</a:t>
            </a:r>
            <a:endParaRPr lang="de-CH" sz="1200" b="0"/>
          </a:p>
        </p:txBody>
      </p:sp>
      <p:sp>
        <p:nvSpPr>
          <p:cNvPr id="28" name="Textfeld 27">
            <a:extLst>
              <a:ext uri="{FF2B5EF4-FFF2-40B4-BE49-F238E27FC236}">
                <a16:creationId xmlns:a16="http://schemas.microsoft.com/office/drawing/2014/main" id="{9A408ACB-EF27-420A-9FFE-C4CE0B68A0EC}"/>
              </a:ext>
            </a:extLst>
          </p:cNvPr>
          <p:cNvSpPr txBox="1"/>
          <p:nvPr/>
        </p:nvSpPr>
        <p:spPr>
          <a:xfrm>
            <a:off x="7836908" y="1763239"/>
            <a:ext cx="1019397" cy="646331"/>
          </a:xfrm>
          <a:prstGeom prst="rect">
            <a:avLst/>
          </a:prstGeom>
          <a:solidFill>
            <a:srgbClr val="FFCCCC"/>
          </a:solidFill>
        </p:spPr>
        <p:txBody>
          <a:bodyPr wrap="square" rtlCol="0">
            <a:spAutoFit/>
          </a:bodyPr>
          <a:lstStyle/>
          <a:p>
            <a:pPr algn="ctr"/>
            <a:r>
              <a:rPr lang="de-CH" sz="1200" b="0" dirty="0" err="1"/>
              <a:t>Forages</a:t>
            </a:r>
            <a:r>
              <a:rPr lang="de-CH" sz="1200" b="0" dirty="0"/>
              <a:t> </a:t>
            </a:r>
            <a:r>
              <a:rPr lang="de-CH" sz="1200" b="0" dirty="0" err="1"/>
              <a:t>are</a:t>
            </a:r>
            <a:r>
              <a:rPr lang="de-CH" sz="1200" b="0" dirty="0"/>
              <a:t> </a:t>
            </a:r>
            <a:r>
              <a:rPr lang="de-CH" sz="1200" b="0" dirty="0" err="1"/>
              <a:t>preserved</a:t>
            </a:r>
            <a:r>
              <a:rPr lang="de-CH" sz="1200" b="0" dirty="0"/>
              <a:t> (</a:t>
            </a:r>
            <a:r>
              <a:rPr lang="de-CH" sz="1200" b="0" dirty="0" err="1"/>
              <a:t>hay</a:t>
            </a:r>
            <a:r>
              <a:rPr lang="de-CH" sz="1200" b="0" dirty="0"/>
              <a:t>, </a:t>
            </a:r>
            <a:r>
              <a:rPr lang="de-CH" sz="1200" b="0" dirty="0" err="1"/>
              <a:t>silage</a:t>
            </a:r>
            <a:r>
              <a:rPr lang="de-CH" sz="1200" b="0" dirty="0"/>
              <a:t>)</a:t>
            </a:r>
          </a:p>
        </p:txBody>
      </p:sp>
      <p:sp>
        <p:nvSpPr>
          <p:cNvPr id="29" name="Textfeld 28">
            <a:extLst>
              <a:ext uri="{FF2B5EF4-FFF2-40B4-BE49-F238E27FC236}">
                <a16:creationId xmlns:a16="http://schemas.microsoft.com/office/drawing/2014/main" id="{DB787A3A-7279-4B79-8046-55B1CF5B5348}"/>
              </a:ext>
            </a:extLst>
          </p:cNvPr>
          <p:cNvSpPr txBox="1"/>
          <p:nvPr/>
        </p:nvSpPr>
        <p:spPr>
          <a:xfrm>
            <a:off x="7836909" y="2515681"/>
            <a:ext cx="1017812" cy="646331"/>
          </a:xfrm>
          <a:prstGeom prst="rect">
            <a:avLst/>
          </a:prstGeom>
          <a:solidFill>
            <a:srgbClr val="FFCCCC"/>
          </a:solidFill>
        </p:spPr>
        <p:txBody>
          <a:bodyPr wrap="square" rtlCol="0">
            <a:spAutoFit/>
          </a:bodyPr>
          <a:lstStyle/>
          <a:p>
            <a:pPr algn="ctr"/>
            <a:r>
              <a:rPr lang="de-CH" sz="1200" b="0"/>
              <a:t>E.g. </a:t>
            </a:r>
            <a:r>
              <a:rPr lang="de-CH" sz="1200" b="0" err="1"/>
              <a:t>less</a:t>
            </a:r>
            <a:r>
              <a:rPr lang="de-CH" sz="1200" b="0"/>
              <a:t> </a:t>
            </a:r>
            <a:r>
              <a:rPr lang="de-CH" sz="1200" b="0" err="1"/>
              <a:t>dairy</a:t>
            </a:r>
            <a:r>
              <a:rPr lang="de-CH" sz="1200" b="0"/>
              <a:t> </a:t>
            </a:r>
            <a:r>
              <a:rPr lang="de-CH" sz="1200" b="0" err="1"/>
              <a:t>cows</a:t>
            </a:r>
            <a:r>
              <a:rPr lang="de-CH" sz="1200" b="0"/>
              <a:t>, </a:t>
            </a:r>
            <a:r>
              <a:rPr lang="de-CH" sz="1200" b="0" err="1"/>
              <a:t>more</a:t>
            </a:r>
            <a:r>
              <a:rPr lang="de-CH" sz="1200" b="0"/>
              <a:t> </a:t>
            </a:r>
            <a:r>
              <a:rPr lang="de-CH" sz="1200" b="0" err="1"/>
              <a:t>calves</a:t>
            </a:r>
            <a:endParaRPr lang="de-CH" sz="1200" b="0"/>
          </a:p>
        </p:txBody>
      </p:sp>
      <p:sp>
        <p:nvSpPr>
          <p:cNvPr id="30" name="Textfeld 29">
            <a:extLst>
              <a:ext uri="{FF2B5EF4-FFF2-40B4-BE49-F238E27FC236}">
                <a16:creationId xmlns:a16="http://schemas.microsoft.com/office/drawing/2014/main" id="{8CFEA551-227E-4302-B437-82E6D52C3286}"/>
              </a:ext>
            </a:extLst>
          </p:cNvPr>
          <p:cNvSpPr txBox="1"/>
          <p:nvPr/>
        </p:nvSpPr>
        <p:spPr>
          <a:xfrm>
            <a:off x="7854392" y="3245377"/>
            <a:ext cx="1012139" cy="461665"/>
          </a:xfrm>
          <a:prstGeom prst="rect">
            <a:avLst/>
          </a:prstGeom>
          <a:solidFill>
            <a:srgbClr val="FFCCCC"/>
          </a:solidFill>
        </p:spPr>
        <p:txBody>
          <a:bodyPr wrap="square" rtlCol="0">
            <a:spAutoFit/>
          </a:bodyPr>
          <a:lstStyle/>
          <a:p>
            <a:pPr algn="ctr"/>
            <a:r>
              <a:rPr lang="de-CH" sz="1200" b="0"/>
              <a:t>More </a:t>
            </a:r>
            <a:r>
              <a:rPr lang="de-CH" sz="1200" b="0" err="1"/>
              <a:t>offspring</a:t>
            </a:r>
            <a:endParaRPr lang="de-CH" sz="1200" b="0"/>
          </a:p>
        </p:txBody>
      </p:sp>
      <p:sp>
        <p:nvSpPr>
          <p:cNvPr id="31" name="Textfeld 30">
            <a:extLst>
              <a:ext uri="{FF2B5EF4-FFF2-40B4-BE49-F238E27FC236}">
                <a16:creationId xmlns:a16="http://schemas.microsoft.com/office/drawing/2014/main" id="{681EEDB2-A86D-4605-8FA3-0495D127773D}"/>
              </a:ext>
            </a:extLst>
          </p:cNvPr>
          <p:cNvSpPr txBox="1"/>
          <p:nvPr/>
        </p:nvSpPr>
        <p:spPr>
          <a:xfrm>
            <a:off x="7854392" y="3804929"/>
            <a:ext cx="1026291" cy="461665"/>
          </a:xfrm>
          <a:prstGeom prst="rect">
            <a:avLst/>
          </a:prstGeom>
          <a:solidFill>
            <a:srgbClr val="FFCCCC"/>
          </a:solidFill>
        </p:spPr>
        <p:txBody>
          <a:bodyPr wrap="square" rtlCol="0">
            <a:spAutoFit/>
          </a:bodyPr>
          <a:lstStyle/>
          <a:p>
            <a:pPr algn="ctr"/>
            <a:r>
              <a:rPr lang="de-CH" sz="1200" b="0"/>
              <a:t>Buy </a:t>
            </a:r>
            <a:r>
              <a:rPr lang="de-CH" sz="1200" b="0" err="1"/>
              <a:t>new</a:t>
            </a:r>
            <a:r>
              <a:rPr lang="de-CH" sz="1200" b="0"/>
              <a:t> </a:t>
            </a:r>
            <a:r>
              <a:rPr lang="de-CH" sz="1200" b="0" err="1"/>
              <a:t>animals</a:t>
            </a:r>
            <a:endParaRPr lang="de-CH" sz="1200" b="0"/>
          </a:p>
        </p:txBody>
      </p:sp>
      <p:sp>
        <p:nvSpPr>
          <p:cNvPr id="32" name="Textfeld 31">
            <a:extLst>
              <a:ext uri="{FF2B5EF4-FFF2-40B4-BE49-F238E27FC236}">
                <a16:creationId xmlns:a16="http://schemas.microsoft.com/office/drawing/2014/main" id="{0F185141-02CF-4362-85FE-81E018A53FB6}"/>
              </a:ext>
            </a:extLst>
          </p:cNvPr>
          <p:cNvSpPr txBox="1"/>
          <p:nvPr/>
        </p:nvSpPr>
        <p:spPr>
          <a:xfrm>
            <a:off x="7854391" y="4368991"/>
            <a:ext cx="1012139" cy="646331"/>
          </a:xfrm>
          <a:prstGeom prst="rect">
            <a:avLst/>
          </a:prstGeom>
          <a:solidFill>
            <a:srgbClr val="FFCCCC"/>
          </a:solidFill>
        </p:spPr>
        <p:txBody>
          <a:bodyPr wrap="square" rtlCol="0">
            <a:spAutoFit/>
          </a:bodyPr>
          <a:lstStyle/>
          <a:p>
            <a:pPr algn="ctr"/>
            <a:r>
              <a:rPr lang="de-CH" sz="1200" b="0" dirty="0"/>
              <a:t>Sale </a:t>
            </a:r>
            <a:r>
              <a:rPr lang="de-CH" sz="1200" b="0" dirty="0" err="1"/>
              <a:t>of</a:t>
            </a:r>
            <a:r>
              <a:rPr lang="de-CH" sz="1200" b="0" dirty="0"/>
              <a:t> </a:t>
            </a:r>
            <a:r>
              <a:rPr lang="de-CH" sz="1200" b="0" dirty="0" err="1"/>
              <a:t>living</a:t>
            </a:r>
            <a:r>
              <a:rPr lang="de-CH" sz="1200" b="0" dirty="0"/>
              <a:t> </a:t>
            </a:r>
            <a:r>
              <a:rPr lang="de-CH" sz="1200" b="0" dirty="0" err="1"/>
              <a:t>animals</a:t>
            </a:r>
            <a:endParaRPr lang="de-CH" sz="1200" b="0" dirty="0"/>
          </a:p>
        </p:txBody>
      </p:sp>
      <p:sp>
        <p:nvSpPr>
          <p:cNvPr id="34" name="Textfeld 33">
            <a:extLst>
              <a:ext uri="{FF2B5EF4-FFF2-40B4-BE49-F238E27FC236}">
                <a16:creationId xmlns:a16="http://schemas.microsoft.com/office/drawing/2014/main" id="{74D381B5-FCC9-4D77-8472-3067CD4AEBB8}"/>
              </a:ext>
            </a:extLst>
          </p:cNvPr>
          <p:cNvSpPr txBox="1"/>
          <p:nvPr/>
        </p:nvSpPr>
        <p:spPr>
          <a:xfrm>
            <a:off x="7840984" y="5114700"/>
            <a:ext cx="1012139" cy="461665"/>
          </a:xfrm>
          <a:prstGeom prst="rect">
            <a:avLst/>
          </a:prstGeom>
          <a:solidFill>
            <a:srgbClr val="FFCCCC"/>
          </a:solidFill>
        </p:spPr>
        <p:txBody>
          <a:bodyPr wrap="square" lIns="91440" tIns="45720" rIns="91440" bIns="45720" rtlCol="0" anchor="t">
            <a:spAutoFit/>
          </a:bodyPr>
          <a:lstStyle/>
          <a:p>
            <a:pPr algn="ctr"/>
            <a:r>
              <a:rPr lang="de-CH" sz="1200" b="0" dirty="0">
                <a:solidFill>
                  <a:schemeClr val="bg2"/>
                </a:solidFill>
                <a:latin typeface="Arial"/>
                <a:cs typeface="Arial"/>
              </a:rPr>
              <a:t>Slaughter </a:t>
            </a:r>
            <a:r>
              <a:rPr lang="de-CH" sz="1200" b="0" dirty="0" err="1">
                <a:solidFill>
                  <a:schemeClr val="bg2"/>
                </a:solidFill>
                <a:latin typeface="Arial"/>
                <a:cs typeface="Arial"/>
              </a:rPr>
              <a:t>of</a:t>
            </a:r>
            <a:r>
              <a:rPr lang="de-CH" sz="1200" b="0" dirty="0">
                <a:solidFill>
                  <a:schemeClr val="bg2"/>
                </a:solidFill>
                <a:latin typeface="Arial"/>
                <a:cs typeface="Arial"/>
              </a:rPr>
              <a:t> </a:t>
            </a:r>
            <a:r>
              <a:rPr lang="de-CH" sz="1200" b="0" dirty="0" err="1">
                <a:solidFill>
                  <a:schemeClr val="bg2"/>
                </a:solidFill>
                <a:latin typeface="Arial"/>
                <a:cs typeface="Arial"/>
              </a:rPr>
              <a:t>animals</a:t>
            </a:r>
            <a:endParaRPr lang="de-CH" sz="1200" b="0" dirty="0">
              <a:solidFill>
                <a:schemeClr val="bg2"/>
              </a:solidFill>
              <a:latin typeface="Arial"/>
              <a:cs typeface="Arial"/>
            </a:endParaRPr>
          </a:p>
        </p:txBody>
      </p:sp>
      <p:sp>
        <p:nvSpPr>
          <p:cNvPr id="3" name="Textfeld 2">
            <a:extLst>
              <a:ext uri="{FF2B5EF4-FFF2-40B4-BE49-F238E27FC236}">
                <a16:creationId xmlns:a16="http://schemas.microsoft.com/office/drawing/2014/main" id="{EF2FB421-2C89-4349-A3C3-D54F681024B5}"/>
              </a:ext>
            </a:extLst>
          </p:cNvPr>
          <p:cNvSpPr txBox="1"/>
          <p:nvPr/>
        </p:nvSpPr>
        <p:spPr>
          <a:xfrm>
            <a:off x="480946" y="3136334"/>
            <a:ext cx="1907291" cy="2862322"/>
          </a:xfrm>
          <a:prstGeom prst="rect">
            <a:avLst/>
          </a:prstGeom>
          <a:noFill/>
        </p:spPr>
        <p:txBody>
          <a:bodyPr wrap="square" rtlCol="0">
            <a:spAutoFit/>
          </a:bodyPr>
          <a:lstStyle/>
          <a:p>
            <a:r>
              <a:rPr lang="de-CH" sz="1200" err="1"/>
              <a:t>Quantity</a:t>
            </a:r>
            <a:r>
              <a:rPr lang="de-CH" sz="1200"/>
              <a:t>:</a:t>
            </a:r>
          </a:p>
          <a:p>
            <a:pPr marL="108000" indent="-108000">
              <a:buFont typeface="Arial" panose="020B0604020202020204" pitchFamily="34" charset="0"/>
              <a:buChar char="•"/>
            </a:pPr>
            <a:r>
              <a:rPr lang="de-CH" sz="1200" b="0" err="1"/>
              <a:t>Expected</a:t>
            </a:r>
            <a:r>
              <a:rPr lang="de-CH" sz="1200" b="0"/>
              <a:t> </a:t>
            </a:r>
            <a:r>
              <a:rPr lang="de-CH" sz="1200" b="0" err="1"/>
              <a:t>yields</a:t>
            </a:r>
            <a:endParaRPr lang="de-CH" sz="1200" b="0"/>
          </a:p>
          <a:p>
            <a:pPr marL="108000" indent="-108000">
              <a:buFont typeface="Arial" panose="020B0604020202020204" pitchFamily="34" charset="0"/>
              <a:buChar char="•"/>
            </a:pPr>
            <a:r>
              <a:rPr lang="de-CH" sz="1200" b="0" err="1"/>
              <a:t>Grassland</a:t>
            </a:r>
            <a:r>
              <a:rPr lang="de-CH" sz="1200" b="0"/>
              <a:t>/</a:t>
            </a:r>
            <a:r>
              <a:rPr lang="de-CH" sz="1200" b="0" err="1"/>
              <a:t>pasture</a:t>
            </a:r>
            <a:endParaRPr lang="de-CH" sz="1200" b="0"/>
          </a:p>
          <a:p>
            <a:pPr marL="108000" indent="-108000">
              <a:buFont typeface="Arial" panose="020B0604020202020204" pitchFamily="34" charset="0"/>
              <a:buChar char="•"/>
            </a:pPr>
            <a:r>
              <a:rPr lang="de-CH" sz="1200" b="0"/>
              <a:t>Stock </a:t>
            </a:r>
            <a:r>
              <a:rPr lang="de-CH" sz="1200" b="0" err="1"/>
              <a:t>of</a:t>
            </a:r>
            <a:r>
              <a:rPr lang="de-CH" sz="1200" b="0"/>
              <a:t> </a:t>
            </a:r>
            <a:r>
              <a:rPr lang="de-CH" sz="1200" b="0" err="1"/>
              <a:t>preserved</a:t>
            </a:r>
            <a:r>
              <a:rPr lang="de-CH" sz="1200" b="0"/>
              <a:t> </a:t>
            </a:r>
            <a:r>
              <a:rPr lang="de-CH" sz="1200" b="0" err="1"/>
              <a:t>fodder</a:t>
            </a:r>
            <a:endParaRPr lang="de-CH" sz="1200" b="0"/>
          </a:p>
          <a:p>
            <a:pPr marL="108000" indent="-108000">
              <a:buFont typeface="Arial" panose="020B0604020202020204" pitchFamily="34" charset="0"/>
              <a:buChar char="•"/>
            </a:pPr>
            <a:r>
              <a:rPr lang="de-CH" sz="1200" b="0" err="1"/>
              <a:t>Crop</a:t>
            </a:r>
            <a:r>
              <a:rPr lang="de-CH" sz="1200" b="0"/>
              <a:t> </a:t>
            </a:r>
            <a:r>
              <a:rPr lang="de-CH" sz="1200" b="0" err="1"/>
              <a:t>residues</a:t>
            </a:r>
            <a:endParaRPr lang="de-CH" sz="1200" b="0"/>
          </a:p>
          <a:p>
            <a:pPr marL="108000" indent="-108000">
              <a:buFont typeface="Arial" panose="020B0604020202020204" pitchFamily="34" charset="0"/>
              <a:buChar char="•"/>
            </a:pPr>
            <a:r>
              <a:rPr lang="de-CH" sz="1200" b="0"/>
              <a:t>Times </a:t>
            </a:r>
            <a:r>
              <a:rPr lang="de-CH" sz="1200" b="0" err="1"/>
              <a:t>of</a:t>
            </a:r>
            <a:r>
              <a:rPr lang="de-CH" sz="1200" b="0"/>
              <a:t> </a:t>
            </a:r>
            <a:r>
              <a:rPr lang="de-CH" sz="1200" b="0" err="1"/>
              <a:t>feed</a:t>
            </a:r>
            <a:r>
              <a:rPr lang="de-CH" sz="1200" b="0"/>
              <a:t> </a:t>
            </a:r>
            <a:r>
              <a:rPr lang="de-CH" sz="1200" b="0" err="1"/>
              <a:t>shortage</a:t>
            </a:r>
            <a:r>
              <a:rPr lang="de-CH" sz="1200" b="0"/>
              <a:t> (dry </a:t>
            </a:r>
            <a:r>
              <a:rPr lang="de-CH" sz="1200" b="0" err="1"/>
              <a:t>season</a:t>
            </a:r>
            <a:r>
              <a:rPr lang="de-CH" sz="1200" b="0"/>
              <a:t>)</a:t>
            </a:r>
          </a:p>
          <a:p>
            <a:pPr marL="108000" indent="-108000">
              <a:buFont typeface="Arial" panose="020B0604020202020204" pitchFamily="34" charset="0"/>
              <a:buChar char="•"/>
            </a:pPr>
            <a:r>
              <a:rPr lang="de-CH" sz="1200" b="0" err="1"/>
              <a:t>Expected</a:t>
            </a:r>
            <a:r>
              <a:rPr lang="de-CH" sz="1200" b="0"/>
              <a:t> </a:t>
            </a:r>
            <a:r>
              <a:rPr lang="de-CH" sz="1200" b="0" err="1"/>
              <a:t>quantity</a:t>
            </a:r>
            <a:r>
              <a:rPr lang="de-CH" sz="1200" b="0"/>
              <a:t> </a:t>
            </a:r>
            <a:r>
              <a:rPr lang="de-CH" sz="1200" b="0" err="1"/>
              <a:t>of</a:t>
            </a:r>
            <a:r>
              <a:rPr lang="de-CH" sz="1200" b="0"/>
              <a:t> </a:t>
            </a:r>
            <a:r>
              <a:rPr lang="de-CH" sz="1200" b="0" err="1"/>
              <a:t>feed</a:t>
            </a:r>
            <a:r>
              <a:rPr lang="de-CH" sz="1200" b="0"/>
              <a:t> </a:t>
            </a:r>
            <a:r>
              <a:rPr lang="de-CH" sz="1200" b="0" err="1"/>
              <a:t>purchased</a:t>
            </a:r>
            <a:endParaRPr lang="de-CH" sz="1200" b="0"/>
          </a:p>
          <a:p>
            <a:pPr marL="108000" indent="-108000">
              <a:buFont typeface="Arial" panose="020B0604020202020204" pitchFamily="34" charset="0"/>
              <a:buChar char="•"/>
            </a:pPr>
            <a:endParaRPr lang="de-CH" sz="1200" b="0"/>
          </a:p>
          <a:p>
            <a:r>
              <a:rPr lang="de-CH" sz="1200"/>
              <a:t>Quality:</a:t>
            </a:r>
          </a:p>
          <a:p>
            <a:pPr marL="108000" indent="-108000">
              <a:buFont typeface="Arial" panose="020B0604020202020204" pitchFamily="34" charset="0"/>
              <a:buChar char="•"/>
            </a:pPr>
            <a:r>
              <a:rPr lang="de-CH" sz="1200" b="0"/>
              <a:t>Visual </a:t>
            </a:r>
            <a:r>
              <a:rPr lang="de-CH" sz="1200" b="0" err="1"/>
              <a:t>inspection</a:t>
            </a:r>
            <a:endParaRPr lang="de-CH" sz="1200" b="0"/>
          </a:p>
          <a:p>
            <a:pPr marL="108000" indent="-108000">
              <a:buFont typeface="Arial" panose="020B0604020202020204" pitchFamily="34" charset="0"/>
              <a:buChar char="•"/>
            </a:pPr>
            <a:r>
              <a:rPr lang="de-CH" sz="1200" b="0"/>
              <a:t>Lists </a:t>
            </a:r>
            <a:r>
              <a:rPr lang="de-CH" sz="1200" b="0" err="1"/>
              <a:t>with</a:t>
            </a:r>
            <a:r>
              <a:rPr lang="de-CH" sz="1200" b="0"/>
              <a:t> </a:t>
            </a:r>
            <a:r>
              <a:rPr lang="de-CH" sz="1200" b="0" err="1"/>
              <a:t>nutrient</a:t>
            </a:r>
            <a:r>
              <a:rPr lang="de-CH" sz="1200" b="0"/>
              <a:t> </a:t>
            </a:r>
            <a:r>
              <a:rPr lang="de-CH" sz="1200" b="0" err="1"/>
              <a:t>contents</a:t>
            </a:r>
            <a:r>
              <a:rPr lang="de-CH" sz="1200" b="0"/>
              <a:t> per </a:t>
            </a:r>
            <a:r>
              <a:rPr lang="de-CH" sz="1200" b="0" err="1"/>
              <a:t>fodder</a:t>
            </a:r>
            <a:endParaRPr lang="de-CH" sz="1200" b="0"/>
          </a:p>
        </p:txBody>
      </p:sp>
      <p:sp>
        <p:nvSpPr>
          <p:cNvPr id="35" name="Textfeld 34">
            <a:extLst>
              <a:ext uri="{FF2B5EF4-FFF2-40B4-BE49-F238E27FC236}">
                <a16:creationId xmlns:a16="http://schemas.microsoft.com/office/drawing/2014/main" id="{5B5802DD-9EED-4A9A-8961-505F85A76925}"/>
              </a:ext>
            </a:extLst>
          </p:cNvPr>
          <p:cNvSpPr txBox="1"/>
          <p:nvPr/>
        </p:nvSpPr>
        <p:spPr>
          <a:xfrm>
            <a:off x="2282378" y="4253147"/>
            <a:ext cx="1614993" cy="1015663"/>
          </a:xfrm>
          <a:prstGeom prst="rect">
            <a:avLst/>
          </a:prstGeom>
          <a:noFill/>
        </p:spPr>
        <p:txBody>
          <a:bodyPr wrap="square" rtlCol="0">
            <a:spAutoFit/>
          </a:bodyPr>
          <a:lstStyle/>
          <a:p>
            <a:r>
              <a:rPr lang="de-CH" sz="1200" b="0" err="1"/>
              <a:t>Expected</a:t>
            </a:r>
            <a:r>
              <a:rPr lang="de-CH" sz="1200" b="0"/>
              <a:t> dry matter </a:t>
            </a:r>
            <a:r>
              <a:rPr lang="de-CH" sz="1200" b="0" err="1"/>
              <a:t>intake</a:t>
            </a:r>
            <a:r>
              <a:rPr lang="de-CH" sz="1200" b="0"/>
              <a:t> (DMI): a </a:t>
            </a:r>
            <a:r>
              <a:rPr lang="de-CH" sz="1200" b="0" err="1"/>
              <a:t>cow</a:t>
            </a:r>
            <a:r>
              <a:rPr lang="de-CH" sz="1200" b="0"/>
              <a:t> </a:t>
            </a:r>
            <a:r>
              <a:rPr lang="de-CH" sz="1200" b="0" err="1"/>
              <a:t>needs</a:t>
            </a:r>
            <a:r>
              <a:rPr lang="de-CH" sz="1200" b="0"/>
              <a:t> 1-3 % </a:t>
            </a:r>
            <a:r>
              <a:rPr lang="de-CH" sz="1200" b="0" err="1"/>
              <a:t>of</a:t>
            </a:r>
            <a:r>
              <a:rPr lang="de-CH" sz="1200" b="0"/>
              <a:t> </a:t>
            </a:r>
            <a:r>
              <a:rPr lang="de-CH" sz="1200" b="0" err="1"/>
              <a:t>its</a:t>
            </a:r>
            <a:r>
              <a:rPr lang="de-CH" sz="1200" b="0"/>
              <a:t> </a:t>
            </a:r>
            <a:r>
              <a:rPr lang="de-CH" sz="1200" b="0" err="1"/>
              <a:t>body</a:t>
            </a:r>
            <a:r>
              <a:rPr lang="de-CH" sz="1200" b="0"/>
              <a:t> </a:t>
            </a:r>
            <a:r>
              <a:rPr lang="de-CH" sz="1200" b="0" err="1"/>
              <a:t>weight</a:t>
            </a:r>
            <a:r>
              <a:rPr lang="de-CH" sz="1200" b="0"/>
              <a:t> in dry matter per </a:t>
            </a:r>
            <a:r>
              <a:rPr lang="de-CH" sz="1200" b="0" err="1"/>
              <a:t>day</a:t>
            </a:r>
            <a:endParaRPr lang="de-CH" sz="1200" b="0"/>
          </a:p>
        </p:txBody>
      </p:sp>
      <p:sp>
        <p:nvSpPr>
          <p:cNvPr id="36" name="Textfeld 35">
            <a:extLst>
              <a:ext uri="{FF2B5EF4-FFF2-40B4-BE49-F238E27FC236}">
                <a16:creationId xmlns:a16="http://schemas.microsoft.com/office/drawing/2014/main" id="{1953EFE5-AED3-4510-B188-1EC1D94DA83E}"/>
              </a:ext>
            </a:extLst>
          </p:cNvPr>
          <p:cNvSpPr txBox="1"/>
          <p:nvPr/>
        </p:nvSpPr>
        <p:spPr>
          <a:xfrm>
            <a:off x="2390241" y="5350333"/>
            <a:ext cx="1436182" cy="461665"/>
          </a:xfrm>
          <a:prstGeom prst="rect">
            <a:avLst/>
          </a:prstGeom>
          <a:noFill/>
        </p:spPr>
        <p:txBody>
          <a:bodyPr wrap="square" rtlCol="0">
            <a:spAutoFit/>
          </a:bodyPr>
          <a:lstStyle/>
          <a:p>
            <a:r>
              <a:rPr lang="de-CH" sz="1200" b="0"/>
              <a:t>Ration </a:t>
            </a:r>
            <a:r>
              <a:rPr lang="de-CH" sz="1200" b="0" err="1"/>
              <a:t>calculation</a:t>
            </a:r>
            <a:r>
              <a:rPr lang="de-CH" sz="1200" b="0"/>
              <a:t> </a:t>
            </a:r>
            <a:r>
              <a:rPr lang="de-CH" sz="1200" b="0" err="1"/>
              <a:t>programme</a:t>
            </a:r>
            <a:endParaRPr lang="de-CH" sz="1200" b="0"/>
          </a:p>
        </p:txBody>
      </p:sp>
      <p:sp>
        <p:nvSpPr>
          <p:cNvPr id="4" name="Freihandform: Form 3">
            <a:extLst>
              <a:ext uri="{FF2B5EF4-FFF2-40B4-BE49-F238E27FC236}">
                <a16:creationId xmlns:a16="http://schemas.microsoft.com/office/drawing/2014/main" id="{B12C050A-567E-4189-A58C-F359A393BD70}"/>
              </a:ext>
            </a:extLst>
          </p:cNvPr>
          <p:cNvSpPr/>
          <p:nvPr/>
        </p:nvSpPr>
        <p:spPr bwMode="auto">
          <a:xfrm rot="937125">
            <a:off x="1100070" y="2690580"/>
            <a:ext cx="224034" cy="487974"/>
          </a:xfrm>
          <a:custGeom>
            <a:avLst/>
            <a:gdLst>
              <a:gd name="connsiteX0" fmla="*/ 28131 w 282936"/>
              <a:gd name="connsiteY0" fmla="*/ 914400 h 914400"/>
              <a:gd name="connsiteX1" fmla="*/ 19585 w 282936"/>
              <a:gd name="connsiteY1" fmla="*/ 504202 h 914400"/>
              <a:gd name="connsiteX2" fmla="*/ 250322 w 282936"/>
              <a:gd name="connsiteY2" fmla="*/ 230736 h 914400"/>
              <a:gd name="connsiteX3" fmla="*/ 275959 w 282936"/>
              <a:gd name="connsiteY3" fmla="*/ 0 h 914400"/>
            </a:gdLst>
            <a:ahLst/>
            <a:cxnLst>
              <a:cxn ang="0">
                <a:pos x="connsiteX0" y="connsiteY0"/>
              </a:cxn>
              <a:cxn ang="0">
                <a:pos x="connsiteX1" y="connsiteY1"/>
              </a:cxn>
              <a:cxn ang="0">
                <a:pos x="connsiteX2" y="connsiteY2"/>
              </a:cxn>
              <a:cxn ang="0">
                <a:pos x="connsiteX3" y="connsiteY3"/>
              </a:cxn>
            </a:cxnLst>
            <a:rect l="l" t="t" r="r" b="b"/>
            <a:pathLst>
              <a:path w="282936" h="914400">
                <a:moveTo>
                  <a:pt x="28131" y="914400"/>
                </a:moveTo>
                <a:cubicBezTo>
                  <a:pt x="5342" y="766273"/>
                  <a:pt x="-17447" y="618146"/>
                  <a:pt x="19585" y="504202"/>
                </a:cubicBezTo>
                <a:cubicBezTo>
                  <a:pt x="56617" y="390258"/>
                  <a:pt x="207593" y="314770"/>
                  <a:pt x="250322" y="230736"/>
                </a:cubicBezTo>
                <a:cubicBezTo>
                  <a:pt x="293051" y="146702"/>
                  <a:pt x="284505" y="73351"/>
                  <a:pt x="275959" y="0"/>
                </a:cubicBez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 name="Freihandform: Form 4">
            <a:extLst>
              <a:ext uri="{FF2B5EF4-FFF2-40B4-BE49-F238E27FC236}">
                <a16:creationId xmlns:a16="http://schemas.microsoft.com/office/drawing/2014/main" id="{4D9C1902-A766-4574-98F2-2CA070D32F6F}"/>
              </a:ext>
            </a:extLst>
          </p:cNvPr>
          <p:cNvSpPr/>
          <p:nvPr/>
        </p:nvSpPr>
        <p:spPr bwMode="auto">
          <a:xfrm>
            <a:off x="1948984" y="2224162"/>
            <a:ext cx="1972734" cy="413826"/>
          </a:xfrm>
          <a:custGeom>
            <a:avLst/>
            <a:gdLst>
              <a:gd name="connsiteX0" fmla="*/ 7201 w 1972734"/>
              <a:gd name="connsiteY0" fmla="*/ 13332 h 413826"/>
              <a:gd name="connsiteX1" fmla="*/ 75568 w 1972734"/>
              <a:gd name="connsiteY1" fmla="*/ 13332 h 413826"/>
              <a:gd name="connsiteX2" fmla="*/ 836143 w 1972734"/>
              <a:gd name="connsiteY2" fmla="*/ 30424 h 413826"/>
              <a:gd name="connsiteX3" fmla="*/ 1545444 w 1972734"/>
              <a:gd name="connsiteY3" fmla="*/ 363710 h 413826"/>
              <a:gd name="connsiteX4" fmla="*/ 1972734 w 1972734"/>
              <a:gd name="connsiteY4" fmla="*/ 406439 h 413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2734" h="413826">
                <a:moveTo>
                  <a:pt x="7201" y="13332"/>
                </a:moveTo>
                <a:cubicBezTo>
                  <a:pt x="-27694" y="11907"/>
                  <a:pt x="75568" y="13332"/>
                  <a:pt x="75568" y="13332"/>
                </a:cubicBezTo>
                <a:cubicBezTo>
                  <a:pt x="213725" y="16181"/>
                  <a:pt x="591164" y="-27972"/>
                  <a:pt x="836143" y="30424"/>
                </a:cubicBezTo>
                <a:cubicBezTo>
                  <a:pt x="1081122" y="88820"/>
                  <a:pt x="1356012" y="301041"/>
                  <a:pt x="1545444" y="363710"/>
                </a:cubicBezTo>
                <a:cubicBezTo>
                  <a:pt x="1734876" y="426379"/>
                  <a:pt x="1853805" y="416409"/>
                  <a:pt x="1972734" y="406439"/>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7" name="Freihandform: Form 36">
            <a:extLst>
              <a:ext uri="{FF2B5EF4-FFF2-40B4-BE49-F238E27FC236}">
                <a16:creationId xmlns:a16="http://schemas.microsoft.com/office/drawing/2014/main" id="{08B57CE5-4AA3-4BDE-9DB7-75B6A59134D9}"/>
              </a:ext>
            </a:extLst>
          </p:cNvPr>
          <p:cNvSpPr/>
          <p:nvPr/>
        </p:nvSpPr>
        <p:spPr bwMode="auto">
          <a:xfrm rot="21345028">
            <a:off x="3038763" y="3669609"/>
            <a:ext cx="190614" cy="561586"/>
          </a:xfrm>
          <a:custGeom>
            <a:avLst/>
            <a:gdLst>
              <a:gd name="connsiteX0" fmla="*/ 28131 w 282936"/>
              <a:gd name="connsiteY0" fmla="*/ 914400 h 914400"/>
              <a:gd name="connsiteX1" fmla="*/ 19585 w 282936"/>
              <a:gd name="connsiteY1" fmla="*/ 504202 h 914400"/>
              <a:gd name="connsiteX2" fmla="*/ 250322 w 282936"/>
              <a:gd name="connsiteY2" fmla="*/ 230736 h 914400"/>
              <a:gd name="connsiteX3" fmla="*/ 275959 w 282936"/>
              <a:gd name="connsiteY3" fmla="*/ 0 h 914400"/>
            </a:gdLst>
            <a:ahLst/>
            <a:cxnLst>
              <a:cxn ang="0">
                <a:pos x="connsiteX0" y="connsiteY0"/>
              </a:cxn>
              <a:cxn ang="0">
                <a:pos x="connsiteX1" y="connsiteY1"/>
              </a:cxn>
              <a:cxn ang="0">
                <a:pos x="connsiteX2" y="connsiteY2"/>
              </a:cxn>
              <a:cxn ang="0">
                <a:pos x="connsiteX3" y="connsiteY3"/>
              </a:cxn>
            </a:cxnLst>
            <a:rect l="l" t="t" r="r" b="b"/>
            <a:pathLst>
              <a:path w="282936" h="914400">
                <a:moveTo>
                  <a:pt x="28131" y="914400"/>
                </a:moveTo>
                <a:cubicBezTo>
                  <a:pt x="5342" y="766273"/>
                  <a:pt x="-17447" y="618146"/>
                  <a:pt x="19585" y="504202"/>
                </a:cubicBezTo>
                <a:cubicBezTo>
                  <a:pt x="56617" y="390258"/>
                  <a:pt x="207593" y="314770"/>
                  <a:pt x="250322" y="230736"/>
                </a:cubicBezTo>
                <a:cubicBezTo>
                  <a:pt x="293051" y="146702"/>
                  <a:pt x="284505" y="73351"/>
                  <a:pt x="275959" y="0"/>
                </a:cubicBez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7" name="Freihandform: Form 6">
            <a:extLst>
              <a:ext uri="{FF2B5EF4-FFF2-40B4-BE49-F238E27FC236}">
                <a16:creationId xmlns:a16="http://schemas.microsoft.com/office/drawing/2014/main" id="{DA531A6B-30E8-4C5E-82BB-69A892BB65C4}"/>
              </a:ext>
            </a:extLst>
          </p:cNvPr>
          <p:cNvSpPr/>
          <p:nvPr/>
        </p:nvSpPr>
        <p:spPr bwMode="auto">
          <a:xfrm>
            <a:off x="3683040" y="2999561"/>
            <a:ext cx="538385" cy="230737"/>
          </a:xfrm>
          <a:custGeom>
            <a:avLst/>
            <a:gdLst>
              <a:gd name="connsiteX0" fmla="*/ 0 w 538385"/>
              <a:gd name="connsiteY0" fmla="*/ 230737 h 230737"/>
              <a:gd name="connsiteX1" fmla="*/ 350378 w 538385"/>
              <a:gd name="connsiteY1" fmla="*/ 170916 h 230737"/>
              <a:gd name="connsiteX2" fmla="*/ 538385 w 538385"/>
              <a:gd name="connsiteY2" fmla="*/ 0 h 230737"/>
              <a:gd name="connsiteX3" fmla="*/ 538385 w 538385"/>
              <a:gd name="connsiteY3" fmla="*/ 0 h 230737"/>
            </a:gdLst>
            <a:ahLst/>
            <a:cxnLst>
              <a:cxn ang="0">
                <a:pos x="connsiteX0" y="connsiteY0"/>
              </a:cxn>
              <a:cxn ang="0">
                <a:pos x="connsiteX1" y="connsiteY1"/>
              </a:cxn>
              <a:cxn ang="0">
                <a:pos x="connsiteX2" y="connsiteY2"/>
              </a:cxn>
              <a:cxn ang="0">
                <a:pos x="connsiteX3" y="connsiteY3"/>
              </a:cxn>
            </a:cxnLst>
            <a:rect l="l" t="t" r="r" b="b"/>
            <a:pathLst>
              <a:path w="538385" h="230737">
                <a:moveTo>
                  <a:pt x="0" y="230737"/>
                </a:moveTo>
                <a:cubicBezTo>
                  <a:pt x="130323" y="220054"/>
                  <a:pt x="260647" y="209372"/>
                  <a:pt x="350378" y="170916"/>
                </a:cubicBezTo>
                <a:cubicBezTo>
                  <a:pt x="440109" y="132460"/>
                  <a:pt x="538385" y="0"/>
                  <a:pt x="538385" y="0"/>
                </a:cubicBezTo>
                <a:lnTo>
                  <a:pt x="538385" y="0"/>
                </a:ln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9" name="Freihandform: Form 38">
            <a:extLst>
              <a:ext uri="{FF2B5EF4-FFF2-40B4-BE49-F238E27FC236}">
                <a16:creationId xmlns:a16="http://schemas.microsoft.com/office/drawing/2014/main" id="{ED21A1F9-5F74-4205-BB8E-67B45A40DE5E}"/>
              </a:ext>
            </a:extLst>
          </p:cNvPr>
          <p:cNvSpPr/>
          <p:nvPr/>
        </p:nvSpPr>
        <p:spPr bwMode="auto">
          <a:xfrm>
            <a:off x="4484726" y="2144446"/>
            <a:ext cx="546931" cy="256374"/>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0" name="Freihandform: Form 39">
            <a:extLst>
              <a:ext uri="{FF2B5EF4-FFF2-40B4-BE49-F238E27FC236}">
                <a16:creationId xmlns:a16="http://schemas.microsoft.com/office/drawing/2014/main" id="{935E7E07-087F-443A-8685-8D85A4DE0E29}"/>
              </a:ext>
            </a:extLst>
          </p:cNvPr>
          <p:cNvSpPr/>
          <p:nvPr/>
        </p:nvSpPr>
        <p:spPr bwMode="auto">
          <a:xfrm flipV="1">
            <a:off x="4409728" y="3006842"/>
            <a:ext cx="599685" cy="203861"/>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1" name="Freihandform: Form 40">
            <a:extLst>
              <a:ext uri="{FF2B5EF4-FFF2-40B4-BE49-F238E27FC236}">
                <a16:creationId xmlns:a16="http://schemas.microsoft.com/office/drawing/2014/main" id="{914F6A76-9C26-4637-A995-5D071560925F}"/>
              </a:ext>
            </a:extLst>
          </p:cNvPr>
          <p:cNvSpPr/>
          <p:nvPr/>
        </p:nvSpPr>
        <p:spPr bwMode="auto">
          <a:xfrm>
            <a:off x="5548999" y="3449673"/>
            <a:ext cx="0" cy="427290"/>
          </a:xfrm>
          <a:custGeom>
            <a:avLst/>
            <a:gdLst>
              <a:gd name="connsiteX0" fmla="*/ 0 w 0"/>
              <a:gd name="connsiteY0" fmla="*/ 0 h 427290"/>
              <a:gd name="connsiteX1" fmla="*/ 0 w 0"/>
              <a:gd name="connsiteY1" fmla="*/ 427290 h 427290"/>
            </a:gdLst>
            <a:ahLst/>
            <a:cxnLst>
              <a:cxn ang="0">
                <a:pos x="connsiteX0" y="connsiteY0"/>
              </a:cxn>
              <a:cxn ang="0">
                <a:pos x="connsiteX1" y="connsiteY1"/>
              </a:cxn>
            </a:cxnLst>
            <a:rect l="l" t="t" r="r" b="b"/>
            <a:pathLst>
              <a:path h="427290">
                <a:moveTo>
                  <a:pt x="0" y="0"/>
                </a:moveTo>
                <a:lnTo>
                  <a:pt x="0" y="427290"/>
                </a:ln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2" name="Textfeld 41">
            <a:extLst>
              <a:ext uri="{FF2B5EF4-FFF2-40B4-BE49-F238E27FC236}">
                <a16:creationId xmlns:a16="http://schemas.microsoft.com/office/drawing/2014/main" id="{0C3192E2-78EC-4070-B3B1-C97D65C5B652}"/>
              </a:ext>
            </a:extLst>
          </p:cNvPr>
          <p:cNvSpPr txBox="1"/>
          <p:nvPr/>
        </p:nvSpPr>
        <p:spPr>
          <a:xfrm>
            <a:off x="5127870" y="4864936"/>
            <a:ext cx="1189306" cy="646331"/>
          </a:xfrm>
          <a:prstGeom prst="rect">
            <a:avLst/>
          </a:prstGeom>
          <a:noFill/>
        </p:spPr>
        <p:txBody>
          <a:bodyPr wrap="square" rtlCol="0">
            <a:spAutoFit/>
          </a:bodyPr>
          <a:lstStyle/>
          <a:p>
            <a:r>
              <a:rPr lang="de-CH" sz="1200" b="0"/>
              <a:t>Ration </a:t>
            </a:r>
            <a:r>
              <a:rPr lang="de-CH" sz="1200" b="0" err="1"/>
              <a:t>calculation</a:t>
            </a:r>
            <a:r>
              <a:rPr lang="de-CH" sz="1200" b="0"/>
              <a:t> </a:t>
            </a:r>
            <a:r>
              <a:rPr lang="de-CH" sz="1200" b="0" err="1"/>
              <a:t>programme</a:t>
            </a:r>
            <a:endParaRPr lang="de-CH" sz="1200" b="0"/>
          </a:p>
        </p:txBody>
      </p:sp>
      <p:sp>
        <p:nvSpPr>
          <p:cNvPr id="43" name="Textfeld 42">
            <a:extLst>
              <a:ext uri="{FF2B5EF4-FFF2-40B4-BE49-F238E27FC236}">
                <a16:creationId xmlns:a16="http://schemas.microsoft.com/office/drawing/2014/main" id="{74DE429D-3BB4-433C-B4C9-41917A0900E4}"/>
              </a:ext>
            </a:extLst>
          </p:cNvPr>
          <p:cNvSpPr txBox="1"/>
          <p:nvPr/>
        </p:nvSpPr>
        <p:spPr>
          <a:xfrm>
            <a:off x="5112984" y="5588804"/>
            <a:ext cx="1242780" cy="461665"/>
          </a:xfrm>
          <a:prstGeom prst="rect">
            <a:avLst/>
          </a:prstGeom>
          <a:noFill/>
        </p:spPr>
        <p:txBody>
          <a:bodyPr wrap="square" rtlCol="0">
            <a:spAutoFit/>
          </a:bodyPr>
          <a:lstStyle/>
          <a:p>
            <a:r>
              <a:rPr lang="de-CH" sz="1200" b="0"/>
              <a:t>Ration </a:t>
            </a:r>
            <a:r>
              <a:rPr lang="de-CH" sz="1200" b="0" err="1"/>
              <a:t>control</a:t>
            </a:r>
            <a:r>
              <a:rPr lang="de-CH" sz="1200" b="0"/>
              <a:t> </a:t>
            </a:r>
            <a:r>
              <a:rPr lang="de-CH" sz="1200" b="0" err="1"/>
              <a:t>measures</a:t>
            </a:r>
            <a:endParaRPr lang="de-CH" sz="1200" b="0"/>
          </a:p>
        </p:txBody>
      </p:sp>
      <p:sp>
        <p:nvSpPr>
          <p:cNvPr id="44" name="Freihandform: Form 43">
            <a:extLst>
              <a:ext uri="{FF2B5EF4-FFF2-40B4-BE49-F238E27FC236}">
                <a16:creationId xmlns:a16="http://schemas.microsoft.com/office/drawing/2014/main" id="{81FF6546-5BD8-4B4B-9F99-9E030DDDCA50}"/>
              </a:ext>
            </a:extLst>
          </p:cNvPr>
          <p:cNvSpPr/>
          <p:nvPr/>
        </p:nvSpPr>
        <p:spPr bwMode="auto">
          <a:xfrm flipH="1">
            <a:off x="5534685" y="4614729"/>
            <a:ext cx="45719" cy="269305"/>
          </a:xfrm>
          <a:custGeom>
            <a:avLst/>
            <a:gdLst>
              <a:gd name="connsiteX0" fmla="*/ 0 w 0"/>
              <a:gd name="connsiteY0" fmla="*/ 350378 h 350378"/>
              <a:gd name="connsiteX1" fmla="*/ 0 w 0"/>
              <a:gd name="connsiteY1" fmla="*/ 0 h 350378"/>
            </a:gdLst>
            <a:ahLst/>
            <a:cxnLst>
              <a:cxn ang="0">
                <a:pos x="connsiteX0" y="connsiteY0"/>
              </a:cxn>
              <a:cxn ang="0">
                <a:pos x="connsiteX1" y="connsiteY1"/>
              </a:cxn>
            </a:cxnLst>
            <a:rect l="l" t="t" r="r" b="b"/>
            <a:pathLst>
              <a:path h="350378">
                <a:moveTo>
                  <a:pt x="0" y="350378"/>
                </a:moveTo>
                <a:lnTo>
                  <a:pt x="0" y="0"/>
                </a:ln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6" name="Freihandform: Form 45">
            <a:extLst>
              <a:ext uri="{FF2B5EF4-FFF2-40B4-BE49-F238E27FC236}">
                <a16:creationId xmlns:a16="http://schemas.microsoft.com/office/drawing/2014/main" id="{4EAE4AF0-0511-46C9-8D15-D804BD6DAE1F}"/>
              </a:ext>
            </a:extLst>
          </p:cNvPr>
          <p:cNvSpPr/>
          <p:nvPr/>
        </p:nvSpPr>
        <p:spPr bwMode="auto">
          <a:xfrm rot="19962819">
            <a:off x="7625901" y="4358620"/>
            <a:ext cx="143141" cy="407088"/>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7" name="Freihandform: Form 46">
            <a:extLst>
              <a:ext uri="{FF2B5EF4-FFF2-40B4-BE49-F238E27FC236}">
                <a16:creationId xmlns:a16="http://schemas.microsoft.com/office/drawing/2014/main" id="{3E21A470-38F3-42FF-AA5B-B2EBEE6AB041}"/>
              </a:ext>
            </a:extLst>
          </p:cNvPr>
          <p:cNvSpPr/>
          <p:nvPr/>
        </p:nvSpPr>
        <p:spPr bwMode="auto">
          <a:xfrm>
            <a:off x="7552777" y="4418157"/>
            <a:ext cx="247829" cy="991312"/>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8" name="Freihandform: Form 47">
            <a:extLst>
              <a:ext uri="{FF2B5EF4-FFF2-40B4-BE49-F238E27FC236}">
                <a16:creationId xmlns:a16="http://schemas.microsoft.com/office/drawing/2014/main" id="{33E4759A-A845-4B98-8D72-30D43C06D3E6}"/>
              </a:ext>
            </a:extLst>
          </p:cNvPr>
          <p:cNvSpPr/>
          <p:nvPr/>
        </p:nvSpPr>
        <p:spPr bwMode="auto">
          <a:xfrm rot="19962819">
            <a:off x="7625901" y="3084503"/>
            <a:ext cx="143141" cy="407088"/>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49" name="Freihandform: Form 48">
            <a:extLst>
              <a:ext uri="{FF2B5EF4-FFF2-40B4-BE49-F238E27FC236}">
                <a16:creationId xmlns:a16="http://schemas.microsoft.com/office/drawing/2014/main" id="{757ABC0B-27F3-46D0-A7F6-5726E097E07F}"/>
              </a:ext>
            </a:extLst>
          </p:cNvPr>
          <p:cNvSpPr/>
          <p:nvPr/>
        </p:nvSpPr>
        <p:spPr bwMode="auto">
          <a:xfrm>
            <a:off x="7552777" y="3144040"/>
            <a:ext cx="247829" cy="991312"/>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0" name="Freihandform: Form 49">
            <a:extLst>
              <a:ext uri="{FF2B5EF4-FFF2-40B4-BE49-F238E27FC236}">
                <a16:creationId xmlns:a16="http://schemas.microsoft.com/office/drawing/2014/main" id="{DDA0A3ED-8D49-4F8E-8E4E-C30CD400809B}"/>
              </a:ext>
            </a:extLst>
          </p:cNvPr>
          <p:cNvSpPr/>
          <p:nvPr/>
        </p:nvSpPr>
        <p:spPr bwMode="auto">
          <a:xfrm flipV="1">
            <a:off x="7570979" y="2521900"/>
            <a:ext cx="229627" cy="284550"/>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1" name="Freihandform: Form 50">
            <a:extLst>
              <a:ext uri="{FF2B5EF4-FFF2-40B4-BE49-F238E27FC236}">
                <a16:creationId xmlns:a16="http://schemas.microsoft.com/office/drawing/2014/main" id="{562371D4-0754-4679-9264-3E2EB16C4EC5}"/>
              </a:ext>
            </a:extLst>
          </p:cNvPr>
          <p:cNvSpPr/>
          <p:nvPr/>
        </p:nvSpPr>
        <p:spPr bwMode="auto">
          <a:xfrm flipV="1">
            <a:off x="7561930" y="1940752"/>
            <a:ext cx="229627" cy="45719"/>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2" name="Freihandform: Form 51">
            <a:extLst>
              <a:ext uri="{FF2B5EF4-FFF2-40B4-BE49-F238E27FC236}">
                <a16:creationId xmlns:a16="http://schemas.microsoft.com/office/drawing/2014/main" id="{A3790DDB-9840-4FBF-B6AF-35E53704ED49}"/>
              </a:ext>
            </a:extLst>
          </p:cNvPr>
          <p:cNvSpPr/>
          <p:nvPr/>
        </p:nvSpPr>
        <p:spPr bwMode="auto">
          <a:xfrm rot="20563856">
            <a:off x="6197662" y="2254529"/>
            <a:ext cx="213694" cy="816062"/>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3" name="Freihandform: Form 52">
            <a:extLst>
              <a:ext uri="{FF2B5EF4-FFF2-40B4-BE49-F238E27FC236}">
                <a16:creationId xmlns:a16="http://schemas.microsoft.com/office/drawing/2014/main" id="{3816F4BB-5D94-4AB6-BD74-4FB2DB9BBC5A}"/>
              </a:ext>
            </a:extLst>
          </p:cNvPr>
          <p:cNvSpPr/>
          <p:nvPr/>
        </p:nvSpPr>
        <p:spPr bwMode="auto">
          <a:xfrm rot="21209103">
            <a:off x="6195072" y="2303703"/>
            <a:ext cx="142613" cy="1335369"/>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4" name="Freihandform: Form 53">
            <a:extLst>
              <a:ext uri="{FF2B5EF4-FFF2-40B4-BE49-F238E27FC236}">
                <a16:creationId xmlns:a16="http://schemas.microsoft.com/office/drawing/2014/main" id="{2A336B92-855F-4BEB-90DF-0EFEBD46221C}"/>
              </a:ext>
            </a:extLst>
          </p:cNvPr>
          <p:cNvSpPr/>
          <p:nvPr/>
        </p:nvSpPr>
        <p:spPr bwMode="auto">
          <a:xfrm flipV="1">
            <a:off x="6119775" y="2330570"/>
            <a:ext cx="331641" cy="128667"/>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5" name="Freihandform: Form 54">
            <a:extLst>
              <a:ext uri="{FF2B5EF4-FFF2-40B4-BE49-F238E27FC236}">
                <a16:creationId xmlns:a16="http://schemas.microsoft.com/office/drawing/2014/main" id="{A0E435AB-1F77-41F7-BEFF-AE828ED6B0D7}"/>
              </a:ext>
            </a:extLst>
          </p:cNvPr>
          <p:cNvSpPr/>
          <p:nvPr/>
        </p:nvSpPr>
        <p:spPr bwMode="auto">
          <a:xfrm>
            <a:off x="6094659" y="1968968"/>
            <a:ext cx="363654" cy="356138"/>
          </a:xfrm>
          <a:custGeom>
            <a:avLst/>
            <a:gdLst>
              <a:gd name="connsiteX0" fmla="*/ 0 w 546931"/>
              <a:gd name="connsiteY0" fmla="*/ 256374 h 256374"/>
              <a:gd name="connsiteX1" fmla="*/ 222191 w 546931"/>
              <a:gd name="connsiteY1" fmla="*/ 76912 h 256374"/>
              <a:gd name="connsiteX2" fmla="*/ 546931 w 546931"/>
              <a:gd name="connsiteY2" fmla="*/ 0 h 256374"/>
            </a:gdLst>
            <a:ahLst/>
            <a:cxnLst>
              <a:cxn ang="0">
                <a:pos x="connsiteX0" y="connsiteY0"/>
              </a:cxn>
              <a:cxn ang="0">
                <a:pos x="connsiteX1" y="connsiteY1"/>
              </a:cxn>
              <a:cxn ang="0">
                <a:pos x="connsiteX2" y="connsiteY2"/>
              </a:cxn>
            </a:cxnLst>
            <a:rect l="l" t="t" r="r" b="b"/>
            <a:pathLst>
              <a:path w="546931" h="256374">
                <a:moveTo>
                  <a:pt x="0" y="256374"/>
                </a:moveTo>
                <a:cubicBezTo>
                  <a:pt x="65518" y="188007"/>
                  <a:pt x="131036" y="119641"/>
                  <a:pt x="222191" y="76912"/>
                </a:cubicBezTo>
                <a:cubicBezTo>
                  <a:pt x="313346" y="34183"/>
                  <a:pt x="430138" y="17091"/>
                  <a:pt x="546931" y="0"/>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6" name="Freihandform: Form 55">
            <a:extLst>
              <a:ext uri="{FF2B5EF4-FFF2-40B4-BE49-F238E27FC236}">
                <a16:creationId xmlns:a16="http://schemas.microsoft.com/office/drawing/2014/main" id="{12C936DD-2FDB-424D-8F4E-A02EC2FDFB27}"/>
              </a:ext>
            </a:extLst>
          </p:cNvPr>
          <p:cNvSpPr/>
          <p:nvPr/>
        </p:nvSpPr>
        <p:spPr bwMode="auto">
          <a:xfrm rot="21332331">
            <a:off x="6175429" y="3226795"/>
            <a:ext cx="220566" cy="1163977"/>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7" name="Freihandform: Form 56">
            <a:extLst>
              <a:ext uri="{FF2B5EF4-FFF2-40B4-BE49-F238E27FC236}">
                <a16:creationId xmlns:a16="http://schemas.microsoft.com/office/drawing/2014/main" id="{25811205-7D10-459E-A077-552A0AF68772}"/>
              </a:ext>
            </a:extLst>
          </p:cNvPr>
          <p:cNvSpPr/>
          <p:nvPr/>
        </p:nvSpPr>
        <p:spPr bwMode="auto">
          <a:xfrm rot="19962819">
            <a:off x="6198479" y="4466784"/>
            <a:ext cx="143141" cy="407088"/>
          </a:xfrm>
          <a:custGeom>
            <a:avLst/>
            <a:gdLst>
              <a:gd name="connsiteX0" fmla="*/ 0 w 205099"/>
              <a:gd name="connsiteY0" fmla="*/ 0 h 615298"/>
              <a:gd name="connsiteX1" fmla="*/ 119641 w 205099"/>
              <a:gd name="connsiteY1" fmla="*/ 205099 h 615298"/>
              <a:gd name="connsiteX2" fmla="*/ 128187 w 205099"/>
              <a:gd name="connsiteY2" fmla="*/ 495656 h 615298"/>
              <a:gd name="connsiteX3" fmla="*/ 205099 w 205099"/>
              <a:gd name="connsiteY3" fmla="*/ 615298 h 615298"/>
            </a:gdLst>
            <a:ahLst/>
            <a:cxnLst>
              <a:cxn ang="0">
                <a:pos x="connsiteX0" y="connsiteY0"/>
              </a:cxn>
              <a:cxn ang="0">
                <a:pos x="connsiteX1" y="connsiteY1"/>
              </a:cxn>
              <a:cxn ang="0">
                <a:pos x="connsiteX2" y="connsiteY2"/>
              </a:cxn>
              <a:cxn ang="0">
                <a:pos x="connsiteX3" y="connsiteY3"/>
              </a:cxn>
            </a:cxnLst>
            <a:rect l="l" t="t" r="r" b="b"/>
            <a:pathLst>
              <a:path w="205099" h="615298">
                <a:moveTo>
                  <a:pt x="0" y="0"/>
                </a:moveTo>
                <a:cubicBezTo>
                  <a:pt x="49138" y="61245"/>
                  <a:pt x="98277" y="122490"/>
                  <a:pt x="119641" y="205099"/>
                </a:cubicBezTo>
                <a:cubicBezTo>
                  <a:pt x="141005" y="287708"/>
                  <a:pt x="113944" y="427289"/>
                  <a:pt x="128187" y="495656"/>
                </a:cubicBezTo>
                <a:cubicBezTo>
                  <a:pt x="142430" y="564023"/>
                  <a:pt x="173764" y="589660"/>
                  <a:pt x="205099" y="615298"/>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8" name="Freihandform: Form 57">
            <a:extLst>
              <a:ext uri="{FF2B5EF4-FFF2-40B4-BE49-F238E27FC236}">
                <a16:creationId xmlns:a16="http://schemas.microsoft.com/office/drawing/2014/main" id="{2B173D98-0ADE-47F0-A164-6E8306711662}"/>
              </a:ext>
            </a:extLst>
          </p:cNvPr>
          <p:cNvSpPr/>
          <p:nvPr/>
        </p:nvSpPr>
        <p:spPr bwMode="auto">
          <a:xfrm>
            <a:off x="6125355" y="4526321"/>
            <a:ext cx="247829" cy="991312"/>
          </a:xfrm>
          <a:custGeom>
            <a:avLst/>
            <a:gdLst>
              <a:gd name="connsiteX0" fmla="*/ 0 w 247829"/>
              <a:gd name="connsiteY0" fmla="*/ 0 h 991312"/>
              <a:gd name="connsiteX1" fmla="*/ 162371 w 247829"/>
              <a:gd name="connsiteY1" fmla="*/ 384561 h 991312"/>
              <a:gd name="connsiteX2" fmla="*/ 136733 w 247829"/>
              <a:gd name="connsiteY2" fmla="*/ 811851 h 991312"/>
              <a:gd name="connsiteX3" fmla="*/ 247829 w 247829"/>
              <a:gd name="connsiteY3" fmla="*/ 991312 h 991312"/>
            </a:gdLst>
            <a:ahLst/>
            <a:cxnLst>
              <a:cxn ang="0">
                <a:pos x="connsiteX0" y="connsiteY0"/>
              </a:cxn>
              <a:cxn ang="0">
                <a:pos x="connsiteX1" y="connsiteY1"/>
              </a:cxn>
              <a:cxn ang="0">
                <a:pos x="connsiteX2" y="connsiteY2"/>
              </a:cxn>
              <a:cxn ang="0">
                <a:pos x="connsiteX3" y="connsiteY3"/>
              </a:cxn>
            </a:cxnLst>
            <a:rect l="l" t="t" r="r" b="b"/>
            <a:pathLst>
              <a:path w="247829" h="991312">
                <a:moveTo>
                  <a:pt x="0" y="0"/>
                </a:moveTo>
                <a:cubicBezTo>
                  <a:pt x="69791" y="124626"/>
                  <a:pt x="139582" y="249253"/>
                  <a:pt x="162371" y="384561"/>
                </a:cubicBezTo>
                <a:cubicBezTo>
                  <a:pt x="185160" y="519869"/>
                  <a:pt x="122490" y="710726"/>
                  <a:pt x="136733" y="811851"/>
                </a:cubicBezTo>
                <a:cubicBezTo>
                  <a:pt x="150976" y="912976"/>
                  <a:pt x="199402" y="952144"/>
                  <a:pt x="247829" y="991312"/>
                </a:cubicBezTo>
              </a:path>
            </a:pathLst>
          </a:custGeom>
          <a:noFill/>
          <a:ln w="1270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59" name="Textfeld 58">
            <a:extLst>
              <a:ext uri="{FF2B5EF4-FFF2-40B4-BE49-F238E27FC236}">
                <a16:creationId xmlns:a16="http://schemas.microsoft.com/office/drawing/2014/main" id="{F418BD1D-EE30-47DF-B51F-80336447DC3D}"/>
              </a:ext>
            </a:extLst>
          </p:cNvPr>
          <p:cNvSpPr txBox="1"/>
          <p:nvPr/>
        </p:nvSpPr>
        <p:spPr>
          <a:xfrm>
            <a:off x="3968113" y="3950402"/>
            <a:ext cx="1133573" cy="1754326"/>
          </a:xfrm>
          <a:prstGeom prst="rect">
            <a:avLst/>
          </a:prstGeom>
          <a:noFill/>
        </p:spPr>
        <p:txBody>
          <a:bodyPr wrap="square" rtlCol="0">
            <a:spAutoFit/>
          </a:bodyPr>
          <a:lstStyle/>
          <a:p>
            <a:r>
              <a:rPr lang="de-CH" sz="1200" b="0" err="1"/>
              <a:t>Expected</a:t>
            </a:r>
            <a:r>
              <a:rPr lang="de-CH" sz="1200" b="0"/>
              <a:t> </a:t>
            </a:r>
            <a:r>
              <a:rPr lang="de-CH" sz="1200" b="0" err="1"/>
              <a:t>feed</a:t>
            </a:r>
            <a:r>
              <a:rPr lang="de-CH" sz="1200" b="0"/>
              <a:t> </a:t>
            </a:r>
            <a:r>
              <a:rPr lang="de-CH" sz="1200" b="0" err="1"/>
              <a:t>quantity</a:t>
            </a:r>
            <a:r>
              <a:rPr lang="de-CH" sz="1200" b="0"/>
              <a:t> </a:t>
            </a:r>
            <a:r>
              <a:rPr lang="de-CH" sz="1200" b="0" err="1"/>
              <a:t>for</a:t>
            </a:r>
            <a:r>
              <a:rPr lang="de-CH" sz="1200" b="0"/>
              <a:t> </a:t>
            </a:r>
            <a:r>
              <a:rPr lang="de-CH" sz="1200" b="0" err="1"/>
              <a:t>one</a:t>
            </a:r>
            <a:r>
              <a:rPr lang="de-CH" sz="1200" b="0"/>
              <a:t> </a:t>
            </a:r>
            <a:r>
              <a:rPr lang="de-CH" sz="1200" b="0" err="1"/>
              <a:t>year</a:t>
            </a:r>
            <a:endParaRPr lang="de-CH" sz="1200" b="0"/>
          </a:p>
          <a:p>
            <a:r>
              <a:rPr lang="de-CH" sz="1200" b="0"/>
              <a:t>-</a:t>
            </a:r>
          </a:p>
          <a:p>
            <a:r>
              <a:rPr lang="de-CH" sz="1200" b="0" err="1"/>
              <a:t>Needed</a:t>
            </a:r>
            <a:r>
              <a:rPr lang="de-CH" sz="1200" b="0"/>
              <a:t> </a:t>
            </a:r>
            <a:r>
              <a:rPr lang="de-CH" sz="1200" b="0" err="1"/>
              <a:t>feed</a:t>
            </a:r>
            <a:r>
              <a:rPr lang="de-CH" sz="1200" b="0"/>
              <a:t> </a:t>
            </a:r>
            <a:r>
              <a:rPr lang="de-CH" sz="1200" b="0" err="1"/>
              <a:t>quantity</a:t>
            </a:r>
            <a:r>
              <a:rPr lang="de-CH" sz="1200" b="0"/>
              <a:t> </a:t>
            </a:r>
            <a:r>
              <a:rPr lang="de-CH" sz="1200" b="0" err="1"/>
              <a:t>for</a:t>
            </a:r>
            <a:r>
              <a:rPr lang="de-CH" sz="1200" b="0"/>
              <a:t> </a:t>
            </a:r>
            <a:r>
              <a:rPr lang="de-CH" sz="1200" b="0" err="1"/>
              <a:t>one</a:t>
            </a:r>
            <a:r>
              <a:rPr lang="de-CH" sz="1200" b="0"/>
              <a:t> </a:t>
            </a:r>
            <a:r>
              <a:rPr lang="de-CH" sz="1200" b="0" err="1"/>
              <a:t>year</a:t>
            </a:r>
            <a:endParaRPr lang="de-CH" sz="1200" b="0"/>
          </a:p>
          <a:p>
            <a:r>
              <a:rPr lang="de-CH" sz="1200" b="0"/>
              <a:t>=</a:t>
            </a:r>
          </a:p>
          <a:p>
            <a:r>
              <a:rPr lang="de-CH" sz="1200" b="0"/>
              <a:t>Balance</a:t>
            </a:r>
          </a:p>
        </p:txBody>
      </p:sp>
      <p:sp>
        <p:nvSpPr>
          <p:cNvPr id="60" name="Freihandform: Form 59">
            <a:extLst>
              <a:ext uri="{FF2B5EF4-FFF2-40B4-BE49-F238E27FC236}">
                <a16:creationId xmlns:a16="http://schemas.microsoft.com/office/drawing/2014/main" id="{A5F35348-4657-4472-B65A-ED2557830A95}"/>
              </a:ext>
            </a:extLst>
          </p:cNvPr>
          <p:cNvSpPr/>
          <p:nvPr/>
        </p:nvSpPr>
        <p:spPr bwMode="auto">
          <a:xfrm flipH="1">
            <a:off x="4328264" y="3103273"/>
            <a:ext cx="72546" cy="835650"/>
          </a:xfrm>
          <a:custGeom>
            <a:avLst/>
            <a:gdLst>
              <a:gd name="connsiteX0" fmla="*/ 0 w 0"/>
              <a:gd name="connsiteY0" fmla="*/ 350378 h 350378"/>
              <a:gd name="connsiteX1" fmla="*/ 0 w 0"/>
              <a:gd name="connsiteY1" fmla="*/ 0 h 350378"/>
            </a:gdLst>
            <a:ahLst/>
            <a:cxnLst>
              <a:cxn ang="0">
                <a:pos x="connsiteX0" y="connsiteY0"/>
              </a:cxn>
              <a:cxn ang="0">
                <a:pos x="connsiteX1" y="connsiteY1"/>
              </a:cxn>
            </a:cxnLst>
            <a:rect l="l" t="t" r="r" b="b"/>
            <a:pathLst>
              <a:path h="350378">
                <a:moveTo>
                  <a:pt x="0" y="350378"/>
                </a:moveTo>
                <a:lnTo>
                  <a:pt x="0" y="0"/>
                </a:lnTo>
              </a:path>
            </a:pathLst>
          </a:custGeom>
          <a:noFill/>
          <a:ln w="19050" cap="flat" cmpd="sng" algn="ctr">
            <a:solidFill>
              <a:srgbClr val="00B0F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086700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6160-5CB0-4599-8654-081EC51C5A77}"/>
              </a:ext>
            </a:extLst>
          </p:cNvPr>
          <p:cNvSpPr>
            <a:spLocks noGrp="1"/>
          </p:cNvSpPr>
          <p:nvPr>
            <p:ph type="title"/>
          </p:nvPr>
        </p:nvSpPr>
        <p:spPr>
          <a:xfrm>
            <a:off x="446087" y="332656"/>
            <a:ext cx="8251825" cy="698500"/>
          </a:xfrm>
        </p:spPr>
        <p:txBody>
          <a:bodyPr/>
          <a:lstStyle/>
          <a:p>
            <a:r>
              <a:rPr lang="en-GB" dirty="0"/>
              <a:t>Cultivation specifications of selected common forage grasses in Sub-Saharan Africa (1/2)</a:t>
            </a:r>
          </a:p>
        </p:txBody>
      </p:sp>
      <p:graphicFrame>
        <p:nvGraphicFramePr>
          <p:cNvPr id="5" name="Table 4">
            <a:extLst>
              <a:ext uri="{FF2B5EF4-FFF2-40B4-BE49-F238E27FC236}">
                <a16:creationId xmlns:a16="http://schemas.microsoft.com/office/drawing/2014/main" id="{254CB1DA-BD17-4A33-956B-E0E908D98757}"/>
              </a:ext>
            </a:extLst>
          </p:cNvPr>
          <p:cNvGraphicFramePr>
            <a:graphicFrameLocks noGrp="1"/>
          </p:cNvGraphicFramePr>
          <p:nvPr>
            <p:extLst>
              <p:ext uri="{D42A27DB-BD31-4B8C-83A1-F6EECF244321}">
                <p14:modId xmlns:p14="http://schemas.microsoft.com/office/powerpoint/2010/main" val="38817669"/>
              </p:ext>
            </p:extLst>
          </p:nvPr>
        </p:nvGraphicFramePr>
        <p:xfrm>
          <a:off x="208712" y="1196752"/>
          <a:ext cx="8726573" cy="4898447"/>
        </p:xfrm>
        <a:graphic>
          <a:graphicData uri="http://schemas.openxmlformats.org/drawingml/2006/table">
            <a:tbl>
              <a:tblPr firstRow="1" firstCol="1" bandRow="1"/>
              <a:tblGrid>
                <a:gridCol w="2059032">
                  <a:extLst>
                    <a:ext uri="{9D8B030D-6E8A-4147-A177-3AD203B41FA5}">
                      <a16:colId xmlns:a16="http://schemas.microsoft.com/office/drawing/2014/main" val="2569324740"/>
                    </a:ext>
                  </a:extLst>
                </a:gridCol>
                <a:gridCol w="1080120">
                  <a:extLst>
                    <a:ext uri="{9D8B030D-6E8A-4147-A177-3AD203B41FA5}">
                      <a16:colId xmlns:a16="http://schemas.microsoft.com/office/drawing/2014/main" val="1312209071"/>
                    </a:ext>
                  </a:extLst>
                </a:gridCol>
                <a:gridCol w="1080120">
                  <a:extLst>
                    <a:ext uri="{9D8B030D-6E8A-4147-A177-3AD203B41FA5}">
                      <a16:colId xmlns:a16="http://schemas.microsoft.com/office/drawing/2014/main" val="2290923416"/>
                    </a:ext>
                  </a:extLst>
                </a:gridCol>
                <a:gridCol w="1080120">
                  <a:extLst>
                    <a:ext uri="{9D8B030D-6E8A-4147-A177-3AD203B41FA5}">
                      <a16:colId xmlns:a16="http://schemas.microsoft.com/office/drawing/2014/main" val="3244207012"/>
                    </a:ext>
                  </a:extLst>
                </a:gridCol>
                <a:gridCol w="1080120">
                  <a:extLst>
                    <a:ext uri="{9D8B030D-6E8A-4147-A177-3AD203B41FA5}">
                      <a16:colId xmlns:a16="http://schemas.microsoft.com/office/drawing/2014/main" val="1280291058"/>
                    </a:ext>
                  </a:extLst>
                </a:gridCol>
                <a:gridCol w="1152128">
                  <a:extLst>
                    <a:ext uri="{9D8B030D-6E8A-4147-A177-3AD203B41FA5}">
                      <a16:colId xmlns:a16="http://schemas.microsoft.com/office/drawing/2014/main" val="4291875640"/>
                    </a:ext>
                  </a:extLst>
                </a:gridCol>
                <a:gridCol w="1194933">
                  <a:extLst>
                    <a:ext uri="{9D8B030D-6E8A-4147-A177-3AD203B41FA5}">
                      <a16:colId xmlns:a16="http://schemas.microsoft.com/office/drawing/2014/main" val="1516021322"/>
                    </a:ext>
                  </a:extLst>
                </a:gridCol>
              </a:tblGrid>
              <a:tr h="378936">
                <a:tc>
                  <a:txBody>
                    <a:bodyPr/>
                    <a:lstStyle/>
                    <a:p>
                      <a:pPr>
                        <a:lnSpc>
                          <a:spcPct val="107000"/>
                        </a:lnSpc>
                        <a:spcAft>
                          <a:spcPts val="0"/>
                        </a:spcAft>
                      </a:pPr>
                      <a:endParaRPr lang="en-GB" sz="1000" b="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Brachiaria</a:t>
                      </a:r>
                      <a:r>
                        <a:rPr lang="de-CH" sz="1000" b="1">
                          <a:solidFill>
                            <a:srgbClr val="000000"/>
                          </a:solidFill>
                          <a:effectLst/>
                          <a:latin typeface="+mn-lt"/>
                          <a:ea typeface="Times New Roman" panose="02020603050405020304" pitchFamily="18" charset="0"/>
                          <a:cs typeface="Calibri" panose="020F0502020204030204" pitchFamily="34" charset="0"/>
                        </a:rPr>
                        <a:t>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err="1">
                          <a:solidFill>
                            <a:srgbClr val="000000"/>
                          </a:solidFill>
                          <a:effectLst/>
                          <a:latin typeface="+mn-lt"/>
                          <a:ea typeface="Times New Roman" panose="02020603050405020304" pitchFamily="18" charset="0"/>
                          <a:cs typeface="Calibri" panose="020F0502020204030204" pitchFamily="34" charset="0"/>
                        </a:rPr>
                        <a:t>hyb</a:t>
                      </a:r>
                      <a:r>
                        <a:rPr lang="de-CH" sz="1000" b="1">
                          <a:solidFill>
                            <a:srgbClr val="000000"/>
                          </a:solidFill>
                          <a:effectLst/>
                          <a:latin typeface="+mn-lt"/>
                          <a:ea typeface="Times New Roman" panose="02020603050405020304" pitchFamily="18" charset="0"/>
                          <a:cs typeface="Calibri" panose="020F0502020204030204" pitchFamily="34" charset="0"/>
                        </a:rPr>
                        <a:t>. </a:t>
                      </a:r>
                      <a:r>
                        <a:rPr lang="de-CH" sz="1000" b="1" err="1">
                          <a:solidFill>
                            <a:srgbClr val="000000"/>
                          </a:solidFill>
                          <a:effectLst/>
                          <a:latin typeface="+mn-lt"/>
                          <a:ea typeface="Times New Roman" panose="02020603050405020304" pitchFamily="18" charset="0"/>
                          <a:cs typeface="Calibri" panose="020F0502020204030204" pitchFamily="34" charset="0"/>
                        </a:rPr>
                        <a:t>Mulato</a:t>
                      </a:r>
                      <a:r>
                        <a:rPr lang="de-CH" sz="1000" b="1">
                          <a:solidFill>
                            <a:srgbClr val="000000"/>
                          </a:solidFill>
                          <a:effectLst/>
                          <a:latin typeface="+mn-lt"/>
                          <a:ea typeface="Times New Roman" panose="02020603050405020304" pitchFamily="18" charset="0"/>
                          <a:cs typeface="Calibri" panose="020F0502020204030204" pitchFamily="34" charset="0"/>
                        </a:rPr>
                        <a:t> II</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Brachiaria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a:solidFill>
                            <a:srgbClr val="000000"/>
                          </a:solidFill>
                          <a:effectLst/>
                          <a:latin typeface="+mn-lt"/>
                          <a:ea typeface="Times New Roman" panose="02020603050405020304" pitchFamily="18" charset="0"/>
                          <a:cs typeface="Calibri" panose="020F0502020204030204" pitchFamily="34" charset="0"/>
                        </a:rPr>
                        <a:t>hyb. Cayman</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Brachiaria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a:solidFill>
                            <a:srgbClr val="000000"/>
                          </a:solidFill>
                          <a:effectLst/>
                          <a:latin typeface="+mn-lt"/>
                          <a:ea typeface="Times New Roman" panose="02020603050405020304" pitchFamily="18" charset="0"/>
                          <a:cs typeface="Calibri" panose="020F0502020204030204" pitchFamily="34" charset="0"/>
                        </a:rPr>
                        <a:t>hyb. Cobra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Brachiaria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a:solidFill>
                            <a:srgbClr val="000000"/>
                          </a:solidFill>
                          <a:effectLst/>
                          <a:latin typeface="+mn-lt"/>
                          <a:ea typeface="Times New Roman" panose="02020603050405020304" pitchFamily="18" charset="0"/>
                          <a:cs typeface="Calibri" panose="020F0502020204030204" pitchFamily="34" charset="0"/>
                        </a:rPr>
                        <a:t>hyb. Camello</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Brachiaria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a:solidFill>
                            <a:srgbClr val="000000"/>
                          </a:solidFill>
                          <a:effectLst/>
                          <a:latin typeface="+mn-lt"/>
                          <a:ea typeface="Times New Roman" panose="02020603050405020304" pitchFamily="18" charset="0"/>
                          <a:cs typeface="Calibri" panose="020F0502020204030204" pitchFamily="34" charset="0"/>
                        </a:rPr>
                        <a:t>cv. Basilisk</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Brachiaria cv. Xaraes (Toledo)</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468694617"/>
                  </a:ext>
                </a:extLst>
              </a:tr>
              <a:tr h="250476">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Palatability</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80488539"/>
                  </a:ext>
                </a:extLst>
              </a:tr>
              <a:tr h="250476">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Digestibility (%)</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 (&gt;69 %)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 (&gt;62 %)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r>
                        <a:rPr lang="de-CH" sz="1000">
                          <a:solidFill>
                            <a:srgbClr val="000000"/>
                          </a:solidFill>
                          <a:effectLst/>
                          <a:latin typeface="+mn-lt"/>
                          <a:ea typeface="Times New Roman" panose="02020603050405020304" pitchFamily="18" charset="0"/>
                          <a:cs typeface="Calibri" panose="020F0502020204030204" pitchFamily="34" charset="0"/>
                        </a:rPr>
                        <a:t> (50 ̶ 60 %)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r>
                        <a:rPr lang="de-CH" sz="1000">
                          <a:solidFill>
                            <a:srgbClr val="000000"/>
                          </a:solidFill>
                          <a:effectLst/>
                          <a:latin typeface="+mn-lt"/>
                          <a:ea typeface="Times New Roman" panose="02020603050405020304" pitchFamily="18" charset="0"/>
                          <a:cs typeface="Calibri" panose="020F0502020204030204" pitchFamily="34" charset="0"/>
                        </a:rPr>
                        <a:t> (55 ̶ 70 %)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698693784"/>
                  </a:ext>
                </a:extLst>
              </a:tr>
              <a:tr h="250476">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Crude</a:t>
                      </a:r>
                      <a:r>
                        <a:rPr lang="de-CH" sz="1000" b="1">
                          <a:solidFill>
                            <a:srgbClr val="000000"/>
                          </a:solidFill>
                          <a:effectLst/>
                          <a:latin typeface="+mn-lt"/>
                          <a:ea typeface="Times New Roman" panose="02020603050405020304" pitchFamily="18" charset="0"/>
                          <a:cs typeface="Calibri" panose="020F0502020204030204" pitchFamily="34" charset="0"/>
                        </a:rPr>
                        <a:t> Protein potential (%)</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up</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to</a:t>
                      </a:r>
                      <a:r>
                        <a:rPr lang="de-CH" sz="1000">
                          <a:solidFill>
                            <a:srgbClr val="000000"/>
                          </a:solidFill>
                          <a:effectLst/>
                          <a:latin typeface="+mn-lt"/>
                          <a:ea typeface="Times New Roman" panose="02020603050405020304" pitchFamily="18" charset="0"/>
                          <a:cs typeface="Calibri" panose="020F0502020204030204" pitchFamily="34" charset="0"/>
                        </a:rPr>
                        <a:t> 18</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up to 17</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up to 17</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14 ̶ 16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14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426332204"/>
                  </a:ext>
                </a:extLst>
              </a:tr>
              <a:tr h="250476">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Tolerance to water logging</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Poor</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poor</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poor</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moderate</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poor</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to</a:t>
                      </a:r>
                      <a:r>
                        <a:rPr lang="de-CH" sz="1000">
                          <a:solidFill>
                            <a:srgbClr val="000000"/>
                          </a:solidFill>
                          <a:effectLst/>
                          <a:latin typeface="+mn-lt"/>
                          <a:ea typeface="Times New Roman" panose="02020603050405020304" pitchFamily="18" charset="0"/>
                          <a:cs typeface="Calibri" panose="020F0502020204030204" pitchFamily="34" charset="0"/>
                        </a:rPr>
                        <a:t> moderate</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368355349"/>
                  </a:ext>
                </a:extLst>
              </a:tr>
              <a:tr h="250476">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Tolerance to drought</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moderate</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100384026"/>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Minimum </a:t>
                      </a:r>
                      <a:r>
                        <a:rPr lang="de-CH" sz="1000" b="1" err="1">
                          <a:solidFill>
                            <a:srgbClr val="000000"/>
                          </a:solidFill>
                          <a:effectLst/>
                          <a:latin typeface="+mn-lt"/>
                          <a:ea typeface="Times New Roman" panose="02020603050405020304" pitchFamily="18" charset="0"/>
                          <a:cs typeface="Calibri" panose="020F0502020204030204" pitchFamily="34" charset="0"/>
                        </a:rPr>
                        <a:t>water</a:t>
                      </a:r>
                      <a:r>
                        <a:rPr lang="de-CH" sz="1000" b="1">
                          <a:solidFill>
                            <a:srgbClr val="000000"/>
                          </a:solidFill>
                          <a:effectLst/>
                          <a:latin typeface="+mn-lt"/>
                          <a:ea typeface="Times New Roman" panose="02020603050405020304" pitchFamily="18" charset="0"/>
                          <a:cs typeface="Calibri" panose="020F0502020204030204" pitchFamily="34" charset="0"/>
                        </a:rPr>
                        <a:t> </a:t>
                      </a:r>
                      <a:r>
                        <a:rPr lang="de-CH" sz="1000" b="1" err="1">
                          <a:solidFill>
                            <a:srgbClr val="000000"/>
                          </a:solidFill>
                          <a:effectLst/>
                          <a:latin typeface="+mn-lt"/>
                          <a:ea typeface="Times New Roman" panose="02020603050405020304" pitchFamily="18" charset="0"/>
                          <a:cs typeface="Calibri" panose="020F0502020204030204" pitchFamily="34" charset="0"/>
                        </a:rPr>
                        <a:t>requirem</a:t>
                      </a:r>
                      <a:r>
                        <a:rPr lang="de-CH" sz="1000" b="1">
                          <a:solidFill>
                            <a:srgbClr val="000000"/>
                          </a:solidFill>
                          <a:effectLst/>
                          <a:latin typeface="+mn-lt"/>
                          <a:ea typeface="Times New Roman" panose="02020603050405020304" pitchFamily="18" charset="0"/>
                          <a:cs typeface="Calibri" panose="020F0502020204030204" pitchFamily="34" charset="0"/>
                        </a:rPr>
                        <a:t>. (mm)</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700-800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700-800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700-800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450 (&gt;300)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1000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900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407029263"/>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Seed rate (kg/ha)</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 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 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 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 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688505231"/>
                  </a:ext>
                </a:extLst>
              </a:tr>
              <a:tr h="252000">
                <a:tc>
                  <a:txBody>
                    <a:bodyPr/>
                    <a:lstStyle/>
                    <a:p>
                      <a:pPr>
                        <a:lnSpc>
                          <a:spcPct val="107000"/>
                        </a:lnSpc>
                        <a:spcAft>
                          <a:spcPts val="0"/>
                        </a:spcAft>
                      </a:pPr>
                      <a:r>
                        <a:rPr lang="en-GB" sz="1000" b="1">
                          <a:solidFill>
                            <a:srgbClr val="000000"/>
                          </a:solidFill>
                          <a:effectLst/>
                          <a:latin typeface="+mn-lt"/>
                          <a:ea typeface="Times New Roman" panose="02020603050405020304" pitchFamily="18" charset="0"/>
                          <a:cs typeface="Calibri" panose="020F0502020204030204" pitchFamily="34" charset="0"/>
                        </a:rPr>
                        <a:t>Spacing (in line and </a:t>
                      </a:r>
                      <a:r>
                        <a:rPr lang="en-GB" sz="1000" b="1" err="1">
                          <a:solidFill>
                            <a:srgbClr val="000000"/>
                          </a:solidFill>
                          <a:effectLst/>
                          <a:latin typeface="+mn-lt"/>
                          <a:ea typeface="Times New Roman" panose="02020603050405020304" pitchFamily="18" charset="0"/>
                          <a:cs typeface="Calibri" panose="020F0502020204030204" pitchFamily="34" charset="0"/>
                        </a:rPr>
                        <a:t>betw</a:t>
                      </a:r>
                      <a:r>
                        <a:rPr lang="en-GB" sz="1000" b="1">
                          <a:solidFill>
                            <a:srgbClr val="000000"/>
                          </a:solidFill>
                          <a:effectLst/>
                          <a:latin typeface="+mn-lt"/>
                          <a:ea typeface="Times New Roman" panose="02020603050405020304" pitchFamily="18" charset="0"/>
                          <a:cs typeface="Calibri" panose="020F0502020204030204" pitchFamily="34" charset="0"/>
                        </a:rPr>
                        <a:t>. lines)</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6">
                  <a:txBody>
                    <a:bodyPr/>
                    <a:lstStyle/>
                    <a:p>
                      <a:pPr algn="ctr">
                        <a:lnSpc>
                          <a:spcPct val="107000"/>
                        </a:lnSpc>
                        <a:spcAft>
                          <a:spcPts val="0"/>
                        </a:spcAft>
                      </a:pPr>
                      <a:r>
                        <a:rPr lang="en-GB" sz="1000">
                          <a:solidFill>
                            <a:srgbClr val="000000"/>
                          </a:solidFill>
                          <a:effectLst/>
                          <a:latin typeface="+mn-lt"/>
                          <a:ea typeface="Times New Roman" panose="02020603050405020304" pitchFamily="18" charset="0"/>
                          <a:cs typeface="Calibri" panose="020F0502020204030204" pitchFamily="34" charset="0"/>
                        </a:rPr>
                        <a:t>for all </a:t>
                      </a:r>
                      <a:r>
                        <a:rPr lang="en-GB" sz="1000" err="1">
                          <a:solidFill>
                            <a:srgbClr val="000000"/>
                          </a:solidFill>
                          <a:effectLst/>
                          <a:latin typeface="+mn-lt"/>
                          <a:ea typeface="Times New Roman" panose="02020603050405020304" pitchFamily="18" charset="0"/>
                          <a:cs typeface="Calibri" panose="020F0502020204030204" pitchFamily="34" charset="0"/>
                        </a:rPr>
                        <a:t>Brachiaria</a:t>
                      </a:r>
                      <a:r>
                        <a:rPr lang="en-GB" sz="1000">
                          <a:solidFill>
                            <a:srgbClr val="000000"/>
                          </a:solidFill>
                          <a:effectLst/>
                          <a:latin typeface="+mn-lt"/>
                          <a:ea typeface="Times New Roman" panose="02020603050405020304" pitchFamily="18" charset="0"/>
                          <a:cs typeface="Calibri" panose="020F0502020204030204" pitchFamily="34" charset="0"/>
                        </a:rPr>
                        <a:t> and Panicum: 30 cm distance in the line and 45-50 cm between the lines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EEC"/>
                    </a:solidFill>
                  </a:tcPr>
                </a:tc>
                <a:extLst>
                  <a:ext uri="{0D108BD9-81ED-4DB2-BD59-A6C34878D82A}">
                    <a16:rowId xmlns:a16="http://schemas.microsoft.com/office/drawing/2014/main" val="4103088401"/>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Germination </a:t>
                      </a:r>
                      <a:r>
                        <a:rPr lang="de-CH" sz="1000" b="1" err="1">
                          <a:solidFill>
                            <a:srgbClr val="000000"/>
                          </a:solidFill>
                          <a:effectLst/>
                          <a:latin typeface="+mn-lt"/>
                          <a:ea typeface="Times New Roman" panose="02020603050405020304" pitchFamily="18" charset="0"/>
                          <a:cs typeface="Calibri" panose="020F0502020204030204" pitchFamily="34" charset="0"/>
                        </a:rPr>
                        <a:t>days</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239466916"/>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Days to first cut</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 ̶ 80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90 ̶ 100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 ̶ 90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 ̶ 100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 90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 90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36014056"/>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Wet season</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  ̶ 45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 ̶ 30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30 ̶ 45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  ̶ 45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 ̶ 45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 ̶ 45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446854"/>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Dry season</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 ̶ 70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 ̶ 70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 ̶ 80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 ̶ 70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 ̶ 70 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 ̶ 70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7000647"/>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Plant height (cm)</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 ̶ 100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 ̶ 110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 ̶ 110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110 ̶ 130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 ̶ 100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150 mm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026154623"/>
                  </a:ext>
                </a:extLst>
              </a:tr>
              <a:tr h="379220">
                <a:tc>
                  <a:txBody>
                    <a:bodyPr/>
                    <a:lstStyle/>
                    <a:p>
                      <a:pPr>
                        <a:lnSpc>
                          <a:spcPct val="107000"/>
                        </a:lnSpc>
                        <a:spcAft>
                          <a:spcPts val="0"/>
                        </a:spcAft>
                      </a:pPr>
                      <a:r>
                        <a:rPr lang="en-GB" sz="1000" b="1">
                          <a:solidFill>
                            <a:srgbClr val="000000"/>
                          </a:solidFill>
                          <a:effectLst/>
                          <a:latin typeface="+mn-lt"/>
                          <a:ea typeface="Times New Roman" panose="02020603050405020304" pitchFamily="18" charset="0"/>
                          <a:cs typeface="Calibri" panose="020F0502020204030204" pitchFamily="34" charset="0"/>
                        </a:rPr>
                        <a:t>Prod. potential on medium to fertile soils (pH 6.3) t DM/ha/</a:t>
                      </a:r>
                      <a:r>
                        <a:rPr lang="en-GB" sz="1000" b="1" err="1">
                          <a:solidFill>
                            <a:srgbClr val="000000"/>
                          </a:solidFill>
                          <a:effectLst/>
                          <a:latin typeface="+mn-lt"/>
                          <a:ea typeface="Times New Roman" panose="02020603050405020304" pitchFamily="18" charset="0"/>
                          <a:cs typeface="Calibri" panose="020F0502020204030204" pitchFamily="34" charset="0"/>
                        </a:rPr>
                        <a:t>yr</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up to 35 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up to 35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up to 35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27 ̶ 30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&gt;12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20 ̶ 30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92803705"/>
                  </a:ext>
                </a:extLst>
              </a:tr>
              <a:tr h="367911">
                <a:tc>
                  <a:txBody>
                    <a:bodyPr/>
                    <a:lstStyle/>
                    <a:p>
                      <a:pPr>
                        <a:lnSpc>
                          <a:spcPct val="107000"/>
                        </a:lnSpc>
                        <a:spcAft>
                          <a:spcPts val="0"/>
                        </a:spcAft>
                      </a:pPr>
                      <a:r>
                        <a:rPr lang="en-GB" sz="1000" b="1">
                          <a:solidFill>
                            <a:srgbClr val="000000"/>
                          </a:solidFill>
                          <a:effectLst/>
                          <a:latin typeface="+mn-lt"/>
                          <a:ea typeface="Times New Roman" panose="02020603050405020304" pitchFamily="18" charset="0"/>
                          <a:cs typeface="Calibri" panose="020F0502020204030204" pitchFamily="34" charset="0"/>
                        </a:rPr>
                        <a:t>Prod. potential on low fertile soils (pH 4.7)  t/DM/ha/</a:t>
                      </a:r>
                      <a:r>
                        <a:rPr lang="en-GB" sz="1000" b="1" err="1">
                          <a:solidFill>
                            <a:srgbClr val="000000"/>
                          </a:solidFill>
                          <a:effectLst/>
                          <a:latin typeface="+mn-lt"/>
                          <a:ea typeface="Times New Roman" panose="02020603050405020304" pitchFamily="18" charset="0"/>
                          <a:cs typeface="Calibri" panose="020F0502020204030204" pitchFamily="34" charset="0"/>
                        </a:rPr>
                        <a:t>yr</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14 ̶ 17</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up to 25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&gt;25</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dirty="0">
                          <a:solidFill>
                            <a:srgbClr val="000000"/>
                          </a:solidFill>
                          <a:effectLst/>
                          <a:latin typeface="+mn-lt"/>
                          <a:ea typeface="Times New Roman" panose="02020603050405020304" pitchFamily="18" charset="0"/>
                          <a:cs typeface="Calibri" panose="020F0502020204030204" pitchFamily="34" charset="0"/>
                        </a:rPr>
                        <a:t>   ̴8 </a:t>
                      </a:r>
                      <a:endParaRPr lang="en-GB" sz="10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10 ̶ 18</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06644411"/>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Soil fertility requirements</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 to high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 to 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 to 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intermediate</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557175336"/>
                  </a:ext>
                </a:extLst>
              </a:tr>
              <a:tr h="252000">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Soil</a:t>
                      </a:r>
                      <a:r>
                        <a:rPr lang="de-CH" sz="1000" b="1">
                          <a:solidFill>
                            <a:srgbClr val="000000"/>
                          </a:solidFill>
                          <a:effectLst/>
                          <a:latin typeface="+mn-lt"/>
                          <a:ea typeface="Times New Roman" panose="02020603050405020304" pitchFamily="18" charset="0"/>
                          <a:cs typeface="Calibri" panose="020F0502020204030204" pitchFamily="34" charset="0"/>
                        </a:rPr>
                        <a:t> pH</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No 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4.5  ̶  8</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3.9  ̶ 7.5</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dirty="0">
                          <a:solidFill>
                            <a:srgbClr val="000000"/>
                          </a:solidFill>
                          <a:effectLst/>
                          <a:latin typeface="+mn-lt"/>
                          <a:ea typeface="Times New Roman" panose="02020603050405020304" pitchFamily="18" charset="0"/>
                          <a:cs typeface="Calibri" panose="020F0502020204030204" pitchFamily="34" charset="0"/>
                        </a:rPr>
                        <a:t>  4  ̶ 8</a:t>
                      </a:r>
                      <a:endParaRPr lang="en-GB" sz="1000" dirty="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573027955"/>
                  </a:ext>
                </a:extLst>
              </a:tr>
            </a:tbl>
          </a:graphicData>
        </a:graphic>
      </p:graphicFrame>
    </p:spTree>
    <p:extLst>
      <p:ext uri="{BB962C8B-B14F-4D97-AF65-F5344CB8AC3E}">
        <p14:creationId xmlns:p14="http://schemas.microsoft.com/office/powerpoint/2010/main" val="32275821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6160-5CB0-4599-8654-081EC51C5A77}"/>
              </a:ext>
            </a:extLst>
          </p:cNvPr>
          <p:cNvSpPr>
            <a:spLocks noGrp="1"/>
          </p:cNvSpPr>
          <p:nvPr>
            <p:ph type="title"/>
          </p:nvPr>
        </p:nvSpPr>
        <p:spPr>
          <a:xfrm>
            <a:off x="446087" y="332656"/>
            <a:ext cx="8251825" cy="698500"/>
          </a:xfrm>
        </p:spPr>
        <p:txBody>
          <a:bodyPr/>
          <a:lstStyle/>
          <a:p>
            <a:r>
              <a:rPr lang="en-GB" dirty="0"/>
              <a:t>Cultivation specifications of selected common forage grasses in Sub-Saharan Africa (2/2)</a:t>
            </a:r>
          </a:p>
        </p:txBody>
      </p:sp>
      <p:graphicFrame>
        <p:nvGraphicFramePr>
          <p:cNvPr id="5" name="Table 4">
            <a:extLst>
              <a:ext uri="{FF2B5EF4-FFF2-40B4-BE49-F238E27FC236}">
                <a16:creationId xmlns:a16="http://schemas.microsoft.com/office/drawing/2014/main" id="{254CB1DA-BD17-4A33-956B-E0E908D98757}"/>
              </a:ext>
            </a:extLst>
          </p:cNvPr>
          <p:cNvGraphicFramePr>
            <a:graphicFrameLocks noGrp="1"/>
          </p:cNvGraphicFramePr>
          <p:nvPr>
            <p:extLst>
              <p:ext uri="{D42A27DB-BD31-4B8C-83A1-F6EECF244321}">
                <p14:modId xmlns:p14="http://schemas.microsoft.com/office/powerpoint/2010/main" val="212502182"/>
              </p:ext>
            </p:extLst>
          </p:nvPr>
        </p:nvGraphicFramePr>
        <p:xfrm>
          <a:off x="208712" y="1196752"/>
          <a:ext cx="8726574" cy="5413529"/>
        </p:xfrm>
        <a:graphic>
          <a:graphicData uri="http://schemas.openxmlformats.org/drawingml/2006/table">
            <a:tbl>
              <a:tblPr firstRow="1" firstCol="1" bandRow="1"/>
              <a:tblGrid>
                <a:gridCol w="1811045">
                  <a:extLst>
                    <a:ext uri="{9D8B030D-6E8A-4147-A177-3AD203B41FA5}">
                      <a16:colId xmlns:a16="http://schemas.microsoft.com/office/drawing/2014/main" val="2569324740"/>
                    </a:ext>
                  </a:extLst>
                </a:gridCol>
                <a:gridCol w="950032">
                  <a:extLst>
                    <a:ext uri="{9D8B030D-6E8A-4147-A177-3AD203B41FA5}">
                      <a16:colId xmlns:a16="http://schemas.microsoft.com/office/drawing/2014/main" val="1312209071"/>
                    </a:ext>
                  </a:extLst>
                </a:gridCol>
                <a:gridCol w="950032">
                  <a:extLst>
                    <a:ext uri="{9D8B030D-6E8A-4147-A177-3AD203B41FA5}">
                      <a16:colId xmlns:a16="http://schemas.microsoft.com/office/drawing/2014/main" val="2290923416"/>
                    </a:ext>
                  </a:extLst>
                </a:gridCol>
                <a:gridCol w="950032">
                  <a:extLst>
                    <a:ext uri="{9D8B030D-6E8A-4147-A177-3AD203B41FA5}">
                      <a16:colId xmlns:a16="http://schemas.microsoft.com/office/drawing/2014/main" val="3244207012"/>
                    </a:ext>
                  </a:extLst>
                </a:gridCol>
                <a:gridCol w="950032">
                  <a:extLst>
                    <a:ext uri="{9D8B030D-6E8A-4147-A177-3AD203B41FA5}">
                      <a16:colId xmlns:a16="http://schemas.microsoft.com/office/drawing/2014/main" val="1280291058"/>
                    </a:ext>
                  </a:extLst>
                </a:gridCol>
                <a:gridCol w="120267">
                  <a:extLst>
                    <a:ext uri="{9D8B030D-6E8A-4147-A177-3AD203B41FA5}">
                      <a16:colId xmlns:a16="http://schemas.microsoft.com/office/drawing/2014/main" val="4291875640"/>
                    </a:ext>
                  </a:extLst>
                </a:gridCol>
                <a:gridCol w="893100">
                  <a:extLst>
                    <a:ext uri="{9D8B030D-6E8A-4147-A177-3AD203B41FA5}">
                      <a16:colId xmlns:a16="http://schemas.microsoft.com/office/drawing/2014/main" val="3850254456"/>
                    </a:ext>
                  </a:extLst>
                </a:gridCol>
                <a:gridCol w="1051017">
                  <a:extLst>
                    <a:ext uri="{9D8B030D-6E8A-4147-A177-3AD203B41FA5}">
                      <a16:colId xmlns:a16="http://schemas.microsoft.com/office/drawing/2014/main" val="1516021322"/>
                    </a:ext>
                  </a:extLst>
                </a:gridCol>
                <a:gridCol w="1051017">
                  <a:extLst>
                    <a:ext uri="{9D8B030D-6E8A-4147-A177-3AD203B41FA5}">
                      <a16:colId xmlns:a16="http://schemas.microsoft.com/office/drawing/2014/main" val="2986114772"/>
                    </a:ext>
                  </a:extLst>
                </a:gridCol>
              </a:tblGrid>
              <a:tr h="378936">
                <a:tc>
                  <a:txBody>
                    <a:bodyPr/>
                    <a:lstStyle/>
                    <a:p>
                      <a:pPr>
                        <a:lnSpc>
                          <a:spcPct val="107000"/>
                        </a:lnSpc>
                        <a:spcAft>
                          <a:spcPts val="0"/>
                        </a:spcAft>
                      </a:pPr>
                      <a:endParaRPr lang="en-GB" sz="1000" b="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Brachiaria</a:t>
                      </a:r>
                      <a:r>
                        <a:rPr lang="de-CH" sz="1000" b="1">
                          <a:solidFill>
                            <a:srgbClr val="000000"/>
                          </a:solidFill>
                          <a:effectLst/>
                          <a:latin typeface="+mn-lt"/>
                          <a:ea typeface="Times New Roman" panose="02020603050405020304" pitchFamily="18" charset="0"/>
                          <a:cs typeface="Calibri" panose="020F0502020204030204" pitchFamily="34" charset="0"/>
                        </a:rPr>
                        <a:t>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a:solidFill>
                            <a:srgbClr val="000000"/>
                          </a:solidFill>
                          <a:effectLst/>
                          <a:latin typeface="+mn-lt"/>
                          <a:ea typeface="Times New Roman" panose="02020603050405020304" pitchFamily="18" charset="0"/>
                          <a:cs typeface="Calibri" panose="020F0502020204030204" pitchFamily="34" charset="0"/>
                        </a:rPr>
                        <a:t>cv. </a:t>
                      </a:r>
                      <a:r>
                        <a:rPr lang="de-CH" sz="1000" b="1" err="1">
                          <a:solidFill>
                            <a:srgbClr val="000000"/>
                          </a:solidFill>
                          <a:effectLst/>
                          <a:latin typeface="+mn-lt"/>
                          <a:ea typeface="Times New Roman" panose="02020603050405020304" pitchFamily="18" charset="0"/>
                          <a:cs typeface="Calibri" panose="020F0502020204030204" pitchFamily="34" charset="0"/>
                        </a:rPr>
                        <a:t>Piata</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Brachiaria</a:t>
                      </a:r>
                      <a:r>
                        <a:rPr lang="de-CH" sz="1000" b="1">
                          <a:solidFill>
                            <a:srgbClr val="000000"/>
                          </a:solidFill>
                          <a:effectLst/>
                          <a:latin typeface="+mn-lt"/>
                          <a:ea typeface="Times New Roman" panose="02020603050405020304" pitchFamily="18" charset="0"/>
                          <a:cs typeface="Calibri" panose="020F0502020204030204" pitchFamily="34" charset="0"/>
                        </a:rPr>
                        <a:t> </a:t>
                      </a:r>
                      <a:br>
                        <a:rPr lang="de-CH" sz="1000" b="1">
                          <a:solidFill>
                            <a:srgbClr val="000000"/>
                          </a:solidFill>
                          <a:effectLst/>
                          <a:latin typeface="+mn-lt"/>
                          <a:ea typeface="Times New Roman" panose="02020603050405020304" pitchFamily="18" charset="0"/>
                          <a:cs typeface="Calibri" panose="020F0502020204030204" pitchFamily="34" charset="0"/>
                        </a:rPr>
                      </a:br>
                      <a:r>
                        <a:rPr lang="de-CH" sz="1000" b="1">
                          <a:solidFill>
                            <a:srgbClr val="000000"/>
                          </a:solidFill>
                          <a:effectLst/>
                          <a:latin typeface="+mn-lt"/>
                          <a:ea typeface="Times New Roman" panose="02020603050405020304" pitchFamily="18" charset="0"/>
                          <a:cs typeface="Calibri" panose="020F0502020204030204" pitchFamily="34" charset="0"/>
                        </a:rPr>
                        <a:t>cv. MG4</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Panicum max. cv. Mombasa</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2">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Panicum</a:t>
                      </a:r>
                      <a:r>
                        <a:rPr lang="de-CH" sz="1000" b="1">
                          <a:solidFill>
                            <a:srgbClr val="000000"/>
                          </a:solidFill>
                          <a:effectLst/>
                          <a:latin typeface="+mn-lt"/>
                          <a:ea typeface="Times New Roman" panose="02020603050405020304" pitchFamily="18" charset="0"/>
                          <a:cs typeface="Calibri" panose="020F0502020204030204" pitchFamily="34" charset="0"/>
                        </a:rPr>
                        <a:t> max. cv. </a:t>
                      </a:r>
                      <a:r>
                        <a:rPr lang="de-CH" sz="1000" b="1" err="1">
                          <a:solidFill>
                            <a:srgbClr val="000000"/>
                          </a:solidFill>
                          <a:effectLst/>
                          <a:latin typeface="+mn-lt"/>
                          <a:ea typeface="Times New Roman" panose="02020603050405020304" pitchFamily="18" charset="0"/>
                          <a:cs typeface="Calibri" panose="020F0502020204030204" pitchFamily="34" charset="0"/>
                        </a:rPr>
                        <a:t>Masai</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hMerge="1">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Brachiaria</a:t>
                      </a:r>
                      <a:r>
                        <a:rPr lang="de-CH" sz="1000" b="1">
                          <a:solidFill>
                            <a:srgbClr val="000000"/>
                          </a:solidFill>
                          <a:effectLst/>
                          <a:latin typeface="+mn-lt"/>
                          <a:ea typeface="Times New Roman" panose="02020603050405020304" pitchFamily="18" charset="0"/>
                          <a:cs typeface="Calibri" panose="020F0502020204030204" pitchFamily="34" charset="0"/>
                        </a:rPr>
                        <a:t> </a:t>
                      </a:r>
                      <a:r>
                        <a:rPr lang="de-CH" sz="1000" b="1" err="1">
                          <a:solidFill>
                            <a:srgbClr val="000000"/>
                          </a:solidFill>
                          <a:effectLst/>
                          <a:latin typeface="+mn-lt"/>
                          <a:ea typeface="Times New Roman" panose="02020603050405020304" pitchFamily="18" charset="0"/>
                          <a:cs typeface="Calibri" panose="020F0502020204030204" pitchFamily="34" charset="0"/>
                        </a:rPr>
                        <a:t>Nigropedata</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Brachiaria Nigropedata</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Crotolaria j. Sunn Hemp</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Cenchrus</a:t>
                      </a:r>
                      <a:r>
                        <a:rPr lang="de-CH" sz="1000" b="1">
                          <a:solidFill>
                            <a:srgbClr val="000000"/>
                          </a:solidFill>
                          <a:effectLst/>
                          <a:latin typeface="+mn-lt"/>
                          <a:ea typeface="Times New Roman" panose="02020603050405020304" pitchFamily="18" charset="0"/>
                          <a:cs typeface="Calibri" panose="020F0502020204030204" pitchFamily="34" charset="0"/>
                        </a:rPr>
                        <a:t> </a:t>
                      </a:r>
                      <a:r>
                        <a:rPr lang="de-CH" sz="1000" b="1" err="1">
                          <a:solidFill>
                            <a:srgbClr val="000000"/>
                          </a:solidFill>
                          <a:effectLst/>
                          <a:latin typeface="+mn-lt"/>
                          <a:ea typeface="Times New Roman" panose="02020603050405020304" pitchFamily="18" charset="0"/>
                          <a:cs typeface="Calibri" panose="020F0502020204030204" pitchFamily="34" charset="0"/>
                        </a:rPr>
                        <a:t>Ciliaris</a:t>
                      </a:r>
                      <a:endParaRPr lang="en-GB" sz="1000">
                        <a:effectLst/>
                        <a:latin typeface="+mn-lt"/>
                        <a:ea typeface="SimSun" panose="02010600030101010101" pitchFamily="2" charset="-122"/>
                        <a:cs typeface="Times New Roman" panose="02020603050405020304" pitchFamily="18" charset="0"/>
                      </a:endParaRPr>
                    </a:p>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a:t>
                      </a:r>
                      <a:r>
                        <a:rPr lang="de-CH" sz="1000" b="1" err="1">
                          <a:solidFill>
                            <a:srgbClr val="000000"/>
                          </a:solidFill>
                          <a:effectLst/>
                          <a:latin typeface="+mn-lt"/>
                          <a:ea typeface="Times New Roman" panose="02020603050405020304" pitchFamily="18" charset="0"/>
                          <a:cs typeface="Calibri" panose="020F0502020204030204" pitchFamily="34" charset="0"/>
                        </a:rPr>
                        <a:t>Buffelgrass</a:t>
                      </a:r>
                      <a:r>
                        <a:rPr lang="de-CH" sz="1000" b="1">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2468694617"/>
                  </a:ext>
                </a:extLst>
              </a:tr>
              <a:tr h="252000">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Palatability</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no 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excellent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 </a:t>
                      </a:r>
                      <a:r>
                        <a:rPr lang="de-CH" sz="1000" err="1">
                          <a:solidFill>
                            <a:srgbClr val="000000"/>
                          </a:solidFill>
                          <a:effectLst/>
                          <a:latin typeface="+mn-lt"/>
                          <a:ea typeface="Times New Roman" panose="02020603050405020304" pitchFamily="18" charset="0"/>
                          <a:cs typeface="Calibri" panose="020F0502020204030204" pitchFamily="34" charset="0"/>
                        </a:rPr>
                        <a:t>to</a:t>
                      </a:r>
                      <a:r>
                        <a:rPr lang="de-CH" sz="1000">
                          <a:solidFill>
                            <a:srgbClr val="000000"/>
                          </a:solidFill>
                          <a:effectLst/>
                          <a:latin typeface="+mn-lt"/>
                          <a:ea typeface="Times New Roman" panose="02020603050405020304" pitchFamily="18" charset="0"/>
                          <a:cs typeface="Calibri" panose="020F0502020204030204" pitchFamily="34" charset="0"/>
                        </a:rPr>
                        <a:t> 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80488539"/>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Digestibility (%)</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r>
                        <a:rPr lang="de-CH" sz="1000">
                          <a:solidFill>
                            <a:srgbClr val="000000"/>
                          </a:solidFill>
                          <a:effectLst/>
                          <a:latin typeface="+mn-lt"/>
                          <a:ea typeface="Times New Roman" panose="02020603050405020304" pitchFamily="18" charset="0"/>
                          <a:cs typeface="Calibri" panose="020F0502020204030204" pitchFamily="34" charset="0"/>
                        </a:rPr>
                        <a:t> (55-70 %)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r>
                        <a:rPr lang="de-CH" sz="1000">
                          <a:solidFill>
                            <a:srgbClr val="000000"/>
                          </a:solidFill>
                          <a:effectLst/>
                          <a:latin typeface="+mn-lt"/>
                          <a:ea typeface="Times New Roman" panose="02020603050405020304" pitchFamily="18" charset="0"/>
                          <a:cs typeface="Calibri" panose="020F0502020204030204" pitchFamily="34" charset="0"/>
                        </a:rPr>
                        <a:t> (55-70 %)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r>
                        <a:rPr lang="de-CH" sz="1000">
                          <a:solidFill>
                            <a:srgbClr val="000000"/>
                          </a:solidFill>
                          <a:effectLst/>
                          <a:latin typeface="+mn-lt"/>
                          <a:ea typeface="Times New Roman" panose="02020603050405020304" pitchFamily="18" charset="0"/>
                          <a:cs typeface="Calibri" panose="020F0502020204030204" pitchFamily="34" charset="0"/>
                        </a:rPr>
                        <a:t> (55-60 %)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no 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698693784"/>
                  </a:ext>
                </a:extLst>
              </a:tr>
              <a:tr h="250476">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Crude</a:t>
                      </a:r>
                      <a:r>
                        <a:rPr lang="de-CH" sz="1000" b="1">
                          <a:solidFill>
                            <a:srgbClr val="000000"/>
                          </a:solidFill>
                          <a:effectLst/>
                          <a:latin typeface="+mn-lt"/>
                          <a:ea typeface="Times New Roman" panose="02020603050405020304" pitchFamily="18" charset="0"/>
                          <a:cs typeface="Calibri" panose="020F0502020204030204" pitchFamily="34" charset="0"/>
                        </a:rPr>
                        <a:t> Protein potential (%)</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7-14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7-14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8-14 (14-16 on </a:t>
                      </a:r>
                      <a:r>
                        <a:rPr lang="de-CH" sz="1000" err="1">
                          <a:solidFill>
                            <a:srgbClr val="000000"/>
                          </a:solidFill>
                          <a:effectLst/>
                          <a:latin typeface="+mn-lt"/>
                          <a:ea typeface="Times New Roman" panose="02020603050405020304" pitchFamily="18" charset="0"/>
                          <a:cs typeface="Calibri" panose="020F0502020204030204" pitchFamily="34" charset="0"/>
                        </a:rPr>
                        <a:t>good</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soils</a:t>
                      </a:r>
                      <a:r>
                        <a:rPr lang="de-CH" sz="1000">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 ̶ 11</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12̶ 16 % (</a:t>
                      </a:r>
                      <a:r>
                        <a:rPr lang="de-CH" sz="1000" err="1">
                          <a:solidFill>
                            <a:srgbClr val="000000"/>
                          </a:solidFill>
                          <a:effectLst/>
                          <a:latin typeface="+mn-lt"/>
                          <a:ea typeface="Times New Roman" panose="02020603050405020304" pitchFamily="18" charset="0"/>
                          <a:cs typeface="Calibri" panose="020F0502020204030204" pitchFamily="34" charset="0"/>
                        </a:rPr>
                        <a:t>leaves</a:t>
                      </a:r>
                      <a:r>
                        <a:rPr lang="de-CH" sz="1000">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12-16 % (</a:t>
                      </a:r>
                      <a:r>
                        <a:rPr lang="de-CH" sz="1000" err="1">
                          <a:solidFill>
                            <a:srgbClr val="000000"/>
                          </a:solidFill>
                          <a:effectLst/>
                          <a:latin typeface="+mn-lt"/>
                          <a:ea typeface="Times New Roman" panose="02020603050405020304" pitchFamily="18" charset="0"/>
                          <a:cs typeface="Calibri" panose="020F0502020204030204" pitchFamily="34" charset="0"/>
                        </a:rPr>
                        <a:t>leaves</a:t>
                      </a:r>
                      <a:r>
                        <a:rPr lang="de-CH" sz="1000">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up</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to</a:t>
                      </a:r>
                      <a:r>
                        <a:rPr lang="de-CH" sz="1000">
                          <a:solidFill>
                            <a:srgbClr val="000000"/>
                          </a:solidFill>
                          <a:effectLst/>
                          <a:latin typeface="+mn-lt"/>
                          <a:ea typeface="Times New Roman" panose="02020603050405020304" pitchFamily="18" charset="0"/>
                          <a:cs typeface="Calibri" panose="020F0502020204030204" pitchFamily="34" charset="0"/>
                        </a:rPr>
                        <a:t> 10-15</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426332204"/>
                  </a:ext>
                </a:extLst>
              </a:tr>
              <a:tr h="250476">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Tolerance to water logging</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poor</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poor</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low</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moderate</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no 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poor</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moderate</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368355349"/>
                  </a:ext>
                </a:extLst>
              </a:tr>
              <a:tr h="250476">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Tolerance to drought</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good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100384026"/>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Min. </a:t>
                      </a:r>
                      <a:r>
                        <a:rPr lang="de-CH" sz="1000" b="1" err="1">
                          <a:solidFill>
                            <a:srgbClr val="000000"/>
                          </a:solidFill>
                          <a:effectLst/>
                          <a:latin typeface="+mn-lt"/>
                          <a:ea typeface="Times New Roman" panose="02020603050405020304" pitchFamily="18" charset="0"/>
                          <a:cs typeface="Calibri" panose="020F0502020204030204" pitchFamily="34" charset="0"/>
                        </a:rPr>
                        <a:t>water</a:t>
                      </a:r>
                      <a:r>
                        <a:rPr lang="de-CH" sz="1000" b="1">
                          <a:solidFill>
                            <a:srgbClr val="000000"/>
                          </a:solidFill>
                          <a:effectLst/>
                          <a:latin typeface="+mn-lt"/>
                          <a:ea typeface="Times New Roman" panose="02020603050405020304" pitchFamily="18" charset="0"/>
                          <a:cs typeface="Calibri" panose="020F0502020204030204" pitchFamily="34" charset="0"/>
                        </a:rPr>
                        <a:t> </a:t>
                      </a:r>
                      <a:r>
                        <a:rPr lang="de-CH" sz="1000" b="1" err="1">
                          <a:solidFill>
                            <a:srgbClr val="000000"/>
                          </a:solidFill>
                          <a:effectLst/>
                          <a:latin typeface="+mn-lt"/>
                          <a:ea typeface="Times New Roman" panose="02020603050405020304" pitchFamily="18" charset="0"/>
                          <a:cs typeface="Calibri" panose="020F0502020204030204" pitchFamily="34" charset="0"/>
                        </a:rPr>
                        <a:t>requirem</a:t>
                      </a:r>
                      <a:r>
                        <a:rPr lang="de-CH" sz="1000" b="1">
                          <a:solidFill>
                            <a:srgbClr val="000000"/>
                          </a:solidFill>
                          <a:effectLst/>
                          <a:latin typeface="+mn-lt"/>
                          <a:ea typeface="Times New Roman" panose="02020603050405020304" pitchFamily="18" charset="0"/>
                          <a:cs typeface="Calibri" panose="020F0502020204030204" pitchFamily="34" charset="0"/>
                        </a:rPr>
                        <a:t>. (mm)</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800 (</a:t>
                      </a:r>
                      <a:r>
                        <a:rPr lang="de-CH" sz="1000" err="1">
                          <a:solidFill>
                            <a:srgbClr val="000000"/>
                          </a:solidFill>
                          <a:effectLst/>
                          <a:latin typeface="+mn-lt"/>
                          <a:ea typeface="Times New Roman" panose="02020603050405020304" pitchFamily="18" charset="0"/>
                          <a:cs typeface="Calibri" panose="020F0502020204030204" pitchFamily="34" charset="0"/>
                        </a:rPr>
                        <a:t>or</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lower</a:t>
                      </a:r>
                      <a:r>
                        <a:rPr lang="de-CH" sz="1000">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 1000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700-1000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very</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low</a:t>
                      </a:r>
                      <a:r>
                        <a:rPr lang="de-CH" sz="1000">
                          <a:solidFill>
                            <a:srgbClr val="000000"/>
                          </a:solidFill>
                          <a:effectLst/>
                          <a:latin typeface="+mn-lt"/>
                          <a:ea typeface="Times New Roman" panose="02020603050405020304" pitchFamily="18" charset="0"/>
                          <a:cs typeface="Calibri" panose="020F0502020204030204" pitchFamily="34" charset="0"/>
                        </a:rPr>
                        <a:t>!</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700-1000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407029263"/>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Seed rate (kg/ha)</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4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3-4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50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varies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688505231"/>
                  </a:ext>
                </a:extLst>
              </a:tr>
              <a:tr h="252000">
                <a:tc>
                  <a:txBody>
                    <a:bodyPr/>
                    <a:lstStyle/>
                    <a:p>
                      <a:pPr>
                        <a:lnSpc>
                          <a:spcPct val="107000"/>
                        </a:lnSpc>
                        <a:spcAft>
                          <a:spcPts val="0"/>
                        </a:spcAft>
                      </a:pPr>
                      <a:r>
                        <a:rPr lang="en-GB" sz="1000" b="1">
                          <a:solidFill>
                            <a:srgbClr val="000000"/>
                          </a:solidFill>
                          <a:effectLst/>
                          <a:latin typeface="+mn-lt"/>
                          <a:ea typeface="Times New Roman" panose="02020603050405020304" pitchFamily="18" charset="0"/>
                          <a:cs typeface="Calibri" panose="020F0502020204030204" pitchFamily="34" charset="0"/>
                        </a:rPr>
                        <a:t>Spacing </a:t>
                      </a:r>
                      <a:br>
                        <a:rPr lang="en-GB" sz="1000" b="1">
                          <a:solidFill>
                            <a:srgbClr val="000000"/>
                          </a:solidFill>
                          <a:effectLst/>
                          <a:latin typeface="+mn-lt"/>
                          <a:ea typeface="Times New Roman" panose="02020603050405020304" pitchFamily="18" charset="0"/>
                          <a:cs typeface="Calibri" panose="020F0502020204030204" pitchFamily="34" charset="0"/>
                        </a:rPr>
                      </a:br>
                      <a:r>
                        <a:rPr lang="en-GB" sz="1000" b="1">
                          <a:solidFill>
                            <a:srgbClr val="000000"/>
                          </a:solidFill>
                          <a:effectLst/>
                          <a:latin typeface="+mn-lt"/>
                          <a:ea typeface="Times New Roman" panose="02020603050405020304" pitchFamily="18" charset="0"/>
                          <a:cs typeface="Calibri" panose="020F0502020204030204" pitchFamily="34" charset="0"/>
                        </a:rPr>
                        <a:t>(in lines and between lines)</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gridSpan="6">
                  <a:txBody>
                    <a:bodyPr/>
                    <a:lstStyle/>
                    <a:p>
                      <a:pPr algn="ctr">
                        <a:lnSpc>
                          <a:spcPct val="107000"/>
                        </a:lnSpc>
                        <a:spcAft>
                          <a:spcPts val="0"/>
                        </a:spcAft>
                      </a:pPr>
                      <a:r>
                        <a:rPr lang="en-GB" sz="1000">
                          <a:solidFill>
                            <a:srgbClr val="000000"/>
                          </a:solidFill>
                          <a:effectLst/>
                          <a:latin typeface="+mn-lt"/>
                          <a:ea typeface="Times New Roman" panose="02020603050405020304" pitchFamily="18" charset="0"/>
                          <a:cs typeface="Calibri" panose="020F0502020204030204" pitchFamily="34" charset="0"/>
                        </a:rPr>
                        <a:t>30 cm distance in the line and 45</a:t>
                      </a:r>
                      <a:r>
                        <a:rPr lang="de-CH" sz="1000">
                          <a:solidFill>
                            <a:srgbClr val="000000"/>
                          </a:solidFill>
                          <a:effectLst/>
                          <a:latin typeface="+mn-lt"/>
                          <a:ea typeface="Times New Roman" panose="02020603050405020304" pitchFamily="18" charset="0"/>
                          <a:cs typeface="Calibri" panose="020F0502020204030204" pitchFamily="34" charset="0"/>
                        </a:rPr>
                        <a:t>-</a:t>
                      </a:r>
                      <a:r>
                        <a:rPr lang="en-GB" sz="1000">
                          <a:solidFill>
                            <a:srgbClr val="000000"/>
                          </a:solidFill>
                          <a:effectLst/>
                          <a:latin typeface="+mn-lt"/>
                          <a:ea typeface="Times New Roman" panose="02020603050405020304" pitchFamily="18" charset="0"/>
                          <a:cs typeface="Calibri" panose="020F0502020204030204" pitchFamily="34" charset="0"/>
                        </a:rPr>
                        <a:t>50 cm between the lines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de-CH"/>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en-GB" sz="1000">
                          <a:solidFill>
                            <a:srgbClr val="000000"/>
                          </a:solidFill>
                          <a:effectLst/>
                          <a:latin typeface="+mn-lt"/>
                          <a:ea typeface="Times New Roman" panose="02020603050405020304" pitchFamily="18" charset="0"/>
                          <a:cs typeface="Calibri" panose="020F0502020204030204" pitchFamily="34" charset="0"/>
                        </a:rPr>
                        <a:t>10-12.5 cm hills; 40</a:t>
                      </a:r>
                      <a:r>
                        <a:rPr lang="de-CH" sz="1000">
                          <a:solidFill>
                            <a:srgbClr val="000000"/>
                          </a:solidFill>
                          <a:effectLst/>
                          <a:latin typeface="+mn-lt"/>
                          <a:ea typeface="Times New Roman" panose="02020603050405020304" pitchFamily="18" charset="0"/>
                          <a:cs typeface="Calibri" panose="020F0502020204030204" pitchFamily="34" charset="0"/>
                        </a:rPr>
                        <a:t>-</a:t>
                      </a:r>
                      <a:r>
                        <a:rPr lang="en-GB" sz="1000">
                          <a:solidFill>
                            <a:srgbClr val="000000"/>
                          </a:solidFill>
                          <a:effectLst/>
                          <a:latin typeface="+mn-lt"/>
                          <a:ea typeface="Times New Roman" panose="02020603050405020304" pitchFamily="18" charset="0"/>
                          <a:cs typeface="Calibri" panose="020F0502020204030204" pitchFamily="34" charset="0"/>
                        </a:rPr>
                        <a:t>50 cm between rows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en-GB" sz="1000">
                          <a:solidFill>
                            <a:srgbClr val="000000"/>
                          </a:solidFill>
                          <a:effectLst/>
                          <a:latin typeface="+mn-lt"/>
                          <a:ea typeface="Times New Roman" panose="02020603050405020304" pitchFamily="18" charset="0"/>
                          <a:cs typeface="Calibri" panose="020F0502020204030204" pitchFamily="34" charset="0"/>
                        </a:rPr>
                        <a:t>no 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103088401"/>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Germination </a:t>
                      </a:r>
                      <a:r>
                        <a:rPr lang="de-CH" sz="1000" b="1" err="1">
                          <a:solidFill>
                            <a:srgbClr val="000000"/>
                          </a:solidFill>
                          <a:effectLst/>
                          <a:latin typeface="+mn-lt"/>
                          <a:ea typeface="Times New Roman" panose="02020603050405020304" pitchFamily="18" charset="0"/>
                          <a:cs typeface="Calibri" panose="020F0502020204030204" pitchFamily="34" charset="0"/>
                        </a:rPr>
                        <a:t>days</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7-21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10-28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10-28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7-10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2239466916"/>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Days to first cut</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 90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 90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75-100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75-100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42-56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90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336014056"/>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Wet season</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25-45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25-45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25-30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446854"/>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Dry season</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60-70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60-70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40-45 </a:t>
                      </a:r>
                      <a:r>
                        <a:rPr lang="de-CH" sz="1000" err="1">
                          <a:solidFill>
                            <a:srgbClr val="000000"/>
                          </a:solidFill>
                          <a:effectLst/>
                          <a:latin typeface="+mn-lt"/>
                          <a:ea typeface="Times New Roman" panose="02020603050405020304" pitchFamily="18" charset="0"/>
                          <a:cs typeface="Calibri" panose="020F0502020204030204" pitchFamily="34" charset="0"/>
                        </a:rPr>
                        <a:t>days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287000647"/>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Plant height (cm)</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85-110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150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200 cm </a:t>
                      </a:r>
                      <a:br>
                        <a:rPr lang="de-CH" sz="1000">
                          <a:solidFill>
                            <a:srgbClr val="000000"/>
                          </a:solidFill>
                          <a:effectLst/>
                          <a:latin typeface="+mn-lt"/>
                          <a:ea typeface="Times New Roman" panose="02020603050405020304" pitchFamily="18" charset="0"/>
                          <a:cs typeface="Calibri" panose="020F0502020204030204" pitchFamily="34" charset="0"/>
                        </a:rPr>
                      </a:br>
                      <a:r>
                        <a:rPr lang="de-CH" sz="1000">
                          <a:solidFill>
                            <a:srgbClr val="000000"/>
                          </a:solidFill>
                          <a:effectLst/>
                          <a:latin typeface="+mn-lt"/>
                          <a:ea typeface="Times New Roman" panose="02020603050405020304" pitchFamily="18" charset="0"/>
                          <a:cs typeface="Calibri" panose="020F0502020204030204" pitchFamily="34" charset="0"/>
                        </a:rPr>
                        <a:t>(</a:t>
                      </a:r>
                      <a:r>
                        <a:rPr lang="de-CH" sz="1000" err="1">
                          <a:solidFill>
                            <a:srgbClr val="000000"/>
                          </a:solidFill>
                          <a:effectLst/>
                          <a:latin typeface="+mn-lt"/>
                          <a:ea typeface="Times New Roman" panose="02020603050405020304" pitchFamily="18" charset="0"/>
                          <a:cs typeface="Calibri" panose="020F0502020204030204" pitchFamily="34" charset="0"/>
                        </a:rPr>
                        <a:t>cut</a:t>
                      </a:r>
                      <a:r>
                        <a:rPr lang="de-CH" sz="1000">
                          <a:solidFill>
                            <a:srgbClr val="000000"/>
                          </a:solidFill>
                          <a:effectLst/>
                          <a:latin typeface="+mn-lt"/>
                          <a:ea typeface="Times New Roman" panose="02020603050405020304" pitchFamily="18" charset="0"/>
                          <a:cs typeface="Calibri" panose="020F0502020204030204" pitchFamily="34" charset="0"/>
                        </a:rPr>
                        <a:t> at 110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65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&lt;100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100-150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30-60 cm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4026154623"/>
                  </a:ext>
                </a:extLst>
              </a:tr>
              <a:tr h="379220">
                <a:tc>
                  <a:txBody>
                    <a:bodyPr/>
                    <a:lstStyle/>
                    <a:p>
                      <a:pPr>
                        <a:lnSpc>
                          <a:spcPct val="107000"/>
                        </a:lnSpc>
                        <a:spcAft>
                          <a:spcPts val="0"/>
                        </a:spcAft>
                      </a:pPr>
                      <a:r>
                        <a:rPr lang="en-GB" sz="1000" b="1">
                          <a:solidFill>
                            <a:srgbClr val="000000"/>
                          </a:solidFill>
                          <a:effectLst/>
                          <a:latin typeface="+mn-lt"/>
                          <a:ea typeface="Times New Roman" panose="02020603050405020304" pitchFamily="18" charset="0"/>
                          <a:cs typeface="Calibri" panose="020F0502020204030204" pitchFamily="34" charset="0"/>
                        </a:rPr>
                        <a:t>Prod. pot. on med. to fertile soils (pH 6.3) t DM/ha/</a:t>
                      </a:r>
                      <a:r>
                        <a:rPr lang="en-GB" sz="1000" b="1" err="1">
                          <a:solidFill>
                            <a:srgbClr val="000000"/>
                          </a:solidFill>
                          <a:effectLst/>
                          <a:latin typeface="+mn-lt"/>
                          <a:ea typeface="Times New Roman" panose="02020603050405020304" pitchFamily="18" charset="0"/>
                          <a:cs typeface="Calibri" panose="020F0502020204030204" pitchFamily="34" charset="0"/>
                        </a:rPr>
                        <a:t>yr</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&gt;18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&gt;35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&gt;15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5-10</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92803705"/>
                  </a:ext>
                </a:extLst>
              </a:tr>
              <a:tr h="367911">
                <a:tc>
                  <a:txBody>
                    <a:bodyPr/>
                    <a:lstStyle/>
                    <a:p>
                      <a:pPr>
                        <a:lnSpc>
                          <a:spcPct val="107000"/>
                        </a:lnSpc>
                        <a:spcAft>
                          <a:spcPts val="0"/>
                        </a:spcAft>
                      </a:pPr>
                      <a:r>
                        <a:rPr lang="en-GB" sz="1000" b="1">
                          <a:solidFill>
                            <a:srgbClr val="000000"/>
                          </a:solidFill>
                          <a:effectLst/>
                          <a:latin typeface="+mn-lt"/>
                          <a:ea typeface="Times New Roman" panose="02020603050405020304" pitchFamily="18" charset="0"/>
                          <a:cs typeface="Calibri" panose="020F0502020204030204" pitchFamily="34" charset="0"/>
                        </a:rPr>
                        <a:t>Prod. pot. on low fertile soils (pH 4.7)  t/DM/ha/</a:t>
                      </a:r>
                      <a:r>
                        <a:rPr lang="en-GB" sz="1000" b="1" err="1">
                          <a:solidFill>
                            <a:srgbClr val="000000"/>
                          </a:solidFill>
                          <a:effectLst/>
                          <a:latin typeface="+mn-lt"/>
                          <a:ea typeface="Times New Roman" panose="02020603050405020304" pitchFamily="18" charset="0"/>
                          <a:cs typeface="Calibri" panose="020F0502020204030204" pitchFamily="34" charset="0"/>
                        </a:rPr>
                        <a:t>yr</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&gt;10 t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&gt;25</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&gt;10 </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5-7</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706644411"/>
                  </a:ext>
                </a:extLst>
              </a:tr>
              <a:tr h="252000">
                <a:tc>
                  <a:txBody>
                    <a:bodyPr/>
                    <a:lstStyle/>
                    <a:p>
                      <a:pPr>
                        <a:lnSpc>
                          <a:spcPct val="107000"/>
                        </a:lnSpc>
                        <a:spcAft>
                          <a:spcPts val="0"/>
                        </a:spcAft>
                      </a:pPr>
                      <a:r>
                        <a:rPr lang="de-CH" sz="1000" b="1">
                          <a:solidFill>
                            <a:srgbClr val="000000"/>
                          </a:solidFill>
                          <a:effectLst/>
                          <a:latin typeface="+mn-lt"/>
                          <a:ea typeface="Times New Roman" panose="02020603050405020304" pitchFamily="18" charset="0"/>
                          <a:cs typeface="Calibri" panose="020F0502020204030204" pitchFamily="34" charset="0"/>
                        </a:rPr>
                        <a:t>Soil fertility requirements</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medium</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high, well drained soils!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low</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well drained soils!</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Not on </a:t>
                      </a:r>
                      <a:r>
                        <a:rPr lang="de-CH" sz="1000" err="1">
                          <a:solidFill>
                            <a:srgbClr val="000000"/>
                          </a:solidFill>
                          <a:effectLst/>
                          <a:latin typeface="+mn-lt"/>
                          <a:ea typeface="Times New Roman" panose="02020603050405020304" pitchFamily="18" charset="0"/>
                          <a:cs typeface="Calibri" panose="020F0502020204030204" pitchFamily="34" charset="0"/>
                        </a:rPr>
                        <a:t>sand</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1557175336"/>
                  </a:ext>
                </a:extLst>
              </a:tr>
              <a:tr h="252000">
                <a:tc>
                  <a:txBody>
                    <a:bodyPr/>
                    <a:lstStyle/>
                    <a:p>
                      <a:pPr>
                        <a:lnSpc>
                          <a:spcPct val="107000"/>
                        </a:lnSpc>
                        <a:spcAft>
                          <a:spcPts val="0"/>
                        </a:spcAft>
                      </a:pPr>
                      <a:r>
                        <a:rPr lang="de-CH" sz="1000" b="1" err="1">
                          <a:solidFill>
                            <a:srgbClr val="000000"/>
                          </a:solidFill>
                          <a:effectLst/>
                          <a:latin typeface="+mn-lt"/>
                          <a:ea typeface="Times New Roman" panose="02020603050405020304" pitchFamily="18" charset="0"/>
                          <a:cs typeface="Calibri" panose="020F0502020204030204" pitchFamily="34" charset="0"/>
                        </a:rPr>
                        <a:t>Soil</a:t>
                      </a:r>
                      <a:r>
                        <a:rPr lang="de-CH" sz="1000" b="1">
                          <a:solidFill>
                            <a:srgbClr val="000000"/>
                          </a:solidFill>
                          <a:effectLst/>
                          <a:latin typeface="+mn-lt"/>
                          <a:ea typeface="Times New Roman" panose="02020603050405020304" pitchFamily="18" charset="0"/>
                          <a:cs typeface="Calibri" panose="020F0502020204030204" pitchFamily="34" charset="0"/>
                        </a:rPr>
                        <a:t> pH</a:t>
                      </a:r>
                      <a:endParaRPr lang="en-GB" sz="1000" b="1">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4-8</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4-8</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gridSpan="2">
                  <a:txBody>
                    <a:bodyPr/>
                    <a:lstStyle/>
                    <a:p>
                      <a:pPr algn="ctr">
                        <a:lnSpc>
                          <a:spcPct val="107000"/>
                        </a:lnSpc>
                        <a:spcAft>
                          <a:spcPts val="0"/>
                        </a:spcAft>
                      </a:pPr>
                      <a:r>
                        <a:rPr lang="de-CH" sz="1000" err="1">
                          <a:solidFill>
                            <a:srgbClr val="000000"/>
                          </a:solidFill>
                          <a:effectLst/>
                          <a:latin typeface="+mn-lt"/>
                          <a:ea typeface="Times New Roman" panose="02020603050405020304" pitchFamily="18" charset="0"/>
                          <a:cs typeface="Calibri" panose="020F0502020204030204" pitchFamily="34" charset="0"/>
                        </a:rPr>
                        <a:t>no</a:t>
                      </a:r>
                      <a:r>
                        <a:rPr lang="de-CH" sz="1000">
                          <a:solidFill>
                            <a:srgbClr val="000000"/>
                          </a:solidFill>
                          <a:effectLst/>
                          <a:latin typeface="+mn-lt"/>
                          <a:ea typeface="Times New Roman" panose="02020603050405020304" pitchFamily="18" charset="0"/>
                          <a:cs typeface="Calibri" panose="020F0502020204030204" pitchFamily="34" charset="0"/>
                        </a:rPr>
                        <a:t> </a:t>
                      </a:r>
                      <a:r>
                        <a:rPr lang="de-CH" sz="1000" err="1">
                          <a:solidFill>
                            <a:srgbClr val="000000"/>
                          </a:solidFill>
                          <a:effectLst/>
                          <a:latin typeface="+mn-lt"/>
                          <a:ea typeface="Times New Roman" panose="02020603050405020304" pitchFamily="18" charset="0"/>
                          <a:cs typeface="Calibri" panose="020F0502020204030204" pitchFamily="34" charset="0"/>
                        </a:rPr>
                        <a:t>data</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hMerge="1">
                  <a:txBody>
                    <a:bodyPr/>
                    <a:lstStyle/>
                    <a:p>
                      <a:pPr algn="ctr">
                        <a:lnSpc>
                          <a:spcPct val="107000"/>
                        </a:lnSpc>
                        <a:spcAft>
                          <a:spcPts val="0"/>
                        </a:spcAft>
                      </a:pP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7-5.5</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tc>
                  <a:txBody>
                    <a:bodyPr/>
                    <a:lstStyle/>
                    <a:p>
                      <a:pPr algn="ctr">
                        <a:lnSpc>
                          <a:spcPct val="107000"/>
                        </a:lnSpc>
                        <a:spcAft>
                          <a:spcPts val="0"/>
                        </a:spcAft>
                      </a:pPr>
                      <a:r>
                        <a:rPr lang="de-CH" sz="1000">
                          <a:solidFill>
                            <a:srgbClr val="000000"/>
                          </a:solidFill>
                          <a:effectLst/>
                          <a:latin typeface="+mn-lt"/>
                          <a:ea typeface="Times New Roman" panose="02020603050405020304" pitchFamily="18" charset="0"/>
                          <a:cs typeface="Calibri" panose="020F0502020204030204" pitchFamily="34" charset="0"/>
                        </a:rPr>
                        <a:t>5.5-7.5</a:t>
                      </a:r>
                      <a:endParaRPr lang="en-GB" sz="1000">
                        <a:effectLst/>
                        <a:latin typeface="+mn-lt"/>
                        <a:ea typeface="SimSun" panose="02010600030101010101" pitchFamily="2" charset="-122"/>
                        <a:cs typeface="Times New Roman" panose="02020603050405020304" pitchFamily="18" charset="0"/>
                      </a:endParaRPr>
                    </a:p>
                  </a:txBody>
                  <a:tcPr marL="34564" marR="34564"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6EEEC"/>
                    </a:solidFill>
                  </a:tcPr>
                </a:tc>
                <a:extLst>
                  <a:ext uri="{0D108BD9-81ED-4DB2-BD59-A6C34878D82A}">
                    <a16:rowId xmlns:a16="http://schemas.microsoft.com/office/drawing/2014/main" val="3573027955"/>
                  </a:ext>
                </a:extLst>
              </a:tr>
            </a:tbl>
          </a:graphicData>
        </a:graphic>
      </p:graphicFrame>
    </p:spTree>
    <p:extLst>
      <p:ext uri="{BB962C8B-B14F-4D97-AF65-F5344CB8AC3E}">
        <p14:creationId xmlns:p14="http://schemas.microsoft.com/office/powerpoint/2010/main" val="4213319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Gerader Verbinder 72">
            <a:extLst>
              <a:ext uri="{FF2B5EF4-FFF2-40B4-BE49-F238E27FC236}">
                <a16:creationId xmlns:a16="http://schemas.microsoft.com/office/drawing/2014/main" id="{BD830837-CBBA-4022-9FF3-FD94A4BFDECE}"/>
              </a:ext>
            </a:extLst>
          </p:cNvPr>
          <p:cNvCxnSpPr>
            <a:cxnSpLocks/>
          </p:cNvCxnSpPr>
          <p:nvPr/>
        </p:nvCxnSpPr>
        <p:spPr bwMode="auto">
          <a:xfrm>
            <a:off x="2697087" y="2669220"/>
            <a:ext cx="0" cy="2354883"/>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55" name="Gerader Verbinder 54">
            <a:extLst>
              <a:ext uri="{FF2B5EF4-FFF2-40B4-BE49-F238E27FC236}">
                <a16:creationId xmlns:a16="http://schemas.microsoft.com/office/drawing/2014/main" id="{2DF72BB5-3679-4C0C-A4DD-4B6A413BF45D}"/>
              </a:ext>
            </a:extLst>
          </p:cNvPr>
          <p:cNvCxnSpPr>
            <a:cxnSpLocks/>
          </p:cNvCxnSpPr>
          <p:nvPr/>
        </p:nvCxnSpPr>
        <p:spPr bwMode="auto">
          <a:xfrm>
            <a:off x="4310711" y="1971074"/>
            <a:ext cx="0" cy="413284"/>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8" name="Gerader Verbinder 67">
            <a:extLst>
              <a:ext uri="{FF2B5EF4-FFF2-40B4-BE49-F238E27FC236}">
                <a16:creationId xmlns:a16="http://schemas.microsoft.com/office/drawing/2014/main" id="{A352B8E2-9A94-4E30-9CBA-2664C63666D3}"/>
              </a:ext>
            </a:extLst>
          </p:cNvPr>
          <p:cNvCxnSpPr>
            <a:cxnSpLocks/>
          </p:cNvCxnSpPr>
          <p:nvPr/>
        </p:nvCxnSpPr>
        <p:spPr bwMode="auto">
          <a:xfrm>
            <a:off x="6290874" y="2772034"/>
            <a:ext cx="0" cy="413284"/>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9" name="Gerader Verbinder 68">
            <a:extLst>
              <a:ext uri="{FF2B5EF4-FFF2-40B4-BE49-F238E27FC236}">
                <a16:creationId xmlns:a16="http://schemas.microsoft.com/office/drawing/2014/main" id="{8EB85D17-7D80-48A2-B496-753EAB1A95E5}"/>
              </a:ext>
            </a:extLst>
          </p:cNvPr>
          <p:cNvCxnSpPr>
            <a:cxnSpLocks/>
          </p:cNvCxnSpPr>
          <p:nvPr/>
        </p:nvCxnSpPr>
        <p:spPr bwMode="auto">
          <a:xfrm>
            <a:off x="7518574" y="3556261"/>
            <a:ext cx="2189" cy="670414"/>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71" name="Gerader Verbinder 70">
            <a:extLst>
              <a:ext uri="{FF2B5EF4-FFF2-40B4-BE49-F238E27FC236}">
                <a16:creationId xmlns:a16="http://schemas.microsoft.com/office/drawing/2014/main" id="{D370EB3C-90D9-41A1-8459-446D3CD9FFAD}"/>
              </a:ext>
            </a:extLst>
          </p:cNvPr>
          <p:cNvCxnSpPr>
            <a:cxnSpLocks/>
          </p:cNvCxnSpPr>
          <p:nvPr/>
        </p:nvCxnSpPr>
        <p:spPr bwMode="auto">
          <a:xfrm>
            <a:off x="4901969" y="3624888"/>
            <a:ext cx="0" cy="1291789"/>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75" name="Gerader Verbinder 74">
            <a:extLst>
              <a:ext uri="{FF2B5EF4-FFF2-40B4-BE49-F238E27FC236}">
                <a16:creationId xmlns:a16="http://schemas.microsoft.com/office/drawing/2014/main" id="{ED66B145-1D8F-4C4A-A21D-27F19AABB030}"/>
              </a:ext>
            </a:extLst>
          </p:cNvPr>
          <p:cNvCxnSpPr>
            <a:cxnSpLocks/>
          </p:cNvCxnSpPr>
          <p:nvPr/>
        </p:nvCxnSpPr>
        <p:spPr bwMode="auto">
          <a:xfrm>
            <a:off x="1359919" y="3622762"/>
            <a:ext cx="0" cy="684096"/>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56" name="Gerader Verbinder 55">
            <a:extLst>
              <a:ext uri="{FF2B5EF4-FFF2-40B4-BE49-F238E27FC236}">
                <a16:creationId xmlns:a16="http://schemas.microsoft.com/office/drawing/2014/main" id="{E1D49FDD-7F1E-4979-B225-B33B06CE49AE}"/>
              </a:ext>
            </a:extLst>
          </p:cNvPr>
          <p:cNvCxnSpPr>
            <a:cxnSpLocks/>
          </p:cNvCxnSpPr>
          <p:nvPr/>
        </p:nvCxnSpPr>
        <p:spPr bwMode="auto">
          <a:xfrm>
            <a:off x="2863457" y="2384358"/>
            <a:ext cx="304891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58" name="Gerader Verbinder 57">
            <a:extLst>
              <a:ext uri="{FF2B5EF4-FFF2-40B4-BE49-F238E27FC236}">
                <a16:creationId xmlns:a16="http://schemas.microsoft.com/office/drawing/2014/main" id="{96EB7710-3ED3-42FC-849C-31A1DA78A1A6}"/>
              </a:ext>
            </a:extLst>
          </p:cNvPr>
          <p:cNvCxnSpPr>
            <a:cxnSpLocks/>
          </p:cNvCxnSpPr>
          <p:nvPr/>
        </p:nvCxnSpPr>
        <p:spPr bwMode="auto">
          <a:xfrm>
            <a:off x="1462748" y="3248805"/>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0" name="Gerader Verbinder 59">
            <a:extLst>
              <a:ext uri="{FF2B5EF4-FFF2-40B4-BE49-F238E27FC236}">
                <a16:creationId xmlns:a16="http://schemas.microsoft.com/office/drawing/2014/main" id="{E712604C-7243-42C4-B6F9-6D8575B9A893}"/>
              </a:ext>
            </a:extLst>
          </p:cNvPr>
          <p:cNvCxnSpPr>
            <a:cxnSpLocks/>
          </p:cNvCxnSpPr>
          <p:nvPr/>
        </p:nvCxnSpPr>
        <p:spPr bwMode="auto">
          <a:xfrm>
            <a:off x="500658" y="4306858"/>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1" name="Gerader Verbinder 60">
            <a:extLst>
              <a:ext uri="{FF2B5EF4-FFF2-40B4-BE49-F238E27FC236}">
                <a16:creationId xmlns:a16="http://schemas.microsoft.com/office/drawing/2014/main" id="{9E1ACB00-A763-4E9B-9E82-15253FBB75E1}"/>
              </a:ext>
            </a:extLst>
          </p:cNvPr>
          <p:cNvCxnSpPr>
            <a:cxnSpLocks/>
          </p:cNvCxnSpPr>
          <p:nvPr/>
        </p:nvCxnSpPr>
        <p:spPr bwMode="auto">
          <a:xfrm>
            <a:off x="4180725" y="4222973"/>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2" name="Gerader Verbinder 61">
            <a:extLst>
              <a:ext uri="{FF2B5EF4-FFF2-40B4-BE49-F238E27FC236}">
                <a16:creationId xmlns:a16="http://schemas.microsoft.com/office/drawing/2014/main" id="{F765EBAD-8CAC-4E86-B049-5EF8251D424A}"/>
              </a:ext>
            </a:extLst>
          </p:cNvPr>
          <p:cNvCxnSpPr>
            <a:cxnSpLocks/>
          </p:cNvCxnSpPr>
          <p:nvPr/>
        </p:nvCxnSpPr>
        <p:spPr bwMode="auto">
          <a:xfrm>
            <a:off x="6973075" y="4222973"/>
            <a:ext cx="15430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cxnSp>
        <p:nvCxnSpPr>
          <p:cNvPr id="63" name="Gerader Verbinder 62">
            <a:extLst>
              <a:ext uri="{FF2B5EF4-FFF2-40B4-BE49-F238E27FC236}">
                <a16:creationId xmlns:a16="http://schemas.microsoft.com/office/drawing/2014/main" id="{49DB3604-274E-420A-83D7-054B818B0268}"/>
              </a:ext>
            </a:extLst>
          </p:cNvPr>
          <p:cNvCxnSpPr>
            <a:cxnSpLocks/>
          </p:cNvCxnSpPr>
          <p:nvPr/>
        </p:nvCxnSpPr>
        <p:spPr bwMode="auto">
          <a:xfrm>
            <a:off x="5224623" y="3174951"/>
            <a:ext cx="2095122" cy="0"/>
          </a:xfrm>
          <a:prstGeom prst="line">
            <a:avLst/>
          </a:prstGeom>
          <a:solidFill>
            <a:schemeClr val="accent1"/>
          </a:solidFill>
          <a:ln w="28575" cap="flat" cmpd="sng" algn="ctr">
            <a:solidFill>
              <a:schemeClr val="accent6"/>
            </a:solidFill>
            <a:prstDash val="solid"/>
            <a:round/>
            <a:headEnd type="none" w="sm" len="sm"/>
            <a:tailEnd type="none" w="sm" len="sm"/>
          </a:ln>
          <a:effectLst/>
        </p:spPr>
      </p:cxnSp>
      <p:sp>
        <p:nvSpPr>
          <p:cNvPr id="2" name="Title 1">
            <a:extLst>
              <a:ext uri="{FF2B5EF4-FFF2-40B4-BE49-F238E27FC236}">
                <a16:creationId xmlns:a16="http://schemas.microsoft.com/office/drawing/2014/main" id="{EDAB6911-C568-48B7-8ABF-DA0E2D5BD4DB}"/>
              </a:ext>
            </a:extLst>
          </p:cNvPr>
          <p:cNvSpPr>
            <a:spLocks noGrp="1"/>
          </p:cNvSpPr>
          <p:nvPr>
            <p:ph type="title"/>
          </p:nvPr>
        </p:nvSpPr>
        <p:spPr>
          <a:xfrm>
            <a:off x="500658" y="498252"/>
            <a:ext cx="8251825" cy="698500"/>
          </a:xfrm>
        </p:spPr>
        <p:txBody>
          <a:bodyPr/>
          <a:lstStyle/>
          <a:p>
            <a:r>
              <a:rPr lang="de-CH" err="1"/>
              <a:t>Cattle</a:t>
            </a:r>
            <a:r>
              <a:rPr lang="de-CH"/>
              <a:t> and </a:t>
            </a:r>
            <a:r>
              <a:rPr lang="de-CH" err="1"/>
              <a:t>small</a:t>
            </a:r>
            <a:r>
              <a:rPr lang="de-CH"/>
              <a:t> </a:t>
            </a:r>
            <a:r>
              <a:rPr lang="de-CH" err="1"/>
              <a:t>ruminant</a:t>
            </a:r>
            <a:r>
              <a:rPr lang="de-CH"/>
              <a:t> </a:t>
            </a:r>
            <a:r>
              <a:rPr lang="de-CH" err="1"/>
              <a:t>production</a:t>
            </a:r>
            <a:r>
              <a:rPr lang="de-CH"/>
              <a:t> </a:t>
            </a:r>
            <a:r>
              <a:rPr lang="de-CH" err="1"/>
              <a:t>systems</a:t>
            </a:r>
            <a:r>
              <a:rPr lang="de-CH"/>
              <a:t> in Sub-</a:t>
            </a:r>
            <a:r>
              <a:rPr lang="de-CH" err="1"/>
              <a:t>Saharan</a:t>
            </a:r>
            <a:r>
              <a:rPr lang="de-CH"/>
              <a:t> </a:t>
            </a:r>
            <a:r>
              <a:rPr lang="de-CH" err="1"/>
              <a:t>Africa</a:t>
            </a:r>
            <a:endParaRPr lang="en-GB"/>
          </a:p>
        </p:txBody>
      </p:sp>
      <p:sp>
        <p:nvSpPr>
          <p:cNvPr id="3" name="Textfeld 2">
            <a:extLst>
              <a:ext uri="{FF2B5EF4-FFF2-40B4-BE49-F238E27FC236}">
                <a16:creationId xmlns:a16="http://schemas.microsoft.com/office/drawing/2014/main" id="{366AA71E-AFF7-4CF4-A9B0-A5D23CACF4DB}"/>
              </a:ext>
            </a:extLst>
          </p:cNvPr>
          <p:cNvSpPr txBox="1"/>
          <p:nvPr/>
        </p:nvSpPr>
        <p:spPr>
          <a:xfrm>
            <a:off x="6702913" y="5661248"/>
            <a:ext cx="2037737" cy="246221"/>
          </a:xfrm>
          <a:prstGeom prst="rect">
            <a:avLst/>
          </a:prstGeom>
          <a:noFill/>
        </p:spPr>
        <p:txBody>
          <a:bodyPr wrap="none" rtlCol="0">
            <a:spAutoFit/>
          </a:bodyPr>
          <a:lstStyle/>
          <a:p>
            <a:r>
              <a:rPr lang="de-CH" sz="1000" b="0"/>
              <a:t>Source: Otte and </a:t>
            </a:r>
            <a:r>
              <a:rPr lang="de-CH" sz="1000" b="0" err="1"/>
              <a:t>Chilonda</a:t>
            </a:r>
            <a:r>
              <a:rPr lang="de-CH" sz="1000" b="0"/>
              <a:t>, 2003</a:t>
            </a:r>
          </a:p>
        </p:txBody>
      </p:sp>
      <p:grpSp>
        <p:nvGrpSpPr>
          <p:cNvPr id="41" name="Gruppieren 40">
            <a:extLst>
              <a:ext uri="{FF2B5EF4-FFF2-40B4-BE49-F238E27FC236}">
                <a16:creationId xmlns:a16="http://schemas.microsoft.com/office/drawing/2014/main" id="{20D69F3A-AD8B-46B1-BB57-DF2DC4073999}"/>
              </a:ext>
            </a:extLst>
          </p:cNvPr>
          <p:cNvGrpSpPr/>
          <p:nvPr/>
        </p:nvGrpSpPr>
        <p:grpSpPr>
          <a:xfrm>
            <a:off x="3514397" y="1367640"/>
            <a:ext cx="1656184" cy="953542"/>
            <a:chOff x="3277983" y="1412776"/>
            <a:chExt cx="1656184" cy="953542"/>
          </a:xfrm>
          <a:solidFill>
            <a:schemeClr val="bg1"/>
          </a:solidFill>
        </p:grpSpPr>
        <p:sp>
          <p:nvSpPr>
            <p:cNvPr id="6" name="Ellipse 5">
              <a:extLst>
                <a:ext uri="{FF2B5EF4-FFF2-40B4-BE49-F238E27FC236}">
                  <a16:creationId xmlns:a16="http://schemas.microsoft.com/office/drawing/2014/main" id="{2A715D77-4E04-4D09-89BB-5FABF2AF8241}"/>
                </a:ext>
              </a:extLst>
            </p:cNvPr>
            <p:cNvSpPr/>
            <p:nvPr/>
          </p:nvSpPr>
          <p:spPr bwMode="auto">
            <a:xfrm>
              <a:off x="3618458" y="1412776"/>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3" name="Textfeld 22">
              <a:extLst>
                <a:ext uri="{FF2B5EF4-FFF2-40B4-BE49-F238E27FC236}">
                  <a16:creationId xmlns:a16="http://schemas.microsoft.com/office/drawing/2014/main" id="{4618010C-88EF-4342-98FC-43ADF04277FF}"/>
                </a:ext>
              </a:extLst>
            </p:cNvPr>
            <p:cNvSpPr txBox="1"/>
            <p:nvPr/>
          </p:nvSpPr>
          <p:spPr>
            <a:xfrm>
              <a:off x="3277983" y="1620212"/>
              <a:ext cx="1656184" cy="538670"/>
            </a:xfrm>
            <a:prstGeom prst="rect">
              <a:avLst/>
            </a:prstGeom>
            <a:grpFill/>
          </p:spPr>
          <p:txBody>
            <a:bodyPr wrap="square" rtlCol="0">
              <a:spAutoFit/>
            </a:bodyPr>
            <a:lstStyle/>
            <a:p>
              <a:pPr algn="ctr"/>
              <a:r>
                <a:rPr lang="de-CH" sz="1400" err="1"/>
                <a:t>Cattle</a:t>
              </a:r>
              <a:r>
                <a:rPr lang="de-CH" sz="1400"/>
                <a:t> </a:t>
              </a:r>
              <a:r>
                <a:rPr lang="de-CH" sz="1400" err="1"/>
                <a:t>production</a:t>
              </a:r>
              <a:r>
                <a:rPr lang="de-CH" sz="1400"/>
                <a:t> </a:t>
              </a:r>
              <a:r>
                <a:rPr lang="de-CH" sz="1400" err="1"/>
                <a:t>systems</a:t>
              </a:r>
              <a:endParaRPr lang="de-CH" sz="1400"/>
            </a:p>
          </p:txBody>
        </p:sp>
      </p:grpSp>
      <p:grpSp>
        <p:nvGrpSpPr>
          <p:cNvPr id="39" name="Gruppieren 38">
            <a:extLst>
              <a:ext uri="{FF2B5EF4-FFF2-40B4-BE49-F238E27FC236}">
                <a16:creationId xmlns:a16="http://schemas.microsoft.com/office/drawing/2014/main" id="{25F48135-9B9D-40CC-B1C5-886CE14D4110}"/>
              </a:ext>
            </a:extLst>
          </p:cNvPr>
          <p:cNvGrpSpPr/>
          <p:nvPr/>
        </p:nvGrpSpPr>
        <p:grpSpPr>
          <a:xfrm>
            <a:off x="5523500" y="1827032"/>
            <a:ext cx="1656184" cy="953542"/>
            <a:chOff x="5073485" y="2092308"/>
            <a:chExt cx="1656184" cy="953542"/>
          </a:xfrm>
        </p:grpSpPr>
        <p:sp>
          <p:nvSpPr>
            <p:cNvPr id="8" name="Ellipse 7">
              <a:extLst>
                <a:ext uri="{FF2B5EF4-FFF2-40B4-BE49-F238E27FC236}">
                  <a16:creationId xmlns:a16="http://schemas.microsoft.com/office/drawing/2014/main" id="{EED71DEB-10D4-46CC-B649-54491C14D44A}"/>
                </a:ext>
              </a:extLst>
            </p:cNvPr>
            <p:cNvSpPr/>
            <p:nvPr/>
          </p:nvSpPr>
          <p:spPr bwMode="auto">
            <a:xfrm>
              <a:off x="5364088" y="2092308"/>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4" name="Textfeld 23">
              <a:extLst>
                <a:ext uri="{FF2B5EF4-FFF2-40B4-BE49-F238E27FC236}">
                  <a16:creationId xmlns:a16="http://schemas.microsoft.com/office/drawing/2014/main" id="{75D44A12-F33F-4720-A9AD-91585721676E}"/>
                </a:ext>
              </a:extLst>
            </p:cNvPr>
            <p:cNvSpPr txBox="1"/>
            <p:nvPr/>
          </p:nvSpPr>
          <p:spPr>
            <a:xfrm>
              <a:off x="5073485" y="2316506"/>
              <a:ext cx="1656184" cy="523220"/>
            </a:xfrm>
            <a:prstGeom prst="rect">
              <a:avLst/>
            </a:prstGeom>
            <a:solidFill>
              <a:schemeClr val="bg1"/>
            </a:solidFill>
          </p:spPr>
          <p:txBody>
            <a:bodyPr wrap="square" rtlCol="0">
              <a:spAutoFit/>
            </a:bodyPr>
            <a:lstStyle/>
            <a:p>
              <a:pPr algn="ctr"/>
              <a:r>
                <a:rPr lang="de-CH" sz="1400"/>
                <a:t>Mixed </a:t>
              </a:r>
              <a:r>
                <a:rPr lang="de-CH" sz="1400" err="1"/>
                <a:t>crop</a:t>
              </a:r>
              <a:r>
                <a:rPr lang="de-CH" sz="1400"/>
                <a:t>-livestock </a:t>
              </a:r>
              <a:r>
                <a:rPr lang="de-CH" sz="1400" err="1"/>
                <a:t>system</a:t>
              </a:r>
              <a:endParaRPr lang="de-CH" sz="1400"/>
            </a:p>
          </p:txBody>
        </p:sp>
      </p:grpSp>
      <p:grpSp>
        <p:nvGrpSpPr>
          <p:cNvPr id="40" name="Gruppieren 39">
            <a:extLst>
              <a:ext uri="{FF2B5EF4-FFF2-40B4-BE49-F238E27FC236}">
                <a16:creationId xmlns:a16="http://schemas.microsoft.com/office/drawing/2014/main" id="{EC8B90E3-866B-42CF-A893-315851E6D793}"/>
              </a:ext>
            </a:extLst>
          </p:cNvPr>
          <p:cNvGrpSpPr/>
          <p:nvPr/>
        </p:nvGrpSpPr>
        <p:grpSpPr>
          <a:xfrm>
            <a:off x="1835696" y="1890237"/>
            <a:ext cx="1656184" cy="953542"/>
            <a:chOff x="1307060" y="2092308"/>
            <a:chExt cx="1656184" cy="953542"/>
          </a:xfrm>
          <a:solidFill>
            <a:schemeClr val="bg1"/>
          </a:solidFill>
        </p:grpSpPr>
        <p:sp>
          <p:nvSpPr>
            <p:cNvPr id="7" name="Ellipse 6">
              <a:extLst>
                <a:ext uri="{FF2B5EF4-FFF2-40B4-BE49-F238E27FC236}">
                  <a16:creationId xmlns:a16="http://schemas.microsoft.com/office/drawing/2014/main" id="{8E9A89F8-91E1-4166-8C21-ECC221453721}"/>
                </a:ext>
              </a:extLst>
            </p:cNvPr>
            <p:cNvSpPr/>
            <p:nvPr/>
          </p:nvSpPr>
          <p:spPr bwMode="auto">
            <a:xfrm>
              <a:off x="1691680" y="2092308"/>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Textfeld 24">
              <a:extLst>
                <a:ext uri="{FF2B5EF4-FFF2-40B4-BE49-F238E27FC236}">
                  <a16:creationId xmlns:a16="http://schemas.microsoft.com/office/drawing/2014/main" id="{DC54620A-89A6-4B19-A4BF-58E983E34E61}"/>
                </a:ext>
              </a:extLst>
            </p:cNvPr>
            <p:cNvSpPr txBox="1"/>
            <p:nvPr/>
          </p:nvSpPr>
          <p:spPr>
            <a:xfrm>
              <a:off x="1307060" y="2324819"/>
              <a:ext cx="1656184" cy="523220"/>
            </a:xfrm>
            <a:prstGeom prst="rect">
              <a:avLst/>
            </a:prstGeom>
            <a:grpFill/>
          </p:spPr>
          <p:txBody>
            <a:bodyPr wrap="square" rtlCol="0">
              <a:spAutoFit/>
            </a:bodyPr>
            <a:lstStyle/>
            <a:p>
              <a:pPr algn="ctr"/>
              <a:r>
                <a:rPr lang="de-CH" sz="1400" err="1"/>
                <a:t>Grassland-based</a:t>
              </a:r>
              <a:r>
                <a:rPr lang="de-CH" sz="1400"/>
                <a:t> </a:t>
              </a:r>
              <a:r>
                <a:rPr lang="de-CH" sz="1400" err="1"/>
                <a:t>system</a:t>
              </a:r>
              <a:endParaRPr lang="de-CH" sz="1400"/>
            </a:p>
          </p:txBody>
        </p:sp>
      </p:grpSp>
      <p:grpSp>
        <p:nvGrpSpPr>
          <p:cNvPr id="43" name="Gruppieren 42">
            <a:extLst>
              <a:ext uri="{FF2B5EF4-FFF2-40B4-BE49-F238E27FC236}">
                <a16:creationId xmlns:a16="http://schemas.microsoft.com/office/drawing/2014/main" id="{2AA793EE-560F-4D68-BBFF-1A216CB53AAA}"/>
              </a:ext>
            </a:extLst>
          </p:cNvPr>
          <p:cNvGrpSpPr/>
          <p:nvPr/>
        </p:nvGrpSpPr>
        <p:grpSpPr>
          <a:xfrm>
            <a:off x="820767" y="2772034"/>
            <a:ext cx="1026053" cy="953542"/>
            <a:chOff x="769150" y="3140968"/>
            <a:chExt cx="1026053" cy="953542"/>
          </a:xfrm>
          <a:solidFill>
            <a:schemeClr val="bg1"/>
          </a:solidFill>
        </p:grpSpPr>
        <p:sp>
          <p:nvSpPr>
            <p:cNvPr id="17" name="Ellipse 16">
              <a:extLst>
                <a:ext uri="{FF2B5EF4-FFF2-40B4-BE49-F238E27FC236}">
                  <a16:creationId xmlns:a16="http://schemas.microsoft.com/office/drawing/2014/main" id="{22849CCF-FEB7-4730-A906-E26CB34EF2B3}"/>
                </a:ext>
              </a:extLst>
            </p:cNvPr>
            <p:cNvSpPr/>
            <p:nvPr/>
          </p:nvSpPr>
          <p:spPr bwMode="auto">
            <a:xfrm>
              <a:off x="815500" y="3140968"/>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6" name="Textfeld 25">
              <a:extLst>
                <a:ext uri="{FF2B5EF4-FFF2-40B4-BE49-F238E27FC236}">
                  <a16:creationId xmlns:a16="http://schemas.microsoft.com/office/drawing/2014/main" id="{5DA7145E-5843-408B-99BB-CFC4FDE0B84F}"/>
                </a:ext>
              </a:extLst>
            </p:cNvPr>
            <p:cNvSpPr txBox="1"/>
            <p:nvPr/>
          </p:nvSpPr>
          <p:spPr>
            <a:xfrm>
              <a:off x="769150" y="3342315"/>
              <a:ext cx="1026053" cy="523220"/>
            </a:xfrm>
            <a:prstGeom prst="rect">
              <a:avLst/>
            </a:prstGeom>
            <a:grpFill/>
          </p:spPr>
          <p:txBody>
            <a:bodyPr wrap="square" rtlCol="0">
              <a:spAutoFit/>
            </a:bodyPr>
            <a:lstStyle/>
            <a:p>
              <a:pPr algn="ctr"/>
              <a:r>
                <a:rPr lang="de-CH" sz="1400"/>
                <a:t>Pastoral</a:t>
              </a:r>
            </a:p>
            <a:p>
              <a:pPr algn="ctr"/>
              <a:r>
                <a:rPr lang="de-CH" sz="1400" err="1"/>
                <a:t>system</a:t>
              </a:r>
              <a:endParaRPr lang="de-CH" sz="1400"/>
            </a:p>
          </p:txBody>
        </p:sp>
      </p:grpSp>
      <p:grpSp>
        <p:nvGrpSpPr>
          <p:cNvPr id="42" name="Gruppieren 41">
            <a:extLst>
              <a:ext uri="{FF2B5EF4-FFF2-40B4-BE49-F238E27FC236}">
                <a16:creationId xmlns:a16="http://schemas.microsoft.com/office/drawing/2014/main" id="{5A62BEE0-B91D-4144-B070-94FD3DDC9EF4}"/>
              </a:ext>
            </a:extLst>
          </p:cNvPr>
          <p:cNvGrpSpPr/>
          <p:nvPr/>
        </p:nvGrpSpPr>
        <p:grpSpPr>
          <a:xfrm>
            <a:off x="2645507" y="2772034"/>
            <a:ext cx="1356569" cy="953542"/>
            <a:chOff x="2343641" y="3140968"/>
            <a:chExt cx="1356569" cy="953542"/>
          </a:xfrm>
        </p:grpSpPr>
        <p:sp>
          <p:nvSpPr>
            <p:cNvPr id="16" name="Ellipse 15">
              <a:extLst>
                <a:ext uri="{FF2B5EF4-FFF2-40B4-BE49-F238E27FC236}">
                  <a16:creationId xmlns:a16="http://schemas.microsoft.com/office/drawing/2014/main" id="{E9E11CE1-7B7B-49F8-9D2F-09D680B54B26}"/>
                </a:ext>
              </a:extLst>
            </p:cNvPr>
            <p:cNvSpPr/>
            <p:nvPr/>
          </p:nvSpPr>
          <p:spPr bwMode="auto">
            <a:xfrm>
              <a:off x="2574627" y="3140968"/>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7" name="Textfeld 26">
              <a:extLst>
                <a:ext uri="{FF2B5EF4-FFF2-40B4-BE49-F238E27FC236}">
                  <a16:creationId xmlns:a16="http://schemas.microsoft.com/office/drawing/2014/main" id="{EAD7B22F-60E9-4905-8B9D-5A7A4CEB6C9F}"/>
                </a:ext>
              </a:extLst>
            </p:cNvPr>
            <p:cNvSpPr txBox="1"/>
            <p:nvPr/>
          </p:nvSpPr>
          <p:spPr>
            <a:xfrm>
              <a:off x="2343641" y="3365451"/>
              <a:ext cx="1356569" cy="523220"/>
            </a:xfrm>
            <a:prstGeom prst="rect">
              <a:avLst/>
            </a:prstGeom>
            <a:solidFill>
              <a:schemeClr val="bg1"/>
            </a:solidFill>
          </p:spPr>
          <p:txBody>
            <a:bodyPr wrap="square" rtlCol="0">
              <a:spAutoFit/>
            </a:bodyPr>
            <a:lstStyle/>
            <a:p>
              <a:pPr algn="ctr"/>
              <a:r>
                <a:rPr lang="de-CH" sz="1400"/>
                <a:t>Agropastoral </a:t>
              </a:r>
              <a:r>
                <a:rPr lang="de-CH" sz="1400" err="1"/>
                <a:t>system</a:t>
              </a:r>
              <a:endParaRPr lang="de-CH" sz="1400"/>
            </a:p>
          </p:txBody>
        </p:sp>
      </p:grpSp>
      <p:grpSp>
        <p:nvGrpSpPr>
          <p:cNvPr id="44" name="Gruppieren 43">
            <a:extLst>
              <a:ext uri="{FF2B5EF4-FFF2-40B4-BE49-F238E27FC236}">
                <a16:creationId xmlns:a16="http://schemas.microsoft.com/office/drawing/2014/main" id="{CA4F1F89-5D1B-4B75-B6F3-EB51CB06C11D}"/>
              </a:ext>
            </a:extLst>
          </p:cNvPr>
          <p:cNvGrpSpPr/>
          <p:nvPr/>
        </p:nvGrpSpPr>
        <p:grpSpPr>
          <a:xfrm>
            <a:off x="4387913" y="2753071"/>
            <a:ext cx="1029669" cy="953542"/>
            <a:chOff x="4177713" y="3126227"/>
            <a:chExt cx="1029669" cy="953542"/>
          </a:xfrm>
          <a:solidFill>
            <a:schemeClr val="bg1"/>
          </a:solidFill>
        </p:grpSpPr>
        <p:sp>
          <p:nvSpPr>
            <p:cNvPr id="15" name="Ellipse 14">
              <a:extLst>
                <a:ext uri="{FF2B5EF4-FFF2-40B4-BE49-F238E27FC236}">
                  <a16:creationId xmlns:a16="http://schemas.microsoft.com/office/drawing/2014/main" id="{4E36D997-66D0-4843-84EE-3D82B2212BA9}"/>
                </a:ext>
              </a:extLst>
            </p:cNvPr>
            <p:cNvSpPr/>
            <p:nvPr/>
          </p:nvSpPr>
          <p:spPr bwMode="auto">
            <a:xfrm>
              <a:off x="4211960" y="3126227"/>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8" name="Textfeld 27">
              <a:extLst>
                <a:ext uri="{FF2B5EF4-FFF2-40B4-BE49-F238E27FC236}">
                  <a16:creationId xmlns:a16="http://schemas.microsoft.com/office/drawing/2014/main" id="{6DA9CBE5-6481-4E3C-A41B-4391A8EB285E}"/>
                </a:ext>
              </a:extLst>
            </p:cNvPr>
            <p:cNvSpPr txBox="1"/>
            <p:nvPr/>
          </p:nvSpPr>
          <p:spPr>
            <a:xfrm>
              <a:off x="4177713" y="3229953"/>
              <a:ext cx="1029669" cy="738664"/>
            </a:xfrm>
            <a:prstGeom prst="rect">
              <a:avLst/>
            </a:prstGeom>
            <a:grpFill/>
          </p:spPr>
          <p:txBody>
            <a:bodyPr wrap="square" rtlCol="0">
              <a:spAutoFit/>
            </a:bodyPr>
            <a:lstStyle/>
            <a:p>
              <a:pPr algn="ctr"/>
              <a:r>
                <a:rPr lang="de-CH" sz="1400"/>
                <a:t>Tropical </a:t>
              </a:r>
              <a:r>
                <a:rPr lang="de-CH" sz="1400" err="1"/>
                <a:t>lowland</a:t>
              </a:r>
              <a:r>
                <a:rPr lang="de-CH" sz="1400"/>
                <a:t> </a:t>
              </a:r>
              <a:r>
                <a:rPr lang="de-CH" sz="1400" err="1"/>
                <a:t>system</a:t>
              </a:r>
              <a:endParaRPr lang="de-CH" sz="1400"/>
            </a:p>
          </p:txBody>
        </p:sp>
      </p:grpSp>
      <p:grpSp>
        <p:nvGrpSpPr>
          <p:cNvPr id="45" name="Gruppieren 44">
            <a:extLst>
              <a:ext uri="{FF2B5EF4-FFF2-40B4-BE49-F238E27FC236}">
                <a16:creationId xmlns:a16="http://schemas.microsoft.com/office/drawing/2014/main" id="{EC1C801E-3397-4292-B246-788A36E9377D}"/>
              </a:ext>
            </a:extLst>
          </p:cNvPr>
          <p:cNvGrpSpPr/>
          <p:nvPr/>
        </p:nvGrpSpPr>
        <p:grpSpPr>
          <a:xfrm>
            <a:off x="7003739" y="2680201"/>
            <a:ext cx="1029669" cy="953542"/>
            <a:chOff x="7195619" y="3140968"/>
            <a:chExt cx="1029669" cy="953542"/>
          </a:xfrm>
          <a:solidFill>
            <a:schemeClr val="bg1"/>
          </a:solidFill>
        </p:grpSpPr>
        <p:sp>
          <p:nvSpPr>
            <p:cNvPr id="9" name="Ellipse 8">
              <a:extLst>
                <a:ext uri="{FF2B5EF4-FFF2-40B4-BE49-F238E27FC236}">
                  <a16:creationId xmlns:a16="http://schemas.microsoft.com/office/drawing/2014/main" id="{ED5AED7D-7A6E-46AD-8FC7-D1CE5206A1F0}"/>
                </a:ext>
              </a:extLst>
            </p:cNvPr>
            <p:cNvSpPr/>
            <p:nvPr/>
          </p:nvSpPr>
          <p:spPr bwMode="auto">
            <a:xfrm>
              <a:off x="7245010" y="3140968"/>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9" name="Textfeld 28">
              <a:extLst>
                <a:ext uri="{FF2B5EF4-FFF2-40B4-BE49-F238E27FC236}">
                  <a16:creationId xmlns:a16="http://schemas.microsoft.com/office/drawing/2014/main" id="{DAEFCA8D-13B7-4599-8EB8-9DD942CE015C}"/>
                </a:ext>
              </a:extLst>
            </p:cNvPr>
            <p:cNvSpPr txBox="1"/>
            <p:nvPr/>
          </p:nvSpPr>
          <p:spPr>
            <a:xfrm>
              <a:off x="7195619" y="3286567"/>
              <a:ext cx="1029669" cy="738664"/>
            </a:xfrm>
            <a:prstGeom prst="rect">
              <a:avLst/>
            </a:prstGeom>
            <a:grpFill/>
          </p:spPr>
          <p:txBody>
            <a:bodyPr wrap="square" rtlCol="0">
              <a:spAutoFit/>
            </a:bodyPr>
            <a:lstStyle/>
            <a:p>
              <a:pPr algn="ctr"/>
              <a:r>
                <a:rPr lang="de-CH" sz="1400"/>
                <a:t>Tropical </a:t>
              </a:r>
              <a:r>
                <a:rPr lang="de-CH" sz="1400" err="1"/>
                <a:t>highland</a:t>
              </a:r>
              <a:r>
                <a:rPr lang="de-CH" sz="1400"/>
                <a:t> </a:t>
              </a:r>
              <a:r>
                <a:rPr lang="de-CH" sz="1400" err="1"/>
                <a:t>system</a:t>
              </a:r>
              <a:endParaRPr lang="de-CH" sz="1400"/>
            </a:p>
          </p:txBody>
        </p:sp>
      </p:grpSp>
      <p:grpSp>
        <p:nvGrpSpPr>
          <p:cNvPr id="49" name="Gruppieren 48">
            <a:extLst>
              <a:ext uri="{FF2B5EF4-FFF2-40B4-BE49-F238E27FC236}">
                <a16:creationId xmlns:a16="http://schemas.microsoft.com/office/drawing/2014/main" id="{6A8218A0-89C3-4894-BCEC-59F7E9E06BB4}"/>
              </a:ext>
            </a:extLst>
          </p:cNvPr>
          <p:cNvGrpSpPr/>
          <p:nvPr/>
        </p:nvGrpSpPr>
        <p:grpSpPr>
          <a:xfrm>
            <a:off x="7610192" y="3708118"/>
            <a:ext cx="1201735" cy="953542"/>
            <a:chOff x="7832570" y="4350820"/>
            <a:chExt cx="1201735" cy="953542"/>
          </a:xfrm>
        </p:grpSpPr>
        <p:sp>
          <p:nvSpPr>
            <p:cNvPr id="10" name="Ellipse 9">
              <a:extLst>
                <a:ext uri="{FF2B5EF4-FFF2-40B4-BE49-F238E27FC236}">
                  <a16:creationId xmlns:a16="http://schemas.microsoft.com/office/drawing/2014/main" id="{29A9AA24-5B2B-4F4A-A2B5-3AA5DC8680DC}"/>
                </a:ext>
              </a:extLst>
            </p:cNvPr>
            <p:cNvSpPr/>
            <p:nvPr/>
          </p:nvSpPr>
          <p:spPr bwMode="auto">
            <a:xfrm>
              <a:off x="7956376"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0" name="Textfeld 29">
              <a:extLst>
                <a:ext uri="{FF2B5EF4-FFF2-40B4-BE49-F238E27FC236}">
                  <a16:creationId xmlns:a16="http://schemas.microsoft.com/office/drawing/2014/main" id="{00DDDDDD-5042-409F-B39D-067E4BED62F0}"/>
                </a:ext>
              </a:extLst>
            </p:cNvPr>
            <p:cNvSpPr txBox="1"/>
            <p:nvPr/>
          </p:nvSpPr>
          <p:spPr>
            <a:xfrm>
              <a:off x="7832570" y="4531572"/>
              <a:ext cx="1201735" cy="523220"/>
            </a:xfrm>
            <a:prstGeom prst="rect">
              <a:avLst/>
            </a:prstGeom>
            <a:solidFill>
              <a:schemeClr val="bg1"/>
            </a:solidFill>
          </p:spPr>
          <p:txBody>
            <a:bodyPr wrap="square" rtlCol="0">
              <a:spAutoFit/>
            </a:bodyPr>
            <a:lstStyle/>
            <a:p>
              <a:pPr algn="ctr"/>
              <a:r>
                <a:rPr lang="de-CH" sz="1400" err="1"/>
                <a:t>Smallholder</a:t>
              </a:r>
              <a:r>
                <a:rPr lang="de-CH" sz="1400"/>
                <a:t> </a:t>
              </a:r>
              <a:r>
                <a:rPr lang="de-CH" sz="1400" err="1"/>
                <a:t>dairy</a:t>
              </a:r>
              <a:r>
                <a:rPr lang="de-CH" sz="1400"/>
                <a:t> (milk)</a:t>
              </a:r>
            </a:p>
          </p:txBody>
        </p:sp>
      </p:grpSp>
      <p:grpSp>
        <p:nvGrpSpPr>
          <p:cNvPr id="48" name="Gruppieren 47">
            <a:extLst>
              <a:ext uri="{FF2B5EF4-FFF2-40B4-BE49-F238E27FC236}">
                <a16:creationId xmlns:a16="http://schemas.microsoft.com/office/drawing/2014/main" id="{43AFD7E4-9E57-4B2F-B530-C70B2149B235}"/>
              </a:ext>
            </a:extLst>
          </p:cNvPr>
          <p:cNvGrpSpPr/>
          <p:nvPr/>
        </p:nvGrpSpPr>
        <p:grpSpPr>
          <a:xfrm>
            <a:off x="6228184" y="3746202"/>
            <a:ext cx="1201735" cy="953542"/>
            <a:chOff x="6102870" y="4350820"/>
            <a:chExt cx="1201735" cy="953542"/>
          </a:xfrm>
        </p:grpSpPr>
        <p:sp>
          <p:nvSpPr>
            <p:cNvPr id="11" name="Ellipse 10">
              <a:extLst>
                <a:ext uri="{FF2B5EF4-FFF2-40B4-BE49-F238E27FC236}">
                  <a16:creationId xmlns:a16="http://schemas.microsoft.com/office/drawing/2014/main" id="{0479ACAB-1737-4BBF-A1E8-4ED0390A340E}"/>
                </a:ext>
              </a:extLst>
            </p:cNvPr>
            <p:cNvSpPr/>
            <p:nvPr/>
          </p:nvSpPr>
          <p:spPr bwMode="auto">
            <a:xfrm>
              <a:off x="6226142"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1" name="Textfeld 30">
              <a:extLst>
                <a:ext uri="{FF2B5EF4-FFF2-40B4-BE49-F238E27FC236}">
                  <a16:creationId xmlns:a16="http://schemas.microsoft.com/office/drawing/2014/main" id="{38E11289-2811-4775-8418-FDF2D849CEB3}"/>
                </a:ext>
              </a:extLst>
            </p:cNvPr>
            <p:cNvSpPr txBox="1"/>
            <p:nvPr/>
          </p:nvSpPr>
          <p:spPr>
            <a:xfrm>
              <a:off x="6102870" y="4467909"/>
              <a:ext cx="1201735" cy="738664"/>
            </a:xfrm>
            <a:prstGeom prst="rect">
              <a:avLst/>
            </a:prstGeom>
            <a:solidFill>
              <a:schemeClr val="bg1"/>
            </a:solidFill>
          </p:spPr>
          <p:txBody>
            <a:bodyPr wrap="square" rtlCol="0">
              <a:spAutoFit/>
            </a:bodyPr>
            <a:lstStyle/>
            <a:p>
              <a:pPr algn="ctr"/>
              <a:r>
                <a:rPr lang="de-CH" sz="1400"/>
                <a:t>Mixed </a:t>
              </a:r>
              <a:r>
                <a:rPr lang="de-CH" sz="1400" err="1"/>
                <a:t>highland</a:t>
              </a:r>
              <a:r>
                <a:rPr lang="de-CH" sz="1400"/>
                <a:t> </a:t>
              </a:r>
              <a:r>
                <a:rPr lang="de-CH" sz="1400" err="1"/>
                <a:t>system</a:t>
              </a:r>
              <a:endParaRPr lang="de-CH" sz="1400"/>
            </a:p>
          </p:txBody>
        </p:sp>
      </p:grpSp>
      <p:grpSp>
        <p:nvGrpSpPr>
          <p:cNvPr id="47" name="Gruppieren 46">
            <a:extLst>
              <a:ext uri="{FF2B5EF4-FFF2-40B4-BE49-F238E27FC236}">
                <a16:creationId xmlns:a16="http://schemas.microsoft.com/office/drawing/2014/main" id="{85421392-92B1-4A25-BE03-9F8D1D4F191E}"/>
              </a:ext>
            </a:extLst>
          </p:cNvPr>
          <p:cNvGrpSpPr/>
          <p:nvPr/>
        </p:nvGrpSpPr>
        <p:grpSpPr>
          <a:xfrm>
            <a:off x="5087745" y="3746202"/>
            <a:ext cx="1105883" cy="953542"/>
            <a:chOff x="4842615" y="4350820"/>
            <a:chExt cx="1105883" cy="953542"/>
          </a:xfrm>
        </p:grpSpPr>
        <p:sp>
          <p:nvSpPr>
            <p:cNvPr id="12" name="Ellipse 11">
              <a:extLst>
                <a:ext uri="{FF2B5EF4-FFF2-40B4-BE49-F238E27FC236}">
                  <a16:creationId xmlns:a16="http://schemas.microsoft.com/office/drawing/2014/main" id="{895D510B-30E3-494A-9AA6-01C6C1BF7576}"/>
                </a:ext>
              </a:extLst>
            </p:cNvPr>
            <p:cNvSpPr/>
            <p:nvPr/>
          </p:nvSpPr>
          <p:spPr bwMode="auto">
            <a:xfrm>
              <a:off x="4887317"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2" name="Textfeld 31">
              <a:extLst>
                <a:ext uri="{FF2B5EF4-FFF2-40B4-BE49-F238E27FC236}">
                  <a16:creationId xmlns:a16="http://schemas.microsoft.com/office/drawing/2014/main" id="{50D8B94B-CD77-42BA-B6D9-A9018E511F67}"/>
                </a:ext>
              </a:extLst>
            </p:cNvPr>
            <p:cNvSpPr txBox="1"/>
            <p:nvPr/>
          </p:nvSpPr>
          <p:spPr>
            <a:xfrm>
              <a:off x="4842615" y="4478869"/>
              <a:ext cx="1105883" cy="738664"/>
            </a:xfrm>
            <a:prstGeom prst="rect">
              <a:avLst/>
            </a:prstGeom>
            <a:solidFill>
              <a:schemeClr val="bg1"/>
            </a:solidFill>
          </p:spPr>
          <p:txBody>
            <a:bodyPr wrap="square" rtlCol="0">
              <a:spAutoFit/>
            </a:bodyPr>
            <a:lstStyle/>
            <a:p>
              <a:pPr algn="ctr"/>
              <a:r>
                <a:rPr lang="de-CH" sz="1400"/>
                <a:t>Mixed sub-humid </a:t>
              </a:r>
              <a:r>
                <a:rPr lang="de-CH" sz="1400" err="1"/>
                <a:t>system</a:t>
              </a:r>
              <a:endParaRPr lang="de-CH" sz="1400"/>
            </a:p>
          </p:txBody>
        </p:sp>
      </p:grpSp>
      <p:grpSp>
        <p:nvGrpSpPr>
          <p:cNvPr id="46" name="Gruppieren 45">
            <a:extLst>
              <a:ext uri="{FF2B5EF4-FFF2-40B4-BE49-F238E27FC236}">
                <a16:creationId xmlns:a16="http://schemas.microsoft.com/office/drawing/2014/main" id="{E6E97150-78B1-45EE-A86F-2E9F77CDC1F6}"/>
              </a:ext>
            </a:extLst>
          </p:cNvPr>
          <p:cNvGrpSpPr/>
          <p:nvPr/>
        </p:nvGrpSpPr>
        <p:grpSpPr>
          <a:xfrm>
            <a:off x="3667938" y="3754717"/>
            <a:ext cx="1183203" cy="953542"/>
            <a:chOff x="3387619" y="4350820"/>
            <a:chExt cx="1183203" cy="953542"/>
          </a:xfrm>
        </p:grpSpPr>
        <p:sp>
          <p:nvSpPr>
            <p:cNvPr id="13" name="Ellipse 12">
              <a:extLst>
                <a:ext uri="{FF2B5EF4-FFF2-40B4-BE49-F238E27FC236}">
                  <a16:creationId xmlns:a16="http://schemas.microsoft.com/office/drawing/2014/main" id="{FE99E20C-4DB1-40E1-8C9B-63C67E40287A}"/>
                </a:ext>
              </a:extLst>
            </p:cNvPr>
            <p:cNvSpPr/>
            <p:nvPr/>
          </p:nvSpPr>
          <p:spPr bwMode="auto">
            <a:xfrm>
              <a:off x="3536526" y="4350820"/>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3" name="Textfeld 32">
              <a:extLst>
                <a:ext uri="{FF2B5EF4-FFF2-40B4-BE49-F238E27FC236}">
                  <a16:creationId xmlns:a16="http://schemas.microsoft.com/office/drawing/2014/main" id="{94631FDB-7883-4B40-A201-C2A912C9D589}"/>
                </a:ext>
              </a:extLst>
            </p:cNvPr>
            <p:cNvSpPr txBox="1"/>
            <p:nvPr/>
          </p:nvSpPr>
          <p:spPr>
            <a:xfrm>
              <a:off x="3387619" y="4458259"/>
              <a:ext cx="1183203" cy="738664"/>
            </a:xfrm>
            <a:prstGeom prst="rect">
              <a:avLst/>
            </a:prstGeom>
            <a:solidFill>
              <a:schemeClr val="bg1"/>
            </a:solidFill>
          </p:spPr>
          <p:txBody>
            <a:bodyPr wrap="square" rtlCol="0">
              <a:spAutoFit/>
            </a:bodyPr>
            <a:lstStyle/>
            <a:p>
              <a:pPr algn="ctr"/>
              <a:r>
                <a:rPr lang="de-CH" sz="1400"/>
                <a:t>Mixed semi-arid </a:t>
              </a:r>
              <a:r>
                <a:rPr lang="de-CH" sz="1400" err="1"/>
                <a:t>system</a:t>
              </a:r>
              <a:endParaRPr lang="de-CH" sz="1400"/>
            </a:p>
          </p:txBody>
        </p:sp>
      </p:grpSp>
      <p:grpSp>
        <p:nvGrpSpPr>
          <p:cNvPr id="53" name="Gruppieren 52">
            <a:extLst>
              <a:ext uri="{FF2B5EF4-FFF2-40B4-BE49-F238E27FC236}">
                <a16:creationId xmlns:a16="http://schemas.microsoft.com/office/drawing/2014/main" id="{C7E2E5B5-08A5-4882-A077-14B62FD48A36}"/>
              </a:ext>
            </a:extLst>
          </p:cNvPr>
          <p:cNvGrpSpPr/>
          <p:nvPr/>
        </p:nvGrpSpPr>
        <p:grpSpPr>
          <a:xfrm>
            <a:off x="4074311" y="4916677"/>
            <a:ext cx="1656184" cy="953542"/>
            <a:chOff x="3824950" y="5211439"/>
            <a:chExt cx="1656184" cy="953542"/>
          </a:xfrm>
        </p:grpSpPr>
        <p:sp>
          <p:nvSpPr>
            <p:cNvPr id="14" name="Ellipse 13">
              <a:extLst>
                <a:ext uri="{FF2B5EF4-FFF2-40B4-BE49-F238E27FC236}">
                  <a16:creationId xmlns:a16="http://schemas.microsoft.com/office/drawing/2014/main" id="{372C9CB4-2CC8-4B4F-B50B-2705C6A7C1FA}"/>
                </a:ext>
              </a:extLst>
            </p:cNvPr>
            <p:cNvSpPr/>
            <p:nvPr/>
          </p:nvSpPr>
          <p:spPr bwMode="auto">
            <a:xfrm>
              <a:off x="4177163" y="5211439"/>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4" name="Textfeld 33">
              <a:extLst>
                <a:ext uri="{FF2B5EF4-FFF2-40B4-BE49-F238E27FC236}">
                  <a16:creationId xmlns:a16="http://schemas.microsoft.com/office/drawing/2014/main" id="{645E86B2-9BE9-46C1-BB94-390ECC008100}"/>
                </a:ext>
              </a:extLst>
            </p:cNvPr>
            <p:cNvSpPr txBox="1"/>
            <p:nvPr/>
          </p:nvSpPr>
          <p:spPr>
            <a:xfrm>
              <a:off x="3824950" y="5426600"/>
              <a:ext cx="1656184" cy="523220"/>
            </a:xfrm>
            <a:prstGeom prst="rect">
              <a:avLst/>
            </a:prstGeom>
            <a:solidFill>
              <a:schemeClr val="bg1"/>
            </a:solidFill>
          </p:spPr>
          <p:txBody>
            <a:bodyPr wrap="square" rtlCol="0">
              <a:spAutoFit/>
            </a:bodyPr>
            <a:lstStyle/>
            <a:p>
              <a:pPr algn="ctr"/>
              <a:r>
                <a:rPr lang="de-CH" sz="1400"/>
                <a:t>Mixed humid </a:t>
              </a:r>
              <a:r>
                <a:rPr lang="de-CH" sz="1400" err="1"/>
                <a:t>system</a:t>
              </a:r>
              <a:endParaRPr lang="de-CH" sz="1400"/>
            </a:p>
          </p:txBody>
        </p:sp>
      </p:grpSp>
      <p:grpSp>
        <p:nvGrpSpPr>
          <p:cNvPr id="50" name="Gruppieren 49">
            <a:extLst>
              <a:ext uri="{FF2B5EF4-FFF2-40B4-BE49-F238E27FC236}">
                <a16:creationId xmlns:a16="http://schemas.microsoft.com/office/drawing/2014/main" id="{E935F91B-220D-4CCF-8D09-7BAA30D40566}"/>
              </a:ext>
            </a:extLst>
          </p:cNvPr>
          <p:cNvGrpSpPr/>
          <p:nvPr/>
        </p:nvGrpSpPr>
        <p:grpSpPr>
          <a:xfrm>
            <a:off x="1475656" y="3846662"/>
            <a:ext cx="1309246" cy="953542"/>
            <a:chOff x="1577258" y="3977779"/>
            <a:chExt cx="1309246" cy="953542"/>
          </a:xfrm>
        </p:grpSpPr>
        <p:sp>
          <p:nvSpPr>
            <p:cNvPr id="20" name="Ellipse 19">
              <a:extLst>
                <a:ext uri="{FF2B5EF4-FFF2-40B4-BE49-F238E27FC236}">
                  <a16:creationId xmlns:a16="http://schemas.microsoft.com/office/drawing/2014/main" id="{2E3B4447-2AC4-4BDF-AAEF-EDF292030CBB}"/>
                </a:ext>
              </a:extLst>
            </p:cNvPr>
            <p:cNvSpPr/>
            <p:nvPr/>
          </p:nvSpPr>
          <p:spPr bwMode="auto">
            <a:xfrm>
              <a:off x="1680617" y="3977779"/>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5" name="Textfeld 34">
              <a:extLst>
                <a:ext uri="{FF2B5EF4-FFF2-40B4-BE49-F238E27FC236}">
                  <a16:creationId xmlns:a16="http://schemas.microsoft.com/office/drawing/2014/main" id="{58816F03-5D03-4A56-A076-4EA6CC02E2BE}"/>
                </a:ext>
              </a:extLst>
            </p:cNvPr>
            <p:cNvSpPr txBox="1"/>
            <p:nvPr/>
          </p:nvSpPr>
          <p:spPr>
            <a:xfrm>
              <a:off x="1577258" y="4110999"/>
              <a:ext cx="1309246" cy="738664"/>
            </a:xfrm>
            <a:prstGeom prst="rect">
              <a:avLst/>
            </a:prstGeom>
            <a:solidFill>
              <a:schemeClr val="bg1"/>
            </a:solidFill>
          </p:spPr>
          <p:txBody>
            <a:bodyPr wrap="square" rtlCol="0">
              <a:spAutoFit/>
            </a:bodyPr>
            <a:lstStyle/>
            <a:p>
              <a:pPr algn="ctr"/>
              <a:r>
                <a:rPr lang="de-CH" sz="1400"/>
                <a:t>Transhumant pastoral </a:t>
              </a:r>
              <a:r>
                <a:rPr lang="de-CH" sz="1400" err="1"/>
                <a:t>system</a:t>
              </a:r>
              <a:endParaRPr lang="de-CH" sz="1400"/>
            </a:p>
          </p:txBody>
        </p:sp>
      </p:grpSp>
      <p:grpSp>
        <p:nvGrpSpPr>
          <p:cNvPr id="51" name="Gruppieren 50">
            <a:extLst>
              <a:ext uri="{FF2B5EF4-FFF2-40B4-BE49-F238E27FC236}">
                <a16:creationId xmlns:a16="http://schemas.microsoft.com/office/drawing/2014/main" id="{18D6857F-3586-4ADD-8D79-0B7ECC5BEB06}"/>
              </a:ext>
            </a:extLst>
          </p:cNvPr>
          <p:cNvGrpSpPr/>
          <p:nvPr/>
        </p:nvGrpSpPr>
        <p:grpSpPr>
          <a:xfrm>
            <a:off x="251520" y="3855975"/>
            <a:ext cx="1038361" cy="953542"/>
            <a:chOff x="-92212" y="3987062"/>
            <a:chExt cx="1038361" cy="953542"/>
          </a:xfrm>
        </p:grpSpPr>
        <p:sp>
          <p:nvSpPr>
            <p:cNvPr id="21" name="Ellipse 20">
              <a:extLst>
                <a:ext uri="{FF2B5EF4-FFF2-40B4-BE49-F238E27FC236}">
                  <a16:creationId xmlns:a16="http://schemas.microsoft.com/office/drawing/2014/main" id="{4E9265F9-49D9-4E1A-B2FB-BF9833F1D016}"/>
                </a:ext>
              </a:extLst>
            </p:cNvPr>
            <p:cNvSpPr/>
            <p:nvPr/>
          </p:nvSpPr>
          <p:spPr bwMode="auto">
            <a:xfrm>
              <a:off x="-58520" y="3987062"/>
              <a:ext cx="953542" cy="953542"/>
            </a:xfrm>
            <a:prstGeom prst="ellipse">
              <a:avLst/>
            </a:prstGeom>
            <a:no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6" name="Textfeld 35">
              <a:extLst>
                <a:ext uri="{FF2B5EF4-FFF2-40B4-BE49-F238E27FC236}">
                  <a16:creationId xmlns:a16="http://schemas.microsoft.com/office/drawing/2014/main" id="{CE67856A-3489-4CEE-9CD5-CDB88D596345}"/>
                </a:ext>
              </a:extLst>
            </p:cNvPr>
            <p:cNvSpPr txBox="1"/>
            <p:nvPr/>
          </p:nvSpPr>
          <p:spPr>
            <a:xfrm>
              <a:off x="-92212" y="4087471"/>
              <a:ext cx="1038361" cy="738664"/>
            </a:xfrm>
            <a:prstGeom prst="rect">
              <a:avLst/>
            </a:prstGeom>
            <a:solidFill>
              <a:schemeClr val="bg1"/>
            </a:solidFill>
          </p:spPr>
          <p:txBody>
            <a:bodyPr wrap="square" rtlCol="0">
              <a:spAutoFit/>
            </a:bodyPr>
            <a:lstStyle/>
            <a:p>
              <a:pPr algn="ctr"/>
              <a:r>
                <a:rPr lang="de-CH" sz="1400" err="1"/>
                <a:t>Nomadic</a:t>
              </a:r>
              <a:r>
                <a:rPr lang="de-CH" sz="1400"/>
                <a:t> pastoral </a:t>
              </a:r>
              <a:r>
                <a:rPr lang="de-CH" sz="1400" err="1"/>
                <a:t>system</a:t>
              </a:r>
              <a:endParaRPr lang="de-CH" sz="1400"/>
            </a:p>
          </p:txBody>
        </p:sp>
      </p:grpSp>
      <p:grpSp>
        <p:nvGrpSpPr>
          <p:cNvPr id="52" name="Gruppieren 51">
            <a:extLst>
              <a:ext uri="{FF2B5EF4-FFF2-40B4-BE49-F238E27FC236}">
                <a16:creationId xmlns:a16="http://schemas.microsoft.com/office/drawing/2014/main" id="{B71D4341-6138-40FD-92AD-F6C3F0BABCB9}"/>
              </a:ext>
            </a:extLst>
          </p:cNvPr>
          <p:cNvGrpSpPr/>
          <p:nvPr/>
        </p:nvGrpSpPr>
        <p:grpSpPr>
          <a:xfrm>
            <a:off x="2165192" y="4921289"/>
            <a:ext cx="1110664" cy="953542"/>
            <a:chOff x="-104410" y="5069462"/>
            <a:chExt cx="1110664" cy="953542"/>
          </a:xfrm>
          <a:solidFill>
            <a:schemeClr val="bg1"/>
          </a:solidFill>
        </p:grpSpPr>
        <p:sp>
          <p:nvSpPr>
            <p:cNvPr id="22" name="Ellipse 21">
              <a:extLst>
                <a:ext uri="{FF2B5EF4-FFF2-40B4-BE49-F238E27FC236}">
                  <a16:creationId xmlns:a16="http://schemas.microsoft.com/office/drawing/2014/main" id="{782AC370-814D-462E-93DB-332AFD9594EB}"/>
                </a:ext>
              </a:extLst>
            </p:cNvPr>
            <p:cNvSpPr/>
            <p:nvPr/>
          </p:nvSpPr>
          <p:spPr bwMode="auto">
            <a:xfrm>
              <a:off x="-42936" y="5069462"/>
              <a:ext cx="953542" cy="953542"/>
            </a:xfrm>
            <a:prstGeom prst="ellipse">
              <a:avLst/>
            </a:prstGeom>
            <a:grpFill/>
            <a:ln w="28575"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37" name="Textfeld 36">
              <a:extLst>
                <a:ext uri="{FF2B5EF4-FFF2-40B4-BE49-F238E27FC236}">
                  <a16:creationId xmlns:a16="http://schemas.microsoft.com/office/drawing/2014/main" id="{6137EEF7-0DBD-4DE0-B611-7F9B99D8A35E}"/>
                </a:ext>
              </a:extLst>
            </p:cNvPr>
            <p:cNvSpPr txBox="1"/>
            <p:nvPr/>
          </p:nvSpPr>
          <p:spPr>
            <a:xfrm>
              <a:off x="-104410" y="5298926"/>
              <a:ext cx="1110664" cy="523220"/>
            </a:xfrm>
            <a:prstGeom prst="rect">
              <a:avLst/>
            </a:prstGeom>
            <a:grpFill/>
          </p:spPr>
          <p:txBody>
            <a:bodyPr wrap="square" rtlCol="0">
              <a:spAutoFit/>
            </a:bodyPr>
            <a:lstStyle/>
            <a:p>
              <a:pPr algn="ctr"/>
              <a:r>
                <a:rPr lang="de-CH" sz="1400" err="1"/>
                <a:t>Ranching</a:t>
              </a:r>
              <a:r>
                <a:rPr lang="de-CH" sz="1400"/>
                <a:t> </a:t>
              </a:r>
              <a:r>
                <a:rPr lang="de-CH" sz="1400" err="1"/>
                <a:t>system</a:t>
              </a:r>
              <a:endParaRPr lang="de-CH" sz="1400"/>
            </a:p>
          </p:txBody>
        </p:sp>
      </p:grpSp>
    </p:spTree>
    <p:extLst>
      <p:ext uri="{BB962C8B-B14F-4D97-AF65-F5344CB8AC3E}">
        <p14:creationId xmlns:p14="http://schemas.microsoft.com/office/powerpoint/2010/main" val="1398622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57900-F2DE-4333-9D81-FE5AADC9C23B}"/>
              </a:ext>
            </a:extLst>
          </p:cNvPr>
          <p:cNvSpPr>
            <a:spLocks noGrp="1"/>
          </p:cNvSpPr>
          <p:nvPr>
            <p:ph type="title"/>
          </p:nvPr>
        </p:nvSpPr>
        <p:spPr>
          <a:xfrm>
            <a:off x="533400" y="406159"/>
            <a:ext cx="8251825" cy="543752"/>
          </a:xfrm>
        </p:spPr>
        <p:txBody>
          <a:bodyPr/>
          <a:lstStyle/>
          <a:p>
            <a:r>
              <a:rPr lang="en-US" dirty="0"/>
              <a:t>Feed value of selected forage grasses</a:t>
            </a:r>
            <a:endParaRPr lang="de-CH" dirty="0"/>
          </a:p>
        </p:txBody>
      </p:sp>
      <p:graphicFrame>
        <p:nvGraphicFramePr>
          <p:cNvPr id="5" name="Content Placeholder 7">
            <a:extLst>
              <a:ext uri="{FF2B5EF4-FFF2-40B4-BE49-F238E27FC236}">
                <a16:creationId xmlns:a16="http://schemas.microsoft.com/office/drawing/2014/main" id="{E24B02F5-CAA0-4406-81F6-D235B9A6F6C8}"/>
              </a:ext>
            </a:extLst>
          </p:cNvPr>
          <p:cNvGraphicFramePr>
            <a:graphicFrameLocks/>
          </p:cNvGraphicFramePr>
          <p:nvPr>
            <p:extLst/>
          </p:nvPr>
        </p:nvGraphicFramePr>
        <p:xfrm>
          <a:off x="533400" y="1084706"/>
          <a:ext cx="8157840" cy="4627880"/>
        </p:xfrm>
        <a:graphic>
          <a:graphicData uri="http://schemas.openxmlformats.org/drawingml/2006/table">
            <a:tbl>
              <a:tblPr firstRow="1" bandRow="1">
                <a:tableStyleId>{5C22544A-7EE6-4342-B048-85BDC9FD1C3A}</a:tableStyleId>
              </a:tblPr>
              <a:tblGrid>
                <a:gridCol w="1748302">
                  <a:extLst>
                    <a:ext uri="{9D8B030D-6E8A-4147-A177-3AD203B41FA5}">
                      <a16:colId xmlns:a16="http://schemas.microsoft.com/office/drawing/2014/main" val="2539755453"/>
                    </a:ext>
                  </a:extLst>
                </a:gridCol>
                <a:gridCol w="1011914">
                  <a:extLst>
                    <a:ext uri="{9D8B030D-6E8A-4147-A177-3AD203B41FA5}">
                      <a16:colId xmlns:a16="http://schemas.microsoft.com/office/drawing/2014/main" val="2104117175"/>
                    </a:ext>
                  </a:extLst>
                </a:gridCol>
                <a:gridCol w="1038687">
                  <a:extLst>
                    <a:ext uri="{9D8B030D-6E8A-4147-A177-3AD203B41FA5}">
                      <a16:colId xmlns:a16="http://schemas.microsoft.com/office/drawing/2014/main" val="739208325"/>
                    </a:ext>
                  </a:extLst>
                </a:gridCol>
                <a:gridCol w="861134">
                  <a:extLst>
                    <a:ext uri="{9D8B030D-6E8A-4147-A177-3AD203B41FA5}">
                      <a16:colId xmlns:a16="http://schemas.microsoft.com/office/drawing/2014/main" val="4104826097"/>
                    </a:ext>
                  </a:extLst>
                </a:gridCol>
                <a:gridCol w="3497803">
                  <a:extLst>
                    <a:ext uri="{9D8B030D-6E8A-4147-A177-3AD203B41FA5}">
                      <a16:colId xmlns:a16="http://schemas.microsoft.com/office/drawing/2014/main" val="4078647483"/>
                    </a:ext>
                  </a:extLst>
                </a:gridCol>
              </a:tblGrid>
              <a:tr h="469536">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Plant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Dry matter</a:t>
                      </a:r>
                      <a:r>
                        <a:rPr lang="de-CH" sz="1200" b="1" baseline="30000" dirty="0">
                          <a:effectLst/>
                          <a:latin typeface="Palatino Linotype" panose="02040502050505030304" pitchFamily="18" charset="0"/>
                          <a:ea typeface="SimSun" panose="02010600030101010101" pitchFamily="2" charset="-122"/>
                          <a:cs typeface="Times New Roman" panose="02020603050405020304" pitchFamily="18" charset="0"/>
                        </a:rPr>
                        <a:t>1 </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 DM</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Energy MJ ME/kg DM</a:t>
                      </a:r>
                      <a:endParaRPr lang="de-CH" dirty="0"/>
                    </a:p>
                  </a:txBody>
                  <a:tcPr marL="68580" marR="68580" marT="68580" marB="68580"/>
                </a:tc>
                <a:tc>
                  <a:txBody>
                    <a:bodyPr/>
                    <a:lstStyle/>
                    <a:p>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Crude protein </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a:t>
                      </a:r>
                      <a:r>
                        <a:rPr lang="de-CH" sz="1200" dirty="0">
                          <a:effectLst/>
                          <a:latin typeface="Palatino Linotype" panose="02040502050505030304" pitchFamily="18" charset="0"/>
                          <a:ea typeface="SimSun" panose="02010600030101010101" pitchFamily="2" charset="-122"/>
                          <a:cs typeface="Times New Roman" panose="02020603050405020304" pitchFamily="18" charset="0"/>
                        </a:rPr>
                        <a:t> </a:t>
                      </a:r>
                      <a:endParaRPr lang="de-CH" dirty="0"/>
                    </a:p>
                  </a:txBody>
                  <a:tcPr marL="68580" marR="68580" marT="68580" marB="68580"/>
                </a:tc>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Description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582706127"/>
                  </a:ext>
                </a:extLst>
              </a:tr>
              <a:tr h="300110">
                <a:tc>
                  <a:txBody>
                    <a:bodyPr/>
                    <a:lstStyle/>
                    <a:p>
                      <a:pPr algn="l">
                        <a:lnSpc>
                          <a:spcPts val="1400"/>
                        </a:lnSpc>
                        <a:spcAft>
                          <a:spcPts val="600"/>
                        </a:spcAft>
                      </a:pP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solidFill>
                      <a:schemeClr val="accent6">
                        <a:lumMod val="60000"/>
                        <a:lumOff val="40000"/>
                      </a:schemeClr>
                    </a:solidFill>
                  </a:tcPr>
                </a:tc>
                <a:tc gridSpan="4">
                  <a:txBody>
                    <a:bodyPr/>
                    <a:lstStyle/>
                    <a:p>
                      <a:pPr algn="l">
                        <a:lnSpc>
                          <a:spcPts val="1400"/>
                        </a:lnSpc>
                        <a:spcAft>
                          <a:spcPts val="600"/>
                        </a:spcAft>
                      </a:pPr>
                      <a:r>
                        <a:rPr lang="en-US" sz="1200" b="1" i="1" dirty="0">
                          <a:effectLst/>
                          <a:latin typeface="Palatino Linotype" panose="02040502050505030304" pitchFamily="18" charset="0"/>
                          <a:ea typeface="SimSun" panose="02010600030101010101" pitchFamily="2" charset="-122"/>
                          <a:cs typeface="Times New Roman" panose="02020603050405020304" pitchFamily="18" charset="0"/>
                        </a:rPr>
                        <a:t>For fresh harvested grasses in a pre-flowering stage</a:t>
                      </a:r>
                      <a:endParaRPr lang="en-GB"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solidFill>
                      <a:schemeClr val="accent6">
                        <a:lumMod val="60000"/>
                        <a:lumOff val="40000"/>
                      </a:schemeClr>
                    </a:solidFill>
                  </a:tcPr>
                </a:tc>
                <a:tc hMerge="1">
                  <a:txBody>
                    <a:bodyPr/>
                    <a:lstStyle/>
                    <a:p>
                      <a:endParaRPr lang="de-CH"/>
                    </a:p>
                  </a:txBody>
                  <a:tcPr/>
                </a:tc>
                <a:tc hMerge="1">
                  <a:txBody>
                    <a:bodyPr/>
                    <a:lstStyle/>
                    <a:p>
                      <a:endParaRPr lang="de-CH"/>
                    </a:p>
                  </a:txBody>
                  <a:tcPr/>
                </a:tc>
                <a:tc hMerge="1">
                  <a:txBody>
                    <a:bodyPr/>
                    <a:lstStyle/>
                    <a:p>
                      <a:pPr algn="l">
                        <a:lnSpc>
                          <a:spcPts val="1400"/>
                        </a:lnSpc>
                        <a:spcAft>
                          <a:spcPts val="600"/>
                        </a:spcAft>
                      </a:pPr>
                      <a:endParaRPr lang="en-GB" sz="1200" b="1"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solidFill>
                      <a:schemeClr val="accent6">
                        <a:lumMod val="60000"/>
                        <a:lumOff val="40000"/>
                      </a:schemeClr>
                    </a:solidFill>
                  </a:tcPr>
                </a:tc>
                <a:extLst>
                  <a:ext uri="{0D108BD9-81ED-4DB2-BD59-A6C34878D82A}">
                    <a16:rowId xmlns:a16="http://schemas.microsoft.com/office/drawing/2014/main" val="360350800"/>
                  </a:ext>
                </a:extLst>
              </a:tr>
              <a:tr h="295127">
                <a:tc>
                  <a:txBody>
                    <a:bodyPr/>
                    <a:lstStyle/>
                    <a:p>
                      <a:pPr>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Napier grass </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Pennisetum</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purpureum</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6 -12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High yields, perennial grass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271737958"/>
                  </a:ext>
                </a:extLst>
              </a:tr>
              <a:tr h="415359">
                <a:tc>
                  <a:txBody>
                    <a:bodyPr/>
                    <a:lstStyle/>
                    <a:p>
                      <a:pPr>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Rhodes Grass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Chloris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gayana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High yields, good palatability, drought-tolerant, </a:t>
                      </a:r>
                      <a:br>
                        <a:rPr lang="en-US" sz="1200"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for grazing and hay production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95356803"/>
                  </a:ext>
                </a:extLst>
              </a:tr>
              <a:tr h="415359">
                <a:tc>
                  <a:txBody>
                    <a:bodyPr/>
                    <a:lstStyle/>
                    <a:p>
                      <a:pPr>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Brachiaria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Grass </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Brachiaria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spp.)</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25-35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8-11</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7-16</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Good nutritional value, high dry matter content, </a:t>
                      </a:r>
                      <a:br>
                        <a:rPr lang="en-US" sz="1200">
                          <a:effectLst/>
                          <a:latin typeface="Palatino Linotype" panose="02040502050505030304" pitchFamily="18" charset="0"/>
                          <a:ea typeface="SimSun" panose="02010600030101010101" pitchFamily="2" charset="-122"/>
                          <a:cs typeface="Times New Roman" panose="02020603050405020304" pitchFamily="18" charset="0"/>
                        </a:rPr>
                      </a:br>
                      <a:r>
                        <a:rPr lang="en-US" sz="1200">
                          <a:effectLst/>
                          <a:latin typeface="Palatino Linotype" panose="02040502050505030304" pitchFamily="18" charset="0"/>
                          <a:ea typeface="SimSun" panose="02010600030101010101" pitchFamily="2" charset="-122"/>
                          <a:cs typeface="Times New Roman" panose="02020603050405020304" pitchFamily="18" charset="0"/>
                        </a:rPr>
                        <a:t>for grazing and hay production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610362034"/>
                  </a:ext>
                </a:extLst>
              </a:tr>
              <a:tr h="295127">
                <a:tc>
                  <a:txBody>
                    <a:bodyPr/>
                    <a:lstStyle/>
                    <a:p>
                      <a:pPr>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Panicum Grass </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Panicum maximum</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6-14</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Good productivity, good adaptability to different soil types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334821771"/>
                  </a:ext>
                </a:extLst>
              </a:tr>
              <a:tr h="295127">
                <a:tc>
                  <a:txBody>
                    <a:bodyPr/>
                    <a:lstStyle/>
                    <a:p>
                      <a:pPr>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Setaria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Grass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Setaria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sphacelata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7-9</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Good forage yields, well-adapted to different soil types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1856598209"/>
                  </a:ext>
                </a:extLst>
              </a:tr>
              <a:tr h="447084">
                <a:tc>
                  <a:txBody>
                    <a:bodyPr/>
                    <a:lstStyle/>
                    <a:p>
                      <a:pPr>
                        <a:lnSpc>
                          <a:spcPts val="1400"/>
                        </a:lnSpc>
                        <a:spcAft>
                          <a:spcPts val="600"/>
                        </a:spcAft>
                      </a:pPr>
                      <a:r>
                        <a:rPr lang="es-ES" sz="1200" b="1" dirty="0" err="1">
                          <a:effectLst/>
                          <a:latin typeface="Palatino Linotype" panose="02040502050505030304" pitchFamily="18" charset="0"/>
                          <a:ea typeface="SimSun" panose="02010600030101010101" pitchFamily="2" charset="-122"/>
                          <a:cs typeface="Times New Roman" panose="02020603050405020304" pitchFamily="18" charset="0"/>
                        </a:rPr>
                        <a:t>Digitaria</a:t>
                      </a:r>
                      <a: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t> Grass </a:t>
                      </a:r>
                      <a:r>
                        <a:rPr lang="es-E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s-ES" sz="1200" i="1" dirty="0" err="1">
                          <a:effectLst/>
                          <a:latin typeface="Palatino Linotype" panose="02040502050505030304" pitchFamily="18" charset="0"/>
                          <a:ea typeface="SimSun" panose="02010600030101010101" pitchFamily="2" charset="-122"/>
                          <a:cs typeface="Times New Roman" panose="02020603050405020304" pitchFamily="18" charset="0"/>
                        </a:rPr>
                        <a:t>Digitaria</a:t>
                      </a:r>
                      <a:r>
                        <a:rPr lang="es-E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s-ES" sz="1200" i="1" dirty="0" err="1">
                          <a:effectLst/>
                          <a:latin typeface="Palatino Linotype" panose="02040502050505030304" pitchFamily="18" charset="0"/>
                          <a:ea typeface="SimSun" panose="02010600030101010101" pitchFamily="2" charset="-122"/>
                          <a:cs typeface="Times New Roman" panose="02020603050405020304" pitchFamily="18" charset="0"/>
                        </a:rPr>
                        <a:t>eriantha</a:t>
                      </a:r>
                      <a: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t>) / </a:t>
                      </a:r>
                      <a:r>
                        <a:rPr lang="es-ES" sz="1200" b="1" dirty="0" err="1">
                          <a:effectLst/>
                          <a:latin typeface="Palatino Linotype" panose="02040502050505030304" pitchFamily="18" charset="0"/>
                          <a:ea typeface="SimSun" panose="02010600030101010101" pitchFamily="2" charset="-122"/>
                          <a:cs typeface="Times New Roman" panose="02020603050405020304" pitchFamily="18" charset="0"/>
                        </a:rPr>
                        <a:t>Rhodesian</a:t>
                      </a:r>
                      <a:r>
                        <a:rPr lang="es-ES" sz="1200" b="1" dirty="0">
                          <a:effectLst/>
                          <a:latin typeface="Palatino Linotype" panose="02040502050505030304" pitchFamily="18" charset="0"/>
                          <a:ea typeface="SimSun" panose="02010600030101010101" pitchFamily="2" charset="-122"/>
                          <a:cs typeface="Times New Roman" panose="02020603050405020304" pitchFamily="18" charset="0"/>
                        </a:rPr>
                        <a:t> Grass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s-E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s-ES" sz="1200">
                          <a:effectLst/>
                          <a:latin typeface="Palatino Linotype" panose="02040502050505030304" pitchFamily="18" charset="0"/>
                          <a:ea typeface="SimSun" panose="02010600030101010101" pitchFamily="2" charset="-122"/>
                          <a:cs typeface="Times New Roman" panose="02020603050405020304" pitchFamily="18" charset="0"/>
                        </a:rPr>
                        <a:t>7-10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s-ES" sz="1200">
                          <a:effectLst/>
                          <a:latin typeface="Palatino Linotype" panose="02040502050505030304" pitchFamily="18" charset="0"/>
                          <a:ea typeface="SimSun" panose="02010600030101010101" pitchFamily="2" charset="-122"/>
                          <a:cs typeface="Times New Roman" panose="02020603050405020304" pitchFamily="18" charset="0"/>
                        </a:rPr>
                        <a:t>7-12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Good nutritional value, good palatability, </a:t>
                      </a:r>
                      <a:br>
                        <a:rPr lang="en-US" sz="1200">
                          <a:effectLst/>
                          <a:latin typeface="Palatino Linotype" panose="02040502050505030304" pitchFamily="18" charset="0"/>
                          <a:ea typeface="SimSun" panose="02010600030101010101" pitchFamily="2" charset="-122"/>
                          <a:cs typeface="Times New Roman" panose="02020603050405020304" pitchFamily="18" charset="0"/>
                        </a:rPr>
                      </a:br>
                      <a:r>
                        <a:rPr lang="en-US" sz="1200">
                          <a:effectLst/>
                          <a:latin typeface="Palatino Linotype" panose="02040502050505030304" pitchFamily="18" charset="0"/>
                          <a:ea typeface="SimSun" panose="02010600030101010101" pitchFamily="2" charset="-122"/>
                          <a:cs typeface="Times New Roman" panose="02020603050405020304" pitchFamily="18" charset="0"/>
                        </a:rPr>
                        <a:t>drought-tolerant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4189987864"/>
                  </a:ext>
                </a:extLst>
              </a:tr>
              <a:tr h="447084">
                <a:tc>
                  <a:txBody>
                    <a:bodyPr/>
                    <a:lstStyle/>
                    <a:p>
                      <a:pPr>
                        <a:lnSpc>
                          <a:spcPts val="1400"/>
                        </a:lnSpc>
                        <a:spcAft>
                          <a:spcPts val="600"/>
                        </a:spcAft>
                      </a:pPr>
                      <a:r>
                        <a:rPr lang="en-GB" sz="1200" b="1" dirty="0">
                          <a:effectLst/>
                          <a:latin typeface="Palatino Linotype" panose="02040502050505030304" pitchFamily="18" charset="0"/>
                          <a:ea typeface="SimSun" panose="02010600030101010101" pitchFamily="2" charset="-122"/>
                          <a:cs typeface="Times New Roman" panose="02020603050405020304" pitchFamily="18" charset="0"/>
                        </a:rPr>
                        <a:t>Blue Buffalo Grass</a:t>
                      </a:r>
                      <a:r>
                        <a:rPr lang="en-GB" sz="1200" b="1" i="0" dirty="0">
                          <a:effectLst/>
                          <a:latin typeface="Calibri" panose="020F0502020204030204" pitchFamily="34" charset="0"/>
                          <a:ea typeface="SimSun" panose="02010600030101010101" pitchFamily="2" charset="-122"/>
                          <a:cs typeface="Times New Roman" panose="02020603050405020304" pitchFamily="18" charset="0"/>
                        </a:rPr>
                        <a:t> </a:t>
                      </a: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a:t>
                      </a:r>
                      <a:r>
                        <a:rPr lang="en-GB" sz="1200" i="1" dirty="0" err="1">
                          <a:effectLst/>
                          <a:latin typeface="Palatino Linotype" panose="02040502050505030304" pitchFamily="18" charset="0"/>
                          <a:ea typeface="SimSun" panose="02010600030101010101" pitchFamily="2" charset="-122"/>
                          <a:cs typeface="Times New Roman" panose="02020603050405020304" pitchFamily="18" charset="0"/>
                        </a:rPr>
                        <a:t>Cenchrus</a:t>
                      </a: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GB" sz="1200" i="1" dirty="0" err="1">
                          <a:effectLst/>
                          <a:latin typeface="Palatino Linotype" panose="02040502050505030304" pitchFamily="18" charset="0"/>
                          <a:ea typeface="SimSun" panose="02010600030101010101" pitchFamily="2" charset="-122"/>
                          <a:cs typeface="Times New Roman" panose="02020603050405020304" pitchFamily="18" charset="0"/>
                        </a:rPr>
                        <a:t>ciliaris</a:t>
                      </a:r>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GB" sz="1100" dirty="0">
                          <a:effectLst/>
                          <a:latin typeface="Palatino Linotype" panose="02040502050505030304" pitchFamily="18" charset="0"/>
                          <a:ea typeface="SimSun" panose="02010600030101010101" pitchFamily="2" charset="-122"/>
                          <a:cs typeface="Times New Roman" panose="02020603050405020304" pitchFamily="18" charset="0"/>
                        </a:rPr>
                        <a:t>2-24 t/ha DM </a:t>
                      </a:r>
                      <a:r>
                        <a:rPr lang="en-GB" sz="1100" baseline="30000" dirty="0">
                          <a:effectLst/>
                          <a:latin typeface="Palatino Linotype" panose="02040502050505030304" pitchFamily="18" charset="0"/>
                          <a:ea typeface="SimSun" panose="02010600030101010101" pitchFamily="2" charset="-122"/>
                          <a:cs typeface="Times New Roman" panose="02020603050405020304" pitchFamily="18" charset="0"/>
                        </a:rPr>
                        <a:t>2</a:t>
                      </a:r>
                      <a:endParaRPr lang="en-GB" sz="11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r>
                        <a:rPr lang="en-GB" sz="1200" i="1" dirty="0">
                          <a:effectLst/>
                          <a:latin typeface="Palatino Linotype" panose="02040502050505030304" pitchFamily="18" charset="0"/>
                          <a:ea typeface="SimSun" panose="02010600030101010101" pitchFamily="2" charset="-122"/>
                          <a:cs typeface="Times New Roman" panose="02020603050405020304" pitchFamily="18" charset="0"/>
                        </a:rPr>
                        <a:t>No data</a:t>
                      </a:r>
                      <a:endParaRPr lang="en-GB" sz="1200" dirty="0"/>
                    </a:p>
                  </a:txBody>
                  <a:tcPr marL="68580" marR="68580" marT="68580" marB="68580"/>
                </a:tc>
                <a:tc>
                  <a:txBody>
                    <a:bodyPr/>
                    <a:lstStyle/>
                    <a:p>
                      <a:pPr algn="l"/>
                      <a:r>
                        <a:rPr lang="en-GB" sz="1200" dirty="0">
                          <a:effectLst/>
                          <a:latin typeface="Palatino Linotype" panose="02040502050505030304" pitchFamily="18" charset="0"/>
                          <a:ea typeface="SimSun" panose="02010600030101010101" pitchFamily="2" charset="-122"/>
                          <a:cs typeface="Times New Roman" panose="02020603050405020304" pitchFamily="18" charset="0"/>
                        </a:rPr>
                        <a:t>9-12</a:t>
                      </a:r>
                      <a:endParaRPr lang="en-GB" sz="1200" dirty="0"/>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Adapted to warm, low rainfall areas in Southern Africa, good drought resistance</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814267396"/>
                  </a:ext>
                </a:extLst>
              </a:tr>
            </a:tbl>
          </a:graphicData>
        </a:graphic>
      </p:graphicFrame>
      <p:sp>
        <p:nvSpPr>
          <p:cNvPr id="3" name="Rechteck 2">
            <a:extLst>
              <a:ext uri="{FF2B5EF4-FFF2-40B4-BE49-F238E27FC236}">
                <a16:creationId xmlns:a16="http://schemas.microsoft.com/office/drawing/2014/main" id="{AFE8D653-015B-4ABE-81F4-E4566EB6CCBE}"/>
              </a:ext>
            </a:extLst>
          </p:cNvPr>
          <p:cNvSpPr/>
          <p:nvPr/>
        </p:nvSpPr>
        <p:spPr>
          <a:xfrm>
            <a:off x="1114149" y="5734780"/>
            <a:ext cx="7577091" cy="261610"/>
          </a:xfrm>
          <a:prstGeom prst="rect">
            <a:avLst/>
          </a:prstGeom>
        </p:spPr>
        <p:txBody>
          <a:bodyPr wrap="square">
            <a:spAutoFit/>
          </a:bodyPr>
          <a:lstStyle/>
          <a:p>
            <a:pPr algn="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Source: </a:t>
            </a:r>
            <a:r>
              <a:rPr lang="en-US"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information taken from various sources</a:t>
            </a:r>
            <a:endPar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6" name="TextBox 2">
            <a:extLst>
              <a:ext uri="{FF2B5EF4-FFF2-40B4-BE49-F238E27FC236}">
                <a16:creationId xmlns:a16="http://schemas.microsoft.com/office/drawing/2014/main" id="{BA6C073B-6D08-4967-A3A0-4CBF76F20C84}"/>
              </a:ext>
            </a:extLst>
          </p:cNvPr>
          <p:cNvSpPr txBox="1"/>
          <p:nvPr/>
        </p:nvSpPr>
        <p:spPr>
          <a:xfrm>
            <a:off x="2739532" y="5991475"/>
            <a:ext cx="6045693" cy="630942"/>
          </a:xfrm>
          <a:prstGeom prst="rect">
            <a:avLst/>
          </a:prstGeom>
          <a:noFill/>
        </p:spPr>
        <p:txBody>
          <a:bodyPr wrap="square" rtlCol="0">
            <a:spAutoFit/>
          </a:bodyPr>
          <a:lstStyle/>
          <a:p>
            <a:r>
              <a:rPr lang="en-US" sz="900" b="0" baseline="30000" dirty="0">
                <a:latin typeface="Palatino Linotype" panose="02040502050505030304" pitchFamily="18" charset="0"/>
              </a:rPr>
              <a:t>1 </a:t>
            </a:r>
            <a:r>
              <a:rPr lang="en-US" sz="900" b="0" dirty="0">
                <a:latin typeface="Palatino Linotype" panose="02040502050505030304" pitchFamily="18" charset="0"/>
              </a:rPr>
              <a:t>The dry matter is the part of the plant material that remains after deducting the total water content (completely dried). Since water contains no energy and no protein, the total energy and protein content is part of the dry matter.</a:t>
            </a:r>
          </a:p>
          <a:p>
            <a:r>
              <a:rPr lang="en-US" sz="900" b="0" baseline="30000" dirty="0">
                <a:latin typeface="Palatino Linotype" panose="02040502050505030304" pitchFamily="18" charset="0"/>
              </a:rPr>
              <a:t>2</a:t>
            </a:r>
            <a:r>
              <a:rPr lang="en-US" sz="900" b="0" dirty="0">
                <a:latin typeface="Palatino Linotype" panose="02040502050505030304" pitchFamily="18" charset="0"/>
              </a:rPr>
              <a:t> </a:t>
            </a:r>
            <a:r>
              <a:rPr lang="en-GB" sz="900" b="0" u="sng" dirty="0">
                <a:latin typeface="Palatino Linotype" panose="02040502050505030304" pitchFamily="18" charset="0"/>
                <a:hlinkClick r:id="rId2"/>
              </a:rPr>
              <a:t>https://mel.cgiar.org/reporting/download/hash/LMFO85WW</a:t>
            </a:r>
            <a:endParaRPr lang="en-GB" sz="900" b="0" dirty="0">
              <a:latin typeface="Palatino Linotype" panose="02040502050505030304" pitchFamily="18" charset="0"/>
            </a:endParaRPr>
          </a:p>
          <a:p>
            <a:endParaRPr lang="en-GB" sz="800" b="0" dirty="0">
              <a:latin typeface="Palatino Linotype" panose="02040502050505030304" pitchFamily="18" charset="0"/>
            </a:endParaRPr>
          </a:p>
        </p:txBody>
      </p:sp>
    </p:spTree>
    <p:extLst>
      <p:ext uri="{BB962C8B-B14F-4D97-AF65-F5344CB8AC3E}">
        <p14:creationId xmlns:p14="http://schemas.microsoft.com/office/powerpoint/2010/main" val="3916951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92F7DD-87E6-450A-B5E4-6B864A2504D1}"/>
              </a:ext>
            </a:extLst>
          </p:cNvPr>
          <p:cNvSpPr>
            <a:spLocks noGrp="1"/>
          </p:cNvSpPr>
          <p:nvPr>
            <p:ph type="title"/>
          </p:nvPr>
        </p:nvSpPr>
        <p:spPr>
          <a:xfrm>
            <a:off x="533400" y="397282"/>
            <a:ext cx="8251825" cy="539558"/>
          </a:xfrm>
        </p:spPr>
        <p:txBody>
          <a:bodyPr/>
          <a:lstStyle/>
          <a:p>
            <a:r>
              <a:rPr lang="fr-FR" dirty="0" err="1"/>
              <a:t>Feed</a:t>
            </a:r>
            <a:r>
              <a:rPr lang="fr-FR" dirty="0"/>
              <a:t> value of </a:t>
            </a:r>
            <a:r>
              <a:rPr lang="fr-FR" dirty="0" err="1"/>
              <a:t>selected</a:t>
            </a:r>
            <a:r>
              <a:rPr lang="fr-FR" dirty="0"/>
              <a:t> </a:t>
            </a:r>
            <a:r>
              <a:rPr lang="fr-FR" dirty="0" err="1"/>
              <a:t>fodder</a:t>
            </a:r>
            <a:r>
              <a:rPr lang="fr-FR" dirty="0"/>
              <a:t> </a:t>
            </a:r>
            <a:r>
              <a:rPr lang="fr-FR" dirty="0" err="1"/>
              <a:t>trees</a:t>
            </a:r>
            <a:endParaRPr lang="de-CH" dirty="0"/>
          </a:p>
        </p:txBody>
      </p:sp>
      <p:graphicFrame>
        <p:nvGraphicFramePr>
          <p:cNvPr id="5" name="Content Placeholder 7">
            <a:extLst>
              <a:ext uri="{FF2B5EF4-FFF2-40B4-BE49-F238E27FC236}">
                <a16:creationId xmlns:a16="http://schemas.microsoft.com/office/drawing/2014/main" id="{494E261C-5CB2-4C3E-A5EE-556DA8979CF2}"/>
              </a:ext>
            </a:extLst>
          </p:cNvPr>
          <p:cNvGraphicFramePr>
            <a:graphicFrameLocks/>
          </p:cNvGraphicFramePr>
          <p:nvPr>
            <p:extLst/>
          </p:nvPr>
        </p:nvGraphicFramePr>
        <p:xfrm>
          <a:off x="533400" y="1083672"/>
          <a:ext cx="8251825" cy="4668520"/>
        </p:xfrm>
        <a:graphic>
          <a:graphicData uri="http://schemas.openxmlformats.org/drawingml/2006/table">
            <a:tbl>
              <a:tblPr firstRow="1" bandRow="1">
                <a:tableStyleId>{5C22544A-7EE6-4342-B048-85BDC9FD1C3A}</a:tableStyleId>
              </a:tblPr>
              <a:tblGrid>
                <a:gridCol w="1872449">
                  <a:extLst>
                    <a:ext uri="{9D8B030D-6E8A-4147-A177-3AD203B41FA5}">
                      <a16:colId xmlns:a16="http://schemas.microsoft.com/office/drawing/2014/main" val="2539755453"/>
                    </a:ext>
                  </a:extLst>
                </a:gridCol>
                <a:gridCol w="816745">
                  <a:extLst>
                    <a:ext uri="{9D8B030D-6E8A-4147-A177-3AD203B41FA5}">
                      <a16:colId xmlns:a16="http://schemas.microsoft.com/office/drawing/2014/main" val="2104117175"/>
                    </a:ext>
                  </a:extLst>
                </a:gridCol>
                <a:gridCol w="949911">
                  <a:extLst>
                    <a:ext uri="{9D8B030D-6E8A-4147-A177-3AD203B41FA5}">
                      <a16:colId xmlns:a16="http://schemas.microsoft.com/office/drawing/2014/main" val="2577569541"/>
                    </a:ext>
                  </a:extLst>
                </a:gridCol>
                <a:gridCol w="852256">
                  <a:extLst>
                    <a:ext uri="{9D8B030D-6E8A-4147-A177-3AD203B41FA5}">
                      <a16:colId xmlns:a16="http://schemas.microsoft.com/office/drawing/2014/main" val="3846146979"/>
                    </a:ext>
                  </a:extLst>
                </a:gridCol>
                <a:gridCol w="3760464">
                  <a:extLst>
                    <a:ext uri="{9D8B030D-6E8A-4147-A177-3AD203B41FA5}">
                      <a16:colId xmlns:a16="http://schemas.microsoft.com/office/drawing/2014/main" val="2945995837"/>
                    </a:ext>
                  </a:extLst>
                </a:gridCol>
              </a:tblGrid>
              <a:tr h="469536">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Plant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Dry matter</a:t>
                      </a:r>
                      <a:r>
                        <a:rPr lang="de-CH" sz="1200" b="1" baseline="30000" dirty="0">
                          <a:effectLst/>
                          <a:latin typeface="Palatino Linotype" panose="02040502050505030304" pitchFamily="18" charset="0"/>
                          <a:ea typeface="SimSun" panose="02010600030101010101" pitchFamily="2" charset="-122"/>
                          <a:cs typeface="Times New Roman" panose="02020603050405020304" pitchFamily="18" charset="0"/>
                        </a:rPr>
                        <a:t>1 </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 = DM</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Energy MJ ME/kg DM</a:t>
                      </a:r>
                      <a:endParaRPr lang="de-CH" dirty="0"/>
                    </a:p>
                  </a:txBody>
                  <a:tcPr marL="68580" marR="68580" marT="68580" marB="68580"/>
                </a:tc>
                <a:tc>
                  <a:txBody>
                    <a:bodyPr/>
                    <a:lstStyle/>
                    <a:p>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Crude protein </a:t>
                      </a:r>
                      <a:r>
                        <a:rPr lang="de-CH" sz="1200" b="1" dirty="0">
                          <a:effectLst/>
                          <a:latin typeface="Palatino Linotype" panose="02040502050505030304" pitchFamily="18" charset="0"/>
                          <a:ea typeface="SimSun" panose="02010600030101010101" pitchFamily="2" charset="-122"/>
                          <a:cs typeface="Times New Roman" panose="02020603050405020304" pitchFamily="18" charset="0"/>
                        </a:rPr>
                        <a:t>(%)</a:t>
                      </a:r>
                      <a:r>
                        <a:rPr lang="de-CH" sz="1200" dirty="0">
                          <a:effectLst/>
                          <a:latin typeface="Palatino Linotype" panose="02040502050505030304" pitchFamily="18" charset="0"/>
                          <a:ea typeface="SimSun" panose="02010600030101010101" pitchFamily="2" charset="-122"/>
                          <a:cs typeface="Times New Roman" panose="02020603050405020304" pitchFamily="18" charset="0"/>
                        </a:rPr>
                        <a:t> </a:t>
                      </a:r>
                      <a:endParaRPr lang="de-CH" dirty="0"/>
                    </a:p>
                  </a:txBody>
                  <a:tcPr marL="68580" marR="68580" marT="68580" marB="68580"/>
                </a:tc>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Description</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582706127"/>
                  </a:ext>
                </a:extLst>
              </a:tr>
              <a:tr h="469536">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Leucaena </a:t>
                      </a:r>
                      <a:r>
                        <a:rPr lang="en-GB" sz="1200" b="0" dirty="0">
                          <a:effectLst/>
                          <a:latin typeface="Calibri" panose="020F0502020204030204" pitchFamily="34" charset="0"/>
                          <a:ea typeface="SimSun" panose="02010600030101010101" pitchFamily="2" charset="-122"/>
                          <a:cs typeface="Times New Roman" panose="02020603050405020304" pitchFamily="18" charset="0"/>
                        </a:rPr>
                        <a:t> </a:t>
                      </a:r>
                      <a:br>
                        <a:rPr lang="en-GB" sz="1200" b="0" dirty="0">
                          <a:effectLst/>
                          <a:latin typeface="Calibri" panose="020F0502020204030204" pitchFamily="34" charset="0"/>
                          <a:ea typeface="SimSun" panose="02010600030101010101" pitchFamily="2" charset="-122"/>
                          <a:cs typeface="Times New Roman" panose="02020603050405020304" pitchFamily="18" charset="0"/>
                        </a:rPr>
                      </a:br>
                      <a:r>
                        <a:rPr lang="en-US" sz="1200" b="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b="0" i="1" dirty="0">
                          <a:effectLst/>
                          <a:latin typeface="Palatino Linotype" panose="02040502050505030304" pitchFamily="18" charset="0"/>
                          <a:ea typeface="SimSun" panose="02010600030101010101" pitchFamily="2" charset="-122"/>
                          <a:cs typeface="Times New Roman" panose="02020603050405020304" pitchFamily="18" charset="0"/>
                        </a:rPr>
                        <a:t>Leucaena </a:t>
                      </a:r>
                      <a:r>
                        <a:rPr lang="en-US" sz="1200" b="0" i="1" dirty="0" err="1">
                          <a:effectLst/>
                          <a:latin typeface="Palatino Linotype" panose="02040502050505030304" pitchFamily="18" charset="0"/>
                          <a:ea typeface="SimSun" panose="02010600030101010101" pitchFamily="2" charset="-122"/>
                          <a:cs typeface="Times New Roman" panose="02020603050405020304" pitchFamily="18" charset="0"/>
                        </a:rPr>
                        <a:t>leucocephala</a:t>
                      </a:r>
                      <a:r>
                        <a:rPr lang="en-US" sz="1200" b="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b="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15-25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Protein-rich, can be pruned and fed as protein supplements or incorporated into silage or hay, drought-tolerant</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1594347225"/>
                  </a:ext>
                </a:extLst>
              </a:tr>
              <a:tr h="469536">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Gliricidia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br>
                        <a:rPr lang="en-GB" sz="1200" b="1" dirty="0">
                          <a:effectLst/>
                          <a:latin typeface="Calibri" panose="020F0502020204030204" pitchFamily="34"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Gliricidia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sepium</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Protein-rich, can be pruned and fed as protein supplements or incorporated into silage or hay, grows fast, nitrogen-fixation in the soil</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4038765455"/>
                  </a:ext>
                </a:extLst>
              </a:tr>
              <a:tr h="469536">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Calliandra</a:t>
                      </a: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br>
                        <a:rPr lang="en-GB" sz="1200" b="1" dirty="0">
                          <a:effectLst/>
                          <a:latin typeface="Calibri" panose="020F0502020204030204" pitchFamily="34"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Calliandra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calothyrsus</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 </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15-25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Protein-rich, can be pruned and fed as protein supplements or incorporated into silage or hay, medium to high rainfall (700-2000 mm)</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3629287250"/>
                  </a:ext>
                </a:extLst>
              </a:tr>
              <a:tr h="469536">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Sesbania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br>
                        <a:rPr lang="en-GB" sz="1200" b="1" dirty="0">
                          <a:effectLst/>
                          <a:latin typeface="Calibri" panose="020F0502020204030204" pitchFamily="34"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Sesbania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sesban</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25-30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8-10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Protein-rich, high rainfall (700-200 mm), grows well in its early stage but does not regrow well after harvesting</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380870429"/>
                  </a:ext>
                </a:extLst>
              </a:tr>
              <a:tr h="295127">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Acacia species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25-35</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7-10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10-25</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Protein-rich foliage, pods, or gum</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056501879"/>
                  </a:ext>
                </a:extLst>
              </a:tr>
              <a:tr h="295127">
                <a:tc>
                  <a:txBody>
                    <a:bodyPr/>
                    <a:lstStyle/>
                    <a:p>
                      <a:pPr algn="l">
                        <a:lnSpc>
                          <a:spcPts val="1400"/>
                        </a:lnSpc>
                        <a:spcAft>
                          <a:spcPts val="600"/>
                        </a:spcAft>
                      </a:pP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Moringa </a:t>
                      </a:r>
                      <a:b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b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Moringa oleifera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8-12</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a:effectLst/>
                          <a:latin typeface="Palatino Linotype" panose="02040502050505030304" pitchFamily="18" charset="0"/>
                          <a:ea typeface="SimSun" panose="02010600030101010101" pitchFamily="2" charset="-122"/>
                          <a:cs typeface="Times New Roman" panose="02020603050405020304" pitchFamily="18" charset="0"/>
                        </a:rPr>
                        <a:t>10-20</a:t>
                      </a:r>
                      <a:endParaRPr lang="en-GB" sz="12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Arid and semi-arid regions, rich in protein, vitamins and minerals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3585412821"/>
                  </a:ext>
                </a:extLst>
              </a:tr>
              <a:tr h="311934">
                <a:tc>
                  <a:txBody>
                    <a:bodyPr/>
                    <a:lstStyle/>
                    <a:p>
                      <a:pPr algn="l">
                        <a:lnSpc>
                          <a:spcPts val="1400"/>
                        </a:lnSpc>
                        <a:spcAft>
                          <a:spcPts val="600"/>
                        </a:spcAft>
                      </a:pP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Faidherbia</a:t>
                      </a:r>
                      <a:r>
                        <a:rPr lang="en-US" sz="1200" b="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b="1" dirty="0" err="1">
                          <a:effectLst/>
                          <a:latin typeface="Palatino Linotype" panose="02040502050505030304" pitchFamily="18" charset="0"/>
                          <a:ea typeface="SimSun" panose="02010600030101010101" pitchFamily="2" charset="-122"/>
                          <a:cs typeface="Times New Roman" panose="02020603050405020304" pitchFamily="18" charset="0"/>
                        </a:rPr>
                        <a:t>Winterhorn</a:t>
                      </a:r>
                      <a:r>
                        <a:rPr lang="en-GB" sz="1200" b="1" dirty="0">
                          <a:effectLst/>
                          <a:latin typeface="Calibri" panose="020F0502020204030204" pitchFamily="34" charset="0"/>
                          <a:ea typeface="SimSun" panose="02010600030101010101" pitchFamily="2" charset="-122"/>
                          <a:cs typeface="Times New Roman" panose="02020603050405020304" pitchFamily="18" charset="0"/>
                        </a:rPr>
                        <a:t> </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Faidherbia</a:t>
                      </a:r>
                      <a:r>
                        <a:rPr lang="en-US" sz="1200" i="1" dirty="0">
                          <a:effectLst/>
                          <a:latin typeface="Palatino Linotype" panose="02040502050505030304" pitchFamily="18" charset="0"/>
                          <a:ea typeface="SimSun" panose="02010600030101010101" pitchFamily="2" charset="-122"/>
                          <a:cs typeface="Times New Roman" panose="02020603050405020304" pitchFamily="18" charset="0"/>
                        </a:rPr>
                        <a:t> </a:t>
                      </a:r>
                      <a:r>
                        <a:rPr lang="en-US" sz="1200" i="1" dirty="0" err="1">
                          <a:effectLst/>
                          <a:latin typeface="Palatino Linotype" panose="02040502050505030304" pitchFamily="18" charset="0"/>
                          <a:ea typeface="SimSun" panose="02010600030101010101" pitchFamily="2" charset="-122"/>
                          <a:cs typeface="Times New Roman" panose="02020603050405020304" pitchFamily="18" charset="0"/>
                        </a:rPr>
                        <a:t>albida</a:t>
                      </a: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20-30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8-12</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10-20</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tc>
                  <a:txBody>
                    <a:bodyPr/>
                    <a:lstStyle/>
                    <a:p>
                      <a:pPr algn="l">
                        <a:lnSpc>
                          <a:spcPts val="1400"/>
                        </a:lnSpc>
                        <a:spcAft>
                          <a:spcPts val="600"/>
                        </a:spcAft>
                      </a:pPr>
                      <a:r>
                        <a:rPr lang="en-US" sz="1200" dirty="0">
                          <a:effectLst/>
                          <a:latin typeface="Palatino Linotype" panose="02040502050505030304" pitchFamily="18" charset="0"/>
                          <a:ea typeface="SimSun" panose="02010600030101010101" pitchFamily="2" charset="-122"/>
                          <a:cs typeface="Times New Roman" panose="02020603050405020304" pitchFamily="18" charset="0"/>
                        </a:rPr>
                        <a:t>Drylands, leaves, pods and soft young twigs highly palatable and rich in nutrients</a:t>
                      </a:r>
                      <a:endParaRPr lang="en-GB"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68580" marB="68580"/>
                </a:tc>
                <a:extLst>
                  <a:ext uri="{0D108BD9-81ED-4DB2-BD59-A6C34878D82A}">
                    <a16:rowId xmlns:a16="http://schemas.microsoft.com/office/drawing/2014/main" val="2253859795"/>
                  </a:ext>
                </a:extLst>
              </a:tr>
            </a:tbl>
          </a:graphicData>
        </a:graphic>
      </p:graphicFrame>
      <p:sp>
        <p:nvSpPr>
          <p:cNvPr id="4" name="Rechteck 3">
            <a:extLst>
              <a:ext uri="{FF2B5EF4-FFF2-40B4-BE49-F238E27FC236}">
                <a16:creationId xmlns:a16="http://schemas.microsoft.com/office/drawing/2014/main" id="{8BD54BB7-6057-4F98-99DA-1901BC60E915}"/>
              </a:ext>
            </a:extLst>
          </p:cNvPr>
          <p:cNvSpPr/>
          <p:nvPr/>
        </p:nvSpPr>
        <p:spPr>
          <a:xfrm>
            <a:off x="1291702" y="5748848"/>
            <a:ext cx="7577091" cy="261610"/>
          </a:xfrm>
          <a:prstGeom prst="rect">
            <a:avLst/>
          </a:prstGeom>
        </p:spPr>
        <p:txBody>
          <a:bodyPr wrap="square">
            <a:spAutoFit/>
          </a:bodyPr>
          <a:lstStyle/>
          <a:p>
            <a:pPr algn="r"/>
            <a:r>
              <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Source: </a:t>
            </a:r>
            <a:r>
              <a:rPr lang="en-US"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rPr>
              <a:t>information taken from various sources</a:t>
            </a:r>
            <a:endParaRPr lang="de-CH" sz="1100" b="0" dirty="0">
              <a:solidFill>
                <a:schemeClr val="dk1"/>
              </a:solidFill>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6" name="TextBox 2">
            <a:extLst>
              <a:ext uri="{FF2B5EF4-FFF2-40B4-BE49-F238E27FC236}">
                <a16:creationId xmlns:a16="http://schemas.microsoft.com/office/drawing/2014/main" id="{F64DBB25-57D1-4010-9464-8423DC13CFF3}"/>
              </a:ext>
            </a:extLst>
          </p:cNvPr>
          <p:cNvSpPr txBox="1"/>
          <p:nvPr/>
        </p:nvSpPr>
        <p:spPr>
          <a:xfrm>
            <a:off x="2739532" y="5991475"/>
            <a:ext cx="6045693" cy="369332"/>
          </a:xfrm>
          <a:prstGeom prst="rect">
            <a:avLst/>
          </a:prstGeom>
          <a:noFill/>
        </p:spPr>
        <p:txBody>
          <a:bodyPr wrap="square" rtlCol="0">
            <a:spAutoFit/>
          </a:bodyPr>
          <a:lstStyle/>
          <a:p>
            <a:r>
              <a:rPr lang="en-US" sz="900" b="0" baseline="30000" dirty="0">
                <a:latin typeface="Palatino Linotype" panose="02040502050505030304" pitchFamily="18" charset="0"/>
              </a:rPr>
              <a:t>1 </a:t>
            </a:r>
            <a:r>
              <a:rPr lang="en-US" sz="900" b="0" dirty="0">
                <a:latin typeface="Palatino Linotype" panose="02040502050505030304" pitchFamily="18" charset="0"/>
              </a:rPr>
              <a:t>The dry matter is the part of the plant material that remains after deducting the total water content (completely dried). Since water contains no energy and no protein, the total energy and protein content is part of the dry matter.</a:t>
            </a:r>
          </a:p>
        </p:txBody>
      </p:sp>
    </p:spTree>
    <p:extLst>
      <p:ext uri="{BB962C8B-B14F-4D97-AF65-F5344CB8AC3E}">
        <p14:creationId xmlns:p14="http://schemas.microsoft.com/office/powerpoint/2010/main" val="3388075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9 – </a:t>
            </a:r>
            <a:r>
              <a:rPr lang="de-DE" err="1">
                <a:ea typeface="ＭＳ Ｐゴシック"/>
              </a:rPr>
              <a:t>Cattle</a:t>
            </a:r>
            <a:r>
              <a:rPr lang="de-DE">
                <a:ea typeface="ＭＳ Ｐゴシック"/>
              </a:rPr>
              <a:t> Health</a:t>
            </a:r>
            <a:endParaRPr lang="de-DE"/>
          </a:p>
        </p:txBody>
      </p:sp>
    </p:spTree>
    <p:extLst>
      <p:ext uri="{BB962C8B-B14F-4D97-AF65-F5344CB8AC3E}">
        <p14:creationId xmlns:p14="http://schemas.microsoft.com/office/powerpoint/2010/main" val="39333260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1FF3E66B-2829-4990-8A29-18D01D741434}"/>
              </a:ext>
            </a:extLst>
          </p:cNvPr>
          <p:cNvSpPr>
            <a:spLocks noGrp="1"/>
          </p:cNvSpPr>
          <p:nvPr>
            <p:ph type="title"/>
          </p:nvPr>
        </p:nvSpPr>
        <p:spPr>
          <a:xfrm>
            <a:off x="533400" y="228600"/>
            <a:ext cx="8251825" cy="698500"/>
          </a:xfrm>
        </p:spPr>
        <p:txBody>
          <a:bodyPr/>
          <a:lstStyle/>
          <a:p>
            <a:r>
              <a:rPr lang="de-CH"/>
              <a:t>Organic </a:t>
            </a:r>
            <a:r>
              <a:rPr lang="de-CH" err="1"/>
              <a:t>approach</a:t>
            </a:r>
            <a:r>
              <a:rPr lang="de-CH"/>
              <a:t> </a:t>
            </a:r>
            <a:r>
              <a:rPr lang="de-CH" err="1"/>
              <a:t>to</a:t>
            </a:r>
            <a:r>
              <a:rPr lang="de-CH"/>
              <a:t> </a:t>
            </a:r>
            <a:r>
              <a:rPr lang="de-CH" err="1"/>
              <a:t>animal</a:t>
            </a:r>
            <a:r>
              <a:rPr lang="de-CH"/>
              <a:t> </a:t>
            </a:r>
            <a:r>
              <a:rPr lang="de-CH" err="1"/>
              <a:t>health</a:t>
            </a:r>
            <a:r>
              <a:rPr lang="de-CH"/>
              <a:t> </a:t>
            </a:r>
            <a:r>
              <a:rPr lang="de-CH" err="1"/>
              <a:t>management</a:t>
            </a:r>
            <a:endParaRPr lang="de-CH"/>
          </a:p>
        </p:txBody>
      </p:sp>
      <p:grpSp>
        <p:nvGrpSpPr>
          <p:cNvPr id="29" name="Gruppieren 28">
            <a:extLst>
              <a:ext uri="{FF2B5EF4-FFF2-40B4-BE49-F238E27FC236}">
                <a16:creationId xmlns:a16="http://schemas.microsoft.com/office/drawing/2014/main" id="{363615B0-6B6D-4832-8B4D-EA89F020C16A}"/>
              </a:ext>
            </a:extLst>
          </p:cNvPr>
          <p:cNvGrpSpPr/>
          <p:nvPr/>
        </p:nvGrpSpPr>
        <p:grpSpPr>
          <a:xfrm>
            <a:off x="683568" y="1700808"/>
            <a:ext cx="8101657" cy="4029650"/>
            <a:chOff x="827584" y="961305"/>
            <a:chExt cx="8031244" cy="4902507"/>
          </a:xfrm>
        </p:grpSpPr>
        <p:sp>
          <p:nvSpPr>
            <p:cNvPr id="2" name="Freihandform: Form 1">
              <a:extLst>
                <a:ext uri="{FF2B5EF4-FFF2-40B4-BE49-F238E27FC236}">
                  <a16:creationId xmlns:a16="http://schemas.microsoft.com/office/drawing/2014/main" id="{2D8EE5F8-266C-4CCB-820F-E56F440A447D}"/>
                </a:ext>
              </a:extLst>
            </p:cNvPr>
            <p:cNvSpPr/>
            <p:nvPr/>
          </p:nvSpPr>
          <p:spPr bwMode="auto">
            <a:xfrm>
              <a:off x="4860032" y="961305"/>
              <a:ext cx="1954635" cy="1946246"/>
            </a:xfrm>
            <a:custGeom>
              <a:avLst/>
              <a:gdLst>
                <a:gd name="connsiteX0" fmla="*/ 0 w 1954635"/>
                <a:gd name="connsiteY0" fmla="*/ 1929468 h 1946246"/>
                <a:gd name="connsiteX1" fmla="*/ 1954635 w 1954635"/>
                <a:gd name="connsiteY1" fmla="*/ 0 h 1946246"/>
                <a:gd name="connsiteX2" fmla="*/ 1946246 w 1954635"/>
                <a:gd name="connsiteY2" fmla="*/ 1946246 h 1946246"/>
                <a:gd name="connsiteX3" fmla="*/ 0 w 1954635"/>
                <a:gd name="connsiteY3" fmla="*/ 1929468 h 1946246"/>
              </a:gdLst>
              <a:ahLst/>
              <a:cxnLst>
                <a:cxn ang="0">
                  <a:pos x="connsiteX0" y="connsiteY0"/>
                </a:cxn>
                <a:cxn ang="0">
                  <a:pos x="connsiteX1" y="connsiteY1"/>
                </a:cxn>
                <a:cxn ang="0">
                  <a:pos x="connsiteX2" y="connsiteY2"/>
                </a:cxn>
                <a:cxn ang="0">
                  <a:pos x="connsiteX3" y="connsiteY3"/>
                </a:cxn>
              </a:cxnLst>
              <a:rect l="l" t="t" r="r" b="b"/>
              <a:pathLst>
                <a:path w="1954635" h="1946246">
                  <a:moveTo>
                    <a:pt x="0" y="1929468"/>
                  </a:moveTo>
                  <a:lnTo>
                    <a:pt x="1954635" y="0"/>
                  </a:lnTo>
                  <a:cubicBezTo>
                    <a:pt x="1951839" y="648749"/>
                    <a:pt x="1949042" y="1297497"/>
                    <a:pt x="1946246" y="1946246"/>
                  </a:cubicBezTo>
                  <a:lnTo>
                    <a:pt x="0" y="1929468"/>
                  </a:lnTo>
                  <a:close/>
                </a:path>
              </a:pathLst>
            </a:custGeom>
            <a:solidFill>
              <a:schemeClr val="accent6">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Freihandform: Form 2">
              <a:extLst>
                <a:ext uri="{FF2B5EF4-FFF2-40B4-BE49-F238E27FC236}">
                  <a16:creationId xmlns:a16="http://schemas.microsoft.com/office/drawing/2014/main" id="{AD357321-7361-4AF4-A734-D0C6192AF6C3}"/>
                </a:ext>
              </a:extLst>
            </p:cNvPr>
            <p:cNvSpPr/>
            <p:nvPr/>
          </p:nvSpPr>
          <p:spPr bwMode="auto">
            <a:xfrm>
              <a:off x="3677184" y="2999830"/>
              <a:ext cx="3129094" cy="989901"/>
            </a:xfrm>
            <a:custGeom>
              <a:avLst/>
              <a:gdLst>
                <a:gd name="connsiteX0" fmla="*/ 1065402 w 3129094"/>
                <a:gd name="connsiteY0" fmla="*/ 0 h 989901"/>
                <a:gd name="connsiteX1" fmla="*/ 3129094 w 3129094"/>
                <a:gd name="connsiteY1" fmla="*/ 16778 h 989901"/>
                <a:gd name="connsiteX2" fmla="*/ 3120705 w 3129094"/>
                <a:gd name="connsiteY2" fmla="*/ 989901 h 989901"/>
                <a:gd name="connsiteX3" fmla="*/ 0 w 3129094"/>
                <a:gd name="connsiteY3" fmla="*/ 989901 h 989901"/>
                <a:gd name="connsiteX4" fmla="*/ 1065402 w 3129094"/>
                <a:gd name="connsiteY4" fmla="*/ 0 h 989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094" h="989901">
                  <a:moveTo>
                    <a:pt x="1065402" y="0"/>
                  </a:moveTo>
                  <a:lnTo>
                    <a:pt x="3129094" y="16778"/>
                  </a:lnTo>
                  <a:cubicBezTo>
                    <a:pt x="3126298" y="341152"/>
                    <a:pt x="3123501" y="665527"/>
                    <a:pt x="3120705" y="989901"/>
                  </a:cubicBezTo>
                  <a:lnTo>
                    <a:pt x="0" y="989901"/>
                  </a:lnTo>
                  <a:lnTo>
                    <a:pt x="1065402" y="0"/>
                  </a:lnTo>
                  <a:close/>
                </a:path>
              </a:pathLst>
            </a:custGeom>
            <a:solidFill>
              <a:schemeClr val="accent6">
                <a:lumMod val="40000"/>
                <a:lumOff val="6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Freihandform: Form 6">
              <a:extLst>
                <a:ext uri="{FF2B5EF4-FFF2-40B4-BE49-F238E27FC236}">
                  <a16:creationId xmlns:a16="http://schemas.microsoft.com/office/drawing/2014/main" id="{9C094D15-18E3-49C3-AE6C-4BF26733B74D}"/>
                </a:ext>
              </a:extLst>
            </p:cNvPr>
            <p:cNvSpPr/>
            <p:nvPr/>
          </p:nvSpPr>
          <p:spPr bwMode="auto">
            <a:xfrm>
              <a:off x="1697382" y="5008135"/>
              <a:ext cx="5108896" cy="855677"/>
            </a:xfrm>
            <a:custGeom>
              <a:avLst/>
              <a:gdLst>
                <a:gd name="connsiteX0" fmla="*/ 5100507 w 5108896"/>
                <a:gd name="connsiteY0" fmla="*/ 25167 h 855677"/>
                <a:gd name="connsiteX1" fmla="*/ 5108896 w 5108896"/>
                <a:gd name="connsiteY1" fmla="*/ 855677 h 855677"/>
                <a:gd name="connsiteX2" fmla="*/ 0 w 5108896"/>
                <a:gd name="connsiteY2" fmla="*/ 855677 h 855677"/>
                <a:gd name="connsiteX3" fmla="*/ 931178 w 5108896"/>
                <a:gd name="connsiteY3" fmla="*/ 0 h 855677"/>
                <a:gd name="connsiteX4" fmla="*/ 5100507 w 5108896"/>
                <a:gd name="connsiteY4" fmla="*/ 25167 h 855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96" h="855677">
                  <a:moveTo>
                    <a:pt x="5100507" y="25167"/>
                  </a:moveTo>
                  <a:cubicBezTo>
                    <a:pt x="5103303" y="302004"/>
                    <a:pt x="5106100" y="578840"/>
                    <a:pt x="5108896" y="855677"/>
                  </a:cubicBezTo>
                  <a:lnTo>
                    <a:pt x="0" y="855677"/>
                  </a:lnTo>
                  <a:lnTo>
                    <a:pt x="931178" y="0"/>
                  </a:lnTo>
                  <a:lnTo>
                    <a:pt x="5100507" y="25167"/>
                  </a:lnTo>
                  <a:close/>
                </a:path>
              </a:pathLst>
            </a:custGeom>
            <a:solidFill>
              <a:srgbClr val="9966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reihandform: Form 7">
              <a:extLst>
                <a:ext uri="{FF2B5EF4-FFF2-40B4-BE49-F238E27FC236}">
                  <a16:creationId xmlns:a16="http://schemas.microsoft.com/office/drawing/2014/main" id="{E1854B6A-A5E8-4291-9F54-DE44ED8E24FC}"/>
                </a:ext>
              </a:extLst>
            </p:cNvPr>
            <p:cNvSpPr/>
            <p:nvPr/>
          </p:nvSpPr>
          <p:spPr bwMode="auto">
            <a:xfrm>
              <a:off x="2720839" y="4082010"/>
              <a:ext cx="4077050" cy="822121"/>
            </a:xfrm>
            <a:custGeom>
              <a:avLst/>
              <a:gdLst>
                <a:gd name="connsiteX0" fmla="*/ 4077050 w 4077050"/>
                <a:gd name="connsiteY0" fmla="*/ 16778 h 822121"/>
                <a:gd name="connsiteX1" fmla="*/ 4077050 w 4077050"/>
                <a:gd name="connsiteY1" fmla="*/ 822121 h 822121"/>
                <a:gd name="connsiteX2" fmla="*/ 0 w 4077050"/>
                <a:gd name="connsiteY2" fmla="*/ 805343 h 822121"/>
                <a:gd name="connsiteX3" fmla="*/ 847288 w 4077050"/>
                <a:gd name="connsiteY3" fmla="*/ 0 h 822121"/>
                <a:gd name="connsiteX4" fmla="*/ 4077050 w 4077050"/>
                <a:gd name="connsiteY4" fmla="*/ 16778 h 8221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7050" h="822121">
                  <a:moveTo>
                    <a:pt x="4077050" y="16778"/>
                  </a:moveTo>
                  <a:lnTo>
                    <a:pt x="4077050" y="822121"/>
                  </a:lnTo>
                  <a:lnTo>
                    <a:pt x="0" y="805343"/>
                  </a:lnTo>
                  <a:lnTo>
                    <a:pt x="847288" y="0"/>
                  </a:lnTo>
                  <a:lnTo>
                    <a:pt x="4077050" y="16778"/>
                  </a:lnTo>
                  <a:close/>
                </a:path>
              </a:pathLst>
            </a:custGeom>
            <a:solidFill>
              <a:schemeClr val="accent6">
                <a:lumMod val="60000"/>
                <a:lumOff val="4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cxnSp>
          <p:nvCxnSpPr>
            <p:cNvPr id="11" name="Gerader Verbinder 10">
              <a:extLst>
                <a:ext uri="{FF2B5EF4-FFF2-40B4-BE49-F238E27FC236}">
                  <a16:creationId xmlns:a16="http://schemas.microsoft.com/office/drawing/2014/main" id="{81648848-1DCB-444D-80AD-92A2EDDB2466}"/>
                </a:ext>
              </a:extLst>
            </p:cNvPr>
            <p:cNvCxnSpPr>
              <a:cxnSpLocks/>
            </p:cNvCxnSpPr>
            <p:nvPr/>
          </p:nvCxnSpPr>
          <p:spPr bwMode="auto">
            <a:xfrm flipH="1">
              <a:off x="827584" y="2966889"/>
              <a:ext cx="748883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Gerader Verbinder 13">
              <a:extLst>
                <a:ext uri="{FF2B5EF4-FFF2-40B4-BE49-F238E27FC236}">
                  <a16:creationId xmlns:a16="http://schemas.microsoft.com/office/drawing/2014/main" id="{2FC841DE-029F-4DE0-9262-C63A89536445}"/>
                </a:ext>
              </a:extLst>
            </p:cNvPr>
            <p:cNvCxnSpPr>
              <a:cxnSpLocks/>
            </p:cNvCxnSpPr>
            <p:nvPr/>
          </p:nvCxnSpPr>
          <p:spPr bwMode="auto">
            <a:xfrm flipH="1">
              <a:off x="827584" y="4048454"/>
              <a:ext cx="7488832"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Gerader Verbinder 14">
              <a:extLst>
                <a:ext uri="{FF2B5EF4-FFF2-40B4-BE49-F238E27FC236}">
                  <a16:creationId xmlns:a16="http://schemas.microsoft.com/office/drawing/2014/main" id="{68ADFD1C-51E0-4CFB-A575-A4E0B5F79F4A}"/>
                </a:ext>
              </a:extLst>
            </p:cNvPr>
            <p:cNvCxnSpPr>
              <a:cxnSpLocks/>
            </p:cNvCxnSpPr>
            <p:nvPr/>
          </p:nvCxnSpPr>
          <p:spPr bwMode="auto">
            <a:xfrm flipH="1">
              <a:off x="827584" y="4951036"/>
              <a:ext cx="7488832"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6" name="Textfeld 15">
              <a:extLst>
                <a:ext uri="{FF2B5EF4-FFF2-40B4-BE49-F238E27FC236}">
                  <a16:creationId xmlns:a16="http://schemas.microsoft.com/office/drawing/2014/main" id="{C34AAB78-CEA2-4689-8C2D-95D597EFBA04}"/>
                </a:ext>
              </a:extLst>
            </p:cNvPr>
            <p:cNvSpPr txBox="1"/>
            <p:nvPr/>
          </p:nvSpPr>
          <p:spPr>
            <a:xfrm>
              <a:off x="3279324" y="2355897"/>
              <a:ext cx="1579150"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very</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short</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term</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Textfeld 16">
              <a:extLst>
                <a:ext uri="{FF2B5EF4-FFF2-40B4-BE49-F238E27FC236}">
                  <a16:creationId xmlns:a16="http://schemas.microsoft.com/office/drawing/2014/main" id="{29720044-971A-46D2-9418-186158D6F7EC}"/>
                </a:ext>
              </a:extLst>
            </p:cNvPr>
            <p:cNvSpPr txBox="1"/>
            <p:nvPr/>
          </p:nvSpPr>
          <p:spPr>
            <a:xfrm>
              <a:off x="6948264" y="2360280"/>
              <a:ext cx="1910564" cy="41188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a:ln>
                    <a:noFill/>
                  </a:ln>
                  <a:solidFill>
                    <a:srgbClr val="000000"/>
                  </a:solidFill>
                  <a:effectLst/>
                  <a:uLnTx/>
                  <a:uFillTx/>
                  <a:latin typeface="Arial" charset="0"/>
                  <a:ea typeface="+mn-ea"/>
                  <a:cs typeface="+mn-cs"/>
                </a:rPr>
                <a:t>in an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emergency</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Textfeld 17">
              <a:extLst>
                <a:ext uri="{FF2B5EF4-FFF2-40B4-BE49-F238E27FC236}">
                  <a16:creationId xmlns:a16="http://schemas.microsoft.com/office/drawing/2014/main" id="{D37E0735-AFFB-4413-B40D-F1830E83CA23}"/>
                </a:ext>
              </a:extLst>
            </p:cNvPr>
            <p:cNvSpPr txBox="1"/>
            <p:nvPr/>
          </p:nvSpPr>
          <p:spPr>
            <a:xfrm>
              <a:off x="5373487" y="2232787"/>
              <a:ext cx="1424401" cy="5974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Conventional</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medicine</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0" name="Textfeld 19">
              <a:extLst>
                <a:ext uri="{FF2B5EF4-FFF2-40B4-BE49-F238E27FC236}">
                  <a16:creationId xmlns:a16="http://schemas.microsoft.com/office/drawing/2014/main" id="{F49F87C2-5EF2-4F30-8DAE-4AD5C8020245}"/>
                </a:ext>
              </a:extLst>
            </p:cNvPr>
            <p:cNvSpPr txBox="1"/>
            <p:nvPr/>
          </p:nvSpPr>
          <p:spPr>
            <a:xfrm>
              <a:off x="2740718" y="3320456"/>
              <a:ext cx="1111202"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short</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term</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Textfeld 20">
              <a:extLst>
                <a:ext uri="{FF2B5EF4-FFF2-40B4-BE49-F238E27FC236}">
                  <a16:creationId xmlns:a16="http://schemas.microsoft.com/office/drawing/2014/main" id="{C58F91F0-B5B5-40D6-A56F-A8D87CBBC721}"/>
                </a:ext>
              </a:extLst>
            </p:cNvPr>
            <p:cNvSpPr txBox="1"/>
            <p:nvPr/>
          </p:nvSpPr>
          <p:spPr>
            <a:xfrm>
              <a:off x="6948264" y="3325229"/>
              <a:ext cx="90281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curative</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Textfeld 21">
              <a:extLst>
                <a:ext uri="{FF2B5EF4-FFF2-40B4-BE49-F238E27FC236}">
                  <a16:creationId xmlns:a16="http://schemas.microsoft.com/office/drawing/2014/main" id="{C00AADD6-FBD0-4D11-B0E0-9FACC2B454B4}"/>
                </a:ext>
              </a:extLst>
            </p:cNvPr>
            <p:cNvSpPr txBox="1"/>
            <p:nvPr/>
          </p:nvSpPr>
          <p:spPr>
            <a:xfrm>
              <a:off x="4572001" y="3197346"/>
              <a:ext cx="2052232" cy="5974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Complementary</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medicine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methods</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 name="Textfeld 22">
              <a:extLst>
                <a:ext uri="{FF2B5EF4-FFF2-40B4-BE49-F238E27FC236}">
                  <a16:creationId xmlns:a16="http://schemas.microsoft.com/office/drawing/2014/main" id="{535E9C0A-E84E-47D8-A523-9C10154CE964}"/>
                </a:ext>
              </a:extLst>
            </p:cNvPr>
            <p:cNvSpPr txBox="1"/>
            <p:nvPr/>
          </p:nvSpPr>
          <p:spPr>
            <a:xfrm>
              <a:off x="1453766" y="4253050"/>
              <a:ext cx="1394934"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a:ln>
                    <a:noFill/>
                  </a:ln>
                  <a:solidFill>
                    <a:srgbClr val="000000"/>
                  </a:solidFill>
                  <a:effectLst/>
                  <a:uLnTx/>
                  <a:uFillTx/>
                  <a:latin typeface="Arial" charset="0"/>
                  <a:ea typeface="+mn-ea"/>
                  <a:cs typeface="+mn-cs"/>
                </a:rPr>
                <a:t>medium-term</a:t>
              </a:r>
            </a:p>
          </p:txBody>
        </p:sp>
        <p:sp>
          <p:nvSpPr>
            <p:cNvPr id="24" name="Textfeld 23">
              <a:extLst>
                <a:ext uri="{FF2B5EF4-FFF2-40B4-BE49-F238E27FC236}">
                  <a16:creationId xmlns:a16="http://schemas.microsoft.com/office/drawing/2014/main" id="{43DC6A41-13D1-46B4-8DBA-7257A2C214F6}"/>
                </a:ext>
              </a:extLst>
            </p:cNvPr>
            <p:cNvSpPr txBox="1"/>
            <p:nvPr/>
          </p:nvSpPr>
          <p:spPr>
            <a:xfrm>
              <a:off x="6948264" y="4271978"/>
              <a:ext cx="113043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preventive</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 name="Textfeld 24">
              <a:extLst>
                <a:ext uri="{FF2B5EF4-FFF2-40B4-BE49-F238E27FC236}">
                  <a16:creationId xmlns:a16="http://schemas.microsoft.com/office/drawing/2014/main" id="{B332C6F5-F2C4-4064-BE3C-8AC9546BEA0B}"/>
                </a:ext>
              </a:extLst>
            </p:cNvPr>
            <p:cNvSpPr txBox="1"/>
            <p:nvPr/>
          </p:nvSpPr>
          <p:spPr>
            <a:xfrm>
              <a:off x="3446739" y="4165140"/>
              <a:ext cx="3589983" cy="5974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Optimisation</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of</a:t>
              </a:r>
              <a:r>
                <a:rPr kumimoji="0" lang="de-CH" sz="1600" b="0" i="0" u="none" strike="noStrike" kern="1200" cap="none" spc="0" normalizeH="0" baseline="0" noProof="0">
                  <a:ln>
                    <a:noFill/>
                  </a:ln>
                  <a:solidFill>
                    <a:srgbClr val="000000"/>
                  </a:solidFill>
                  <a:effectLst/>
                  <a:uLnTx/>
                  <a:uFillTx/>
                  <a:latin typeface="Arial" charset="0"/>
                  <a:ea typeface="+mn-ea"/>
                  <a:cs typeface="+mn-cs"/>
                </a:rPr>
                <a:t> environmental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conditions</a:t>
              </a:r>
              <a:r>
                <a:rPr kumimoji="0" lang="de-CH" sz="1600" b="0" i="0" u="none" strike="noStrike" kern="1200" cap="none" spc="0" normalizeH="0" baseline="0" noProof="0">
                  <a:ln>
                    <a:noFill/>
                  </a:ln>
                  <a:solidFill>
                    <a:srgbClr val="000000"/>
                  </a:solidFill>
                  <a:effectLst/>
                  <a:uLnTx/>
                  <a:uFillTx/>
                  <a:latin typeface="Arial" charset="0"/>
                  <a:ea typeface="+mn-ea"/>
                  <a:cs typeface="+mn-cs"/>
                </a:rPr>
                <a:t> and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animal</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management</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 name="Textfeld 25">
              <a:extLst>
                <a:ext uri="{FF2B5EF4-FFF2-40B4-BE49-F238E27FC236}">
                  <a16:creationId xmlns:a16="http://schemas.microsoft.com/office/drawing/2014/main" id="{D9A8BABC-6C10-42A2-868D-B501C94137A3}"/>
                </a:ext>
              </a:extLst>
            </p:cNvPr>
            <p:cNvSpPr txBox="1"/>
            <p:nvPr/>
          </p:nvSpPr>
          <p:spPr>
            <a:xfrm>
              <a:off x="927821" y="5177059"/>
              <a:ext cx="1051891"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long</a:t>
              </a:r>
              <a:r>
                <a:rPr kumimoji="0" lang="de-CH" sz="1600" b="0" i="0" u="none" strike="noStrike" kern="1200" cap="none" spc="0" normalizeH="0" baseline="0" noProof="0">
                  <a:ln>
                    <a:noFill/>
                  </a:ln>
                  <a:solidFill>
                    <a:srgbClr val="000000"/>
                  </a:solidFill>
                  <a:effectLst/>
                  <a:uLnTx/>
                  <a:uFillTx/>
                  <a:latin typeface="Arial" charset="0"/>
                  <a:ea typeface="+mn-ea"/>
                  <a:cs typeface="+mn-cs"/>
                </a:rPr>
                <a:t>-term</a:t>
              </a:r>
            </a:p>
          </p:txBody>
        </p:sp>
        <p:sp>
          <p:nvSpPr>
            <p:cNvPr id="27" name="Textfeld 26">
              <a:extLst>
                <a:ext uri="{FF2B5EF4-FFF2-40B4-BE49-F238E27FC236}">
                  <a16:creationId xmlns:a16="http://schemas.microsoft.com/office/drawing/2014/main" id="{7A674055-59DC-4326-8CB0-7C4494B9E862}"/>
                </a:ext>
              </a:extLst>
            </p:cNvPr>
            <p:cNvSpPr txBox="1"/>
            <p:nvPr/>
          </p:nvSpPr>
          <p:spPr>
            <a:xfrm>
              <a:off x="6948264" y="5181832"/>
              <a:ext cx="1130438"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preventive</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Textfeld 27">
              <a:extLst>
                <a:ext uri="{FF2B5EF4-FFF2-40B4-BE49-F238E27FC236}">
                  <a16:creationId xmlns:a16="http://schemas.microsoft.com/office/drawing/2014/main" id="{5418DF8F-05AB-4AA2-9560-DF446FDEF3C0}"/>
                </a:ext>
              </a:extLst>
            </p:cNvPr>
            <p:cNvSpPr txBox="1"/>
            <p:nvPr/>
          </p:nvSpPr>
          <p:spPr>
            <a:xfrm>
              <a:off x="2890579" y="5114604"/>
              <a:ext cx="3347206" cy="5974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charset="0"/>
                  <a:ea typeface="+mn-ea"/>
                  <a:cs typeface="+mn-cs"/>
                </a:rPr>
                <a:t>Species- and location-appropriate animal breeding</a:t>
              </a:r>
              <a:endParaRPr kumimoji="0" lang="de-CH" sz="1600" b="0"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4" name="Rechteck 3">
            <a:extLst>
              <a:ext uri="{FF2B5EF4-FFF2-40B4-BE49-F238E27FC236}">
                <a16:creationId xmlns:a16="http://schemas.microsoft.com/office/drawing/2014/main" id="{8CE2342F-B1C6-4DFC-9BFD-D4EA999B90F8}"/>
              </a:ext>
            </a:extLst>
          </p:cNvPr>
          <p:cNvSpPr/>
          <p:nvPr/>
        </p:nvSpPr>
        <p:spPr>
          <a:xfrm>
            <a:off x="533400" y="1138095"/>
            <a:ext cx="4735927" cy="1323439"/>
          </a:xfrm>
          <a:prstGeom prst="rect">
            <a:avLst/>
          </a:prstGeom>
          <a:solidFill>
            <a:srgbClr val="FADBC6"/>
          </a:solidFill>
        </p:spPr>
        <p:txBody>
          <a:bodyPr wrap="square" rtlCol="0">
            <a:spAutoFit/>
          </a:bodyPr>
          <a:lstStyle/>
          <a:p>
            <a:pPr lvl="0">
              <a:defRPr/>
            </a:pPr>
            <a:r>
              <a:rPr kumimoji="0" lang="de-CH" sz="1600" b="0" i="0" u="none" strike="noStrike" kern="1200" cap="none" spc="0" normalizeH="0" baseline="0" noProof="0" dirty="0">
                <a:ln>
                  <a:noFill/>
                </a:ln>
                <a:solidFill>
                  <a:srgbClr val="000000"/>
                </a:solidFill>
                <a:effectLst/>
                <a:uLnTx/>
                <a:uFillTx/>
                <a:latin typeface="Arial" charset="0"/>
                <a:ea typeface="+mn-ea"/>
                <a:cs typeface="+mn-cs"/>
              </a:rPr>
              <a:t>The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animal</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health</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strategy</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in organic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farming</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is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based</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on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long</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and medium-term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prevention</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diseases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In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case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of</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necessary</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treatment</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complementary</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medical</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methods</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are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to</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be</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used</a:t>
            </a:r>
            <a:r>
              <a:rPr kumimoji="0" lang="de-CH"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CH" sz="1600" b="0" i="0" u="none" strike="noStrike" kern="1200" cap="none" spc="0" normalizeH="0" baseline="0" noProof="0" dirty="0" err="1">
                <a:ln>
                  <a:noFill/>
                </a:ln>
                <a:solidFill>
                  <a:srgbClr val="000000"/>
                </a:solidFill>
                <a:effectLst/>
                <a:uLnTx/>
                <a:uFillTx/>
                <a:latin typeface="Arial" charset="0"/>
                <a:ea typeface="+mn-ea"/>
                <a:cs typeface="+mn-cs"/>
              </a:rPr>
              <a:t>preferentially</a:t>
            </a:r>
            <a:r>
              <a:rPr lang="de-CH" sz="1600" b="0" dirty="0">
                <a:solidFill>
                  <a:srgbClr val="000000"/>
                </a:solidFill>
              </a:rPr>
              <a:t>, </a:t>
            </a:r>
            <a:r>
              <a:rPr lang="de-CH" sz="1600" b="0" dirty="0" err="1">
                <a:solidFill>
                  <a:srgbClr val="000000"/>
                </a:solidFill>
              </a:rPr>
              <a:t>if</a:t>
            </a:r>
            <a:r>
              <a:rPr lang="de-CH" sz="1600" b="0" dirty="0">
                <a:solidFill>
                  <a:srgbClr val="000000"/>
                </a:solidFill>
              </a:rPr>
              <a:t> </a:t>
            </a:r>
            <a:r>
              <a:rPr lang="de-CH" sz="1600" b="0" dirty="0" err="1">
                <a:solidFill>
                  <a:srgbClr val="000000"/>
                </a:solidFill>
              </a:rPr>
              <a:t>justifiable</a:t>
            </a:r>
            <a:r>
              <a:rPr lang="de-CH" sz="1600" b="0" dirty="0">
                <a:solidFill>
                  <a:srgbClr val="000000"/>
                </a:solidFill>
              </a:rPr>
              <a:t>.</a:t>
            </a:r>
            <a:endParaRPr kumimoji="0" lang="de-CH" sz="16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778981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44D926F-E6D3-4715-9ABA-FCA0AE98EB8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39751" y="764704"/>
            <a:ext cx="3528391" cy="2496135"/>
          </a:xfrm>
          <a:prstGeom prst="rect">
            <a:avLst/>
          </a:prstGeom>
        </p:spPr>
      </p:pic>
      <p:sp>
        <p:nvSpPr>
          <p:cNvPr id="16" name="Rechteck 15">
            <a:extLst>
              <a:ext uri="{FF2B5EF4-FFF2-40B4-BE49-F238E27FC236}">
                <a16:creationId xmlns:a16="http://schemas.microsoft.com/office/drawing/2014/main" id="{3A7167B1-8F7E-4A6F-8027-85636CD3D4F3}"/>
              </a:ext>
            </a:extLst>
          </p:cNvPr>
          <p:cNvSpPr/>
          <p:nvPr/>
        </p:nvSpPr>
        <p:spPr bwMode="auto">
          <a:xfrm>
            <a:off x="323529" y="3356992"/>
            <a:ext cx="8352928" cy="2364585"/>
          </a:xfrm>
          <a:prstGeom prst="rect">
            <a:avLst/>
          </a:prstGeom>
          <a:solidFill>
            <a:schemeClr val="accent2">
              <a:lumMod val="20000"/>
              <a:lumOff val="80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CH"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 name="Titel 1">
            <a:extLst>
              <a:ext uri="{FF2B5EF4-FFF2-40B4-BE49-F238E27FC236}">
                <a16:creationId xmlns:a16="http://schemas.microsoft.com/office/drawing/2014/main" id="{6B5435D5-2753-4388-A2F6-C9E3AAB2CB94}"/>
              </a:ext>
            </a:extLst>
          </p:cNvPr>
          <p:cNvSpPr>
            <a:spLocks noGrp="1"/>
          </p:cNvSpPr>
          <p:nvPr>
            <p:ph type="title"/>
          </p:nvPr>
        </p:nvSpPr>
        <p:spPr/>
        <p:txBody>
          <a:bodyPr/>
          <a:lstStyle/>
          <a:p>
            <a:r>
              <a:rPr lang="en-US"/>
              <a:t>Pillars of herd health and disease prevention</a:t>
            </a:r>
            <a:endParaRPr lang="de-CH"/>
          </a:p>
        </p:txBody>
      </p:sp>
      <p:sp>
        <p:nvSpPr>
          <p:cNvPr id="6" name="Rechteck 5">
            <a:extLst>
              <a:ext uri="{FF2B5EF4-FFF2-40B4-BE49-F238E27FC236}">
                <a16:creationId xmlns:a16="http://schemas.microsoft.com/office/drawing/2014/main" id="{D3138EAA-1103-476F-8B80-CCD5FBEDF9B1}"/>
              </a:ext>
            </a:extLst>
          </p:cNvPr>
          <p:cNvSpPr/>
          <p:nvPr/>
        </p:nvSpPr>
        <p:spPr>
          <a:xfrm>
            <a:off x="394255" y="3462098"/>
            <a:ext cx="2664296" cy="830997"/>
          </a:xfrm>
          <a:prstGeom prst="rect">
            <a:avLst/>
          </a:prstGeom>
          <a:solidFill>
            <a:schemeClr val="accent6">
              <a:lumMod val="40000"/>
              <a:lumOff val="60000"/>
            </a:schemeClr>
          </a:solidFill>
        </p:spPr>
        <p:txBody>
          <a:bodyPr wrap="square" lIns="91440" tIns="45720" rIns="91440" bIns="45720" anchor="t">
            <a:spAutoFit/>
          </a:bodyPr>
          <a:lstStyle/>
          <a:p>
            <a:pPr>
              <a:defRPr/>
            </a:pPr>
            <a:r>
              <a:rPr lang="de-CH" sz="1600" b="0" err="1">
                <a:solidFill>
                  <a:srgbClr val="000000"/>
                </a:solidFill>
                <a:latin typeface="Arial"/>
                <a:cs typeface="Arial"/>
              </a:rPr>
              <a:t>Choose</a:t>
            </a:r>
            <a:r>
              <a:rPr lang="de-CH" sz="1600" b="0">
                <a:solidFill>
                  <a:srgbClr val="000000"/>
                </a:solidFill>
                <a:latin typeface="Arial"/>
                <a:cs typeface="Arial"/>
              </a:rPr>
              <a:t> </a:t>
            </a:r>
            <a:r>
              <a:rPr lang="de-CH" sz="1600" b="0" err="1">
                <a:solidFill>
                  <a:srgbClr val="000000"/>
                </a:solidFill>
                <a:latin typeface="Arial"/>
                <a:cs typeface="Arial"/>
              </a:rPr>
              <a:t>breeds</a:t>
            </a:r>
            <a:r>
              <a:rPr kumimoji="0" lang="de-CH" sz="1600" b="0" i="0" u="none" strike="noStrike" kern="1200" cap="none" spc="0" normalizeH="0" baseline="0" noProof="0">
                <a:ln>
                  <a:noFill/>
                </a:ln>
                <a:solidFill>
                  <a:srgbClr val="000000"/>
                </a:solidFill>
                <a:effectLst/>
                <a:uLnTx/>
                <a:uFillTx/>
                <a:latin typeface="Arial"/>
                <a:cs typeface="Arial"/>
              </a:rPr>
              <a:t> </a:t>
            </a:r>
            <a:r>
              <a:rPr kumimoji="0" lang="de-CH" sz="1600" b="0" i="0" u="none" strike="noStrike" kern="1200" cap="none" spc="0" normalizeH="0" baseline="0" noProof="0" err="1">
                <a:ln>
                  <a:noFill/>
                </a:ln>
                <a:solidFill>
                  <a:srgbClr val="000000"/>
                </a:solidFill>
                <a:effectLst/>
                <a:uLnTx/>
                <a:uFillTx/>
                <a:latin typeface="Arial"/>
                <a:cs typeface="Arial"/>
              </a:rPr>
              <a:t>known</a:t>
            </a:r>
            <a:r>
              <a:rPr kumimoji="0" lang="de-CH" sz="1600" b="0" i="0" u="none" strike="noStrike" kern="1200" cap="none" spc="0" normalizeH="0" baseline="0" noProof="0">
                <a:ln>
                  <a:noFill/>
                </a:ln>
                <a:solidFill>
                  <a:srgbClr val="000000"/>
                </a:solidFill>
                <a:effectLst/>
                <a:uLnTx/>
                <a:uFillTx/>
                <a:latin typeface="Arial"/>
                <a:cs typeface="Arial"/>
              </a:rPr>
              <a:t> </a:t>
            </a:r>
            <a:r>
              <a:rPr kumimoji="0" lang="de-CH" sz="1600" b="0" i="0" u="none" strike="noStrike" kern="1200" cap="none" spc="0" normalizeH="0" baseline="0" noProof="0" err="1">
                <a:ln>
                  <a:noFill/>
                </a:ln>
                <a:solidFill>
                  <a:srgbClr val="000000"/>
                </a:solidFill>
                <a:effectLst/>
                <a:uLnTx/>
                <a:uFillTx/>
                <a:latin typeface="Arial"/>
                <a:cs typeface="Arial"/>
              </a:rPr>
              <a:t>for</a:t>
            </a:r>
            <a:r>
              <a:rPr kumimoji="0" lang="de-CH" sz="1600" b="0" i="0" u="none" strike="noStrike" kern="1200" cap="none" spc="0" normalizeH="0" baseline="0" noProof="0">
                <a:ln>
                  <a:noFill/>
                </a:ln>
                <a:solidFill>
                  <a:srgbClr val="000000"/>
                </a:solidFill>
                <a:effectLst/>
                <a:uLnTx/>
                <a:uFillTx/>
                <a:latin typeface="Arial"/>
                <a:cs typeface="Arial"/>
              </a:rPr>
              <a:t> </a:t>
            </a:r>
            <a:r>
              <a:rPr kumimoji="0" lang="de-CH" sz="1600" b="0" i="0" u="none" strike="noStrike" kern="1200" cap="none" spc="0" normalizeH="0" baseline="0" noProof="0" err="1">
                <a:ln>
                  <a:noFill/>
                </a:ln>
                <a:solidFill>
                  <a:srgbClr val="000000"/>
                </a:solidFill>
                <a:effectLst/>
                <a:uLnTx/>
                <a:uFillTx/>
                <a:latin typeface="Arial"/>
                <a:cs typeface="Arial"/>
              </a:rPr>
              <a:t>good</a:t>
            </a:r>
            <a:r>
              <a:rPr kumimoji="0" lang="de-CH" sz="1600" b="0" i="0" u="none" strike="noStrike" kern="1200" cap="none" spc="0" normalizeH="0" baseline="0" noProof="0">
                <a:ln>
                  <a:noFill/>
                </a:ln>
                <a:solidFill>
                  <a:srgbClr val="000000"/>
                </a:solidFill>
                <a:effectLst/>
                <a:uLnTx/>
                <a:uFillTx/>
                <a:latin typeface="Arial"/>
                <a:cs typeface="Arial"/>
              </a:rPr>
              <a:t> </a:t>
            </a:r>
            <a:r>
              <a:rPr kumimoji="0" lang="de-CH" sz="1600" b="0" i="0" u="none" strike="noStrike" kern="1200" cap="none" spc="0" normalizeH="0" baseline="0" noProof="0" err="1">
                <a:ln>
                  <a:noFill/>
                </a:ln>
                <a:solidFill>
                  <a:srgbClr val="000000"/>
                </a:solidFill>
                <a:effectLst/>
                <a:uLnTx/>
                <a:uFillTx/>
                <a:latin typeface="Arial"/>
                <a:cs typeface="Arial"/>
              </a:rPr>
              <a:t>health</a:t>
            </a:r>
            <a:r>
              <a:rPr kumimoji="0" lang="de-CH" sz="1600" b="0" i="0" u="none" strike="noStrike" kern="1200" cap="none" spc="0" normalizeH="0" baseline="0" noProof="0">
                <a:ln>
                  <a:noFill/>
                </a:ln>
                <a:solidFill>
                  <a:srgbClr val="000000"/>
                </a:solidFill>
                <a:effectLst/>
                <a:uLnTx/>
                <a:uFillTx/>
                <a:latin typeface="Arial"/>
                <a:cs typeface="Arial"/>
              </a:rPr>
              <a:t> and </a:t>
            </a:r>
            <a:r>
              <a:rPr kumimoji="0" lang="de-CH" sz="1600" b="0" i="0" u="none" strike="noStrike" kern="1200" cap="none" spc="0" normalizeH="0" baseline="0" noProof="0" err="1">
                <a:ln>
                  <a:noFill/>
                </a:ln>
                <a:solidFill>
                  <a:srgbClr val="000000"/>
                </a:solidFill>
                <a:effectLst/>
                <a:uLnTx/>
                <a:uFillTx/>
                <a:latin typeface="Arial"/>
                <a:cs typeface="Arial"/>
              </a:rPr>
              <a:t>productivity</a:t>
            </a:r>
            <a:r>
              <a:rPr kumimoji="0" lang="de-CH" sz="1600" b="0" i="0" u="none" strike="noStrike" kern="1200" cap="none" spc="0" normalizeH="0" baseline="0" noProof="0">
                <a:ln>
                  <a:noFill/>
                </a:ln>
                <a:solidFill>
                  <a:srgbClr val="000000"/>
                </a:solidFill>
                <a:effectLst/>
                <a:uLnTx/>
                <a:uFillTx/>
                <a:latin typeface="Arial"/>
                <a:cs typeface="Arial"/>
              </a:rPr>
              <a:t>; </a:t>
            </a:r>
            <a:r>
              <a:rPr kumimoji="0" lang="de-CH" sz="1600" b="1" i="0" u="none" strike="noStrike" kern="1200" cap="none" spc="0" normalizeH="0" baseline="0" noProof="0" err="1">
                <a:ln>
                  <a:noFill/>
                </a:ln>
                <a:solidFill>
                  <a:srgbClr val="000000"/>
                </a:solidFill>
                <a:effectLst/>
                <a:uLnTx/>
                <a:uFillTx/>
                <a:latin typeface="Arial"/>
                <a:cs typeface="Arial"/>
              </a:rPr>
              <a:t>healthy</a:t>
            </a:r>
            <a:r>
              <a:rPr kumimoji="0" lang="de-CH" sz="1600" b="1" i="0" u="none" strike="noStrike" kern="1200" cap="none" spc="0" normalizeH="0" baseline="0" noProof="0">
                <a:ln>
                  <a:noFill/>
                </a:ln>
                <a:solidFill>
                  <a:srgbClr val="000000"/>
                </a:solidFill>
                <a:effectLst/>
                <a:uLnTx/>
                <a:uFillTx/>
                <a:latin typeface="Arial"/>
                <a:cs typeface="Arial"/>
              </a:rPr>
              <a:t> </a:t>
            </a:r>
            <a:r>
              <a:rPr kumimoji="0" lang="de-CH" sz="1600" b="1" i="0" u="none" strike="noStrike" kern="1200" cap="none" spc="0" normalizeH="0" baseline="0" noProof="0" err="1">
                <a:ln>
                  <a:noFill/>
                </a:ln>
                <a:solidFill>
                  <a:srgbClr val="000000"/>
                </a:solidFill>
                <a:effectLst/>
                <a:uLnTx/>
                <a:uFillTx/>
                <a:latin typeface="Arial"/>
                <a:cs typeface="Arial"/>
              </a:rPr>
              <a:t>cattle</a:t>
            </a:r>
            <a:endParaRPr kumimoji="0" lang="de-CH" sz="1600" b="1" i="0" u="none" strike="noStrike" kern="1200" cap="none" spc="0" normalizeH="0" baseline="0" noProof="0">
              <a:ln>
                <a:noFill/>
              </a:ln>
              <a:solidFill>
                <a:srgbClr val="000000"/>
              </a:solidFill>
              <a:effectLst/>
              <a:uLnTx/>
              <a:uFillTx/>
              <a:latin typeface="Arial"/>
              <a:cs typeface="Arial"/>
            </a:endParaRPr>
          </a:p>
        </p:txBody>
      </p:sp>
      <p:sp>
        <p:nvSpPr>
          <p:cNvPr id="9" name="Rechteck 8">
            <a:extLst>
              <a:ext uri="{FF2B5EF4-FFF2-40B4-BE49-F238E27FC236}">
                <a16:creationId xmlns:a16="http://schemas.microsoft.com/office/drawing/2014/main" id="{849BEAAD-95B4-4322-8898-80747EDF5E4D}"/>
              </a:ext>
            </a:extLst>
          </p:cNvPr>
          <p:cNvSpPr/>
          <p:nvPr/>
        </p:nvSpPr>
        <p:spPr>
          <a:xfrm>
            <a:off x="3167368" y="3462099"/>
            <a:ext cx="2664296" cy="584775"/>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a:ln>
                  <a:noFill/>
                </a:ln>
                <a:solidFill>
                  <a:srgbClr val="000000"/>
                </a:solidFill>
                <a:effectLst/>
                <a:uLnTx/>
                <a:uFillTx/>
                <a:latin typeface="Arial" charset="0"/>
                <a:ea typeface="+mn-ea"/>
                <a:cs typeface="+mn-cs"/>
              </a:rPr>
              <a:t>Proper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nutrition</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br>
              <a:rPr kumimoji="0" lang="de-CH" sz="1600" b="0" i="0" u="none" strike="noStrike" kern="1200" cap="none" spc="0" normalizeH="0" baseline="0" noProof="0">
                <a:ln>
                  <a:noFill/>
                </a:ln>
                <a:solidFill>
                  <a:srgbClr val="000000"/>
                </a:solidFill>
                <a:effectLst/>
                <a:uLnTx/>
                <a:uFillTx/>
                <a:latin typeface="Arial" charset="0"/>
                <a:ea typeface="+mn-ea"/>
                <a:cs typeface="+mn-cs"/>
              </a:rPr>
            </a:br>
            <a:r>
              <a:rPr kumimoji="0" lang="de-CH" sz="1600" b="0" i="0" u="none" strike="noStrike" kern="1200" cap="none" spc="0" normalizeH="0" baseline="0" noProof="0">
                <a:ln>
                  <a:noFill/>
                </a:ln>
                <a:solidFill>
                  <a:srgbClr val="000000"/>
                </a:solidFill>
                <a:effectLst/>
                <a:uLnTx/>
                <a:uFillTx/>
                <a:latin typeface="Arial" charset="0"/>
                <a:ea typeface="+mn-ea"/>
                <a:cs typeface="+mn-cs"/>
              </a:rPr>
              <a:t>clean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water</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little</a:t>
            </a:r>
            <a:r>
              <a:rPr kumimoji="0" lang="de-CH" sz="1600" b="0" i="0" u="none" strike="noStrike" kern="1200" cap="none" spc="0" normalizeH="0" baseline="0" noProof="0">
                <a:ln>
                  <a:noFill/>
                </a:ln>
                <a:solidFill>
                  <a:srgbClr val="000000"/>
                </a:solidFill>
                <a:effectLst/>
                <a:uLnTx/>
                <a:uFillTx/>
                <a:latin typeface="Arial" charset="0"/>
                <a:ea typeface="+mn-ea"/>
                <a:cs typeface="+mn-cs"/>
              </a:rPr>
              <a:t> stress</a:t>
            </a:r>
          </a:p>
        </p:txBody>
      </p:sp>
      <p:sp>
        <p:nvSpPr>
          <p:cNvPr id="10" name="Rechteck 9">
            <a:extLst>
              <a:ext uri="{FF2B5EF4-FFF2-40B4-BE49-F238E27FC236}">
                <a16:creationId xmlns:a16="http://schemas.microsoft.com/office/drawing/2014/main" id="{64C7217B-67AE-4904-A6A4-436B93191A52}"/>
              </a:ext>
            </a:extLst>
          </p:cNvPr>
          <p:cNvSpPr/>
          <p:nvPr/>
        </p:nvSpPr>
        <p:spPr>
          <a:xfrm>
            <a:off x="394255" y="4509120"/>
            <a:ext cx="2689981" cy="1077218"/>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a:ln>
                  <a:noFill/>
                </a:ln>
                <a:solidFill>
                  <a:srgbClr val="000000"/>
                </a:solidFill>
                <a:effectLst/>
                <a:uLnTx/>
                <a:uFillTx/>
                <a:latin typeface="Arial" charset="0"/>
                <a:ea typeface="+mn-ea"/>
                <a:cs typeface="+mn-cs"/>
              </a:rPr>
              <a:t>Housing</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with</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good</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ventilation</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sufficient</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space</a:t>
            </a:r>
            <a:r>
              <a:rPr kumimoji="0" lang="de-CH" sz="1600" b="0" i="0" u="none" strike="noStrike" kern="1200" cap="none" spc="0" normalizeH="0" baseline="0" noProof="0">
                <a:ln>
                  <a:noFill/>
                </a:ln>
                <a:solidFill>
                  <a:srgbClr val="000000"/>
                </a:solidFill>
                <a:effectLst/>
                <a:uLnTx/>
                <a:uFillTx/>
                <a:latin typeface="Arial" charset="0"/>
                <a:ea typeface="+mn-ea"/>
                <a:cs typeface="+mn-cs"/>
              </a:rPr>
              <a:t>, and/</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or</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outdoor</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areas</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allowing</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natural</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behaviour</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hteck 10">
            <a:extLst>
              <a:ext uri="{FF2B5EF4-FFF2-40B4-BE49-F238E27FC236}">
                <a16:creationId xmlns:a16="http://schemas.microsoft.com/office/drawing/2014/main" id="{60B3FEBB-6C7B-4F11-AEBF-9CDD41662F99}"/>
              </a:ext>
            </a:extLst>
          </p:cNvPr>
          <p:cNvSpPr/>
          <p:nvPr/>
        </p:nvSpPr>
        <p:spPr>
          <a:xfrm>
            <a:off x="3167605" y="4120903"/>
            <a:ext cx="2664059" cy="830997"/>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a:ln>
                  <a:noFill/>
                </a:ln>
                <a:solidFill>
                  <a:srgbClr val="000000"/>
                </a:solidFill>
                <a:effectLst/>
                <a:uLnTx/>
                <a:uFillTx/>
                <a:latin typeface="Arial" charset="0"/>
                <a:ea typeface="+mn-ea"/>
                <a:cs typeface="+mn-cs"/>
              </a:rPr>
              <a:t>Clean and dry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environment</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free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of</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mould</a:t>
            </a:r>
            <a:r>
              <a:rPr kumimoji="0" lang="de-CH" sz="1600" b="0" i="0" u="none" strike="noStrike" kern="1200" cap="none" spc="0" normalizeH="0" baseline="0" noProof="0">
                <a:ln>
                  <a:noFill/>
                </a:ln>
                <a:solidFill>
                  <a:srgbClr val="000000"/>
                </a:solidFill>
                <a:effectLst/>
                <a:uLnTx/>
                <a:uFillTx/>
                <a:latin typeface="Arial" charset="0"/>
                <a:ea typeface="+mn-ea"/>
                <a:cs typeface="+mn-cs"/>
              </a:rPr>
              <a:t> and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manure</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 name="Rechteck 11">
            <a:extLst>
              <a:ext uri="{FF2B5EF4-FFF2-40B4-BE49-F238E27FC236}">
                <a16:creationId xmlns:a16="http://schemas.microsoft.com/office/drawing/2014/main" id="{BD658A5D-E611-4C6C-87CE-E922EFD6B1A3}"/>
              </a:ext>
            </a:extLst>
          </p:cNvPr>
          <p:cNvSpPr/>
          <p:nvPr/>
        </p:nvSpPr>
        <p:spPr>
          <a:xfrm>
            <a:off x="3165396" y="5008226"/>
            <a:ext cx="2664296" cy="584775"/>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err="1">
                <a:ln>
                  <a:noFill/>
                </a:ln>
                <a:solidFill>
                  <a:srgbClr val="000000"/>
                </a:solidFill>
                <a:effectLst/>
                <a:uLnTx/>
                <a:uFillTx/>
                <a:latin typeface="Arial" charset="0"/>
                <a:ea typeface="+mn-ea"/>
                <a:cs typeface="+mn-cs"/>
              </a:rPr>
              <a:t>Parasite</a:t>
            </a:r>
            <a:r>
              <a:rPr kumimoji="0" lang="de-CH" sz="1600" b="0" i="0" u="none" strike="noStrike" kern="1200" cap="none" spc="0" normalizeH="0" baseline="0" noProof="0">
                <a:ln>
                  <a:noFill/>
                </a:ln>
                <a:solidFill>
                  <a:srgbClr val="000000"/>
                </a:solidFill>
                <a:effectLst/>
                <a:uLnTx/>
                <a:uFillTx/>
                <a:latin typeface="Arial" charset="0"/>
                <a:ea typeface="+mn-ea"/>
                <a:cs typeface="+mn-cs"/>
              </a:rPr>
              <a:t> and pest </a:t>
            </a:r>
            <a:r>
              <a:rPr kumimoji="0" lang="de-CH" sz="1600" i="0" u="none" strike="noStrike" kern="1200" cap="none" spc="0" normalizeH="0" baseline="0" noProof="0" err="1">
                <a:ln>
                  <a:noFill/>
                </a:ln>
                <a:solidFill>
                  <a:srgbClr val="000000"/>
                </a:solidFill>
                <a:effectLst/>
                <a:uLnTx/>
                <a:uFillTx/>
                <a:latin typeface="Arial" charset="0"/>
                <a:ea typeface="+mn-ea"/>
                <a:cs typeface="+mn-cs"/>
              </a:rPr>
              <a:t>prevention</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strategy</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p>
        </p:txBody>
      </p:sp>
      <p:sp>
        <p:nvSpPr>
          <p:cNvPr id="13" name="Rechteck 12">
            <a:extLst>
              <a:ext uri="{FF2B5EF4-FFF2-40B4-BE49-F238E27FC236}">
                <a16:creationId xmlns:a16="http://schemas.microsoft.com/office/drawing/2014/main" id="{FB38B3F0-BD4E-42FC-B7B1-B568CAD0F5E9}"/>
              </a:ext>
            </a:extLst>
          </p:cNvPr>
          <p:cNvSpPr/>
          <p:nvPr/>
        </p:nvSpPr>
        <p:spPr>
          <a:xfrm>
            <a:off x="5940152" y="3462099"/>
            <a:ext cx="2664296" cy="830997"/>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err="1">
                <a:ln>
                  <a:noFill/>
                </a:ln>
                <a:solidFill>
                  <a:srgbClr val="000000"/>
                </a:solidFill>
                <a:effectLst/>
                <a:uLnTx/>
                <a:uFillTx/>
                <a:latin typeface="Arial" charset="0"/>
                <a:ea typeface="+mn-ea"/>
                <a:cs typeface="+mn-cs"/>
              </a:rPr>
              <a:t>Biosecurity</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measures</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that</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minimise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the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entry</a:t>
            </a:r>
            <a:br>
              <a:rPr kumimoji="0" lang="de-CH" sz="1600" b="0" i="0" u="none" strike="noStrike" kern="1200" cap="none" spc="0" normalizeH="0" baseline="0" noProof="0">
                <a:ln>
                  <a:noFill/>
                </a:ln>
                <a:solidFill>
                  <a:srgbClr val="000000"/>
                </a:solidFill>
                <a:effectLst/>
                <a:uLnTx/>
                <a:uFillTx/>
                <a:latin typeface="Arial" charset="0"/>
                <a:ea typeface="+mn-ea"/>
                <a:cs typeface="+mn-cs"/>
              </a:rPr>
            </a:br>
            <a:r>
              <a:rPr kumimoji="0" lang="de-CH" sz="1600" b="0" i="0" u="none" strike="noStrike" kern="1200" cap="none" spc="0" normalizeH="0" baseline="0" noProof="0">
                <a:ln>
                  <a:noFill/>
                </a:ln>
                <a:solidFill>
                  <a:srgbClr val="000000"/>
                </a:solidFill>
                <a:effectLst/>
                <a:uLnTx/>
                <a:uFillTx/>
                <a:latin typeface="Arial" charset="0"/>
                <a:ea typeface="+mn-ea"/>
                <a:cs typeface="+mn-cs"/>
              </a:rPr>
              <a:t>and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spread</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of</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diseases</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hteck 13">
            <a:extLst>
              <a:ext uri="{FF2B5EF4-FFF2-40B4-BE49-F238E27FC236}">
                <a16:creationId xmlns:a16="http://schemas.microsoft.com/office/drawing/2014/main" id="{87CA5030-E683-4E8C-8AC0-3781A1F2795D}"/>
              </a:ext>
            </a:extLst>
          </p:cNvPr>
          <p:cNvSpPr/>
          <p:nvPr/>
        </p:nvSpPr>
        <p:spPr>
          <a:xfrm>
            <a:off x="5940152" y="5001563"/>
            <a:ext cx="2664296" cy="584775"/>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0" i="0" u="none" strike="noStrike" kern="1200" cap="none" spc="0" normalizeH="0" baseline="0" noProof="0">
                <a:ln>
                  <a:noFill/>
                </a:ln>
                <a:solidFill>
                  <a:srgbClr val="000000"/>
                </a:solidFill>
                <a:effectLst/>
                <a:uLnTx/>
                <a:uFillTx/>
                <a:latin typeface="Arial" charset="0"/>
                <a:ea typeface="+mn-ea"/>
                <a:cs typeface="+mn-cs"/>
              </a:rPr>
              <a:t>Quick and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appropriate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action</a:t>
            </a:r>
            <a:r>
              <a:rPr kumimoji="0" lang="de-CH" sz="1600" b="0" i="0" u="none" strike="noStrike" kern="1200" cap="none" spc="0" normalizeH="0" baseline="0" noProof="0">
                <a:ln>
                  <a:noFill/>
                </a:ln>
                <a:solidFill>
                  <a:srgbClr val="000000"/>
                </a:solidFill>
                <a:effectLst/>
                <a:uLnTx/>
                <a:uFillTx/>
                <a:latin typeface="Arial" charset="0"/>
                <a:ea typeface="+mn-ea"/>
                <a:cs typeface="+mn-cs"/>
              </a:rPr>
              <a:t> in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case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of</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problems</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 name="Rechteck 14">
            <a:extLst>
              <a:ext uri="{FF2B5EF4-FFF2-40B4-BE49-F238E27FC236}">
                <a16:creationId xmlns:a16="http://schemas.microsoft.com/office/drawing/2014/main" id="{0F2C7281-2786-42C6-9E9C-5F6509850DB7}"/>
              </a:ext>
            </a:extLst>
          </p:cNvPr>
          <p:cNvSpPr/>
          <p:nvPr/>
        </p:nvSpPr>
        <p:spPr>
          <a:xfrm>
            <a:off x="5940389" y="4356393"/>
            <a:ext cx="2664059" cy="584775"/>
          </a:xfrm>
          <a:prstGeom prst="rect">
            <a:avLst/>
          </a:prstGeom>
          <a:solidFill>
            <a:schemeClr val="accent6">
              <a:lumMod val="40000"/>
              <a:lumOff val="6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CH" sz="1600" b="1" i="0" u="none" strike="noStrike" kern="1200" cap="none" spc="0" normalizeH="0" baseline="0" noProof="0" err="1">
                <a:ln>
                  <a:noFill/>
                </a:ln>
                <a:solidFill>
                  <a:srgbClr val="000000"/>
                </a:solidFill>
                <a:effectLst/>
                <a:uLnTx/>
                <a:uFillTx/>
                <a:latin typeface="Arial" charset="0"/>
                <a:ea typeface="+mn-ea"/>
                <a:cs typeface="+mn-cs"/>
              </a:rPr>
              <a:t>Vaccination</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r>
              <a:rPr kumimoji="0" lang="de-CH" sz="1600" b="1" i="0" u="none" strike="noStrike" kern="1200" cap="none" spc="0" normalizeH="0" baseline="0" noProof="0" err="1">
                <a:ln>
                  <a:noFill/>
                </a:ln>
                <a:solidFill>
                  <a:srgbClr val="000000"/>
                </a:solidFill>
                <a:effectLst/>
                <a:uLnTx/>
                <a:uFillTx/>
                <a:latin typeface="Arial" charset="0"/>
                <a:ea typeface="+mn-ea"/>
                <a:cs typeface="+mn-cs"/>
              </a:rPr>
              <a:t>program</a:t>
            </a:r>
            <a:r>
              <a:rPr kumimoji="0" lang="de-CH" sz="1600" b="1" i="0" u="none" strike="noStrike" kern="1200" cap="none" spc="0" normalizeH="0" baseline="0" noProof="0">
                <a:ln>
                  <a:noFill/>
                </a:ln>
                <a:solidFill>
                  <a:srgbClr val="000000"/>
                </a:solidFill>
                <a:effectLst/>
                <a:uLnTx/>
                <a:uFillTx/>
                <a:latin typeface="Arial" charset="0"/>
                <a:ea typeface="+mn-ea"/>
                <a:cs typeface="+mn-cs"/>
              </a:rPr>
              <a:t> </a:t>
            </a:r>
            <a:br>
              <a:rPr kumimoji="0" lang="de-CH" sz="1600" b="1" i="0" u="none" strike="noStrike" kern="1200" cap="none" spc="0" normalizeH="0" baseline="0" noProof="0">
                <a:ln>
                  <a:noFill/>
                </a:ln>
                <a:solidFill>
                  <a:srgbClr val="000000"/>
                </a:solidFill>
                <a:effectLst/>
                <a:uLnTx/>
                <a:uFillTx/>
                <a:latin typeface="Arial" charset="0"/>
                <a:ea typeface="+mn-ea"/>
                <a:cs typeface="+mn-cs"/>
              </a:rPr>
            </a:br>
            <a:r>
              <a:rPr kumimoji="0" lang="de-CH" sz="1600" b="0" i="0" u="none" strike="noStrike" kern="1200" cap="none" spc="0" normalizeH="0" baseline="0" noProof="0" err="1">
                <a:ln>
                  <a:noFill/>
                </a:ln>
                <a:solidFill>
                  <a:srgbClr val="000000"/>
                </a:solidFill>
                <a:effectLst/>
                <a:uLnTx/>
                <a:uFillTx/>
                <a:latin typeface="Arial" charset="0"/>
                <a:ea typeface="+mn-ea"/>
                <a:cs typeface="+mn-cs"/>
              </a:rPr>
              <a:t>for</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the</a:t>
            </a:r>
            <a:r>
              <a:rPr kumimoji="0" lang="de-CH" sz="1600" b="0" i="0" u="none" strike="noStrike" kern="1200" cap="none" spc="0" normalizeH="0" baseline="0" noProof="0">
                <a:ln>
                  <a:noFill/>
                </a:ln>
                <a:solidFill>
                  <a:srgbClr val="000000"/>
                </a:solidFill>
                <a:effectLst/>
                <a:uLnTx/>
                <a:uFillTx/>
                <a:latin typeface="Arial" charset="0"/>
                <a:ea typeface="+mn-ea"/>
                <a:cs typeface="+mn-cs"/>
              </a:rPr>
              <a:t> </a:t>
            </a:r>
            <a:r>
              <a:rPr kumimoji="0" lang="de-CH" sz="1600" b="0" i="0" u="none" strike="noStrike" kern="1200" cap="none" spc="0" normalizeH="0" baseline="0" noProof="0" err="1">
                <a:ln>
                  <a:noFill/>
                </a:ln>
                <a:solidFill>
                  <a:srgbClr val="000000"/>
                </a:solidFill>
                <a:effectLst/>
                <a:uLnTx/>
                <a:uFillTx/>
                <a:latin typeface="Arial" charset="0"/>
                <a:ea typeface="+mn-ea"/>
                <a:cs typeface="+mn-cs"/>
              </a:rPr>
              <a:t>farm</a:t>
            </a:r>
            <a:endParaRPr kumimoji="0" lang="de-CH" sz="16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312622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prechblase: rechteckig 4">
            <a:extLst>
              <a:ext uri="{FF2B5EF4-FFF2-40B4-BE49-F238E27FC236}">
                <a16:creationId xmlns:a16="http://schemas.microsoft.com/office/drawing/2014/main" id="{35E76C4F-A267-424F-A590-6219991C3840}"/>
              </a:ext>
            </a:extLst>
          </p:cNvPr>
          <p:cNvSpPr/>
          <p:nvPr/>
        </p:nvSpPr>
        <p:spPr>
          <a:xfrm>
            <a:off x="4873841" y="5327302"/>
            <a:ext cx="3808146" cy="533572"/>
          </a:xfrm>
          <a:prstGeom prst="wedgeRectCallout">
            <a:avLst>
              <a:gd name="adj1" fmla="val -22589"/>
              <a:gd name="adj2" fmla="val -146670"/>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Droppings:</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should not be completely liquid (diarrhea) or contain blood; should not contain worms</a:t>
            </a: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30" name="Sprechblase: rechteckig 29">
            <a:extLst>
              <a:ext uri="{FF2B5EF4-FFF2-40B4-BE49-F238E27FC236}">
                <a16:creationId xmlns:a16="http://schemas.microsoft.com/office/drawing/2014/main" id="{A50112FF-585E-418A-B3C3-C617A4F840F7}"/>
              </a:ext>
            </a:extLst>
          </p:cNvPr>
          <p:cNvSpPr/>
          <p:nvPr/>
        </p:nvSpPr>
        <p:spPr>
          <a:xfrm>
            <a:off x="352942" y="1354655"/>
            <a:ext cx="2658647" cy="614510"/>
          </a:xfrm>
          <a:prstGeom prst="wedgeRectCallout">
            <a:avLst>
              <a:gd name="adj1" fmla="val 69005"/>
              <a:gd name="adj2" fmla="val 117409"/>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361950" algn="l" defTabSz="623888" rtl="0" eaLnBrk="0" fontAlgn="base" latinLnBrk="0" hangingPunct="0">
              <a:lnSpc>
                <a:spcPct val="100000"/>
              </a:lnSpc>
              <a:spcBef>
                <a:spcPct val="10000"/>
              </a:spcBef>
              <a:spcAft>
                <a:spcPct val="10000"/>
              </a:spcAft>
              <a:buClr>
                <a:srgbClr val="000000"/>
              </a:buClr>
              <a:buSzPct val="100000"/>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Mental state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and ease of movement: alert, coordinated, can walk and stand with ease</a:t>
            </a: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pic>
        <p:nvPicPr>
          <p:cNvPr id="4" name="Grafik 3">
            <a:extLst>
              <a:ext uri="{FF2B5EF4-FFF2-40B4-BE49-F238E27FC236}">
                <a16:creationId xmlns:a16="http://schemas.microsoft.com/office/drawing/2014/main" id="{B9C10759-0006-4799-BA4D-BCDA18BC5A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7448" y="1344725"/>
            <a:ext cx="6241830" cy="4379268"/>
          </a:xfrm>
          <a:prstGeom prst="rect">
            <a:avLst/>
          </a:prstGeom>
        </p:spPr>
      </p:pic>
      <p:sp>
        <p:nvSpPr>
          <p:cNvPr id="2" name="Titel 1"/>
          <p:cNvSpPr>
            <a:spLocks noGrp="1"/>
          </p:cNvSpPr>
          <p:nvPr>
            <p:ph type="title"/>
          </p:nvPr>
        </p:nvSpPr>
        <p:spPr>
          <a:xfrm>
            <a:off x="352942" y="128653"/>
            <a:ext cx="8251825" cy="717550"/>
          </a:xfrm>
        </p:spPr>
        <p:txBody>
          <a:bodyPr/>
          <a:lstStyle/>
          <a:p>
            <a:r>
              <a:rPr lang="de-DE" err="1"/>
              <a:t>Characteristics</a:t>
            </a:r>
            <a:r>
              <a:rPr lang="de-DE"/>
              <a:t> </a:t>
            </a:r>
            <a:r>
              <a:rPr lang="de-DE" err="1"/>
              <a:t>of</a:t>
            </a:r>
            <a:r>
              <a:rPr lang="de-DE"/>
              <a:t> </a:t>
            </a:r>
            <a:r>
              <a:rPr lang="de-DE" err="1"/>
              <a:t>healthy</a:t>
            </a:r>
            <a:r>
              <a:rPr lang="de-DE"/>
              <a:t> </a:t>
            </a:r>
            <a:r>
              <a:rPr lang="de-DE" err="1"/>
              <a:t>cattle</a:t>
            </a:r>
            <a:endParaRPr lang="de-DE"/>
          </a:p>
        </p:txBody>
      </p:sp>
      <p:sp>
        <p:nvSpPr>
          <p:cNvPr id="18" name="Sprechblase: rechteckig 6">
            <a:extLst>
              <a:ext uri="{FF2B5EF4-FFF2-40B4-BE49-F238E27FC236}">
                <a16:creationId xmlns:a16="http://schemas.microsoft.com/office/drawing/2014/main" id="{A5D714DE-C3E1-4A63-9191-5759FD4BCF16}"/>
              </a:ext>
            </a:extLst>
          </p:cNvPr>
          <p:cNvSpPr/>
          <p:nvPr/>
        </p:nvSpPr>
        <p:spPr>
          <a:xfrm>
            <a:off x="301216" y="769846"/>
            <a:ext cx="7528061" cy="437997"/>
          </a:xfrm>
          <a:prstGeom prst="wedgeRectCallout">
            <a:avLst>
              <a:gd name="adj1" fmla="val 7293"/>
              <a:gd name="adj2" fmla="val 46075"/>
            </a:avLst>
          </a:prstGeom>
          <a:no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a:defRPr/>
            </a:pPr>
            <a:r>
              <a:rPr kumimoji="0" lang="en-US" sz="1200" b="1" i="0" u="none" strike="noStrike" kern="1200" cap="none" spc="0" normalizeH="0" baseline="0" noProof="0">
                <a:ln>
                  <a:noFill/>
                </a:ln>
                <a:solidFill>
                  <a:srgbClr val="000000"/>
                </a:solidFill>
                <a:effectLst/>
                <a:uLnTx/>
                <a:uFillTx/>
                <a:latin typeface="Arial"/>
                <a:cs typeface="Arial"/>
              </a:rPr>
              <a:t>General attitude: </a:t>
            </a:r>
            <a:r>
              <a:rPr kumimoji="0" lang="en-US" sz="1200" b="0" i="0" u="none" strike="noStrike" kern="1200" cap="none" spc="0" normalizeH="0" baseline="0" noProof="0">
                <a:ln>
                  <a:noFill/>
                </a:ln>
                <a:solidFill>
                  <a:srgbClr val="000000"/>
                </a:solidFill>
                <a:effectLst/>
                <a:uLnTx/>
                <a:uFillTx/>
                <a:latin typeface="Arial"/>
                <a:cs typeface="Arial"/>
              </a:rPr>
              <a:t>alert, strong, eager to eat, normal growth for age (</a:t>
            </a:r>
            <a:r>
              <a:rPr lang="en-US" sz="1200" b="0">
                <a:solidFill>
                  <a:srgbClr val="000000"/>
                </a:solidFill>
                <a:latin typeface="Arial"/>
                <a:cs typeface="Arial"/>
              </a:rPr>
              <a:t>calves</a:t>
            </a:r>
            <a:r>
              <a:rPr kumimoji="0" lang="en-US" sz="1200" b="0" i="0" u="none" strike="noStrike" kern="1200" cap="none" spc="0" normalizeH="0" baseline="0" noProof="0">
                <a:ln>
                  <a:noFill/>
                </a:ln>
                <a:solidFill>
                  <a:srgbClr val="000000"/>
                </a:solidFill>
                <a:effectLst/>
                <a:uLnTx/>
                <a:uFillTx/>
                <a:latin typeface="Arial"/>
                <a:cs typeface="Arial"/>
              </a:rPr>
              <a:t>), normal </a:t>
            </a:r>
            <a:r>
              <a:rPr lang="en-US" sz="1200" b="0">
                <a:solidFill>
                  <a:srgbClr val="000000"/>
                </a:solidFill>
                <a:latin typeface="Arial"/>
                <a:cs typeface="Arial"/>
              </a:rPr>
              <a:t>milk </a:t>
            </a:r>
            <a:r>
              <a:rPr kumimoji="0" lang="en-US" sz="1200" b="0" i="0" u="none" strike="noStrike" kern="1200" cap="none" spc="0" normalizeH="0" baseline="0" noProof="0">
                <a:ln>
                  <a:noFill/>
                </a:ln>
                <a:solidFill>
                  <a:srgbClr val="000000"/>
                </a:solidFill>
                <a:effectLst/>
                <a:uLnTx/>
                <a:uFillTx/>
                <a:latin typeface="Arial"/>
                <a:cs typeface="Arial"/>
              </a:rPr>
              <a:t>production for age</a:t>
            </a:r>
            <a:r>
              <a:rPr lang="en-US" sz="1200" b="0">
                <a:solidFill>
                  <a:srgbClr val="000000"/>
                </a:solidFill>
                <a:latin typeface="Arial"/>
                <a:cs typeface="Arial"/>
              </a:rPr>
              <a:t>,</a:t>
            </a:r>
            <a:r>
              <a:rPr kumimoji="0" lang="en-US" sz="1200" b="0" i="0" u="none" strike="noStrike" kern="1200" cap="none" spc="0" normalizeH="0" baseline="0" noProof="0">
                <a:ln>
                  <a:noFill/>
                </a:ln>
                <a:solidFill>
                  <a:srgbClr val="000000"/>
                </a:solidFill>
                <a:effectLst/>
                <a:uLnTx/>
                <a:uFillTx/>
                <a:latin typeface="Arial"/>
                <a:cs typeface="Arial"/>
              </a:rPr>
              <a:t> normal weight for age, has no visible wounds or injuries.</a:t>
            </a:r>
            <a:endParaRPr kumimoji="0" lang="en-US" sz="1200" b="1" i="0" u="none" strike="noStrike" kern="1200" cap="none" spc="0" normalizeH="0" baseline="0" noProof="0">
              <a:ln>
                <a:noFill/>
              </a:ln>
              <a:solidFill>
                <a:srgbClr val="000000"/>
              </a:solidFill>
              <a:effectLst/>
              <a:uLnTx/>
              <a:uFillTx/>
              <a:latin typeface="Arial"/>
              <a:cs typeface="Arial"/>
            </a:endParaRPr>
          </a:p>
        </p:txBody>
      </p:sp>
      <p:sp>
        <p:nvSpPr>
          <p:cNvPr id="20" name="Sprechblase: rechteckig 4">
            <a:extLst>
              <a:ext uri="{FF2B5EF4-FFF2-40B4-BE49-F238E27FC236}">
                <a16:creationId xmlns:a16="http://schemas.microsoft.com/office/drawing/2014/main" id="{F15C7613-55DC-4A5C-A35A-C01ECAB1C9E6}"/>
              </a:ext>
            </a:extLst>
          </p:cNvPr>
          <p:cNvSpPr/>
          <p:nvPr/>
        </p:nvSpPr>
        <p:spPr>
          <a:xfrm>
            <a:off x="352942" y="4797364"/>
            <a:ext cx="3072416" cy="1040674"/>
          </a:xfrm>
          <a:prstGeom prst="wedgeRectCallout">
            <a:avLst>
              <a:gd name="adj1" fmla="val 59500"/>
              <a:gd name="adj2" fmla="val -76500"/>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a:solidFill>
                  <a:srgbClr val="000000"/>
                </a:solidFill>
              </a:rPr>
              <a:t>Feet</a:t>
            </a:r>
            <a:r>
              <a:rPr kumimoji="0" lang="en-US" sz="1200" i="0" u="none" strike="noStrike" kern="1200" cap="none" spc="0" normalizeH="0" baseline="0" noProof="0" dirty="0">
                <a:ln>
                  <a:noFill/>
                </a:ln>
                <a:solidFill>
                  <a:srgbClr val="000000"/>
                </a:solidFill>
                <a:effectLst/>
                <a:uLnTx/>
                <a:uFillTx/>
                <a:latin typeface="Arial" charset="0"/>
                <a:ea typeface="+mn-ea"/>
                <a:cs typeface="+mn-cs"/>
              </a:rPr>
              <a:t>: </a:t>
            </a:r>
            <a:r>
              <a:rPr lang="en-US" sz="1200" b="0" dirty="0">
                <a:solidFill>
                  <a:srgbClr val="000000"/>
                </a:solidFill>
              </a:rPr>
              <a:t>Claws</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are the proper length (not overgrown), appear strong </a:t>
            </a:r>
            <a:r>
              <a:rPr lang="en-US" sz="1200" b="0" dirty="0">
                <a:solidFill>
                  <a:srgbClr val="000000"/>
                </a:solidFill>
              </a:rPr>
              <a:t>(no cracks), soles of the feet are healthy (no bruising), and no redness, ulceration, or bad smell from between the claws or under the feet </a:t>
            </a: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3" name="Sprechblase: rechteckig 22">
            <a:extLst>
              <a:ext uri="{FF2B5EF4-FFF2-40B4-BE49-F238E27FC236}">
                <a16:creationId xmlns:a16="http://schemas.microsoft.com/office/drawing/2014/main" id="{9281DE11-BCCE-4F61-BB44-65CBC783B0E4}"/>
              </a:ext>
            </a:extLst>
          </p:cNvPr>
          <p:cNvSpPr/>
          <p:nvPr/>
        </p:nvSpPr>
        <p:spPr>
          <a:xfrm>
            <a:off x="6416130" y="2051851"/>
            <a:ext cx="2265857" cy="1048406"/>
          </a:xfrm>
          <a:prstGeom prst="wedgeRectCallout">
            <a:avLst>
              <a:gd name="adj1" fmla="val -90063"/>
              <a:gd name="adj2" fmla="val 35211"/>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Rumen: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cycling normally (2-3 times per 2 minutes), appear full after eating but not overfull (no bloating, excessive movement, or no movement)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5" name="Sprechblase: rechteckig 9">
            <a:extLst>
              <a:ext uri="{FF2B5EF4-FFF2-40B4-BE49-F238E27FC236}">
                <a16:creationId xmlns:a16="http://schemas.microsoft.com/office/drawing/2014/main" id="{B3AB6288-35C1-42A1-91B9-B372283175A2}"/>
              </a:ext>
            </a:extLst>
          </p:cNvPr>
          <p:cNvSpPr/>
          <p:nvPr/>
        </p:nvSpPr>
        <p:spPr>
          <a:xfrm>
            <a:off x="374119" y="2783107"/>
            <a:ext cx="2630685" cy="803472"/>
          </a:xfrm>
          <a:prstGeom prst="wedgeRectCallout">
            <a:avLst>
              <a:gd name="adj1" fmla="val 69538"/>
              <a:gd name="adj2" fmla="val 36989"/>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a:ea typeface="ＭＳ Ｐゴシック" charset="-128"/>
                <a:cs typeface="+mn-cs"/>
              </a:rPr>
              <a:t>Skin and coat: </a:t>
            </a:r>
            <a:r>
              <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rPr>
              <a:t>Hair coat is shiny, skin is healthy, no signs of hair loss, itching or rubbing, or other obvious injuries, no external parasites seen </a:t>
            </a:r>
          </a:p>
        </p:txBody>
      </p:sp>
      <p:sp>
        <p:nvSpPr>
          <p:cNvPr id="26" name="Sprechblase: rechteckig 9">
            <a:extLst>
              <a:ext uri="{FF2B5EF4-FFF2-40B4-BE49-F238E27FC236}">
                <a16:creationId xmlns:a16="http://schemas.microsoft.com/office/drawing/2014/main" id="{C6B360D6-17F9-45F1-951F-E75FB59E9261}"/>
              </a:ext>
            </a:extLst>
          </p:cNvPr>
          <p:cNvSpPr/>
          <p:nvPr/>
        </p:nvSpPr>
        <p:spPr>
          <a:xfrm>
            <a:off x="360137" y="3690675"/>
            <a:ext cx="2658648" cy="992437"/>
          </a:xfrm>
          <a:prstGeom prst="wedgeRectCallout">
            <a:avLst>
              <a:gd name="adj1" fmla="val 85019"/>
              <a:gd name="adj2" fmla="val -7559"/>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Legs and joints: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legs are straight, well formed, able to carry weight evenly, and joints are uniform in size and move freely (no swelling or stiffness)</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8" name="Sprechblase: rechteckig 27">
            <a:extLst>
              <a:ext uri="{FF2B5EF4-FFF2-40B4-BE49-F238E27FC236}">
                <a16:creationId xmlns:a16="http://schemas.microsoft.com/office/drawing/2014/main" id="{BD195186-530C-4094-84AB-3B1E7C3D2257}"/>
              </a:ext>
            </a:extLst>
          </p:cNvPr>
          <p:cNvSpPr/>
          <p:nvPr/>
        </p:nvSpPr>
        <p:spPr>
          <a:xfrm>
            <a:off x="3136042" y="1350248"/>
            <a:ext cx="2581177" cy="790453"/>
          </a:xfrm>
          <a:prstGeom prst="wedgeRectCallout">
            <a:avLst>
              <a:gd name="adj1" fmla="val 1815"/>
              <a:gd name="adj2" fmla="val 81255"/>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Horns: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intact, growing normally, surrounded by healthy skin (no open injuries, no insect damage around horns)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9" name="Sprechblase: rechteckig 28">
            <a:extLst>
              <a:ext uri="{FF2B5EF4-FFF2-40B4-BE49-F238E27FC236}">
                <a16:creationId xmlns:a16="http://schemas.microsoft.com/office/drawing/2014/main" id="{73D2FAAE-F48C-48C0-9BE0-C413656B3E66}"/>
              </a:ext>
            </a:extLst>
          </p:cNvPr>
          <p:cNvSpPr/>
          <p:nvPr/>
        </p:nvSpPr>
        <p:spPr>
          <a:xfrm>
            <a:off x="6456814" y="3184843"/>
            <a:ext cx="2225173" cy="992436"/>
          </a:xfrm>
          <a:prstGeom prst="wedgeRectCallout">
            <a:avLst>
              <a:gd name="adj1" fmla="val -81608"/>
              <a:gd name="adj2" fmla="val -2912"/>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Udder: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soft, supple, each teat similar in size and able to produce milk (no redness, swelling, hardness, or lack of milk production) </a:t>
            </a: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31" name="Sprechblase: rechteckig 30">
            <a:extLst>
              <a:ext uri="{FF2B5EF4-FFF2-40B4-BE49-F238E27FC236}">
                <a16:creationId xmlns:a16="http://schemas.microsoft.com/office/drawing/2014/main" id="{80189E79-831A-4E1C-8E5F-3CAF192431C9}"/>
              </a:ext>
            </a:extLst>
          </p:cNvPr>
          <p:cNvSpPr/>
          <p:nvPr/>
        </p:nvSpPr>
        <p:spPr>
          <a:xfrm>
            <a:off x="5823403" y="1348812"/>
            <a:ext cx="2884820" cy="614510"/>
          </a:xfrm>
          <a:prstGeom prst="wedgeRectCallout">
            <a:avLst>
              <a:gd name="adj1" fmla="val -86292"/>
              <a:gd name="adj2" fmla="val 118862"/>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361950" algn="l" defTabSz="623888" rtl="0" eaLnBrk="0" fontAlgn="base" latinLnBrk="0" hangingPunct="0">
              <a:lnSpc>
                <a:spcPct val="100000"/>
              </a:lnSpc>
              <a:spcBef>
                <a:spcPct val="10000"/>
              </a:spcBef>
              <a:spcAft>
                <a:spcPct val="10000"/>
              </a:spcAft>
              <a:buClr>
                <a:srgbClr val="000000"/>
              </a:buClr>
              <a:buSzPct val="100000"/>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Breathing: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normal rate with no apparent effort, closed </a:t>
            </a:r>
            <a:r>
              <a:rPr lang="en-US" sz="1200" b="0" dirty="0">
                <a:solidFill>
                  <a:srgbClr val="000000"/>
                </a:solidFill>
              </a:rPr>
              <a:t>mouth</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silent breathing without sneezing or coughing </a:t>
            </a: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16" name="Sprechblase: rechteckig 4">
            <a:extLst>
              <a:ext uri="{FF2B5EF4-FFF2-40B4-BE49-F238E27FC236}">
                <a16:creationId xmlns:a16="http://schemas.microsoft.com/office/drawing/2014/main" id="{5DE3730A-8D8A-42EF-BC4F-E18A6E71C8F1}"/>
              </a:ext>
            </a:extLst>
          </p:cNvPr>
          <p:cNvSpPr/>
          <p:nvPr/>
        </p:nvSpPr>
        <p:spPr>
          <a:xfrm>
            <a:off x="3506678" y="5007005"/>
            <a:ext cx="1251751" cy="853869"/>
          </a:xfrm>
          <a:prstGeom prst="wedgeRectCallout">
            <a:avLst>
              <a:gd name="adj1" fmla="val -13305"/>
              <a:gd name="adj2" fmla="val -244957"/>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dirty="0" err="1">
                <a:solidFill>
                  <a:srgbClr val="000000"/>
                </a:solidFill>
              </a:rPr>
              <a:t>Nomal</a:t>
            </a:r>
            <a:r>
              <a:rPr lang="en-US" sz="1200" dirty="0">
                <a:solidFill>
                  <a:srgbClr val="000000"/>
                </a:solidFill>
              </a:rPr>
              <a:t> b</a:t>
            </a:r>
            <a:r>
              <a:rPr kumimoji="0" lang="en-US" sz="1200" i="0" u="none" strike="noStrike" kern="1200" cap="none" spc="0" normalizeH="0" baseline="0" noProof="0" dirty="0" err="1">
                <a:ln>
                  <a:noFill/>
                </a:ln>
                <a:solidFill>
                  <a:srgbClr val="000000"/>
                </a:solidFill>
                <a:effectLst/>
                <a:uLnTx/>
                <a:uFillTx/>
                <a:latin typeface="Arial" charset="0"/>
                <a:ea typeface="+mn-ea"/>
                <a:cs typeface="+mn-cs"/>
              </a:rPr>
              <a:t>ody</a:t>
            </a:r>
            <a:r>
              <a:rPr kumimoji="0" lang="en-US" sz="1200" i="0" u="none" strike="noStrike" kern="1200" cap="none" spc="0" normalizeH="0" baseline="0" noProof="0" dirty="0">
                <a:ln>
                  <a:noFill/>
                </a:ln>
                <a:solidFill>
                  <a:srgbClr val="000000"/>
                </a:solidFill>
                <a:effectLst/>
                <a:uLnTx/>
                <a:uFillTx/>
                <a:latin typeface="Arial" charset="0"/>
                <a:ea typeface="+mn-ea"/>
                <a:cs typeface="+mn-cs"/>
              </a:rPr>
              <a:t> temperature:</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a:t>
            </a:r>
            <a:br>
              <a:rPr kumimoji="0" lang="en-US" sz="1200" b="0" i="0" u="none" strike="noStrike" kern="1200" cap="none" spc="0" normalizeH="0" baseline="0" noProof="0" dirty="0">
                <a:ln>
                  <a:noFill/>
                </a:ln>
                <a:solidFill>
                  <a:srgbClr val="000000"/>
                </a:solidFill>
                <a:effectLst/>
                <a:uLnTx/>
                <a:uFillTx/>
                <a:latin typeface="Arial" charset="0"/>
                <a:ea typeface="+mn-ea"/>
                <a:cs typeface="+mn-cs"/>
              </a:rPr>
            </a:br>
            <a:r>
              <a:rPr kumimoji="0" lang="en-US" sz="1200" b="0" i="0" u="none" strike="noStrike" kern="1200" cap="none" spc="0" normalizeH="0" baseline="0" noProof="0" dirty="0">
                <a:ln>
                  <a:noFill/>
                </a:ln>
                <a:solidFill>
                  <a:srgbClr val="000000"/>
                </a:solidFill>
                <a:effectLst/>
                <a:uLnTx/>
                <a:uFillTx/>
                <a:latin typeface="Arial" charset="0"/>
                <a:ea typeface="+mn-ea"/>
                <a:cs typeface="+mn-cs"/>
              </a:rPr>
              <a:t>38.3 to 38.8 °C (for adults)</a:t>
            </a: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7" name="Sprechblase: rechteckig 9">
            <a:extLst>
              <a:ext uri="{FF2B5EF4-FFF2-40B4-BE49-F238E27FC236}">
                <a16:creationId xmlns:a16="http://schemas.microsoft.com/office/drawing/2014/main" id="{E6F0E54D-D2AB-4C9B-8217-3C2040CDBD8E}"/>
              </a:ext>
            </a:extLst>
          </p:cNvPr>
          <p:cNvSpPr/>
          <p:nvPr/>
        </p:nvSpPr>
        <p:spPr>
          <a:xfrm>
            <a:off x="346156" y="2054553"/>
            <a:ext cx="2658648" cy="614509"/>
          </a:xfrm>
          <a:prstGeom prst="wedgeRectCallout">
            <a:avLst>
              <a:gd name="adj1" fmla="val 66773"/>
              <a:gd name="adj2" fmla="val 113990"/>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i="0" u="none" strike="noStrike" kern="1200" cap="none" spc="0" normalizeH="0" baseline="0" noProof="0" dirty="0">
                <a:ln>
                  <a:noFill/>
                </a:ln>
                <a:solidFill>
                  <a:srgbClr val="000000"/>
                </a:solidFill>
                <a:effectLst/>
                <a:uLnTx/>
                <a:uFillTx/>
                <a:latin typeface="Arial" charset="0"/>
                <a:ea typeface="+mn-ea"/>
                <a:cs typeface="+mn-cs"/>
              </a:rPr>
              <a:t>Eyes and nose: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clean with no discharge (like watery or runny nose), no unpleasant smell at nostril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1" name="Sprechblase: rechteckig 4">
            <a:extLst>
              <a:ext uri="{FF2B5EF4-FFF2-40B4-BE49-F238E27FC236}">
                <a16:creationId xmlns:a16="http://schemas.microsoft.com/office/drawing/2014/main" id="{20F316A1-7190-4AC7-A180-B8F67ACEB32E}"/>
              </a:ext>
            </a:extLst>
          </p:cNvPr>
          <p:cNvSpPr/>
          <p:nvPr/>
        </p:nvSpPr>
        <p:spPr>
          <a:xfrm>
            <a:off x="6072935" y="4261865"/>
            <a:ext cx="2609052" cy="980851"/>
          </a:xfrm>
          <a:prstGeom prst="wedgeRectCallout">
            <a:avLst>
              <a:gd name="adj1" fmla="val -70507"/>
              <a:gd name="adj2" fmla="val -71640"/>
            </a:avLst>
          </a:prstGeom>
          <a:solidFill>
            <a:srgbClr val="BFE0A8">
              <a:alpha val="80000"/>
            </a:srgb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Milk</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(if </a:t>
            </a:r>
            <a:r>
              <a:rPr lang="en-US" sz="1200" b="0" dirty="0">
                <a:solidFill>
                  <a:srgbClr val="000000"/>
                </a:solidFill>
              </a:rPr>
              <a:t>producing</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normal </a:t>
            </a:r>
            <a:r>
              <a:rPr kumimoji="0" lang="en-US" sz="1200" b="0" i="0" u="none" strike="noStrike" kern="1200" cap="none" spc="0" normalizeH="0" baseline="0" noProof="0" dirty="0" err="1">
                <a:ln>
                  <a:noFill/>
                </a:ln>
                <a:solidFill>
                  <a:srgbClr val="000000"/>
                </a:solidFill>
                <a:effectLst/>
                <a:uLnTx/>
                <a:uFillTx/>
                <a:latin typeface="Arial" charset="0"/>
                <a:ea typeface="+mn-ea"/>
                <a:cs typeface="+mn-cs"/>
              </a:rPr>
              <a:t>colour</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consistency, amount (no </a:t>
            </a:r>
            <a:r>
              <a:rPr kumimoji="0" lang="en-US" sz="1200" b="0" i="0" u="none" strike="noStrike" kern="1200" cap="none" spc="0" normalizeH="0" baseline="0" noProof="0" dirty="0" err="1">
                <a:ln>
                  <a:noFill/>
                </a:ln>
                <a:solidFill>
                  <a:srgbClr val="000000"/>
                </a:solidFill>
                <a:effectLst/>
                <a:uLnTx/>
                <a:uFillTx/>
                <a:latin typeface="Arial" charset="0"/>
                <a:ea typeface="+mn-ea"/>
                <a:cs typeface="+mn-cs"/>
              </a:rPr>
              <a:t>colour</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change, thickening, bad smell, or sudden decrease in volume)</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842526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018696A-1D1C-4237-A1A9-F29307944B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11760" y="2376180"/>
            <a:ext cx="3960440" cy="2611741"/>
          </a:xfrm>
          <a:prstGeom prst="rect">
            <a:avLst/>
          </a:prstGeom>
        </p:spPr>
      </p:pic>
      <p:sp>
        <p:nvSpPr>
          <p:cNvPr id="2" name="Titel 1"/>
          <p:cNvSpPr>
            <a:spLocks noGrp="1"/>
          </p:cNvSpPr>
          <p:nvPr>
            <p:ph type="title"/>
          </p:nvPr>
        </p:nvSpPr>
        <p:spPr>
          <a:xfrm>
            <a:off x="292605" y="140142"/>
            <a:ext cx="6079595" cy="522798"/>
          </a:xfrm>
        </p:spPr>
        <p:txBody>
          <a:bodyPr/>
          <a:lstStyle/>
          <a:p>
            <a:r>
              <a:rPr lang="de-DE" dirty="0" err="1"/>
              <a:t>Characteristics</a:t>
            </a:r>
            <a:r>
              <a:rPr lang="de-DE" dirty="0"/>
              <a:t> </a:t>
            </a:r>
            <a:r>
              <a:rPr lang="de-DE" dirty="0" err="1"/>
              <a:t>of</a:t>
            </a:r>
            <a:r>
              <a:rPr lang="de-DE" dirty="0"/>
              <a:t> sick </a:t>
            </a:r>
            <a:r>
              <a:rPr lang="de-DE" dirty="0" err="1"/>
              <a:t>cattle</a:t>
            </a:r>
            <a:endParaRPr lang="de-DE" dirty="0"/>
          </a:p>
        </p:txBody>
      </p:sp>
      <p:sp>
        <p:nvSpPr>
          <p:cNvPr id="5" name="Sprechblase: rechteckig 4">
            <a:extLst>
              <a:ext uri="{FF2B5EF4-FFF2-40B4-BE49-F238E27FC236}">
                <a16:creationId xmlns:a16="http://schemas.microsoft.com/office/drawing/2014/main" id="{F014584D-E95B-456A-AB8D-84F4A32BC25E}"/>
              </a:ext>
            </a:extLst>
          </p:cNvPr>
          <p:cNvSpPr/>
          <p:nvPr/>
        </p:nvSpPr>
        <p:spPr>
          <a:xfrm>
            <a:off x="6415812" y="3680024"/>
            <a:ext cx="2337571" cy="1004250"/>
          </a:xfrm>
          <a:prstGeom prst="wedgeRectCallout">
            <a:avLst>
              <a:gd name="adj1" fmla="val -99122"/>
              <a:gd name="adj2" fmla="val -16263"/>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200" dirty="0">
                <a:solidFill>
                  <a:srgbClr val="000000"/>
                </a:solidFill>
              </a:rPr>
              <a:t>Milk</a:t>
            </a:r>
            <a:r>
              <a:rPr lang="en-US" sz="1200" b="0" dirty="0">
                <a:solidFill>
                  <a:srgbClr val="000000"/>
                </a:solidFill>
              </a:rPr>
              <a:t> (if producing)</a:t>
            </a:r>
            <a:r>
              <a:rPr lang="en-US" sz="1200" dirty="0">
                <a:solidFill>
                  <a:srgbClr val="000000"/>
                </a:solidFill>
              </a:rPr>
              <a:t>:</a:t>
            </a:r>
            <a:r>
              <a:rPr lang="en-US" sz="1200" b="0" dirty="0">
                <a:solidFill>
                  <a:srgbClr val="000000"/>
                </a:solidFill>
              </a:rPr>
              <a:t> abnormal </a:t>
            </a:r>
            <a:r>
              <a:rPr lang="en-US" sz="1200" b="0" dirty="0" err="1">
                <a:solidFill>
                  <a:srgbClr val="000000"/>
                </a:solidFill>
              </a:rPr>
              <a:t>colour</a:t>
            </a:r>
            <a:r>
              <a:rPr lang="en-US" sz="1200" b="0" dirty="0">
                <a:solidFill>
                  <a:srgbClr val="000000"/>
                </a:solidFill>
              </a:rPr>
              <a:t>, consistency, amount (e.g. </a:t>
            </a:r>
            <a:r>
              <a:rPr lang="en-US" sz="1200" b="0" dirty="0" err="1">
                <a:solidFill>
                  <a:srgbClr val="000000"/>
                </a:solidFill>
              </a:rPr>
              <a:t>colour</a:t>
            </a:r>
            <a:r>
              <a:rPr lang="en-US" sz="1200" b="0" dirty="0">
                <a:solidFill>
                  <a:srgbClr val="000000"/>
                </a:solidFill>
              </a:rPr>
              <a:t> change, thickening, bad smell, or sudden decrease in volume)</a:t>
            </a:r>
          </a:p>
        </p:txBody>
      </p:sp>
      <p:sp>
        <p:nvSpPr>
          <p:cNvPr id="6" name="Sprechblase: rechteckig 5">
            <a:extLst>
              <a:ext uri="{FF2B5EF4-FFF2-40B4-BE49-F238E27FC236}">
                <a16:creationId xmlns:a16="http://schemas.microsoft.com/office/drawing/2014/main" id="{36BDD8E7-AF38-4776-81B7-193CE41F4DE1}"/>
              </a:ext>
            </a:extLst>
          </p:cNvPr>
          <p:cNvSpPr/>
          <p:nvPr/>
        </p:nvSpPr>
        <p:spPr>
          <a:xfrm>
            <a:off x="3230015" y="1338150"/>
            <a:ext cx="1537294" cy="930451"/>
          </a:xfrm>
          <a:prstGeom prst="wedgeRectCallout">
            <a:avLst>
              <a:gd name="adj1" fmla="val -31986"/>
              <a:gd name="adj2" fmla="val 83522"/>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200" dirty="0">
                <a:solidFill>
                  <a:srgbClr val="000000"/>
                </a:solidFill>
              </a:rPr>
              <a:t>Horns: </a:t>
            </a:r>
            <a:r>
              <a:rPr lang="en-US" sz="1200" b="0" dirty="0">
                <a:solidFill>
                  <a:srgbClr val="000000"/>
                </a:solidFill>
              </a:rPr>
              <a:t>broken, bleeding, surround-</a:t>
            </a:r>
            <a:r>
              <a:rPr lang="en-US" sz="1200" b="0" dirty="0" err="1">
                <a:solidFill>
                  <a:srgbClr val="000000"/>
                </a:solidFill>
              </a:rPr>
              <a:t>ing</a:t>
            </a:r>
            <a:r>
              <a:rPr lang="en-US" sz="1200" b="0" dirty="0">
                <a:solidFill>
                  <a:srgbClr val="000000"/>
                </a:solidFill>
              </a:rPr>
              <a:t> skin damaged (e.g. by insects)  </a:t>
            </a:r>
          </a:p>
        </p:txBody>
      </p:sp>
      <p:sp>
        <p:nvSpPr>
          <p:cNvPr id="7" name="Sprechblase: rechteckig 6">
            <a:extLst>
              <a:ext uri="{FF2B5EF4-FFF2-40B4-BE49-F238E27FC236}">
                <a16:creationId xmlns:a16="http://schemas.microsoft.com/office/drawing/2014/main" id="{3BA674D8-BD08-4614-8F57-2146B105EC70}"/>
              </a:ext>
            </a:extLst>
          </p:cNvPr>
          <p:cNvSpPr/>
          <p:nvPr/>
        </p:nvSpPr>
        <p:spPr>
          <a:xfrm>
            <a:off x="6656795" y="2653641"/>
            <a:ext cx="2096588" cy="922758"/>
          </a:xfrm>
          <a:prstGeom prst="wedgeRectCallout">
            <a:avLst>
              <a:gd name="adj1" fmla="val -77746"/>
              <a:gd name="adj2" fmla="val 37110"/>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200" dirty="0">
                <a:solidFill>
                  <a:srgbClr val="000000"/>
                </a:solidFill>
              </a:rPr>
              <a:t>Udder: </a:t>
            </a:r>
            <a:r>
              <a:rPr lang="en-US" sz="1200" b="0" dirty="0">
                <a:solidFill>
                  <a:srgbClr val="000000"/>
                </a:solidFill>
              </a:rPr>
              <a:t>swollen, red, hard, painful in one or more quarters +/- abnormal or reduced milk production  </a:t>
            </a:r>
            <a:endParaRPr lang="en-US" sz="1200" b="0" dirty="0">
              <a:solidFill>
                <a:srgbClr val="000000"/>
              </a:solidFill>
              <a:latin typeface="Arial"/>
              <a:ea typeface="ＭＳ Ｐゴシック" charset="-128"/>
            </a:endParaRPr>
          </a:p>
        </p:txBody>
      </p:sp>
      <p:sp>
        <p:nvSpPr>
          <p:cNvPr id="8" name="Sprechblase: rechteckig 7">
            <a:extLst>
              <a:ext uri="{FF2B5EF4-FFF2-40B4-BE49-F238E27FC236}">
                <a16:creationId xmlns:a16="http://schemas.microsoft.com/office/drawing/2014/main" id="{E7F1E5AC-8EE2-48B2-A38B-F49E1CCF7A8A}"/>
              </a:ext>
            </a:extLst>
          </p:cNvPr>
          <p:cNvSpPr/>
          <p:nvPr/>
        </p:nvSpPr>
        <p:spPr>
          <a:xfrm>
            <a:off x="265461" y="1347280"/>
            <a:ext cx="2850601" cy="930451"/>
          </a:xfrm>
          <a:prstGeom prst="wedgeRectCallout">
            <a:avLst>
              <a:gd name="adj1" fmla="val 38980"/>
              <a:gd name="adj2" fmla="val 81056"/>
            </a:avLst>
          </a:prstGeom>
          <a:solidFill>
            <a:schemeClr val="accent2">
              <a:lumMod val="40000"/>
              <a:lumOff val="60000"/>
              <a:alpha val="80000"/>
            </a:scheme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Mental state and ease of movement: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appear to not know where </a:t>
            </a:r>
            <a:r>
              <a:rPr lang="en-US" sz="1200" b="0" dirty="0">
                <a:solidFill>
                  <a:srgbClr val="000000"/>
                </a:solidFill>
              </a:rPr>
              <a:t>they are</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gazing at the sky or with a twisted neck, walking with a limp or difficulty, or not able to stand</a:t>
            </a:r>
          </a:p>
        </p:txBody>
      </p:sp>
      <p:sp>
        <p:nvSpPr>
          <p:cNvPr id="9" name="Sprechblase: rechteckig 8">
            <a:extLst>
              <a:ext uri="{FF2B5EF4-FFF2-40B4-BE49-F238E27FC236}">
                <a16:creationId xmlns:a16="http://schemas.microsoft.com/office/drawing/2014/main" id="{58CAE0C7-86B7-4ADD-A387-2D0E65B5E027}"/>
              </a:ext>
            </a:extLst>
          </p:cNvPr>
          <p:cNvSpPr/>
          <p:nvPr/>
        </p:nvSpPr>
        <p:spPr>
          <a:xfrm>
            <a:off x="4881261" y="1345843"/>
            <a:ext cx="1661582" cy="922758"/>
          </a:xfrm>
          <a:prstGeom prst="wedgeRectCallout">
            <a:avLst>
              <a:gd name="adj1" fmla="val -77401"/>
              <a:gd name="adj2" fmla="val 88890"/>
            </a:avLst>
          </a:prstGeom>
          <a:solidFill>
            <a:schemeClr val="accent2">
              <a:lumMod val="40000"/>
              <a:lumOff val="60000"/>
              <a:alpha val="80000"/>
            </a:schemeClr>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Breathing: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faster than normal rate, with effort, noisy, open </a:t>
            </a:r>
            <a:r>
              <a:rPr lang="en-US" sz="1200" b="0" dirty="0">
                <a:solidFill>
                  <a:srgbClr val="000000"/>
                </a:solidFill>
              </a:rPr>
              <a:t>mouth</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sneezing or coughing  </a:t>
            </a:r>
          </a:p>
        </p:txBody>
      </p:sp>
      <p:sp>
        <p:nvSpPr>
          <p:cNvPr id="10" name="Sprechblase: rechteckig 9">
            <a:extLst>
              <a:ext uri="{FF2B5EF4-FFF2-40B4-BE49-F238E27FC236}">
                <a16:creationId xmlns:a16="http://schemas.microsoft.com/office/drawing/2014/main" id="{D8B407DF-2772-4840-A369-EAA025D24AB0}"/>
              </a:ext>
            </a:extLst>
          </p:cNvPr>
          <p:cNvSpPr/>
          <p:nvPr/>
        </p:nvSpPr>
        <p:spPr>
          <a:xfrm>
            <a:off x="265461" y="3429000"/>
            <a:ext cx="2442228" cy="1124120"/>
          </a:xfrm>
          <a:prstGeom prst="wedgeRectCallout">
            <a:avLst>
              <a:gd name="adj1" fmla="val 71161"/>
              <a:gd name="adj2" fmla="val -22285"/>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kumimoji="0" lang="en-US" sz="1200" b="1" i="0" u="none" strike="noStrike" kern="1200" cap="none" spc="0" normalizeH="0" baseline="0" noProof="0">
                <a:ln>
                  <a:noFill/>
                </a:ln>
                <a:solidFill>
                  <a:srgbClr val="000000"/>
                </a:solidFill>
                <a:effectLst/>
                <a:uLnTx/>
                <a:uFillTx/>
                <a:latin typeface="Arial" charset="0"/>
                <a:ea typeface="+mn-ea"/>
                <a:cs typeface="+mn-cs"/>
              </a:rPr>
              <a:t>Skin and coat: </a:t>
            </a:r>
            <a:r>
              <a:rPr lang="en-US" sz="1200" b="0">
                <a:solidFill>
                  <a:srgbClr val="000000"/>
                </a:solidFill>
                <a:latin typeface="Arial"/>
                <a:ea typeface="ＭＳ Ｐゴシック" charset="-128"/>
              </a:rPr>
              <a:t>dull hair coat, rough and with signs of hair loss, itching or rubbing, has other obvious injuries, and/or external parasites (e.g. lice, mites) visible </a:t>
            </a: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Sprechblase: rechteckig 9">
            <a:extLst>
              <a:ext uri="{FF2B5EF4-FFF2-40B4-BE49-F238E27FC236}">
                <a16:creationId xmlns:a16="http://schemas.microsoft.com/office/drawing/2014/main" id="{47DCF556-6C64-4354-8799-4641FCA18C44}"/>
              </a:ext>
            </a:extLst>
          </p:cNvPr>
          <p:cNvSpPr/>
          <p:nvPr/>
        </p:nvSpPr>
        <p:spPr>
          <a:xfrm>
            <a:off x="2775682" y="4912349"/>
            <a:ext cx="2337570" cy="1149565"/>
          </a:xfrm>
          <a:prstGeom prst="wedgeRectCallout">
            <a:avLst>
              <a:gd name="adj1" fmla="val -18502"/>
              <a:gd name="adj2" fmla="val -65166"/>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defRPr/>
            </a:pPr>
            <a:r>
              <a:rPr lang="en-US" sz="1200" dirty="0">
                <a:solidFill>
                  <a:srgbClr val="000000"/>
                </a:solidFill>
              </a:rPr>
              <a:t>Feet</a:t>
            </a:r>
            <a:r>
              <a:rPr lang="en-US" sz="1200" b="0" dirty="0">
                <a:solidFill>
                  <a:srgbClr val="000000"/>
                </a:solidFill>
              </a:rPr>
              <a:t>: claws are overgrown, may be cracked, soles of the feet may have bruising, and redness, ulceration, or bad smell is present between the claws and/or under the feet </a:t>
            </a:r>
          </a:p>
        </p:txBody>
      </p:sp>
      <p:sp>
        <p:nvSpPr>
          <p:cNvPr id="14" name="Sprechblase: rechteckig 9">
            <a:extLst>
              <a:ext uri="{FF2B5EF4-FFF2-40B4-BE49-F238E27FC236}">
                <a16:creationId xmlns:a16="http://schemas.microsoft.com/office/drawing/2014/main" id="{DAB8D2D3-E072-4190-B2CF-A5DB624018A3}"/>
              </a:ext>
            </a:extLst>
          </p:cNvPr>
          <p:cNvSpPr/>
          <p:nvPr/>
        </p:nvSpPr>
        <p:spPr>
          <a:xfrm>
            <a:off x="260939" y="4684274"/>
            <a:ext cx="2442228" cy="1181884"/>
          </a:xfrm>
          <a:prstGeom prst="wedgeRectCallout">
            <a:avLst>
              <a:gd name="adj1" fmla="val 74153"/>
              <a:gd name="adj2" fmla="val -86090"/>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lvl="0">
              <a:defRPr/>
            </a:pPr>
            <a:r>
              <a:rPr lang="en-US" sz="1200" dirty="0">
                <a:solidFill>
                  <a:srgbClr val="000000"/>
                </a:solidFill>
              </a:rPr>
              <a:t>Legs and joints: </a:t>
            </a:r>
            <a:r>
              <a:rPr lang="en-US" sz="1200" b="0" dirty="0">
                <a:solidFill>
                  <a:srgbClr val="000000"/>
                </a:solidFill>
              </a:rPr>
              <a:t>legs are crooked, malformed, unable to carry weight evenly, and joints are not uniform in size and do not move freely (e.g. swelling or stiffness is present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Sprechblase: rechteckig 9">
            <a:extLst>
              <a:ext uri="{FF2B5EF4-FFF2-40B4-BE49-F238E27FC236}">
                <a16:creationId xmlns:a16="http://schemas.microsoft.com/office/drawing/2014/main" id="{EFBD13A4-1DCD-4F5C-9C15-107A8F764659}"/>
              </a:ext>
            </a:extLst>
          </p:cNvPr>
          <p:cNvSpPr/>
          <p:nvPr/>
        </p:nvSpPr>
        <p:spPr>
          <a:xfrm>
            <a:off x="268463" y="2384764"/>
            <a:ext cx="2252795" cy="930451"/>
          </a:xfrm>
          <a:prstGeom prst="wedgeRectCallout">
            <a:avLst>
              <a:gd name="adj1" fmla="val 62970"/>
              <a:gd name="adj2" fmla="val 28312"/>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Eyes and nose: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watery or runny nose (maybe clear or yellowish discharge), maybe unpleasant smell at the nostril </a:t>
            </a:r>
          </a:p>
        </p:txBody>
      </p:sp>
      <p:sp>
        <p:nvSpPr>
          <p:cNvPr id="16" name="Sprechblase: rechteckig 4">
            <a:extLst>
              <a:ext uri="{FF2B5EF4-FFF2-40B4-BE49-F238E27FC236}">
                <a16:creationId xmlns:a16="http://schemas.microsoft.com/office/drawing/2014/main" id="{4A81B9F5-52DA-4EFC-9161-4790FDE1586D}"/>
              </a:ext>
            </a:extLst>
          </p:cNvPr>
          <p:cNvSpPr/>
          <p:nvPr/>
        </p:nvSpPr>
        <p:spPr>
          <a:xfrm>
            <a:off x="6656796" y="1345843"/>
            <a:ext cx="2096588" cy="1206486"/>
          </a:xfrm>
          <a:prstGeom prst="wedgeRectCallout">
            <a:avLst>
              <a:gd name="adj1" fmla="val -133604"/>
              <a:gd name="adj2" fmla="val 90665"/>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lvl="0">
              <a:defRPr/>
            </a:pPr>
            <a:r>
              <a:rPr lang="en-US" sz="1200" dirty="0">
                <a:solidFill>
                  <a:srgbClr val="000000"/>
                </a:solidFill>
              </a:rPr>
              <a:t>Rumen: </a:t>
            </a:r>
            <a:r>
              <a:rPr lang="en-US" sz="1200" b="0" dirty="0">
                <a:solidFill>
                  <a:srgbClr val="000000"/>
                </a:solidFill>
              </a:rPr>
              <a:t>not cycling normally (2 to 3 times per 2 minutes) – either too fast, or too slow, or rumen appears overfull and painful (e.g. bloat)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Sprechblase: rechteckig 4">
            <a:extLst>
              <a:ext uri="{FF2B5EF4-FFF2-40B4-BE49-F238E27FC236}">
                <a16:creationId xmlns:a16="http://schemas.microsoft.com/office/drawing/2014/main" id="{4FF8825F-53A0-4373-923D-184594BB991E}"/>
              </a:ext>
            </a:extLst>
          </p:cNvPr>
          <p:cNvSpPr/>
          <p:nvPr/>
        </p:nvSpPr>
        <p:spPr>
          <a:xfrm>
            <a:off x="5214565" y="4912349"/>
            <a:ext cx="1088582" cy="1515084"/>
          </a:xfrm>
          <a:prstGeom prst="wedgeRectCallout">
            <a:avLst>
              <a:gd name="adj1" fmla="val -8891"/>
              <a:gd name="adj2" fmla="val -64206"/>
            </a:avLst>
          </a:prstGeom>
          <a:solidFill>
            <a:schemeClr val="accent2">
              <a:lumMod val="40000"/>
              <a:lumOff val="60000"/>
              <a:alpha val="80000"/>
            </a:schemeClr>
          </a:solidFill>
          <a:ln w="9525">
            <a:noFill/>
            <a:miter lim="800000"/>
            <a:headEnd/>
            <a:tailEnd/>
          </a:ln>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Droppings: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maybe completely liquid (diarrhea), foamy or bloody or worms</a:t>
            </a:r>
          </a:p>
        </p:txBody>
      </p:sp>
      <p:sp>
        <p:nvSpPr>
          <p:cNvPr id="19" name="Sprechblase: rechteckig 6">
            <a:extLst>
              <a:ext uri="{FF2B5EF4-FFF2-40B4-BE49-F238E27FC236}">
                <a16:creationId xmlns:a16="http://schemas.microsoft.com/office/drawing/2014/main" id="{BE5B5324-B77C-46AA-9274-D21F691A8978}"/>
              </a:ext>
            </a:extLst>
          </p:cNvPr>
          <p:cNvSpPr/>
          <p:nvPr/>
        </p:nvSpPr>
        <p:spPr>
          <a:xfrm>
            <a:off x="6415811" y="4787899"/>
            <a:ext cx="2355327" cy="1639534"/>
          </a:xfrm>
          <a:prstGeom prst="wedgeRectCallout">
            <a:avLst>
              <a:gd name="adj1" fmla="val 7293"/>
              <a:gd name="adj2" fmla="val 46075"/>
            </a:avLst>
          </a:prstGeom>
          <a:solidFill>
            <a:srgbClr val="FFDDAD"/>
          </a:solidFill>
          <a:ln w="9525">
            <a:noFill/>
            <a:miter lim="800000"/>
            <a:headEnd/>
            <a:tailEnd/>
          </a:ln>
          <a:effectLst/>
        </p:spPr>
        <p:txBody>
          <a:bodyPr vert="horz" wrap="square" lIns="108000" tIns="108000" rIns="108000" bIns="108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mn-cs"/>
              </a:rPr>
              <a:t>General attitude: </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depressed, weak, reluctant to eat, standing alone with head down, slow growth for age (young animals), reduced milk production for age and stage of lactation (mature animals), weight loss, </a:t>
            </a:r>
            <a:r>
              <a:rPr lang="en-US" sz="1200" b="0" dirty="0">
                <a:solidFill>
                  <a:srgbClr val="000000"/>
                </a:solidFill>
              </a:rPr>
              <a:t>and/or</a:t>
            </a:r>
            <a:r>
              <a:rPr kumimoji="0" lang="en-US" sz="1200" b="0" i="0" u="none" strike="noStrike" kern="1200" cap="none" spc="0" normalizeH="0" baseline="0" noProof="0" dirty="0">
                <a:ln>
                  <a:noFill/>
                </a:ln>
                <a:solidFill>
                  <a:srgbClr val="000000"/>
                </a:solidFill>
                <a:effectLst/>
                <a:uLnTx/>
                <a:uFillTx/>
                <a:latin typeface="Arial" charset="0"/>
                <a:ea typeface="+mn-ea"/>
                <a:cs typeface="+mn-cs"/>
              </a:rPr>
              <a:t> visible wounds or injuries </a:t>
            </a: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200" b="1" i="0" u="none" strike="noStrike" kern="1200" cap="none" spc="0" normalizeH="0" baseline="0" noProof="0" dirty="0">
                <a:ln>
                  <a:noFill/>
                </a:ln>
                <a:solidFill>
                  <a:srgbClr val="000000"/>
                </a:solidFill>
                <a:effectLst/>
                <a:uLnTx/>
                <a:uFillTx/>
                <a:latin typeface="Arial" charset="0"/>
                <a:ea typeface="+mn-ea"/>
                <a:cs typeface="+mn-cs"/>
              </a:rPr>
            </a:br>
            <a:endParaRPr kumimoji="0" lang="en-US" sz="12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20" name="Sprechblase: rechteckig 6">
            <a:extLst>
              <a:ext uri="{FF2B5EF4-FFF2-40B4-BE49-F238E27FC236}">
                <a16:creationId xmlns:a16="http://schemas.microsoft.com/office/drawing/2014/main" id="{6A1F27F3-77AF-484A-86F0-6AB26C52EA11}"/>
              </a:ext>
            </a:extLst>
          </p:cNvPr>
          <p:cNvSpPr/>
          <p:nvPr/>
        </p:nvSpPr>
        <p:spPr>
          <a:xfrm>
            <a:off x="265461" y="761389"/>
            <a:ext cx="8487922" cy="478312"/>
          </a:xfrm>
          <a:prstGeom prst="rect">
            <a:avLst/>
          </a:prstGeom>
          <a:solidFill>
            <a:srgbClr val="FF0000">
              <a:alpha val="80000"/>
            </a:srgbClr>
          </a:solidFill>
          <a:ln w="28575">
            <a:noFill/>
            <a:miter lim="800000"/>
            <a:headEnd/>
            <a:tailEnd/>
          </a:ln>
          <a:effectLst>
            <a:softEdge rad="127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lvl="0" algn="ctr" defTabSz="467916">
              <a:spcBef>
                <a:spcPct val="10000"/>
              </a:spcBef>
              <a:spcAft>
                <a:spcPct val="10000"/>
              </a:spcAft>
              <a:buClr>
                <a:srgbClr val="000000"/>
              </a:buClr>
              <a:buSzPct val="100000"/>
              <a:defRPr/>
            </a:pPr>
            <a:r>
              <a:rPr lang="en-GB" sz="1100" b="0" dirty="0">
                <a:solidFill>
                  <a:srgbClr val="FFFF00"/>
                </a:solidFill>
                <a:ea typeface="ＭＳ Ｐゴシック" charset="-128"/>
              </a:rPr>
              <a:t>These are only examples of symptoms, the list is not exhaustive. There may also be only nuances, individual symptoms or many together. In particular, it is important to know your (healthy) animals well and to recognise when their condition or behaviour changes.</a:t>
            </a:r>
            <a:endParaRPr kumimoji="0" lang="en-US" sz="1100" b="0" i="0" u="none" strike="noStrike" kern="1200" cap="none" spc="0" normalizeH="0" baseline="0" noProof="0" dirty="0">
              <a:ln>
                <a:noFill/>
              </a:ln>
              <a:solidFill>
                <a:srgbClr val="FFFF00"/>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33730969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F1-5FC2-4061-9C86-D40F30F34104}"/>
              </a:ext>
            </a:extLst>
          </p:cNvPr>
          <p:cNvSpPr>
            <a:spLocks noGrp="1"/>
          </p:cNvSpPr>
          <p:nvPr>
            <p:ph type="title"/>
          </p:nvPr>
        </p:nvSpPr>
        <p:spPr/>
        <p:txBody>
          <a:bodyPr/>
          <a:lstStyle/>
          <a:p>
            <a:r>
              <a:rPr lang="de-CH" err="1"/>
              <a:t>Viruses</a:t>
            </a:r>
            <a:endParaRPr lang="de-CH"/>
          </a:p>
        </p:txBody>
      </p:sp>
      <p:graphicFrame>
        <p:nvGraphicFramePr>
          <p:cNvPr id="5" name="Table 4">
            <a:extLst>
              <a:ext uri="{FF2B5EF4-FFF2-40B4-BE49-F238E27FC236}">
                <a16:creationId xmlns:a16="http://schemas.microsoft.com/office/drawing/2014/main" id="{4BDE3BF4-2258-4886-9759-722A1B62DEE8}"/>
              </a:ext>
            </a:extLst>
          </p:cNvPr>
          <p:cNvGraphicFramePr>
            <a:graphicFrameLocks noGrp="1"/>
          </p:cNvGraphicFramePr>
          <p:nvPr>
            <p:extLst>
              <p:ext uri="{D42A27DB-BD31-4B8C-83A1-F6EECF244321}">
                <p14:modId xmlns:p14="http://schemas.microsoft.com/office/powerpoint/2010/main" val="4039949576"/>
              </p:ext>
            </p:extLst>
          </p:nvPr>
        </p:nvGraphicFramePr>
        <p:xfrm>
          <a:off x="533400" y="1124744"/>
          <a:ext cx="8111652" cy="4542546"/>
        </p:xfrm>
        <a:graphic>
          <a:graphicData uri="http://schemas.openxmlformats.org/drawingml/2006/table">
            <a:tbl>
              <a:tblPr firstRow="1" bandRow="1">
                <a:tableStyleId>{5C22544A-7EE6-4342-B048-85BDC9FD1C3A}</a:tableStyleId>
              </a:tblPr>
              <a:tblGrid>
                <a:gridCol w="1878360">
                  <a:extLst>
                    <a:ext uri="{9D8B030D-6E8A-4147-A177-3AD203B41FA5}">
                      <a16:colId xmlns:a16="http://schemas.microsoft.com/office/drawing/2014/main" val="2774439988"/>
                    </a:ext>
                  </a:extLst>
                </a:gridCol>
                <a:gridCol w="1972566">
                  <a:extLst>
                    <a:ext uri="{9D8B030D-6E8A-4147-A177-3AD203B41FA5}">
                      <a16:colId xmlns:a16="http://schemas.microsoft.com/office/drawing/2014/main" val="555795678"/>
                    </a:ext>
                  </a:extLst>
                </a:gridCol>
                <a:gridCol w="1351942">
                  <a:extLst>
                    <a:ext uri="{9D8B030D-6E8A-4147-A177-3AD203B41FA5}">
                      <a16:colId xmlns:a16="http://schemas.microsoft.com/office/drawing/2014/main" val="1909864163"/>
                    </a:ext>
                  </a:extLst>
                </a:gridCol>
                <a:gridCol w="995972">
                  <a:extLst>
                    <a:ext uri="{9D8B030D-6E8A-4147-A177-3AD203B41FA5}">
                      <a16:colId xmlns:a16="http://schemas.microsoft.com/office/drawing/2014/main" val="1248761456"/>
                    </a:ext>
                  </a:extLst>
                </a:gridCol>
                <a:gridCol w="884801">
                  <a:extLst>
                    <a:ext uri="{9D8B030D-6E8A-4147-A177-3AD203B41FA5}">
                      <a16:colId xmlns:a16="http://schemas.microsoft.com/office/drawing/2014/main" val="2304178241"/>
                    </a:ext>
                  </a:extLst>
                </a:gridCol>
                <a:gridCol w="1028011">
                  <a:extLst>
                    <a:ext uri="{9D8B030D-6E8A-4147-A177-3AD203B41FA5}">
                      <a16:colId xmlns:a16="http://schemas.microsoft.com/office/drawing/2014/main" val="1241035106"/>
                    </a:ext>
                  </a:extLst>
                </a:gridCol>
              </a:tblGrid>
              <a:tr h="5395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cs typeface="Arial" panose="020B0604020202020204" pitchFamily="34" charset="0"/>
                        </a:rPr>
                        <a:t>What it is and how </a:t>
                      </a:r>
                      <a:br>
                        <a:rPr lang="en-GB" sz="1400">
                          <a:solidFill>
                            <a:schemeClr val="tx1"/>
                          </a:solidFill>
                          <a:effectLst/>
                          <a:latin typeface="Arial" panose="020B0604020202020204" pitchFamily="34" charset="0"/>
                          <a:cs typeface="Arial" panose="020B0604020202020204" pitchFamily="34" charset="0"/>
                        </a:rPr>
                      </a:br>
                      <a:r>
                        <a:rPr lang="en-GB" sz="1400">
                          <a:solidFill>
                            <a:schemeClr val="tx1"/>
                          </a:solidFill>
                          <a:effectLst/>
                          <a:latin typeface="Arial" panose="020B0604020202020204" pitchFamily="34" charset="0"/>
                          <a:cs typeface="Arial" panose="020B0604020202020204" pitchFamily="34" charset="0"/>
                        </a:rPr>
                        <a:t>disease is caused</a:t>
                      </a:r>
                      <a:endParaRPr lang="de-CH"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cs typeface="Arial" panose="020B0604020202020204" pitchFamily="34" charset="0"/>
                        </a:rPr>
                        <a:t>Importance in cattle</a:t>
                      </a:r>
                      <a:endParaRPr lang="de-CH"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cs typeface="Arial" panose="020B0604020202020204" pitchFamily="34" charset="0"/>
                        </a:rPr>
                        <a:t>Examples </a:t>
                      </a:r>
                      <a:endParaRPr lang="de-CH"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GB" sz="1400">
                          <a:latin typeface="Arial" panose="020B0604020202020204" pitchFamily="34" charset="0"/>
                          <a:cs typeface="Arial" panose="020B0604020202020204" pitchFamily="34" charset="0"/>
                        </a:rPr>
                        <a:t>Vaccine available </a:t>
                      </a:r>
                    </a:p>
                  </a:txBody>
                  <a:tcPr>
                    <a:solidFill>
                      <a:schemeClr val="accent5">
                        <a:lumMod val="75000"/>
                      </a:schemeClr>
                    </a:solidFill>
                  </a:tcPr>
                </a:tc>
                <a:tc>
                  <a:txBody>
                    <a:bodyPr/>
                    <a:lstStyle/>
                    <a:p>
                      <a:r>
                        <a:rPr lang="en-GB" sz="1400" err="1">
                          <a:latin typeface="Arial" panose="020B0604020202020204" pitchFamily="34" charset="0"/>
                          <a:cs typeface="Arial" panose="020B0604020202020204" pitchFamily="34" charset="0"/>
                        </a:rPr>
                        <a:t>Repor</a:t>
                      </a:r>
                      <a:r>
                        <a:rPr lang="en-GB" sz="1400">
                          <a:latin typeface="Arial" panose="020B0604020202020204" pitchFamily="34" charset="0"/>
                          <a:cs typeface="Arial" panose="020B0604020202020204" pitchFamily="34" charset="0"/>
                        </a:rPr>
                        <a:t>-table </a:t>
                      </a:r>
                    </a:p>
                  </a:txBody>
                  <a:tcPr>
                    <a:solidFill>
                      <a:schemeClr val="accent5">
                        <a:lumMod val="75000"/>
                      </a:schemeClr>
                    </a:solidFill>
                  </a:tcPr>
                </a:tc>
                <a:tc>
                  <a:txBody>
                    <a:bodyPr/>
                    <a:lstStyle/>
                    <a:p>
                      <a:r>
                        <a:rPr lang="en-GB" sz="1400">
                          <a:latin typeface="Arial" panose="020B0604020202020204" pitchFamily="34" charset="0"/>
                          <a:cs typeface="Arial" panose="020B0604020202020204" pitchFamily="34" charset="0"/>
                        </a:rPr>
                        <a:t>Zoonotic </a:t>
                      </a:r>
                    </a:p>
                  </a:txBody>
                  <a:tcPr>
                    <a:solidFill>
                      <a:schemeClr val="accent5">
                        <a:lumMod val="75000"/>
                      </a:schemeClr>
                    </a:solidFill>
                  </a:tcPr>
                </a:tc>
                <a:extLst>
                  <a:ext uri="{0D108BD9-81ED-4DB2-BD59-A6C34878D82A}">
                    <a16:rowId xmlns:a16="http://schemas.microsoft.com/office/drawing/2014/main" val="728394791"/>
                  </a:ext>
                </a:extLst>
              </a:tr>
              <a:tr h="661457">
                <a:tc rowSpan="5">
                  <a:txBody>
                    <a:bodyPr/>
                    <a:lstStyle/>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err="1">
                          <a:solidFill>
                            <a:schemeClr val="dk1"/>
                          </a:solidFill>
                          <a:latin typeface="Arial" panose="020B0604020202020204" pitchFamily="34" charset="0"/>
                          <a:cs typeface="Arial" panose="020B0604020202020204" pitchFamily="34" charset="0"/>
                        </a:rPr>
                        <a:t>Submicroscopic</a:t>
                      </a:r>
                      <a:r>
                        <a:rPr lang="en-GB" sz="1400">
                          <a:solidFill>
                            <a:schemeClr val="dk1"/>
                          </a:solidFill>
                          <a:latin typeface="Arial" panose="020B0604020202020204" pitchFamily="34" charset="0"/>
                          <a:cs typeface="Arial" panose="020B0604020202020204" pitchFamily="34" charset="0"/>
                        </a:rPr>
                        <a:t> infectious agents</a:t>
                      </a: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a:solidFill>
                            <a:schemeClr val="dk1"/>
                          </a:solidFill>
                          <a:latin typeface="Arial" panose="020B0604020202020204" pitchFamily="34" charset="0"/>
                          <a:cs typeface="Arial" panose="020B0604020202020204" pitchFamily="34" charset="0"/>
                        </a:rPr>
                        <a:t>Enter the body through eyes, nose, breaks in the skin (cuts), or with an insect sting</a:t>
                      </a: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a:solidFill>
                            <a:schemeClr val="dk1"/>
                          </a:solidFill>
                          <a:latin typeface="Arial" panose="020B0604020202020204" pitchFamily="34" charset="0"/>
                          <a:cs typeface="Arial" panose="020B0604020202020204" pitchFamily="34" charset="0"/>
                        </a:rPr>
                        <a:t>Reproduce in the cells of the infected animal</a:t>
                      </a:r>
                      <a:endParaRPr lang="de-CH" sz="1400">
                        <a:solidFill>
                          <a:schemeClr val="dk1"/>
                        </a:solidFill>
                        <a:latin typeface="Arial" panose="020B0604020202020204" pitchFamily="34" charset="0"/>
                        <a:cs typeface="Arial" panose="020B0604020202020204" pitchFamily="34" charset="0"/>
                      </a:endParaRPr>
                    </a:p>
                    <a:p>
                      <a:pPr marL="0" lvl="0" indent="0" algn="l" defTabSz="457200" rtl="0" eaLnBrk="1" latinLnBrk="0" hangingPunct="1">
                        <a:lnSpc>
                          <a:spcPts val="1600"/>
                        </a:lnSpc>
                        <a:spcAft>
                          <a:spcPts val="500"/>
                        </a:spcAft>
                        <a:buClr>
                          <a:srgbClr val="2F6C86"/>
                        </a:buClr>
                        <a:buFont typeface="Symbol" panose="05050102010706020507" pitchFamily="18" charset="2"/>
                        <a:buNone/>
                      </a:pPr>
                      <a:endParaRPr lang="de-CH" sz="1400" kern="1200">
                        <a:solidFill>
                          <a:schemeClr val="dk1"/>
                        </a:solidFill>
                        <a:effectLst/>
                        <a:latin typeface="Arial" panose="020B0604020202020204" pitchFamily="34" charset="0"/>
                        <a:ea typeface="+mn-ea"/>
                        <a:cs typeface="Arial" panose="020B0604020202020204" pitchFamily="34" charset="0"/>
                      </a:endParaRPr>
                    </a:p>
                  </a:txBody>
                  <a:tcPr>
                    <a:solidFill>
                      <a:schemeClr val="accent5">
                        <a:lumMod val="60000"/>
                        <a:lumOff val="40000"/>
                      </a:schemeClr>
                    </a:solidFill>
                  </a:tcPr>
                </a:tc>
                <a:tc rowSpan="5">
                  <a:txBody>
                    <a:bodyPr/>
                    <a:lstStyle/>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a:solidFill>
                            <a:schemeClr val="dk1"/>
                          </a:solidFill>
                          <a:latin typeface="Arial" panose="020B0604020202020204" pitchFamily="34" charset="0"/>
                          <a:cs typeface="Arial" panose="020B0604020202020204" pitchFamily="34" charset="0"/>
                        </a:rPr>
                        <a:t>Cause some of the most important diseases.</a:t>
                      </a: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a:solidFill>
                            <a:schemeClr val="dk1"/>
                          </a:solidFill>
                          <a:latin typeface="Arial" panose="020B0604020202020204" pitchFamily="34" charset="0"/>
                          <a:cs typeface="Arial" panose="020B0604020202020204" pitchFamily="34" charset="0"/>
                        </a:rPr>
                        <a:t>Are easily introduced to a herd (e.g. on clothes).</a:t>
                      </a: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a:solidFill>
                            <a:schemeClr val="dk1"/>
                          </a:solidFill>
                          <a:latin typeface="Arial" panose="020B0604020202020204" pitchFamily="34" charset="0"/>
                          <a:cs typeface="Arial" panose="020B0604020202020204" pitchFamily="34" charset="0"/>
                        </a:rPr>
                        <a:t>Can spread quickly and cause high death rates in a herd.</a:t>
                      </a:r>
                      <a:endParaRPr lang="de-CH" sz="1400">
                        <a:solidFill>
                          <a:schemeClr val="dk1"/>
                        </a:solidFill>
                        <a:latin typeface="Arial" panose="020B0604020202020204" pitchFamily="34" charset="0"/>
                        <a:cs typeface="Arial" panose="020B0604020202020204" pitchFamily="34" charset="0"/>
                      </a:endParaRPr>
                    </a:p>
                    <a:p>
                      <a:pPr marL="180000" lvl="0" indent="-180000" defTabSz="457200" eaLnBrk="1" hangingPunct="1">
                        <a:lnSpc>
                          <a:spcPts val="1600"/>
                        </a:lnSpc>
                        <a:spcAft>
                          <a:spcPts val="500"/>
                        </a:spcAft>
                        <a:buClr>
                          <a:srgbClr val="2F6C86"/>
                        </a:buClr>
                        <a:buFont typeface="Symbol" panose="05050102010706020507" pitchFamily="18" charset="2"/>
                        <a:buChar char=""/>
                      </a:pPr>
                      <a:r>
                        <a:rPr lang="en-GB" sz="1400">
                          <a:solidFill>
                            <a:schemeClr val="dk1"/>
                          </a:solidFill>
                          <a:latin typeface="Arial" panose="020B0604020202020204" pitchFamily="34" charset="0"/>
                          <a:cs typeface="Arial" panose="020B0604020202020204" pitchFamily="34" charset="0"/>
                        </a:rPr>
                        <a:t>Must be prevented </a:t>
                      </a:r>
                      <a:br>
                        <a:rPr lang="en-GB" sz="1400">
                          <a:solidFill>
                            <a:schemeClr val="dk1"/>
                          </a:solidFill>
                          <a:latin typeface="Arial" panose="020B0604020202020204" pitchFamily="34" charset="0"/>
                          <a:cs typeface="Arial" panose="020B0604020202020204" pitchFamily="34" charset="0"/>
                        </a:rPr>
                      </a:br>
                      <a:r>
                        <a:rPr lang="en-GB" sz="1400">
                          <a:solidFill>
                            <a:schemeClr val="dk1"/>
                          </a:solidFill>
                          <a:latin typeface="Arial" panose="020B0604020202020204" pitchFamily="34" charset="0"/>
                          <a:cs typeface="Arial" panose="020B0604020202020204" pitchFamily="34" charset="0"/>
                        </a:rPr>
                        <a:t>by vaccines and biosecurity, as most available treatments are supportive but do not cure the disease.</a:t>
                      </a:r>
                      <a:endParaRPr lang="en-GB" sz="1400">
                        <a:latin typeface="Arial" panose="020B0604020202020204" pitchFamily="34" charset="0"/>
                        <a:cs typeface="Arial" panose="020B0604020202020204" pitchFamily="34" charset="0"/>
                      </a:endParaRP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Bluetongue</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en-GB" sz="1400">
                        <a:latin typeface="Arial" panose="020B0604020202020204" pitchFamily="34" charset="0"/>
                        <a:cs typeface="Arial" panose="020B0604020202020204" pitchFamily="34" charset="0"/>
                      </a:endParaRPr>
                    </a:p>
                    <a:p>
                      <a:pPr algn="ctr"/>
                      <a:r>
                        <a:rPr lang="en-GB" sz="1400">
                          <a:latin typeface="Arial" panose="020B0604020202020204" pitchFamily="34" charset="0"/>
                          <a:cs typeface="Arial" panose="020B0604020202020204" pitchFamily="34" charset="0"/>
                        </a:rPr>
                        <a:t>----</a:t>
                      </a:r>
                    </a:p>
                  </a:txBody>
                  <a:tcPr>
                    <a:solidFill>
                      <a:schemeClr val="accent5">
                        <a:lumMod val="60000"/>
                        <a:lumOff val="40000"/>
                      </a:schemeClr>
                    </a:solidFill>
                  </a:tcPr>
                </a:tc>
                <a:extLst>
                  <a:ext uri="{0D108BD9-81ED-4DB2-BD59-A6C34878D82A}">
                    <a16:rowId xmlns:a16="http://schemas.microsoft.com/office/drawing/2014/main" val="1166171905"/>
                  </a:ext>
                </a:extLst>
              </a:tr>
              <a:tr h="724580">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Foot &amp; Mouth disease</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p>
                      <a:pPr algn="ct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algn="ct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p>
                      <a:pPr algn="ct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259017144"/>
                  </a:ext>
                </a:extLst>
              </a:tr>
              <a:tr h="759500">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Lumpy skin disease</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algn="ct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3497978101"/>
                  </a:ext>
                </a:extLst>
              </a:tr>
              <a:tr h="829337">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Rabies </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749359738"/>
                  </a:ext>
                </a:extLst>
              </a:tr>
              <a:tr h="939980">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Rift Valley Fever </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solidFill>
                          <a:schemeClr val="accent2"/>
                        </a:solidFill>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algn="ct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pPr algn="ctr"/>
                      <a:endParaRPr lang="en-GB" sz="1400">
                        <a:latin typeface="Arial" panose="020B0604020202020204" pitchFamily="34" charset="0"/>
                        <a:cs typeface="Arial" panose="020B0604020202020204" pitchFamily="34" charset="0"/>
                      </a:endParaRPr>
                    </a:p>
                    <a:p>
                      <a:pPr algn="ctr"/>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444562442"/>
                  </a:ext>
                </a:extLst>
              </a:tr>
            </a:tbl>
          </a:graphicData>
        </a:graphic>
      </p:graphicFrame>
      <p:pic>
        <p:nvPicPr>
          <p:cNvPr id="7" name="Graphic 6" descr="Checkmark">
            <a:extLst>
              <a:ext uri="{FF2B5EF4-FFF2-40B4-BE49-F238E27FC236}">
                <a16:creationId xmlns:a16="http://schemas.microsoft.com/office/drawing/2014/main" id="{DF34C9E3-2D64-453C-BDAA-E67B59CFD4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3575" y="1790511"/>
            <a:ext cx="457200" cy="457200"/>
          </a:xfrm>
          <a:prstGeom prst="rect">
            <a:avLst/>
          </a:prstGeom>
        </p:spPr>
      </p:pic>
      <p:pic>
        <p:nvPicPr>
          <p:cNvPr id="8" name="Graphic 7" descr="Checkmark">
            <a:extLst>
              <a:ext uri="{FF2B5EF4-FFF2-40B4-BE49-F238E27FC236}">
                <a16:creationId xmlns:a16="http://schemas.microsoft.com/office/drawing/2014/main" id="{709EBAC4-1669-4191-A6E1-8E369AE33D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47365" y="3258807"/>
            <a:ext cx="457200" cy="457200"/>
          </a:xfrm>
          <a:prstGeom prst="rect">
            <a:avLst/>
          </a:prstGeom>
        </p:spPr>
      </p:pic>
      <p:pic>
        <p:nvPicPr>
          <p:cNvPr id="9" name="Graphic 8" descr="Checkmark">
            <a:extLst>
              <a:ext uri="{FF2B5EF4-FFF2-40B4-BE49-F238E27FC236}">
                <a16:creationId xmlns:a16="http://schemas.microsoft.com/office/drawing/2014/main" id="{E7DA7FED-7817-48DD-B5E9-2BC029ABE6B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33276" y="4101332"/>
            <a:ext cx="457200" cy="457200"/>
          </a:xfrm>
          <a:prstGeom prst="rect">
            <a:avLst/>
          </a:prstGeom>
        </p:spPr>
      </p:pic>
      <p:pic>
        <p:nvPicPr>
          <p:cNvPr id="14" name="Graphic 13" descr="Danger">
            <a:extLst>
              <a:ext uri="{FF2B5EF4-FFF2-40B4-BE49-F238E27FC236}">
                <a16:creationId xmlns:a16="http://schemas.microsoft.com/office/drawing/2014/main" id="{0337F243-162E-4513-B9B9-FAF0680FFF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50889" y="4101332"/>
            <a:ext cx="285929" cy="285929"/>
          </a:xfrm>
          <a:prstGeom prst="rect">
            <a:avLst/>
          </a:prstGeom>
        </p:spPr>
      </p:pic>
      <p:pic>
        <p:nvPicPr>
          <p:cNvPr id="15" name="Graphic 14" descr="Danger">
            <a:extLst>
              <a:ext uri="{FF2B5EF4-FFF2-40B4-BE49-F238E27FC236}">
                <a16:creationId xmlns:a16="http://schemas.microsoft.com/office/drawing/2014/main" id="{390AB2AA-DAD8-4043-A4E1-A9DA3EEADA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964234" y="4977184"/>
            <a:ext cx="285929" cy="285929"/>
          </a:xfrm>
          <a:prstGeom prst="rect">
            <a:avLst/>
          </a:prstGeom>
        </p:spPr>
      </p:pic>
      <p:pic>
        <p:nvPicPr>
          <p:cNvPr id="20" name="Graphic 19" descr="Checklist">
            <a:extLst>
              <a:ext uri="{FF2B5EF4-FFF2-40B4-BE49-F238E27FC236}">
                <a16:creationId xmlns:a16="http://schemas.microsoft.com/office/drawing/2014/main" id="{40AA4353-AC12-4E6C-BE4F-8D0F408BF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30276" y="4983466"/>
            <a:ext cx="279647" cy="279647"/>
          </a:xfrm>
          <a:prstGeom prst="rect">
            <a:avLst/>
          </a:prstGeom>
        </p:spPr>
      </p:pic>
      <p:pic>
        <p:nvPicPr>
          <p:cNvPr id="21" name="Graphic 20" descr="Checklist">
            <a:extLst>
              <a:ext uri="{FF2B5EF4-FFF2-40B4-BE49-F238E27FC236}">
                <a16:creationId xmlns:a16="http://schemas.microsoft.com/office/drawing/2014/main" id="{050AE02C-97B5-49AE-803A-A284411CC4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30276" y="3317650"/>
            <a:ext cx="279647" cy="279647"/>
          </a:xfrm>
          <a:prstGeom prst="rect">
            <a:avLst/>
          </a:prstGeom>
        </p:spPr>
      </p:pic>
      <p:pic>
        <p:nvPicPr>
          <p:cNvPr id="22" name="Graphic 21" descr="Checklist">
            <a:extLst>
              <a:ext uri="{FF2B5EF4-FFF2-40B4-BE49-F238E27FC236}">
                <a16:creationId xmlns:a16="http://schemas.microsoft.com/office/drawing/2014/main" id="{A26C68C3-BA66-4785-A0A9-8AEE1C39BC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30276" y="4150558"/>
            <a:ext cx="279647" cy="279647"/>
          </a:xfrm>
          <a:prstGeom prst="rect">
            <a:avLst/>
          </a:prstGeom>
        </p:spPr>
      </p:pic>
      <p:pic>
        <p:nvPicPr>
          <p:cNvPr id="23" name="Graphic 22" descr="Checklist">
            <a:extLst>
              <a:ext uri="{FF2B5EF4-FFF2-40B4-BE49-F238E27FC236}">
                <a16:creationId xmlns:a16="http://schemas.microsoft.com/office/drawing/2014/main" id="{BC439E21-770B-4B9B-A62A-24C144DEFD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30275" y="2617828"/>
            <a:ext cx="279647" cy="279647"/>
          </a:xfrm>
          <a:prstGeom prst="rect">
            <a:avLst/>
          </a:prstGeom>
        </p:spPr>
      </p:pic>
      <p:pic>
        <p:nvPicPr>
          <p:cNvPr id="24" name="Graphic 23" descr="Checkmark">
            <a:extLst>
              <a:ext uri="{FF2B5EF4-FFF2-40B4-BE49-F238E27FC236}">
                <a16:creationId xmlns:a16="http://schemas.microsoft.com/office/drawing/2014/main" id="{B975A8EC-DC33-4C3D-96B4-9EEB4B03C8D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963575" y="4894489"/>
            <a:ext cx="457200" cy="457200"/>
          </a:xfrm>
          <a:prstGeom prst="rect">
            <a:avLst/>
          </a:prstGeom>
        </p:spPr>
      </p:pic>
    </p:spTree>
    <p:extLst>
      <p:ext uri="{BB962C8B-B14F-4D97-AF65-F5344CB8AC3E}">
        <p14:creationId xmlns:p14="http://schemas.microsoft.com/office/powerpoint/2010/main" val="11236425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F1-5FC2-4061-9C86-D40F30F34104}"/>
              </a:ext>
            </a:extLst>
          </p:cNvPr>
          <p:cNvSpPr>
            <a:spLocks noGrp="1"/>
          </p:cNvSpPr>
          <p:nvPr>
            <p:ph type="title"/>
          </p:nvPr>
        </p:nvSpPr>
        <p:spPr/>
        <p:txBody>
          <a:bodyPr/>
          <a:lstStyle/>
          <a:p>
            <a:r>
              <a:rPr lang="de-CH"/>
              <a:t>Bacteria </a:t>
            </a:r>
          </a:p>
        </p:txBody>
      </p:sp>
      <p:graphicFrame>
        <p:nvGraphicFramePr>
          <p:cNvPr id="5" name="Table 4">
            <a:extLst>
              <a:ext uri="{FF2B5EF4-FFF2-40B4-BE49-F238E27FC236}">
                <a16:creationId xmlns:a16="http://schemas.microsoft.com/office/drawing/2014/main" id="{4BDE3BF4-2258-4886-9759-722A1B62DEE8}"/>
              </a:ext>
            </a:extLst>
          </p:cNvPr>
          <p:cNvGraphicFramePr>
            <a:graphicFrameLocks noGrp="1"/>
          </p:cNvGraphicFramePr>
          <p:nvPr>
            <p:extLst>
              <p:ext uri="{D42A27DB-BD31-4B8C-83A1-F6EECF244321}">
                <p14:modId xmlns:p14="http://schemas.microsoft.com/office/powerpoint/2010/main" val="3638054762"/>
              </p:ext>
            </p:extLst>
          </p:nvPr>
        </p:nvGraphicFramePr>
        <p:xfrm>
          <a:off x="467544" y="1009207"/>
          <a:ext cx="8251826" cy="5050245"/>
        </p:xfrm>
        <a:graphic>
          <a:graphicData uri="http://schemas.openxmlformats.org/drawingml/2006/table">
            <a:tbl>
              <a:tblPr firstRow="1" bandRow="1">
                <a:tableStyleId>{5C22544A-7EE6-4342-B048-85BDC9FD1C3A}</a:tableStyleId>
              </a:tblPr>
              <a:tblGrid>
                <a:gridCol w="1910819">
                  <a:extLst>
                    <a:ext uri="{9D8B030D-6E8A-4147-A177-3AD203B41FA5}">
                      <a16:colId xmlns:a16="http://schemas.microsoft.com/office/drawing/2014/main" val="2774439988"/>
                    </a:ext>
                  </a:extLst>
                </a:gridCol>
                <a:gridCol w="1904560">
                  <a:extLst>
                    <a:ext uri="{9D8B030D-6E8A-4147-A177-3AD203B41FA5}">
                      <a16:colId xmlns:a16="http://schemas.microsoft.com/office/drawing/2014/main" val="555795678"/>
                    </a:ext>
                  </a:extLst>
                </a:gridCol>
                <a:gridCol w="1684804">
                  <a:extLst>
                    <a:ext uri="{9D8B030D-6E8A-4147-A177-3AD203B41FA5}">
                      <a16:colId xmlns:a16="http://schemas.microsoft.com/office/drawing/2014/main" val="1909864163"/>
                    </a:ext>
                  </a:extLst>
                </a:gridCol>
                <a:gridCol w="986689">
                  <a:extLst>
                    <a:ext uri="{9D8B030D-6E8A-4147-A177-3AD203B41FA5}">
                      <a16:colId xmlns:a16="http://schemas.microsoft.com/office/drawing/2014/main" val="1248761456"/>
                    </a:ext>
                  </a:extLst>
                </a:gridCol>
                <a:gridCol w="792088">
                  <a:extLst>
                    <a:ext uri="{9D8B030D-6E8A-4147-A177-3AD203B41FA5}">
                      <a16:colId xmlns:a16="http://schemas.microsoft.com/office/drawing/2014/main" val="2304178241"/>
                    </a:ext>
                  </a:extLst>
                </a:gridCol>
                <a:gridCol w="972866">
                  <a:extLst>
                    <a:ext uri="{9D8B030D-6E8A-4147-A177-3AD203B41FA5}">
                      <a16:colId xmlns:a16="http://schemas.microsoft.com/office/drawing/2014/main" val="1241035106"/>
                    </a:ext>
                  </a:extLst>
                </a:gridCol>
              </a:tblGrid>
              <a:tr h="5031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cs typeface="Arial" panose="020B0604020202020204" pitchFamily="34" charset="0"/>
                        </a:rPr>
                        <a:t>What it is and how </a:t>
                      </a:r>
                      <a:br>
                        <a:rPr lang="en-GB" sz="1400">
                          <a:solidFill>
                            <a:schemeClr val="tx1"/>
                          </a:solidFill>
                          <a:effectLst/>
                          <a:latin typeface="Arial" panose="020B0604020202020204" pitchFamily="34" charset="0"/>
                          <a:cs typeface="Arial" panose="020B0604020202020204" pitchFamily="34" charset="0"/>
                        </a:rPr>
                      </a:br>
                      <a:r>
                        <a:rPr lang="en-GB" sz="1400">
                          <a:solidFill>
                            <a:schemeClr val="tx1"/>
                          </a:solidFill>
                          <a:effectLst/>
                          <a:latin typeface="Arial" panose="020B0604020202020204" pitchFamily="34" charset="0"/>
                          <a:cs typeface="Arial" panose="020B0604020202020204" pitchFamily="34" charset="0"/>
                        </a:rPr>
                        <a:t>disease is caused</a:t>
                      </a:r>
                      <a:endParaRPr lang="de-CH"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cs typeface="Arial" panose="020B0604020202020204" pitchFamily="34" charset="0"/>
                        </a:rPr>
                        <a:t>Importance in cattle</a:t>
                      </a:r>
                      <a:endParaRPr lang="de-CH"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Arial" panose="020B0604020202020204" pitchFamily="34" charset="0"/>
                          <a:cs typeface="Arial" panose="020B0604020202020204" pitchFamily="34" charset="0"/>
                        </a:rPr>
                        <a:t>Examples </a:t>
                      </a:r>
                      <a:endParaRPr lang="de-CH" sz="1400">
                        <a:solidFill>
                          <a:schemeClr val="tx1"/>
                        </a:solidFill>
                        <a:effectLst/>
                        <a:latin typeface="Arial" panose="020B0604020202020204" pitchFamily="34" charset="0"/>
                        <a:ea typeface="SimSun" panose="02010600030101010101" pitchFamily="2" charset="-122"/>
                        <a:cs typeface="Arial" panose="020B0604020202020204" pitchFamily="34" charset="0"/>
                      </a:endParaRPr>
                    </a:p>
                    <a:p>
                      <a:endParaRPr lang="en-GB" sz="1400">
                        <a:latin typeface="Arial" panose="020B0604020202020204" pitchFamily="34" charset="0"/>
                        <a:cs typeface="Arial" panose="020B0604020202020204" pitchFamily="34" charset="0"/>
                      </a:endParaRPr>
                    </a:p>
                  </a:txBody>
                  <a:tcPr>
                    <a:solidFill>
                      <a:schemeClr val="accent5">
                        <a:lumMod val="75000"/>
                      </a:schemeClr>
                    </a:solidFill>
                  </a:tcPr>
                </a:tc>
                <a:tc>
                  <a:txBody>
                    <a:bodyPr/>
                    <a:lstStyle/>
                    <a:p>
                      <a:r>
                        <a:rPr lang="en-GB" sz="1400">
                          <a:latin typeface="Arial" panose="020B0604020202020204" pitchFamily="34" charset="0"/>
                          <a:cs typeface="Arial" panose="020B0604020202020204" pitchFamily="34" charset="0"/>
                        </a:rPr>
                        <a:t>Vaccine available </a:t>
                      </a:r>
                    </a:p>
                  </a:txBody>
                  <a:tcPr>
                    <a:solidFill>
                      <a:schemeClr val="accent5">
                        <a:lumMod val="75000"/>
                      </a:schemeClr>
                    </a:solidFill>
                  </a:tcPr>
                </a:tc>
                <a:tc>
                  <a:txBody>
                    <a:bodyPr/>
                    <a:lstStyle/>
                    <a:p>
                      <a:r>
                        <a:rPr lang="en-GB" sz="1400" err="1">
                          <a:latin typeface="Arial" panose="020B0604020202020204" pitchFamily="34" charset="0"/>
                          <a:cs typeface="Arial" panose="020B0604020202020204" pitchFamily="34" charset="0"/>
                        </a:rPr>
                        <a:t>Repor</a:t>
                      </a:r>
                      <a:r>
                        <a:rPr lang="en-GB" sz="1400">
                          <a:latin typeface="Arial" panose="020B0604020202020204" pitchFamily="34" charset="0"/>
                          <a:cs typeface="Arial" panose="020B0604020202020204" pitchFamily="34" charset="0"/>
                        </a:rPr>
                        <a:t>-table </a:t>
                      </a:r>
                    </a:p>
                  </a:txBody>
                  <a:tcPr>
                    <a:solidFill>
                      <a:schemeClr val="accent5">
                        <a:lumMod val="75000"/>
                      </a:schemeClr>
                    </a:solidFill>
                  </a:tcPr>
                </a:tc>
                <a:tc>
                  <a:txBody>
                    <a:bodyPr/>
                    <a:lstStyle/>
                    <a:p>
                      <a:r>
                        <a:rPr lang="en-GB" sz="1400">
                          <a:latin typeface="Arial" panose="020B0604020202020204" pitchFamily="34" charset="0"/>
                          <a:cs typeface="Arial" panose="020B0604020202020204" pitchFamily="34" charset="0"/>
                        </a:rPr>
                        <a:t>Zoonotic </a:t>
                      </a:r>
                    </a:p>
                  </a:txBody>
                  <a:tcPr>
                    <a:solidFill>
                      <a:schemeClr val="accent5">
                        <a:lumMod val="75000"/>
                      </a:schemeClr>
                    </a:solidFill>
                  </a:tcPr>
                </a:tc>
                <a:extLst>
                  <a:ext uri="{0D108BD9-81ED-4DB2-BD59-A6C34878D82A}">
                    <a16:rowId xmlns:a16="http://schemas.microsoft.com/office/drawing/2014/main" val="728394791"/>
                  </a:ext>
                </a:extLst>
              </a:tr>
              <a:tr h="503113">
                <a:tc rowSpan="7">
                  <a:txBody>
                    <a:bodyPr/>
                    <a:lstStyle/>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b="0" kern="1200">
                          <a:solidFill>
                            <a:schemeClr val="dk1"/>
                          </a:solidFill>
                          <a:effectLst/>
                          <a:latin typeface="Arial" panose="020B0604020202020204" pitchFamily="34" charset="0"/>
                          <a:ea typeface="+mn-ea"/>
                          <a:cs typeface="Arial" panose="020B0604020202020204" pitchFamily="34" charset="0"/>
                        </a:rPr>
                        <a:t>Microscopic organisms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b="0" kern="1200">
                          <a:solidFill>
                            <a:schemeClr val="dk1"/>
                          </a:solidFill>
                          <a:effectLst/>
                          <a:latin typeface="Arial" panose="020B0604020202020204" pitchFamily="34" charset="0"/>
                          <a:ea typeface="+mn-ea"/>
                          <a:cs typeface="Arial" panose="020B0604020202020204" pitchFamily="34" charset="0"/>
                        </a:rPr>
                        <a:t>Enter the body through </a:t>
                      </a:r>
                      <a:r>
                        <a:rPr lang="en-GB" sz="1400" b="0" kern="1200">
                          <a:solidFill>
                            <a:schemeClr val="dk1"/>
                          </a:solidFill>
                          <a:effectLst/>
                          <a:latin typeface="Arial" panose="020B0604020202020204" pitchFamily="34" charset="0"/>
                          <a:ea typeface="+mn-ea"/>
                          <a:cs typeface="Arial" panose="020B0604020202020204" pitchFamily="34" charset="0"/>
                        </a:rPr>
                        <a:t>nose, mouth, eyes, breaks in the skin (cuts)</a:t>
                      </a:r>
                      <a:r>
                        <a:rPr lang="en-US" sz="1400" b="0" kern="1200">
                          <a:solidFill>
                            <a:schemeClr val="dk1"/>
                          </a:solidFill>
                          <a:effectLst/>
                          <a:latin typeface="Arial" panose="020B0604020202020204" pitchFamily="34" charset="0"/>
                          <a:ea typeface="+mn-ea"/>
                          <a:cs typeface="Arial" panose="020B0604020202020204" pitchFamily="34" charset="0"/>
                        </a:rPr>
                        <a:t>. </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b="0" kern="1200">
                          <a:solidFill>
                            <a:schemeClr val="dk1"/>
                          </a:solidFill>
                          <a:effectLst/>
                          <a:latin typeface="Arial" panose="020B0604020202020204" pitchFamily="34" charset="0"/>
                          <a:ea typeface="+mn-ea"/>
                          <a:cs typeface="Arial" panose="020B0604020202020204" pitchFamily="34" charset="0"/>
                        </a:rPr>
                        <a:t>Inside the body, they reproduce quickly.</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b="0" kern="1200">
                          <a:solidFill>
                            <a:schemeClr val="dk1"/>
                          </a:solidFill>
                          <a:effectLst/>
                          <a:latin typeface="Arial" panose="020B0604020202020204" pitchFamily="34" charset="0"/>
                          <a:ea typeface="+mn-ea"/>
                          <a:cs typeface="Arial" panose="020B0604020202020204" pitchFamily="34" charset="0"/>
                        </a:rPr>
                        <a:t>Produce toxins that damage the cells of the infected animal.</a:t>
                      </a:r>
                      <a:endParaRPr lang="de-CH" sz="1400" b="0" kern="1200">
                        <a:solidFill>
                          <a:schemeClr val="dk1"/>
                        </a:solidFill>
                        <a:effectLst/>
                        <a:latin typeface="Arial" panose="020B0604020202020204" pitchFamily="34" charset="0"/>
                        <a:ea typeface="+mn-ea"/>
                        <a:cs typeface="Arial" panose="020B0604020202020204" pitchFamily="34" charset="0"/>
                      </a:endParaRPr>
                    </a:p>
                  </a:txBody>
                  <a:tcPr>
                    <a:solidFill>
                      <a:schemeClr val="accent5">
                        <a:lumMod val="60000"/>
                        <a:lumOff val="40000"/>
                      </a:schemeClr>
                    </a:solidFill>
                  </a:tcPr>
                </a:tc>
                <a:tc rowSpan="7">
                  <a:txBody>
                    <a:bodyPr/>
                    <a:lstStyle/>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Arial" panose="020B0604020202020204" pitchFamily="34" charset="0"/>
                          <a:ea typeface="+mn-ea"/>
                          <a:cs typeface="Arial" panose="020B0604020202020204" pitchFamily="34" charset="0"/>
                        </a:rPr>
                        <a:t>Can spread quickly and cause high death rates in herds.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Arial" panose="020B0604020202020204" pitchFamily="34" charset="0"/>
                          <a:ea typeface="+mn-ea"/>
                          <a:cs typeface="Arial" panose="020B0604020202020204" pitchFamily="34" charset="0"/>
                        </a:rPr>
                        <a:t>Some bacterial diseases can be prevented with vaccines.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Arial" panose="020B0604020202020204" pitchFamily="34" charset="0"/>
                          <a:ea typeface="+mn-ea"/>
                          <a:cs typeface="Arial" panose="020B0604020202020204" pitchFamily="34" charset="0"/>
                        </a:rPr>
                        <a:t>Most bacteria must be prevented with proper husbandry and biosecurity.</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Arial" panose="020B0604020202020204" pitchFamily="34" charset="0"/>
                          <a:ea typeface="+mn-ea"/>
                          <a:cs typeface="Arial" panose="020B0604020202020204" pitchFamily="34" charset="0"/>
                        </a:rPr>
                        <a:t>Most are curable with antibiotics.</a:t>
                      </a:r>
                    </a:p>
                  </a:txBody>
                  <a:tcPr>
                    <a:solidFill>
                      <a:schemeClr val="accent5">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Anthrax (V) </a:t>
                      </a:r>
                    </a:p>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solidFill>
                      <a:schemeClr val="accent5">
                        <a:lumMod val="60000"/>
                        <a:lumOff val="40000"/>
                      </a:schemeClr>
                    </a:solidFill>
                  </a:tcPr>
                </a:tc>
                <a:extLst>
                  <a:ext uri="{0D108BD9-81ED-4DB2-BD59-A6C34878D82A}">
                    <a16:rowId xmlns:a16="http://schemas.microsoft.com/office/drawing/2014/main" val="1166171905"/>
                  </a:ext>
                </a:extLst>
              </a:tr>
              <a:tr h="500408">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Blackleg (V)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Arial" panose="020B0604020202020204" pitchFamily="34" charset="0"/>
                        <a:cs typeface="Arial" panose="020B0604020202020204" pitchFamily="34" charset="0"/>
                      </a:endParaRP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algn="ctr"/>
                      <a:r>
                        <a:rPr lang="en-GB" sz="14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extLst>
                  <a:ext uri="{0D108BD9-81ED-4DB2-BD59-A6C34878D82A}">
                    <a16:rowId xmlns:a16="http://schemas.microsoft.com/office/drawing/2014/main" val="1259017144"/>
                  </a:ext>
                </a:extLst>
              </a:tr>
              <a:tr h="503113">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Bovine tuberculosis </a:t>
                      </a: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3497978101"/>
                  </a:ext>
                </a:extLst>
              </a:tr>
              <a:tr h="917441">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Brucellosis (contagious abortion, Bang’s disease) (V) </a:t>
                      </a: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1749359738"/>
                  </a:ext>
                </a:extLst>
              </a:tr>
              <a:tr h="776237">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Contagious bovine pleuropneumonia (+/- V) </a:t>
                      </a:r>
                    </a:p>
                  </a:txBody>
                  <a:tcPr>
                    <a:solidFill>
                      <a:schemeClr val="accent5">
                        <a:lumMod val="60000"/>
                        <a:lumOff val="40000"/>
                      </a:schemeClr>
                    </a:solidFill>
                  </a:tcPr>
                </a:tc>
                <a:tc>
                  <a:txBody>
                    <a:bodyPr/>
                    <a:lstStyle/>
                    <a:p>
                      <a:pPr algn="ctr"/>
                      <a:r>
                        <a:rPr lang="en-GB" sz="3200" b="1">
                          <a:solidFill>
                            <a:srgbClr val="FF9933"/>
                          </a:solidFill>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algn="ctr"/>
                      <a:r>
                        <a:rPr lang="en-GB" sz="14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extLst>
                  <a:ext uri="{0D108BD9-81ED-4DB2-BD59-A6C34878D82A}">
                    <a16:rowId xmlns:a16="http://schemas.microsoft.com/office/drawing/2014/main" val="1444562442"/>
                  </a:ext>
                </a:extLst>
              </a:tr>
              <a:tr h="559280">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err="1">
                          <a:solidFill>
                            <a:srgbClr val="000000"/>
                          </a:solidFill>
                          <a:effectLst/>
                          <a:latin typeface="Arial" panose="020B0604020202020204" pitchFamily="34" charset="0"/>
                          <a:cs typeface="Arial" panose="020B0604020202020204" pitchFamily="34" charset="0"/>
                        </a:rPr>
                        <a:t>Pasturellosis</a:t>
                      </a:r>
                      <a:r>
                        <a:rPr lang="en-US" sz="1400" b="0" i="0">
                          <a:solidFill>
                            <a:srgbClr val="000000"/>
                          </a:solidFill>
                          <a:effectLst/>
                          <a:latin typeface="Arial" panose="020B0604020202020204" pitchFamily="34" charset="0"/>
                          <a:cs typeface="Arial" panose="020B0604020202020204" pitchFamily="34" charset="0"/>
                        </a:rPr>
                        <a:t> </a:t>
                      </a:r>
                      <a:br>
                        <a:rPr lang="en-US" sz="1400" b="0" i="0">
                          <a:solidFill>
                            <a:srgbClr val="000000"/>
                          </a:solidFill>
                          <a:effectLst/>
                          <a:latin typeface="Arial" panose="020B0604020202020204" pitchFamily="34" charset="0"/>
                          <a:cs typeface="Arial" panose="020B0604020202020204" pitchFamily="34" charset="0"/>
                        </a:rPr>
                      </a:br>
                      <a:r>
                        <a:rPr lang="en-US" sz="1400" b="0" i="0">
                          <a:solidFill>
                            <a:srgbClr val="000000"/>
                          </a:solidFill>
                          <a:effectLst/>
                          <a:latin typeface="Arial" panose="020B0604020202020204" pitchFamily="34" charset="0"/>
                          <a:cs typeface="Arial" panose="020B0604020202020204" pitchFamily="34" charset="0"/>
                        </a:rPr>
                        <a:t>(+/- V) </a:t>
                      </a: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3200" b="1">
                          <a:solidFill>
                            <a:srgbClr val="FF9933"/>
                          </a:solidFill>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1650537946"/>
                  </a:ext>
                </a:extLst>
              </a:tr>
              <a:tr h="677368">
                <a:tc vMerge="1">
                  <a:txBody>
                    <a:bodyPr/>
                    <a:lstStyle/>
                    <a:p>
                      <a:endParaRPr lang="en-GB"/>
                    </a:p>
                  </a:txBody>
                  <a:tcPr/>
                </a:tc>
                <a:tc vMerge="1">
                  <a:txBody>
                    <a:bodyPr/>
                    <a:lstStyle/>
                    <a:p>
                      <a:endParaRPr lang="en-GB" sz="100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Arial" panose="020B0604020202020204" pitchFamily="34" charset="0"/>
                          <a:cs typeface="Arial" panose="020B0604020202020204" pitchFamily="34" charset="0"/>
                        </a:rPr>
                        <a:t>Tetanus (V) </a:t>
                      </a:r>
                    </a:p>
                  </a:txBody>
                  <a:tcP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Arial" panose="020B0604020202020204" pitchFamily="34" charset="0"/>
                          <a:cs typeface="Arial" panose="020B0604020202020204" pitchFamily="34" charset="0"/>
                        </a:rPr>
                        <a:t>----</a:t>
                      </a:r>
                    </a:p>
                  </a:txBody>
                  <a:tcPr anchor="ctr">
                    <a:solidFill>
                      <a:schemeClr val="accent5">
                        <a:lumMod val="60000"/>
                        <a:lumOff val="40000"/>
                      </a:schemeClr>
                    </a:solidFill>
                  </a:tcPr>
                </a:tc>
                <a:tc>
                  <a:txBody>
                    <a:bodyPr/>
                    <a:lstStyle/>
                    <a:p>
                      <a:endParaRPr lang="en-GB" sz="1400">
                        <a:latin typeface="Arial" panose="020B0604020202020204" pitchFamily="34" charset="0"/>
                        <a:cs typeface="Arial" panose="020B0604020202020204" pitchFamily="34" charset="0"/>
                      </a:endParaRPr>
                    </a:p>
                  </a:txBody>
                  <a:tcPr anchor="ctr">
                    <a:solidFill>
                      <a:schemeClr val="accent5">
                        <a:lumMod val="60000"/>
                        <a:lumOff val="40000"/>
                      </a:schemeClr>
                    </a:solidFill>
                  </a:tcPr>
                </a:tc>
                <a:extLst>
                  <a:ext uri="{0D108BD9-81ED-4DB2-BD59-A6C34878D82A}">
                    <a16:rowId xmlns:a16="http://schemas.microsoft.com/office/drawing/2014/main" val="1545056218"/>
                  </a:ext>
                </a:extLst>
              </a:tr>
            </a:tbl>
          </a:graphicData>
        </a:graphic>
      </p:graphicFrame>
      <p:pic>
        <p:nvPicPr>
          <p:cNvPr id="7" name="Graphic 6" descr="Checkmark">
            <a:extLst>
              <a:ext uri="{FF2B5EF4-FFF2-40B4-BE49-F238E27FC236}">
                <a16:creationId xmlns:a16="http://schemas.microsoft.com/office/drawing/2014/main" id="{DF34C9E3-2D64-453C-BDAA-E67B59CFD4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87150" y="1569588"/>
            <a:ext cx="457200" cy="457200"/>
          </a:xfrm>
          <a:prstGeom prst="rect">
            <a:avLst/>
          </a:prstGeom>
        </p:spPr>
      </p:pic>
      <p:pic>
        <p:nvPicPr>
          <p:cNvPr id="8" name="Graphic 7" descr="Checkmark">
            <a:extLst>
              <a:ext uri="{FF2B5EF4-FFF2-40B4-BE49-F238E27FC236}">
                <a16:creationId xmlns:a16="http://schemas.microsoft.com/office/drawing/2014/main" id="{709EBAC4-1669-4191-A6E1-8E369AE33DF3}"/>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9184" y="2069665"/>
            <a:ext cx="457200" cy="457200"/>
          </a:xfrm>
          <a:prstGeom prst="rect">
            <a:avLst/>
          </a:prstGeom>
        </p:spPr>
      </p:pic>
      <p:pic>
        <p:nvPicPr>
          <p:cNvPr id="9" name="Graphic 8" descr="Checkmark">
            <a:extLst>
              <a:ext uri="{FF2B5EF4-FFF2-40B4-BE49-F238E27FC236}">
                <a16:creationId xmlns:a16="http://schemas.microsoft.com/office/drawing/2014/main" id="{E7DA7FED-7817-48DD-B5E9-2BC029ABE6B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6445" y="3357320"/>
            <a:ext cx="457200" cy="457200"/>
          </a:xfrm>
          <a:prstGeom prst="rect">
            <a:avLst/>
          </a:prstGeom>
        </p:spPr>
      </p:pic>
      <p:pic>
        <p:nvPicPr>
          <p:cNvPr id="10" name="Graphic 9" descr="Checkmark">
            <a:extLst>
              <a:ext uri="{FF2B5EF4-FFF2-40B4-BE49-F238E27FC236}">
                <a16:creationId xmlns:a16="http://schemas.microsoft.com/office/drawing/2014/main" id="{A40DD12D-A751-420B-A4DE-35F0E00375CA}"/>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09184" y="5477228"/>
            <a:ext cx="457200" cy="457200"/>
          </a:xfrm>
          <a:prstGeom prst="rect">
            <a:avLst/>
          </a:prstGeom>
        </p:spPr>
      </p:pic>
      <p:pic>
        <p:nvPicPr>
          <p:cNvPr id="14" name="Graphic 13" descr="Danger">
            <a:extLst>
              <a:ext uri="{FF2B5EF4-FFF2-40B4-BE49-F238E27FC236}">
                <a16:creationId xmlns:a16="http://schemas.microsoft.com/office/drawing/2014/main" id="{0337F243-162E-4513-B9B9-FAF0680FFF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4536" y="1636258"/>
            <a:ext cx="285929" cy="285929"/>
          </a:xfrm>
          <a:prstGeom prst="rect">
            <a:avLst/>
          </a:prstGeom>
        </p:spPr>
      </p:pic>
      <p:pic>
        <p:nvPicPr>
          <p:cNvPr id="15" name="Graphic 14" descr="Danger">
            <a:extLst>
              <a:ext uri="{FF2B5EF4-FFF2-40B4-BE49-F238E27FC236}">
                <a16:creationId xmlns:a16="http://schemas.microsoft.com/office/drawing/2014/main" id="{390AB2AA-DAD8-4043-A4E1-A9DA3EEADA3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4536" y="2651260"/>
            <a:ext cx="285929" cy="285929"/>
          </a:xfrm>
          <a:prstGeom prst="rect">
            <a:avLst/>
          </a:prstGeom>
        </p:spPr>
      </p:pic>
      <p:pic>
        <p:nvPicPr>
          <p:cNvPr id="16" name="Graphic 15" descr="Danger">
            <a:extLst>
              <a:ext uri="{FF2B5EF4-FFF2-40B4-BE49-F238E27FC236}">
                <a16:creationId xmlns:a16="http://schemas.microsoft.com/office/drawing/2014/main" id="{B432723C-0A97-4A4C-A464-BC354807EC5D}"/>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6639" y="3380333"/>
            <a:ext cx="285929" cy="285929"/>
          </a:xfrm>
          <a:prstGeom prst="rect">
            <a:avLst/>
          </a:prstGeom>
        </p:spPr>
      </p:pic>
      <p:pic>
        <p:nvPicPr>
          <p:cNvPr id="17" name="Graphic 16" descr="Danger">
            <a:extLst>
              <a:ext uri="{FF2B5EF4-FFF2-40B4-BE49-F238E27FC236}">
                <a16:creationId xmlns:a16="http://schemas.microsoft.com/office/drawing/2014/main" id="{F4B14ADC-CAEA-4B4C-98E1-C3CB8E164AD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8632" y="4935814"/>
            <a:ext cx="285929" cy="285929"/>
          </a:xfrm>
          <a:prstGeom prst="rect">
            <a:avLst/>
          </a:prstGeom>
        </p:spPr>
      </p:pic>
      <p:pic>
        <p:nvPicPr>
          <p:cNvPr id="18" name="Graphic 17" descr="Danger">
            <a:extLst>
              <a:ext uri="{FF2B5EF4-FFF2-40B4-BE49-F238E27FC236}">
                <a16:creationId xmlns:a16="http://schemas.microsoft.com/office/drawing/2014/main" id="{9EF8CA05-E97F-4BD5-A25C-C64E1591383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36639" y="5562864"/>
            <a:ext cx="285929" cy="285929"/>
          </a:xfrm>
          <a:prstGeom prst="rect">
            <a:avLst/>
          </a:prstGeom>
        </p:spPr>
      </p:pic>
      <p:pic>
        <p:nvPicPr>
          <p:cNvPr id="20" name="Graphic 19" descr="Checklist">
            <a:extLst>
              <a:ext uri="{FF2B5EF4-FFF2-40B4-BE49-F238E27FC236}">
                <a16:creationId xmlns:a16="http://schemas.microsoft.com/office/drawing/2014/main" id="{40AA4353-AC12-4E6C-BE4F-8D0F408BF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8825" y="1658364"/>
            <a:ext cx="279647" cy="279647"/>
          </a:xfrm>
          <a:prstGeom prst="rect">
            <a:avLst/>
          </a:prstGeom>
        </p:spPr>
      </p:pic>
      <p:pic>
        <p:nvPicPr>
          <p:cNvPr id="21" name="Graphic 20" descr="Checklist">
            <a:extLst>
              <a:ext uri="{FF2B5EF4-FFF2-40B4-BE49-F238E27FC236}">
                <a16:creationId xmlns:a16="http://schemas.microsoft.com/office/drawing/2014/main" id="{050AE02C-97B5-49AE-803A-A284411CC4F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8825" y="3429000"/>
            <a:ext cx="279647" cy="279647"/>
          </a:xfrm>
          <a:prstGeom prst="rect">
            <a:avLst/>
          </a:prstGeom>
        </p:spPr>
      </p:pic>
      <p:pic>
        <p:nvPicPr>
          <p:cNvPr id="22" name="Graphic 21" descr="Checklist">
            <a:extLst>
              <a:ext uri="{FF2B5EF4-FFF2-40B4-BE49-F238E27FC236}">
                <a16:creationId xmlns:a16="http://schemas.microsoft.com/office/drawing/2014/main" id="{A26C68C3-BA66-4785-A0A9-8AEE1C39BC49}"/>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69595" y="2670360"/>
            <a:ext cx="279647" cy="279647"/>
          </a:xfrm>
          <a:prstGeom prst="rect">
            <a:avLst/>
          </a:prstGeom>
        </p:spPr>
      </p:pic>
      <p:pic>
        <p:nvPicPr>
          <p:cNvPr id="23" name="Graphic 22" descr="Checklist">
            <a:extLst>
              <a:ext uri="{FF2B5EF4-FFF2-40B4-BE49-F238E27FC236}">
                <a16:creationId xmlns:a16="http://schemas.microsoft.com/office/drawing/2014/main" id="{BC439E21-770B-4B9B-A62A-24C144DEFDF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177512" y="4301172"/>
            <a:ext cx="279647" cy="279647"/>
          </a:xfrm>
          <a:prstGeom prst="rect">
            <a:avLst/>
          </a:prstGeom>
        </p:spPr>
      </p:pic>
    </p:spTree>
    <p:extLst>
      <p:ext uri="{BB962C8B-B14F-4D97-AF65-F5344CB8AC3E}">
        <p14:creationId xmlns:p14="http://schemas.microsoft.com/office/powerpoint/2010/main" val="22960235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0B80F1-5FC2-4061-9C86-D40F30F34104}"/>
              </a:ext>
            </a:extLst>
          </p:cNvPr>
          <p:cNvSpPr>
            <a:spLocks noGrp="1"/>
          </p:cNvSpPr>
          <p:nvPr>
            <p:ph type="title"/>
          </p:nvPr>
        </p:nvSpPr>
        <p:spPr/>
        <p:txBody>
          <a:bodyPr/>
          <a:lstStyle/>
          <a:p>
            <a:r>
              <a:rPr lang="de-CH"/>
              <a:t>Fungi and </a:t>
            </a:r>
            <a:r>
              <a:rPr lang="de-CH" err="1"/>
              <a:t>protozoa</a:t>
            </a:r>
            <a:r>
              <a:rPr lang="de-CH"/>
              <a:t> </a:t>
            </a:r>
          </a:p>
        </p:txBody>
      </p:sp>
      <p:graphicFrame>
        <p:nvGraphicFramePr>
          <p:cNvPr id="5" name="Table 4">
            <a:extLst>
              <a:ext uri="{FF2B5EF4-FFF2-40B4-BE49-F238E27FC236}">
                <a16:creationId xmlns:a16="http://schemas.microsoft.com/office/drawing/2014/main" id="{4BDE3BF4-2258-4886-9759-722A1B62DEE8}"/>
              </a:ext>
            </a:extLst>
          </p:cNvPr>
          <p:cNvGraphicFramePr>
            <a:graphicFrameLocks noGrp="1"/>
          </p:cNvGraphicFramePr>
          <p:nvPr>
            <p:extLst>
              <p:ext uri="{D42A27DB-BD31-4B8C-83A1-F6EECF244321}">
                <p14:modId xmlns:p14="http://schemas.microsoft.com/office/powerpoint/2010/main" val="1497330817"/>
              </p:ext>
            </p:extLst>
          </p:nvPr>
        </p:nvGraphicFramePr>
        <p:xfrm>
          <a:off x="533400" y="927102"/>
          <a:ext cx="8263271" cy="5286234"/>
        </p:xfrm>
        <a:graphic>
          <a:graphicData uri="http://schemas.openxmlformats.org/drawingml/2006/table">
            <a:tbl>
              <a:tblPr firstRow="1" bandRow="1">
                <a:tableStyleId>{5C22544A-7EE6-4342-B048-85BDC9FD1C3A}</a:tableStyleId>
              </a:tblPr>
              <a:tblGrid>
                <a:gridCol w="2598440">
                  <a:extLst>
                    <a:ext uri="{9D8B030D-6E8A-4147-A177-3AD203B41FA5}">
                      <a16:colId xmlns:a16="http://schemas.microsoft.com/office/drawing/2014/main" val="2774439988"/>
                    </a:ext>
                  </a:extLst>
                </a:gridCol>
                <a:gridCol w="1656184">
                  <a:extLst>
                    <a:ext uri="{9D8B030D-6E8A-4147-A177-3AD203B41FA5}">
                      <a16:colId xmlns:a16="http://schemas.microsoft.com/office/drawing/2014/main" val="555795678"/>
                    </a:ext>
                  </a:extLst>
                </a:gridCol>
                <a:gridCol w="1224136">
                  <a:extLst>
                    <a:ext uri="{9D8B030D-6E8A-4147-A177-3AD203B41FA5}">
                      <a16:colId xmlns:a16="http://schemas.microsoft.com/office/drawing/2014/main" val="1909864163"/>
                    </a:ext>
                  </a:extLst>
                </a:gridCol>
                <a:gridCol w="1008112">
                  <a:extLst>
                    <a:ext uri="{9D8B030D-6E8A-4147-A177-3AD203B41FA5}">
                      <a16:colId xmlns:a16="http://schemas.microsoft.com/office/drawing/2014/main" val="3327197013"/>
                    </a:ext>
                  </a:extLst>
                </a:gridCol>
                <a:gridCol w="792088">
                  <a:extLst>
                    <a:ext uri="{9D8B030D-6E8A-4147-A177-3AD203B41FA5}">
                      <a16:colId xmlns:a16="http://schemas.microsoft.com/office/drawing/2014/main" val="2304178241"/>
                    </a:ext>
                  </a:extLst>
                </a:gridCol>
                <a:gridCol w="984311">
                  <a:extLst>
                    <a:ext uri="{9D8B030D-6E8A-4147-A177-3AD203B41FA5}">
                      <a16:colId xmlns:a16="http://schemas.microsoft.com/office/drawing/2014/main" val="1241035106"/>
                    </a:ext>
                  </a:extLst>
                </a:gridCol>
              </a:tblGrid>
              <a:tr h="3184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rPr>
                        <a:t>What it is and how </a:t>
                      </a:r>
                      <a:br>
                        <a:rPr lang="en-GB" sz="1400">
                          <a:solidFill>
                            <a:schemeClr val="tx1"/>
                          </a:solidFill>
                          <a:effectLst/>
                          <a:latin typeface="+mn-lt"/>
                        </a:rPr>
                      </a:br>
                      <a:r>
                        <a:rPr lang="en-GB" sz="1400">
                          <a:solidFill>
                            <a:schemeClr val="tx1"/>
                          </a:solidFill>
                          <a:effectLst/>
                          <a:latin typeface="+mn-lt"/>
                        </a:rPr>
                        <a:t>the disease is caused</a:t>
                      </a:r>
                      <a:endParaRPr lang="de-CH" sz="140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rPr>
                        <a:t>Importance in cattle</a:t>
                      </a:r>
                      <a:endParaRPr lang="de-CH" sz="140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a:solidFill>
                            <a:schemeClr val="tx1"/>
                          </a:solidFill>
                          <a:effectLst/>
                          <a:latin typeface="+mn-lt"/>
                        </a:rPr>
                        <a:t>Examples </a:t>
                      </a:r>
                      <a:endParaRPr lang="de-CH" sz="1400">
                        <a:solidFill>
                          <a:schemeClr val="tx1"/>
                        </a:solidFill>
                        <a:effectLst/>
                        <a:latin typeface="+mn-lt"/>
                        <a:ea typeface="SimSun" panose="02010600030101010101" pitchFamily="2" charset="-122"/>
                        <a:cs typeface="Times New Roman" panose="02020603050405020304" pitchFamily="18" charset="0"/>
                      </a:endParaRPr>
                    </a:p>
                  </a:txBody>
                  <a:tcPr>
                    <a:solidFill>
                      <a:schemeClr val="accent5">
                        <a:lumMod val="75000"/>
                      </a:schemeClr>
                    </a:solidFill>
                  </a:tcPr>
                </a:tc>
                <a:tc>
                  <a:txBody>
                    <a:bodyPr/>
                    <a:lstStyle/>
                    <a:p>
                      <a:r>
                        <a:rPr lang="en-GB" sz="1400">
                          <a:latin typeface="+mn-lt"/>
                        </a:rPr>
                        <a:t>Vaccine available</a:t>
                      </a:r>
                    </a:p>
                  </a:txBody>
                  <a:tcPr>
                    <a:solidFill>
                      <a:schemeClr val="accent5">
                        <a:lumMod val="75000"/>
                      </a:schemeClr>
                    </a:solidFill>
                  </a:tcPr>
                </a:tc>
                <a:tc>
                  <a:txBody>
                    <a:bodyPr/>
                    <a:lstStyle/>
                    <a:p>
                      <a:r>
                        <a:rPr lang="en-GB" sz="1400" err="1">
                          <a:latin typeface="+mn-lt"/>
                        </a:rPr>
                        <a:t>Repor</a:t>
                      </a:r>
                      <a:r>
                        <a:rPr lang="en-GB" sz="1400">
                          <a:latin typeface="+mn-lt"/>
                        </a:rPr>
                        <a:t>-table </a:t>
                      </a:r>
                    </a:p>
                  </a:txBody>
                  <a:tcPr>
                    <a:solidFill>
                      <a:schemeClr val="accent5">
                        <a:lumMod val="75000"/>
                      </a:schemeClr>
                    </a:solidFill>
                  </a:tcPr>
                </a:tc>
                <a:tc>
                  <a:txBody>
                    <a:bodyPr/>
                    <a:lstStyle/>
                    <a:p>
                      <a:r>
                        <a:rPr lang="en-GB" sz="1400">
                          <a:latin typeface="+mn-lt"/>
                        </a:rPr>
                        <a:t>Zoonotic </a:t>
                      </a:r>
                    </a:p>
                  </a:txBody>
                  <a:tcPr>
                    <a:solidFill>
                      <a:schemeClr val="accent5">
                        <a:lumMod val="75000"/>
                      </a:schemeClr>
                    </a:solidFill>
                  </a:tcPr>
                </a:tc>
                <a:extLst>
                  <a:ext uri="{0D108BD9-81ED-4DB2-BD59-A6C34878D82A}">
                    <a16:rowId xmlns:a16="http://schemas.microsoft.com/office/drawing/2014/main" val="728394791"/>
                  </a:ext>
                </a:extLst>
              </a:tr>
              <a:tr h="1931091">
                <a:tc>
                  <a:txBody>
                    <a:bodyPr/>
                    <a:lstStyle/>
                    <a:p>
                      <a:pPr marL="0" lvl="0" indent="0" algn="l" defTabSz="457200" rtl="0" eaLnBrk="1" latinLnBrk="0" hangingPunct="1">
                        <a:lnSpc>
                          <a:spcPts val="1600"/>
                        </a:lnSpc>
                        <a:spcAft>
                          <a:spcPts val="500"/>
                        </a:spcAft>
                        <a:buClr>
                          <a:srgbClr val="2F6C86"/>
                        </a:buClr>
                        <a:buFont typeface="Symbol" panose="05050102010706020507" pitchFamily="18" charset="2"/>
                        <a:buNone/>
                      </a:pPr>
                      <a:r>
                        <a:rPr lang="en-US" sz="1400" b="1" kern="1200">
                          <a:solidFill>
                            <a:schemeClr val="dk1"/>
                          </a:solidFill>
                          <a:effectLst/>
                          <a:latin typeface="+mn-lt"/>
                          <a:ea typeface="+mn-ea"/>
                          <a:cs typeface="+mn-cs"/>
                        </a:rPr>
                        <a:t>Fungi</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Decomposing organisms thriving in wet and dirty environments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Produce microscopic spores that enter the body through mouth and nose and then go into the airways.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Damage airway cells, causing symptoms.</a:t>
                      </a:r>
                      <a:endParaRPr lang="de-CH" sz="1400" kern="1200">
                        <a:solidFill>
                          <a:schemeClr val="dk1"/>
                        </a:solidFill>
                        <a:effectLst/>
                        <a:latin typeface="+mn-lt"/>
                        <a:ea typeface="+mn-ea"/>
                        <a:cs typeface="+mn-cs"/>
                      </a:endParaRPr>
                    </a:p>
                  </a:txBody>
                  <a:tcPr>
                    <a:solidFill>
                      <a:schemeClr val="accent5">
                        <a:lumMod val="60000"/>
                        <a:lumOff val="40000"/>
                      </a:schemeClr>
                    </a:solidFill>
                  </a:tcPr>
                </a:tc>
                <a:tc>
                  <a:txBody>
                    <a:bodyPr/>
                    <a:lstStyle/>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Can cause high death rates in herds, especially among young animals.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Must be prevented by husbandry and biosecurity.</a:t>
                      </a:r>
                      <a:endParaRPr lang="en-GB" sz="1400">
                        <a:latin typeface="+mn-lt"/>
                      </a:endParaRPr>
                    </a:p>
                  </a:txBody>
                  <a:tcPr>
                    <a:solidFill>
                      <a:schemeClr val="accent5">
                        <a:lumMod val="60000"/>
                        <a:lumOff val="40000"/>
                      </a:schemeClr>
                    </a:solidFill>
                  </a:tcPr>
                </a:tc>
                <a:tc>
                  <a:txBody>
                    <a:bodyPr/>
                    <a:lstStyle/>
                    <a:p>
                      <a:endParaRPr lang="en-GB" sz="1400">
                        <a:latin typeface="+mn-lt"/>
                      </a:endParaRPr>
                    </a:p>
                    <a:p>
                      <a:endParaRPr lang="en-GB" sz="1400">
                        <a:latin typeface="+mn-lt"/>
                      </a:endParaRPr>
                    </a:p>
                    <a:p>
                      <a:endParaRPr lang="en-GB" sz="1400">
                        <a:latin typeface="+mn-lt"/>
                      </a:endParaRPr>
                    </a:p>
                    <a:p>
                      <a:endParaRPr lang="en-GB" sz="1400">
                        <a:latin typeface="+mn-lt"/>
                      </a:endParaRPr>
                    </a:p>
                    <a:p>
                      <a:r>
                        <a:rPr lang="en-GB" sz="1400">
                          <a:latin typeface="+mn-lt"/>
                        </a:rPr>
                        <a:t>Aspergillosis </a:t>
                      </a:r>
                    </a:p>
                  </a:txBody>
                  <a:tcPr>
                    <a:solidFill>
                      <a:schemeClr val="accent5">
                        <a:lumMod val="60000"/>
                        <a:lumOff val="40000"/>
                      </a:schemeClr>
                    </a:solidFill>
                  </a:tcPr>
                </a:tc>
                <a:tc>
                  <a:txBody>
                    <a:bodyPr/>
                    <a:lstStyle/>
                    <a:p>
                      <a:pPr algn="ctr"/>
                      <a:endParaRPr lang="en-GB" sz="1400">
                        <a:latin typeface="+mn-lt"/>
                      </a:endParaRPr>
                    </a:p>
                    <a:p>
                      <a:pPr algn="ctr"/>
                      <a:endParaRPr lang="en-GB" sz="1400">
                        <a:latin typeface="+mn-lt"/>
                      </a:endParaRPr>
                    </a:p>
                    <a:p>
                      <a:pPr algn="ctr"/>
                      <a:endParaRPr lang="en-GB" sz="1400">
                        <a:latin typeface="+mn-lt"/>
                      </a:endParaRPr>
                    </a:p>
                    <a:p>
                      <a:pPr algn="ctr"/>
                      <a:endParaRPr lang="en-GB" sz="1400">
                        <a:latin typeface="+mn-lt"/>
                      </a:endParaRPr>
                    </a:p>
                    <a:p>
                      <a:pPr algn="ctr"/>
                      <a:r>
                        <a:rPr lang="en-GB" sz="1400">
                          <a:latin typeface="+mn-lt"/>
                        </a:rPr>
                        <a:t>----</a:t>
                      </a:r>
                    </a:p>
                  </a:txBody>
                  <a:tcPr>
                    <a:solidFill>
                      <a:schemeClr val="accent5">
                        <a:lumMod val="60000"/>
                        <a:lumOff val="40000"/>
                      </a:schemeClr>
                    </a:solidFill>
                  </a:tcPr>
                </a:tc>
                <a:tc>
                  <a:txBody>
                    <a:bodyPr/>
                    <a:lstStyle/>
                    <a:p>
                      <a:pPr algn="ctr"/>
                      <a:endParaRPr lang="en-GB" sz="1400">
                        <a:latin typeface="+mn-lt"/>
                      </a:endParaRPr>
                    </a:p>
                    <a:p>
                      <a:pPr algn="ctr"/>
                      <a:endParaRPr lang="en-GB" sz="1400">
                        <a:latin typeface="+mn-lt"/>
                      </a:endParaRPr>
                    </a:p>
                    <a:p>
                      <a:pPr algn="ctr"/>
                      <a:endParaRPr lang="en-GB" sz="1400">
                        <a:latin typeface="+mn-lt"/>
                      </a:endParaRPr>
                    </a:p>
                    <a:p>
                      <a:pPr algn="ctr"/>
                      <a:endParaRPr lang="en-GB" sz="1400">
                        <a:latin typeface="+mn-lt"/>
                      </a:endParaRPr>
                    </a:p>
                    <a:p>
                      <a:pPr algn="ctr"/>
                      <a:r>
                        <a:rPr lang="en-GB" sz="1400">
                          <a:latin typeface="+mn-lt"/>
                        </a:rPr>
                        <a:t>----</a:t>
                      </a:r>
                    </a:p>
                  </a:txBody>
                  <a:tcPr>
                    <a:solidFill>
                      <a:schemeClr val="accent5">
                        <a:lumMod val="60000"/>
                        <a:lumOff val="40000"/>
                      </a:schemeClr>
                    </a:solidFill>
                  </a:tcPr>
                </a:tc>
                <a:tc>
                  <a:txBody>
                    <a:bodyPr/>
                    <a:lstStyle/>
                    <a:p>
                      <a:pPr algn="ctr"/>
                      <a:endParaRPr lang="en-GB" sz="1400">
                        <a:latin typeface="+mn-lt"/>
                      </a:endParaRPr>
                    </a:p>
                    <a:p>
                      <a:pPr algn="ctr"/>
                      <a:endParaRPr lang="en-GB" sz="1400">
                        <a:latin typeface="+mn-lt"/>
                      </a:endParaRPr>
                    </a:p>
                    <a:p>
                      <a:pPr algn="ctr"/>
                      <a:endParaRPr lang="en-GB" sz="1400">
                        <a:latin typeface="+mn-lt"/>
                      </a:endParaRPr>
                    </a:p>
                    <a:p>
                      <a:pPr algn="ctr"/>
                      <a:endParaRPr lang="en-GB" sz="1400">
                        <a:latin typeface="+mn-lt"/>
                      </a:endParaRPr>
                    </a:p>
                    <a:p>
                      <a:pPr algn="ctr"/>
                      <a:r>
                        <a:rPr lang="en-GB" sz="1400">
                          <a:latin typeface="+mn-lt"/>
                        </a:rPr>
                        <a:t>----</a:t>
                      </a:r>
                    </a:p>
                  </a:txBody>
                  <a:tcPr>
                    <a:solidFill>
                      <a:schemeClr val="accent5">
                        <a:lumMod val="60000"/>
                        <a:lumOff val="40000"/>
                      </a:schemeClr>
                    </a:solidFill>
                  </a:tcPr>
                </a:tc>
                <a:extLst>
                  <a:ext uri="{0D108BD9-81ED-4DB2-BD59-A6C34878D82A}">
                    <a16:rowId xmlns:a16="http://schemas.microsoft.com/office/drawing/2014/main" val="1166171905"/>
                  </a:ext>
                </a:extLst>
              </a:tr>
              <a:tr h="1181966">
                <a:tc rowSpan="2">
                  <a:txBody>
                    <a:bodyPr/>
                    <a:lstStyle/>
                    <a:p>
                      <a:pPr marL="0" marR="0" lvl="0" indent="0" algn="l" defTabSz="457200" rtl="0" eaLnBrk="1" fontAlgn="auto" latinLnBrk="0" hangingPunct="1">
                        <a:lnSpc>
                          <a:spcPts val="1600"/>
                        </a:lnSpc>
                        <a:spcBef>
                          <a:spcPts val="0"/>
                        </a:spcBef>
                        <a:spcAft>
                          <a:spcPts val="500"/>
                        </a:spcAft>
                        <a:buClr>
                          <a:srgbClr val="2F6C86"/>
                        </a:buClr>
                        <a:buSzTx/>
                        <a:buFont typeface="Symbol" panose="05050102010706020507" pitchFamily="18" charset="2"/>
                        <a:buNone/>
                        <a:tabLst/>
                        <a:defRPr/>
                      </a:pPr>
                      <a:r>
                        <a:rPr kumimoji="0" lang="en-US" sz="1400" b="1" i="0" u="none" strike="noStrike" kern="1200" cap="none" spc="0" normalizeH="0" baseline="0" noProof="0">
                          <a:ln>
                            <a:noFill/>
                          </a:ln>
                          <a:solidFill>
                            <a:srgbClr val="000000"/>
                          </a:solidFill>
                          <a:effectLst/>
                          <a:uLnTx/>
                          <a:uFillTx/>
                          <a:latin typeface="+mn-lt"/>
                          <a:ea typeface="+mn-ea"/>
                          <a:cs typeface="+mn-cs"/>
                        </a:rPr>
                        <a:t>Protozoa</a:t>
                      </a:r>
                    </a:p>
                    <a:p>
                      <a:pPr marL="180000" marR="0" lvl="0" indent="-180000" algn="l" defTabSz="457200" rtl="0" eaLnBrk="1" fontAlgn="auto" latinLnBrk="0" hangingPunct="1">
                        <a:lnSpc>
                          <a:spcPts val="1600"/>
                        </a:lnSpc>
                        <a:spcBef>
                          <a:spcPts val="0"/>
                        </a:spcBef>
                        <a:spcAft>
                          <a:spcPts val="500"/>
                        </a:spcAft>
                        <a:buClr>
                          <a:srgbClr val="2F6C86"/>
                        </a:buClr>
                        <a:buSzTx/>
                        <a:buFont typeface="Symbol" panose="05050102010706020507" pitchFamily="18" charset="2"/>
                        <a:buChar char=""/>
                        <a:tabLst/>
                        <a:defRPr/>
                      </a:pPr>
                      <a:r>
                        <a:rPr kumimoji="0" lang="en-US" sz="1400" b="0" i="0" u="none" strike="noStrike" kern="1200" cap="none" spc="0" normalizeH="0" baseline="0" noProof="0">
                          <a:ln>
                            <a:noFill/>
                          </a:ln>
                          <a:solidFill>
                            <a:srgbClr val="000000"/>
                          </a:solidFill>
                          <a:effectLst/>
                          <a:uLnTx/>
                          <a:uFillTx/>
                          <a:latin typeface="+mn-lt"/>
                          <a:ea typeface="+mn-ea"/>
                          <a:cs typeface="+mn-cs"/>
                        </a:rPr>
                        <a:t>Microscopic organisms</a:t>
                      </a:r>
                    </a:p>
                    <a:p>
                      <a:pPr marL="180000" marR="0" lvl="0" indent="-180000" algn="l" defTabSz="457200" rtl="0" eaLnBrk="1" fontAlgn="auto" latinLnBrk="0" hangingPunct="1">
                        <a:lnSpc>
                          <a:spcPts val="1600"/>
                        </a:lnSpc>
                        <a:spcBef>
                          <a:spcPts val="0"/>
                        </a:spcBef>
                        <a:spcAft>
                          <a:spcPts val="500"/>
                        </a:spcAft>
                        <a:buClr>
                          <a:srgbClr val="2F6C86"/>
                        </a:buClr>
                        <a:buSzTx/>
                        <a:buFont typeface="Symbol" panose="05050102010706020507" pitchFamily="18" charset="2"/>
                        <a:buChar char=""/>
                        <a:tabLst/>
                        <a:defRPr/>
                      </a:pPr>
                      <a:r>
                        <a:rPr kumimoji="0" lang="en-US" sz="1400" b="0" i="0" u="none" strike="noStrike" kern="1200" cap="none" spc="0" normalizeH="0" baseline="0" noProof="0">
                          <a:ln>
                            <a:noFill/>
                          </a:ln>
                          <a:solidFill>
                            <a:srgbClr val="000000"/>
                          </a:solidFill>
                          <a:effectLst/>
                          <a:uLnTx/>
                          <a:uFillTx/>
                          <a:latin typeface="+mn-lt"/>
                          <a:ea typeface="+mn-ea"/>
                          <a:cs typeface="+mn-cs"/>
                        </a:rPr>
                        <a:t>Enter the body through </a:t>
                      </a:r>
                      <a:r>
                        <a:rPr kumimoji="0" lang="en-GB" sz="1400" b="0" i="0" u="none" strike="noStrike" kern="1200" cap="none" spc="0" normalizeH="0" baseline="0" noProof="0">
                          <a:ln>
                            <a:noFill/>
                          </a:ln>
                          <a:solidFill>
                            <a:srgbClr val="000000"/>
                          </a:solidFill>
                          <a:effectLst/>
                          <a:uLnTx/>
                          <a:uFillTx/>
                          <a:latin typeface="+mn-lt"/>
                          <a:ea typeface="+mn-ea"/>
                          <a:cs typeface="+mn-cs"/>
                        </a:rPr>
                        <a:t>nose, mouth, eyes, breaks in the skin (cuts)</a:t>
                      </a:r>
                      <a:r>
                        <a:rPr kumimoji="0" lang="en-US" sz="1400" b="0" i="0" u="none" strike="noStrike" kern="1200" cap="none" spc="0" normalizeH="0" baseline="0" noProof="0">
                          <a:ln>
                            <a:noFill/>
                          </a:ln>
                          <a:solidFill>
                            <a:srgbClr val="000000"/>
                          </a:solidFill>
                          <a:effectLst/>
                          <a:uLnTx/>
                          <a:uFillTx/>
                          <a:latin typeface="+mn-lt"/>
                          <a:ea typeface="+mn-ea"/>
                          <a:cs typeface="+mn-cs"/>
                        </a:rPr>
                        <a:t>. </a:t>
                      </a:r>
                    </a:p>
                    <a:p>
                      <a:pPr marL="180000" marR="0" lvl="0" indent="-180000" algn="l" defTabSz="457200" rtl="0" eaLnBrk="1" fontAlgn="auto" latinLnBrk="0" hangingPunct="1">
                        <a:lnSpc>
                          <a:spcPts val="1600"/>
                        </a:lnSpc>
                        <a:spcBef>
                          <a:spcPts val="0"/>
                        </a:spcBef>
                        <a:spcAft>
                          <a:spcPts val="500"/>
                        </a:spcAft>
                        <a:buClr>
                          <a:srgbClr val="2F6C86"/>
                        </a:buClr>
                        <a:buSzTx/>
                        <a:buFont typeface="Symbol" panose="05050102010706020507" pitchFamily="18" charset="2"/>
                        <a:buChar char=""/>
                        <a:tabLst/>
                        <a:defRPr/>
                      </a:pPr>
                      <a:r>
                        <a:rPr kumimoji="0" lang="en-US" sz="1400" b="0" i="0" u="none" strike="noStrike" kern="1200" cap="none" spc="0" normalizeH="0" baseline="0" noProof="0">
                          <a:ln>
                            <a:noFill/>
                          </a:ln>
                          <a:solidFill>
                            <a:srgbClr val="000000"/>
                          </a:solidFill>
                          <a:effectLst/>
                          <a:uLnTx/>
                          <a:uFillTx/>
                          <a:latin typeface="+mn-lt"/>
                          <a:ea typeface="+mn-ea"/>
                          <a:cs typeface="+mn-cs"/>
                        </a:rPr>
                        <a:t>Inside the body, they reproduce quickly.</a:t>
                      </a:r>
                    </a:p>
                    <a:p>
                      <a:pPr marL="180000" marR="0" lvl="0" indent="-180000" algn="l" defTabSz="457200" rtl="0" eaLnBrk="1" fontAlgn="auto" latinLnBrk="0" hangingPunct="1">
                        <a:lnSpc>
                          <a:spcPts val="1600"/>
                        </a:lnSpc>
                        <a:spcBef>
                          <a:spcPts val="0"/>
                        </a:spcBef>
                        <a:spcAft>
                          <a:spcPts val="500"/>
                        </a:spcAft>
                        <a:buClr>
                          <a:srgbClr val="2F6C86"/>
                        </a:buClr>
                        <a:buSzTx/>
                        <a:buFont typeface="Symbol" panose="05050102010706020507" pitchFamily="18" charset="2"/>
                        <a:buChar char=""/>
                        <a:tabLst/>
                        <a:defRPr/>
                      </a:pPr>
                      <a:r>
                        <a:rPr kumimoji="0" lang="en-US" sz="1400" b="0" i="0" u="none" strike="noStrike" kern="1200" cap="none" spc="0" normalizeH="0" baseline="0" noProof="0">
                          <a:ln>
                            <a:noFill/>
                          </a:ln>
                          <a:solidFill>
                            <a:srgbClr val="000000"/>
                          </a:solidFill>
                          <a:effectLst/>
                          <a:uLnTx/>
                          <a:uFillTx/>
                          <a:latin typeface="+mn-lt"/>
                          <a:ea typeface="+mn-ea"/>
                          <a:cs typeface="+mn-cs"/>
                        </a:rPr>
                        <a:t>Produce toxins that damage the cells of the infected animal.</a:t>
                      </a:r>
                      <a:endParaRPr kumimoji="0" lang="de-CH" sz="1400" b="0" i="0" u="none" strike="noStrike" kern="1200" cap="none" spc="0" normalizeH="0" baseline="0" noProof="0">
                        <a:ln>
                          <a:noFill/>
                        </a:ln>
                        <a:solidFill>
                          <a:srgbClr val="000000"/>
                        </a:solidFill>
                        <a:effectLst/>
                        <a:uLnTx/>
                        <a:uFillTx/>
                        <a:latin typeface="+mn-lt"/>
                        <a:ea typeface="+mn-ea"/>
                        <a:cs typeface="+mn-cs"/>
                      </a:endParaRPr>
                    </a:p>
                  </a:txBody>
                  <a:tcPr>
                    <a:solidFill>
                      <a:schemeClr val="accent5">
                        <a:lumMod val="60000"/>
                        <a:lumOff val="40000"/>
                      </a:schemeClr>
                    </a:solidFill>
                  </a:tcPr>
                </a:tc>
                <a:tc rowSpan="2">
                  <a:txBody>
                    <a:bodyPr/>
                    <a:lstStyle/>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Can spread easily and cause severe diseases.</a:t>
                      </a:r>
                    </a:p>
                    <a:p>
                      <a:pPr marL="180000" lvl="0" indent="-180000" algn="l" defTabSz="457200" rtl="0" eaLnBrk="1" latinLnBrk="0" hangingPunct="1">
                        <a:lnSpc>
                          <a:spcPts val="1600"/>
                        </a:lnSpc>
                        <a:spcAft>
                          <a:spcPts val="500"/>
                        </a:spcAft>
                        <a:buClr>
                          <a:srgbClr val="2F6C86"/>
                        </a:buClr>
                        <a:buFont typeface="Symbol" panose="05050102010706020507" pitchFamily="18" charset="2"/>
                        <a:buChar char=""/>
                      </a:pPr>
                      <a:r>
                        <a:rPr lang="en-US" sz="1400" kern="1200">
                          <a:solidFill>
                            <a:schemeClr val="dk1"/>
                          </a:solidFill>
                          <a:effectLst/>
                          <a:latin typeface="+mn-lt"/>
                          <a:ea typeface="+mn-ea"/>
                          <a:cs typeface="+mn-cs"/>
                        </a:rPr>
                        <a:t>Often spread by insect bites and hard to control.</a:t>
                      </a:r>
                    </a:p>
                  </a:txBody>
                  <a:tcPr>
                    <a:solidFill>
                      <a:schemeClr val="accent5">
                        <a:lumMod val="60000"/>
                        <a:lumOff val="40000"/>
                      </a:schemeClr>
                    </a:solidFill>
                  </a:tcPr>
                </a:tc>
                <a:tc>
                  <a:txBody>
                    <a:bodyPr/>
                    <a:lstStyle/>
                    <a:p>
                      <a:pPr algn="ctr"/>
                      <a:endParaRPr lang="en-GB" sz="1400">
                        <a:latin typeface="+mn-lt"/>
                      </a:endParaRPr>
                    </a:p>
                    <a:p>
                      <a:pPr algn="ctr"/>
                      <a:r>
                        <a:rPr lang="en-GB" sz="1400">
                          <a:latin typeface="+mn-lt"/>
                        </a:rPr>
                        <a:t>East Coast Fever (ECF)</a:t>
                      </a:r>
                    </a:p>
                  </a:txBody>
                  <a:tcPr>
                    <a:solidFill>
                      <a:schemeClr val="accent5">
                        <a:lumMod val="60000"/>
                        <a:lumOff val="40000"/>
                      </a:schemeClr>
                    </a:solidFill>
                  </a:tcPr>
                </a:tc>
                <a:tc>
                  <a:txBody>
                    <a:bodyPr/>
                    <a:lstStyle/>
                    <a:p>
                      <a:pPr algn="ctr"/>
                      <a:endParaRPr lang="en-GB" sz="1400">
                        <a:latin typeface="+mn-lt"/>
                      </a:endParaRPr>
                    </a:p>
                  </a:txBody>
                  <a:tcPr>
                    <a:solidFill>
                      <a:schemeClr val="accent5">
                        <a:lumMod val="60000"/>
                        <a:lumOff val="40000"/>
                      </a:schemeClr>
                    </a:solidFill>
                  </a:tcPr>
                </a:tc>
                <a:tc>
                  <a:txBody>
                    <a:bodyPr/>
                    <a:lstStyle/>
                    <a:p>
                      <a:pPr algn="ctr"/>
                      <a:endParaRPr lang="en-GB" sz="1400">
                        <a:latin typeface="+mn-lt"/>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mn-lt"/>
                        </a:rPr>
                        <a:t>----</a:t>
                      </a:r>
                    </a:p>
                  </a:txBody>
                  <a:tcPr>
                    <a:solidFill>
                      <a:schemeClr val="accent5">
                        <a:lumMod val="60000"/>
                        <a:lumOff val="40000"/>
                      </a:schemeClr>
                    </a:solidFill>
                  </a:tcPr>
                </a:tc>
                <a:extLst>
                  <a:ext uri="{0D108BD9-81ED-4DB2-BD59-A6C34878D82A}">
                    <a16:rowId xmlns:a16="http://schemas.microsoft.com/office/drawing/2014/main" val="1259017144"/>
                  </a:ext>
                </a:extLst>
              </a:tr>
              <a:tr h="1272168">
                <a:tc vMerge="1">
                  <a:txBody>
                    <a:bodyPr/>
                    <a:lstStyle/>
                    <a:p>
                      <a:endParaRPr lang="en-GB"/>
                    </a:p>
                  </a:txBody>
                  <a:tcPr/>
                </a:tc>
                <a:tc vMerge="1">
                  <a:txBody>
                    <a:bodyPr/>
                    <a:lstStyle/>
                    <a:p>
                      <a:endParaRPr lang="en-GB"/>
                    </a:p>
                  </a:txBody>
                  <a:tcPr/>
                </a:tc>
                <a:tc>
                  <a:txBody>
                    <a:bodyPr/>
                    <a:lstStyle/>
                    <a:p>
                      <a:pPr algn="ctr"/>
                      <a:endParaRPr lang="en-GB" sz="1400">
                        <a:latin typeface="+mn-lt"/>
                      </a:endParaRPr>
                    </a:p>
                    <a:p>
                      <a:pPr algn="ctr"/>
                      <a:r>
                        <a:rPr lang="en-GB" sz="1400" err="1">
                          <a:latin typeface="+mn-lt"/>
                        </a:rPr>
                        <a:t>Trypana-somiasis</a:t>
                      </a:r>
                      <a:endParaRPr lang="en-GB" sz="1400">
                        <a:latin typeface="+mn-lt"/>
                      </a:endParaRP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mn-lt"/>
                        </a:rPr>
                        <a:t>----</a:t>
                      </a:r>
                    </a:p>
                  </a:txBody>
                  <a:tcPr>
                    <a:solidFill>
                      <a:schemeClr val="accent5">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400">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400">
                          <a:latin typeface="+mn-lt"/>
                        </a:rPr>
                        <a:t>----</a:t>
                      </a:r>
                    </a:p>
                  </a:txBody>
                  <a:tcPr>
                    <a:solidFill>
                      <a:schemeClr val="accent5">
                        <a:lumMod val="60000"/>
                        <a:lumOff val="40000"/>
                      </a:schemeClr>
                    </a:solidFill>
                  </a:tcPr>
                </a:tc>
                <a:tc>
                  <a:txBody>
                    <a:bodyPr/>
                    <a:lstStyle/>
                    <a:p>
                      <a:endParaRPr lang="en-GB" sz="1400">
                        <a:latin typeface="+mn-lt"/>
                      </a:endParaRPr>
                    </a:p>
                  </a:txBody>
                  <a:tcPr>
                    <a:solidFill>
                      <a:schemeClr val="accent5">
                        <a:lumMod val="60000"/>
                        <a:lumOff val="40000"/>
                      </a:schemeClr>
                    </a:solidFill>
                  </a:tcPr>
                </a:tc>
                <a:extLst>
                  <a:ext uri="{0D108BD9-81ED-4DB2-BD59-A6C34878D82A}">
                    <a16:rowId xmlns:a16="http://schemas.microsoft.com/office/drawing/2014/main" val="2395141224"/>
                  </a:ext>
                </a:extLst>
              </a:tr>
            </a:tbl>
          </a:graphicData>
        </a:graphic>
      </p:graphicFrame>
      <p:pic>
        <p:nvPicPr>
          <p:cNvPr id="7" name="Graphic 6" descr="Checkmark">
            <a:extLst>
              <a:ext uri="{FF2B5EF4-FFF2-40B4-BE49-F238E27FC236}">
                <a16:creationId xmlns:a16="http://schemas.microsoft.com/office/drawing/2014/main" id="{DF34C9E3-2D64-453C-BDAA-E67B59CFD4D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00192" y="4043599"/>
            <a:ext cx="457200" cy="457200"/>
          </a:xfrm>
          <a:prstGeom prst="rect">
            <a:avLst/>
          </a:prstGeom>
        </p:spPr>
      </p:pic>
      <p:pic>
        <p:nvPicPr>
          <p:cNvPr id="14" name="Graphic 13" descr="Danger">
            <a:extLst>
              <a:ext uri="{FF2B5EF4-FFF2-40B4-BE49-F238E27FC236}">
                <a16:creationId xmlns:a16="http://schemas.microsoft.com/office/drawing/2014/main" id="{0337F243-162E-4513-B9B9-FAF0680FFF4A}"/>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00392" y="5229200"/>
            <a:ext cx="285929" cy="285929"/>
          </a:xfrm>
          <a:prstGeom prst="rect">
            <a:avLst/>
          </a:prstGeom>
        </p:spPr>
      </p:pic>
      <p:pic>
        <p:nvPicPr>
          <p:cNvPr id="20" name="Graphic 19" descr="Checklist">
            <a:extLst>
              <a:ext uri="{FF2B5EF4-FFF2-40B4-BE49-F238E27FC236}">
                <a16:creationId xmlns:a16="http://schemas.microsoft.com/office/drawing/2014/main" id="{40AA4353-AC12-4E6C-BE4F-8D0F408BFB0F}"/>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236296" y="4132375"/>
            <a:ext cx="279647" cy="279647"/>
          </a:xfrm>
          <a:prstGeom prst="rect">
            <a:avLst/>
          </a:prstGeom>
        </p:spPr>
      </p:pic>
    </p:spTree>
    <p:extLst>
      <p:ext uri="{BB962C8B-B14F-4D97-AF65-F5344CB8AC3E}">
        <p14:creationId xmlns:p14="http://schemas.microsoft.com/office/powerpoint/2010/main" val="129567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30B3-0640-470D-BB7A-C3B1BA837F8E}"/>
              </a:ext>
            </a:extLst>
          </p:cNvPr>
          <p:cNvSpPr>
            <a:spLocks noGrp="1"/>
          </p:cNvSpPr>
          <p:nvPr>
            <p:ph type="title"/>
          </p:nvPr>
        </p:nvSpPr>
        <p:spPr/>
        <p:txBody>
          <a:bodyPr/>
          <a:lstStyle/>
          <a:p>
            <a:r>
              <a:rPr lang="en-US"/>
              <a:t>Grassland-based systems (examples)</a:t>
            </a:r>
          </a:p>
        </p:txBody>
      </p:sp>
      <p:sp>
        <p:nvSpPr>
          <p:cNvPr id="3" name="Content Placeholder 2">
            <a:extLst>
              <a:ext uri="{FF2B5EF4-FFF2-40B4-BE49-F238E27FC236}">
                <a16:creationId xmlns:a16="http://schemas.microsoft.com/office/drawing/2014/main" id="{DFD65170-464E-4578-BFEF-CF0AA594AD88}"/>
              </a:ext>
            </a:extLst>
          </p:cNvPr>
          <p:cNvSpPr>
            <a:spLocks noGrp="1"/>
          </p:cNvSpPr>
          <p:nvPr>
            <p:ph sz="half" idx="1"/>
          </p:nvPr>
        </p:nvSpPr>
        <p:spPr>
          <a:xfrm>
            <a:off x="611560" y="1103656"/>
            <a:ext cx="5789969" cy="4650687"/>
          </a:xfrm>
        </p:spPr>
        <p:txBody>
          <a:bodyPr/>
          <a:lstStyle/>
          <a:p>
            <a:pPr marL="0" indent="0">
              <a:buNone/>
            </a:pPr>
            <a:r>
              <a:rPr lang="en-US" sz="2000" dirty="0">
                <a:ea typeface="ＭＳ Ｐゴシック"/>
              </a:rPr>
              <a:t>Organic cattle farm </a:t>
            </a:r>
            <a:r>
              <a:rPr lang="en-US" sz="2000" dirty="0" err="1">
                <a:ea typeface="ＭＳ Ｐゴシック"/>
              </a:rPr>
              <a:t>Krumhuk</a:t>
            </a:r>
            <a:r>
              <a:rPr lang="en-US" sz="2000" dirty="0">
                <a:ea typeface="ＭＳ Ｐゴシック"/>
              </a:rPr>
              <a:t> in Namibia</a:t>
            </a:r>
          </a:p>
          <a:p>
            <a:pPr marL="287655" indent="-287655">
              <a:buFont typeface="Arial" panose="020B0604020202020204" pitchFamily="34" charset="0"/>
              <a:buChar char="•"/>
            </a:pPr>
            <a:r>
              <a:rPr lang="en-US" sz="2000" b="0" dirty="0">
                <a:ea typeface="ＭＳ Ｐゴシック"/>
              </a:rPr>
              <a:t>Grass-fed Nguni cattle </a:t>
            </a:r>
            <a:endParaRPr lang="en-US" sz="2000" b="0" dirty="0"/>
          </a:p>
          <a:p>
            <a:pPr marL="287655" indent="-287655">
              <a:buFont typeface="Arial" panose="020B0604020202020204" pitchFamily="34" charset="0"/>
              <a:buChar char="•"/>
            </a:pPr>
            <a:r>
              <a:rPr lang="en-US" sz="2000" b="0" dirty="0">
                <a:ea typeface="ＭＳ Ｐゴシック"/>
              </a:rPr>
              <a:t>Own slaughtering and </a:t>
            </a:r>
            <a:br>
              <a:rPr lang="en-US" sz="2000" b="0" dirty="0"/>
            </a:br>
            <a:r>
              <a:rPr lang="en-US" sz="2000" b="0" dirty="0">
                <a:ea typeface="ＭＳ Ｐゴシック"/>
              </a:rPr>
              <a:t>processing facility</a:t>
            </a:r>
          </a:p>
          <a:p>
            <a:pPr marL="287655" indent="-287655">
              <a:buFont typeface="Arial" panose="020B0604020202020204" pitchFamily="34" charset="0"/>
              <a:buChar char="•"/>
            </a:pPr>
            <a:r>
              <a:rPr lang="en-US" sz="2000" b="0" dirty="0">
                <a:ea typeface="ＭＳ Ｐゴシック"/>
              </a:rPr>
              <a:t>Heard size: 450 cattle </a:t>
            </a:r>
            <a:br>
              <a:rPr lang="en-US" sz="2000" b="0" dirty="0"/>
            </a:br>
            <a:r>
              <a:rPr lang="en-US" sz="2000" b="0" dirty="0">
                <a:ea typeface="ＭＳ Ｐゴシック"/>
              </a:rPr>
              <a:t>(before drought 700 cattle)</a:t>
            </a:r>
          </a:p>
          <a:p>
            <a:pPr marL="287655" indent="-287655">
              <a:buFont typeface="Arial" panose="020B0604020202020204" pitchFamily="34" charset="0"/>
              <a:buChar char="•"/>
            </a:pPr>
            <a:r>
              <a:rPr lang="en-US" sz="2000" b="0" dirty="0">
                <a:ea typeface="ＭＳ Ｐゴシック"/>
              </a:rPr>
              <a:t>Land area: 8’000 ha</a:t>
            </a:r>
          </a:p>
          <a:p>
            <a:pPr marL="287655" indent="-287655">
              <a:buFont typeface="Arial" panose="020B0604020202020204" pitchFamily="34" charset="0"/>
              <a:buChar char="•"/>
            </a:pPr>
            <a:r>
              <a:rPr lang="en-US" sz="2000" b="0" dirty="0">
                <a:ea typeface="ＭＳ Ｐゴシック"/>
              </a:rPr>
              <a:t>Certified organic</a:t>
            </a:r>
          </a:p>
          <a:p>
            <a:pPr marL="287655" indent="-287655">
              <a:buFont typeface="Arial" panose="020B0604020202020204" pitchFamily="34" charset="0"/>
              <a:buChar char="•"/>
            </a:pPr>
            <a:r>
              <a:rPr lang="en-US" sz="2000" b="0" dirty="0">
                <a:ea typeface="ＭＳ Ｐゴシック"/>
              </a:rPr>
              <a:t>Products: fresh and processed </a:t>
            </a:r>
            <a:br>
              <a:rPr lang="en-US" sz="2000" b="0" dirty="0"/>
            </a:br>
            <a:r>
              <a:rPr lang="en-US" sz="2000" b="0" dirty="0">
                <a:ea typeface="ＭＳ Ｐゴシック"/>
              </a:rPr>
              <a:t>beef</a:t>
            </a:r>
          </a:p>
          <a:p>
            <a:pPr marL="287655" indent="-287655">
              <a:buFont typeface="Arial" panose="020B0604020202020204" pitchFamily="34" charset="0"/>
              <a:buChar char="•"/>
            </a:pPr>
            <a:r>
              <a:rPr lang="en-US" sz="2000" b="0" dirty="0">
                <a:ea typeface="ＭＳ Ｐゴシック"/>
              </a:rPr>
              <a:t>Buyers: end consumers </a:t>
            </a:r>
            <a:br>
              <a:rPr lang="en-US" sz="2000" b="0" dirty="0"/>
            </a:br>
            <a:r>
              <a:rPr lang="en-US" sz="2000" b="0" dirty="0">
                <a:ea typeface="ＭＳ Ｐゴシック"/>
              </a:rPr>
              <a:t>and supermarkets</a:t>
            </a:r>
          </a:p>
        </p:txBody>
      </p:sp>
      <p:pic>
        <p:nvPicPr>
          <p:cNvPr id="5" name="Picture 4">
            <a:extLst>
              <a:ext uri="{FF2B5EF4-FFF2-40B4-BE49-F238E27FC236}">
                <a16:creationId xmlns:a16="http://schemas.microsoft.com/office/drawing/2014/main" id="{34FA3162-B344-46E0-9EDC-273F34FB57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60649" y="1500492"/>
            <a:ext cx="3755998" cy="4063492"/>
          </a:xfrm>
          <a:prstGeom prst="rect">
            <a:avLst/>
          </a:prstGeom>
        </p:spPr>
      </p:pic>
      <p:sp>
        <p:nvSpPr>
          <p:cNvPr id="6" name="TextBox 5">
            <a:extLst>
              <a:ext uri="{FF2B5EF4-FFF2-40B4-BE49-F238E27FC236}">
                <a16:creationId xmlns:a16="http://schemas.microsoft.com/office/drawing/2014/main" id="{558B3A00-5278-4D64-8B5A-AA9A3AC4FCE8}"/>
              </a:ext>
            </a:extLst>
          </p:cNvPr>
          <p:cNvSpPr txBox="1"/>
          <p:nvPr/>
        </p:nvSpPr>
        <p:spPr>
          <a:xfrm>
            <a:off x="7153399" y="5576883"/>
            <a:ext cx="1563248" cy="261610"/>
          </a:xfrm>
          <a:prstGeom prst="rect">
            <a:avLst/>
          </a:prstGeom>
          <a:noFill/>
        </p:spPr>
        <p:txBody>
          <a:bodyPr wrap="none" rtlCol="0">
            <a:spAutoFit/>
          </a:bodyPr>
          <a:lstStyle/>
          <a:p>
            <a:r>
              <a:rPr lang="de-CH" sz="1100" b="0" dirty="0" err="1"/>
              <a:t>Photo</a:t>
            </a:r>
            <a:r>
              <a:rPr lang="de-CH" sz="1100" b="0" dirty="0"/>
              <a:t>: Mareike Voigts</a:t>
            </a:r>
            <a:endParaRPr lang="en-GB" sz="1100" b="0" dirty="0"/>
          </a:p>
        </p:txBody>
      </p:sp>
    </p:spTree>
    <p:extLst>
      <p:ext uri="{BB962C8B-B14F-4D97-AF65-F5344CB8AC3E}">
        <p14:creationId xmlns:p14="http://schemas.microsoft.com/office/powerpoint/2010/main" val="3366070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10 – </a:t>
            </a:r>
            <a:r>
              <a:rPr lang="de-DE" err="1">
                <a:ea typeface="ＭＳ Ｐゴシック"/>
              </a:rPr>
              <a:t>Breeding</a:t>
            </a:r>
            <a:endParaRPr lang="de-DE"/>
          </a:p>
        </p:txBody>
      </p:sp>
    </p:spTree>
    <p:extLst>
      <p:ext uri="{BB962C8B-B14F-4D97-AF65-F5344CB8AC3E}">
        <p14:creationId xmlns:p14="http://schemas.microsoft.com/office/powerpoint/2010/main" val="42202500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F1661D-2035-48C7-A264-3392764B7C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83562" y="1039119"/>
            <a:ext cx="4140814" cy="2354707"/>
          </a:xfrm>
          <a:prstGeom prst="rect">
            <a:avLst/>
          </a:prstGeom>
        </p:spPr>
      </p:pic>
      <p:pic>
        <p:nvPicPr>
          <p:cNvPr id="5" name="Picture 4">
            <a:extLst>
              <a:ext uri="{FF2B5EF4-FFF2-40B4-BE49-F238E27FC236}">
                <a16:creationId xmlns:a16="http://schemas.microsoft.com/office/drawing/2014/main" id="{740F4618-717B-4652-B32E-5E2E5F5FC3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3673" y="3760428"/>
            <a:ext cx="2850703" cy="1904270"/>
          </a:xfrm>
          <a:prstGeom prst="rect">
            <a:avLst/>
          </a:prstGeom>
        </p:spPr>
      </p:pic>
      <p:sp>
        <p:nvSpPr>
          <p:cNvPr id="6" name="Rechteck 6">
            <a:extLst>
              <a:ext uri="{FF2B5EF4-FFF2-40B4-BE49-F238E27FC236}">
                <a16:creationId xmlns:a16="http://schemas.microsoft.com/office/drawing/2014/main" id="{0A4A110B-FBA5-4DDB-A868-691A6715809A}"/>
              </a:ext>
            </a:extLst>
          </p:cNvPr>
          <p:cNvSpPr/>
          <p:nvPr/>
        </p:nvSpPr>
        <p:spPr>
          <a:xfrm>
            <a:off x="381000" y="1006120"/>
            <a:ext cx="3905250" cy="2420704"/>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r>
              <a:rPr lang="en-GB" sz="1400" dirty="0"/>
              <a:t>Strengths of the breed:</a:t>
            </a:r>
          </a:p>
          <a:p>
            <a:pPr marL="285750" indent="-285750">
              <a:buFont typeface="Arial" panose="020B0604020202020204" pitchFamily="34" charset="0"/>
              <a:buChar char="•"/>
            </a:pPr>
            <a:r>
              <a:rPr lang="en-GB" sz="1400" b="0" dirty="0"/>
              <a:t>Very hardy </a:t>
            </a:r>
          </a:p>
          <a:p>
            <a:pPr marL="285750" indent="-285750">
              <a:buFont typeface="Arial" panose="020B0604020202020204" pitchFamily="34" charset="0"/>
              <a:buChar char="•"/>
            </a:pPr>
            <a:r>
              <a:rPr lang="en-GB" sz="1400" b="0" dirty="0"/>
              <a:t>Well adapted to the environment (Southern Africa)</a:t>
            </a:r>
          </a:p>
          <a:p>
            <a:pPr marL="285750" indent="-285750">
              <a:buFont typeface="Arial" panose="020B0604020202020204" pitchFamily="34" charset="0"/>
              <a:buChar char="•"/>
            </a:pPr>
            <a:r>
              <a:rPr lang="en-GB" sz="1400" b="0" dirty="0"/>
              <a:t>Good fertility</a:t>
            </a:r>
          </a:p>
          <a:p>
            <a:pPr marL="285750" indent="-285750">
              <a:buFont typeface="Arial" panose="020B0604020202020204" pitchFamily="34" charset="0"/>
              <a:buChar char="•"/>
            </a:pPr>
            <a:r>
              <a:rPr lang="en-GB" sz="1400" b="0" dirty="0"/>
              <a:t>Good mothering abilities</a:t>
            </a:r>
          </a:p>
          <a:p>
            <a:endParaRPr lang="en-GB" sz="1400" b="0" dirty="0"/>
          </a:p>
          <a:p>
            <a:r>
              <a:rPr lang="en-GB" sz="1400" dirty="0"/>
              <a:t>Disadvantage of the breed:</a:t>
            </a:r>
          </a:p>
          <a:p>
            <a:pPr marL="285750" indent="-285750">
              <a:buFont typeface="Arial" panose="020B0604020202020204" pitchFamily="34" charset="0"/>
              <a:buChar char="•"/>
            </a:pPr>
            <a:r>
              <a:rPr lang="en-GB" sz="1400" b="0" dirty="0"/>
              <a:t>Small carcass resulting in lower prices on the market than larger framed animals</a:t>
            </a:r>
          </a:p>
        </p:txBody>
      </p:sp>
      <p:sp>
        <p:nvSpPr>
          <p:cNvPr id="7" name="TextBox 6">
            <a:extLst>
              <a:ext uri="{FF2B5EF4-FFF2-40B4-BE49-F238E27FC236}">
                <a16:creationId xmlns:a16="http://schemas.microsoft.com/office/drawing/2014/main" id="{B29BF6B1-1B99-4443-A3CF-EF2BCE36043B}"/>
              </a:ext>
            </a:extLst>
          </p:cNvPr>
          <p:cNvSpPr txBox="1"/>
          <p:nvPr/>
        </p:nvSpPr>
        <p:spPr>
          <a:xfrm>
            <a:off x="4076288" y="5720265"/>
            <a:ext cx="1545616" cy="246221"/>
          </a:xfrm>
          <a:prstGeom prst="rect">
            <a:avLst/>
          </a:prstGeom>
          <a:noFill/>
        </p:spPr>
        <p:txBody>
          <a:bodyPr wrap="none" rtlCol="0">
            <a:spAutoFit/>
          </a:bodyPr>
          <a:lstStyle/>
          <a:p>
            <a:r>
              <a:rPr lang="de-CH" sz="1000" b="0" err="1"/>
              <a:t>Photos</a:t>
            </a:r>
            <a:r>
              <a:rPr lang="de-CH" sz="1000" b="0"/>
              <a:t>: Clemens Voigts</a:t>
            </a:r>
            <a:endParaRPr lang="en-GB" sz="1000" b="0"/>
          </a:p>
        </p:txBody>
      </p:sp>
      <p:sp>
        <p:nvSpPr>
          <p:cNvPr id="8" name="Rechteck 6">
            <a:extLst>
              <a:ext uri="{FF2B5EF4-FFF2-40B4-BE49-F238E27FC236}">
                <a16:creationId xmlns:a16="http://schemas.microsoft.com/office/drawing/2014/main" id="{F3F6C74F-9114-4C14-9D8E-1163A80D7C51}"/>
              </a:ext>
            </a:extLst>
          </p:cNvPr>
          <p:cNvSpPr/>
          <p:nvPr/>
        </p:nvSpPr>
        <p:spPr>
          <a:xfrm>
            <a:off x="1135855" y="3706877"/>
            <a:ext cx="4486049" cy="2009979"/>
          </a:xfrm>
          <a:prstGeom prst="rect">
            <a:avLst/>
          </a:prstGeom>
          <a:solidFill>
            <a:schemeClr val="accent5">
              <a:lumMod val="40000"/>
              <a:lumOff val="60000"/>
            </a:schemeClr>
          </a:solid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r>
              <a:rPr lang="en-GB" sz="1400" b="0" dirty="0"/>
              <a:t>Practices at </a:t>
            </a:r>
            <a:r>
              <a:rPr lang="en-GB" sz="1400" dirty="0"/>
              <a:t>Farm </a:t>
            </a:r>
            <a:r>
              <a:rPr lang="en-GB" sz="1400" dirty="0" err="1"/>
              <a:t>Krumhuk</a:t>
            </a:r>
            <a:r>
              <a:rPr lang="en-GB" sz="1400" dirty="0"/>
              <a:t> in Namibia:</a:t>
            </a:r>
          </a:p>
          <a:p>
            <a:pPr marL="285750" indent="-285750">
              <a:buFont typeface="Arial" panose="020B0604020202020204" pitchFamily="34" charset="0"/>
              <a:buChar char="•"/>
            </a:pPr>
            <a:r>
              <a:rPr lang="en-GB" sz="1400" b="0" dirty="0"/>
              <a:t>The cattle are slaughtered and processed on the farm and not sold as live animals to overcome the challenge of lower carcass prices. </a:t>
            </a:r>
          </a:p>
          <a:p>
            <a:pPr marL="285750" indent="-285750">
              <a:buFont typeface="Arial" panose="020B0604020202020204" pitchFamily="34" charset="0"/>
              <a:buChar char="•"/>
            </a:pPr>
            <a:r>
              <a:rPr lang="en-GB" sz="1400" b="0" dirty="0"/>
              <a:t>Herders are continuously with the herd to monitor the herd closely. </a:t>
            </a:r>
          </a:p>
          <a:p>
            <a:pPr marL="285750" indent="-285750">
              <a:buFont typeface="Arial" panose="020B0604020202020204" pitchFamily="34" charset="0"/>
              <a:buChar char="•"/>
            </a:pPr>
            <a:r>
              <a:rPr lang="en-GB" sz="1400" b="0" dirty="0"/>
              <a:t>Cattle and calves are protected by a guarding dog against predators. </a:t>
            </a:r>
          </a:p>
        </p:txBody>
      </p:sp>
      <p:sp>
        <p:nvSpPr>
          <p:cNvPr id="9" name="Titel 1">
            <a:extLst>
              <a:ext uri="{FF2B5EF4-FFF2-40B4-BE49-F238E27FC236}">
                <a16:creationId xmlns:a16="http://schemas.microsoft.com/office/drawing/2014/main" id="{6053DCAB-43A9-4771-83EE-9FD75E0AB27E}"/>
              </a:ext>
            </a:extLst>
          </p:cNvPr>
          <p:cNvSpPr>
            <a:spLocks noGrp="1"/>
          </p:cNvSpPr>
          <p:nvPr>
            <p:ph type="title"/>
          </p:nvPr>
        </p:nvSpPr>
        <p:spPr>
          <a:xfrm>
            <a:off x="533400" y="228600"/>
            <a:ext cx="8251825" cy="698500"/>
          </a:xfrm>
        </p:spPr>
        <p:txBody>
          <a:bodyPr/>
          <a:lstStyle/>
          <a:p>
            <a:r>
              <a:rPr lang="de-CH"/>
              <a:t>The Nguni </a:t>
            </a:r>
            <a:r>
              <a:rPr lang="de-CH" sz="1400"/>
              <a:t>(</a:t>
            </a:r>
            <a:r>
              <a:rPr lang="de-CH" sz="1400" err="1"/>
              <a:t>Example</a:t>
            </a:r>
            <a:r>
              <a:rPr lang="de-CH" sz="1400"/>
              <a:t> </a:t>
            </a:r>
            <a:r>
              <a:rPr lang="de-CH" sz="1400" err="1"/>
              <a:t>of</a:t>
            </a:r>
            <a:r>
              <a:rPr lang="de-CH" sz="1400"/>
              <a:t> a well-</a:t>
            </a:r>
            <a:r>
              <a:rPr lang="de-CH" sz="1400" err="1"/>
              <a:t>adapted</a:t>
            </a:r>
            <a:r>
              <a:rPr lang="de-CH" sz="1400"/>
              <a:t> </a:t>
            </a:r>
            <a:r>
              <a:rPr lang="de-CH" sz="1400" err="1"/>
              <a:t>breed</a:t>
            </a:r>
            <a:r>
              <a:rPr lang="de-CH" sz="1400"/>
              <a:t> from Southern </a:t>
            </a:r>
            <a:r>
              <a:rPr lang="de-CH" sz="1400" err="1"/>
              <a:t>Africa</a:t>
            </a:r>
            <a:r>
              <a:rPr lang="de-CH" sz="1400"/>
              <a:t>)</a:t>
            </a:r>
            <a:endParaRPr lang="de-CH"/>
          </a:p>
        </p:txBody>
      </p:sp>
      <p:sp>
        <p:nvSpPr>
          <p:cNvPr id="4" name="Rechteck 3">
            <a:extLst>
              <a:ext uri="{FF2B5EF4-FFF2-40B4-BE49-F238E27FC236}">
                <a16:creationId xmlns:a16="http://schemas.microsoft.com/office/drawing/2014/main" id="{D771CCE6-E668-4C8A-B0F6-F80A33BBB00C}"/>
              </a:ext>
            </a:extLst>
          </p:cNvPr>
          <p:cNvSpPr/>
          <p:nvPr/>
        </p:nvSpPr>
        <p:spPr>
          <a:xfrm>
            <a:off x="5641517" y="5664698"/>
            <a:ext cx="2537371" cy="276999"/>
          </a:xfrm>
          <a:prstGeom prst="rect">
            <a:avLst/>
          </a:prstGeom>
        </p:spPr>
        <p:txBody>
          <a:bodyPr wrap="square">
            <a:spAutoFit/>
          </a:bodyPr>
          <a:lstStyle/>
          <a:p>
            <a:r>
              <a:rPr lang="en-GB" sz="1200" b="0"/>
              <a:t>Young Nguni breeding bull “</a:t>
            </a:r>
            <a:r>
              <a:rPr lang="en-GB" sz="1200" b="0" err="1"/>
              <a:t>Usil</a:t>
            </a:r>
            <a:r>
              <a:rPr lang="en-GB" sz="1200" b="0"/>
              <a:t>”. </a:t>
            </a:r>
            <a:endParaRPr lang="de-CH" sz="1200"/>
          </a:p>
        </p:txBody>
      </p:sp>
      <p:sp>
        <p:nvSpPr>
          <p:cNvPr id="10" name="Rechteck 9">
            <a:extLst>
              <a:ext uri="{FF2B5EF4-FFF2-40B4-BE49-F238E27FC236}">
                <a16:creationId xmlns:a16="http://schemas.microsoft.com/office/drawing/2014/main" id="{0E600C56-363F-46F1-8CEA-F47E987E538E}"/>
              </a:ext>
            </a:extLst>
          </p:cNvPr>
          <p:cNvSpPr/>
          <p:nvPr/>
        </p:nvSpPr>
        <p:spPr>
          <a:xfrm>
            <a:off x="3995936" y="3402520"/>
            <a:ext cx="4684010" cy="276999"/>
          </a:xfrm>
          <a:prstGeom prst="rect">
            <a:avLst/>
          </a:prstGeom>
        </p:spPr>
        <p:txBody>
          <a:bodyPr wrap="square">
            <a:spAutoFit/>
          </a:bodyPr>
          <a:lstStyle/>
          <a:p>
            <a:r>
              <a:rPr lang="en-GB" sz="1200" b="0"/>
              <a:t>Commercial Nguni beef herd with continuous breeding in the herd. </a:t>
            </a:r>
            <a:endParaRPr lang="de-CH" sz="1200"/>
          </a:p>
        </p:txBody>
      </p:sp>
    </p:spTree>
    <p:extLst>
      <p:ext uri="{BB962C8B-B14F-4D97-AF65-F5344CB8AC3E}">
        <p14:creationId xmlns:p14="http://schemas.microsoft.com/office/powerpoint/2010/main" val="1838538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11 – Milk and Meat Quality</a:t>
            </a:r>
            <a:endParaRPr lang="de-DE"/>
          </a:p>
        </p:txBody>
      </p:sp>
    </p:spTree>
    <p:extLst>
      <p:ext uri="{BB962C8B-B14F-4D97-AF65-F5344CB8AC3E}">
        <p14:creationId xmlns:p14="http://schemas.microsoft.com/office/powerpoint/2010/main" val="16476929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74DF2-973F-8468-DD1E-93485AD7CC08}"/>
              </a:ext>
            </a:extLst>
          </p:cNvPr>
          <p:cNvSpPr>
            <a:spLocks noGrp="1"/>
          </p:cNvSpPr>
          <p:nvPr>
            <p:ph type="title"/>
          </p:nvPr>
        </p:nvSpPr>
        <p:spPr/>
        <p:txBody>
          <a:bodyPr/>
          <a:lstStyle/>
          <a:p>
            <a:r>
              <a:rPr lang="de-DE" err="1">
                <a:ea typeface="ＭＳ Ｐゴシック"/>
                <a:cs typeface="Arial"/>
              </a:rPr>
              <a:t>Composition</a:t>
            </a:r>
            <a:r>
              <a:rPr lang="de-DE">
                <a:ea typeface="ＭＳ Ｐゴシック"/>
                <a:cs typeface="Arial"/>
              </a:rPr>
              <a:t> </a:t>
            </a:r>
            <a:r>
              <a:rPr lang="de-DE" err="1">
                <a:ea typeface="ＭＳ Ｐゴシック"/>
                <a:cs typeface="Arial"/>
              </a:rPr>
              <a:t>of</a:t>
            </a:r>
            <a:r>
              <a:rPr lang="de-DE">
                <a:ea typeface="ＭＳ Ｐゴシック"/>
                <a:cs typeface="Arial"/>
              </a:rPr>
              <a:t> milk</a:t>
            </a:r>
          </a:p>
        </p:txBody>
      </p:sp>
      <p:pic>
        <p:nvPicPr>
          <p:cNvPr id="7" name="Grafik 6">
            <a:extLst>
              <a:ext uri="{FF2B5EF4-FFF2-40B4-BE49-F238E27FC236}">
                <a16:creationId xmlns:a16="http://schemas.microsoft.com/office/drawing/2014/main" id="{D31FED23-7BB8-42CA-B027-10D8B07E89FD}"/>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91680" y="1556792"/>
            <a:ext cx="2046372" cy="3410620"/>
          </a:xfrm>
          <a:prstGeom prst="rect">
            <a:avLst/>
          </a:prstGeom>
        </p:spPr>
      </p:pic>
      <p:sp>
        <p:nvSpPr>
          <p:cNvPr id="4" name="Textfeld 3">
            <a:extLst>
              <a:ext uri="{FF2B5EF4-FFF2-40B4-BE49-F238E27FC236}">
                <a16:creationId xmlns:a16="http://schemas.microsoft.com/office/drawing/2014/main" id="{075858AF-9963-43A2-967C-6457AC2C5DF8}"/>
              </a:ext>
            </a:extLst>
          </p:cNvPr>
          <p:cNvSpPr txBox="1"/>
          <p:nvPr/>
        </p:nvSpPr>
        <p:spPr>
          <a:xfrm>
            <a:off x="4726613" y="2276872"/>
            <a:ext cx="2031325" cy="369332"/>
          </a:xfrm>
          <a:prstGeom prst="rect">
            <a:avLst/>
          </a:prstGeom>
          <a:noFill/>
        </p:spPr>
        <p:txBody>
          <a:bodyPr wrap="none" rtlCol="0">
            <a:spAutoFit/>
          </a:bodyPr>
          <a:lstStyle/>
          <a:p>
            <a:r>
              <a:rPr lang="de-CH" sz="1800" b="0"/>
              <a:t>3.2-3.5 % Protein</a:t>
            </a:r>
          </a:p>
        </p:txBody>
      </p:sp>
      <p:sp>
        <p:nvSpPr>
          <p:cNvPr id="8" name="Textfeld 7">
            <a:extLst>
              <a:ext uri="{FF2B5EF4-FFF2-40B4-BE49-F238E27FC236}">
                <a16:creationId xmlns:a16="http://schemas.microsoft.com/office/drawing/2014/main" id="{F3C78168-9831-4943-9D1A-744B2DD654E1}"/>
              </a:ext>
            </a:extLst>
          </p:cNvPr>
          <p:cNvSpPr txBox="1"/>
          <p:nvPr/>
        </p:nvSpPr>
        <p:spPr>
          <a:xfrm>
            <a:off x="4726613" y="2669218"/>
            <a:ext cx="1582484" cy="369332"/>
          </a:xfrm>
          <a:prstGeom prst="rect">
            <a:avLst/>
          </a:prstGeom>
          <a:noFill/>
        </p:spPr>
        <p:txBody>
          <a:bodyPr wrap="none" rtlCol="0">
            <a:spAutoFit/>
          </a:bodyPr>
          <a:lstStyle/>
          <a:p>
            <a:r>
              <a:rPr lang="de-CH" sz="1800" b="0"/>
              <a:t>3.5-4.4 % </a:t>
            </a:r>
            <a:r>
              <a:rPr lang="de-CH" sz="1800" b="0" err="1"/>
              <a:t>Fat</a:t>
            </a:r>
            <a:endParaRPr lang="de-CH" sz="1800" b="0"/>
          </a:p>
        </p:txBody>
      </p:sp>
      <p:sp>
        <p:nvSpPr>
          <p:cNvPr id="9" name="Textfeld 8">
            <a:extLst>
              <a:ext uri="{FF2B5EF4-FFF2-40B4-BE49-F238E27FC236}">
                <a16:creationId xmlns:a16="http://schemas.microsoft.com/office/drawing/2014/main" id="{59D33993-5F0E-42E8-BE69-0D49B1C96B88}"/>
              </a:ext>
            </a:extLst>
          </p:cNvPr>
          <p:cNvSpPr txBox="1"/>
          <p:nvPr/>
        </p:nvSpPr>
        <p:spPr>
          <a:xfrm>
            <a:off x="4715391" y="3092825"/>
            <a:ext cx="1710725" cy="369332"/>
          </a:xfrm>
          <a:prstGeom prst="rect">
            <a:avLst/>
          </a:prstGeom>
          <a:noFill/>
        </p:spPr>
        <p:txBody>
          <a:bodyPr wrap="none" rtlCol="0">
            <a:spAutoFit/>
          </a:bodyPr>
          <a:lstStyle/>
          <a:p>
            <a:r>
              <a:rPr lang="de-CH" sz="1800" b="0"/>
              <a:t>4.8 % Lactose</a:t>
            </a:r>
          </a:p>
        </p:txBody>
      </p:sp>
      <p:sp>
        <p:nvSpPr>
          <p:cNvPr id="10" name="Textfeld 9">
            <a:extLst>
              <a:ext uri="{FF2B5EF4-FFF2-40B4-BE49-F238E27FC236}">
                <a16:creationId xmlns:a16="http://schemas.microsoft.com/office/drawing/2014/main" id="{515683EE-B06E-4FF9-85B1-680AE1B04818}"/>
              </a:ext>
            </a:extLst>
          </p:cNvPr>
          <p:cNvSpPr txBox="1"/>
          <p:nvPr/>
        </p:nvSpPr>
        <p:spPr>
          <a:xfrm>
            <a:off x="4715391" y="3587205"/>
            <a:ext cx="1599540" cy="369332"/>
          </a:xfrm>
          <a:prstGeom prst="rect">
            <a:avLst/>
          </a:prstGeom>
          <a:noFill/>
        </p:spPr>
        <p:txBody>
          <a:bodyPr wrap="none" rtlCol="0">
            <a:spAutoFit/>
          </a:bodyPr>
          <a:lstStyle/>
          <a:p>
            <a:r>
              <a:rPr lang="de-CH" sz="1800" b="0"/>
              <a:t>87.5 % </a:t>
            </a:r>
            <a:r>
              <a:rPr lang="de-CH" sz="1800" b="0" err="1"/>
              <a:t>Water</a:t>
            </a:r>
            <a:endParaRPr lang="de-CH" sz="1800" b="0"/>
          </a:p>
        </p:txBody>
      </p:sp>
      <p:sp>
        <p:nvSpPr>
          <p:cNvPr id="11" name="Textfeld 10">
            <a:extLst>
              <a:ext uri="{FF2B5EF4-FFF2-40B4-BE49-F238E27FC236}">
                <a16:creationId xmlns:a16="http://schemas.microsoft.com/office/drawing/2014/main" id="{49AE7042-5AD5-459B-9BFD-AD3C7675804E}"/>
              </a:ext>
            </a:extLst>
          </p:cNvPr>
          <p:cNvSpPr txBox="1"/>
          <p:nvPr/>
        </p:nvSpPr>
        <p:spPr>
          <a:xfrm>
            <a:off x="4731539" y="4530760"/>
            <a:ext cx="3440861" cy="646331"/>
          </a:xfrm>
          <a:prstGeom prst="rect">
            <a:avLst/>
          </a:prstGeom>
          <a:noFill/>
        </p:spPr>
        <p:txBody>
          <a:bodyPr wrap="square" rtlCol="0">
            <a:spAutoFit/>
          </a:bodyPr>
          <a:lstStyle/>
          <a:p>
            <a:r>
              <a:rPr lang="de-CH" sz="1800" b="0" dirty="0"/>
              <a:t>0.7 % Vitamins, </a:t>
            </a:r>
            <a:r>
              <a:rPr lang="de-CH" sz="1800" b="0" dirty="0" err="1"/>
              <a:t>minerals</a:t>
            </a:r>
            <a:r>
              <a:rPr lang="de-CH" sz="1800" b="0" dirty="0"/>
              <a:t> and </a:t>
            </a:r>
            <a:r>
              <a:rPr lang="de-CH" sz="1800" b="0" dirty="0" err="1"/>
              <a:t>trace</a:t>
            </a:r>
            <a:r>
              <a:rPr lang="de-CH" sz="1800" b="0" dirty="0"/>
              <a:t> </a:t>
            </a:r>
            <a:r>
              <a:rPr lang="de-CH" sz="1800" b="0" dirty="0" err="1"/>
              <a:t>elements</a:t>
            </a:r>
            <a:endParaRPr lang="de-CH" sz="1800" b="0" dirty="0"/>
          </a:p>
        </p:txBody>
      </p:sp>
      <p:cxnSp>
        <p:nvCxnSpPr>
          <p:cNvPr id="20" name="Gerader Verbinder 19">
            <a:extLst>
              <a:ext uri="{FF2B5EF4-FFF2-40B4-BE49-F238E27FC236}">
                <a16:creationId xmlns:a16="http://schemas.microsoft.com/office/drawing/2014/main" id="{1F0BF620-1F2A-4CBD-BCCD-B2F6CA476783}"/>
              </a:ext>
            </a:extLst>
          </p:cNvPr>
          <p:cNvCxnSpPr>
            <a:cxnSpLocks/>
            <a:endCxn id="4" idx="1"/>
          </p:cNvCxnSpPr>
          <p:nvPr/>
        </p:nvCxnSpPr>
        <p:spPr bwMode="auto">
          <a:xfrm>
            <a:off x="3347864" y="2420888"/>
            <a:ext cx="1378749" cy="40650"/>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22" name="Gerader Verbinder 21">
            <a:extLst>
              <a:ext uri="{FF2B5EF4-FFF2-40B4-BE49-F238E27FC236}">
                <a16:creationId xmlns:a16="http://schemas.microsoft.com/office/drawing/2014/main" id="{9842A3BD-4B09-43A1-9D43-0FFB662A9E11}"/>
              </a:ext>
            </a:extLst>
          </p:cNvPr>
          <p:cNvCxnSpPr>
            <a:cxnSpLocks/>
            <a:endCxn id="8" idx="1"/>
          </p:cNvCxnSpPr>
          <p:nvPr/>
        </p:nvCxnSpPr>
        <p:spPr bwMode="auto">
          <a:xfrm>
            <a:off x="3059832" y="2527080"/>
            <a:ext cx="1666781" cy="326804"/>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24" name="Gerader Verbinder 23">
            <a:extLst>
              <a:ext uri="{FF2B5EF4-FFF2-40B4-BE49-F238E27FC236}">
                <a16:creationId xmlns:a16="http://schemas.microsoft.com/office/drawing/2014/main" id="{ED9721BB-82CC-445F-A670-6AF1AA565BAC}"/>
              </a:ext>
            </a:extLst>
          </p:cNvPr>
          <p:cNvCxnSpPr>
            <a:cxnSpLocks/>
          </p:cNvCxnSpPr>
          <p:nvPr/>
        </p:nvCxnSpPr>
        <p:spPr bwMode="auto">
          <a:xfrm>
            <a:off x="2555776" y="2639307"/>
            <a:ext cx="2116326" cy="605703"/>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25" name="Gerader Verbinder 24">
            <a:extLst>
              <a:ext uri="{FF2B5EF4-FFF2-40B4-BE49-F238E27FC236}">
                <a16:creationId xmlns:a16="http://schemas.microsoft.com/office/drawing/2014/main" id="{BD0899A2-1230-4128-A0E6-CF5B98563AE2}"/>
              </a:ext>
            </a:extLst>
          </p:cNvPr>
          <p:cNvCxnSpPr>
            <a:cxnSpLocks/>
          </p:cNvCxnSpPr>
          <p:nvPr/>
        </p:nvCxnSpPr>
        <p:spPr bwMode="auto">
          <a:xfrm>
            <a:off x="3096643" y="3752824"/>
            <a:ext cx="1547365" cy="0"/>
          </a:xfrm>
          <a:prstGeom prst="line">
            <a:avLst/>
          </a:prstGeom>
          <a:solidFill>
            <a:schemeClr val="accent1"/>
          </a:solidFill>
          <a:ln w="19050" cap="flat" cmpd="sng" algn="ctr">
            <a:solidFill>
              <a:schemeClr val="tx1"/>
            </a:solidFill>
            <a:prstDash val="solid"/>
            <a:round/>
            <a:headEnd type="oval" w="med" len="med"/>
            <a:tailEnd type="none" w="sm" len="sm"/>
          </a:ln>
          <a:effectLst/>
        </p:spPr>
      </p:cxnSp>
      <p:cxnSp>
        <p:nvCxnSpPr>
          <p:cNvPr id="32" name="Gerader Verbinder 31">
            <a:extLst>
              <a:ext uri="{FF2B5EF4-FFF2-40B4-BE49-F238E27FC236}">
                <a16:creationId xmlns:a16="http://schemas.microsoft.com/office/drawing/2014/main" id="{0632AB31-A97C-4A0C-9565-9DD6D342F7C0}"/>
              </a:ext>
            </a:extLst>
          </p:cNvPr>
          <p:cNvCxnSpPr>
            <a:cxnSpLocks/>
          </p:cNvCxnSpPr>
          <p:nvPr/>
        </p:nvCxnSpPr>
        <p:spPr bwMode="auto">
          <a:xfrm>
            <a:off x="3059832" y="4700037"/>
            <a:ext cx="1547365" cy="0"/>
          </a:xfrm>
          <a:prstGeom prst="line">
            <a:avLst/>
          </a:prstGeom>
          <a:solidFill>
            <a:schemeClr val="accent1"/>
          </a:solidFill>
          <a:ln w="19050" cap="flat" cmpd="sng" algn="ctr">
            <a:solidFill>
              <a:schemeClr val="tx1"/>
            </a:solidFill>
            <a:prstDash val="solid"/>
            <a:round/>
            <a:headEnd type="oval" w="med" len="med"/>
            <a:tailEnd type="none" w="sm" len="sm"/>
          </a:ln>
          <a:effectLst/>
        </p:spPr>
      </p:cxnSp>
    </p:spTree>
    <p:extLst>
      <p:ext uri="{BB962C8B-B14F-4D97-AF65-F5344CB8AC3E}">
        <p14:creationId xmlns:p14="http://schemas.microsoft.com/office/powerpoint/2010/main" val="27243429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5649E27-282A-4154-BB6B-F17203DB5EB1}"/>
              </a:ext>
            </a:extLst>
          </p:cNvPr>
          <p:cNvSpPr>
            <a:spLocks noGrp="1"/>
          </p:cNvSpPr>
          <p:nvPr>
            <p:ph type="title"/>
          </p:nvPr>
        </p:nvSpPr>
        <p:spPr>
          <a:xfrm>
            <a:off x="533400" y="228600"/>
            <a:ext cx="8359080" cy="698500"/>
          </a:xfrm>
        </p:spPr>
        <p:txBody>
          <a:bodyPr/>
          <a:lstStyle/>
          <a:p>
            <a:r>
              <a:rPr lang="en-US"/>
              <a:t>Potential sources of hygiene deficiencies in milk</a:t>
            </a:r>
          </a:p>
        </p:txBody>
      </p:sp>
      <p:pic>
        <p:nvPicPr>
          <p:cNvPr id="4" name="Grafik 5">
            <a:extLst>
              <a:ext uri="{FF2B5EF4-FFF2-40B4-BE49-F238E27FC236}">
                <a16:creationId xmlns:a16="http://schemas.microsoft.com/office/drawing/2014/main" id="{A451DE0C-6C1D-4DF6-B845-43BA3BA9D4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6189" y="1136551"/>
            <a:ext cx="8258814" cy="4645266"/>
          </a:xfrm>
          <a:prstGeom prst="rect">
            <a:avLst/>
          </a:prstGeom>
        </p:spPr>
      </p:pic>
      <p:sp>
        <p:nvSpPr>
          <p:cNvPr id="6" name="Rechteck 5">
            <a:extLst>
              <a:ext uri="{FF2B5EF4-FFF2-40B4-BE49-F238E27FC236}">
                <a16:creationId xmlns:a16="http://schemas.microsoft.com/office/drawing/2014/main" id="{7111030F-5153-4969-BF42-ED41F91D8E21}"/>
              </a:ext>
            </a:extLst>
          </p:cNvPr>
          <p:cNvSpPr/>
          <p:nvPr/>
        </p:nvSpPr>
        <p:spPr>
          <a:xfrm>
            <a:off x="2639603" y="5276009"/>
            <a:ext cx="1932397"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Medicine residues</a:t>
            </a:r>
          </a:p>
        </p:txBody>
      </p:sp>
      <p:sp>
        <p:nvSpPr>
          <p:cNvPr id="7" name="Content Placeholder 2">
            <a:extLst>
              <a:ext uri="{FF2B5EF4-FFF2-40B4-BE49-F238E27FC236}">
                <a16:creationId xmlns:a16="http://schemas.microsoft.com/office/drawing/2014/main" id="{E007985D-1210-494C-9061-5F15EE77B36A}"/>
              </a:ext>
            </a:extLst>
          </p:cNvPr>
          <p:cNvSpPr txBox="1">
            <a:spLocks/>
          </p:cNvSpPr>
          <p:nvPr/>
        </p:nvSpPr>
        <p:spPr bwMode="auto">
          <a:xfrm>
            <a:off x="3754281" y="2781961"/>
            <a:ext cx="1442630" cy="502305"/>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dirty="0" err="1">
                <a:latin typeface="Arial" charset="0"/>
                <a:ea typeface="+mn-ea"/>
                <a:cs typeface="+mn-cs"/>
              </a:rPr>
              <a:t>Mouldy</a:t>
            </a:r>
            <a:r>
              <a:rPr lang="en-US" sz="1600" b="0" kern="1200" dirty="0">
                <a:latin typeface="Arial" charset="0"/>
                <a:ea typeface="+mn-ea"/>
                <a:cs typeface="+mn-cs"/>
              </a:rPr>
              <a:t> feed</a:t>
            </a:r>
          </a:p>
        </p:txBody>
      </p:sp>
      <p:sp>
        <p:nvSpPr>
          <p:cNvPr id="10" name="Rechteck 9">
            <a:extLst>
              <a:ext uri="{FF2B5EF4-FFF2-40B4-BE49-F238E27FC236}">
                <a16:creationId xmlns:a16="http://schemas.microsoft.com/office/drawing/2014/main" id="{C3F96570-9278-4EFD-91D8-7A2FEB312238}"/>
              </a:ext>
            </a:extLst>
          </p:cNvPr>
          <p:cNvSpPr/>
          <p:nvPr/>
        </p:nvSpPr>
        <p:spPr>
          <a:xfrm>
            <a:off x="756124" y="3395954"/>
            <a:ext cx="2133847"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Poor stable hygiene</a:t>
            </a:r>
          </a:p>
        </p:txBody>
      </p:sp>
      <p:sp>
        <p:nvSpPr>
          <p:cNvPr id="11" name="Rechteck 10">
            <a:extLst>
              <a:ext uri="{FF2B5EF4-FFF2-40B4-BE49-F238E27FC236}">
                <a16:creationId xmlns:a16="http://schemas.microsoft.com/office/drawing/2014/main" id="{D409F198-0663-4A07-814F-701FC37C88D7}"/>
              </a:ext>
            </a:extLst>
          </p:cNvPr>
          <p:cNvSpPr/>
          <p:nvPr/>
        </p:nvSpPr>
        <p:spPr>
          <a:xfrm>
            <a:off x="3809126" y="3901658"/>
            <a:ext cx="2133847"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Poor milking hygiene</a:t>
            </a:r>
          </a:p>
        </p:txBody>
      </p:sp>
      <p:sp>
        <p:nvSpPr>
          <p:cNvPr id="12" name="Rechteck 11">
            <a:extLst>
              <a:ext uri="{FF2B5EF4-FFF2-40B4-BE49-F238E27FC236}">
                <a16:creationId xmlns:a16="http://schemas.microsoft.com/office/drawing/2014/main" id="{E96C9ED3-DB71-4E36-9098-CFDED59E4DA9}"/>
              </a:ext>
            </a:extLst>
          </p:cNvPr>
          <p:cNvSpPr/>
          <p:nvPr/>
        </p:nvSpPr>
        <p:spPr>
          <a:xfrm>
            <a:off x="5942973" y="2450535"/>
            <a:ext cx="2219175"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Improper milk storage</a:t>
            </a:r>
          </a:p>
        </p:txBody>
      </p:sp>
      <p:sp>
        <p:nvSpPr>
          <p:cNvPr id="13" name="Rechteck 12">
            <a:extLst>
              <a:ext uri="{FF2B5EF4-FFF2-40B4-BE49-F238E27FC236}">
                <a16:creationId xmlns:a16="http://schemas.microsoft.com/office/drawing/2014/main" id="{DC062A60-E031-4DB1-A67A-D268F0272AC3}"/>
              </a:ext>
            </a:extLst>
          </p:cNvPr>
          <p:cNvSpPr/>
          <p:nvPr/>
        </p:nvSpPr>
        <p:spPr>
          <a:xfrm>
            <a:off x="6565721" y="3726915"/>
            <a:ext cx="2160240" cy="709283"/>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a:t>Insufficient hygiene during consumption</a:t>
            </a:r>
          </a:p>
        </p:txBody>
      </p:sp>
      <p:sp>
        <p:nvSpPr>
          <p:cNvPr id="14" name="Rechteck 13">
            <a:extLst>
              <a:ext uri="{FF2B5EF4-FFF2-40B4-BE49-F238E27FC236}">
                <a16:creationId xmlns:a16="http://schemas.microsoft.com/office/drawing/2014/main" id="{46B4795F-CD72-4D01-B261-1A55EF0BA5CE}"/>
              </a:ext>
            </a:extLst>
          </p:cNvPr>
          <p:cNvSpPr/>
          <p:nvPr/>
        </p:nvSpPr>
        <p:spPr>
          <a:xfrm>
            <a:off x="6288663" y="1444769"/>
            <a:ext cx="2376819" cy="505807"/>
          </a:xfrm>
          <a:prstGeom prst="rect">
            <a:avLst/>
          </a:prstGeom>
          <a:solidFill>
            <a:srgbClr val="FFFFFF">
              <a:alpha val="80000"/>
            </a:srgbClr>
          </a:solidFill>
          <a:ln w="28575">
            <a:noFill/>
            <a:miter lim="800000"/>
            <a:headEnd/>
            <a:tailEnd/>
          </a:ln>
          <a:effectLst>
            <a:softEdge rad="635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08000" tIns="108000" rIns="108000" bIns="108000" numCol="1" anchor="ctr" anchorCtr="0" compatLnSpc="1">
            <a:prstTxWarp prst="textNoShape">
              <a:avLst/>
            </a:prstTxWarp>
          </a:bodyPr>
          <a:lstStyle/>
          <a:p>
            <a:pPr indent="-361950" defTabSz="623888">
              <a:spcBef>
                <a:spcPct val="10000"/>
              </a:spcBef>
              <a:spcAft>
                <a:spcPct val="10000"/>
              </a:spcAft>
              <a:buClr>
                <a:schemeClr val="tx1"/>
              </a:buClr>
              <a:buSzPct val="100000"/>
            </a:pPr>
            <a:r>
              <a:rPr lang="en-US" sz="1600" b="0" dirty="0"/>
              <a:t>Improper milk transport</a:t>
            </a:r>
            <a:endParaRPr lang="en-GB" sz="1600" b="0" dirty="0"/>
          </a:p>
        </p:txBody>
      </p:sp>
    </p:spTree>
    <p:extLst>
      <p:ext uri="{BB962C8B-B14F-4D97-AF65-F5344CB8AC3E}">
        <p14:creationId xmlns:p14="http://schemas.microsoft.com/office/powerpoint/2010/main" val="2473676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839F7D-929A-6EBE-9DDA-346E84975074}"/>
              </a:ext>
            </a:extLst>
          </p:cNvPr>
          <p:cNvSpPr>
            <a:spLocks noGrp="1"/>
          </p:cNvSpPr>
          <p:nvPr>
            <p:ph type="title"/>
          </p:nvPr>
        </p:nvSpPr>
        <p:spPr>
          <a:xfrm>
            <a:off x="533401" y="228600"/>
            <a:ext cx="2586618" cy="698500"/>
          </a:xfrm>
        </p:spPr>
        <p:txBody>
          <a:bodyPr/>
          <a:lstStyle/>
          <a:p>
            <a:r>
              <a:rPr lang="de-DE">
                <a:ea typeface="ＭＳ Ｐゴシック"/>
              </a:rPr>
              <a:t>Beef </a:t>
            </a:r>
            <a:r>
              <a:rPr lang="de-DE" err="1">
                <a:ea typeface="ＭＳ Ｐゴシック"/>
              </a:rPr>
              <a:t>cuts</a:t>
            </a:r>
            <a:endParaRPr lang="de-DE"/>
          </a:p>
        </p:txBody>
      </p:sp>
      <p:grpSp>
        <p:nvGrpSpPr>
          <p:cNvPr id="26" name="Gruppieren 25">
            <a:extLst>
              <a:ext uri="{FF2B5EF4-FFF2-40B4-BE49-F238E27FC236}">
                <a16:creationId xmlns:a16="http://schemas.microsoft.com/office/drawing/2014/main" id="{70060F9C-5539-44C5-BB18-457787AFB623}"/>
              </a:ext>
            </a:extLst>
          </p:cNvPr>
          <p:cNvGrpSpPr/>
          <p:nvPr/>
        </p:nvGrpSpPr>
        <p:grpSpPr>
          <a:xfrm>
            <a:off x="971600" y="905354"/>
            <a:ext cx="6552728" cy="4270052"/>
            <a:chOff x="611560" y="1420244"/>
            <a:chExt cx="6552728" cy="4270052"/>
          </a:xfrm>
        </p:grpSpPr>
        <p:pic>
          <p:nvPicPr>
            <p:cNvPr id="6" name="Grafik 5">
              <a:extLst>
                <a:ext uri="{FF2B5EF4-FFF2-40B4-BE49-F238E27FC236}">
                  <a16:creationId xmlns:a16="http://schemas.microsoft.com/office/drawing/2014/main" id="{AA578BC1-271A-4767-BF60-22633AB7D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1420244"/>
              <a:ext cx="6552728" cy="4270052"/>
            </a:xfrm>
            <a:prstGeom prst="rect">
              <a:avLst/>
            </a:prstGeom>
          </p:spPr>
        </p:pic>
        <p:sp>
          <p:nvSpPr>
            <p:cNvPr id="5" name="Freihandform: Form 4">
              <a:extLst>
                <a:ext uri="{FF2B5EF4-FFF2-40B4-BE49-F238E27FC236}">
                  <a16:creationId xmlns:a16="http://schemas.microsoft.com/office/drawing/2014/main" id="{C1E596EF-6C6B-42E1-A120-2F8FA83D8E6E}"/>
                </a:ext>
              </a:extLst>
            </p:cNvPr>
            <p:cNvSpPr/>
            <p:nvPr/>
          </p:nvSpPr>
          <p:spPr bwMode="auto">
            <a:xfrm>
              <a:off x="1207141" y="2992756"/>
              <a:ext cx="564814" cy="366779"/>
            </a:xfrm>
            <a:custGeom>
              <a:avLst/>
              <a:gdLst>
                <a:gd name="connsiteX0" fmla="*/ 874 w 564814"/>
                <a:gd name="connsiteY0" fmla="*/ 362840 h 366779"/>
                <a:gd name="connsiteX1" fmla="*/ 386767 w 564814"/>
                <a:gd name="connsiteY1" fmla="*/ 18892 h 366779"/>
                <a:gd name="connsiteX2" fmla="*/ 546158 w 564814"/>
                <a:gd name="connsiteY2" fmla="*/ 60837 h 366779"/>
                <a:gd name="connsiteX3" fmla="*/ 504213 w 564814"/>
                <a:gd name="connsiteY3" fmla="*/ 195061 h 366779"/>
                <a:gd name="connsiteX4" fmla="*/ 874 w 564814"/>
                <a:gd name="connsiteY4" fmla="*/ 362840 h 3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814" h="366779">
                  <a:moveTo>
                    <a:pt x="874" y="362840"/>
                  </a:moveTo>
                  <a:cubicBezTo>
                    <a:pt x="-18700" y="333478"/>
                    <a:pt x="295886" y="69226"/>
                    <a:pt x="386767" y="18892"/>
                  </a:cubicBezTo>
                  <a:cubicBezTo>
                    <a:pt x="477648" y="-31442"/>
                    <a:pt x="526584" y="31475"/>
                    <a:pt x="546158" y="60837"/>
                  </a:cubicBezTo>
                  <a:cubicBezTo>
                    <a:pt x="565732" y="90198"/>
                    <a:pt x="589501" y="140533"/>
                    <a:pt x="504213" y="195061"/>
                  </a:cubicBezTo>
                  <a:cubicBezTo>
                    <a:pt x="418925" y="249589"/>
                    <a:pt x="20448" y="392202"/>
                    <a:pt x="874" y="362840"/>
                  </a:cubicBezTo>
                  <a:close/>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7" name="Freihandform: Form 6">
              <a:extLst>
                <a:ext uri="{FF2B5EF4-FFF2-40B4-BE49-F238E27FC236}">
                  <a16:creationId xmlns:a16="http://schemas.microsoft.com/office/drawing/2014/main" id="{42F8E2AD-36A4-47BF-9D4E-84521415A256}"/>
                </a:ext>
              </a:extLst>
            </p:cNvPr>
            <p:cNvSpPr/>
            <p:nvPr/>
          </p:nvSpPr>
          <p:spPr bwMode="auto">
            <a:xfrm rot="21288460">
              <a:off x="2050772" y="2224010"/>
              <a:ext cx="332840" cy="1179296"/>
            </a:xfrm>
            <a:custGeom>
              <a:avLst/>
              <a:gdLst>
                <a:gd name="connsiteX0" fmla="*/ 402806 w 402806"/>
                <a:gd name="connsiteY0" fmla="*/ 0 h 1224792"/>
                <a:gd name="connsiteX1" fmla="*/ 33691 w 402806"/>
                <a:gd name="connsiteY1" fmla="*/ 645952 h 1224792"/>
                <a:gd name="connsiteX2" fmla="*/ 16913 w 402806"/>
                <a:gd name="connsiteY2" fmla="*/ 1224792 h 1224792"/>
                <a:gd name="connsiteX3" fmla="*/ 16913 w 402806"/>
                <a:gd name="connsiteY3" fmla="*/ 1224792 h 1224792"/>
              </a:gdLst>
              <a:ahLst/>
              <a:cxnLst>
                <a:cxn ang="0">
                  <a:pos x="connsiteX0" y="connsiteY0"/>
                </a:cxn>
                <a:cxn ang="0">
                  <a:pos x="connsiteX1" y="connsiteY1"/>
                </a:cxn>
                <a:cxn ang="0">
                  <a:pos x="connsiteX2" y="connsiteY2"/>
                </a:cxn>
                <a:cxn ang="0">
                  <a:pos x="connsiteX3" y="connsiteY3"/>
                </a:cxn>
              </a:cxnLst>
              <a:rect l="l" t="t" r="r" b="b"/>
              <a:pathLst>
                <a:path w="402806" h="1224792">
                  <a:moveTo>
                    <a:pt x="402806" y="0"/>
                  </a:moveTo>
                  <a:cubicBezTo>
                    <a:pt x="250406" y="220910"/>
                    <a:pt x="98006" y="441820"/>
                    <a:pt x="33691" y="645952"/>
                  </a:cubicBezTo>
                  <a:cubicBezTo>
                    <a:pt x="-30624" y="850084"/>
                    <a:pt x="16913" y="1224792"/>
                    <a:pt x="16913" y="1224792"/>
                  </a:cubicBezTo>
                  <a:lnTo>
                    <a:pt x="16913" y="1224792"/>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8" name="Freihandform: Form 7">
              <a:extLst>
                <a:ext uri="{FF2B5EF4-FFF2-40B4-BE49-F238E27FC236}">
                  <a16:creationId xmlns:a16="http://schemas.microsoft.com/office/drawing/2014/main" id="{C5D1DB91-C4A2-4756-A5EB-F7F5ED6AC78F}"/>
                </a:ext>
              </a:extLst>
            </p:cNvPr>
            <p:cNvSpPr/>
            <p:nvPr/>
          </p:nvSpPr>
          <p:spPr bwMode="auto">
            <a:xfrm>
              <a:off x="3154126" y="2088859"/>
              <a:ext cx="402806" cy="2114025"/>
            </a:xfrm>
            <a:custGeom>
              <a:avLst/>
              <a:gdLst>
                <a:gd name="connsiteX0" fmla="*/ 317017 w 577076"/>
                <a:gd name="connsiteY0" fmla="*/ 0 h 2114025"/>
                <a:gd name="connsiteX1" fmla="*/ 6625 w 577076"/>
                <a:gd name="connsiteY1" fmla="*/ 1115735 h 2114025"/>
                <a:gd name="connsiteX2" fmla="*/ 577076 w 577076"/>
                <a:gd name="connsiteY2" fmla="*/ 2114025 h 2114025"/>
                <a:gd name="connsiteX3" fmla="*/ 577076 w 577076"/>
                <a:gd name="connsiteY3" fmla="*/ 2114025 h 2114025"/>
              </a:gdLst>
              <a:ahLst/>
              <a:cxnLst>
                <a:cxn ang="0">
                  <a:pos x="connsiteX0" y="connsiteY0"/>
                </a:cxn>
                <a:cxn ang="0">
                  <a:pos x="connsiteX1" y="connsiteY1"/>
                </a:cxn>
                <a:cxn ang="0">
                  <a:pos x="connsiteX2" y="connsiteY2"/>
                </a:cxn>
                <a:cxn ang="0">
                  <a:pos x="connsiteX3" y="connsiteY3"/>
                </a:cxn>
              </a:cxnLst>
              <a:rect l="l" t="t" r="r" b="b"/>
              <a:pathLst>
                <a:path w="577076" h="2114025">
                  <a:moveTo>
                    <a:pt x="317017" y="0"/>
                  </a:moveTo>
                  <a:cubicBezTo>
                    <a:pt x="140149" y="381699"/>
                    <a:pt x="-36718" y="763398"/>
                    <a:pt x="6625" y="1115735"/>
                  </a:cubicBezTo>
                  <a:cubicBezTo>
                    <a:pt x="49968" y="1468072"/>
                    <a:pt x="577076" y="2114025"/>
                    <a:pt x="577076" y="2114025"/>
                  </a:cubicBezTo>
                  <a:lnTo>
                    <a:pt x="577076" y="2114025"/>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0" name="Freihandform: Form 9">
              <a:extLst>
                <a:ext uri="{FF2B5EF4-FFF2-40B4-BE49-F238E27FC236}">
                  <a16:creationId xmlns:a16="http://schemas.microsoft.com/office/drawing/2014/main" id="{BB40A09A-A2A6-48C1-A753-E44473BF10E5}"/>
                </a:ext>
              </a:extLst>
            </p:cNvPr>
            <p:cNvSpPr/>
            <p:nvPr/>
          </p:nvSpPr>
          <p:spPr bwMode="auto">
            <a:xfrm>
              <a:off x="2312832" y="2181138"/>
              <a:ext cx="254199" cy="1409350"/>
            </a:xfrm>
            <a:custGeom>
              <a:avLst/>
              <a:gdLst>
                <a:gd name="connsiteX0" fmla="*/ 254199 w 254199"/>
                <a:gd name="connsiteY0" fmla="*/ 0 h 1409350"/>
                <a:gd name="connsiteX1" fmla="*/ 36085 w 254199"/>
                <a:gd name="connsiteY1" fmla="*/ 805343 h 1409350"/>
                <a:gd name="connsiteX2" fmla="*/ 2529 w 254199"/>
                <a:gd name="connsiteY2" fmla="*/ 1409350 h 1409350"/>
              </a:gdLst>
              <a:ahLst/>
              <a:cxnLst>
                <a:cxn ang="0">
                  <a:pos x="connsiteX0" y="connsiteY0"/>
                </a:cxn>
                <a:cxn ang="0">
                  <a:pos x="connsiteX1" y="connsiteY1"/>
                </a:cxn>
                <a:cxn ang="0">
                  <a:pos x="connsiteX2" y="connsiteY2"/>
                </a:cxn>
              </a:cxnLst>
              <a:rect l="l" t="t" r="r" b="b"/>
              <a:pathLst>
                <a:path w="254199" h="1409350">
                  <a:moveTo>
                    <a:pt x="254199" y="0"/>
                  </a:moveTo>
                  <a:cubicBezTo>
                    <a:pt x="166114" y="285225"/>
                    <a:pt x="78030" y="570451"/>
                    <a:pt x="36085" y="805343"/>
                  </a:cubicBezTo>
                  <a:cubicBezTo>
                    <a:pt x="-5860" y="1040235"/>
                    <a:pt x="-1666" y="1224792"/>
                    <a:pt x="2529" y="1409350"/>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1" name="Freihandform: Form 10">
              <a:extLst>
                <a:ext uri="{FF2B5EF4-FFF2-40B4-BE49-F238E27FC236}">
                  <a16:creationId xmlns:a16="http://schemas.microsoft.com/office/drawing/2014/main" id="{F9521031-6817-4F4E-9363-4E9F188463E3}"/>
                </a:ext>
              </a:extLst>
            </p:cNvPr>
            <p:cNvSpPr/>
            <p:nvPr/>
          </p:nvSpPr>
          <p:spPr bwMode="auto">
            <a:xfrm>
              <a:off x="4420998" y="2181138"/>
              <a:ext cx="68081" cy="1761688"/>
            </a:xfrm>
            <a:custGeom>
              <a:avLst/>
              <a:gdLst>
                <a:gd name="connsiteX0" fmla="*/ 33556 w 68081"/>
                <a:gd name="connsiteY0" fmla="*/ 0 h 1761688"/>
                <a:gd name="connsiteX1" fmla="*/ 67112 w 68081"/>
                <a:gd name="connsiteY1" fmla="*/ 914400 h 1761688"/>
                <a:gd name="connsiteX2" fmla="*/ 0 w 68081"/>
                <a:gd name="connsiteY2" fmla="*/ 1761688 h 1761688"/>
              </a:gdLst>
              <a:ahLst/>
              <a:cxnLst>
                <a:cxn ang="0">
                  <a:pos x="connsiteX0" y="connsiteY0"/>
                </a:cxn>
                <a:cxn ang="0">
                  <a:pos x="connsiteX1" y="connsiteY1"/>
                </a:cxn>
                <a:cxn ang="0">
                  <a:pos x="connsiteX2" y="connsiteY2"/>
                </a:cxn>
              </a:cxnLst>
              <a:rect l="l" t="t" r="r" b="b"/>
              <a:pathLst>
                <a:path w="68081" h="1761688">
                  <a:moveTo>
                    <a:pt x="33556" y="0"/>
                  </a:moveTo>
                  <a:cubicBezTo>
                    <a:pt x="53130" y="310392"/>
                    <a:pt x="72705" y="620785"/>
                    <a:pt x="67112" y="914400"/>
                  </a:cubicBezTo>
                  <a:cubicBezTo>
                    <a:pt x="61519" y="1208015"/>
                    <a:pt x="30759" y="1484851"/>
                    <a:pt x="0" y="1761688"/>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2" name="Freihandform: Form 11">
              <a:extLst>
                <a:ext uri="{FF2B5EF4-FFF2-40B4-BE49-F238E27FC236}">
                  <a16:creationId xmlns:a16="http://schemas.microsoft.com/office/drawing/2014/main" id="{6E9E0E82-407C-4EA8-ACC2-719E3C21CAC2}"/>
                </a:ext>
              </a:extLst>
            </p:cNvPr>
            <p:cNvSpPr/>
            <p:nvPr/>
          </p:nvSpPr>
          <p:spPr bwMode="auto">
            <a:xfrm>
              <a:off x="2191024" y="3345032"/>
              <a:ext cx="4293666" cy="413236"/>
            </a:xfrm>
            <a:custGeom>
              <a:avLst/>
              <a:gdLst>
                <a:gd name="connsiteX0" fmla="*/ 115948 w 4293666"/>
                <a:gd name="connsiteY0" fmla="*/ 2175 h 413236"/>
                <a:gd name="connsiteX1" fmla="*/ 48837 w 4293666"/>
                <a:gd name="connsiteY1" fmla="*/ 2175 h 413236"/>
                <a:gd name="connsiteX2" fmla="*/ 2271919 w 4293666"/>
                <a:gd name="connsiteY2" fmla="*/ 60898 h 413236"/>
                <a:gd name="connsiteX3" fmla="*/ 3119207 w 4293666"/>
                <a:gd name="connsiteY3" fmla="*/ 161566 h 413236"/>
                <a:gd name="connsiteX4" fmla="*/ 3731604 w 4293666"/>
                <a:gd name="connsiteY4" fmla="*/ 362902 h 413236"/>
                <a:gd name="connsiteX5" fmla="*/ 4293666 w 4293666"/>
                <a:gd name="connsiteY5" fmla="*/ 413236 h 41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3666" h="413236">
                  <a:moveTo>
                    <a:pt x="115948" y="2175"/>
                  </a:moveTo>
                  <a:cubicBezTo>
                    <a:pt x="-97272" y="-2719"/>
                    <a:pt x="48837" y="2175"/>
                    <a:pt x="48837" y="2175"/>
                  </a:cubicBezTo>
                  <a:lnTo>
                    <a:pt x="2271919" y="60898"/>
                  </a:lnTo>
                  <a:cubicBezTo>
                    <a:pt x="2783647" y="87463"/>
                    <a:pt x="2875926" y="111232"/>
                    <a:pt x="3119207" y="161566"/>
                  </a:cubicBezTo>
                  <a:cubicBezTo>
                    <a:pt x="3362488" y="211900"/>
                    <a:pt x="3535861" y="320957"/>
                    <a:pt x="3731604" y="362902"/>
                  </a:cubicBezTo>
                  <a:cubicBezTo>
                    <a:pt x="3927347" y="404847"/>
                    <a:pt x="4110506" y="409041"/>
                    <a:pt x="4293666" y="413236"/>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4" name="Freihandform: Form 13">
              <a:extLst>
                <a:ext uri="{FF2B5EF4-FFF2-40B4-BE49-F238E27FC236}">
                  <a16:creationId xmlns:a16="http://schemas.microsoft.com/office/drawing/2014/main" id="{22D86CDA-F9C5-4D0A-B380-E02C7766DF15}"/>
                </a:ext>
              </a:extLst>
            </p:cNvPr>
            <p:cNvSpPr/>
            <p:nvPr/>
          </p:nvSpPr>
          <p:spPr bwMode="auto">
            <a:xfrm>
              <a:off x="5654180" y="1979802"/>
              <a:ext cx="311270" cy="1770077"/>
            </a:xfrm>
            <a:custGeom>
              <a:avLst/>
              <a:gdLst>
                <a:gd name="connsiteX0" fmla="*/ 0 w 311270"/>
                <a:gd name="connsiteY0" fmla="*/ 1770077 h 1770077"/>
                <a:gd name="connsiteX1" fmla="*/ 243281 w 311270"/>
                <a:gd name="connsiteY1" fmla="*/ 1199626 h 1770077"/>
                <a:gd name="connsiteX2" fmla="*/ 310392 w 311270"/>
                <a:gd name="connsiteY2" fmla="*/ 520117 h 1770077"/>
                <a:gd name="connsiteX3" fmla="*/ 209725 w 311270"/>
                <a:gd name="connsiteY3" fmla="*/ 0 h 1770077"/>
              </a:gdLst>
              <a:ahLst/>
              <a:cxnLst>
                <a:cxn ang="0">
                  <a:pos x="connsiteX0" y="connsiteY0"/>
                </a:cxn>
                <a:cxn ang="0">
                  <a:pos x="connsiteX1" y="connsiteY1"/>
                </a:cxn>
                <a:cxn ang="0">
                  <a:pos x="connsiteX2" y="connsiteY2"/>
                </a:cxn>
                <a:cxn ang="0">
                  <a:pos x="connsiteX3" y="connsiteY3"/>
                </a:cxn>
              </a:cxnLst>
              <a:rect l="l" t="t" r="r" b="b"/>
              <a:pathLst>
                <a:path w="311270" h="1770077">
                  <a:moveTo>
                    <a:pt x="0" y="1770077"/>
                  </a:moveTo>
                  <a:cubicBezTo>
                    <a:pt x="95774" y="1589015"/>
                    <a:pt x="191549" y="1407953"/>
                    <a:pt x="243281" y="1199626"/>
                  </a:cubicBezTo>
                  <a:cubicBezTo>
                    <a:pt x="295013" y="991299"/>
                    <a:pt x="315985" y="720055"/>
                    <a:pt x="310392" y="520117"/>
                  </a:cubicBezTo>
                  <a:cubicBezTo>
                    <a:pt x="304799" y="320179"/>
                    <a:pt x="257262" y="160089"/>
                    <a:pt x="209725" y="0"/>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5" name="Freihandform: Form 14">
              <a:extLst>
                <a:ext uri="{FF2B5EF4-FFF2-40B4-BE49-F238E27FC236}">
                  <a16:creationId xmlns:a16="http://schemas.microsoft.com/office/drawing/2014/main" id="{8BD9C842-9186-40B4-AD6C-F3B169906B85}"/>
                </a:ext>
              </a:extLst>
            </p:cNvPr>
            <p:cNvSpPr/>
            <p:nvPr/>
          </p:nvSpPr>
          <p:spPr bwMode="auto">
            <a:xfrm>
              <a:off x="4655890" y="2256639"/>
              <a:ext cx="1283516" cy="252929"/>
            </a:xfrm>
            <a:custGeom>
              <a:avLst/>
              <a:gdLst>
                <a:gd name="connsiteX0" fmla="*/ 1275127 w 1283516"/>
                <a:gd name="connsiteY0" fmla="*/ 0 h 252929"/>
                <a:gd name="connsiteX1" fmla="*/ 285226 w 1283516"/>
                <a:gd name="connsiteY1" fmla="*/ 58722 h 252929"/>
                <a:gd name="connsiteX2" fmla="*/ 0 w 1283516"/>
                <a:gd name="connsiteY2" fmla="*/ 226502 h 252929"/>
                <a:gd name="connsiteX3" fmla="*/ 285226 w 1283516"/>
                <a:gd name="connsiteY3" fmla="*/ 251669 h 252929"/>
                <a:gd name="connsiteX4" fmla="*/ 1283516 w 1283516"/>
                <a:gd name="connsiteY4" fmla="*/ 218113 h 252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516" h="252929">
                  <a:moveTo>
                    <a:pt x="1275127" y="0"/>
                  </a:moveTo>
                  <a:cubicBezTo>
                    <a:pt x="886437" y="10486"/>
                    <a:pt x="497747" y="20972"/>
                    <a:pt x="285226" y="58722"/>
                  </a:cubicBezTo>
                  <a:cubicBezTo>
                    <a:pt x="72705" y="96472"/>
                    <a:pt x="0" y="194344"/>
                    <a:pt x="0" y="226502"/>
                  </a:cubicBezTo>
                  <a:cubicBezTo>
                    <a:pt x="0" y="258660"/>
                    <a:pt x="71307" y="253067"/>
                    <a:pt x="285226" y="251669"/>
                  </a:cubicBezTo>
                  <a:cubicBezTo>
                    <a:pt x="499145" y="250271"/>
                    <a:pt x="891330" y="234192"/>
                    <a:pt x="1283516" y="218113"/>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6" name="Freihandform: Form 15">
              <a:extLst>
                <a:ext uri="{FF2B5EF4-FFF2-40B4-BE49-F238E27FC236}">
                  <a16:creationId xmlns:a16="http://schemas.microsoft.com/office/drawing/2014/main" id="{79BECB19-DD1B-48D6-92FB-56F86ED911F0}"/>
                </a:ext>
              </a:extLst>
            </p:cNvPr>
            <p:cNvSpPr/>
            <p:nvPr/>
          </p:nvSpPr>
          <p:spPr bwMode="auto">
            <a:xfrm>
              <a:off x="4932727" y="2508308"/>
              <a:ext cx="75501" cy="947956"/>
            </a:xfrm>
            <a:custGeom>
              <a:avLst/>
              <a:gdLst>
                <a:gd name="connsiteX0" fmla="*/ 75501 w 75501"/>
                <a:gd name="connsiteY0" fmla="*/ 0 h 947956"/>
                <a:gd name="connsiteX1" fmla="*/ 0 w 75501"/>
                <a:gd name="connsiteY1" fmla="*/ 947956 h 947956"/>
              </a:gdLst>
              <a:ahLst/>
              <a:cxnLst>
                <a:cxn ang="0">
                  <a:pos x="connsiteX0" y="connsiteY0"/>
                </a:cxn>
                <a:cxn ang="0">
                  <a:pos x="connsiteX1" y="connsiteY1"/>
                </a:cxn>
              </a:cxnLst>
              <a:rect l="l" t="t" r="r" b="b"/>
              <a:pathLst>
                <a:path w="75501" h="947956">
                  <a:moveTo>
                    <a:pt x="75501" y="0"/>
                  </a:moveTo>
                  <a:lnTo>
                    <a:pt x="0" y="947956"/>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7" name="Freihandform: Form 16">
              <a:extLst>
                <a:ext uri="{FF2B5EF4-FFF2-40B4-BE49-F238E27FC236}">
                  <a16:creationId xmlns:a16="http://schemas.microsoft.com/office/drawing/2014/main" id="{B2A22E76-EC42-4C84-809C-854F90C693EB}"/>
                </a:ext>
              </a:extLst>
            </p:cNvPr>
            <p:cNvSpPr/>
            <p:nvPr/>
          </p:nvSpPr>
          <p:spPr bwMode="auto">
            <a:xfrm>
              <a:off x="4999839" y="2114026"/>
              <a:ext cx="8389" cy="192946"/>
            </a:xfrm>
            <a:custGeom>
              <a:avLst/>
              <a:gdLst>
                <a:gd name="connsiteX0" fmla="*/ 8389 w 8389"/>
                <a:gd name="connsiteY0" fmla="*/ 192946 h 192946"/>
                <a:gd name="connsiteX1" fmla="*/ 0 w 8389"/>
                <a:gd name="connsiteY1" fmla="*/ 0 h 192946"/>
              </a:gdLst>
              <a:ahLst/>
              <a:cxnLst>
                <a:cxn ang="0">
                  <a:pos x="connsiteX0" y="connsiteY0"/>
                </a:cxn>
                <a:cxn ang="0">
                  <a:pos x="connsiteX1" y="connsiteY1"/>
                </a:cxn>
              </a:cxnLst>
              <a:rect l="l" t="t" r="r" b="b"/>
              <a:pathLst>
                <a:path w="8389" h="192946">
                  <a:moveTo>
                    <a:pt x="8389" y="192946"/>
                  </a:moveTo>
                  <a:lnTo>
                    <a:pt x="0" y="0"/>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8" name="Freihandform: Form 17">
              <a:extLst>
                <a:ext uri="{FF2B5EF4-FFF2-40B4-BE49-F238E27FC236}">
                  <a16:creationId xmlns:a16="http://schemas.microsoft.com/office/drawing/2014/main" id="{5FF0A9FE-E3A3-4AF9-827A-FAB7D3E4C9A1}"/>
                </a:ext>
              </a:extLst>
            </p:cNvPr>
            <p:cNvSpPr/>
            <p:nvPr/>
          </p:nvSpPr>
          <p:spPr bwMode="auto">
            <a:xfrm>
              <a:off x="4983061" y="2709644"/>
              <a:ext cx="989900" cy="33556"/>
            </a:xfrm>
            <a:custGeom>
              <a:avLst/>
              <a:gdLst>
                <a:gd name="connsiteX0" fmla="*/ 0 w 989900"/>
                <a:gd name="connsiteY0" fmla="*/ 0 h 33556"/>
                <a:gd name="connsiteX1" fmla="*/ 989900 w 989900"/>
                <a:gd name="connsiteY1" fmla="*/ 33556 h 33556"/>
              </a:gdLst>
              <a:ahLst/>
              <a:cxnLst>
                <a:cxn ang="0">
                  <a:pos x="connsiteX0" y="connsiteY0"/>
                </a:cxn>
                <a:cxn ang="0">
                  <a:pos x="connsiteX1" y="connsiteY1"/>
                </a:cxn>
              </a:cxnLst>
              <a:rect l="l" t="t" r="r" b="b"/>
              <a:pathLst>
                <a:path w="989900" h="33556">
                  <a:moveTo>
                    <a:pt x="0" y="0"/>
                  </a:moveTo>
                  <a:lnTo>
                    <a:pt x="989900" y="33556"/>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9" name="Freihandform: Form 18">
              <a:extLst>
                <a:ext uri="{FF2B5EF4-FFF2-40B4-BE49-F238E27FC236}">
                  <a16:creationId xmlns:a16="http://schemas.microsoft.com/office/drawing/2014/main" id="{3305C0B0-265A-477F-9385-888C9886D8F2}"/>
                </a:ext>
              </a:extLst>
            </p:cNvPr>
            <p:cNvSpPr/>
            <p:nvPr/>
          </p:nvSpPr>
          <p:spPr bwMode="auto">
            <a:xfrm>
              <a:off x="6331993" y="2080470"/>
              <a:ext cx="362422" cy="536895"/>
            </a:xfrm>
            <a:custGeom>
              <a:avLst/>
              <a:gdLst>
                <a:gd name="connsiteX0" fmla="*/ 77196 w 362422"/>
                <a:gd name="connsiteY0" fmla="*/ 0 h 536895"/>
                <a:gd name="connsiteX1" fmla="*/ 18473 w 362422"/>
                <a:gd name="connsiteY1" fmla="*/ 251669 h 536895"/>
                <a:gd name="connsiteX2" fmla="*/ 362422 w 362422"/>
                <a:gd name="connsiteY2" fmla="*/ 536895 h 536895"/>
              </a:gdLst>
              <a:ahLst/>
              <a:cxnLst>
                <a:cxn ang="0">
                  <a:pos x="connsiteX0" y="connsiteY0"/>
                </a:cxn>
                <a:cxn ang="0">
                  <a:pos x="connsiteX1" y="connsiteY1"/>
                </a:cxn>
                <a:cxn ang="0">
                  <a:pos x="connsiteX2" y="connsiteY2"/>
                </a:cxn>
              </a:cxnLst>
              <a:rect l="l" t="t" r="r" b="b"/>
              <a:pathLst>
                <a:path w="362422" h="536895">
                  <a:moveTo>
                    <a:pt x="77196" y="0"/>
                  </a:moveTo>
                  <a:cubicBezTo>
                    <a:pt x="24065" y="81093"/>
                    <a:pt x="-29065" y="162187"/>
                    <a:pt x="18473" y="251669"/>
                  </a:cubicBezTo>
                  <a:cubicBezTo>
                    <a:pt x="66011" y="341151"/>
                    <a:pt x="214216" y="439023"/>
                    <a:pt x="362422" y="536895"/>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1" name="Freihandform: Form 20">
              <a:extLst>
                <a:ext uri="{FF2B5EF4-FFF2-40B4-BE49-F238E27FC236}">
                  <a16:creationId xmlns:a16="http://schemas.microsoft.com/office/drawing/2014/main" id="{1517103D-886C-41FF-A6E4-E2F7C3F8A1BC}"/>
                </a:ext>
              </a:extLst>
            </p:cNvPr>
            <p:cNvSpPr/>
            <p:nvPr/>
          </p:nvSpPr>
          <p:spPr bwMode="auto">
            <a:xfrm>
              <a:off x="6719582" y="2541864"/>
              <a:ext cx="142612" cy="100668"/>
            </a:xfrm>
            <a:custGeom>
              <a:avLst/>
              <a:gdLst>
                <a:gd name="connsiteX0" fmla="*/ 142612 w 142612"/>
                <a:gd name="connsiteY0" fmla="*/ 0 h 100668"/>
                <a:gd name="connsiteX1" fmla="*/ 0 w 142612"/>
                <a:gd name="connsiteY1" fmla="*/ 100668 h 100668"/>
              </a:gdLst>
              <a:ahLst/>
              <a:cxnLst>
                <a:cxn ang="0">
                  <a:pos x="connsiteX0" y="connsiteY0"/>
                </a:cxn>
                <a:cxn ang="0">
                  <a:pos x="connsiteX1" y="connsiteY1"/>
                </a:cxn>
              </a:cxnLst>
              <a:rect l="l" t="t" r="r" b="b"/>
              <a:pathLst>
                <a:path w="142612" h="100668">
                  <a:moveTo>
                    <a:pt x="142612" y="0"/>
                  </a:moveTo>
                  <a:lnTo>
                    <a:pt x="0" y="100668"/>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2" name="Freihandform: Form 21">
              <a:extLst>
                <a:ext uri="{FF2B5EF4-FFF2-40B4-BE49-F238E27FC236}">
                  <a16:creationId xmlns:a16="http://schemas.microsoft.com/office/drawing/2014/main" id="{150849AA-E4C1-45BA-B1D3-23DB8E93A6A0}"/>
                </a:ext>
              </a:extLst>
            </p:cNvPr>
            <p:cNvSpPr/>
            <p:nvPr/>
          </p:nvSpPr>
          <p:spPr bwMode="auto">
            <a:xfrm>
              <a:off x="6090407" y="4488110"/>
              <a:ext cx="562063" cy="104419"/>
            </a:xfrm>
            <a:custGeom>
              <a:avLst/>
              <a:gdLst>
                <a:gd name="connsiteX0" fmla="*/ 562063 w 562063"/>
                <a:gd name="connsiteY0" fmla="*/ 0 h 104419"/>
                <a:gd name="connsiteX1" fmla="*/ 327171 w 562063"/>
                <a:gd name="connsiteY1" fmla="*/ 92279 h 104419"/>
                <a:gd name="connsiteX2" fmla="*/ 0 w 562063"/>
                <a:gd name="connsiteY2" fmla="*/ 100668 h 104419"/>
              </a:gdLst>
              <a:ahLst/>
              <a:cxnLst>
                <a:cxn ang="0">
                  <a:pos x="connsiteX0" y="connsiteY0"/>
                </a:cxn>
                <a:cxn ang="0">
                  <a:pos x="connsiteX1" y="connsiteY1"/>
                </a:cxn>
                <a:cxn ang="0">
                  <a:pos x="connsiteX2" y="connsiteY2"/>
                </a:cxn>
              </a:cxnLst>
              <a:rect l="l" t="t" r="r" b="b"/>
              <a:pathLst>
                <a:path w="562063" h="104419">
                  <a:moveTo>
                    <a:pt x="562063" y="0"/>
                  </a:moveTo>
                  <a:cubicBezTo>
                    <a:pt x="491455" y="37750"/>
                    <a:pt x="420848" y="75501"/>
                    <a:pt x="327171" y="92279"/>
                  </a:cubicBezTo>
                  <a:cubicBezTo>
                    <a:pt x="233494" y="109057"/>
                    <a:pt x="116747" y="104862"/>
                    <a:pt x="0" y="100668"/>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3" name="Freihandform: Form 22">
              <a:extLst>
                <a:ext uri="{FF2B5EF4-FFF2-40B4-BE49-F238E27FC236}">
                  <a16:creationId xmlns:a16="http://schemas.microsoft.com/office/drawing/2014/main" id="{8446C118-23C1-4D7C-BF2B-33EB1661DC2D}"/>
                </a:ext>
              </a:extLst>
            </p:cNvPr>
            <p:cNvSpPr/>
            <p:nvPr/>
          </p:nvSpPr>
          <p:spPr bwMode="auto">
            <a:xfrm>
              <a:off x="3045204" y="4773336"/>
              <a:ext cx="461394" cy="0"/>
            </a:xfrm>
            <a:custGeom>
              <a:avLst/>
              <a:gdLst>
                <a:gd name="connsiteX0" fmla="*/ 0 w 461394"/>
                <a:gd name="connsiteY0" fmla="*/ 0 h 0"/>
                <a:gd name="connsiteX1" fmla="*/ 444616 w 461394"/>
                <a:gd name="connsiteY1" fmla="*/ 0 h 0"/>
                <a:gd name="connsiteX2" fmla="*/ 461394 w 461394"/>
                <a:gd name="connsiteY2" fmla="*/ 0 h 0"/>
              </a:gdLst>
              <a:ahLst/>
              <a:cxnLst>
                <a:cxn ang="0">
                  <a:pos x="connsiteX0" y="connsiteY0"/>
                </a:cxn>
                <a:cxn ang="0">
                  <a:pos x="connsiteX1" y="connsiteY1"/>
                </a:cxn>
                <a:cxn ang="0">
                  <a:pos x="connsiteX2" y="connsiteY2"/>
                </a:cxn>
              </a:cxnLst>
              <a:rect l="l" t="t" r="r" b="b"/>
              <a:pathLst>
                <a:path w="461394">
                  <a:moveTo>
                    <a:pt x="0" y="0"/>
                  </a:moveTo>
                  <a:lnTo>
                    <a:pt x="444616" y="0"/>
                  </a:lnTo>
                  <a:lnTo>
                    <a:pt x="461394" y="0"/>
                  </a:ln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4" name="Freihandform: Form 23">
              <a:extLst>
                <a:ext uri="{FF2B5EF4-FFF2-40B4-BE49-F238E27FC236}">
                  <a16:creationId xmlns:a16="http://schemas.microsoft.com/office/drawing/2014/main" id="{7BB8C74F-5437-47C8-A7FF-BB231D3E2706}"/>
                </a:ext>
              </a:extLst>
            </p:cNvPr>
            <p:cNvSpPr/>
            <p:nvPr/>
          </p:nvSpPr>
          <p:spPr bwMode="auto">
            <a:xfrm>
              <a:off x="2759978" y="4160939"/>
              <a:ext cx="796954" cy="75501"/>
            </a:xfrm>
            <a:custGeom>
              <a:avLst/>
              <a:gdLst>
                <a:gd name="connsiteX0" fmla="*/ 796954 w 796954"/>
                <a:gd name="connsiteY0" fmla="*/ 0 h 75501"/>
                <a:gd name="connsiteX1" fmla="*/ 335560 w 796954"/>
                <a:gd name="connsiteY1" fmla="*/ 8389 h 75501"/>
                <a:gd name="connsiteX2" fmla="*/ 0 w 796954"/>
                <a:gd name="connsiteY2" fmla="*/ 75501 h 75501"/>
              </a:gdLst>
              <a:ahLst/>
              <a:cxnLst>
                <a:cxn ang="0">
                  <a:pos x="connsiteX0" y="connsiteY0"/>
                </a:cxn>
                <a:cxn ang="0">
                  <a:pos x="connsiteX1" y="connsiteY1"/>
                </a:cxn>
                <a:cxn ang="0">
                  <a:pos x="connsiteX2" y="connsiteY2"/>
                </a:cxn>
              </a:cxnLst>
              <a:rect l="l" t="t" r="r" b="b"/>
              <a:pathLst>
                <a:path w="796954" h="75501">
                  <a:moveTo>
                    <a:pt x="796954" y="0"/>
                  </a:moveTo>
                  <a:lnTo>
                    <a:pt x="335560" y="8389"/>
                  </a:lnTo>
                  <a:cubicBezTo>
                    <a:pt x="202734" y="20972"/>
                    <a:pt x="101367" y="48236"/>
                    <a:pt x="0" y="75501"/>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5" name="Freihandform: Form 24">
              <a:extLst>
                <a:ext uri="{FF2B5EF4-FFF2-40B4-BE49-F238E27FC236}">
                  <a16:creationId xmlns:a16="http://schemas.microsoft.com/office/drawing/2014/main" id="{935649F0-6090-4D5E-A840-EDA6992DACBD}"/>
                </a:ext>
              </a:extLst>
            </p:cNvPr>
            <p:cNvSpPr/>
            <p:nvPr/>
          </p:nvSpPr>
          <p:spPr bwMode="auto">
            <a:xfrm>
              <a:off x="1690681" y="2624102"/>
              <a:ext cx="440123" cy="488770"/>
            </a:xfrm>
            <a:custGeom>
              <a:avLst/>
              <a:gdLst>
                <a:gd name="connsiteX0" fmla="*/ 440123 w 440123"/>
                <a:gd name="connsiteY0" fmla="*/ 85542 h 488770"/>
                <a:gd name="connsiteX1" fmla="*/ 230398 w 440123"/>
                <a:gd name="connsiteY1" fmla="*/ 1652 h 488770"/>
                <a:gd name="connsiteX2" fmla="*/ 29062 w 440123"/>
                <a:gd name="connsiteY2" fmla="*/ 152654 h 488770"/>
                <a:gd name="connsiteX3" fmla="*/ 20673 w 440123"/>
                <a:gd name="connsiteY3" fmla="*/ 379157 h 488770"/>
                <a:gd name="connsiteX4" fmla="*/ 213620 w 440123"/>
                <a:gd name="connsiteY4" fmla="*/ 488214 h 488770"/>
                <a:gd name="connsiteX5" fmla="*/ 381400 w 440123"/>
                <a:gd name="connsiteY5" fmla="*/ 337212 h 48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0123" h="488770">
                  <a:moveTo>
                    <a:pt x="440123" y="85542"/>
                  </a:moveTo>
                  <a:cubicBezTo>
                    <a:pt x="369515" y="38004"/>
                    <a:pt x="298908" y="-9533"/>
                    <a:pt x="230398" y="1652"/>
                  </a:cubicBezTo>
                  <a:cubicBezTo>
                    <a:pt x="161888" y="12837"/>
                    <a:pt x="64016" y="89737"/>
                    <a:pt x="29062" y="152654"/>
                  </a:cubicBezTo>
                  <a:cubicBezTo>
                    <a:pt x="-5892" y="215571"/>
                    <a:pt x="-10087" y="323230"/>
                    <a:pt x="20673" y="379157"/>
                  </a:cubicBezTo>
                  <a:cubicBezTo>
                    <a:pt x="51433" y="435084"/>
                    <a:pt x="153499" y="495205"/>
                    <a:pt x="213620" y="488214"/>
                  </a:cubicBezTo>
                  <a:cubicBezTo>
                    <a:pt x="273741" y="481223"/>
                    <a:pt x="327570" y="409217"/>
                    <a:pt x="381400" y="337212"/>
                  </a:cubicBezTo>
                </a:path>
              </a:pathLst>
            </a:custGeom>
            <a:noFill/>
            <a:ln w="3810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pSp>
      <p:sp>
        <p:nvSpPr>
          <p:cNvPr id="27" name="Content Placeholder 2">
            <a:extLst>
              <a:ext uri="{FF2B5EF4-FFF2-40B4-BE49-F238E27FC236}">
                <a16:creationId xmlns:a16="http://schemas.microsoft.com/office/drawing/2014/main" id="{545CD24A-2C40-44DD-A559-F8FDFC20D783}"/>
              </a:ext>
            </a:extLst>
          </p:cNvPr>
          <p:cNvSpPr txBox="1">
            <a:spLocks/>
          </p:cNvSpPr>
          <p:nvPr/>
        </p:nvSpPr>
        <p:spPr bwMode="auto">
          <a:xfrm>
            <a:off x="3255267" y="931356"/>
            <a:ext cx="914000"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Chuck</a:t>
            </a:r>
          </a:p>
        </p:txBody>
      </p:sp>
      <p:sp>
        <p:nvSpPr>
          <p:cNvPr id="29" name="Content Placeholder 2">
            <a:extLst>
              <a:ext uri="{FF2B5EF4-FFF2-40B4-BE49-F238E27FC236}">
                <a16:creationId xmlns:a16="http://schemas.microsoft.com/office/drawing/2014/main" id="{F03B3247-2FEC-4909-82D4-1DFDC75B9155}"/>
              </a:ext>
            </a:extLst>
          </p:cNvPr>
          <p:cNvSpPr txBox="1">
            <a:spLocks/>
          </p:cNvSpPr>
          <p:nvPr/>
        </p:nvSpPr>
        <p:spPr bwMode="auto">
          <a:xfrm>
            <a:off x="4174954" y="1102443"/>
            <a:ext cx="721315"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Rib</a:t>
            </a:r>
          </a:p>
        </p:txBody>
      </p:sp>
      <p:sp>
        <p:nvSpPr>
          <p:cNvPr id="30" name="Content Placeholder 2">
            <a:extLst>
              <a:ext uri="{FF2B5EF4-FFF2-40B4-BE49-F238E27FC236}">
                <a16:creationId xmlns:a16="http://schemas.microsoft.com/office/drawing/2014/main" id="{A7FF07A8-3B97-4C49-AD1F-DFD963B1C531}"/>
              </a:ext>
            </a:extLst>
          </p:cNvPr>
          <p:cNvSpPr txBox="1">
            <a:spLocks/>
          </p:cNvSpPr>
          <p:nvPr/>
        </p:nvSpPr>
        <p:spPr bwMode="auto">
          <a:xfrm>
            <a:off x="7416176" y="2333014"/>
            <a:ext cx="96924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Round</a:t>
            </a:r>
          </a:p>
        </p:txBody>
      </p:sp>
      <p:sp>
        <p:nvSpPr>
          <p:cNvPr id="31" name="Content Placeholder 2">
            <a:extLst>
              <a:ext uri="{FF2B5EF4-FFF2-40B4-BE49-F238E27FC236}">
                <a16:creationId xmlns:a16="http://schemas.microsoft.com/office/drawing/2014/main" id="{E8FF8457-6303-491B-A267-A30CF32735DF}"/>
              </a:ext>
            </a:extLst>
          </p:cNvPr>
          <p:cNvSpPr txBox="1">
            <a:spLocks/>
          </p:cNvSpPr>
          <p:nvPr/>
        </p:nvSpPr>
        <p:spPr bwMode="auto">
          <a:xfrm>
            <a:off x="7748366" y="1563167"/>
            <a:ext cx="88932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Ox tail</a:t>
            </a:r>
          </a:p>
        </p:txBody>
      </p:sp>
      <p:sp>
        <p:nvSpPr>
          <p:cNvPr id="32" name="Content Placeholder 2">
            <a:extLst>
              <a:ext uri="{FF2B5EF4-FFF2-40B4-BE49-F238E27FC236}">
                <a16:creationId xmlns:a16="http://schemas.microsoft.com/office/drawing/2014/main" id="{6AA8918D-A33C-4A12-9102-B88BAFBDF740}"/>
              </a:ext>
            </a:extLst>
          </p:cNvPr>
          <p:cNvSpPr txBox="1">
            <a:spLocks/>
          </p:cNvSpPr>
          <p:nvPr/>
        </p:nvSpPr>
        <p:spPr bwMode="auto">
          <a:xfrm>
            <a:off x="4090723" y="3648631"/>
            <a:ext cx="84138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Plate</a:t>
            </a:r>
          </a:p>
        </p:txBody>
      </p:sp>
      <p:sp>
        <p:nvSpPr>
          <p:cNvPr id="33" name="Content Placeholder 2">
            <a:extLst>
              <a:ext uri="{FF2B5EF4-FFF2-40B4-BE49-F238E27FC236}">
                <a16:creationId xmlns:a16="http://schemas.microsoft.com/office/drawing/2014/main" id="{D1B26861-793D-4DC0-AE82-CB0643ADF537}"/>
              </a:ext>
            </a:extLst>
          </p:cNvPr>
          <p:cNvSpPr txBox="1">
            <a:spLocks/>
          </p:cNvSpPr>
          <p:nvPr/>
        </p:nvSpPr>
        <p:spPr bwMode="auto">
          <a:xfrm>
            <a:off x="2419378" y="3797742"/>
            <a:ext cx="88932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Shank</a:t>
            </a:r>
          </a:p>
        </p:txBody>
      </p:sp>
      <p:sp>
        <p:nvSpPr>
          <p:cNvPr id="34" name="Content Placeholder 2">
            <a:extLst>
              <a:ext uri="{FF2B5EF4-FFF2-40B4-BE49-F238E27FC236}">
                <a16:creationId xmlns:a16="http://schemas.microsoft.com/office/drawing/2014/main" id="{8B9C9D80-2C38-43B1-824A-8C9E15023DC2}"/>
              </a:ext>
            </a:extLst>
          </p:cNvPr>
          <p:cNvSpPr txBox="1">
            <a:spLocks/>
          </p:cNvSpPr>
          <p:nvPr/>
        </p:nvSpPr>
        <p:spPr bwMode="auto">
          <a:xfrm>
            <a:off x="1795586" y="3399009"/>
            <a:ext cx="102680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Brisket</a:t>
            </a:r>
          </a:p>
        </p:txBody>
      </p:sp>
      <p:sp>
        <p:nvSpPr>
          <p:cNvPr id="35" name="Content Placeholder 2">
            <a:extLst>
              <a:ext uri="{FF2B5EF4-FFF2-40B4-BE49-F238E27FC236}">
                <a16:creationId xmlns:a16="http://schemas.microsoft.com/office/drawing/2014/main" id="{FCA7AE2E-2C5B-4983-A0FA-A232917D749D}"/>
              </a:ext>
            </a:extLst>
          </p:cNvPr>
          <p:cNvSpPr txBox="1">
            <a:spLocks/>
          </p:cNvSpPr>
          <p:nvPr/>
        </p:nvSpPr>
        <p:spPr bwMode="auto">
          <a:xfrm>
            <a:off x="2553610" y="904925"/>
            <a:ext cx="763415"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Neck</a:t>
            </a:r>
          </a:p>
        </p:txBody>
      </p:sp>
      <p:sp>
        <p:nvSpPr>
          <p:cNvPr id="36" name="Content Placeholder 2">
            <a:extLst>
              <a:ext uri="{FF2B5EF4-FFF2-40B4-BE49-F238E27FC236}">
                <a16:creationId xmlns:a16="http://schemas.microsoft.com/office/drawing/2014/main" id="{8C18F604-2D2A-4DEA-9B5A-C89720785CBA}"/>
              </a:ext>
            </a:extLst>
          </p:cNvPr>
          <p:cNvSpPr txBox="1">
            <a:spLocks/>
          </p:cNvSpPr>
          <p:nvPr/>
        </p:nvSpPr>
        <p:spPr bwMode="auto">
          <a:xfrm>
            <a:off x="386397" y="2728188"/>
            <a:ext cx="956746"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Tongue</a:t>
            </a:r>
          </a:p>
        </p:txBody>
      </p:sp>
      <p:sp>
        <p:nvSpPr>
          <p:cNvPr id="37" name="Content Placeholder 2">
            <a:extLst>
              <a:ext uri="{FF2B5EF4-FFF2-40B4-BE49-F238E27FC236}">
                <a16:creationId xmlns:a16="http://schemas.microsoft.com/office/drawing/2014/main" id="{73E57388-01A2-4027-A2EF-9996EA6D0DAF}"/>
              </a:ext>
            </a:extLst>
          </p:cNvPr>
          <p:cNvSpPr txBox="1">
            <a:spLocks/>
          </p:cNvSpPr>
          <p:nvPr/>
        </p:nvSpPr>
        <p:spPr bwMode="auto">
          <a:xfrm>
            <a:off x="580022" y="1743776"/>
            <a:ext cx="874500"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Head</a:t>
            </a:r>
          </a:p>
        </p:txBody>
      </p:sp>
      <p:sp>
        <p:nvSpPr>
          <p:cNvPr id="38" name="Content Placeholder 2">
            <a:extLst>
              <a:ext uri="{FF2B5EF4-FFF2-40B4-BE49-F238E27FC236}">
                <a16:creationId xmlns:a16="http://schemas.microsoft.com/office/drawing/2014/main" id="{8AFF18B1-BD42-4C26-8465-4E8A2C49B4CD}"/>
              </a:ext>
            </a:extLst>
          </p:cNvPr>
          <p:cNvSpPr txBox="1">
            <a:spLocks/>
          </p:cNvSpPr>
          <p:nvPr/>
        </p:nvSpPr>
        <p:spPr bwMode="auto">
          <a:xfrm>
            <a:off x="5527364" y="3261018"/>
            <a:ext cx="84138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Flank</a:t>
            </a:r>
          </a:p>
        </p:txBody>
      </p:sp>
      <p:sp>
        <p:nvSpPr>
          <p:cNvPr id="39" name="Content Placeholder 2">
            <a:extLst>
              <a:ext uri="{FF2B5EF4-FFF2-40B4-BE49-F238E27FC236}">
                <a16:creationId xmlns:a16="http://schemas.microsoft.com/office/drawing/2014/main" id="{F89919E4-DD29-4E13-9358-F6CEDD7BF0F9}"/>
              </a:ext>
            </a:extLst>
          </p:cNvPr>
          <p:cNvSpPr txBox="1">
            <a:spLocks/>
          </p:cNvSpPr>
          <p:nvPr/>
        </p:nvSpPr>
        <p:spPr bwMode="auto">
          <a:xfrm>
            <a:off x="6230006" y="633310"/>
            <a:ext cx="1442630"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Tenderloin</a:t>
            </a:r>
          </a:p>
        </p:txBody>
      </p:sp>
      <p:sp>
        <p:nvSpPr>
          <p:cNvPr id="40" name="Content Placeholder 2">
            <a:extLst>
              <a:ext uri="{FF2B5EF4-FFF2-40B4-BE49-F238E27FC236}">
                <a16:creationId xmlns:a16="http://schemas.microsoft.com/office/drawing/2014/main" id="{11604410-75C9-4C9F-A479-1274464E3B0E}"/>
              </a:ext>
            </a:extLst>
          </p:cNvPr>
          <p:cNvSpPr txBox="1">
            <a:spLocks/>
          </p:cNvSpPr>
          <p:nvPr/>
        </p:nvSpPr>
        <p:spPr bwMode="auto">
          <a:xfrm>
            <a:off x="7323780" y="1924319"/>
            <a:ext cx="1952868"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dirty="0">
                <a:latin typeface="Arial" charset="0"/>
                <a:ea typeface="+mn-ea"/>
                <a:cs typeface="+mn-cs"/>
              </a:rPr>
              <a:t>Bottom Sirloin</a:t>
            </a:r>
          </a:p>
        </p:txBody>
      </p:sp>
      <p:sp>
        <p:nvSpPr>
          <p:cNvPr id="41" name="Content Placeholder 2">
            <a:extLst>
              <a:ext uri="{FF2B5EF4-FFF2-40B4-BE49-F238E27FC236}">
                <a16:creationId xmlns:a16="http://schemas.microsoft.com/office/drawing/2014/main" id="{FBE3DBD3-C8D2-4EA1-8DD0-CBB7E390B171}"/>
              </a:ext>
            </a:extLst>
          </p:cNvPr>
          <p:cNvSpPr txBox="1">
            <a:spLocks/>
          </p:cNvSpPr>
          <p:nvPr/>
        </p:nvSpPr>
        <p:spPr bwMode="auto">
          <a:xfrm>
            <a:off x="4658271" y="1011287"/>
            <a:ext cx="1230129"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Short loin</a:t>
            </a:r>
          </a:p>
        </p:txBody>
      </p:sp>
      <p:sp>
        <p:nvSpPr>
          <p:cNvPr id="42" name="Content Placeholder 2">
            <a:extLst>
              <a:ext uri="{FF2B5EF4-FFF2-40B4-BE49-F238E27FC236}">
                <a16:creationId xmlns:a16="http://schemas.microsoft.com/office/drawing/2014/main" id="{7A075BD0-9559-4CE4-B447-6177BB56D43D}"/>
              </a:ext>
            </a:extLst>
          </p:cNvPr>
          <p:cNvSpPr txBox="1">
            <a:spLocks/>
          </p:cNvSpPr>
          <p:nvPr/>
        </p:nvSpPr>
        <p:spPr bwMode="auto">
          <a:xfrm>
            <a:off x="7301491" y="3176783"/>
            <a:ext cx="889323"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dirty="0">
                <a:latin typeface="Arial" charset="0"/>
                <a:ea typeface="+mn-ea"/>
                <a:cs typeface="+mn-cs"/>
              </a:rPr>
              <a:t>Shank</a:t>
            </a:r>
          </a:p>
        </p:txBody>
      </p:sp>
      <p:sp>
        <p:nvSpPr>
          <p:cNvPr id="43" name="Content Placeholder 2">
            <a:extLst>
              <a:ext uri="{FF2B5EF4-FFF2-40B4-BE49-F238E27FC236}">
                <a16:creationId xmlns:a16="http://schemas.microsoft.com/office/drawing/2014/main" id="{6F501121-DC5C-4751-9AA2-D6058A025980}"/>
              </a:ext>
            </a:extLst>
          </p:cNvPr>
          <p:cNvSpPr txBox="1">
            <a:spLocks/>
          </p:cNvSpPr>
          <p:nvPr/>
        </p:nvSpPr>
        <p:spPr bwMode="auto">
          <a:xfrm>
            <a:off x="6924363" y="990729"/>
            <a:ext cx="1301622"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Top Sirloin</a:t>
            </a:r>
          </a:p>
        </p:txBody>
      </p:sp>
      <p:sp>
        <p:nvSpPr>
          <p:cNvPr id="45" name="Content Placeholder 2">
            <a:extLst>
              <a:ext uri="{FF2B5EF4-FFF2-40B4-BE49-F238E27FC236}">
                <a16:creationId xmlns:a16="http://schemas.microsoft.com/office/drawing/2014/main" id="{3DFE957F-94F3-48C8-BE5A-C4E2A99FEA63}"/>
              </a:ext>
            </a:extLst>
          </p:cNvPr>
          <p:cNvSpPr txBox="1">
            <a:spLocks/>
          </p:cNvSpPr>
          <p:nvPr/>
        </p:nvSpPr>
        <p:spPr bwMode="auto">
          <a:xfrm>
            <a:off x="5527364" y="579503"/>
            <a:ext cx="1039440"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dirty="0">
                <a:latin typeface="Arial" charset="0"/>
                <a:ea typeface="+mn-ea"/>
                <a:cs typeface="+mn-cs"/>
              </a:rPr>
              <a:t>Sirloin</a:t>
            </a:r>
          </a:p>
        </p:txBody>
      </p:sp>
      <p:cxnSp>
        <p:nvCxnSpPr>
          <p:cNvPr id="48" name="Gerader Verbinder 47">
            <a:extLst>
              <a:ext uri="{FF2B5EF4-FFF2-40B4-BE49-F238E27FC236}">
                <a16:creationId xmlns:a16="http://schemas.microsoft.com/office/drawing/2014/main" id="{41B0AD9C-B03F-4FD1-81C5-DD8C86FAE374}"/>
              </a:ext>
            </a:extLst>
          </p:cNvPr>
          <p:cNvCxnSpPr>
            <a:cxnSpLocks/>
          </p:cNvCxnSpPr>
          <p:nvPr/>
        </p:nvCxnSpPr>
        <p:spPr bwMode="auto">
          <a:xfrm flipV="1">
            <a:off x="4234828" y="1544565"/>
            <a:ext cx="154280" cy="616763"/>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1" name="Gerader Verbinder 50">
            <a:extLst>
              <a:ext uri="{FF2B5EF4-FFF2-40B4-BE49-F238E27FC236}">
                <a16:creationId xmlns:a16="http://schemas.microsoft.com/office/drawing/2014/main" id="{FE318C35-5E00-481C-8A5A-8E8A357E9166}"/>
              </a:ext>
            </a:extLst>
          </p:cNvPr>
          <p:cNvCxnSpPr>
            <a:cxnSpLocks/>
          </p:cNvCxnSpPr>
          <p:nvPr/>
        </p:nvCxnSpPr>
        <p:spPr bwMode="auto">
          <a:xfrm flipV="1">
            <a:off x="5018273" y="1440628"/>
            <a:ext cx="29045" cy="335207"/>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3" name="Gerader Verbinder 52">
            <a:extLst>
              <a:ext uri="{FF2B5EF4-FFF2-40B4-BE49-F238E27FC236}">
                <a16:creationId xmlns:a16="http://schemas.microsoft.com/office/drawing/2014/main" id="{4559B1CD-E3A1-4E23-A02D-B728125E392F}"/>
              </a:ext>
            </a:extLst>
          </p:cNvPr>
          <p:cNvCxnSpPr>
            <a:cxnSpLocks/>
          </p:cNvCxnSpPr>
          <p:nvPr/>
        </p:nvCxnSpPr>
        <p:spPr bwMode="auto">
          <a:xfrm flipV="1">
            <a:off x="5868305" y="998598"/>
            <a:ext cx="47742" cy="657607"/>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5" name="Gerader Verbinder 54">
            <a:extLst>
              <a:ext uri="{FF2B5EF4-FFF2-40B4-BE49-F238E27FC236}">
                <a16:creationId xmlns:a16="http://schemas.microsoft.com/office/drawing/2014/main" id="{95C48C4C-F089-4D50-99B7-765BAC383481}"/>
              </a:ext>
            </a:extLst>
          </p:cNvPr>
          <p:cNvCxnSpPr>
            <a:cxnSpLocks/>
          </p:cNvCxnSpPr>
          <p:nvPr/>
        </p:nvCxnSpPr>
        <p:spPr bwMode="auto">
          <a:xfrm flipV="1">
            <a:off x="6063512" y="1069291"/>
            <a:ext cx="562523" cy="793991"/>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7" name="Gerader Verbinder 56">
            <a:extLst>
              <a:ext uri="{FF2B5EF4-FFF2-40B4-BE49-F238E27FC236}">
                <a16:creationId xmlns:a16="http://schemas.microsoft.com/office/drawing/2014/main" id="{01AA2D14-EDCC-4DA9-A645-A1BBCF32E752}"/>
              </a:ext>
            </a:extLst>
          </p:cNvPr>
          <p:cNvCxnSpPr>
            <a:cxnSpLocks/>
          </p:cNvCxnSpPr>
          <p:nvPr/>
        </p:nvCxnSpPr>
        <p:spPr bwMode="auto">
          <a:xfrm flipV="1">
            <a:off x="6045608" y="1449659"/>
            <a:ext cx="1176626" cy="659553"/>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59" name="Gerader Verbinder 58">
            <a:extLst>
              <a:ext uri="{FF2B5EF4-FFF2-40B4-BE49-F238E27FC236}">
                <a16:creationId xmlns:a16="http://schemas.microsoft.com/office/drawing/2014/main" id="{41049800-CFD4-43FF-8F08-1612C4048B32}"/>
              </a:ext>
            </a:extLst>
          </p:cNvPr>
          <p:cNvCxnSpPr>
            <a:cxnSpLocks/>
          </p:cNvCxnSpPr>
          <p:nvPr/>
        </p:nvCxnSpPr>
        <p:spPr bwMode="auto">
          <a:xfrm flipV="1">
            <a:off x="6045608" y="2211533"/>
            <a:ext cx="1344465" cy="271993"/>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1" name="Gerader Verbinder 60">
            <a:extLst>
              <a:ext uri="{FF2B5EF4-FFF2-40B4-BE49-F238E27FC236}">
                <a16:creationId xmlns:a16="http://schemas.microsoft.com/office/drawing/2014/main" id="{635E8CD5-E318-44AE-8EC5-0B010A3D4A5D}"/>
              </a:ext>
            </a:extLst>
          </p:cNvPr>
          <p:cNvCxnSpPr>
            <a:cxnSpLocks/>
          </p:cNvCxnSpPr>
          <p:nvPr/>
        </p:nvCxnSpPr>
        <p:spPr bwMode="auto">
          <a:xfrm flipV="1">
            <a:off x="6601320" y="2603691"/>
            <a:ext cx="806038" cy="1872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3" name="Gerader Verbinder 62">
            <a:extLst>
              <a:ext uri="{FF2B5EF4-FFF2-40B4-BE49-F238E27FC236}">
                <a16:creationId xmlns:a16="http://schemas.microsoft.com/office/drawing/2014/main" id="{E9F52FF1-F6E7-488D-8651-EA3E767E186B}"/>
              </a:ext>
            </a:extLst>
          </p:cNvPr>
          <p:cNvCxnSpPr>
            <a:cxnSpLocks/>
          </p:cNvCxnSpPr>
          <p:nvPr/>
        </p:nvCxnSpPr>
        <p:spPr bwMode="auto">
          <a:xfrm flipV="1">
            <a:off x="6968379" y="1815280"/>
            <a:ext cx="806038" cy="1872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4" name="Gerader Verbinder 63">
            <a:extLst>
              <a:ext uri="{FF2B5EF4-FFF2-40B4-BE49-F238E27FC236}">
                <a16:creationId xmlns:a16="http://schemas.microsoft.com/office/drawing/2014/main" id="{06D76C1B-DACB-46CC-918F-E5313FD5B1E9}"/>
              </a:ext>
            </a:extLst>
          </p:cNvPr>
          <p:cNvCxnSpPr>
            <a:cxnSpLocks/>
          </p:cNvCxnSpPr>
          <p:nvPr/>
        </p:nvCxnSpPr>
        <p:spPr bwMode="auto">
          <a:xfrm>
            <a:off x="4255252" y="3208111"/>
            <a:ext cx="115612" cy="52000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6" name="Gerader Verbinder 65">
            <a:extLst>
              <a:ext uri="{FF2B5EF4-FFF2-40B4-BE49-F238E27FC236}">
                <a16:creationId xmlns:a16="http://schemas.microsoft.com/office/drawing/2014/main" id="{415CB8A7-E892-4B82-9436-27FBBAF42A26}"/>
              </a:ext>
            </a:extLst>
          </p:cNvPr>
          <p:cNvCxnSpPr>
            <a:cxnSpLocks/>
          </p:cNvCxnSpPr>
          <p:nvPr/>
        </p:nvCxnSpPr>
        <p:spPr bwMode="auto">
          <a:xfrm flipH="1">
            <a:off x="3181206" y="3948764"/>
            <a:ext cx="473255" cy="44830"/>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68" name="Gerader Verbinder 67">
            <a:extLst>
              <a:ext uri="{FF2B5EF4-FFF2-40B4-BE49-F238E27FC236}">
                <a16:creationId xmlns:a16="http://schemas.microsoft.com/office/drawing/2014/main" id="{96844120-05E3-4564-A1DE-B5A8A4643830}"/>
              </a:ext>
            </a:extLst>
          </p:cNvPr>
          <p:cNvCxnSpPr>
            <a:cxnSpLocks/>
          </p:cNvCxnSpPr>
          <p:nvPr/>
        </p:nvCxnSpPr>
        <p:spPr bwMode="auto">
          <a:xfrm flipH="1">
            <a:off x="2672872" y="3316680"/>
            <a:ext cx="556693" cy="298889"/>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0" name="Gerader Verbinder 69">
            <a:extLst>
              <a:ext uri="{FF2B5EF4-FFF2-40B4-BE49-F238E27FC236}">
                <a16:creationId xmlns:a16="http://schemas.microsoft.com/office/drawing/2014/main" id="{109C647D-5541-49FB-9F9B-53D8EB4C63A2}"/>
              </a:ext>
            </a:extLst>
          </p:cNvPr>
          <p:cNvCxnSpPr>
            <a:cxnSpLocks/>
            <a:endCxn id="36" idx="3"/>
          </p:cNvCxnSpPr>
          <p:nvPr/>
        </p:nvCxnSpPr>
        <p:spPr bwMode="auto">
          <a:xfrm flipH="1">
            <a:off x="1343143" y="2624277"/>
            <a:ext cx="622204" cy="355064"/>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2" name="Gerader Verbinder 71">
            <a:extLst>
              <a:ext uri="{FF2B5EF4-FFF2-40B4-BE49-F238E27FC236}">
                <a16:creationId xmlns:a16="http://schemas.microsoft.com/office/drawing/2014/main" id="{C4DEAB71-016D-4B06-962C-2E81A5305BF6}"/>
              </a:ext>
            </a:extLst>
          </p:cNvPr>
          <p:cNvCxnSpPr>
            <a:cxnSpLocks/>
          </p:cNvCxnSpPr>
          <p:nvPr/>
        </p:nvCxnSpPr>
        <p:spPr bwMode="auto">
          <a:xfrm flipH="1">
            <a:off x="1292062" y="1888156"/>
            <a:ext cx="699664" cy="75768"/>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4" name="Gerader Verbinder 73">
            <a:extLst>
              <a:ext uri="{FF2B5EF4-FFF2-40B4-BE49-F238E27FC236}">
                <a16:creationId xmlns:a16="http://schemas.microsoft.com/office/drawing/2014/main" id="{36887693-E9D4-4ADD-BB3F-A80399BB16A8}"/>
              </a:ext>
            </a:extLst>
          </p:cNvPr>
          <p:cNvCxnSpPr>
            <a:cxnSpLocks/>
          </p:cNvCxnSpPr>
          <p:nvPr/>
        </p:nvCxnSpPr>
        <p:spPr bwMode="auto">
          <a:xfrm flipV="1">
            <a:off x="2700364" y="1382562"/>
            <a:ext cx="59670" cy="539776"/>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6" name="Gerader Verbinder 75">
            <a:extLst>
              <a:ext uri="{FF2B5EF4-FFF2-40B4-BE49-F238E27FC236}">
                <a16:creationId xmlns:a16="http://schemas.microsoft.com/office/drawing/2014/main" id="{376F510C-4964-4017-9969-39815658AACE}"/>
              </a:ext>
            </a:extLst>
          </p:cNvPr>
          <p:cNvCxnSpPr>
            <a:cxnSpLocks/>
          </p:cNvCxnSpPr>
          <p:nvPr/>
        </p:nvCxnSpPr>
        <p:spPr bwMode="auto">
          <a:xfrm flipV="1">
            <a:off x="3176346" y="1327972"/>
            <a:ext cx="267330" cy="883560"/>
          </a:xfrm>
          <a:prstGeom prst="line">
            <a:avLst/>
          </a:prstGeom>
          <a:solidFill>
            <a:schemeClr val="accent1"/>
          </a:solidFill>
          <a:ln w="28575" cap="flat" cmpd="sng" algn="ctr">
            <a:solidFill>
              <a:schemeClr val="accent6"/>
            </a:solidFill>
            <a:prstDash val="solid"/>
            <a:round/>
            <a:headEnd type="oval" w="med" len="med"/>
            <a:tailEnd type="none" w="sm" len="sm"/>
          </a:ln>
          <a:effectLst/>
        </p:spPr>
      </p:cxnSp>
      <p:cxnSp>
        <p:nvCxnSpPr>
          <p:cNvPr id="78" name="Gerader Verbinder 77">
            <a:extLst>
              <a:ext uri="{FF2B5EF4-FFF2-40B4-BE49-F238E27FC236}">
                <a16:creationId xmlns:a16="http://schemas.microsoft.com/office/drawing/2014/main" id="{F2E1D6B2-67EB-41B2-8BFA-20CBE353DA72}"/>
              </a:ext>
            </a:extLst>
          </p:cNvPr>
          <p:cNvCxnSpPr>
            <a:cxnSpLocks/>
          </p:cNvCxnSpPr>
          <p:nvPr/>
        </p:nvCxnSpPr>
        <p:spPr bwMode="auto">
          <a:xfrm flipH="1">
            <a:off x="2099806" y="2342968"/>
            <a:ext cx="165493" cy="914654"/>
          </a:xfrm>
          <a:prstGeom prst="line">
            <a:avLst/>
          </a:prstGeom>
          <a:solidFill>
            <a:schemeClr val="accent1"/>
          </a:solidFill>
          <a:ln w="28575" cap="flat" cmpd="sng" algn="ctr">
            <a:solidFill>
              <a:schemeClr val="accent6"/>
            </a:solidFill>
            <a:prstDash val="solid"/>
            <a:round/>
            <a:headEnd type="oval" w="med" len="med"/>
            <a:tailEnd type="none" w="sm" len="sm"/>
          </a:ln>
          <a:effectLst/>
        </p:spPr>
      </p:cxnSp>
      <p:sp>
        <p:nvSpPr>
          <p:cNvPr id="80" name="Content Placeholder 2">
            <a:extLst>
              <a:ext uri="{FF2B5EF4-FFF2-40B4-BE49-F238E27FC236}">
                <a16:creationId xmlns:a16="http://schemas.microsoft.com/office/drawing/2014/main" id="{B3CF4525-1EDC-4AD5-AE22-216F61F4DB6D}"/>
              </a:ext>
            </a:extLst>
          </p:cNvPr>
          <p:cNvSpPr txBox="1">
            <a:spLocks/>
          </p:cNvSpPr>
          <p:nvPr/>
        </p:nvSpPr>
        <p:spPr bwMode="auto">
          <a:xfrm>
            <a:off x="1292062" y="3080089"/>
            <a:ext cx="871930" cy="502305"/>
          </a:xfrm>
          <a:prstGeom prst="rect">
            <a:avLst/>
          </a:prstGeom>
          <a:noFill/>
          <a:ln w="28575">
            <a:noFill/>
            <a:miter lim="800000"/>
            <a:headEnd/>
            <a:tailEnd/>
          </a:ln>
          <a:effectLst>
            <a:softEdge rad="63500"/>
          </a:effectLst>
        </p:spPr>
        <p:txBody>
          <a:bodyPr vert="horz" wrap="square" lIns="108000" tIns="108000" rIns="108000" bIns="108000" numCol="1" anchor="ctr" anchorCtr="0" compatLnSpc="1">
            <a:prstTxWarp prst="textNoShape">
              <a:avLst/>
            </a:prstTxWarp>
          </a:bodyPr>
          <a:lstStyle>
            <a:lvl1pPr marL="361950" indent="-361950" algn="l" defTabSz="623888" rtl="0" eaLnBrk="0" fontAlgn="base" hangingPunct="0">
              <a:spcBef>
                <a:spcPct val="10000"/>
              </a:spcBef>
              <a:spcAft>
                <a:spcPct val="10000"/>
              </a:spcAft>
              <a:buClr>
                <a:schemeClr val="tx1"/>
              </a:buClr>
              <a:buSzPct val="100000"/>
              <a:buFont typeface="Arial Black"/>
              <a:buChar char="›"/>
              <a:defRPr sz="2400" b="1">
                <a:solidFill>
                  <a:schemeClr val="tx1"/>
                </a:solidFill>
                <a:latin typeface="+mn-lt"/>
                <a:ea typeface="ＭＳ Ｐゴシック"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 typeface="Arial Black"/>
              <a:buChar char="›"/>
              <a:defRPr sz="2000" b="1">
                <a:solidFill>
                  <a:schemeClr val="tx1"/>
                </a:solidFill>
                <a:latin typeface="+mn-lt"/>
                <a:ea typeface="ＭＳ Ｐゴシック" charset="-128"/>
              </a:defRPr>
            </a:lvl2pPr>
            <a:lvl3pPr marL="981075" indent="-28575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3pPr>
            <a:lvl4pPr marL="1238250" indent="-244475"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4pPr>
            <a:lvl5pPr marL="1487488" indent="-228600" algn="l" defTabSz="623888" rtl="0" eaLnBrk="0" fontAlgn="base" hangingPunct="0">
              <a:spcBef>
                <a:spcPct val="10000"/>
              </a:spcBef>
              <a:spcAft>
                <a:spcPct val="10000"/>
              </a:spcAft>
              <a:buClr>
                <a:schemeClr val="tx1"/>
              </a:buClr>
              <a:buSzPct val="100000"/>
              <a:buFont typeface="Arial Black"/>
              <a:buChar char="›"/>
              <a:defRPr b="1">
                <a:solidFill>
                  <a:schemeClr val="tx1"/>
                </a:solidFill>
                <a:latin typeface="+mn-lt"/>
                <a:ea typeface="ＭＳ Ｐゴシック" charset="-128"/>
              </a:defRPr>
            </a:lvl5pPr>
            <a:lvl6pPr marL="19446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6pPr>
            <a:lvl7pPr marL="24018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7pPr>
            <a:lvl8pPr marL="28590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8pPr>
            <a:lvl9pPr marL="3316288" indent="-228600" algn="l" defTabSz="623888" rtl="0" eaLnBrk="0" fontAlgn="base" hangingPunct="0">
              <a:spcBef>
                <a:spcPct val="10000"/>
              </a:spcBef>
              <a:spcAft>
                <a:spcPct val="10000"/>
              </a:spcAft>
              <a:buClr>
                <a:schemeClr val="tx1"/>
              </a:buClr>
              <a:buFont typeface="Arial" charset="0"/>
              <a:buBlip>
                <a:blip r:embed="rId3"/>
              </a:buBlip>
              <a:defRPr b="1">
                <a:solidFill>
                  <a:schemeClr val="tx1"/>
                </a:solidFill>
                <a:latin typeface="+mn-lt"/>
                <a:ea typeface="ＭＳ Ｐゴシック" charset="-128"/>
              </a:defRPr>
            </a:lvl9pPr>
          </a:lstStyle>
          <a:p>
            <a:pPr marL="0" indent="0">
              <a:buFont typeface="Arial Black"/>
              <a:buNone/>
            </a:pPr>
            <a:r>
              <a:rPr lang="en-US" sz="1600" b="0" kern="1200">
                <a:latin typeface="Arial" charset="0"/>
                <a:ea typeface="+mn-ea"/>
                <a:cs typeface="+mn-cs"/>
              </a:rPr>
              <a:t>Cheek</a:t>
            </a:r>
          </a:p>
        </p:txBody>
      </p:sp>
      <p:sp>
        <p:nvSpPr>
          <p:cNvPr id="56" name="Rechteck 6">
            <a:extLst>
              <a:ext uri="{FF2B5EF4-FFF2-40B4-BE49-F238E27FC236}">
                <a16:creationId xmlns:a16="http://schemas.microsoft.com/office/drawing/2014/main" id="{75597D01-AB28-4989-87B7-F986E0745E36}"/>
              </a:ext>
            </a:extLst>
          </p:cNvPr>
          <p:cNvSpPr/>
          <p:nvPr/>
        </p:nvSpPr>
        <p:spPr>
          <a:xfrm>
            <a:off x="681414" y="5071204"/>
            <a:ext cx="7660000" cy="907079"/>
          </a:xfrm>
          <a:prstGeom prst="rect">
            <a:avLst/>
          </a:prstGeom>
          <a:noFill/>
          <a:ln w="28575">
            <a:noFill/>
            <a:miter lim="800000"/>
            <a:headEnd/>
            <a:tailEnd/>
          </a:ln>
          <a:effectLst>
            <a:softEdge rad="63500"/>
          </a:effectLst>
        </p:spPr>
        <p:txBody>
          <a:bodyPr vert="horz" wrap="square" lIns="180000" tIns="180000" rIns="180000" bIns="180000" numCol="1" spcCol="180000" anchor="ctr" anchorCtr="0" compatLnSpc="1">
            <a:prstTxWarp prst="textNoShape">
              <a:avLst/>
            </a:prstTxWarp>
          </a:bodyPr>
          <a:lstStyle/>
          <a:p>
            <a:r>
              <a:rPr lang="en-GB" sz="1400" b="0" dirty="0"/>
              <a:t>The various cuts differ in their tenderness, flavour, juiciness, texture and colour. This can be reflected in price differences. Depending on the cooking culture, certain cuts are better suited to different cooking methods. </a:t>
            </a:r>
          </a:p>
        </p:txBody>
      </p:sp>
    </p:spTree>
    <p:extLst>
      <p:ext uri="{BB962C8B-B14F-4D97-AF65-F5344CB8AC3E}">
        <p14:creationId xmlns:p14="http://schemas.microsoft.com/office/powerpoint/2010/main" val="24657968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2F8548-1A68-1099-62BC-A8D4951DF7CA}"/>
              </a:ext>
            </a:extLst>
          </p:cNvPr>
          <p:cNvSpPr>
            <a:spLocks noGrp="1"/>
          </p:cNvSpPr>
          <p:nvPr>
            <p:ph type="title"/>
          </p:nvPr>
        </p:nvSpPr>
        <p:spPr>
          <a:xfrm>
            <a:off x="533400" y="2283431"/>
            <a:ext cx="8251825" cy="698500"/>
          </a:xfrm>
        </p:spPr>
        <p:txBody>
          <a:bodyPr/>
          <a:lstStyle/>
          <a:p>
            <a:r>
              <a:rPr lang="de-DE">
                <a:ea typeface="ＭＳ Ｐゴシック"/>
              </a:rPr>
              <a:t>Chapter 12 – Economics and </a:t>
            </a:r>
            <a:r>
              <a:rPr lang="de-DE" err="1">
                <a:ea typeface="ＭＳ Ｐゴシック"/>
              </a:rPr>
              <a:t>Certification</a:t>
            </a:r>
            <a:endParaRPr lang="de-DE"/>
          </a:p>
        </p:txBody>
      </p:sp>
    </p:spTree>
    <p:extLst>
      <p:ext uri="{BB962C8B-B14F-4D97-AF65-F5344CB8AC3E}">
        <p14:creationId xmlns:p14="http://schemas.microsoft.com/office/powerpoint/2010/main" val="11187491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DACA-3520-8FA0-586B-1C5A9615DF7F}"/>
              </a:ext>
            </a:extLst>
          </p:cNvPr>
          <p:cNvSpPr>
            <a:spLocks noGrp="1"/>
          </p:cNvSpPr>
          <p:nvPr>
            <p:ph type="title"/>
          </p:nvPr>
        </p:nvSpPr>
        <p:spPr/>
        <p:txBody>
          <a:bodyPr/>
          <a:lstStyle/>
          <a:p>
            <a:r>
              <a:rPr lang="de-DE" err="1">
                <a:ea typeface="ＭＳ Ｐゴシック"/>
                <a:cs typeface="Arial"/>
              </a:rPr>
              <a:t>Pricing</a:t>
            </a:r>
            <a:r>
              <a:rPr lang="de-DE">
                <a:ea typeface="ＭＳ Ｐゴシック"/>
                <a:cs typeface="Arial"/>
              </a:rPr>
              <a:t> </a:t>
            </a:r>
            <a:r>
              <a:rPr lang="de-DE" err="1">
                <a:ea typeface="ＭＳ Ｐゴシック"/>
                <a:cs typeface="Arial"/>
              </a:rPr>
              <a:t>of</a:t>
            </a:r>
            <a:r>
              <a:rPr lang="de-DE">
                <a:ea typeface="ＭＳ Ｐゴシック"/>
                <a:cs typeface="Arial"/>
              </a:rPr>
              <a:t> </a:t>
            </a:r>
            <a:r>
              <a:rPr lang="de-DE" err="1">
                <a:ea typeface="ＭＳ Ｐゴシック"/>
                <a:cs typeface="Arial"/>
              </a:rPr>
              <a:t>cattle</a:t>
            </a:r>
            <a:r>
              <a:rPr lang="de-DE">
                <a:ea typeface="ＭＳ Ｐゴシック"/>
                <a:cs typeface="Arial"/>
              </a:rPr>
              <a:t> at </a:t>
            </a:r>
            <a:r>
              <a:rPr lang="de-DE" err="1">
                <a:ea typeface="ＭＳ Ｐゴシック"/>
                <a:cs typeface="Arial"/>
              </a:rPr>
              <a:t>the</a:t>
            </a:r>
            <a:r>
              <a:rPr lang="de-DE">
                <a:ea typeface="ＭＳ Ｐゴシック"/>
                <a:cs typeface="Arial"/>
              </a:rPr>
              <a:t> </a:t>
            </a:r>
            <a:r>
              <a:rPr lang="de-DE" err="1">
                <a:ea typeface="ＭＳ Ｐゴシック"/>
                <a:cs typeface="Arial"/>
              </a:rPr>
              <a:t>market</a:t>
            </a:r>
            <a:endParaRPr lang="de-DE">
              <a:ea typeface="ＭＳ Ｐゴシック"/>
            </a:endParaRPr>
          </a:p>
        </p:txBody>
      </p:sp>
      <p:pic>
        <p:nvPicPr>
          <p:cNvPr id="6" name="Content Placeholder 5">
            <a:extLst>
              <a:ext uri="{FF2B5EF4-FFF2-40B4-BE49-F238E27FC236}">
                <a16:creationId xmlns:a16="http://schemas.microsoft.com/office/drawing/2014/main" id="{59CBE7E9-10A6-4371-A103-B1A45B11BEEC}"/>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75511" y="1283147"/>
            <a:ext cx="8251825" cy="3713322"/>
          </a:xfrm>
        </p:spPr>
      </p:pic>
      <p:sp>
        <p:nvSpPr>
          <p:cNvPr id="7" name="TextBox 6">
            <a:extLst>
              <a:ext uri="{FF2B5EF4-FFF2-40B4-BE49-F238E27FC236}">
                <a16:creationId xmlns:a16="http://schemas.microsoft.com/office/drawing/2014/main" id="{DE4CF988-266A-46DC-A443-2E770EC1FC9C}"/>
              </a:ext>
            </a:extLst>
          </p:cNvPr>
          <p:cNvSpPr txBox="1"/>
          <p:nvPr/>
        </p:nvSpPr>
        <p:spPr>
          <a:xfrm>
            <a:off x="270405" y="5281130"/>
            <a:ext cx="8603189" cy="307777"/>
          </a:xfrm>
          <a:prstGeom prst="rect">
            <a:avLst/>
          </a:prstGeom>
          <a:noFill/>
        </p:spPr>
        <p:txBody>
          <a:bodyPr wrap="none" rtlCol="0">
            <a:spAutoFit/>
          </a:bodyPr>
          <a:lstStyle/>
          <a:p>
            <a:r>
              <a:rPr lang="en-US" sz="1400" b="0"/>
              <a:t>Young, blocky and castrated bulls are preferred and achieve a good price at the livestock market in Kenya.</a:t>
            </a:r>
          </a:p>
        </p:txBody>
      </p:sp>
      <p:sp>
        <p:nvSpPr>
          <p:cNvPr id="8" name="TextBox 7">
            <a:extLst>
              <a:ext uri="{FF2B5EF4-FFF2-40B4-BE49-F238E27FC236}">
                <a16:creationId xmlns:a16="http://schemas.microsoft.com/office/drawing/2014/main" id="{615A9040-FB05-4ABC-9780-D076B43433A3}"/>
              </a:ext>
            </a:extLst>
          </p:cNvPr>
          <p:cNvSpPr txBox="1"/>
          <p:nvPr/>
        </p:nvSpPr>
        <p:spPr>
          <a:xfrm>
            <a:off x="7308304" y="4996469"/>
            <a:ext cx="1345240" cy="261610"/>
          </a:xfrm>
          <a:prstGeom prst="rect">
            <a:avLst/>
          </a:prstGeom>
          <a:noFill/>
        </p:spPr>
        <p:txBody>
          <a:bodyPr wrap="none" rtlCol="0">
            <a:spAutoFit/>
          </a:bodyPr>
          <a:lstStyle/>
          <a:p>
            <a:r>
              <a:rPr lang="en-US" sz="1100" b="0"/>
              <a:t>Photo: Oscar Silali</a:t>
            </a:r>
          </a:p>
        </p:txBody>
      </p:sp>
    </p:spTree>
    <p:extLst>
      <p:ext uri="{BB962C8B-B14F-4D97-AF65-F5344CB8AC3E}">
        <p14:creationId xmlns:p14="http://schemas.microsoft.com/office/powerpoint/2010/main" val="16952119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3DACA-3520-8FA0-586B-1C5A9615DF7F}"/>
              </a:ext>
            </a:extLst>
          </p:cNvPr>
          <p:cNvSpPr>
            <a:spLocks noGrp="1"/>
          </p:cNvSpPr>
          <p:nvPr>
            <p:ph type="title"/>
          </p:nvPr>
        </p:nvSpPr>
        <p:spPr/>
        <p:txBody>
          <a:bodyPr/>
          <a:lstStyle/>
          <a:p>
            <a:r>
              <a:rPr lang="de-DE" err="1">
                <a:ea typeface="ＭＳ Ｐゴシック"/>
                <a:cs typeface="Arial"/>
              </a:rPr>
              <a:t>Selling</a:t>
            </a:r>
            <a:r>
              <a:rPr lang="de-DE">
                <a:ea typeface="ＭＳ Ｐゴシック"/>
                <a:cs typeface="Arial"/>
              </a:rPr>
              <a:t> livestock</a:t>
            </a:r>
            <a:endParaRPr lang="de-DE">
              <a:ea typeface="ＭＳ Ｐゴシック"/>
            </a:endParaRPr>
          </a:p>
        </p:txBody>
      </p:sp>
      <p:sp>
        <p:nvSpPr>
          <p:cNvPr id="7" name="TextBox 6">
            <a:extLst>
              <a:ext uri="{FF2B5EF4-FFF2-40B4-BE49-F238E27FC236}">
                <a16:creationId xmlns:a16="http://schemas.microsoft.com/office/drawing/2014/main" id="{DE4CF988-266A-46DC-A443-2E770EC1FC9C}"/>
              </a:ext>
            </a:extLst>
          </p:cNvPr>
          <p:cNvSpPr txBox="1"/>
          <p:nvPr/>
        </p:nvSpPr>
        <p:spPr>
          <a:xfrm>
            <a:off x="270405" y="5010927"/>
            <a:ext cx="5097357" cy="307777"/>
          </a:xfrm>
          <a:prstGeom prst="rect">
            <a:avLst/>
          </a:prstGeom>
          <a:noFill/>
        </p:spPr>
        <p:txBody>
          <a:bodyPr wrap="none" rtlCol="0">
            <a:spAutoFit/>
          </a:bodyPr>
          <a:lstStyle/>
          <a:p>
            <a:r>
              <a:rPr lang="en-US" sz="1400" b="0"/>
              <a:t>Cattle lined up in a pastoral market in </a:t>
            </a:r>
            <a:r>
              <a:rPr lang="en-US" sz="1400" b="0" err="1"/>
              <a:t>Kajiado</a:t>
            </a:r>
            <a:r>
              <a:rPr lang="en-US" sz="1400" b="0"/>
              <a:t> County, Kenya. </a:t>
            </a:r>
          </a:p>
        </p:txBody>
      </p:sp>
      <p:sp>
        <p:nvSpPr>
          <p:cNvPr id="8" name="TextBox 7">
            <a:extLst>
              <a:ext uri="{FF2B5EF4-FFF2-40B4-BE49-F238E27FC236}">
                <a16:creationId xmlns:a16="http://schemas.microsoft.com/office/drawing/2014/main" id="{615A9040-FB05-4ABC-9780-D076B43433A3}"/>
              </a:ext>
            </a:extLst>
          </p:cNvPr>
          <p:cNvSpPr txBox="1"/>
          <p:nvPr/>
        </p:nvSpPr>
        <p:spPr>
          <a:xfrm>
            <a:off x="7528355" y="4998761"/>
            <a:ext cx="1345240" cy="261610"/>
          </a:xfrm>
          <a:prstGeom prst="rect">
            <a:avLst/>
          </a:prstGeom>
          <a:noFill/>
        </p:spPr>
        <p:txBody>
          <a:bodyPr wrap="none" rtlCol="0">
            <a:spAutoFit/>
          </a:bodyPr>
          <a:lstStyle/>
          <a:p>
            <a:r>
              <a:rPr lang="en-US" sz="1100" b="0"/>
              <a:t>Photo: Oscar Silali</a:t>
            </a:r>
          </a:p>
        </p:txBody>
      </p:sp>
      <p:pic>
        <p:nvPicPr>
          <p:cNvPr id="4" name="Picture 3">
            <a:extLst>
              <a:ext uri="{FF2B5EF4-FFF2-40B4-BE49-F238E27FC236}">
                <a16:creationId xmlns:a16="http://schemas.microsoft.com/office/drawing/2014/main" id="{445103BF-C76C-49BF-887C-E1B425EF32B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3528" y="1166338"/>
            <a:ext cx="8461698" cy="3807764"/>
          </a:xfrm>
          <a:prstGeom prst="rect">
            <a:avLst/>
          </a:prstGeom>
        </p:spPr>
      </p:pic>
    </p:spTree>
    <p:extLst>
      <p:ext uri="{BB962C8B-B14F-4D97-AF65-F5344CB8AC3E}">
        <p14:creationId xmlns:p14="http://schemas.microsoft.com/office/powerpoint/2010/main" val="3279269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9DDF39-83A9-0E28-6456-F6C08EECCB12}"/>
              </a:ext>
            </a:extLst>
          </p:cNvPr>
          <p:cNvSpPr>
            <a:spLocks noGrp="1"/>
          </p:cNvSpPr>
          <p:nvPr>
            <p:ph type="title"/>
          </p:nvPr>
        </p:nvSpPr>
        <p:spPr/>
        <p:txBody>
          <a:bodyPr/>
          <a:lstStyle/>
          <a:p>
            <a:r>
              <a:rPr lang="de-DE" err="1">
                <a:ea typeface="ＭＳ Ｐゴシック"/>
              </a:rPr>
              <a:t>Calculation</a:t>
            </a:r>
            <a:r>
              <a:rPr lang="de-DE">
                <a:ea typeface="ＭＳ Ｐゴシック"/>
              </a:rPr>
              <a:t> </a:t>
            </a:r>
            <a:r>
              <a:rPr lang="de-DE" err="1">
                <a:ea typeface="ＭＳ Ｐゴシック"/>
              </a:rPr>
              <a:t>of</a:t>
            </a:r>
            <a:r>
              <a:rPr lang="de-DE">
                <a:ea typeface="ＭＳ Ｐゴシック"/>
              </a:rPr>
              <a:t> </a:t>
            </a:r>
            <a:r>
              <a:rPr lang="de-DE" err="1">
                <a:ea typeface="ＭＳ Ｐゴシック"/>
              </a:rPr>
              <a:t>profit</a:t>
            </a:r>
            <a:endParaRPr lang="de-DE"/>
          </a:p>
        </p:txBody>
      </p:sp>
      <p:sp>
        <p:nvSpPr>
          <p:cNvPr id="6" name="Textfeld 5">
            <a:extLst>
              <a:ext uri="{FF2B5EF4-FFF2-40B4-BE49-F238E27FC236}">
                <a16:creationId xmlns:a16="http://schemas.microsoft.com/office/drawing/2014/main" id="{52DAF791-35BB-7267-BAFA-7FF768BF8072}"/>
              </a:ext>
            </a:extLst>
          </p:cNvPr>
          <p:cNvSpPr txBox="1"/>
          <p:nvPr/>
        </p:nvSpPr>
        <p:spPr>
          <a:xfrm>
            <a:off x="5508104" y="4438566"/>
            <a:ext cx="2997073" cy="1200329"/>
          </a:xfrm>
          <a:prstGeom prst="rect">
            <a:avLst/>
          </a:prstGeom>
          <a:solidFill>
            <a:schemeClr val="accent6">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err="1"/>
              <a:t>Expenses</a:t>
            </a:r>
            <a:endParaRPr lang="de-DE" sz="1600"/>
          </a:p>
          <a:p>
            <a:pPr marL="285750" indent="-285750" algn="l">
              <a:buFont typeface="Arial" panose="020B0604020202020204" pitchFamily="34" charset="0"/>
              <a:buChar char="•"/>
            </a:pPr>
            <a:r>
              <a:rPr lang="de-DE" sz="1400"/>
              <a:t>Fixed </a:t>
            </a:r>
            <a:r>
              <a:rPr lang="de-DE" sz="1400" err="1"/>
              <a:t>costs</a:t>
            </a:r>
            <a:r>
              <a:rPr lang="de-DE" sz="1400" b="0"/>
              <a:t>: </a:t>
            </a:r>
            <a:r>
              <a:rPr lang="de-DE" sz="1400" b="0" err="1"/>
              <a:t>shed</a:t>
            </a:r>
            <a:r>
              <a:rPr lang="de-DE" sz="1400" b="0"/>
              <a:t> </a:t>
            </a:r>
            <a:r>
              <a:rPr lang="de-DE" sz="1400" b="0" err="1"/>
              <a:t>for</a:t>
            </a:r>
            <a:r>
              <a:rPr lang="de-DE" sz="1400" b="0"/>
              <a:t> </a:t>
            </a:r>
            <a:r>
              <a:rPr lang="de-DE" sz="1400" b="0" err="1"/>
              <a:t>feed</a:t>
            </a:r>
            <a:r>
              <a:rPr lang="de-DE" sz="1400" b="0"/>
              <a:t> </a:t>
            </a:r>
            <a:r>
              <a:rPr lang="de-DE" sz="1400" b="0" err="1"/>
              <a:t>storage</a:t>
            </a:r>
            <a:r>
              <a:rPr lang="de-DE" sz="1400" b="0"/>
              <a:t>, </a:t>
            </a:r>
            <a:r>
              <a:rPr lang="de-DE" sz="1400" b="0" err="1"/>
              <a:t>milking</a:t>
            </a:r>
            <a:r>
              <a:rPr lang="de-DE" sz="1400" b="0"/>
              <a:t> </a:t>
            </a:r>
            <a:r>
              <a:rPr lang="de-DE" sz="1400" b="0" err="1"/>
              <a:t>equipment</a:t>
            </a:r>
            <a:r>
              <a:rPr lang="de-DE" sz="1400" b="0"/>
              <a:t>, etc.</a:t>
            </a:r>
          </a:p>
          <a:p>
            <a:pPr marL="285750" indent="-285750" algn="l">
              <a:buFont typeface="Arial" panose="020B0604020202020204" pitchFamily="34" charset="0"/>
              <a:buChar char="•"/>
            </a:pPr>
            <a:r>
              <a:rPr lang="de-DE" sz="1400"/>
              <a:t>Variable </a:t>
            </a:r>
            <a:r>
              <a:rPr lang="de-DE" sz="1400" err="1"/>
              <a:t>costs</a:t>
            </a:r>
            <a:r>
              <a:rPr lang="de-DE" sz="1400"/>
              <a:t>: </a:t>
            </a:r>
            <a:r>
              <a:rPr lang="de-DE" sz="1400" b="0" err="1"/>
              <a:t>medication</a:t>
            </a:r>
            <a:r>
              <a:rPr lang="de-DE" sz="1400" b="0"/>
              <a:t>, </a:t>
            </a:r>
            <a:r>
              <a:rPr lang="de-DE" sz="1400" b="0" err="1"/>
              <a:t>vaccines</a:t>
            </a:r>
            <a:r>
              <a:rPr lang="de-DE" sz="1400" b="0"/>
              <a:t>, </a:t>
            </a:r>
            <a:r>
              <a:rPr lang="de-DE" sz="1400" b="0" err="1"/>
              <a:t>feedstuff</a:t>
            </a:r>
            <a:r>
              <a:rPr lang="de-DE" sz="1400" b="0"/>
              <a:t>, etc.</a:t>
            </a:r>
          </a:p>
        </p:txBody>
      </p:sp>
      <p:sp>
        <p:nvSpPr>
          <p:cNvPr id="7" name="Textfeld 5">
            <a:extLst>
              <a:ext uri="{FF2B5EF4-FFF2-40B4-BE49-F238E27FC236}">
                <a16:creationId xmlns:a16="http://schemas.microsoft.com/office/drawing/2014/main" id="{EE481411-2068-4541-A8A2-65DD9FEF069D}"/>
              </a:ext>
            </a:extLst>
          </p:cNvPr>
          <p:cNvSpPr txBox="1"/>
          <p:nvPr/>
        </p:nvSpPr>
        <p:spPr>
          <a:xfrm>
            <a:off x="534275" y="1557274"/>
            <a:ext cx="2180559" cy="1215717"/>
          </a:xfrm>
          <a:prstGeom prst="rect">
            <a:avLst/>
          </a:prstGeom>
          <a:solidFill>
            <a:schemeClr val="accent6">
              <a:lumMod val="20000"/>
              <a:lumOff val="80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de-DE" sz="1600" err="1"/>
              <a:t>Revenues</a:t>
            </a:r>
            <a:endParaRPr lang="de-DE" sz="1600"/>
          </a:p>
          <a:p>
            <a:pPr marL="285750" indent="-285750">
              <a:spcAft>
                <a:spcPts val="600"/>
              </a:spcAft>
              <a:buFont typeface="Arial" panose="020B0604020202020204" pitchFamily="34" charset="0"/>
              <a:buChar char="•"/>
            </a:pPr>
            <a:r>
              <a:rPr lang="de-DE" sz="1400" b="0"/>
              <a:t>Sales </a:t>
            </a:r>
            <a:r>
              <a:rPr lang="de-DE" sz="1400" b="0" err="1"/>
              <a:t>of</a:t>
            </a:r>
            <a:r>
              <a:rPr lang="de-DE" sz="1400" b="0"/>
              <a:t> live </a:t>
            </a:r>
            <a:r>
              <a:rPr lang="de-DE" sz="1400" b="0" err="1"/>
              <a:t>animals</a:t>
            </a:r>
            <a:endParaRPr lang="de-DE" sz="1400" b="0"/>
          </a:p>
          <a:p>
            <a:pPr marL="285750" indent="-285750">
              <a:spcAft>
                <a:spcPts val="600"/>
              </a:spcAft>
              <a:buFont typeface="Arial" panose="020B0604020202020204" pitchFamily="34" charset="0"/>
              <a:buChar char="•"/>
            </a:pPr>
            <a:r>
              <a:rPr lang="de-DE" sz="1400" b="0"/>
              <a:t>Sales </a:t>
            </a:r>
            <a:r>
              <a:rPr lang="de-DE" sz="1400" b="0" err="1"/>
              <a:t>of</a:t>
            </a:r>
            <a:r>
              <a:rPr lang="de-DE" sz="1400" b="0"/>
              <a:t> milk</a:t>
            </a:r>
          </a:p>
          <a:p>
            <a:pPr marL="285750" indent="-285750">
              <a:spcAft>
                <a:spcPts val="600"/>
              </a:spcAft>
              <a:buFont typeface="Arial" panose="020B0604020202020204" pitchFamily="34" charset="0"/>
              <a:buChar char="•"/>
            </a:pPr>
            <a:r>
              <a:rPr lang="de-DE" sz="1400" b="0"/>
              <a:t>Sales </a:t>
            </a:r>
            <a:r>
              <a:rPr lang="de-DE" sz="1400" b="0" err="1"/>
              <a:t>of</a:t>
            </a:r>
            <a:r>
              <a:rPr lang="de-DE" sz="1400" b="0"/>
              <a:t> </a:t>
            </a:r>
            <a:r>
              <a:rPr lang="de-DE" sz="1400" b="0" err="1"/>
              <a:t>meat</a:t>
            </a:r>
            <a:endParaRPr lang="de-DE" sz="1400" b="0"/>
          </a:p>
        </p:txBody>
      </p:sp>
      <p:sp>
        <p:nvSpPr>
          <p:cNvPr id="8" name="Textfeld 5">
            <a:extLst>
              <a:ext uri="{FF2B5EF4-FFF2-40B4-BE49-F238E27FC236}">
                <a16:creationId xmlns:a16="http://schemas.microsoft.com/office/drawing/2014/main" id="{B577E048-67BD-4B25-9C47-FE3A24B9FDA9}"/>
              </a:ext>
            </a:extLst>
          </p:cNvPr>
          <p:cNvSpPr txBox="1"/>
          <p:nvPr/>
        </p:nvSpPr>
        <p:spPr>
          <a:xfrm>
            <a:off x="697199" y="5445224"/>
            <a:ext cx="2997073" cy="338554"/>
          </a:xfrm>
          <a:prstGeom prst="rect">
            <a:avLst/>
          </a:prstGeom>
          <a:noFill/>
          <a:ln w="28575">
            <a:solidFill>
              <a:schemeClr val="accent6"/>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de-DE" sz="1600"/>
              <a:t>Profit = Revenue - </a:t>
            </a:r>
            <a:r>
              <a:rPr lang="de-DE" sz="1600" err="1"/>
              <a:t>Expenses</a:t>
            </a:r>
            <a:endParaRPr lang="de-DE" sz="1600"/>
          </a:p>
        </p:txBody>
      </p:sp>
      <p:pic>
        <p:nvPicPr>
          <p:cNvPr id="10" name="Grafik 5">
            <a:extLst>
              <a:ext uri="{FF2B5EF4-FFF2-40B4-BE49-F238E27FC236}">
                <a16:creationId xmlns:a16="http://schemas.microsoft.com/office/drawing/2014/main" id="{813D9554-8531-41B1-AC58-1979213018B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1720" y="1484784"/>
            <a:ext cx="4752528" cy="3888432"/>
          </a:xfrm>
          <a:prstGeom prst="rect">
            <a:avLst/>
          </a:prstGeom>
        </p:spPr>
      </p:pic>
      <p:sp>
        <p:nvSpPr>
          <p:cNvPr id="3" name="Sprechblase: oval 2">
            <a:extLst>
              <a:ext uri="{FF2B5EF4-FFF2-40B4-BE49-F238E27FC236}">
                <a16:creationId xmlns:a16="http://schemas.microsoft.com/office/drawing/2014/main" id="{2AE8D9A7-9385-4375-BAB3-FD9EB89BBBDF}"/>
              </a:ext>
            </a:extLst>
          </p:cNvPr>
          <p:cNvSpPr/>
          <p:nvPr/>
        </p:nvSpPr>
        <p:spPr bwMode="auto">
          <a:xfrm>
            <a:off x="4860032" y="764704"/>
            <a:ext cx="3297070" cy="1360233"/>
          </a:xfrm>
          <a:prstGeom prst="wedgeEllipseCallou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1600" b="0" i="0" u="none" strike="noStrike" cap="none" normalizeH="0" baseline="0">
                <a:ln>
                  <a:noFill/>
                </a:ln>
                <a:solidFill>
                  <a:schemeClr val="tx1"/>
                </a:solidFill>
                <a:effectLst/>
                <a:latin typeface="Arial" charset="0"/>
              </a:rPr>
              <a:t>The </a:t>
            </a:r>
            <a:r>
              <a:rPr kumimoji="0" lang="de-CH" sz="1600" b="0" i="0" u="none" strike="noStrike" cap="none" normalizeH="0" baseline="0" err="1">
                <a:ln>
                  <a:noFill/>
                </a:ln>
                <a:solidFill>
                  <a:schemeClr val="tx1"/>
                </a:solidFill>
                <a:effectLst/>
                <a:latin typeface="Arial" charset="0"/>
              </a:rPr>
              <a:t>balance</a:t>
            </a:r>
            <a:r>
              <a:rPr kumimoji="0" lang="de-CH" sz="1600" b="0" i="0" u="none" strike="noStrike" cap="none" normalizeH="0" baseline="0">
                <a:ln>
                  <a:noFill/>
                </a:ln>
                <a:solidFill>
                  <a:schemeClr val="tx1"/>
                </a:solidFill>
                <a:effectLst/>
                <a:latin typeface="Arial" charset="0"/>
              </a:rPr>
              <a:t> </a:t>
            </a:r>
            <a:r>
              <a:rPr kumimoji="0" lang="de-CH" sz="1600" b="0" i="0" u="none" strike="noStrike" cap="none" normalizeH="0" baseline="0" err="1">
                <a:ln>
                  <a:noFill/>
                </a:ln>
                <a:solidFill>
                  <a:schemeClr val="tx1"/>
                </a:solidFill>
                <a:effectLst/>
                <a:latin typeface="Arial" charset="0"/>
              </a:rPr>
              <a:t>between</a:t>
            </a:r>
            <a:r>
              <a:rPr kumimoji="0" lang="de-CH" sz="1600" b="0" i="0" u="none" strike="noStrike" cap="none" normalizeH="0" baseline="0">
                <a:ln>
                  <a:noFill/>
                </a:ln>
                <a:solidFill>
                  <a:schemeClr val="tx1"/>
                </a:solidFill>
                <a:effectLst/>
                <a:latin typeface="Arial" charset="0"/>
              </a:rPr>
              <a:t> </a:t>
            </a:r>
            <a:r>
              <a:rPr kumimoji="0" lang="de-CH" sz="1600" b="0" i="0" u="none" strike="noStrike" cap="none" normalizeH="0" baseline="0" err="1">
                <a:ln>
                  <a:noFill/>
                </a:ln>
                <a:solidFill>
                  <a:schemeClr val="tx1"/>
                </a:solidFill>
                <a:effectLst/>
                <a:latin typeface="Arial" charset="0"/>
              </a:rPr>
              <a:t>what</a:t>
            </a:r>
            <a:r>
              <a:rPr kumimoji="0" lang="de-CH" sz="1600" b="0" i="0" u="none" strike="noStrike" cap="none" normalizeH="0" baseline="0">
                <a:ln>
                  <a:noFill/>
                </a:ln>
                <a:solidFill>
                  <a:schemeClr val="tx1"/>
                </a:solidFill>
                <a:effectLst/>
                <a:latin typeface="Arial" charset="0"/>
              </a:rPr>
              <a:t> I </a:t>
            </a:r>
            <a:r>
              <a:rPr kumimoji="0" lang="de-CH" sz="1600" b="0" i="0" u="none" strike="noStrike" cap="none" normalizeH="0" baseline="0" err="1">
                <a:ln>
                  <a:noFill/>
                </a:ln>
                <a:solidFill>
                  <a:schemeClr val="tx1"/>
                </a:solidFill>
                <a:effectLst/>
                <a:latin typeface="Arial" charset="0"/>
              </a:rPr>
              <a:t>earn</a:t>
            </a:r>
            <a:r>
              <a:rPr kumimoji="0" lang="de-CH" sz="1600" b="0" i="0" u="none" strike="noStrike" cap="none" normalizeH="0" baseline="0">
                <a:ln>
                  <a:noFill/>
                </a:ln>
                <a:solidFill>
                  <a:schemeClr val="tx1"/>
                </a:solidFill>
                <a:effectLst/>
                <a:latin typeface="Arial" charset="0"/>
              </a:rPr>
              <a:t> and </a:t>
            </a:r>
            <a:r>
              <a:rPr kumimoji="0" lang="de-CH" sz="1600" b="0" i="0" u="none" strike="noStrike" cap="none" normalizeH="0" baseline="0" err="1">
                <a:ln>
                  <a:noFill/>
                </a:ln>
                <a:solidFill>
                  <a:schemeClr val="tx1"/>
                </a:solidFill>
                <a:effectLst/>
                <a:latin typeface="Arial" charset="0"/>
              </a:rPr>
              <a:t>what</a:t>
            </a:r>
            <a:r>
              <a:rPr kumimoji="0" lang="de-CH" sz="1600" b="0" i="0" u="none" strike="noStrike" cap="none" normalizeH="0" baseline="0">
                <a:ln>
                  <a:noFill/>
                </a:ln>
                <a:solidFill>
                  <a:schemeClr val="tx1"/>
                </a:solidFill>
                <a:effectLst/>
                <a:latin typeface="Arial" charset="0"/>
              </a:rPr>
              <a:t> I </a:t>
            </a:r>
            <a:r>
              <a:rPr kumimoji="0" lang="de-CH" sz="1600" b="0" i="0" u="none" strike="noStrike" cap="none" normalizeH="0" baseline="0" err="1">
                <a:ln>
                  <a:noFill/>
                </a:ln>
                <a:solidFill>
                  <a:schemeClr val="tx1"/>
                </a:solidFill>
                <a:effectLst/>
                <a:latin typeface="Arial" charset="0"/>
              </a:rPr>
              <a:t>spend</a:t>
            </a:r>
            <a:r>
              <a:rPr kumimoji="0" lang="de-CH" sz="1600" b="0" i="0" u="none" strike="noStrike" cap="none" normalizeH="0" baseline="0">
                <a:ln>
                  <a:noFill/>
                </a:ln>
                <a:solidFill>
                  <a:schemeClr val="tx1"/>
                </a:solidFill>
                <a:effectLst/>
                <a:latin typeface="Arial" charset="0"/>
              </a:rPr>
              <a:t> </a:t>
            </a:r>
            <a:r>
              <a:rPr kumimoji="0" lang="de-CH" sz="1600" b="0" i="0" u="none" strike="noStrike" cap="none" normalizeH="0" baseline="0" err="1">
                <a:ln>
                  <a:noFill/>
                </a:ln>
                <a:solidFill>
                  <a:schemeClr val="tx1"/>
                </a:solidFill>
                <a:effectLst/>
                <a:latin typeface="Arial" charset="0"/>
              </a:rPr>
              <a:t>is</a:t>
            </a:r>
            <a:r>
              <a:rPr kumimoji="0" lang="de-CH" sz="1600" b="0" i="0" u="none" strike="noStrike" cap="none" normalizeH="0" baseline="0">
                <a:ln>
                  <a:noFill/>
                </a:ln>
                <a:solidFill>
                  <a:schemeClr val="tx1"/>
                </a:solidFill>
                <a:effectLst/>
                <a:latin typeface="Arial" charset="0"/>
              </a:rPr>
              <a:t> </a:t>
            </a:r>
            <a:r>
              <a:rPr kumimoji="0" lang="de-CH" sz="1600" b="0" i="0" u="none" strike="noStrike" cap="none" normalizeH="0" baseline="0" err="1">
                <a:ln>
                  <a:noFill/>
                </a:ln>
                <a:solidFill>
                  <a:schemeClr val="tx1"/>
                </a:solidFill>
                <a:effectLst/>
                <a:latin typeface="Arial" charset="0"/>
              </a:rPr>
              <a:t>my</a:t>
            </a:r>
            <a:r>
              <a:rPr kumimoji="0" lang="de-CH" sz="1600" b="0" i="0" u="none" strike="noStrike" cap="none" normalizeH="0" baseline="0">
                <a:ln>
                  <a:noFill/>
                </a:ln>
                <a:solidFill>
                  <a:schemeClr val="tx1"/>
                </a:solidFill>
                <a:effectLst/>
                <a:latin typeface="Arial" charset="0"/>
              </a:rPr>
              <a:t> </a:t>
            </a:r>
            <a:r>
              <a:rPr kumimoji="0" lang="de-CH" sz="1600" b="0" i="0" u="none" strike="noStrike" cap="none" normalizeH="0" baseline="0" err="1">
                <a:ln>
                  <a:noFill/>
                </a:ln>
                <a:solidFill>
                  <a:schemeClr val="tx1"/>
                </a:solidFill>
                <a:effectLst/>
                <a:latin typeface="Arial" charset="0"/>
              </a:rPr>
              <a:t>profit</a:t>
            </a:r>
            <a:r>
              <a:rPr kumimoji="0" lang="de-CH" sz="1600" b="0" i="0" u="none" strike="noStrike" cap="none" normalizeH="0" baseline="0">
                <a:ln>
                  <a:noFill/>
                </a:ln>
                <a:solidFill>
                  <a:schemeClr val="tx1"/>
                </a:solidFill>
                <a:effectLst/>
                <a:latin typeface="Arial" charset="0"/>
              </a:rPr>
              <a:t>.</a:t>
            </a:r>
          </a:p>
        </p:txBody>
      </p:sp>
    </p:spTree>
    <p:extLst>
      <p:ext uri="{BB962C8B-B14F-4D97-AF65-F5344CB8AC3E}">
        <p14:creationId xmlns:p14="http://schemas.microsoft.com/office/powerpoint/2010/main" val="1421736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30B3-0640-470D-BB7A-C3B1BA837F8E}"/>
              </a:ext>
            </a:extLst>
          </p:cNvPr>
          <p:cNvSpPr>
            <a:spLocks noGrp="1"/>
          </p:cNvSpPr>
          <p:nvPr>
            <p:ph type="title"/>
          </p:nvPr>
        </p:nvSpPr>
        <p:spPr/>
        <p:txBody>
          <a:bodyPr/>
          <a:lstStyle/>
          <a:p>
            <a:r>
              <a:rPr lang="en-US"/>
              <a:t>Grassland-based systems (examples)</a:t>
            </a:r>
          </a:p>
        </p:txBody>
      </p:sp>
      <p:sp>
        <p:nvSpPr>
          <p:cNvPr id="3" name="Content Placeholder 2">
            <a:extLst>
              <a:ext uri="{FF2B5EF4-FFF2-40B4-BE49-F238E27FC236}">
                <a16:creationId xmlns:a16="http://schemas.microsoft.com/office/drawing/2014/main" id="{DFD65170-464E-4578-BFEF-CF0AA594AD88}"/>
              </a:ext>
            </a:extLst>
          </p:cNvPr>
          <p:cNvSpPr>
            <a:spLocks noGrp="1"/>
          </p:cNvSpPr>
          <p:nvPr>
            <p:ph sz="half" idx="1"/>
          </p:nvPr>
        </p:nvSpPr>
        <p:spPr>
          <a:xfrm>
            <a:off x="494710" y="4077073"/>
            <a:ext cx="7416824" cy="1575190"/>
          </a:xfrm>
        </p:spPr>
        <p:txBody>
          <a:bodyPr/>
          <a:lstStyle/>
          <a:p>
            <a:pPr marL="0" indent="0">
              <a:buNone/>
            </a:pPr>
            <a:r>
              <a:rPr lang="en-US" sz="2000"/>
              <a:t>Manyatta in </a:t>
            </a:r>
            <a:r>
              <a:rPr lang="en-US" sz="2000" err="1"/>
              <a:t>Ngurunti</a:t>
            </a:r>
            <a:r>
              <a:rPr lang="en-US" sz="2000"/>
              <a:t>, Kenya</a:t>
            </a:r>
          </a:p>
          <a:p>
            <a:pPr marL="288000" indent="-288000">
              <a:buFont typeface="Arial" panose="020B0604020202020204" pitchFamily="34" charset="0"/>
              <a:buChar char="•"/>
            </a:pPr>
            <a:r>
              <a:rPr lang="en-US" sz="2000" b="0"/>
              <a:t>Communal pastoral area</a:t>
            </a:r>
          </a:p>
          <a:p>
            <a:pPr marL="288000" indent="-288000">
              <a:buFont typeface="Arial" panose="020B0604020202020204" pitchFamily="34" charset="0"/>
              <a:buChar char="•"/>
            </a:pPr>
            <a:r>
              <a:rPr lang="en-GB" sz="2000" b="0"/>
              <a:t>Large enclosure fenced around the farmstead</a:t>
            </a:r>
          </a:p>
          <a:p>
            <a:pPr marL="288000" indent="-288000">
              <a:buFont typeface="Arial" panose="020B0604020202020204" pitchFamily="34" charset="0"/>
              <a:buChar char="•"/>
            </a:pPr>
            <a:r>
              <a:rPr lang="en-GB" sz="2000" b="0"/>
              <a:t>Small enclosure for the cattle at night</a:t>
            </a:r>
            <a:endParaRPr lang="en-US" sz="2000" b="0"/>
          </a:p>
        </p:txBody>
      </p:sp>
      <p:sp>
        <p:nvSpPr>
          <p:cNvPr id="6" name="TextBox 5">
            <a:extLst>
              <a:ext uri="{FF2B5EF4-FFF2-40B4-BE49-F238E27FC236}">
                <a16:creationId xmlns:a16="http://schemas.microsoft.com/office/drawing/2014/main" id="{558B3A00-5278-4D64-8B5A-AA9A3AC4FCE8}"/>
              </a:ext>
            </a:extLst>
          </p:cNvPr>
          <p:cNvSpPr txBox="1"/>
          <p:nvPr/>
        </p:nvSpPr>
        <p:spPr>
          <a:xfrm>
            <a:off x="7129910" y="3974994"/>
            <a:ext cx="1563248" cy="261610"/>
          </a:xfrm>
          <a:prstGeom prst="rect">
            <a:avLst/>
          </a:prstGeom>
          <a:noFill/>
        </p:spPr>
        <p:txBody>
          <a:bodyPr wrap="none" rtlCol="0">
            <a:spAutoFit/>
          </a:bodyPr>
          <a:lstStyle/>
          <a:p>
            <a:r>
              <a:rPr lang="de-CH" sz="1100" b="0" err="1"/>
              <a:t>Photo</a:t>
            </a:r>
            <a:r>
              <a:rPr lang="de-CH" sz="1100" b="0"/>
              <a:t>: Mareike Voigts</a:t>
            </a:r>
            <a:endParaRPr lang="en-GB" sz="1100" b="0"/>
          </a:p>
        </p:txBody>
      </p:sp>
      <p:pic>
        <p:nvPicPr>
          <p:cNvPr id="7" name="Picture 6">
            <a:extLst>
              <a:ext uri="{FF2B5EF4-FFF2-40B4-BE49-F238E27FC236}">
                <a16:creationId xmlns:a16="http://schemas.microsoft.com/office/drawing/2014/main" id="{92E4618A-007C-435F-8BE9-D2CC6A5DDBA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9528" y="980728"/>
            <a:ext cx="8201603" cy="2952328"/>
          </a:xfrm>
          <a:prstGeom prst="rect">
            <a:avLst/>
          </a:prstGeom>
        </p:spPr>
      </p:pic>
    </p:spTree>
    <p:extLst>
      <p:ext uri="{BB962C8B-B14F-4D97-AF65-F5344CB8AC3E}">
        <p14:creationId xmlns:p14="http://schemas.microsoft.com/office/powerpoint/2010/main" val="4156967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430B3-0640-470D-BB7A-C3B1BA837F8E}"/>
              </a:ext>
            </a:extLst>
          </p:cNvPr>
          <p:cNvSpPr>
            <a:spLocks noGrp="1"/>
          </p:cNvSpPr>
          <p:nvPr>
            <p:ph type="title"/>
          </p:nvPr>
        </p:nvSpPr>
        <p:spPr/>
        <p:txBody>
          <a:bodyPr/>
          <a:lstStyle/>
          <a:p>
            <a:r>
              <a:rPr lang="en-US"/>
              <a:t>Mixed crop-livestock systems (examples)</a:t>
            </a:r>
          </a:p>
        </p:txBody>
      </p:sp>
      <p:sp>
        <p:nvSpPr>
          <p:cNvPr id="3" name="Content Placeholder 2">
            <a:extLst>
              <a:ext uri="{FF2B5EF4-FFF2-40B4-BE49-F238E27FC236}">
                <a16:creationId xmlns:a16="http://schemas.microsoft.com/office/drawing/2014/main" id="{DFD65170-464E-4578-BFEF-CF0AA594AD88}"/>
              </a:ext>
            </a:extLst>
          </p:cNvPr>
          <p:cNvSpPr>
            <a:spLocks noGrp="1"/>
          </p:cNvSpPr>
          <p:nvPr>
            <p:ph sz="half" idx="1"/>
          </p:nvPr>
        </p:nvSpPr>
        <p:spPr>
          <a:xfrm>
            <a:off x="511419" y="1252761"/>
            <a:ext cx="5148299" cy="4408487"/>
          </a:xfrm>
        </p:spPr>
        <p:txBody>
          <a:bodyPr/>
          <a:lstStyle/>
          <a:p>
            <a:pPr marL="0" indent="0">
              <a:buNone/>
            </a:pPr>
            <a:r>
              <a:rPr lang="en-US" sz="1800"/>
              <a:t>Smallholder cattle farming in Abuja, Nigeria</a:t>
            </a:r>
          </a:p>
          <a:p>
            <a:pPr marL="287655" indent="-287655">
              <a:buFont typeface="Arial" panose="020B0604020202020204" pitchFamily="34" charset="0"/>
              <a:buChar char="•"/>
            </a:pPr>
            <a:r>
              <a:rPr lang="de-CH" sz="1800" b="0"/>
              <a:t>White </a:t>
            </a:r>
            <a:r>
              <a:rPr lang="de-CH" sz="1800" b="0" err="1"/>
              <a:t>Fulani</a:t>
            </a:r>
            <a:r>
              <a:rPr lang="de-CH" sz="1800" b="0"/>
              <a:t> </a:t>
            </a:r>
            <a:r>
              <a:rPr lang="de-CH" sz="1800" b="0" err="1"/>
              <a:t>cattle</a:t>
            </a:r>
            <a:r>
              <a:rPr lang="de-CH" sz="1800" b="0"/>
              <a:t> </a:t>
            </a:r>
            <a:r>
              <a:rPr lang="de-CH" sz="1800" b="0" err="1"/>
              <a:t>breed</a:t>
            </a:r>
            <a:endParaRPr lang="de-CH" sz="1800" b="0"/>
          </a:p>
          <a:p>
            <a:pPr marL="287655" indent="-287655">
              <a:buFont typeface="Arial" panose="020B0604020202020204" pitchFamily="34" charset="0"/>
              <a:buChar char="•"/>
            </a:pPr>
            <a:r>
              <a:rPr lang="de-CH" sz="1800" b="0" err="1"/>
              <a:t>Crops</a:t>
            </a:r>
            <a:r>
              <a:rPr lang="de-CH" sz="1800" b="0"/>
              <a:t>: </a:t>
            </a:r>
            <a:r>
              <a:rPr lang="de-CH" sz="1800" b="0" err="1"/>
              <a:t>groundnuts</a:t>
            </a:r>
            <a:r>
              <a:rPr lang="de-CH" sz="1800" b="0"/>
              <a:t>, </a:t>
            </a:r>
            <a:r>
              <a:rPr lang="de-CH" sz="1800" b="0" err="1"/>
              <a:t>maize</a:t>
            </a:r>
            <a:r>
              <a:rPr lang="de-CH" sz="1800" b="0"/>
              <a:t> and </a:t>
            </a:r>
            <a:r>
              <a:rPr lang="de-CH" sz="1800" b="0" err="1"/>
              <a:t>beans</a:t>
            </a:r>
            <a:endParaRPr lang="de-CH" sz="1800" b="0"/>
          </a:p>
          <a:p>
            <a:pPr marL="287655" indent="-287655">
              <a:buFont typeface="Arial" panose="020B0604020202020204" pitchFamily="34" charset="0"/>
              <a:buChar char="•"/>
            </a:pPr>
            <a:r>
              <a:rPr lang="de-CH" sz="1800" b="0" err="1">
                <a:ea typeface="ＭＳ Ｐゴシック"/>
              </a:rPr>
              <a:t>Manure</a:t>
            </a:r>
            <a:r>
              <a:rPr lang="de-CH" sz="1800" b="0">
                <a:ea typeface="ＭＳ Ｐゴシック"/>
              </a:rPr>
              <a:t> </a:t>
            </a:r>
            <a:r>
              <a:rPr lang="de-CH" sz="1800" b="0" err="1">
                <a:ea typeface="ＭＳ Ｐゴシック"/>
              </a:rPr>
              <a:t>is</a:t>
            </a:r>
            <a:r>
              <a:rPr lang="de-CH" sz="1800" b="0">
                <a:ea typeface="ＭＳ Ｐゴシック"/>
              </a:rPr>
              <a:t> </a:t>
            </a:r>
            <a:r>
              <a:rPr lang="de-CH" sz="1800" b="0" err="1">
                <a:ea typeface="ＭＳ Ｐゴシック"/>
              </a:rPr>
              <a:t>collected</a:t>
            </a:r>
            <a:r>
              <a:rPr lang="de-CH" sz="1800" b="0">
                <a:ea typeface="ＭＳ Ｐゴシック"/>
              </a:rPr>
              <a:t> and </a:t>
            </a:r>
            <a:r>
              <a:rPr lang="de-CH" sz="1800" b="0" err="1">
                <a:ea typeface="ＭＳ Ｐゴシック"/>
              </a:rPr>
              <a:t>used</a:t>
            </a:r>
            <a:r>
              <a:rPr lang="de-CH" sz="1800" b="0">
                <a:ea typeface="ＭＳ Ｐゴシック"/>
              </a:rPr>
              <a:t> </a:t>
            </a:r>
            <a:r>
              <a:rPr lang="de-CH" sz="1800" b="0" err="1">
                <a:ea typeface="ＭＳ Ｐゴシック"/>
              </a:rPr>
              <a:t>as</a:t>
            </a:r>
            <a:r>
              <a:rPr lang="de-CH" sz="1800" b="0">
                <a:ea typeface="ＭＳ Ｐゴシック"/>
              </a:rPr>
              <a:t> </a:t>
            </a:r>
            <a:r>
              <a:rPr lang="de-CH" sz="1800" b="0" err="1">
                <a:ea typeface="ＭＳ Ｐゴシック"/>
              </a:rPr>
              <a:t>organic</a:t>
            </a:r>
            <a:r>
              <a:rPr lang="de-CH" sz="1800" b="0">
                <a:ea typeface="ＭＳ Ｐゴシック"/>
              </a:rPr>
              <a:t> </a:t>
            </a:r>
            <a:r>
              <a:rPr lang="de-CH" sz="1800" b="0" err="1">
                <a:ea typeface="ＭＳ Ｐゴシック"/>
              </a:rPr>
              <a:t>fertiliser</a:t>
            </a:r>
            <a:r>
              <a:rPr lang="de-CH" sz="1800" b="0">
                <a:ea typeface="ＭＳ Ｐゴシック"/>
              </a:rPr>
              <a:t>.</a:t>
            </a:r>
            <a:endParaRPr lang="de-CH" sz="1800" b="0"/>
          </a:p>
          <a:p>
            <a:pPr marL="287655" indent="-287655">
              <a:buFont typeface="Arial" panose="020B0604020202020204" pitchFamily="34" charset="0"/>
              <a:buChar char="•"/>
            </a:pPr>
            <a:r>
              <a:rPr lang="de-CH" sz="1800" b="0"/>
              <a:t>The </a:t>
            </a:r>
            <a:r>
              <a:rPr lang="de-CH" sz="1800" b="0" err="1"/>
              <a:t>manure</a:t>
            </a:r>
            <a:r>
              <a:rPr lang="de-CH" sz="1800" b="0"/>
              <a:t> </a:t>
            </a:r>
            <a:r>
              <a:rPr lang="de-CH" sz="1800" b="0" err="1"/>
              <a:t>that</a:t>
            </a:r>
            <a:r>
              <a:rPr lang="de-CH" sz="1800" b="0"/>
              <a:t> </a:t>
            </a:r>
            <a:r>
              <a:rPr lang="de-CH" sz="1800" b="0" err="1"/>
              <a:t>is</a:t>
            </a:r>
            <a:r>
              <a:rPr lang="de-CH" sz="1800" b="0"/>
              <a:t> not </a:t>
            </a:r>
            <a:r>
              <a:rPr lang="de-CH" sz="1800" b="0" err="1"/>
              <a:t>utilised</a:t>
            </a:r>
            <a:r>
              <a:rPr lang="de-CH" sz="1800" b="0"/>
              <a:t>, </a:t>
            </a:r>
            <a:r>
              <a:rPr lang="de-CH" sz="1800" b="0" err="1"/>
              <a:t>is</a:t>
            </a:r>
            <a:r>
              <a:rPr lang="de-CH" sz="1800" b="0"/>
              <a:t> </a:t>
            </a:r>
            <a:r>
              <a:rPr lang="de-CH" sz="1800" b="0" err="1"/>
              <a:t>sold</a:t>
            </a:r>
            <a:r>
              <a:rPr lang="de-CH" sz="1800" b="0"/>
              <a:t> </a:t>
            </a:r>
            <a:br>
              <a:rPr lang="de-CH" sz="1800" b="0"/>
            </a:br>
            <a:r>
              <a:rPr lang="de-CH" sz="1800" b="0" err="1"/>
              <a:t>to</a:t>
            </a:r>
            <a:r>
              <a:rPr lang="de-CH" sz="1800" b="0"/>
              <a:t> </a:t>
            </a:r>
            <a:r>
              <a:rPr lang="de-CH" sz="1800" b="0" err="1"/>
              <a:t>other</a:t>
            </a:r>
            <a:r>
              <a:rPr lang="de-CH" sz="1800" b="0"/>
              <a:t> </a:t>
            </a:r>
            <a:r>
              <a:rPr lang="de-CH" sz="1800" b="0" err="1"/>
              <a:t>farms</a:t>
            </a:r>
            <a:r>
              <a:rPr lang="de-CH" sz="1800" b="0"/>
              <a:t> </a:t>
            </a:r>
            <a:r>
              <a:rPr lang="de-CH" sz="1800" b="0" err="1"/>
              <a:t>nearby</a:t>
            </a:r>
            <a:r>
              <a:rPr lang="de-CH" sz="1800" b="0"/>
              <a:t>.</a:t>
            </a:r>
          </a:p>
          <a:p>
            <a:pPr marL="287655" indent="-287655">
              <a:buFont typeface="Arial" panose="020B0604020202020204" pitchFamily="34" charset="0"/>
              <a:buChar char="•"/>
            </a:pPr>
            <a:r>
              <a:rPr lang="de-CH" sz="1800" b="0"/>
              <a:t>The </a:t>
            </a:r>
            <a:r>
              <a:rPr lang="de-CH" sz="1800" b="0" err="1"/>
              <a:t>cattle</a:t>
            </a:r>
            <a:r>
              <a:rPr lang="de-CH" sz="1800" b="0"/>
              <a:t> </a:t>
            </a:r>
            <a:r>
              <a:rPr lang="de-CH" sz="1800" b="0" err="1"/>
              <a:t>are</a:t>
            </a:r>
            <a:r>
              <a:rPr lang="de-CH" sz="1800" b="0"/>
              <a:t> </a:t>
            </a:r>
            <a:r>
              <a:rPr lang="de-CH" sz="1800" b="0" err="1"/>
              <a:t>taken</a:t>
            </a:r>
            <a:r>
              <a:rPr lang="de-CH" sz="1800" b="0"/>
              <a:t> </a:t>
            </a:r>
            <a:r>
              <a:rPr lang="de-CH" sz="1800" b="0" err="1"/>
              <a:t>to</a:t>
            </a:r>
            <a:r>
              <a:rPr lang="de-CH" sz="1800" b="0"/>
              <a:t> </a:t>
            </a:r>
            <a:r>
              <a:rPr lang="de-CH" sz="1800" b="0" err="1"/>
              <a:t>the</a:t>
            </a:r>
            <a:r>
              <a:rPr lang="de-CH" sz="1800" b="0"/>
              <a:t> </a:t>
            </a:r>
            <a:r>
              <a:rPr lang="de-CH" sz="1800" b="0" err="1"/>
              <a:t>grazing</a:t>
            </a:r>
            <a:r>
              <a:rPr lang="de-CH" sz="1800" b="0"/>
              <a:t> and </a:t>
            </a:r>
            <a:r>
              <a:rPr lang="de-CH" sz="1800" b="0" err="1"/>
              <a:t>watering</a:t>
            </a:r>
            <a:r>
              <a:rPr lang="de-CH" sz="1800" b="0"/>
              <a:t> </a:t>
            </a:r>
            <a:r>
              <a:rPr lang="de-CH" sz="1800" b="0" err="1"/>
              <a:t>areas</a:t>
            </a:r>
            <a:r>
              <a:rPr lang="de-CH" sz="1800" b="0"/>
              <a:t> and </a:t>
            </a:r>
            <a:r>
              <a:rPr lang="de-CH" sz="1800" b="0" err="1"/>
              <a:t>returned</a:t>
            </a:r>
            <a:r>
              <a:rPr lang="de-CH" sz="1800" b="0"/>
              <a:t> </a:t>
            </a:r>
            <a:r>
              <a:rPr lang="de-CH" sz="1800" b="0" err="1"/>
              <a:t>to</a:t>
            </a:r>
            <a:r>
              <a:rPr lang="de-CH" sz="1800" b="0"/>
              <a:t> </a:t>
            </a:r>
            <a:r>
              <a:rPr lang="de-CH" sz="1800" b="0" err="1"/>
              <a:t>the</a:t>
            </a:r>
            <a:r>
              <a:rPr lang="de-CH" sz="1800" b="0"/>
              <a:t> </a:t>
            </a:r>
            <a:r>
              <a:rPr lang="de-CH" sz="1800" b="0" err="1"/>
              <a:t>farm</a:t>
            </a:r>
            <a:r>
              <a:rPr lang="de-CH" sz="1800" b="0"/>
              <a:t> </a:t>
            </a:r>
            <a:r>
              <a:rPr lang="de-CH" sz="1800" b="0" err="1"/>
              <a:t>daily</a:t>
            </a:r>
            <a:r>
              <a:rPr lang="de-CH" sz="1800" b="0"/>
              <a:t>.</a:t>
            </a:r>
          </a:p>
          <a:p>
            <a:pPr marL="287655" indent="-287655">
              <a:buFont typeface="Arial" panose="020B0604020202020204" pitchFamily="34" charset="0"/>
              <a:buChar char="•"/>
            </a:pPr>
            <a:r>
              <a:rPr lang="en-US" sz="1800" b="0">
                <a:ea typeface="ＭＳ Ｐゴシック"/>
              </a:rPr>
              <a:t>Additional feed is provided (partly own-grown and purchased), depending on the season.</a:t>
            </a:r>
          </a:p>
          <a:p>
            <a:pPr marL="287655" indent="-287655">
              <a:buFont typeface="Arial" panose="020B0604020202020204" pitchFamily="34" charset="0"/>
              <a:buChar char="•"/>
            </a:pPr>
            <a:r>
              <a:rPr lang="en-US" sz="1800" b="0"/>
              <a:t>Mainly for own consumption.</a:t>
            </a:r>
          </a:p>
        </p:txBody>
      </p:sp>
      <p:sp>
        <p:nvSpPr>
          <p:cNvPr id="6" name="TextBox 5">
            <a:extLst>
              <a:ext uri="{FF2B5EF4-FFF2-40B4-BE49-F238E27FC236}">
                <a16:creationId xmlns:a16="http://schemas.microsoft.com/office/drawing/2014/main" id="{558B3A00-5278-4D64-8B5A-AA9A3AC4FCE8}"/>
              </a:ext>
            </a:extLst>
          </p:cNvPr>
          <p:cNvSpPr txBox="1"/>
          <p:nvPr/>
        </p:nvSpPr>
        <p:spPr>
          <a:xfrm>
            <a:off x="7034084" y="5279526"/>
            <a:ext cx="1596912" cy="261610"/>
          </a:xfrm>
          <a:prstGeom prst="rect">
            <a:avLst/>
          </a:prstGeom>
          <a:noFill/>
        </p:spPr>
        <p:txBody>
          <a:bodyPr wrap="none" lIns="91440" tIns="45720" rIns="91440" bIns="45720" rtlCol="0" anchor="t">
            <a:spAutoFit/>
          </a:bodyPr>
          <a:lstStyle/>
          <a:p>
            <a:r>
              <a:rPr lang="de-CH" sz="1100" b="0" err="1">
                <a:latin typeface="Arial"/>
                <a:cs typeface="Arial"/>
              </a:rPr>
              <a:t>Photo</a:t>
            </a:r>
            <a:r>
              <a:rPr lang="de-CH" sz="1100" b="0">
                <a:latin typeface="Arial"/>
                <a:cs typeface="Arial"/>
              </a:rPr>
              <a:t>: Umar Abdullahi</a:t>
            </a:r>
            <a:endParaRPr lang="en-GB" sz="1100" b="0">
              <a:latin typeface="Arial"/>
              <a:cs typeface="Arial"/>
            </a:endParaRPr>
          </a:p>
        </p:txBody>
      </p:sp>
      <p:pic>
        <p:nvPicPr>
          <p:cNvPr id="9" name="Picture 8">
            <a:extLst>
              <a:ext uri="{FF2B5EF4-FFF2-40B4-BE49-F238E27FC236}">
                <a16:creationId xmlns:a16="http://schemas.microsoft.com/office/drawing/2014/main" id="{C010E692-9509-4F95-A7FF-8F415F1B3A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53018" y="1257834"/>
            <a:ext cx="2975543" cy="3963464"/>
          </a:xfrm>
          <a:prstGeom prst="rect">
            <a:avLst/>
          </a:prstGeom>
        </p:spPr>
      </p:pic>
    </p:spTree>
    <p:extLst>
      <p:ext uri="{BB962C8B-B14F-4D97-AF65-F5344CB8AC3E}">
        <p14:creationId xmlns:p14="http://schemas.microsoft.com/office/powerpoint/2010/main" val="2567379014"/>
      </p:ext>
    </p:extLst>
  </p:cSld>
  <p:clrMapOvr>
    <a:masterClrMapping/>
  </p:clrMapOvr>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000000"/>
      </a:lt2>
      <a:accent1>
        <a:srgbClr val="008C80"/>
      </a:accent1>
      <a:accent2>
        <a:srgbClr val="FF9400"/>
      </a:accent2>
      <a:accent3>
        <a:srgbClr val="FFFFFF"/>
      </a:accent3>
      <a:accent4>
        <a:srgbClr val="000000"/>
      </a:accent4>
      <a:accent5>
        <a:srgbClr val="AAC5C0"/>
      </a:accent5>
      <a:accent6>
        <a:srgbClr val="E78600"/>
      </a:accent6>
      <a:hlink>
        <a:srgbClr val="000000"/>
      </a:hlink>
      <a:folHlink>
        <a:srgbClr val="080808"/>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CH" sz="2400" b="1" i="0" u="none" strike="noStrike" cap="none" normalizeH="0" baseline="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000000"/>
        </a:lt2>
        <a:accent1>
          <a:srgbClr val="008C80"/>
        </a:accent1>
        <a:accent2>
          <a:srgbClr val="FF9400"/>
        </a:accent2>
        <a:accent3>
          <a:srgbClr val="FFFFFF"/>
        </a:accent3>
        <a:accent4>
          <a:srgbClr val="000000"/>
        </a:accent4>
        <a:accent5>
          <a:srgbClr val="AAC5C0"/>
        </a:accent5>
        <a:accent6>
          <a:srgbClr val="E78600"/>
        </a:accent6>
        <a:hlink>
          <a:srgbClr val="000000"/>
        </a:hlink>
        <a:folHlink>
          <a:srgbClr val="08080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2d10406-eaae-41c3-88b9-698793e76f51">
      <Terms xmlns="http://schemas.microsoft.com/office/infopath/2007/PartnerControls"/>
    </lcf76f155ced4ddcb4097134ff3c332f>
    <TaxCatchAll xmlns="4813c16e-7537-4e12-aeaa-392e5d7335a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3E8815154C13C42A2B4D3323D70F6C2" ma:contentTypeVersion="17" ma:contentTypeDescription="Ein neues Dokument erstellen." ma:contentTypeScope="" ma:versionID="85db46714971838175fe061ab12aa9c3">
  <xsd:schema xmlns:xsd="http://www.w3.org/2001/XMLSchema" xmlns:xs="http://www.w3.org/2001/XMLSchema" xmlns:p="http://schemas.microsoft.com/office/2006/metadata/properties" xmlns:ns2="b2d10406-eaae-41c3-88b9-698793e76f51" xmlns:ns3="4813c16e-7537-4e12-aeaa-392e5d7335a1" targetNamespace="http://schemas.microsoft.com/office/2006/metadata/properties" ma:root="true" ma:fieldsID="05544cdc245982af3aeba20c31b663e9" ns2:_="" ns3:_="">
    <xsd:import namespace="b2d10406-eaae-41c3-88b9-698793e76f51"/>
    <xsd:import namespace="4813c16e-7537-4e12-aeaa-392e5d7335a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Location" minOccurs="0"/>
                <xsd:element ref="ns2:MediaServiceGenerationTime" minOccurs="0"/>
                <xsd:element ref="ns2:MediaServiceEventHashCode" minOccurs="0"/>
                <xsd:element ref="ns2:lcf76f155ced4ddcb4097134ff3c332f" minOccurs="0"/>
                <xsd:element ref="ns2:MediaServiceObjectDetectorVersion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d10406-eaae-41c3-88b9-698793e76f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1bc49ad8-0d76-4442-b3ec-dfaba3082bc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13c16e-7537-4e12-aeaa-392e5d7335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8525735-f0db-48ae-8d7b-bce2b3f9e312}" ma:internalName="TaxCatchAll" ma:showField="CatchAllData" ma:web="4813c16e-7537-4e12-aeaa-392e5d7335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74EB6D-ED2A-4A55-89A1-F85E74B7B61D}">
  <ds:schemaRefs>
    <ds:schemaRef ds:uri="b2d10406-eaae-41c3-88b9-698793e76f51"/>
    <ds:schemaRef ds:uri="http://www.w3.org/XML/1998/namespace"/>
    <ds:schemaRef ds:uri="http://purl.org/dc/elements/1.1/"/>
    <ds:schemaRef ds:uri="http://schemas.openxmlformats.org/package/2006/metadata/core-properties"/>
    <ds:schemaRef ds:uri="http://schemas.microsoft.com/office/2006/documentManagement/types"/>
    <ds:schemaRef ds:uri="http://purl.org/dc/terms/"/>
    <ds:schemaRef ds:uri="http://schemas.microsoft.com/office/2006/metadata/properties"/>
    <ds:schemaRef ds:uri="http://schemas.microsoft.com/office/infopath/2007/PartnerControls"/>
    <ds:schemaRef ds:uri="4813c16e-7537-4e12-aeaa-392e5d7335a1"/>
    <ds:schemaRef ds:uri="http://purl.org/dc/dcmitype/"/>
  </ds:schemaRefs>
</ds:datastoreItem>
</file>

<file path=customXml/itemProps2.xml><?xml version="1.0" encoding="utf-8"?>
<ds:datastoreItem xmlns:ds="http://schemas.openxmlformats.org/officeDocument/2006/customXml" ds:itemID="{307F1B19-0E78-4925-ADFD-C2EDE4D92AF9}"/>
</file>

<file path=customXml/itemProps3.xml><?xml version="1.0" encoding="utf-8"?>
<ds:datastoreItem xmlns:ds="http://schemas.openxmlformats.org/officeDocument/2006/customXml" ds:itemID="{1CC74A97-E303-4FEE-ABB7-6ACA1351CC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7443</Words>
  <Application>Microsoft Office PowerPoint</Application>
  <PresentationFormat>Bildschirmpräsentation (4:3)</PresentationFormat>
  <Paragraphs>1209</Paragraphs>
  <Slides>79</Slides>
  <Notes>2</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79</vt:i4>
      </vt:variant>
    </vt:vector>
  </HeadingPairs>
  <TitlesOfParts>
    <vt:vector size="89" baseType="lpstr">
      <vt:lpstr>ＭＳ Ｐゴシック</vt:lpstr>
      <vt:lpstr>SimSun</vt:lpstr>
      <vt:lpstr>Arial</vt:lpstr>
      <vt:lpstr>Arial Black</vt:lpstr>
      <vt:lpstr>Calibri</vt:lpstr>
      <vt:lpstr>Palatino Linotype</vt:lpstr>
      <vt:lpstr>Symbol</vt:lpstr>
      <vt:lpstr>Times New Roman</vt:lpstr>
      <vt:lpstr>Wingdings</vt:lpstr>
      <vt:lpstr>Standarddesign</vt:lpstr>
      <vt:lpstr>Organic Cattle Manual</vt:lpstr>
      <vt:lpstr>Chapter 1 - Introduction</vt:lpstr>
      <vt:lpstr>Benefits of cattle husbandry in Africa</vt:lpstr>
      <vt:lpstr>Challenges of cattle husbandry in Africa</vt:lpstr>
      <vt:lpstr>Chapter 2 – Dairy and Cattle Production Systems in Sub-Saharan Africa</vt:lpstr>
      <vt:lpstr>Cattle and small ruminant production systems in Sub-Saharan Africa</vt:lpstr>
      <vt:lpstr>Grassland-based systems (examples)</vt:lpstr>
      <vt:lpstr>Grassland-based systems (examples)</vt:lpstr>
      <vt:lpstr>Mixed crop-livestock systems (examples)</vt:lpstr>
      <vt:lpstr>What is an “organic cattle system”?</vt:lpstr>
      <vt:lpstr>Principles of organic farming</vt:lpstr>
      <vt:lpstr>Chapter 3 –  General approach to organic cattle farming</vt:lpstr>
      <vt:lpstr>Approaches of organic dairy and cattle farming (1/2)</vt:lpstr>
      <vt:lpstr>Approaches of organic dairy and cattle farming (2/2)</vt:lpstr>
      <vt:lpstr>Chapter 4 –  Natural behaviour and needs of cattle</vt:lpstr>
      <vt:lpstr>How much do cattle see?</vt:lpstr>
      <vt:lpstr>How do cattle experience the world?</vt:lpstr>
      <vt:lpstr>Social behaviours of cattle</vt:lpstr>
      <vt:lpstr>Reproductive cycle of a cow</vt:lpstr>
      <vt:lpstr>Chapter 5 - Housing</vt:lpstr>
      <vt:lpstr>Diversity of housing systems for cattle</vt:lpstr>
      <vt:lpstr>PowerPoint-Präsentation</vt:lpstr>
      <vt:lpstr>PowerPoint-Präsentation</vt:lpstr>
      <vt:lpstr>Manure management</vt:lpstr>
      <vt:lpstr>Biodigester</vt:lpstr>
      <vt:lpstr>Chapter 6 – Animal Management</vt:lpstr>
      <vt:lpstr>Pre-calving and birth</vt:lpstr>
      <vt:lpstr>First signs of birth</vt:lpstr>
      <vt:lpstr>Keeping calves healthy after birth</vt:lpstr>
      <vt:lpstr>Castration</vt:lpstr>
      <vt:lpstr>Castration</vt:lpstr>
      <vt:lpstr>Castration</vt:lpstr>
      <vt:lpstr>The 8 steps of hand milking</vt:lpstr>
      <vt:lpstr>Why ensure good claw care?</vt:lpstr>
      <vt:lpstr>Claw care</vt:lpstr>
      <vt:lpstr>Chapter 7 – Feeding and Drinking</vt:lpstr>
      <vt:lpstr>Digestive system of cattle</vt:lpstr>
      <vt:lpstr>Digestive system of calves:  the esophageal groove reflex</vt:lpstr>
      <vt:lpstr>Feeding principles in organic animal husbandry</vt:lpstr>
      <vt:lpstr>Feeding strategies</vt:lpstr>
      <vt:lpstr>Factors influencing nutrient requirements</vt:lpstr>
      <vt:lpstr>Energy requirements of a cow</vt:lpstr>
      <vt:lpstr>PowerPoint-Präsentation</vt:lpstr>
      <vt:lpstr>Ration control</vt:lpstr>
      <vt:lpstr>Ration control</vt:lpstr>
      <vt:lpstr>Ration control</vt:lpstr>
      <vt:lpstr>Ration control</vt:lpstr>
      <vt:lpstr>Ration control</vt:lpstr>
      <vt:lpstr>Ration control</vt:lpstr>
      <vt:lpstr>Ration control</vt:lpstr>
      <vt:lpstr>Ration control</vt:lpstr>
      <vt:lpstr>Ration control</vt:lpstr>
      <vt:lpstr>Ration control</vt:lpstr>
      <vt:lpstr>Ration control</vt:lpstr>
      <vt:lpstr>Energy balance and lactation phases</vt:lpstr>
      <vt:lpstr>Chapter 8 – Forage and Pasture Management</vt:lpstr>
      <vt:lpstr>Feeding budget</vt:lpstr>
      <vt:lpstr>Cultivation specifications of selected common forage grasses in Sub-Saharan Africa (1/2)</vt:lpstr>
      <vt:lpstr>Cultivation specifications of selected common forage grasses in Sub-Saharan Africa (2/2)</vt:lpstr>
      <vt:lpstr>Feed value of selected forage grasses</vt:lpstr>
      <vt:lpstr>Feed value of selected fodder trees</vt:lpstr>
      <vt:lpstr>Chapter 9 – Cattle Health</vt:lpstr>
      <vt:lpstr>Organic approach to animal health management</vt:lpstr>
      <vt:lpstr>Pillars of herd health and disease prevention</vt:lpstr>
      <vt:lpstr>Characteristics of healthy cattle</vt:lpstr>
      <vt:lpstr>Characteristics of sick cattle</vt:lpstr>
      <vt:lpstr>Viruses</vt:lpstr>
      <vt:lpstr>Bacteria </vt:lpstr>
      <vt:lpstr>Fungi and protozoa </vt:lpstr>
      <vt:lpstr>Chapter 10 – Breeding</vt:lpstr>
      <vt:lpstr>The Nguni (Example of a well-adapted breed from Southern Africa)</vt:lpstr>
      <vt:lpstr>Chapter 11 – Milk and Meat Quality</vt:lpstr>
      <vt:lpstr>Composition of milk</vt:lpstr>
      <vt:lpstr>Potential sources of hygiene deficiencies in milk</vt:lpstr>
      <vt:lpstr>Beef cuts</vt:lpstr>
      <vt:lpstr>Chapter 12 – Economics and Certification</vt:lpstr>
      <vt:lpstr>Pricing of cattle at the market</vt:lpstr>
      <vt:lpstr>Selling livestock</vt:lpstr>
      <vt:lpstr>Calculation of profit</vt:lpstr>
    </vt:vector>
  </TitlesOfParts>
  <Manager/>
  <Company>FiBL Schweiz</Company>
  <LinksUpToDate>false</LinksUpToDate>
  <SharedDoc>false</SharedDoc>
  <HyperlinkBase>http://www.fibl.org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FiBL</dc:title>
  <dc:subject/>
  <dc:creator>FiBL Schweiz</dc:creator>
  <cp:keywords/>
  <dc:description/>
  <cp:lastModifiedBy>Weidmann Gilles</cp:lastModifiedBy>
  <cp:revision>193</cp:revision>
  <cp:lastPrinted>2024-04-04T07:59:01Z</cp:lastPrinted>
  <dcterms:created xsi:type="dcterms:W3CDTF">2010-11-25T15:05:52Z</dcterms:created>
  <dcterms:modified xsi:type="dcterms:W3CDTF">2024-06-05T09:51:53Z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0x01010073E8815154C13C42A2B4D3323D70F6C2</vt:lpwstr>
  </property>
  <property fmtid="{D5CDD505-2E9C-101B-9397-08002B2CF9AE}" pid="3" name="MediaServiceImageTags">
    <vt:lpwstr/>
  </property>
</Properties>
</file>