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11" r:id="rId3"/>
  </p:sldMasterIdLst>
  <p:notesMasterIdLst>
    <p:notesMasterId r:id="rId34"/>
  </p:notesMasterIdLst>
  <p:sldIdLst>
    <p:sldId id="300" r:id="rId4"/>
    <p:sldId id="281" r:id="rId5"/>
    <p:sldId id="1365" r:id="rId6"/>
    <p:sldId id="283" r:id="rId7"/>
    <p:sldId id="282" r:id="rId8"/>
    <p:sldId id="284" r:id="rId9"/>
    <p:sldId id="302" r:id="rId10"/>
    <p:sldId id="1369" r:id="rId11"/>
    <p:sldId id="896" r:id="rId12"/>
    <p:sldId id="889" r:id="rId13"/>
    <p:sldId id="314" r:id="rId14"/>
    <p:sldId id="1346" r:id="rId15"/>
    <p:sldId id="1368" r:id="rId16"/>
    <p:sldId id="1358" r:id="rId17"/>
    <p:sldId id="1348" r:id="rId18"/>
    <p:sldId id="1347" r:id="rId19"/>
    <p:sldId id="1363" r:id="rId20"/>
    <p:sldId id="1356" r:id="rId21"/>
    <p:sldId id="1344" r:id="rId22"/>
    <p:sldId id="1345" r:id="rId23"/>
    <p:sldId id="301" r:id="rId24"/>
    <p:sldId id="1350" r:id="rId25"/>
    <p:sldId id="1360" r:id="rId26"/>
    <p:sldId id="1361" r:id="rId27"/>
    <p:sldId id="1362" r:id="rId28"/>
    <p:sldId id="308" r:id="rId29"/>
    <p:sldId id="1366" r:id="rId30"/>
    <p:sldId id="1367" r:id="rId31"/>
    <p:sldId id="1359" r:id="rId32"/>
    <p:sldId id="273" r:id="rId3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ddels stil 3 – utheving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iddels stil 3 – uthevin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iddels stil 3 – uthevin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5" d="100"/>
          <a:sy n="105" d="100"/>
        </p:scale>
        <p:origin x="7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[Samlet temperature data.xlsx]Ark7!Pivottabell2</c:name>
    <c:fmtId val="1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aseline="0" dirty="0"/>
              <a:t>24-hour </a:t>
            </a:r>
            <a:r>
              <a:rPr lang="nb-NO" baseline="0" dirty="0" err="1"/>
              <a:t>Average</a:t>
            </a:r>
            <a:r>
              <a:rPr lang="nb-NO" baseline="0" dirty="0"/>
              <a:t> </a:t>
            </a:r>
            <a:r>
              <a:rPr lang="nb-NO" baseline="0" dirty="0" err="1"/>
              <a:t>Temperature</a:t>
            </a:r>
            <a:endParaRPr lang="nb-N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ivotFmts>
      <c:pivotFmt>
        <c:idx val="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rgbClr val="C0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rgbClr val="FFC000">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rgbClr val="70AD47">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rgbClr val="70AD47">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rgbClr val="4472C4">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rgbClr val="4472C4">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28575" cap="rnd">
            <a:solidFill>
              <a:srgbClr val="FFC000">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rgbClr val="70AD47">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rgbClr val="FFC000">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rgbClr val="4472C4">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rgbClr val="C0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rgbClr val="FFC000">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rgbClr val="70AD47">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rgbClr val="70AD47">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rgbClr val="4472C4">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rgbClr val="4472C4">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w="28575" cap="rnd">
            <a:solidFill>
              <a:srgbClr val="FFC000">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w="28575" cap="rnd">
            <a:solidFill>
              <a:srgbClr val="70AD47">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w="28575" cap="rnd">
            <a:solidFill>
              <a:srgbClr val="FFC000">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w="28575" cap="rnd">
            <a:solidFill>
              <a:srgbClr val="4472C4">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w="28575" cap="rnd">
            <a:solidFill>
              <a:srgbClr val="C0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w="28575" cap="rnd">
            <a:solidFill>
              <a:srgbClr val="FFC000">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w="28575" cap="rnd">
            <a:solidFill>
              <a:srgbClr val="70AD47">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w="28575" cap="rnd">
            <a:solidFill>
              <a:srgbClr val="70AD47">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w="28575" cap="rnd">
            <a:solidFill>
              <a:srgbClr val="4472C4">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28575" cap="rnd">
            <a:solidFill>
              <a:srgbClr val="4472C4">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w="28575" cap="rnd">
            <a:solidFill>
              <a:schemeClr val="accent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w="28575" cap="rnd">
            <a:solidFill>
              <a:srgbClr val="FFC000">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w="28575" cap="rnd">
            <a:solidFill>
              <a:srgbClr val="70AD47">
                <a:lumMod val="5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w="28575" cap="rnd">
            <a:solidFill>
              <a:srgbClr val="FFC000">
                <a:lumMod val="75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w="28575" cap="rnd">
            <a:solidFill>
              <a:srgbClr val="4472C4">
                <a:lumMod val="60000"/>
                <a:lumOff val="40000"/>
              </a:srgb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'Ark7'!$B$3</c:f>
              <c:strCache>
                <c:ptCount val="1"/>
                <c:pt idx="0">
                  <c:v>Gjennomsnitt av Average Room</c:v>
                </c:pt>
              </c:strCache>
            </c:strRef>
          </c:tx>
          <c:spPr>
            <a:ln w="28575" cap="rnd">
              <a:solidFill>
                <a:srgbClr val="C00000"/>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'Ark7'!$B$4:$B$95</c:f>
              <c:numCache>
                <c:formatCode>General</c:formatCode>
                <c:ptCount val="91"/>
                <c:pt idx="0">
                  <c:v>20.633333333333333</c:v>
                </c:pt>
                <c:pt idx="1">
                  <c:v>21.856944444444448</c:v>
                </c:pt>
                <c:pt idx="2">
                  <c:v>21.573611111111116</c:v>
                </c:pt>
                <c:pt idx="3">
                  <c:v>20.890277777777779</c:v>
                </c:pt>
                <c:pt idx="4">
                  <c:v>22.237500000000001</c:v>
                </c:pt>
                <c:pt idx="5">
                  <c:v>20.786111111111111</c:v>
                </c:pt>
                <c:pt idx="6">
                  <c:v>19.12916666666667</c:v>
                </c:pt>
                <c:pt idx="7">
                  <c:v>18.943055555555556</c:v>
                </c:pt>
                <c:pt idx="8">
                  <c:v>19.161111111111115</c:v>
                </c:pt>
                <c:pt idx="9">
                  <c:v>18.826388888888889</c:v>
                </c:pt>
                <c:pt idx="10">
                  <c:v>18.908333333333335</c:v>
                </c:pt>
                <c:pt idx="11">
                  <c:v>19.327777777777783</c:v>
                </c:pt>
                <c:pt idx="12">
                  <c:v>19.740277777777777</c:v>
                </c:pt>
                <c:pt idx="13">
                  <c:v>20.055555555555554</c:v>
                </c:pt>
                <c:pt idx="14">
                  <c:v>20.684722222222224</c:v>
                </c:pt>
                <c:pt idx="15">
                  <c:v>19.837499999999999</c:v>
                </c:pt>
                <c:pt idx="16">
                  <c:v>19.513888888888886</c:v>
                </c:pt>
                <c:pt idx="17">
                  <c:v>19.466666666666665</c:v>
                </c:pt>
                <c:pt idx="18">
                  <c:v>19.352777777777778</c:v>
                </c:pt>
                <c:pt idx="19">
                  <c:v>19.268055555555552</c:v>
                </c:pt>
                <c:pt idx="20">
                  <c:v>19.554166666666667</c:v>
                </c:pt>
                <c:pt idx="21">
                  <c:v>19.391666666666662</c:v>
                </c:pt>
                <c:pt idx="22">
                  <c:v>19.555555555555561</c:v>
                </c:pt>
                <c:pt idx="23">
                  <c:v>19.736111111111111</c:v>
                </c:pt>
                <c:pt idx="24">
                  <c:v>19.583333333333336</c:v>
                </c:pt>
                <c:pt idx="25">
                  <c:v>19.676388888888891</c:v>
                </c:pt>
                <c:pt idx="26">
                  <c:v>19.987500000000001</c:v>
                </c:pt>
                <c:pt idx="27">
                  <c:v>20.213888888888889</c:v>
                </c:pt>
                <c:pt idx="28">
                  <c:v>20.126388888888894</c:v>
                </c:pt>
                <c:pt idx="29">
                  <c:v>19.733333333333331</c:v>
                </c:pt>
                <c:pt idx="30">
                  <c:v>20.015789473684212</c:v>
                </c:pt>
                <c:pt idx="31">
                  <c:v>19.604166666666664</c:v>
                </c:pt>
                <c:pt idx="32">
                  <c:v>19.536111111111108</c:v>
                </c:pt>
                <c:pt idx="33">
                  <c:v>19.458333333333329</c:v>
                </c:pt>
                <c:pt idx="34">
                  <c:v>19.323611111111109</c:v>
                </c:pt>
                <c:pt idx="35">
                  <c:v>19.291666666666661</c:v>
                </c:pt>
                <c:pt idx="36">
                  <c:v>19.072916666666668</c:v>
                </c:pt>
                <c:pt idx="37">
                  <c:v>18.875694444444445</c:v>
                </c:pt>
                <c:pt idx="38">
                  <c:v>19.395138888888884</c:v>
                </c:pt>
                <c:pt idx="39">
                  <c:v>19.386111111111109</c:v>
                </c:pt>
                <c:pt idx="40">
                  <c:v>19.439583333333335</c:v>
                </c:pt>
                <c:pt idx="41">
                  <c:v>19.59791666666667</c:v>
                </c:pt>
                <c:pt idx="42">
                  <c:v>19.703472222222217</c:v>
                </c:pt>
                <c:pt idx="43">
                  <c:v>19.740277777777777</c:v>
                </c:pt>
                <c:pt idx="44">
                  <c:v>20.084027777777781</c:v>
                </c:pt>
                <c:pt idx="45">
                  <c:v>20.047916666666669</c:v>
                </c:pt>
                <c:pt idx="46">
                  <c:v>19.833333333333325</c:v>
                </c:pt>
                <c:pt idx="47">
                  <c:v>20.005555555555556</c:v>
                </c:pt>
                <c:pt idx="48">
                  <c:v>20.039583333333336</c:v>
                </c:pt>
                <c:pt idx="49">
                  <c:v>19.824305555555554</c:v>
                </c:pt>
                <c:pt idx="50">
                  <c:v>20.061805555555555</c:v>
                </c:pt>
                <c:pt idx="51">
                  <c:v>20.155555555555559</c:v>
                </c:pt>
                <c:pt idx="52">
                  <c:v>19.781944444444445</c:v>
                </c:pt>
                <c:pt idx="53">
                  <c:v>19.515972222222221</c:v>
                </c:pt>
                <c:pt idx="54">
                  <c:v>19.864583333333332</c:v>
                </c:pt>
                <c:pt idx="55">
                  <c:v>19.688194444444445</c:v>
                </c:pt>
                <c:pt idx="56">
                  <c:v>19.46736111111111</c:v>
                </c:pt>
                <c:pt idx="57">
                  <c:v>19.440972222222221</c:v>
                </c:pt>
                <c:pt idx="58">
                  <c:v>19.488194444444449</c:v>
                </c:pt>
                <c:pt idx="59">
                  <c:v>19.622222222222224</c:v>
                </c:pt>
                <c:pt idx="60">
                  <c:v>19.928472222222222</c:v>
                </c:pt>
                <c:pt idx="61">
                  <c:v>20.15763888888889</c:v>
                </c:pt>
                <c:pt idx="62">
                  <c:v>20.558771929824559</c:v>
                </c:pt>
                <c:pt idx="63">
                  <c:v>20.736507936507934</c:v>
                </c:pt>
                <c:pt idx="64">
                  <c:v>20.580555555555559</c:v>
                </c:pt>
                <c:pt idx="65">
                  <c:v>20.584027777777777</c:v>
                </c:pt>
                <c:pt idx="66">
                  <c:v>20.779166666666665</c:v>
                </c:pt>
                <c:pt idx="67">
                  <c:v>20.802777777777774</c:v>
                </c:pt>
                <c:pt idx="68">
                  <c:v>20.620833333333334</c:v>
                </c:pt>
                <c:pt idx="69">
                  <c:v>20.834722222222226</c:v>
                </c:pt>
                <c:pt idx="70">
                  <c:v>20.861111111111107</c:v>
                </c:pt>
                <c:pt idx="71">
                  <c:v>20.891666666666666</c:v>
                </c:pt>
                <c:pt idx="72">
                  <c:v>20.874999999999993</c:v>
                </c:pt>
                <c:pt idx="73">
                  <c:v>20.87361111111111</c:v>
                </c:pt>
                <c:pt idx="74">
                  <c:v>20.954166666666662</c:v>
                </c:pt>
                <c:pt idx="75">
                  <c:v>21.119444444444444</c:v>
                </c:pt>
                <c:pt idx="76">
                  <c:v>21.390277777777779</c:v>
                </c:pt>
                <c:pt idx="77">
                  <c:v>21.782638888888883</c:v>
                </c:pt>
                <c:pt idx="78">
                  <c:v>21.865972222222222</c:v>
                </c:pt>
                <c:pt idx="79">
                  <c:v>21.517361111111111</c:v>
                </c:pt>
                <c:pt idx="80">
                  <c:v>20.897222222222229</c:v>
                </c:pt>
                <c:pt idx="81">
                  <c:v>20.063888888888894</c:v>
                </c:pt>
                <c:pt idx="82">
                  <c:v>19.909722222222225</c:v>
                </c:pt>
                <c:pt idx="83">
                  <c:v>20.247222222222224</c:v>
                </c:pt>
                <c:pt idx="84">
                  <c:v>20.676388888888884</c:v>
                </c:pt>
                <c:pt idx="85">
                  <c:v>20.161111111111111</c:v>
                </c:pt>
                <c:pt idx="86">
                  <c:v>20.387499999999999</c:v>
                </c:pt>
                <c:pt idx="87">
                  <c:v>20.265277777777776</c:v>
                </c:pt>
                <c:pt idx="88">
                  <c:v>19.947222222222223</c:v>
                </c:pt>
                <c:pt idx="89">
                  <c:v>20.001388888888894</c:v>
                </c:pt>
                <c:pt idx="90">
                  <c:v>20.072222222222223</c:v>
                </c:pt>
              </c:numCache>
            </c:numRef>
          </c:val>
          <c:smooth val="1"/>
          <c:extLst>
            <c:ext xmlns:c16="http://schemas.microsoft.com/office/drawing/2014/chart" uri="{C3380CC4-5D6E-409C-BE32-E72D297353CC}">
              <c16:uniqueId val="{00000000-E7FE-4570-A1DE-BC9E77D4D488}"/>
            </c:ext>
          </c:extLst>
        </c:ser>
        <c:ser>
          <c:idx val="1"/>
          <c:order val="1"/>
          <c:tx>
            <c:strRef>
              <c:f>'Ark7'!$C$3</c:f>
              <c:strCache>
                <c:ptCount val="1"/>
                <c:pt idx="0">
                  <c:v>Gjennomsnitt av Avg GSW+FM</c:v>
                </c:pt>
              </c:strCache>
            </c:strRef>
          </c:tx>
          <c:spPr>
            <a:ln w="28575" cap="rnd">
              <a:solidFill>
                <a:srgbClr val="FFC000">
                  <a:lumMod val="5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'Ark7'!$C$4:$C$95</c:f>
              <c:numCache>
                <c:formatCode>General</c:formatCode>
                <c:ptCount val="91"/>
                <c:pt idx="0">
                  <c:v>15.049999999999997</c:v>
                </c:pt>
                <c:pt idx="1">
                  <c:v>15.818055555555555</c:v>
                </c:pt>
                <c:pt idx="2">
                  <c:v>17.466666666666665</c:v>
                </c:pt>
                <c:pt idx="3">
                  <c:v>18.333333333333336</c:v>
                </c:pt>
                <c:pt idx="4">
                  <c:v>18.868055555555557</c:v>
                </c:pt>
                <c:pt idx="5">
                  <c:v>19.994444444444444</c:v>
                </c:pt>
                <c:pt idx="6">
                  <c:v>20.993055555555554</c:v>
                </c:pt>
                <c:pt idx="7">
                  <c:v>22.746527777777782</c:v>
                </c:pt>
                <c:pt idx="8">
                  <c:v>25.415277777777778</c:v>
                </c:pt>
                <c:pt idx="9">
                  <c:v>28.722222222222214</c:v>
                </c:pt>
                <c:pt idx="10">
                  <c:v>31.872222222222231</c:v>
                </c:pt>
                <c:pt idx="11">
                  <c:v>34.338888888888889</c:v>
                </c:pt>
                <c:pt idx="12">
                  <c:v>36.340277777777786</c:v>
                </c:pt>
                <c:pt idx="13">
                  <c:v>38.18194444444444</c:v>
                </c:pt>
                <c:pt idx="14">
                  <c:v>40.238888888888887</c:v>
                </c:pt>
                <c:pt idx="15">
                  <c:v>41.93333333333333</c:v>
                </c:pt>
                <c:pt idx="16">
                  <c:v>42.949999999999989</c:v>
                </c:pt>
                <c:pt idx="17">
                  <c:v>43.098611111111119</c:v>
                </c:pt>
                <c:pt idx="18">
                  <c:v>42.391666666666673</c:v>
                </c:pt>
                <c:pt idx="19">
                  <c:v>40.662499999999994</c:v>
                </c:pt>
                <c:pt idx="20">
                  <c:v>38.265277777777776</c:v>
                </c:pt>
                <c:pt idx="21">
                  <c:v>35.541666666666664</c:v>
                </c:pt>
                <c:pt idx="22">
                  <c:v>32.750000000000007</c:v>
                </c:pt>
                <c:pt idx="23">
                  <c:v>30.334722222222222</c:v>
                </c:pt>
                <c:pt idx="24">
                  <c:v>28.24722222222222</c:v>
                </c:pt>
                <c:pt idx="25">
                  <c:v>26.583333333333329</c:v>
                </c:pt>
                <c:pt idx="26">
                  <c:v>25.388888888888889</c:v>
                </c:pt>
                <c:pt idx="27">
                  <c:v>24.625</c:v>
                </c:pt>
                <c:pt idx="28">
                  <c:v>24.076388888888886</c:v>
                </c:pt>
                <c:pt idx="29">
                  <c:v>21.125490196078427</c:v>
                </c:pt>
                <c:pt idx="30">
                  <c:v>19.059649122807016</c:v>
                </c:pt>
                <c:pt idx="31">
                  <c:v>21.755555555555556</c:v>
                </c:pt>
                <c:pt idx="32">
                  <c:v>23.954166666666669</c:v>
                </c:pt>
                <c:pt idx="33">
                  <c:v>25.322222222222219</c:v>
                </c:pt>
                <c:pt idx="34">
                  <c:v>25.795833333333324</c:v>
                </c:pt>
                <c:pt idx="35">
                  <c:v>25.663194444444446</c:v>
                </c:pt>
                <c:pt idx="36">
                  <c:v>25.299305555555563</c:v>
                </c:pt>
                <c:pt idx="37">
                  <c:v>24.763194444444448</c:v>
                </c:pt>
                <c:pt idx="38">
                  <c:v>24.509722222222219</c:v>
                </c:pt>
                <c:pt idx="39">
                  <c:v>24.606944444444451</c:v>
                </c:pt>
                <c:pt idx="40">
                  <c:v>24.854861111111109</c:v>
                </c:pt>
                <c:pt idx="41">
                  <c:v>25.242361111111109</c:v>
                </c:pt>
                <c:pt idx="42">
                  <c:v>25.840277777777782</c:v>
                </c:pt>
                <c:pt idx="43">
                  <c:v>26.594444444444445</c:v>
                </c:pt>
                <c:pt idx="44">
                  <c:v>27.445138888888891</c:v>
                </c:pt>
                <c:pt idx="45">
                  <c:v>28.553472222222222</c:v>
                </c:pt>
                <c:pt idx="46">
                  <c:v>29.692361111111108</c:v>
                </c:pt>
                <c:pt idx="47">
                  <c:v>30.746527777777771</c:v>
                </c:pt>
                <c:pt idx="48">
                  <c:v>31.939583333333331</c:v>
                </c:pt>
                <c:pt idx="49">
                  <c:v>33.015277777777776</c:v>
                </c:pt>
                <c:pt idx="50">
                  <c:v>33.960416666666667</c:v>
                </c:pt>
                <c:pt idx="51">
                  <c:v>35.143055555555556</c:v>
                </c:pt>
                <c:pt idx="52">
                  <c:v>35.954166666666673</c:v>
                </c:pt>
                <c:pt idx="53">
                  <c:v>36.106944444444444</c:v>
                </c:pt>
                <c:pt idx="54">
                  <c:v>35.816666666666656</c:v>
                </c:pt>
                <c:pt idx="55">
                  <c:v>35.302777777777777</c:v>
                </c:pt>
                <c:pt idx="56">
                  <c:v>34.490972222222226</c:v>
                </c:pt>
                <c:pt idx="57">
                  <c:v>33.403472222222227</c:v>
                </c:pt>
                <c:pt idx="58">
                  <c:v>32.33402777777777</c:v>
                </c:pt>
                <c:pt idx="59">
                  <c:v>31.506249999999998</c:v>
                </c:pt>
                <c:pt idx="60">
                  <c:v>30.922916666666666</c:v>
                </c:pt>
                <c:pt idx="61">
                  <c:v>30.629166666666666</c:v>
                </c:pt>
                <c:pt idx="62">
                  <c:v>28.154385964912283</c:v>
                </c:pt>
                <c:pt idx="63">
                  <c:v>27.703968253968252</c:v>
                </c:pt>
                <c:pt idx="64">
                  <c:v>30.394444444444442</c:v>
                </c:pt>
                <c:pt idx="65">
                  <c:v>31.99444444444444</c:v>
                </c:pt>
                <c:pt idx="66">
                  <c:v>33.115972222222219</c:v>
                </c:pt>
                <c:pt idx="67">
                  <c:v>33.441666666666663</c:v>
                </c:pt>
                <c:pt idx="68">
                  <c:v>32.858333333333327</c:v>
                </c:pt>
                <c:pt idx="69">
                  <c:v>31.631249999999994</c:v>
                </c:pt>
                <c:pt idx="70">
                  <c:v>30.40069444444444</c:v>
                </c:pt>
                <c:pt idx="71">
                  <c:v>29.273611111111109</c:v>
                </c:pt>
                <c:pt idx="72">
                  <c:v>28.272222222222215</c:v>
                </c:pt>
                <c:pt idx="73">
                  <c:v>27.282638888888894</c:v>
                </c:pt>
                <c:pt idx="74">
                  <c:v>26.682638888888885</c:v>
                </c:pt>
                <c:pt idx="75">
                  <c:v>26.253472222222218</c:v>
                </c:pt>
                <c:pt idx="76">
                  <c:v>25.937499999999996</c:v>
                </c:pt>
                <c:pt idx="77">
                  <c:v>25.708333333333343</c:v>
                </c:pt>
                <c:pt idx="78">
                  <c:v>25.759722222222219</c:v>
                </c:pt>
                <c:pt idx="79">
                  <c:v>25.572916666666668</c:v>
                </c:pt>
                <c:pt idx="80">
                  <c:v>25.152777777777775</c:v>
                </c:pt>
                <c:pt idx="81">
                  <c:v>24.173611111111114</c:v>
                </c:pt>
                <c:pt idx="82">
                  <c:v>23.189583333333335</c:v>
                </c:pt>
                <c:pt idx="83">
                  <c:v>22.565972222222211</c:v>
                </c:pt>
                <c:pt idx="84">
                  <c:v>22.483333333333334</c:v>
                </c:pt>
                <c:pt idx="85">
                  <c:v>22.298611111111111</c:v>
                </c:pt>
                <c:pt idx="86">
                  <c:v>22.064583333333328</c:v>
                </c:pt>
                <c:pt idx="87">
                  <c:v>22.043750000000006</c:v>
                </c:pt>
                <c:pt idx="88">
                  <c:v>21.802083333333339</c:v>
                </c:pt>
                <c:pt idx="89">
                  <c:v>21.556249999999988</c:v>
                </c:pt>
                <c:pt idx="90">
                  <c:v>21.495833333333334</c:v>
                </c:pt>
              </c:numCache>
            </c:numRef>
          </c:val>
          <c:smooth val="1"/>
          <c:extLst>
            <c:ext xmlns:c16="http://schemas.microsoft.com/office/drawing/2014/chart" uri="{C3380CC4-5D6E-409C-BE32-E72D297353CC}">
              <c16:uniqueId val="{00000001-E7FE-4570-A1DE-BC9E77D4D488}"/>
            </c:ext>
          </c:extLst>
        </c:ser>
        <c:ser>
          <c:idx val="2"/>
          <c:order val="2"/>
          <c:tx>
            <c:strRef>
              <c:f>'Ark7'!$D$3</c:f>
              <c:strCache>
                <c:ptCount val="1"/>
                <c:pt idx="0">
                  <c:v>Gjennomsnitt av Avg AFLN+MU</c:v>
                </c:pt>
              </c:strCache>
            </c:strRef>
          </c:tx>
          <c:spPr>
            <a:ln w="28575" cap="rnd">
              <a:solidFill>
                <a:srgbClr val="70AD47">
                  <a:lumMod val="75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'Ark7'!$D$4:$D$95</c:f>
              <c:numCache>
                <c:formatCode>General</c:formatCode>
                <c:ptCount val="91"/>
                <c:pt idx="0">
                  <c:v>13.016666666666669</c:v>
                </c:pt>
                <c:pt idx="1">
                  <c:v>14.388888888888888</c:v>
                </c:pt>
                <c:pt idx="2">
                  <c:v>16.966666666666665</c:v>
                </c:pt>
                <c:pt idx="3">
                  <c:v>21.704166666666666</c:v>
                </c:pt>
                <c:pt idx="4">
                  <c:v>28.381944444444446</c:v>
                </c:pt>
                <c:pt idx="5">
                  <c:v>32.550000000000004</c:v>
                </c:pt>
                <c:pt idx="6">
                  <c:v>34.204166666666659</c:v>
                </c:pt>
                <c:pt idx="7">
                  <c:v>34.425694444444439</c:v>
                </c:pt>
                <c:pt idx="8">
                  <c:v>33.933333333333337</c:v>
                </c:pt>
                <c:pt idx="9">
                  <c:v>33.093055555555566</c:v>
                </c:pt>
                <c:pt idx="10">
                  <c:v>32.070833333333333</c:v>
                </c:pt>
                <c:pt idx="11">
                  <c:v>31.380555555555549</c:v>
                </c:pt>
                <c:pt idx="12">
                  <c:v>31.140277777777779</c:v>
                </c:pt>
                <c:pt idx="13">
                  <c:v>31.036111111111126</c:v>
                </c:pt>
                <c:pt idx="14">
                  <c:v>31.150000000000002</c:v>
                </c:pt>
                <c:pt idx="15">
                  <c:v>30.95</c:v>
                </c:pt>
                <c:pt idx="16">
                  <c:v>30.558333333333337</c:v>
                </c:pt>
                <c:pt idx="17">
                  <c:v>30.176388888888891</c:v>
                </c:pt>
                <c:pt idx="18">
                  <c:v>30.002777777777776</c:v>
                </c:pt>
                <c:pt idx="19">
                  <c:v>29.648611111111112</c:v>
                </c:pt>
                <c:pt idx="20">
                  <c:v>29.504166666666666</c:v>
                </c:pt>
                <c:pt idx="21">
                  <c:v>29.512500000000003</c:v>
                </c:pt>
                <c:pt idx="22">
                  <c:v>29.483333333333338</c:v>
                </c:pt>
                <c:pt idx="23">
                  <c:v>29.562499999999996</c:v>
                </c:pt>
                <c:pt idx="24">
                  <c:v>29.637499999999992</c:v>
                </c:pt>
                <c:pt idx="25">
                  <c:v>29.709722222222226</c:v>
                </c:pt>
                <c:pt idx="26">
                  <c:v>29.880555555555556</c:v>
                </c:pt>
                <c:pt idx="27">
                  <c:v>30.197222222222212</c:v>
                </c:pt>
                <c:pt idx="28">
                  <c:v>30.4375</c:v>
                </c:pt>
                <c:pt idx="29">
                  <c:v>29.237254901960789</c:v>
                </c:pt>
                <c:pt idx="30">
                  <c:v>36.507017543859654</c:v>
                </c:pt>
                <c:pt idx="31">
                  <c:v>48.365277777777777</c:v>
                </c:pt>
                <c:pt idx="32">
                  <c:v>53.249999999999993</c:v>
                </c:pt>
                <c:pt idx="33">
                  <c:v>55.157638888888897</c:v>
                </c:pt>
                <c:pt idx="34">
                  <c:v>55.471527777777801</c:v>
                </c:pt>
                <c:pt idx="35">
                  <c:v>54.611805555555549</c:v>
                </c:pt>
                <c:pt idx="36">
                  <c:v>53.15</c:v>
                </c:pt>
                <c:pt idx="37">
                  <c:v>51.347222222222236</c:v>
                </c:pt>
                <c:pt idx="38">
                  <c:v>49.489583333333336</c:v>
                </c:pt>
                <c:pt idx="39">
                  <c:v>47.943750000000001</c:v>
                </c:pt>
                <c:pt idx="40">
                  <c:v>46.464583333333337</c:v>
                </c:pt>
                <c:pt idx="41">
                  <c:v>44.731944444444444</c:v>
                </c:pt>
                <c:pt idx="42">
                  <c:v>43.03125</c:v>
                </c:pt>
                <c:pt idx="43">
                  <c:v>41.473611111111119</c:v>
                </c:pt>
                <c:pt idx="44">
                  <c:v>39.75416666666667</c:v>
                </c:pt>
                <c:pt idx="45">
                  <c:v>38.179861111111116</c:v>
                </c:pt>
                <c:pt idx="46">
                  <c:v>36.638888888888893</c:v>
                </c:pt>
                <c:pt idx="47">
                  <c:v>35.170138888888893</c:v>
                </c:pt>
                <c:pt idx="48">
                  <c:v>34.03819444444445</c:v>
                </c:pt>
                <c:pt idx="49">
                  <c:v>32.886805555555561</c:v>
                </c:pt>
                <c:pt idx="50">
                  <c:v>31.920833333333348</c:v>
                </c:pt>
                <c:pt idx="51">
                  <c:v>31.540972222222223</c:v>
                </c:pt>
                <c:pt idx="52">
                  <c:v>30.972916666666677</c:v>
                </c:pt>
                <c:pt idx="53">
                  <c:v>30.196527777777778</c:v>
                </c:pt>
                <c:pt idx="54">
                  <c:v>29.602083333333322</c:v>
                </c:pt>
                <c:pt idx="55">
                  <c:v>29.340972222222231</c:v>
                </c:pt>
                <c:pt idx="56">
                  <c:v>28.831944444444442</c:v>
                </c:pt>
                <c:pt idx="57">
                  <c:v>28.49722222222222</c:v>
                </c:pt>
                <c:pt idx="58">
                  <c:v>28.202777777777783</c:v>
                </c:pt>
                <c:pt idx="59">
                  <c:v>28.087499999999988</c:v>
                </c:pt>
                <c:pt idx="60">
                  <c:v>28.134722222222226</c:v>
                </c:pt>
                <c:pt idx="61">
                  <c:v>28.412499999999998</c:v>
                </c:pt>
                <c:pt idx="62">
                  <c:v>27.23684210526315</c:v>
                </c:pt>
                <c:pt idx="63">
                  <c:v>28.208730158730159</c:v>
                </c:pt>
                <c:pt idx="64">
                  <c:v>30.272222222222226</c:v>
                </c:pt>
                <c:pt idx="65">
                  <c:v>30.836805555555543</c:v>
                </c:pt>
                <c:pt idx="66">
                  <c:v>30.743749999999995</c:v>
                </c:pt>
                <c:pt idx="67">
                  <c:v>30.730555555555565</c:v>
                </c:pt>
                <c:pt idx="68">
                  <c:v>30.765277777777779</c:v>
                </c:pt>
                <c:pt idx="69">
                  <c:v>30.521527777777759</c:v>
                </c:pt>
                <c:pt idx="70">
                  <c:v>30.297222222222221</c:v>
                </c:pt>
                <c:pt idx="71">
                  <c:v>30.06527777777778</c:v>
                </c:pt>
                <c:pt idx="72">
                  <c:v>29.887500000000006</c:v>
                </c:pt>
                <c:pt idx="73">
                  <c:v>29.574999999999999</c:v>
                </c:pt>
                <c:pt idx="74">
                  <c:v>29.484722222222221</c:v>
                </c:pt>
                <c:pt idx="75">
                  <c:v>29.465972222222216</c:v>
                </c:pt>
                <c:pt idx="76">
                  <c:v>29.302777777777777</c:v>
                </c:pt>
                <c:pt idx="77">
                  <c:v>29.384722222222219</c:v>
                </c:pt>
                <c:pt idx="78">
                  <c:v>29.600000000000005</c:v>
                </c:pt>
                <c:pt idx="79">
                  <c:v>29.550694444444456</c:v>
                </c:pt>
                <c:pt idx="80">
                  <c:v>29.212500000000006</c:v>
                </c:pt>
                <c:pt idx="81">
                  <c:v>28.5625</c:v>
                </c:pt>
                <c:pt idx="82">
                  <c:v>27.784722222222229</c:v>
                </c:pt>
                <c:pt idx="83">
                  <c:v>27.327083333333331</c:v>
                </c:pt>
                <c:pt idx="84">
                  <c:v>27.366666666666656</c:v>
                </c:pt>
                <c:pt idx="85">
                  <c:v>27.276388888888903</c:v>
                </c:pt>
                <c:pt idx="86">
                  <c:v>27.121527777777789</c:v>
                </c:pt>
                <c:pt idx="87">
                  <c:v>27.161111111111108</c:v>
                </c:pt>
                <c:pt idx="88">
                  <c:v>26.975694444444443</c:v>
                </c:pt>
                <c:pt idx="89">
                  <c:v>26.792361111111109</c:v>
                </c:pt>
                <c:pt idx="90">
                  <c:v>26.890277777777779</c:v>
                </c:pt>
              </c:numCache>
            </c:numRef>
          </c:val>
          <c:smooth val="1"/>
          <c:extLst>
            <c:ext xmlns:c16="http://schemas.microsoft.com/office/drawing/2014/chart" uri="{C3380CC4-5D6E-409C-BE32-E72D297353CC}">
              <c16:uniqueId val="{00000002-E7FE-4570-A1DE-BC9E77D4D488}"/>
            </c:ext>
          </c:extLst>
        </c:ser>
        <c:ser>
          <c:idx val="3"/>
          <c:order val="3"/>
          <c:tx>
            <c:strRef>
              <c:f>'Ark7'!$E$3</c:f>
              <c:strCache>
                <c:ptCount val="1"/>
                <c:pt idx="0">
                  <c:v>Gjennomsnitt av Avg AFLN+FB</c:v>
                </c:pt>
              </c:strCache>
            </c:strRef>
          </c:tx>
          <c:spPr>
            <a:ln w="28575" cap="rnd">
              <a:solidFill>
                <a:srgbClr val="70AD47">
                  <a:lumMod val="60000"/>
                  <a:lumOff val="4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'Ark7'!$E$4:$E$95</c:f>
              <c:numCache>
                <c:formatCode>General</c:formatCode>
                <c:ptCount val="91"/>
                <c:pt idx="0">
                  <c:v>13.583333333333332</c:v>
                </c:pt>
                <c:pt idx="1">
                  <c:v>15.144444444444446</c:v>
                </c:pt>
                <c:pt idx="2">
                  <c:v>19.266666666666669</c:v>
                </c:pt>
                <c:pt idx="3">
                  <c:v>29.616666666666671</c:v>
                </c:pt>
                <c:pt idx="4">
                  <c:v>39.888888888888893</c:v>
                </c:pt>
                <c:pt idx="5">
                  <c:v>49.048611111111114</c:v>
                </c:pt>
                <c:pt idx="6">
                  <c:v>55.452777777777776</c:v>
                </c:pt>
                <c:pt idx="7">
                  <c:v>57.95347222222221</c:v>
                </c:pt>
                <c:pt idx="8">
                  <c:v>57.829166666666659</c:v>
                </c:pt>
                <c:pt idx="9">
                  <c:v>57.052777777777777</c:v>
                </c:pt>
                <c:pt idx="10">
                  <c:v>56.180555555555564</c:v>
                </c:pt>
                <c:pt idx="11">
                  <c:v>55.630555555555567</c:v>
                </c:pt>
                <c:pt idx="12">
                  <c:v>55.518055555555542</c:v>
                </c:pt>
                <c:pt idx="13">
                  <c:v>55.463888888888881</c:v>
                </c:pt>
                <c:pt idx="14">
                  <c:v>55.331944444444446</c:v>
                </c:pt>
                <c:pt idx="15">
                  <c:v>54.540277777777789</c:v>
                </c:pt>
                <c:pt idx="16">
                  <c:v>53.726388888888891</c:v>
                </c:pt>
                <c:pt idx="17">
                  <c:v>53.225000000000023</c:v>
                </c:pt>
                <c:pt idx="18">
                  <c:v>53.016666666666673</c:v>
                </c:pt>
                <c:pt idx="19">
                  <c:v>52.513888888888893</c:v>
                </c:pt>
                <c:pt idx="20">
                  <c:v>51.797222222222224</c:v>
                </c:pt>
                <c:pt idx="21">
                  <c:v>50.663888888888884</c:v>
                </c:pt>
                <c:pt idx="22">
                  <c:v>48.772222222222233</c:v>
                </c:pt>
                <c:pt idx="23">
                  <c:v>46.428472222222219</c:v>
                </c:pt>
                <c:pt idx="24">
                  <c:v>43.452777777777783</c:v>
                </c:pt>
                <c:pt idx="25">
                  <c:v>40.380555555555546</c:v>
                </c:pt>
                <c:pt idx="26">
                  <c:v>37.493055555555557</c:v>
                </c:pt>
                <c:pt idx="27">
                  <c:v>34.99027777777777</c:v>
                </c:pt>
                <c:pt idx="28">
                  <c:v>32.784722222222221</c:v>
                </c:pt>
                <c:pt idx="29">
                  <c:v>28.896078431372551</c:v>
                </c:pt>
                <c:pt idx="30">
                  <c:v>28.56315789473684</c:v>
                </c:pt>
                <c:pt idx="31">
                  <c:v>32.926388888888887</c:v>
                </c:pt>
                <c:pt idx="32">
                  <c:v>37.709722222222226</c:v>
                </c:pt>
                <c:pt idx="33">
                  <c:v>42.428472222222226</c:v>
                </c:pt>
                <c:pt idx="34">
                  <c:v>45.246527777777779</c:v>
                </c:pt>
                <c:pt idx="35">
                  <c:v>45.255555555555567</c:v>
                </c:pt>
                <c:pt idx="36">
                  <c:v>43.871527777777771</c:v>
                </c:pt>
                <c:pt idx="37">
                  <c:v>42.332638888888887</c:v>
                </c:pt>
                <c:pt idx="38">
                  <c:v>41.443750000000001</c:v>
                </c:pt>
                <c:pt idx="39">
                  <c:v>40.118055555555564</c:v>
                </c:pt>
                <c:pt idx="40">
                  <c:v>38.180555555555564</c:v>
                </c:pt>
                <c:pt idx="41">
                  <c:v>36.332638888888887</c:v>
                </c:pt>
                <c:pt idx="42">
                  <c:v>34.884722222222216</c:v>
                </c:pt>
                <c:pt idx="43">
                  <c:v>33.745833333333337</c:v>
                </c:pt>
                <c:pt idx="44">
                  <c:v>32.629166666666663</c:v>
                </c:pt>
                <c:pt idx="45">
                  <c:v>31.824305555555554</c:v>
                </c:pt>
                <c:pt idx="46">
                  <c:v>31.029166666666669</c:v>
                </c:pt>
                <c:pt idx="47">
                  <c:v>30.070138888888888</c:v>
                </c:pt>
                <c:pt idx="48">
                  <c:v>29.465277777777771</c:v>
                </c:pt>
                <c:pt idx="49">
                  <c:v>28.770833333333339</c:v>
                </c:pt>
                <c:pt idx="50">
                  <c:v>28.027083333333334</c:v>
                </c:pt>
                <c:pt idx="51">
                  <c:v>27.591666666666665</c:v>
                </c:pt>
                <c:pt idx="52">
                  <c:v>26.863194444444456</c:v>
                </c:pt>
                <c:pt idx="53">
                  <c:v>26.000694444444438</c:v>
                </c:pt>
                <c:pt idx="54">
                  <c:v>25.339583333333334</c:v>
                </c:pt>
                <c:pt idx="55">
                  <c:v>24.984722222222217</c:v>
                </c:pt>
                <c:pt idx="56">
                  <c:v>24.485416666666662</c:v>
                </c:pt>
                <c:pt idx="57">
                  <c:v>24.018055555555552</c:v>
                </c:pt>
                <c:pt idx="58">
                  <c:v>23.65347222222222</c:v>
                </c:pt>
                <c:pt idx="59">
                  <c:v>23.481944444444441</c:v>
                </c:pt>
                <c:pt idx="60">
                  <c:v>23.454166666666669</c:v>
                </c:pt>
                <c:pt idx="61">
                  <c:v>23.610416666666669</c:v>
                </c:pt>
                <c:pt idx="62">
                  <c:v>22.928070175438592</c:v>
                </c:pt>
                <c:pt idx="63">
                  <c:v>23.542857142857137</c:v>
                </c:pt>
                <c:pt idx="64">
                  <c:v>24.361111111111114</c:v>
                </c:pt>
                <c:pt idx="65">
                  <c:v>24.238888888888891</c:v>
                </c:pt>
                <c:pt idx="66">
                  <c:v>24.356249999999999</c:v>
                </c:pt>
                <c:pt idx="67">
                  <c:v>24.386111111111095</c:v>
                </c:pt>
                <c:pt idx="68">
                  <c:v>24.259027777777778</c:v>
                </c:pt>
                <c:pt idx="69">
                  <c:v>23.985416666666655</c:v>
                </c:pt>
                <c:pt idx="70">
                  <c:v>23.862500000000001</c:v>
                </c:pt>
                <c:pt idx="71">
                  <c:v>23.817361111111115</c:v>
                </c:pt>
                <c:pt idx="72">
                  <c:v>23.651388888888892</c:v>
                </c:pt>
                <c:pt idx="73">
                  <c:v>23.722222222222214</c:v>
                </c:pt>
                <c:pt idx="74">
                  <c:v>23.882638888888888</c:v>
                </c:pt>
                <c:pt idx="75">
                  <c:v>24.041666666666671</c:v>
                </c:pt>
                <c:pt idx="76">
                  <c:v>24.174999999999997</c:v>
                </c:pt>
                <c:pt idx="77">
                  <c:v>24.354861111111109</c:v>
                </c:pt>
                <c:pt idx="78">
                  <c:v>24.744444444444444</c:v>
                </c:pt>
                <c:pt idx="79">
                  <c:v>24.759722222222226</c:v>
                </c:pt>
                <c:pt idx="80">
                  <c:v>24.534722222222218</c:v>
                </c:pt>
                <c:pt idx="81">
                  <c:v>23.756944444444443</c:v>
                </c:pt>
                <c:pt idx="82">
                  <c:v>23.068749999999998</c:v>
                </c:pt>
                <c:pt idx="83">
                  <c:v>22.711805555555554</c:v>
                </c:pt>
                <c:pt idx="84">
                  <c:v>22.922222222222221</c:v>
                </c:pt>
                <c:pt idx="85">
                  <c:v>22.841666666666672</c:v>
                </c:pt>
                <c:pt idx="86">
                  <c:v>22.729861111111106</c:v>
                </c:pt>
                <c:pt idx="87">
                  <c:v>22.809027777777782</c:v>
                </c:pt>
                <c:pt idx="88">
                  <c:v>22.620833333333326</c:v>
                </c:pt>
                <c:pt idx="89">
                  <c:v>22.420138888888889</c:v>
                </c:pt>
                <c:pt idx="90">
                  <c:v>22.451388888888896</c:v>
                </c:pt>
              </c:numCache>
            </c:numRef>
          </c:val>
          <c:smooth val="1"/>
          <c:extLst>
            <c:ext xmlns:c16="http://schemas.microsoft.com/office/drawing/2014/chart" uri="{C3380CC4-5D6E-409C-BE32-E72D297353CC}">
              <c16:uniqueId val="{00000003-E7FE-4570-A1DE-BC9E77D4D488}"/>
            </c:ext>
          </c:extLst>
        </c:ser>
        <c:ser>
          <c:idx val="4"/>
          <c:order val="4"/>
          <c:tx>
            <c:strRef>
              <c:f>'Ark7'!$F$3</c:f>
              <c:strCache>
                <c:ptCount val="1"/>
                <c:pt idx="0">
                  <c:v>Gjennomsnitt av Avg AFLH+FM</c:v>
                </c:pt>
              </c:strCache>
            </c:strRef>
          </c:tx>
          <c:spPr>
            <a:ln w="28575" cap="rnd">
              <a:solidFill>
                <a:srgbClr val="4472C4">
                  <a:lumMod val="5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'Ark7'!$F$4:$F$95</c:f>
              <c:numCache>
                <c:formatCode>General</c:formatCode>
                <c:ptCount val="91"/>
                <c:pt idx="0">
                  <c:v>16.200000000000003</c:v>
                </c:pt>
                <c:pt idx="1">
                  <c:v>17.372222222222224</c:v>
                </c:pt>
                <c:pt idx="2">
                  <c:v>19.572222222222219</c:v>
                </c:pt>
                <c:pt idx="3">
                  <c:v>25.413888888888888</c:v>
                </c:pt>
                <c:pt idx="4">
                  <c:v>35.730555555555554</c:v>
                </c:pt>
                <c:pt idx="5">
                  <c:v>42.36944444444444</c:v>
                </c:pt>
                <c:pt idx="6">
                  <c:v>45.705555555555556</c:v>
                </c:pt>
                <c:pt idx="7">
                  <c:v>47.738194444444446</c:v>
                </c:pt>
                <c:pt idx="8">
                  <c:v>49.338888888888881</c:v>
                </c:pt>
                <c:pt idx="9">
                  <c:v>50.99305555555555</c:v>
                </c:pt>
                <c:pt idx="10">
                  <c:v>52.209722222222204</c:v>
                </c:pt>
                <c:pt idx="11">
                  <c:v>52.851388888888891</c:v>
                </c:pt>
                <c:pt idx="12">
                  <c:v>52.970833333333339</c:v>
                </c:pt>
                <c:pt idx="13">
                  <c:v>52.719444444444434</c:v>
                </c:pt>
                <c:pt idx="14">
                  <c:v>52.305555555555564</c:v>
                </c:pt>
                <c:pt idx="15">
                  <c:v>51.658333333333331</c:v>
                </c:pt>
                <c:pt idx="16">
                  <c:v>50.972222222222207</c:v>
                </c:pt>
                <c:pt idx="17">
                  <c:v>50.431944444444447</c:v>
                </c:pt>
                <c:pt idx="18">
                  <c:v>50.029166666666669</c:v>
                </c:pt>
                <c:pt idx="19">
                  <c:v>49.44166666666667</c:v>
                </c:pt>
                <c:pt idx="20">
                  <c:v>48.962499999999999</c:v>
                </c:pt>
                <c:pt idx="21">
                  <c:v>48.481944444444444</c:v>
                </c:pt>
                <c:pt idx="22">
                  <c:v>47.80694444444444</c:v>
                </c:pt>
                <c:pt idx="23">
                  <c:v>47.033333333333331</c:v>
                </c:pt>
                <c:pt idx="24">
                  <c:v>46.029166666666669</c:v>
                </c:pt>
                <c:pt idx="25">
                  <c:v>44.85</c:v>
                </c:pt>
                <c:pt idx="26">
                  <c:v>43.622222222222213</c:v>
                </c:pt>
                <c:pt idx="27">
                  <c:v>42.368055555555564</c:v>
                </c:pt>
                <c:pt idx="28">
                  <c:v>41.006944444444443</c:v>
                </c:pt>
                <c:pt idx="29">
                  <c:v>39.374509803921576</c:v>
                </c:pt>
                <c:pt idx="30">
                  <c:v>34.338596491228074</c:v>
                </c:pt>
                <c:pt idx="31">
                  <c:v>33.051388888888887</c:v>
                </c:pt>
                <c:pt idx="32">
                  <c:v>34.015277777777776</c:v>
                </c:pt>
                <c:pt idx="33">
                  <c:v>34.27708333333333</c:v>
                </c:pt>
                <c:pt idx="34">
                  <c:v>34.168055555555554</c:v>
                </c:pt>
                <c:pt idx="35">
                  <c:v>33.779166666666669</c:v>
                </c:pt>
                <c:pt idx="36">
                  <c:v>33.18333333333333</c:v>
                </c:pt>
                <c:pt idx="37">
                  <c:v>32.292361111111113</c:v>
                </c:pt>
                <c:pt idx="38">
                  <c:v>31.481944444444441</c:v>
                </c:pt>
                <c:pt idx="39">
                  <c:v>30.906250000000004</c:v>
                </c:pt>
                <c:pt idx="40">
                  <c:v>30.348611111111115</c:v>
                </c:pt>
                <c:pt idx="41">
                  <c:v>29.777083333333341</c:v>
                </c:pt>
                <c:pt idx="42">
                  <c:v>29.271527777777781</c:v>
                </c:pt>
                <c:pt idx="43">
                  <c:v>28.834722222222215</c:v>
                </c:pt>
                <c:pt idx="44">
                  <c:v>28.391666666666655</c:v>
                </c:pt>
                <c:pt idx="45">
                  <c:v>28.113194444444446</c:v>
                </c:pt>
                <c:pt idx="46">
                  <c:v>27.865277777777781</c:v>
                </c:pt>
                <c:pt idx="47">
                  <c:v>27.520833333333343</c:v>
                </c:pt>
                <c:pt idx="48">
                  <c:v>27.343055555555555</c:v>
                </c:pt>
                <c:pt idx="49">
                  <c:v>27.092361111111117</c:v>
                </c:pt>
                <c:pt idx="50">
                  <c:v>26.779166666666672</c:v>
                </c:pt>
                <c:pt idx="51">
                  <c:v>26.682638888888885</c:v>
                </c:pt>
                <c:pt idx="52">
                  <c:v>26.443055555555556</c:v>
                </c:pt>
                <c:pt idx="53">
                  <c:v>25.986111111111114</c:v>
                </c:pt>
                <c:pt idx="54">
                  <c:v>25.533333333333342</c:v>
                </c:pt>
                <c:pt idx="55">
                  <c:v>25.294444444444441</c:v>
                </c:pt>
                <c:pt idx="56">
                  <c:v>24.929861111111109</c:v>
                </c:pt>
                <c:pt idx="57">
                  <c:v>24.574305555555554</c:v>
                </c:pt>
                <c:pt idx="58">
                  <c:v>24.260416666666675</c:v>
                </c:pt>
                <c:pt idx="59">
                  <c:v>24.088888888888889</c:v>
                </c:pt>
                <c:pt idx="60">
                  <c:v>24.030555555555555</c:v>
                </c:pt>
                <c:pt idx="61">
                  <c:v>24.104861111111109</c:v>
                </c:pt>
                <c:pt idx="62">
                  <c:v>24.278070175438597</c:v>
                </c:pt>
                <c:pt idx="63">
                  <c:v>22.806349206349203</c:v>
                </c:pt>
                <c:pt idx="64">
                  <c:v>23.556250000000006</c:v>
                </c:pt>
                <c:pt idx="65">
                  <c:v>24.812499999999996</c:v>
                </c:pt>
                <c:pt idx="66">
                  <c:v>25.641666666666662</c:v>
                </c:pt>
                <c:pt idx="67">
                  <c:v>26.131249999999998</c:v>
                </c:pt>
                <c:pt idx="68">
                  <c:v>26.289583333333329</c:v>
                </c:pt>
                <c:pt idx="69">
                  <c:v>26.163194444444443</c:v>
                </c:pt>
                <c:pt idx="70">
                  <c:v>26.011805555555565</c:v>
                </c:pt>
                <c:pt idx="71">
                  <c:v>25.866666666666674</c:v>
                </c:pt>
                <c:pt idx="72">
                  <c:v>25.705555555555559</c:v>
                </c:pt>
                <c:pt idx="73">
                  <c:v>25.547916666666662</c:v>
                </c:pt>
                <c:pt idx="74">
                  <c:v>25.513194444444448</c:v>
                </c:pt>
                <c:pt idx="75">
                  <c:v>25.559722222222209</c:v>
                </c:pt>
                <c:pt idx="76">
                  <c:v>25.587500000000002</c:v>
                </c:pt>
                <c:pt idx="77">
                  <c:v>25.688888888888894</c:v>
                </c:pt>
                <c:pt idx="78">
                  <c:v>25.945138888888891</c:v>
                </c:pt>
                <c:pt idx="79">
                  <c:v>26.005555555555546</c:v>
                </c:pt>
                <c:pt idx="80">
                  <c:v>25.824999999999999</c:v>
                </c:pt>
                <c:pt idx="81">
                  <c:v>25.235416666666666</c:v>
                </c:pt>
                <c:pt idx="82">
                  <c:v>24.467361111111114</c:v>
                </c:pt>
                <c:pt idx="83">
                  <c:v>23.924305555555549</c:v>
                </c:pt>
                <c:pt idx="84">
                  <c:v>23.818055555555556</c:v>
                </c:pt>
                <c:pt idx="85">
                  <c:v>23.661805555555556</c:v>
                </c:pt>
                <c:pt idx="86">
                  <c:v>23.445833333333329</c:v>
                </c:pt>
                <c:pt idx="87">
                  <c:v>23.401388888888889</c:v>
                </c:pt>
                <c:pt idx="88">
                  <c:v>23.207638888888891</c:v>
                </c:pt>
                <c:pt idx="89">
                  <c:v>22.976388888888881</c:v>
                </c:pt>
                <c:pt idx="90">
                  <c:v>22.920833333333334</c:v>
                </c:pt>
              </c:numCache>
            </c:numRef>
          </c:val>
          <c:smooth val="1"/>
          <c:extLst>
            <c:ext xmlns:c16="http://schemas.microsoft.com/office/drawing/2014/chart" uri="{C3380CC4-5D6E-409C-BE32-E72D297353CC}">
              <c16:uniqueId val="{00000004-E7FE-4570-A1DE-BC9E77D4D488}"/>
            </c:ext>
          </c:extLst>
        </c:ser>
        <c:ser>
          <c:idx val="5"/>
          <c:order val="5"/>
          <c:tx>
            <c:strRef>
              <c:f>'Ark7'!$G$3</c:f>
              <c:strCache>
                <c:ptCount val="1"/>
                <c:pt idx="0">
                  <c:v>Gjennomsnitt av Avg AFLH+MU</c:v>
                </c:pt>
              </c:strCache>
            </c:strRef>
          </c:tx>
          <c:spPr>
            <a:ln w="28575" cap="rnd">
              <a:solidFill>
                <a:srgbClr val="4472C4">
                  <a:lumMod val="75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'Ark7'!$G$4:$G$95</c:f>
              <c:numCache>
                <c:formatCode>General</c:formatCode>
                <c:ptCount val="91"/>
                <c:pt idx="0">
                  <c:v>15.2</c:v>
                </c:pt>
                <c:pt idx="1">
                  <c:v>16.240277777777777</c:v>
                </c:pt>
                <c:pt idx="2">
                  <c:v>18.286111111111111</c:v>
                </c:pt>
                <c:pt idx="3">
                  <c:v>24.113888888888891</c:v>
                </c:pt>
                <c:pt idx="4">
                  <c:v>31.930555555555546</c:v>
                </c:pt>
                <c:pt idx="5">
                  <c:v>36.68333333333333</c:v>
                </c:pt>
                <c:pt idx="6">
                  <c:v>39.013888888888893</c:v>
                </c:pt>
                <c:pt idx="7">
                  <c:v>40.18888888888889</c:v>
                </c:pt>
                <c:pt idx="8">
                  <c:v>40.626388888888876</c:v>
                </c:pt>
                <c:pt idx="9">
                  <c:v>40.662500000000001</c:v>
                </c:pt>
                <c:pt idx="10">
                  <c:v>40.552777777777763</c:v>
                </c:pt>
                <c:pt idx="11">
                  <c:v>40.568055555555574</c:v>
                </c:pt>
                <c:pt idx="12">
                  <c:v>40.811111111111124</c:v>
                </c:pt>
                <c:pt idx="13">
                  <c:v>41.112499999999997</c:v>
                </c:pt>
                <c:pt idx="14">
                  <c:v>41.465277777777793</c:v>
                </c:pt>
                <c:pt idx="15">
                  <c:v>41.505555555555567</c:v>
                </c:pt>
                <c:pt idx="16">
                  <c:v>41.265277777777776</c:v>
                </c:pt>
                <c:pt idx="17">
                  <c:v>40.901388888888889</c:v>
                </c:pt>
                <c:pt idx="18">
                  <c:v>40.436111111111103</c:v>
                </c:pt>
                <c:pt idx="19">
                  <c:v>39.759722222222216</c:v>
                </c:pt>
                <c:pt idx="20">
                  <c:v>39.126388888888876</c:v>
                </c:pt>
                <c:pt idx="21">
                  <c:v>38.555555555555557</c:v>
                </c:pt>
                <c:pt idx="22">
                  <c:v>37.883333333333347</c:v>
                </c:pt>
                <c:pt idx="23">
                  <c:v>37.269444444444453</c:v>
                </c:pt>
                <c:pt idx="24">
                  <c:v>36.64027777777779</c:v>
                </c:pt>
                <c:pt idx="25">
                  <c:v>35.988888888888887</c:v>
                </c:pt>
                <c:pt idx="26">
                  <c:v>35.412500000000001</c:v>
                </c:pt>
                <c:pt idx="27">
                  <c:v>34.955555555555556</c:v>
                </c:pt>
                <c:pt idx="28">
                  <c:v>34.494444444444433</c:v>
                </c:pt>
                <c:pt idx="29">
                  <c:v>29.945098039215686</c:v>
                </c:pt>
                <c:pt idx="30">
                  <c:v>26.966666666666661</c:v>
                </c:pt>
                <c:pt idx="31">
                  <c:v>30.370833333333326</c:v>
                </c:pt>
                <c:pt idx="32">
                  <c:v>32.484722222222217</c:v>
                </c:pt>
                <c:pt idx="33">
                  <c:v>33.833333333333329</c:v>
                </c:pt>
                <c:pt idx="34">
                  <c:v>34.597222222222221</c:v>
                </c:pt>
                <c:pt idx="35">
                  <c:v>34.954166666666659</c:v>
                </c:pt>
                <c:pt idx="36">
                  <c:v>35.057638888888881</c:v>
                </c:pt>
                <c:pt idx="37">
                  <c:v>35.002777777777773</c:v>
                </c:pt>
                <c:pt idx="38">
                  <c:v>35.025000000000006</c:v>
                </c:pt>
                <c:pt idx="39">
                  <c:v>35.255555555555546</c:v>
                </c:pt>
                <c:pt idx="40">
                  <c:v>35.388888888888886</c:v>
                </c:pt>
                <c:pt idx="41">
                  <c:v>35.400000000000027</c:v>
                </c:pt>
                <c:pt idx="42">
                  <c:v>35.359027777777776</c:v>
                </c:pt>
                <c:pt idx="43">
                  <c:v>35.219444444444449</c:v>
                </c:pt>
                <c:pt idx="44">
                  <c:v>34.857638888888886</c:v>
                </c:pt>
                <c:pt idx="45">
                  <c:v>34.529861111111103</c:v>
                </c:pt>
                <c:pt idx="46">
                  <c:v>34.136111111111113</c:v>
                </c:pt>
                <c:pt idx="47">
                  <c:v>33.514583333333341</c:v>
                </c:pt>
                <c:pt idx="48">
                  <c:v>32.97013888888889</c:v>
                </c:pt>
                <c:pt idx="49">
                  <c:v>32.275694444444447</c:v>
                </c:pt>
                <c:pt idx="50">
                  <c:v>31.455555555555552</c:v>
                </c:pt>
                <c:pt idx="51">
                  <c:v>30.865972222222222</c:v>
                </c:pt>
                <c:pt idx="52">
                  <c:v>30.170138888888889</c:v>
                </c:pt>
                <c:pt idx="53">
                  <c:v>29.265277777777772</c:v>
                </c:pt>
                <c:pt idx="54">
                  <c:v>28.369444444444451</c:v>
                </c:pt>
                <c:pt idx="55">
                  <c:v>27.742361111111112</c:v>
                </c:pt>
                <c:pt idx="56">
                  <c:v>27.002777777777769</c:v>
                </c:pt>
                <c:pt idx="57">
                  <c:v>26.30416666666666</c:v>
                </c:pt>
                <c:pt idx="58">
                  <c:v>25.679861111111119</c:v>
                </c:pt>
                <c:pt idx="59">
                  <c:v>25.217361111111106</c:v>
                </c:pt>
                <c:pt idx="60">
                  <c:v>24.942361111111108</c:v>
                </c:pt>
                <c:pt idx="61">
                  <c:v>24.851388888888888</c:v>
                </c:pt>
                <c:pt idx="62">
                  <c:v>24.867543859649125</c:v>
                </c:pt>
                <c:pt idx="63">
                  <c:v>23.298412698412697</c:v>
                </c:pt>
                <c:pt idx="64">
                  <c:v>23.594444444444445</c:v>
                </c:pt>
                <c:pt idx="65">
                  <c:v>24.456249999999997</c:v>
                </c:pt>
                <c:pt idx="66">
                  <c:v>25.097222222222218</c:v>
                </c:pt>
                <c:pt idx="67">
                  <c:v>25.477777777777778</c:v>
                </c:pt>
                <c:pt idx="68">
                  <c:v>25.635416666666668</c:v>
                </c:pt>
                <c:pt idx="69">
                  <c:v>25.511111111111124</c:v>
                </c:pt>
                <c:pt idx="70">
                  <c:v>25.401388888888892</c:v>
                </c:pt>
                <c:pt idx="71">
                  <c:v>25.302777777777781</c:v>
                </c:pt>
                <c:pt idx="72">
                  <c:v>25.158333333333346</c:v>
                </c:pt>
                <c:pt idx="73">
                  <c:v>25.033333333333317</c:v>
                </c:pt>
                <c:pt idx="74">
                  <c:v>25.045833333333345</c:v>
                </c:pt>
                <c:pt idx="75">
                  <c:v>25.055555555555561</c:v>
                </c:pt>
                <c:pt idx="76">
                  <c:v>25.129166666666674</c:v>
                </c:pt>
                <c:pt idx="77">
                  <c:v>25.188888888888894</c:v>
                </c:pt>
                <c:pt idx="78">
                  <c:v>25.438888888888901</c:v>
                </c:pt>
                <c:pt idx="79">
                  <c:v>25.509722222222234</c:v>
                </c:pt>
                <c:pt idx="80">
                  <c:v>25.366666666666664</c:v>
                </c:pt>
                <c:pt idx="81">
                  <c:v>24.775000000000002</c:v>
                </c:pt>
                <c:pt idx="82">
                  <c:v>24.049999999999997</c:v>
                </c:pt>
                <c:pt idx="83">
                  <c:v>23.516666666666666</c:v>
                </c:pt>
                <c:pt idx="84">
                  <c:v>23.367361111111112</c:v>
                </c:pt>
                <c:pt idx="85">
                  <c:v>23.254861111111111</c:v>
                </c:pt>
                <c:pt idx="86">
                  <c:v>23.032638888888897</c:v>
                </c:pt>
                <c:pt idx="87">
                  <c:v>23.002777777777784</c:v>
                </c:pt>
                <c:pt idx="88">
                  <c:v>22.830555555555559</c:v>
                </c:pt>
                <c:pt idx="89">
                  <c:v>22.602777777777771</c:v>
                </c:pt>
                <c:pt idx="90">
                  <c:v>22.502777777777776</c:v>
                </c:pt>
              </c:numCache>
            </c:numRef>
          </c:val>
          <c:smooth val="1"/>
          <c:extLst>
            <c:ext xmlns:c16="http://schemas.microsoft.com/office/drawing/2014/chart" uri="{C3380CC4-5D6E-409C-BE32-E72D297353CC}">
              <c16:uniqueId val="{00000005-E7FE-4570-A1DE-BC9E77D4D488}"/>
            </c:ext>
          </c:extLst>
        </c:ser>
        <c:ser>
          <c:idx val="6"/>
          <c:order val="6"/>
          <c:tx>
            <c:strRef>
              <c:f>'Ark7'!$H$3</c:f>
              <c:strCache>
                <c:ptCount val="1"/>
                <c:pt idx="0">
                  <c:v>Gjennomsnitt av Avg AFLH</c:v>
                </c:pt>
              </c:strCache>
            </c:strRef>
          </c:tx>
          <c:spPr>
            <a:ln w="28575" cap="rnd">
              <a:solidFill>
                <a:schemeClr val="accent1">
                  <a:lumMod val="60000"/>
                </a:scheme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'Ark7'!$H$4:$H$95</c:f>
              <c:numCache>
                <c:formatCode>General</c:formatCode>
                <c:ptCount val="91"/>
                <c:pt idx="0">
                  <c:v>17.350000000000001</c:v>
                </c:pt>
                <c:pt idx="1">
                  <c:v>18.441666666666666</c:v>
                </c:pt>
                <c:pt idx="2">
                  <c:v>20.523611111111112</c:v>
                </c:pt>
                <c:pt idx="3">
                  <c:v>28.254166666666663</c:v>
                </c:pt>
                <c:pt idx="4">
                  <c:v>36.12777777777778</c:v>
                </c:pt>
                <c:pt idx="5">
                  <c:v>41.041666666666664</c:v>
                </c:pt>
                <c:pt idx="6">
                  <c:v>43.286111111111104</c:v>
                </c:pt>
                <c:pt idx="7">
                  <c:v>44.011805555555561</c:v>
                </c:pt>
                <c:pt idx="8">
                  <c:v>43.538888888888891</c:v>
                </c:pt>
                <c:pt idx="9">
                  <c:v>42.847222222222207</c:v>
                </c:pt>
                <c:pt idx="10">
                  <c:v>42.1</c:v>
                </c:pt>
                <c:pt idx="11">
                  <c:v>41.530555555555551</c:v>
                </c:pt>
                <c:pt idx="12">
                  <c:v>41.352777777777781</c:v>
                </c:pt>
                <c:pt idx="13">
                  <c:v>41.301388888888887</c:v>
                </c:pt>
                <c:pt idx="14">
                  <c:v>41.484722222222224</c:v>
                </c:pt>
                <c:pt idx="15">
                  <c:v>41.291666666666664</c:v>
                </c:pt>
                <c:pt idx="16">
                  <c:v>40.702777777777776</c:v>
                </c:pt>
                <c:pt idx="17">
                  <c:v>39.797222222222217</c:v>
                </c:pt>
                <c:pt idx="18">
                  <c:v>38.690277777777773</c:v>
                </c:pt>
                <c:pt idx="19">
                  <c:v>37.25555555555556</c:v>
                </c:pt>
                <c:pt idx="20">
                  <c:v>35.791666666666671</c:v>
                </c:pt>
                <c:pt idx="21">
                  <c:v>34.643055555555556</c:v>
                </c:pt>
                <c:pt idx="22">
                  <c:v>33.405555555555551</c:v>
                </c:pt>
                <c:pt idx="23">
                  <c:v>31.996527777777775</c:v>
                </c:pt>
                <c:pt idx="24">
                  <c:v>30.872222222222224</c:v>
                </c:pt>
                <c:pt idx="25">
                  <c:v>29.818055555555549</c:v>
                </c:pt>
                <c:pt idx="26">
                  <c:v>29.049999999999997</c:v>
                </c:pt>
                <c:pt idx="27">
                  <c:v>28.549999999999997</c:v>
                </c:pt>
                <c:pt idx="28">
                  <c:v>28.123611111111117</c:v>
                </c:pt>
                <c:pt idx="29">
                  <c:v>27.639215686274511</c:v>
                </c:pt>
                <c:pt idx="30">
                  <c:v>25.342105263157897</c:v>
                </c:pt>
                <c:pt idx="31">
                  <c:v>24.781944444444438</c:v>
                </c:pt>
                <c:pt idx="32">
                  <c:v>25.415277777777778</c:v>
                </c:pt>
                <c:pt idx="33">
                  <c:v>25.690972222222218</c:v>
                </c:pt>
                <c:pt idx="34">
                  <c:v>25.822916666666671</c:v>
                </c:pt>
                <c:pt idx="35">
                  <c:v>25.870138888888885</c:v>
                </c:pt>
                <c:pt idx="36">
                  <c:v>25.815277777777776</c:v>
                </c:pt>
                <c:pt idx="37">
                  <c:v>25.608333333333334</c:v>
                </c:pt>
                <c:pt idx="38">
                  <c:v>25.603472222222223</c:v>
                </c:pt>
                <c:pt idx="39">
                  <c:v>25.858333333333331</c:v>
                </c:pt>
                <c:pt idx="40">
                  <c:v>26.137499999999989</c:v>
                </c:pt>
                <c:pt idx="41">
                  <c:v>26.395833333333325</c:v>
                </c:pt>
                <c:pt idx="42">
                  <c:v>26.676388888888891</c:v>
                </c:pt>
                <c:pt idx="43">
                  <c:v>26.963194444444458</c:v>
                </c:pt>
                <c:pt idx="44">
                  <c:v>27.297916666666655</c:v>
                </c:pt>
                <c:pt idx="45">
                  <c:v>27.786805555555556</c:v>
                </c:pt>
                <c:pt idx="46">
                  <c:v>27.900000000000009</c:v>
                </c:pt>
                <c:pt idx="47">
                  <c:v>27.871527777777782</c:v>
                </c:pt>
                <c:pt idx="48">
                  <c:v>27.888194444444451</c:v>
                </c:pt>
                <c:pt idx="49">
                  <c:v>27.775694444444444</c:v>
                </c:pt>
                <c:pt idx="50">
                  <c:v>27.547222222222235</c:v>
                </c:pt>
                <c:pt idx="51">
                  <c:v>27.511111111111106</c:v>
                </c:pt>
                <c:pt idx="52">
                  <c:v>27.295833333333331</c:v>
                </c:pt>
                <c:pt idx="53">
                  <c:v>26.829861111111111</c:v>
                </c:pt>
                <c:pt idx="54">
                  <c:v>26.363888888888884</c:v>
                </c:pt>
                <c:pt idx="55">
                  <c:v>26.118750000000006</c:v>
                </c:pt>
                <c:pt idx="56">
                  <c:v>25.765972222222228</c:v>
                </c:pt>
                <c:pt idx="57">
                  <c:v>25.372916666666669</c:v>
                </c:pt>
                <c:pt idx="58">
                  <c:v>25.026388888888878</c:v>
                </c:pt>
                <c:pt idx="59">
                  <c:v>24.816666666666663</c:v>
                </c:pt>
                <c:pt idx="60">
                  <c:v>24.728472222222223</c:v>
                </c:pt>
                <c:pt idx="61">
                  <c:v>24.824999999999999</c:v>
                </c:pt>
                <c:pt idx="62">
                  <c:v>24.950877192982446</c:v>
                </c:pt>
                <c:pt idx="63">
                  <c:v>23.582539682539682</c:v>
                </c:pt>
                <c:pt idx="64">
                  <c:v>23.785416666666663</c:v>
                </c:pt>
                <c:pt idx="65">
                  <c:v>24.658333333333331</c:v>
                </c:pt>
                <c:pt idx="66">
                  <c:v>25.340972222222224</c:v>
                </c:pt>
                <c:pt idx="67">
                  <c:v>25.780555555555541</c:v>
                </c:pt>
                <c:pt idx="68">
                  <c:v>25.981944444444448</c:v>
                </c:pt>
                <c:pt idx="69">
                  <c:v>25.938194444444452</c:v>
                </c:pt>
                <c:pt idx="70">
                  <c:v>25.909027777777776</c:v>
                </c:pt>
                <c:pt idx="71">
                  <c:v>25.913888888888902</c:v>
                </c:pt>
                <c:pt idx="72">
                  <c:v>25.890277777777772</c:v>
                </c:pt>
                <c:pt idx="73">
                  <c:v>25.974999999999998</c:v>
                </c:pt>
                <c:pt idx="74">
                  <c:v>26.156250000000004</c:v>
                </c:pt>
                <c:pt idx="75">
                  <c:v>26.390972222222217</c:v>
                </c:pt>
                <c:pt idx="76">
                  <c:v>26.670833333333334</c:v>
                </c:pt>
                <c:pt idx="77">
                  <c:v>26.927083333333343</c:v>
                </c:pt>
                <c:pt idx="78">
                  <c:v>27.350694444444439</c:v>
                </c:pt>
                <c:pt idx="79">
                  <c:v>27.504861111111111</c:v>
                </c:pt>
                <c:pt idx="80">
                  <c:v>27.393055555555559</c:v>
                </c:pt>
                <c:pt idx="81">
                  <c:v>26.772222222222222</c:v>
                </c:pt>
                <c:pt idx="82">
                  <c:v>25.987499999999994</c:v>
                </c:pt>
                <c:pt idx="83">
                  <c:v>25.395833333333332</c:v>
                </c:pt>
                <c:pt idx="84">
                  <c:v>25.254166666666666</c:v>
                </c:pt>
                <c:pt idx="85">
                  <c:v>25.06527777777778</c:v>
                </c:pt>
                <c:pt idx="86">
                  <c:v>24.781944444444452</c:v>
                </c:pt>
                <c:pt idx="87">
                  <c:v>24.706250000000008</c:v>
                </c:pt>
                <c:pt idx="88">
                  <c:v>24.463888888888892</c:v>
                </c:pt>
                <c:pt idx="89">
                  <c:v>24.197222222222226</c:v>
                </c:pt>
                <c:pt idx="90">
                  <c:v>24.091666666666665</c:v>
                </c:pt>
              </c:numCache>
            </c:numRef>
          </c:val>
          <c:smooth val="1"/>
          <c:extLst>
            <c:ext xmlns:c16="http://schemas.microsoft.com/office/drawing/2014/chart" uri="{C3380CC4-5D6E-409C-BE32-E72D297353CC}">
              <c16:uniqueId val="{00000006-E7FE-4570-A1DE-BC9E77D4D488}"/>
            </c:ext>
          </c:extLst>
        </c:ser>
        <c:ser>
          <c:idx val="7"/>
          <c:order val="7"/>
          <c:tx>
            <c:strRef>
              <c:f>'Ark7'!$I$3</c:f>
              <c:strCache>
                <c:ptCount val="1"/>
                <c:pt idx="0">
                  <c:v>Gjennomsnitt av Avg GSW+FB</c:v>
                </c:pt>
              </c:strCache>
            </c:strRef>
          </c:tx>
          <c:spPr>
            <a:ln w="28575" cap="rnd">
              <a:solidFill>
                <a:srgbClr val="FFC000">
                  <a:lumMod val="60000"/>
                  <a:lumOff val="4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'Ark7'!$I$4:$I$95</c:f>
              <c:numCache>
                <c:formatCode>General</c:formatCode>
                <c:ptCount val="91"/>
                <c:pt idx="0">
                  <c:v>14.783333333333331</c:v>
                </c:pt>
                <c:pt idx="1">
                  <c:v>15.584722222222224</c:v>
                </c:pt>
                <c:pt idx="2">
                  <c:v>17.361111111111111</c:v>
                </c:pt>
                <c:pt idx="3">
                  <c:v>18.327777777777779</c:v>
                </c:pt>
                <c:pt idx="4">
                  <c:v>18.897222222222219</c:v>
                </c:pt>
                <c:pt idx="5">
                  <c:v>19.726388888888891</c:v>
                </c:pt>
                <c:pt idx="6">
                  <c:v>19.637499999999999</c:v>
                </c:pt>
                <c:pt idx="7">
                  <c:v>19.383333333333333</c:v>
                </c:pt>
                <c:pt idx="8">
                  <c:v>19.586111111111112</c:v>
                </c:pt>
                <c:pt idx="9">
                  <c:v>20.423611111111111</c:v>
                </c:pt>
                <c:pt idx="10">
                  <c:v>21.884722222222223</c:v>
                </c:pt>
                <c:pt idx="11">
                  <c:v>23.923611111111104</c:v>
                </c:pt>
                <c:pt idx="12">
                  <c:v>26.316666666666663</c:v>
                </c:pt>
                <c:pt idx="13">
                  <c:v>28.544444444444441</c:v>
                </c:pt>
                <c:pt idx="14">
                  <c:v>30.787499999999998</c:v>
                </c:pt>
                <c:pt idx="15">
                  <c:v>33.015277777777776</c:v>
                </c:pt>
                <c:pt idx="16">
                  <c:v>35.377777777777773</c:v>
                </c:pt>
                <c:pt idx="17">
                  <c:v>38.329166666666659</c:v>
                </c:pt>
                <c:pt idx="18">
                  <c:v>42.262500000000003</c:v>
                </c:pt>
                <c:pt idx="19">
                  <c:v>45.42638888888888</c:v>
                </c:pt>
                <c:pt idx="20">
                  <c:v>46.670833333333348</c:v>
                </c:pt>
                <c:pt idx="21">
                  <c:v>46.82500000000001</c:v>
                </c:pt>
                <c:pt idx="22">
                  <c:v>46.383333333333326</c:v>
                </c:pt>
                <c:pt idx="23">
                  <c:v>45.440277777777773</c:v>
                </c:pt>
                <c:pt idx="24">
                  <c:v>43.55138888888888</c:v>
                </c:pt>
                <c:pt idx="25">
                  <c:v>40.56944444444445</c:v>
                </c:pt>
                <c:pt idx="26">
                  <c:v>36.897222222222226</c:v>
                </c:pt>
                <c:pt idx="27">
                  <c:v>33.329166666666666</c:v>
                </c:pt>
                <c:pt idx="28">
                  <c:v>30.263888888888886</c:v>
                </c:pt>
                <c:pt idx="29">
                  <c:v>27.721568627450978</c:v>
                </c:pt>
                <c:pt idx="30">
                  <c:v>24.414035087719299</c:v>
                </c:pt>
                <c:pt idx="31">
                  <c:v>24.427777777777777</c:v>
                </c:pt>
                <c:pt idx="32">
                  <c:v>25.943055555555549</c:v>
                </c:pt>
                <c:pt idx="33">
                  <c:v>26.338194444444444</c:v>
                </c:pt>
                <c:pt idx="34">
                  <c:v>25.888194444444451</c:v>
                </c:pt>
                <c:pt idx="35">
                  <c:v>25.079861111111118</c:v>
                </c:pt>
                <c:pt idx="36">
                  <c:v>24.222916666666666</c:v>
                </c:pt>
                <c:pt idx="37">
                  <c:v>23.337500000000002</c:v>
                </c:pt>
                <c:pt idx="38">
                  <c:v>22.756249999999998</c:v>
                </c:pt>
                <c:pt idx="39">
                  <c:v>22.498611111111114</c:v>
                </c:pt>
                <c:pt idx="40">
                  <c:v>22.334722222222222</c:v>
                </c:pt>
                <c:pt idx="41">
                  <c:v>22.242361111111119</c:v>
                </c:pt>
                <c:pt idx="42">
                  <c:v>22.232638888888896</c:v>
                </c:pt>
                <c:pt idx="43">
                  <c:v>22.3125</c:v>
                </c:pt>
                <c:pt idx="44">
                  <c:v>22.409027777777784</c:v>
                </c:pt>
                <c:pt idx="45">
                  <c:v>22.674999999999997</c:v>
                </c:pt>
                <c:pt idx="46">
                  <c:v>22.96875</c:v>
                </c:pt>
                <c:pt idx="47">
                  <c:v>23.222222222222214</c:v>
                </c:pt>
                <c:pt idx="48">
                  <c:v>23.641666666666662</c:v>
                </c:pt>
                <c:pt idx="49">
                  <c:v>24.047222222222231</c:v>
                </c:pt>
                <c:pt idx="50">
                  <c:v>24.389583333333334</c:v>
                </c:pt>
                <c:pt idx="51">
                  <c:v>24.951388888888889</c:v>
                </c:pt>
                <c:pt idx="52">
                  <c:v>25.413194444444443</c:v>
                </c:pt>
                <c:pt idx="53">
                  <c:v>25.665277777777771</c:v>
                </c:pt>
                <c:pt idx="54">
                  <c:v>25.908333333333335</c:v>
                </c:pt>
                <c:pt idx="55">
                  <c:v>26.285416666666663</c:v>
                </c:pt>
                <c:pt idx="56">
                  <c:v>26.634027777777774</c:v>
                </c:pt>
                <c:pt idx="57">
                  <c:v>26.892361111111114</c:v>
                </c:pt>
                <c:pt idx="58">
                  <c:v>27.163888888888891</c:v>
                </c:pt>
                <c:pt idx="59">
                  <c:v>27.563194444444438</c:v>
                </c:pt>
                <c:pt idx="60">
                  <c:v>28.068750000000005</c:v>
                </c:pt>
                <c:pt idx="61">
                  <c:v>28.754166666666663</c:v>
                </c:pt>
                <c:pt idx="62">
                  <c:v>26.518421052631581</c:v>
                </c:pt>
                <c:pt idx="63">
                  <c:v>25.116666666666667</c:v>
                </c:pt>
                <c:pt idx="64">
                  <c:v>26.842361111111114</c:v>
                </c:pt>
                <c:pt idx="65">
                  <c:v>28.179861111111112</c:v>
                </c:pt>
                <c:pt idx="66">
                  <c:v>30.417361111111109</c:v>
                </c:pt>
                <c:pt idx="67">
                  <c:v>34.54097222222223</c:v>
                </c:pt>
                <c:pt idx="68">
                  <c:v>41.547916666666666</c:v>
                </c:pt>
                <c:pt idx="69">
                  <c:v>49.852777777777767</c:v>
                </c:pt>
                <c:pt idx="70">
                  <c:v>51.359027777777776</c:v>
                </c:pt>
                <c:pt idx="71">
                  <c:v>49.065277777777773</c:v>
                </c:pt>
                <c:pt idx="72">
                  <c:v>45.279166666666669</c:v>
                </c:pt>
                <c:pt idx="73">
                  <c:v>40.722222222222221</c:v>
                </c:pt>
                <c:pt idx="74">
                  <c:v>36.928472222222226</c:v>
                </c:pt>
                <c:pt idx="75">
                  <c:v>33.542361111111113</c:v>
                </c:pt>
                <c:pt idx="76">
                  <c:v>30.751388888888886</c:v>
                </c:pt>
                <c:pt idx="77">
                  <c:v>28.738888888888894</c:v>
                </c:pt>
                <c:pt idx="78">
                  <c:v>27.592361111111117</c:v>
                </c:pt>
                <c:pt idx="79">
                  <c:v>26.643750000000001</c:v>
                </c:pt>
                <c:pt idx="80">
                  <c:v>25.799999999999997</c:v>
                </c:pt>
                <c:pt idx="81">
                  <c:v>24.612500000000001</c:v>
                </c:pt>
                <c:pt idx="82">
                  <c:v>23.504166666666663</c:v>
                </c:pt>
                <c:pt idx="83">
                  <c:v>22.802777777777781</c:v>
                </c:pt>
                <c:pt idx="84">
                  <c:v>22.675694444444449</c:v>
                </c:pt>
                <c:pt idx="85">
                  <c:v>22.46319444444444</c:v>
                </c:pt>
                <c:pt idx="86">
                  <c:v>22.200694444444448</c:v>
                </c:pt>
                <c:pt idx="87">
                  <c:v>22.155555555555555</c:v>
                </c:pt>
                <c:pt idx="88">
                  <c:v>21.936805555555555</c:v>
                </c:pt>
                <c:pt idx="89">
                  <c:v>21.681250000000002</c:v>
                </c:pt>
                <c:pt idx="90">
                  <c:v>21.616666666666664</c:v>
                </c:pt>
              </c:numCache>
            </c:numRef>
          </c:val>
          <c:smooth val="1"/>
          <c:extLst>
            <c:ext xmlns:c16="http://schemas.microsoft.com/office/drawing/2014/chart" uri="{C3380CC4-5D6E-409C-BE32-E72D297353CC}">
              <c16:uniqueId val="{00000007-E7FE-4570-A1DE-BC9E77D4D488}"/>
            </c:ext>
          </c:extLst>
        </c:ser>
        <c:ser>
          <c:idx val="8"/>
          <c:order val="8"/>
          <c:tx>
            <c:strRef>
              <c:f>'Ark7'!$J$3</c:f>
              <c:strCache>
                <c:ptCount val="1"/>
                <c:pt idx="0">
                  <c:v>Gjennomsnitt av Avg AFLN+FM</c:v>
                </c:pt>
              </c:strCache>
            </c:strRef>
          </c:tx>
          <c:spPr>
            <a:ln w="28575" cap="rnd">
              <a:solidFill>
                <a:srgbClr val="70AD47">
                  <a:lumMod val="5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'Ark7'!$J$4:$J$95</c:f>
              <c:numCache>
                <c:formatCode>General</c:formatCode>
                <c:ptCount val="91"/>
                <c:pt idx="0">
                  <c:v>13.583333333333332</c:v>
                </c:pt>
                <c:pt idx="1">
                  <c:v>15.347222222222221</c:v>
                </c:pt>
                <c:pt idx="2">
                  <c:v>19.805555555555557</c:v>
                </c:pt>
                <c:pt idx="3">
                  <c:v>37.452777777777776</c:v>
                </c:pt>
                <c:pt idx="4">
                  <c:v>52.688888888888897</c:v>
                </c:pt>
                <c:pt idx="5">
                  <c:v>57.823611111111099</c:v>
                </c:pt>
                <c:pt idx="6">
                  <c:v>57.734722222222217</c:v>
                </c:pt>
                <c:pt idx="7">
                  <c:v>59.038888888888884</c:v>
                </c:pt>
                <c:pt idx="8">
                  <c:v>58.4375</c:v>
                </c:pt>
                <c:pt idx="9">
                  <c:v>56.688888888888876</c:v>
                </c:pt>
                <c:pt idx="10">
                  <c:v>55.323611111111127</c:v>
                </c:pt>
                <c:pt idx="11">
                  <c:v>55.597222222222221</c:v>
                </c:pt>
                <c:pt idx="12">
                  <c:v>56.897222222222219</c:v>
                </c:pt>
                <c:pt idx="13">
                  <c:v>57.18888888888889</c:v>
                </c:pt>
                <c:pt idx="14">
                  <c:v>56.830555555555556</c:v>
                </c:pt>
                <c:pt idx="15">
                  <c:v>55.698611111111113</c:v>
                </c:pt>
                <c:pt idx="16">
                  <c:v>54.812500000000007</c:v>
                </c:pt>
                <c:pt idx="17">
                  <c:v>55.465277777777779</c:v>
                </c:pt>
                <c:pt idx="18">
                  <c:v>56.959722222222204</c:v>
                </c:pt>
                <c:pt idx="19">
                  <c:v>57.088888888888867</c:v>
                </c:pt>
                <c:pt idx="20">
                  <c:v>57.06111111111111</c:v>
                </c:pt>
                <c:pt idx="21">
                  <c:v>57.105555555555554</c:v>
                </c:pt>
                <c:pt idx="22">
                  <c:v>56.009722222222223</c:v>
                </c:pt>
                <c:pt idx="23">
                  <c:v>55.215972222222213</c:v>
                </c:pt>
                <c:pt idx="24">
                  <c:v>55.173611111111107</c:v>
                </c:pt>
                <c:pt idx="25">
                  <c:v>54.655555555555566</c:v>
                </c:pt>
                <c:pt idx="26">
                  <c:v>53.516666666666673</c:v>
                </c:pt>
                <c:pt idx="27">
                  <c:v>51.697222222222216</c:v>
                </c:pt>
                <c:pt idx="28">
                  <c:v>49.25694444444445</c:v>
                </c:pt>
                <c:pt idx="29">
                  <c:v>39.654901960784315</c:v>
                </c:pt>
                <c:pt idx="30">
                  <c:v>31.59824561403509</c:v>
                </c:pt>
                <c:pt idx="31">
                  <c:v>38.172222222222224</c:v>
                </c:pt>
                <c:pt idx="32">
                  <c:v>45.602777777777781</c:v>
                </c:pt>
                <c:pt idx="33">
                  <c:v>48.829861111111107</c:v>
                </c:pt>
                <c:pt idx="34">
                  <c:v>47.127083333333331</c:v>
                </c:pt>
                <c:pt idx="35">
                  <c:v>44.390972222222224</c:v>
                </c:pt>
                <c:pt idx="36">
                  <c:v>41.975000000000001</c:v>
                </c:pt>
                <c:pt idx="37">
                  <c:v>39.43055555555555</c:v>
                </c:pt>
                <c:pt idx="38">
                  <c:v>37.590277777777779</c:v>
                </c:pt>
                <c:pt idx="39">
                  <c:v>36.180555555555557</c:v>
                </c:pt>
                <c:pt idx="40">
                  <c:v>34.811111111111117</c:v>
                </c:pt>
                <c:pt idx="41">
                  <c:v>33.555555555555557</c:v>
                </c:pt>
                <c:pt idx="42">
                  <c:v>32.590972222222227</c:v>
                </c:pt>
                <c:pt idx="43">
                  <c:v>31.802083333333339</c:v>
                </c:pt>
                <c:pt idx="44">
                  <c:v>31.138888888888889</c:v>
                </c:pt>
                <c:pt idx="45">
                  <c:v>30.761805555555569</c:v>
                </c:pt>
                <c:pt idx="46">
                  <c:v>30.381944444444454</c:v>
                </c:pt>
                <c:pt idx="47">
                  <c:v>29.946527777777778</c:v>
                </c:pt>
                <c:pt idx="48">
                  <c:v>29.736805555555549</c:v>
                </c:pt>
                <c:pt idx="49">
                  <c:v>29.302083333333329</c:v>
                </c:pt>
                <c:pt idx="50">
                  <c:v>28.872916666666665</c:v>
                </c:pt>
                <c:pt idx="51">
                  <c:v>28.799305555555552</c:v>
                </c:pt>
                <c:pt idx="52">
                  <c:v>28.361805555555552</c:v>
                </c:pt>
                <c:pt idx="53">
                  <c:v>27.738888888888894</c:v>
                </c:pt>
                <c:pt idx="54">
                  <c:v>27.243750000000006</c:v>
                </c:pt>
                <c:pt idx="55">
                  <c:v>27.037500000000005</c:v>
                </c:pt>
                <c:pt idx="56">
                  <c:v>26.642361111111118</c:v>
                </c:pt>
                <c:pt idx="57">
                  <c:v>26.304166666666664</c:v>
                </c:pt>
                <c:pt idx="58">
                  <c:v>26.049999999999997</c:v>
                </c:pt>
                <c:pt idx="59">
                  <c:v>25.993750000000002</c:v>
                </c:pt>
                <c:pt idx="60">
                  <c:v>26.050694444444442</c:v>
                </c:pt>
                <c:pt idx="61">
                  <c:v>26.266666666666669</c:v>
                </c:pt>
                <c:pt idx="62">
                  <c:v>25.441228070175438</c:v>
                </c:pt>
                <c:pt idx="63">
                  <c:v>26.05714285714286</c:v>
                </c:pt>
                <c:pt idx="64">
                  <c:v>27.118055555555557</c:v>
                </c:pt>
                <c:pt idx="65">
                  <c:v>27.115277777777777</c:v>
                </c:pt>
                <c:pt idx="66">
                  <c:v>27.372916666666654</c:v>
                </c:pt>
                <c:pt idx="67">
                  <c:v>27.481944444444455</c:v>
                </c:pt>
                <c:pt idx="68">
                  <c:v>27.423611111111111</c:v>
                </c:pt>
                <c:pt idx="69">
                  <c:v>27.165277777777774</c:v>
                </c:pt>
                <c:pt idx="70">
                  <c:v>27.111805555555563</c:v>
                </c:pt>
                <c:pt idx="71">
                  <c:v>27.095833333333331</c:v>
                </c:pt>
                <c:pt idx="72">
                  <c:v>26.801388888888884</c:v>
                </c:pt>
                <c:pt idx="73">
                  <c:v>26.897222222222222</c:v>
                </c:pt>
                <c:pt idx="74">
                  <c:v>27.004861111111111</c:v>
                </c:pt>
                <c:pt idx="75">
                  <c:v>27.112500000000001</c:v>
                </c:pt>
                <c:pt idx="76">
                  <c:v>27.231944444444448</c:v>
                </c:pt>
                <c:pt idx="77">
                  <c:v>27.3</c:v>
                </c:pt>
                <c:pt idx="78">
                  <c:v>27.618750000000006</c:v>
                </c:pt>
                <c:pt idx="79">
                  <c:v>27.509027777777778</c:v>
                </c:pt>
                <c:pt idx="80">
                  <c:v>27.234722222222228</c:v>
                </c:pt>
                <c:pt idx="81">
                  <c:v>26.270833333333339</c:v>
                </c:pt>
                <c:pt idx="82">
                  <c:v>25.645138888888894</c:v>
                </c:pt>
                <c:pt idx="83">
                  <c:v>25.269444444444449</c:v>
                </c:pt>
                <c:pt idx="84">
                  <c:v>25.549305555555559</c:v>
                </c:pt>
                <c:pt idx="85">
                  <c:v>25.390277777777779</c:v>
                </c:pt>
                <c:pt idx="86">
                  <c:v>25.234027777777779</c:v>
                </c:pt>
                <c:pt idx="87">
                  <c:v>25.25833333333334</c:v>
                </c:pt>
                <c:pt idx="88">
                  <c:v>25.008333333333344</c:v>
                </c:pt>
                <c:pt idx="89">
                  <c:v>24.803472222222226</c:v>
                </c:pt>
                <c:pt idx="90">
                  <c:v>24.781944444444445</c:v>
                </c:pt>
              </c:numCache>
            </c:numRef>
          </c:val>
          <c:smooth val="1"/>
          <c:extLst>
            <c:ext xmlns:c16="http://schemas.microsoft.com/office/drawing/2014/chart" uri="{C3380CC4-5D6E-409C-BE32-E72D297353CC}">
              <c16:uniqueId val="{00000008-E7FE-4570-A1DE-BC9E77D4D488}"/>
            </c:ext>
          </c:extLst>
        </c:ser>
        <c:ser>
          <c:idx val="9"/>
          <c:order val="9"/>
          <c:tx>
            <c:strRef>
              <c:f>'Ark7'!$K$3</c:f>
              <c:strCache>
                <c:ptCount val="1"/>
                <c:pt idx="0">
                  <c:v>Gjennomsnitt av Avg GSW+MU</c:v>
                </c:pt>
              </c:strCache>
            </c:strRef>
          </c:tx>
          <c:spPr>
            <a:ln w="28575" cap="rnd">
              <a:solidFill>
                <a:srgbClr val="FFC000">
                  <a:lumMod val="75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'Ark7'!$K$4:$K$95</c:f>
              <c:numCache>
                <c:formatCode>General</c:formatCode>
                <c:ptCount val="91"/>
                <c:pt idx="0">
                  <c:v>16.033333333333331</c:v>
                </c:pt>
                <c:pt idx="1">
                  <c:v>16.981944444444448</c:v>
                </c:pt>
                <c:pt idx="2">
                  <c:v>18.941666666666666</c:v>
                </c:pt>
                <c:pt idx="3">
                  <c:v>20.022222222222226</c:v>
                </c:pt>
                <c:pt idx="4">
                  <c:v>20.618055555555557</c:v>
                </c:pt>
                <c:pt idx="5">
                  <c:v>21.525000000000002</c:v>
                </c:pt>
                <c:pt idx="6">
                  <c:v>21.780555555555551</c:v>
                </c:pt>
                <c:pt idx="7">
                  <c:v>22.800694444444446</c:v>
                </c:pt>
                <c:pt idx="8">
                  <c:v>25.901388888888889</c:v>
                </c:pt>
                <c:pt idx="9">
                  <c:v>30.197222222222234</c:v>
                </c:pt>
                <c:pt idx="10">
                  <c:v>34.261111111111113</c:v>
                </c:pt>
                <c:pt idx="11">
                  <c:v>37.255555555555553</c:v>
                </c:pt>
                <c:pt idx="12">
                  <c:v>41.630555555555546</c:v>
                </c:pt>
                <c:pt idx="13">
                  <c:v>47.111111111111107</c:v>
                </c:pt>
                <c:pt idx="14">
                  <c:v>49.329166666666673</c:v>
                </c:pt>
                <c:pt idx="15">
                  <c:v>48.830555555555549</c:v>
                </c:pt>
                <c:pt idx="16">
                  <c:v>47.605555555555547</c:v>
                </c:pt>
                <c:pt idx="17">
                  <c:v>46.020833333333336</c:v>
                </c:pt>
                <c:pt idx="18">
                  <c:v>44.05694444444444</c:v>
                </c:pt>
                <c:pt idx="19">
                  <c:v>41.297222222222224</c:v>
                </c:pt>
                <c:pt idx="20">
                  <c:v>38.201388888888893</c:v>
                </c:pt>
                <c:pt idx="21">
                  <c:v>35.088888888888896</c:v>
                </c:pt>
                <c:pt idx="22">
                  <c:v>32.200000000000003</c:v>
                </c:pt>
                <c:pt idx="23">
                  <c:v>29.873611111111106</c:v>
                </c:pt>
                <c:pt idx="24">
                  <c:v>28.095833333333331</c:v>
                </c:pt>
                <c:pt idx="25">
                  <c:v>26.719444444444449</c:v>
                </c:pt>
                <c:pt idx="26">
                  <c:v>25.805555555555557</c:v>
                </c:pt>
                <c:pt idx="27">
                  <c:v>25.277777777777782</c:v>
                </c:pt>
                <c:pt idx="28">
                  <c:v>24.906944444444438</c:v>
                </c:pt>
                <c:pt idx="29">
                  <c:v>24.739215686274505</c:v>
                </c:pt>
                <c:pt idx="30">
                  <c:v>23.475438596491227</c:v>
                </c:pt>
                <c:pt idx="31">
                  <c:v>23.616666666666664</c:v>
                </c:pt>
                <c:pt idx="32">
                  <c:v>24.552777777777781</c:v>
                </c:pt>
                <c:pt idx="33">
                  <c:v>25.417361111111109</c:v>
                </c:pt>
                <c:pt idx="34">
                  <c:v>26.487499999999994</c:v>
                </c:pt>
                <c:pt idx="35">
                  <c:v>28.166666666666668</c:v>
                </c:pt>
                <c:pt idx="36">
                  <c:v>30.790972222222219</c:v>
                </c:pt>
                <c:pt idx="37">
                  <c:v>33.33819444444444</c:v>
                </c:pt>
                <c:pt idx="38">
                  <c:v>35.390277777777776</c:v>
                </c:pt>
                <c:pt idx="39">
                  <c:v>37.432638888888896</c:v>
                </c:pt>
                <c:pt idx="40">
                  <c:v>39.03541666666667</c:v>
                </c:pt>
                <c:pt idx="41">
                  <c:v>39.154166666666669</c:v>
                </c:pt>
                <c:pt idx="42">
                  <c:v>39.453472222222224</c:v>
                </c:pt>
                <c:pt idx="43">
                  <c:v>39.731249999999989</c:v>
                </c:pt>
                <c:pt idx="44">
                  <c:v>40.347222222222214</c:v>
                </c:pt>
                <c:pt idx="45">
                  <c:v>40.898611111111109</c:v>
                </c:pt>
                <c:pt idx="46">
                  <c:v>41.440972222222221</c:v>
                </c:pt>
                <c:pt idx="47">
                  <c:v>41.129861111111111</c:v>
                </c:pt>
                <c:pt idx="48">
                  <c:v>40.187500000000007</c:v>
                </c:pt>
                <c:pt idx="49">
                  <c:v>38.674305555555556</c:v>
                </c:pt>
                <c:pt idx="50">
                  <c:v>36.784722222222221</c:v>
                </c:pt>
                <c:pt idx="51">
                  <c:v>35.170138888888893</c:v>
                </c:pt>
                <c:pt idx="52">
                  <c:v>33.515972222222224</c:v>
                </c:pt>
                <c:pt idx="53">
                  <c:v>31.714583333333334</c:v>
                </c:pt>
                <c:pt idx="54">
                  <c:v>29.945138888888888</c:v>
                </c:pt>
                <c:pt idx="55">
                  <c:v>28.672222222222221</c:v>
                </c:pt>
                <c:pt idx="56">
                  <c:v>27.178472222222222</c:v>
                </c:pt>
                <c:pt idx="57">
                  <c:v>25.963888888888889</c:v>
                </c:pt>
                <c:pt idx="58">
                  <c:v>24.970138888888894</c:v>
                </c:pt>
                <c:pt idx="59">
                  <c:v>24.290277777777778</c:v>
                </c:pt>
                <c:pt idx="60">
                  <c:v>23.844444444444438</c:v>
                </c:pt>
                <c:pt idx="61">
                  <c:v>23.65902777777778</c:v>
                </c:pt>
                <c:pt idx="62">
                  <c:v>22.071052631578944</c:v>
                </c:pt>
                <c:pt idx="63">
                  <c:v>22.676984126984127</c:v>
                </c:pt>
                <c:pt idx="64">
                  <c:v>25.111111111111114</c:v>
                </c:pt>
                <c:pt idx="65">
                  <c:v>26.031249999999996</c:v>
                </c:pt>
                <c:pt idx="66">
                  <c:v>26.623611111111114</c:v>
                </c:pt>
                <c:pt idx="67">
                  <c:v>26.986805555555559</c:v>
                </c:pt>
                <c:pt idx="68">
                  <c:v>27.070138888888888</c:v>
                </c:pt>
                <c:pt idx="69">
                  <c:v>26.874305555555548</c:v>
                </c:pt>
                <c:pt idx="70">
                  <c:v>26.684722222222231</c:v>
                </c:pt>
                <c:pt idx="71">
                  <c:v>26.468750000000011</c:v>
                </c:pt>
                <c:pt idx="72">
                  <c:v>26.159722222222225</c:v>
                </c:pt>
                <c:pt idx="73">
                  <c:v>25.890277777777772</c:v>
                </c:pt>
                <c:pt idx="74">
                  <c:v>25.713888888888889</c:v>
                </c:pt>
                <c:pt idx="75">
                  <c:v>25.605555555555554</c:v>
                </c:pt>
                <c:pt idx="76">
                  <c:v>25.530555555555548</c:v>
                </c:pt>
                <c:pt idx="77">
                  <c:v>25.483333333333331</c:v>
                </c:pt>
                <c:pt idx="78">
                  <c:v>25.663194444444443</c:v>
                </c:pt>
                <c:pt idx="79">
                  <c:v>25.615972222222222</c:v>
                </c:pt>
                <c:pt idx="80">
                  <c:v>25.31527777777778</c:v>
                </c:pt>
                <c:pt idx="81">
                  <c:v>24.504166666666677</c:v>
                </c:pt>
                <c:pt idx="82">
                  <c:v>23.606944444444448</c:v>
                </c:pt>
                <c:pt idx="83">
                  <c:v>22.997916666666658</c:v>
                </c:pt>
                <c:pt idx="84">
                  <c:v>22.896527777777774</c:v>
                </c:pt>
                <c:pt idx="85">
                  <c:v>22.711805555555561</c:v>
                </c:pt>
                <c:pt idx="86">
                  <c:v>22.486111111111104</c:v>
                </c:pt>
                <c:pt idx="87">
                  <c:v>22.470138888888894</c:v>
                </c:pt>
                <c:pt idx="88">
                  <c:v>22.260416666666671</c:v>
                </c:pt>
                <c:pt idx="89">
                  <c:v>22.020138888888898</c:v>
                </c:pt>
                <c:pt idx="90">
                  <c:v>21.938888888888894</c:v>
                </c:pt>
              </c:numCache>
            </c:numRef>
          </c:val>
          <c:smooth val="1"/>
          <c:extLst>
            <c:ext xmlns:c16="http://schemas.microsoft.com/office/drawing/2014/chart" uri="{C3380CC4-5D6E-409C-BE32-E72D297353CC}">
              <c16:uniqueId val="{00000009-E7FE-4570-A1DE-BC9E77D4D488}"/>
            </c:ext>
          </c:extLst>
        </c:ser>
        <c:ser>
          <c:idx val="10"/>
          <c:order val="10"/>
          <c:tx>
            <c:strRef>
              <c:f>'Ark7'!$L$3</c:f>
              <c:strCache>
                <c:ptCount val="1"/>
                <c:pt idx="0">
                  <c:v>Gjennomsnitt av Avg AFLH+FB</c:v>
                </c:pt>
              </c:strCache>
            </c:strRef>
          </c:tx>
          <c:spPr>
            <a:ln w="28575" cap="rnd">
              <a:solidFill>
                <a:srgbClr val="4472C4">
                  <a:lumMod val="60000"/>
                  <a:lumOff val="40000"/>
                </a:srgbClr>
              </a:solidFill>
              <a:round/>
            </a:ln>
            <a:effectLst/>
          </c:spPr>
          <c:marker>
            <c:symbol val="none"/>
          </c:marker>
          <c:cat>
            <c:strRef>
              <c:f>'Ark7'!$A$4:$A$95</c:f>
              <c:strCache>
                <c:ptCount val="91"/>
                <c:pt idx="0">
                  <c:v>01.feb</c:v>
                </c:pt>
                <c:pt idx="1">
                  <c:v>02.feb</c:v>
                </c:pt>
                <c:pt idx="2">
                  <c:v>03.feb</c:v>
                </c:pt>
                <c:pt idx="3">
                  <c:v>04.feb</c:v>
                </c:pt>
                <c:pt idx="4">
                  <c:v>05.feb</c:v>
                </c:pt>
                <c:pt idx="5">
                  <c:v>06.feb</c:v>
                </c:pt>
                <c:pt idx="6">
                  <c:v>07.feb</c:v>
                </c:pt>
                <c:pt idx="7">
                  <c:v>08.feb</c:v>
                </c:pt>
                <c:pt idx="8">
                  <c:v>09.feb</c:v>
                </c:pt>
                <c:pt idx="9">
                  <c:v>10.feb</c:v>
                </c:pt>
                <c:pt idx="10">
                  <c:v>11.feb</c:v>
                </c:pt>
                <c:pt idx="11">
                  <c:v>12.feb</c:v>
                </c:pt>
                <c:pt idx="12">
                  <c:v>13.feb</c:v>
                </c:pt>
                <c:pt idx="13">
                  <c:v>14.feb</c:v>
                </c:pt>
                <c:pt idx="14">
                  <c:v>15.feb</c:v>
                </c:pt>
                <c:pt idx="15">
                  <c:v>16.feb</c:v>
                </c:pt>
                <c:pt idx="16">
                  <c:v>17.feb</c:v>
                </c:pt>
                <c:pt idx="17">
                  <c:v>18.feb</c:v>
                </c:pt>
                <c:pt idx="18">
                  <c:v>19.feb</c:v>
                </c:pt>
                <c:pt idx="19">
                  <c:v>20.feb</c:v>
                </c:pt>
                <c:pt idx="20">
                  <c:v>21.feb</c:v>
                </c:pt>
                <c:pt idx="21">
                  <c:v>22.feb</c:v>
                </c:pt>
                <c:pt idx="22">
                  <c:v>23.feb</c:v>
                </c:pt>
                <c:pt idx="23">
                  <c:v>24.feb</c:v>
                </c:pt>
                <c:pt idx="24">
                  <c:v>25.feb</c:v>
                </c:pt>
                <c:pt idx="25">
                  <c:v>26.feb</c:v>
                </c:pt>
                <c:pt idx="26">
                  <c:v>27.feb</c:v>
                </c:pt>
                <c:pt idx="27">
                  <c:v>28.feb</c:v>
                </c:pt>
                <c:pt idx="28">
                  <c:v>01.mar</c:v>
                </c:pt>
                <c:pt idx="29">
                  <c:v>02.mar</c:v>
                </c:pt>
                <c:pt idx="30">
                  <c:v>03.mar</c:v>
                </c:pt>
                <c:pt idx="31">
                  <c:v>04.mar</c:v>
                </c:pt>
                <c:pt idx="32">
                  <c:v>05.mar</c:v>
                </c:pt>
                <c:pt idx="33">
                  <c:v>06.mar</c:v>
                </c:pt>
                <c:pt idx="34">
                  <c:v>07.mar</c:v>
                </c:pt>
                <c:pt idx="35">
                  <c:v>08.mar</c:v>
                </c:pt>
                <c:pt idx="36">
                  <c:v>09.mar</c:v>
                </c:pt>
                <c:pt idx="37">
                  <c:v>10.mar</c:v>
                </c:pt>
                <c:pt idx="38">
                  <c:v>11.mar</c:v>
                </c:pt>
                <c:pt idx="39">
                  <c:v>12.mar</c:v>
                </c:pt>
                <c:pt idx="40">
                  <c:v>13.mar</c:v>
                </c:pt>
                <c:pt idx="41">
                  <c:v>14.mar</c:v>
                </c:pt>
                <c:pt idx="42">
                  <c:v>15.mar</c:v>
                </c:pt>
                <c:pt idx="43">
                  <c:v>16.mar</c:v>
                </c:pt>
                <c:pt idx="44">
                  <c:v>17.mar</c:v>
                </c:pt>
                <c:pt idx="45">
                  <c:v>18.mar</c:v>
                </c:pt>
                <c:pt idx="46">
                  <c:v>19.mar</c:v>
                </c:pt>
                <c:pt idx="47">
                  <c:v>20.mar</c:v>
                </c:pt>
                <c:pt idx="48">
                  <c:v>21.mar</c:v>
                </c:pt>
                <c:pt idx="49">
                  <c:v>22.mar</c:v>
                </c:pt>
                <c:pt idx="50">
                  <c:v>23.mar</c:v>
                </c:pt>
                <c:pt idx="51">
                  <c:v>24.mar</c:v>
                </c:pt>
                <c:pt idx="52">
                  <c:v>25.mar</c:v>
                </c:pt>
                <c:pt idx="53">
                  <c:v>26.mar</c:v>
                </c:pt>
                <c:pt idx="54">
                  <c:v>27.mar</c:v>
                </c:pt>
                <c:pt idx="55">
                  <c:v>28.mar</c:v>
                </c:pt>
                <c:pt idx="56">
                  <c:v>29.mar</c:v>
                </c:pt>
                <c:pt idx="57">
                  <c:v>30.mar</c:v>
                </c:pt>
                <c:pt idx="58">
                  <c:v>31.mar</c:v>
                </c:pt>
                <c:pt idx="59">
                  <c:v>01.apr</c:v>
                </c:pt>
                <c:pt idx="60">
                  <c:v>02.apr</c:v>
                </c:pt>
                <c:pt idx="61">
                  <c:v>03.apr</c:v>
                </c:pt>
                <c:pt idx="62">
                  <c:v>04.apr</c:v>
                </c:pt>
                <c:pt idx="63">
                  <c:v>05.apr</c:v>
                </c:pt>
                <c:pt idx="64">
                  <c:v>06.apr</c:v>
                </c:pt>
                <c:pt idx="65">
                  <c:v>07.apr</c:v>
                </c:pt>
                <c:pt idx="66">
                  <c:v>08.apr</c:v>
                </c:pt>
                <c:pt idx="67">
                  <c:v>09.apr</c:v>
                </c:pt>
                <c:pt idx="68">
                  <c:v>10.apr</c:v>
                </c:pt>
                <c:pt idx="69">
                  <c:v>11.apr</c:v>
                </c:pt>
                <c:pt idx="70">
                  <c:v>12.apr</c:v>
                </c:pt>
                <c:pt idx="71">
                  <c:v>13.apr</c:v>
                </c:pt>
                <c:pt idx="72">
                  <c:v>14.apr</c:v>
                </c:pt>
                <c:pt idx="73">
                  <c:v>15.apr</c:v>
                </c:pt>
                <c:pt idx="74">
                  <c:v>16.apr</c:v>
                </c:pt>
                <c:pt idx="75">
                  <c:v>17.apr</c:v>
                </c:pt>
                <c:pt idx="76">
                  <c:v>18.apr</c:v>
                </c:pt>
                <c:pt idx="77">
                  <c:v>19.apr</c:v>
                </c:pt>
                <c:pt idx="78">
                  <c:v>20.apr</c:v>
                </c:pt>
                <c:pt idx="79">
                  <c:v>21.apr</c:v>
                </c:pt>
                <c:pt idx="80">
                  <c:v>22.apr</c:v>
                </c:pt>
                <c:pt idx="81">
                  <c:v>23.apr</c:v>
                </c:pt>
                <c:pt idx="82">
                  <c:v>24.apr</c:v>
                </c:pt>
                <c:pt idx="83">
                  <c:v>25.apr</c:v>
                </c:pt>
                <c:pt idx="84">
                  <c:v>26.apr</c:v>
                </c:pt>
                <c:pt idx="85">
                  <c:v>27.apr</c:v>
                </c:pt>
                <c:pt idx="86">
                  <c:v>28.apr</c:v>
                </c:pt>
                <c:pt idx="87">
                  <c:v>29.apr</c:v>
                </c:pt>
                <c:pt idx="88">
                  <c:v>30.apr</c:v>
                </c:pt>
                <c:pt idx="89">
                  <c:v>01.mai</c:v>
                </c:pt>
                <c:pt idx="90">
                  <c:v>02.mai</c:v>
                </c:pt>
              </c:strCache>
            </c:strRef>
          </c:cat>
          <c:val>
            <c:numRef>
              <c:f>'Ark7'!$L$4:$L$95</c:f>
              <c:numCache>
                <c:formatCode>General</c:formatCode>
                <c:ptCount val="91"/>
                <c:pt idx="0">
                  <c:v>17.416666666666668</c:v>
                </c:pt>
                <c:pt idx="1">
                  <c:v>17.195833333333333</c:v>
                </c:pt>
                <c:pt idx="2">
                  <c:v>18.383333333333329</c:v>
                </c:pt>
                <c:pt idx="3">
                  <c:v>23.415277777777778</c:v>
                </c:pt>
                <c:pt idx="4">
                  <c:v>34.730555555555554</c:v>
                </c:pt>
                <c:pt idx="5">
                  <c:v>42.262499999999996</c:v>
                </c:pt>
                <c:pt idx="6">
                  <c:v>46.176388888888887</c:v>
                </c:pt>
                <c:pt idx="7">
                  <c:v>48.241666666666653</c:v>
                </c:pt>
                <c:pt idx="8">
                  <c:v>49.365277777777777</c:v>
                </c:pt>
                <c:pt idx="9">
                  <c:v>50.219444444444434</c:v>
                </c:pt>
                <c:pt idx="10">
                  <c:v>50.955555555555549</c:v>
                </c:pt>
                <c:pt idx="11">
                  <c:v>51.719444444444441</c:v>
                </c:pt>
                <c:pt idx="12">
                  <c:v>52.338888888888896</c:v>
                </c:pt>
                <c:pt idx="13">
                  <c:v>52.263888888888879</c:v>
                </c:pt>
                <c:pt idx="14">
                  <c:v>51.895833333333343</c:v>
                </c:pt>
                <c:pt idx="15">
                  <c:v>51.147222222222219</c:v>
                </c:pt>
                <c:pt idx="16">
                  <c:v>50.180555555555564</c:v>
                </c:pt>
                <c:pt idx="17">
                  <c:v>49.226388888888891</c:v>
                </c:pt>
                <c:pt idx="18">
                  <c:v>48.422222222222217</c:v>
                </c:pt>
                <c:pt idx="19">
                  <c:v>47.509722222222216</c:v>
                </c:pt>
                <c:pt idx="20">
                  <c:v>46.63750000000001</c:v>
                </c:pt>
                <c:pt idx="21">
                  <c:v>45.633333333333326</c:v>
                </c:pt>
                <c:pt idx="22">
                  <c:v>44.295833333333327</c:v>
                </c:pt>
                <c:pt idx="23">
                  <c:v>42.712500000000006</c:v>
                </c:pt>
                <c:pt idx="24">
                  <c:v>40.848611111111119</c:v>
                </c:pt>
                <c:pt idx="25">
                  <c:v>38.665277777777781</c:v>
                </c:pt>
                <c:pt idx="26">
                  <c:v>36.430555555555564</c:v>
                </c:pt>
                <c:pt idx="27">
                  <c:v>34.443055555555553</c:v>
                </c:pt>
                <c:pt idx="28">
                  <c:v>32.62638888888889</c:v>
                </c:pt>
                <c:pt idx="29">
                  <c:v>30.923529411764708</c:v>
                </c:pt>
                <c:pt idx="30">
                  <c:v>27.256140350877192</c:v>
                </c:pt>
                <c:pt idx="31">
                  <c:v>26.250000000000004</c:v>
                </c:pt>
                <c:pt idx="32">
                  <c:v>26.6875</c:v>
                </c:pt>
                <c:pt idx="33">
                  <c:v>26.704166666666669</c:v>
                </c:pt>
                <c:pt idx="34">
                  <c:v>26.540277777777799</c:v>
                </c:pt>
                <c:pt idx="35">
                  <c:v>26.318055555555556</c:v>
                </c:pt>
                <c:pt idx="36">
                  <c:v>26.115277777777777</c:v>
                </c:pt>
                <c:pt idx="37">
                  <c:v>25.824305555555569</c:v>
                </c:pt>
                <c:pt idx="38">
                  <c:v>25.781249999999989</c:v>
                </c:pt>
                <c:pt idx="39">
                  <c:v>26.027777777777775</c:v>
                </c:pt>
                <c:pt idx="40">
                  <c:v>26.311111111111106</c:v>
                </c:pt>
                <c:pt idx="41">
                  <c:v>26.56527777777778</c:v>
                </c:pt>
                <c:pt idx="42">
                  <c:v>26.818749999999991</c:v>
                </c:pt>
                <c:pt idx="43">
                  <c:v>27.040972222222212</c:v>
                </c:pt>
                <c:pt idx="44">
                  <c:v>27.104166666666661</c:v>
                </c:pt>
                <c:pt idx="45">
                  <c:v>27.294444444444441</c:v>
                </c:pt>
                <c:pt idx="46">
                  <c:v>27.40069444444444</c:v>
                </c:pt>
                <c:pt idx="47">
                  <c:v>27.281944444444445</c:v>
                </c:pt>
                <c:pt idx="48">
                  <c:v>27.254166666666666</c:v>
                </c:pt>
                <c:pt idx="49">
                  <c:v>27.107638888888896</c:v>
                </c:pt>
                <c:pt idx="50">
                  <c:v>26.801388888888894</c:v>
                </c:pt>
                <c:pt idx="51">
                  <c:v>26.685416666666658</c:v>
                </c:pt>
                <c:pt idx="52">
                  <c:v>26.42291666666668</c:v>
                </c:pt>
                <c:pt idx="53">
                  <c:v>25.896527777777777</c:v>
                </c:pt>
                <c:pt idx="54">
                  <c:v>25.321527777777774</c:v>
                </c:pt>
                <c:pt idx="55">
                  <c:v>25.002083333333331</c:v>
                </c:pt>
                <c:pt idx="56">
                  <c:v>24.524305555555557</c:v>
                </c:pt>
                <c:pt idx="57">
                  <c:v>24.050694444444442</c:v>
                </c:pt>
                <c:pt idx="58">
                  <c:v>23.631249999999998</c:v>
                </c:pt>
                <c:pt idx="59">
                  <c:v>23.375694444444438</c:v>
                </c:pt>
                <c:pt idx="60">
                  <c:v>23.25277777777778</c:v>
                </c:pt>
                <c:pt idx="61">
                  <c:v>23.325694444444441</c:v>
                </c:pt>
                <c:pt idx="62">
                  <c:v>23.485087719298242</c:v>
                </c:pt>
                <c:pt idx="63">
                  <c:v>22.018253968253969</c:v>
                </c:pt>
                <c:pt idx="64">
                  <c:v>22.63333333333334</c:v>
                </c:pt>
                <c:pt idx="65">
                  <c:v>23.774999999999991</c:v>
                </c:pt>
                <c:pt idx="66">
                  <c:v>24.570138888888895</c:v>
                </c:pt>
                <c:pt idx="67">
                  <c:v>25.062500000000004</c:v>
                </c:pt>
                <c:pt idx="68">
                  <c:v>25.246527777777775</c:v>
                </c:pt>
                <c:pt idx="69">
                  <c:v>25.13055555555556</c:v>
                </c:pt>
                <c:pt idx="70">
                  <c:v>25.00833333333334</c:v>
                </c:pt>
                <c:pt idx="71">
                  <c:v>24.911111111111111</c:v>
                </c:pt>
                <c:pt idx="72">
                  <c:v>24.742361111111119</c:v>
                </c:pt>
                <c:pt idx="73">
                  <c:v>24.587500000000006</c:v>
                </c:pt>
                <c:pt idx="74">
                  <c:v>24.570833333333336</c:v>
                </c:pt>
                <c:pt idx="75">
                  <c:v>24.625</c:v>
                </c:pt>
                <c:pt idx="76">
                  <c:v>24.700000000000006</c:v>
                </c:pt>
                <c:pt idx="77">
                  <c:v>24.795138888888886</c:v>
                </c:pt>
                <c:pt idx="78">
                  <c:v>25.101388888888888</c:v>
                </c:pt>
                <c:pt idx="79">
                  <c:v>25.185416666666672</c:v>
                </c:pt>
                <c:pt idx="80">
                  <c:v>25.048611111111114</c:v>
                </c:pt>
                <c:pt idx="81">
                  <c:v>24.411805555555556</c:v>
                </c:pt>
                <c:pt idx="82">
                  <c:v>23.617361111111112</c:v>
                </c:pt>
                <c:pt idx="83">
                  <c:v>23.073611111111102</c:v>
                </c:pt>
                <c:pt idx="84">
                  <c:v>22.968055555555548</c:v>
                </c:pt>
                <c:pt idx="85">
                  <c:v>22.827083333333338</c:v>
                </c:pt>
                <c:pt idx="86">
                  <c:v>22.629166666666663</c:v>
                </c:pt>
                <c:pt idx="87">
                  <c:v>22.607638888888882</c:v>
                </c:pt>
                <c:pt idx="88">
                  <c:v>22.424305555555549</c:v>
                </c:pt>
                <c:pt idx="89">
                  <c:v>22.188194444444438</c:v>
                </c:pt>
                <c:pt idx="90">
                  <c:v>22.123611111111106</c:v>
                </c:pt>
              </c:numCache>
            </c:numRef>
          </c:val>
          <c:smooth val="1"/>
          <c:extLst>
            <c:ext xmlns:c16="http://schemas.microsoft.com/office/drawing/2014/chart" uri="{C3380CC4-5D6E-409C-BE32-E72D297353CC}">
              <c16:uniqueId val="{0000000A-E7FE-4570-A1DE-BC9E77D4D488}"/>
            </c:ext>
          </c:extLst>
        </c:ser>
        <c:dLbls>
          <c:showLegendKey val="0"/>
          <c:showVal val="0"/>
          <c:showCatName val="0"/>
          <c:showSerName val="0"/>
          <c:showPercent val="0"/>
          <c:showBubbleSize val="0"/>
        </c:dLbls>
        <c:smooth val="0"/>
        <c:axId val="245163455"/>
        <c:axId val="343190479"/>
      </c:lineChart>
      <c:catAx>
        <c:axId val="2451634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dirty="0"/>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343190479"/>
        <c:crosses val="autoZero"/>
        <c:auto val="1"/>
        <c:lblAlgn val="ctr"/>
        <c:lblOffset val="100"/>
        <c:noMultiLvlLbl val="0"/>
      </c:catAx>
      <c:valAx>
        <c:axId val="343190479"/>
        <c:scaling>
          <c:orientation val="minMax"/>
          <c:max val="60"/>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dirty="0"/>
                  <a:t>°C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245163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userShapes r:id="rId5"/>
  <c:extLst>
    <c:ext xmlns:c14="http://schemas.microsoft.com/office/drawing/2007/8/2/chart" uri="{781A3756-C4B2-4CAC-9D66-4F8BD8637D16}">
      <c14:pivotOptions>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0.22896</cdr:x>
      <cdr:y>0.06596</cdr:y>
    </cdr:from>
    <cdr:to>
      <cdr:x>0.30067</cdr:x>
      <cdr:y>0.10638</cdr:y>
    </cdr:to>
    <cdr:sp macro="" textlink="">
      <cdr:nvSpPr>
        <cdr:cNvPr id="2" name="TekstSylinder 1">
          <a:extLst xmlns:a="http://schemas.openxmlformats.org/drawingml/2006/main">
            <a:ext uri="{FF2B5EF4-FFF2-40B4-BE49-F238E27FC236}">
              <a16:creationId xmlns:a16="http://schemas.microsoft.com/office/drawing/2014/main" id="{5B17EEF2-536F-C0C5-DD5B-AC3A1F65D11C}"/>
            </a:ext>
          </a:extLst>
        </cdr:cNvPr>
        <cdr:cNvSpPr txBox="1"/>
      </cdr:nvSpPr>
      <cdr:spPr>
        <a:xfrm xmlns:a="http://schemas.openxmlformats.org/drawingml/2006/main">
          <a:off x="2503620" y="437262"/>
          <a:ext cx="784124" cy="2679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100" dirty="0"/>
            <a:t>AFLN+FM</a:t>
          </a:r>
        </a:p>
      </cdr:txBody>
    </cdr:sp>
  </cdr:relSizeAnchor>
  <cdr:relSizeAnchor xmlns:cdr="http://schemas.openxmlformats.org/drawingml/2006/chartDrawing">
    <cdr:from>
      <cdr:x>0.12474</cdr:x>
      <cdr:y>0.2636</cdr:y>
    </cdr:from>
    <cdr:to>
      <cdr:x>0.19645</cdr:x>
      <cdr:y>0.30402</cdr:y>
    </cdr:to>
    <cdr:sp macro="" textlink="">
      <cdr:nvSpPr>
        <cdr:cNvPr id="3" name="TekstSylinder 1">
          <a:extLst xmlns:a="http://schemas.openxmlformats.org/drawingml/2006/main">
            <a:ext uri="{FF2B5EF4-FFF2-40B4-BE49-F238E27FC236}">
              <a16:creationId xmlns:a16="http://schemas.microsoft.com/office/drawing/2014/main" id="{06653C02-2D87-557C-806A-35AB4533CC61}"/>
            </a:ext>
          </a:extLst>
        </cdr:cNvPr>
        <cdr:cNvSpPr txBox="1"/>
      </cdr:nvSpPr>
      <cdr:spPr>
        <a:xfrm xmlns:a="http://schemas.openxmlformats.org/drawingml/2006/main">
          <a:off x="1363973" y="1747519"/>
          <a:ext cx="784124" cy="267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100" dirty="0"/>
            <a:t>AF</a:t>
          </a:r>
          <a:r>
            <a:rPr lang="nb-NO" dirty="0"/>
            <a:t>LH</a:t>
          </a:r>
          <a:endParaRPr lang="nb-NO" sz="1100" dirty="0"/>
        </a:p>
      </cdr:txBody>
    </cdr:sp>
  </cdr:relSizeAnchor>
  <cdr:relSizeAnchor xmlns:cdr="http://schemas.openxmlformats.org/drawingml/2006/chartDrawing">
    <cdr:from>
      <cdr:x>0.60991</cdr:x>
      <cdr:y>0.38462</cdr:y>
    </cdr:from>
    <cdr:to>
      <cdr:x>0.68162</cdr:x>
      <cdr:y>0.42503</cdr:y>
    </cdr:to>
    <cdr:sp macro="" textlink="">
      <cdr:nvSpPr>
        <cdr:cNvPr id="4" name="TekstSylinder 1">
          <a:extLst xmlns:a="http://schemas.openxmlformats.org/drawingml/2006/main">
            <a:ext uri="{FF2B5EF4-FFF2-40B4-BE49-F238E27FC236}">
              <a16:creationId xmlns:a16="http://schemas.microsoft.com/office/drawing/2014/main" id="{06653C02-2D87-557C-806A-35AB4533CC61}"/>
            </a:ext>
          </a:extLst>
        </cdr:cNvPr>
        <cdr:cNvSpPr txBox="1"/>
      </cdr:nvSpPr>
      <cdr:spPr>
        <a:xfrm xmlns:a="http://schemas.openxmlformats.org/drawingml/2006/main">
          <a:off x="6669220" y="2549776"/>
          <a:ext cx="784124" cy="267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dirty="0"/>
            <a:t>GSW+FM</a:t>
          </a:r>
          <a:endParaRPr lang="nb-NO" sz="1100" dirty="0"/>
        </a:p>
      </cdr:txBody>
    </cdr:sp>
  </cdr:relSizeAnchor>
  <cdr:relSizeAnchor xmlns:cdr="http://schemas.openxmlformats.org/drawingml/2006/chartDrawing">
    <cdr:from>
      <cdr:x>0.78111</cdr:x>
      <cdr:y>0.18813</cdr:y>
    </cdr:from>
    <cdr:to>
      <cdr:x>0.85281</cdr:x>
      <cdr:y>0.22855</cdr:y>
    </cdr:to>
    <cdr:sp macro="" textlink="">
      <cdr:nvSpPr>
        <cdr:cNvPr id="5" name="TekstSylinder 1">
          <a:extLst xmlns:a="http://schemas.openxmlformats.org/drawingml/2006/main">
            <a:ext uri="{FF2B5EF4-FFF2-40B4-BE49-F238E27FC236}">
              <a16:creationId xmlns:a16="http://schemas.microsoft.com/office/drawing/2014/main" id="{06653C02-2D87-557C-806A-35AB4533CC61}"/>
            </a:ext>
          </a:extLst>
        </cdr:cNvPr>
        <cdr:cNvSpPr txBox="1"/>
      </cdr:nvSpPr>
      <cdr:spPr>
        <a:xfrm xmlns:a="http://schemas.openxmlformats.org/drawingml/2006/main">
          <a:off x="8541152" y="1247186"/>
          <a:ext cx="784124" cy="26794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dirty="0"/>
            <a:t>GSW+FB</a:t>
          </a:r>
          <a:endParaRPr lang="nb-NO" sz="1100" dirty="0"/>
        </a:p>
      </cdr:txBody>
    </cdr:sp>
  </cdr:relSizeAnchor>
  <cdr:relSizeAnchor xmlns:cdr="http://schemas.openxmlformats.org/drawingml/2006/chartDrawing">
    <cdr:from>
      <cdr:x>0.2628</cdr:x>
      <cdr:y>0.16731</cdr:y>
    </cdr:from>
    <cdr:to>
      <cdr:x>0.33451</cdr:x>
      <cdr:y>0.20773</cdr:y>
    </cdr:to>
    <cdr:sp macro="" textlink="">
      <cdr:nvSpPr>
        <cdr:cNvPr id="6" name="TekstSylinder 1">
          <a:extLst xmlns:a="http://schemas.openxmlformats.org/drawingml/2006/main">
            <a:ext uri="{FF2B5EF4-FFF2-40B4-BE49-F238E27FC236}">
              <a16:creationId xmlns:a16="http://schemas.microsoft.com/office/drawing/2014/main" id="{159057D7-5D30-FF75-477C-89956B4A8ED2}"/>
            </a:ext>
          </a:extLst>
        </cdr:cNvPr>
        <cdr:cNvSpPr txBox="1"/>
      </cdr:nvSpPr>
      <cdr:spPr>
        <a:xfrm xmlns:a="http://schemas.openxmlformats.org/drawingml/2006/main">
          <a:off x="2873586" y="1109176"/>
          <a:ext cx="784127" cy="2679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100" dirty="0"/>
            <a:t>AFLN+FB</a:t>
          </a:r>
        </a:p>
      </cdr:txBody>
    </cdr:sp>
  </cdr:relSizeAnchor>
  <cdr:relSizeAnchor xmlns:cdr="http://schemas.openxmlformats.org/drawingml/2006/chartDrawing">
    <cdr:from>
      <cdr:x>0.42829</cdr:x>
      <cdr:y>0.14765</cdr:y>
    </cdr:from>
    <cdr:to>
      <cdr:x>0.5</cdr:x>
      <cdr:y>0.18807</cdr:y>
    </cdr:to>
    <cdr:sp macro="" textlink="">
      <cdr:nvSpPr>
        <cdr:cNvPr id="7" name="TekstSylinder 1">
          <a:extLst xmlns:a="http://schemas.openxmlformats.org/drawingml/2006/main">
            <a:ext uri="{FF2B5EF4-FFF2-40B4-BE49-F238E27FC236}">
              <a16:creationId xmlns:a16="http://schemas.microsoft.com/office/drawing/2014/main" id="{3387ADBE-24D7-A911-A1A6-958F2FEC4E6A}"/>
            </a:ext>
          </a:extLst>
        </cdr:cNvPr>
        <cdr:cNvSpPr txBox="1"/>
      </cdr:nvSpPr>
      <cdr:spPr>
        <a:xfrm xmlns:a="http://schemas.openxmlformats.org/drawingml/2006/main">
          <a:off x="4683223" y="978822"/>
          <a:ext cx="784127" cy="26796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b-NO" sz="1100" dirty="0"/>
            <a:t>AFLN+</a:t>
          </a:r>
          <a:r>
            <a:rPr lang="nb-NO" dirty="0"/>
            <a:t>MU</a:t>
          </a:r>
          <a:endParaRPr lang="nb-NO"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B2E3A-79F1-46EE-84F3-3364EBFF4FCF}" type="datetimeFigureOut">
              <a:rPr lang="nb-NO" smtClean="0"/>
              <a:t>27.05.2024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6CF9B-88F6-4DB1-BB25-28E55F40672C}" type="slidenum">
              <a:rPr lang="nb-NO" smtClean="0"/>
              <a:t>‹#›</a:t>
            </a:fld>
            <a:endParaRPr lang="nb-NO"/>
          </a:p>
        </p:txBody>
      </p:sp>
    </p:spTree>
    <p:extLst>
      <p:ext uri="{BB962C8B-B14F-4D97-AF65-F5344CB8AC3E}">
        <p14:creationId xmlns:p14="http://schemas.microsoft.com/office/powerpoint/2010/main" val="3007091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Private research </a:t>
            </a:r>
            <a:r>
              <a:rPr lang="nb-NO" dirty="0" err="1"/>
              <a:t>foundation</a:t>
            </a:r>
            <a:r>
              <a:rPr lang="nb-NO" dirty="0"/>
              <a:t> </a:t>
            </a:r>
            <a:r>
              <a:rPr lang="nb-NO" dirty="0" err="1"/>
              <a:t>established</a:t>
            </a:r>
            <a:r>
              <a:rPr lang="nb-NO" dirty="0"/>
              <a:t> in 1986</a:t>
            </a:r>
          </a:p>
          <a:p>
            <a:r>
              <a:rPr lang="en-US" b="1" i="0" dirty="0">
                <a:solidFill>
                  <a:srgbClr val="414042"/>
                </a:solidFill>
                <a:effectLst/>
                <a:latin typeface="Calibri" panose="020F0502020204030204" pitchFamily="34" charset="0"/>
              </a:rPr>
              <a:t>The private, independent foundation NORSØK is a national </a:t>
            </a:r>
            <a:r>
              <a:rPr lang="en-US" b="1" i="0" dirty="0" err="1">
                <a:solidFill>
                  <a:srgbClr val="414042"/>
                </a:solidFill>
                <a:effectLst/>
                <a:latin typeface="Calibri" panose="020F0502020204030204" pitchFamily="34" charset="0"/>
              </a:rPr>
              <a:t>centre</a:t>
            </a:r>
            <a:r>
              <a:rPr lang="en-US" b="1" i="0" dirty="0">
                <a:solidFill>
                  <a:srgbClr val="414042"/>
                </a:solidFill>
                <a:effectLst/>
                <a:latin typeface="Calibri" panose="020F0502020204030204" pitchFamily="34" charset="0"/>
              </a:rPr>
              <a:t> for the development of organic agriculture through interdisciplinary research and outreach. NORSØK also manages an organic farm. Our work is based on the four principles of organic agriculture: health, ecology, fairness and care. NORSØK and the farm are located in </a:t>
            </a:r>
            <a:r>
              <a:rPr lang="en-US" b="1" i="0" dirty="0" err="1">
                <a:solidFill>
                  <a:srgbClr val="414042"/>
                </a:solidFill>
                <a:effectLst/>
                <a:latin typeface="Calibri" panose="020F0502020204030204" pitchFamily="34" charset="0"/>
              </a:rPr>
              <a:t>Tingvoll</a:t>
            </a:r>
            <a:r>
              <a:rPr lang="en-US" b="1" i="0" dirty="0">
                <a:solidFill>
                  <a:srgbClr val="414042"/>
                </a:solidFill>
                <a:effectLst/>
                <a:latin typeface="Calibri" panose="020F0502020204030204" pitchFamily="34" charset="0"/>
              </a:rPr>
              <a:t> in </a:t>
            </a:r>
            <a:r>
              <a:rPr lang="en-US" b="1" i="0" dirty="0" err="1">
                <a:solidFill>
                  <a:srgbClr val="414042"/>
                </a:solidFill>
                <a:effectLst/>
                <a:latin typeface="Calibri" panose="020F0502020204030204" pitchFamily="34" charset="0"/>
              </a:rPr>
              <a:t>Møre</a:t>
            </a:r>
            <a:r>
              <a:rPr lang="en-US" b="1" i="0" dirty="0">
                <a:solidFill>
                  <a:srgbClr val="414042"/>
                </a:solidFill>
                <a:effectLst/>
                <a:latin typeface="Calibri" panose="020F0502020204030204" pitchFamily="34" charset="0"/>
              </a:rPr>
              <a:t> og </a:t>
            </a:r>
            <a:r>
              <a:rPr lang="en-US" b="1" i="0" dirty="0" err="1">
                <a:solidFill>
                  <a:srgbClr val="414042"/>
                </a:solidFill>
                <a:effectLst/>
                <a:latin typeface="Calibri" panose="020F0502020204030204" pitchFamily="34" charset="0"/>
              </a:rPr>
              <a:t>Romsdal</a:t>
            </a:r>
            <a:r>
              <a:rPr lang="en-US" b="1" i="0" dirty="0">
                <a:solidFill>
                  <a:srgbClr val="414042"/>
                </a:solidFill>
                <a:effectLst/>
                <a:latin typeface="Calibri" panose="020F0502020204030204" pitchFamily="34" charset="0"/>
              </a:rPr>
              <a:t> county.</a:t>
            </a:r>
          </a:p>
          <a:p>
            <a:r>
              <a:rPr lang="en-US" b="1" i="0" dirty="0">
                <a:solidFill>
                  <a:srgbClr val="414042"/>
                </a:solidFill>
                <a:effectLst/>
                <a:latin typeface="Calibri" panose="020F0502020204030204" pitchFamily="34" charset="0"/>
              </a:rPr>
              <a:t>27 employees</a:t>
            </a:r>
            <a:endParaRPr lang="nb-NO" dirty="0"/>
          </a:p>
        </p:txBody>
      </p:sp>
      <p:sp>
        <p:nvSpPr>
          <p:cNvPr id="4" name="Plassholder for lysbildenummer 3"/>
          <p:cNvSpPr>
            <a:spLocks noGrp="1"/>
          </p:cNvSpPr>
          <p:nvPr>
            <p:ph type="sldNum" sz="quarter" idx="5"/>
          </p:nvPr>
        </p:nvSpPr>
        <p:spPr/>
        <p:txBody>
          <a:bodyPr/>
          <a:lstStyle/>
          <a:p>
            <a:fld id="{7E66CF9B-88F6-4DB1-BB25-28E55F40672C}" type="slidenum">
              <a:rPr lang="nb-NO" smtClean="0"/>
              <a:t>4</a:t>
            </a:fld>
            <a:endParaRPr lang="nb-NO"/>
          </a:p>
        </p:txBody>
      </p:sp>
    </p:spTree>
    <p:extLst>
      <p:ext uri="{BB962C8B-B14F-4D97-AF65-F5344CB8AC3E}">
        <p14:creationId xmlns:p14="http://schemas.microsoft.com/office/powerpoint/2010/main" val="162812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Stiftet i 1986 som privat, selvstendig stiftelse og er et nasjonalt senter for tverrfaglig forskning og kunnskapsformidling for å utvikle økologisk landbruk. Ligger i Tingvoll kommune på Nordmøre.</a:t>
            </a:r>
          </a:p>
          <a:p>
            <a:endParaRPr lang="nb-NO" dirty="0"/>
          </a:p>
          <a:p>
            <a:r>
              <a:rPr lang="nb-NO" dirty="0"/>
              <a:t>Har både grunnleggende og avansert forskningskompetanse og arbeider med rådgiving og formidling av kunnskap.</a:t>
            </a:r>
          </a:p>
          <a:p>
            <a:endParaRPr lang="nb-NO" dirty="0"/>
          </a:p>
          <a:p>
            <a:r>
              <a:rPr lang="nb-NO" dirty="0"/>
              <a:t>Fagområder er økologisk landbruk og matproduksjon, miljø og bærekraft og fornybar energi.</a:t>
            </a:r>
          </a:p>
          <a:p>
            <a:endParaRPr lang="nb-NO" dirty="0"/>
          </a:p>
          <a:p>
            <a:r>
              <a:rPr lang="nb-NO" dirty="0"/>
              <a:t>Forvalter Tingvoll gard, som drives som et økologisk gårdsbruk (melk). Arealet er til sammen 955 dekar (175 fulldyrket, 65 daa beite).</a:t>
            </a:r>
          </a:p>
          <a:p>
            <a:endParaRPr lang="nb-NO" dirty="0"/>
          </a:p>
          <a:p>
            <a:r>
              <a:rPr lang="nb-NO" dirty="0"/>
              <a:t>24 ansatte (27 fra sommer/høst 2023): 9 forskere (6 med </a:t>
            </a:r>
            <a:r>
              <a:rPr lang="nb-NO" dirty="0" err="1"/>
              <a:t>PhD</a:t>
            </a:r>
            <a:r>
              <a:rPr lang="nb-NO" dirty="0"/>
              <a:t>), 8 rådgivere, 3 </a:t>
            </a:r>
            <a:r>
              <a:rPr lang="nb-NO" dirty="0" err="1"/>
              <a:t>PhD</a:t>
            </a:r>
            <a:r>
              <a:rPr lang="nb-NO" dirty="0"/>
              <a:t>-kandidater, 4 drift/</a:t>
            </a:r>
            <a:r>
              <a:rPr lang="nb-NO" dirty="0" err="1"/>
              <a:t>admin</a:t>
            </a:r>
            <a:r>
              <a:rPr lang="nb-NO" dirty="0"/>
              <a:t>.</a:t>
            </a:r>
          </a:p>
          <a:p>
            <a:endParaRPr lang="nb-NO" dirty="0"/>
          </a:p>
        </p:txBody>
      </p:sp>
      <p:sp>
        <p:nvSpPr>
          <p:cNvPr id="4" name="Plassholder for lysbildenummer 3"/>
          <p:cNvSpPr>
            <a:spLocks noGrp="1"/>
          </p:cNvSpPr>
          <p:nvPr>
            <p:ph type="sldNum" sz="quarter" idx="5"/>
          </p:nvPr>
        </p:nvSpPr>
        <p:spPr/>
        <p:txBody>
          <a:bodyPr/>
          <a:lstStyle/>
          <a:p>
            <a:fld id="{7E66CF9B-88F6-4DB1-BB25-28E55F40672C}" type="slidenum">
              <a:rPr lang="nb-NO" smtClean="0"/>
              <a:t>6</a:t>
            </a:fld>
            <a:endParaRPr lang="nb-NO"/>
          </a:p>
        </p:txBody>
      </p:sp>
    </p:spTree>
    <p:extLst>
      <p:ext uri="{BB962C8B-B14F-4D97-AF65-F5344CB8AC3E}">
        <p14:creationId xmlns:p14="http://schemas.microsoft.com/office/powerpoint/2010/main" val="289332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66CF9B-88F6-4DB1-BB25-28E55F40672C}" type="slidenum">
              <a:rPr lang="nb-NO" smtClean="0"/>
              <a:t>10</a:t>
            </a:fld>
            <a:endParaRPr lang="nb-NO"/>
          </a:p>
        </p:txBody>
      </p:sp>
    </p:spTree>
    <p:extLst>
      <p:ext uri="{BB962C8B-B14F-4D97-AF65-F5344CB8AC3E}">
        <p14:creationId xmlns:p14="http://schemas.microsoft.com/office/powerpoint/2010/main" val="426549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66CF9B-88F6-4DB1-BB25-28E55F40672C}" type="slidenum">
              <a:rPr lang="nb-NO" smtClean="0"/>
              <a:t>14</a:t>
            </a:fld>
            <a:endParaRPr lang="nb-NO"/>
          </a:p>
        </p:txBody>
      </p:sp>
    </p:spTree>
    <p:extLst>
      <p:ext uri="{BB962C8B-B14F-4D97-AF65-F5344CB8AC3E}">
        <p14:creationId xmlns:p14="http://schemas.microsoft.com/office/powerpoint/2010/main" val="42914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E66CF9B-88F6-4DB1-BB25-28E55F40672C}" type="slidenum">
              <a:rPr lang="nb-NO" smtClean="0"/>
              <a:t>27</a:t>
            </a:fld>
            <a:endParaRPr lang="nb-NO"/>
          </a:p>
        </p:txBody>
      </p:sp>
    </p:spTree>
    <p:extLst>
      <p:ext uri="{BB962C8B-B14F-4D97-AF65-F5344CB8AC3E}">
        <p14:creationId xmlns:p14="http://schemas.microsoft.com/office/powerpoint/2010/main" val="175777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4C7670-07B9-17F6-DAA6-4AE6BAB185C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A0C268D-250E-1A97-53E7-6AB5A77BB4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589DB33-3FD9-F7B6-1418-5BCACE44E11C}"/>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62E96E29-ED37-0BB1-391B-F3A7E20806F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0D51B57-8D53-65E8-543E-6F3A7C3B3B23}"/>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362621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82E589-0EA4-8B39-B34F-F60EE6CAEAC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4C4E6BE5-914A-F041-1E3F-A0F36927DF8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648912-0495-DD38-15E2-C79846C0EBBC}"/>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D16E652E-9D04-CD77-C9E2-C9B09BE52A9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FD69F4-C845-12C0-91AF-2B43AD289C39}"/>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353088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1A2E932-797E-2113-1AD5-4659B7035052}"/>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43603D4A-2FB1-74AF-499B-797296E999A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DC498-BBA2-FDA0-45F0-CF542F9F81A1}"/>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408F04BC-DC37-7CDD-FEA2-DE44C5002E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74C338-55BF-5A91-31ED-287293C19A78}"/>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695281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394433"/>
          </a:xfrm>
          <a:prstGeom prst="rect">
            <a:avLst/>
          </a:prstGeom>
        </p:spPr>
      </p:pic>
      <p:sp>
        <p:nvSpPr>
          <p:cNvPr id="6" name="Rektangel 5"/>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8" cy="2461137"/>
          </a:xfrm>
          <a:prstGeom prst="rect">
            <a:avLst/>
          </a:prstGeom>
        </p:spPr>
      </p:pic>
      <p:sp>
        <p:nvSpPr>
          <p:cNvPr id="8"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a:t>Tittel</a:t>
            </a:r>
            <a:endParaRPr dirty="0"/>
          </a:p>
        </p:txBody>
      </p:sp>
      <p:sp>
        <p:nvSpPr>
          <p:cNvPr id="9"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Dato  –  Foredragsholder</a:t>
            </a:r>
            <a:endParaRPr dirty="0"/>
          </a:p>
        </p:txBody>
      </p:sp>
    </p:spTree>
    <p:extLst>
      <p:ext uri="{BB962C8B-B14F-4D97-AF65-F5344CB8AC3E}">
        <p14:creationId xmlns:p14="http://schemas.microsoft.com/office/powerpoint/2010/main" val="967647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Rektangel 4"/>
          <p:cNvSpPr/>
          <p:nvPr userDrawn="1"/>
        </p:nvSpPr>
        <p:spPr>
          <a:xfrm>
            <a:off x="2245" y="3468198"/>
            <a:ext cx="12194344" cy="3389802"/>
          </a:xfrm>
          <a:prstGeom prst="rect">
            <a:avLst/>
          </a:prstGeom>
          <a:solidFill>
            <a:srgbClr val="6290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4" y="0"/>
            <a:ext cx="12194344" cy="3394433"/>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8" cy="2461137"/>
          </a:xfrm>
          <a:prstGeom prst="rect">
            <a:avLst/>
          </a:prstGeom>
        </p:spPr>
      </p:pic>
      <p:sp>
        <p:nvSpPr>
          <p:cNvPr id="8"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a:t>Tittel</a:t>
            </a:r>
            <a:endParaRPr dirty="0"/>
          </a:p>
        </p:txBody>
      </p:sp>
      <p:sp>
        <p:nvSpPr>
          <p:cNvPr id="9"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Dato  –  Foredragsholder</a:t>
            </a:r>
            <a:endParaRPr dirty="0"/>
          </a:p>
        </p:txBody>
      </p:sp>
    </p:spTree>
    <p:extLst>
      <p:ext uri="{BB962C8B-B14F-4D97-AF65-F5344CB8AC3E}">
        <p14:creationId xmlns:p14="http://schemas.microsoft.com/office/powerpoint/2010/main" val="182006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Tree>
    <p:extLst>
      <p:ext uri="{BB962C8B-B14F-4D97-AF65-F5344CB8AC3E}">
        <p14:creationId xmlns:p14="http://schemas.microsoft.com/office/powerpoint/2010/main" val="1600026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dirty="0"/>
              <a:t>Click to edit Master title style</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Tree>
    <p:extLst>
      <p:ext uri="{BB962C8B-B14F-4D97-AF65-F5344CB8AC3E}">
        <p14:creationId xmlns:p14="http://schemas.microsoft.com/office/powerpoint/2010/main" val="181024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dirty="0"/>
              <a:t>Click to edit Master title style</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Tree>
    <p:extLst>
      <p:ext uri="{BB962C8B-B14F-4D97-AF65-F5344CB8AC3E}">
        <p14:creationId xmlns:p14="http://schemas.microsoft.com/office/powerpoint/2010/main" val="93084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Tree>
    <p:extLst>
      <p:ext uri="{BB962C8B-B14F-4D97-AF65-F5344CB8AC3E}">
        <p14:creationId xmlns:p14="http://schemas.microsoft.com/office/powerpoint/2010/main" val="72231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8" name="Rektangel 7"/>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rgbClr val="FFFFFF"/>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Tree>
    <p:extLst>
      <p:ext uri="{BB962C8B-B14F-4D97-AF65-F5344CB8AC3E}">
        <p14:creationId xmlns:p14="http://schemas.microsoft.com/office/powerpoint/2010/main" val="3170844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335219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AD06A9-CBEA-5C14-B237-202877A8C09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1B1BE32-71D1-8DD0-D2C7-17AD599CC5E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D20CA74-969B-EB1F-1EFB-CE4DD178CB2D}"/>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B79D05C8-64EB-A53E-0C56-E253225813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CBC00B6-299E-933D-F421-6505D61B7B15}"/>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2098362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Rektangel 9"/>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1252478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1" name="Rektangel 10"/>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3" name="Bild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1280018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8" name="Rektangel 7"/>
          <p:cNvSpPr/>
          <p:nvPr userDrawn="1"/>
        </p:nvSpPr>
        <p:spPr>
          <a:xfrm>
            <a:off x="2245" y="3468198"/>
            <a:ext cx="12194344" cy="3389802"/>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4" y="0"/>
            <a:ext cx="12194344" cy="3394433"/>
          </a:xfrm>
          <a:prstGeom prst="rect">
            <a:avLst/>
          </a:prstGeom>
        </p:spPr>
      </p:pic>
      <p:sp>
        <p:nvSpPr>
          <p:cNvPr id="10" name="TextBox 3"/>
          <p:cNvSpPr txBox="1"/>
          <p:nvPr userDrawn="1"/>
        </p:nvSpPr>
        <p:spPr>
          <a:xfrm>
            <a:off x="0" y="1027959"/>
            <a:ext cx="12195333"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2573362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stretch>
            <a:fillRect/>
          </a:stretch>
        </p:blipFill>
        <p:spPr>
          <a:xfrm>
            <a:off x="0" y="0"/>
            <a:ext cx="12192000" cy="3394433"/>
          </a:xfrm>
          <a:prstGeom prst="rect">
            <a:avLst/>
          </a:prstGeom>
        </p:spPr>
      </p:pic>
      <p:sp>
        <p:nvSpPr>
          <p:cNvPr id="6" name="Rektangel 5"/>
          <p:cNvSpPr/>
          <p:nvPr userDrawn="1"/>
        </p:nvSpPr>
        <p:spPr>
          <a:xfrm>
            <a:off x="2245" y="3468198"/>
            <a:ext cx="12194344" cy="3389802"/>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8" cy="2461137"/>
          </a:xfrm>
          <a:prstGeom prst="rect">
            <a:avLst/>
          </a:prstGeom>
        </p:spPr>
      </p:pic>
      <p:sp>
        <p:nvSpPr>
          <p:cNvPr id="8"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a:t>Tittel</a:t>
            </a:r>
            <a:endParaRPr dirty="0"/>
          </a:p>
        </p:txBody>
      </p:sp>
      <p:sp>
        <p:nvSpPr>
          <p:cNvPr id="9"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Dato  –  Foredragsholder</a:t>
            </a:r>
            <a:endParaRPr dirty="0"/>
          </a:p>
        </p:txBody>
      </p:sp>
    </p:spTree>
    <p:extLst>
      <p:ext uri="{BB962C8B-B14F-4D97-AF65-F5344CB8AC3E}">
        <p14:creationId xmlns:p14="http://schemas.microsoft.com/office/powerpoint/2010/main" val="2571124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6" name="Bil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3514636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dirty="0"/>
              <a:t>Click to edit Master title style</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4032931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dirty="0"/>
              <a:t>Click to edit Master title style</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1599843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3662875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8" name="Rektangel 7"/>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rgbClr val="FFFFFF"/>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Tree>
    <p:extLst>
      <p:ext uri="{BB962C8B-B14F-4D97-AF65-F5344CB8AC3E}">
        <p14:creationId xmlns:p14="http://schemas.microsoft.com/office/powerpoint/2010/main" val="3720515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310607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1AF394-C888-D772-D57B-BE977E449DC6}"/>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4500A86-ADD1-6834-F309-38DAE00C23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EDF5F5D-7B3D-61A1-529A-2BD4EBD2B506}"/>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F862F13F-4655-B7EE-5837-4FDFA95A6C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BFBCB64-4A5E-E02E-9D49-F068A910F117}"/>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726496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ktangel 9"/>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49537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ktangel 9"/>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3191373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stretch>
            <a:fillRect/>
          </a:stretch>
        </p:blipFill>
        <p:spPr>
          <a:xfrm>
            <a:off x="0" y="0"/>
            <a:ext cx="12192000" cy="3394433"/>
          </a:xfrm>
          <a:prstGeom prst="rect">
            <a:avLst/>
          </a:prstGeom>
        </p:spPr>
      </p:pic>
      <p:sp>
        <p:nvSpPr>
          <p:cNvPr id="6" name="Rektangel 5"/>
          <p:cNvSpPr/>
          <p:nvPr userDrawn="1"/>
        </p:nvSpPr>
        <p:spPr>
          <a:xfrm>
            <a:off x="2245" y="3468198"/>
            <a:ext cx="12194344" cy="3389802"/>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7" name="TextBox 3"/>
          <p:cNvSpPr txBox="1"/>
          <p:nvPr userDrawn="1"/>
        </p:nvSpPr>
        <p:spPr>
          <a:xfrm>
            <a:off x="-5859" y="1009177"/>
            <a:ext cx="12195333"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1661616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394433"/>
          </a:xfrm>
          <a:prstGeom prst="rect">
            <a:avLst/>
          </a:prstGeom>
        </p:spPr>
      </p:pic>
      <p:sp>
        <p:nvSpPr>
          <p:cNvPr id="6" name="Rektangel 5"/>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8" cy="2461137"/>
          </a:xfrm>
          <a:prstGeom prst="rect">
            <a:avLst/>
          </a:prstGeom>
        </p:spPr>
      </p:pic>
      <p:sp>
        <p:nvSpPr>
          <p:cNvPr id="8"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a:t>Tittel</a:t>
            </a:r>
            <a:endParaRPr dirty="0"/>
          </a:p>
        </p:txBody>
      </p:sp>
      <p:sp>
        <p:nvSpPr>
          <p:cNvPr id="9"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Dato  –  Foredragsholder</a:t>
            </a:r>
            <a:endParaRPr dirty="0"/>
          </a:p>
        </p:txBody>
      </p:sp>
    </p:spTree>
    <p:extLst>
      <p:ext uri="{BB962C8B-B14F-4D97-AF65-F5344CB8AC3E}">
        <p14:creationId xmlns:p14="http://schemas.microsoft.com/office/powerpoint/2010/main" val="4159473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408260"/>
          </a:xfrm>
          <a:prstGeom prst="rect">
            <a:avLst/>
          </a:prstGeom>
        </p:spPr>
      </p:pic>
      <p:sp>
        <p:nvSpPr>
          <p:cNvPr id="6" name="Rektangel 5"/>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8" cy="2461137"/>
          </a:xfrm>
          <a:prstGeom prst="rect">
            <a:avLst/>
          </a:prstGeom>
        </p:spPr>
      </p:pic>
      <p:sp>
        <p:nvSpPr>
          <p:cNvPr id="8"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a:t>Tittel</a:t>
            </a:r>
            <a:endParaRPr dirty="0"/>
          </a:p>
        </p:txBody>
      </p:sp>
      <p:sp>
        <p:nvSpPr>
          <p:cNvPr id="9"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Dato  –  Foredragsholder</a:t>
            </a:r>
            <a:endParaRPr dirty="0"/>
          </a:p>
        </p:txBody>
      </p:sp>
    </p:spTree>
    <p:extLst>
      <p:ext uri="{BB962C8B-B14F-4D97-AF65-F5344CB8AC3E}">
        <p14:creationId xmlns:p14="http://schemas.microsoft.com/office/powerpoint/2010/main" val="1576109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2811998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dirty="0"/>
              <a:t>Click to edit Master title style</a:t>
            </a:r>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98467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dirty="0"/>
              <a:t>Click to edit Master title style</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8142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316115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11" name="Rektangel 10"/>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3" name="Bild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rgbClr val="FFFFFF"/>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Tree>
    <p:extLst>
      <p:ext uri="{BB962C8B-B14F-4D97-AF65-F5344CB8AC3E}">
        <p14:creationId xmlns:p14="http://schemas.microsoft.com/office/powerpoint/2010/main" val="429371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9D8CFF-2B6D-0F12-AE6B-B52490D86AD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C2F2628-8C1B-2B1A-F70C-A83A720D1731}"/>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7694A03-F5D4-0683-312D-80E3C517E91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8CAA3CA-D5A4-3C5F-B47B-0840DA64B099}"/>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6" name="Plassholder for bunntekst 5">
            <a:extLst>
              <a:ext uri="{FF2B5EF4-FFF2-40B4-BE49-F238E27FC236}">
                <a16:creationId xmlns:a16="http://schemas.microsoft.com/office/drawing/2014/main" id="{6B81BBD7-05AD-8CAF-6A4A-E190491CF5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5B61630-CC9D-35BD-4377-A19769FC68AC}"/>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201068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ktangel 11"/>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3869986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ktangel 12"/>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5" name="Bild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dirty="0"/>
              <a:t>Click to edit Master title style</a:t>
            </a:r>
          </a:p>
        </p:txBody>
      </p:sp>
    </p:spTree>
    <p:extLst>
      <p:ext uri="{BB962C8B-B14F-4D97-AF65-F5344CB8AC3E}">
        <p14:creationId xmlns:p14="http://schemas.microsoft.com/office/powerpoint/2010/main" val="1628798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373942"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3533524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394433"/>
          </a:xfrm>
          <a:prstGeom prst="rect">
            <a:avLst/>
          </a:prstGeom>
        </p:spPr>
      </p:pic>
      <p:sp>
        <p:nvSpPr>
          <p:cNvPr id="9" name="Rektangel 8"/>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10" name="TextBox 3"/>
          <p:cNvSpPr txBox="1"/>
          <p:nvPr userDrawn="1"/>
        </p:nvSpPr>
        <p:spPr>
          <a:xfrm>
            <a:off x="554334" y="1027959"/>
            <a:ext cx="11086666"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1943273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Egendefinert oppsett">
    <p:spTree>
      <p:nvGrpSpPr>
        <p:cNvPr id="1" name=""/>
        <p:cNvGrpSpPr/>
        <p:nvPr/>
      </p:nvGrpSpPr>
      <p:grpSpPr>
        <a:xfrm>
          <a:off x="0" y="0"/>
          <a:ext cx="0" cy="0"/>
          <a:chOff x="0" y="0"/>
          <a:chExt cx="0" cy="0"/>
        </a:xfrm>
      </p:grpSpPr>
      <p:sp>
        <p:nvSpPr>
          <p:cNvPr id="5" name="Rektangel 4"/>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6" name="TextBox 3"/>
          <p:cNvSpPr txBox="1"/>
          <p:nvPr userDrawn="1"/>
        </p:nvSpPr>
        <p:spPr>
          <a:xfrm>
            <a:off x="554334" y="1027959"/>
            <a:ext cx="11086666"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408260"/>
          </a:xfrm>
          <a:prstGeom prst="rect">
            <a:avLst/>
          </a:prstGeom>
        </p:spPr>
      </p:pic>
    </p:spTree>
    <p:extLst>
      <p:ext uri="{BB962C8B-B14F-4D97-AF65-F5344CB8AC3E}">
        <p14:creationId xmlns:p14="http://schemas.microsoft.com/office/powerpoint/2010/main" val="1205497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91271CA-5D0A-DF3F-8330-AC6F32621DBE}"/>
              </a:ext>
            </a:extLst>
          </p:cNvPr>
          <p:cNvSpPr>
            <a:spLocks noGrp="1"/>
          </p:cNvSpPr>
          <p:nvPr>
            <p:ph type="dt" sz="half" idx="10"/>
          </p:nvPr>
        </p:nvSpPr>
        <p:spPr/>
        <p:txBody>
          <a:bodyPr/>
          <a:lstStyle/>
          <a:p>
            <a:fld id="{ABECEA32-A200-4E08-847C-7C053D61132E}" type="datetimeFigureOut">
              <a:rPr lang="nb-NO" smtClean="0"/>
              <a:t>27.05.2024</a:t>
            </a:fld>
            <a:endParaRPr lang="nb-NO"/>
          </a:p>
        </p:txBody>
      </p:sp>
      <p:sp>
        <p:nvSpPr>
          <p:cNvPr id="3" name="Plassholder for bunntekst 2">
            <a:extLst>
              <a:ext uri="{FF2B5EF4-FFF2-40B4-BE49-F238E27FC236}">
                <a16:creationId xmlns:a16="http://schemas.microsoft.com/office/drawing/2014/main" id="{3AFEF075-6F58-FC19-1D23-719DCF5C37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91F34EF-9881-C965-EA06-72FA4FFFBF53}"/>
              </a:ext>
            </a:extLst>
          </p:cNvPr>
          <p:cNvSpPr>
            <a:spLocks noGrp="1"/>
          </p:cNvSpPr>
          <p:nvPr>
            <p:ph type="sldNum" sz="quarter" idx="12"/>
          </p:nvPr>
        </p:nvSpPr>
        <p:spPr/>
        <p:txBody>
          <a:bodyPr/>
          <a:lstStyle/>
          <a:p>
            <a:fld id="{C8093C7C-8157-446C-8AAD-2D2091444676}" type="slidenum">
              <a:rPr lang="nb-NO" smtClean="0"/>
              <a:t>‹#›</a:t>
            </a:fld>
            <a:endParaRPr lang="nb-NO"/>
          </a:p>
        </p:txBody>
      </p:sp>
    </p:spTree>
    <p:extLst>
      <p:ext uri="{BB962C8B-B14F-4D97-AF65-F5344CB8AC3E}">
        <p14:creationId xmlns:p14="http://schemas.microsoft.com/office/powerpoint/2010/main" val="285094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8" name="Rektangel 7"/>
          <p:cNvSpPr/>
          <p:nvPr userDrawn="1"/>
        </p:nvSpPr>
        <p:spPr>
          <a:xfrm>
            <a:off x="2245" y="3468198"/>
            <a:ext cx="12194344" cy="3389802"/>
          </a:xfrm>
          <a:prstGeom prst="rect">
            <a:avLst/>
          </a:prstGeom>
          <a:solidFill>
            <a:srgbClr val="6290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4" y="0"/>
            <a:ext cx="12194344" cy="3394433"/>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9" cy="2461137"/>
          </a:xfrm>
          <a:prstGeom prst="rect">
            <a:avLst/>
          </a:prstGeom>
        </p:spPr>
      </p:pic>
      <p:sp>
        <p:nvSpPr>
          <p:cNvPr id="5"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err="1"/>
              <a:t>Title</a:t>
            </a:r>
            <a:endParaRPr dirty="0"/>
          </a:p>
        </p:txBody>
      </p:sp>
      <p:sp>
        <p:nvSpPr>
          <p:cNvPr id="6"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Date  –  </a:t>
            </a:r>
            <a:r>
              <a:rPr lang="nb-NO" dirty="0" err="1"/>
              <a:t>Lecturer</a:t>
            </a:r>
            <a:endParaRPr dirty="0"/>
          </a:p>
        </p:txBody>
      </p:sp>
    </p:spTree>
    <p:extLst>
      <p:ext uri="{BB962C8B-B14F-4D97-AF65-F5344CB8AC3E}">
        <p14:creationId xmlns:p14="http://schemas.microsoft.com/office/powerpoint/2010/main" val="3228969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3865571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2472132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418654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7ED589-6B5F-F27C-9E8E-11D19009714D}"/>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1CBF99-8984-B5B9-7A1A-95F3F2B55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AA1D7B9-F864-768A-FE5A-51AD784C918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31A7D30-DD3A-BCC3-263C-A9DCBF5C58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EC12AF7-044F-2E66-1E64-FAAC3B1A075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1427CB2-F73F-CEE3-ED9A-5459616C6842}"/>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8" name="Plassholder for bunntekst 7">
            <a:extLst>
              <a:ext uri="{FF2B5EF4-FFF2-40B4-BE49-F238E27FC236}">
                <a16:creationId xmlns:a16="http://schemas.microsoft.com/office/drawing/2014/main" id="{E4310829-F295-6482-3D8E-FB486767A3D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8DD978A-EB45-C373-AEC0-6342762A4753}"/>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2641415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272414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1" name="Rektangel 10"/>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3" name="Bild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rgbClr val="FFFFFF"/>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Tree>
    <p:extLst>
      <p:ext uri="{BB962C8B-B14F-4D97-AF65-F5344CB8AC3E}">
        <p14:creationId xmlns:p14="http://schemas.microsoft.com/office/powerpoint/2010/main" val="3300110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ktangel 11"/>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23318476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ktangel 12"/>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5" name="Bild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1580601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4262275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8" name="Rektangel 7"/>
          <p:cNvSpPr/>
          <p:nvPr userDrawn="1"/>
        </p:nvSpPr>
        <p:spPr>
          <a:xfrm>
            <a:off x="2245" y="3468198"/>
            <a:ext cx="12194344" cy="3389802"/>
          </a:xfrm>
          <a:prstGeom prst="rect">
            <a:avLst/>
          </a:prstGeom>
          <a:solidFill>
            <a:srgbClr val="3D76B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4" y="0"/>
            <a:ext cx="12194344" cy="3394433"/>
          </a:xfrm>
          <a:prstGeom prst="rect">
            <a:avLst/>
          </a:prstGeom>
        </p:spPr>
      </p:pic>
      <p:sp>
        <p:nvSpPr>
          <p:cNvPr id="10" name="TextBox 3"/>
          <p:cNvSpPr txBox="1"/>
          <p:nvPr userDrawn="1"/>
        </p:nvSpPr>
        <p:spPr>
          <a:xfrm>
            <a:off x="0" y="1027959"/>
            <a:ext cx="12195333"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3079991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a:stretch>
            <a:fillRect/>
          </a:stretch>
        </p:blipFill>
        <p:spPr>
          <a:xfrm>
            <a:off x="0" y="0"/>
            <a:ext cx="12192000" cy="3394433"/>
          </a:xfrm>
          <a:prstGeom prst="rect">
            <a:avLst/>
          </a:prstGeom>
        </p:spPr>
      </p:pic>
      <p:sp>
        <p:nvSpPr>
          <p:cNvPr id="9" name="Rektangel 8"/>
          <p:cNvSpPr/>
          <p:nvPr userDrawn="1"/>
        </p:nvSpPr>
        <p:spPr>
          <a:xfrm>
            <a:off x="2245" y="3468198"/>
            <a:ext cx="12194344" cy="3389802"/>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9" cy="2461137"/>
          </a:xfrm>
          <a:prstGeom prst="rect">
            <a:avLst/>
          </a:prstGeom>
        </p:spPr>
      </p:pic>
      <p:sp>
        <p:nvSpPr>
          <p:cNvPr id="5"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err="1"/>
              <a:t>Title</a:t>
            </a:r>
            <a:endParaRPr dirty="0"/>
          </a:p>
        </p:txBody>
      </p:sp>
      <p:sp>
        <p:nvSpPr>
          <p:cNvPr id="6"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Date  –  </a:t>
            </a:r>
            <a:r>
              <a:rPr lang="nb-NO" dirty="0" err="1"/>
              <a:t>Lecturer</a:t>
            </a:r>
            <a:endParaRPr dirty="0"/>
          </a:p>
        </p:txBody>
      </p:sp>
    </p:spTree>
    <p:extLst>
      <p:ext uri="{BB962C8B-B14F-4D97-AF65-F5344CB8AC3E}">
        <p14:creationId xmlns:p14="http://schemas.microsoft.com/office/powerpoint/2010/main" val="4203235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158791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47593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4143519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32832-FF2A-5EC9-029E-CC38884790C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8764C99-DD90-6AAF-3CAC-2E14672D3FB2}"/>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4" name="Plassholder for bunntekst 3">
            <a:extLst>
              <a:ext uri="{FF2B5EF4-FFF2-40B4-BE49-F238E27FC236}">
                <a16:creationId xmlns:a16="http://schemas.microsoft.com/office/drawing/2014/main" id="{091C3C05-4F82-9F70-D4E6-78D365156880}"/>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B470233-630E-59B2-F3E8-BB6B323340D1}"/>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3678502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Tree>
    <p:extLst>
      <p:ext uri="{BB962C8B-B14F-4D97-AF65-F5344CB8AC3E}">
        <p14:creationId xmlns:p14="http://schemas.microsoft.com/office/powerpoint/2010/main" val="1216243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1" name="Rektangel 10"/>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3" name="Bild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rgbClr val="FFFFFF"/>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Tree>
    <p:extLst>
      <p:ext uri="{BB962C8B-B14F-4D97-AF65-F5344CB8AC3E}">
        <p14:creationId xmlns:p14="http://schemas.microsoft.com/office/powerpoint/2010/main" val="30331371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ktangel 11"/>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651435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ktangel 12"/>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5" name="Bild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4499711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A645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3" name="Bild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3828473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stretch>
            <a:fillRect/>
          </a:stretch>
        </p:blipFill>
        <p:spPr>
          <a:xfrm>
            <a:off x="0" y="0"/>
            <a:ext cx="12192000" cy="3394433"/>
          </a:xfrm>
          <a:prstGeom prst="rect">
            <a:avLst/>
          </a:prstGeom>
        </p:spPr>
      </p:pic>
      <p:sp>
        <p:nvSpPr>
          <p:cNvPr id="6" name="Rektangel 5"/>
          <p:cNvSpPr/>
          <p:nvPr userDrawn="1"/>
        </p:nvSpPr>
        <p:spPr>
          <a:xfrm>
            <a:off x="2245" y="3468198"/>
            <a:ext cx="12194344" cy="3389802"/>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7" name="TextBox 3"/>
          <p:cNvSpPr txBox="1"/>
          <p:nvPr userDrawn="1"/>
        </p:nvSpPr>
        <p:spPr>
          <a:xfrm>
            <a:off x="-5859" y="1009177"/>
            <a:ext cx="12195333"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1491547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394433"/>
          </a:xfrm>
          <a:prstGeom prst="rect">
            <a:avLst/>
          </a:prstGeom>
        </p:spPr>
      </p:pic>
      <p:sp>
        <p:nvSpPr>
          <p:cNvPr id="9" name="Rektangel 8"/>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9" cy="2461137"/>
          </a:xfrm>
          <a:prstGeom prst="rect">
            <a:avLst/>
          </a:prstGeom>
        </p:spPr>
      </p:pic>
      <p:sp>
        <p:nvSpPr>
          <p:cNvPr id="5"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err="1"/>
              <a:t>Title</a:t>
            </a:r>
            <a:endParaRPr dirty="0"/>
          </a:p>
        </p:txBody>
      </p:sp>
      <p:sp>
        <p:nvSpPr>
          <p:cNvPr id="6"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Date  –  </a:t>
            </a:r>
            <a:r>
              <a:rPr lang="nb-NO" dirty="0" err="1"/>
              <a:t>Lecturer</a:t>
            </a:r>
            <a:endParaRPr dirty="0"/>
          </a:p>
        </p:txBody>
      </p:sp>
    </p:spTree>
    <p:extLst>
      <p:ext uri="{BB962C8B-B14F-4D97-AF65-F5344CB8AC3E}">
        <p14:creationId xmlns:p14="http://schemas.microsoft.com/office/powerpoint/2010/main" val="13211335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408260"/>
          </a:xfrm>
          <a:prstGeom prst="rect">
            <a:avLst/>
          </a:prstGeom>
        </p:spPr>
      </p:pic>
      <p:sp>
        <p:nvSpPr>
          <p:cNvPr id="9" name="Rektangel 8"/>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27916" y="2182998"/>
            <a:ext cx="5336169" cy="2461137"/>
          </a:xfrm>
          <a:prstGeom prst="rect">
            <a:avLst/>
          </a:prstGeom>
        </p:spPr>
      </p:pic>
      <p:sp>
        <p:nvSpPr>
          <p:cNvPr id="5" name="Title 1"/>
          <p:cNvSpPr>
            <a:spLocks noGrp="1"/>
          </p:cNvSpPr>
          <p:nvPr>
            <p:ph type="ctrTitle" hasCustomPrompt="1"/>
          </p:nvPr>
        </p:nvSpPr>
        <p:spPr>
          <a:xfrm>
            <a:off x="627163" y="4683333"/>
            <a:ext cx="10937675" cy="1467357"/>
          </a:xfrm>
        </p:spPr>
        <p:txBody>
          <a:bodyPr/>
          <a:lstStyle>
            <a:lvl1pPr algn="ctr">
              <a:defRPr>
                <a:solidFill>
                  <a:srgbClr val="FFFFFF"/>
                </a:solidFill>
              </a:defRPr>
            </a:lvl1pPr>
          </a:lstStyle>
          <a:p>
            <a:r>
              <a:rPr lang="nb-NO" dirty="0" err="1"/>
              <a:t>Title</a:t>
            </a:r>
            <a:endParaRPr dirty="0"/>
          </a:p>
        </p:txBody>
      </p:sp>
      <p:sp>
        <p:nvSpPr>
          <p:cNvPr id="6" name="Subtitle 2"/>
          <p:cNvSpPr>
            <a:spLocks noGrp="1"/>
          </p:cNvSpPr>
          <p:nvPr>
            <p:ph type="subTitle" idx="1" hasCustomPrompt="1"/>
          </p:nvPr>
        </p:nvSpPr>
        <p:spPr>
          <a:xfrm>
            <a:off x="627163" y="6172853"/>
            <a:ext cx="10937675" cy="391980"/>
          </a:xfrm>
        </p:spPr>
        <p:txBody>
          <a:bodyPr>
            <a:normAutofit/>
          </a:bodyPr>
          <a:lstStyle>
            <a:lvl1pPr marL="0" indent="0" algn="ctr">
              <a:buNone/>
              <a:defRPr sz="1198">
                <a:solidFill>
                  <a:srgbClr val="FFFFFF"/>
                </a:solidFill>
                <a:latin typeface="Calibri Light"/>
                <a:cs typeface="Calibri Light"/>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dirty="0"/>
              <a:t>Date  –  </a:t>
            </a:r>
            <a:r>
              <a:rPr lang="nb-NO" dirty="0" err="1"/>
              <a:t>Lecturer</a:t>
            </a:r>
            <a:endParaRPr dirty="0"/>
          </a:p>
        </p:txBody>
      </p:sp>
    </p:spTree>
    <p:extLst>
      <p:ext uri="{BB962C8B-B14F-4D97-AF65-F5344CB8AC3E}">
        <p14:creationId xmlns:p14="http://schemas.microsoft.com/office/powerpoint/2010/main" val="2044968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163" y="685147"/>
            <a:ext cx="10937675" cy="1467356"/>
          </a:xfrm>
        </p:spPr>
        <p:txBody>
          <a:body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tx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p>
            <a:fld id="{CDDDB280-7C4D-5C7E-8BD5-BAD1AD51261A}" type="datetimeFigureOut">
              <a:t>27.05.2024</a:t>
            </a:fld>
            <a:endParaRPr/>
          </a:p>
        </p:txBody>
      </p:sp>
      <p:sp>
        <p:nvSpPr>
          <p:cNvPr id="5" name="Footer Placeholder 4"/>
          <p:cNvSpPr>
            <a:spLocks noGrp="1"/>
          </p:cNvSpPr>
          <p:nvPr>
            <p:ph type="ftr" sz="quarter" idx="11"/>
          </p:nvPr>
        </p:nvSpPr>
        <p:spPr/>
        <p:txBody>
          <a:bodyPr/>
          <a:lstStyle/>
          <a:p>
            <a:endParaRP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2625475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2" y="2174667"/>
            <a:ext cx="10937676"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p>
            <a:fld id="{11E63EC2-2586-6559-2AEA-CCB507999B55}" type="datetimeFigureOut">
              <a:t>27.05.2024</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396246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7125E17-49F9-0C6B-C238-249E96F4A31A}"/>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3" name="Plassholder for bunntekst 2">
            <a:extLst>
              <a:ext uri="{FF2B5EF4-FFF2-40B4-BE49-F238E27FC236}">
                <a16:creationId xmlns:a16="http://schemas.microsoft.com/office/drawing/2014/main" id="{E4B103D0-6D07-64C3-388D-B0E264D1363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6744E163-A34C-E6F3-0CF7-1A789BA94F5C}"/>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1442172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63" y="2174667"/>
            <a:ext cx="5376672"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p>
            <a:fld id="{99CA5DA1-A968-5C59-0B46-1DE80A78D6A3}"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7" name="Title 1"/>
          <p:cNvSpPr>
            <a:spLocks noGrp="1"/>
          </p:cNvSpPr>
          <p:nvPr>
            <p:ph type="ctrTitle"/>
          </p:nvPr>
        </p:nvSpPr>
        <p:spPr>
          <a:xfrm>
            <a:off x="627163" y="685147"/>
            <a:ext cx="10937675" cy="1467356"/>
          </a:xfrm>
        </p:spPr>
        <p:txBody>
          <a:bodyPr/>
          <a:lstStyle/>
          <a:p>
            <a:r>
              <a:rPr lang="nb-NO"/>
              <a:t>Klikk for å redigere tittelstil</a:t>
            </a:r>
            <a:endParaRPr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15278053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627163" y="2174667"/>
            <a:ext cx="10937675" cy="3764077"/>
          </a:xfrm>
        </p:spPr>
        <p:txBody>
          <a:body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27.05.2024</a:t>
            </a:fld>
            <a:endParaRPr/>
          </a:p>
        </p:txBody>
      </p:sp>
      <p:sp>
        <p:nvSpPr>
          <p:cNvPr id="6" name="Footer Placeholder 5"/>
          <p:cNvSpPr>
            <a:spLocks noGrp="1"/>
          </p:cNvSpPr>
          <p:nvPr>
            <p:ph type="ftr" sz="quarter" idx="11"/>
          </p:nvPr>
        </p:nvSpPr>
        <p:spPr/>
        <p:txBody>
          <a:bodyPr/>
          <a:lstStyle/>
          <a:p>
            <a:endParaRPr/>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t>Click</a:t>
            </a:r>
            <a:r>
              <a:rPr lang="nb-NO" sz="2395" dirty="0"/>
              <a:t> to </a:t>
            </a:r>
            <a:r>
              <a:rPr lang="nb-NO" sz="2395" dirty="0" err="1"/>
              <a:t>edit</a:t>
            </a:r>
            <a:r>
              <a:rPr lang="nb-NO" sz="2395" dirty="0"/>
              <a:t> Master </a:t>
            </a:r>
            <a:r>
              <a:rPr lang="nb-NO" sz="2395" dirty="0" err="1"/>
              <a:t>title</a:t>
            </a:r>
            <a:r>
              <a:rPr lang="nb-NO" sz="2395" dirty="0"/>
              <a:t> style</a:t>
            </a:r>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spTree>
    <p:extLst>
      <p:ext uri="{BB962C8B-B14F-4D97-AF65-F5344CB8AC3E}">
        <p14:creationId xmlns:p14="http://schemas.microsoft.com/office/powerpoint/2010/main" val="1953346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4" name="Bild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2" name="Title 1"/>
          <p:cNvSpPr>
            <a:spLocks noGrp="1"/>
          </p:cNvSpPr>
          <p:nvPr>
            <p:ph type="ctrTitle"/>
          </p:nvPr>
        </p:nvSpPr>
        <p:spPr>
          <a:xfrm>
            <a:off x="627163" y="685147"/>
            <a:ext cx="10937675" cy="1467356"/>
          </a:xfrm>
        </p:spPr>
        <p:txBody>
          <a:bodyPr/>
          <a:lstStyle>
            <a:lvl1pPr>
              <a:defRPr>
                <a:solidFill>
                  <a:schemeClr val="bg1"/>
                </a:solidFill>
              </a:defRPr>
            </a:lvl1pPr>
          </a:lstStyle>
          <a:p>
            <a:r>
              <a:rPr lang="nb-NO"/>
              <a:t>Klikk for å redigere tittelstil</a:t>
            </a:r>
            <a:endParaRPr dirty="0"/>
          </a:p>
        </p:txBody>
      </p:sp>
      <p:sp>
        <p:nvSpPr>
          <p:cNvPr id="3" name="Subtitle 2"/>
          <p:cNvSpPr>
            <a:spLocks noGrp="1"/>
          </p:cNvSpPr>
          <p:nvPr>
            <p:ph type="subTitle" idx="1"/>
          </p:nvPr>
        </p:nvSpPr>
        <p:spPr>
          <a:xfrm>
            <a:off x="627163" y="2174667"/>
            <a:ext cx="10937675" cy="3723801"/>
          </a:xfrm>
        </p:spPr>
        <p:txBody>
          <a:bodyPr/>
          <a:lstStyle>
            <a:lvl1pPr marL="0" indent="0" algn="l">
              <a:buNone/>
              <a:defRPr>
                <a:solidFill>
                  <a:schemeClr val="bg1"/>
                </a:solidFill>
              </a:defRPr>
            </a:lvl1pPr>
            <a:lvl2pPr marL="607384" indent="0" algn="ctr">
              <a:buNone/>
              <a:defRPr>
                <a:solidFill>
                  <a:schemeClr val="tx1">
                    <a:tint val="75000"/>
                  </a:schemeClr>
                </a:solidFill>
              </a:defRPr>
            </a:lvl2pPr>
            <a:lvl3pPr marL="1214769" indent="0" algn="ctr">
              <a:buNone/>
              <a:defRPr>
                <a:solidFill>
                  <a:schemeClr val="tx1">
                    <a:tint val="75000"/>
                  </a:schemeClr>
                </a:solidFill>
              </a:defRPr>
            </a:lvl3pPr>
            <a:lvl4pPr marL="1821242" indent="0" algn="ctr">
              <a:buNone/>
              <a:defRPr>
                <a:solidFill>
                  <a:schemeClr val="tx1">
                    <a:tint val="75000"/>
                  </a:schemeClr>
                </a:solidFill>
              </a:defRPr>
            </a:lvl4pPr>
            <a:lvl5pPr marL="2429537" indent="0" algn="ctr">
              <a:buNone/>
              <a:defRPr>
                <a:solidFill>
                  <a:schemeClr val="tx1">
                    <a:tint val="75000"/>
                  </a:schemeClr>
                </a:solidFill>
              </a:defRPr>
            </a:lvl5pPr>
            <a:lvl6pPr marL="3036922" indent="0" algn="ctr">
              <a:buNone/>
              <a:defRPr>
                <a:solidFill>
                  <a:schemeClr val="tx1">
                    <a:tint val="75000"/>
                  </a:schemeClr>
                </a:solidFill>
              </a:defRPr>
            </a:lvl6pPr>
            <a:lvl7pPr marL="3647954" indent="0" algn="ctr">
              <a:buNone/>
              <a:defRPr>
                <a:solidFill>
                  <a:schemeClr val="tx1">
                    <a:tint val="75000"/>
                  </a:schemeClr>
                </a:solidFill>
              </a:defRPr>
            </a:lvl7pPr>
            <a:lvl8pPr marL="4247443" indent="0" algn="ctr">
              <a:buNone/>
              <a:defRPr>
                <a:solidFill>
                  <a:schemeClr val="tx1">
                    <a:tint val="75000"/>
                  </a:schemeClr>
                </a:solidFill>
              </a:defRPr>
            </a:lvl8pPr>
            <a:lvl9pPr marL="4859075"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27.05.2024</a:t>
            </a:fld>
            <a:endParaRPr lang="nb-NO"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spTree>
    <p:extLst>
      <p:ext uri="{BB962C8B-B14F-4D97-AF65-F5344CB8AC3E}">
        <p14:creationId xmlns:p14="http://schemas.microsoft.com/office/powerpoint/2010/main" val="3881942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ktangel 8"/>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1" name="Bild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2" y="2174667"/>
            <a:ext cx="10937676"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27.05.2024</a:t>
            </a:fld>
            <a:endParaRPr lang="nb-NO"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sp>
        <p:nvSpPr>
          <p:cNvPr id="6"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2710037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0" name="Rektangel 9"/>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Content Placeholder 2"/>
          <p:cNvSpPr>
            <a:spLocks noGrp="1"/>
          </p:cNvSpPr>
          <p:nvPr>
            <p:ph idx="1"/>
          </p:nvPr>
        </p:nvSpPr>
        <p:spPr>
          <a:xfrm>
            <a:off x="627163" y="2174667"/>
            <a:ext cx="5376672"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6096000" y="2174667"/>
            <a:ext cx="5468838" cy="392895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27.05.2024</a:t>
            </a:fld>
            <a:endParaRPr lang="nb-NO"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dirty="0"/>
          </a:p>
        </p:txBody>
      </p:sp>
      <p:sp>
        <p:nvSpPr>
          <p:cNvPr id="7" name="Title 1"/>
          <p:cNvSpPr>
            <a:spLocks noGrp="1"/>
          </p:cNvSpPr>
          <p:nvPr>
            <p:ph type="ctrTitle"/>
          </p:nvPr>
        </p:nvSpPr>
        <p:spPr>
          <a:xfrm>
            <a:off x="627163" y="685147"/>
            <a:ext cx="10937675" cy="1467356"/>
          </a:xfrm>
        </p:spPr>
        <p:txBody>
          <a:bodyPr/>
          <a:lstStyle>
            <a:lvl1pPr>
              <a:defRPr>
                <a:solidFill>
                  <a:srgbClr val="FFFFFF"/>
                </a:solidFill>
              </a:defRPr>
            </a:lvl1pPr>
          </a:lstStyle>
          <a:p>
            <a:r>
              <a:rPr lang="nb-NO"/>
              <a:t>Klikk for å redigere tittelstil</a:t>
            </a:r>
            <a:endParaRPr dirty="0"/>
          </a:p>
        </p:txBody>
      </p:sp>
    </p:spTree>
    <p:extLst>
      <p:ext uri="{BB962C8B-B14F-4D97-AF65-F5344CB8AC3E}">
        <p14:creationId xmlns:p14="http://schemas.microsoft.com/office/powerpoint/2010/main" val="805495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10" name="Rektangel 9"/>
          <p:cNvSpPr/>
          <p:nvPr userDrawn="1"/>
        </p:nvSpPr>
        <p:spPr>
          <a:xfrm>
            <a:off x="0" y="0"/>
            <a:ext cx="12194344"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pic>
        <p:nvPicPr>
          <p:cNvPr id="11" name="Bil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4826" y="6329645"/>
            <a:ext cx="9464933" cy="96786"/>
          </a:xfrm>
          <a:prstGeom prst="rect">
            <a:avLst/>
          </a:prstGeom>
        </p:spPr>
      </p:pic>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87792" y="6044052"/>
            <a:ext cx="1540480" cy="559978"/>
          </a:xfrm>
          <a:prstGeom prst="rect">
            <a:avLst/>
          </a:prstGeom>
        </p:spPr>
      </p:pic>
      <p:sp>
        <p:nvSpPr>
          <p:cNvPr id="3" name="Vertical Title 2"/>
          <p:cNvSpPr>
            <a:spLocks noGrp="1"/>
          </p:cNvSpPr>
          <p:nvPr>
            <p:ph type="pic" idx="1"/>
          </p:nvPr>
        </p:nvSpPr>
        <p:spPr>
          <a:xfrm>
            <a:off x="627163" y="2174667"/>
            <a:ext cx="10937675" cy="3764077"/>
          </a:xfrm>
        </p:spPr>
        <p:txBody>
          <a:bodyPr/>
          <a:lstStyle>
            <a:lvl1pPr>
              <a:defRPr>
                <a:solidFill>
                  <a:srgbClr val="FFFFFF"/>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27.05.2024</a:t>
            </a:fld>
            <a:endParaRPr lang="nb-NO"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dirty="0"/>
          </a:p>
        </p:txBody>
      </p:sp>
      <p:sp>
        <p:nvSpPr>
          <p:cNvPr id="8" name="Title 1"/>
          <p:cNvSpPr txBox="1">
            <a:spLocks/>
          </p:cNvSpPr>
          <p:nvPr userDrawn="1"/>
        </p:nvSpPr>
        <p:spPr>
          <a:xfrm>
            <a:off x="627163" y="685147"/>
            <a:ext cx="10937675" cy="1467356"/>
          </a:xfrm>
          <a:prstGeom prst="rect">
            <a:avLst/>
          </a:prstGeom>
        </p:spPr>
        <p:txBody>
          <a:bodyPr vert="horz" lIns="49776" tIns="24888" rIns="49776" bIns="24888" rtlCol="0"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nb-NO" sz="2395" dirty="0" err="1">
                <a:solidFill>
                  <a:srgbClr val="FFFFFF"/>
                </a:solidFill>
              </a:rPr>
              <a:t>Click</a:t>
            </a:r>
            <a:r>
              <a:rPr lang="nb-NO" sz="2395" dirty="0">
                <a:solidFill>
                  <a:srgbClr val="FFFFFF"/>
                </a:solidFill>
              </a:rPr>
              <a:t> to </a:t>
            </a:r>
            <a:r>
              <a:rPr lang="nb-NO" sz="2395" dirty="0" err="1">
                <a:solidFill>
                  <a:srgbClr val="FFFFFF"/>
                </a:solidFill>
              </a:rPr>
              <a:t>edit</a:t>
            </a:r>
            <a:r>
              <a:rPr lang="nb-NO" sz="2395" dirty="0">
                <a:solidFill>
                  <a:srgbClr val="FFFFFF"/>
                </a:solidFill>
              </a:rPr>
              <a:t> Master </a:t>
            </a:r>
            <a:r>
              <a:rPr lang="nb-NO" sz="2395" dirty="0" err="1">
                <a:solidFill>
                  <a:srgbClr val="FFFFFF"/>
                </a:solidFill>
              </a:rPr>
              <a:t>title</a:t>
            </a:r>
            <a:r>
              <a:rPr lang="nb-NO" sz="2395" dirty="0">
                <a:solidFill>
                  <a:srgbClr val="FFFFFF"/>
                </a:solidFill>
              </a:rPr>
              <a:t> style</a:t>
            </a:r>
          </a:p>
        </p:txBody>
      </p:sp>
    </p:spTree>
    <p:extLst>
      <p:ext uri="{BB962C8B-B14F-4D97-AF65-F5344CB8AC3E}">
        <p14:creationId xmlns:p14="http://schemas.microsoft.com/office/powerpoint/2010/main" val="2767755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Egendefinert oppsett">
    <p:spTree>
      <p:nvGrpSpPr>
        <p:cNvPr id="1" name=""/>
        <p:cNvGrpSpPr/>
        <p:nvPr/>
      </p:nvGrpSpPr>
      <p:grpSpPr>
        <a:xfrm>
          <a:off x="0" y="0"/>
          <a:ext cx="0" cy="0"/>
          <a:chOff x="0" y="0"/>
          <a:chExt cx="0" cy="0"/>
        </a:xfrm>
      </p:grpSpPr>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394433"/>
          </a:xfrm>
          <a:prstGeom prst="rect">
            <a:avLst/>
          </a:prstGeom>
        </p:spPr>
      </p:pic>
      <p:sp>
        <p:nvSpPr>
          <p:cNvPr id="9" name="Rektangel 8"/>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10" name="TextBox 3"/>
          <p:cNvSpPr txBox="1"/>
          <p:nvPr userDrawn="1"/>
        </p:nvSpPr>
        <p:spPr>
          <a:xfrm>
            <a:off x="554334" y="1027959"/>
            <a:ext cx="11086666"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spTree>
    <p:extLst>
      <p:ext uri="{BB962C8B-B14F-4D97-AF65-F5344CB8AC3E}">
        <p14:creationId xmlns:p14="http://schemas.microsoft.com/office/powerpoint/2010/main" val="217072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Egendefinert oppsett">
    <p:spTree>
      <p:nvGrpSpPr>
        <p:cNvPr id="1" name=""/>
        <p:cNvGrpSpPr/>
        <p:nvPr/>
      </p:nvGrpSpPr>
      <p:grpSpPr>
        <a:xfrm>
          <a:off x="0" y="0"/>
          <a:ext cx="0" cy="0"/>
          <a:chOff x="0" y="0"/>
          <a:chExt cx="0" cy="0"/>
        </a:xfrm>
      </p:grpSpPr>
      <p:sp>
        <p:nvSpPr>
          <p:cNvPr id="5" name="Rektangel 4"/>
          <p:cNvSpPr/>
          <p:nvPr userDrawn="1"/>
        </p:nvSpPr>
        <p:spPr>
          <a:xfrm>
            <a:off x="2245" y="3468198"/>
            <a:ext cx="12194344" cy="3389802"/>
          </a:xfrm>
          <a:prstGeom prst="rect">
            <a:avLst/>
          </a:prstGeom>
          <a:solidFill>
            <a:srgbClr val="7EB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980"/>
          </a:p>
        </p:txBody>
      </p:sp>
      <p:sp>
        <p:nvSpPr>
          <p:cNvPr id="6" name="TextBox 3"/>
          <p:cNvSpPr txBox="1"/>
          <p:nvPr userDrawn="1"/>
        </p:nvSpPr>
        <p:spPr>
          <a:xfrm>
            <a:off x="554334" y="1027959"/>
            <a:ext cx="11086666" cy="5830040"/>
          </a:xfrm>
          <a:prstGeom prst="rect">
            <a:avLst/>
          </a:prstGeom>
          <a:noFill/>
          <a:ln>
            <a:noFill/>
          </a:ln>
        </p:spPr>
        <p:txBody>
          <a:bodyPr wrap="square" lIns="0" tIns="0" rIns="0" bIns="0" anchor="ctr"/>
          <a:lstStyle/>
          <a:p>
            <a:pPr algn="ctr">
              <a:lnSpc>
                <a:spcPts val="1851"/>
              </a:lnSpc>
              <a:spcAft>
                <a:spcPts val="544"/>
              </a:spcAft>
              <a:tabLst>
                <a:tab pos="124450" algn="l"/>
              </a:tabLst>
              <a:defRPr lang="en-US"/>
            </a:pPr>
            <a:r>
              <a:rPr sz="3266" b="1" dirty="0">
                <a:solidFill>
                  <a:srgbClr val="FFFFFF"/>
                </a:solidFill>
                <a:latin typeface="Calibri" charset="77"/>
                <a:ea typeface="Calibri" charset="77"/>
                <a:cs typeface="Calibri" charset="77"/>
              </a:rPr>
              <a:t>www.norsok.no</a:t>
            </a:r>
          </a:p>
        </p:txBody>
      </p:sp>
      <p:pic>
        <p:nvPicPr>
          <p:cNvPr id="7" name="Bild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3408260"/>
          </a:xfrm>
          <a:prstGeom prst="rect">
            <a:avLst/>
          </a:prstGeom>
        </p:spPr>
      </p:pic>
    </p:spTree>
    <p:extLst>
      <p:ext uri="{BB962C8B-B14F-4D97-AF65-F5344CB8AC3E}">
        <p14:creationId xmlns:p14="http://schemas.microsoft.com/office/powerpoint/2010/main" val="54120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16088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F790CD-1963-523E-033A-BADBD2C2B06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4845498-DE4B-588C-434B-96C6C9E52B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2BD77A8-B934-95E7-187F-5C96CF0FF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5D6B059-B47C-1217-33D1-0B6C41B9951D}"/>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6" name="Plassholder for bunntekst 5">
            <a:extLst>
              <a:ext uri="{FF2B5EF4-FFF2-40B4-BE49-F238E27FC236}">
                <a16:creationId xmlns:a16="http://schemas.microsoft.com/office/drawing/2014/main" id="{596990B2-309E-909B-C3B9-8FF786F4FE0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82D9338-AC3E-0C47-E9E6-310D46EC7726}"/>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301895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37C260-7B11-61C9-C6F2-B83C16584A6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BB8F5B3-7274-9D32-C950-A8132CCACC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CE65054-14D9-6F7D-2B13-73AF58E8E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03700D4-6073-86FF-ECD5-4E1708B46BAB}"/>
              </a:ext>
            </a:extLst>
          </p:cNvPr>
          <p:cNvSpPr>
            <a:spLocks noGrp="1"/>
          </p:cNvSpPr>
          <p:nvPr>
            <p:ph type="dt" sz="half" idx="10"/>
          </p:nvPr>
        </p:nvSpPr>
        <p:spPr/>
        <p:txBody>
          <a:bodyPr/>
          <a:lstStyle/>
          <a:p>
            <a:fld id="{DB77A67E-6DBB-49B9-9C22-031373BDAC7B}" type="datetimeFigureOut">
              <a:rPr lang="nb-NO" smtClean="0"/>
              <a:t>27.05.2024</a:t>
            </a:fld>
            <a:endParaRPr lang="nb-NO"/>
          </a:p>
        </p:txBody>
      </p:sp>
      <p:sp>
        <p:nvSpPr>
          <p:cNvPr id="6" name="Plassholder for bunntekst 5">
            <a:extLst>
              <a:ext uri="{FF2B5EF4-FFF2-40B4-BE49-F238E27FC236}">
                <a16:creationId xmlns:a16="http://schemas.microsoft.com/office/drawing/2014/main" id="{872200FB-F861-804C-8249-F79F6980C64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4A5EF58-1663-30C2-ED45-66F5F7B750FA}"/>
              </a:ext>
            </a:extLst>
          </p:cNvPr>
          <p:cNvSpPr>
            <a:spLocks noGrp="1"/>
          </p:cNvSpPr>
          <p:nvPr>
            <p:ph type="sldNum" sz="quarter" idx="12"/>
          </p:nvPr>
        </p:nvSpPr>
        <p:spPr/>
        <p:txBody>
          <a:bodyPr/>
          <a:lstStyle/>
          <a:p>
            <a:fld id="{45597DD5-3191-41B6-B755-3B5A3F9FDA20}" type="slidenum">
              <a:rPr lang="nb-NO" smtClean="0"/>
              <a:t>‹#›</a:t>
            </a:fld>
            <a:endParaRPr lang="nb-NO"/>
          </a:p>
        </p:txBody>
      </p:sp>
    </p:spTree>
    <p:extLst>
      <p:ext uri="{BB962C8B-B14F-4D97-AF65-F5344CB8AC3E}">
        <p14:creationId xmlns:p14="http://schemas.microsoft.com/office/powerpoint/2010/main" val="98509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BCA08F4-A0C1-676A-31C6-8101F1D735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F6019A3-AB55-D97F-68A8-DBDB4F013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BDA6F4-83FA-AA6C-16F8-AA1770A3B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A67E-6DBB-49B9-9C22-031373BDAC7B}" type="datetimeFigureOut">
              <a:rPr lang="nb-NO" smtClean="0"/>
              <a:t>27.05.2024</a:t>
            </a:fld>
            <a:endParaRPr lang="nb-NO"/>
          </a:p>
        </p:txBody>
      </p:sp>
      <p:sp>
        <p:nvSpPr>
          <p:cNvPr id="5" name="Plassholder for bunntekst 4">
            <a:extLst>
              <a:ext uri="{FF2B5EF4-FFF2-40B4-BE49-F238E27FC236}">
                <a16:creationId xmlns:a16="http://schemas.microsoft.com/office/drawing/2014/main" id="{B72B3EA5-1159-32BB-08E7-4BED179B2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4D5AEC75-398C-7F7A-09FF-AE1FA3A391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7DD5-3191-41B6-B755-3B5A3F9FDA20}" type="slidenum">
              <a:rPr lang="nb-NO" smtClean="0"/>
              <a:t>‹#›</a:t>
            </a:fld>
            <a:endParaRPr lang="nb-NO"/>
          </a:p>
        </p:txBody>
      </p:sp>
    </p:spTree>
    <p:extLst>
      <p:ext uri="{BB962C8B-B14F-4D97-AF65-F5344CB8AC3E}">
        <p14:creationId xmlns:p14="http://schemas.microsoft.com/office/powerpoint/2010/main" val="338912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320"/>
            <a:ext cx="10972800" cy="11432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97914"/>
            <a:ext cx="10972800" cy="45057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09360"/>
            <a:ext cx="2840736" cy="411480"/>
          </a:xfrm>
          <a:prstGeom prst="rect">
            <a:avLst/>
          </a:prstGeom>
        </p:spPr>
        <p:txBody>
          <a:bodyPr vert="horz" lIns="91440" tIns="45720" rIns="91440" bIns="45720" rtlCol="0" anchor="ctr"/>
          <a:lstStyle>
            <a:lvl1pPr algn="l">
              <a:defRPr sz="653">
                <a:solidFill>
                  <a:schemeClr val="tx1">
                    <a:tint val="75000"/>
                  </a:schemeClr>
                </a:solidFill>
              </a:defRPr>
            </a:lvl1pPr>
          </a:lstStyle>
          <a:p>
            <a:fld id="{70647F91-6D1D-487A-93DD-6AB167742E74}" type="datetimeFigureOut">
              <a:rPr lang="en-US" smtClean="0"/>
              <a:t>5/27/2024</a:t>
            </a:fld>
            <a:endParaRPr lang="en-US"/>
          </a:p>
        </p:txBody>
      </p:sp>
      <p:sp>
        <p:nvSpPr>
          <p:cNvPr id="5" name="Footer Placeholder 4"/>
          <p:cNvSpPr>
            <a:spLocks noGrp="1"/>
          </p:cNvSpPr>
          <p:nvPr>
            <p:ph type="ftr" sz="quarter" idx="3"/>
          </p:nvPr>
        </p:nvSpPr>
        <p:spPr>
          <a:xfrm>
            <a:off x="4157472" y="6309360"/>
            <a:ext cx="3864864" cy="411480"/>
          </a:xfrm>
          <a:prstGeom prst="rect">
            <a:avLst/>
          </a:prstGeom>
        </p:spPr>
        <p:txBody>
          <a:bodyPr vert="horz" lIns="91440" tIns="45720" rIns="91440" bIns="45720" rtlCol="0" anchor="ctr"/>
          <a:lstStyle>
            <a:lvl1pPr algn="ctr">
              <a:defRPr sz="653">
                <a:solidFill>
                  <a:schemeClr val="tx1">
                    <a:tint val="75000"/>
                  </a:schemeClr>
                </a:solidFill>
              </a:defRPr>
            </a:lvl1pPr>
          </a:lstStyle>
          <a:p>
            <a:endParaRPr lang="en-US"/>
          </a:p>
        </p:txBody>
      </p:sp>
    </p:spTree>
    <p:extLst>
      <p:ext uri="{BB962C8B-B14F-4D97-AF65-F5344CB8AC3E}">
        <p14:creationId xmlns:p14="http://schemas.microsoft.com/office/powerpoint/2010/main" val="35926788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txStyles>
    <p:titleStyle>
      <a:lvl1pPr algn="l" defTabSz="497799" rtl="0" eaLnBrk="1" latinLnBrk="0" hangingPunct="1">
        <a:spcBef>
          <a:spcPct val="0"/>
        </a:spcBef>
        <a:buNone/>
        <a:defRPr sz="2395" kern="1200">
          <a:solidFill>
            <a:schemeClr val="tx1"/>
          </a:solidFill>
          <a:latin typeface="+mj-lt"/>
          <a:ea typeface="+mj-ea"/>
          <a:cs typeface="+mj-cs"/>
        </a:defRPr>
      </a:lvl1pPr>
    </p:titleStyle>
    <p:bodyStyle>
      <a:lvl1pPr marL="186675" indent="-186675" algn="l" defTabSz="497799" rtl="0" eaLnBrk="1" latinLnBrk="0" hangingPunct="1">
        <a:spcBef>
          <a:spcPct val="20000"/>
        </a:spcBef>
        <a:buFont typeface="Arial" pitchFamily="34" charset="0"/>
        <a:buChar char="•"/>
        <a:defRPr sz="1742" kern="1200">
          <a:solidFill>
            <a:schemeClr val="tx1"/>
          </a:solidFill>
          <a:latin typeface="+mn-lt"/>
          <a:ea typeface="+mn-ea"/>
          <a:cs typeface="+mn-cs"/>
        </a:defRPr>
      </a:lvl1pPr>
      <a:lvl2pPr marL="404462" indent="-155562" algn="l" defTabSz="497799" rtl="0" eaLnBrk="1" latinLnBrk="0" hangingPunct="1">
        <a:spcBef>
          <a:spcPct val="20000"/>
        </a:spcBef>
        <a:buFont typeface="Arial" pitchFamily="34" charset="0"/>
        <a:buChar char="–"/>
        <a:defRPr sz="1524" kern="1200">
          <a:solidFill>
            <a:schemeClr val="tx1"/>
          </a:solidFill>
          <a:latin typeface="+mn-lt"/>
          <a:ea typeface="+mn-ea"/>
          <a:cs typeface="+mn-cs"/>
        </a:defRPr>
      </a:lvl2pPr>
      <a:lvl3pPr marL="622249" indent="-124450" algn="l" defTabSz="497799" rtl="0" eaLnBrk="1" latinLnBrk="0" hangingPunct="1">
        <a:spcBef>
          <a:spcPct val="20000"/>
        </a:spcBef>
        <a:buFont typeface="Arial" pitchFamily="34" charset="0"/>
        <a:buChar char="•"/>
        <a:defRPr sz="1307" kern="1200">
          <a:solidFill>
            <a:schemeClr val="tx1"/>
          </a:solidFill>
          <a:latin typeface="+mn-lt"/>
          <a:ea typeface="+mn-ea"/>
          <a:cs typeface="+mn-cs"/>
        </a:defRPr>
      </a:lvl3pPr>
      <a:lvl4pPr marL="871149"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4pPr>
      <a:lvl5pPr marL="1120049"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5pPr>
      <a:lvl6pPr marL="13689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6pPr>
      <a:lvl7pPr marL="16178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7pPr>
      <a:lvl8pPr marL="18667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8pPr>
      <a:lvl9pPr marL="2115647"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9pPr>
    </p:bodyStyle>
    <p:otherStyle>
      <a:defPPr>
        <a:defRPr lang="en-US"/>
      </a:defPPr>
      <a:lvl1pPr marL="0" algn="l" defTabSz="497799" rtl="0" eaLnBrk="1" latinLnBrk="0" hangingPunct="1">
        <a:defRPr sz="980" kern="1200">
          <a:solidFill>
            <a:schemeClr val="tx1"/>
          </a:solidFill>
          <a:latin typeface="+mn-lt"/>
          <a:ea typeface="+mn-ea"/>
          <a:cs typeface="+mn-cs"/>
        </a:defRPr>
      </a:lvl1pPr>
      <a:lvl2pPr marL="248900" algn="l" defTabSz="497799" rtl="0" eaLnBrk="1" latinLnBrk="0" hangingPunct="1">
        <a:defRPr sz="980" kern="1200">
          <a:solidFill>
            <a:schemeClr val="tx1"/>
          </a:solidFill>
          <a:latin typeface="+mn-lt"/>
          <a:ea typeface="+mn-ea"/>
          <a:cs typeface="+mn-cs"/>
        </a:defRPr>
      </a:lvl2pPr>
      <a:lvl3pPr marL="497799" algn="l" defTabSz="497799" rtl="0" eaLnBrk="1" latinLnBrk="0" hangingPunct="1">
        <a:defRPr sz="980" kern="1200">
          <a:solidFill>
            <a:schemeClr val="tx1"/>
          </a:solidFill>
          <a:latin typeface="+mn-lt"/>
          <a:ea typeface="+mn-ea"/>
          <a:cs typeface="+mn-cs"/>
        </a:defRPr>
      </a:lvl3pPr>
      <a:lvl4pPr marL="746699" algn="l" defTabSz="497799" rtl="0" eaLnBrk="1" latinLnBrk="0" hangingPunct="1">
        <a:defRPr sz="980" kern="1200">
          <a:solidFill>
            <a:schemeClr val="tx1"/>
          </a:solidFill>
          <a:latin typeface="+mn-lt"/>
          <a:ea typeface="+mn-ea"/>
          <a:cs typeface="+mn-cs"/>
        </a:defRPr>
      </a:lvl4pPr>
      <a:lvl5pPr marL="995599" algn="l" defTabSz="497799" rtl="0" eaLnBrk="1" latinLnBrk="0" hangingPunct="1">
        <a:defRPr sz="980" kern="1200">
          <a:solidFill>
            <a:schemeClr val="tx1"/>
          </a:solidFill>
          <a:latin typeface="+mn-lt"/>
          <a:ea typeface="+mn-ea"/>
          <a:cs typeface="+mn-cs"/>
        </a:defRPr>
      </a:lvl5pPr>
      <a:lvl6pPr marL="1244498" algn="l" defTabSz="497799" rtl="0" eaLnBrk="1" latinLnBrk="0" hangingPunct="1">
        <a:defRPr sz="980" kern="1200">
          <a:solidFill>
            <a:schemeClr val="tx1"/>
          </a:solidFill>
          <a:latin typeface="+mn-lt"/>
          <a:ea typeface="+mn-ea"/>
          <a:cs typeface="+mn-cs"/>
        </a:defRPr>
      </a:lvl6pPr>
      <a:lvl7pPr marL="1493398" algn="l" defTabSz="497799" rtl="0" eaLnBrk="1" latinLnBrk="0" hangingPunct="1">
        <a:defRPr sz="980" kern="1200">
          <a:solidFill>
            <a:schemeClr val="tx1"/>
          </a:solidFill>
          <a:latin typeface="+mn-lt"/>
          <a:ea typeface="+mn-ea"/>
          <a:cs typeface="+mn-cs"/>
        </a:defRPr>
      </a:lvl7pPr>
      <a:lvl8pPr marL="1742298" algn="l" defTabSz="497799" rtl="0" eaLnBrk="1" latinLnBrk="0" hangingPunct="1">
        <a:defRPr sz="980" kern="1200">
          <a:solidFill>
            <a:schemeClr val="tx1"/>
          </a:solidFill>
          <a:latin typeface="+mn-lt"/>
          <a:ea typeface="+mn-ea"/>
          <a:cs typeface="+mn-cs"/>
        </a:defRPr>
      </a:lvl8pPr>
      <a:lvl9pPr marL="1991197" algn="l" defTabSz="497799" rtl="0" eaLnBrk="1" latinLnBrk="0" hangingPunct="1">
        <a:defRPr sz="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320"/>
            <a:ext cx="10972800" cy="1143297"/>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09600" y="1597914"/>
            <a:ext cx="10972800" cy="450570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09600" y="6309360"/>
            <a:ext cx="2840736" cy="411480"/>
          </a:xfrm>
          <a:prstGeom prst="rect">
            <a:avLst/>
          </a:prstGeom>
        </p:spPr>
        <p:txBody>
          <a:bodyPr vert="horz" lIns="91440" tIns="45720" rIns="91440" bIns="45720" rtlCol="0" anchor="ctr"/>
          <a:lstStyle>
            <a:lvl1pPr algn="l">
              <a:defRPr sz="653">
                <a:solidFill>
                  <a:schemeClr val="tx1">
                    <a:tint val="75000"/>
                  </a:schemeClr>
                </a:solidFill>
              </a:defRPr>
            </a:lvl1pPr>
          </a:lstStyle>
          <a:p>
            <a:fld id="{70647F91-6D1D-487A-93DD-6AB167742E74}" type="datetimeFigureOut">
              <a:rPr lang="en-US" smtClean="0"/>
              <a:t>5/27/2024</a:t>
            </a:fld>
            <a:endParaRPr lang="en-US"/>
          </a:p>
        </p:txBody>
      </p:sp>
      <p:sp>
        <p:nvSpPr>
          <p:cNvPr id="5" name="Footer Placeholder 4"/>
          <p:cNvSpPr>
            <a:spLocks noGrp="1"/>
          </p:cNvSpPr>
          <p:nvPr>
            <p:ph type="ftr" sz="quarter" idx="3"/>
          </p:nvPr>
        </p:nvSpPr>
        <p:spPr>
          <a:xfrm>
            <a:off x="4157472" y="6309360"/>
            <a:ext cx="3864864" cy="411480"/>
          </a:xfrm>
          <a:prstGeom prst="rect">
            <a:avLst/>
          </a:prstGeom>
        </p:spPr>
        <p:txBody>
          <a:bodyPr vert="horz" lIns="91440" tIns="45720" rIns="91440" bIns="45720" rtlCol="0" anchor="ctr"/>
          <a:lstStyle>
            <a:lvl1pPr algn="ctr">
              <a:defRPr sz="653">
                <a:solidFill>
                  <a:schemeClr val="tx1">
                    <a:tint val="75000"/>
                  </a:schemeClr>
                </a:solidFill>
              </a:defRPr>
            </a:lvl1pPr>
          </a:lstStyle>
          <a:p>
            <a:endParaRPr lang="en-US"/>
          </a:p>
        </p:txBody>
      </p:sp>
    </p:spTree>
    <p:extLst>
      <p:ext uri="{BB962C8B-B14F-4D97-AF65-F5344CB8AC3E}">
        <p14:creationId xmlns:p14="http://schemas.microsoft.com/office/powerpoint/2010/main" val="36533428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Lst>
  <p:txStyles>
    <p:titleStyle>
      <a:lvl1pPr algn="l" defTabSz="497799" rtl="0" eaLnBrk="1" latinLnBrk="0" hangingPunct="1">
        <a:spcBef>
          <a:spcPct val="0"/>
        </a:spcBef>
        <a:buNone/>
        <a:defRPr sz="2395" kern="1200">
          <a:solidFill>
            <a:schemeClr val="tx1"/>
          </a:solidFill>
          <a:latin typeface="+mj-lt"/>
          <a:ea typeface="+mj-ea"/>
          <a:cs typeface="+mj-cs"/>
        </a:defRPr>
      </a:lvl1pPr>
    </p:titleStyle>
    <p:bodyStyle>
      <a:lvl1pPr marL="186675" indent="-186675" algn="l" defTabSz="497799" rtl="0" eaLnBrk="1" latinLnBrk="0" hangingPunct="1">
        <a:spcBef>
          <a:spcPct val="20000"/>
        </a:spcBef>
        <a:buFont typeface="Arial" pitchFamily="34" charset="0"/>
        <a:buChar char="•"/>
        <a:defRPr sz="1742" kern="1200">
          <a:solidFill>
            <a:schemeClr val="tx1"/>
          </a:solidFill>
          <a:latin typeface="+mn-lt"/>
          <a:ea typeface="+mn-ea"/>
          <a:cs typeface="+mn-cs"/>
        </a:defRPr>
      </a:lvl1pPr>
      <a:lvl2pPr marL="404462" indent="-155562" algn="l" defTabSz="497799" rtl="0" eaLnBrk="1" latinLnBrk="0" hangingPunct="1">
        <a:spcBef>
          <a:spcPct val="20000"/>
        </a:spcBef>
        <a:buFont typeface="Arial" pitchFamily="34" charset="0"/>
        <a:buChar char="–"/>
        <a:defRPr sz="1524" kern="1200">
          <a:solidFill>
            <a:schemeClr val="tx1"/>
          </a:solidFill>
          <a:latin typeface="+mn-lt"/>
          <a:ea typeface="+mn-ea"/>
          <a:cs typeface="+mn-cs"/>
        </a:defRPr>
      </a:lvl2pPr>
      <a:lvl3pPr marL="622249" indent="-124450" algn="l" defTabSz="497799" rtl="0" eaLnBrk="1" latinLnBrk="0" hangingPunct="1">
        <a:spcBef>
          <a:spcPct val="20000"/>
        </a:spcBef>
        <a:buFont typeface="Arial" pitchFamily="34" charset="0"/>
        <a:buChar char="•"/>
        <a:defRPr sz="1307" kern="1200">
          <a:solidFill>
            <a:schemeClr val="tx1"/>
          </a:solidFill>
          <a:latin typeface="+mn-lt"/>
          <a:ea typeface="+mn-ea"/>
          <a:cs typeface="+mn-cs"/>
        </a:defRPr>
      </a:lvl3pPr>
      <a:lvl4pPr marL="871149"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4pPr>
      <a:lvl5pPr marL="1120049"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5pPr>
      <a:lvl6pPr marL="13689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6pPr>
      <a:lvl7pPr marL="16178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7pPr>
      <a:lvl8pPr marL="1866748"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8pPr>
      <a:lvl9pPr marL="2115647" indent="-124450" algn="l" defTabSz="497799" rtl="0" eaLnBrk="1" latinLnBrk="0" hangingPunct="1">
        <a:spcBef>
          <a:spcPct val="20000"/>
        </a:spcBef>
        <a:buFont typeface="Arial" pitchFamily="34" charset="0"/>
        <a:buChar char="•"/>
        <a:defRPr sz="1089" kern="1200">
          <a:solidFill>
            <a:schemeClr val="tx1"/>
          </a:solidFill>
          <a:latin typeface="+mn-lt"/>
          <a:ea typeface="+mn-ea"/>
          <a:cs typeface="+mn-cs"/>
        </a:defRPr>
      </a:lvl9pPr>
    </p:bodyStyle>
    <p:otherStyle>
      <a:defPPr>
        <a:defRPr lang="en-US"/>
      </a:defPPr>
      <a:lvl1pPr marL="0" algn="l" defTabSz="497799" rtl="0" eaLnBrk="1" latinLnBrk="0" hangingPunct="1">
        <a:defRPr sz="980" kern="1200">
          <a:solidFill>
            <a:schemeClr val="tx1"/>
          </a:solidFill>
          <a:latin typeface="+mn-lt"/>
          <a:ea typeface="+mn-ea"/>
          <a:cs typeface="+mn-cs"/>
        </a:defRPr>
      </a:lvl1pPr>
      <a:lvl2pPr marL="248900" algn="l" defTabSz="497799" rtl="0" eaLnBrk="1" latinLnBrk="0" hangingPunct="1">
        <a:defRPr sz="980" kern="1200">
          <a:solidFill>
            <a:schemeClr val="tx1"/>
          </a:solidFill>
          <a:latin typeface="+mn-lt"/>
          <a:ea typeface="+mn-ea"/>
          <a:cs typeface="+mn-cs"/>
        </a:defRPr>
      </a:lvl2pPr>
      <a:lvl3pPr marL="497799" algn="l" defTabSz="497799" rtl="0" eaLnBrk="1" latinLnBrk="0" hangingPunct="1">
        <a:defRPr sz="980" kern="1200">
          <a:solidFill>
            <a:schemeClr val="tx1"/>
          </a:solidFill>
          <a:latin typeface="+mn-lt"/>
          <a:ea typeface="+mn-ea"/>
          <a:cs typeface="+mn-cs"/>
        </a:defRPr>
      </a:lvl3pPr>
      <a:lvl4pPr marL="746699" algn="l" defTabSz="497799" rtl="0" eaLnBrk="1" latinLnBrk="0" hangingPunct="1">
        <a:defRPr sz="980" kern="1200">
          <a:solidFill>
            <a:schemeClr val="tx1"/>
          </a:solidFill>
          <a:latin typeface="+mn-lt"/>
          <a:ea typeface="+mn-ea"/>
          <a:cs typeface="+mn-cs"/>
        </a:defRPr>
      </a:lvl4pPr>
      <a:lvl5pPr marL="995599" algn="l" defTabSz="497799" rtl="0" eaLnBrk="1" latinLnBrk="0" hangingPunct="1">
        <a:defRPr sz="980" kern="1200">
          <a:solidFill>
            <a:schemeClr val="tx1"/>
          </a:solidFill>
          <a:latin typeface="+mn-lt"/>
          <a:ea typeface="+mn-ea"/>
          <a:cs typeface="+mn-cs"/>
        </a:defRPr>
      </a:lvl5pPr>
      <a:lvl6pPr marL="1244498" algn="l" defTabSz="497799" rtl="0" eaLnBrk="1" latinLnBrk="0" hangingPunct="1">
        <a:defRPr sz="980" kern="1200">
          <a:solidFill>
            <a:schemeClr val="tx1"/>
          </a:solidFill>
          <a:latin typeface="+mn-lt"/>
          <a:ea typeface="+mn-ea"/>
          <a:cs typeface="+mn-cs"/>
        </a:defRPr>
      </a:lvl6pPr>
      <a:lvl7pPr marL="1493398" algn="l" defTabSz="497799" rtl="0" eaLnBrk="1" latinLnBrk="0" hangingPunct="1">
        <a:defRPr sz="980" kern="1200">
          <a:solidFill>
            <a:schemeClr val="tx1"/>
          </a:solidFill>
          <a:latin typeface="+mn-lt"/>
          <a:ea typeface="+mn-ea"/>
          <a:cs typeface="+mn-cs"/>
        </a:defRPr>
      </a:lvl7pPr>
      <a:lvl8pPr marL="1742298" algn="l" defTabSz="497799" rtl="0" eaLnBrk="1" latinLnBrk="0" hangingPunct="1">
        <a:defRPr sz="980" kern="1200">
          <a:solidFill>
            <a:schemeClr val="tx1"/>
          </a:solidFill>
          <a:latin typeface="+mn-lt"/>
          <a:ea typeface="+mn-ea"/>
          <a:cs typeface="+mn-cs"/>
        </a:defRPr>
      </a:lvl8pPr>
      <a:lvl9pPr marL="1991197" algn="l" defTabSz="497799" rtl="0" eaLnBrk="1" latinLnBrk="0" hangingPunct="1">
        <a:defRPr sz="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4.xml"/><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4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2FBB1F-3CDD-2304-7BCA-EAB079BCBB5A}"/>
              </a:ext>
            </a:extLst>
          </p:cNvPr>
          <p:cNvSpPr>
            <a:spLocks noGrp="1"/>
          </p:cNvSpPr>
          <p:nvPr>
            <p:ph type="ctrTitle"/>
          </p:nvPr>
        </p:nvSpPr>
        <p:spPr/>
        <p:txBody>
          <a:bodyPr/>
          <a:lstStyle/>
          <a:p>
            <a:r>
              <a:rPr lang="nb-NO" dirty="0" err="1"/>
              <a:t>Making</a:t>
            </a:r>
            <a:r>
              <a:rPr lang="nb-NO" dirty="0"/>
              <a:t> </a:t>
            </a:r>
            <a:r>
              <a:rPr lang="nb-NO" dirty="0" err="1"/>
              <a:t>Compost</a:t>
            </a:r>
            <a:r>
              <a:rPr lang="nb-NO" dirty="0"/>
              <a:t> </a:t>
            </a:r>
            <a:r>
              <a:rPr lang="nb-NO" dirty="0" err="1"/>
              <a:t>with</a:t>
            </a:r>
            <a:r>
              <a:rPr lang="nb-NO" dirty="0"/>
              <a:t> Marine </a:t>
            </a:r>
            <a:r>
              <a:rPr lang="nb-NO" dirty="0" err="1"/>
              <a:t>Residues</a:t>
            </a:r>
            <a:endParaRPr lang="nb-NO" dirty="0"/>
          </a:p>
        </p:txBody>
      </p:sp>
      <p:sp>
        <p:nvSpPr>
          <p:cNvPr id="3" name="Undertittel 2">
            <a:extLst>
              <a:ext uri="{FF2B5EF4-FFF2-40B4-BE49-F238E27FC236}">
                <a16:creationId xmlns:a16="http://schemas.microsoft.com/office/drawing/2014/main" id="{A642DAB8-8DFB-61F3-DA19-FB48CD63EA27}"/>
              </a:ext>
            </a:extLst>
          </p:cNvPr>
          <p:cNvSpPr>
            <a:spLocks noGrp="1"/>
          </p:cNvSpPr>
          <p:nvPr>
            <p:ph type="subTitle" idx="1"/>
          </p:nvPr>
        </p:nvSpPr>
        <p:spPr/>
        <p:txBody>
          <a:bodyPr/>
          <a:lstStyle/>
          <a:p>
            <a:r>
              <a:rPr lang="nb-NO" dirty="0"/>
              <a:t>23.10.2020 – Joshua Cabell</a:t>
            </a:r>
          </a:p>
        </p:txBody>
      </p:sp>
    </p:spTree>
    <p:extLst>
      <p:ext uri="{BB962C8B-B14F-4D97-AF65-F5344CB8AC3E}">
        <p14:creationId xmlns:p14="http://schemas.microsoft.com/office/powerpoint/2010/main" val="1889750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D6E799E-D41B-69A6-2ACD-46002A5CA34E}"/>
              </a:ext>
            </a:extLst>
          </p:cNvPr>
          <p:cNvSpPr>
            <a:spLocks noGrp="1"/>
          </p:cNvSpPr>
          <p:nvPr>
            <p:ph type="ctrTitle"/>
          </p:nvPr>
        </p:nvSpPr>
        <p:spPr>
          <a:xfrm>
            <a:off x="0" y="1051560"/>
            <a:ext cx="10897017" cy="608057"/>
          </a:xfrm>
        </p:spPr>
        <p:txBody>
          <a:bodyPr/>
          <a:lstStyle/>
          <a:p>
            <a:r>
              <a:rPr lang="nb-NO" dirty="0" err="1"/>
              <a:t>Composting</a:t>
            </a:r>
            <a:r>
              <a:rPr lang="nb-NO" dirty="0"/>
              <a:t> and </a:t>
            </a:r>
            <a:r>
              <a:rPr lang="nb-NO" dirty="0" err="1"/>
              <a:t>field</a:t>
            </a:r>
            <a:r>
              <a:rPr lang="nb-NO" dirty="0"/>
              <a:t> trials at NORSØK</a:t>
            </a:r>
          </a:p>
        </p:txBody>
      </p:sp>
      <p:pic>
        <p:nvPicPr>
          <p:cNvPr id="7" name="Bilde 6" descr="Et bilde som inneholder tekst, kopp, innendørs, drikk&#10;&#10;Automatisk generert beskrivelse">
            <a:extLst>
              <a:ext uri="{FF2B5EF4-FFF2-40B4-BE49-F238E27FC236}">
                <a16:creationId xmlns:a16="http://schemas.microsoft.com/office/drawing/2014/main" id="{01E8F613-1F59-748C-AA40-FF958FBA75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5198" y="2459011"/>
            <a:ext cx="2630867" cy="3507823"/>
          </a:xfrm>
          <a:prstGeom prst="rect">
            <a:avLst/>
          </a:prstGeom>
        </p:spPr>
      </p:pic>
      <p:pic>
        <p:nvPicPr>
          <p:cNvPr id="18" name="Plassholder for innhold 17">
            <a:extLst>
              <a:ext uri="{FF2B5EF4-FFF2-40B4-BE49-F238E27FC236}">
                <a16:creationId xmlns:a16="http://schemas.microsoft.com/office/drawing/2014/main" id="{97CEB2EA-D9AF-73DB-D104-5002E5EDE24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647492" y="2459010"/>
            <a:ext cx="2638665" cy="3518221"/>
          </a:xfrm>
        </p:spPr>
      </p:pic>
      <p:pic>
        <p:nvPicPr>
          <p:cNvPr id="20" name="Bilde 19">
            <a:extLst>
              <a:ext uri="{FF2B5EF4-FFF2-40B4-BE49-F238E27FC236}">
                <a16:creationId xmlns:a16="http://schemas.microsoft.com/office/drawing/2014/main" id="{8BDCDBA7-4C9E-5C20-9E6A-7A648B614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952867" y="2897489"/>
            <a:ext cx="3507823" cy="2630867"/>
          </a:xfrm>
          <a:prstGeom prst="rect">
            <a:avLst/>
          </a:prstGeom>
        </p:spPr>
      </p:pic>
      <p:pic>
        <p:nvPicPr>
          <p:cNvPr id="2" name="Bilde 1">
            <a:extLst>
              <a:ext uri="{FF2B5EF4-FFF2-40B4-BE49-F238E27FC236}">
                <a16:creationId xmlns:a16="http://schemas.microsoft.com/office/drawing/2014/main" id="{46C4F88F-6705-A746-4A57-0574BF0F25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7721" y="2456551"/>
            <a:ext cx="2638665" cy="3518220"/>
          </a:xfrm>
          <a:prstGeom prst="rect">
            <a:avLst/>
          </a:prstGeom>
        </p:spPr>
      </p:pic>
      <p:pic>
        <p:nvPicPr>
          <p:cNvPr id="5" name="Bilde 4">
            <a:extLst>
              <a:ext uri="{FF2B5EF4-FFF2-40B4-BE49-F238E27FC236}">
                <a16:creationId xmlns:a16="http://schemas.microsoft.com/office/drawing/2014/main" id="{5207708A-D682-9165-CA8C-ECD27A567D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85248" y="0"/>
            <a:ext cx="2206752" cy="3182675"/>
          </a:xfrm>
          <a:prstGeom prst="rect">
            <a:avLst/>
          </a:prstGeom>
          <a:ln w="25400">
            <a:solidFill>
              <a:schemeClr val="accent1"/>
            </a:solidFill>
          </a:ln>
        </p:spPr>
      </p:pic>
    </p:spTree>
    <p:extLst>
      <p:ext uri="{BB962C8B-B14F-4D97-AF65-F5344CB8AC3E}">
        <p14:creationId xmlns:p14="http://schemas.microsoft.com/office/powerpoint/2010/main" val="128501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møbler, innendørs, vegg, bord&#10;&#10;Automatisk generert beskrivelse">
            <a:extLst>
              <a:ext uri="{FF2B5EF4-FFF2-40B4-BE49-F238E27FC236}">
                <a16:creationId xmlns:a16="http://schemas.microsoft.com/office/drawing/2014/main" id="{7A814B84-5E70-5C91-3B3D-E6FFA69B5CCE}"/>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81899" y="182880"/>
            <a:ext cx="5915025" cy="6499784"/>
          </a:xfrm>
          <a:prstGeom prst="rect">
            <a:avLst/>
          </a:prstGeom>
        </p:spPr>
      </p:pic>
      <p:pic>
        <p:nvPicPr>
          <p:cNvPr id="5" name="Plassholder for innhold 4" descr="Et bilde som inneholder grunn, fjell, utendørs, pepperkorn&#10;&#10;Automatisk generert beskrivelse">
            <a:extLst>
              <a:ext uri="{FF2B5EF4-FFF2-40B4-BE49-F238E27FC236}">
                <a16:creationId xmlns:a16="http://schemas.microsoft.com/office/drawing/2014/main" id="{4FF6605B-FCEE-6DA1-9CC3-9BC91DF703D6}"/>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6095156" y="193040"/>
            <a:ext cx="5915025" cy="6499784"/>
          </a:xfrm>
          <a:prstGeom prst="rect">
            <a:avLst/>
          </a:prstGeom>
        </p:spPr>
      </p:pic>
      <p:sp>
        <p:nvSpPr>
          <p:cNvPr id="2" name="Tittel 1">
            <a:extLst>
              <a:ext uri="{FF2B5EF4-FFF2-40B4-BE49-F238E27FC236}">
                <a16:creationId xmlns:a16="http://schemas.microsoft.com/office/drawing/2014/main" id="{4ABF725D-CCED-92EC-65F5-6431A727FD2E}"/>
              </a:ext>
            </a:extLst>
          </p:cNvPr>
          <p:cNvSpPr>
            <a:spLocks noGrp="1"/>
          </p:cNvSpPr>
          <p:nvPr>
            <p:ph type="title"/>
          </p:nvPr>
        </p:nvSpPr>
        <p:spPr>
          <a:xfrm>
            <a:off x="847823" y="2045028"/>
            <a:ext cx="10509179" cy="2795808"/>
          </a:xfrm>
        </p:spPr>
        <p:txBody>
          <a:bodyPr anchor="b">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sz="4000" dirty="0" err="1">
                <a:solidFill>
                  <a:srgbClr val="FFFFFF"/>
                </a:solidFill>
              </a:rPr>
              <a:t>Dewar</a:t>
            </a:r>
            <a:r>
              <a:rPr lang="nb-NO" sz="4000" dirty="0">
                <a:solidFill>
                  <a:srgbClr val="FFFFFF"/>
                </a:solidFill>
              </a:rPr>
              <a:t> flask </a:t>
            </a:r>
            <a:r>
              <a:rPr lang="nb-NO" sz="4000" dirty="0" err="1">
                <a:solidFill>
                  <a:srgbClr val="FFFFFF"/>
                </a:solidFill>
              </a:rPr>
              <a:t>experiment</a:t>
            </a:r>
            <a:br>
              <a:rPr lang="nb-NO" sz="4000" dirty="0">
                <a:solidFill>
                  <a:srgbClr val="FFFFFF"/>
                </a:solidFill>
              </a:rPr>
            </a:br>
            <a:br>
              <a:rPr lang="nb-NO" sz="4000" dirty="0">
                <a:solidFill>
                  <a:srgbClr val="FFFFFF"/>
                </a:solidFill>
              </a:rPr>
            </a:b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The objectives of this research were to determine if it is possible to achieve thermophilic aerobic composting with exclusively marine residues and to identify which combination of marine residues performed best based on the temperature profile, degree of humification (increased concentration of humic acid), and other relevant process parameters. </a:t>
            </a:r>
            <a:br>
              <a:rPr kumimoji="0" lang="nb-NO"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nb-NO" sz="4000" dirty="0">
              <a:solidFill>
                <a:srgbClr val="FFFFFF"/>
              </a:solidFill>
            </a:endParaRPr>
          </a:p>
        </p:txBody>
      </p:sp>
    </p:spTree>
    <p:extLst>
      <p:ext uri="{BB962C8B-B14F-4D97-AF65-F5344CB8AC3E}">
        <p14:creationId xmlns:p14="http://schemas.microsoft.com/office/powerpoint/2010/main" val="2191399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D6D1FA0-BB1A-E38E-CBB0-E08DAFD06BEB}"/>
              </a:ext>
            </a:extLst>
          </p:cNvPr>
          <p:cNvSpPr>
            <a:spLocks noGrp="1"/>
          </p:cNvSpPr>
          <p:nvPr>
            <p:ph type="title"/>
          </p:nvPr>
        </p:nvSpPr>
        <p:spPr/>
        <p:txBody>
          <a:bodyPr/>
          <a:lstStyle/>
          <a:p>
            <a:r>
              <a:rPr lang="nb-NO" dirty="0"/>
              <a:t>Materials and </a:t>
            </a:r>
            <a:r>
              <a:rPr lang="nb-NO" dirty="0" err="1"/>
              <a:t>method</a:t>
            </a:r>
            <a:endParaRPr lang="nb-NO" dirty="0"/>
          </a:p>
        </p:txBody>
      </p:sp>
      <p:sp>
        <p:nvSpPr>
          <p:cNvPr id="8" name="Plassholder for innhold 7">
            <a:extLst>
              <a:ext uri="{FF2B5EF4-FFF2-40B4-BE49-F238E27FC236}">
                <a16:creationId xmlns:a16="http://schemas.microsoft.com/office/drawing/2014/main" id="{B95E662A-5979-6961-FC22-737E0F8D9EB1}"/>
              </a:ext>
            </a:extLst>
          </p:cNvPr>
          <p:cNvSpPr>
            <a:spLocks noGrp="1"/>
          </p:cNvSpPr>
          <p:nvPr>
            <p:ph sz="half" idx="1"/>
          </p:nvPr>
        </p:nvSpPr>
        <p:spPr>
          <a:xfrm>
            <a:off x="685800" y="2712719"/>
            <a:ext cx="5181600" cy="3880803"/>
          </a:xfrm>
        </p:spPr>
        <p:txBody>
          <a:bodyPr>
            <a:normAutofit lnSpcReduction="10000"/>
          </a:bodyPr>
          <a:lstStyle/>
          <a:p>
            <a:endParaRPr lang="nb-NO" dirty="0"/>
          </a:p>
          <a:p>
            <a:endParaRPr lang="nb-NO" dirty="0"/>
          </a:p>
          <a:p>
            <a:endParaRPr lang="nb-NO" dirty="0"/>
          </a:p>
          <a:p>
            <a:endParaRPr lang="nb-NO" dirty="0"/>
          </a:p>
          <a:p>
            <a:endParaRPr lang="nb-NO" dirty="0"/>
          </a:p>
          <a:p>
            <a:endParaRPr lang="nb-NO" dirty="0"/>
          </a:p>
          <a:p>
            <a:endParaRPr lang="nb-NO" dirty="0"/>
          </a:p>
          <a:p>
            <a:pPr marL="0" indent="0">
              <a:buNone/>
            </a:pPr>
            <a:r>
              <a:rPr lang="nb-NO" dirty="0" err="1"/>
              <a:t>Dewar</a:t>
            </a:r>
            <a:r>
              <a:rPr lang="nb-NO" dirty="0"/>
              <a:t> «</a:t>
            </a:r>
            <a:r>
              <a:rPr lang="nb-NO" dirty="0" err="1"/>
              <a:t>self-heating</a:t>
            </a:r>
            <a:r>
              <a:rPr lang="nb-NO" dirty="0"/>
              <a:t> test»</a:t>
            </a:r>
          </a:p>
        </p:txBody>
      </p:sp>
      <p:sp>
        <p:nvSpPr>
          <p:cNvPr id="10" name="Plassholder for innhold 9">
            <a:extLst>
              <a:ext uri="{FF2B5EF4-FFF2-40B4-BE49-F238E27FC236}">
                <a16:creationId xmlns:a16="http://schemas.microsoft.com/office/drawing/2014/main" id="{E3D2AAAA-C199-77B1-7CC1-0E68BE1A334B}"/>
              </a:ext>
            </a:extLst>
          </p:cNvPr>
          <p:cNvSpPr>
            <a:spLocks noGrp="1"/>
          </p:cNvSpPr>
          <p:nvPr>
            <p:ph sz="half" idx="2"/>
          </p:nvPr>
        </p:nvSpPr>
        <p:spPr>
          <a:xfrm>
            <a:off x="6222240" y="1690687"/>
            <a:ext cx="5181600" cy="4486275"/>
          </a:xfrm>
        </p:spPr>
        <p:txBody>
          <a:bodyPr>
            <a:normAutofit lnSpcReduction="10000"/>
          </a:bodyPr>
          <a:lstStyle/>
          <a:p>
            <a:r>
              <a:rPr lang="nb-NO" dirty="0" err="1"/>
              <a:t>Algae</a:t>
            </a:r>
            <a:r>
              <a:rPr lang="nb-NO" dirty="0"/>
              <a:t> fiber «</a:t>
            </a:r>
            <a:r>
              <a:rPr lang="nb-NO" dirty="0" err="1"/>
              <a:t>low</a:t>
            </a:r>
            <a:r>
              <a:rPr lang="nb-NO" dirty="0"/>
              <a:t> nitrogen» (AFLN)</a:t>
            </a:r>
          </a:p>
          <a:p>
            <a:r>
              <a:rPr lang="nb-NO" dirty="0" err="1"/>
              <a:t>Algae</a:t>
            </a:r>
            <a:r>
              <a:rPr lang="nb-NO" dirty="0"/>
              <a:t> fiber «</a:t>
            </a:r>
            <a:r>
              <a:rPr lang="nb-NO" dirty="0" err="1"/>
              <a:t>high</a:t>
            </a:r>
            <a:r>
              <a:rPr lang="nb-NO" dirty="0"/>
              <a:t> nitrogen» (AFHN)</a:t>
            </a:r>
          </a:p>
          <a:p>
            <a:r>
              <a:rPr lang="nb-NO" dirty="0" err="1"/>
              <a:t>Mix</a:t>
            </a:r>
            <a:r>
              <a:rPr lang="nb-NO" dirty="0"/>
              <a:t> </a:t>
            </a:r>
            <a:r>
              <a:rPr lang="nb-NO" dirty="0" err="1"/>
              <a:t>of</a:t>
            </a:r>
            <a:r>
              <a:rPr lang="nb-NO" dirty="0"/>
              <a:t> </a:t>
            </a:r>
            <a:r>
              <a:rPr lang="nb-NO" dirty="0" err="1"/>
              <a:t>algae</a:t>
            </a:r>
            <a:r>
              <a:rPr lang="nb-NO" dirty="0"/>
              <a:t> fibers (AFLH)</a:t>
            </a:r>
          </a:p>
          <a:p>
            <a:r>
              <a:rPr lang="nb-NO" dirty="0" err="1"/>
              <a:t>Ground</a:t>
            </a:r>
            <a:r>
              <a:rPr lang="nb-NO" dirty="0"/>
              <a:t> </a:t>
            </a:r>
            <a:r>
              <a:rPr lang="nb-NO" dirty="0" err="1"/>
              <a:t>ascophyllum</a:t>
            </a:r>
            <a:r>
              <a:rPr lang="nb-NO" dirty="0"/>
              <a:t> (GSW)</a:t>
            </a:r>
          </a:p>
          <a:p>
            <a:r>
              <a:rPr lang="nb-NO" dirty="0"/>
              <a:t>Fish </a:t>
            </a:r>
            <a:r>
              <a:rPr lang="nb-NO" dirty="0" err="1"/>
              <a:t>meal</a:t>
            </a:r>
            <a:r>
              <a:rPr lang="nb-NO" dirty="0"/>
              <a:t> (FM)</a:t>
            </a:r>
          </a:p>
          <a:p>
            <a:r>
              <a:rPr lang="nb-NO" dirty="0" err="1"/>
              <a:t>Hydrolyzed</a:t>
            </a:r>
            <a:r>
              <a:rPr lang="nb-NO" dirty="0"/>
              <a:t> </a:t>
            </a:r>
            <a:r>
              <a:rPr lang="nb-NO" dirty="0" err="1"/>
              <a:t>fish</a:t>
            </a:r>
            <a:r>
              <a:rPr lang="nb-NO" dirty="0"/>
              <a:t> bone (FB)</a:t>
            </a:r>
          </a:p>
          <a:p>
            <a:r>
              <a:rPr lang="nb-NO" dirty="0" err="1"/>
              <a:t>Mussels</a:t>
            </a:r>
            <a:r>
              <a:rPr lang="nb-NO" dirty="0"/>
              <a:t> (MU)</a:t>
            </a:r>
          </a:p>
          <a:p>
            <a:r>
              <a:rPr lang="nb-NO" dirty="0"/>
              <a:t>Leca (</a:t>
            </a:r>
            <a:r>
              <a:rPr lang="nb-NO" dirty="0" err="1"/>
              <a:t>lighweight</a:t>
            </a:r>
            <a:r>
              <a:rPr lang="nb-NO" dirty="0"/>
              <a:t> </a:t>
            </a:r>
            <a:r>
              <a:rPr lang="nb-NO" dirty="0" err="1"/>
              <a:t>clay</a:t>
            </a:r>
            <a:r>
              <a:rPr lang="nb-NO" dirty="0"/>
              <a:t> </a:t>
            </a:r>
            <a:r>
              <a:rPr lang="nb-NO" dirty="0" err="1"/>
              <a:t>aggregates</a:t>
            </a:r>
            <a:r>
              <a:rPr lang="nb-NO" dirty="0"/>
              <a:t>)</a:t>
            </a:r>
          </a:p>
        </p:txBody>
      </p:sp>
      <p:pic>
        <p:nvPicPr>
          <p:cNvPr id="12" name="Bilde 11">
            <a:extLst>
              <a:ext uri="{FF2B5EF4-FFF2-40B4-BE49-F238E27FC236}">
                <a16:creationId xmlns:a16="http://schemas.microsoft.com/office/drawing/2014/main" id="{5AB50BE2-12E8-AA95-CCCA-C2EFE8CF056A}"/>
              </a:ext>
            </a:extLst>
          </p:cNvPr>
          <p:cNvPicPr>
            <a:picLocks noChangeAspect="1"/>
          </p:cNvPicPr>
          <p:nvPr/>
        </p:nvPicPr>
        <p:blipFill>
          <a:blip r:embed="rId2"/>
          <a:stretch>
            <a:fillRect/>
          </a:stretch>
        </p:blipFill>
        <p:spPr>
          <a:xfrm>
            <a:off x="685800" y="1690687"/>
            <a:ext cx="5536440" cy="4152329"/>
          </a:xfrm>
          <a:prstGeom prst="rect">
            <a:avLst/>
          </a:prstGeom>
        </p:spPr>
      </p:pic>
      <p:pic>
        <p:nvPicPr>
          <p:cNvPr id="14" name="Bilde 13">
            <a:extLst>
              <a:ext uri="{FF2B5EF4-FFF2-40B4-BE49-F238E27FC236}">
                <a16:creationId xmlns:a16="http://schemas.microsoft.com/office/drawing/2014/main" id="{862CEE6C-CC55-0C80-451B-A3E976A8A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4821997"/>
            <a:ext cx="1984248" cy="1021020"/>
          </a:xfrm>
          <a:prstGeom prst="rect">
            <a:avLst/>
          </a:prstGeom>
        </p:spPr>
      </p:pic>
      <p:pic>
        <p:nvPicPr>
          <p:cNvPr id="16" name="Bilde 15">
            <a:extLst>
              <a:ext uri="{FF2B5EF4-FFF2-40B4-BE49-F238E27FC236}">
                <a16:creationId xmlns:a16="http://schemas.microsoft.com/office/drawing/2014/main" id="{A5CF7BF5-DCBE-FB70-9CB5-7780BF2D6C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9784" y="4823390"/>
            <a:ext cx="1092456" cy="1019625"/>
          </a:xfrm>
          <a:prstGeom prst="rect">
            <a:avLst/>
          </a:prstGeom>
        </p:spPr>
      </p:pic>
    </p:spTree>
    <p:extLst>
      <p:ext uri="{BB962C8B-B14F-4D97-AF65-F5344CB8AC3E}">
        <p14:creationId xmlns:p14="http://schemas.microsoft.com/office/powerpoint/2010/main" val="282420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10EBCD-0B4E-C591-64A7-D229342ABCD9}"/>
              </a:ext>
            </a:extLst>
          </p:cNvPr>
          <p:cNvSpPr>
            <a:spLocks noGrp="1"/>
          </p:cNvSpPr>
          <p:nvPr>
            <p:ph type="title"/>
          </p:nvPr>
        </p:nvSpPr>
        <p:spPr/>
        <p:txBody>
          <a:bodyPr/>
          <a:lstStyle/>
          <a:p>
            <a:r>
              <a:rPr lang="nb-NO" dirty="0" err="1"/>
              <a:t>Dewar</a:t>
            </a:r>
            <a:r>
              <a:rPr lang="nb-NO" dirty="0"/>
              <a:t> «</a:t>
            </a:r>
            <a:r>
              <a:rPr lang="nb-NO" dirty="0" err="1"/>
              <a:t>Self-heating</a:t>
            </a:r>
            <a:r>
              <a:rPr lang="nb-NO" dirty="0"/>
              <a:t> Test»</a:t>
            </a:r>
          </a:p>
        </p:txBody>
      </p:sp>
      <p:graphicFrame>
        <p:nvGraphicFramePr>
          <p:cNvPr id="7" name="Tabell 6">
            <a:extLst>
              <a:ext uri="{FF2B5EF4-FFF2-40B4-BE49-F238E27FC236}">
                <a16:creationId xmlns:a16="http://schemas.microsoft.com/office/drawing/2014/main" id="{E4B2F486-0615-97E4-FED1-D8EBD494A688}"/>
              </a:ext>
            </a:extLst>
          </p:cNvPr>
          <p:cNvGraphicFramePr>
            <a:graphicFrameLocks noGrp="1"/>
          </p:cNvGraphicFramePr>
          <p:nvPr>
            <p:extLst>
              <p:ext uri="{D42A27DB-BD31-4B8C-83A1-F6EECF244321}">
                <p14:modId xmlns:p14="http://schemas.microsoft.com/office/powerpoint/2010/main" val="4180539281"/>
              </p:ext>
            </p:extLst>
          </p:nvPr>
        </p:nvGraphicFramePr>
        <p:xfrm>
          <a:off x="838200" y="2958336"/>
          <a:ext cx="7528560" cy="2677257"/>
        </p:xfrm>
        <a:graphic>
          <a:graphicData uri="http://schemas.openxmlformats.org/drawingml/2006/table">
            <a:tbl>
              <a:tblPr firstRow="1" firstCol="1" bandRow="1"/>
              <a:tblGrid>
                <a:gridCol w="1882140">
                  <a:extLst>
                    <a:ext uri="{9D8B030D-6E8A-4147-A177-3AD203B41FA5}">
                      <a16:colId xmlns:a16="http://schemas.microsoft.com/office/drawing/2014/main" val="1046219967"/>
                    </a:ext>
                  </a:extLst>
                </a:gridCol>
                <a:gridCol w="1882140">
                  <a:extLst>
                    <a:ext uri="{9D8B030D-6E8A-4147-A177-3AD203B41FA5}">
                      <a16:colId xmlns:a16="http://schemas.microsoft.com/office/drawing/2014/main" val="3068823724"/>
                    </a:ext>
                  </a:extLst>
                </a:gridCol>
                <a:gridCol w="1882140">
                  <a:extLst>
                    <a:ext uri="{9D8B030D-6E8A-4147-A177-3AD203B41FA5}">
                      <a16:colId xmlns:a16="http://schemas.microsoft.com/office/drawing/2014/main" val="46599225"/>
                    </a:ext>
                  </a:extLst>
                </a:gridCol>
                <a:gridCol w="1882140">
                  <a:extLst>
                    <a:ext uri="{9D8B030D-6E8A-4147-A177-3AD203B41FA5}">
                      <a16:colId xmlns:a16="http://schemas.microsoft.com/office/drawing/2014/main" val="2272101744"/>
                    </a:ext>
                  </a:extLst>
                </a:gridCol>
              </a:tblGrid>
              <a:tr h="817803">
                <a:tc>
                  <a:txBody>
                    <a:bodyPr/>
                    <a:lstStyle/>
                    <a:p>
                      <a:pPr algn="l">
                        <a:lnSpc>
                          <a:spcPct val="107000"/>
                        </a:lnSpc>
                        <a:spcAft>
                          <a:spcPts val="800"/>
                        </a:spcAft>
                      </a:pPr>
                      <a:r>
                        <a:rPr lang="en-US" sz="1600">
                          <a:solidFill>
                            <a:srgbClr val="385623"/>
                          </a:solidFill>
                          <a:effectLst/>
                          <a:latin typeface="Times New Roman" panose="02020603050405020304" pitchFamily="18" charset="0"/>
                          <a:ea typeface="Times New Roman" panose="02020603050405020304" pitchFamily="18" charset="0"/>
                          <a:cs typeface="Calibri" panose="020F0502020204030204" pitchFamily="34" charset="0"/>
                        </a:rPr>
                        <a:t>°</a:t>
                      </a: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 over ambient </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(approx. 20 </a:t>
                      </a:r>
                      <a:r>
                        <a:rPr lang="en-US" sz="1600">
                          <a:solidFill>
                            <a:srgbClr val="385623"/>
                          </a:solidFill>
                          <a:effectLst/>
                          <a:latin typeface="Times New Roman" panose="02020603050405020304" pitchFamily="18" charset="0"/>
                          <a:ea typeface="Times New Roman" panose="02020603050405020304" pitchFamily="18" charset="0"/>
                          <a:cs typeface="Calibri" panose="020F0502020204030204" pitchFamily="34" charset="0"/>
                        </a:rPr>
                        <a:t>°</a:t>
                      </a: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l">
                        <a:lnSpc>
                          <a:spcPct val="107000"/>
                        </a:lnSpc>
                        <a:spcAft>
                          <a:spcPts val="800"/>
                        </a:spcAft>
                      </a:pP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Actual temp in </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Dewar flask - </a:t>
                      </a:r>
                      <a:r>
                        <a:rPr lang="en-US" sz="1600">
                          <a:solidFill>
                            <a:srgbClr val="385623"/>
                          </a:solidFill>
                          <a:effectLst/>
                          <a:latin typeface="Times New Roman" panose="02020603050405020304" pitchFamily="18" charset="0"/>
                          <a:ea typeface="Times New Roman" panose="02020603050405020304" pitchFamily="18" charset="0"/>
                          <a:cs typeface="Calibri" panose="020F0502020204030204" pitchFamily="34" charset="0"/>
                        </a:rPr>
                        <a:t>°</a:t>
                      </a:r>
                      <a:r>
                        <a:rPr lang="en-US"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Class of stability</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Interpretation</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3212088851"/>
                  </a:ext>
                </a:extLst>
              </a:tr>
              <a:tr h="619818">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600"/>
                        </a:spcAft>
                      </a:pP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Mature</a:t>
                      </a: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curing</a:t>
                      </a: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compost</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719382515"/>
                  </a:ext>
                </a:extLst>
              </a:tr>
              <a:tr h="619818">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5-25</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600"/>
                        </a:spcAft>
                      </a:pP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25-45</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600"/>
                        </a:spcAft>
                      </a:pP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Mesophilic</a:t>
                      </a: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active</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804512937"/>
                  </a:ext>
                </a:extLst>
              </a:tr>
              <a:tr h="619818">
                <a:tc>
                  <a:txBody>
                    <a:bodyPr/>
                    <a:lstStyle/>
                    <a:p>
                      <a:pPr algn="just">
                        <a:lnSpc>
                          <a:spcPct val="107000"/>
                        </a:lnSpc>
                        <a:spcAft>
                          <a:spcPts val="600"/>
                        </a:spcAft>
                      </a:pP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25-50</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l">
                        <a:lnSpc>
                          <a:spcPct val="107000"/>
                        </a:lnSpc>
                        <a:spcAft>
                          <a:spcPts val="600"/>
                        </a:spcAft>
                      </a:pP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45-70</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just">
                        <a:lnSpc>
                          <a:spcPct val="107000"/>
                        </a:lnSpc>
                        <a:spcAft>
                          <a:spcPts val="600"/>
                        </a:spcAft>
                      </a:pPr>
                      <a:r>
                        <a:rPr lang="nb-NO" sz="160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nb-NO"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l">
                        <a:lnSpc>
                          <a:spcPct val="107000"/>
                        </a:lnSpc>
                        <a:spcAft>
                          <a:spcPts val="600"/>
                        </a:spcAft>
                      </a:pP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Thermophilic</a:t>
                      </a: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very</a:t>
                      </a:r>
                      <a:r>
                        <a:rPr lang="nb-NO" sz="1600" dirty="0">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600" dirty="0" err="1">
                          <a:solidFill>
                            <a:srgbClr val="385623"/>
                          </a:solidFill>
                          <a:effectLst/>
                          <a:latin typeface="Times New Roman" panose="02020603050405020304" pitchFamily="18" charset="0"/>
                          <a:ea typeface="Times New Roman" panose="02020603050405020304" pitchFamily="18" charset="0"/>
                          <a:cs typeface="Times New Roman" panose="02020603050405020304" pitchFamily="18" charset="0"/>
                        </a:rPr>
                        <a:t>active</a:t>
                      </a:r>
                      <a:endParaRPr lang="nb-N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extLst>
                  <a:ext uri="{0D108BD9-81ED-4DB2-BD59-A6C34878D82A}">
                    <a16:rowId xmlns:a16="http://schemas.microsoft.com/office/drawing/2014/main" val="3494078376"/>
                  </a:ext>
                </a:extLst>
              </a:tr>
            </a:tbl>
          </a:graphicData>
        </a:graphic>
      </p:graphicFrame>
      <p:sp>
        <p:nvSpPr>
          <p:cNvPr id="9" name="TekstSylinder 8">
            <a:extLst>
              <a:ext uri="{FF2B5EF4-FFF2-40B4-BE49-F238E27FC236}">
                <a16:creationId xmlns:a16="http://schemas.microsoft.com/office/drawing/2014/main" id="{3F65F05A-C05E-E94C-59AE-4BB3EB7FF7ED}"/>
              </a:ext>
            </a:extLst>
          </p:cNvPr>
          <p:cNvSpPr txBox="1"/>
          <p:nvPr/>
        </p:nvSpPr>
        <p:spPr>
          <a:xfrm>
            <a:off x="838200" y="5635593"/>
            <a:ext cx="6094476" cy="369332"/>
          </a:xfrm>
          <a:prstGeom prst="rect">
            <a:avLst/>
          </a:prstGeom>
          <a:noFill/>
        </p:spPr>
        <p:txBody>
          <a:bodyPr wrap="square">
            <a:spAutoFit/>
          </a:bodyPr>
          <a:lstStyle/>
          <a:p>
            <a:r>
              <a:rPr lang="en-US" sz="1800"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Standard BS EN 16087-2:2011</a:t>
            </a:r>
          </a:p>
        </p:txBody>
      </p:sp>
      <p:sp>
        <p:nvSpPr>
          <p:cNvPr id="11" name="TekstSylinder 10">
            <a:extLst>
              <a:ext uri="{FF2B5EF4-FFF2-40B4-BE49-F238E27FC236}">
                <a16:creationId xmlns:a16="http://schemas.microsoft.com/office/drawing/2014/main" id="{A115F730-2590-143C-BFDF-BD7A7B0D239F}"/>
              </a:ext>
            </a:extLst>
          </p:cNvPr>
          <p:cNvSpPr txBox="1"/>
          <p:nvPr/>
        </p:nvSpPr>
        <p:spPr>
          <a:xfrm>
            <a:off x="838200" y="2233340"/>
            <a:ext cx="4581144" cy="646331"/>
          </a:xfrm>
          <a:prstGeom prst="rect">
            <a:avLst/>
          </a:prstGeom>
          <a:noFill/>
        </p:spPr>
        <p:txBody>
          <a:bodyPr wrap="square" rtlCol="0">
            <a:spAutoFit/>
          </a:bodyPr>
          <a:lstStyle/>
          <a:p>
            <a:r>
              <a:rPr lang="nb-NO" dirty="0" err="1"/>
              <a:t>Maturity</a:t>
            </a:r>
            <a:r>
              <a:rPr lang="nb-NO" dirty="0"/>
              <a:t> </a:t>
            </a:r>
            <a:r>
              <a:rPr lang="nb-NO" dirty="0" err="1"/>
              <a:t>index</a:t>
            </a:r>
            <a:r>
              <a:rPr lang="nb-NO" dirty="0"/>
              <a:t> for </a:t>
            </a:r>
            <a:r>
              <a:rPr lang="nb-NO" dirty="0" err="1"/>
              <a:t>Dewar</a:t>
            </a:r>
            <a:r>
              <a:rPr lang="nb-NO" dirty="0"/>
              <a:t> </a:t>
            </a:r>
            <a:r>
              <a:rPr lang="nb-NO" dirty="0" err="1"/>
              <a:t>Self-Heating</a:t>
            </a:r>
            <a:r>
              <a:rPr lang="nb-NO" dirty="0"/>
              <a:t> Test (</a:t>
            </a:r>
            <a:r>
              <a:rPr lang="nb-NO" dirty="0" err="1"/>
              <a:t>updated</a:t>
            </a:r>
            <a:r>
              <a:rPr lang="nb-NO" dirty="0"/>
              <a:t> by Woods End Laboratory in 2009)</a:t>
            </a:r>
          </a:p>
        </p:txBody>
      </p:sp>
    </p:spTree>
    <p:extLst>
      <p:ext uri="{BB962C8B-B14F-4D97-AF65-F5344CB8AC3E}">
        <p14:creationId xmlns:p14="http://schemas.microsoft.com/office/powerpoint/2010/main" val="387231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1072C0-8928-9F18-9B13-8633E1348CBB}"/>
              </a:ext>
            </a:extLst>
          </p:cNvPr>
          <p:cNvSpPr>
            <a:spLocks noGrp="1"/>
          </p:cNvSpPr>
          <p:nvPr>
            <p:ph type="title"/>
          </p:nvPr>
        </p:nvSpPr>
        <p:spPr/>
        <p:txBody>
          <a:bodyPr/>
          <a:lstStyle/>
          <a:p>
            <a:r>
              <a:rPr lang="nb-NO" dirty="0"/>
              <a:t>Chemical and </a:t>
            </a:r>
            <a:r>
              <a:rPr lang="nb-NO" dirty="0" err="1"/>
              <a:t>physical</a:t>
            </a:r>
            <a:r>
              <a:rPr lang="nb-NO" dirty="0"/>
              <a:t> analyses </a:t>
            </a:r>
            <a:r>
              <a:rPr lang="nb-NO" dirty="0" err="1"/>
              <a:t>of</a:t>
            </a:r>
            <a:r>
              <a:rPr lang="nb-NO" dirty="0"/>
              <a:t> </a:t>
            </a:r>
            <a:r>
              <a:rPr lang="nb-NO" dirty="0" err="1"/>
              <a:t>feedstocks</a:t>
            </a:r>
            <a:endParaRPr lang="nb-NO" dirty="0"/>
          </a:p>
        </p:txBody>
      </p:sp>
      <p:graphicFrame>
        <p:nvGraphicFramePr>
          <p:cNvPr id="5" name="Plassholder for innhold 4">
            <a:extLst>
              <a:ext uri="{FF2B5EF4-FFF2-40B4-BE49-F238E27FC236}">
                <a16:creationId xmlns:a16="http://schemas.microsoft.com/office/drawing/2014/main" id="{7B2E5E6C-0297-F4CD-5AB0-C0CEBF73907F}"/>
              </a:ext>
            </a:extLst>
          </p:cNvPr>
          <p:cNvGraphicFramePr>
            <a:graphicFrameLocks noGrp="1"/>
          </p:cNvGraphicFramePr>
          <p:nvPr>
            <p:ph sz="half" idx="1"/>
            <p:extLst>
              <p:ext uri="{D42A27DB-BD31-4B8C-83A1-F6EECF244321}">
                <p14:modId xmlns:p14="http://schemas.microsoft.com/office/powerpoint/2010/main" val="2669781510"/>
              </p:ext>
            </p:extLst>
          </p:nvPr>
        </p:nvGraphicFramePr>
        <p:xfrm>
          <a:off x="2352000" y="1367218"/>
          <a:ext cx="7488000" cy="5125657"/>
        </p:xfrm>
        <a:graphic>
          <a:graphicData uri="http://schemas.openxmlformats.org/drawingml/2006/table">
            <a:tbl>
              <a:tblPr firstRow="1" firstCol="1" bandRow="1"/>
              <a:tblGrid>
                <a:gridCol w="936000">
                  <a:extLst>
                    <a:ext uri="{9D8B030D-6E8A-4147-A177-3AD203B41FA5}">
                      <a16:colId xmlns:a16="http://schemas.microsoft.com/office/drawing/2014/main" val="3624041436"/>
                    </a:ext>
                  </a:extLst>
                </a:gridCol>
                <a:gridCol w="936000">
                  <a:extLst>
                    <a:ext uri="{9D8B030D-6E8A-4147-A177-3AD203B41FA5}">
                      <a16:colId xmlns:a16="http://schemas.microsoft.com/office/drawing/2014/main" val="386258357"/>
                    </a:ext>
                  </a:extLst>
                </a:gridCol>
                <a:gridCol w="936000">
                  <a:extLst>
                    <a:ext uri="{9D8B030D-6E8A-4147-A177-3AD203B41FA5}">
                      <a16:colId xmlns:a16="http://schemas.microsoft.com/office/drawing/2014/main" val="2396232935"/>
                    </a:ext>
                  </a:extLst>
                </a:gridCol>
                <a:gridCol w="936000">
                  <a:extLst>
                    <a:ext uri="{9D8B030D-6E8A-4147-A177-3AD203B41FA5}">
                      <a16:colId xmlns:a16="http://schemas.microsoft.com/office/drawing/2014/main" val="4140318185"/>
                    </a:ext>
                  </a:extLst>
                </a:gridCol>
                <a:gridCol w="936000">
                  <a:extLst>
                    <a:ext uri="{9D8B030D-6E8A-4147-A177-3AD203B41FA5}">
                      <a16:colId xmlns:a16="http://schemas.microsoft.com/office/drawing/2014/main" val="3755883528"/>
                    </a:ext>
                  </a:extLst>
                </a:gridCol>
                <a:gridCol w="936000">
                  <a:extLst>
                    <a:ext uri="{9D8B030D-6E8A-4147-A177-3AD203B41FA5}">
                      <a16:colId xmlns:a16="http://schemas.microsoft.com/office/drawing/2014/main" val="3729986865"/>
                    </a:ext>
                  </a:extLst>
                </a:gridCol>
                <a:gridCol w="936000">
                  <a:extLst>
                    <a:ext uri="{9D8B030D-6E8A-4147-A177-3AD203B41FA5}">
                      <a16:colId xmlns:a16="http://schemas.microsoft.com/office/drawing/2014/main" val="2406832220"/>
                    </a:ext>
                  </a:extLst>
                </a:gridCol>
                <a:gridCol w="936000">
                  <a:extLst>
                    <a:ext uri="{9D8B030D-6E8A-4147-A177-3AD203B41FA5}">
                      <a16:colId xmlns:a16="http://schemas.microsoft.com/office/drawing/2014/main" val="1333941278"/>
                    </a:ext>
                  </a:extLst>
                </a:gridCol>
              </a:tblGrid>
              <a:tr h="164246">
                <a:tc>
                  <a:txBody>
                    <a:bodyPr/>
                    <a:lstStyle/>
                    <a:p>
                      <a:pPr algn="l">
                        <a:lnSpc>
                          <a:spcPct val="107000"/>
                        </a:lnSpc>
                        <a:spcAft>
                          <a:spcPts val="800"/>
                        </a:spcAft>
                      </a:pPr>
                      <a:r>
                        <a:rPr lang="nb-NO" sz="1100" dirty="0" err="1">
                          <a:effectLst/>
                          <a:latin typeface="Times New Roman" panose="02020603050405020304" pitchFamily="18" charset="0"/>
                          <a:ea typeface="Times New Roman" panose="02020603050405020304" pitchFamily="18" charset="0"/>
                          <a:cs typeface="Times New Roman" panose="02020603050405020304" pitchFamily="18" charset="0"/>
                        </a:rPr>
                        <a:t>Characteristic</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Unit</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GSW</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AFL</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AFH</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FM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FB</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MU</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1583516303"/>
                  </a:ext>
                </a:extLst>
              </a:tr>
              <a:tr h="164246">
                <a:tc gridSpan="3">
                  <a:txBody>
                    <a:bodyPr/>
                    <a:lstStyle/>
                    <a:p>
                      <a:pPr algn="just">
                        <a:lnSpc>
                          <a:spcPct val="107000"/>
                        </a:lnSpc>
                        <a:spcAft>
                          <a:spcPts val="800"/>
                        </a:spcAft>
                      </a:pPr>
                      <a:r>
                        <a:rPr lang="nb-NO"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Physical characteristics</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hMerge="1">
                  <a:txBody>
                    <a:bodyPr/>
                    <a:lstStyle/>
                    <a:p>
                      <a:endParaRPr lang="nb-NO"/>
                    </a:p>
                  </a:txBody>
                  <a:tcPr/>
                </a:tc>
                <a:tc hMerge="1">
                  <a:txBody>
                    <a:bodyPr/>
                    <a:lstStyle/>
                    <a:p>
                      <a:endParaRPr lang="nb-NO"/>
                    </a:p>
                  </a:txBody>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584168790"/>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Dry matter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638725229"/>
                  </a:ext>
                </a:extLst>
              </a:tr>
              <a:tr h="164246">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LOI</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057969249"/>
                  </a:ext>
                </a:extLst>
              </a:tr>
              <a:tr h="164246">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pH</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H</a:t>
                      </a:r>
                      <a:r>
                        <a:rPr lang="nb-NO" sz="11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223249041"/>
                  </a:ext>
                </a:extLst>
              </a:tr>
              <a:tr h="164246">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Conductivity</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
                      </a:r>
                      <a:r>
                        <a:rPr lang="nb-NO" sz="11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951065324"/>
                  </a:ext>
                </a:extLst>
              </a:tr>
              <a:tr h="164246">
                <a:tc gridSpan="3">
                  <a:txBody>
                    <a:bodyPr/>
                    <a:lstStyle/>
                    <a:p>
                      <a:pPr algn="just">
                        <a:lnSpc>
                          <a:spcPct val="107000"/>
                        </a:lnSpc>
                        <a:spcAft>
                          <a:spcPts val="800"/>
                        </a:spcAft>
                      </a:pPr>
                      <a:r>
                        <a:rPr lang="nb-NO" sz="1100" b="1">
                          <a:effectLst/>
                          <a:latin typeface="Times New Roman" panose="02020603050405020304" pitchFamily="18" charset="0"/>
                          <a:ea typeface="Times New Roman" panose="02020603050405020304" pitchFamily="18" charset="0"/>
                          <a:cs typeface="Times New Roman" panose="02020603050405020304" pitchFamily="18" charset="0"/>
                        </a:rPr>
                        <a:t>Macronutrients and Carbon</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hMerge="1">
                  <a:txBody>
                    <a:bodyPr/>
                    <a:lstStyle/>
                    <a:p>
                      <a:endParaRPr lang="nb-NO"/>
                    </a:p>
                  </a:txBody>
                  <a:tcPr/>
                </a:tc>
                <a:tc hMerge="1">
                  <a:txBody>
                    <a:bodyPr/>
                    <a:lstStyle/>
                    <a:p>
                      <a:endParaRPr lang="nb-NO"/>
                    </a:p>
                  </a:txBody>
                  <a:tcPr/>
                </a:tc>
                <a:tc>
                  <a:txBody>
                    <a:bodyPr/>
                    <a:lstStyle/>
                    <a:p>
                      <a:pPr algn="just">
                        <a:lnSpc>
                          <a:spcPct val="107000"/>
                        </a:lnSpc>
                        <a:spcAft>
                          <a:spcPts val="800"/>
                        </a:spcAft>
                      </a:pPr>
                      <a:r>
                        <a:rPr lang="nb-NO"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779101287"/>
                  </a:ext>
                </a:extLst>
              </a:tr>
              <a:tr h="164246">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Tot-C</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918419008"/>
                  </a:ext>
                </a:extLst>
              </a:tr>
              <a:tr h="164246">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TOC</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1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392478468"/>
                  </a:ext>
                </a:extLst>
              </a:tr>
              <a:tr h="336993">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TOC </a:t>
                      </a:r>
                      <a:r>
                        <a:rPr lang="nb-NO"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a:t>
                      </a: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Tot-C</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367088520"/>
                  </a:ext>
                </a:extLst>
              </a:tr>
              <a:tr h="164246">
                <a:tc>
                  <a:txBody>
                    <a:bodyPr/>
                    <a:lstStyle/>
                    <a:p>
                      <a:pPr algn="l">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Tot-N</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0.94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1.34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9.97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4.83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1.44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8045183"/>
                  </a:ext>
                </a:extLst>
              </a:tr>
              <a:tr h="164246">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C:N</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Ratio</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16777865"/>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P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0.08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0.37</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0.23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5.60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11.00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0.10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017682695"/>
                  </a:ext>
                </a:extLst>
              </a:tr>
              <a:tr h="164246">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844353368"/>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S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2.80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0.75</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0.19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0.26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172339309"/>
                  </a:ext>
                </a:extLst>
              </a:tr>
              <a:tr h="164246">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1787532"/>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of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0.83</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2.40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0.28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0.35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430798894"/>
                  </a:ext>
                </a:extLst>
              </a:tr>
              <a:tr h="164246">
                <a:tc gridSpan="3">
                  <a:txBody>
                    <a:bodyPr/>
                    <a:lstStyle/>
                    <a:p>
                      <a:pPr algn="just">
                        <a:lnSpc>
                          <a:spcPct val="107000"/>
                        </a:lnSpc>
                        <a:spcAft>
                          <a:spcPts val="800"/>
                        </a:spcAft>
                      </a:pPr>
                      <a:r>
                        <a:rPr lang="nb-NO"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Micronutrients</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hMerge="1">
                  <a:txBody>
                    <a:bodyPr/>
                    <a:lstStyle/>
                    <a:p>
                      <a:endParaRPr lang="nb-NO"/>
                    </a:p>
                  </a:txBody>
                  <a:tcPr/>
                </a:tc>
                <a:tc hMerge="1">
                  <a:txBody>
                    <a:bodyPr/>
                    <a:lstStyle/>
                    <a:p>
                      <a:endParaRPr lang="nb-NO"/>
                    </a:p>
                  </a:txBody>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735797431"/>
                  </a:ext>
                </a:extLst>
              </a:tr>
              <a:tr h="164246">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118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617486814"/>
                  </a:ext>
                </a:extLst>
              </a:tr>
              <a:tr h="164246">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534162472"/>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Fe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210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170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1600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650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784809637"/>
                  </a:ext>
                </a:extLst>
              </a:tr>
              <a:tr h="164246">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Mn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666512438"/>
                  </a:ext>
                </a:extLst>
              </a:tr>
              <a:tr h="164246">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Mo</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0.78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0.38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0.89</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&lt;0.17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&lt;0.17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0.20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829457287"/>
                  </a:ext>
                </a:extLst>
              </a:tr>
              <a:tr h="164246">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152307668"/>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Zn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21247556"/>
                  </a:ext>
                </a:extLst>
              </a:tr>
              <a:tr h="164246">
                <a:tc gridSpan="2">
                  <a:txBody>
                    <a:bodyPr/>
                    <a:lstStyle/>
                    <a:p>
                      <a:pPr algn="l">
                        <a:lnSpc>
                          <a:spcPct val="107000"/>
                        </a:lnSpc>
                        <a:spcAft>
                          <a:spcPts val="800"/>
                        </a:spcAft>
                      </a:pPr>
                      <a:r>
                        <a:rPr lang="nb-NO" sz="11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hMerge="1">
                  <a:txBody>
                    <a:bodyPr/>
                    <a:lstStyle/>
                    <a:p>
                      <a:endParaRPr lang="nb-NO"/>
                    </a:p>
                  </a:txBody>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370611120"/>
                  </a:ext>
                </a:extLst>
              </a:tr>
              <a:tr h="164246">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As</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&gt;30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&gt;30</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0.83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071553761"/>
                  </a:ext>
                </a:extLst>
              </a:tr>
              <a:tr h="164246">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Cd</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mg kg</a:t>
                      </a:r>
                      <a:r>
                        <a:rPr lang="nb-NO"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DM</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0.45</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0.03</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0.02</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0.11</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47375065"/>
                  </a:ext>
                </a:extLst>
              </a:tr>
              <a:tr h="164246">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tc>
                  <a:txBody>
                    <a:bodyPr/>
                    <a:lstStyle/>
                    <a:p>
                      <a:pPr algn="just">
                        <a:lnSpc>
                          <a:spcPct val="107000"/>
                        </a:lnSpc>
                        <a:spcAft>
                          <a:spcPts val="8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3793" marR="33793" marT="0" marB="0">
                    <a:lnL>
                      <a:noFill/>
                    </a:lnL>
                    <a:lnR>
                      <a:noFill/>
                    </a:lnR>
                    <a:lnT w="12700" cap="flat" cmpd="sng" algn="ctr">
                      <a:solidFill>
                        <a:srgbClr val="D9D9D9"/>
                      </a:solidFill>
                      <a:prstDash val="solid"/>
                      <a:round/>
                      <a:headEnd type="none" w="med" len="med"/>
                      <a:tailEnd type="none" w="med" len="med"/>
                    </a:lnT>
                    <a:lnB w="1905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3265643132"/>
                  </a:ext>
                </a:extLst>
              </a:tr>
            </a:tbl>
          </a:graphicData>
        </a:graphic>
      </p:graphicFrame>
    </p:spTree>
    <p:extLst>
      <p:ext uri="{BB962C8B-B14F-4D97-AF65-F5344CB8AC3E}">
        <p14:creationId xmlns:p14="http://schemas.microsoft.com/office/powerpoint/2010/main" val="222808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72CCACC-0D70-3CAE-92FF-09D2A6307DAF}"/>
              </a:ext>
            </a:extLst>
          </p:cNvPr>
          <p:cNvSpPr>
            <a:spLocks noGrp="1"/>
          </p:cNvSpPr>
          <p:nvPr>
            <p:ph type="title"/>
          </p:nvPr>
        </p:nvSpPr>
        <p:spPr/>
        <p:txBody>
          <a:bodyPr/>
          <a:lstStyle/>
          <a:p>
            <a:r>
              <a:rPr lang="nb-NO" dirty="0" err="1"/>
              <a:t>Treatments</a:t>
            </a:r>
            <a:endParaRPr lang="nb-NO" dirty="0"/>
          </a:p>
        </p:txBody>
      </p:sp>
      <p:sp>
        <p:nvSpPr>
          <p:cNvPr id="6" name="Plassholder for innhold 5">
            <a:extLst>
              <a:ext uri="{FF2B5EF4-FFF2-40B4-BE49-F238E27FC236}">
                <a16:creationId xmlns:a16="http://schemas.microsoft.com/office/drawing/2014/main" id="{B88629BE-A5AF-47BD-E3DC-E8303A613725}"/>
              </a:ext>
            </a:extLst>
          </p:cNvPr>
          <p:cNvSpPr>
            <a:spLocks noGrp="1"/>
          </p:cNvSpPr>
          <p:nvPr>
            <p:ph idx="1"/>
          </p:nvPr>
        </p:nvSpPr>
        <p:spPr/>
        <p:txBody>
          <a:bodyPr>
            <a:normAutofit fontScale="92500" lnSpcReduction="20000"/>
          </a:bodyPr>
          <a:lstStyle/>
          <a:p>
            <a:r>
              <a:rPr lang="nb-NO" dirty="0" err="1"/>
              <a:t>Algae</a:t>
            </a:r>
            <a:r>
              <a:rPr lang="nb-NO" dirty="0"/>
              <a:t> fiber «</a:t>
            </a:r>
            <a:r>
              <a:rPr lang="nb-NO" dirty="0" err="1"/>
              <a:t>low</a:t>
            </a:r>
            <a:r>
              <a:rPr lang="nb-NO" dirty="0"/>
              <a:t>-N» + </a:t>
            </a:r>
            <a:r>
              <a:rPr lang="nb-NO" dirty="0" err="1"/>
              <a:t>fish</a:t>
            </a:r>
            <a:r>
              <a:rPr lang="nb-NO" dirty="0"/>
              <a:t> </a:t>
            </a:r>
            <a:r>
              <a:rPr lang="nb-NO" dirty="0" err="1"/>
              <a:t>meal</a:t>
            </a:r>
            <a:endParaRPr lang="nb-NO" dirty="0"/>
          </a:p>
          <a:p>
            <a:r>
              <a:rPr lang="nb-NO" dirty="0" err="1"/>
              <a:t>Algae</a:t>
            </a:r>
            <a:r>
              <a:rPr lang="nb-NO" dirty="0"/>
              <a:t> fiber «</a:t>
            </a:r>
            <a:r>
              <a:rPr lang="nb-NO" dirty="0" err="1"/>
              <a:t>low</a:t>
            </a:r>
            <a:r>
              <a:rPr lang="nb-NO" dirty="0"/>
              <a:t>-N» + </a:t>
            </a:r>
            <a:r>
              <a:rPr lang="nb-NO" dirty="0" err="1"/>
              <a:t>fish</a:t>
            </a:r>
            <a:r>
              <a:rPr lang="nb-NO" dirty="0"/>
              <a:t> bone</a:t>
            </a:r>
          </a:p>
          <a:p>
            <a:r>
              <a:rPr lang="nb-NO" dirty="0" err="1"/>
              <a:t>Algae</a:t>
            </a:r>
            <a:r>
              <a:rPr lang="nb-NO" dirty="0"/>
              <a:t> fiber «</a:t>
            </a:r>
            <a:r>
              <a:rPr lang="nb-NO" dirty="0" err="1"/>
              <a:t>low</a:t>
            </a:r>
            <a:r>
              <a:rPr lang="nb-NO" dirty="0"/>
              <a:t>-N» + </a:t>
            </a:r>
            <a:r>
              <a:rPr lang="nb-NO" dirty="0" err="1"/>
              <a:t>mussel</a:t>
            </a:r>
            <a:endParaRPr lang="nb-NO" dirty="0"/>
          </a:p>
          <a:p>
            <a:r>
              <a:rPr lang="nb-NO" dirty="0" err="1"/>
              <a:t>Algae</a:t>
            </a:r>
            <a:r>
              <a:rPr lang="nb-NO" dirty="0"/>
              <a:t> fiber «</a:t>
            </a:r>
            <a:r>
              <a:rPr lang="nb-NO" dirty="0" err="1"/>
              <a:t>low</a:t>
            </a:r>
            <a:r>
              <a:rPr lang="nb-NO" dirty="0"/>
              <a:t>-N» + </a:t>
            </a:r>
            <a:r>
              <a:rPr lang="nb-NO" dirty="0" err="1"/>
              <a:t>algae</a:t>
            </a:r>
            <a:r>
              <a:rPr lang="nb-NO" dirty="0"/>
              <a:t> fiber «</a:t>
            </a:r>
            <a:r>
              <a:rPr lang="nb-NO" dirty="0" err="1"/>
              <a:t>high</a:t>
            </a:r>
            <a:r>
              <a:rPr lang="nb-NO" dirty="0"/>
              <a:t>-N»</a:t>
            </a:r>
          </a:p>
          <a:p>
            <a:r>
              <a:rPr lang="nb-NO" dirty="0" err="1"/>
              <a:t>Algae</a:t>
            </a:r>
            <a:r>
              <a:rPr lang="nb-NO" dirty="0"/>
              <a:t> fiber «</a:t>
            </a:r>
            <a:r>
              <a:rPr lang="nb-NO" dirty="0" err="1"/>
              <a:t>low</a:t>
            </a:r>
            <a:r>
              <a:rPr lang="nb-NO" dirty="0"/>
              <a:t>-N» + </a:t>
            </a:r>
            <a:r>
              <a:rPr lang="nb-NO" dirty="0" err="1"/>
              <a:t>algae</a:t>
            </a:r>
            <a:r>
              <a:rPr lang="nb-NO" dirty="0"/>
              <a:t> fiber «</a:t>
            </a:r>
            <a:r>
              <a:rPr lang="nb-NO" dirty="0" err="1"/>
              <a:t>high</a:t>
            </a:r>
            <a:r>
              <a:rPr lang="nb-NO" dirty="0"/>
              <a:t>-N» + </a:t>
            </a:r>
            <a:r>
              <a:rPr lang="nb-NO" dirty="0" err="1"/>
              <a:t>fish</a:t>
            </a:r>
            <a:r>
              <a:rPr lang="nb-NO" dirty="0"/>
              <a:t> </a:t>
            </a:r>
            <a:r>
              <a:rPr lang="nb-NO" dirty="0" err="1"/>
              <a:t>meal</a:t>
            </a:r>
            <a:endParaRPr lang="nb-NO" dirty="0"/>
          </a:p>
          <a:p>
            <a:r>
              <a:rPr lang="nb-NO" dirty="0" err="1"/>
              <a:t>Algae</a:t>
            </a:r>
            <a:r>
              <a:rPr lang="nb-NO" dirty="0"/>
              <a:t> fiber «</a:t>
            </a:r>
            <a:r>
              <a:rPr lang="nb-NO" dirty="0" err="1"/>
              <a:t>low</a:t>
            </a:r>
            <a:r>
              <a:rPr lang="nb-NO" dirty="0"/>
              <a:t>-N» + </a:t>
            </a:r>
            <a:r>
              <a:rPr lang="nb-NO" dirty="0" err="1"/>
              <a:t>algae</a:t>
            </a:r>
            <a:r>
              <a:rPr lang="nb-NO" dirty="0"/>
              <a:t> fiber «</a:t>
            </a:r>
            <a:r>
              <a:rPr lang="nb-NO" dirty="0" err="1"/>
              <a:t>high</a:t>
            </a:r>
            <a:r>
              <a:rPr lang="nb-NO" dirty="0"/>
              <a:t>-N» + </a:t>
            </a:r>
            <a:r>
              <a:rPr lang="nb-NO" dirty="0" err="1"/>
              <a:t>fish</a:t>
            </a:r>
            <a:r>
              <a:rPr lang="nb-NO" dirty="0"/>
              <a:t> bone</a:t>
            </a:r>
          </a:p>
          <a:p>
            <a:r>
              <a:rPr lang="nb-NO" dirty="0" err="1"/>
              <a:t>Algae</a:t>
            </a:r>
            <a:r>
              <a:rPr lang="nb-NO" dirty="0"/>
              <a:t> fiber «</a:t>
            </a:r>
            <a:r>
              <a:rPr lang="nb-NO" dirty="0" err="1"/>
              <a:t>low</a:t>
            </a:r>
            <a:r>
              <a:rPr lang="nb-NO" dirty="0"/>
              <a:t>-N» + </a:t>
            </a:r>
            <a:r>
              <a:rPr lang="nb-NO" dirty="0" err="1"/>
              <a:t>algae</a:t>
            </a:r>
            <a:r>
              <a:rPr lang="nb-NO" dirty="0"/>
              <a:t> fiber «</a:t>
            </a:r>
            <a:r>
              <a:rPr lang="nb-NO" dirty="0" err="1"/>
              <a:t>high</a:t>
            </a:r>
            <a:r>
              <a:rPr lang="nb-NO" dirty="0"/>
              <a:t>-N» + </a:t>
            </a:r>
            <a:r>
              <a:rPr lang="nb-NO" dirty="0" err="1"/>
              <a:t>mussel</a:t>
            </a:r>
            <a:endParaRPr lang="nb-NO" dirty="0"/>
          </a:p>
          <a:p>
            <a:r>
              <a:rPr lang="nb-NO" dirty="0" err="1"/>
              <a:t>Ground</a:t>
            </a:r>
            <a:r>
              <a:rPr lang="nb-NO" dirty="0"/>
              <a:t> </a:t>
            </a:r>
            <a:r>
              <a:rPr lang="nb-NO" dirty="0" err="1"/>
              <a:t>seaweed</a:t>
            </a:r>
            <a:r>
              <a:rPr lang="nb-NO" dirty="0"/>
              <a:t> + </a:t>
            </a:r>
            <a:r>
              <a:rPr lang="nb-NO" dirty="0" err="1"/>
              <a:t>fish</a:t>
            </a:r>
            <a:r>
              <a:rPr lang="nb-NO" dirty="0"/>
              <a:t> </a:t>
            </a:r>
            <a:r>
              <a:rPr lang="nb-NO" dirty="0" err="1"/>
              <a:t>meal</a:t>
            </a:r>
            <a:endParaRPr lang="nb-NO" dirty="0"/>
          </a:p>
          <a:p>
            <a:r>
              <a:rPr lang="nb-NO" dirty="0" err="1"/>
              <a:t>Ground</a:t>
            </a:r>
            <a:r>
              <a:rPr lang="nb-NO" dirty="0"/>
              <a:t> </a:t>
            </a:r>
            <a:r>
              <a:rPr lang="nb-NO" dirty="0" err="1"/>
              <a:t>seaweed</a:t>
            </a:r>
            <a:r>
              <a:rPr lang="nb-NO" dirty="0"/>
              <a:t> + </a:t>
            </a:r>
            <a:r>
              <a:rPr lang="nb-NO" dirty="0" err="1"/>
              <a:t>fish</a:t>
            </a:r>
            <a:r>
              <a:rPr lang="nb-NO" dirty="0"/>
              <a:t> bone</a:t>
            </a:r>
          </a:p>
          <a:p>
            <a:r>
              <a:rPr lang="nb-NO" dirty="0" err="1"/>
              <a:t>Ground</a:t>
            </a:r>
            <a:r>
              <a:rPr lang="nb-NO" dirty="0"/>
              <a:t> </a:t>
            </a:r>
            <a:r>
              <a:rPr lang="nb-NO" dirty="0" err="1"/>
              <a:t>seaweed</a:t>
            </a:r>
            <a:r>
              <a:rPr lang="nb-NO" dirty="0"/>
              <a:t> + </a:t>
            </a:r>
            <a:r>
              <a:rPr lang="nb-NO" dirty="0" err="1"/>
              <a:t>mussel</a:t>
            </a:r>
            <a:endParaRPr lang="nb-NO" dirty="0"/>
          </a:p>
          <a:p>
            <a:endParaRPr lang="nb-NO" dirty="0"/>
          </a:p>
          <a:p>
            <a:endParaRPr lang="nb-NO" dirty="0"/>
          </a:p>
          <a:p>
            <a:endParaRPr lang="nb-NO" dirty="0"/>
          </a:p>
          <a:p>
            <a:endParaRPr lang="nb-NO" dirty="0"/>
          </a:p>
          <a:p>
            <a:endParaRPr lang="nb-NO" dirty="0"/>
          </a:p>
          <a:p>
            <a:endParaRPr lang="nb-NO" dirty="0"/>
          </a:p>
        </p:txBody>
      </p:sp>
    </p:spTree>
    <p:extLst>
      <p:ext uri="{BB962C8B-B14F-4D97-AF65-F5344CB8AC3E}">
        <p14:creationId xmlns:p14="http://schemas.microsoft.com/office/powerpoint/2010/main" val="3465605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49CE53-A5A5-CA9E-C074-8628180244DA}"/>
              </a:ext>
            </a:extLst>
          </p:cNvPr>
          <p:cNvSpPr>
            <a:spLocks noGrp="1"/>
          </p:cNvSpPr>
          <p:nvPr>
            <p:ph type="title"/>
          </p:nvPr>
        </p:nvSpPr>
        <p:spPr/>
        <p:txBody>
          <a:bodyPr/>
          <a:lstStyle/>
          <a:p>
            <a:r>
              <a:rPr lang="nb-NO" dirty="0" err="1"/>
              <a:t>Compost</a:t>
            </a:r>
            <a:r>
              <a:rPr lang="nb-NO" dirty="0"/>
              <a:t> «</a:t>
            </a:r>
            <a:r>
              <a:rPr lang="nb-NO" dirty="0" err="1"/>
              <a:t>recipe</a:t>
            </a:r>
            <a:r>
              <a:rPr lang="nb-NO" dirty="0"/>
              <a:t>» and </a:t>
            </a:r>
            <a:r>
              <a:rPr lang="nb-NO" dirty="0" err="1"/>
              <a:t>preparation</a:t>
            </a:r>
            <a:r>
              <a:rPr lang="nb-NO" dirty="0"/>
              <a:t> </a:t>
            </a:r>
            <a:r>
              <a:rPr lang="nb-NO" dirty="0" err="1"/>
              <a:t>of</a:t>
            </a:r>
            <a:r>
              <a:rPr lang="nb-NO" dirty="0"/>
              <a:t> materials</a:t>
            </a:r>
          </a:p>
        </p:txBody>
      </p:sp>
      <p:graphicFrame>
        <p:nvGraphicFramePr>
          <p:cNvPr id="5" name="Plassholder for innhold 4">
            <a:extLst>
              <a:ext uri="{FF2B5EF4-FFF2-40B4-BE49-F238E27FC236}">
                <a16:creationId xmlns:a16="http://schemas.microsoft.com/office/drawing/2014/main" id="{92796740-5743-958A-0516-F4BAAA662B80}"/>
              </a:ext>
            </a:extLst>
          </p:cNvPr>
          <p:cNvGraphicFramePr>
            <a:graphicFrameLocks noGrp="1"/>
          </p:cNvGraphicFramePr>
          <p:nvPr>
            <p:ph sz="half" idx="1"/>
            <p:extLst>
              <p:ext uri="{D42A27DB-BD31-4B8C-83A1-F6EECF244321}">
                <p14:modId xmlns:p14="http://schemas.microsoft.com/office/powerpoint/2010/main" val="777343291"/>
              </p:ext>
            </p:extLst>
          </p:nvPr>
        </p:nvGraphicFramePr>
        <p:xfrm>
          <a:off x="838200" y="1825625"/>
          <a:ext cx="5181595" cy="1722688"/>
        </p:xfrm>
        <a:graphic>
          <a:graphicData uri="http://schemas.openxmlformats.org/drawingml/2006/table">
            <a:tbl>
              <a:tblPr/>
              <a:tblGrid>
                <a:gridCol w="616018">
                  <a:extLst>
                    <a:ext uri="{9D8B030D-6E8A-4147-A177-3AD203B41FA5}">
                      <a16:colId xmlns:a16="http://schemas.microsoft.com/office/drawing/2014/main" val="2419804266"/>
                    </a:ext>
                  </a:extLst>
                </a:gridCol>
                <a:gridCol w="663016">
                  <a:extLst>
                    <a:ext uri="{9D8B030D-6E8A-4147-A177-3AD203B41FA5}">
                      <a16:colId xmlns:a16="http://schemas.microsoft.com/office/drawing/2014/main" val="3239537557"/>
                    </a:ext>
                  </a:extLst>
                </a:gridCol>
                <a:gridCol w="478379">
                  <a:extLst>
                    <a:ext uri="{9D8B030D-6E8A-4147-A177-3AD203B41FA5}">
                      <a16:colId xmlns:a16="http://schemas.microsoft.com/office/drawing/2014/main" val="1395831384"/>
                    </a:ext>
                  </a:extLst>
                </a:gridCol>
                <a:gridCol w="570697">
                  <a:extLst>
                    <a:ext uri="{9D8B030D-6E8A-4147-A177-3AD203B41FA5}">
                      <a16:colId xmlns:a16="http://schemas.microsoft.com/office/drawing/2014/main" val="1683397948"/>
                    </a:ext>
                  </a:extLst>
                </a:gridCol>
                <a:gridCol w="570697">
                  <a:extLst>
                    <a:ext uri="{9D8B030D-6E8A-4147-A177-3AD203B41FA5}">
                      <a16:colId xmlns:a16="http://schemas.microsoft.com/office/drawing/2014/main" val="2256330648"/>
                    </a:ext>
                  </a:extLst>
                </a:gridCol>
                <a:gridCol w="570697">
                  <a:extLst>
                    <a:ext uri="{9D8B030D-6E8A-4147-A177-3AD203B41FA5}">
                      <a16:colId xmlns:a16="http://schemas.microsoft.com/office/drawing/2014/main" val="3128651778"/>
                    </a:ext>
                  </a:extLst>
                </a:gridCol>
                <a:gridCol w="570697">
                  <a:extLst>
                    <a:ext uri="{9D8B030D-6E8A-4147-A177-3AD203B41FA5}">
                      <a16:colId xmlns:a16="http://schemas.microsoft.com/office/drawing/2014/main" val="1391608737"/>
                    </a:ext>
                  </a:extLst>
                </a:gridCol>
                <a:gridCol w="570697">
                  <a:extLst>
                    <a:ext uri="{9D8B030D-6E8A-4147-A177-3AD203B41FA5}">
                      <a16:colId xmlns:a16="http://schemas.microsoft.com/office/drawing/2014/main" val="564061770"/>
                    </a:ext>
                  </a:extLst>
                </a:gridCol>
                <a:gridCol w="570697">
                  <a:extLst>
                    <a:ext uri="{9D8B030D-6E8A-4147-A177-3AD203B41FA5}">
                      <a16:colId xmlns:a16="http://schemas.microsoft.com/office/drawing/2014/main" val="3486971117"/>
                    </a:ext>
                  </a:extLst>
                </a:gridCol>
              </a:tblGrid>
              <a:tr h="345440">
                <a:tc>
                  <a:txBody>
                    <a:bodyPr/>
                    <a:lstStyle/>
                    <a:p>
                      <a:pPr algn="l" fontAlgn="b"/>
                      <a:r>
                        <a:rPr lang="nb-NO" sz="800" b="1" i="0" u="none" strike="noStrike">
                          <a:solidFill>
                            <a:srgbClr val="000000"/>
                          </a:solidFill>
                          <a:effectLst/>
                          <a:latin typeface="Arial" panose="020B0604020202020204" pitchFamily="34" charset="0"/>
                        </a:rPr>
                        <a:t>Feedstock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dirty="0">
                          <a:solidFill>
                            <a:srgbClr val="000000"/>
                          </a:solidFill>
                          <a:effectLst/>
                          <a:latin typeface="Arial" panose="020B0604020202020204" pitchFamily="34" charset="0"/>
                        </a:rPr>
                        <a:t>Water </a:t>
                      </a:r>
                      <a:r>
                        <a:rPr lang="nb-NO" sz="800" b="1" i="0" u="none" strike="noStrike" dirty="0" err="1">
                          <a:solidFill>
                            <a:srgbClr val="000000"/>
                          </a:solidFill>
                          <a:effectLst/>
                          <a:latin typeface="Arial" panose="020B0604020202020204" pitchFamily="34" charset="0"/>
                        </a:rPr>
                        <a:t>content</a:t>
                      </a:r>
                      <a:endParaRPr lang="nb-NO" sz="800" b="1"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Vekt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C:N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cm3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nb-NO" sz="800" b="1" i="0" u="none" strike="noStrike" dirty="0">
                          <a:solidFill>
                            <a:srgbClr val="FF0000"/>
                          </a:solidFill>
                          <a:effectLst/>
                          <a:latin typeface="Arial" panose="020B0604020202020204" pitchFamily="34" charset="0"/>
                        </a:rPr>
                        <a:t>Per m3 </a:t>
                      </a:r>
                      <a:r>
                        <a:rPr lang="nb-NO" sz="800" b="1" i="0" u="none" strike="noStrike" dirty="0" err="1">
                          <a:solidFill>
                            <a:srgbClr val="FF0000"/>
                          </a:solidFill>
                          <a:effectLst/>
                          <a:latin typeface="Arial" panose="020B0604020202020204" pitchFamily="34" charset="0"/>
                        </a:rPr>
                        <a:t>main</a:t>
                      </a:r>
                      <a:r>
                        <a:rPr lang="nb-NO" sz="800" b="1" i="0" u="none" strike="noStrike" dirty="0">
                          <a:solidFill>
                            <a:srgbClr val="FF0000"/>
                          </a:solidFill>
                          <a:effectLst/>
                          <a:latin typeface="Arial" panose="020B0604020202020204" pitchFamily="34" charset="0"/>
                        </a:rPr>
                        <a:t> </a:t>
                      </a:r>
                      <a:r>
                        <a:rPr lang="nb-NO" sz="800" b="1" i="0" u="none" strike="noStrike" dirty="0" err="1">
                          <a:solidFill>
                            <a:srgbClr val="FF0000"/>
                          </a:solidFill>
                          <a:effectLst/>
                          <a:latin typeface="Arial" panose="020B0604020202020204" pitchFamily="34" charset="0"/>
                        </a:rPr>
                        <a:t>substrate</a:t>
                      </a:r>
                      <a:endParaRPr lang="nb-NO" sz="800" b="1" i="0" u="none" strike="noStrike" dirty="0">
                        <a:solidFill>
                          <a:srgbClr val="FF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838189648"/>
                  </a:ext>
                </a:extLst>
              </a:tr>
              <a:tr h="139136">
                <a:tc>
                  <a:txBody>
                    <a:bodyPr/>
                    <a:lstStyle/>
                    <a:p>
                      <a:pPr algn="l" fontAlgn="b"/>
                      <a:r>
                        <a:rPr lang="nb-NO" sz="800" b="0" i="0" u="none" strike="noStrike" dirty="0">
                          <a:solidFill>
                            <a:srgbClr val="000000"/>
                          </a:solidFill>
                          <a:effectLst/>
                          <a:latin typeface="Calibri" panose="020F0502020204030204" pitchFamily="34" charset="0"/>
                        </a:rPr>
                        <a:t>AFL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dirty="0">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33,2</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0,45</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2 000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805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1" i="0" u="none" strike="noStrike">
                          <a:solidFill>
                            <a:srgbClr val="000000"/>
                          </a:solidFill>
                          <a:effectLst/>
                          <a:latin typeface="Arial" panose="020B0604020202020204" pitchFamily="34" charset="0"/>
                        </a:rPr>
                        <a:t>2,48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nb-NO" sz="800" b="1" i="0" u="none" strike="noStrike">
                          <a:solidFill>
                            <a:srgbClr val="FF0000"/>
                          </a:solidFill>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69551884"/>
                  </a:ext>
                </a:extLst>
              </a:tr>
              <a:tr h="139136">
                <a:tc>
                  <a:txBody>
                    <a:bodyPr/>
                    <a:lstStyle/>
                    <a:p>
                      <a:pPr algn="l" fontAlgn="b"/>
                      <a:r>
                        <a:rPr lang="nb-NO" sz="800" b="0" i="0" u="none" strike="noStrike">
                          <a:solidFill>
                            <a:srgbClr val="000000"/>
                          </a:solidFill>
                          <a:effectLst/>
                          <a:latin typeface="Calibri" panose="020F0502020204030204" pitchFamily="34" charset="0"/>
                        </a:rPr>
                        <a:t>FM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36,1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805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1" i="0" u="none" strike="noStrike">
                          <a:solidFill>
                            <a:srgbClr val="000000"/>
                          </a:solidFill>
                          <a:effectLst/>
                          <a:latin typeface="Arial" panose="020B0604020202020204" pitchFamily="34" charset="0"/>
                        </a:rPr>
                        <a:t>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nb-NO" sz="800" b="1" i="0" u="none" strike="noStrike">
                          <a:solidFill>
                            <a:srgbClr val="FF0000"/>
                          </a:solidFill>
                          <a:effectLst/>
                          <a:latin typeface="Arial" panose="020B060402020202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562400061"/>
                  </a:ext>
                </a:extLst>
              </a:tr>
              <a:tr h="139136">
                <a:tc>
                  <a:txBody>
                    <a:bodyPr/>
                    <a:lstStyle/>
                    <a:p>
                      <a:pPr algn="l" fontAlgn="b"/>
                      <a:r>
                        <a:rPr lang="nb-NO" sz="800" b="0" i="0" u="none" strike="noStrike">
                          <a:solidFill>
                            <a:srgbClr val="000000"/>
                          </a:solidFill>
                          <a:effectLst/>
                          <a:latin typeface="Arial" panose="020B0604020202020204" pitchFamily="34" charset="0"/>
                        </a:rPr>
                        <a:t>Leca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0,0</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1" i="0" u="none" strike="noStrike">
                          <a:solidFill>
                            <a:srgbClr val="000000"/>
                          </a:solidFill>
                          <a:effectLst/>
                          <a:latin typeface="Arial" panose="020B0604020202020204" pitchFamily="34" charset="0"/>
                        </a:rPr>
                        <a:t>1,98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nb-NO" sz="800" b="1" i="0" u="none" strike="noStrike">
                          <a:solidFill>
                            <a:srgbClr val="FF0000"/>
                          </a:solidFill>
                          <a:effectLst/>
                          <a:latin typeface="Arial" panose="020B0604020202020204" pitchFamily="34" charset="0"/>
                        </a:rPr>
                        <a:t>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923334185"/>
                  </a:ext>
                </a:extLst>
              </a:tr>
              <a:tr h="139136">
                <a:tc>
                  <a:txBody>
                    <a:bodyPr/>
                    <a:lstStyle/>
                    <a:p>
                      <a:pPr algn="l" fontAlgn="b"/>
                      <a:r>
                        <a:rPr lang="nb-NO" sz="800" b="0" i="0" u="none" strike="noStrike">
                          <a:solidFill>
                            <a:srgbClr val="000000"/>
                          </a:solidFill>
                          <a:effectLst/>
                          <a:latin typeface="Calibri" panose="020F0502020204030204" pitchFamily="34" charset="0"/>
                        </a:rPr>
                        <a:t>Water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3 268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1" i="0" u="none" strike="noStrike">
                          <a:solidFill>
                            <a:srgbClr val="000000"/>
                          </a:solidFill>
                          <a:effectLst/>
                          <a:latin typeface="Arial" panose="020B0604020202020204" pitchFamily="34" charset="0"/>
                        </a:rPr>
                        <a:t>3,27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r" fontAlgn="b"/>
                      <a:r>
                        <a:rPr lang="nb-NO" sz="800" b="1" i="0" u="none" strike="noStrike">
                          <a:solidFill>
                            <a:srgbClr val="FF0000"/>
                          </a:solidFill>
                          <a:effectLst/>
                          <a:latin typeface="Arial" panose="020B0604020202020204" pitchFamily="34" charset="0"/>
                        </a:rPr>
                        <a:t>1,32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755250951"/>
                  </a:ext>
                </a:extLst>
              </a:tr>
              <a:tr h="139136">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nb-NO" sz="800" b="1"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21969139"/>
                  </a:ext>
                </a:extLst>
              </a:tr>
              <a:tr h="139136">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l" fontAlgn="b"/>
                      <a:r>
                        <a:rPr lang="nb-NO" sz="800" b="1" i="0" u="none" strike="noStrike">
                          <a:solidFill>
                            <a:srgbClr val="FF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49959993"/>
                  </a:ext>
                </a:extLst>
              </a:tr>
              <a:tr h="139136">
                <a:tc>
                  <a:txBody>
                    <a:bodyPr/>
                    <a:lstStyle/>
                    <a:p>
                      <a:pPr algn="l" fontAlgn="b"/>
                      <a:r>
                        <a:rPr lang="nb-NO" sz="800" b="1" i="0" u="none" strike="noStrike">
                          <a:solidFill>
                            <a:srgbClr val="000000"/>
                          </a:solidFill>
                          <a:effectLst/>
                          <a:latin typeface="Arial" panose="020B0604020202020204" pitchFamily="34" charset="0"/>
                        </a:rPr>
                        <a:t>C:N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nb-NO" sz="800" b="1" i="0" u="none" strike="noStrike">
                          <a:solidFill>
                            <a:srgbClr val="000000"/>
                          </a:solidFill>
                          <a:effectLst/>
                          <a:latin typeface="Arial" panose="020B0604020202020204" pitchFamily="34" charset="0"/>
                        </a:rPr>
                        <a:t>25,03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25-40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8838821"/>
                  </a:ext>
                </a:extLst>
              </a:tr>
              <a:tr h="230293">
                <a:tc>
                  <a:txBody>
                    <a:bodyPr/>
                    <a:lstStyle/>
                    <a:p>
                      <a:pPr algn="l" fontAlgn="b"/>
                      <a:r>
                        <a:rPr lang="nb-NO" sz="800" b="1" i="0" u="none" strike="noStrike" dirty="0">
                          <a:solidFill>
                            <a:srgbClr val="000000"/>
                          </a:solidFill>
                          <a:effectLst/>
                          <a:latin typeface="Arial" panose="020B0604020202020204" pitchFamily="34" charset="0"/>
                        </a:rPr>
                        <a:t>Water </a:t>
                      </a:r>
                      <a:r>
                        <a:rPr lang="nb-NO" sz="800" b="1" i="0" u="none" strike="noStrike" dirty="0" err="1">
                          <a:solidFill>
                            <a:srgbClr val="000000"/>
                          </a:solidFill>
                          <a:effectLst/>
                          <a:latin typeface="Arial" panose="020B0604020202020204" pitchFamily="34" charset="0"/>
                        </a:rPr>
                        <a:t>content</a:t>
                      </a:r>
                      <a:endParaRPr lang="nb-NO" sz="800" b="1" i="0" u="none" strike="noStrike" dirty="0">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nb-NO" sz="800" b="1" i="0" u="none" strike="noStrike" dirty="0">
                          <a:solidFill>
                            <a:srgbClr val="000000"/>
                          </a:solidFill>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50-60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6 017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b-NO" sz="800" b="0" i="0" u="none" strike="noStrike">
                          <a:solidFill>
                            <a:srgbClr val="000000"/>
                          </a:solidFill>
                          <a:effectLst/>
                          <a:latin typeface="Calibri" panose="020F0502020204030204" pitchFamily="34" charset="0"/>
                        </a:rPr>
                        <a:t>7,97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b-NO" sz="8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793201"/>
                  </a:ext>
                </a:extLst>
              </a:tr>
              <a:tr h="139136">
                <a:tc>
                  <a:txBody>
                    <a:bodyPr/>
                    <a:lstStyle/>
                    <a:p>
                      <a:pPr algn="l" fontAlgn="b"/>
                      <a:r>
                        <a:rPr lang="nb-NO" sz="800" b="1" i="0" u="none" strike="noStrike">
                          <a:solidFill>
                            <a:srgbClr val="000000"/>
                          </a:solidFill>
                          <a:effectLst/>
                          <a:latin typeface="Arial" panose="020B0604020202020204" pitchFamily="34" charset="0"/>
                        </a:rPr>
                        <a: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nb-NO" sz="800" b="1" i="0" u="none" strike="noStrike">
                          <a:solidFill>
                            <a:srgbClr val="000000"/>
                          </a:solidFill>
                          <a:effectLst/>
                          <a:latin typeface="Arial" panose="020B0604020202020204" pitchFamily="34" charset="0"/>
                        </a:rPr>
                        <a:t>755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800" b="0" i="0" u="none" strike="noStrike">
                          <a:solidFill>
                            <a:srgbClr val="000000"/>
                          </a:solidFill>
                          <a:effectLst/>
                          <a:latin typeface="Calibri" panose="020F0502020204030204" pitchFamily="34" charset="0"/>
                        </a:rPr>
                        <a:t>400-600</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92D050"/>
                    </a:solidFill>
                  </a:tcPr>
                </a:tc>
                <a:tc>
                  <a:txBody>
                    <a:bodyPr/>
                    <a:lstStyle/>
                    <a:p>
                      <a:pPr algn="l" fontAlgn="b"/>
                      <a:endParaRPr lang="nb-NO" sz="8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8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b-NO" sz="800" b="0" i="0" u="none" strike="noStrike" dirty="0">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13213758"/>
                  </a:ext>
                </a:extLst>
              </a:tr>
            </a:tbl>
          </a:graphicData>
        </a:graphic>
      </p:graphicFrame>
      <p:sp>
        <p:nvSpPr>
          <p:cNvPr id="4" name="Plassholder for innhold 3">
            <a:extLst>
              <a:ext uri="{FF2B5EF4-FFF2-40B4-BE49-F238E27FC236}">
                <a16:creationId xmlns:a16="http://schemas.microsoft.com/office/drawing/2014/main" id="{A1BA0B07-F7BC-EABE-C809-074EB75CE6C0}"/>
              </a:ext>
            </a:extLst>
          </p:cNvPr>
          <p:cNvSpPr>
            <a:spLocks noGrp="1"/>
          </p:cNvSpPr>
          <p:nvPr>
            <p:ph sz="half" idx="2"/>
          </p:nvPr>
        </p:nvSpPr>
        <p:spPr/>
        <p:txBody>
          <a:bodyPr/>
          <a:lstStyle/>
          <a:p>
            <a:r>
              <a:rPr lang="nb-NO" dirty="0"/>
              <a:t>All materials </a:t>
            </a:r>
            <a:r>
              <a:rPr lang="nb-NO" dirty="0" err="1"/>
              <a:t>dried</a:t>
            </a:r>
            <a:endParaRPr lang="nb-NO" dirty="0"/>
          </a:p>
          <a:p>
            <a:r>
              <a:rPr lang="nb-NO" dirty="0" err="1"/>
              <a:t>Algae</a:t>
            </a:r>
            <a:r>
              <a:rPr lang="nb-NO" dirty="0"/>
              <a:t> fiber, </a:t>
            </a:r>
            <a:r>
              <a:rPr lang="nb-NO" dirty="0" err="1"/>
              <a:t>hydrolyzed</a:t>
            </a:r>
            <a:r>
              <a:rPr lang="nb-NO" dirty="0"/>
              <a:t> </a:t>
            </a:r>
            <a:r>
              <a:rPr lang="nb-NO" dirty="0" err="1"/>
              <a:t>fish</a:t>
            </a:r>
            <a:r>
              <a:rPr lang="nb-NO" dirty="0"/>
              <a:t> bone, and </a:t>
            </a:r>
            <a:r>
              <a:rPr lang="nb-NO" dirty="0" err="1"/>
              <a:t>mussels</a:t>
            </a:r>
            <a:r>
              <a:rPr lang="nb-NO" dirty="0"/>
              <a:t> </a:t>
            </a:r>
            <a:r>
              <a:rPr lang="nb-NO" dirty="0" err="1"/>
              <a:t>ground</a:t>
            </a:r>
            <a:r>
              <a:rPr lang="nb-NO" dirty="0"/>
              <a:t> in a hammer </a:t>
            </a:r>
            <a:r>
              <a:rPr lang="nb-NO" dirty="0" err="1"/>
              <a:t>mill</a:t>
            </a:r>
            <a:endParaRPr lang="nb-NO" dirty="0"/>
          </a:p>
          <a:p>
            <a:r>
              <a:rPr lang="nb-NO" dirty="0"/>
              <a:t>Fish </a:t>
            </a:r>
            <a:r>
              <a:rPr lang="nb-NO" dirty="0" err="1"/>
              <a:t>meal</a:t>
            </a:r>
            <a:r>
              <a:rPr lang="nb-NO" dirty="0"/>
              <a:t> </a:t>
            </a:r>
            <a:r>
              <a:rPr lang="nb-NO" dirty="0" err="1"/>
              <a:t>sieved</a:t>
            </a:r>
            <a:r>
              <a:rPr lang="nb-NO" dirty="0"/>
              <a:t> to &lt;2 mm</a:t>
            </a:r>
          </a:p>
          <a:p>
            <a:r>
              <a:rPr lang="nb-NO" dirty="0"/>
              <a:t>Leca </a:t>
            </a:r>
            <a:r>
              <a:rPr lang="nb-NO" dirty="0" err="1"/>
              <a:t>sieved</a:t>
            </a:r>
            <a:r>
              <a:rPr lang="nb-NO" dirty="0"/>
              <a:t> to &gt;4 mm</a:t>
            </a:r>
          </a:p>
          <a:p>
            <a:r>
              <a:rPr lang="nb-NO" dirty="0"/>
              <a:t>Mixed </a:t>
            </a:r>
            <a:r>
              <a:rPr lang="nb-NO" dirty="0" err="1"/>
              <a:t>dried</a:t>
            </a:r>
            <a:r>
              <a:rPr lang="nb-NO" dirty="0"/>
              <a:t> materials first, </a:t>
            </a:r>
            <a:r>
              <a:rPr lang="nb-NO" dirty="0" err="1"/>
              <a:t>then</a:t>
            </a:r>
            <a:r>
              <a:rPr lang="nb-NO" dirty="0"/>
              <a:t> </a:t>
            </a:r>
            <a:r>
              <a:rPr lang="nb-NO" dirty="0" err="1"/>
              <a:t>added</a:t>
            </a:r>
            <a:r>
              <a:rPr lang="nb-NO" dirty="0"/>
              <a:t> water, </a:t>
            </a:r>
            <a:r>
              <a:rPr lang="nb-NO" dirty="0" err="1"/>
              <a:t>then</a:t>
            </a:r>
            <a:r>
              <a:rPr lang="nb-NO" dirty="0"/>
              <a:t> </a:t>
            </a:r>
            <a:r>
              <a:rPr lang="nb-NO" dirty="0" err="1"/>
              <a:t>finally</a:t>
            </a:r>
            <a:r>
              <a:rPr lang="nb-NO" dirty="0"/>
              <a:t> Leca</a:t>
            </a:r>
          </a:p>
        </p:txBody>
      </p:sp>
      <p:sp>
        <p:nvSpPr>
          <p:cNvPr id="6" name="Plassholder for innhold 3">
            <a:extLst>
              <a:ext uri="{FF2B5EF4-FFF2-40B4-BE49-F238E27FC236}">
                <a16:creationId xmlns:a16="http://schemas.microsoft.com/office/drawing/2014/main" id="{95BAEA31-3E4E-DC85-91C3-0B07D1278F03}"/>
              </a:ext>
            </a:extLst>
          </p:cNvPr>
          <p:cNvSpPr txBox="1">
            <a:spLocks/>
          </p:cNvSpPr>
          <p:nvPr/>
        </p:nvSpPr>
        <p:spPr>
          <a:xfrm>
            <a:off x="792483" y="3670530"/>
            <a:ext cx="5227318" cy="31061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a:t>Goal </a:t>
            </a:r>
            <a:r>
              <a:rPr lang="nb-NO" dirty="0" err="1"/>
              <a:t>was</a:t>
            </a:r>
            <a:r>
              <a:rPr lang="nb-NO" dirty="0"/>
              <a:t> </a:t>
            </a:r>
            <a:r>
              <a:rPr lang="nb-NO" dirty="0" err="1"/>
              <a:t>the</a:t>
            </a:r>
            <a:r>
              <a:rPr lang="nb-NO" dirty="0"/>
              <a:t> same C:N-ratio (25), water </a:t>
            </a:r>
            <a:r>
              <a:rPr lang="nb-NO" dirty="0" err="1"/>
              <a:t>content</a:t>
            </a:r>
            <a:r>
              <a:rPr lang="nb-NO" dirty="0"/>
              <a:t> (60%), and bulk </a:t>
            </a:r>
            <a:r>
              <a:rPr lang="nb-NO" dirty="0" err="1"/>
              <a:t>density</a:t>
            </a:r>
            <a:r>
              <a:rPr lang="nb-NO" dirty="0"/>
              <a:t> for all </a:t>
            </a:r>
            <a:r>
              <a:rPr lang="nb-NO" dirty="0" err="1"/>
              <a:t>treatments</a:t>
            </a:r>
            <a:r>
              <a:rPr lang="nb-NO" dirty="0"/>
              <a:t> (in </a:t>
            </a:r>
            <a:r>
              <a:rPr lang="nb-NO" dirty="0" err="1"/>
              <a:t>theory</a:t>
            </a:r>
            <a:r>
              <a:rPr lang="nb-NO" dirty="0"/>
              <a:t>…)</a:t>
            </a:r>
          </a:p>
        </p:txBody>
      </p:sp>
    </p:spTree>
    <p:extLst>
      <p:ext uri="{BB962C8B-B14F-4D97-AF65-F5344CB8AC3E}">
        <p14:creationId xmlns:p14="http://schemas.microsoft.com/office/powerpoint/2010/main" val="146938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B228F67-0C8C-9D28-70A0-7DA09AE03FE7}"/>
              </a:ext>
            </a:extLst>
          </p:cNvPr>
          <p:cNvSpPr>
            <a:spLocks noGrp="1"/>
          </p:cNvSpPr>
          <p:nvPr>
            <p:ph type="title"/>
          </p:nvPr>
        </p:nvSpPr>
        <p:spPr/>
        <p:txBody>
          <a:bodyPr/>
          <a:lstStyle/>
          <a:p>
            <a:r>
              <a:rPr lang="nb-NO" dirty="0" err="1"/>
              <a:t>Compost</a:t>
            </a:r>
            <a:r>
              <a:rPr lang="nb-NO" dirty="0"/>
              <a:t> </a:t>
            </a:r>
            <a:r>
              <a:rPr lang="nb-NO" dirty="0" err="1"/>
              <a:t>recipes</a:t>
            </a:r>
            <a:endParaRPr lang="nb-NO" dirty="0"/>
          </a:p>
        </p:txBody>
      </p:sp>
      <p:graphicFrame>
        <p:nvGraphicFramePr>
          <p:cNvPr id="7" name="Plassholder for innhold 6">
            <a:extLst>
              <a:ext uri="{FF2B5EF4-FFF2-40B4-BE49-F238E27FC236}">
                <a16:creationId xmlns:a16="http://schemas.microsoft.com/office/drawing/2014/main" id="{974E171D-AF77-1B10-BF3E-F54BF408FBA1}"/>
              </a:ext>
            </a:extLst>
          </p:cNvPr>
          <p:cNvGraphicFramePr>
            <a:graphicFrameLocks noGrp="1"/>
          </p:cNvGraphicFramePr>
          <p:nvPr>
            <p:ph idx="1"/>
            <p:extLst>
              <p:ext uri="{D42A27DB-BD31-4B8C-83A1-F6EECF244321}">
                <p14:modId xmlns:p14="http://schemas.microsoft.com/office/powerpoint/2010/main" val="378288083"/>
              </p:ext>
            </p:extLst>
          </p:nvPr>
        </p:nvGraphicFramePr>
        <p:xfrm>
          <a:off x="1252728" y="1843118"/>
          <a:ext cx="9235439" cy="3487839"/>
        </p:xfrm>
        <a:graphic>
          <a:graphicData uri="http://schemas.openxmlformats.org/drawingml/2006/table">
            <a:tbl>
              <a:tblPr firstRow="1" firstCol="1" bandRow="1"/>
              <a:tblGrid>
                <a:gridCol w="1188720">
                  <a:extLst>
                    <a:ext uri="{9D8B030D-6E8A-4147-A177-3AD203B41FA5}">
                      <a16:colId xmlns:a16="http://schemas.microsoft.com/office/drawing/2014/main" val="301660120"/>
                    </a:ext>
                  </a:extLst>
                </a:gridCol>
                <a:gridCol w="1170432">
                  <a:extLst>
                    <a:ext uri="{9D8B030D-6E8A-4147-A177-3AD203B41FA5}">
                      <a16:colId xmlns:a16="http://schemas.microsoft.com/office/drawing/2014/main" val="2562300087"/>
                    </a:ext>
                  </a:extLst>
                </a:gridCol>
                <a:gridCol w="1307592">
                  <a:extLst>
                    <a:ext uri="{9D8B030D-6E8A-4147-A177-3AD203B41FA5}">
                      <a16:colId xmlns:a16="http://schemas.microsoft.com/office/drawing/2014/main" val="132216774"/>
                    </a:ext>
                  </a:extLst>
                </a:gridCol>
                <a:gridCol w="914400">
                  <a:extLst>
                    <a:ext uri="{9D8B030D-6E8A-4147-A177-3AD203B41FA5}">
                      <a16:colId xmlns:a16="http://schemas.microsoft.com/office/drawing/2014/main" val="3905299370"/>
                    </a:ext>
                  </a:extLst>
                </a:gridCol>
                <a:gridCol w="932688">
                  <a:extLst>
                    <a:ext uri="{9D8B030D-6E8A-4147-A177-3AD203B41FA5}">
                      <a16:colId xmlns:a16="http://schemas.microsoft.com/office/drawing/2014/main" val="1060860085"/>
                    </a:ext>
                  </a:extLst>
                </a:gridCol>
                <a:gridCol w="822960">
                  <a:extLst>
                    <a:ext uri="{9D8B030D-6E8A-4147-A177-3AD203B41FA5}">
                      <a16:colId xmlns:a16="http://schemas.microsoft.com/office/drawing/2014/main" val="398744123"/>
                    </a:ext>
                  </a:extLst>
                </a:gridCol>
                <a:gridCol w="603504">
                  <a:extLst>
                    <a:ext uri="{9D8B030D-6E8A-4147-A177-3AD203B41FA5}">
                      <a16:colId xmlns:a16="http://schemas.microsoft.com/office/drawing/2014/main" val="3519715762"/>
                    </a:ext>
                  </a:extLst>
                </a:gridCol>
                <a:gridCol w="768096">
                  <a:extLst>
                    <a:ext uri="{9D8B030D-6E8A-4147-A177-3AD203B41FA5}">
                      <a16:colId xmlns:a16="http://schemas.microsoft.com/office/drawing/2014/main" val="3119870686"/>
                    </a:ext>
                  </a:extLst>
                </a:gridCol>
                <a:gridCol w="649224">
                  <a:extLst>
                    <a:ext uri="{9D8B030D-6E8A-4147-A177-3AD203B41FA5}">
                      <a16:colId xmlns:a16="http://schemas.microsoft.com/office/drawing/2014/main" val="775457210"/>
                    </a:ext>
                  </a:extLst>
                </a:gridCol>
                <a:gridCol w="877823">
                  <a:extLst>
                    <a:ext uri="{9D8B030D-6E8A-4147-A177-3AD203B41FA5}">
                      <a16:colId xmlns:a16="http://schemas.microsoft.com/office/drawing/2014/main" val="3925925027"/>
                    </a:ext>
                  </a:extLst>
                </a:gridCol>
              </a:tblGrid>
              <a:tr h="339155">
                <a:tc>
                  <a:txBody>
                    <a:bodyPr/>
                    <a:lstStyle/>
                    <a:p>
                      <a:pPr algn="just">
                        <a:lnSpc>
                          <a:spcPct val="107000"/>
                        </a:lnSpc>
                        <a:spcAft>
                          <a:spcPts val="600"/>
                        </a:spcAft>
                      </a:pPr>
                      <a:r>
                        <a:rPr lang="nb-NO" sz="1200" dirty="0" err="1">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b-NO" sz="1200" dirty="0" err="1">
                          <a:effectLst/>
                          <a:latin typeface="Times New Roman" panose="02020603050405020304" pitchFamily="18" charset="0"/>
                          <a:ea typeface="Times New Roman" panose="02020603050405020304" pitchFamily="18" charset="0"/>
                          <a:cs typeface="Times New Roman" panose="02020603050405020304" pitchFamily="18" charset="0"/>
                        </a:rPr>
                        <a:t>code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Carbon source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Nitrogen Source</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Water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Leca®</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gridSpan="2">
                  <a:txBody>
                    <a:bodyPr/>
                    <a:lstStyle/>
                    <a:p>
                      <a:pPr algn="ctr">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Total</a:t>
                      </a:r>
                      <a:r>
                        <a:rPr lang="nb-NO"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hMerge="1">
                  <a:txBody>
                    <a:bodyPr/>
                    <a:lstStyle/>
                    <a:p>
                      <a:endParaRPr lang="nb-NO"/>
                    </a:p>
                  </a:txBody>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C:N</a:t>
                      </a:r>
                      <a:r>
                        <a:rPr lang="nb-NO" sz="12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MC</a:t>
                      </a:r>
                      <a:r>
                        <a:rPr lang="nb-NO" sz="1200" baseline="30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tc>
                  <a:txBody>
                    <a:bodyPr/>
                    <a:lstStyle/>
                    <a:p>
                      <a:pPr algn="ctr">
                        <a:lnSpc>
                          <a:spcPct val="107000"/>
                        </a:lnSpc>
                        <a:spcAft>
                          <a:spcPts val="6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BD</a:t>
                      </a:r>
                      <a:r>
                        <a:rPr lang="nb-NO" sz="1200" baseline="300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9050" cap="flat" cmpd="sng" algn="ctr">
                      <a:solidFill>
                        <a:srgbClr val="008000"/>
                      </a:solidFill>
                      <a:prstDash val="solid"/>
                      <a:round/>
                      <a:headEnd type="none" w="med" len="med"/>
                      <a:tailEnd type="none" w="med" len="med"/>
                    </a:lnT>
                    <a:lnB w="12700" cap="flat" cmpd="sng" algn="ctr">
                      <a:solidFill>
                        <a:srgbClr val="008000"/>
                      </a:solidFill>
                      <a:prstDash val="solid"/>
                      <a:round/>
                      <a:headEnd type="none" w="med" len="med"/>
                      <a:tailEnd type="none" w="med" len="med"/>
                    </a:lnB>
                    <a:noFill/>
                  </a:tcPr>
                </a:tc>
                <a:extLst>
                  <a:ext uri="{0D108BD9-81ED-4DB2-BD59-A6C34878D82A}">
                    <a16:rowId xmlns:a16="http://schemas.microsoft.com/office/drawing/2014/main" val="3857853165"/>
                  </a:ext>
                </a:extLst>
              </a:tr>
              <a:tr h="286244">
                <a:tc>
                  <a:txBody>
                    <a:bodyPr/>
                    <a:lstStyle/>
                    <a:p>
                      <a:pPr algn="just">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kg L</a:t>
                      </a:r>
                      <a:r>
                        <a:rPr lang="nb-NO" sz="11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8000"/>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2482012971"/>
                  </a:ext>
                </a:extLst>
              </a:tr>
              <a:tr h="286244">
                <a:tc>
                  <a:txBody>
                    <a:bodyPr/>
                    <a:lstStyle/>
                    <a:p>
                      <a:pPr algn="just">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AFLN+FM</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195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3268</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6017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7,97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755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193212043"/>
                  </a:ext>
                </a:extLst>
              </a:tr>
              <a:tr h="286244">
                <a:tc>
                  <a:txBody>
                    <a:bodyPr/>
                    <a:lstStyle/>
                    <a:p>
                      <a:pPr algn="just">
                        <a:lnSpc>
                          <a:spcPct val="107000"/>
                        </a:lnSpc>
                        <a:spcAft>
                          <a:spcPts val="600"/>
                        </a:spcAft>
                      </a:pPr>
                      <a:r>
                        <a:rPr lang="nb-NO"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AFLN+FB</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3430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6270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758</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721098476"/>
                  </a:ext>
                </a:extLst>
              </a:tr>
              <a:tr h="286244">
                <a:tc>
                  <a:txBody>
                    <a:bodyPr/>
                    <a:lstStyle/>
                    <a:p>
                      <a:pPr algn="just">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AFLN+MU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1400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880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3655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6505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8,21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792</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597292330"/>
                  </a:ext>
                </a:extLst>
              </a:tr>
              <a:tr h="286244">
                <a:tc>
                  <a:txBody>
                    <a:bodyPr/>
                    <a:lstStyle/>
                    <a:p>
                      <a:pPr algn="just">
                        <a:lnSpc>
                          <a:spcPct val="107000"/>
                        </a:lnSpc>
                        <a:spcAft>
                          <a:spcPts val="600"/>
                        </a:spcAft>
                      </a:pPr>
                      <a:r>
                        <a:rPr lang="nb-NO"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GSW+FM</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3304</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6027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894747997"/>
                  </a:ext>
                </a:extLst>
              </a:tr>
              <a:tr h="286244">
                <a:tc>
                  <a:txBody>
                    <a:bodyPr/>
                    <a:lstStyle/>
                    <a:p>
                      <a:pPr algn="just">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GSW+FB</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2000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3236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5892</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8,01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736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538485712"/>
                  </a:ext>
                </a:extLst>
              </a:tr>
              <a:tr h="286244">
                <a:tc>
                  <a:txBody>
                    <a:bodyPr/>
                    <a:lstStyle/>
                    <a:p>
                      <a:pPr algn="just">
                        <a:lnSpc>
                          <a:spcPct val="107000"/>
                        </a:lnSpc>
                        <a:spcAft>
                          <a:spcPts val="600"/>
                        </a:spcAft>
                      </a:pPr>
                      <a:r>
                        <a:rPr lang="nb-NO"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GSW+MU</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1900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3471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6261</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459211566"/>
                  </a:ext>
                </a:extLst>
              </a:tr>
              <a:tr h="286244">
                <a:tc>
                  <a:txBody>
                    <a:bodyPr/>
                    <a:lstStyle/>
                    <a:p>
                      <a:pPr algn="just">
                        <a:lnSpc>
                          <a:spcPct val="107000"/>
                        </a:lnSpc>
                        <a:spcAft>
                          <a:spcPts val="800"/>
                        </a:spcAft>
                      </a:pPr>
                      <a:r>
                        <a:rPr lang="nb-NO" sz="1200">
                          <a:effectLst/>
                          <a:latin typeface="Times New Roman" panose="02020603050405020304" pitchFamily="18" charset="0"/>
                          <a:ea typeface="Times New Roman" panose="02020603050405020304" pitchFamily="18" charset="0"/>
                          <a:cs typeface="Times New Roman" panose="02020603050405020304" pitchFamily="18" charset="0"/>
                        </a:rPr>
                        <a:t>AF+FM</a:t>
                      </a:r>
                      <a:r>
                        <a:rPr lang="nb-NO" sz="1200" baseline="300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1400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700+44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3558</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6277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8,27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8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759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224731983"/>
                  </a:ext>
                </a:extLst>
              </a:tr>
              <a:tr h="286244">
                <a:tc>
                  <a:txBody>
                    <a:bodyPr/>
                    <a:lstStyle/>
                    <a:p>
                      <a:pPr algn="just">
                        <a:lnSpc>
                          <a:spcPct val="107000"/>
                        </a:lnSpc>
                        <a:spcAft>
                          <a:spcPts val="600"/>
                        </a:spcAft>
                      </a:pPr>
                      <a:r>
                        <a:rPr lang="nb-NO"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AF+FB</a:t>
                      </a:r>
                      <a:r>
                        <a:rPr lang="nb-NO" sz="12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700+86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3634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6406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759</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3334372887"/>
                  </a:ext>
                </a:extLst>
              </a:tr>
              <a:tr h="286244">
                <a:tc>
                  <a:txBody>
                    <a:bodyPr/>
                    <a:lstStyle/>
                    <a:p>
                      <a:pPr algn="just">
                        <a:lnSpc>
                          <a:spcPct val="107000"/>
                        </a:lnSpc>
                        <a:spcAft>
                          <a:spcPts val="600"/>
                        </a:spcAft>
                      </a:pPr>
                      <a:r>
                        <a:rPr lang="nb-NO" sz="1200" dirty="0">
                          <a:effectLst/>
                          <a:latin typeface="Times New Roman" panose="02020603050405020304" pitchFamily="18" charset="0"/>
                          <a:ea typeface="Times New Roman" panose="02020603050405020304" pitchFamily="18" charset="0"/>
                          <a:cs typeface="Times New Roman" panose="02020603050405020304" pitchFamily="18" charset="0"/>
                        </a:rPr>
                        <a:t>AF+MU</a:t>
                      </a:r>
                      <a:r>
                        <a:rPr lang="nb-NO"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1300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650+260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3707</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6505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8,46</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a:lnSpc>
                          <a:spcPct val="107000"/>
                        </a:lnSpc>
                        <a:spcAft>
                          <a:spcPts val="600"/>
                        </a:spcAft>
                      </a:pPr>
                      <a:r>
                        <a:rPr lang="nb-NO" sz="1100" dirty="0">
                          <a:effectLst/>
                          <a:latin typeface="Times New Roman" panose="02020603050405020304" pitchFamily="18" charset="0"/>
                          <a:ea typeface="Times New Roman" panose="02020603050405020304" pitchFamily="18" charset="0"/>
                          <a:cs typeface="Times New Roman" panose="02020603050405020304" pitchFamily="18" charset="0"/>
                        </a:rPr>
                        <a:t>769</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403578068"/>
                  </a:ext>
                </a:extLst>
              </a:tr>
              <a:tr h="286244">
                <a:tc>
                  <a:txBody>
                    <a:bodyPr/>
                    <a:lstStyle/>
                    <a:p>
                      <a:pPr algn="just">
                        <a:lnSpc>
                          <a:spcPct val="107000"/>
                        </a:lnSpc>
                        <a:spcAft>
                          <a:spcPts val="600"/>
                        </a:spcAft>
                      </a:pPr>
                      <a:r>
                        <a:rPr lang="nb-NO"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1850</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3729</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6504</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8,56</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tc>
                  <a:txBody>
                    <a:bodyPr/>
                    <a:lstStyle/>
                    <a:p>
                      <a:pPr algn="ctr">
                        <a:lnSpc>
                          <a:spcPct val="107000"/>
                        </a:lnSpc>
                        <a:spcAft>
                          <a:spcPts val="600"/>
                        </a:spcAft>
                      </a:pPr>
                      <a:r>
                        <a:rPr lang="nb-NO"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760</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D9D9D9"/>
                      </a:solidFill>
                      <a:prstDash val="solid"/>
                      <a:round/>
                      <a:headEnd type="none" w="med" len="med"/>
                      <a:tailEnd type="none" w="med" len="med"/>
                    </a:lnT>
                    <a:lnB w="19050" cap="flat" cmpd="sng" algn="ctr">
                      <a:solidFill>
                        <a:srgbClr val="70AD47"/>
                      </a:solidFill>
                      <a:prstDash val="solid"/>
                      <a:round/>
                      <a:headEnd type="none" w="med" len="med"/>
                      <a:tailEnd type="none" w="med" len="med"/>
                    </a:lnB>
                    <a:solidFill>
                      <a:srgbClr val="FFFFFF"/>
                    </a:solidFill>
                  </a:tcPr>
                </a:tc>
                <a:extLst>
                  <a:ext uri="{0D108BD9-81ED-4DB2-BD59-A6C34878D82A}">
                    <a16:rowId xmlns:a16="http://schemas.microsoft.com/office/drawing/2014/main" val="3980424758"/>
                  </a:ext>
                </a:extLst>
              </a:tr>
            </a:tbl>
          </a:graphicData>
        </a:graphic>
      </p:graphicFrame>
      <p:sp>
        <p:nvSpPr>
          <p:cNvPr id="9" name="TekstSylinder 8">
            <a:extLst>
              <a:ext uri="{FF2B5EF4-FFF2-40B4-BE49-F238E27FC236}">
                <a16:creationId xmlns:a16="http://schemas.microsoft.com/office/drawing/2014/main" id="{7578F5B8-DE91-22E8-6434-A1401AAD29AC}"/>
              </a:ext>
            </a:extLst>
          </p:cNvPr>
          <p:cNvSpPr txBox="1"/>
          <p:nvPr/>
        </p:nvSpPr>
        <p:spPr>
          <a:xfrm>
            <a:off x="1252728" y="5330957"/>
            <a:ext cx="6094476" cy="883703"/>
          </a:xfrm>
          <a:prstGeom prst="rect">
            <a:avLst/>
          </a:prstGeom>
          <a:noFill/>
        </p:spPr>
        <p:txBody>
          <a:bodyPr wrap="square">
            <a:spAutoFit/>
          </a:bodyPr>
          <a:lstStyle/>
          <a:p>
            <a:pPr>
              <a:lnSpc>
                <a:spcPct val="107000"/>
              </a:lnSpc>
              <a:spcAft>
                <a:spcPts val="800"/>
              </a:spcAft>
            </a:pPr>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US" sz="900" dirty="0">
                <a:effectLst/>
                <a:latin typeface="Calibri" panose="020F0502020204030204" pitchFamily="34" charset="0"/>
                <a:ea typeface="Calibri" panose="020F0502020204030204" pitchFamily="34" charset="0"/>
                <a:cs typeface="Times New Roman" panose="02020603050405020304" pitchFamily="18" charset="0"/>
              </a:rPr>
              <a:t> These are approximations based on the compost recipe calculator. </a:t>
            </a:r>
          </a:p>
          <a:p>
            <a:pPr>
              <a:lnSpc>
                <a:spcPct val="107000"/>
              </a:lnSpc>
              <a:spcAft>
                <a:spcPts val="800"/>
              </a:spcAft>
            </a:pPr>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900" dirty="0">
                <a:effectLst/>
                <a:latin typeface="Calibri" panose="020F0502020204030204" pitchFamily="34" charset="0"/>
                <a:ea typeface="Calibri" panose="020F0502020204030204" pitchFamily="34" charset="0"/>
                <a:cs typeface="Times New Roman" panose="02020603050405020304" pitchFamily="18" charset="0"/>
              </a:rPr>
              <a:t> MC was measured immediately after mixing.</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900" dirty="0">
                <a:effectLst/>
                <a:latin typeface="Calibri" panose="020F0502020204030204" pitchFamily="34" charset="0"/>
                <a:ea typeface="Calibri" panose="020F0502020204030204" pitchFamily="34" charset="0"/>
                <a:cs typeface="Times New Roman" panose="02020603050405020304" pitchFamily="18" charset="0"/>
              </a:rPr>
              <a:t> In addition to fish/mussels, these treatments were mixed with algae fiber “high-N” as a second source of nitrogen. The first and larger value under “Nitrogen Source” represents the algae fiber. </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290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innendørs, klær&#10;&#10;Automatisk generert beskrivelse">
            <a:extLst>
              <a:ext uri="{FF2B5EF4-FFF2-40B4-BE49-F238E27FC236}">
                <a16:creationId xmlns:a16="http://schemas.microsoft.com/office/drawing/2014/main" id="{31E21CF3-12BB-4E75-AA50-4F96DB84C1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 y="3154679"/>
            <a:ext cx="4937759" cy="3703318"/>
          </a:xfrm>
          <a:prstGeom prst="rect">
            <a:avLst/>
          </a:prstGeom>
        </p:spPr>
      </p:pic>
      <p:pic>
        <p:nvPicPr>
          <p:cNvPr id="10" name="Bilde 9" descr="Et bilde som inneholder virvelløse dyr, sjømat, blåskjell, skalldyr&#10;&#10;Automatisk generert beskrivelse">
            <a:extLst>
              <a:ext uri="{FF2B5EF4-FFF2-40B4-BE49-F238E27FC236}">
                <a16:creationId xmlns:a16="http://schemas.microsoft.com/office/drawing/2014/main" id="{3CEDC34D-DBD9-A2F5-FCAE-3368DAB1E0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7196" y="3261651"/>
            <a:ext cx="4786996" cy="3590247"/>
          </a:xfrm>
          <a:prstGeom prst="rect">
            <a:avLst/>
          </a:prstGeom>
        </p:spPr>
      </p:pic>
      <p:pic>
        <p:nvPicPr>
          <p:cNvPr id="13" name="Bilde 12" descr="Et bilde som inneholder granitt, vegg, grunn, innendørs&#10;&#10;Automatisk generert beskrivelse">
            <a:extLst>
              <a:ext uri="{FF2B5EF4-FFF2-40B4-BE49-F238E27FC236}">
                <a16:creationId xmlns:a16="http://schemas.microsoft.com/office/drawing/2014/main" id="{35D87FC4-2FAA-5504-5FF5-534161106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7851269" y="0"/>
            <a:ext cx="4340731" cy="3255548"/>
          </a:xfrm>
          <a:prstGeom prst="rect">
            <a:avLst/>
          </a:prstGeom>
        </p:spPr>
      </p:pic>
      <p:pic>
        <p:nvPicPr>
          <p:cNvPr id="15" name="Bilde 14" descr="Et bilde som inneholder grunn, utendørs&#10;&#10;Automatisk generert beskrivelse">
            <a:extLst>
              <a:ext uri="{FF2B5EF4-FFF2-40B4-BE49-F238E27FC236}">
                <a16:creationId xmlns:a16="http://schemas.microsoft.com/office/drawing/2014/main" id="{2E2C0BC9-FEC9-B152-DECA-70CD51FEDF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9071749" y="3737746"/>
            <a:ext cx="3590247" cy="2650255"/>
          </a:xfrm>
          <a:prstGeom prst="rect">
            <a:avLst/>
          </a:prstGeom>
        </p:spPr>
      </p:pic>
      <p:pic>
        <p:nvPicPr>
          <p:cNvPr id="20" name="Bilde 19">
            <a:extLst>
              <a:ext uri="{FF2B5EF4-FFF2-40B4-BE49-F238E27FC236}">
                <a16:creationId xmlns:a16="http://schemas.microsoft.com/office/drawing/2014/main" id="{50540559-70EE-4D95-0AA6-D02835F4F7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0126" y="-6104"/>
            <a:ext cx="5113042" cy="3412090"/>
          </a:xfrm>
          <a:prstGeom prst="rect">
            <a:avLst/>
          </a:prstGeom>
        </p:spPr>
      </p:pic>
      <p:pic>
        <p:nvPicPr>
          <p:cNvPr id="24" name="Bilde 23">
            <a:extLst>
              <a:ext uri="{FF2B5EF4-FFF2-40B4-BE49-F238E27FC236}">
                <a16:creationId xmlns:a16="http://schemas.microsoft.com/office/drawing/2014/main" id="{6F133EA7-8DA4-41A6-7A88-2641B447E0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 y="-12206"/>
            <a:ext cx="4937761" cy="3424295"/>
          </a:xfrm>
          <a:prstGeom prst="rect">
            <a:avLst/>
          </a:prstGeom>
        </p:spPr>
      </p:pic>
    </p:spTree>
    <p:extLst>
      <p:ext uri="{BB962C8B-B14F-4D97-AF65-F5344CB8AC3E}">
        <p14:creationId xmlns:p14="http://schemas.microsoft.com/office/powerpoint/2010/main" val="120919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E84CC727-3203-AB43-3E52-543CA012093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1"/>
          <a:stretch/>
        </p:blipFill>
        <p:spPr>
          <a:xfrm>
            <a:off x="-1" y="10"/>
            <a:ext cx="7370057" cy="6857990"/>
          </a:xfrm>
          <a:prstGeom prst="rect">
            <a:avLst/>
          </a:prstGeom>
        </p:spPr>
      </p:pic>
      <p:pic>
        <p:nvPicPr>
          <p:cNvPr id="7" name="Bilde 6">
            <a:extLst>
              <a:ext uri="{FF2B5EF4-FFF2-40B4-BE49-F238E27FC236}">
                <a16:creationId xmlns:a16="http://schemas.microsoft.com/office/drawing/2014/main" id="{3AC8DD1C-EE61-DE11-9C85-A81BA25FD1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7534656" y="1"/>
            <a:ext cx="4657344" cy="3346704"/>
          </a:xfrm>
          <a:prstGeom prst="rect">
            <a:avLst/>
          </a:prstGeom>
        </p:spPr>
      </p:pic>
      <p:pic>
        <p:nvPicPr>
          <p:cNvPr id="5" name="Bilde 4" descr="Et bilde som inneholder gulv, innendørs&#10;&#10;Automatisk generert beskrivelse">
            <a:extLst>
              <a:ext uri="{FF2B5EF4-FFF2-40B4-BE49-F238E27FC236}">
                <a16:creationId xmlns:a16="http://schemas.microsoft.com/office/drawing/2014/main" id="{03BB4B4E-55A7-5677-086D-2B10B250C0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
          <a:stretch/>
        </p:blipFill>
        <p:spPr>
          <a:xfrm>
            <a:off x="7534654" y="3511296"/>
            <a:ext cx="4657346" cy="3346704"/>
          </a:xfrm>
          <a:prstGeom prst="rect">
            <a:avLst/>
          </a:prstGeom>
        </p:spPr>
      </p:pic>
    </p:spTree>
    <p:extLst>
      <p:ext uri="{BB962C8B-B14F-4D97-AF65-F5344CB8AC3E}">
        <p14:creationId xmlns:p14="http://schemas.microsoft.com/office/powerpoint/2010/main" val="343378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654A104-A80D-478C-BBC6-8E09A9E2FD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1389" y="668707"/>
            <a:ext cx="7707575" cy="4916177"/>
          </a:xfrm>
          <a:prstGeom prst="rect">
            <a:avLst/>
          </a:prstGeom>
        </p:spPr>
      </p:pic>
      <p:pic>
        <p:nvPicPr>
          <p:cNvPr id="6" name="Bilde 5">
            <a:extLst>
              <a:ext uri="{FF2B5EF4-FFF2-40B4-BE49-F238E27FC236}">
                <a16:creationId xmlns:a16="http://schemas.microsoft.com/office/drawing/2014/main" id="{B85B7CB8-258A-43A9-BE29-8558D65C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87" y="5393040"/>
            <a:ext cx="767377" cy="383689"/>
          </a:xfrm>
          <a:prstGeom prst="rect">
            <a:avLst/>
          </a:prstGeom>
        </p:spPr>
      </p:pic>
      <p:cxnSp>
        <p:nvCxnSpPr>
          <p:cNvPr id="7" name="Rett pilkobling 6">
            <a:extLst>
              <a:ext uri="{FF2B5EF4-FFF2-40B4-BE49-F238E27FC236}">
                <a16:creationId xmlns:a16="http://schemas.microsoft.com/office/drawing/2014/main" id="{9589DFFD-5C59-4A44-87D5-0B949CDE0D33}"/>
              </a:ext>
            </a:extLst>
          </p:cNvPr>
          <p:cNvCxnSpPr>
            <a:cxnSpLocks/>
          </p:cNvCxnSpPr>
          <p:nvPr/>
        </p:nvCxnSpPr>
        <p:spPr>
          <a:xfrm flipH="1" flipV="1">
            <a:off x="7243970" y="3429000"/>
            <a:ext cx="1517487" cy="19640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4E8C7580-9F63-15AB-FE79-809D5823D9F2}"/>
              </a:ext>
            </a:extLst>
          </p:cNvPr>
          <p:cNvSpPr txBox="1">
            <a:spLocks noGrp="1"/>
          </p:cNvSpPr>
          <p:nvPr>
            <p:ph type="subTitle" idx="1"/>
          </p:nvPr>
        </p:nvSpPr>
        <p:spPr>
          <a:xfrm>
            <a:off x="448526" y="1545870"/>
            <a:ext cx="3354326" cy="3963136"/>
          </a:xfrm>
          <a:prstGeom prst="rect">
            <a:avLst/>
          </a:prstGeom>
          <a:noFill/>
        </p:spPr>
        <p:txBody>
          <a:bodyPr wrap="square" rtlCol="0">
            <a:spAutoFit/>
          </a:bodyPr>
          <a:lstStyle/>
          <a:p>
            <a:pPr algn="just">
              <a:spcAft>
                <a:spcPts val="1000"/>
              </a:spcAft>
            </a:pPr>
            <a:r>
              <a:rPr lang="en-US" sz="1600" dirty="0"/>
              <a:t>The </a:t>
            </a:r>
            <a:r>
              <a:rPr lang="en-US" sz="1600" b="1" dirty="0">
                <a:solidFill>
                  <a:srgbClr val="0070C0"/>
                </a:solidFill>
                <a:latin typeface="Source Sans Pro"/>
              </a:rPr>
              <a:t>MARI</a:t>
            </a:r>
            <a:r>
              <a:rPr lang="en-US" sz="1600" b="1" dirty="0">
                <a:solidFill>
                  <a:srgbClr val="00B050"/>
                </a:solidFill>
                <a:latin typeface="Source Sans Pro"/>
              </a:rPr>
              <a:t>GREEN</a:t>
            </a:r>
            <a:r>
              <a:rPr lang="en-US" sz="1600" dirty="0"/>
              <a:t> project will valorize residual materials from the BLUE sector, many of which are currently poorly utilized, by treating them with appropriate technology and applying them in agriculture (GREEN sector).</a:t>
            </a:r>
          </a:p>
          <a:p>
            <a:pPr algn="just">
              <a:spcAft>
                <a:spcPts val="1000"/>
              </a:spcAft>
            </a:pPr>
            <a:r>
              <a:rPr lang="en-US" sz="1600" dirty="0"/>
              <a:t>Significant amounts of fertilizers, applicable in organic growing, are required to achieve 25% organic farmland in EU by 2030, as proposed in the F2F strategy. The project will study available residual materials from fish capture, brown algae industry, mussel industry, and organic aquaculture.</a:t>
            </a:r>
          </a:p>
        </p:txBody>
      </p:sp>
      <p:sp>
        <p:nvSpPr>
          <p:cNvPr id="10" name="TextBox 22">
            <a:extLst>
              <a:ext uri="{FF2B5EF4-FFF2-40B4-BE49-F238E27FC236}">
                <a16:creationId xmlns:a16="http://schemas.microsoft.com/office/drawing/2014/main" id="{19E7EB9C-9B9A-FCBA-92BD-2D87A7E980CA}"/>
              </a:ext>
            </a:extLst>
          </p:cNvPr>
          <p:cNvSpPr txBox="1"/>
          <p:nvPr/>
        </p:nvSpPr>
        <p:spPr>
          <a:xfrm>
            <a:off x="289748" y="345541"/>
            <a:ext cx="4364548" cy="1200329"/>
          </a:xfrm>
          <a:prstGeom prst="rect">
            <a:avLst/>
          </a:prstGeom>
          <a:noFill/>
        </p:spPr>
        <p:txBody>
          <a:bodyPr wrap="square" rtlCol="0">
            <a:spAutoFit/>
          </a:bodyPr>
          <a:lstStyle/>
          <a:p>
            <a:r>
              <a:rPr lang="en-US" sz="3600" b="1" dirty="0">
                <a:solidFill>
                  <a:srgbClr val="0070C0"/>
                </a:solidFill>
                <a:latin typeface="Source Sans Pro"/>
              </a:rPr>
              <a:t>MARI</a:t>
            </a:r>
            <a:r>
              <a:rPr lang="en-US" sz="3600" b="1" dirty="0">
                <a:solidFill>
                  <a:srgbClr val="00B050"/>
                </a:solidFill>
                <a:latin typeface="Source Sans Pro"/>
              </a:rPr>
              <a:t>GREEN </a:t>
            </a:r>
          </a:p>
          <a:p>
            <a:r>
              <a:rPr lang="en-US" b="1" i="1" dirty="0">
                <a:latin typeface="+mn-lt"/>
                <a:ea typeface="+mn-ea"/>
                <a:cs typeface="+mn-cs"/>
              </a:rPr>
              <a:t>Sustainable utilization of </a:t>
            </a:r>
            <a:r>
              <a:rPr lang="en-US" b="1" i="1" dirty="0" err="1">
                <a:latin typeface="+mn-lt"/>
                <a:ea typeface="+mn-ea"/>
                <a:cs typeface="+mn-cs"/>
              </a:rPr>
              <a:t>MARIne</a:t>
            </a:r>
            <a:r>
              <a:rPr lang="en-US" b="1" i="1" dirty="0">
                <a:latin typeface="+mn-lt"/>
                <a:ea typeface="+mn-ea"/>
                <a:cs typeface="+mn-cs"/>
              </a:rPr>
              <a:t> resources to foster GREEN plant production in Europe</a:t>
            </a:r>
            <a:r>
              <a:rPr lang="en-US" b="1" dirty="0">
                <a:solidFill>
                  <a:srgbClr val="00B050"/>
                </a:solidFill>
                <a:latin typeface="Source Sans Pro"/>
              </a:rPr>
              <a:t> </a:t>
            </a:r>
            <a:endParaRPr lang="en-US" sz="3600" b="1" dirty="0">
              <a:solidFill>
                <a:srgbClr val="00B050"/>
              </a:solidFill>
              <a:latin typeface="Source Sans Pro"/>
            </a:endParaRPr>
          </a:p>
        </p:txBody>
      </p:sp>
      <p:pic>
        <p:nvPicPr>
          <p:cNvPr id="13" name="Bilde 12">
            <a:extLst>
              <a:ext uri="{FF2B5EF4-FFF2-40B4-BE49-F238E27FC236}">
                <a16:creationId xmlns:a16="http://schemas.microsoft.com/office/drawing/2014/main" id="{C7AD0FB2-2D1C-5D6F-E440-25A0602126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063" y="5674624"/>
            <a:ext cx="2721163" cy="639931"/>
          </a:xfrm>
          <a:prstGeom prst="rect">
            <a:avLst/>
          </a:prstGeom>
        </p:spPr>
      </p:pic>
      <p:pic>
        <p:nvPicPr>
          <p:cNvPr id="14" name="Bilde 13">
            <a:extLst>
              <a:ext uri="{FF2B5EF4-FFF2-40B4-BE49-F238E27FC236}">
                <a16:creationId xmlns:a16="http://schemas.microsoft.com/office/drawing/2014/main" id="{A104EEC3-BCF8-D93B-D9AF-444E28889E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80619" y="0"/>
            <a:ext cx="1411381" cy="1162731"/>
          </a:xfrm>
          <a:prstGeom prst="rect">
            <a:avLst/>
          </a:prstGeom>
        </p:spPr>
      </p:pic>
      <p:pic>
        <p:nvPicPr>
          <p:cNvPr id="16" name="Bilde 15">
            <a:extLst>
              <a:ext uri="{FF2B5EF4-FFF2-40B4-BE49-F238E27FC236}">
                <a16:creationId xmlns:a16="http://schemas.microsoft.com/office/drawing/2014/main" id="{1F365B1E-FA60-C9F2-F825-FD71BF71F3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5976" y="5723636"/>
            <a:ext cx="1485505" cy="590919"/>
          </a:xfrm>
          <a:prstGeom prst="rect">
            <a:avLst/>
          </a:prstGeom>
        </p:spPr>
      </p:pic>
    </p:spTree>
    <p:extLst>
      <p:ext uri="{BB962C8B-B14F-4D97-AF65-F5344CB8AC3E}">
        <p14:creationId xmlns:p14="http://schemas.microsoft.com/office/powerpoint/2010/main" val="279194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sjokolade&#10;&#10;Automatisk generert beskrivelse">
            <a:extLst>
              <a:ext uri="{FF2B5EF4-FFF2-40B4-BE49-F238E27FC236}">
                <a16:creationId xmlns:a16="http://schemas.microsoft.com/office/drawing/2014/main" id="{71BD7053-628E-B3AF-6180-30CD6766C3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467" y="1444625"/>
            <a:ext cx="5291666" cy="3968749"/>
          </a:xfrm>
          <a:prstGeom prst="rect">
            <a:avLst/>
          </a:prstGeom>
        </p:spPr>
      </p:pic>
      <p:pic>
        <p:nvPicPr>
          <p:cNvPr id="3" name="Bilde 2" descr="Et bilde som inneholder innendørs&#10;&#10;Automatisk generert beskrivelse">
            <a:extLst>
              <a:ext uri="{FF2B5EF4-FFF2-40B4-BE49-F238E27FC236}">
                <a16:creationId xmlns:a16="http://schemas.microsoft.com/office/drawing/2014/main" id="{377BE692-A817-793A-1888-24B8971F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4195083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12FF408-91D5-40F0-BABF-C55F710A0C12}"/>
              </a:ext>
            </a:extLst>
          </p:cNvPr>
          <p:cNvGraphicFramePr>
            <a:graphicFrameLocks/>
          </p:cNvGraphicFramePr>
          <p:nvPr>
            <p:extLst>
              <p:ext uri="{D42A27DB-BD31-4B8C-83A1-F6EECF244321}">
                <p14:modId xmlns:p14="http://schemas.microsoft.com/office/powerpoint/2010/main" val="1861343767"/>
              </p:ext>
            </p:extLst>
          </p:nvPr>
        </p:nvGraphicFramePr>
        <p:xfrm>
          <a:off x="628650" y="114300"/>
          <a:ext cx="109347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955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2">
            <a:extLst>
              <a:ext uri="{FF2B5EF4-FFF2-40B4-BE49-F238E27FC236}">
                <a16:creationId xmlns:a16="http://schemas.microsoft.com/office/drawing/2014/main" id="{BDBA73E2-1B08-644B-EC33-7A6A69A7D1A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9732" y="932688"/>
            <a:ext cx="10443964" cy="55601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a:extLst>
              <a:ext uri="{FF2B5EF4-FFF2-40B4-BE49-F238E27FC236}">
                <a16:creationId xmlns:a16="http://schemas.microsoft.com/office/drawing/2014/main" id="{EBDE035F-2459-0B5B-5EAD-DE8FECF15C20}"/>
              </a:ext>
            </a:extLst>
          </p:cNvPr>
          <p:cNvSpPr>
            <a:spLocks noGrp="1"/>
          </p:cNvSpPr>
          <p:nvPr>
            <p:ph type="title"/>
          </p:nvPr>
        </p:nvSpPr>
        <p:spPr>
          <a:xfrm>
            <a:off x="838200" y="365125"/>
            <a:ext cx="10515600" cy="493291"/>
          </a:xfrm>
        </p:spPr>
        <p:txBody>
          <a:bodyPr>
            <a:normAutofit fontScale="90000"/>
          </a:bodyPr>
          <a:lstStyle/>
          <a:p>
            <a:r>
              <a:rPr lang="nb-NO" dirty="0" err="1"/>
              <a:t>Mean</a:t>
            </a:r>
            <a:r>
              <a:rPr lang="nb-NO" dirty="0"/>
              <a:t> and </a:t>
            </a:r>
            <a:r>
              <a:rPr lang="nb-NO" dirty="0" err="1"/>
              <a:t>cumulative</a:t>
            </a:r>
            <a:r>
              <a:rPr lang="nb-NO" dirty="0"/>
              <a:t> </a:t>
            </a:r>
            <a:r>
              <a:rPr lang="nb-NO" dirty="0" err="1"/>
              <a:t>temperatures</a:t>
            </a:r>
            <a:endParaRPr lang="nb-NO" dirty="0"/>
          </a:p>
        </p:txBody>
      </p:sp>
      <p:sp>
        <p:nvSpPr>
          <p:cNvPr id="18" name="TekstSylinder 17">
            <a:extLst>
              <a:ext uri="{FF2B5EF4-FFF2-40B4-BE49-F238E27FC236}">
                <a16:creationId xmlns:a16="http://schemas.microsoft.com/office/drawing/2014/main" id="{17310ACB-60FB-A4F1-5B8D-B88A4777D013}"/>
              </a:ext>
            </a:extLst>
          </p:cNvPr>
          <p:cNvSpPr txBox="1"/>
          <p:nvPr/>
        </p:nvSpPr>
        <p:spPr>
          <a:xfrm>
            <a:off x="10009455" y="1542632"/>
            <a:ext cx="895739" cy="307777"/>
          </a:xfrm>
          <a:prstGeom prst="rect">
            <a:avLst/>
          </a:prstGeom>
          <a:noFill/>
        </p:spPr>
        <p:txBody>
          <a:bodyPr wrap="square" rtlCol="0">
            <a:spAutoFit/>
          </a:bodyPr>
          <a:lstStyle/>
          <a:p>
            <a:r>
              <a:rPr lang="nb-NO" sz="1400" dirty="0"/>
              <a:t>AFLN+FM</a:t>
            </a:r>
          </a:p>
        </p:txBody>
      </p:sp>
      <p:sp>
        <p:nvSpPr>
          <p:cNvPr id="19" name="TekstSylinder 18">
            <a:extLst>
              <a:ext uri="{FF2B5EF4-FFF2-40B4-BE49-F238E27FC236}">
                <a16:creationId xmlns:a16="http://schemas.microsoft.com/office/drawing/2014/main" id="{6020BF95-7CB8-5772-51D2-61AB10DBEC5D}"/>
              </a:ext>
            </a:extLst>
          </p:cNvPr>
          <p:cNvSpPr txBox="1"/>
          <p:nvPr/>
        </p:nvSpPr>
        <p:spPr>
          <a:xfrm>
            <a:off x="10753530" y="2717983"/>
            <a:ext cx="895739" cy="307777"/>
          </a:xfrm>
          <a:prstGeom prst="rect">
            <a:avLst/>
          </a:prstGeom>
          <a:noFill/>
        </p:spPr>
        <p:txBody>
          <a:bodyPr wrap="square" rtlCol="0">
            <a:spAutoFit/>
          </a:bodyPr>
          <a:lstStyle/>
          <a:p>
            <a:r>
              <a:rPr lang="nb-NO" sz="1400" dirty="0"/>
              <a:t>GSW+FB</a:t>
            </a:r>
          </a:p>
        </p:txBody>
      </p:sp>
      <p:sp>
        <p:nvSpPr>
          <p:cNvPr id="20" name="TekstSylinder 19">
            <a:extLst>
              <a:ext uri="{FF2B5EF4-FFF2-40B4-BE49-F238E27FC236}">
                <a16:creationId xmlns:a16="http://schemas.microsoft.com/office/drawing/2014/main" id="{4AEDA5C9-9F3A-66D9-1933-317103DC8B1F}"/>
              </a:ext>
            </a:extLst>
          </p:cNvPr>
          <p:cNvSpPr txBox="1"/>
          <p:nvPr/>
        </p:nvSpPr>
        <p:spPr>
          <a:xfrm>
            <a:off x="10526691" y="3315793"/>
            <a:ext cx="895739" cy="307777"/>
          </a:xfrm>
          <a:prstGeom prst="rect">
            <a:avLst/>
          </a:prstGeom>
          <a:noFill/>
        </p:spPr>
        <p:txBody>
          <a:bodyPr wrap="square" rtlCol="0">
            <a:spAutoFit/>
          </a:bodyPr>
          <a:lstStyle/>
          <a:p>
            <a:r>
              <a:rPr lang="nb-NO" sz="1400" dirty="0"/>
              <a:t>Room</a:t>
            </a:r>
          </a:p>
        </p:txBody>
      </p:sp>
    </p:spTree>
    <p:extLst>
      <p:ext uri="{BB962C8B-B14F-4D97-AF65-F5344CB8AC3E}">
        <p14:creationId xmlns:p14="http://schemas.microsoft.com/office/powerpoint/2010/main" val="1794593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0F7E64B-C32A-3993-498A-0BDD6D3B1B9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312386" y="2436737"/>
            <a:ext cx="3517118" cy="1978379"/>
          </a:xfrm>
          <a:prstGeom prst="rect">
            <a:avLst/>
          </a:prstGeom>
        </p:spPr>
      </p:pic>
      <p:pic>
        <p:nvPicPr>
          <p:cNvPr id="7" name="Bilde 6">
            <a:extLst>
              <a:ext uri="{FF2B5EF4-FFF2-40B4-BE49-F238E27FC236}">
                <a16:creationId xmlns:a16="http://schemas.microsoft.com/office/drawing/2014/main" id="{A54184B5-14FE-6C8D-B7FD-37668A5290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62337" y="2436738"/>
            <a:ext cx="3517118" cy="1978379"/>
          </a:xfrm>
          <a:prstGeom prst="rect">
            <a:avLst/>
          </a:prstGeom>
        </p:spPr>
      </p:pic>
      <p:sp>
        <p:nvSpPr>
          <p:cNvPr id="8" name="Tittel 7">
            <a:extLst>
              <a:ext uri="{FF2B5EF4-FFF2-40B4-BE49-F238E27FC236}">
                <a16:creationId xmlns:a16="http://schemas.microsoft.com/office/drawing/2014/main" id="{25E90DAB-7C4C-7BDE-C806-E7C2149C3178}"/>
              </a:ext>
            </a:extLst>
          </p:cNvPr>
          <p:cNvSpPr>
            <a:spLocks noGrp="1"/>
          </p:cNvSpPr>
          <p:nvPr>
            <p:ph type="title"/>
          </p:nvPr>
        </p:nvSpPr>
        <p:spPr/>
        <p:txBody>
          <a:bodyPr/>
          <a:lstStyle/>
          <a:p>
            <a:r>
              <a:rPr lang="nb-NO"/>
              <a:t>Temperature data per treatment</a:t>
            </a:r>
            <a:endParaRPr lang="nb-NO" dirty="0"/>
          </a:p>
        </p:txBody>
      </p:sp>
      <p:pic>
        <p:nvPicPr>
          <p:cNvPr id="17" name="Bilde 16">
            <a:extLst>
              <a:ext uri="{FF2B5EF4-FFF2-40B4-BE49-F238E27FC236}">
                <a16:creationId xmlns:a16="http://schemas.microsoft.com/office/drawing/2014/main" id="{7A05BB42-D7AD-5AE8-08C9-2B63A0EA386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2475" y="2436735"/>
            <a:ext cx="3517119" cy="1978380"/>
          </a:xfrm>
          <a:prstGeom prst="rect">
            <a:avLst/>
          </a:prstGeom>
        </p:spPr>
      </p:pic>
      <p:pic>
        <p:nvPicPr>
          <p:cNvPr id="11" name="Bilde 10">
            <a:extLst>
              <a:ext uri="{FF2B5EF4-FFF2-40B4-BE49-F238E27FC236}">
                <a16:creationId xmlns:a16="http://schemas.microsoft.com/office/drawing/2014/main" id="{06F0E455-FF30-8731-2E6E-553B3258E567}"/>
              </a:ext>
            </a:extLst>
          </p:cNvPr>
          <p:cNvPicPr>
            <a:picLocks noChangeAspect="1"/>
          </p:cNvPicPr>
          <p:nvPr/>
        </p:nvPicPr>
        <p:blipFill>
          <a:blip r:embed="rId5"/>
          <a:stretch>
            <a:fillRect/>
          </a:stretch>
        </p:blipFill>
        <p:spPr>
          <a:xfrm>
            <a:off x="322475" y="4273356"/>
            <a:ext cx="3517118" cy="2201384"/>
          </a:xfrm>
          <a:prstGeom prst="rect">
            <a:avLst/>
          </a:prstGeom>
        </p:spPr>
      </p:pic>
      <p:pic>
        <p:nvPicPr>
          <p:cNvPr id="18" name="Bilde 17">
            <a:extLst>
              <a:ext uri="{FF2B5EF4-FFF2-40B4-BE49-F238E27FC236}">
                <a16:creationId xmlns:a16="http://schemas.microsoft.com/office/drawing/2014/main" id="{941F73A2-E7E9-6316-B74A-8E8645224CC0}"/>
              </a:ext>
            </a:extLst>
          </p:cNvPr>
          <p:cNvPicPr>
            <a:picLocks noChangeAspect="1"/>
          </p:cNvPicPr>
          <p:nvPr/>
        </p:nvPicPr>
        <p:blipFill>
          <a:blip r:embed="rId6"/>
          <a:stretch>
            <a:fillRect/>
          </a:stretch>
        </p:blipFill>
        <p:spPr>
          <a:xfrm>
            <a:off x="4312386" y="4262658"/>
            <a:ext cx="3517118" cy="1990568"/>
          </a:xfrm>
          <a:prstGeom prst="rect">
            <a:avLst/>
          </a:prstGeom>
        </p:spPr>
      </p:pic>
      <p:pic>
        <p:nvPicPr>
          <p:cNvPr id="20" name="Bilde 19">
            <a:extLst>
              <a:ext uri="{FF2B5EF4-FFF2-40B4-BE49-F238E27FC236}">
                <a16:creationId xmlns:a16="http://schemas.microsoft.com/office/drawing/2014/main" id="{05593212-8BC6-C8B7-0CAB-19D14848F7EE}"/>
              </a:ext>
            </a:extLst>
          </p:cNvPr>
          <p:cNvPicPr>
            <a:picLocks noChangeAspect="1"/>
          </p:cNvPicPr>
          <p:nvPr/>
        </p:nvPicPr>
        <p:blipFill>
          <a:blip r:embed="rId7"/>
          <a:stretch>
            <a:fillRect/>
          </a:stretch>
        </p:blipFill>
        <p:spPr>
          <a:xfrm>
            <a:off x="8298147" y="4262658"/>
            <a:ext cx="3381308" cy="1913704"/>
          </a:xfrm>
          <a:prstGeom prst="rect">
            <a:avLst/>
          </a:prstGeom>
        </p:spPr>
      </p:pic>
      <p:sp>
        <p:nvSpPr>
          <p:cNvPr id="25" name="TekstSylinder 24">
            <a:extLst>
              <a:ext uri="{FF2B5EF4-FFF2-40B4-BE49-F238E27FC236}">
                <a16:creationId xmlns:a16="http://schemas.microsoft.com/office/drawing/2014/main" id="{8E3B0917-10BC-52CE-CE5F-30EF7360ECDD}"/>
              </a:ext>
            </a:extLst>
          </p:cNvPr>
          <p:cNvSpPr txBox="1"/>
          <p:nvPr/>
        </p:nvSpPr>
        <p:spPr>
          <a:xfrm>
            <a:off x="349691" y="2061716"/>
            <a:ext cx="2615183" cy="369332"/>
          </a:xfrm>
          <a:prstGeom prst="rect">
            <a:avLst/>
          </a:prstGeom>
          <a:noFill/>
        </p:spPr>
        <p:txBody>
          <a:bodyPr wrap="square" rtlCol="0">
            <a:spAutoFit/>
          </a:bodyPr>
          <a:lstStyle/>
          <a:p>
            <a:r>
              <a:rPr lang="nb-NO" dirty="0" err="1"/>
              <a:t>Mean</a:t>
            </a:r>
            <a:r>
              <a:rPr lang="nb-NO" dirty="0"/>
              <a:t> </a:t>
            </a:r>
            <a:r>
              <a:rPr lang="nb-NO" dirty="0" err="1"/>
              <a:t>temperature</a:t>
            </a:r>
            <a:endParaRPr lang="nb-NO" dirty="0"/>
          </a:p>
        </p:txBody>
      </p:sp>
      <p:sp>
        <p:nvSpPr>
          <p:cNvPr id="26" name="TekstSylinder 25">
            <a:extLst>
              <a:ext uri="{FF2B5EF4-FFF2-40B4-BE49-F238E27FC236}">
                <a16:creationId xmlns:a16="http://schemas.microsoft.com/office/drawing/2014/main" id="{531845A2-C15C-4BC0-4E36-EDA63CC15968}"/>
              </a:ext>
            </a:extLst>
          </p:cNvPr>
          <p:cNvSpPr txBox="1"/>
          <p:nvPr/>
        </p:nvSpPr>
        <p:spPr>
          <a:xfrm>
            <a:off x="8533338" y="2061716"/>
            <a:ext cx="2615183" cy="369332"/>
          </a:xfrm>
          <a:prstGeom prst="rect">
            <a:avLst/>
          </a:prstGeom>
          <a:noFill/>
        </p:spPr>
        <p:txBody>
          <a:bodyPr wrap="square" rtlCol="0">
            <a:spAutoFit/>
          </a:bodyPr>
          <a:lstStyle/>
          <a:p>
            <a:r>
              <a:rPr lang="nb-NO" dirty="0" err="1"/>
              <a:t>Hours</a:t>
            </a:r>
            <a:r>
              <a:rPr lang="nb-NO" dirty="0"/>
              <a:t> over 55 °C </a:t>
            </a:r>
          </a:p>
        </p:txBody>
      </p:sp>
      <p:sp>
        <p:nvSpPr>
          <p:cNvPr id="27" name="TekstSylinder 26">
            <a:extLst>
              <a:ext uri="{FF2B5EF4-FFF2-40B4-BE49-F238E27FC236}">
                <a16:creationId xmlns:a16="http://schemas.microsoft.com/office/drawing/2014/main" id="{A47A06B3-BF29-2BCC-697F-4CA4CCE455B8}"/>
              </a:ext>
            </a:extLst>
          </p:cNvPr>
          <p:cNvSpPr txBox="1"/>
          <p:nvPr/>
        </p:nvSpPr>
        <p:spPr>
          <a:xfrm>
            <a:off x="4387100" y="2061716"/>
            <a:ext cx="2615183" cy="369332"/>
          </a:xfrm>
          <a:prstGeom prst="rect">
            <a:avLst/>
          </a:prstGeom>
          <a:noFill/>
        </p:spPr>
        <p:txBody>
          <a:bodyPr wrap="square" rtlCol="0">
            <a:spAutoFit/>
          </a:bodyPr>
          <a:lstStyle/>
          <a:p>
            <a:r>
              <a:rPr lang="nb-NO" dirty="0" err="1"/>
              <a:t>Hours</a:t>
            </a:r>
            <a:r>
              <a:rPr lang="nb-NO" dirty="0"/>
              <a:t> over 45 °C</a:t>
            </a:r>
          </a:p>
        </p:txBody>
      </p:sp>
    </p:spTree>
    <p:extLst>
      <p:ext uri="{BB962C8B-B14F-4D97-AF65-F5344CB8AC3E}">
        <p14:creationId xmlns:p14="http://schemas.microsoft.com/office/powerpoint/2010/main" val="3395305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6246CCE-AFBC-1466-1B28-8DBBAFD7544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09121" y="2431048"/>
            <a:ext cx="3517118" cy="1978379"/>
          </a:xfrm>
          <a:prstGeom prst="rect">
            <a:avLst/>
          </a:prstGeom>
        </p:spPr>
      </p:pic>
      <p:pic>
        <p:nvPicPr>
          <p:cNvPr id="5" name="Bilde 4">
            <a:extLst>
              <a:ext uri="{FF2B5EF4-FFF2-40B4-BE49-F238E27FC236}">
                <a16:creationId xmlns:a16="http://schemas.microsoft.com/office/drawing/2014/main" id="{4854891E-F1F3-6775-BB9D-A893345847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10677" y="2431049"/>
            <a:ext cx="3537343" cy="1989756"/>
          </a:xfrm>
          <a:prstGeom prst="rect">
            <a:avLst/>
          </a:prstGeom>
        </p:spPr>
      </p:pic>
      <p:pic>
        <p:nvPicPr>
          <p:cNvPr id="3" name="Bilde 2">
            <a:extLst>
              <a:ext uri="{FF2B5EF4-FFF2-40B4-BE49-F238E27FC236}">
                <a16:creationId xmlns:a16="http://schemas.microsoft.com/office/drawing/2014/main" id="{964FE759-48B7-00A6-AD28-289279EFE7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84664" y="2431049"/>
            <a:ext cx="3517118" cy="1978378"/>
          </a:xfrm>
          <a:prstGeom prst="rect">
            <a:avLst/>
          </a:prstGeom>
        </p:spPr>
      </p:pic>
      <p:sp>
        <p:nvSpPr>
          <p:cNvPr id="8" name="Tittel 7">
            <a:extLst>
              <a:ext uri="{FF2B5EF4-FFF2-40B4-BE49-F238E27FC236}">
                <a16:creationId xmlns:a16="http://schemas.microsoft.com/office/drawing/2014/main" id="{E77FE1F8-3180-CB73-2081-B889F131DD76}"/>
              </a:ext>
            </a:extLst>
          </p:cNvPr>
          <p:cNvSpPr>
            <a:spLocks noGrp="1"/>
          </p:cNvSpPr>
          <p:nvPr>
            <p:ph type="title"/>
          </p:nvPr>
        </p:nvSpPr>
        <p:spPr/>
        <p:txBody>
          <a:bodyPr/>
          <a:lstStyle/>
          <a:p>
            <a:r>
              <a:rPr lang="nb-NO" dirty="0" err="1"/>
              <a:t>Temperature</a:t>
            </a:r>
            <a:r>
              <a:rPr lang="nb-NO" dirty="0"/>
              <a:t> data per </a:t>
            </a:r>
            <a:r>
              <a:rPr lang="nb-NO" dirty="0" err="1"/>
              <a:t>carbon</a:t>
            </a:r>
            <a:r>
              <a:rPr lang="nb-NO" dirty="0"/>
              <a:t> </a:t>
            </a:r>
            <a:r>
              <a:rPr lang="nb-NO" dirty="0" err="1"/>
              <a:t>source</a:t>
            </a:r>
            <a:endParaRPr lang="nb-NO" dirty="0"/>
          </a:p>
        </p:txBody>
      </p:sp>
      <p:pic>
        <p:nvPicPr>
          <p:cNvPr id="11" name="Bilde 10">
            <a:extLst>
              <a:ext uri="{FF2B5EF4-FFF2-40B4-BE49-F238E27FC236}">
                <a16:creationId xmlns:a16="http://schemas.microsoft.com/office/drawing/2014/main" id="{7B1C59BD-9714-0F97-1355-FCE2B421169F}"/>
              </a:ext>
            </a:extLst>
          </p:cNvPr>
          <p:cNvPicPr>
            <a:picLocks noChangeAspect="1"/>
          </p:cNvPicPr>
          <p:nvPr/>
        </p:nvPicPr>
        <p:blipFill>
          <a:blip r:embed="rId5"/>
          <a:stretch>
            <a:fillRect/>
          </a:stretch>
        </p:blipFill>
        <p:spPr>
          <a:xfrm>
            <a:off x="184665" y="4409428"/>
            <a:ext cx="3664911" cy="1324668"/>
          </a:xfrm>
          <a:prstGeom prst="rect">
            <a:avLst/>
          </a:prstGeom>
        </p:spPr>
      </p:pic>
      <p:pic>
        <p:nvPicPr>
          <p:cNvPr id="13" name="Bilde 12">
            <a:extLst>
              <a:ext uri="{FF2B5EF4-FFF2-40B4-BE49-F238E27FC236}">
                <a16:creationId xmlns:a16="http://schemas.microsoft.com/office/drawing/2014/main" id="{F4232655-8172-A797-79C4-03943C1D5EE8}"/>
              </a:ext>
            </a:extLst>
          </p:cNvPr>
          <p:cNvPicPr>
            <a:picLocks noChangeAspect="1"/>
          </p:cNvPicPr>
          <p:nvPr/>
        </p:nvPicPr>
        <p:blipFill>
          <a:blip r:embed="rId6"/>
          <a:stretch>
            <a:fillRect/>
          </a:stretch>
        </p:blipFill>
        <p:spPr>
          <a:xfrm>
            <a:off x="4310677" y="4409427"/>
            <a:ext cx="3537343" cy="1271550"/>
          </a:xfrm>
          <a:prstGeom prst="rect">
            <a:avLst/>
          </a:prstGeom>
        </p:spPr>
      </p:pic>
      <p:pic>
        <p:nvPicPr>
          <p:cNvPr id="15" name="Bilde 14">
            <a:extLst>
              <a:ext uri="{FF2B5EF4-FFF2-40B4-BE49-F238E27FC236}">
                <a16:creationId xmlns:a16="http://schemas.microsoft.com/office/drawing/2014/main" id="{44857B90-C39B-B5FC-F957-5B153C1B74F2}"/>
              </a:ext>
            </a:extLst>
          </p:cNvPr>
          <p:cNvPicPr>
            <a:picLocks noChangeAspect="1"/>
          </p:cNvPicPr>
          <p:nvPr/>
        </p:nvPicPr>
        <p:blipFill>
          <a:blip r:embed="rId7"/>
          <a:stretch>
            <a:fillRect/>
          </a:stretch>
        </p:blipFill>
        <p:spPr>
          <a:xfrm>
            <a:off x="8456915" y="4409427"/>
            <a:ext cx="3369324" cy="1211153"/>
          </a:xfrm>
          <a:prstGeom prst="rect">
            <a:avLst/>
          </a:prstGeom>
        </p:spPr>
      </p:pic>
      <p:sp>
        <p:nvSpPr>
          <p:cNvPr id="19" name="TekstSylinder 18">
            <a:extLst>
              <a:ext uri="{FF2B5EF4-FFF2-40B4-BE49-F238E27FC236}">
                <a16:creationId xmlns:a16="http://schemas.microsoft.com/office/drawing/2014/main" id="{777FB7A4-0339-FC63-E2EF-FE4040BA06FF}"/>
              </a:ext>
            </a:extLst>
          </p:cNvPr>
          <p:cNvSpPr txBox="1"/>
          <p:nvPr/>
        </p:nvSpPr>
        <p:spPr>
          <a:xfrm>
            <a:off x="349691" y="2061716"/>
            <a:ext cx="2615183" cy="369332"/>
          </a:xfrm>
          <a:prstGeom prst="rect">
            <a:avLst/>
          </a:prstGeom>
          <a:noFill/>
        </p:spPr>
        <p:txBody>
          <a:bodyPr wrap="square" rtlCol="0">
            <a:spAutoFit/>
          </a:bodyPr>
          <a:lstStyle/>
          <a:p>
            <a:r>
              <a:rPr lang="nb-NO" dirty="0" err="1"/>
              <a:t>Mean</a:t>
            </a:r>
            <a:r>
              <a:rPr lang="nb-NO" dirty="0"/>
              <a:t> </a:t>
            </a:r>
            <a:r>
              <a:rPr lang="nb-NO" dirty="0" err="1"/>
              <a:t>temperature</a:t>
            </a:r>
            <a:endParaRPr lang="nb-NO" dirty="0"/>
          </a:p>
        </p:txBody>
      </p:sp>
      <p:sp>
        <p:nvSpPr>
          <p:cNvPr id="20" name="TekstSylinder 19">
            <a:extLst>
              <a:ext uri="{FF2B5EF4-FFF2-40B4-BE49-F238E27FC236}">
                <a16:creationId xmlns:a16="http://schemas.microsoft.com/office/drawing/2014/main" id="{73DF6143-9434-E1A1-206A-6AB64BA8E929}"/>
              </a:ext>
            </a:extLst>
          </p:cNvPr>
          <p:cNvSpPr txBox="1"/>
          <p:nvPr/>
        </p:nvSpPr>
        <p:spPr>
          <a:xfrm>
            <a:off x="8533338" y="2061716"/>
            <a:ext cx="2615183" cy="369332"/>
          </a:xfrm>
          <a:prstGeom prst="rect">
            <a:avLst/>
          </a:prstGeom>
          <a:noFill/>
        </p:spPr>
        <p:txBody>
          <a:bodyPr wrap="square" rtlCol="0">
            <a:spAutoFit/>
          </a:bodyPr>
          <a:lstStyle/>
          <a:p>
            <a:r>
              <a:rPr lang="nb-NO" dirty="0" err="1"/>
              <a:t>Hours</a:t>
            </a:r>
            <a:r>
              <a:rPr lang="nb-NO" dirty="0"/>
              <a:t> over 55 °C </a:t>
            </a:r>
          </a:p>
        </p:txBody>
      </p:sp>
      <p:sp>
        <p:nvSpPr>
          <p:cNvPr id="21" name="TekstSylinder 20">
            <a:extLst>
              <a:ext uri="{FF2B5EF4-FFF2-40B4-BE49-F238E27FC236}">
                <a16:creationId xmlns:a16="http://schemas.microsoft.com/office/drawing/2014/main" id="{E0982658-73CE-CF0F-7AAF-F055B5AA4F81}"/>
              </a:ext>
            </a:extLst>
          </p:cNvPr>
          <p:cNvSpPr txBox="1"/>
          <p:nvPr/>
        </p:nvSpPr>
        <p:spPr>
          <a:xfrm>
            <a:off x="4387100" y="2061716"/>
            <a:ext cx="2615183" cy="369332"/>
          </a:xfrm>
          <a:prstGeom prst="rect">
            <a:avLst/>
          </a:prstGeom>
          <a:noFill/>
        </p:spPr>
        <p:txBody>
          <a:bodyPr wrap="square" rtlCol="0">
            <a:spAutoFit/>
          </a:bodyPr>
          <a:lstStyle/>
          <a:p>
            <a:r>
              <a:rPr lang="nb-NO" dirty="0" err="1"/>
              <a:t>Hours</a:t>
            </a:r>
            <a:r>
              <a:rPr lang="nb-NO" dirty="0"/>
              <a:t> over 45 °C</a:t>
            </a:r>
          </a:p>
        </p:txBody>
      </p:sp>
    </p:spTree>
    <p:extLst>
      <p:ext uri="{BB962C8B-B14F-4D97-AF65-F5344CB8AC3E}">
        <p14:creationId xmlns:p14="http://schemas.microsoft.com/office/powerpoint/2010/main" val="253437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2886F0FF-555F-644C-F6AA-6DC10E40F92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09121" y="2436737"/>
            <a:ext cx="3517118" cy="1978379"/>
          </a:xfrm>
          <a:prstGeom prst="rect">
            <a:avLst/>
          </a:prstGeom>
        </p:spPr>
      </p:pic>
      <p:pic>
        <p:nvPicPr>
          <p:cNvPr id="3" name="Bilde 2">
            <a:extLst>
              <a:ext uri="{FF2B5EF4-FFF2-40B4-BE49-F238E27FC236}">
                <a16:creationId xmlns:a16="http://schemas.microsoft.com/office/drawing/2014/main" id="{47014C9C-E091-A953-A0E2-1B3AD437E3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3200" y="2431049"/>
            <a:ext cx="3537343" cy="1989755"/>
          </a:xfrm>
          <a:prstGeom prst="rect">
            <a:avLst/>
          </a:prstGeom>
        </p:spPr>
      </p:pic>
      <p:pic>
        <p:nvPicPr>
          <p:cNvPr id="5" name="Bilde 4">
            <a:extLst>
              <a:ext uri="{FF2B5EF4-FFF2-40B4-BE49-F238E27FC236}">
                <a16:creationId xmlns:a16="http://schemas.microsoft.com/office/drawing/2014/main" id="{38DB830A-18A8-2908-BAEE-970A07A50C4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37441" y="2436737"/>
            <a:ext cx="3517118" cy="1978379"/>
          </a:xfrm>
          <a:prstGeom prst="rect">
            <a:avLst/>
          </a:prstGeom>
        </p:spPr>
      </p:pic>
      <p:sp>
        <p:nvSpPr>
          <p:cNvPr id="8" name="Tittel 7">
            <a:extLst>
              <a:ext uri="{FF2B5EF4-FFF2-40B4-BE49-F238E27FC236}">
                <a16:creationId xmlns:a16="http://schemas.microsoft.com/office/drawing/2014/main" id="{47A6DE0A-B20C-5CF4-5C24-81E8644273DD}"/>
              </a:ext>
            </a:extLst>
          </p:cNvPr>
          <p:cNvSpPr>
            <a:spLocks noGrp="1"/>
          </p:cNvSpPr>
          <p:nvPr>
            <p:ph type="title"/>
          </p:nvPr>
        </p:nvSpPr>
        <p:spPr/>
        <p:txBody>
          <a:bodyPr/>
          <a:lstStyle/>
          <a:p>
            <a:r>
              <a:rPr lang="nb-NO" dirty="0" err="1"/>
              <a:t>Temperature</a:t>
            </a:r>
            <a:r>
              <a:rPr lang="nb-NO" dirty="0"/>
              <a:t> data per nitrogen </a:t>
            </a:r>
            <a:r>
              <a:rPr lang="nb-NO" dirty="0" err="1"/>
              <a:t>source</a:t>
            </a:r>
            <a:endParaRPr lang="nb-NO" dirty="0"/>
          </a:p>
        </p:txBody>
      </p:sp>
      <p:pic>
        <p:nvPicPr>
          <p:cNvPr id="4" name="Bilde 3">
            <a:extLst>
              <a:ext uri="{FF2B5EF4-FFF2-40B4-BE49-F238E27FC236}">
                <a16:creationId xmlns:a16="http://schemas.microsoft.com/office/drawing/2014/main" id="{FEEE301B-B584-8F2F-2E8B-A364EACC21CE}"/>
              </a:ext>
            </a:extLst>
          </p:cNvPr>
          <p:cNvPicPr>
            <a:picLocks noChangeAspect="1"/>
          </p:cNvPicPr>
          <p:nvPr/>
        </p:nvPicPr>
        <p:blipFill>
          <a:blip r:embed="rId5"/>
          <a:stretch>
            <a:fillRect/>
          </a:stretch>
        </p:blipFill>
        <p:spPr>
          <a:xfrm>
            <a:off x="233200" y="4265815"/>
            <a:ext cx="3537343" cy="1271550"/>
          </a:xfrm>
          <a:prstGeom prst="rect">
            <a:avLst/>
          </a:prstGeom>
        </p:spPr>
      </p:pic>
      <p:pic>
        <p:nvPicPr>
          <p:cNvPr id="9" name="Bilde 8">
            <a:extLst>
              <a:ext uri="{FF2B5EF4-FFF2-40B4-BE49-F238E27FC236}">
                <a16:creationId xmlns:a16="http://schemas.microsoft.com/office/drawing/2014/main" id="{8E2DF56A-36FD-E8B7-E3FA-044954584077}"/>
              </a:ext>
            </a:extLst>
          </p:cNvPr>
          <p:cNvPicPr>
            <a:picLocks noChangeAspect="1"/>
          </p:cNvPicPr>
          <p:nvPr/>
        </p:nvPicPr>
        <p:blipFill>
          <a:blip r:embed="rId6"/>
          <a:stretch>
            <a:fillRect/>
          </a:stretch>
        </p:blipFill>
        <p:spPr>
          <a:xfrm>
            <a:off x="8421458" y="4265815"/>
            <a:ext cx="3404782" cy="1223899"/>
          </a:xfrm>
          <a:prstGeom prst="rect">
            <a:avLst/>
          </a:prstGeom>
        </p:spPr>
      </p:pic>
      <p:pic>
        <p:nvPicPr>
          <p:cNvPr id="11" name="Bilde 10">
            <a:extLst>
              <a:ext uri="{FF2B5EF4-FFF2-40B4-BE49-F238E27FC236}">
                <a16:creationId xmlns:a16="http://schemas.microsoft.com/office/drawing/2014/main" id="{70600C41-9FF0-7345-8C92-7B210000D732}"/>
              </a:ext>
            </a:extLst>
          </p:cNvPr>
          <p:cNvPicPr>
            <a:picLocks noChangeAspect="1"/>
          </p:cNvPicPr>
          <p:nvPr/>
        </p:nvPicPr>
        <p:blipFill>
          <a:blip r:embed="rId7"/>
          <a:stretch>
            <a:fillRect/>
          </a:stretch>
        </p:blipFill>
        <p:spPr>
          <a:xfrm>
            <a:off x="4337440" y="4265815"/>
            <a:ext cx="3537344" cy="1271550"/>
          </a:xfrm>
          <a:prstGeom prst="rect">
            <a:avLst/>
          </a:prstGeom>
        </p:spPr>
      </p:pic>
      <p:sp>
        <p:nvSpPr>
          <p:cNvPr id="13" name="TekstSylinder 12">
            <a:extLst>
              <a:ext uri="{FF2B5EF4-FFF2-40B4-BE49-F238E27FC236}">
                <a16:creationId xmlns:a16="http://schemas.microsoft.com/office/drawing/2014/main" id="{73A0FEDB-B33C-A708-364D-2C0AFC35D483}"/>
              </a:ext>
            </a:extLst>
          </p:cNvPr>
          <p:cNvSpPr txBox="1"/>
          <p:nvPr/>
        </p:nvSpPr>
        <p:spPr>
          <a:xfrm>
            <a:off x="349691" y="2061716"/>
            <a:ext cx="2615183" cy="369332"/>
          </a:xfrm>
          <a:prstGeom prst="rect">
            <a:avLst/>
          </a:prstGeom>
          <a:noFill/>
        </p:spPr>
        <p:txBody>
          <a:bodyPr wrap="square" rtlCol="0">
            <a:spAutoFit/>
          </a:bodyPr>
          <a:lstStyle/>
          <a:p>
            <a:r>
              <a:rPr lang="nb-NO" dirty="0" err="1"/>
              <a:t>Mean</a:t>
            </a:r>
            <a:r>
              <a:rPr lang="nb-NO" dirty="0"/>
              <a:t> </a:t>
            </a:r>
            <a:r>
              <a:rPr lang="nb-NO" dirty="0" err="1"/>
              <a:t>temperature</a:t>
            </a:r>
            <a:endParaRPr lang="nb-NO" dirty="0"/>
          </a:p>
        </p:txBody>
      </p:sp>
      <p:sp>
        <p:nvSpPr>
          <p:cNvPr id="14" name="TekstSylinder 13">
            <a:extLst>
              <a:ext uri="{FF2B5EF4-FFF2-40B4-BE49-F238E27FC236}">
                <a16:creationId xmlns:a16="http://schemas.microsoft.com/office/drawing/2014/main" id="{B6CAF0DE-FED0-E1F8-A8C2-DCED3A9FC6A6}"/>
              </a:ext>
            </a:extLst>
          </p:cNvPr>
          <p:cNvSpPr txBox="1"/>
          <p:nvPr/>
        </p:nvSpPr>
        <p:spPr>
          <a:xfrm>
            <a:off x="8533338" y="2061716"/>
            <a:ext cx="2615183" cy="369332"/>
          </a:xfrm>
          <a:prstGeom prst="rect">
            <a:avLst/>
          </a:prstGeom>
          <a:noFill/>
        </p:spPr>
        <p:txBody>
          <a:bodyPr wrap="square" rtlCol="0">
            <a:spAutoFit/>
          </a:bodyPr>
          <a:lstStyle/>
          <a:p>
            <a:r>
              <a:rPr lang="nb-NO" dirty="0" err="1"/>
              <a:t>Hours</a:t>
            </a:r>
            <a:r>
              <a:rPr lang="nb-NO" dirty="0"/>
              <a:t> over 55 °C </a:t>
            </a:r>
          </a:p>
        </p:txBody>
      </p:sp>
      <p:sp>
        <p:nvSpPr>
          <p:cNvPr id="15" name="TekstSylinder 14">
            <a:extLst>
              <a:ext uri="{FF2B5EF4-FFF2-40B4-BE49-F238E27FC236}">
                <a16:creationId xmlns:a16="http://schemas.microsoft.com/office/drawing/2014/main" id="{1E99C512-64A4-4F7C-8355-10E25A810987}"/>
              </a:ext>
            </a:extLst>
          </p:cNvPr>
          <p:cNvSpPr txBox="1"/>
          <p:nvPr/>
        </p:nvSpPr>
        <p:spPr>
          <a:xfrm>
            <a:off x="4387100" y="2061716"/>
            <a:ext cx="2615183" cy="369332"/>
          </a:xfrm>
          <a:prstGeom prst="rect">
            <a:avLst/>
          </a:prstGeom>
          <a:noFill/>
        </p:spPr>
        <p:txBody>
          <a:bodyPr wrap="square" rtlCol="0">
            <a:spAutoFit/>
          </a:bodyPr>
          <a:lstStyle/>
          <a:p>
            <a:r>
              <a:rPr lang="nb-NO" dirty="0" err="1"/>
              <a:t>Hours</a:t>
            </a:r>
            <a:r>
              <a:rPr lang="nb-NO" dirty="0"/>
              <a:t> over 45 °C</a:t>
            </a:r>
          </a:p>
        </p:txBody>
      </p:sp>
    </p:spTree>
    <p:extLst>
      <p:ext uri="{BB962C8B-B14F-4D97-AF65-F5344CB8AC3E}">
        <p14:creationId xmlns:p14="http://schemas.microsoft.com/office/powerpoint/2010/main" val="397633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E74B2CD-2CFA-241F-2DAF-7913D0CD1707}"/>
              </a:ext>
            </a:extLst>
          </p:cNvPr>
          <p:cNvPicPr>
            <a:picLocks noChangeAspect="1"/>
          </p:cNvPicPr>
          <p:nvPr/>
        </p:nvPicPr>
        <p:blipFill>
          <a:blip r:embed="rId2"/>
          <a:stretch>
            <a:fillRect/>
          </a:stretch>
        </p:blipFill>
        <p:spPr>
          <a:xfrm>
            <a:off x="1472707" y="968586"/>
            <a:ext cx="9459453" cy="5699320"/>
          </a:xfrm>
          <a:prstGeom prst="rect">
            <a:avLst/>
          </a:prstGeom>
        </p:spPr>
      </p:pic>
      <p:graphicFrame>
        <p:nvGraphicFramePr>
          <p:cNvPr id="4" name="Tabell 3">
            <a:extLst>
              <a:ext uri="{FF2B5EF4-FFF2-40B4-BE49-F238E27FC236}">
                <a16:creationId xmlns:a16="http://schemas.microsoft.com/office/drawing/2014/main" id="{2C0691A8-B1C7-5ACB-8C28-20957B64AE33}"/>
              </a:ext>
            </a:extLst>
          </p:cNvPr>
          <p:cNvGraphicFramePr>
            <a:graphicFrameLocks noGrp="1"/>
          </p:cNvGraphicFramePr>
          <p:nvPr>
            <p:extLst>
              <p:ext uri="{D42A27DB-BD31-4B8C-83A1-F6EECF244321}">
                <p14:modId xmlns:p14="http://schemas.microsoft.com/office/powerpoint/2010/main" val="3489667037"/>
              </p:ext>
            </p:extLst>
          </p:nvPr>
        </p:nvGraphicFramePr>
        <p:xfrm>
          <a:off x="5735188" y="1060026"/>
          <a:ext cx="2467514" cy="1871420"/>
        </p:xfrm>
        <a:graphic>
          <a:graphicData uri="http://schemas.openxmlformats.org/drawingml/2006/table">
            <a:tbl>
              <a:tblPr>
                <a:tableStyleId>{EB9631B5-78F2-41C9-869B-9F39066F8104}</a:tableStyleId>
              </a:tblPr>
              <a:tblGrid>
                <a:gridCol w="1971417">
                  <a:extLst>
                    <a:ext uri="{9D8B030D-6E8A-4147-A177-3AD203B41FA5}">
                      <a16:colId xmlns:a16="http://schemas.microsoft.com/office/drawing/2014/main" val="1647343728"/>
                    </a:ext>
                  </a:extLst>
                </a:gridCol>
                <a:gridCol w="496097">
                  <a:extLst>
                    <a:ext uri="{9D8B030D-6E8A-4147-A177-3AD203B41FA5}">
                      <a16:colId xmlns:a16="http://schemas.microsoft.com/office/drawing/2014/main" val="1480499963"/>
                    </a:ext>
                  </a:extLst>
                </a:gridCol>
              </a:tblGrid>
              <a:tr h="187142">
                <a:tc>
                  <a:txBody>
                    <a:bodyPr/>
                    <a:lstStyle/>
                    <a:p>
                      <a:pPr algn="l" fontAlgn="b"/>
                      <a:r>
                        <a:rPr lang="nb-NO" sz="1100" u="none" strike="noStrike">
                          <a:effectLst/>
                        </a:rPr>
                        <a:t>AFLH</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dirty="0">
                          <a:effectLst/>
                        </a:rPr>
                        <a:t>-27 %</a:t>
                      </a:r>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24351995"/>
                  </a:ext>
                </a:extLst>
              </a:tr>
              <a:tr h="187142">
                <a:tc>
                  <a:txBody>
                    <a:bodyPr/>
                    <a:lstStyle/>
                    <a:p>
                      <a:pPr algn="l" fontAlgn="b"/>
                      <a:r>
                        <a:rPr lang="nb-NO" sz="1100" u="none" strike="noStrike">
                          <a:effectLst/>
                        </a:rPr>
                        <a:t>AFLH+FB</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-29 %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36456529"/>
                  </a:ext>
                </a:extLst>
              </a:tr>
              <a:tr h="187142">
                <a:tc>
                  <a:txBody>
                    <a:bodyPr/>
                    <a:lstStyle/>
                    <a:p>
                      <a:pPr algn="l" fontAlgn="b"/>
                      <a:r>
                        <a:rPr lang="nb-NO" sz="1100" u="none" strike="noStrike">
                          <a:effectLst/>
                        </a:rPr>
                        <a:t>AFLH+FM</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-33 %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98014701"/>
                  </a:ext>
                </a:extLst>
              </a:tr>
              <a:tr h="187142">
                <a:tc>
                  <a:txBody>
                    <a:bodyPr/>
                    <a:lstStyle/>
                    <a:p>
                      <a:pPr algn="l" fontAlgn="b"/>
                      <a:r>
                        <a:rPr lang="nb-NO" sz="1100" u="none" strike="noStrike">
                          <a:effectLst/>
                        </a:rPr>
                        <a:t>AFLH+MU</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-32 %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94526907"/>
                  </a:ext>
                </a:extLst>
              </a:tr>
              <a:tr h="187142">
                <a:tc>
                  <a:txBody>
                    <a:bodyPr/>
                    <a:lstStyle/>
                    <a:p>
                      <a:pPr algn="l" fontAlgn="b"/>
                      <a:r>
                        <a:rPr lang="nb-NO" sz="1100" u="none" strike="noStrike">
                          <a:effectLst/>
                        </a:rPr>
                        <a:t>AFLN+FB</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-38 %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52854083"/>
                  </a:ext>
                </a:extLst>
              </a:tr>
              <a:tr h="187142">
                <a:tc>
                  <a:txBody>
                    <a:bodyPr/>
                    <a:lstStyle/>
                    <a:p>
                      <a:pPr algn="l" fontAlgn="b"/>
                      <a:r>
                        <a:rPr lang="nb-NO" sz="1100" u="none" strike="noStrike">
                          <a:effectLst/>
                        </a:rPr>
                        <a:t>AFLN+FM</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-35 %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58390020"/>
                  </a:ext>
                </a:extLst>
              </a:tr>
              <a:tr h="187142">
                <a:tc>
                  <a:txBody>
                    <a:bodyPr/>
                    <a:lstStyle/>
                    <a:p>
                      <a:pPr algn="l" fontAlgn="b"/>
                      <a:r>
                        <a:rPr lang="nb-NO" sz="1100" u="none" strike="noStrike">
                          <a:effectLst/>
                        </a:rPr>
                        <a:t>AFLN+MU</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-25 %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73369322"/>
                  </a:ext>
                </a:extLst>
              </a:tr>
              <a:tr h="187142">
                <a:tc>
                  <a:txBody>
                    <a:bodyPr/>
                    <a:lstStyle/>
                    <a:p>
                      <a:pPr algn="l" fontAlgn="b"/>
                      <a:r>
                        <a:rPr lang="nb-NO" sz="1100" u="none" strike="noStrike">
                          <a:effectLst/>
                        </a:rPr>
                        <a:t>GSW+FB</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-29 %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64545561"/>
                  </a:ext>
                </a:extLst>
              </a:tr>
              <a:tr h="187142">
                <a:tc>
                  <a:txBody>
                    <a:bodyPr/>
                    <a:lstStyle/>
                    <a:p>
                      <a:pPr algn="l" fontAlgn="b"/>
                      <a:r>
                        <a:rPr lang="nb-NO" sz="1100" u="none" strike="noStrike">
                          <a:effectLst/>
                        </a:rPr>
                        <a:t>GSW+FM</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a:effectLst/>
                        </a:rPr>
                        <a:t>-21 %</a:t>
                      </a:r>
                      <a:endParaRPr lang="nb-NO"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09501203"/>
                  </a:ext>
                </a:extLst>
              </a:tr>
              <a:tr h="187142">
                <a:tc>
                  <a:txBody>
                    <a:bodyPr/>
                    <a:lstStyle/>
                    <a:p>
                      <a:pPr algn="l" fontAlgn="b"/>
                      <a:r>
                        <a:rPr lang="nb-NO" sz="1100" u="none" strike="noStrike">
                          <a:effectLst/>
                        </a:rPr>
                        <a:t>GSW+MU</a:t>
                      </a:r>
                      <a:endParaRPr lang="nb-NO"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nb-NO" sz="1100" u="none" strike="noStrike" dirty="0">
                          <a:effectLst/>
                        </a:rPr>
                        <a:t>-31 %</a:t>
                      </a:r>
                      <a:endParaRPr lang="nb-NO"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67226992"/>
                  </a:ext>
                </a:extLst>
              </a:tr>
            </a:tbl>
          </a:graphicData>
        </a:graphic>
      </p:graphicFrame>
      <p:sp>
        <p:nvSpPr>
          <p:cNvPr id="5" name="Rektangel: avrundede hjørner 4">
            <a:extLst>
              <a:ext uri="{FF2B5EF4-FFF2-40B4-BE49-F238E27FC236}">
                <a16:creationId xmlns:a16="http://schemas.microsoft.com/office/drawing/2014/main" id="{14218BC1-AFDB-4C07-37EA-C0B8A9CAF4A8}"/>
              </a:ext>
            </a:extLst>
          </p:cNvPr>
          <p:cNvSpPr/>
          <p:nvPr/>
        </p:nvSpPr>
        <p:spPr>
          <a:xfrm>
            <a:off x="5725678" y="1800054"/>
            <a:ext cx="2467514" cy="211858"/>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Rett pilkobling 6">
            <a:extLst>
              <a:ext uri="{FF2B5EF4-FFF2-40B4-BE49-F238E27FC236}">
                <a16:creationId xmlns:a16="http://schemas.microsoft.com/office/drawing/2014/main" id="{231545FC-6BAD-7566-CCA3-B46E29F176B2}"/>
              </a:ext>
            </a:extLst>
          </p:cNvPr>
          <p:cNvCxnSpPr>
            <a:cxnSpLocks/>
            <a:stCxn id="4" idx="1"/>
          </p:cNvCxnSpPr>
          <p:nvPr/>
        </p:nvCxnSpPr>
        <p:spPr>
          <a:xfrm flipH="1">
            <a:off x="4847052" y="1995736"/>
            <a:ext cx="888136" cy="2111263"/>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sp>
        <p:nvSpPr>
          <p:cNvPr id="8" name="Rektangel: avrundede hjørner 7">
            <a:extLst>
              <a:ext uri="{FF2B5EF4-FFF2-40B4-BE49-F238E27FC236}">
                <a16:creationId xmlns:a16="http://schemas.microsoft.com/office/drawing/2014/main" id="{AE83C667-F0D8-F720-91E9-004D634BEC05}"/>
              </a:ext>
            </a:extLst>
          </p:cNvPr>
          <p:cNvSpPr/>
          <p:nvPr/>
        </p:nvSpPr>
        <p:spPr>
          <a:xfrm>
            <a:off x="5735187" y="2562110"/>
            <a:ext cx="2467514" cy="211858"/>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pilkobling 8">
            <a:extLst>
              <a:ext uri="{FF2B5EF4-FFF2-40B4-BE49-F238E27FC236}">
                <a16:creationId xmlns:a16="http://schemas.microsoft.com/office/drawing/2014/main" id="{3B236222-EA03-30D4-DDFD-DBC690ECBE47}"/>
              </a:ext>
            </a:extLst>
          </p:cNvPr>
          <p:cNvCxnSpPr>
            <a:cxnSpLocks/>
          </p:cNvCxnSpPr>
          <p:nvPr/>
        </p:nvCxnSpPr>
        <p:spPr>
          <a:xfrm flipH="1">
            <a:off x="7396480" y="2798090"/>
            <a:ext cx="134766" cy="888589"/>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15" name="TekstSylinder 14">
            <a:extLst>
              <a:ext uri="{FF2B5EF4-FFF2-40B4-BE49-F238E27FC236}">
                <a16:creationId xmlns:a16="http://schemas.microsoft.com/office/drawing/2014/main" id="{F2DDBEF7-5E52-2DCC-5388-F1D5D09B1387}"/>
              </a:ext>
            </a:extLst>
          </p:cNvPr>
          <p:cNvSpPr txBox="1"/>
          <p:nvPr/>
        </p:nvSpPr>
        <p:spPr>
          <a:xfrm>
            <a:off x="8419381" y="4672833"/>
            <a:ext cx="2197426" cy="523220"/>
          </a:xfrm>
          <a:prstGeom prst="rect">
            <a:avLst/>
          </a:prstGeom>
          <a:noFill/>
          <a:ln>
            <a:solidFill>
              <a:schemeClr val="accent2">
                <a:lumMod val="50000"/>
              </a:schemeClr>
            </a:solidFill>
          </a:ln>
        </p:spPr>
        <p:txBody>
          <a:bodyPr wrap="square" rtlCol="0">
            <a:spAutoFit/>
          </a:bodyPr>
          <a:lstStyle/>
          <a:p>
            <a:r>
              <a:rPr lang="nb-NO" sz="1400" dirty="0"/>
              <a:t>10-15:1 is optimal C:N for </a:t>
            </a:r>
            <a:r>
              <a:rPr lang="nb-NO" sz="1400" dirty="0" err="1"/>
              <a:t>mature</a:t>
            </a:r>
            <a:r>
              <a:rPr lang="nb-NO" sz="1400" dirty="0"/>
              <a:t> </a:t>
            </a:r>
            <a:r>
              <a:rPr lang="nb-NO" sz="1400" dirty="0" err="1"/>
              <a:t>compost</a:t>
            </a:r>
            <a:endParaRPr lang="nb-NO" sz="1400" dirty="0"/>
          </a:p>
        </p:txBody>
      </p:sp>
      <p:sp>
        <p:nvSpPr>
          <p:cNvPr id="16" name="Rektangel: avrundede hjørner 15">
            <a:extLst>
              <a:ext uri="{FF2B5EF4-FFF2-40B4-BE49-F238E27FC236}">
                <a16:creationId xmlns:a16="http://schemas.microsoft.com/office/drawing/2014/main" id="{3C9F243E-BA4F-BFF2-84C2-1664054696F9}"/>
              </a:ext>
            </a:extLst>
          </p:cNvPr>
          <p:cNvSpPr/>
          <p:nvPr/>
        </p:nvSpPr>
        <p:spPr>
          <a:xfrm>
            <a:off x="1932317" y="3362514"/>
            <a:ext cx="6477555" cy="744485"/>
          </a:xfrm>
          <a:prstGeom prst="round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dirty="0"/>
              <a:t>,</a:t>
            </a:r>
          </a:p>
        </p:txBody>
      </p:sp>
      <p:sp>
        <p:nvSpPr>
          <p:cNvPr id="17" name="TekstSylinder 16">
            <a:extLst>
              <a:ext uri="{FF2B5EF4-FFF2-40B4-BE49-F238E27FC236}">
                <a16:creationId xmlns:a16="http://schemas.microsoft.com/office/drawing/2014/main" id="{3AF16EB8-1EA2-D320-19E8-1D823ECFD45B}"/>
              </a:ext>
            </a:extLst>
          </p:cNvPr>
          <p:cNvSpPr txBox="1"/>
          <p:nvPr/>
        </p:nvSpPr>
        <p:spPr>
          <a:xfrm>
            <a:off x="8419381" y="2598820"/>
            <a:ext cx="2282735" cy="738664"/>
          </a:xfrm>
          <a:prstGeom prst="rect">
            <a:avLst/>
          </a:prstGeom>
          <a:noFill/>
          <a:ln>
            <a:solidFill>
              <a:srgbClr val="00B050"/>
            </a:solidFill>
          </a:ln>
        </p:spPr>
        <p:txBody>
          <a:bodyPr wrap="square" rtlCol="0">
            <a:spAutoFit/>
          </a:bodyPr>
          <a:lstStyle/>
          <a:p>
            <a:r>
              <a:rPr lang="nb-NO" sz="1400" dirty="0"/>
              <a:t>25-35:1 is optimal start C:N (25 </a:t>
            </a:r>
            <a:r>
              <a:rPr lang="nb-NO" sz="1400" dirty="0" err="1"/>
              <a:t>was</a:t>
            </a:r>
            <a:r>
              <a:rPr lang="nb-NO" sz="1400" dirty="0"/>
              <a:t> target in </a:t>
            </a:r>
            <a:r>
              <a:rPr lang="nb-NO" sz="1400" dirty="0" err="1"/>
              <a:t>this</a:t>
            </a:r>
            <a:r>
              <a:rPr lang="nb-NO" sz="1400" dirty="0"/>
              <a:t> </a:t>
            </a:r>
            <a:r>
              <a:rPr lang="nb-NO" sz="1400" dirty="0" err="1"/>
              <a:t>experiment</a:t>
            </a:r>
            <a:r>
              <a:rPr lang="nb-NO" sz="1400" dirty="0"/>
              <a:t>)</a:t>
            </a:r>
          </a:p>
        </p:txBody>
      </p:sp>
      <p:sp>
        <p:nvSpPr>
          <p:cNvPr id="18" name="Rektangel: avrundede hjørner 17">
            <a:extLst>
              <a:ext uri="{FF2B5EF4-FFF2-40B4-BE49-F238E27FC236}">
                <a16:creationId xmlns:a16="http://schemas.microsoft.com/office/drawing/2014/main" id="{372371C3-F2DC-EC2F-85B5-BBABADF1152E}"/>
              </a:ext>
            </a:extLst>
          </p:cNvPr>
          <p:cNvSpPr/>
          <p:nvPr/>
        </p:nvSpPr>
        <p:spPr>
          <a:xfrm>
            <a:off x="1919052" y="4841912"/>
            <a:ext cx="6477555" cy="386210"/>
          </a:xfrm>
          <a:prstGeom prst="roundRect">
            <a:avLst/>
          </a:prstGeom>
          <a:noFill/>
          <a:ln w="28575">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0">
            <a:extLst>
              <a:ext uri="{FF2B5EF4-FFF2-40B4-BE49-F238E27FC236}">
                <a16:creationId xmlns:a16="http://schemas.microsoft.com/office/drawing/2014/main" id="{BFB7EEB8-04EB-260E-2B05-A7B3B56B3AAB}"/>
              </a:ext>
            </a:extLst>
          </p:cNvPr>
          <p:cNvSpPr>
            <a:spLocks noGrp="1"/>
          </p:cNvSpPr>
          <p:nvPr>
            <p:ph type="title"/>
          </p:nvPr>
        </p:nvSpPr>
        <p:spPr>
          <a:xfrm>
            <a:off x="838200" y="365126"/>
            <a:ext cx="10515600" cy="521306"/>
          </a:xfrm>
        </p:spPr>
        <p:txBody>
          <a:bodyPr>
            <a:normAutofit fontScale="90000"/>
          </a:bodyPr>
          <a:lstStyle/>
          <a:p>
            <a:r>
              <a:rPr lang="nb-NO" dirty="0"/>
              <a:t>C:N start and finish</a:t>
            </a:r>
          </a:p>
        </p:txBody>
      </p:sp>
      <p:sp>
        <p:nvSpPr>
          <p:cNvPr id="22" name="TekstSylinder 21">
            <a:extLst>
              <a:ext uri="{FF2B5EF4-FFF2-40B4-BE49-F238E27FC236}">
                <a16:creationId xmlns:a16="http://schemas.microsoft.com/office/drawing/2014/main" id="{560B9B36-B825-498F-EA6D-8D29FFBF61D2}"/>
              </a:ext>
            </a:extLst>
          </p:cNvPr>
          <p:cNvSpPr txBox="1"/>
          <p:nvPr/>
        </p:nvSpPr>
        <p:spPr>
          <a:xfrm>
            <a:off x="2288972" y="1582817"/>
            <a:ext cx="2114012" cy="646331"/>
          </a:xfrm>
          <a:prstGeom prst="rect">
            <a:avLst/>
          </a:prstGeom>
          <a:noFill/>
        </p:spPr>
        <p:txBody>
          <a:bodyPr wrap="square" rtlCol="0">
            <a:spAutoFit/>
          </a:bodyPr>
          <a:lstStyle/>
          <a:p>
            <a:r>
              <a:rPr lang="nb-NO" dirty="0" err="1"/>
              <a:t>What</a:t>
            </a:r>
            <a:r>
              <a:rPr lang="nb-NO" dirty="0"/>
              <a:t> </a:t>
            </a:r>
            <a:r>
              <a:rPr lang="nb-NO" dirty="0" err="1"/>
              <a:t>happened</a:t>
            </a:r>
            <a:r>
              <a:rPr lang="nb-NO" dirty="0"/>
              <a:t> </a:t>
            </a:r>
            <a:r>
              <a:rPr lang="nb-NO" dirty="0" err="1"/>
              <a:t>here</a:t>
            </a:r>
            <a:r>
              <a:rPr lang="nb-NO" dirty="0"/>
              <a:t>?</a:t>
            </a:r>
          </a:p>
        </p:txBody>
      </p:sp>
      <p:sp>
        <p:nvSpPr>
          <p:cNvPr id="3" name="TekstSylinder 2">
            <a:extLst>
              <a:ext uri="{FF2B5EF4-FFF2-40B4-BE49-F238E27FC236}">
                <a16:creationId xmlns:a16="http://schemas.microsoft.com/office/drawing/2014/main" id="{06338E51-B413-0F01-CC82-62CDDC031107}"/>
              </a:ext>
            </a:extLst>
          </p:cNvPr>
          <p:cNvSpPr txBox="1"/>
          <p:nvPr/>
        </p:nvSpPr>
        <p:spPr>
          <a:xfrm>
            <a:off x="4522148" y="3686679"/>
            <a:ext cx="704088" cy="369332"/>
          </a:xfrm>
          <a:prstGeom prst="rect">
            <a:avLst/>
          </a:prstGeom>
          <a:noFill/>
        </p:spPr>
        <p:txBody>
          <a:bodyPr wrap="square" rtlCol="0">
            <a:spAutoFit/>
          </a:bodyPr>
          <a:lstStyle/>
          <a:p>
            <a:r>
              <a:rPr lang="nb-NO" dirty="0"/>
              <a:t>-38%</a:t>
            </a:r>
          </a:p>
        </p:txBody>
      </p:sp>
      <p:sp>
        <p:nvSpPr>
          <p:cNvPr id="6" name="TekstSylinder 5">
            <a:extLst>
              <a:ext uri="{FF2B5EF4-FFF2-40B4-BE49-F238E27FC236}">
                <a16:creationId xmlns:a16="http://schemas.microsoft.com/office/drawing/2014/main" id="{BD065464-B144-43ED-9FC3-6998B5A47DEE}"/>
              </a:ext>
            </a:extLst>
          </p:cNvPr>
          <p:cNvSpPr txBox="1"/>
          <p:nvPr/>
        </p:nvSpPr>
        <p:spPr>
          <a:xfrm>
            <a:off x="7044436" y="3309194"/>
            <a:ext cx="704088" cy="369332"/>
          </a:xfrm>
          <a:prstGeom prst="rect">
            <a:avLst/>
          </a:prstGeom>
          <a:noFill/>
        </p:spPr>
        <p:txBody>
          <a:bodyPr wrap="square" rtlCol="0">
            <a:spAutoFit/>
          </a:bodyPr>
          <a:lstStyle/>
          <a:p>
            <a:r>
              <a:rPr lang="nb-NO" dirty="0"/>
              <a:t>-21%</a:t>
            </a:r>
          </a:p>
        </p:txBody>
      </p:sp>
    </p:spTree>
    <p:extLst>
      <p:ext uri="{BB962C8B-B14F-4D97-AF65-F5344CB8AC3E}">
        <p14:creationId xmlns:p14="http://schemas.microsoft.com/office/powerpoint/2010/main" val="414487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789642B-3408-4E67-ABC4-E54126EA3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5909" y="2436738"/>
            <a:ext cx="3517119" cy="1978379"/>
          </a:xfrm>
          <a:prstGeom prst="rect">
            <a:avLst/>
          </a:prstGeom>
        </p:spPr>
      </p:pic>
      <p:pic>
        <p:nvPicPr>
          <p:cNvPr id="4" name="Bilde 3">
            <a:extLst>
              <a:ext uri="{FF2B5EF4-FFF2-40B4-BE49-F238E27FC236}">
                <a16:creationId xmlns:a16="http://schemas.microsoft.com/office/drawing/2014/main" id="{92431132-442F-8471-D215-7E44E31E4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08" y="2431049"/>
            <a:ext cx="3537345" cy="1989756"/>
          </a:xfrm>
          <a:prstGeom prst="rect">
            <a:avLst/>
          </a:prstGeom>
        </p:spPr>
      </p:pic>
      <p:pic>
        <p:nvPicPr>
          <p:cNvPr id="8" name="Bilde 7">
            <a:extLst>
              <a:ext uri="{FF2B5EF4-FFF2-40B4-BE49-F238E27FC236}">
                <a16:creationId xmlns:a16="http://schemas.microsoft.com/office/drawing/2014/main" id="{F3BE68A3-7BE0-CDF6-2460-1F9C796C27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336" y="2436738"/>
            <a:ext cx="3517120" cy="1978379"/>
          </a:xfrm>
          <a:prstGeom prst="rect">
            <a:avLst/>
          </a:prstGeom>
        </p:spPr>
      </p:pic>
      <p:sp>
        <p:nvSpPr>
          <p:cNvPr id="9" name="Tittel 8">
            <a:extLst>
              <a:ext uri="{FF2B5EF4-FFF2-40B4-BE49-F238E27FC236}">
                <a16:creationId xmlns:a16="http://schemas.microsoft.com/office/drawing/2014/main" id="{7E563FD3-1F15-E5B5-0C18-34BBCE4F501A}"/>
              </a:ext>
            </a:extLst>
          </p:cNvPr>
          <p:cNvSpPr>
            <a:spLocks noGrp="1"/>
          </p:cNvSpPr>
          <p:nvPr>
            <p:ph type="title"/>
          </p:nvPr>
        </p:nvSpPr>
        <p:spPr/>
        <p:txBody>
          <a:bodyPr/>
          <a:lstStyle/>
          <a:p>
            <a:r>
              <a:rPr lang="nb-NO" dirty="0" err="1"/>
              <a:t>Reduction</a:t>
            </a:r>
            <a:r>
              <a:rPr lang="nb-NO" dirty="0"/>
              <a:t> in </a:t>
            </a:r>
            <a:r>
              <a:rPr lang="nb-NO" dirty="0" err="1"/>
              <a:t>volume</a:t>
            </a:r>
            <a:r>
              <a:rPr lang="nb-NO" dirty="0"/>
              <a:t> (cm</a:t>
            </a:r>
            <a:r>
              <a:rPr lang="nb-NO" baseline="30000" dirty="0"/>
              <a:t>3</a:t>
            </a:r>
            <a:r>
              <a:rPr lang="nb-NO" dirty="0"/>
              <a:t>)</a:t>
            </a:r>
          </a:p>
        </p:txBody>
      </p:sp>
      <p:pic>
        <p:nvPicPr>
          <p:cNvPr id="11" name="Bilde 10">
            <a:extLst>
              <a:ext uri="{FF2B5EF4-FFF2-40B4-BE49-F238E27FC236}">
                <a16:creationId xmlns:a16="http://schemas.microsoft.com/office/drawing/2014/main" id="{7F91AEF5-1838-66CC-0714-ECC23EB9846B}"/>
              </a:ext>
            </a:extLst>
          </p:cNvPr>
          <p:cNvPicPr>
            <a:picLocks noChangeAspect="1"/>
          </p:cNvPicPr>
          <p:nvPr/>
        </p:nvPicPr>
        <p:blipFill>
          <a:blip r:embed="rId6"/>
          <a:stretch>
            <a:fillRect/>
          </a:stretch>
        </p:blipFill>
        <p:spPr>
          <a:xfrm>
            <a:off x="390412" y="4237166"/>
            <a:ext cx="3865497" cy="2187738"/>
          </a:xfrm>
          <a:prstGeom prst="rect">
            <a:avLst/>
          </a:prstGeom>
        </p:spPr>
      </p:pic>
      <p:pic>
        <p:nvPicPr>
          <p:cNvPr id="14" name="Bilde 13">
            <a:extLst>
              <a:ext uri="{FF2B5EF4-FFF2-40B4-BE49-F238E27FC236}">
                <a16:creationId xmlns:a16="http://schemas.microsoft.com/office/drawing/2014/main" id="{C17AF946-24C4-D16C-A087-523D5F6BBBE8}"/>
              </a:ext>
            </a:extLst>
          </p:cNvPr>
          <p:cNvPicPr>
            <a:picLocks noChangeAspect="1"/>
          </p:cNvPicPr>
          <p:nvPr/>
        </p:nvPicPr>
        <p:blipFill>
          <a:blip r:embed="rId7"/>
          <a:stretch>
            <a:fillRect/>
          </a:stretch>
        </p:blipFill>
        <p:spPr>
          <a:xfrm>
            <a:off x="4255909" y="4237166"/>
            <a:ext cx="3517119" cy="1264280"/>
          </a:xfrm>
          <a:prstGeom prst="rect">
            <a:avLst/>
          </a:prstGeom>
        </p:spPr>
      </p:pic>
      <p:pic>
        <p:nvPicPr>
          <p:cNvPr id="17" name="Bilde 16">
            <a:extLst>
              <a:ext uri="{FF2B5EF4-FFF2-40B4-BE49-F238E27FC236}">
                <a16:creationId xmlns:a16="http://schemas.microsoft.com/office/drawing/2014/main" id="{5FE25601-37EA-259C-C5AF-A2B0051C6772}"/>
              </a:ext>
            </a:extLst>
          </p:cNvPr>
          <p:cNvPicPr>
            <a:picLocks noChangeAspect="1"/>
          </p:cNvPicPr>
          <p:nvPr/>
        </p:nvPicPr>
        <p:blipFill>
          <a:blip r:embed="rId8"/>
          <a:stretch>
            <a:fillRect/>
          </a:stretch>
        </p:blipFill>
        <p:spPr>
          <a:xfrm>
            <a:off x="8418885" y="4237166"/>
            <a:ext cx="3260572" cy="1172060"/>
          </a:xfrm>
          <a:prstGeom prst="rect">
            <a:avLst/>
          </a:prstGeom>
        </p:spPr>
      </p:pic>
      <p:sp>
        <p:nvSpPr>
          <p:cNvPr id="24" name="TekstSylinder 23">
            <a:extLst>
              <a:ext uri="{FF2B5EF4-FFF2-40B4-BE49-F238E27FC236}">
                <a16:creationId xmlns:a16="http://schemas.microsoft.com/office/drawing/2014/main" id="{496B8F1C-483E-ED62-B063-F474B6D688C7}"/>
              </a:ext>
            </a:extLst>
          </p:cNvPr>
          <p:cNvSpPr txBox="1"/>
          <p:nvPr/>
        </p:nvSpPr>
        <p:spPr>
          <a:xfrm>
            <a:off x="349691" y="2061716"/>
            <a:ext cx="2615183" cy="369332"/>
          </a:xfrm>
          <a:prstGeom prst="rect">
            <a:avLst/>
          </a:prstGeom>
          <a:noFill/>
        </p:spPr>
        <p:txBody>
          <a:bodyPr wrap="square" rtlCol="0">
            <a:spAutoFit/>
          </a:bodyPr>
          <a:lstStyle/>
          <a:p>
            <a:r>
              <a:rPr lang="nb-NO" dirty="0"/>
              <a:t>Per </a:t>
            </a:r>
            <a:r>
              <a:rPr lang="nb-NO" dirty="0" err="1"/>
              <a:t>treatment</a:t>
            </a:r>
            <a:endParaRPr lang="nb-NO" dirty="0"/>
          </a:p>
        </p:txBody>
      </p:sp>
      <p:sp>
        <p:nvSpPr>
          <p:cNvPr id="25" name="TekstSylinder 24">
            <a:extLst>
              <a:ext uri="{FF2B5EF4-FFF2-40B4-BE49-F238E27FC236}">
                <a16:creationId xmlns:a16="http://schemas.microsoft.com/office/drawing/2014/main" id="{D9174230-E79D-B340-1C50-B49F4A291BB7}"/>
              </a:ext>
            </a:extLst>
          </p:cNvPr>
          <p:cNvSpPr txBox="1"/>
          <p:nvPr/>
        </p:nvSpPr>
        <p:spPr>
          <a:xfrm>
            <a:off x="8533338" y="2061716"/>
            <a:ext cx="2615183" cy="369332"/>
          </a:xfrm>
          <a:prstGeom prst="rect">
            <a:avLst/>
          </a:prstGeom>
          <a:noFill/>
        </p:spPr>
        <p:txBody>
          <a:bodyPr wrap="square" rtlCol="0">
            <a:spAutoFit/>
          </a:bodyPr>
          <a:lstStyle/>
          <a:p>
            <a:r>
              <a:rPr lang="nb-NO" dirty="0"/>
              <a:t>Per nitrogen </a:t>
            </a:r>
            <a:r>
              <a:rPr lang="nb-NO" dirty="0" err="1"/>
              <a:t>source</a:t>
            </a:r>
            <a:endParaRPr lang="nb-NO" dirty="0"/>
          </a:p>
        </p:txBody>
      </p:sp>
      <p:sp>
        <p:nvSpPr>
          <p:cNvPr id="26" name="TekstSylinder 25">
            <a:extLst>
              <a:ext uri="{FF2B5EF4-FFF2-40B4-BE49-F238E27FC236}">
                <a16:creationId xmlns:a16="http://schemas.microsoft.com/office/drawing/2014/main" id="{0A29556B-DC4F-5476-4FAF-0B874854D7C7}"/>
              </a:ext>
            </a:extLst>
          </p:cNvPr>
          <p:cNvSpPr txBox="1"/>
          <p:nvPr/>
        </p:nvSpPr>
        <p:spPr>
          <a:xfrm>
            <a:off x="4387100" y="2061716"/>
            <a:ext cx="2615183" cy="369332"/>
          </a:xfrm>
          <a:prstGeom prst="rect">
            <a:avLst/>
          </a:prstGeom>
          <a:noFill/>
        </p:spPr>
        <p:txBody>
          <a:bodyPr wrap="square" rtlCol="0">
            <a:spAutoFit/>
          </a:bodyPr>
          <a:lstStyle/>
          <a:p>
            <a:r>
              <a:rPr lang="nb-NO" dirty="0"/>
              <a:t>Per </a:t>
            </a:r>
            <a:r>
              <a:rPr lang="nb-NO" dirty="0" err="1"/>
              <a:t>carbon</a:t>
            </a:r>
            <a:r>
              <a:rPr lang="nb-NO" dirty="0"/>
              <a:t> </a:t>
            </a:r>
            <a:r>
              <a:rPr lang="nb-NO" dirty="0" err="1"/>
              <a:t>source</a:t>
            </a:r>
            <a:endParaRPr lang="nb-NO" dirty="0"/>
          </a:p>
        </p:txBody>
      </p:sp>
    </p:spTree>
    <p:extLst>
      <p:ext uri="{BB962C8B-B14F-4D97-AF65-F5344CB8AC3E}">
        <p14:creationId xmlns:p14="http://schemas.microsoft.com/office/powerpoint/2010/main" val="1414548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713A7E-A805-8141-2213-8424A7624EF5}"/>
              </a:ext>
            </a:extLst>
          </p:cNvPr>
          <p:cNvSpPr>
            <a:spLocks noGrp="1"/>
          </p:cNvSpPr>
          <p:nvPr>
            <p:ph type="title"/>
          </p:nvPr>
        </p:nvSpPr>
        <p:spPr>
          <a:xfrm>
            <a:off x="838200" y="557190"/>
            <a:ext cx="10515600" cy="1326008"/>
          </a:xfrm>
        </p:spPr>
        <p:txBody>
          <a:bodyPr>
            <a:normAutofit/>
          </a:bodyPr>
          <a:lstStyle/>
          <a:p>
            <a:r>
              <a:rPr lang="nb-NO" dirty="0"/>
              <a:t>Loss on </a:t>
            </a:r>
            <a:r>
              <a:rPr lang="nb-NO" dirty="0" err="1"/>
              <a:t>ignition</a:t>
            </a:r>
            <a:r>
              <a:rPr lang="nb-NO" dirty="0"/>
              <a:t> (LOI) (% </a:t>
            </a:r>
            <a:r>
              <a:rPr lang="nb-NO" dirty="0" err="1"/>
              <a:t>reduction</a:t>
            </a:r>
            <a:r>
              <a:rPr lang="nb-NO" dirty="0"/>
              <a:t>)</a:t>
            </a:r>
          </a:p>
        </p:txBody>
      </p:sp>
      <p:pic>
        <p:nvPicPr>
          <p:cNvPr id="8" name="Bilde 7">
            <a:extLst>
              <a:ext uri="{FF2B5EF4-FFF2-40B4-BE49-F238E27FC236}">
                <a16:creationId xmlns:a16="http://schemas.microsoft.com/office/drawing/2014/main" id="{FDFC5E6D-70A1-A429-95E0-4C5A61E02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6493" y="2609567"/>
            <a:ext cx="3797536" cy="2136113"/>
          </a:xfrm>
          <a:prstGeom prst="rect">
            <a:avLst/>
          </a:prstGeom>
        </p:spPr>
      </p:pic>
      <p:pic>
        <p:nvPicPr>
          <p:cNvPr id="6" name="Bilde 5">
            <a:extLst>
              <a:ext uri="{FF2B5EF4-FFF2-40B4-BE49-F238E27FC236}">
                <a16:creationId xmlns:a16="http://schemas.microsoft.com/office/drawing/2014/main" id="{47EEC6B1-BC27-7D1A-E01A-FF04BBA8D0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4035" y="2609567"/>
            <a:ext cx="3797536" cy="2136113"/>
          </a:xfrm>
          <a:prstGeom prst="rect">
            <a:avLst/>
          </a:prstGeom>
        </p:spPr>
      </p:pic>
      <p:pic>
        <p:nvPicPr>
          <p:cNvPr id="4" name="Bilde 3">
            <a:extLst>
              <a:ext uri="{FF2B5EF4-FFF2-40B4-BE49-F238E27FC236}">
                <a16:creationId xmlns:a16="http://schemas.microsoft.com/office/drawing/2014/main" id="{87E62C2E-3334-675A-9627-392D5ABA05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972" y="2609567"/>
            <a:ext cx="3797536" cy="2136113"/>
          </a:xfrm>
          <a:prstGeom prst="rect">
            <a:avLst/>
          </a:prstGeom>
        </p:spPr>
      </p:pic>
      <p:pic>
        <p:nvPicPr>
          <p:cNvPr id="10" name="Bilde 9">
            <a:extLst>
              <a:ext uri="{FF2B5EF4-FFF2-40B4-BE49-F238E27FC236}">
                <a16:creationId xmlns:a16="http://schemas.microsoft.com/office/drawing/2014/main" id="{BC3607BD-7C91-9A9D-C5A9-51FF1531D3B8}"/>
              </a:ext>
            </a:extLst>
          </p:cNvPr>
          <p:cNvPicPr>
            <a:picLocks noChangeAspect="1"/>
          </p:cNvPicPr>
          <p:nvPr/>
        </p:nvPicPr>
        <p:blipFill>
          <a:blip r:embed="rId5"/>
          <a:stretch>
            <a:fillRect/>
          </a:stretch>
        </p:blipFill>
        <p:spPr>
          <a:xfrm>
            <a:off x="207971" y="4666610"/>
            <a:ext cx="3629910" cy="2054404"/>
          </a:xfrm>
          <a:prstGeom prst="rect">
            <a:avLst/>
          </a:prstGeom>
        </p:spPr>
      </p:pic>
      <p:pic>
        <p:nvPicPr>
          <p:cNvPr id="12" name="Bilde 11">
            <a:extLst>
              <a:ext uri="{FF2B5EF4-FFF2-40B4-BE49-F238E27FC236}">
                <a16:creationId xmlns:a16="http://schemas.microsoft.com/office/drawing/2014/main" id="{B394637A-6128-80D8-F017-0CFC422756C4}"/>
              </a:ext>
            </a:extLst>
          </p:cNvPr>
          <p:cNvPicPr>
            <a:picLocks noChangeAspect="1"/>
          </p:cNvPicPr>
          <p:nvPr/>
        </p:nvPicPr>
        <p:blipFill>
          <a:blip r:embed="rId6"/>
          <a:stretch>
            <a:fillRect/>
          </a:stretch>
        </p:blipFill>
        <p:spPr>
          <a:xfrm>
            <a:off x="4184035" y="4666610"/>
            <a:ext cx="3656304" cy="1314312"/>
          </a:xfrm>
          <a:prstGeom prst="rect">
            <a:avLst/>
          </a:prstGeom>
        </p:spPr>
      </p:pic>
      <p:pic>
        <p:nvPicPr>
          <p:cNvPr id="15" name="Bilde 14">
            <a:extLst>
              <a:ext uri="{FF2B5EF4-FFF2-40B4-BE49-F238E27FC236}">
                <a16:creationId xmlns:a16="http://schemas.microsoft.com/office/drawing/2014/main" id="{EFDA5CA7-A3E0-7968-BF41-302DD41ABCA2}"/>
              </a:ext>
            </a:extLst>
          </p:cNvPr>
          <p:cNvPicPr>
            <a:picLocks noChangeAspect="1"/>
          </p:cNvPicPr>
          <p:nvPr/>
        </p:nvPicPr>
        <p:blipFill>
          <a:blip r:embed="rId7"/>
          <a:stretch>
            <a:fillRect/>
          </a:stretch>
        </p:blipFill>
        <p:spPr>
          <a:xfrm>
            <a:off x="8327725" y="4666610"/>
            <a:ext cx="3656303" cy="1314312"/>
          </a:xfrm>
          <a:prstGeom prst="rect">
            <a:avLst/>
          </a:prstGeom>
        </p:spPr>
      </p:pic>
      <p:sp>
        <p:nvSpPr>
          <p:cNvPr id="16" name="TekstSylinder 15">
            <a:extLst>
              <a:ext uri="{FF2B5EF4-FFF2-40B4-BE49-F238E27FC236}">
                <a16:creationId xmlns:a16="http://schemas.microsoft.com/office/drawing/2014/main" id="{16F78063-4AC9-A7F6-30D2-1ED2895B8256}"/>
              </a:ext>
            </a:extLst>
          </p:cNvPr>
          <p:cNvSpPr txBox="1"/>
          <p:nvPr/>
        </p:nvSpPr>
        <p:spPr>
          <a:xfrm>
            <a:off x="349691" y="2061716"/>
            <a:ext cx="2615183" cy="369332"/>
          </a:xfrm>
          <a:prstGeom prst="rect">
            <a:avLst/>
          </a:prstGeom>
          <a:noFill/>
        </p:spPr>
        <p:txBody>
          <a:bodyPr wrap="square" rtlCol="0">
            <a:spAutoFit/>
          </a:bodyPr>
          <a:lstStyle/>
          <a:p>
            <a:r>
              <a:rPr lang="nb-NO" dirty="0"/>
              <a:t>Per </a:t>
            </a:r>
            <a:r>
              <a:rPr lang="nb-NO" dirty="0" err="1"/>
              <a:t>treatment</a:t>
            </a:r>
            <a:endParaRPr lang="nb-NO" dirty="0"/>
          </a:p>
        </p:txBody>
      </p:sp>
      <p:sp>
        <p:nvSpPr>
          <p:cNvPr id="17" name="TekstSylinder 16">
            <a:extLst>
              <a:ext uri="{FF2B5EF4-FFF2-40B4-BE49-F238E27FC236}">
                <a16:creationId xmlns:a16="http://schemas.microsoft.com/office/drawing/2014/main" id="{745242F3-911E-34C8-0483-652385760B09}"/>
              </a:ext>
            </a:extLst>
          </p:cNvPr>
          <p:cNvSpPr txBox="1"/>
          <p:nvPr/>
        </p:nvSpPr>
        <p:spPr>
          <a:xfrm>
            <a:off x="8533338" y="2061716"/>
            <a:ext cx="2615183" cy="369332"/>
          </a:xfrm>
          <a:prstGeom prst="rect">
            <a:avLst/>
          </a:prstGeom>
          <a:noFill/>
        </p:spPr>
        <p:txBody>
          <a:bodyPr wrap="square" rtlCol="0">
            <a:spAutoFit/>
          </a:bodyPr>
          <a:lstStyle/>
          <a:p>
            <a:r>
              <a:rPr lang="nb-NO" dirty="0"/>
              <a:t>Per nitrogen </a:t>
            </a:r>
            <a:r>
              <a:rPr lang="nb-NO" dirty="0" err="1"/>
              <a:t>source</a:t>
            </a:r>
            <a:endParaRPr lang="nb-NO" dirty="0"/>
          </a:p>
        </p:txBody>
      </p:sp>
      <p:sp>
        <p:nvSpPr>
          <p:cNvPr id="18" name="TekstSylinder 17">
            <a:extLst>
              <a:ext uri="{FF2B5EF4-FFF2-40B4-BE49-F238E27FC236}">
                <a16:creationId xmlns:a16="http://schemas.microsoft.com/office/drawing/2014/main" id="{A4BFF491-2DA6-88DB-C4EE-A9E27109C0EE}"/>
              </a:ext>
            </a:extLst>
          </p:cNvPr>
          <p:cNvSpPr txBox="1"/>
          <p:nvPr/>
        </p:nvSpPr>
        <p:spPr>
          <a:xfrm>
            <a:off x="4387100" y="2061716"/>
            <a:ext cx="2615183" cy="369332"/>
          </a:xfrm>
          <a:prstGeom prst="rect">
            <a:avLst/>
          </a:prstGeom>
          <a:noFill/>
        </p:spPr>
        <p:txBody>
          <a:bodyPr wrap="square" rtlCol="0">
            <a:spAutoFit/>
          </a:bodyPr>
          <a:lstStyle/>
          <a:p>
            <a:r>
              <a:rPr lang="nb-NO" dirty="0"/>
              <a:t>Per </a:t>
            </a:r>
            <a:r>
              <a:rPr lang="nb-NO" dirty="0" err="1"/>
              <a:t>carbon</a:t>
            </a:r>
            <a:r>
              <a:rPr lang="nb-NO" dirty="0"/>
              <a:t> </a:t>
            </a:r>
            <a:r>
              <a:rPr lang="nb-NO" dirty="0" err="1"/>
              <a:t>source</a:t>
            </a:r>
            <a:endParaRPr lang="nb-NO" dirty="0"/>
          </a:p>
        </p:txBody>
      </p:sp>
    </p:spTree>
    <p:extLst>
      <p:ext uri="{BB962C8B-B14F-4D97-AF65-F5344CB8AC3E}">
        <p14:creationId xmlns:p14="http://schemas.microsoft.com/office/powerpoint/2010/main" val="4032170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90F1517C-2385-E964-F502-BF86E5D0BD26}"/>
              </a:ext>
            </a:extLst>
          </p:cNvPr>
          <p:cNvSpPr>
            <a:spLocks noGrp="1"/>
          </p:cNvSpPr>
          <p:nvPr>
            <p:ph type="title"/>
          </p:nvPr>
        </p:nvSpPr>
        <p:spPr/>
        <p:txBody>
          <a:bodyPr/>
          <a:lstStyle/>
          <a:p>
            <a:r>
              <a:rPr lang="nb-NO" dirty="0"/>
              <a:t>Key </a:t>
            </a:r>
            <a:r>
              <a:rPr lang="nb-NO" dirty="0" err="1"/>
              <a:t>finds</a:t>
            </a:r>
            <a:endParaRPr lang="nb-NO" dirty="0"/>
          </a:p>
        </p:txBody>
      </p:sp>
      <p:sp>
        <p:nvSpPr>
          <p:cNvPr id="17" name="Plassholder for innhold 16">
            <a:extLst>
              <a:ext uri="{FF2B5EF4-FFF2-40B4-BE49-F238E27FC236}">
                <a16:creationId xmlns:a16="http://schemas.microsoft.com/office/drawing/2014/main" id="{31FED23A-C252-E915-01E8-46730A7A9915}"/>
              </a:ext>
            </a:extLst>
          </p:cNvPr>
          <p:cNvSpPr>
            <a:spLocks noGrp="1"/>
          </p:cNvSpPr>
          <p:nvPr>
            <p:ph idx="1"/>
          </p:nvPr>
        </p:nvSpPr>
        <p:spPr/>
        <p:txBody>
          <a:bodyPr>
            <a:normAutofit fontScale="62500" lnSpcReduction="20000"/>
          </a:bodyPr>
          <a:lstStyle/>
          <a:p>
            <a:endParaRPr lang="nb-NO" dirty="0"/>
          </a:p>
          <a:p>
            <a:r>
              <a:rPr lang="nb-NO" dirty="0" err="1"/>
              <a:t>Significant</a:t>
            </a:r>
            <a:r>
              <a:rPr lang="nb-NO" dirty="0"/>
              <a:t> </a:t>
            </a:r>
            <a:r>
              <a:rPr lang="nb-NO" dirty="0" err="1"/>
              <a:t>differences</a:t>
            </a:r>
            <a:r>
              <a:rPr lang="nb-NO" dirty="0"/>
              <a:t> in </a:t>
            </a:r>
            <a:r>
              <a:rPr lang="nb-NO" dirty="0" err="1"/>
              <a:t>mean</a:t>
            </a:r>
            <a:r>
              <a:rPr lang="nb-NO" dirty="0"/>
              <a:t> and </a:t>
            </a:r>
            <a:r>
              <a:rPr lang="nb-NO" dirty="0" err="1"/>
              <a:t>cumulative</a:t>
            </a:r>
            <a:r>
              <a:rPr lang="nb-NO" dirty="0"/>
              <a:t> </a:t>
            </a:r>
            <a:r>
              <a:rPr lang="nb-NO" dirty="0" err="1"/>
              <a:t>temperatures</a:t>
            </a:r>
            <a:r>
              <a:rPr lang="nb-NO" dirty="0"/>
              <a:t> by </a:t>
            </a:r>
            <a:r>
              <a:rPr lang="nb-NO" dirty="0" err="1"/>
              <a:t>treatment</a:t>
            </a:r>
            <a:r>
              <a:rPr lang="nb-NO" dirty="0"/>
              <a:t> and </a:t>
            </a:r>
            <a:r>
              <a:rPr lang="nb-NO" dirty="0" err="1"/>
              <a:t>carbon</a:t>
            </a:r>
            <a:r>
              <a:rPr lang="nb-NO" dirty="0"/>
              <a:t> </a:t>
            </a:r>
            <a:r>
              <a:rPr lang="nb-NO" dirty="0" err="1"/>
              <a:t>source</a:t>
            </a:r>
            <a:r>
              <a:rPr lang="nb-NO" dirty="0"/>
              <a:t>, </a:t>
            </a:r>
            <a:r>
              <a:rPr lang="nb-NO" dirty="0" err="1"/>
              <a:t>but</a:t>
            </a:r>
            <a:r>
              <a:rPr lang="nb-NO" dirty="0"/>
              <a:t> not nitrogen </a:t>
            </a:r>
            <a:r>
              <a:rPr lang="nb-NO" dirty="0" err="1"/>
              <a:t>source</a:t>
            </a:r>
            <a:endParaRPr lang="nb-NO" dirty="0"/>
          </a:p>
          <a:p>
            <a:r>
              <a:rPr lang="nb-NO" dirty="0"/>
              <a:t>Little </a:t>
            </a:r>
            <a:r>
              <a:rPr lang="nb-NO" dirty="0" err="1"/>
              <a:t>correlation</a:t>
            </a:r>
            <a:r>
              <a:rPr lang="nb-NO" dirty="0"/>
              <a:t> </a:t>
            </a:r>
            <a:r>
              <a:rPr lang="nb-NO" dirty="0" err="1"/>
              <a:t>between</a:t>
            </a:r>
            <a:r>
              <a:rPr lang="nb-NO" dirty="0"/>
              <a:t> C:N-ratio and </a:t>
            </a:r>
            <a:r>
              <a:rPr lang="nb-NO" dirty="0" err="1"/>
              <a:t>mean</a:t>
            </a:r>
            <a:r>
              <a:rPr lang="nb-NO" dirty="0"/>
              <a:t> </a:t>
            </a:r>
            <a:r>
              <a:rPr lang="nb-NO" dirty="0" err="1"/>
              <a:t>temperature</a:t>
            </a:r>
            <a:r>
              <a:rPr lang="nb-NO" dirty="0"/>
              <a:t>. </a:t>
            </a:r>
            <a:r>
              <a:rPr lang="nb-NO" dirty="0" err="1"/>
              <a:t>However</a:t>
            </a:r>
            <a:r>
              <a:rPr lang="nb-NO" dirty="0"/>
              <a:t>, </a:t>
            </a:r>
            <a:r>
              <a:rPr lang="nb-NO" dirty="0" err="1"/>
              <a:t>only</a:t>
            </a:r>
            <a:r>
              <a:rPr lang="nb-NO" dirty="0"/>
              <a:t> </a:t>
            </a:r>
            <a:r>
              <a:rPr lang="nb-NO" dirty="0" err="1"/>
              <a:t>treatments</a:t>
            </a:r>
            <a:r>
              <a:rPr lang="nb-NO" dirty="0"/>
              <a:t> </a:t>
            </a:r>
            <a:r>
              <a:rPr lang="nb-NO" dirty="0" err="1"/>
              <a:t>with</a:t>
            </a:r>
            <a:r>
              <a:rPr lang="nb-NO" dirty="0"/>
              <a:t> a C:N-ratio </a:t>
            </a:r>
            <a:r>
              <a:rPr lang="nb-NO" dirty="0" err="1"/>
              <a:t>below</a:t>
            </a:r>
            <a:r>
              <a:rPr lang="nb-NO" dirty="0"/>
              <a:t> 30 at start (i.e., </a:t>
            </a:r>
            <a:r>
              <a:rPr lang="nb-NO" dirty="0" err="1"/>
              <a:t>treatments</a:t>
            </a:r>
            <a:r>
              <a:rPr lang="nb-NO" dirty="0"/>
              <a:t> </a:t>
            </a:r>
            <a:r>
              <a:rPr lang="nb-NO" dirty="0" err="1"/>
              <a:t>with</a:t>
            </a:r>
            <a:r>
              <a:rPr lang="nb-NO" dirty="0"/>
              <a:t> AFLN as </a:t>
            </a:r>
            <a:r>
              <a:rPr lang="nb-NO" dirty="0" err="1"/>
              <a:t>carbon</a:t>
            </a:r>
            <a:r>
              <a:rPr lang="nb-NO" dirty="0"/>
              <a:t> </a:t>
            </a:r>
            <a:r>
              <a:rPr lang="nb-NO" dirty="0" err="1"/>
              <a:t>source</a:t>
            </a:r>
            <a:r>
              <a:rPr lang="nb-NO" dirty="0"/>
              <a:t>) </a:t>
            </a:r>
            <a:r>
              <a:rPr lang="nb-NO" dirty="0" err="1"/>
              <a:t>reached</a:t>
            </a:r>
            <a:r>
              <a:rPr lang="nb-NO" dirty="0"/>
              <a:t> 55 °C</a:t>
            </a:r>
          </a:p>
          <a:p>
            <a:r>
              <a:rPr lang="nb-NO" dirty="0"/>
              <a:t>Tot-N </a:t>
            </a:r>
            <a:r>
              <a:rPr lang="nb-NO" dirty="0" err="1"/>
              <a:t>concentration</a:t>
            </a:r>
            <a:r>
              <a:rPr lang="nb-NO" dirty="0"/>
              <a:t> (and to a </a:t>
            </a:r>
            <a:r>
              <a:rPr lang="nb-NO" dirty="0" err="1"/>
              <a:t>slightly</a:t>
            </a:r>
            <a:r>
              <a:rPr lang="nb-NO" dirty="0"/>
              <a:t> lesser </a:t>
            </a:r>
            <a:r>
              <a:rPr lang="nb-NO" dirty="0" err="1"/>
              <a:t>extent</a:t>
            </a:r>
            <a:r>
              <a:rPr lang="nb-NO" dirty="0"/>
              <a:t> C:N) at </a:t>
            </a:r>
            <a:r>
              <a:rPr lang="nb-NO" dirty="0" err="1"/>
              <a:t>the</a:t>
            </a:r>
            <a:r>
              <a:rPr lang="nb-NO" dirty="0"/>
              <a:t> start </a:t>
            </a:r>
            <a:r>
              <a:rPr lang="nb-NO" dirty="0" err="1"/>
              <a:t>of</a:t>
            </a:r>
            <a:r>
              <a:rPr lang="nb-NO" dirty="0"/>
              <a:t> </a:t>
            </a:r>
            <a:r>
              <a:rPr lang="nb-NO" dirty="0" err="1"/>
              <a:t>composting</a:t>
            </a:r>
            <a:r>
              <a:rPr lang="nb-NO" dirty="0"/>
              <a:t> </a:t>
            </a:r>
            <a:r>
              <a:rPr lang="nb-NO" dirty="0" err="1"/>
              <a:t>strongly</a:t>
            </a:r>
            <a:r>
              <a:rPr lang="nb-NO" dirty="0"/>
              <a:t> </a:t>
            </a:r>
            <a:r>
              <a:rPr lang="nb-NO" dirty="0" err="1"/>
              <a:t>correlated</a:t>
            </a:r>
            <a:r>
              <a:rPr lang="nb-NO" dirty="0"/>
              <a:t> </a:t>
            </a:r>
            <a:r>
              <a:rPr lang="nb-NO" dirty="0" err="1"/>
              <a:t>with</a:t>
            </a:r>
            <a:r>
              <a:rPr lang="nb-NO" dirty="0"/>
              <a:t> </a:t>
            </a:r>
            <a:r>
              <a:rPr lang="nb-NO" dirty="0" err="1"/>
              <a:t>reduction</a:t>
            </a:r>
            <a:r>
              <a:rPr lang="nb-NO" dirty="0"/>
              <a:t> in </a:t>
            </a:r>
            <a:r>
              <a:rPr lang="nb-NO" dirty="0" err="1"/>
              <a:t>volume</a:t>
            </a:r>
            <a:endParaRPr lang="nb-NO" dirty="0"/>
          </a:p>
          <a:p>
            <a:r>
              <a:rPr lang="nb-NO" dirty="0" err="1"/>
              <a:t>Change</a:t>
            </a:r>
            <a:r>
              <a:rPr lang="nb-NO" dirty="0"/>
              <a:t> in </a:t>
            </a:r>
            <a:r>
              <a:rPr lang="nb-NO" dirty="0" err="1"/>
              <a:t>concentration</a:t>
            </a:r>
            <a:r>
              <a:rPr lang="nb-NO" dirty="0"/>
              <a:t> </a:t>
            </a:r>
            <a:r>
              <a:rPr lang="nb-NO" dirty="0" err="1"/>
              <a:t>of</a:t>
            </a:r>
            <a:r>
              <a:rPr lang="nb-NO" dirty="0"/>
              <a:t> Tot-C </a:t>
            </a:r>
            <a:r>
              <a:rPr lang="nb-NO" dirty="0" err="1"/>
              <a:t>strongly</a:t>
            </a:r>
            <a:r>
              <a:rPr lang="nb-NO" dirty="0"/>
              <a:t> </a:t>
            </a:r>
            <a:r>
              <a:rPr lang="nb-NO" dirty="0" err="1"/>
              <a:t>correlated</a:t>
            </a:r>
            <a:r>
              <a:rPr lang="nb-NO" dirty="0"/>
              <a:t> </a:t>
            </a:r>
            <a:r>
              <a:rPr lang="nb-NO" dirty="0" err="1"/>
              <a:t>with</a:t>
            </a:r>
            <a:r>
              <a:rPr lang="nb-NO" dirty="0"/>
              <a:t> </a:t>
            </a:r>
            <a:r>
              <a:rPr lang="nb-NO" dirty="0" err="1"/>
              <a:t>temperature</a:t>
            </a:r>
            <a:r>
              <a:rPr lang="nb-NO" dirty="0"/>
              <a:t> (more </a:t>
            </a:r>
            <a:r>
              <a:rPr lang="nb-NO" dirty="0" err="1"/>
              <a:t>than</a:t>
            </a:r>
            <a:r>
              <a:rPr lang="nb-NO" dirty="0"/>
              <a:t> </a:t>
            </a:r>
            <a:r>
              <a:rPr lang="nb-NO" dirty="0" err="1"/>
              <a:t>change</a:t>
            </a:r>
            <a:r>
              <a:rPr lang="nb-NO" dirty="0"/>
              <a:t> in Tot-N)</a:t>
            </a:r>
          </a:p>
          <a:p>
            <a:r>
              <a:rPr lang="nb-NO" dirty="0"/>
              <a:t>AFLN </a:t>
            </a:r>
            <a:r>
              <a:rPr lang="nb-NO" dirty="0" err="1"/>
              <a:t>undoubtedly</a:t>
            </a:r>
            <a:r>
              <a:rPr lang="nb-NO" dirty="0"/>
              <a:t> </a:t>
            </a:r>
            <a:r>
              <a:rPr lang="nb-NO" dirty="0" err="1"/>
              <a:t>performed</a:t>
            </a:r>
            <a:r>
              <a:rPr lang="nb-NO" dirty="0"/>
              <a:t> best as </a:t>
            </a:r>
            <a:r>
              <a:rPr lang="nb-NO" dirty="0" err="1"/>
              <a:t>carbon</a:t>
            </a:r>
            <a:r>
              <a:rPr lang="nb-NO" dirty="0"/>
              <a:t> </a:t>
            </a:r>
            <a:r>
              <a:rPr lang="nb-NO" dirty="0" err="1"/>
              <a:t>source</a:t>
            </a:r>
            <a:r>
              <a:rPr lang="nb-NO" dirty="0"/>
              <a:t>, </a:t>
            </a:r>
            <a:r>
              <a:rPr lang="nb-NO" dirty="0" err="1"/>
              <a:t>but</a:t>
            </a:r>
            <a:r>
              <a:rPr lang="nb-NO" dirty="0"/>
              <a:t> </a:t>
            </a:r>
            <a:r>
              <a:rPr lang="nb-NO" dirty="0" err="1"/>
              <a:t>this</a:t>
            </a:r>
            <a:r>
              <a:rPr lang="nb-NO" dirty="0"/>
              <a:t> </a:t>
            </a:r>
            <a:r>
              <a:rPr lang="nb-NO" dirty="0" err="1"/>
              <a:t>could</a:t>
            </a:r>
            <a:r>
              <a:rPr lang="nb-NO" dirty="0"/>
              <a:t> be a </a:t>
            </a:r>
            <a:r>
              <a:rPr lang="nb-NO" dirty="0" err="1"/>
              <a:t>result</a:t>
            </a:r>
            <a:r>
              <a:rPr lang="nb-NO" dirty="0"/>
              <a:t> </a:t>
            </a:r>
            <a:r>
              <a:rPr lang="nb-NO" dirty="0" err="1"/>
              <a:t>of</a:t>
            </a:r>
            <a:r>
              <a:rPr lang="nb-NO" dirty="0"/>
              <a:t> </a:t>
            </a:r>
            <a:r>
              <a:rPr lang="nb-NO" dirty="0" err="1"/>
              <a:t>the</a:t>
            </a:r>
            <a:r>
              <a:rPr lang="nb-NO" dirty="0"/>
              <a:t> optimal C:N-ratio for </a:t>
            </a:r>
            <a:r>
              <a:rPr lang="nb-NO" dirty="0" err="1"/>
              <a:t>these</a:t>
            </a:r>
            <a:r>
              <a:rPr lang="nb-NO" dirty="0"/>
              <a:t> </a:t>
            </a:r>
            <a:r>
              <a:rPr lang="nb-NO" dirty="0" err="1"/>
              <a:t>treatments</a:t>
            </a:r>
            <a:endParaRPr lang="nb-NO" dirty="0"/>
          </a:p>
          <a:p>
            <a:r>
              <a:rPr lang="nb-NO" dirty="0"/>
              <a:t>Less </a:t>
            </a:r>
            <a:r>
              <a:rPr lang="nb-NO" dirty="0" err="1"/>
              <a:t>distinction</a:t>
            </a:r>
            <a:r>
              <a:rPr lang="nb-NO" dirty="0"/>
              <a:t> </a:t>
            </a:r>
            <a:r>
              <a:rPr lang="nb-NO" dirty="0" err="1"/>
              <a:t>between</a:t>
            </a:r>
            <a:r>
              <a:rPr lang="nb-NO" dirty="0"/>
              <a:t> nitrogen </a:t>
            </a:r>
            <a:r>
              <a:rPr lang="nb-NO" dirty="0" err="1"/>
              <a:t>sources</a:t>
            </a:r>
            <a:r>
              <a:rPr lang="nb-NO" dirty="0"/>
              <a:t> (</a:t>
            </a:r>
            <a:r>
              <a:rPr lang="nb-NO" dirty="0" err="1"/>
              <a:t>large</a:t>
            </a:r>
            <a:r>
              <a:rPr lang="nb-NO" dirty="0"/>
              <a:t> </a:t>
            </a:r>
            <a:r>
              <a:rPr lang="nb-NO" dirty="0" err="1"/>
              <a:t>spread</a:t>
            </a:r>
            <a:r>
              <a:rPr lang="nb-NO" dirty="0"/>
              <a:t> in </a:t>
            </a:r>
            <a:r>
              <a:rPr lang="nb-NO" dirty="0" err="1"/>
              <a:t>results</a:t>
            </a:r>
            <a:r>
              <a:rPr lang="nb-NO" dirty="0"/>
              <a:t>)</a:t>
            </a:r>
          </a:p>
          <a:p>
            <a:r>
              <a:rPr lang="nb-NO" dirty="0"/>
              <a:t>High pH in </a:t>
            </a:r>
            <a:r>
              <a:rPr lang="nb-NO" dirty="0" err="1"/>
              <a:t>algae</a:t>
            </a:r>
            <a:r>
              <a:rPr lang="nb-NO" dirty="0"/>
              <a:t> fiber and </a:t>
            </a:r>
            <a:r>
              <a:rPr lang="nb-NO" dirty="0" err="1"/>
              <a:t>high</a:t>
            </a:r>
            <a:r>
              <a:rPr lang="nb-NO" dirty="0"/>
              <a:t> </a:t>
            </a:r>
            <a:r>
              <a:rPr lang="nb-NO" dirty="0" err="1"/>
              <a:t>conductivity</a:t>
            </a:r>
            <a:r>
              <a:rPr lang="nb-NO" dirty="0"/>
              <a:t> (EC) in all </a:t>
            </a:r>
            <a:r>
              <a:rPr lang="nb-NO" dirty="0" err="1"/>
              <a:t>treatments</a:t>
            </a:r>
            <a:r>
              <a:rPr lang="nb-NO" dirty="0"/>
              <a:t> not an </a:t>
            </a:r>
            <a:r>
              <a:rPr lang="nb-NO" dirty="0" err="1"/>
              <a:t>obvious</a:t>
            </a:r>
            <a:r>
              <a:rPr lang="nb-NO" dirty="0"/>
              <a:t> </a:t>
            </a:r>
            <a:r>
              <a:rPr lang="nb-NO" dirty="0" err="1"/>
              <a:t>hindrance</a:t>
            </a:r>
            <a:endParaRPr lang="nb-NO" dirty="0"/>
          </a:p>
          <a:p>
            <a:endParaRPr lang="nb-NO" dirty="0"/>
          </a:p>
          <a:p>
            <a:r>
              <a:rPr lang="nb-NO" dirty="0" err="1"/>
              <a:t>Awaiting</a:t>
            </a:r>
            <a:r>
              <a:rPr lang="nb-NO" dirty="0"/>
              <a:t> </a:t>
            </a:r>
            <a:r>
              <a:rPr lang="nb-NO" dirty="0" err="1"/>
              <a:t>results</a:t>
            </a:r>
            <a:r>
              <a:rPr lang="nb-NO" dirty="0"/>
              <a:t> from </a:t>
            </a:r>
            <a:r>
              <a:rPr lang="nb-NO" dirty="0" err="1"/>
              <a:t>analysis</a:t>
            </a:r>
            <a:r>
              <a:rPr lang="nb-NO" dirty="0"/>
              <a:t> </a:t>
            </a:r>
            <a:r>
              <a:rPr lang="nb-NO" dirty="0" err="1"/>
              <a:t>of</a:t>
            </a:r>
            <a:r>
              <a:rPr lang="nb-NO" dirty="0"/>
              <a:t> </a:t>
            </a:r>
            <a:r>
              <a:rPr lang="nb-NO" dirty="0" err="1"/>
              <a:t>humic</a:t>
            </a:r>
            <a:r>
              <a:rPr lang="nb-NO" dirty="0"/>
              <a:t> acids</a:t>
            </a:r>
          </a:p>
        </p:txBody>
      </p:sp>
    </p:spTree>
    <p:extLst>
      <p:ext uri="{BB962C8B-B14F-4D97-AF65-F5344CB8AC3E}">
        <p14:creationId xmlns:p14="http://schemas.microsoft.com/office/powerpoint/2010/main" val="367381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BDC064-BA2F-0776-A6DA-2D714A76C864}"/>
              </a:ext>
            </a:extLst>
          </p:cNvPr>
          <p:cNvSpPr>
            <a:spLocks noGrp="1"/>
          </p:cNvSpPr>
          <p:nvPr>
            <p:ph type="ctrTitle"/>
          </p:nvPr>
        </p:nvSpPr>
        <p:spPr>
          <a:xfrm>
            <a:off x="627163" y="685147"/>
            <a:ext cx="10937676" cy="1006493"/>
          </a:xfrm>
        </p:spPr>
        <p:txBody>
          <a:bodyPr/>
          <a:lstStyle/>
          <a:p>
            <a:r>
              <a:rPr lang="nb-NO" dirty="0" err="1"/>
              <a:t>Consortium</a:t>
            </a:r>
            <a:r>
              <a:rPr lang="nb-NO" dirty="0"/>
              <a:t> partners</a:t>
            </a:r>
          </a:p>
        </p:txBody>
      </p:sp>
      <p:pic>
        <p:nvPicPr>
          <p:cNvPr id="5" name="Bilde 4">
            <a:extLst>
              <a:ext uri="{FF2B5EF4-FFF2-40B4-BE49-F238E27FC236}">
                <a16:creationId xmlns:a16="http://schemas.microsoft.com/office/drawing/2014/main" id="{3CE052D6-50D2-5497-8A4A-A9A67F191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6599" y="685147"/>
            <a:ext cx="6207886" cy="5214953"/>
          </a:xfrm>
          <a:prstGeom prst="rect">
            <a:avLst/>
          </a:prstGeom>
        </p:spPr>
      </p:pic>
      <p:pic>
        <p:nvPicPr>
          <p:cNvPr id="7" name="Bilde 6">
            <a:extLst>
              <a:ext uri="{FF2B5EF4-FFF2-40B4-BE49-F238E27FC236}">
                <a16:creationId xmlns:a16="http://schemas.microsoft.com/office/drawing/2014/main" id="{D02EBD8D-C458-6AC1-09F3-9E01660233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162" y="1691640"/>
            <a:ext cx="4213079" cy="4489191"/>
          </a:xfrm>
          <a:prstGeom prst="rect">
            <a:avLst/>
          </a:prstGeom>
        </p:spPr>
      </p:pic>
    </p:spTree>
    <p:extLst>
      <p:ext uri="{BB962C8B-B14F-4D97-AF65-F5344CB8AC3E}">
        <p14:creationId xmlns:p14="http://schemas.microsoft.com/office/powerpoint/2010/main" val="4133797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60B543-0678-1490-D3A3-7510BBD37976}"/>
              </a:ext>
            </a:extLst>
          </p:cNvPr>
          <p:cNvSpPr>
            <a:spLocks noGrp="1"/>
          </p:cNvSpPr>
          <p:nvPr>
            <p:ph type="ctrTitle"/>
          </p:nvPr>
        </p:nvSpPr>
        <p:spPr/>
        <p:txBody>
          <a:bodyPr/>
          <a:lstStyle/>
          <a:p>
            <a:r>
              <a:rPr lang="nb-NO" dirty="0" err="1"/>
              <a:t>Thank</a:t>
            </a:r>
            <a:r>
              <a:rPr lang="nb-NO" dirty="0"/>
              <a:t> </a:t>
            </a:r>
            <a:r>
              <a:rPr lang="nb-NO" dirty="0" err="1"/>
              <a:t>you</a:t>
            </a:r>
            <a:r>
              <a:rPr lang="nb-NO" dirty="0"/>
              <a:t>!</a:t>
            </a:r>
          </a:p>
        </p:txBody>
      </p:sp>
      <p:sp>
        <p:nvSpPr>
          <p:cNvPr id="3" name="Undertittel 2">
            <a:extLst>
              <a:ext uri="{FF2B5EF4-FFF2-40B4-BE49-F238E27FC236}">
                <a16:creationId xmlns:a16="http://schemas.microsoft.com/office/drawing/2014/main" id="{0B936028-AE90-A4D4-A2D2-794A72261B05}"/>
              </a:ext>
            </a:extLst>
          </p:cNvPr>
          <p:cNvSpPr>
            <a:spLocks noGrp="1"/>
          </p:cNvSpPr>
          <p:nvPr>
            <p:ph type="subTitle" idx="1"/>
          </p:nvPr>
        </p:nvSpPr>
        <p:spPr/>
        <p:txBody>
          <a:bodyPr/>
          <a:lstStyle/>
          <a:p>
            <a:r>
              <a:rPr lang="nb-NO" dirty="0"/>
              <a:t>Joshua Cabell – joshua.cabell@norsok.no</a:t>
            </a:r>
          </a:p>
        </p:txBody>
      </p:sp>
    </p:spTree>
    <p:extLst>
      <p:ext uri="{BB962C8B-B14F-4D97-AF65-F5344CB8AC3E}">
        <p14:creationId xmlns:p14="http://schemas.microsoft.com/office/powerpoint/2010/main" val="600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7492" y="1116324"/>
            <a:ext cx="10897017" cy="4987262"/>
          </a:xfrm>
        </p:spPr>
      </p:pic>
      <p:sp>
        <p:nvSpPr>
          <p:cNvPr id="3" name="Tittel 2"/>
          <p:cNvSpPr>
            <a:spLocks noGrp="1"/>
          </p:cNvSpPr>
          <p:nvPr>
            <p:ph type="ctrTitle"/>
          </p:nvPr>
        </p:nvSpPr>
        <p:spPr>
          <a:xfrm>
            <a:off x="647492" y="214773"/>
            <a:ext cx="10897017" cy="1175937"/>
          </a:xfrm>
        </p:spPr>
        <p:txBody>
          <a:bodyPr/>
          <a:lstStyle/>
          <a:p>
            <a:r>
              <a:rPr lang="nb-NO" dirty="0"/>
              <a:t>NORSØK</a:t>
            </a:r>
          </a:p>
        </p:txBody>
      </p:sp>
    </p:spTree>
    <p:extLst>
      <p:ext uri="{BB962C8B-B14F-4D97-AF65-F5344CB8AC3E}">
        <p14:creationId xmlns:p14="http://schemas.microsoft.com/office/powerpoint/2010/main" val="103669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No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25850" y="333375"/>
            <a:ext cx="5205413"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1"/>
          <p:cNvSpPr txBox="1">
            <a:spLocks noChangeArrowheads="1"/>
          </p:cNvSpPr>
          <p:nvPr/>
        </p:nvSpPr>
        <p:spPr bwMode="auto">
          <a:xfrm>
            <a:off x="3143251" y="3573464"/>
            <a:ext cx="1184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r>
              <a:rPr lang="nb-NO" altLang="nb-NO" dirty="0">
                <a:solidFill>
                  <a:prstClr val="black"/>
                </a:solidFill>
              </a:rPr>
              <a:t>NORSØK</a:t>
            </a:r>
          </a:p>
          <a:p>
            <a:pPr defTabSz="248900" eaLnBrk="1" hangingPunct="1"/>
            <a:r>
              <a:rPr lang="nb-NO" altLang="nb-NO" dirty="0">
                <a:solidFill>
                  <a:prstClr val="black"/>
                </a:solidFill>
              </a:rPr>
              <a:t>Tingvoll</a:t>
            </a:r>
          </a:p>
        </p:txBody>
      </p:sp>
      <p:sp>
        <p:nvSpPr>
          <p:cNvPr id="5124" name="Oval 12"/>
          <p:cNvSpPr>
            <a:spLocks noChangeArrowheads="1"/>
          </p:cNvSpPr>
          <p:nvPr/>
        </p:nvSpPr>
        <p:spPr bwMode="auto">
          <a:xfrm>
            <a:off x="8543926" y="1196975"/>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25" name="Oval 14"/>
          <p:cNvSpPr>
            <a:spLocks noChangeArrowheads="1"/>
          </p:cNvSpPr>
          <p:nvPr/>
        </p:nvSpPr>
        <p:spPr bwMode="auto">
          <a:xfrm>
            <a:off x="5232401" y="5300663"/>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26" name="Oval 15"/>
          <p:cNvSpPr>
            <a:spLocks noChangeArrowheads="1"/>
          </p:cNvSpPr>
          <p:nvPr/>
        </p:nvSpPr>
        <p:spPr bwMode="auto">
          <a:xfrm>
            <a:off x="4784726" y="4400550"/>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27" name="Oval 16"/>
          <p:cNvSpPr>
            <a:spLocks noChangeArrowheads="1"/>
          </p:cNvSpPr>
          <p:nvPr/>
        </p:nvSpPr>
        <p:spPr bwMode="auto">
          <a:xfrm>
            <a:off x="5513298" y="4025052"/>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28" name="Line 10"/>
          <p:cNvSpPr>
            <a:spLocks noChangeShapeType="1"/>
          </p:cNvSpPr>
          <p:nvPr/>
        </p:nvSpPr>
        <p:spPr bwMode="auto">
          <a:xfrm>
            <a:off x="4151313" y="4005263"/>
            <a:ext cx="723900" cy="4889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248900"/>
            <a:endParaRPr lang="nb-NO">
              <a:solidFill>
                <a:prstClr val="black"/>
              </a:solidFill>
              <a:latin typeface="Calibri"/>
            </a:endParaRPr>
          </a:p>
        </p:txBody>
      </p:sp>
      <p:sp>
        <p:nvSpPr>
          <p:cNvPr id="5129" name="Oval 17"/>
          <p:cNvSpPr>
            <a:spLocks noChangeArrowheads="1"/>
          </p:cNvSpPr>
          <p:nvPr/>
        </p:nvSpPr>
        <p:spPr bwMode="auto">
          <a:xfrm>
            <a:off x="5303839" y="5805488"/>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0" name="Oval 18"/>
          <p:cNvSpPr>
            <a:spLocks noChangeArrowheads="1"/>
          </p:cNvSpPr>
          <p:nvPr/>
        </p:nvSpPr>
        <p:spPr bwMode="auto">
          <a:xfrm>
            <a:off x="5303839" y="5876926"/>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1" name="Oval 19"/>
          <p:cNvSpPr>
            <a:spLocks noChangeArrowheads="1"/>
          </p:cNvSpPr>
          <p:nvPr/>
        </p:nvSpPr>
        <p:spPr bwMode="auto">
          <a:xfrm>
            <a:off x="5303839" y="5949950"/>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2" name="Oval 20"/>
          <p:cNvSpPr>
            <a:spLocks noChangeArrowheads="1"/>
          </p:cNvSpPr>
          <p:nvPr/>
        </p:nvSpPr>
        <p:spPr bwMode="auto">
          <a:xfrm>
            <a:off x="4872039" y="6237288"/>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3" name="Oval 21"/>
          <p:cNvSpPr>
            <a:spLocks noChangeArrowheads="1"/>
          </p:cNvSpPr>
          <p:nvPr/>
        </p:nvSpPr>
        <p:spPr bwMode="auto">
          <a:xfrm>
            <a:off x="4224339" y="6381751"/>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4" name="Oval 22"/>
          <p:cNvSpPr>
            <a:spLocks noChangeArrowheads="1"/>
          </p:cNvSpPr>
          <p:nvPr/>
        </p:nvSpPr>
        <p:spPr bwMode="auto">
          <a:xfrm>
            <a:off x="4295776" y="5589588"/>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5" name="Oval 23"/>
          <p:cNvSpPr>
            <a:spLocks noChangeArrowheads="1"/>
          </p:cNvSpPr>
          <p:nvPr/>
        </p:nvSpPr>
        <p:spPr bwMode="auto">
          <a:xfrm>
            <a:off x="4151314" y="5084763"/>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6" name="Oval 24"/>
          <p:cNvSpPr>
            <a:spLocks noChangeArrowheads="1"/>
          </p:cNvSpPr>
          <p:nvPr/>
        </p:nvSpPr>
        <p:spPr bwMode="auto">
          <a:xfrm>
            <a:off x="5303839" y="4797425"/>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8" name="Oval 26"/>
          <p:cNvSpPr>
            <a:spLocks noChangeArrowheads="1"/>
          </p:cNvSpPr>
          <p:nvPr/>
        </p:nvSpPr>
        <p:spPr bwMode="auto">
          <a:xfrm>
            <a:off x="5735639" y="3429001"/>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39" name="Oval 27"/>
          <p:cNvSpPr>
            <a:spLocks noChangeArrowheads="1"/>
          </p:cNvSpPr>
          <p:nvPr/>
        </p:nvSpPr>
        <p:spPr bwMode="auto">
          <a:xfrm>
            <a:off x="6240464" y="2492375"/>
            <a:ext cx="142875" cy="144463"/>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40" name="Oval 28"/>
          <p:cNvSpPr>
            <a:spLocks noChangeArrowheads="1"/>
          </p:cNvSpPr>
          <p:nvPr/>
        </p:nvSpPr>
        <p:spPr bwMode="auto">
          <a:xfrm>
            <a:off x="6816726" y="1557338"/>
            <a:ext cx="142875" cy="14446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endParaRPr lang="nb-NO" altLang="nb-NO">
              <a:solidFill>
                <a:prstClr val="black"/>
              </a:solidFill>
            </a:endParaRPr>
          </a:p>
        </p:txBody>
      </p:sp>
      <p:sp>
        <p:nvSpPr>
          <p:cNvPr id="5141" name="Text Box 29"/>
          <p:cNvSpPr txBox="1">
            <a:spLocks noChangeArrowheads="1"/>
          </p:cNvSpPr>
          <p:nvPr/>
        </p:nvSpPr>
        <p:spPr bwMode="auto">
          <a:xfrm>
            <a:off x="2063750" y="908050"/>
            <a:ext cx="309571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248900" eaLnBrk="1" hangingPunct="1"/>
            <a:r>
              <a:rPr lang="en-US" altLang="nb-NO" sz="2400" dirty="0">
                <a:solidFill>
                  <a:prstClr val="black"/>
                </a:solidFill>
              </a:rPr>
              <a:t>Agricultural research </a:t>
            </a:r>
          </a:p>
          <a:p>
            <a:pPr defTabSz="248900" eaLnBrk="1" hangingPunct="1"/>
            <a:r>
              <a:rPr lang="en-US" altLang="nb-NO" sz="2400" dirty="0">
                <a:solidFill>
                  <a:prstClr val="black"/>
                </a:solidFill>
              </a:rPr>
              <a:t>Stations in Norway</a:t>
            </a:r>
          </a:p>
          <a:p>
            <a:pPr defTabSz="248900" eaLnBrk="1" hangingPunct="1"/>
            <a:endParaRPr lang="nb-NO" altLang="nb-NO" dirty="0">
              <a:solidFill>
                <a:prstClr val="black"/>
              </a:solidFill>
            </a:endParaRPr>
          </a:p>
        </p:txBody>
      </p:sp>
    </p:spTree>
    <p:extLst>
      <p:ext uri="{BB962C8B-B14F-4D97-AF65-F5344CB8AC3E}">
        <p14:creationId xmlns:p14="http://schemas.microsoft.com/office/powerpoint/2010/main" val="340939482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15529" y="0"/>
            <a:ext cx="4242127" cy="1143000"/>
          </a:xfrm>
        </p:spPr>
        <p:txBody>
          <a:bodyPr>
            <a:normAutofit fontScale="90000"/>
          </a:bodyPr>
          <a:lstStyle/>
          <a:p>
            <a:br>
              <a:rPr lang="nb-NO" sz="3600" b="1" dirty="0">
                <a:solidFill>
                  <a:srgbClr val="00B050"/>
                </a:solidFill>
              </a:rPr>
            </a:br>
            <a:br>
              <a:rPr lang="nb-NO" sz="4400" b="1" dirty="0">
                <a:solidFill>
                  <a:srgbClr val="00B050"/>
                </a:solidFill>
              </a:rPr>
            </a:br>
            <a:br>
              <a:rPr lang="nb-NO" sz="3600" dirty="0">
                <a:solidFill>
                  <a:srgbClr val="00B050"/>
                </a:solidFill>
              </a:rPr>
            </a:br>
            <a:endParaRPr lang="nb-NO" sz="3600" b="1" dirty="0">
              <a:solidFill>
                <a:srgbClr val="002060"/>
              </a:solidFill>
            </a:endParaRPr>
          </a:p>
        </p:txBody>
      </p:sp>
      <p:pic>
        <p:nvPicPr>
          <p:cNvPr id="2052"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96006" y="4134563"/>
            <a:ext cx="2934590" cy="20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7849" y="275575"/>
            <a:ext cx="4527886" cy="301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5678" y="4134562"/>
            <a:ext cx="2729959" cy="204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tel 1"/>
          <p:cNvSpPr txBox="1">
            <a:spLocks/>
          </p:cNvSpPr>
          <p:nvPr/>
        </p:nvSpPr>
        <p:spPr bwMode="auto">
          <a:xfrm>
            <a:off x="6500892" y="275576"/>
            <a:ext cx="5435595" cy="3545404"/>
          </a:xfrm>
          <a:prstGeom prst="rect">
            <a:avLst/>
          </a:prstGeom>
          <a:noFill/>
          <a:ln w="9525">
            <a:noFill/>
            <a:miter lim="800000"/>
            <a:headEnd/>
            <a:tailEnd/>
          </a:ln>
          <a:effectLst>
            <a:outerShdw blurRad="50800" dist="50800" dir="5400000" algn="ctr" rotWithShape="0">
              <a:schemeClr val="tx2">
                <a:lumMod val="85000"/>
                <a:lumOff val="15000"/>
                <a:alpha val="58000"/>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1"/>
                </a:solidFill>
                <a:latin typeface="+mj-lt"/>
                <a:ea typeface="+mj-ea"/>
                <a:cs typeface="ヒラギノ角ゴ Pro W3"/>
              </a:defRPr>
            </a:lvl1pPr>
            <a:lvl2pPr algn="ctr" rtl="0" eaLnBrk="0" fontAlgn="base" hangingPunct="0">
              <a:spcBef>
                <a:spcPct val="0"/>
              </a:spcBef>
              <a:spcAft>
                <a:spcPct val="0"/>
              </a:spcAft>
              <a:defRPr sz="3200">
                <a:solidFill>
                  <a:schemeClr val="tx1"/>
                </a:solidFill>
                <a:latin typeface="Lucida Grande" pitchFamily="-16" charset="0"/>
                <a:ea typeface="ヒラギノ角ゴ Pro W3" pitchFamily="-16" charset="-128"/>
                <a:cs typeface="ヒラギノ角ゴ Pro W3"/>
              </a:defRPr>
            </a:lvl2pPr>
            <a:lvl3pPr algn="ctr" rtl="0" eaLnBrk="0" fontAlgn="base" hangingPunct="0">
              <a:spcBef>
                <a:spcPct val="0"/>
              </a:spcBef>
              <a:spcAft>
                <a:spcPct val="0"/>
              </a:spcAft>
              <a:defRPr sz="3200">
                <a:solidFill>
                  <a:schemeClr val="tx1"/>
                </a:solidFill>
                <a:latin typeface="Lucida Grande" pitchFamily="-16" charset="0"/>
                <a:ea typeface="ヒラギノ角ゴ Pro W3" pitchFamily="-16" charset="-128"/>
                <a:cs typeface="ヒラギノ角ゴ Pro W3"/>
              </a:defRPr>
            </a:lvl3pPr>
            <a:lvl4pPr algn="ctr" rtl="0" eaLnBrk="0" fontAlgn="base" hangingPunct="0">
              <a:spcBef>
                <a:spcPct val="0"/>
              </a:spcBef>
              <a:spcAft>
                <a:spcPct val="0"/>
              </a:spcAft>
              <a:defRPr sz="3200">
                <a:solidFill>
                  <a:schemeClr val="tx1"/>
                </a:solidFill>
                <a:latin typeface="Lucida Grande" pitchFamily="-16" charset="0"/>
                <a:ea typeface="ヒラギノ角ゴ Pro W3" pitchFamily="-16" charset="-128"/>
                <a:cs typeface="ヒラギノ角ゴ Pro W3"/>
              </a:defRPr>
            </a:lvl4pPr>
            <a:lvl5pPr algn="ctr" rtl="0" eaLnBrk="0" fontAlgn="base" hangingPunct="0">
              <a:spcBef>
                <a:spcPct val="0"/>
              </a:spcBef>
              <a:spcAft>
                <a:spcPct val="0"/>
              </a:spcAft>
              <a:defRPr sz="3200">
                <a:solidFill>
                  <a:schemeClr val="tx1"/>
                </a:solidFill>
                <a:latin typeface="Lucida Grande" pitchFamily="-16" charset="0"/>
                <a:ea typeface="ヒラギノ角ゴ Pro W3" pitchFamily="-16" charset="-128"/>
                <a:cs typeface="ヒラギノ角ゴ Pro W3"/>
              </a:defRPr>
            </a:lvl5pPr>
            <a:lvl6pPr marL="4572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6pPr>
            <a:lvl7pPr marL="9144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7pPr>
            <a:lvl8pPr marL="13716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8pPr>
            <a:lvl9pPr marL="18288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9pPr>
          </a:lstStyle>
          <a:p>
            <a:pPr algn="l" defTabSz="248900"/>
            <a:r>
              <a:rPr lang="nb-NO" sz="2400" dirty="0">
                <a:solidFill>
                  <a:prstClr val="black"/>
                </a:solidFill>
                <a:latin typeface="Calibri"/>
              </a:rPr>
              <a:t>-    Dairy farm, 36 ha</a:t>
            </a:r>
          </a:p>
          <a:p>
            <a:pPr marL="373350" indent="-373350" algn="l" defTabSz="248900">
              <a:buFontTx/>
              <a:buChar char="-"/>
            </a:pPr>
            <a:r>
              <a:rPr lang="nb-NO" sz="2400" dirty="0" err="1">
                <a:solidFill>
                  <a:prstClr val="black"/>
                </a:solidFill>
                <a:latin typeface="Calibri"/>
              </a:rPr>
              <a:t>Demonstration</a:t>
            </a:r>
            <a:r>
              <a:rPr lang="nb-NO" sz="2400" dirty="0">
                <a:solidFill>
                  <a:prstClr val="black"/>
                </a:solidFill>
                <a:latin typeface="Calibri"/>
              </a:rPr>
              <a:t> garden</a:t>
            </a:r>
          </a:p>
          <a:p>
            <a:pPr marL="373350" indent="-373350" algn="l" defTabSz="248900">
              <a:buFontTx/>
              <a:buChar char="-"/>
            </a:pPr>
            <a:r>
              <a:rPr lang="nb-NO" sz="2613" dirty="0">
                <a:solidFill>
                  <a:prstClr val="black"/>
                </a:solidFill>
                <a:latin typeface="Calibri"/>
              </a:rPr>
              <a:t>Center for </a:t>
            </a:r>
            <a:r>
              <a:rPr lang="nb-NO" sz="2613" dirty="0" err="1">
                <a:solidFill>
                  <a:prstClr val="black"/>
                </a:solidFill>
                <a:latin typeface="Calibri"/>
              </a:rPr>
              <a:t>renewable</a:t>
            </a:r>
            <a:r>
              <a:rPr lang="nb-NO" sz="2613" dirty="0">
                <a:solidFill>
                  <a:prstClr val="black"/>
                </a:solidFill>
                <a:latin typeface="Calibri"/>
              </a:rPr>
              <a:t> </a:t>
            </a:r>
            <a:r>
              <a:rPr lang="nb-NO" sz="2613" dirty="0" err="1">
                <a:solidFill>
                  <a:prstClr val="black"/>
                </a:solidFill>
                <a:latin typeface="Calibri"/>
              </a:rPr>
              <a:t>energy</a:t>
            </a:r>
            <a:r>
              <a:rPr lang="nb-NO" sz="2613" dirty="0">
                <a:solidFill>
                  <a:prstClr val="black"/>
                </a:solidFill>
                <a:latin typeface="Calibri"/>
              </a:rPr>
              <a:t>, </a:t>
            </a:r>
            <a:r>
              <a:rPr lang="nb-NO" sz="2613" dirty="0" err="1">
                <a:solidFill>
                  <a:prstClr val="black"/>
                </a:solidFill>
                <a:latin typeface="Calibri"/>
              </a:rPr>
              <a:t>biogas</a:t>
            </a:r>
            <a:r>
              <a:rPr lang="nb-NO" sz="2613" dirty="0">
                <a:solidFill>
                  <a:prstClr val="black"/>
                </a:solidFill>
                <a:latin typeface="Calibri"/>
              </a:rPr>
              <a:t> plant, solar </a:t>
            </a:r>
            <a:r>
              <a:rPr lang="nb-NO" sz="2613" dirty="0" err="1">
                <a:solidFill>
                  <a:prstClr val="black"/>
                </a:solidFill>
                <a:latin typeface="Calibri"/>
              </a:rPr>
              <a:t>arrays</a:t>
            </a:r>
            <a:endParaRPr lang="nb-NO" sz="2613" dirty="0">
              <a:solidFill>
                <a:prstClr val="black"/>
              </a:solidFill>
              <a:latin typeface="Calibri"/>
            </a:endParaRPr>
          </a:p>
          <a:p>
            <a:pPr marL="373350" indent="-373350" algn="l" defTabSz="248900">
              <a:buFontTx/>
              <a:buChar char="-"/>
            </a:pPr>
            <a:r>
              <a:rPr lang="nb-NO" sz="2613" dirty="0">
                <a:solidFill>
                  <a:prstClr val="black"/>
                </a:solidFill>
                <a:latin typeface="Calibri"/>
              </a:rPr>
              <a:t>Field trials</a:t>
            </a:r>
          </a:p>
          <a:p>
            <a:pPr marL="373350" indent="-373350" algn="l" defTabSz="248900">
              <a:buFontTx/>
              <a:buChar char="-"/>
            </a:pPr>
            <a:r>
              <a:rPr lang="nb-NO" sz="2613" dirty="0">
                <a:solidFill>
                  <a:prstClr val="black"/>
                </a:solidFill>
                <a:latin typeface="Calibri"/>
              </a:rPr>
              <a:t>Tingvoll Økopark</a:t>
            </a:r>
          </a:p>
          <a:p>
            <a:pPr marL="373350" indent="-373350" algn="l" defTabSz="248900">
              <a:buFontTx/>
              <a:buChar char="-"/>
            </a:pPr>
            <a:r>
              <a:rPr lang="nb-NO" sz="2613" dirty="0">
                <a:solidFill>
                  <a:prstClr val="black"/>
                </a:solidFill>
                <a:latin typeface="Calibri"/>
              </a:rPr>
              <a:t>Offices for NORSØK, NIBIO, and </a:t>
            </a:r>
            <a:r>
              <a:rPr lang="nb-NO" sz="2613" dirty="0" err="1">
                <a:solidFill>
                  <a:prstClr val="black"/>
                </a:solidFill>
                <a:latin typeface="Calibri"/>
              </a:rPr>
              <a:t>others</a:t>
            </a:r>
            <a:r>
              <a:rPr lang="nb-NO" sz="2613" dirty="0">
                <a:solidFill>
                  <a:prstClr val="black"/>
                </a:solidFill>
                <a:latin typeface="Calibri"/>
              </a:rPr>
              <a:t>…</a:t>
            </a:r>
            <a:endParaRPr lang="nb-NO" sz="2400" dirty="0">
              <a:solidFill>
                <a:prstClr val="black"/>
              </a:solidFill>
              <a:latin typeface="Calibri"/>
            </a:endParaRPr>
          </a:p>
          <a:p>
            <a:pPr marL="373350" indent="-373350" algn="l" defTabSz="248900">
              <a:buFontTx/>
              <a:buChar char="-"/>
            </a:pPr>
            <a:endParaRPr lang="nb-NO" sz="2400" dirty="0">
              <a:solidFill>
                <a:prstClr val="black"/>
              </a:solidFill>
              <a:latin typeface="Calibri"/>
            </a:endParaRPr>
          </a:p>
        </p:txBody>
      </p:sp>
      <p:pic>
        <p:nvPicPr>
          <p:cNvPr id="3" name="Plassholder for bilde 4">
            <a:extLst>
              <a:ext uri="{FF2B5EF4-FFF2-40B4-BE49-F238E27FC236}">
                <a16:creationId xmlns:a16="http://schemas.microsoft.com/office/drawing/2014/main" id="{AE4EACD4-5011-50C6-E436-BED856C7244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490719" y="4134562"/>
            <a:ext cx="2729960" cy="2047470"/>
          </a:xfrm>
          <a:prstGeom prst="rect">
            <a:avLst/>
          </a:prstGeom>
        </p:spPr>
      </p:pic>
    </p:spTree>
    <p:extLst>
      <p:ext uri="{BB962C8B-B14F-4D97-AF65-F5344CB8AC3E}">
        <p14:creationId xmlns:p14="http://schemas.microsoft.com/office/powerpoint/2010/main" val="216950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p:cNvPicPr>
            <a:picLocks noGrp="1" noChangeAspect="1"/>
          </p:cNvPicPr>
          <p:nvPr>
            <p:ph idx="2"/>
          </p:nvPr>
        </p:nvPicPr>
        <p:blipFill>
          <a:blip r:embed="rId2" cstate="screen">
            <a:extLst>
              <a:ext uri="{28A0092B-C50C-407E-A947-70E740481C1C}">
                <a14:useLocalDpi xmlns:a14="http://schemas.microsoft.com/office/drawing/2010/main"/>
              </a:ext>
            </a:extLst>
          </a:blip>
          <a:stretch>
            <a:fillRect/>
          </a:stretch>
        </p:blipFill>
        <p:spPr>
          <a:xfrm>
            <a:off x="1" y="-412394"/>
            <a:ext cx="12192000" cy="8655776"/>
          </a:xfrm>
        </p:spPr>
      </p:pic>
      <p:sp>
        <p:nvSpPr>
          <p:cNvPr id="2" name="Plassholder for innhold 1"/>
          <p:cNvSpPr>
            <a:spLocks noGrp="1"/>
          </p:cNvSpPr>
          <p:nvPr>
            <p:ph idx="1"/>
          </p:nvPr>
        </p:nvSpPr>
        <p:spPr>
          <a:xfrm>
            <a:off x="647492" y="1351511"/>
            <a:ext cx="5356685" cy="4752109"/>
          </a:xfrm>
        </p:spPr>
        <p:txBody>
          <a:bodyPr/>
          <a:lstStyle/>
          <a:p>
            <a:r>
              <a:rPr lang="nb-NO" sz="2395" b="1" dirty="0" err="1">
                <a:solidFill>
                  <a:schemeClr val="bg1"/>
                </a:solidFill>
              </a:rPr>
              <a:t>Soil</a:t>
            </a:r>
            <a:r>
              <a:rPr lang="nb-NO" sz="2395" b="1" dirty="0">
                <a:solidFill>
                  <a:schemeClr val="bg1"/>
                </a:solidFill>
              </a:rPr>
              <a:t> </a:t>
            </a:r>
            <a:r>
              <a:rPr lang="nb-NO" sz="2395" b="1" dirty="0" err="1">
                <a:solidFill>
                  <a:schemeClr val="bg1"/>
                </a:solidFill>
              </a:rPr>
              <a:t>fertility</a:t>
            </a:r>
            <a:r>
              <a:rPr lang="nb-NO" sz="2395" b="1" dirty="0">
                <a:solidFill>
                  <a:schemeClr val="bg1"/>
                </a:solidFill>
              </a:rPr>
              <a:t>, </a:t>
            </a:r>
            <a:r>
              <a:rPr lang="nb-NO" sz="2395" b="1" dirty="0" err="1">
                <a:solidFill>
                  <a:schemeClr val="bg1"/>
                </a:solidFill>
              </a:rPr>
              <a:t>soil</a:t>
            </a:r>
            <a:r>
              <a:rPr lang="nb-NO" sz="2395" b="1" dirty="0">
                <a:solidFill>
                  <a:schemeClr val="bg1"/>
                </a:solidFill>
              </a:rPr>
              <a:t> biota and </a:t>
            </a:r>
            <a:r>
              <a:rPr lang="nb-NO" sz="2395" b="1" dirty="0" err="1">
                <a:solidFill>
                  <a:schemeClr val="bg1"/>
                </a:solidFill>
              </a:rPr>
              <a:t>soil</a:t>
            </a:r>
            <a:r>
              <a:rPr lang="nb-NO" sz="2395" b="1" dirty="0">
                <a:solidFill>
                  <a:schemeClr val="bg1"/>
                </a:solidFill>
              </a:rPr>
              <a:t> </a:t>
            </a:r>
            <a:r>
              <a:rPr lang="nb-NO" sz="2395" b="1" dirty="0" err="1">
                <a:solidFill>
                  <a:schemeClr val="bg1"/>
                </a:solidFill>
              </a:rPr>
              <a:t>organic</a:t>
            </a:r>
            <a:r>
              <a:rPr lang="nb-NO" sz="2395" b="1" dirty="0">
                <a:solidFill>
                  <a:schemeClr val="bg1"/>
                </a:solidFill>
              </a:rPr>
              <a:t> matter</a:t>
            </a:r>
          </a:p>
          <a:p>
            <a:r>
              <a:rPr lang="nb-NO" sz="2395" b="1" dirty="0">
                <a:solidFill>
                  <a:schemeClr val="bg1"/>
                </a:solidFill>
              </a:rPr>
              <a:t>Plant </a:t>
            </a:r>
            <a:r>
              <a:rPr lang="nb-NO" sz="2395" b="1" dirty="0" err="1">
                <a:solidFill>
                  <a:schemeClr val="bg1"/>
                </a:solidFill>
              </a:rPr>
              <a:t>nutrition</a:t>
            </a:r>
            <a:r>
              <a:rPr lang="nb-NO" sz="2395" b="1" dirty="0">
                <a:solidFill>
                  <a:schemeClr val="bg1"/>
                </a:solidFill>
              </a:rPr>
              <a:t>, </a:t>
            </a:r>
            <a:r>
              <a:rPr lang="nb-NO" sz="2395" b="1" dirty="0" err="1">
                <a:solidFill>
                  <a:schemeClr val="bg1"/>
                </a:solidFill>
              </a:rPr>
              <a:t>recycling</a:t>
            </a:r>
            <a:r>
              <a:rPr lang="nb-NO" sz="2395" b="1" dirty="0">
                <a:solidFill>
                  <a:schemeClr val="bg1"/>
                </a:solidFill>
              </a:rPr>
              <a:t> </a:t>
            </a:r>
            <a:r>
              <a:rPr lang="nb-NO" sz="2395" b="1" dirty="0" err="1">
                <a:solidFill>
                  <a:schemeClr val="bg1"/>
                </a:solidFill>
              </a:rPr>
              <a:t>of</a:t>
            </a:r>
            <a:r>
              <a:rPr lang="nb-NO" sz="2395" b="1" dirty="0">
                <a:solidFill>
                  <a:schemeClr val="bg1"/>
                </a:solidFill>
              </a:rPr>
              <a:t> </a:t>
            </a:r>
            <a:r>
              <a:rPr lang="nb-NO" sz="2395" b="1" dirty="0" err="1">
                <a:solidFill>
                  <a:schemeClr val="bg1"/>
                </a:solidFill>
              </a:rPr>
              <a:t>resources</a:t>
            </a:r>
            <a:endParaRPr lang="nb-NO" sz="2395" b="1" dirty="0">
              <a:solidFill>
                <a:schemeClr val="bg1"/>
              </a:solidFill>
            </a:endParaRPr>
          </a:p>
          <a:p>
            <a:r>
              <a:rPr lang="nb-NO" sz="2395" b="1" dirty="0">
                <a:solidFill>
                  <a:schemeClr val="bg1"/>
                </a:solidFill>
              </a:rPr>
              <a:t>Plant </a:t>
            </a:r>
            <a:r>
              <a:rPr lang="nb-NO" sz="2395" b="1" dirty="0" err="1">
                <a:solidFill>
                  <a:schemeClr val="bg1"/>
                </a:solidFill>
              </a:rPr>
              <a:t>health</a:t>
            </a:r>
            <a:r>
              <a:rPr lang="nb-NO" sz="2395" b="1" dirty="0">
                <a:solidFill>
                  <a:schemeClr val="bg1"/>
                </a:solidFill>
              </a:rPr>
              <a:t> and alternative </a:t>
            </a:r>
            <a:r>
              <a:rPr lang="nb-NO" sz="2395" b="1" dirty="0" err="1">
                <a:solidFill>
                  <a:schemeClr val="bg1"/>
                </a:solidFill>
              </a:rPr>
              <a:t>crop</a:t>
            </a:r>
            <a:r>
              <a:rPr lang="nb-NO" sz="2395" b="1" dirty="0">
                <a:solidFill>
                  <a:schemeClr val="bg1"/>
                </a:solidFill>
              </a:rPr>
              <a:t> </a:t>
            </a:r>
            <a:r>
              <a:rPr lang="nb-NO" sz="2395" b="1" dirty="0" err="1">
                <a:solidFill>
                  <a:schemeClr val="bg1"/>
                </a:solidFill>
              </a:rPr>
              <a:t>protection</a:t>
            </a:r>
            <a:endParaRPr lang="nb-NO" sz="2395" b="1" dirty="0">
              <a:solidFill>
                <a:schemeClr val="bg1"/>
              </a:solidFill>
            </a:endParaRPr>
          </a:p>
          <a:p>
            <a:r>
              <a:rPr lang="nb-NO" sz="2395" b="1" dirty="0">
                <a:solidFill>
                  <a:schemeClr val="bg1"/>
                </a:solidFill>
              </a:rPr>
              <a:t>GHG </a:t>
            </a:r>
            <a:r>
              <a:rPr lang="nb-NO" sz="2395" b="1" dirty="0" err="1">
                <a:solidFill>
                  <a:schemeClr val="bg1"/>
                </a:solidFill>
              </a:rPr>
              <a:t>emissions</a:t>
            </a:r>
            <a:r>
              <a:rPr lang="nb-NO" sz="2395" b="1" dirty="0">
                <a:solidFill>
                  <a:schemeClr val="bg1"/>
                </a:solidFill>
              </a:rPr>
              <a:t> from </a:t>
            </a:r>
            <a:r>
              <a:rPr lang="nb-NO" sz="2395" b="1" dirty="0" err="1">
                <a:solidFill>
                  <a:schemeClr val="bg1"/>
                </a:solidFill>
              </a:rPr>
              <a:t>agriculture</a:t>
            </a:r>
            <a:endParaRPr lang="nb-NO" sz="2395" b="1" dirty="0">
              <a:solidFill>
                <a:schemeClr val="bg1"/>
              </a:solidFill>
            </a:endParaRPr>
          </a:p>
          <a:p>
            <a:r>
              <a:rPr lang="nb-NO" sz="2395" b="1" dirty="0">
                <a:solidFill>
                  <a:schemeClr val="bg1"/>
                </a:solidFill>
              </a:rPr>
              <a:t>Animal </a:t>
            </a:r>
            <a:r>
              <a:rPr lang="nb-NO" sz="2395" b="1" dirty="0" err="1">
                <a:solidFill>
                  <a:schemeClr val="bg1"/>
                </a:solidFill>
              </a:rPr>
              <a:t>welfare</a:t>
            </a:r>
            <a:endParaRPr lang="nb-NO" sz="2395" b="1" dirty="0">
              <a:solidFill>
                <a:schemeClr val="bg1"/>
              </a:solidFill>
            </a:endParaRPr>
          </a:p>
          <a:p>
            <a:r>
              <a:rPr lang="nb-NO" sz="2395" b="1" dirty="0" err="1">
                <a:solidFill>
                  <a:schemeClr val="bg1"/>
                </a:solidFill>
              </a:rPr>
              <a:t>Organic</a:t>
            </a:r>
            <a:r>
              <a:rPr lang="nb-NO" sz="2395" b="1" dirty="0">
                <a:solidFill>
                  <a:schemeClr val="bg1"/>
                </a:solidFill>
              </a:rPr>
              <a:t> </a:t>
            </a:r>
            <a:r>
              <a:rPr lang="nb-NO" sz="2395" b="1" dirty="0" err="1">
                <a:solidFill>
                  <a:schemeClr val="bg1"/>
                </a:solidFill>
              </a:rPr>
              <a:t>food</a:t>
            </a:r>
            <a:endParaRPr lang="nb-NO" sz="2395" b="1" dirty="0">
              <a:solidFill>
                <a:schemeClr val="bg1"/>
              </a:solidFill>
            </a:endParaRPr>
          </a:p>
          <a:p>
            <a:r>
              <a:rPr lang="nb-NO" sz="2395" b="1" dirty="0" err="1">
                <a:solidFill>
                  <a:schemeClr val="bg1"/>
                </a:solidFill>
              </a:rPr>
              <a:t>Organic</a:t>
            </a:r>
            <a:r>
              <a:rPr lang="nb-NO" sz="2395" b="1" dirty="0">
                <a:solidFill>
                  <a:schemeClr val="bg1"/>
                </a:solidFill>
              </a:rPr>
              <a:t> </a:t>
            </a:r>
            <a:r>
              <a:rPr lang="nb-NO" sz="2395" b="1" dirty="0" err="1">
                <a:solidFill>
                  <a:schemeClr val="bg1"/>
                </a:solidFill>
              </a:rPr>
              <a:t>gardening</a:t>
            </a:r>
            <a:endParaRPr lang="nb-NO" sz="2395" b="1" dirty="0">
              <a:solidFill>
                <a:schemeClr val="bg1"/>
              </a:solidFill>
            </a:endParaRPr>
          </a:p>
          <a:p>
            <a:r>
              <a:rPr lang="nb-NO" sz="2395" b="1" dirty="0">
                <a:solidFill>
                  <a:schemeClr val="bg1"/>
                </a:solidFill>
              </a:rPr>
              <a:t>Farm-</a:t>
            </a:r>
            <a:r>
              <a:rPr lang="nb-NO" sz="2395" b="1" dirty="0" err="1">
                <a:solidFill>
                  <a:schemeClr val="bg1"/>
                </a:solidFill>
              </a:rPr>
              <a:t>based</a:t>
            </a:r>
            <a:r>
              <a:rPr lang="nb-NO" sz="2395" b="1" dirty="0">
                <a:solidFill>
                  <a:schemeClr val="bg1"/>
                </a:solidFill>
              </a:rPr>
              <a:t> </a:t>
            </a:r>
            <a:r>
              <a:rPr lang="nb-NO" sz="2395" b="1" dirty="0" err="1">
                <a:solidFill>
                  <a:schemeClr val="bg1"/>
                </a:solidFill>
              </a:rPr>
              <a:t>renewable</a:t>
            </a:r>
            <a:r>
              <a:rPr lang="nb-NO" sz="2395" b="1" dirty="0">
                <a:solidFill>
                  <a:schemeClr val="bg1"/>
                </a:solidFill>
              </a:rPr>
              <a:t> </a:t>
            </a:r>
            <a:r>
              <a:rPr lang="nb-NO" sz="2395" b="1" dirty="0" err="1">
                <a:solidFill>
                  <a:schemeClr val="bg1"/>
                </a:solidFill>
              </a:rPr>
              <a:t>energy</a:t>
            </a:r>
            <a:r>
              <a:rPr lang="nb-NO" sz="2395" b="1" dirty="0">
                <a:solidFill>
                  <a:schemeClr val="bg1"/>
                </a:solidFill>
              </a:rPr>
              <a:t> (</a:t>
            </a:r>
            <a:r>
              <a:rPr lang="nb-NO" sz="2395" b="1" dirty="0" err="1">
                <a:solidFill>
                  <a:schemeClr val="bg1"/>
                </a:solidFill>
              </a:rPr>
              <a:t>biogas</a:t>
            </a:r>
            <a:r>
              <a:rPr lang="nb-NO" sz="2395" b="1" dirty="0">
                <a:solidFill>
                  <a:schemeClr val="bg1"/>
                </a:solidFill>
              </a:rPr>
              <a:t>, solar)</a:t>
            </a:r>
            <a:endParaRPr lang="nb-NO" dirty="0"/>
          </a:p>
          <a:p>
            <a:endParaRPr lang="nb-NO" dirty="0"/>
          </a:p>
          <a:p>
            <a:endParaRPr lang="nb-NO" dirty="0"/>
          </a:p>
        </p:txBody>
      </p:sp>
      <p:sp>
        <p:nvSpPr>
          <p:cNvPr id="4" name="Tittel 3"/>
          <p:cNvSpPr>
            <a:spLocks noGrp="1"/>
          </p:cNvSpPr>
          <p:nvPr>
            <p:ph type="ctrTitle"/>
          </p:nvPr>
        </p:nvSpPr>
        <p:spPr>
          <a:xfrm>
            <a:off x="647492" y="293168"/>
            <a:ext cx="10897017" cy="1254333"/>
          </a:xfrm>
        </p:spPr>
        <p:txBody>
          <a:bodyPr>
            <a:normAutofit/>
          </a:bodyPr>
          <a:lstStyle/>
          <a:p>
            <a:r>
              <a:rPr lang="nb-NO" sz="3266" b="1" dirty="0">
                <a:solidFill>
                  <a:schemeClr val="bg1"/>
                </a:solidFill>
              </a:rPr>
              <a:t>Main </a:t>
            </a:r>
            <a:r>
              <a:rPr lang="nb-NO" sz="3266" b="1" dirty="0" err="1">
                <a:solidFill>
                  <a:schemeClr val="bg1"/>
                </a:solidFill>
              </a:rPr>
              <a:t>thematic</a:t>
            </a:r>
            <a:r>
              <a:rPr lang="nb-NO" sz="3266" b="1" dirty="0">
                <a:solidFill>
                  <a:schemeClr val="bg1"/>
                </a:solidFill>
              </a:rPr>
              <a:t> areas in NORSØK</a:t>
            </a:r>
          </a:p>
        </p:txBody>
      </p:sp>
    </p:spTree>
    <p:extLst>
      <p:ext uri="{BB962C8B-B14F-4D97-AF65-F5344CB8AC3E}">
        <p14:creationId xmlns:p14="http://schemas.microsoft.com/office/powerpoint/2010/main" val="2693378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4EA8455-D47E-4EF8-F1AB-7CC9CADC7104}"/>
              </a:ext>
            </a:extLst>
          </p:cNvPr>
          <p:cNvSpPr>
            <a:spLocks noGrp="1"/>
          </p:cNvSpPr>
          <p:nvPr>
            <p:ph idx="1"/>
          </p:nvPr>
        </p:nvSpPr>
        <p:spPr/>
        <p:txBody>
          <a:bodyPr/>
          <a:lstStyle/>
          <a:p>
            <a:endParaRPr lang="nb-NO"/>
          </a:p>
        </p:txBody>
      </p:sp>
      <p:sp>
        <p:nvSpPr>
          <p:cNvPr id="3" name="Plassholder for innhold 2">
            <a:extLst>
              <a:ext uri="{FF2B5EF4-FFF2-40B4-BE49-F238E27FC236}">
                <a16:creationId xmlns:a16="http://schemas.microsoft.com/office/drawing/2014/main" id="{32215CA6-45B1-FF8E-E9F7-7DCC60F21F5D}"/>
              </a:ext>
            </a:extLst>
          </p:cNvPr>
          <p:cNvSpPr>
            <a:spLocks noGrp="1"/>
          </p:cNvSpPr>
          <p:nvPr>
            <p:ph idx="2"/>
          </p:nvPr>
        </p:nvSpPr>
        <p:spPr/>
        <p:txBody>
          <a:bodyPr/>
          <a:lstStyle/>
          <a:p>
            <a:endParaRPr lang="nb-NO"/>
          </a:p>
        </p:txBody>
      </p:sp>
      <p:sp>
        <p:nvSpPr>
          <p:cNvPr id="4" name="Tittel 3">
            <a:extLst>
              <a:ext uri="{FF2B5EF4-FFF2-40B4-BE49-F238E27FC236}">
                <a16:creationId xmlns:a16="http://schemas.microsoft.com/office/drawing/2014/main" id="{A982B8B2-0F8F-D48C-7666-B0AE66419E4F}"/>
              </a:ext>
            </a:extLst>
          </p:cNvPr>
          <p:cNvSpPr>
            <a:spLocks noGrp="1"/>
          </p:cNvSpPr>
          <p:nvPr>
            <p:ph type="ctrTitle"/>
          </p:nvPr>
        </p:nvSpPr>
        <p:spPr/>
        <p:txBody>
          <a:bodyPr/>
          <a:lstStyle/>
          <a:p>
            <a:r>
              <a:rPr lang="nb-NO" dirty="0" err="1"/>
              <a:t>What</a:t>
            </a:r>
            <a:r>
              <a:rPr lang="nb-NO" dirty="0"/>
              <a:t> </a:t>
            </a:r>
            <a:r>
              <a:rPr lang="nb-NO" dirty="0" err="1"/>
              <a:t>are</a:t>
            </a:r>
            <a:r>
              <a:rPr lang="nb-NO" dirty="0"/>
              <a:t> </a:t>
            </a:r>
            <a:r>
              <a:rPr lang="nb-NO" dirty="0" err="1"/>
              <a:t>composting</a:t>
            </a:r>
            <a:r>
              <a:rPr lang="nb-NO" dirty="0"/>
              <a:t> and </a:t>
            </a:r>
            <a:r>
              <a:rPr lang="nb-NO" dirty="0" err="1"/>
              <a:t>compost</a:t>
            </a:r>
            <a:r>
              <a:rPr lang="nb-NO" dirty="0"/>
              <a:t>?</a:t>
            </a:r>
          </a:p>
        </p:txBody>
      </p:sp>
    </p:spTree>
    <p:extLst>
      <p:ext uri="{BB962C8B-B14F-4D97-AF65-F5344CB8AC3E}">
        <p14:creationId xmlns:p14="http://schemas.microsoft.com/office/powerpoint/2010/main" val="118866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449AE18-037D-C082-C684-B6CF101ED9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5351" y="3597902"/>
            <a:ext cx="3630409" cy="2411197"/>
          </a:xfrm>
          <a:prstGeom prst="rect">
            <a:avLst/>
          </a:prstGeom>
        </p:spPr>
      </p:pic>
      <p:pic>
        <p:nvPicPr>
          <p:cNvPr id="1026" name="Picture 2" descr="Contained and in-vessel composting methods and methods summary -  ScienceDirect">
            <a:extLst>
              <a:ext uri="{FF2B5EF4-FFF2-40B4-BE49-F238E27FC236}">
                <a16:creationId xmlns:a16="http://schemas.microsoft.com/office/drawing/2014/main" id="{DA1482C6-A92B-D051-D865-54893F0605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240" y="1446005"/>
            <a:ext cx="6206335" cy="2155885"/>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1237D2E1-2FBF-B107-07C1-9309B96F2E03}"/>
              </a:ext>
            </a:extLst>
          </p:cNvPr>
          <p:cNvPicPr>
            <a:picLocks noChangeAspect="1"/>
          </p:cNvPicPr>
          <p:nvPr/>
        </p:nvPicPr>
        <p:blipFill>
          <a:blip r:embed="rId4"/>
          <a:stretch>
            <a:fillRect/>
          </a:stretch>
        </p:blipFill>
        <p:spPr>
          <a:xfrm>
            <a:off x="647492" y="3597903"/>
            <a:ext cx="3444567" cy="2411197"/>
          </a:xfrm>
          <a:prstGeom prst="rect">
            <a:avLst/>
          </a:prstGeom>
        </p:spPr>
      </p:pic>
      <p:pic>
        <p:nvPicPr>
          <p:cNvPr id="15" name="Bilde 14">
            <a:extLst>
              <a:ext uri="{FF2B5EF4-FFF2-40B4-BE49-F238E27FC236}">
                <a16:creationId xmlns:a16="http://schemas.microsoft.com/office/drawing/2014/main" id="{C7D0D12B-EA74-5859-BA69-078A319CC464}"/>
              </a:ext>
            </a:extLst>
          </p:cNvPr>
          <p:cNvPicPr>
            <a:picLocks noChangeAspect="1"/>
          </p:cNvPicPr>
          <p:nvPr/>
        </p:nvPicPr>
        <p:blipFill>
          <a:blip r:embed="rId5"/>
          <a:stretch>
            <a:fillRect/>
          </a:stretch>
        </p:blipFill>
        <p:spPr>
          <a:xfrm>
            <a:off x="4366447" y="3597902"/>
            <a:ext cx="3219073" cy="2411197"/>
          </a:xfrm>
          <a:prstGeom prst="rect">
            <a:avLst/>
          </a:prstGeom>
        </p:spPr>
      </p:pic>
      <p:sp>
        <p:nvSpPr>
          <p:cNvPr id="18" name="Tittel 17">
            <a:extLst>
              <a:ext uri="{FF2B5EF4-FFF2-40B4-BE49-F238E27FC236}">
                <a16:creationId xmlns:a16="http://schemas.microsoft.com/office/drawing/2014/main" id="{C13FF240-E46D-5597-1F6A-EC9163695875}"/>
              </a:ext>
            </a:extLst>
          </p:cNvPr>
          <p:cNvSpPr>
            <a:spLocks noGrp="1"/>
          </p:cNvSpPr>
          <p:nvPr>
            <p:ph type="ctrTitle"/>
          </p:nvPr>
        </p:nvSpPr>
        <p:spPr>
          <a:xfrm>
            <a:off x="634359" y="249166"/>
            <a:ext cx="10897017" cy="1467356"/>
          </a:xfrm>
        </p:spPr>
        <p:txBody>
          <a:bodyPr/>
          <a:lstStyle/>
          <a:p>
            <a:r>
              <a:rPr lang="nb-NO" dirty="0"/>
              <a:t>Aerobic </a:t>
            </a:r>
            <a:r>
              <a:rPr lang="nb-NO" dirty="0" err="1"/>
              <a:t>composting</a:t>
            </a:r>
            <a:endParaRPr lang="nb-NO" dirty="0"/>
          </a:p>
        </p:txBody>
      </p:sp>
      <p:pic>
        <p:nvPicPr>
          <p:cNvPr id="1028" name="Picture 4" descr="EZ-409: Compact Trommel Screener by EZ-Screen">
            <a:extLst>
              <a:ext uri="{FF2B5EF4-FFF2-40B4-BE49-F238E27FC236}">
                <a16:creationId xmlns:a16="http://schemas.microsoft.com/office/drawing/2014/main" id="{13D5359A-7EF4-121B-7908-8DCF65818A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04391" y="883578"/>
            <a:ext cx="3621370" cy="253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5790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rsøk_presentasjon_2015_ENG" id="{5B30000E-FED7-4DCE-952E-52D78E568BC6}" vid="{20E0DD6B-038F-4EAE-8A99-07328768526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8240</TotalTime>
  <Words>1720</Words>
  <Application>Microsoft Office PowerPoint</Application>
  <PresentationFormat>Widescreen</PresentationFormat>
  <Paragraphs>615</Paragraphs>
  <Slides>30</Slides>
  <Notes>5</Notes>
  <HiddenSlides>0</HiddenSlides>
  <MMClips>0</MMClips>
  <ScaleCrop>false</ScaleCrop>
  <HeadingPairs>
    <vt:vector size="6" baseType="variant">
      <vt:variant>
        <vt:lpstr>Brukte skrifter</vt:lpstr>
      </vt:variant>
      <vt:variant>
        <vt:i4>5</vt:i4>
      </vt:variant>
      <vt:variant>
        <vt:lpstr>Tema</vt:lpstr>
      </vt:variant>
      <vt:variant>
        <vt:i4>3</vt:i4>
      </vt:variant>
      <vt:variant>
        <vt:lpstr>Lysbildetitler</vt:lpstr>
      </vt:variant>
      <vt:variant>
        <vt:i4>30</vt:i4>
      </vt:variant>
    </vt:vector>
  </HeadingPairs>
  <TitlesOfParts>
    <vt:vector size="38" baseType="lpstr">
      <vt:lpstr>Arial</vt:lpstr>
      <vt:lpstr>Calibri</vt:lpstr>
      <vt:lpstr>Calibri Light</vt:lpstr>
      <vt:lpstr>Source Sans Pro</vt:lpstr>
      <vt:lpstr>Times New Roman</vt:lpstr>
      <vt:lpstr>Office-tema</vt:lpstr>
      <vt:lpstr>Office Theme</vt:lpstr>
      <vt:lpstr>2_Office-tema</vt:lpstr>
      <vt:lpstr>Making Compost with Marine Residues</vt:lpstr>
      <vt:lpstr>PowerPoint-presentasjon</vt:lpstr>
      <vt:lpstr>Consortium partners</vt:lpstr>
      <vt:lpstr>NORSØK</vt:lpstr>
      <vt:lpstr>PowerPoint-presentasjon</vt:lpstr>
      <vt:lpstr>   </vt:lpstr>
      <vt:lpstr>Main thematic areas in NORSØK</vt:lpstr>
      <vt:lpstr>What are composting and compost?</vt:lpstr>
      <vt:lpstr>Aerobic composting</vt:lpstr>
      <vt:lpstr>Composting and field trials at NORSØK</vt:lpstr>
      <vt:lpstr>Dewar flask experiment  The objectives of this research were to determine if it is possible to achieve thermophilic aerobic composting with exclusively marine residues and to identify which combination of marine residues performed best based on the temperature profile, degree of humification (increased concentration of humic acid), and other relevant process parameters.  </vt:lpstr>
      <vt:lpstr>Materials and method</vt:lpstr>
      <vt:lpstr>Dewar «Self-heating Test»</vt:lpstr>
      <vt:lpstr>Chemical and physical analyses of feedstocks</vt:lpstr>
      <vt:lpstr>Treatments</vt:lpstr>
      <vt:lpstr>Compost «recipe» and preparation of materials</vt:lpstr>
      <vt:lpstr>Compost recipes</vt:lpstr>
      <vt:lpstr>PowerPoint-presentasjon</vt:lpstr>
      <vt:lpstr>PowerPoint-presentasjon</vt:lpstr>
      <vt:lpstr>PowerPoint-presentasjon</vt:lpstr>
      <vt:lpstr>PowerPoint-presentasjon</vt:lpstr>
      <vt:lpstr>Mean and cumulative temperatures</vt:lpstr>
      <vt:lpstr>Temperature data per treatment</vt:lpstr>
      <vt:lpstr>Temperature data per carbon source</vt:lpstr>
      <vt:lpstr>Temperature data per nitrogen source</vt:lpstr>
      <vt:lpstr>C:N start and finish</vt:lpstr>
      <vt:lpstr>Reduction in volume (cm3)</vt:lpstr>
      <vt:lpstr>Loss on ignition (LOI) (% reduction)</vt:lpstr>
      <vt:lpstr>Key finds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utilization of MARine resources  to foster GREEN plant production in Europe   MARIGREEN, 2021-2024</dc:title>
  <dc:creator>Anne-Kristin Løes</dc:creator>
  <cp:lastModifiedBy>Joshua Cabell</cp:lastModifiedBy>
  <cp:revision>43</cp:revision>
  <dcterms:created xsi:type="dcterms:W3CDTF">2022-11-01T08:44:59Z</dcterms:created>
  <dcterms:modified xsi:type="dcterms:W3CDTF">2024-05-27T15:20:30Z</dcterms:modified>
</cp:coreProperties>
</file>