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56" r:id="rId7"/>
    <p:sldId id="314" r:id="rId8"/>
    <p:sldId id="31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1255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1" r:id="rId29"/>
    <p:sldId id="340" r:id="rId30"/>
    <p:sldId id="343" r:id="rId31"/>
    <p:sldId id="342" r:id="rId32"/>
    <p:sldId id="345" r:id="rId33"/>
    <p:sldId id="346" r:id="rId34"/>
    <p:sldId id="344" r:id="rId35"/>
    <p:sldId id="347" r:id="rId36"/>
    <p:sldId id="1256" r:id="rId37"/>
    <p:sldId id="348" r:id="rId38"/>
    <p:sldId id="1254" r:id="rId39"/>
    <p:sldId id="349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Inhalt" id="{1210653C-719C-AC4C-8E4D-9B87EA83E6D2}">
          <p14:sldIdLst>
            <p14:sldId id="314"/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1255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0"/>
            <p14:sldId id="343"/>
            <p14:sldId id="342"/>
            <p14:sldId id="345"/>
            <p14:sldId id="346"/>
            <p14:sldId id="344"/>
            <p14:sldId id="347"/>
            <p14:sldId id="1256"/>
            <p14:sldId id="348"/>
            <p14:sldId id="1254"/>
            <p14:sldId id="349"/>
            <p14:sldId id="311"/>
            <p14:sldId id="312"/>
          </p14:sldIdLst>
        </p14:section>
        <p14:section name="Kontakt" id="{A36A632A-72D9-C44B-BFEE-AABA4BC46D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185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31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äder Paul" initials="MP" lastIdx="22" clrIdx="6">
    <p:extLst>
      <p:ext uri="{19B8F6BF-5375-455C-9EA6-DF929625EA0E}">
        <p15:presenceInfo xmlns:p15="http://schemas.microsoft.com/office/powerpoint/2012/main" userId="S-1-5-21-1635401191-1135830115-316617838-1025" providerId="AD"/>
      </p:ext>
    </p:extLst>
  </p:cmAuthor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8" name="Maurer Brigitta" initials="MB" lastIdx="21" clrIdx="7">
    <p:extLst>
      <p:ext uri="{19B8F6BF-5375-455C-9EA6-DF929625EA0E}">
        <p15:presenceInfo xmlns:p15="http://schemas.microsoft.com/office/powerpoint/2012/main" userId="S-1-5-21-1635401191-1135830115-316617838-59180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9" name="Fliessbach Andreas" initials="FA" lastIdx="11" clrIdx="8">
    <p:extLst>
      <p:ext uri="{19B8F6BF-5375-455C-9EA6-DF929625EA0E}">
        <p15:presenceInfo xmlns:p15="http://schemas.microsoft.com/office/powerpoint/2012/main" userId="S-1-5-21-1635401191-1135830115-316617838-1024" providerId="AD"/>
      </p:ext>
    </p:extLst>
  </p:cmAuthor>
  <p:cmAuthor id="3" name="Kalchofner Seraina" initials="KS" lastIdx="18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  <p:cmAuthor id="10" name="Egger Moritz" initials="EM" lastIdx="19" clrIdx="9">
    <p:extLst>
      <p:ext uri="{19B8F6BF-5375-455C-9EA6-DF929625EA0E}">
        <p15:presenceInfo xmlns:p15="http://schemas.microsoft.com/office/powerpoint/2012/main" userId="S-1-5-21-1635401191-1135830115-316617838-73731" providerId="AD"/>
      </p:ext>
    </p:extLst>
  </p:cmAuthor>
  <p:cmAuthor id="4" name="Sonja Wopfner" initials="SW" lastIdx="8" clrIdx="3">
    <p:extLst>
      <p:ext uri="{19B8F6BF-5375-455C-9EA6-DF929625EA0E}">
        <p15:presenceInfo xmlns:p15="http://schemas.microsoft.com/office/powerpoint/2012/main" userId="ec05eae760099ff9" providerId="Windows Live"/>
      </p:ext>
    </p:extLst>
  </p:cmAuthor>
  <p:cmAuthor id="5" name="Gabel Vanessa" initials="GV" lastIdx="96" clrIdx="4">
    <p:extLst>
      <p:ext uri="{19B8F6BF-5375-455C-9EA6-DF929625EA0E}">
        <p15:presenceInfo xmlns:p15="http://schemas.microsoft.com/office/powerpoint/2012/main" userId="S-1-5-21-1635401191-1135830115-316617838-7705" providerId="AD"/>
      </p:ext>
    </p:extLst>
  </p:cmAuthor>
  <p:cmAuthor id="6" name="Krause Hans-Martin" initials="KH" lastIdx="24" clrIdx="5">
    <p:extLst>
      <p:ext uri="{19B8F6BF-5375-455C-9EA6-DF929625EA0E}">
        <p15:presenceInfo xmlns:p15="http://schemas.microsoft.com/office/powerpoint/2012/main" userId="S-1-5-21-1635401191-1135830115-316617838-2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87993" autoAdjust="0"/>
  </p:normalViewPr>
  <p:slideViewPr>
    <p:cSldViewPr snapToGrid="0" snapToObjects="1">
      <p:cViewPr varScale="1">
        <p:scale>
          <a:sx n="68" d="100"/>
          <a:sy n="68" d="100"/>
        </p:scale>
        <p:origin x="724" y="48"/>
      </p:cViewPr>
      <p:guideLst>
        <p:guide orient="horz" pos="1412"/>
        <p:guide pos="3840"/>
        <p:guide orient="horz" pos="1139"/>
        <p:guide orient="horz" pos="3748"/>
        <p:guide orient="horz" pos="1185"/>
        <p:guide orient="horz" pos="1049"/>
        <p:guide orient="horz" pos="3135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217118"/>
            <a:ext cx="2225713" cy="6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C436E91A-3637-45B4-A0E3-828579F7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A590019-93AB-4D14-B613-8B316B3120E6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7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</a:t>
            </a:r>
            <a:r>
              <a:rPr lang="de-CH" sz="2000" noProof="0" dirty="0" err="1"/>
              <a:t>FiBL</a:t>
            </a:r>
            <a:endParaRPr lang="de-CH" sz="2000" noProof="0" dirty="0"/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www.fibl.org</a:t>
            </a:r>
            <a:endParaRPr lang="de-CH" sz="2000" spc="20" noProof="0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C26D-8EF4-42BC-B3B9-5C4560A3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62AAD-D282-4D07-86F2-CF863D0D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F1D1-DDDB-47F0-8E22-15133E1E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AFC1E-9232-49BC-84CA-9D56B584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C3EE-678C-45F4-BF97-91347D4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7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F1F-76B1-4826-ACCE-3364ADEC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2D76C5-0B6D-4C12-AFF5-57FA909A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8CC987-DB27-4DCF-92EA-B57603D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59E4C-83DC-46AF-BD9B-52C655E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43BF5-D8EE-418D-AF63-7B89B60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46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5C18E-C69F-4507-8371-7660567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9BA19-B195-4E5C-84E7-29CC9041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22671B-073A-4069-A142-E6C98E92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84591-0277-4F82-8E98-17D4296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A05D4-CE8D-4CF4-A92D-18545FD7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64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E1F3-FEB3-4676-8CD1-0945244A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E21EF-9626-4522-AB1C-1CA32645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1F956-A289-483C-9F3D-7A3D280A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8C744-8196-4502-BC6B-FEB2FC09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05905-148B-49D5-9F45-7BC5912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415FD-59F9-4141-AC9F-2616D68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61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40B40-31B6-4D26-984D-B4A5BA1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9065C-9B5B-4AE7-8429-C3DA2A1E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896A70-CC53-4CF7-B6AD-B2F93CAD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39EBA6-C5CA-4891-A6EA-9F97C55E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7FC3C8-96B9-44A1-A9F5-67C9D414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18DB63-AE67-4BD3-8FCE-CE05FC4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3FD89F-AB83-438F-8EF6-6809B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13B0-87FC-4298-A4E3-56833BB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11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9386A-40EF-4464-8B1A-2099FF3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2E35E-DC76-45D6-BCA8-9E20AFA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9A8A1E-1428-49A7-B160-DE252C7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32AD1-6C0A-4934-97AF-2CA58F1C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755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28B0E1-72BB-4965-BB64-4C18AA4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33F93-B909-43DE-B689-AD6301B7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E30E6-DAF1-4BEB-B83E-1621481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8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AF34-FBDC-4312-9EE8-A5E73B9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081AD-2330-4DE4-97E2-8854AF1B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E7CAA1-43C2-416F-AD4D-B8385FED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538BB-99A7-466A-AD47-403A4CE3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02CA1-13F1-4F17-BB4E-E224C92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0B9B6-E213-4EB8-B6FE-2573FD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303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9B5F-E1E0-4B92-86A8-895321C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7866A-1585-4372-982A-E27FBD94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89369B-CE8D-405C-93C2-D68B6E31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7EFC9-4E20-4259-9574-7E31B9D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3DBAA-54B9-48B2-80EA-96CCB36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27FA5-BB1C-442A-80F2-AF15084E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0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4C8B-13B6-4D15-8924-C3EF54E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0DD81-E4A0-427A-813C-FF57B854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51DA-F5D1-4044-A08B-F5E86AE5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52C4A-516B-4666-89C6-70AF947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FDFEE-8624-4D3B-8811-F83CE5A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719666" y="6199497"/>
            <a:ext cx="2000559" cy="6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9F8793-00C5-484A-A8EB-9CDD3A732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517744-959C-49BF-91E9-E2CD4F12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70452-24C2-4796-8F7F-22FA2EA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00ED5-A083-4DE9-8007-4E8D20D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50EE9-38D5-403B-A9E2-89B0A2EA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21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91ED6-4EB9-487F-8A9C-84A98C80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73D4F1-9BD8-40AF-9F9C-728D76DF6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15934-B6F6-48D2-B2FF-488CFC0D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913B8-AE5F-4939-A7E8-3CBE498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0C74-8A1C-4032-B7A6-5FEEA4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33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42483-251E-4055-B2CD-C69099CA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E40F-4AE7-4831-B8BB-501D2411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DE455-ABC9-4987-A1FB-45F85C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9197-F844-42DC-AE5A-8867572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12F3-C220-4E1D-9B8A-F75F1B8F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96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24EC-3F6E-485C-BF5B-84B2A99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CA9A2-1B21-4BD1-B85E-DC9E59BF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37C84-9821-4E22-A110-10A3A8FF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2BBC5-A6B3-475A-ACD3-D61BF74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F31CD-F9FF-46D3-8915-E2F1A8C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606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DE3-0E63-40CA-BACC-060F10E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3C3DD-44E3-4E70-A4CC-D2CFA86E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4CC0F-D4AB-4A06-A933-C6739FD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612E5-A668-4465-A5A1-C9122ED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18D0B-D0DB-4BA1-8FCC-7A16AEB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7A964-7AF3-4654-9917-B7A7A55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3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4EFC-4E28-4C45-9261-A7E3B9F2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EA036-6A41-4DE6-AEEA-B94717DB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4426-7AD4-401C-AC25-78CB5AD2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B0237-50AF-40B2-BD96-C936318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191EFD-F9B1-400B-8756-3EFD3602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186F70-C36C-4A7B-9050-2A5AA7DC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AA761E-BF59-408E-920E-F3E6097B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A83ED-DA13-4E72-9701-160CD96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50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BFFE-6E4A-47FE-B733-34B6634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21843-9873-49FF-8434-F579FC6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B37B-1B7B-4263-A03A-CC2386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4031-C2C4-4AB7-9686-ECEA0BD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6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B905E-093F-4938-93E7-94E35747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9B9079-BCDE-4882-BC00-C681902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2D584-47AD-485C-BF4E-A9863E8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51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9251E-0BBA-41A4-BBD4-6D783CAA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17C1C-3AED-4B1C-B190-EE0E4BD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C43895-BDF1-4D43-8F7B-67D7E247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5243D-7675-4AD0-8836-DB797F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6D81C-24E1-4A28-96D0-A61CB455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244498-7F71-4D74-A975-958B65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65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EB36D-49EF-4DA5-BB73-1CD2286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5B7CA6-026E-4706-B4CB-60F1670EF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2B127-EC0E-4A12-9539-8DEE9032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A5967A-7F9D-4E72-999B-7CAAF95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982A3-E200-4F0C-83BC-C5C9E4E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918DE-3292-4AB8-B144-39DDF83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94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20712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913964" cy="42475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pos="71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3BC5-9CA3-40FE-AAC5-5D275CC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D10DC6-9FBD-4C6A-A9A8-2AC5723F2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7EC9-BCF6-4636-88CE-DF3B48E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0439B-7088-42EB-B0BE-8E982FD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4CA92-F7F4-4F20-8730-BDA3D9D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968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2956D4-79E8-44A6-A38D-F9F5D62A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ED4A1-C645-41D0-9337-0EECDCB0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34595-1785-4E5D-BFA3-6B52F421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B4566-812C-4F6E-B630-D2E05EC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5DE51-F1AF-4747-8AFF-0283D70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19200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1627200"/>
            <a:ext cx="4906024" cy="427179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28000"/>
            <a:ext cx="10540837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6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19200"/>
            <a:ext cx="10515600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4B6032D-5648-45E6-9639-F8F1056FD1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07D368-05A6-46BD-9F72-33A03C35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A7201-0762-4931-BB0A-8083602B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8CF72-295D-4AEC-99C4-B0A16423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CAA-5D5B-482B-BAEA-0F2DA294CA2F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DAD5-F90D-4996-B05A-6AA541E1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1A7E-C768-47A9-8B25-EA20684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BD17-B754-4672-98ED-85B16A6CA56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670204-CFEB-4984-AD21-2FFE080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A334E-CA50-446A-938E-99A9228E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33AA8-45D8-45F0-BE03-635EE557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E9F-77A9-433D-89C9-8C6FD8881EF7}" type="datetimeFigureOut">
              <a:rPr lang="de-CH" smtClean="0"/>
              <a:t>13.01.2025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56E88-1049-4122-B7EC-1A863CF69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6EC96-AA3A-475E-9FD0-52387FB25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6C6-989D-48B6-8494-9D3BE1321C0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842902300265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emanticscholar.org/paper/%E2%80%9CProductivity%2C-quality-and-sustainability-of-winter-Mayer-Gunst/c6768d47f36036a5e39a37baea719ef9e418ca5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science/article/pii/S0167880923004619" TargetMode="Externa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hyperlink" Target="https://link.springer.com/article/10.1007/s13593-022-00843-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searchgate.net/publication/314133974_Overestimation_of_Crop_Root_Biomass_in_Field_Experiments_Due_to_Extraneous_Organic_Ma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737429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article/10.1007/s13593-022-00843-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prints.org/id/eprint/2911/1/fliessbach-et-al-2000-soil-organic-matt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article/10.1007/s13593-022-00843-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10.1111/avsc.12496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doi.org/10.1080/01448765.1997.97551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.1574-6941.2007.00318.x" TargetMode="External"/><Relationship Id="rId5" Type="http://schemas.openxmlformats.org/officeDocument/2006/relationships/hyperlink" Target="https://doi.org/10.1038/ismej.2014.210" TargetMode="External"/><Relationship Id="rId4" Type="http://schemas.openxmlformats.org/officeDocument/2006/relationships/hyperlink" Target="https://doi.org/10.1016/j.soilbio.2008.05.00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93/femsec/fiad0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doi.org/10.1016/j.agsy.2010.10.00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svg"/><Relationship Id="rId18" Type="http://schemas.openxmlformats.org/officeDocument/2006/relationships/hyperlink" Target="https://www.fibl.org/de/infothek/podcast/fibl-focus" TargetMode="External"/><Relationship Id="rId3" Type="http://schemas.openxmlformats.org/officeDocument/2006/relationships/hyperlink" Target="https://www.youtube.com/user/fiblfilm" TargetMode="External"/><Relationship Id="rId7" Type="http://schemas.openxmlformats.org/officeDocument/2006/relationships/hyperlink" Target="https://www.linkedin.com/company/fibl-en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hyperlink" Target="https://www.facebook.com/FiBLaktuell" TargetMode="External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hyperlink" Target="http://www.fibl.org/" TargetMode="External"/><Relationship Id="rId14" Type="http://schemas.openxmlformats.org/officeDocument/2006/relationships/hyperlink" Target="http://www.bioaktuell.ch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0401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s-ES" dirty="0"/>
              <a:t>El ensayo DOK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4741131"/>
            <a:ext cx="9429509" cy="597879"/>
          </a:xfrm>
        </p:spPr>
        <p:txBody>
          <a:bodyPr>
            <a:normAutofit/>
          </a:bodyPr>
          <a:lstStyle/>
          <a:p>
            <a:r>
              <a:rPr lang="es-ES" sz="2400" dirty="0"/>
              <a:t>42 años de sistemas de cultivo ecológicos y convencionales</a:t>
            </a:r>
            <a:endParaRPr lang="es-ES" dirty="0"/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0916" y="5900866"/>
            <a:ext cx="9429509" cy="382976"/>
          </a:xfrm>
        </p:spPr>
        <p:txBody>
          <a:bodyPr>
            <a:noAutofit/>
          </a:bodyPr>
          <a:lstStyle/>
          <a:p>
            <a:r>
              <a:rPr lang="en-US" dirty="0"/>
              <a:t>Andreas Fliessbach,  Astrid Oberson, Klaus Jarosch, Jochen Mayer, Hans-Martin Krause, Paul Mäder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Fertilización nitrogenada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406292"/>
            <a:ext cx="9963788" cy="57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b="1" dirty="0"/>
              <a:t>Fuentes y evolución de la aportación total de nitrógeno en el estiércol, </a:t>
            </a:r>
            <a:br>
              <a:rPr lang="es-ES" b="1" dirty="0"/>
            </a:br>
            <a:r>
              <a:rPr lang="es-ES" b="1" dirty="0"/>
              <a:t>los purines y los abonos minerales</a:t>
            </a:r>
          </a:p>
          <a:p>
            <a:endParaRPr lang="en-GB" b="1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2418DB-B4B9-4A39-8159-6F7609A8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41550"/>
            <a:ext cx="4603850" cy="359862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E68ECB-FE56-41D5-BED3-1CD3B119D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4" y="2257200"/>
            <a:ext cx="4588303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Fertilización nitrogenada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391631"/>
            <a:ext cx="10585450" cy="702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b="1" dirty="0"/>
              <a:t>Fuentes y evolución de la aportación de nitrógeno mineral en el estiércol, </a:t>
            </a:r>
            <a:br>
              <a:rPr lang="es-ES" b="1" dirty="0"/>
            </a:br>
            <a:r>
              <a:rPr lang="es-ES" b="1" dirty="0"/>
              <a:t>los purines y los abonos minerales</a:t>
            </a:r>
          </a:p>
          <a:p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6B4BD4-83C1-4775-AA2C-65E20B0BD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598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C13B6C-3BF1-4203-BECC-C5C77E7FA3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4" y="2257200"/>
            <a:ext cx="4588303" cy="3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Abono fosforado y potásico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A50D4B-E04A-45DA-A865-D46845A2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258617"/>
            <a:ext cx="4603850" cy="347167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627200"/>
            <a:ext cx="10515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b="1" dirty="0"/>
              <a:t>Evolución de los aportes de fósforo y potasio</a:t>
            </a:r>
          </a:p>
          <a:p>
            <a:endParaRPr lang="en-US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9B20DE-5C70-4578-A055-E45552EC0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8617"/>
            <a:ext cx="4603850" cy="3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Protección de las plantas</a:t>
            </a:r>
            <a:br>
              <a:rPr lang="de-CH" dirty="0"/>
            </a:br>
            <a:endParaRPr lang="de-CH" sz="1800" dirty="0">
              <a:solidFill>
                <a:srgbClr val="FF000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690C630-0E9C-4518-BB07-546D0467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803" y="1532108"/>
            <a:ext cx="4188180" cy="344881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222771"/>
            <a:ext cx="11099773" cy="840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En kg de sustancia activa por hectárea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Reducción de los aportes de plaguicidas en CONFYM/CONMIN a partir de 3</a:t>
            </a:r>
            <a:r>
              <a:rPr lang="es-ES" sz="1600" baseline="30000" dirty="0"/>
              <a:t>rd </a:t>
            </a:r>
            <a:r>
              <a:rPr lang="es-ES" sz="1600" dirty="0"/>
              <a:t> PRC, pero aumento del número de aplicaciones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92 % menos de pesticidas en BIODYN/BIOORG en comparación con CONFYM/CONMIN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E55B9A-4BEF-44A7-A452-BCCD31282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1534449"/>
            <a:ext cx="4158802" cy="28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Rendimientos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27200"/>
            <a:ext cx="3080187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La diferencia en los rendimientos disminuye dependiendo del cultivo: patata&gt;trigo&gt;maíz forrajero&gt;trébol hierba&gt;soja</a:t>
            </a:r>
            <a:br>
              <a:rPr lang="es-ES" dirty="0"/>
            </a:br>
            <a:r>
              <a:rPr lang="es-ES" dirty="0"/>
              <a:t>trébol&gt;soja</a:t>
            </a:r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15 % de diferencia de rendimiento en los sistemas ecológicos con 1,4 UFO en todos los cultivos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E809A3-836D-41A9-A10B-C50040AF46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400" y="1732716"/>
            <a:ext cx="7327392" cy="3925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CD66B1-218E-4F4E-A8AA-537DE56FF9A7}"/>
              </a:ext>
            </a:extLst>
          </p:cNvPr>
          <p:cNvSpPr txBox="1"/>
          <p:nvPr/>
        </p:nvSpPr>
        <p:spPr>
          <a:xfrm>
            <a:off x="7597910" y="5741087"/>
            <a:ext cx="259955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Knapp et al. (2023): Field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C6778B8-974D-40BF-B6AE-F0280161B6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257200"/>
            <a:ext cx="4603850" cy="347167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Rendimientos</a:t>
            </a:r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8712"/>
            <a:ext cx="10429192" cy="4876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s-ES" sz="1800" b="1" dirty="0"/>
              <a:t>Rendimiento medio de trigo y hierba de trébol por período de rotación de cultivos (PRC</a:t>
            </a:r>
            <a:r>
              <a:rPr lang="de-CH" sz="1800" b="1" dirty="0"/>
              <a:t>)</a:t>
            </a:r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792902-A338-4193-B3D6-5D9FBBFC8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2257200"/>
            <a:ext cx="4603850" cy="34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Rendimientos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D4833-2BA5-4EB0-A218-1C2A06B2A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1" y="2266164"/>
            <a:ext cx="4603848" cy="3471670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B2F0FAD-F421-4D0B-9069-15DE12A10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257200"/>
            <a:ext cx="4601259" cy="3471671"/>
          </a:xfr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4A79EF-CCFF-4FA2-B3A4-68D8ECC76FD3}"/>
              </a:ext>
            </a:extLst>
          </p:cNvPr>
          <p:cNvSpPr txBox="1">
            <a:spLocks/>
          </p:cNvSpPr>
          <p:nvPr/>
        </p:nvSpPr>
        <p:spPr>
          <a:xfrm>
            <a:off x="812635" y="1628712"/>
            <a:ext cx="9776988" cy="43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/>
              <a:t>Rendimiento medio de patata y maíz ensilado por período de rotación de cultivos (PRC)</a:t>
            </a:r>
            <a:endParaRPr lang="es-E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926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Rendimientos</a:t>
            </a:r>
          </a:p>
          <a:p>
            <a:endParaRPr lang="de-CH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F15E67E-47CC-4A28-9790-869BA3657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563" y="2257200"/>
            <a:ext cx="5160872" cy="3471670"/>
          </a:xfr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11C313-ED14-4E89-BE92-CE71E2042EAD}"/>
              </a:ext>
            </a:extLst>
          </p:cNvPr>
          <p:cNvSpPr txBox="1">
            <a:spLocks/>
          </p:cNvSpPr>
          <p:nvPr/>
        </p:nvSpPr>
        <p:spPr>
          <a:xfrm>
            <a:off x="766764" y="1627200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1800" b="1" dirty="0"/>
              <a:t>Rendimiento medio por período de rotación de cultivos (PRC)</a:t>
            </a:r>
          </a:p>
          <a:p>
            <a:pPr>
              <a:lnSpc>
                <a:spcPct val="70000"/>
              </a:lnSpc>
            </a:pPr>
            <a:endParaRPr lang="en-US" sz="1800" b="1" dirty="0"/>
          </a:p>
          <a:p>
            <a:pPr>
              <a:lnSpc>
                <a:spcPct val="70000"/>
              </a:lnSpc>
            </a:pP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380294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Rendimiento y contenido de proteína bruta del trigo de invierno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2" y="5612337"/>
            <a:ext cx="101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Menor contenido proteínico en el trigo de invierno ecológico, especialmente tras el </a:t>
            </a:r>
            <a:r>
              <a:rPr lang="es-ES" dirty="0" err="1"/>
              <a:t>precultivo</a:t>
            </a:r>
            <a:r>
              <a:rPr lang="es-ES" dirty="0"/>
              <a:t> de maíz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707E75-B2BC-4F10-A884-125EA1702C7B}"/>
              </a:ext>
            </a:extLst>
          </p:cNvPr>
          <p:cNvSpPr txBox="1"/>
          <p:nvPr/>
        </p:nvSpPr>
        <p:spPr>
          <a:xfrm>
            <a:off x="3632792" y="516689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Mayer et al. (2015): European Journal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1C9684-853C-4C71-AFA9-3C4D5966A2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69" y="1681200"/>
            <a:ext cx="9563176" cy="3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Balance de nutrientes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6A6907-0E89-4C0B-AD57-DF1BFFB32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799" y="1755037"/>
            <a:ext cx="8459709" cy="3850264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13DB1C-A8AA-4115-AD19-177770DF4D6E}"/>
              </a:ext>
            </a:extLst>
          </p:cNvPr>
          <p:cNvSpPr txBox="1"/>
          <p:nvPr/>
        </p:nvSpPr>
        <p:spPr>
          <a:xfrm>
            <a:off x="7140110" y="5739665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</a:t>
            </a:r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842C92-3BCA-411A-BA00-09CA3524E246}"/>
              </a:ext>
            </a:extLst>
          </p:cNvPr>
          <p:cNvSpPr txBox="1"/>
          <p:nvPr/>
        </p:nvSpPr>
        <p:spPr>
          <a:xfrm>
            <a:off x="749595" y="1627200"/>
            <a:ext cx="233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Eliminación a través de la cosecha, entrada a través de la fertilización, fijación simbiótica del nitrógeno y deposición.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Balance positivo de N en todos los sistemas fertilizados orgánicamente a </a:t>
            </a:r>
            <a:br>
              <a:rPr lang="es-ES" dirty="0"/>
            </a:br>
            <a:r>
              <a:rPr lang="es-ES" dirty="0"/>
              <a:t>1,4 UFO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Balance negativo de P y K en casi todos los sistemas</a:t>
            </a:r>
          </a:p>
        </p:txBody>
      </p:sp>
    </p:spTree>
    <p:extLst>
      <p:ext uri="{BB962C8B-B14F-4D97-AF65-F5344CB8AC3E}">
        <p14:creationId xmlns:p14="http://schemas.microsoft.com/office/powerpoint/2010/main" val="42145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224000"/>
          </a:xfrm>
        </p:spPr>
        <p:txBody>
          <a:bodyPr/>
          <a:lstStyle/>
          <a:p>
            <a:r>
              <a:rPr lang="es-ES" dirty="0"/>
              <a:t>Historia y antecedentes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7200"/>
            <a:ext cx="4994717" cy="4252800"/>
          </a:xfrm>
        </p:spPr>
        <p:txBody>
          <a:bodyPr wrap="square"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Desde 1978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Enfoque en la comparación </a:t>
            </a:r>
            <a:br>
              <a:rPr lang="es-ES" sz="2400" dirty="0"/>
            </a:br>
            <a:r>
              <a:rPr lang="es-ES" sz="2400" dirty="0"/>
              <a:t>de sistemas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Acompañado por un consejo consultivo de agricultores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b="1" dirty="0"/>
              <a:t>Objetivo inicial: </a:t>
            </a:r>
            <a:r>
              <a:rPr lang="es-ES" sz="2400" dirty="0"/>
              <a:t>probar la viabilidad de la agricultura ecológica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b="1" dirty="0"/>
              <a:t>Hoy: </a:t>
            </a:r>
            <a:r>
              <a:rPr lang="es-ES" sz="2400" dirty="0"/>
              <a:t>plataforma de investigación sobre el funcionamiento </a:t>
            </a:r>
            <a:br>
              <a:rPr lang="es-ES" sz="2400" dirty="0"/>
            </a:br>
            <a:r>
              <a:rPr lang="es-ES" sz="2400" dirty="0"/>
              <a:t>de diferentes sistemas agrarios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EB74ED2-6F24-409A-9EBE-07D4BF5A35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" b="-41415"/>
          <a:stretch/>
        </p:blipFill>
        <p:spPr>
          <a:xfrm>
            <a:off x="6096000" y="-1"/>
            <a:ext cx="6120000" cy="5019583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257FDE-C070-4E92-BF2A-71C735C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102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Balance de nutrientes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F3E3AC-F00D-4732-B62A-282CA338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1640859"/>
            <a:ext cx="10568117" cy="3499973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7199BB-A401-403C-AC2C-2D76BAB2E29B}"/>
              </a:ext>
            </a:extLst>
          </p:cNvPr>
          <p:cNvSpPr txBox="1"/>
          <p:nvPr/>
        </p:nvSpPr>
        <p:spPr>
          <a:xfrm>
            <a:off x="766763" y="5357416"/>
            <a:ext cx="8008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/>
              <a:t>Alta eficiencia en el uso del nitrógeno en todos los sistemas 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/>
              <a:t>Riesgo de agotamiento del P en todos los sistemas</a:t>
            </a:r>
            <a:endParaRPr lang="en-GB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8E8E62-D4CB-4F5F-98D5-0379F9D115A8}"/>
              </a:ext>
            </a:extLst>
          </p:cNvPr>
          <p:cNvSpPr txBox="1"/>
          <p:nvPr/>
        </p:nvSpPr>
        <p:spPr>
          <a:xfrm>
            <a:off x="6985895" y="5073760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10560213" cy="1008000"/>
          </a:xfrm>
        </p:spPr>
        <p:txBody>
          <a:bodyPr/>
          <a:lstStyle/>
          <a:p>
            <a:r>
              <a:rPr lang="es-ES" dirty="0"/>
              <a:t>Existencias de nitrógeno en el suelo y balance de nitrógeno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4976045"/>
            <a:ext cx="7576336" cy="1200329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El balance de N en los PRC 2-6 incluye entradas por fertilización, deposición, semillas y fijación </a:t>
            </a:r>
            <a:br>
              <a:rPr lang="es-ES" sz="1400" dirty="0"/>
            </a:br>
            <a:r>
              <a:rPr lang="es-ES" sz="1400" dirty="0"/>
              <a:t>de nitrógeno y salidas por cosecha.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CONFYM necesita 50 kg ha</a:t>
            </a:r>
            <a:r>
              <a:rPr lang="es-ES" sz="1400" baseline="30000" dirty="0"/>
              <a:t>-1</a:t>
            </a:r>
            <a:r>
              <a:rPr lang="es-ES" sz="1400" dirty="0"/>
              <a:t> año</a:t>
            </a:r>
            <a:r>
              <a:rPr lang="es-ES" sz="1400" baseline="30000" dirty="0"/>
              <a:t>-1</a:t>
            </a:r>
            <a:r>
              <a:rPr lang="es-ES" sz="1400" dirty="0"/>
              <a:t> exceso de nitrógeno para mantener las reservas de N del suelo.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CONMIN pierde N del suelo a pesar del balance positivo de N, BIODYN gana N del suelo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CH" sz="1600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847F742-5889-49F6-8D26-EE5D265B3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00" y="1627199"/>
            <a:ext cx="4603852" cy="2919576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12C727-0243-4A11-8AB0-9A6BAA697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671" y="1643443"/>
            <a:ext cx="5585764" cy="32721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9A45B2-D0AB-47EF-9268-C64840D7F443}"/>
              </a:ext>
            </a:extLst>
          </p:cNvPr>
          <p:cNvSpPr txBox="1"/>
          <p:nvPr/>
        </p:nvSpPr>
        <p:spPr>
          <a:xfrm>
            <a:off x="7346272" y="5007228"/>
            <a:ext cx="4270458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Fósforo del suelo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AA58BD-C4EF-4E9D-8E9E-DF6774A4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00" y="1440000"/>
            <a:ext cx="4603852" cy="3425037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220000"/>
            <a:ext cx="928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Existencias de P en el suelo (n=4) y concentraciones de P disponible en el suelo (n=32) en PRC1-6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CONMIN se quedó sin fecundar en PRC1 y empieza con poco P disponible en PRC2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Agotamiento del P en todos los sistemas, pero disminución más lenta en CONFYM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23A0BB-B599-4422-B4A7-2E1C35A9DF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296" y="1440000"/>
            <a:ext cx="4601260" cy="34716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A520F3-332C-47BA-8D06-78A7B26BEE97}"/>
              </a:ext>
            </a:extLst>
          </p:cNvPr>
          <p:cNvSpPr txBox="1"/>
          <p:nvPr/>
        </p:nvSpPr>
        <p:spPr>
          <a:xfrm>
            <a:off x="6265681" y="5023806"/>
            <a:ext cx="4746171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CH" sz="1000" dirty="0"/>
              <a:t>Jarosch et al. (in </a:t>
            </a:r>
            <a:r>
              <a:rPr lang="de-CH" sz="1000" dirty="0" err="1"/>
              <a:t>preperation</a:t>
            </a:r>
            <a:r>
              <a:rPr lang="de-CH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339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Carbono orgánico del suelo (COS)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99" y="5291633"/>
            <a:ext cx="92399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Todo el sistema a 0,7 UFO, CONMIN y NOFERT suelta COS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La agricultura mixta con 1,4 UFO puede mantener los contenidos de COS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El mayor contenido de SOC en BIODYN se debe presumiblemente a la calidad de los insumos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CH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7BC93F-500D-4FEB-8E8A-0B2DDA25A0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00" y="1386212"/>
            <a:ext cx="4694529" cy="36012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4646A4-FB0D-481C-AF32-DCAF6E8B26AA}"/>
              </a:ext>
            </a:extLst>
          </p:cNvPr>
          <p:cNvSpPr txBox="1"/>
          <p:nvPr/>
        </p:nvSpPr>
        <p:spPr>
          <a:xfrm>
            <a:off x="7602583" y="5103604"/>
            <a:ext cx="348457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EADC17-23D3-43F5-A4EF-F9C00E6778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78" y="1386000"/>
            <a:ext cx="4906974" cy="37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Carbono orgánico del suelo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ECC6B-E44F-41F0-84E2-DFAF844C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0" y="1627200"/>
            <a:ext cx="5751576" cy="424281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693015" y="1627200"/>
            <a:ext cx="2977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Las principales diferencias en reservas de carbono del suelo en la capa superficial del suelo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accent1"/>
              </a:buClr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26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19200"/>
            <a:ext cx="10764246" cy="1008000"/>
          </a:xfrm>
        </p:spPr>
        <p:txBody>
          <a:bodyPr anchor="t" anchorCtr="0"/>
          <a:lstStyle/>
          <a:p>
            <a:r>
              <a:rPr lang="es-ES" dirty="0"/>
              <a:t>Aportes de carbono orgánico al suelo por </a:t>
            </a:r>
            <a:r>
              <a:rPr lang="es-ES" dirty="0" err="1"/>
              <a:t>rizodeposición</a:t>
            </a:r>
            <a:r>
              <a:rPr lang="es-ES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413396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La biomasa aérea no refleja de manera proporcional los aportes de carbono al subsuelo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Mayor aporte de raíces y </a:t>
            </a:r>
            <a:r>
              <a:rPr lang="es-ES" dirty="0" err="1"/>
              <a:t>rizodeposición</a:t>
            </a:r>
            <a:r>
              <a:rPr lang="es-ES" dirty="0"/>
              <a:t> en BIOORG sólo con maíz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DC15F665-C098-43DC-8384-6B10C5D74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09" y="1695050"/>
            <a:ext cx="7525530" cy="339105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AFB5BA-1B17-4C08-A6E2-863973D2382F}"/>
              </a:ext>
            </a:extLst>
          </p:cNvPr>
          <p:cNvSpPr txBox="1"/>
          <p:nvPr/>
        </p:nvSpPr>
        <p:spPr>
          <a:xfrm>
            <a:off x="8436448" y="5040521"/>
            <a:ext cx="2915765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Hirte et al. (2017): Frontiers in Plant Science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pH del suelo (H</a:t>
            </a:r>
            <a:r>
              <a:rPr lang="es-ES" baseline="-25000" dirty="0"/>
              <a:t>2</a:t>
            </a:r>
            <a:r>
              <a:rPr lang="es-ES" dirty="0"/>
              <a:t>O)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B780A2-5B65-4972-9F02-805C343D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99" y="1671902"/>
            <a:ext cx="5766816" cy="399897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77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pH del suelo más elevado en BIODYN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Limitación en CONFYM y CONMIN en PRC3</a:t>
            </a:r>
          </a:p>
        </p:txBody>
      </p:sp>
    </p:spTree>
    <p:extLst>
      <p:ext uri="{BB962C8B-B14F-4D97-AF65-F5344CB8AC3E}">
        <p14:creationId xmlns:p14="http://schemas.microsoft.com/office/powerpoint/2010/main" val="15538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4" y="619200"/>
            <a:ext cx="11009556" cy="1008000"/>
          </a:xfrm>
        </p:spPr>
        <p:txBody>
          <a:bodyPr/>
          <a:lstStyle/>
          <a:p>
            <a:r>
              <a:rPr lang="es-ES" dirty="0"/>
              <a:t>Emisiones de gases de efecto invernadero procedentes del suelo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0846"/>
            <a:ext cx="3864837" cy="4247317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Cambios en las existencias de C suponiendo una densidad aparente constante para cada parcela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Campaña de medición de N</a:t>
            </a:r>
            <a:r>
              <a:rPr lang="es-ES" sz="1800" baseline="-25000" dirty="0"/>
              <a:t>2</a:t>
            </a:r>
            <a:r>
              <a:rPr lang="es-ES" sz="1800" dirty="0"/>
              <a:t>O</a:t>
            </a:r>
            <a:br>
              <a:rPr lang="es-ES" sz="1800" dirty="0"/>
            </a:br>
            <a:r>
              <a:rPr lang="es-ES" sz="1800" dirty="0"/>
              <a:t>durante 571 días (trébol - maíz - cultivo de cobertura)</a:t>
            </a:r>
            <a:endParaRPr lang="es-ES" sz="1800" dirty="0">
              <a:solidFill>
                <a:srgbClr val="000000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El terreno como límite del sistema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Las emisiones de N</a:t>
            </a:r>
            <a:r>
              <a:rPr lang="es-ES" sz="1800" baseline="-25000" dirty="0"/>
              <a:t>2</a:t>
            </a:r>
            <a:r>
              <a:rPr lang="es-ES" sz="1800" dirty="0"/>
              <a:t>O impulsan el impacto climático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Los aumentos de COS, especialmente en BIODYN, no aumentaron las emisiones de N</a:t>
            </a:r>
            <a:r>
              <a:rPr lang="es-ES" sz="1800" baseline="-25000" dirty="0"/>
              <a:t>2</a:t>
            </a:r>
            <a:r>
              <a:rPr lang="es-ES" sz="1800" dirty="0"/>
              <a:t>O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56 % menos de GEI en el suelo en BIODYN/BIOORG frente a CONFYM/CONMIN   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8DA2C05E-589E-4EFA-B635-9782D3D2D7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00" y="1720702"/>
            <a:ext cx="5678271" cy="396125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F3B6AB-1F54-4252-B06C-4D8AA4CFEFA5}"/>
              </a:ext>
            </a:extLst>
          </p:cNvPr>
          <p:cNvSpPr txBox="1"/>
          <p:nvPr/>
        </p:nvSpPr>
        <p:spPr>
          <a:xfrm>
            <a:off x="8216087" y="5524558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Skinner et al. (2019): Scientific Report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449E86-0957-49AC-9510-D675F2113146}"/>
              </a:ext>
            </a:extLst>
          </p:cNvPr>
          <p:cNvSpPr txBox="1"/>
          <p:nvPr/>
        </p:nvSpPr>
        <p:spPr>
          <a:xfrm>
            <a:off x="7665790" y="5729599"/>
            <a:ext cx="368642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Estructura del suelo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8AFEF-A742-4B10-B959-E4D01E371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634" y="1479144"/>
            <a:ext cx="5540731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Estabilidad de los agregados del suelo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8AC371-F326-4BCB-82F5-DC4ED00A8B83}"/>
              </a:ext>
            </a:extLst>
          </p:cNvPr>
          <p:cNvSpPr txBox="1"/>
          <p:nvPr/>
        </p:nvSpPr>
        <p:spPr>
          <a:xfrm>
            <a:off x="6633807" y="5729599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Fliessbach et al. (2000): Konferenzbeitrag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0BF03-BE98-4CBB-872C-054AF67DDD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26" y="1566000"/>
            <a:ext cx="8209026" cy="40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 err="1"/>
              <a:t>Publicaciones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CF154F-9B2F-4E28-A4BD-90EC2217F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400" y="1641428"/>
            <a:ext cx="832104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93" y="1280983"/>
            <a:ext cx="6607073" cy="470419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Calidad biológica del suelo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809626" y="1627199"/>
            <a:ext cx="360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Mayor calidad biológica del suelo en BIODYN, seguido de BIOORG, CONFYM y CONMIN</a:t>
            </a:r>
          </a:p>
          <a:p>
            <a:pPr>
              <a:buClr>
                <a:schemeClr val="accent1"/>
              </a:buClr>
            </a:pP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086A0B-8644-46A1-AE76-51F5ACC43534}"/>
              </a:ext>
            </a:extLst>
          </p:cNvPr>
          <p:cNvSpPr txBox="1"/>
          <p:nvPr/>
        </p:nvSpPr>
        <p:spPr>
          <a:xfrm>
            <a:off x="7754112" y="5740231"/>
            <a:ext cx="371246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Diversidad de especies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082" y="1685734"/>
            <a:ext cx="6099200" cy="4300239"/>
          </a:xfrm>
          <a:noFill/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8AFC4B-6150-4E19-B497-E8EC161A9BA6}"/>
              </a:ext>
            </a:extLst>
          </p:cNvPr>
          <p:cNvSpPr txBox="1"/>
          <p:nvPr/>
        </p:nvSpPr>
        <p:spPr>
          <a:xfrm>
            <a:off x="809627" y="1627199"/>
            <a:ext cx="2729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BIOORG y BIOODYN mostraron una mayor diversidad de microflora, macrofauna y malas hierbas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95DC9B-C8FE-4ECD-BB29-1355ACE0847E}"/>
              </a:ext>
            </a:extLst>
          </p:cNvPr>
          <p:cNvSpPr txBox="1"/>
          <p:nvPr/>
        </p:nvSpPr>
        <p:spPr>
          <a:xfrm>
            <a:off x="7489059" y="5125232"/>
            <a:ext cx="3961900" cy="906487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Birkhofer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(2008): Soil Biology and Biochemistry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Hartmann et al. (2015): ISME Journal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Esperschütz</a:t>
            </a:r>
            <a:r>
              <a:rPr lang="en-US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(2007): FEMS Microbiology Ecology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Pfiffner</a:t>
            </a:r>
            <a:r>
              <a:rPr lang="en-US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Mäder (1997): Biological Agriculture &amp; Horticulture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Rotchés-Ribalta</a:t>
            </a:r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(2020): Applied Vegetation Science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9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 dirty="0"/>
              <a:t>Diversidad microbiana del suelo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4A98EC-FCFB-4DBA-AD62-FB7D3CC86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4" y="1627200"/>
            <a:ext cx="9707267" cy="3401567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66763" y="5220000"/>
            <a:ext cx="80569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Enfoque de </a:t>
            </a:r>
            <a:r>
              <a:rPr lang="es-ES" dirty="0" err="1"/>
              <a:t>amplicón</a:t>
            </a:r>
            <a:r>
              <a:rPr lang="es-ES" dirty="0"/>
              <a:t> dirigido a los genes marcadores 16S </a:t>
            </a:r>
            <a:r>
              <a:rPr lang="es-ES" dirty="0" err="1"/>
              <a:t>rRNA</a:t>
            </a:r>
            <a:r>
              <a:rPr lang="es-ES" dirty="0"/>
              <a:t> e ITS 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Mayor influencia del sistema de cultivo en los hongos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Mayor influencia de la intensidad del abono orgánico en las bacterias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2DFB-FCD5-4002-870A-2DD342F7D948}"/>
              </a:ext>
            </a:extLst>
          </p:cNvPr>
          <p:cNvSpPr txBox="1"/>
          <p:nvPr/>
        </p:nvSpPr>
        <p:spPr>
          <a:xfrm>
            <a:off x="6992645" y="5230800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 et al. (2023): FEMS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Ecology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5EA1-6D1A-4BEB-B224-A3DF267D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4765"/>
            <a:ext cx="10540837" cy="100800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/>
              <a:t>Consumo de energía y potencial de calentamiento global en el ensayo DOK (1985-1998) a partir de una evaluación del ciclo de vida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5CE010-D4E6-46CC-9E01-16CF6E5FB3AA}"/>
              </a:ext>
            </a:extLst>
          </p:cNvPr>
          <p:cNvSpPr txBox="1"/>
          <p:nvPr/>
        </p:nvSpPr>
        <p:spPr>
          <a:xfrm>
            <a:off x="6622509" y="4720373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Nemecek et al. (2011)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8DFA84-A914-4271-A5E0-44CAA1D6E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126" y="2074369"/>
            <a:ext cx="9251747" cy="2883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EACA5C-3261-45E0-8623-65EF21C7DB31}"/>
              </a:ext>
            </a:extLst>
          </p:cNvPr>
          <p:cNvSpPr txBox="1"/>
          <p:nvPr/>
        </p:nvSpPr>
        <p:spPr>
          <a:xfrm>
            <a:off x="766763" y="5131178"/>
            <a:ext cx="10585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Ahorro energético: La agricultura ecológica no utiliza fertilizantes ni pesticidas químicos sintéticos. </a:t>
            </a:r>
            <a:br>
              <a:rPr lang="es-ES" dirty="0"/>
            </a:br>
            <a:r>
              <a:rPr lang="es-ES" dirty="0"/>
              <a:t>En comparación con la agricultura convencional, el consumo energético es un 30 % menor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Esta ventaja se reduce a un 10-20 % por unidad de rendimiento.</a:t>
            </a:r>
          </a:p>
        </p:txBody>
      </p:sp>
    </p:spTree>
    <p:extLst>
      <p:ext uri="{BB962C8B-B14F-4D97-AF65-F5344CB8AC3E}">
        <p14:creationId xmlns:p14="http://schemas.microsoft.com/office/powerpoint/2010/main" val="375025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F3325D7-E57A-4ABC-BCA3-89AAE2475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969" y="815009"/>
            <a:ext cx="5549208" cy="513494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Gracias a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045628" cy="4247542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/>
              <a:t>Financiación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Oficina Federal de Agricultura FOAG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Oficina Federal del Medio Ambiente FOEN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Fundación Nacional Suiza para la Ciencia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Fondo </a:t>
            </a:r>
            <a:r>
              <a:rPr lang="es-ES" dirty="0" err="1"/>
              <a:t>Coop</a:t>
            </a:r>
            <a:r>
              <a:rPr lang="es-ES" dirty="0"/>
              <a:t> para la Sostenibilidad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Comisión Europea</a:t>
            </a:r>
          </a:p>
          <a:p>
            <a:pPr>
              <a:spcBef>
                <a:spcPts val="1800"/>
              </a:spcBef>
            </a:pPr>
            <a:r>
              <a:rPr lang="es-ES" b="1" dirty="0"/>
              <a:t>Arrendamiento de zonas de estudio </a:t>
            </a:r>
            <a:r>
              <a:rPr lang="es-ES" b="1" dirty="0" err="1"/>
              <a:t>Therwil</a:t>
            </a:r>
            <a:endParaRPr lang="es-ES" b="1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Cooperativa </a:t>
            </a:r>
            <a:r>
              <a:rPr lang="es-ES" dirty="0" err="1"/>
              <a:t>Agrico</a:t>
            </a:r>
            <a:r>
              <a:rPr lang="es-ES" dirty="0"/>
              <a:t>, </a:t>
            </a:r>
            <a:r>
              <a:rPr lang="es-ES" dirty="0" err="1"/>
              <a:t>Birsmattehof</a:t>
            </a:r>
            <a:r>
              <a:rPr lang="es-ES" dirty="0"/>
              <a:t>, </a:t>
            </a:r>
            <a:r>
              <a:rPr lang="es-ES" dirty="0" err="1"/>
              <a:t>Therwil</a:t>
            </a:r>
            <a:endParaRPr lang="es-ES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dirty="0"/>
              <a:t>Familia </a:t>
            </a:r>
            <a:r>
              <a:rPr lang="es-ES" dirty="0" err="1"/>
              <a:t>Stamm</a:t>
            </a:r>
            <a:r>
              <a:rPr lang="es-ES" dirty="0"/>
              <a:t>, </a:t>
            </a:r>
            <a:r>
              <a:rPr lang="es-ES" dirty="0" err="1"/>
              <a:t>Oberwil</a:t>
            </a:r>
            <a:endParaRPr lang="es-ES" dirty="0"/>
          </a:p>
          <a:p>
            <a:pPr>
              <a:spcBef>
                <a:spcPts val="1800"/>
              </a:spcBef>
            </a:pPr>
            <a:r>
              <a:rPr lang="es-ES" dirty="0"/>
              <a:t>Instituciones asociadas</a:t>
            </a:r>
          </a:p>
          <a:p>
            <a:r>
              <a:rPr lang="es-ES" dirty="0"/>
              <a:t>Equipos de campo</a:t>
            </a:r>
          </a:p>
          <a:p>
            <a:r>
              <a:rPr lang="es-ES" dirty="0"/>
              <a:t>Consulta a los agricultores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/>
              <a:t>FiBL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endParaRPr lang="en-US" sz="2800" dirty="0"/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BF6CD206-2BDA-4C01-8B01-89110A623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90" y="3092345"/>
            <a:ext cx="630776" cy="630776"/>
          </a:xfrm>
          <a:prstGeom prst="rect">
            <a:avLst/>
          </a:prstGeom>
        </p:spPr>
      </p:pic>
      <p:pic>
        <p:nvPicPr>
          <p:cNvPr id="7" name="Picture 4" descr="https://lh3.googleusercontent.com/ZZPdzvlpK9r_Df9C3M7j1rNRi7hhHRvPhlklJ3lfi5jk86Jd1s0Y5wcQ1QgbVaAP5Q=w300">
            <a:hlinkClick r:id="rId5"/>
            <a:extLst>
              <a:ext uri="{FF2B5EF4-FFF2-40B4-BE49-F238E27FC236}">
                <a16:creationId xmlns:a16="http://schemas.microsoft.com/office/drawing/2014/main" id="{2E1A64DE-A23E-4B60-BC63-082FC84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960" y="4501178"/>
            <a:ext cx="630776" cy="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hlinkClick r:id="rId7"/>
            <a:extLst>
              <a:ext uri="{FF2B5EF4-FFF2-40B4-BE49-F238E27FC236}">
                <a16:creationId xmlns:a16="http://schemas.microsoft.com/office/drawing/2014/main" id="{04A58C70-88EA-467E-A1B8-3FDBD4536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537" y="4501178"/>
            <a:ext cx="630776" cy="630776"/>
          </a:xfrm>
          <a:prstGeom prst="rect">
            <a:avLst/>
          </a:prstGeom>
        </p:spPr>
      </p:pic>
      <p:grpSp>
        <p:nvGrpSpPr>
          <p:cNvPr id="9" name="Gruppieren 13">
            <a:extLst>
              <a:ext uri="{FF2B5EF4-FFF2-40B4-BE49-F238E27FC236}">
                <a16:creationId xmlns:a16="http://schemas.microsoft.com/office/drawing/2014/main" id="{F4CFC890-F626-4615-8E22-45996A3DCB30}"/>
              </a:ext>
            </a:extLst>
          </p:cNvPr>
          <p:cNvGrpSpPr/>
          <p:nvPr/>
        </p:nvGrpSpPr>
        <p:grpSpPr>
          <a:xfrm>
            <a:off x="686852" y="1618779"/>
            <a:ext cx="997206" cy="997206"/>
            <a:chOff x="4114800" y="2971800"/>
            <a:chExt cx="997206" cy="997206"/>
          </a:xfrm>
        </p:grpSpPr>
        <p:pic>
          <p:nvPicPr>
            <p:cNvPr id="10" name="Grafik 9" descr="Welt">
              <a:hlinkClick r:id="rId9"/>
              <a:extLst>
                <a:ext uri="{FF2B5EF4-FFF2-40B4-BE49-F238E27FC236}">
                  <a16:creationId xmlns:a16="http://schemas.microsoft.com/office/drawing/2014/main" id="{11A452EF-4134-42F5-A38B-3CA233F3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fik 12" descr="Cursor">
              <a:extLst>
                <a:ext uri="{FF2B5EF4-FFF2-40B4-BE49-F238E27FC236}">
                  <a16:creationId xmlns:a16="http://schemas.microsoft.com/office/drawing/2014/main" id="{CFB9C7C8-273C-4E2A-A56E-BA2F81BF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grpSp>
        <p:nvGrpSpPr>
          <p:cNvPr id="12" name="Gruppieren 14">
            <a:extLst>
              <a:ext uri="{FF2B5EF4-FFF2-40B4-BE49-F238E27FC236}">
                <a16:creationId xmlns:a16="http://schemas.microsoft.com/office/drawing/2014/main" id="{D33376C0-144D-4F7E-8A28-4A818E1D2700}"/>
              </a:ext>
            </a:extLst>
          </p:cNvPr>
          <p:cNvGrpSpPr/>
          <p:nvPr/>
        </p:nvGrpSpPr>
        <p:grpSpPr>
          <a:xfrm>
            <a:off x="4012725" y="1620674"/>
            <a:ext cx="997206" cy="997206"/>
            <a:chOff x="4114800" y="2971800"/>
            <a:chExt cx="997206" cy="997206"/>
          </a:xfrm>
        </p:grpSpPr>
        <p:pic>
          <p:nvPicPr>
            <p:cNvPr id="13" name="Grafik 15" descr="Welt">
              <a:hlinkClick r:id="rId14"/>
              <a:extLst>
                <a:ext uri="{FF2B5EF4-FFF2-40B4-BE49-F238E27FC236}">
                  <a16:creationId xmlns:a16="http://schemas.microsoft.com/office/drawing/2014/main" id="{6B8D3643-EC88-466A-97A9-28CC0CEA0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6" descr="Cursor">
              <a:extLst>
                <a:ext uri="{FF2B5EF4-FFF2-40B4-BE49-F238E27FC236}">
                  <a16:creationId xmlns:a16="http://schemas.microsoft.com/office/drawing/2014/main" id="{A44180DF-8679-40B7-A2B5-A8A21811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sp>
        <p:nvSpPr>
          <p:cNvPr id="15" name="Textfeld 17">
            <a:extLst>
              <a:ext uri="{FF2B5EF4-FFF2-40B4-BE49-F238E27FC236}">
                <a16:creationId xmlns:a16="http://schemas.microsoft.com/office/drawing/2014/main" id="{004A8BFB-0EE8-4AE3-8AD5-19E8EF04F7EA}"/>
              </a:ext>
            </a:extLst>
          </p:cNvPr>
          <p:cNvSpPr txBox="1"/>
          <p:nvPr/>
        </p:nvSpPr>
        <p:spPr>
          <a:xfrm>
            <a:off x="1670042" y="1879106"/>
            <a:ext cx="1889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9"/>
              </a:rPr>
              <a:t>www.fibl.org</a:t>
            </a:r>
            <a:endParaRPr lang="de-CH" sz="2600" dirty="0"/>
          </a:p>
        </p:txBody>
      </p:sp>
      <p:sp>
        <p:nvSpPr>
          <p:cNvPr id="16" name="Textfeld 19">
            <a:extLst>
              <a:ext uri="{FF2B5EF4-FFF2-40B4-BE49-F238E27FC236}">
                <a16:creationId xmlns:a16="http://schemas.microsoft.com/office/drawing/2014/main" id="{B9DBE0D9-2069-49FF-81E0-D08A491CD529}"/>
              </a:ext>
            </a:extLst>
          </p:cNvPr>
          <p:cNvSpPr txBox="1"/>
          <p:nvPr/>
        </p:nvSpPr>
        <p:spPr>
          <a:xfrm>
            <a:off x="1670042" y="3176899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 err="1">
                <a:hlinkClick r:id="rId3"/>
              </a:rPr>
              <a:t>fiblfilm</a:t>
            </a:r>
            <a:endParaRPr lang="de-CH" sz="2600" dirty="0"/>
          </a:p>
        </p:txBody>
      </p:sp>
      <p:sp>
        <p:nvSpPr>
          <p:cNvPr id="17" name="Textfeld 20">
            <a:extLst>
              <a:ext uri="{FF2B5EF4-FFF2-40B4-BE49-F238E27FC236}">
                <a16:creationId xmlns:a16="http://schemas.microsoft.com/office/drawing/2014/main" id="{065AF491-CDAB-4E83-B827-560D0D7EB9B6}"/>
              </a:ext>
            </a:extLst>
          </p:cNvPr>
          <p:cNvSpPr txBox="1"/>
          <p:nvPr/>
        </p:nvSpPr>
        <p:spPr>
          <a:xfrm>
            <a:off x="10042799" y="4587074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5"/>
              </a:rPr>
              <a:t>@</a:t>
            </a:r>
            <a:r>
              <a:rPr lang="de-CH" sz="2600" dirty="0" err="1">
                <a:hlinkClick r:id="rId15"/>
              </a:rPr>
              <a:t>fiblorg</a:t>
            </a:r>
            <a:endParaRPr lang="de-CH" sz="2600" dirty="0"/>
          </a:p>
        </p:txBody>
      </p:sp>
      <p:sp>
        <p:nvSpPr>
          <p:cNvPr id="18" name="Textfeld 21">
            <a:extLst>
              <a:ext uri="{FF2B5EF4-FFF2-40B4-BE49-F238E27FC236}">
                <a16:creationId xmlns:a16="http://schemas.microsoft.com/office/drawing/2014/main" id="{FC7F9212-A2E3-452A-A630-52E01B7B574B}"/>
              </a:ext>
            </a:extLst>
          </p:cNvPr>
          <p:cNvSpPr txBox="1"/>
          <p:nvPr/>
        </p:nvSpPr>
        <p:spPr>
          <a:xfrm>
            <a:off x="1670041" y="4585733"/>
            <a:ext cx="1991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5"/>
              </a:rPr>
              <a:t>@FiBLaktuell</a:t>
            </a:r>
            <a:endParaRPr lang="de-CH" sz="2600" dirty="0"/>
          </a:p>
        </p:txBody>
      </p:sp>
      <p:sp>
        <p:nvSpPr>
          <p:cNvPr id="19" name="Textfeld 22">
            <a:extLst>
              <a:ext uri="{FF2B5EF4-FFF2-40B4-BE49-F238E27FC236}">
                <a16:creationId xmlns:a16="http://schemas.microsoft.com/office/drawing/2014/main" id="{CA24FA5F-BE16-4965-8330-7DE06A7EBF4D}"/>
              </a:ext>
            </a:extLst>
          </p:cNvPr>
          <p:cNvSpPr txBox="1"/>
          <p:nvPr/>
        </p:nvSpPr>
        <p:spPr>
          <a:xfrm>
            <a:off x="5026716" y="4587074"/>
            <a:ext cx="3665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7"/>
              </a:rPr>
              <a:t>linkedin.com/</a:t>
            </a:r>
            <a:r>
              <a:rPr lang="de-CH" sz="2600" dirty="0" err="1">
                <a:hlinkClick r:id="rId7"/>
              </a:rPr>
              <a:t>company</a:t>
            </a:r>
            <a:r>
              <a:rPr lang="de-CH" sz="2600" dirty="0">
                <a:hlinkClick r:id="rId7"/>
              </a:rPr>
              <a:t>/</a:t>
            </a:r>
            <a:r>
              <a:rPr lang="de-CH" sz="2600" dirty="0" err="1">
                <a:hlinkClick r:id="rId7"/>
              </a:rPr>
              <a:t>fibl</a:t>
            </a:r>
            <a:endParaRPr lang="de-CH" sz="2600" dirty="0"/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7F023B5F-FB76-4EC7-83C9-BE92BAA36C58}"/>
              </a:ext>
            </a:extLst>
          </p:cNvPr>
          <p:cNvSpPr txBox="1"/>
          <p:nvPr/>
        </p:nvSpPr>
        <p:spPr>
          <a:xfrm>
            <a:off x="5026716" y="1879874"/>
            <a:ext cx="2658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4"/>
              </a:rPr>
              <a:t>www.bioaktuell.ch</a:t>
            </a:r>
            <a:endParaRPr lang="de-CH" sz="2600" dirty="0"/>
          </a:p>
        </p:txBody>
      </p:sp>
      <p:pic>
        <p:nvPicPr>
          <p:cNvPr id="21" name="Grafik 11">
            <a:hlinkClick r:id="rId15"/>
            <a:extLst>
              <a:ext uri="{FF2B5EF4-FFF2-40B4-BE49-F238E27FC236}">
                <a16:creationId xmlns:a16="http://schemas.microsoft.com/office/drawing/2014/main" id="{D2F7A303-C7AA-4FF8-B387-3DFEC667E73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420" y="4501178"/>
            <a:ext cx="629848" cy="62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243BE0-A6E3-48E7-819D-EC143544BB0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313" y="3092345"/>
            <a:ext cx="630000" cy="630000"/>
          </a:xfrm>
          <a:prstGeom prst="rect">
            <a:avLst/>
          </a:prstGeom>
        </p:spPr>
      </p:pic>
      <p:sp>
        <p:nvSpPr>
          <p:cNvPr id="23" name="Textfeld 17">
            <a:extLst>
              <a:ext uri="{FF2B5EF4-FFF2-40B4-BE49-F238E27FC236}">
                <a16:creationId xmlns:a16="http://schemas.microsoft.com/office/drawing/2014/main" id="{F61E80D5-733C-48D4-B7E0-79C647669A6D}"/>
              </a:ext>
            </a:extLst>
          </p:cNvPr>
          <p:cNvSpPr txBox="1"/>
          <p:nvPr/>
        </p:nvSpPr>
        <p:spPr>
          <a:xfrm>
            <a:off x="5022385" y="3175874"/>
            <a:ext cx="4193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8"/>
              </a:rPr>
              <a:t>Podcast «</a:t>
            </a:r>
            <a:r>
              <a:rPr lang="de-CH" sz="2600" dirty="0" err="1">
                <a:hlinkClick r:id="rId18"/>
              </a:rPr>
              <a:t>FiBL</a:t>
            </a:r>
            <a:r>
              <a:rPr lang="de-CH" sz="2600" dirty="0">
                <a:hlinkClick r:id="rId18"/>
              </a:rPr>
              <a:t> </a:t>
            </a:r>
            <a:r>
              <a:rPr lang="de-CH" sz="2600" dirty="0" err="1">
                <a:hlinkClick r:id="rId18"/>
              </a:rPr>
              <a:t>Collaboration</a:t>
            </a:r>
            <a:r>
              <a:rPr lang="de-CH" sz="2600" dirty="0">
                <a:hlinkClick r:id="rId18"/>
              </a:rPr>
              <a:t>»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de-CH" dirty="0" err="1"/>
              <a:t>Póngase</a:t>
            </a:r>
            <a:r>
              <a:rPr lang="de-CH" dirty="0"/>
              <a:t> en </a:t>
            </a:r>
            <a:r>
              <a:rPr lang="de-CH" dirty="0" err="1"/>
              <a:t>contacto</a:t>
            </a:r>
            <a:r>
              <a:rPr lang="de-CH" dirty="0"/>
              <a:t> </a:t>
            </a:r>
            <a:r>
              <a:rPr lang="de-CH" dirty="0" err="1"/>
              <a:t>con</a:t>
            </a:r>
            <a:endParaRPr lang="de-C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627199"/>
            <a:ext cx="10515600" cy="41723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Instituto de </a:t>
            </a:r>
            <a:r>
              <a:rPr lang="en-GB" dirty="0" err="1"/>
              <a:t>Investigación</a:t>
            </a:r>
            <a:r>
              <a:rPr lang="en-GB" dirty="0"/>
              <a:t> de Agricultura </a:t>
            </a:r>
            <a:r>
              <a:rPr lang="en-GB" dirty="0" err="1"/>
              <a:t>Ecológica</a:t>
            </a:r>
            <a:r>
              <a:rPr lang="en-GB" dirty="0"/>
              <a:t> FiBL</a:t>
            </a:r>
            <a:br>
              <a:rPr lang="en-GB" dirty="0"/>
            </a:br>
            <a:r>
              <a:rPr lang="en-GB" dirty="0" err="1"/>
              <a:t>Ackerstrasse</a:t>
            </a:r>
            <a:r>
              <a:rPr lang="en-GB" dirty="0"/>
              <a:t> 113, Box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 err="1"/>
              <a:t>Suiza</a:t>
            </a:r>
            <a:endParaRPr lang="en-GB" dirty="0"/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Teléfono</a:t>
            </a:r>
            <a:r>
              <a:rPr lang="de-CH" dirty="0"/>
              <a:t> +41 (0)62 865 72 72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info.suisse@fibl.org</a:t>
            </a:r>
            <a:br>
              <a:rPr lang="de-CH" dirty="0"/>
            </a:br>
            <a:r>
              <a:rPr lang="de-CH" dirty="0"/>
              <a:t>www.fibl.org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62D40AB-2498-4D09-8166-7DADDD164F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94800" y="0"/>
            <a:ext cx="6097200" cy="302895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s-ES" dirty="0"/>
              <a:t>Situación y clima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7200"/>
            <a:ext cx="4483729" cy="4270654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Ubicado al sur de Basilea, entre </a:t>
            </a:r>
            <a:r>
              <a:rPr lang="es-ES" sz="2400" dirty="0" err="1"/>
              <a:t>Therwil</a:t>
            </a:r>
            <a:r>
              <a:rPr lang="es-ES" sz="2400" dirty="0"/>
              <a:t> y Biel-</a:t>
            </a:r>
            <a:r>
              <a:rPr lang="es-ES" sz="2400" dirty="0" err="1"/>
              <a:t>Benken</a:t>
            </a:r>
            <a:endParaRPr lang="es-ES" sz="2400" dirty="0"/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Precipitaciones medias anuales de 872 mm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Aumento de las temperaturas durante el experimento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Temperatura media anual:</a:t>
            </a:r>
            <a:br>
              <a:rPr lang="es-ES" sz="2400" dirty="0"/>
            </a:br>
            <a:r>
              <a:rPr lang="es-ES" sz="2400" dirty="0"/>
              <a:t>(media de 10 años)  </a:t>
            </a:r>
          </a:p>
          <a:p>
            <a:pPr marL="230400" indent="-230400">
              <a:spcBef>
                <a:spcPts val="0"/>
              </a:spcBef>
            </a:pPr>
            <a:r>
              <a:rPr lang="es-ES" sz="2400" dirty="0"/>
              <a:t>	1978: </a:t>
            </a:r>
            <a:r>
              <a:rPr lang="es-ES" sz="2400" b="1" dirty="0"/>
              <a:t>9,9 </a:t>
            </a:r>
            <a:r>
              <a:rPr lang="es-ES" sz="2400" dirty="0"/>
              <a:t>°C   </a:t>
            </a:r>
          </a:p>
          <a:p>
            <a:pPr marL="230400" indent="-230400">
              <a:spcBef>
                <a:spcPts val="0"/>
              </a:spcBef>
            </a:pPr>
            <a:r>
              <a:rPr lang="es-ES" sz="2400" dirty="0"/>
              <a:t>	2016: </a:t>
            </a:r>
            <a:r>
              <a:rPr lang="es-ES" sz="2400" b="1" dirty="0"/>
              <a:t>11,5 °C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D644E-AB90-4E2B-BF46-28F48106B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982" y="3359246"/>
            <a:ext cx="4030539" cy="28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032ACE-8557-43C9-A5DE-2F3F37091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590" y="0"/>
            <a:ext cx="6203993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s-ES" dirty="0"/>
              <a:t>Configuración del campo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594226" cy="4247542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Tipo de suelo: luvisol háplico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Tipo de suelo: 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Arena 12 %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Limo 72 %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Arcilla 16 %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La misma rotación de cultivos </a:t>
            </a:r>
            <a:br>
              <a:rPr lang="es-ES" sz="2400" dirty="0"/>
            </a:br>
            <a:r>
              <a:rPr lang="es-ES" sz="2400" dirty="0"/>
              <a:t>y labranza en todos los sistemas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s-ES" sz="2400" dirty="0"/>
              <a:t>Imitar los sistemas agrarios certificados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9929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/>
          <a:lstStyle/>
          <a:p>
            <a:r>
              <a:rPr lang="es-ES" dirty="0"/>
              <a:t>Sistemas de cultivo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7BF052-BD2B-44AB-BED0-B0C6AB535B5E}"/>
              </a:ext>
            </a:extLst>
          </p:cNvPr>
          <p:cNvSpPr txBox="1"/>
          <p:nvPr/>
        </p:nvSpPr>
        <p:spPr>
          <a:xfrm>
            <a:off x="762000" y="1627200"/>
            <a:ext cx="2263776" cy="370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b="1" dirty="0">
                <a:solidFill>
                  <a:schemeClr val="accent4"/>
                </a:solidFill>
              </a:rPr>
              <a:t>BIODYN (D)</a:t>
            </a:r>
          </a:p>
          <a:p>
            <a:r>
              <a:rPr lang="es-ES" sz="1600" dirty="0"/>
              <a:t>biodinámica (</a:t>
            </a:r>
            <a:r>
              <a:rPr lang="es-ES" sz="1600" dirty="0" err="1"/>
              <a:t>Demeter</a:t>
            </a:r>
            <a:r>
              <a:rPr lang="es-ES" sz="1600" dirty="0"/>
              <a:t>)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BIOORG (O)</a:t>
            </a:r>
          </a:p>
          <a:p>
            <a:r>
              <a:rPr lang="es-ES" sz="1600" dirty="0"/>
              <a:t>ecológico (Bio </a:t>
            </a:r>
            <a:r>
              <a:rPr lang="es-ES" sz="1600" dirty="0" err="1"/>
              <a:t>Suisse</a:t>
            </a:r>
            <a:r>
              <a:rPr lang="es-ES" sz="1600" dirty="0"/>
              <a:t>)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C00000"/>
                </a:solidFill>
              </a:rPr>
              <a:t>CONFYM (K</a:t>
            </a:r>
            <a:r>
              <a:rPr lang="es-ES" sz="1600" dirty="0"/>
              <a:t>) </a:t>
            </a:r>
          </a:p>
          <a:p>
            <a:r>
              <a:rPr lang="es-ES" sz="1600" dirty="0"/>
              <a:t>convencional (IP </a:t>
            </a:r>
            <a:r>
              <a:rPr lang="es-ES" sz="1600" dirty="0" err="1"/>
              <a:t>Suisse</a:t>
            </a:r>
            <a:r>
              <a:rPr lang="es-ES" sz="1600" dirty="0"/>
              <a:t>)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FFC000"/>
                </a:solidFill>
              </a:rPr>
              <a:t>CONMIN (M)</a:t>
            </a:r>
          </a:p>
          <a:p>
            <a:r>
              <a:rPr lang="es-ES" sz="1600" dirty="0"/>
              <a:t>abono convencional, puramente mineral</a:t>
            </a:r>
          </a:p>
          <a:p>
            <a:endParaRPr lang="en-GB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271A9C-77F3-450C-A747-FE351E64D03E}"/>
              </a:ext>
            </a:extLst>
          </p:cNvPr>
          <p:cNvSpPr txBox="1"/>
          <p:nvPr/>
        </p:nvSpPr>
        <p:spPr>
          <a:xfrm>
            <a:off x="9431526" y="5970341"/>
            <a:ext cx="1946787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Mäder et al. (2002): Science</a:t>
            </a:r>
            <a:r>
              <a:rPr lang="de-CH" sz="1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251F48-A00F-4CC1-A5B9-07B58D592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146" y="1396441"/>
            <a:ext cx="8002066" cy="46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4F5658C-BC28-4575-9803-67B63CFB6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377" y="1048014"/>
            <a:ext cx="7381875" cy="495109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20712"/>
            <a:ext cx="4888727" cy="1008000"/>
          </a:xfrm>
        </p:spPr>
        <p:txBody>
          <a:bodyPr/>
          <a:lstStyle/>
          <a:p>
            <a:r>
              <a:rPr lang="es-ES" dirty="0"/>
              <a:t>Plano de la parcela</a:t>
            </a:r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665612"/>
            <a:ext cx="3384899" cy="4148254"/>
          </a:xfrm>
        </p:spPr>
        <p:txBody>
          <a:bodyPr>
            <a:noAutofit/>
          </a:bodyPr>
          <a:lstStyle/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8 sistemas de cultivo en </a:t>
            </a:r>
            <a:br>
              <a:rPr lang="es-ES" sz="1800" dirty="0"/>
            </a:br>
            <a:r>
              <a:rPr lang="es-ES" sz="1800" dirty="0"/>
              <a:t>3 subparcelas (A, B, C)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Subdividido en 4 filas </a:t>
            </a:r>
            <a:br>
              <a:rPr lang="es-ES" sz="1800" dirty="0"/>
            </a:br>
            <a:r>
              <a:rPr lang="es-ES" sz="1800" dirty="0"/>
              <a:t>y 4 repeticiones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96 parcelas experimentales </a:t>
            </a:r>
            <a:br>
              <a:rPr lang="es-ES" sz="1800" dirty="0"/>
            </a:br>
            <a:r>
              <a:rPr lang="es-ES" sz="1800" dirty="0"/>
              <a:t>(5 x 20 m)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800" dirty="0"/>
              <a:t>Intensidad de fertilización</a:t>
            </a:r>
          </a:p>
          <a:p>
            <a:r>
              <a:rPr lang="es-ES" sz="1800" b="1" dirty="0"/>
              <a:t>0,7 UFO, 1,4 UFO</a:t>
            </a:r>
            <a:br>
              <a:rPr lang="es-ES" sz="1800" b="1" dirty="0"/>
            </a:br>
            <a:r>
              <a:rPr lang="es-ES" sz="1800" b="1" dirty="0"/>
              <a:t>(1 </a:t>
            </a:r>
            <a:r>
              <a:rPr lang="es-ES" sz="1800" dirty="0"/>
              <a:t>= </a:t>
            </a:r>
            <a:r>
              <a:rPr lang="es-ES" sz="1800" b="1" dirty="0"/>
              <a:t>la mitad, 2 </a:t>
            </a:r>
            <a:r>
              <a:rPr lang="es-ES" sz="1800" dirty="0"/>
              <a:t>= </a:t>
            </a:r>
            <a:r>
              <a:rPr lang="es-ES" sz="1800" b="1" dirty="0"/>
              <a:t>habitual)</a:t>
            </a:r>
          </a:p>
          <a:p>
            <a:pPr marL="360000"/>
            <a:endParaRPr lang="es-ES" sz="1800" dirty="0"/>
          </a:p>
          <a:p>
            <a:r>
              <a:rPr lang="es-ES" sz="1400" dirty="0"/>
              <a:t>UFO = Unidad de fertilizante orgánico </a:t>
            </a:r>
            <a:br>
              <a:rPr lang="es-ES" sz="1400" dirty="0"/>
            </a:br>
            <a:r>
              <a:rPr lang="es-ES" sz="1400" dirty="0"/>
              <a:t>(de granja)</a:t>
            </a:r>
            <a:endParaRPr lang="es-ES" sz="1400" b="1" dirty="0"/>
          </a:p>
          <a:p>
            <a:pPr marL="360000"/>
            <a:endParaRPr lang="de-CH" sz="1800" b="1" dirty="0"/>
          </a:p>
          <a:p>
            <a:pPr marL="360000"/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EF3D71-A462-4024-B977-09A425E3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717" y="5363272"/>
            <a:ext cx="12236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FF46-A723-4A19-937F-110DBFDC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es-ES" dirty="0"/>
              <a:t>Rotación de cultivos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E5DDB3-F02D-4A9D-B720-7DC253DF29EA}"/>
              </a:ext>
            </a:extLst>
          </p:cNvPr>
          <p:cNvSpPr txBox="1"/>
          <p:nvPr/>
        </p:nvSpPr>
        <p:spPr>
          <a:xfrm>
            <a:off x="766763" y="1627200"/>
            <a:ext cx="2513712" cy="37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La misma rotación de cultivos en todos los sistemas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Adaptado después de cada período de rotación de cultivos (PRC) 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7. PRC (2020-2026) similar al 6. PRC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91175F-E314-422F-9AF0-E997D56018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24" y="1370873"/>
            <a:ext cx="7697419" cy="46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es-ES" dirty="0"/>
              <a:t>Fertilización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199"/>
            <a:ext cx="2884649" cy="411605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Los estiércoles de los tratamientos específicos varían en la duración del compostaje y en la aireación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Los sistemas ecológicos con 0,7 UFO reciben la mitad de nutrientes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629271-CA40-4D1B-B84B-73B44C4100EC}"/>
              </a:ext>
            </a:extLst>
          </p:cNvPr>
          <p:cNvSpPr txBox="1"/>
          <p:nvPr/>
        </p:nvSpPr>
        <p:spPr>
          <a:xfrm>
            <a:off x="4038620" y="1150618"/>
            <a:ext cx="608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Aportes medios anuales de nutrientes (PRC 2-6)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AAE24F-97B3-45B8-8DE1-C5E118C21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00" y="1645650"/>
            <a:ext cx="6390436" cy="4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B1491-4ED2-406F-84B9-8C32265CC56E}">
  <ds:schemaRefs>
    <ds:schemaRef ds:uri="dd18740c-b141-4d05-9751-e9f3dcf7e76f"/>
    <ds:schemaRef ds:uri="http://purl.org/dc/terms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26ccd4c-651f-4ccc-af87-3950eef9fda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Breitbild</PresentationFormat>
  <Paragraphs>188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El ensayo DOK </vt:lpstr>
      <vt:lpstr>PowerPoint-Präsentation</vt:lpstr>
      <vt:lpstr>Publicaciones</vt:lpstr>
      <vt:lpstr>PowerPoint-Präsentation</vt:lpstr>
      <vt:lpstr>PowerPoint-Präsentation</vt:lpstr>
      <vt:lpstr>Sistemas de cultivo</vt:lpstr>
      <vt:lpstr>PowerPoint-Präsentation</vt:lpstr>
      <vt:lpstr>Rotación de cultivos</vt:lpstr>
      <vt:lpstr>PowerPoint-Präsentation</vt:lpstr>
      <vt:lpstr>Fertilización nitrogenada</vt:lpstr>
      <vt:lpstr>Fertilización nitrogenada</vt:lpstr>
      <vt:lpstr>Abono fosforado y potásico</vt:lpstr>
      <vt:lpstr>Protección de las plantas </vt:lpstr>
      <vt:lpstr>Rendimientos</vt:lpstr>
      <vt:lpstr>PowerPoint-Präsentation</vt:lpstr>
      <vt:lpstr>PowerPoint-Präsentation</vt:lpstr>
      <vt:lpstr>PowerPoint-Präsentation</vt:lpstr>
      <vt:lpstr>Rendimiento y contenido de proteína bruta del trigo de invierno</vt:lpstr>
      <vt:lpstr>Balance de nutrientes</vt:lpstr>
      <vt:lpstr>Balance de nutrientes</vt:lpstr>
      <vt:lpstr>PowerPoint-Präsentation</vt:lpstr>
      <vt:lpstr>Fósforo del suelo</vt:lpstr>
      <vt:lpstr>Carbono orgánico del suelo (COS)</vt:lpstr>
      <vt:lpstr>Carbono orgánico del suelo</vt:lpstr>
      <vt:lpstr>Aportes de carbono orgánico al suelo por rizodeposición </vt:lpstr>
      <vt:lpstr>pH del suelo (H2O)</vt:lpstr>
      <vt:lpstr>PowerPoint-Präsentation</vt:lpstr>
      <vt:lpstr>Estructura del suelo</vt:lpstr>
      <vt:lpstr>Estabilidad de los agregados del suelo</vt:lpstr>
      <vt:lpstr>Calidad biológica del suelo</vt:lpstr>
      <vt:lpstr>Diversidad de especies</vt:lpstr>
      <vt:lpstr>Diversidad microbiana del suelo</vt:lpstr>
      <vt:lpstr>Consumo de energía y potencial de calentamiento global en el ensayo DOK (1985-1998) a partir de una evaluación del ciclo de vida</vt:lpstr>
      <vt:lpstr>PowerPoint-Präsentation</vt:lpstr>
      <vt:lpstr>FiBL en línea</vt:lpstr>
      <vt:lpstr>Póngase en contacto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lastModifiedBy>Gabel Vanessa</cp:lastModifiedBy>
  <cp:revision>677</cp:revision>
  <dcterms:created xsi:type="dcterms:W3CDTF">2021-02-10T13:15:41Z</dcterms:created>
  <dcterms:modified xsi:type="dcterms:W3CDTF">2025-01-13T08:30:04Z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