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61" r:id="rId6"/>
  </p:sldMasterIdLst>
  <p:notesMasterIdLst>
    <p:notesMasterId r:id="rId43"/>
  </p:notesMasterIdLst>
  <p:handoutMasterIdLst>
    <p:handoutMasterId r:id="rId44"/>
  </p:handoutMasterIdLst>
  <p:sldIdLst>
    <p:sldId id="256" r:id="rId7"/>
    <p:sldId id="314" r:id="rId8"/>
    <p:sldId id="317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1255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339" r:id="rId28"/>
    <p:sldId id="341" r:id="rId29"/>
    <p:sldId id="340" r:id="rId30"/>
    <p:sldId id="343" r:id="rId31"/>
    <p:sldId id="342" r:id="rId32"/>
    <p:sldId id="345" r:id="rId33"/>
    <p:sldId id="346" r:id="rId34"/>
    <p:sldId id="344" r:id="rId35"/>
    <p:sldId id="347" r:id="rId36"/>
    <p:sldId id="1256" r:id="rId37"/>
    <p:sldId id="348" r:id="rId38"/>
    <p:sldId id="1254" r:id="rId39"/>
    <p:sldId id="349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Inhalt" id="{1210653C-719C-AC4C-8E4D-9B87EA83E6D2}">
          <p14:sldIdLst>
            <p14:sldId id="314"/>
            <p14:sldId id="317"/>
            <p14:sldId id="322"/>
            <p14:sldId id="323"/>
            <p14:sldId id="324"/>
            <p14:sldId id="325"/>
            <p14:sldId id="326"/>
            <p14:sldId id="327"/>
            <p14:sldId id="328"/>
            <p14:sldId id="1255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38"/>
            <p14:sldId id="339"/>
            <p14:sldId id="341"/>
            <p14:sldId id="340"/>
            <p14:sldId id="343"/>
            <p14:sldId id="342"/>
            <p14:sldId id="345"/>
            <p14:sldId id="346"/>
            <p14:sldId id="344"/>
            <p14:sldId id="347"/>
            <p14:sldId id="1256"/>
            <p14:sldId id="348"/>
            <p14:sldId id="1254"/>
            <p14:sldId id="349"/>
            <p14:sldId id="311"/>
            <p14:sldId id="312"/>
          </p14:sldIdLst>
        </p14:section>
        <p14:section name="Kontakt" id="{A36A632A-72D9-C44B-BFEE-AABA4BC46D46}">
          <p14:sldIdLst/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äder Paul" initials="MP" lastIdx="22" clrIdx="6">
    <p:extLst>
      <p:ext uri="{19B8F6BF-5375-455C-9EA6-DF929625EA0E}">
        <p15:presenceInfo xmlns:p15="http://schemas.microsoft.com/office/powerpoint/2012/main" userId="S-1-5-21-1635401191-1135830115-316617838-1025" providerId="AD"/>
      </p:ext>
    </p:extLst>
  </p:cmAuthor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8" name="Maurer Brigitta" initials="MB" lastIdx="18" clrIdx="7">
    <p:extLst>
      <p:ext uri="{19B8F6BF-5375-455C-9EA6-DF929625EA0E}">
        <p15:presenceInfo xmlns:p15="http://schemas.microsoft.com/office/powerpoint/2012/main" userId="S-1-5-21-1635401191-1135830115-316617838-59180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9" name="Fliessbach Andreas" initials="FA" lastIdx="11" clrIdx="8">
    <p:extLst>
      <p:ext uri="{19B8F6BF-5375-455C-9EA6-DF929625EA0E}">
        <p15:presenceInfo xmlns:p15="http://schemas.microsoft.com/office/powerpoint/2012/main" userId="S-1-5-21-1635401191-1135830115-316617838-1024" providerId="AD"/>
      </p:ext>
    </p:extLst>
  </p:cmAuthor>
  <p:cmAuthor id="3" name="Kalchofner Seraina" initials="KS" lastIdx="18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  <p:cmAuthor id="10" name="Agostini Lucilla" initials="AL" lastIdx="12" clrIdx="9">
    <p:extLst>
      <p:ext uri="{19B8F6BF-5375-455C-9EA6-DF929625EA0E}">
        <p15:presenceInfo xmlns:p15="http://schemas.microsoft.com/office/powerpoint/2012/main" userId="S-1-5-21-1635401191-1135830115-316617838-73940" providerId="AD"/>
      </p:ext>
    </p:extLst>
  </p:cmAuthor>
  <p:cmAuthor id="4" name="Sonja Wopfner" initials="SW" lastIdx="8" clrIdx="3">
    <p:extLst>
      <p:ext uri="{19B8F6BF-5375-455C-9EA6-DF929625EA0E}">
        <p15:presenceInfo xmlns:p15="http://schemas.microsoft.com/office/powerpoint/2012/main" userId="ec05eae760099ff9" providerId="Windows Live"/>
      </p:ext>
    </p:extLst>
  </p:cmAuthor>
  <p:cmAuthor id="5" name="Gabel Vanessa" initials="GV" lastIdx="85" clrIdx="4">
    <p:extLst>
      <p:ext uri="{19B8F6BF-5375-455C-9EA6-DF929625EA0E}">
        <p15:presenceInfo xmlns:p15="http://schemas.microsoft.com/office/powerpoint/2012/main" userId="S-1-5-21-1635401191-1135830115-316617838-7705" providerId="AD"/>
      </p:ext>
    </p:extLst>
  </p:cmAuthor>
  <p:cmAuthor id="6" name="Krause Hans-Martin" initials="KH" lastIdx="24" clrIdx="5">
    <p:extLst>
      <p:ext uri="{19B8F6BF-5375-455C-9EA6-DF929625EA0E}">
        <p15:presenceInfo xmlns:p15="http://schemas.microsoft.com/office/powerpoint/2012/main" userId="S-1-5-21-1635401191-1135830115-316617838-25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3" autoAdjust="0"/>
    <p:restoredTop sz="87993" autoAdjust="0"/>
  </p:normalViewPr>
  <p:slideViewPr>
    <p:cSldViewPr snapToGrid="0" snapToObjects="1">
      <p:cViewPr varScale="1">
        <p:scale>
          <a:sx n="68" d="100"/>
          <a:sy n="68" d="100"/>
        </p:scale>
        <p:origin x="924" y="48"/>
      </p:cViewPr>
      <p:guideLst>
        <p:guide pos="3840"/>
        <p:guide orient="horz" pos="1117"/>
        <p:guide orient="horz" pos="3181"/>
        <p:guide orient="horz" pos="1003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7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217118"/>
            <a:ext cx="2225713" cy="64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0">
            <a:extLst>
              <a:ext uri="{FF2B5EF4-FFF2-40B4-BE49-F238E27FC236}">
                <a16:creationId xmlns:a16="http://schemas.microsoft.com/office/drawing/2014/main" id="{C436E91A-3637-45B4-A0E3-828579F7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A590019-93AB-4D14-B613-8B316B3120E6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7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</a:t>
            </a:r>
            <a:r>
              <a:rPr lang="de-CH" sz="2000" noProof="0" dirty="0" err="1"/>
              <a:t>FiBL</a:t>
            </a:r>
            <a:endParaRPr lang="de-CH" sz="2000" noProof="0" dirty="0"/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www.fibl.org</a:t>
            </a:r>
            <a:endParaRPr lang="de-CH" sz="2000" spc="20" noProof="0" dirty="0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C26D-8EF4-42BC-B3B9-5C4560A3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062AAD-D282-4D07-86F2-CF863D0D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F1D1-DDDB-47F0-8E22-15133E1E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AFC1E-9232-49BC-84CA-9D56B584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EC3EE-678C-45F4-BF97-91347D4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77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F1F-76B1-4826-ACCE-3364ADEC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2D76C5-0B6D-4C12-AFF5-57FA909A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8CC987-DB27-4DCF-92EA-B57603DE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59E4C-83DC-46AF-BD9B-52C655E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43BF5-D8EE-418D-AF63-7B89B605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46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5C18E-C69F-4507-8371-76605678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9BA19-B195-4E5C-84E7-29CC9041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22671B-073A-4069-A142-E6C98E92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84591-0277-4F82-8E98-17D4296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A05D4-CE8D-4CF4-A92D-18545FD7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644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E1F3-FEB3-4676-8CD1-0945244A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E21EF-9626-4522-AB1C-1CA32645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41F956-A289-483C-9F3D-7A3D280A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8C744-8196-4502-BC6B-FEB2FC09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05905-148B-49D5-9F45-7BC59124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1415FD-59F9-4141-AC9F-2616D68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618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40B40-31B6-4D26-984D-B4A5BA1B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9065C-9B5B-4AE7-8429-C3DA2A1E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896A70-CC53-4CF7-B6AD-B2F93CAD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39EBA6-C5CA-4891-A6EA-9F97C55EF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7FC3C8-96B9-44A1-A9F5-67C9D4141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18DB63-AE67-4BD3-8FCE-CE05FC4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3FD89F-AB83-438F-8EF6-6809B06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A513B0-87FC-4298-A4E3-56833BB4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11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9386A-40EF-4464-8B1A-2099FF3D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F2E35E-DC76-45D6-BCA8-9E20AFA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9A8A1E-1428-49A7-B160-DE252C73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D32AD1-6C0A-4934-97AF-2CA58F1C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755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28B0E1-72BB-4965-BB64-4C18AA4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A33F93-B909-43DE-B689-AD6301B7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E30E6-DAF1-4BEB-B83E-1621481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80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AF34-FBDC-4312-9EE8-A5E73B9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081AD-2330-4DE4-97E2-8854AF1B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E7CAA1-43C2-416F-AD4D-B8385FED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D538BB-99A7-466A-AD47-403A4CE3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02CA1-13F1-4F17-BB4E-E224C92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0B9B6-E213-4EB8-B6FE-2573FD1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303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9B5F-E1E0-4B92-86A8-895321C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27866A-1585-4372-982A-E27FBD94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89369B-CE8D-405C-93C2-D68B6E31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7EFC9-4E20-4259-9574-7E31B9DF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3DBAA-54B9-48B2-80EA-96CCB36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D27FA5-BB1C-442A-80F2-AF15084E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09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4C8B-13B6-4D15-8924-C3EF54E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F0DD81-E4A0-427A-813C-FF57B854E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351DA-F5D1-4044-A08B-F5E86AE5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52C4A-516B-4666-89C6-70AF947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FDFEE-8624-4D3B-8811-F83CE5A6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2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719666" y="6199497"/>
            <a:ext cx="2000559" cy="6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9F8793-00C5-484A-A8EB-9CDD3A732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517744-959C-49BF-91E9-E2CD4F12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70452-24C2-4796-8F7F-22FA2EAF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00ED5-A083-4DE9-8007-4E8D20D1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50EE9-38D5-403B-A9E2-89B0A2EA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21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91ED6-4EB9-487F-8A9C-84A98C80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73D4F1-9BD8-40AF-9F9C-728D76DF6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15934-B6F6-48D2-B2FF-488CFC0D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913B8-AE5F-4939-A7E8-3CBE498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00C74-8A1C-4032-B7A6-5FEEA4EB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633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42483-251E-4055-B2CD-C69099CA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5E40F-4AE7-4831-B8BB-501D2411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DE455-ABC9-4987-A1FB-45F85CBE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D9197-F844-42DC-AE5A-8867572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BC12F3-C220-4E1D-9B8A-F75F1B8F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964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F24EC-3F6E-485C-BF5B-84B2A998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CA9A2-1B21-4BD1-B85E-DC9E59BF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37C84-9821-4E22-A110-10A3A8FF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02BBC5-A6B3-475A-ACD3-D61BF74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F31CD-F9FF-46D3-8915-E2F1A8CB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606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2DE3-0E63-40CA-BACC-060F10E2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3C3DD-44E3-4E70-A4CC-D2CFA86E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A4CC0F-D4AB-4A06-A933-C6739FD0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D612E5-A668-4465-A5A1-C9122ED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18D0B-D0DB-4BA1-8FCC-7A16AEB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7A964-7AF3-4654-9917-B7A7A558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53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4EFC-4E28-4C45-9261-A7E3B9F2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EA036-6A41-4DE6-AEEA-B94717DB7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64426-7AD4-401C-AC25-78CB5AD2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B0237-50AF-40B2-BD96-C9363182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191EFD-F9B1-400B-8756-3EFD3602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186F70-C36C-4A7B-9050-2A5AA7DC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AA761E-BF59-408E-920E-F3E6097B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A83ED-DA13-4E72-9701-160CD960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503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BFFE-6E4A-47FE-B733-34B66347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21843-9873-49FF-8434-F579FC69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86B37B-1B7B-4263-A03A-CC2386E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44031-C2C4-4AB7-9686-ECEA0BD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69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AB905E-093F-4938-93E7-94E35747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9B9079-BCDE-4882-BC00-C681902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2D584-47AD-485C-BF4E-A9863E8D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51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9251E-0BBA-41A4-BBD4-6D783CAA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17C1C-3AED-4B1C-B190-EE0E4BD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C43895-BDF1-4D43-8F7B-67D7E247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5243D-7675-4AD0-8836-DB797FC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36D81C-24E1-4A28-96D0-A61CB455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244498-7F71-4D74-A975-958B655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965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EB36D-49EF-4DA5-BB73-1CD2286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5B7CA6-026E-4706-B4CB-60F1670EF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E2B127-EC0E-4A12-9539-8DEE90320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A5967A-7F9D-4E72-999B-7CAAF95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8982A3-E200-4F0C-83BC-C5C9E4E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918DE-3292-4AB8-B144-39DDF83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946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20712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913964" cy="42475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5" pos="48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  <p15:guide id="8" pos="715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3BC5-9CA3-40FE-AAC5-5D275CCF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D10DC6-9FBD-4C6A-A9A8-2AC5723F2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B7EC9-BCF6-4636-88CE-DF3B48E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0439B-7088-42EB-B0BE-8E982FD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4CA92-F7F4-4F20-8730-BDA3D9D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968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2956D4-79E8-44A6-A38D-F9F5D62A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8ED4A1-C645-41D0-9337-0EECDCB0C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34595-1785-4E5D-BFA3-6B52F421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B4566-812C-4F6E-B630-D2E05EC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5DE51-F1AF-4747-8AFF-0283D70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2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19200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1627200"/>
            <a:ext cx="4906024" cy="4271795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28000"/>
            <a:ext cx="10540837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6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6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19200"/>
            <a:ext cx="10515600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orient="horz" pos="6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14B6032D-5648-45E6-9639-F8F1056FD1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07D368-05A6-46BD-9F72-33A03C35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A7201-0762-4931-BB0A-8083602B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88CF72-295D-4AEC-99C4-B0A16423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CDAD5-F90D-4996-B05A-6AA541E1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41A7E-C768-47A9-8B25-EA2068418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8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670204-CFEB-4984-AD21-2FFE0806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A334E-CA50-446A-938E-99A9228E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33AA8-45D8-45F0-BE03-635EE5573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56E88-1049-4122-B7EC-1A863CF69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6EC96-AA3A-475E-9FD0-52387FB25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842902300265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emanticscholar.org/paper/%E2%80%9CProductivity%2C-quality-and-sustainability-of-winter-Mayer-Gunst/c6768d47f36036a5e39a37baea719ef9e418ca5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iencedirect.com/science/article/pii/S0167880923004619" TargetMode="Externa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38/s41598-024-76776-1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nk.springer.com/article/10.1007/s13593-022-00843-y" TargetMode="Externa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searchgate.net/publication/314133974_Overestimation_of_Crop_Root_Biomass_in_Field_Experiments_Due_to_Extraneous_Organic_Mat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737429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nk.springer.com/article/10.1007/s13593-022-00843-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gprints.org/id/eprint/2911/1/fliessbach-et-al-2000-soil-organic-matt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springer.com/article/10.1007/s13593-022-00843-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10.1111/avsc.12496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doi.org/10.1080/01448765.1997.97551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j.1574-6941.2007.00318.x" TargetMode="External"/><Relationship Id="rId5" Type="http://schemas.openxmlformats.org/officeDocument/2006/relationships/hyperlink" Target="https://doi.org/10.1038/ismej.2014.210" TargetMode="External"/><Relationship Id="rId4" Type="http://schemas.openxmlformats.org/officeDocument/2006/relationships/hyperlink" Target="https://doi.org/10.1016/j.soilbio.2008.05.00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93/femsec/fiad04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doi.org/10.1016/j.agsy.2010.10.002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svg"/><Relationship Id="rId18" Type="http://schemas.openxmlformats.org/officeDocument/2006/relationships/hyperlink" Target="https://www.fibl.org/de/infothek/podcast/fibl-focus" TargetMode="External"/><Relationship Id="rId3" Type="http://schemas.openxmlformats.org/officeDocument/2006/relationships/hyperlink" Target="https://www.youtube.com/user/fiblfilm" TargetMode="External"/><Relationship Id="rId7" Type="http://schemas.openxmlformats.org/officeDocument/2006/relationships/hyperlink" Target="https://www.linkedin.com/company/fibl-en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hyperlink" Target="https://www.facebook.com/FiBLaktuell" TargetMode="External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hyperlink" Target="http://www.fibl.org/" TargetMode="External"/><Relationship Id="rId14" Type="http://schemas.openxmlformats.org/officeDocument/2006/relationships/hyperlink" Target="http://www.bioaktuell.ch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0401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1074716"/>
          </a:xfrm>
        </p:spPr>
        <p:txBody>
          <a:bodyPr>
            <a:noAutofit/>
          </a:bodyPr>
          <a:lstStyle/>
          <a:p>
            <a:r>
              <a:rPr lang="de-CH" dirty="0"/>
              <a:t>La </a:t>
            </a:r>
            <a:r>
              <a:rPr lang="de-CH" dirty="0" err="1"/>
              <a:t>sperimentazione</a:t>
            </a:r>
            <a:r>
              <a:rPr lang="de-CH" dirty="0"/>
              <a:t> DOK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4741131"/>
            <a:ext cx="9429509" cy="597879"/>
          </a:xfrm>
        </p:spPr>
        <p:txBody>
          <a:bodyPr>
            <a:normAutofit/>
          </a:bodyPr>
          <a:lstStyle/>
          <a:p>
            <a:r>
              <a:rPr lang="en-US" sz="2800" dirty="0"/>
              <a:t>42</a:t>
            </a:r>
            <a:r>
              <a:rPr lang="en-US" sz="2400" dirty="0"/>
              <a:t> </a:t>
            </a:r>
            <a:r>
              <a:rPr lang="en-US" sz="2400" dirty="0" err="1"/>
              <a:t>anni</a:t>
            </a:r>
            <a:r>
              <a:rPr lang="en-US" sz="2400" dirty="0"/>
              <a:t> di </a:t>
            </a:r>
            <a:r>
              <a:rPr lang="en-US" sz="2400" dirty="0" err="1"/>
              <a:t>coltivazione</a:t>
            </a:r>
            <a:r>
              <a:rPr lang="en-US" sz="2400" dirty="0"/>
              <a:t> </a:t>
            </a:r>
            <a:r>
              <a:rPr lang="en-US" sz="2400" dirty="0" err="1"/>
              <a:t>biologica</a:t>
            </a:r>
            <a:r>
              <a:rPr lang="en-US" sz="2400" dirty="0"/>
              <a:t> e </a:t>
            </a:r>
            <a:r>
              <a:rPr lang="en-US" sz="2400" dirty="0" err="1"/>
              <a:t>convenzionale</a:t>
            </a:r>
            <a:r>
              <a:rPr lang="en-US" sz="2400" dirty="0"/>
              <a:t> a </a:t>
            </a:r>
            <a:r>
              <a:rPr lang="en-US" sz="2400" dirty="0" err="1"/>
              <a:t>confronto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2958" y="5900866"/>
            <a:ext cx="9429509" cy="382976"/>
          </a:xfrm>
        </p:spPr>
        <p:txBody>
          <a:bodyPr>
            <a:noAutofit/>
          </a:bodyPr>
          <a:lstStyle/>
          <a:p>
            <a:r>
              <a:rPr lang="en-US" dirty="0"/>
              <a:t>Andreas Fliessbach,  Astrid Oberson, Klaus Jarosch, Jochen Mayer, Hans-Martin Krause, Paul Mäder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 err="1"/>
              <a:t>Fertilizzazione</a:t>
            </a:r>
            <a:r>
              <a:rPr lang="en-AU" dirty="0"/>
              <a:t> con </a:t>
            </a:r>
            <a:r>
              <a:rPr lang="en-AU" dirty="0" err="1"/>
              <a:t>azoto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19946"/>
            <a:ext cx="9963788" cy="573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Fonti e </a:t>
            </a:r>
            <a:r>
              <a:rPr lang="en-US" b="1" dirty="0" err="1"/>
              <a:t>sviluppo</a:t>
            </a:r>
            <a:r>
              <a:rPr lang="en-US" b="1" dirty="0"/>
              <a:t> </a:t>
            </a:r>
            <a:r>
              <a:rPr lang="en-US" b="1" dirty="0" err="1"/>
              <a:t>dell'apporto</a:t>
            </a:r>
            <a:r>
              <a:rPr lang="en-US" b="1" dirty="0"/>
              <a:t> di </a:t>
            </a:r>
            <a:r>
              <a:rPr lang="en-US" b="1" dirty="0" err="1"/>
              <a:t>azoto</a:t>
            </a:r>
            <a:r>
              <a:rPr lang="en-US" b="1" dirty="0"/>
              <a:t> </a:t>
            </a:r>
            <a:r>
              <a:rPr lang="en-US" b="1" dirty="0" err="1"/>
              <a:t>totale</a:t>
            </a:r>
            <a:r>
              <a:rPr lang="en-US" b="1" dirty="0"/>
              <a:t> 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letami</a:t>
            </a:r>
            <a:r>
              <a:rPr lang="en-US" b="1" dirty="0"/>
              <a:t>, </a:t>
            </a:r>
            <a:r>
              <a:rPr lang="en-US" b="1" dirty="0" err="1"/>
              <a:t>liquami</a:t>
            </a:r>
            <a:r>
              <a:rPr lang="en-US" b="1" dirty="0"/>
              <a:t> e </a:t>
            </a:r>
            <a:r>
              <a:rPr lang="en-GB" b="1" dirty="0" err="1"/>
              <a:t>fertilizzanti</a:t>
            </a:r>
            <a:r>
              <a:rPr lang="en-GB" b="1" dirty="0"/>
              <a:t> </a:t>
            </a:r>
            <a:r>
              <a:rPr lang="en-US" b="1" dirty="0" err="1"/>
              <a:t>minerali</a:t>
            </a:r>
            <a:endParaRPr lang="en-US" b="1" dirty="0"/>
          </a:p>
          <a:p>
            <a:endParaRPr lang="en-GB" b="1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2418DB-B4B9-4A39-8159-6F7609A8F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59862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E68ECB-FE56-41D5-BED3-1CD3B119D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48" y="2257200"/>
            <a:ext cx="4588303" cy="3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 err="1"/>
              <a:t>Fertilizzazione</a:t>
            </a:r>
            <a:r>
              <a:rPr lang="en-AU" dirty="0"/>
              <a:t> con </a:t>
            </a:r>
            <a:r>
              <a:rPr lang="en-AU" dirty="0" err="1"/>
              <a:t>azoto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0000"/>
            <a:ext cx="10585450" cy="433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Fonti e </a:t>
            </a:r>
            <a:r>
              <a:rPr lang="en-US" b="1" dirty="0" err="1"/>
              <a:t>sviluppo</a:t>
            </a:r>
            <a:r>
              <a:rPr lang="en-US" b="1" dirty="0"/>
              <a:t> </a:t>
            </a:r>
            <a:r>
              <a:rPr lang="en-US" b="1" dirty="0" err="1"/>
              <a:t>dell'apporto</a:t>
            </a:r>
            <a:r>
              <a:rPr lang="en-US" b="1" dirty="0"/>
              <a:t> di </a:t>
            </a:r>
            <a:r>
              <a:rPr lang="en-US" b="1" dirty="0" err="1"/>
              <a:t>azoto</a:t>
            </a:r>
            <a:r>
              <a:rPr lang="en-US" b="1" dirty="0"/>
              <a:t> </a:t>
            </a:r>
            <a:r>
              <a:rPr lang="en-US" b="1" dirty="0" err="1"/>
              <a:t>totale</a:t>
            </a:r>
            <a:r>
              <a:rPr lang="en-US" b="1" dirty="0"/>
              <a:t> in </a:t>
            </a:r>
            <a:r>
              <a:rPr lang="en-US" b="1" dirty="0" err="1"/>
              <a:t>letami</a:t>
            </a:r>
            <a:r>
              <a:rPr lang="en-US" b="1" dirty="0"/>
              <a:t>, </a:t>
            </a:r>
            <a:r>
              <a:rPr lang="en-US" b="1" dirty="0" err="1"/>
              <a:t>liquami</a:t>
            </a:r>
            <a:r>
              <a:rPr lang="en-US" b="1" dirty="0"/>
              <a:t> e </a:t>
            </a:r>
            <a:r>
              <a:rPr lang="en-GB" b="1" dirty="0" err="1"/>
              <a:t>fertilizzanti</a:t>
            </a:r>
            <a:r>
              <a:rPr lang="en-GB" b="1" dirty="0"/>
              <a:t> </a:t>
            </a:r>
            <a:r>
              <a:rPr lang="en-US" b="1" dirty="0" err="1"/>
              <a:t>minerali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6B4BD4-83C1-4775-AA2C-65E20B0BD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5986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C13B6C-3BF1-4203-BECC-C5C77E7FA3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15" y="2257200"/>
            <a:ext cx="4588303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 err="1"/>
              <a:t>Concimazione</a:t>
            </a:r>
            <a:r>
              <a:rPr lang="en-AU" dirty="0"/>
              <a:t> con </a:t>
            </a:r>
            <a:r>
              <a:rPr lang="en-AU" dirty="0" err="1"/>
              <a:t>fosforo</a:t>
            </a:r>
            <a:r>
              <a:rPr lang="en-AU" dirty="0"/>
              <a:t> e </a:t>
            </a:r>
            <a:r>
              <a:rPr lang="en-AU" dirty="0" err="1"/>
              <a:t>potassio</a:t>
            </a:r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3A50D4B-E04A-45DA-A865-D46845A2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258617"/>
            <a:ext cx="4603850" cy="347167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627200"/>
            <a:ext cx="10515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err="1"/>
              <a:t>Evoluzione</a:t>
            </a:r>
            <a:r>
              <a:rPr lang="en-US" b="1" dirty="0"/>
              <a:t> </a:t>
            </a:r>
            <a:r>
              <a:rPr lang="en-US" b="1" dirty="0" err="1"/>
              <a:t>degli</a:t>
            </a:r>
            <a:r>
              <a:rPr lang="en-US" b="1" dirty="0"/>
              <a:t> </a:t>
            </a:r>
            <a:r>
              <a:rPr lang="en-US" b="1" dirty="0" err="1"/>
              <a:t>apporti</a:t>
            </a:r>
            <a:r>
              <a:rPr lang="en-US" b="1" dirty="0"/>
              <a:t> di </a:t>
            </a:r>
            <a:r>
              <a:rPr lang="en-US" b="1" dirty="0" err="1"/>
              <a:t>fosforo</a:t>
            </a:r>
            <a:r>
              <a:rPr lang="en-US" b="1" dirty="0"/>
              <a:t> e </a:t>
            </a:r>
            <a:r>
              <a:rPr lang="en-US" b="1" dirty="0" err="1"/>
              <a:t>potassio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9B20DE-5C70-4578-A055-E45552EC0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8617"/>
            <a:ext cx="4603850" cy="3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 err="1"/>
              <a:t>Fitoprotezione</a:t>
            </a:r>
            <a:br>
              <a:rPr lang="de-CH" dirty="0"/>
            </a:br>
            <a:endParaRPr lang="de-CH" sz="1800" dirty="0">
              <a:solidFill>
                <a:srgbClr val="FF0000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690C630-0E9C-4518-BB07-546D0467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44" y="1456598"/>
            <a:ext cx="4377157" cy="347479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4980479"/>
            <a:ext cx="10560213" cy="1309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 kg </a:t>
            </a:r>
            <a:r>
              <a:rPr lang="en-US" dirty="0" err="1"/>
              <a:t>sostanza</a:t>
            </a:r>
            <a:r>
              <a:rPr lang="en-US" dirty="0"/>
              <a:t> </a:t>
            </a:r>
            <a:r>
              <a:rPr lang="en-US" dirty="0" err="1"/>
              <a:t>attiva</a:t>
            </a:r>
            <a:r>
              <a:rPr lang="en-US" dirty="0"/>
              <a:t> per </a:t>
            </a:r>
            <a:r>
              <a:rPr lang="en-US" dirty="0" err="1"/>
              <a:t>ettaro</a:t>
            </a:r>
            <a:endParaRPr lang="de-CH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Riduzione</a:t>
            </a:r>
            <a:r>
              <a:rPr lang="en-GB" dirty="0"/>
              <a:t> </a:t>
            </a:r>
            <a:r>
              <a:rPr lang="en-GB" dirty="0" err="1"/>
              <a:t>dell'apporto</a:t>
            </a:r>
            <a:r>
              <a:rPr lang="en-GB" dirty="0"/>
              <a:t> di </a:t>
            </a:r>
            <a:r>
              <a:rPr lang="en-GB" dirty="0" err="1"/>
              <a:t>prodotti</a:t>
            </a:r>
            <a:r>
              <a:rPr lang="en-GB" dirty="0"/>
              <a:t> </a:t>
            </a:r>
            <a:r>
              <a:rPr lang="en-GB" dirty="0" err="1"/>
              <a:t>fitosanitari</a:t>
            </a:r>
            <a:r>
              <a:rPr lang="en-GB" dirty="0"/>
              <a:t> in CONFYM/CONMIN </a:t>
            </a:r>
            <a:r>
              <a:rPr lang="en-GB" dirty="0" err="1"/>
              <a:t>dalla</a:t>
            </a:r>
            <a:r>
              <a:rPr lang="en-GB" dirty="0"/>
              <a:t> 3</a:t>
            </a:r>
            <a:r>
              <a:rPr lang="en-GB" baseline="30000" dirty="0"/>
              <a:t>a </a:t>
            </a:r>
            <a:r>
              <a:rPr lang="en-GB" dirty="0"/>
              <a:t> PRC, </a:t>
            </a:r>
            <a:br>
              <a:rPr lang="en-GB" dirty="0"/>
            </a:br>
            <a:r>
              <a:rPr lang="en-GB" dirty="0"/>
              <a:t>ma </a:t>
            </a:r>
            <a:r>
              <a:rPr lang="en-GB" dirty="0" err="1"/>
              <a:t>aumento</a:t>
            </a:r>
            <a:r>
              <a:rPr lang="en-GB" dirty="0"/>
              <a:t> del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applicazioni</a:t>
            </a:r>
            <a:r>
              <a:rPr lang="en-GB" dirty="0"/>
              <a:t>.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92 % </a:t>
            </a:r>
            <a:r>
              <a:rPr lang="en-GB" dirty="0" err="1"/>
              <a:t>meno</a:t>
            </a:r>
            <a:r>
              <a:rPr lang="en-GB" dirty="0"/>
              <a:t> </a:t>
            </a:r>
            <a:r>
              <a:rPr lang="en-GB" dirty="0" err="1"/>
              <a:t>prodotti</a:t>
            </a:r>
            <a:r>
              <a:rPr lang="en-GB" dirty="0"/>
              <a:t> </a:t>
            </a:r>
            <a:r>
              <a:rPr lang="en-GB" dirty="0" err="1"/>
              <a:t>fitosanitari</a:t>
            </a:r>
            <a:r>
              <a:rPr lang="en-GB" dirty="0"/>
              <a:t> in BIODYN/BIOORG rispetto a CONFYM/CONMIN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E55B9A-4BEF-44A7-A452-BCCD31282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00" y="1457447"/>
            <a:ext cx="4158802" cy="28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de-CH" dirty="0" err="1"/>
              <a:t>Rendimenti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7200"/>
            <a:ext cx="2683368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Le </a:t>
            </a:r>
            <a:r>
              <a:rPr lang="en-GB" dirty="0" err="1"/>
              <a:t>differenze</a:t>
            </a:r>
            <a:r>
              <a:rPr lang="en-GB" dirty="0"/>
              <a:t> di </a:t>
            </a:r>
            <a:r>
              <a:rPr lang="en-GB" dirty="0" err="1"/>
              <a:t>resa</a:t>
            </a:r>
            <a:r>
              <a:rPr lang="en-GB" dirty="0"/>
              <a:t> </a:t>
            </a:r>
            <a:r>
              <a:rPr lang="en-GB" dirty="0" err="1"/>
              <a:t>diminuiscono</a:t>
            </a:r>
            <a:r>
              <a:rPr lang="en-GB" dirty="0"/>
              <a:t> in </a:t>
            </a:r>
            <a:r>
              <a:rPr lang="en-GB" dirty="0" err="1"/>
              <a:t>funzione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coltura</a:t>
            </a:r>
            <a:r>
              <a:rPr lang="en-GB" dirty="0"/>
              <a:t>: </a:t>
            </a:r>
            <a:r>
              <a:rPr lang="en-GB" dirty="0" err="1"/>
              <a:t>patata</a:t>
            </a:r>
            <a:r>
              <a:rPr lang="en-GB" dirty="0"/>
              <a:t>&gt;</a:t>
            </a:r>
            <a:r>
              <a:rPr lang="en-GB" dirty="0" err="1"/>
              <a:t>frumento</a:t>
            </a:r>
            <a:r>
              <a:rPr lang="en-GB" dirty="0"/>
              <a:t>&gt;</a:t>
            </a:r>
            <a:r>
              <a:rPr lang="en-GB" dirty="0" err="1"/>
              <a:t>mais</a:t>
            </a:r>
            <a:r>
              <a:rPr lang="en-GB" dirty="0"/>
              <a:t> da </a:t>
            </a:r>
            <a:r>
              <a:rPr lang="en-GB" dirty="0" err="1"/>
              <a:t>insilato</a:t>
            </a:r>
            <a:r>
              <a:rPr lang="en-GB" dirty="0"/>
              <a:t>&gt;</a:t>
            </a:r>
            <a:r>
              <a:rPr lang="en-GB" dirty="0" err="1"/>
              <a:t>trifoglio</a:t>
            </a:r>
            <a:r>
              <a:rPr lang="en-GB" dirty="0"/>
              <a:t>&gt;</a:t>
            </a:r>
            <a:r>
              <a:rPr lang="en-GB" dirty="0" err="1"/>
              <a:t>soia</a:t>
            </a:r>
            <a:endParaRPr lang="en-GB" dirty="0"/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15 % di </a:t>
            </a:r>
            <a:r>
              <a:rPr lang="en-US" dirty="0" err="1"/>
              <a:t>differenza</a:t>
            </a:r>
            <a:r>
              <a:rPr lang="en-US" dirty="0"/>
              <a:t> di </a:t>
            </a:r>
            <a:r>
              <a:rPr lang="en-US" dirty="0" err="1"/>
              <a:t>resa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biologici</a:t>
            </a:r>
            <a:r>
              <a:rPr lang="en-US" dirty="0"/>
              <a:t> con 1,4 UBA per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colture</a:t>
            </a:r>
            <a:r>
              <a:rPr lang="en-US" dirty="0"/>
              <a:t> (PRC 1-6)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E809A3-836D-41A9-A10B-C50040AF46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350" y="1732721"/>
            <a:ext cx="7327392" cy="37368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9CD66B1-218E-4F4E-A8AA-537DE56FF9A7}"/>
              </a:ext>
            </a:extLst>
          </p:cNvPr>
          <p:cNvSpPr txBox="1"/>
          <p:nvPr/>
        </p:nvSpPr>
        <p:spPr>
          <a:xfrm>
            <a:off x="7450309" y="5566127"/>
            <a:ext cx="259955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Knapp et al. (2023): Field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Crops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C6778B8-974D-40BF-B6AE-F0280161B6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2257200"/>
            <a:ext cx="4603850" cy="347167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620712"/>
            <a:ext cx="4913964" cy="676865"/>
          </a:xfrm>
        </p:spPr>
        <p:txBody>
          <a:bodyPr/>
          <a:lstStyle/>
          <a:p>
            <a:r>
              <a:rPr lang="de-CH" dirty="0" err="1"/>
              <a:t>Rendimenti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8712"/>
            <a:ext cx="10429192" cy="48763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1800" b="1" dirty="0"/>
              <a:t>Rese </a:t>
            </a:r>
            <a:r>
              <a:rPr lang="en-GB" sz="1800" b="1" dirty="0" err="1"/>
              <a:t>medie</a:t>
            </a:r>
            <a:r>
              <a:rPr lang="en-GB" sz="1800" b="1" dirty="0"/>
              <a:t> di </a:t>
            </a:r>
            <a:r>
              <a:rPr lang="en-GB" sz="1800" b="1" dirty="0" err="1"/>
              <a:t>frumento</a:t>
            </a:r>
            <a:r>
              <a:rPr lang="en-GB" sz="1800" b="1" dirty="0"/>
              <a:t> e </a:t>
            </a:r>
            <a:r>
              <a:rPr lang="en-GB" sz="1800" b="1" dirty="0" err="1"/>
              <a:t>trifoglio</a:t>
            </a:r>
            <a:r>
              <a:rPr lang="en-GB" sz="1800" b="1" dirty="0"/>
              <a:t> per </a:t>
            </a:r>
            <a:r>
              <a:rPr lang="en-GB" sz="1800" b="1" dirty="0" err="1"/>
              <a:t>periodo</a:t>
            </a:r>
            <a:r>
              <a:rPr lang="en-GB" sz="1800" b="1" dirty="0"/>
              <a:t> di </a:t>
            </a:r>
            <a:r>
              <a:rPr lang="en-GB" sz="1800" b="1" dirty="0" err="1"/>
              <a:t>rotazione</a:t>
            </a:r>
            <a:r>
              <a:rPr lang="en-GB" sz="1800" b="1" dirty="0"/>
              <a:t> </a:t>
            </a:r>
            <a:r>
              <a:rPr lang="en-GB" sz="1800" b="1" dirty="0" err="1"/>
              <a:t>delle</a:t>
            </a:r>
            <a:r>
              <a:rPr lang="en-GB" sz="1800" b="1" dirty="0"/>
              <a:t> </a:t>
            </a:r>
            <a:r>
              <a:rPr lang="en-GB" sz="1800" b="1" dirty="0" err="1"/>
              <a:t>colture</a:t>
            </a:r>
            <a:r>
              <a:rPr lang="en-GB" sz="1800" b="1" dirty="0"/>
              <a:t> </a:t>
            </a:r>
            <a:r>
              <a:rPr lang="de-CH" sz="1800" b="1" dirty="0"/>
              <a:t>(PRC)</a:t>
            </a:r>
          </a:p>
          <a:p>
            <a:pPr>
              <a:lnSpc>
                <a:spcPct val="70000"/>
              </a:lnSpc>
            </a:pPr>
            <a:endParaRPr lang="de-CH" sz="1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792902-A338-4193-B3D6-5D9FBBFC8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4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Rendimenti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5D4833-2BA5-4EB0-A218-1C2A06B2A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1" y="2266164"/>
            <a:ext cx="4603848" cy="3471670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BB2F0FAD-F421-4D0B-9069-15DE12A10D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257200"/>
            <a:ext cx="4601259" cy="3471671"/>
          </a:xfr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4A79EF-CCFF-4FA2-B3A4-68D8ECC76FD3}"/>
              </a:ext>
            </a:extLst>
          </p:cNvPr>
          <p:cNvSpPr txBox="1">
            <a:spLocks/>
          </p:cNvSpPr>
          <p:nvPr/>
        </p:nvSpPr>
        <p:spPr>
          <a:xfrm>
            <a:off x="792000" y="1574928"/>
            <a:ext cx="10560213" cy="48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Rese </a:t>
            </a:r>
            <a:r>
              <a:rPr lang="en-GB" sz="1800" b="1" dirty="0" err="1"/>
              <a:t>medie</a:t>
            </a:r>
            <a:r>
              <a:rPr lang="en-GB" sz="1800" b="1" dirty="0"/>
              <a:t> di </a:t>
            </a:r>
            <a:r>
              <a:rPr lang="en-GB" sz="1800" b="1" dirty="0" err="1"/>
              <a:t>patate</a:t>
            </a:r>
            <a:r>
              <a:rPr lang="en-GB" sz="1800" b="1" dirty="0"/>
              <a:t> e </a:t>
            </a:r>
            <a:r>
              <a:rPr lang="en-GB" sz="1800" b="1" dirty="0" err="1"/>
              <a:t>mais</a:t>
            </a:r>
            <a:r>
              <a:rPr lang="en-GB" sz="1800" b="1" dirty="0"/>
              <a:t> da </a:t>
            </a:r>
            <a:r>
              <a:rPr lang="en-GB" sz="1800" b="1" dirty="0" err="1"/>
              <a:t>insilato</a:t>
            </a:r>
            <a:r>
              <a:rPr lang="en-GB" sz="1800" b="1" dirty="0"/>
              <a:t> per </a:t>
            </a:r>
            <a:r>
              <a:rPr lang="en-GB" sz="1800" b="1" dirty="0" err="1"/>
              <a:t>periodo</a:t>
            </a:r>
            <a:r>
              <a:rPr lang="en-GB" sz="1800" b="1" dirty="0"/>
              <a:t> di </a:t>
            </a:r>
            <a:r>
              <a:rPr lang="en-GB" sz="1800" b="1" dirty="0" err="1"/>
              <a:t>rotazione</a:t>
            </a:r>
            <a:r>
              <a:rPr lang="en-GB" sz="1800" b="1" dirty="0"/>
              <a:t> </a:t>
            </a:r>
            <a:r>
              <a:rPr lang="en-GB" sz="1800" b="1" dirty="0" err="1"/>
              <a:t>delle</a:t>
            </a:r>
            <a:r>
              <a:rPr lang="en-GB" sz="1800" b="1" dirty="0"/>
              <a:t> </a:t>
            </a:r>
            <a:r>
              <a:rPr lang="en-GB" sz="1800" b="1" dirty="0" err="1"/>
              <a:t>colture</a:t>
            </a:r>
            <a:r>
              <a:rPr lang="en-GB" sz="1800" b="1" dirty="0"/>
              <a:t> (PRC)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926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Rendimenti</a:t>
            </a:r>
            <a:endParaRPr lang="de-CH" dirty="0"/>
          </a:p>
          <a:p>
            <a:endParaRPr lang="de-CH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F15E67E-47CC-4A28-9790-869BA3657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563" y="2257200"/>
            <a:ext cx="5160872" cy="3471670"/>
          </a:xfr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11C313-ED14-4E89-BE92-CE71E2042EAD}"/>
              </a:ext>
            </a:extLst>
          </p:cNvPr>
          <p:cNvSpPr txBox="1">
            <a:spLocks/>
          </p:cNvSpPr>
          <p:nvPr/>
        </p:nvSpPr>
        <p:spPr>
          <a:xfrm>
            <a:off x="766764" y="1627200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b="1" dirty="0"/>
              <a:t>Rese </a:t>
            </a:r>
            <a:r>
              <a:rPr lang="en-US" sz="1800" b="1" dirty="0" err="1"/>
              <a:t>medie</a:t>
            </a:r>
            <a:r>
              <a:rPr lang="en-US" sz="1800" b="1" dirty="0"/>
              <a:t> di </a:t>
            </a:r>
            <a:r>
              <a:rPr lang="en-US" sz="1800" b="1" dirty="0" err="1"/>
              <a:t>soia</a:t>
            </a:r>
            <a:r>
              <a:rPr lang="en-US" sz="1800" b="1" dirty="0"/>
              <a:t> per </a:t>
            </a:r>
            <a:r>
              <a:rPr lang="en-US" sz="1800" b="1" dirty="0" err="1"/>
              <a:t>periodo</a:t>
            </a:r>
            <a:r>
              <a:rPr lang="en-US" sz="1800" b="1" dirty="0"/>
              <a:t> di </a:t>
            </a:r>
            <a:r>
              <a:rPr lang="en-US" sz="1800" b="1" dirty="0" err="1"/>
              <a:t>rotazione</a:t>
            </a:r>
            <a:r>
              <a:rPr lang="en-US" sz="1800" b="1" dirty="0"/>
              <a:t> </a:t>
            </a:r>
            <a:r>
              <a:rPr lang="en-US" sz="1800" b="1" dirty="0" err="1"/>
              <a:t>delle</a:t>
            </a:r>
            <a:r>
              <a:rPr lang="en-US" sz="1800" b="1" dirty="0"/>
              <a:t> </a:t>
            </a:r>
            <a:r>
              <a:rPr lang="en-US" sz="1800" b="1" dirty="0" err="1"/>
              <a:t>colture</a:t>
            </a:r>
            <a:r>
              <a:rPr lang="en-US" sz="1800" b="1" dirty="0"/>
              <a:t> (PRC)</a:t>
            </a:r>
          </a:p>
          <a:p>
            <a:pPr>
              <a:lnSpc>
                <a:spcPct val="70000"/>
              </a:lnSpc>
            </a:pPr>
            <a:endParaRPr lang="en-US" sz="1800" b="1" dirty="0"/>
          </a:p>
          <a:p>
            <a:pPr>
              <a:lnSpc>
                <a:spcPct val="70000"/>
              </a:lnSpc>
            </a:pP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380294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E" dirty="0" err="1"/>
              <a:t>Resa</a:t>
            </a:r>
            <a:r>
              <a:rPr lang="en-AE" dirty="0"/>
              <a:t> del </a:t>
            </a:r>
            <a:r>
              <a:rPr lang="en-AE" dirty="0" err="1"/>
              <a:t>grano</a:t>
            </a:r>
            <a:r>
              <a:rPr lang="en-AE" dirty="0"/>
              <a:t> </a:t>
            </a:r>
            <a:r>
              <a:rPr lang="de-CH" dirty="0" err="1"/>
              <a:t>invernale</a:t>
            </a:r>
            <a:r>
              <a:rPr lang="de-CH" dirty="0"/>
              <a:t> e </a:t>
            </a:r>
            <a:r>
              <a:rPr lang="en-GB" dirty="0" err="1"/>
              <a:t>contenuto</a:t>
            </a:r>
            <a:r>
              <a:rPr lang="en-GB" dirty="0"/>
              <a:t> di </a:t>
            </a:r>
            <a:r>
              <a:rPr lang="en-GB" dirty="0" err="1"/>
              <a:t>proteina</a:t>
            </a:r>
            <a:r>
              <a:rPr lang="en-GB" dirty="0"/>
              <a:t> </a:t>
            </a:r>
            <a:r>
              <a:rPr lang="de-CH" dirty="0" err="1"/>
              <a:t>grezza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5593175"/>
            <a:ext cx="964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proteico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basso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frumento</a:t>
            </a:r>
            <a:r>
              <a:rPr lang="en-GB" dirty="0"/>
              <a:t> </a:t>
            </a:r>
            <a:r>
              <a:rPr lang="en-GB" dirty="0" err="1"/>
              <a:t>invernale</a:t>
            </a:r>
            <a:r>
              <a:rPr lang="en-GB" dirty="0"/>
              <a:t> </a:t>
            </a:r>
            <a:r>
              <a:rPr lang="en-GB" dirty="0" err="1"/>
              <a:t>biologico</a:t>
            </a:r>
            <a:r>
              <a:rPr lang="en-GB" dirty="0"/>
              <a:t>, </a:t>
            </a:r>
            <a:r>
              <a:rPr lang="en-GB" dirty="0" err="1"/>
              <a:t>soprattutto</a:t>
            </a:r>
            <a:r>
              <a:rPr lang="en-GB" dirty="0"/>
              <a:t> </a:t>
            </a:r>
            <a:r>
              <a:rPr lang="en-GB" dirty="0" err="1"/>
              <a:t>dopo</a:t>
            </a:r>
            <a:r>
              <a:rPr lang="en-GB" dirty="0"/>
              <a:t> </a:t>
            </a:r>
            <a:r>
              <a:rPr lang="en-GB" dirty="0" err="1"/>
              <a:t>mais</a:t>
            </a:r>
            <a:endParaRPr lang="en-GB" dirty="0"/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707E75-B2BC-4F10-A884-125EA1702C7B}"/>
              </a:ext>
            </a:extLst>
          </p:cNvPr>
          <p:cNvSpPr txBox="1"/>
          <p:nvPr/>
        </p:nvSpPr>
        <p:spPr>
          <a:xfrm>
            <a:off x="3783778" y="5166897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Mayer et al. (2015): European Journal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985426-DD84-4F3A-A477-96608FFDF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283" y="1681200"/>
            <a:ext cx="8350986" cy="35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Bilanci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nutrienti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6A6907-0E89-4C0B-AD57-DF1BFFB32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93" y="1763802"/>
            <a:ext cx="8329250" cy="381966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13DB1C-A8AA-4115-AD19-177770DF4D6E}"/>
              </a:ext>
            </a:extLst>
          </p:cNvPr>
          <p:cNvSpPr txBox="1"/>
          <p:nvPr/>
        </p:nvSpPr>
        <p:spPr>
          <a:xfrm>
            <a:off x="7140110" y="5739665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</a:t>
            </a:r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842C92-3BCA-411A-BA00-09CA3524E246}"/>
              </a:ext>
            </a:extLst>
          </p:cNvPr>
          <p:cNvSpPr txBox="1"/>
          <p:nvPr/>
        </p:nvSpPr>
        <p:spPr>
          <a:xfrm>
            <a:off x="781125" y="1627200"/>
            <a:ext cx="2233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600" dirty="0" err="1"/>
              <a:t>Rimozione</a:t>
            </a:r>
            <a:r>
              <a:rPr lang="en-AU" sz="1600" dirty="0"/>
              <a:t> </a:t>
            </a:r>
            <a:r>
              <a:rPr lang="en-AU" sz="1600" dirty="0" err="1"/>
              <a:t>attraverso</a:t>
            </a:r>
            <a:r>
              <a:rPr lang="en-AU" sz="1600" dirty="0"/>
              <a:t> </a:t>
            </a:r>
            <a:r>
              <a:rPr lang="en-AU" sz="1600" dirty="0" err="1"/>
              <a:t>il</a:t>
            </a:r>
            <a:r>
              <a:rPr lang="en-AU" sz="1600" dirty="0"/>
              <a:t> </a:t>
            </a:r>
            <a:r>
              <a:rPr lang="en-AU" sz="1600" dirty="0" err="1"/>
              <a:t>raccolto</a:t>
            </a:r>
            <a:r>
              <a:rPr lang="en-AU" sz="1600" dirty="0"/>
              <a:t>, </a:t>
            </a:r>
            <a:r>
              <a:rPr lang="en-AU" sz="1600" dirty="0" err="1"/>
              <a:t>apporto</a:t>
            </a:r>
            <a:r>
              <a:rPr lang="en-AU" sz="1600" dirty="0"/>
              <a:t> </a:t>
            </a:r>
            <a:r>
              <a:rPr lang="en-AU" sz="1600" dirty="0" err="1"/>
              <a:t>attraverso</a:t>
            </a:r>
            <a:r>
              <a:rPr lang="en-AU" sz="1600" dirty="0"/>
              <a:t> la </a:t>
            </a:r>
            <a:r>
              <a:rPr lang="en-AU" sz="1600" dirty="0" err="1"/>
              <a:t>fertilizzazione</a:t>
            </a:r>
            <a:r>
              <a:rPr lang="en-AU" sz="1600" dirty="0"/>
              <a:t>, la </a:t>
            </a:r>
            <a:r>
              <a:rPr lang="en-AU" sz="1600" dirty="0" err="1"/>
              <a:t>fissazione</a:t>
            </a:r>
            <a:r>
              <a:rPr lang="en-AU" sz="1600" dirty="0"/>
              <a:t> </a:t>
            </a:r>
            <a:r>
              <a:rPr lang="en-AU" sz="1600" dirty="0" err="1"/>
              <a:t>simbiotica</a:t>
            </a:r>
            <a:r>
              <a:rPr lang="en-AU" sz="1600" dirty="0"/>
              <a:t> </a:t>
            </a:r>
            <a:r>
              <a:rPr lang="en-AU" sz="1600" dirty="0" err="1"/>
              <a:t>dell'azoto</a:t>
            </a:r>
            <a:r>
              <a:rPr lang="en-AU" sz="1600" dirty="0"/>
              <a:t> e la </a:t>
            </a:r>
            <a:r>
              <a:rPr lang="en-AU" sz="1600" dirty="0" err="1"/>
              <a:t>deposizione</a:t>
            </a:r>
            <a:r>
              <a:rPr lang="en-AU" sz="1600" dirty="0"/>
              <a:t>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Bilancio</a:t>
            </a:r>
            <a:r>
              <a:rPr lang="en-GB" sz="1600" dirty="0"/>
              <a:t> </a:t>
            </a:r>
            <a:r>
              <a:rPr lang="en-GB" sz="1600" dirty="0" err="1"/>
              <a:t>positivo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di N in </a:t>
            </a:r>
            <a:r>
              <a:rPr lang="en-GB" sz="1600" dirty="0" err="1"/>
              <a:t>tutti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 err="1"/>
              <a:t>sistemi</a:t>
            </a:r>
            <a:r>
              <a:rPr lang="en-GB" sz="1600" dirty="0"/>
              <a:t> </a:t>
            </a:r>
            <a:r>
              <a:rPr lang="en-GB" sz="1600" dirty="0" err="1"/>
              <a:t>concimati</a:t>
            </a:r>
            <a:r>
              <a:rPr lang="en-GB" sz="1600" dirty="0"/>
              <a:t> </a:t>
            </a:r>
            <a:r>
              <a:rPr lang="en-GB" sz="1600" dirty="0" err="1"/>
              <a:t>organicamente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con 1,4 UBA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Bilancio</a:t>
            </a:r>
            <a:r>
              <a:rPr lang="en-GB" sz="1600" dirty="0"/>
              <a:t> </a:t>
            </a:r>
            <a:r>
              <a:rPr lang="en-GB" sz="1600" dirty="0" err="1"/>
              <a:t>negativo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di P e K in quasi </a:t>
            </a:r>
            <a:r>
              <a:rPr lang="en-GB" sz="1600" dirty="0" err="1"/>
              <a:t>tutti</a:t>
            </a:r>
            <a:br>
              <a:rPr lang="en-GB" sz="1600" dirty="0"/>
            </a:b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sistemi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145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224000"/>
          </a:xfrm>
        </p:spPr>
        <p:txBody>
          <a:bodyPr/>
          <a:lstStyle/>
          <a:p>
            <a:r>
              <a:rPr lang="en-GB" dirty="0"/>
              <a:t>Storia e </a:t>
            </a:r>
            <a:r>
              <a:rPr lang="en-GB" dirty="0" err="1"/>
              <a:t>contesto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589201"/>
            <a:ext cx="4888727" cy="4252800"/>
          </a:xfrm>
        </p:spPr>
        <p:txBody>
          <a:bodyPr wrap="square"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Dal</a:t>
            </a:r>
            <a:r>
              <a:rPr lang="de-CH" sz="2400" dirty="0"/>
              <a:t> 1978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it-IT" sz="2400" b="1" dirty="0"/>
              <a:t>Approccio: </a:t>
            </a:r>
            <a:r>
              <a:rPr lang="it-IT" sz="2400" dirty="0"/>
              <a:t>confronto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sistemi</a:t>
            </a:r>
            <a:r>
              <a:rPr lang="en-GB" sz="2400" dirty="0"/>
              <a:t> di </a:t>
            </a:r>
            <a:r>
              <a:rPr lang="en-GB" sz="2400" dirty="0" err="1"/>
              <a:t>coltivazione</a:t>
            </a:r>
            <a:r>
              <a:rPr lang="en-GB" sz="2400" dirty="0"/>
              <a:t>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Accompagnato da </a:t>
            </a:r>
            <a:r>
              <a:rPr lang="en-GB" sz="2400" dirty="0" err="1"/>
              <a:t>comitato</a:t>
            </a:r>
            <a:r>
              <a:rPr lang="en-GB" sz="2400" dirty="0"/>
              <a:t> di </a:t>
            </a:r>
            <a:r>
              <a:rPr lang="en-GB" sz="2400" dirty="0" err="1"/>
              <a:t>esperti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settore</a:t>
            </a:r>
            <a:r>
              <a:rPr lang="en-GB" sz="2400" dirty="0"/>
              <a:t> </a:t>
            </a:r>
            <a:r>
              <a:rPr lang="en-GB" sz="2400" dirty="0" err="1"/>
              <a:t>agricolo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b="1" dirty="0" err="1"/>
              <a:t>Obiettivo</a:t>
            </a:r>
            <a:r>
              <a:rPr lang="en-GB" sz="2400" b="1" dirty="0"/>
              <a:t> </a:t>
            </a:r>
            <a:r>
              <a:rPr lang="de-CH" sz="2400" b="1" dirty="0" err="1"/>
              <a:t>iniziale</a:t>
            </a:r>
            <a:r>
              <a:rPr lang="de-CH" sz="2400" b="1" dirty="0"/>
              <a:t>: </a:t>
            </a:r>
            <a:r>
              <a:rPr lang="en-GB" sz="2400" dirty="0" err="1"/>
              <a:t>verificare</a:t>
            </a:r>
            <a:r>
              <a:rPr lang="en-GB" sz="2400" dirty="0"/>
              <a:t> la </a:t>
            </a:r>
            <a:r>
              <a:rPr lang="en-GB" sz="2400" dirty="0" err="1"/>
              <a:t>fattibilità</a:t>
            </a:r>
            <a:r>
              <a:rPr lang="en-GB" sz="2400" dirty="0"/>
              <a:t> </a:t>
            </a:r>
            <a:r>
              <a:rPr lang="en-GB" sz="2400" dirty="0" err="1"/>
              <a:t>dell'agricoltura</a:t>
            </a:r>
            <a:r>
              <a:rPr lang="en-GB" sz="2400" dirty="0"/>
              <a:t> </a:t>
            </a:r>
            <a:r>
              <a:rPr lang="en-GB" sz="2400" dirty="0" err="1"/>
              <a:t>biologica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 err="1"/>
              <a:t>Oggi</a:t>
            </a:r>
            <a:r>
              <a:rPr lang="de-CH" sz="2400" b="1" dirty="0"/>
              <a:t>: </a:t>
            </a:r>
            <a:r>
              <a:rPr lang="en-GB" sz="2400" dirty="0" err="1"/>
              <a:t>piattaforma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per </a:t>
            </a:r>
            <a:br>
              <a:rPr lang="en-GB" sz="2400" dirty="0"/>
            </a:b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funzionamento</a:t>
            </a:r>
            <a:r>
              <a:rPr lang="en-GB" sz="2400" dirty="0"/>
              <a:t> di </a:t>
            </a:r>
            <a:r>
              <a:rPr lang="en-GB" sz="2400" dirty="0" err="1"/>
              <a:t>sistemi</a:t>
            </a:r>
            <a:r>
              <a:rPr lang="en-GB" sz="2400" dirty="0"/>
              <a:t> </a:t>
            </a:r>
            <a:r>
              <a:rPr lang="en-GB" sz="2400" dirty="0" err="1"/>
              <a:t>agricoli</a:t>
            </a:r>
            <a:r>
              <a:rPr lang="en-GB" sz="2400" dirty="0"/>
              <a:t> </a:t>
            </a:r>
            <a:endParaRPr lang="de-CH" sz="2400" dirty="0"/>
          </a:p>
          <a:p>
            <a:endParaRPr lang="it-IT" sz="24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EB74ED2-6F24-409A-9EBE-07D4BF5A35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" b="-41415"/>
          <a:stretch/>
        </p:blipFill>
        <p:spPr>
          <a:xfrm>
            <a:off x="6096000" y="-1"/>
            <a:ext cx="6120000" cy="5019583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257FDE-C070-4E92-BF2A-71C735C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61020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Bilanci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nutrienti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F3E3AC-F00D-4732-B62A-282CA338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14" y="1627200"/>
            <a:ext cx="10588341" cy="3343549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7199BB-A401-403C-AC2C-2D76BAB2E29B}"/>
              </a:ext>
            </a:extLst>
          </p:cNvPr>
          <p:cNvSpPr txBox="1"/>
          <p:nvPr/>
        </p:nvSpPr>
        <p:spPr>
          <a:xfrm>
            <a:off x="766763" y="5236395"/>
            <a:ext cx="80080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Elevata</a:t>
            </a:r>
            <a:r>
              <a:rPr lang="en-GB" sz="2000" dirty="0"/>
              <a:t> </a:t>
            </a:r>
            <a:r>
              <a:rPr lang="en-GB" sz="2000" dirty="0" err="1"/>
              <a:t>efficienza</a:t>
            </a:r>
            <a:r>
              <a:rPr lang="en-GB" sz="2000" dirty="0"/>
              <a:t> di </a:t>
            </a:r>
            <a:r>
              <a:rPr lang="en-GB" sz="2000" dirty="0" err="1"/>
              <a:t>utilizzo</a:t>
            </a:r>
            <a:r>
              <a:rPr lang="en-GB" sz="2000" dirty="0"/>
              <a:t> </a:t>
            </a:r>
            <a:r>
              <a:rPr lang="en-GB" sz="2000" dirty="0" err="1"/>
              <a:t>dell'azoto</a:t>
            </a:r>
            <a:r>
              <a:rPr lang="en-GB" sz="2000" dirty="0"/>
              <a:t> in </a:t>
            </a:r>
            <a:r>
              <a:rPr lang="en-GB" sz="2000" dirty="0" err="1"/>
              <a:t>tutti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sistemi</a:t>
            </a:r>
            <a:r>
              <a:rPr lang="en-GB" sz="2000" dirty="0"/>
              <a:t>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Rischio</a:t>
            </a:r>
            <a:r>
              <a:rPr lang="en-GB" sz="2000" dirty="0"/>
              <a:t> di </a:t>
            </a:r>
            <a:r>
              <a:rPr lang="en-GB" sz="2000" dirty="0" err="1"/>
              <a:t>impoverimento</a:t>
            </a:r>
            <a:r>
              <a:rPr lang="en-GB" sz="2000" dirty="0"/>
              <a:t> di P in </a:t>
            </a:r>
            <a:r>
              <a:rPr lang="en-GB" sz="2000" dirty="0" err="1"/>
              <a:t>tutti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sistemi</a:t>
            </a:r>
            <a:endParaRPr lang="en-GB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8E8E62-D4CB-4F5F-98D5-0379F9D115A8}"/>
              </a:ext>
            </a:extLst>
          </p:cNvPr>
          <p:cNvSpPr txBox="1"/>
          <p:nvPr/>
        </p:nvSpPr>
        <p:spPr>
          <a:xfrm>
            <a:off x="7031146" y="4942264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10560213" cy="1008000"/>
          </a:xfrm>
        </p:spPr>
        <p:txBody>
          <a:bodyPr/>
          <a:lstStyle/>
          <a:p>
            <a:r>
              <a:rPr lang="en-GB" dirty="0" err="1"/>
              <a:t>Scorte</a:t>
            </a:r>
            <a:r>
              <a:rPr lang="en-GB" dirty="0"/>
              <a:t> di </a:t>
            </a:r>
            <a:r>
              <a:rPr lang="en-GB" dirty="0" err="1"/>
              <a:t>azoto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suolo</a:t>
            </a:r>
            <a:r>
              <a:rPr lang="en-GB" dirty="0"/>
              <a:t> e </a:t>
            </a:r>
            <a:r>
              <a:rPr lang="en-GB" dirty="0" err="1"/>
              <a:t>bilancio</a:t>
            </a:r>
            <a:r>
              <a:rPr lang="en-GB" dirty="0"/>
              <a:t> </a:t>
            </a:r>
            <a:r>
              <a:rPr lang="en-GB" dirty="0" err="1"/>
              <a:t>dell'azoto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979" y="4967023"/>
            <a:ext cx="8451633" cy="1077218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Il </a:t>
            </a:r>
            <a:r>
              <a:rPr lang="en-GB" sz="1600" dirty="0" err="1"/>
              <a:t>bilancio</a:t>
            </a:r>
            <a:r>
              <a:rPr lang="en-GB" sz="1600" dirty="0"/>
              <a:t> di N </a:t>
            </a:r>
            <a:r>
              <a:rPr lang="en-GB" sz="1600" dirty="0" err="1"/>
              <a:t>nei</a:t>
            </a:r>
            <a:r>
              <a:rPr lang="en-GB" sz="1600" dirty="0"/>
              <a:t> PRC 2-6 </a:t>
            </a:r>
            <a:r>
              <a:rPr lang="en-GB" sz="1600" dirty="0" err="1"/>
              <a:t>comprende</a:t>
            </a:r>
            <a:r>
              <a:rPr lang="en-GB" sz="1600" dirty="0"/>
              <a:t> </a:t>
            </a:r>
            <a:r>
              <a:rPr lang="en-GB" sz="1600" dirty="0" err="1"/>
              <a:t>gli</a:t>
            </a:r>
            <a:r>
              <a:rPr lang="en-GB" sz="1600" dirty="0"/>
              <a:t> </a:t>
            </a:r>
            <a:r>
              <a:rPr lang="en-GB" sz="1600" dirty="0" err="1"/>
              <a:t>apporti</a:t>
            </a:r>
            <a:r>
              <a:rPr lang="en-GB" sz="1600" dirty="0"/>
              <a:t> </a:t>
            </a:r>
            <a:r>
              <a:rPr lang="en-GB" sz="1600" dirty="0" err="1"/>
              <a:t>attraverso</a:t>
            </a:r>
            <a:r>
              <a:rPr lang="en-GB" sz="1600" dirty="0"/>
              <a:t> la </a:t>
            </a:r>
            <a:r>
              <a:rPr lang="en-GB" sz="1600" dirty="0" err="1"/>
              <a:t>fertilizzazione</a:t>
            </a:r>
            <a:r>
              <a:rPr lang="en-GB" sz="1600" dirty="0"/>
              <a:t>, </a:t>
            </a:r>
            <a:br>
              <a:rPr lang="en-GB" sz="1600" dirty="0"/>
            </a:br>
            <a:r>
              <a:rPr lang="en-GB" sz="1600" dirty="0"/>
              <a:t>la </a:t>
            </a:r>
            <a:r>
              <a:rPr lang="en-GB" sz="1600" dirty="0" err="1"/>
              <a:t>deposizione</a:t>
            </a:r>
            <a:r>
              <a:rPr lang="en-GB" sz="1600" dirty="0"/>
              <a:t>, le </a:t>
            </a:r>
            <a:r>
              <a:rPr lang="en-GB" sz="1600" dirty="0" err="1"/>
              <a:t>sementi</a:t>
            </a:r>
            <a:r>
              <a:rPr lang="en-GB" sz="1600" dirty="0"/>
              <a:t> e la </a:t>
            </a:r>
            <a:r>
              <a:rPr lang="en-GB" sz="1600" dirty="0" err="1"/>
              <a:t>fissazione</a:t>
            </a:r>
            <a:r>
              <a:rPr lang="en-GB" sz="1600" dirty="0"/>
              <a:t> </a:t>
            </a:r>
            <a:r>
              <a:rPr lang="en-GB" sz="1600" dirty="0" err="1"/>
              <a:t>dell'azoto</a:t>
            </a:r>
            <a:r>
              <a:rPr lang="en-GB" sz="1600" dirty="0"/>
              <a:t> e </a:t>
            </a:r>
            <a:r>
              <a:rPr lang="en-GB" sz="1600" dirty="0" err="1"/>
              <a:t>gli</a:t>
            </a:r>
            <a:r>
              <a:rPr lang="en-GB" sz="1600" dirty="0"/>
              <a:t> </a:t>
            </a:r>
            <a:r>
              <a:rPr lang="en-GB" sz="1600" dirty="0" err="1"/>
              <a:t>asporti</a:t>
            </a:r>
            <a:r>
              <a:rPr lang="en-GB" sz="1600" dirty="0"/>
              <a:t> </a:t>
            </a:r>
            <a:r>
              <a:rPr lang="en-GB" sz="1600" dirty="0" err="1"/>
              <a:t>attraverso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raccolto</a:t>
            </a:r>
            <a:r>
              <a:rPr lang="en-GB" sz="1600" dirty="0"/>
              <a:t>.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CONFYM </a:t>
            </a:r>
            <a:r>
              <a:rPr lang="en-GB" sz="1600" dirty="0" err="1"/>
              <a:t>necessita</a:t>
            </a:r>
            <a:r>
              <a:rPr lang="en-GB" sz="1600" dirty="0"/>
              <a:t> di 50 kg ha</a:t>
            </a:r>
            <a:r>
              <a:rPr lang="en-GB" sz="1600" baseline="30000" dirty="0"/>
              <a:t>-1</a:t>
            </a:r>
            <a:r>
              <a:rPr lang="en-GB" sz="1600" dirty="0"/>
              <a:t> yr</a:t>
            </a:r>
            <a:r>
              <a:rPr lang="en-GB" sz="1600" baseline="30000" dirty="0"/>
              <a:t>-1</a:t>
            </a:r>
            <a:r>
              <a:rPr lang="en-GB" sz="1600" dirty="0"/>
              <a:t> </a:t>
            </a:r>
            <a:r>
              <a:rPr lang="en-GB" sz="1600" dirty="0" err="1"/>
              <a:t>azoto</a:t>
            </a:r>
            <a:r>
              <a:rPr lang="en-GB" sz="1600" dirty="0"/>
              <a:t> in </a:t>
            </a:r>
            <a:r>
              <a:rPr lang="en-GB" sz="1600" dirty="0" err="1"/>
              <a:t>eccesso</a:t>
            </a:r>
            <a:r>
              <a:rPr lang="en-GB" sz="1600" dirty="0"/>
              <a:t> per </a:t>
            </a:r>
            <a:r>
              <a:rPr lang="en-GB" sz="1600" dirty="0" err="1"/>
              <a:t>mantenere</a:t>
            </a:r>
            <a:r>
              <a:rPr lang="en-GB" sz="1600" dirty="0"/>
              <a:t> le </a:t>
            </a:r>
            <a:r>
              <a:rPr lang="en-GB" sz="1600" dirty="0" err="1"/>
              <a:t>scorte</a:t>
            </a:r>
            <a:r>
              <a:rPr lang="en-GB" sz="1600" dirty="0"/>
              <a:t> di N del </a:t>
            </a:r>
            <a:r>
              <a:rPr lang="en-GB" sz="1600" dirty="0" err="1"/>
              <a:t>suolo</a:t>
            </a:r>
            <a:endParaRPr lang="en-GB" sz="16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CONMIN </a:t>
            </a:r>
            <a:r>
              <a:rPr lang="en-GB" sz="1600" dirty="0" err="1"/>
              <a:t>perde</a:t>
            </a:r>
            <a:r>
              <a:rPr lang="en-GB" sz="1600" dirty="0"/>
              <a:t> N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r>
              <a:rPr lang="en-GB" sz="1600" dirty="0"/>
              <a:t> </a:t>
            </a:r>
            <a:r>
              <a:rPr lang="en-GB" sz="1600" dirty="0" err="1"/>
              <a:t>nonostante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bilancio</a:t>
            </a:r>
            <a:r>
              <a:rPr lang="en-GB" sz="1600" dirty="0"/>
              <a:t> </a:t>
            </a:r>
            <a:r>
              <a:rPr lang="en-GB" sz="1600" dirty="0" err="1"/>
              <a:t>positivo</a:t>
            </a:r>
            <a:r>
              <a:rPr lang="en-GB" sz="1600" dirty="0"/>
              <a:t> di N</a:t>
            </a:r>
            <a:r>
              <a:rPr lang="de-CH" sz="1600" dirty="0"/>
              <a:t>, BIODYN </a:t>
            </a:r>
            <a:r>
              <a:rPr lang="en-GB" sz="1600" dirty="0" err="1"/>
              <a:t>guadagna</a:t>
            </a:r>
            <a:r>
              <a:rPr lang="en-GB" sz="1600" dirty="0"/>
              <a:t> </a:t>
            </a:r>
            <a:r>
              <a:rPr lang="de-CH" sz="1600" dirty="0"/>
              <a:t>N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r>
              <a:rPr lang="en-GB" sz="1600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8847F742-5889-49F6-8D26-EE5D265B3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93" y="1625198"/>
            <a:ext cx="4603852" cy="2910647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12C727-0243-4A11-8AB0-9A6BAA697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672" y="1643443"/>
            <a:ext cx="5585762" cy="32721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9A45B2-D0AB-47EF-9268-C64840D7F443}"/>
              </a:ext>
            </a:extLst>
          </p:cNvPr>
          <p:cNvSpPr txBox="1"/>
          <p:nvPr/>
        </p:nvSpPr>
        <p:spPr>
          <a:xfrm>
            <a:off x="7346272" y="4997394"/>
            <a:ext cx="4270458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 err="1"/>
              <a:t>Fosforo</a:t>
            </a:r>
            <a:r>
              <a:rPr lang="en-GB" dirty="0"/>
              <a:t> del </a:t>
            </a:r>
            <a:r>
              <a:rPr lang="en-GB" dirty="0" err="1"/>
              <a:t>suolo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AA58BD-C4EF-4E9D-8E9E-DF6774A49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00" y="1440000"/>
            <a:ext cx="4603852" cy="3425038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5220000"/>
            <a:ext cx="928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Scorte</a:t>
            </a:r>
            <a:r>
              <a:rPr lang="en-GB" sz="1600" dirty="0"/>
              <a:t> di P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r>
              <a:rPr lang="en-GB" sz="1600" dirty="0"/>
              <a:t> (n=4) e </a:t>
            </a:r>
            <a:r>
              <a:rPr lang="en-GB" sz="1600" dirty="0" err="1"/>
              <a:t>concentrazioni</a:t>
            </a:r>
            <a:r>
              <a:rPr lang="en-GB" sz="1600" dirty="0"/>
              <a:t> di P </a:t>
            </a:r>
            <a:r>
              <a:rPr lang="en-GB" sz="1600" dirty="0" err="1"/>
              <a:t>disponibile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r>
              <a:rPr lang="en-GB" sz="1600" dirty="0"/>
              <a:t> (n=32) </a:t>
            </a:r>
            <a:r>
              <a:rPr lang="en-GB" sz="1600" dirty="0" err="1"/>
              <a:t>nei</a:t>
            </a:r>
            <a:r>
              <a:rPr lang="en-GB" sz="1600" dirty="0"/>
              <a:t> PRC 1-6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CONMIN non è </a:t>
            </a:r>
            <a:r>
              <a:rPr lang="en-GB" sz="1600" dirty="0" err="1"/>
              <a:t>stato</a:t>
            </a:r>
            <a:r>
              <a:rPr lang="en-GB" sz="1600" dirty="0"/>
              <a:t> </a:t>
            </a:r>
            <a:r>
              <a:rPr lang="en-GB" sz="1600" dirty="0" err="1"/>
              <a:t>fertilizzato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PRC 1 e </a:t>
            </a:r>
            <a:r>
              <a:rPr lang="en-GB" sz="1600" dirty="0" err="1"/>
              <a:t>inizia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PRC 2 con una </a:t>
            </a:r>
            <a:r>
              <a:rPr lang="en-GB" sz="1600" dirty="0" err="1"/>
              <a:t>bassa</a:t>
            </a:r>
            <a:r>
              <a:rPr lang="en-GB" sz="1600" dirty="0"/>
              <a:t> </a:t>
            </a:r>
            <a:r>
              <a:rPr lang="en-GB" sz="1600" dirty="0" err="1"/>
              <a:t>disponibilità</a:t>
            </a:r>
            <a:r>
              <a:rPr lang="en-GB" sz="1600" dirty="0"/>
              <a:t> di P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Impoverimento</a:t>
            </a:r>
            <a:r>
              <a:rPr lang="en-GB" sz="1600" dirty="0"/>
              <a:t> di P in </a:t>
            </a:r>
            <a:r>
              <a:rPr lang="en-GB" sz="1600" dirty="0" err="1"/>
              <a:t>tutti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sistemi</a:t>
            </a:r>
            <a:r>
              <a:rPr lang="en-GB" sz="1600" dirty="0"/>
              <a:t> ma </a:t>
            </a:r>
            <a:r>
              <a:rPr lang="en-GB" sz="1600" dirty="0" err="1"/>
              <a:t>diminuzione</a:t>
            </a:r>
            <a:r>
              <a:rPr lang="en-GB" sz="1600" dirty="0"/>
              <a:t> </a:t>
            </a:r>
            <a:r>
              <a:rPr lang="en-GB" sz="1600" dirty="0" err="1"/>
              <a:t>minore</a:t>
            </a:r>
            <a:r>
              <a:rPr lang="en-GB" sz="1600" dirty="0"/>
              <a:t> in CONFYM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23A0BB-B599-4422-B4A7-2E1C35A9DF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296" y="1440000"/>
            <a:ext cx="4601259" cy="34716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A4090AD-7B3A-41EA-86FE-676A2989D128}"/>
              </a:ext>
            </a:extLst>
          </p:cNvPr>
          <p:cNvSpPr txBox="1"/>
          <p:nvPr/>
        </p:nvSpPr>
        <p:spPr>
          <a:xfrm>
            <a:off x="8708872" y="5772421"/>
            <a:ext cx="2302980" cy="24622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(2024): </a:t>
            </a:r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 Reports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en-GB" dirty="0" err="1"/>
              <a:t>Carbonio</a:t>
            </a:r>
            <a:r>
              <a:rPr lang="en-GB" dirty="0"/>
              <a:t> </a:t>
            </a:r>
            <a:r>
              <a:rPr lang="en-GB" dirty="0" err="1"/>
              <a:t>organico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suolo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F195B63-1AAD-4F49-8150-150E91A3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69" y="1233269"/>
            <a:ext cx="4906974" cy="3767023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800" y="5134905"/>
            <a:ext cx="760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Tutti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sistemi</a:t>
            </a:r>
            <a:r>
              <a:rPr lang="en-GB" sz="1600" dirty="0"/>
              <a:t> con 0,7 UBA, CONMIN e NOFERT </a:t>
            </a:r>
            <a:r>
              <a:rPr lang="en-GB" sz="1600" dirty="0" err="1"/>
              <a:t>perdono</a:t>
            </a:r>
            <a:r>
              <a:rPr lang="en-GB" sz="1600" dirty="0"/>
              <a:t> </a:t>
            </a:r>
            <a:r>
              <a:rPr lang="en-GB" sz="1600" dirty="0" err="1"/>
              <a:t>carbonio</a:t>
            </a:r>
            <a:r>
              <a:rPr lang="en-GB" sz="1600" dirty="0"/>
              <a:t> </a:t>
            </a:r>
            <a:r>
              <a:rPr lang="en-GB" sz="1600" dirty="0" err="1"/>
              <a:t>organico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endParaRPr lang="de-CH" sz="1600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Policolturecon</a:t>
            </a:r>
            <a:r>
              <a:rPr lang="en-GB" sz="1600" dirty="0"/>
              <a:t> 1,4 UBA </a:t>
            </a:r>
            <a:r>
              <a:rPr lang="en-GB" sz="1600" dirty="0" err="1"/>
              <a:t>possono</a:t>
            </a:r>
            <a:r>
              <a:rPr lang="en-GB" sz="1600" dirty="0"/>
              <a:t> </a:t>
            </a:r>
            <a:r>
              <a:rPr lang="en-GB" sz="1600" dirty="0" err="1"/>
              <a:t>mantenere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livelli</a:t>
            </a:r>
            <a:r>
              <a:rPr lang="en-GB" sz="1600" dirty="0"/>
              <a:t> di </a:t>
            </a:r>
            <a:r>
              <a:rPr lang="en-GB" sz="1600" dirty="0" err="1"/>
              <a:t>carbonio</a:t>
            </a:r>
            <a:r>
              <a:rPr lang="en-GB" sz="1600" dirty="0"/>
              <a:t> </a:t>
            </a:r>
            <a:r>
              <a:rPr lang="en-GB" sz="1600" dirty="0" err="1"/>
              <a:t>organico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endParaRPr lang="en-GB" sz="1600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L'aumento</a:t>
            </a:r>
            <a:r>
              <a:rPr lang="en-GB" sz="1600" dirty="0"/>
              <a:t> del </a:t>
            </a:r>
            <a:r>
              <a:rPr lang="en-GB" sz="1600" dirty="0" err="1"/>
              <a:t>contenuto</a:t>
            </a:r>
            <a:r>
              <a:rPr lang="en-GB" sz="1600" dirty="0"/>
              <a:t> di </a:t>
            </a:r>
            <a:r>
              <a:rPr lang="en-GB" sz="1600" dirty="0" err="1"/>
              <a:t>carbonio</a:t>
            </a:r>
            <a:r>
              <a:rPr lang="en-GB" sz="1600" dirty="0"/>
              <a:t> </a:t>
            </a:r>
            <a:r>
              <a:rPr lang="en-GB" sz="1600" dirty="0" err="1"/>
              <a:t>organico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suolo</a:t>
            </a:r>
            <a:r>
              <a:rPr lang="en-GB" sz="1600" dirty="0"/>
              <a:t> in BIODYN è </a:t>
            </a:r>
            <a:r>
              <a:rPr lang="en-GB" sz="1600" dirty="0" err="1"/>
              <a:t>presumibilmente</a:t>
            </a:r>
            <a:r>
              <a:rPr lang="en-GB" sz="1600" dirty="0"/>
              <a:t> </a:t>
            </a:r>
            <a:r>
              <a:rPr lang="en-GB" sz="1600" dirty="0" err="1"/>
              <a:t>dovuto</a:t>
            </a:r>
            <a:r>
              <a:rPr lang="en-GB" sz="1600" dirty="0"/>
              <a:t> </a:t>
            </a:r>
            <a:r>
              <a:rPr lang="en-GB" sz="1600" dirty="0" err="1"/>
              <a:t>all’apporto</a:t>
            </a:r>
            <a:r>
              <a:rPr lang="en-GB" sz="1600" dirty="0"/>
              <a:t> di </a:t>
            </a:r>
            <a:r>
              <a:rPr lang="en-GB" sz="1600" dirty="0" err="1"/>
              <a:t>letame</a:t>
            </a:r>
            <a:r>
              <a:rPr lang="en-GB" sz="1600" dirty="0"/>
              <a:t> </a:t>
            </a:r>
            <a:r>
              <a:rPr lang="en-GB" sz="1600" dirty="0" err="1"/>
              <a:t>compostato</a:t>
            </a:r>
            <a:r>
              <a:rPr lang="en-GB" sz="1600" dirty="0"/>
              <a:t>.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7BC93F-500D-4FEB-8E8A-0B2DDA25A0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1235289"/>
            <a:ext cx="4694529" cy="36012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4646A4-FB0D-481C-AF32-DCAF6E8B26AA}"/>
              </a:ext>
            </a:extLst>
          </p:cNvPr>
          <p:cNvSpPr txBox="1"/>
          <p:nvPr/>
        </p:nvSpPr>
        <p:spPr>
          <a:xfrm>
            <a:off x="8710615" y="5129248"/>
            <a:ext cx="2400362" cy="515267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b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Carbonio</a:t>
            </a:r>
            <a:r>
              <a:rPr lang="en-GB" dirty="0"/>
              <a:t> </a:t>
            </a:r>
            <a:r>
              <a:rPr lang="en-GB" dirty="0" err="1"/>
              <a:t>organico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suolo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ECC6B-E44F-41F0-84E2-DFAF844C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487" y="1627200"/>
            <a:ext cx="5751576" cy="424281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693015" y="1627200"/>
            <a:ext cx="2682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Le </a:t>
            </a:r>
            <a:r>
              <a:rPr lang="en-GB" dirty="0" err="1"/>
              <a:t>maggiori</a:t>
            </a:r>
            <a:r>
              <a:rPr lang="en-GB" dirty="0"/>
              <a:t> </a:t>
            </a:r>
            <a:r>
              <a:rPr lang="en-GB" dirty="0" err="1"/>
              <a:t>differenze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contenuto</a:t>
            </a:r>
            <a:r>
              <a:rPr lang="en-GB" dirty="0"/>
              <a:t> di </a:t>
            </a:r>
            <a:r>
              <a:rPr lang="en-GB" dirty="0" err="1"/>
              <a:t>carbonio</a:t>
            </a:r>
            <a:r>
              <a:rPr lang="en-GB" dirty="0"/>
              <a:t> </a:t>
            </a:r>
            <a:r>
              <a:rPr lang="en-GB" dirty="0" err="1"/>
              <a:t>organico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suolo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osservano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soprassuolo</a:t>
            </a:r>
            <a:endParaRPr lang="en-GB" dirty="0"/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26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19200"/>
            <a:ext cx="10764246" cy="1008000"/>
          </a:xfrm>
        </p:spPr>
        <p:txBody>
          <a:bodyPr anchor="t" anchorCtr="0"/>
          <a:lstStyle/>
          <a:p>
            <a:r>
              <a:rPr lang="en-GB" dirty="0" err="1"/>
              <a:t>Apporti</a:t>
            </a:r>
            <a:r>
              <a:rPr lang="en-GB" dirty="0"/>
              <a:t> di </a:t>
            </a:r>
            <a:r>
              <a:rPr lang="en-GB" dirty="0" err="1"/>
              <a:t>carbonio</a:t>
            </a:r>
            <a:r>
              <a:rPr lang="en-GB" dirty="0"/>
              <a:t> </a:t>
            </a:r>
            <a:r>
              <a:rPr lang="en-GB" dirty="0" err="1"/>
              <a:t>organico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suolo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</a:t>
            </a:r>
            <a:r>
              <a:rPr lang="en-GB" dirty="0" err="1"/>
              <a:t>rizodeposizione</a:t>
            </a:r>
            <a:r>
              <a:rPr lang="en-GB" dirty="0"/>
              <a:t> 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413396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biomassa</a:t>
            </a:r>
            <a:r>
              <a:rPr lang="en-GB" dirty="0"/>
              <a:t> in </a:t>
            </a:r>
            <a:r>
              <a:rPr lang="en-GB" dirty="0" err="1"/>
              <a:t>superficie</a:t>
            </a:r>
            <a:r>
              <a:rPr lang="en-GB" dirty="0"/>
              <a:t> non </a:t>
            </a:r>
            <a:r>
              <a:rPr lang="en-GB" dirty="0" err="1"/>
              <a:t>corrisponde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apporti</a:t>
            </a:r>
            <a:r>
              <a:rPr lang="en-GB" dirty="0"/>
              <a:t> di </a:t>
            </a:r>
            <a:r>
              <a:rPr lang="en-GB" dirty="0" err="1"/>
              <a:t>carbonio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suolo</a:t>
            </a:r>
            <a:r>
              <a:rPr lang="en-GB" dirty="0"/>
              <a:t>.</a:t>
            </a:r>
            <a:endParaRPr lang="de-CH" dirty="0"/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Maggiore </a:t>
            </a:r>
            <a:r>
              <a:rPr lang="en-GB" dirty="0" err="1"/>
              <a:t>apporto</a:t>
            </a:r>
            <a:r>
              <a:rPr lang="en-GB" dirty="0"/>
              <a:t> </a:t>
            </a:r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radici</a:t>
            </a:r>
            <a:r>
              <a:rPr lang="en-GB" dirty="0"/>
              <a:t> e </a:t>
            </a:r>
            <a:r>
              <a:rPr lang="en-GB" dirty="0" err="1"/>
              <a:t>rizodeposizione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BIOORG solo con </a:t>
            </a:r>
            <a:r>
              <a:rPr lang="en-GB" dirty="0" err="1"/>
              <a:t>mais</a:t>
            </a:r>
            <a:endParaRPr lang="en-GB" dirty="0"/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DC15F665-C098-43DC-8384-6B10C5D74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340" y="1706560"/>
            <a:ext cx="7632192" cy="339242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AFB5BA-1B17-4C08-A6E2-863973D2382F}"/>
              </a:ext>
            </a:extLst>
          </p:cNvPr>
          <p:cNvSpPr txBox="1"/>
          <p:nvPr/>
        </p:nvSpPr>
        <p:spPr>
          <a:xfrm>
            <a:off x="8436448" y="4825392"/>
            <a:ext cx="2915765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Hirte et al. (2017): Frontiers in Plant Science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pH del </a:t>
            </a:r>
            <a:r>
              <a:rPr lang="en-GB" dirty="0" err="1"/>
              <a:t>suolo</a:t>
            </a:r>
            <a:r>
              <a:rPr lang="en-GB" dirty="0"/>
              <a:t> (H</a:t>
            </a:r>
            <a:r>
              <a:rPr lang="en-GB" baseline="-25000" dirty="0"/>
              <a:t>2</a:t>
            </a:r>
            <a:r>
              <a:rPr lang="en-GB" dirty="0"/>
              <a:t>O)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B780A2-5B65-4972-9F02-805C343D6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58" y="1631669"/>
            <a:ext cx="5766816" cy="399897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7200"/>
            <a:ext cx="2838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pH del </a:t>
            </a:r>
            <a:r>
              <a:rPr lang="en-GB" dirty="0" err="1"/>
              <a:t>suolo</a:t>
            </a:r>
            <a:r>
              <a:rPr lang="en-GB" dirty="0"/>
              <a:t> </a:t>
            </a:r>
            <a:r>
              <a:rPr lang="en-GB" dirty="0" err="1"/>
              <a:t>maggiore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BIODYN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Calcitazione</a:t>
            </a:r>
            <a:r>
              <a:rPr lang="en-GB" dirty="0"/>
              <a:t> in CONFYM e CONMIN in PRC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387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24" y="619200"/>
            <a:ext cx="10666376" cy="1008000"/>
          </a:xfrm>
        </p:spPr>
        <p:txBody>
          <a:bodyPr/>
          <a:lstStyle/>
          <a:p>
            <a:r>
              <a:rPr lang="en-GB" dirty="0" err="1"/>
              <a:t>Emissioni</a:t>
            </a:r>
            <a:r>
              <a:rPr lang="en-GB" dirty="0"/>
              <a:t> di gas ad </a:t>
            </a:r>
            <a:r>
              <a:rPr lang="en-GB" dirty="0" err="1"/>
              <a:t>effetto</a:t>
            </a:r>
            <a:r>
              <a:rPr lang="en-GB" dirty="0"/>
              <a:t> </a:t>
            </a:r>
            <a:r>
              <a:rPr lang="en-GB" dirty="0" err="1"/>
              <a:t>serra</a:t>
            </a:r>
            <a:r>
              <a:rPr lang="en-GB" dirty="0"/>
              <a:t> generate dal </a:t>
            </a:r>
            <a:r>
              <a:rPr lang="en-GB" dirty="0" err="1"/>
              <a:t>suolo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389" y="1503454"/>
            <a:ext cx="4002716" cy="4524315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Variazioni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scorte</a:t>
            </a:r>
            <a:r>
              <a:rPr lang="en-GB" sz="1800" dirty="0"/>
              <a:t> di C </a:t>
            </a:r>
            <a:r>
              <a:rPr lang="en-GB" sz="1800" dirty="0" err="1"/>
              <a:t>organico</a:t>
            </a:r>
            <a:r>
              <a:rPr lang="en-GB" sz="1800" dirty="0"/>
              <a:t> </a:t>
            </a:r>
            <a:r>
              <a:rPr lang="en-GB" sz="1800" dirty="0" err="1"/>
              <a:t>nel</a:t>
            </a:r>
            <a:r>
              <a:rPr lang="en-GB" sz="1800" dirty="0"/>
              <a:t> </a:t>
            </a:r>
            <a:r>
              <a:rPr lang="en-GB" sz="1800" dirty="0" err="1"/>
              <a:t>suolo</a:t>
            </a:r>
            <a:r>
              <a:rPr lang="en-GB" sz="1800" dirty="0"/>
              <a:t> </a:t>
            </a:r>
            <a:r>
              <a:rPr lang="en-GB" sz="1800" dirty="0" err="1"/>
              <a:t>ipotizzando</a:t>
            </a:r>
            <a:r>
              <a:rPr lang="en-GB" sz="1800" dirty="0"/>
              <a:t> una </a:t>
            </a:r>
            <a:r>
              <a:rPr lang="en-GB" sz="1800" dirty="0" err="1"/>
              <a:t>densità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del </a:t>
            </a:r>
            <a:r>
              <a:rPr lang="en-GB" sz="1800" dirty="0" err="1"/>
              <a:t>suolo</a:t>
            </a:r>
            <a:r>
              <a:rPr lang="en-GB" sz="1800" dirty="0"/>
              <a:t> </a:t>
            </a:r>
            <a:r>
              <a:rPr lang="en-GB" sz="1800" dirty="0" err="1"/>
              <a:t>costante</a:t>
            </a:r>
            <a:r>
              <a:rPr lang="en-GB" sz="1800" dirty="0"/>
              <a:t> per </a:t>
            </a:r>
            <a:r>
              <a:rPr lang="en-GB" sz="1800" dirty="0" err="1"/>
              <a:t>ogni</a:t>
            </a:r>
            <a:r>
              <a:rPr lang="en-GB" sz="1800" dirty="0"/>
              <a:t> </a:t>
            </a:r>
            <a:r>
              <a:rPr lang="en-GB" sz="1800" dirty="0" err="1"/>
              <a:t>parcella</a:t>
            </a:r>
            <a:endParaRPr lang="en-GB" sz="18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Campagna di </a:t>
            </a:r>
            <a:r>
              <a:rPr lang="en-GB" sz="1800" dirty="0" err="1"/>
              <a:t>misurazione</a:t>
            </a:r>
            <a:r>
              <a:rPr lang="en-GB" sz="1800" dirty="0"/>
              <a:t> di N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  <a:br>
              <a:rPr lang="en-GB" sz="1800" dirty="0"/>
            </a:br>
            <a:r>
              <a:rPr lang="en-GB" sz="1800" dirty="0"/>
              <a:t>per 571 </a:t>
            </a:r>
            <a:r>
              <a:rPr lang="en-GB" sz="1800" dirty="0" err="1"/>
              <a:t>giorni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trifoglio</a:t>
            </a:r>
            <a:r>
              <a:rPr lang="en-GB" sz="1800" dirty="0"/>
              <a:t> - </a:t>
            </a:r>
            <a:r>
              <a:rPr lang="en-GB" sz="1800" dirty="0" err="1"/>
              <a:t>mais</a:t>
            </a:r>
            <a:r>
              <a:rPr lang="en-GB" sz="1800" dirty="0"/>
              <a:t> - </a:t>
            </a:r>
            <a:r>
              <a:rPr lang="en-GB" sz="1800" dirty="0" err="1"/>
              <a:t>coltura</a:t>
            </a:r>
            <a:r>
              <a:rPr lang="en-GB" sz="1800" dirty="0"/>
              <a:t> </a:t>
            </a:r>
            <a:r>
              <a:rPr lang="en-GB" sz="1800" dirty="0" err="1"/>
              <a:t>intercalare</a:t>
            </a:r>
            <a:r>
              <a:rPr lang="en-GB" sz="1800" dirty="0"/>
              <a:t>)</a:t>
            </a:r>
            <a:endParaRPr lang="de-CH" sz="18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Campo come confine del </a:t>
            </a:r>
            <a:r>
              <a:rPr lang="en-GB" sz="1800" dirty="0" err="1"/>
              <a:t>sistema</a:t>
            </a:r>
            <a:endParaRPr lang="de-CH" sz="18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 </a:t>
            </a:r>
            <a:r>
              <a:rPr lang="en-GB" sz="1800" dirty="0" err="1"/>
              <a:t>emissioni</a:t>
            </a:r>
            <a:r>
              <a:rPr lang="en-GB" sz="1800" dirty="0"/>
              <a:t> di N</a:t>
            </a:r>
            <a:r>
              <a:rPr lang="en-GB" sz="1800" baseline="-25000" dirty="0"/>
              <a:t>2</a:t>
            </a:r>
            <a:r>
              <a:rPr lang="en-GB" sz="1800" dirty="0"/>
              <a:t>O </a:t>
            </a:r>
            <a:r>
              <a:rPr lang="en-GB" sz="1800" dirty="0" err="1"/>
              <a:t>determinano</a:t>
            </a:r>
            <a:r>
              <a:rPr lang="en-GB" sz="1800" dirty="0"/>
              <a:t> </a:t>
            </a:r>
            <a:r>
              <a:rPr lang="en-GB" sz="1800" dirty="0" err="1"/>
              <a:t>l'impatto</a:t>
            </a:r>
            <a:r>
              <a:rPr lang="en-GB" sz="1800" dirty="0"/>
              <a:t> </a:t>
            </a:r>
            <a:r>
              <a:rPr lang="en-GB" sz="1800" dirty="0" err="1"/>
              <a:t>sul</a:t>
            </a:r>
            <a:r>
              <a:rPr lang="en-GB" sz="1800" dirty="0"/>
              <a:t> </a:t>
            </a:r>
            <a:r>
              <a:rPr lang="en-GB" sz="1800" dirty="0" err="1"/>
              <a:t>clima</a:t>
            </a:r>
            <a:endParaRPr lang="en-GB" sz="18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Aumenti</a:t>
            </a:r>
            <a:r>
              <a:rPr lang="en-GB" sz="1800" dirty="0"/>
              <a:t> di </a:t>
            </a:r>
            <a:r>
              <a:rPr lang="en-GB" sz="1800" dirty="0" err="1"/>
              <a:t>carbonio</a:t>
            </a:r>
            <a:r>
              <a:rPr lang="en-GB" sz="1800" dirty="0"/>
              <a:t> </a:t>
            </a:r>
            <a:r>
              <a:rPr lang="en-GB" sz="1800" dirty="0" err="1"/>
              <a:t>organico</a:t>
            </a:r>
            <a:r>
              <a:rPr lang="en-GB" sz="1800" dirty="0"/>
              <a:t> </a:t>
            </a:r>
            <a:r>
              <a:rPr lang="en-GB" sz="1800" dirty="0" err="1"/>
              <a:t>nel</a:t>
            </a:r>
            <a:r>
              <a:rPr lang="en-GB" sz="1800" dirty="0"/>
              <a:t> </a:t>
            </a:r>
            <a:r>
              <a:rPr lang="en-GB" sz="1800" dirty="0" err="1"/>
              <a:t>suolo</a:t>
            </a:r>
            <a:r>
              <a:rPr lang="en-GB" sz="1800" dirty="0"/>
              <a:t>, </a:t>
            </a:r>
            <a:r>
              <a:rPr lang="en-GB" sz="1800" dirty="0" err="1"/>
              <a:t>soprattutto</a:t>
            </a:r>
            <a:r>
              <a:rPr lang="en-GB" sz="1800" dirty="0"/>
              <a:t> in BIODYN, non </a:t>
            </a:r>
            <a:r>
              <a:rPr lang="en-GB" sz="1800" dirty="0" err="1"/>
              <a:t>hanno</a:t>
            </a:r>
            <a:r>
              <a:rPr lang="en-GB" sz="1800" dirty="0"/>
              <a:t> </a:t>
            </a:r>
            <a:r>
              <a:rPr lang="en-GB" sz="1800" dirty="0" err="1"/>
              <a:t>aumentato</a:t>
            </a:r>
            <a:r>
              <a:rPr lang="en-GB" sz="1800" dirty="0"/>
              <a:t> le </a:t>
            </a:r>
            <a:r>
              <a:rPr lang="en-GB" sz="1800" dirty="0" err="1"/>
              <a:t>emissioni</a:t>
            </a:r>
            <a:r>
              <a:rPr lang="en-GB" sz="1800" dirty="0"/>
              <a:t> di N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Riduzione</a:t>
            </a:r>
            <a:r>
              <a:rPr lang="en-GB" sz="1800" dirty="0"/>
              <a:t> di </a:t>
            </a:r>
            <a:r>
              <a:rPr lang="en-GB" sz="1800" dirty="0" err="1"/>
              <a:t>emissioni</a:t>
            </a:r>
            <a:r>
              <a:rPr lang="en-GB" sz="1800" dirty="0"/>
              <a:t> di gas ad </a:t>
            </a:r>
            <a:r>
              <a:rPr lang="en-GB" sz="1800" dirty="0" err="1"/>
              <a:t>effetto</a:t>
            </a:r>
            <a:r>
              <a:rPr lang="en-GB" sz="1800" dirty="0"/>
              <a:t> </a:t>
            </a:r>
            <a:r>
              <a:rPr lang="en-GB" sz="1800" dirty="0" err="1"/>
              <a:t>serra</a:t>
            </a:r>
            <a:r>
              <a:rPr lang="en-GB" sz="1800" dirty="0"/>
              <a:t> del 56 % in BIODYN/BIOORG rispetto a CONFYM/CONMIN  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8DA2C05E-589E-4EFA-B635-9782D3D2D7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838" y="1615080"/>
            <a:ext cx="5678272" cy="413887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F3B6AB-1F54-4252-B06C-4D8AA4CFEFA5}"/>
              </a:ext>
            </a:extLst>
          </p:cNvPr>
          <p:cNvSpPr txBox="1"/>
          <p:nvPr/>
        </p:nvSpPr>
        <p:spPr>
          <a:xfrm>
            <a:off x="8363737" y="5638066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Skinner et al. (2019): Scientific Report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449E86-0957-49AC-9510-D675F2113146}"/>
              </a:ext>
            </a:extLst>
          </p:cNvPr>
          <p:cNvSpPr txBox="1"/>
          <p:nvPr/>
        </p:nvSpPr>
        <p:spPr>
          <a:xfrm>
            <a:off x="7813440" y="5843107"/>
            <a:ext cx="368642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Struttura</a:t>
            </a:r>
            <a:r>
              <a:rPr lang="en-GB" dirty="0"/>
              <a:t> del </a:t>
            </a:r>
            <a:r>
              <a:rPr lang="en-GB" dirty="0" err="1"/>
              <a:t>suolo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68AFEF-A742-4B10-B959-E4D01E371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634" y="1479144"/>
            <a:ext cx="5540731" cy="44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Stabilità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aggregati</a:t>
            </a:r>
            <a:r>
              <a:rPr lang="en-GB" dirty="0"/>
              <a:t> del </a:t>
            </a:r>
            <a:r>
              <a:rPr lang="en-GB" dirty="0" err="1"/>
              <a:t>suolo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8AC371-F326-4BCB-82F5-DC4ED00A8B83}"/>
              </a:ext>
            </a:extLst>
          </p:cNvPr>
          <p:cNvSpPr txBox="1"/>
          <p:nvPr/>
        </p:nvSpPr>
        <p:spPr>
          <a:xfrm>
            <a:off x="6596704" y="5729599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Fliessbach et al. (2000): Konferenzbeitrag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0BF03-BE98-4CBB-872C-054AF67DDD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44" y="1566000"/>
            <a:ext cx="8135112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 err="1"/>
              <a:t>Pubblicazioni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CF154F-9B2F-4E28-A4BD-90EC2217F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068" y="1630799"/>
            <a:ext cx="801624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87" y="1172339"/>
            <a:ext cx="6550381" cy="480925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Qualità</a:t>
            </a:r>
            <a:r>
              <a:rPr lang="en-GB" dirty="0"/>
              <a:t> </a:t>
            </a:r>
            <a:r>
              <a:rPr lang="en-GB" dirty="0" err="1"/>
              <a:t>biologica</a:t>
            </a:r>
            <a:r>
              <a:rPr lang="en-GB" dirty="0"/>
              <a:t> del </a:t>
            </a:r>
            <a:r>
              <a:rPr lang="en-GB" dirty="0" err="1"/>
              <a:t>suolo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787403" y="1627200"/>
            <a:ext cx="329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Qualità</a:t>
            </a:r>
            <a:r>
              <a:rPr lang="en-US" dirty="0"/>
              <a:t> </a:t>
            </a:r>
            <a:r>
              <a:rPr lang="en-US" dirty="0" err="1"/>
              <a:t>biologica</a:t>
            </a:r>
            <a:r>
              <a:rPr lang="en-US" dirty="0"/>
              <a:t> del </a:t>
            </a:r>
            <a:r>
              <a:rPr lang="en-US" dirty="0" err="1"/>
              <a:t>suolo</a:t>
            </a:r>
            <a:r>
              <a:rPr lang="en-US" dirty="0"/>
              <a:t> </a:t>
            </a:r>
            <a:r>
              <a:rPr lang="en-US" dirty="0" err="1"/>
              <a:t>maggiore</a:t>
            </a:r>
            <a:r>
              <a:rPr lang="en-US" dirty="0"/>
              <a:t> in BIODYN, </a:t>
            </a:r>
            <a:r>
              <a:rPr lang="en-US" dirty="0" err="1"/>
              <a:t>seguita</a:t>
            </a:r>
            <a:r>
              <a:rPr lang="en-US" dirty="0"/>
              <a:t> da BIOORG, CONFYM e CONMIN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086A0B-8644-46A1-AE76-51F5ACC43534}"/>
              </a:ext>
            </a:extLst>
          </p:cNvPr>
          <p:cNvSpPr txBox="1"/>
          <p:nvPr/>
        </p:nvSpPr>
        <p:spPr>
          <a:xfrm>
            <a:off x="7754112" y="5740231"/>
            <a:ext cx="371246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Diversità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specie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187" y="1631927"/>
            <a:ext cx="5820461" cy="4353535"/>
          </a:xfrm>
          <a:noFill/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58AFC4B-6150-4E19-B497-E8EC161A9BA6}"/>
              </a:ext>
            </a:extLst>
          </p:cNvPr>
          <p:cNvSpPr txBox="1"/>
          <p:nvPr/>
        </p:nvSpPr>
        <p:spPr>
          <a:xfrm>
            <a:off x="809628" y="1627199"/>
            <a:ext cx="2166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BIOORG e BIOODYN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una </a:t>
            </a:r>
            <a:r>
              <a:rPr lang="en-US" dirty="0" err="1"/>
              <a:t>maggiore</a:t>
            </a:r>
            <a:r>
              <a:rPr lang="en-US" dirty="0"/>
              <a:t> </a:t>
            </a:r>
            <a:r>
              <a:rPr lang="en-US" dirty="0" err="1"/>
              <a:t>diversità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microflora, </a:t>
            </a:r>
            <a:br>
              <a:rPr lang="en-US" dirty="0"/>
            </a:br>
            <a:r>
              <a:rPr lang="en-US" dirty="0"/>
              <a:t>la macrofauna e le </a:t>
            </a:r>
            <a:r>
              <a:rPr lang="en-US" dirty="0" err="1"/>
              <a:t>erbe</a:t>
            </a:r>
            <a:r>
              <a:rPr lang="en-US" dirty="0"/>
              <a:t> </a:t>
            </a:r>
            <a:r>
              <a:rPr lang="en-US" dirty="0" err="1"/>
              <a:t>infestanti</a:t>
            </a:r>
            <a:r>
              <a:rPr lang="en-US" dirty="0"/>
              <a:t>.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95DC9B-C8FE-4ECD-BB29-1355ACE0847E}"/>
              </a:ext>
            </a:extLst>
          </p:cNvPr>
          <p:cNvSpPr txBox="1"/>
          <p:nvPr/>
        </p:nvSpPr>
        <p:spPr>
          <a:xfrm>
            <a:off x="7489059" y="5125232"/>
            <a:ext cx="3961900" cy="906487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Birkhofer</a:t>
            </a:r>
            <a:r>
              <a:rPr lang="en-US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(2008): Soil Biology and Biochemistry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Hartmann et al. (2015): ISME Journal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Esperschütz</a:t>
            </a:r>
            <a:r>
              <a:rPr lang="en-US" sz="1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(2007): FEMS Microbiology Ecology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Pfiffner</a:t>
            </a:r>
            <a:r>
              <a:rPr lang="en-US" sz="1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Mäder (1997): Biological Agriculture &amp; Horticulture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Rotchés-Ribalta</a:t>
            </a:r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(2020): Applied Vegetation Science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91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 err="1"/>
              <a:t>Diversità</a:t>
            </a:r>
            <a:r>
              <a:rPr lang="en-GB" dirty="0"/>
              <a:t> </a:t>
            </a:r>
            <a:r>
              <a:rPr lang="en-GB" dirty="0" err="1"/>
              <a:t>microbica</a:t>
            </a:r>
            <a:r>
              <a:rPr lang="en-GB" dirty="0"/>
              <a:t> del </a:t>
            </a:r>
            <a:r>
              <a:rPr lang="en-GB" dirty="0" err="1"/>
              <a:t>suolo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4A98EC-FCFB-4DBA-AD62-FB7D3CC86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4" y="1627200"/>
            <a:ext cx="9707267" cy="3401567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766763" y="5220000"/>
            <a:ext cx="80569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Approccio</a:t>
            </a:r>
            <a:r>
              <a:rPr lang="en-GB" dirty="0"/>
              <a:t> con </a:t>
            </a:r>
            <a:r>
              <a:rPr lang="en-GB" dirty="0" err="1"/>
              <a:t>ampliconi</a:t>
            </a:r>
            <a:r>
              <a:rPr lang="en-GB" dirty="0"/>
              <a:t> </a:t>
            </a:r>
            <a:r>
              <a:rPr lang="en-GB" dirty="0" err="1"/>
              <a:t>mirati</a:t>
            </a:r>
            <a:r>
              <a:rPr lang="en-GB" dirty="0"/>
              <a:t> ai </a:t>
            </a:r>
            <a:r>
              <a:rPr lang="de-CH" dirty="0" err="1"/>
              <a:t>geni</a:t>
            </a:r>
            <a:r>
              <a:rPr lang="en-GB" dirty="0"/>
              <a:t> </a:t>
            </a:r>
            <a:r>
              <a:rPr lang="en-GB" dirty="0" err="1"/>
              <a:t>marcatori</a:t>
            </a:r>
            <a:r>
              <a:rPr lang="en-GB" dirty="0"/>
              <a:t> 16S rRNA e ITS 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Maggiore influenza del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colturale</a:t>
            </a:r>
            <a:r>
              <a:rPr lang="en-US" dirty="0"/>
              <a:t> sui </a:t>
            </a:r>
            <a:r>
              <a:rPr lang="en-US" dirty="0" err="1"/>
              <a:t>funghi</a:t>
            </a:r>
            <a:endParaRPr lang="de-CH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Maggiore influenza </a:t>
            </a:r>
            <a:r>
              <a:rPr lang="en-US" dirty="0" err="1"/>
              <a:t>dell'intensità</a:t>
            </a:r>
            <a:r>
              <a:rPr lang="en-US" dirty="0"/>
              <a:t> del </a:t>
            </a:r>
            <a:r>
              <a:rPr lang="en-GB" dirty="0" err="1"/>
              <a:t>fertilizzante</a:t>
            </a:r>
            <a:r>
              <a:rPr lang="en-GB" dirty="0"/>
              <a:t> </a:t>
            </a:r>
            <a:r>
              <a:rPr lang="en-US" dirty="0" err="1"/>
              <a:t>organico</a:t>
            </a:r>
            <a:r>
              <a:rPr lang="en-US" dirty="0"/>
              <a:t> sui </a:t>
            </a:r>
            <a:r>
              <a:rPr lang="en-US" dirty="0" err="1"/>
              <a:t>batteri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AB2DFB-FCD5-4002-870A-2DD342F7D948}"/>
              </a:ext>
            </a:extLst>
          </p:cNvPr>
          <p:cNvSpPr txBox="1"/>
          <p:nvPr/>
        </p:nvSpPr>
        <p:spPr>
          <a:xfrm>
            <a:off x="6992645" y="5230800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 et al. (2023): FEMS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Microbiology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Ecology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5EA1-6D1A-4BEB-B224-A3DF267D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4764"/>
            <a:ext cx="10679003" cy="116205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00" dirty="0" err="1"/>
              <a:t>Consumo</a:t>
            </a:r>
            <a:r>
              <a:rPr lang="en-US" sz="2700" dirty="0"/>
              <a:t> </a:t>
            </a:r>
            <a:r>
              <a:rPr lang="en-US" sz="2700" dirty="0" err="1"/>
              <a:t>energetico</a:t>
            </a:r>
            <a:r>
              <a:rPr lang="en-US" sz="2700" dirty="0"/>
              <a:t> e </a:t>
            </a:r>
            <a:r>
              <a:rPr lang="en-US" sz="2700" dirty="0" err="1"/>
              <a:t>potenziale</a:t>
            </a:r>
            <a:r>
              <a:rPr lang="en-US" sz="2700" dirty="0"/>
              <a:t> di </a:t>
            </a:r>
            <a:r>
              <a:rPr lang="en-US" sz="2700" dirty="0" err="1"/>
              <a:t>effetto</a:t>
            </a:r>
            <a:r>
              <a:rPr lang="en-US" sz="2700" dirty="0"/>
              <a:t> </a:t>
            </a:r>
            <a:r>
              <a:rPr lang="en-US" sz="2700" dirty="0" err="1"/>
              <a:t>serra</a:t>
            </a:r>
            <a:r>
              <a:rPr lang="en-US" sz="2700" dirty="0"/>
              <a:t> </a:t>
            </a:r>
            <a:r>
              <a:rPr lang="en-US" sz="2700" dirty="0" err="1"/>
              <a:t>nella</a:t>
            </a:r>
            <a:r>
              <a:rPr lang="en-US" sz="2700" dirty="0"/>
              <a:t> </a:t>
            </a:r>
            <a:r>
              <a:rPr lang="en-US" sz="2700" dirty="0" err="1"/>
              <a:t>sperimentazione</a:t>
            </a:r>
            <a:r>
              <a:rPr lang="en-US" sz="2700" dirty="0"/>
              <a:t> DOK (1985-1998) secondo un </a:t>
            </a:r>
            <a:r>
              <a:rPr lang="en-US" sz="2700" dirty="0" err="1"/>
              <a:t>bilancio</a:t>
            </a:r>
            <a:r>
              <a:rPr lang="en-US" sz="2700" dirty="0"/>
              <a:t> </a:t>
            </a:r>
            <a:r>
              <a:rPr lang="en-US" sz="2700" dirty="0" err="1"/>
              <a:t>ecologico</a:t>
            </a:r>
            <a:endParaRPr lang="de-CH" sz="27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5CE010-D4E6-46CC-9E01-16CF6E5FB3AA}"/>
              </a:ext>
            </a:extLst>
          </p:cNvPr>
          <p:cNvSpPr txBox="1"/>
          <p:nvPr/>
        </p:nvSpPr>
        <p:spPr>
          <a:xfrm>
            <a:off x="6622509" y="4720373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Nemecek et al. (2011)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8DFA84-A914-4271-A5E0-44CAA1D6E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584" y="1912467"/>
            <a:ext cx="8212832" cy="28835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EACA5C-3261-45E0-8623-65EF21C7DB31}"/>
              </a:ext>
            </a:extLst>
          </p:cNvPr>
          <p:cNvSpPr txBox="1"/>
          <p:nvPr/>
        </p:nvSpPr>
        <p:spPr>
          <a:xfrm>
            <a:off x="766763" y="5131178"/>
            <a:ext cx="10585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Risparmio</a:t>
            </a:r>
            <a:r>
              <a:rPr lang="en-US" dirty="0"/>
              <a:t> </a:t>
            </a:r>
            <a:r>
              <a:rPr lang="en-US" dirty="0" err="1"/>
              <a:t>energetico</a:t>
            </a:r>
            <a:r>
              <a:rPr lang="en-US" dirty="0"/>
              <a:t>: </a:t>
            </a:r>
            <a:r>
              <a:rPr lang="en-US" dirty="0" err="1"/>
              <a:t>L'agricoltura</a:t>
            </a:r>
            <a:r>
              <a:rPr lang="en-US" dirty="0"/>
              <a:t> </a:t>
            </a:r>
            <a:r>
              <a:rPr lang="en-US" dirty="0" err="1"/>
              <a:t>biologica</a:t>
            </a:r>
            <a:r>
              <a:rPr lang="en-US" dirty="0"/>
              <a:t> non </a:t>
            </a:r>
            <a:r>
              <a:rPr lang="en-US" dirty="0" err="1"/>
              <a:t>utilizza</a:t>
            </a:r>
            <a:r>
              <a:rPr lang="en-US" dirty="0"/>
              <a:t> </a:t>
            </a:r>
            <a:r>
              <a:rPr lang="en-US" dirty="0" err="1"/>
              <a:t>fertilizzanti</a:t>
            </a:r>
            <a:r>
              <a:rPr lang="en-US" dirty="0"/>
              <a:t> e </a:t>
            </a:r>
            <a:r>
              <a:rPr lang="en-US" dirty="0" err="1"/>
              <a:t>pesticidi</a:t>
            </a:r>
            <a:r>
              <a:rPr lang="en-US" dirty="0"/>
              <a:t> </a:t>
            </a:r>
            <a:r>
              <a:rPr lang="en-US" dirty="0" err="1"/>
              <a:t>chimici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Rispetto </a:t>
            </a:r>
            <a:r>
              <a:rPr lang="en-US" dirty="0" err="1"/>
              <a:t>all'agricoltura</a:t>
            </a:r>
            <a:r>
              <a:rPr lang="en-US" dirty="0"/>
              <a:t> </a:t>
            </a:r>
            <a:r>
              <a:rPr lang="en-US" dirty="0" err="1"/>
              <a:t>convenzionale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consumo</a:t>
            </a:r>
            <a:r>
              <a:rPr lang="en-US" dirty="0"/>
              <a:t> di </a:t>
            </a:r>
            <a:r>
              <a:rPr lang="en-US" dirty="0" err="1"/>
              <a:t>energia</a:t>
            </a:r>
            <a:r>
              <a:rPr lang="en-US" dirty="0"/>
              <a:t> è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inferiore</a:t>
            </a:r>
            <a:r>
              <a:rPr lang="en-US" dirty="0"/>
              <a:t> del 30 %.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vantaggio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riduce</a:t>
            </a:r>
            <a:r>
              <a:rPr lang="en-US" dirty="0"/>
              <a:t> al 10-20 % per </a:t>
            </a:r>
            <a:r>
              <a:rPr lang="en-US" dirty="0" err="1"/>
              <a:t>unità</a:t>
            </a:r>
            <a:r>
              <a:rPr lang="en-US" dirty="0"/>
              <a:t> di </a:t>
            </a:r>
            <a:r>
              <a:rPr lang="en-US" dirty="0" err="1"/>
              <a:t>resa</a:t>
            </a:r>
            <a:r>
              <a:rPr lang="en-US" dirty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025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F3325D7-E57A-4ABC-BCA3-89AAE24757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719" y="815009"/>
            <a:ext cx="5355340" cy="513494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Ringraziamenti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5045628" cy="4247542"/>
          </a:xfrm>
        </p:spPr>
        <p:txBody>
          <a:bodyPr>
            <a:normAutofit fontScale="62500" lnSpcReduction="20000"/>
          </a:bodyPr>
          <a:lstStyle/>
          <a:p>
            <a:r>
              <a:rPr lang="de-CH" b="1" dirty="0" err="1"/>
              <a:t>Finanziamento</a:t>
            </a:r>
            <a:endParaRPr lang="de-CH" b="1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dirty="0" err="1"/>
              <a:t>Ufficio</a:t>
            </a:r>
            <a:r>
              <a:rPr lang="en-US" dirty="0"/>
              <a:t> </a:t>
            </a:r>
            <a:r>
              <a:rPr lang="en-US" dirty="0" err="1"/>
              <a:t>federale</a:t>
            </a:r>
            <a:r>
              <a:rPr lang="en-US" dirty="0"/>
              <a:t> </a:t>
            </a:r>
            <a:r>
              <a:rPr lang="en-US" dirty="0" err="1"/>
              <a:t>dell'agricoltura</a:t>
            </a:r>
            <a:r>
              <a:rPr lang="en-US" dirty="0"/>
              <a:t> UFAG</a:t>
            </a:r>
            <a:endParaRPr lang="de-CH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dirty="0" err="1"/>
              <a:t>Ufficio</a:t>
            </a:r>
            <a:r>
              <a:rPr lang="en-US" dirty="0"/>
              <a:t> </a:t>
            </a:r>
            <a:r>
              <a:rPr lang="en-US" dirty="0" err="1"/>
              <a:t>federale</a:t>
            </a:r>
            <a:r>
              <a:rPr lang="en-US" dirty="0"/>
              <a:t> </a:t>
            </a:r>
            <a:r>
              <a:rPr lang="en-US" dirty="0" err="1"/>
              <a:t>dell'ambiente</a:t>
            </a:r>
            <a:r>
              <a:rPr lang="en-US" dirty="0"/>
              <a:t> UFAM</a:t>
            </a:r>
            <a:endParaRPr lang="de-CH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Fondazione </a:t>
            </a:r>
            <a:r>
              <a:rPr lang="en-GB" dirty="0" err="1"/>
              <a:t>nazionale</a:t>
            </a:r>
            <a:r>
              <a:rPr lang="en-GB" dirty="0"/>
              <a:t> </a:t>
            </a:r>
            <a:r>
              <a:rPr lang="de-CH" dirty="0" err="1"/>
              <a:t>svizzero</a:t>
            </a:r>
            <a:r>
              <a:rPr lang="de-CH" dirty="0"/>
              <a:t> </a:t>
            </a:r>
            <a:r>
              <a:rPr lang="en-GB" dirty="0"/>
              <a:t>per la </a:t>
            </a:r>
            <a:br>
              <a:rPr lang="en-GB" dirty="0"/>
            </a:br>
            <a:r>
              <a:rPr lang="en-GB" dirty="0" err="1"/>
              <a:t>ricerca</a:t>
            </a:r>
            <a:r>
              <a:rPr lang="en-GB" dirty="0"/>
              <a:t> </a:t>
            </a:r>
            <a:r>
              <a:rPr lang="en-GB" dirty="0" err="1"/>
              <a:t>scientifica</a:t>
            </a:r>
            <a:endParaRPr lang="en-GB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 err="1"/>
              <a:t>Fondo</a:t>
            </a:r>
            <a:r>
              <a:rPr lang="en-GB" dirty="0"/>
              <a:t> </a:t>
            </a:r>
            <a:r>
              <a:rPr lang="de-CH" dirty="0"/>
              <a:t>Coop </a:t>
            </a:r>
            <a:r>
              <a:rPr lang="en-GB" dirty="0"/>
              <a:t>per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sostenibile</a:t>
            </a:r>
            <a:endParaRPr lang="en-GB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 err="1"/>
              <a:t>Commissione</a:t>
            </a:r>
            <a:r>
              <a:rPr lang="en-GB" dirty="0"/>
              <a:t> </a:t>
            </a:r>
            <a:r>
              <a:rPr lang="de-CH" dirty="0" err="1"/>
              <a:t>europea</a:t>
            </a:r>
            <a:endParaRPr lang="de-CH" dirty="0"/>
          </a:p>
          <a:p>
            <a:pPr>
              <a:spcBef>
                <a:spcPts val="1800"/>
              </a:spcBef>
            </a:pPr>
            <a:r>
              <a:rPr lang="en-US" b="1" dirty="0" err="1"/>
              <a:t>Affittanza</a:t>
            </a:r>
            <a:r>
              <a:rPr lang="en-US" b="1" dirty="0"/>
              <a:t> </a:t>
            </a:r>
            <a:r>
              <a:rPr lang="en-US" b="1" dirty="0" err="1"/>
              <a:t>agricoloa</a:t>
            </a:r>
            <a:r>
              <a:rPr lang="en-US" b="1" dirty="0"/>
              <a:t> del area di studio </a:t>
            </a:r>
            <a:r>
              <a:rPr lang="en-US" b="1" dirty="0" err="1"/>
              <a:t>Therwil</a:t>
            </a:r>
            <a:endParaRPr lang="de-CH" b="1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 err="1"/>
              <a:t>Cooperativa</a:t>
            </a:r>
            <a:r>
              <a:rPr lang="en-GB" dirty="0"/>
              <a:t> Agrico, </a:t>
            </a:r>
            <a:r>
              <a:rPr lang="en-GB" dirty="0" err="1"/>
              <a:t>Birsmattehof</a:t>
            </a:r>
            <a:r>
              <a:rPr lang="en-GB" dirty="0"/>
              <a:t>, </a:t>
            </a:r>
            <a:r>
              <a:rPr lang="en-GB" dirty="0" err="1"/>
              <a:t>Therwil</a:t>
            </a:r>
            <a:endParaRPr lang="en-GB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 err="1"/>
              <a:t>Famiglia</a:t>
            </a:r>
            <a:r>
              <a:rPr lang="en-GB" dirty="0"/>
              <a:t> </a:t>
            </a:r>
            <a:r>
              <a:rPr lang="en-GB" dirty="0" err="1"/>
              <a:t>Stamm</a:t>
            </a:r>
            <a:r>
              <a:rPr lang="en-GB" dirty="0"/>
              <a:t>, </a:t>
            </a:r>
            <a:r>
              <a:rPr lang="en-GB" dirty="0" err="1"/>
              <a:t>Oberwil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err="1"/>
              <a:t>Istituzioni</a:t>
            </a:r>
            <a:r>
              <a:rPr lang="en-GB" dirty="0"/>
              <a:t> partner</a:t>
            </a:r>
          </a:p>
          <a:p>
            <a:r>
              <a:rPr lang="en-GB" dirty="0" err="1"/>
              <a:t>Squadre</a:t>
            </a:r>
            <a:r>
              <a:rPr lang="en-GB" dirty="0"/>
              <a:t> di </a:t>
            </a:r>
            <a:r>
              <a:rPr lang="en-GB" dirty="0" err="1"/>
              <a:t>ricerca</a:t>
            </a:r>
            <a:r>
              <a:rPr lang="en-GB" dirty="0"/>
              <a:t> in campo</a:t>
            </a:r>
          </a:p>
          <a:p>
            <a:r>
              <a:rPr lang="en-GB" dirty="0" err="1"/>
              <a:t>Consulenti</a:t>
            </a:r>
            <a:r>
              <a:rPr lang="en-GB" dirty="0"/>
              <a:t> </a:t>
            </a:r>
            <a:r>
              <a:rPr lang="en-GB" dirty="0" err="1"/>
              <a:t>agricoli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8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BF6CD206-2BDA-4C01-8B01-89110A623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90" y="3092345"/>
            <a:ext cx="630776" cy="630776"/>
          </a:xfrm>
          <a:prstGeom prst="rect">
            <a:avLst/>
          </a:prstGeom>
        </p:spPr>
      </p:pic>
      <p:pic>
        <p:nvPicPr>
          <p:cNvPr id="7" name="Picture 4" descr="https://lh3.googleusercontent.com/ZZPdzvlpK9r_Df9C3M7j1rNRi7hhHRvPhlklJ3lfi5jk86Jd1s0Y5wcQ1QgbVaAP5Q=w300">
            <a:hlinkClick r:id="rId5"/>
            <a:extLst>
              <a:ext uri="{FF2B5EF4-FFF2-40B4-BE49-F238E27FC236}">
                <a16:creationId xmlns:a16="http://schemas.microsoft.com/office/drawing/2014/main" id="{2E1A64DE-A23E-4B60-BC63-082FC84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960" y="4501178"/>
            <a:ext cx="630776" cy="6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8">
            <a:hlinkClick r:id="rId7"/>
            <a:extLst>
              <a:ext uri="{FF2B5EF4-FFF2-40B4-BE49-F238E27FC236}">
                <a16:creationId xmlns:a16="http://schemas.microsoft.com/office/drawing/2014/main" id="{04A58C70-88EA-467E-A1B8-3FDBD4536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537" y="4501178"/>
            <a:ext cx="630776" cy="630776"/>
          </a:xfrm>
          <a:prstGeom prst="rect">
            <a:avLst/>
          </a:prstGeom>
        </p:spPr>
      </p:pic>
      <p:grpSp>
        <p:nvGrpSpPr>
          <p:cNvPr id="9" name="Gruppieren 13">
            <a:extLst>
              <a:ext uri="{FF2B5EF4-FFF2-40B4-BE49-F238E27FC236}">
                <a16:creationId xmlns:a16="http://schemas.microsoft.com/office/drawing/2014/main" id="{F4CFC890-F626-4615-8E22-45996A3DCB30}"/>
              </a:ext>
            </a:extLst>
          </p:cNvPr>
          <p:cNvGrpSpPr/>
          <p:nvPr/>
        </p:nvGrpSpPr>
        <p:grpSpPr>
          <a:xfrm>
            <a:off x="686852" y="1618779"/>
            <a:ext cx="997206" cy="997206"/>
            <a:chOff x="4114800" y="2971800"/>
            <a:chExt cx="997206" cy="997206"/>
          </a:xfrm>
        </p:grpSpPr>
        <p:pic>
          <p:nvPicPr>
            <p:cNvPr id="10" name="Grafik 9" descr="Welt">
              <a:hlinkClick r:id="rId9"/>
              <a:extLst>
                <a:ext uri="{FF2B5EF4-FFF2-40B4-BE49-F238E27FC236}">
                  <a16:creationId xmlns:a16="http://schemas.microsoft.com/office/drawing/2014/main" id="{11A452EF-4134-42F5-A38B-3CA233F3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1" name="Grafik 12" descr="Cursor">
              <a:extLst>
                <a:ext uri="{FF2B5EF4-FFF2-40B4-BE49-F238E27FC236}">
                  <a16:creationId xmlns:a16="http://schemas.microsoft.com/office/drawing/2014/main" id="{CFB9C7C8-273C-4E2A-A56E-BA2F81BF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grpSp>
        <p:nvGrpSpPr>
          <p:cNvPr id="12" name="Gruppieren 14">
            <a:extLst>
              <a:ext uri="{FF2B5EF4-FFF2-40B4-BE49-F238E27FC236}">
                <a16:creationId xmlns:a16="http://schemas.microsoft.com/office/drawing/2014/main" id="{D33376C0-144D-4F7E-8A28-4A818E1D2700}"/>
              </a:ext>
            </a:extLst>
          </p:cNvPr>
          <p:cNvGrpSpPr/>
          <p:nvPr/>
        </p:nvGrpSpPr>
        <p:grpSpPr>
          <a:xfrm>
            <a:off x="4012725" y="1620674"/>
            <a:ext cx="997206" cy="997206"/>
            <a:chOff x="4114800" y="2971800"/>
            <a:chExt cx="997206" cy="997206"/>
          </a:xfrm>
        </p:grpSpPr>
        <p:pic>
          <p:nvPicPr>
            <p:cNvPr id="13" name="Grafik 15" descr="Welt">
              <a:hlinkClick r:id="rId14"/>
              <a:extLst>
                <a:ext uri="{FF2B5EF4-FFF2-40B4-BE49-F238E27FC236}">
                  <a16:creationId xmlns:a16="http://schemas.microsoft.com/office/drawing/2014/main" id="{6B8D3643-EC88-466A-97A9-28CC0CEA0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4" name="Grafik 16" descr="Cursor">
              <a:extLst>
                <a:ext uri="{FF2B5EF4-FFF2-40B4-BE49-F238E27FC236}">
                  <a16:creationId xmlns:a16="http://schemas.microsoft.com/office/drawing/2014/main" id="{A44180DF-8679-40B7-A2B5-A8A21811F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sp>
        <p:nvSpPr>
          <p:cNvPr id="15" name="Textfeld 17">
            <a:extLst>
              <a:ext uri="{FF2B5EF4-FFF2-40B4-BE49-F238E27FC236}">
                <a16:creationId xmlns:a16="http://schemas.microsoft.com/office/drawing/2014/main" id="{004A8BFB-0EE8-4AE3-8AD5-19E8EF04F7EA}"/>
              </a:ext>
            </a:extLst>
          </p:cNvPr>
          <p:cNvSpPr txBox="1"/>
          <p:nvPr/>
        </p:nvSpPr>
        <p:spPr>
          <a:xfrm>
            <a:off x="1670042" y="1879106"/>
            <a:ext cx="1889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9"/>
              </a:rPr>
              <a:t>www.fibl.org</a:t>
            </a:r>
            <a:endParaRPr lang="de-CH" sz="2600" dirty="0"/>
          </a:p>
        </p:txBody>
      </p:sp>
      <p:sp>
        <p:nvSpPr>
          <p:cNvPr id="16" name="Textfeld 19">
            <a:extLst>
              <a:ext uri="{FF2B5EF4-FFF2-40B4-BE49-F238E27FC236}">
                <a16:creationId xmlns:a16="http://schemas.microsoft.com/office/drawing/2014/main" id="{B9DBE0D9-2069-49FF-81E0-D08A491CD529}"/>
              </a:ext>
            </a:extLst>
          </p:cNvPr>
          <p:cNvSpPr txBox="1"/>
          <p:nvPr/>
        </p:nvSpPr>
        <p:spPr>
          <a:xfrm>
            <a:off x="1670042" y="3176899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 err="1">
                <a:hlinkClick r:id="rId3"/>
              </a:rPr>
              <a:t>fiblfilm</a:t>
            </a:r>
            <a:endParaRPr lang="de-CH" sz="2600" dirty="0"/>
          </a:p>
        </p:txBody>
      </p:sp>
      <p:sp>
        <p:nvSpPr>
          <p:cNvPr id="17" name="Textfeld 20">
            <a:extLst>
              <a:ext uri="{FF2B5EF4-FFF2-40B4-BE49-F238E27FC236}">
                <a16:creationId xmlns:a16="http://schemas.microsoft.com/office/drawing/2014/main" id="{065AF491-CDAB-4E83-B827-560D0D7EB9B6}"/>
              </a:ext>
            </a:extLst>
          </p:cNvPr>
          <p:cNvSpPr txBox="1"/>
          <p:nvPr/>
        </p:nvSpPr>
        <p:spPr>
          <a:xfrm>
            <a:off x="10042799" y="4587074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5"/>
              </a:rPr>
              <a:t>@</a:t>
            </a:r>
            <a:r>
              <a:rPr lang="de-CH" sz="2600" dirty="0" err="1">
                <a:hlinkClick r:id="rId15"/>
              </a:rPr>
              <a:t>fiblorg</a:t>
            </a:r>
            <a:endParaRPr lang="de-CH" sz="2600" dirty="0"/>
          </a:p>
        </p:txBody>
      </p:sp>
      <p:sp>
        <p:nvSpPr>
          <p:cNvPr id="18" name="Textfeld 21">
            <a:extLst>
              <a:ext uri="{FF2B5EF4-FFF2-40B4-BE49-F238E27FC236}">
                <a16:creationId xmlns:a16="http://schemas.microsoft.com/office/drawing/2014/main" id="{FC7F9212-A2E3-452A-A630-52E01B7B574B}"/>
              </a:ext>
            </a:extLst>
          </p:cNvPr>
          <p:cNvSpPr txBox="1"/>
          <p:nvPr/>
        </p:nvSpPr>
        <p:spPr>
          <a:xfrm>
            <a:off x="1670041" y="4585733"/>
            <a:ext cx="1991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5"/>
              </a:rPr>
              <a:t>@FiBLaktuell</a:t>
            </a:r>
            <a:endParaRPr lang="de-CH" sz="2600" dirty="0"/>
          </a:p>
        </p:txBody>
      </p:sp>
      <p:sp>
        <p:nvSpPr>
          <p:cNvPr id="19" name="Textfeld 22">
            <a:extLst>
              <a:ext uri="{FF2B5EF4-FFF2-40B4-BE49-F238E27FC236}">
                <a16:creationId xmlns:a16="http://schemas.microsoft.com/office/drawing/2014/main" id="{CA24FA5F-BE16-4965-8330-7DE06A7EBF4D}"/>
              </a:ext>
            </a:extLst>
          </p:cNvPr>
          <p:cNvSpPr txBox="1"/>
          <p:nvPr/>
        </p:nvSpPr>
        <p:spPr>
          <a:xfrm>
            <a:off x="5026716" y="4587074"/>
            <a:ext cx="3665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7"/>
              </a:rPr>
              <a:t>linkedin.com/</a:t>
            </a:r>
            <a:r>
              <a:rPr lang="de-CH" sz="2600" dirty="0" err="1">
                <a:hlinkClick r:id="rId7"/>
              </a:rPr>
              <a:t>company</a:t>
            </a:r>
            <a:r>
              <a:rPr lang="de-CH" sz="2600" dirty="0">
                <a:hlinkClick r:id="rId7"/>
              </a:rPr>
              <a:t>/</a:t>
            </a:r>
            <a:r>
              <a:rPr lang="de-CH" sz="2600" dirty="0" err="1">
                <a:hlinkClick r:id="rId7"/>
              </a:rPr>
              <a:t>fibl</a:t>
            </a:r>
            <a:endParaRPr lang="de-CH" sz="2600" dirty="0"/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7F023B5F-FB76-4EC7-83C9-BE92BAA36C58}"/>
              </a:ext>
            </a:extLst>
          </p:cNvPr>
          <p:cNvSpPr txBox="1"/>
          <p:nvPr/>
        </p:nvSpPr>
        <p:spPr>
          <a:xfrm>
            <a:off x="5026716" y="1879874"/>
            <a:ext cx="26589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4"/>
              </a:rPr>
              <a:t>www.bioaktuell.ch</a:t>
            </a:r>
            <a:endParaRPr lang="de-CH" sz="2600" dirty="0"/>
          </a:p>
        </p:txBody>
      </p:sp>
      <p:pic>
        <p:nvPicPr>
          <p:cNvPr id="21" name="Grafik 11">
            <a:hlinkClick r:id="rId15"/>
            <a:extLst>
              <a:ext uri="{FF2B5EF4-FFF2-40B4-BE49-F238E27FC236}">
                <a16:creationId xmlns:a16="http://schemas.microsoft.com/office/drawing/2014/main" id="{D2F7A303-C7AA-4FF8-B387-3DFEC667E73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420" y="4501178"/>
            <a:ext cx="629848" cy="62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8243BE0-A6E3-48E7-819D-EC143544BB0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313" y="3092345"/>
            <a:ext cx="630000" cy="630000"/>
          </a:xfrm>
          <a:prstGeom prst="rect">
            <a:avLst/>
          </a:prstGeom>
        </p:spPr>
      </p:pic>
      <p:sp>
        <p:nvSpPr>
          <p:cNvPr id="23" name="Textfeld 17">
            <a:extLst>
              <a:ext uri="{FF2B5EF4-FFF2-40B4-BE49-F238E27FC236}">
                <a16:creationId xmlns:a16="http://schemas.microsoft.com/office/drawing/2014/main" id="{F61E80D5-733C-48D4-B7E0-79C647669A6D}"/>
              </a:ext>
            </a:extLst>
          </p:cNvPr>
          <p:cNvSpPr txBox="1"/>
          <p:nvPr/>
        </p:nvSpPr>
        <p:spPr>
          <a:xfrm>
            <a:off x="5022385" y="3175874"/>
            <a:ext cx="4193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8"/>
              </a:rPr>
              <a:t>Podcast «</a:t>
            </a:r>
            <a:r>
              <a:rPr lang="de-CH" sz="2600" dirty="0" err="1">
                <a:hlinkClick r:id="rId18"/>
              </a:rPr>
              <a:t>FiBL</a:t>
            </a:r>
            <a:r>
              <a:rPr lang="de-CH" sz="2600" dirty="0">
                <a:hlinkClick r:id="rId18"/>
              </a:rPr>
              <a:t> </a:t>
            </a:r>
            <a:r>
              <a:rPr lang="de-CH" sz="2600" dirty="0" err="1">
                <a:hlinkClick r:id="rId18"/>
              </a:rPr>
              <a:t>Collaboration</a:t>
            </a:r>
            <a:r>
              <a:rPr lang="de-CH" sz="2600" dirty="0">
                <a:hlinkClick r:id="rId18"/>
              </a:rPr>
              <a:t>»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de-CH" dirty="0" err="1"/>
              <a:t>Contatto</a:t>
            </a:r>
            <a:endParaRPr lang="de-C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627199"/>
            <a:ext cx="10515600" cy="417239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Istituto</a:t>
            </a:r>
            <a:r>
              <a:rPr lang="en-GB" dirty="0"/>
              <a:t> di </a:t>
            </a:r>
            <a:r>
              <a:rPr lang="en-GB" dirty="0" err="1"/>
              <a:t>ricerca</a:t>
            </a:r>
            <a:r>
              <a:rPr lang="en-GB" dirty="0"/>
              <a:t> </a:t>
            </a:r>
            <a:r>
              <a:rPr lang="en-GB" dirty="0" err="1"/>
              <a:t>sull'agricoltura</a:t>
            </a:r>
            <a:r>
              <a:rPr lang="en-GB" dirty="0"/>
              <a:t> </a:t>
            </a:r>
            <a:r>
              <a:rPr lang="en-GB" dirty="0" err="1"/>
              <a:t>biologica</a:t>
            </a:r>
            <a:r>
              <a:rPr lang="en-GB" dirty="0"/>
              <a:t> FiBL</a:t>
            </a:r>
            <a:br>
              <a:rPr lang="en-GB" dirty="0"/>
            </a:br>
            <a:r>
              <a:rPr lang="en-GB" dirty="0" err="1"/>
              <a:t>Ackerstrasse</a:t>
            </a:r>
            <a:r>
              <a:rPr lang="en-GB" dirty="0"/>
              <a:t> 113, Box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 err="1"/>
              <a:t>Svizzera</a:t>
            </a:r>
            <a:endParaRPr lang="en-GB" dirty="0"/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Telefono</a:t>
            </a:r>
            <a:r>
              <a:rPr lang="de-CH" dirty="0"/>
              <a:t> +41 (0)62 865 72 72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info.suisse@fibl.org</a:t>
            </a:r>
            <a:br>
              <a:rPr lang="de-CH" dirty="0"/>
            </a:br>
            <a:r>
              <a:rPr lang="de-CH" dirty="0"/>
              <a:t>www.fibl.org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62D40AB-2498-4D09-8166-7DADDD164F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094800" y="0"/>
            <a:ext cx="6097200" cy="302895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 err="1"/>
              <a:t>Posizione</a:t>
            </a:r>
            <a:r>
              <a:rPr lang="en-GB" dirty="0"/>
              <a:t> </a:t>
            </a:r>
            <a:r>
              <a:rPr lang="en-GB" dirty="0" err="1"/>
              <a:t>geografica</a:t>
            </a:r>
            <a:r>
              <a:rPr lang="en-GB" dirty="0"/>
              <a:t> e </a:t>
            </a:r>
            <a:r>
              <a:rPr lang="en-GB" dirty="0" err="1"/>
              <a:t>clima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7200"/>
            <a:ext cx="4102729" cy="4270654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 err="1"/>
              <a:t>Situato</a:t>
            </a:r>
            <a:r>
              <a:rPr lang="en-AU" sz="2400" dirty="0"/>
              <a:t> a </a:t>
            </a:r>
            <a:r>
              <a:rPr lang="en-AU" sz="2400" dirty="0" err="1"/>
              <a:t>sud</a:t>
            </a:r>
            <a:r>
              <a:rPr lang="en-AU" sz="2400" dirty="0"/>
              <a:t> di </a:t>
            </a:r>
            <a:r>
              <a:rPr lang="en-AU" sz="2400" dirty="0" err="1"/>
              <a:t>Basilea</a:t>
            </a:r>
            <a:r>
              <a:rPr lang="en-AU" sz="2400" dirty="0"/>
              <a:t> </a:t>
            </a:r>
            <a:r>
              <a:rPr lang="en-AU" sz="2400" dirty="0" err="1"/>
              <a:t>tra</a:t>
            </a:r>
            <a:r>
              <a:rPr lang="en-AU" sz="2400" dirty="0"/>
              <a:t> </a:t>
            </a:r>
            <a:r>
              <a:rPr lang="en-AU" sz="2400" dirty="0" err="1"/>
              <a:t>Therwil</a:t>
            </a:r>
            <a:r>
              <a:rPr lang="en-AU" sz="2400" dirty="0"/>
              <a:t> e Biel-</a:t>
            </a:r>
            <a:r>
              <a:rPr lang="en-AU" sz="2400" dirty="0" err="1"/>
              <a:t>Benken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 err="1"/>
              <a:t>Precipitazioni</a:t>
            </a:r>
            <a:r>
              <a:rPr lang="en-AU" sz="2400" dirty="0"/>
              <a:t> </a:t>
            </a:r>
            <a:r>
              <a:rPr lang="en-AU" sz="2400" dirty="0" err="1"/>
              <a:t>medie</a:t>
            </a:r>
            <a:r>
              <a:rPr lang="en-AU" sz="2400" dirty="0"/>
              <a:t> </a:t>
            </a:r>
            <a:r>
              <a:rPr lang="en-AU" sz="2400" dirty="0" err="1"/>
              <a:t>annue</a:t>
            </a:r>
            <a:r>
              <a:rPr lang="en-AU" sz="2400" dirty="0"/>
              <a:t> </a:t>
            </a:r>
            <a:br>
              <a:rPr lang="en-AU" sz="2400" dirty="0"/>
            </a:br>
            <a:r>
              <a:rPr lang="en-AU" sz="2400" dirty="0"/>
              <a:t>di 872 mm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 err="1"/>
              <a:t>Aumento</a:t>
            </a:r>
            <a:r>
              <a:rPr lang="en-AU" sz="2400" dirty="0"/>
              <a:t> </a:t>
            </a:r>
            <a:r>
              <a:rPr lang="en-AU" sz="2400" dirty="0" err="1"/>
              <a:t>delle</a:t>
            </a:r>
            <a:r>
              <a:rPr lang="en-AU" sz="2400" dirty="0"/>
              <a:t> temperature </a:t>
            </a:r>
            <a:r>
              <a:rPr lang="en-AU" sz="2400" dirty="0" err="1"/>
              <a:t>nel</a:t>
            </a:r>
            <a:r>
              <a:rPr lang="en-AU" sz="2400" dirty="0"/>
              <a:t> </a:t>
            </a:r>
            <a:r>
              <a:rPr lang="en-AU" sz="2400" dirty="0" err="1"/>
              <a:t>corso</a:t>
            </a:r>
            <a:r>
              <a:rPr lang="en-AU" sz="2400" dirty="0"/>
              <a:t> </a:t>
            </a:r>
            <a:r>
              <a:rPr lang="en-AU" sz="2400" dirty="0" err="1"/>
              <a:t>dell'esperimento</a:t>
            </a:r>
            <a:r>
              <a:rPr lang="en-AU" sz="2400" dirty="0"/>
              <a:t>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 err="1"/>
              <a:t>Temperatura</a:t>
            </a:r>
            <a:r>
              <a:rPr lang="en-AU" sz="2400" dirty="0"/>
              <a:t> media </a:t>
            </a:r>
            <a:r>
              <a:rPr lang="en-AU" sz="2400" dirty="0" err="1"/>
              <a:t>annuale</a:t>
            </a:r>
            <a:r>
              <a:rPr lang="en-AU" sz="2400" dirty="0"/>
              <a:t>:</a:t>
            </a:r>
            <a:br>
              <a:rPr lang="en-AU" sz="2400" dirty="0"/>
            </a:br>
            <a:r>
              <a:rPr lang="en-AU" sz="2400" dirty="0"/>
              <a:t>(media </a:t>
            </a:r>
            <a:r>
              <a:rPr lang="en-AU" sz="2400" dirty="0" err="1"/>
              <a:t>decennale</a:t>
            </a:r>
            <a:r>
              <a:rPr lang="en-AU" sz="2400" dirty="0"/>
              <a:t>)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1978: </a:t>
            </a:r>
            <a:r>
              <a:rPr lang="de-CH" sz="2400" b="1" dirty="0"/>
              <a:t>9,9 °C 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2016: </a:t>
            </a:r>
            <a:r>
              <a:rPr lang="de-CH" sz="2400" b="1" dirty="0"/>
              <a:t>11,5 °C</a:t>
            </a:r>
            <a:endParaRPr lang="en-AU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CD644E-AB90-4E2B-BF46-28F48106B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72" y="3359246"/>
            <a:ext cx="4029559" cy="28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E032ACE-8557-43C9-A5DE-2F3F37091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0590" y="0"/>
            <a:ext cx="6203993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 err="1"/>
              <a:t>Impostazione</a:t>
            </a:r>
            <a:r>
              <a:rPr lang="en-GB" dirty="0"/>
              <a:t> del campo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278843" cy="4247542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Tipo di </a:t>
            </a:r>
            <a:r>
              <a:rPr lang="en-GB" sz="2400" dirty="0" err="1"/>
              <a:t>suolo</a:t>
            </a:r>
            <a:r>
              <a:rPr lang="en-GB" sz="2400" dirty="0"/>
              <a:t>: </a:t>
            </a:r>
            <a:br>
              <a:rPr lang="en-GB" sz="2400" dirty="0"/>
            </a:br>
            <a:r>
              <a:rPr lang="en-GB" sz="2400" dirty="0"/>
              <a:t>Terra </a:t>
            </a:r>
            <a:r>
              <a:rPr lang="en-GB" sz="2400" dirty="0" err="1"/>
              <a:t>bruna</a:t>
            </a:r>
            <a:r>
              <a:rPr lang="en-GB" sz="2400" dirty="0"/>
              <a:t> - </a:t>
            </a:r>
            <a:r>
              <a:rPr lang="en-GB" sz="2400" dirty="0" err="1"/>
              <a:t>Pseudogley</a:t>
            </a:r>
            <a:r>
              <a:rPr lang="en-GB" sz="2400" dirty="0"/>
              <a:t>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Tessitura del </a:t>
            </a:r>
            <a:r>
              <a:rPr lang="en-GB" sz="2400" dirty="0" err="1"/>
              <a:t>suolo</a:t>
            </a:r>
            <a:r>
              <a:rPr lang="en-GB" sz="2400" dirty="0"/>
              <a:t>: 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Sabbia</a:t>
            </a:r>
            <a:r>
              <a:rPr lang="en-GB" sz="2000" dirty="0"/>
              <a:t> 12 %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Silt 72 %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Argilla</a:t>
            </a:r>
            <a:r>
              <a:rPr lang="en-GB" sz="2000" dirty="0"/>
              <a:t> 16 %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 err="1"/>
              <a:t>Stessa</a:t>
            </a:r>
            <a:r>
              <a:rPr lang="en-AU" sz="2400" dirty="0"/>
              <a:t> </a:t>
            </a:r>
            <a:r>
              <a:rPr lang="en-AU" sz="2400" dirty="0" err="1"/>
              <a:t>rotazione</a:t>
            </a:r>
            <a:r>
              <a:rPr lang="en-AU" sz="2400" dirty="0"/>
              <a:t> </a:t>
            </a:r>
            <a:r>
              <a:rPr lang="en-AU" sz="2400" dirty="0" err="1"/>
              <a:t>delle</a:t>
            </a:r>
            <a:r>
              <a:rPr lang="en-AU" sz="2400" dirty="0"/>
              <a:t> </a:t>
            </a:r>
            <a:r>
              <a:rPr lang="en-AU" sz="2400" dirty="0" err="1"/>
              <a:t>colture</a:t>
            </a:r>
            <a:r>
              <a:rPr lang="en-AU" sz="2400" dirty="0"/>
              <a:t> e </a:t>
            </a:r>
            <a:r>
              <a:rPr lang="en-AU" sz="2400" dirty="0" err="1"/>
              <a:t>lavorazione</a:t>
            </a:r>
            <a:r>
              <a:rPr lang="en-AU" sz="2400" dirty="0"/>
              <a:t> del </a:t>
            </a:r>
            <a:r>
              <a:rPr lang="en-AU" sz="2400" dirty="0" err="1"/>
              <a:t>terreno</a:t>
            </a:r>
            <a:r>
              <a:rPr lang="en-AU" sz="2400" dirty="0"/>
              <a:t> in tutti </a:t>
            </a:r>
            <a:r>
              <a:rPr lang="en-AU" sz="2400" dirty="0" err="1"/>
              <a:t>i</a:t>
            </a:r>
            <a:r>
              <a:rPr lang="en-AU" sz="2400" dirty="0"/>
              <a:t> </a:t>
            </a:r>
            <a:r>
              <a:rPr lang="en-AU" sz="2400" dirty="0" err="1"/>
              <a:t>sistemi</a:t>
            </a:r>
            <a:endParaRPr lang="en-AU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 err="1"/>
              <a:t>Imitazione</a:t>
            </a:r>
            <a:r>
              <a:rPr lang="en-AU" sz="2400" dirty="0"/>
              <a:t> di </a:t>
            </a:r>
            <a:r>
              <a:rPr lang="en-AU" sz="2400" dirty="0" err="1"/>
              <a:t>sistemi</a:t>
            </a:r>
            <a:r>
              <a:rPr lang="en-AU" sz="2400" dirty="0"/>
              <a:t> </a:t>
            </a:r>
            <a:r>
              <a:rPr lang="en-AU" sz="2400" dirty="0" err="1"/>
              <a:t>agricoli</a:t>
            </a:r>
            <a:r>
              <a:rPr lang="en-AU" sz="2400" dirty="0"/>
              <a:t> </a:t>
            </a:r>
            <a:r>
              <a:rPr lang="en-AU" sz="2400" dirty="0" err="1"/>
              <a:t>certificati</a:t>
            </a:r>
            <a:endParaRPr lang="en-AU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9929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/>
          <a:lstStyle/>
          <a:p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agricoli</a:t>
            </a:r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7BF052-BD2B-44AB-BED0-B0C6AB535B5E}"/>
              </a:ext>
            </a:extLst>
          </p:cNvPr>
          <p:cNvSpPr txBox="1"/>
          <p:nvPr/>
        </p:nvSpPr>
        <p:spPr>
          <a:xfrm>
            <a:off x="761999" y="1627200"/>
            <a:ext cx="2587165" cy="370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>
                <a:solidFill>
                  <a:schemeClr val="accent4"/>
                </a:solidFill>
              </a:rPr>
              <a:t>BIODYN (D)</a:t>
            </a:r>
          </a:p>
          <a:p>
            <a:r>
              <a:rPr lang="en-GB" sz="1600" dirty="0" err="1"/>
              <a:t>biodinamico</a:t>
            </a:r>
            <a:r>
              <a:rPr lang="en-GB" sz="1600" dirty="0"/>
              <a:t> (Demeter)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BIOORG (O)</a:t>
            </a:r>
          </a:p>
          <a:p>
            <a:r>
              <a:rPr lang="en-GB" sz="1600" dirty="0" err="1"/>
              <a:t>biologico</a:t>
            </a:r>
            <a:r>
              <a:rPr lang="en-GB" sz="1600" dirty="0"/>
              <a:t> (Bio Suisse)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C00000"/>
                </a:solidFill>
              </a:rPr>
              <a:t>CONFYM (K</a:t>
            </a:r>
            <a:r>
              <a:rPr lang="en-GB" sz="1600" dirty="0"/>
              <a:t>) </a:t>
            </a:r>
          </a:p>
          <a:p>
            <a:r>
              <a:rPr lang="en-GB" sz="1600" dirty="0" err="1"/>
              <a:t>convenzionale</a:t>
            </a:r>
            <a:r>
              <a:rPr lang="en-GB" sz="1600" dirty="0"/>
              <a:t> (IP Suisse)</a:t>
            </a:r>
          </a:p>
          <a:p>
            <a:endParaRPr lang="en-GB" sz="1600" b="1" dirty="0">
              <a:solidFill>
                <a:srgbClr val="FFC000"/>
              </a:solidFill>
            </a:endParaRPr>
          </a:p>
          <a:p>
            <a:r>
              <a:rPr lang="en-GB" sz="1600" b="1" dirty="0">
                <a:solidFill>
                  <a:srgbClr val="FFC000"/>
                </a:solidFill>
              </a:rPr>
              <a:t>CONMIN (M)</a:t>
            </a:r>
          </a:p>
          <a:p>
            <a:r>
              <a:rPr lang="en-GB" sz="1600" dirty="0" err="1"/>
              <a:t>convenzionale</a:t>
            </a:r>
            <a:r>
              <a:rPr lang="en-GB" sz="1600" dirty="0"/>
              <a:t>, </a:t>
            </a:r>
            <a:r>
              <a:rPr lang="en-GB" sz="1600" dirty="0" err="1"/>
              <a:t>puramente</a:t>
            </a:r>
            <a:r>
              <a:rPr lang="en-GB" sz="1600" dirty="0"/>
              <a:t> </a:t>
            </a:r>
            <a:r>
              <a:rPr lang="en-GB" sz="1600" dirty="0" err="1"/>
              <a:t>concimato</a:t>
            </a:r>
            <a:r>
              <a:rPr lang="en-GB" sz="1600" dirty="0"/>
              <a:t> </a:t>
            </a:r>
            <a:r>
              <a:rPr lang="en-GB" sz="1600" dirty="0" err="1"/>
              <a:t>conconcimi</a:t>
            </a:r>
            <a:r>
              <a:rPr lang="en-GB" sz="1600" dirty="0"/>
              <a:t> </a:t>
            </a:r>
            <a:r>
              <a:rPr lang="en-GB" sz="1600" dirty="0" err="1"/>
              <a:t>minerali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271A9C-77F3-450C-A747-FE351E64D03E}"/>
              </a:ext>
            </a:extLst>
          </p:cNvPr>
          <p:cNvSpPr txBox="1"/>
          <p:nvPr/>
        </p:nvSpPr>
        <p:spPr>
          <a:xfrm>
            <a:off x="9456755" y="5984627"/>
            <a:ext cx="1946787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Mäder et al. (2002): Science</a:t>
            </a:r>
            <a:r>
              <a:rPr lang="de-CH" sz="1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65748E-0559-46ED-BEC5-6D6ADED62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133" y="1515803"/>
            <a:ext cx="7946440" cy="44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4F5658C-BC28-4575-9803-67B63CFB6F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83" y="1048014"/>
            <a:ext cx="7381875" cy="495109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20712"/>
            <a:ext cx="4888727" cy="1008000"/>
          </a:xfrm>
        </p:spPr>
        <p:txBody>
          <a:bodyPr/>
          <a:lstStyle/>
          <a:p>
            <a:r>
              <a:rPr lang="de-CH" dirty="0" err="1"/>
              <a:t>Planimetria</a:t>
            </a:r>
            <a:endParaRPr lang="de-CH" dirty="0"/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3" y="1665612"/>
            <a:ext cx="3022069" cy="4148254"/>
          </a:xfrm>
        </p:spPr>
        <p:txBody>
          <a:bodyPr>
            <a:noAutofit/>
          </a:bodyPr>
          <a:lstStyle/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8 </a:t>
            </a:r>
            <a:r>
              <a:rPr lang="de-CH" sz="2000" dirty="0" err="1"/>
              <a:t>trattamenti</a:t>
            </a:r>
            <a:r>
              <a:rPr lang="de-CH" sz="2000" dirty="0"/>
              <a:t> </a:t>
            </a:r>
            <a:r>
              <a:rPr lang="de-CH" sz="2000" dirty="0" err="1"/>
              <a:t>su</a:t>
            </a:r>
            <a:r>
              <a:rPr lang="de-CH" sz="2000" dirty="0"/>
              <a:t> 3 </a:t>
            </a:r>
            <a:r>
              <a:rPr lang="de-CH" sz="2000" dirty="0" err="1"/>
              <a:t>cicli</a:t>
            </a:r>
            <a:br>
              <a:rPr lang="de-CH" sz="2000" dirty="0"/>
            </a:br>
            <a:r>
              <a:rPr lang="de-CH" sz="2000" dirty="0"/>
              <a:t>(A, B, C)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Suddiviso</a:t>
            </a:r>
            <a:r>
              <a:rPr lang="en-US" sz="2000" dirty="0"/>
              <a:t> in 4 </a:t>
            </a:r>
            <a:r>
              <a:rPr lang="en-US" sz="2000" dirty="0" err="1"/>
              <a:t>serie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e 4 </a:t>
            </a:r>
            <a:r>
              <a:rPr lang="en-US" sz="2000" dirty="0" err="1"/>
              <a:t>repliche</a:t>
            </a:r>
            <a:endParaRPr lang="de-CH" sz="2000" dirty="0"/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96 </a:t>
            </a:r>
            <a:r>
              <a:rPr lang="en-AU" sz="2000" dirty="0" err="1"/>
              <a:t>parcelle</a:t>
            </a:r>
            <a:r>
              <a:rPr lang="en-AU" sz="2000" dirty="0"/>
              <a:t> </a:t>
            </a:r>
            <a:r>
              <a:rPr lang="en-AU" sz="2000" dirty="0" err="1"/>
              <a:t>sperimentali</a:t>
            </a:r>
            <a:r>
              <a:rPr lang="en-AU" sz="2000" dirty="0"/>
              <a:t> (5 x 20 m)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 err="1"/>
              <a:t>Intensità</a:t>
            </a:r>
            <a:r>
              <a:rPr lang="de-CH" sz="2000" dirty="0"/>
              <a:t> di </a:t>
            </a:r>
            <a:r>
              <a:rPr lang="de-CH" sz="2000" dirty="0" err="1"/>
              <a:t>fertilizzazione</a:t>
            </a:r>
            <a:endParaRPr lang="de-CH" sz="2000" dirty="0"/>
          </a:p>
          <a:p>
            <a:r>
              <a:rPr lang="de-CH" sz="2000" b="1" dirty="0"/>
              <a:t>0,7 UBA, 1,4 UBA</a:t>
            </a:r>
            <a:br>
              <a:rPr lang="de-CH" sz="2000" b="1" dirty="0"/>
            </a:br>
            <a:r>
              <a:rPr lang="de-CH" sz="2000" b="1" dirty="0"/>
              <a:t>(1 </a:t>
            </a:r>
            <a:r>
              <a:rPr lang="de-CH" sz="2000" dirty="0"/>
              <a:t>= </a:t>
            </a:r>
            <a:r>
              <a:rPr lang="de-CH" sz="2000" b="1" dirty="0" err="1"/>
              <a:t>metà</a:t>
            </a:r>
            <a:r>
              <a:rPr lang="de-CH" sz="2000" b="1" dirty="0"/>
              <a:t>, 2 </a:t>
            </a:r>
            <a:r>
              <a:rPr lang="de-CH" sz="2000" dirty="0"/>
              <a:t>= </a:t>
            </a:r>
            <a:r>
              <a:rPr lang="en-GB" sz="2000" b="1" dirty="0" err="1"/>
              <a:t>abituale</a:t>
            </a:r>
            <a:r>
              <a:rPr lang="de-CH" sz="2000" b="1" dirty="0"/>
              <a:t>)</a:t>
            </a:r>
          </a:p>
          <a:p>
            <a:pPr marL="360000"/>
            <a:endParaRPr lang="de-CH" sz="2000" dirty="0"/>
          </a:p>
          <a:p>
            <a:r>
              <a:rPr lang="de-CH" sz="1600" dirty="0"/>
              <a:t>UBA = </a:t>
            </a:r>
            <a:r>
              <a:rPr lang="de-CH" sz="1600" dirty="0" err="1"/>
              <a:t>Unità</a:t>
            </a:r>
            <a:r>
              <a:rPr lang="de-CH" sz="1600" dirty="0"/>
              <a:t> di </a:t>
            </a:r>
            <a:r>
              <a:rPr lang="de-CH" sz="1600" dirty="0" err="1"/>
              <a:t>bestiame</a:t>
            </a:r>
            <a:r>
              <a:rPr lang="de-CH" sz="1600" dirty="0"/>
              <a:t> </a:t>
            </a:r>
            <a:r>
              <a:rPr lang="de-CH" sz="1600" dirty="0" err="1"/>
              <a:t>adulto</a:t>
            </a:r>
            <a:endParaRPr lang="de-CH" sz="1600" dirty="0"/>
          </a:p>
          <a:p>
            <a:pPr marL="360000"/>
            <a:endParaRPr lang="de-CH" sz="1800" b="1" dirty="0"/>
          </a:p>
          <a:p>
            <a:pPr marL="360000"/>
            <a:endParaRPr lang="de-CH" sz="1800" b="1" dirty="0"/>
          </a:p>
          <a:p>
            <a:pPr marL="360000"/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EF3D71-A462-4024-B977-09A425E3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717" y="5363272"/>
            <a:ext cx="12236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0FF46-A723-4A19-937F-110DBFDC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 err="1"/>
              <a:t>Rotazione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colture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E5DDB3-F02D-4A9D-B720-7DC253DF29EA}"/>
              </a:ext>
            </a:extLst>
          </p:cNvPr>
          <p:cNvSpPr txBox="1"/>
          <p:nvPr/>
        </p:nvSpPr>
        <p:spPr>
          <a:xfrm>
            <a:off x="766763" y="1627199"/>
            <a:ext cx="2947174" cy="4111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Stessa</a:t>
            </a:r>
            <a:r>
              <a:rPr lang="en-GB" sz="2000" dirty="0"/>
              <a:t> </a:t>
            </a:r>
            <a:r>
              <a:rPr lang="en-GB" sz="2000" dirty="0" err="1"/>
              <a:t>rotazione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colture</a:t>
            </a:r>
            <a:r>
              <a:rPr lang="en-GB" sz="2000" dirty="0"/>
              <a:t> in </a:t>
            </a:r>
            <a:r>
              <a:rPr lang="en-GB" sz="2000" dirty="0" err="1"/>
              <a:t>tutti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sistemi</a:t>
            </a:r>
            <a:endParaRPr lang="en-GB" sz="2000" dirty="0"/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Adattato</a:t>
            </a:r>
            <a:r>
              <a:rPr lang="en-US" sz="2000" dirty="0"/>
              <a:t> </a:t>
            </a:r>
            <a:r>
              <a:rPr lang="en-US" sz="2000" dirty="0" err="1"/>
              <a:t>dopo</a:t>
            </a:r>
            <a:r>
              <a:rPr lang="en-US" sz="2000" dirty="0"/>
              <a:t> </a:t>
            </a:r>
            <a:r>
              <a:rPr lang="en-US" sz="2000" dirty="0" err="1"/>
              <a:t>ogni</a:t>
            </a:r>
            <a:r>
              <a:rPr lang="en-US" sz="2000" dirty="0"/>
              <a:t> </a:t>
            </a:r>
            <a:r>
              <a:rPr lang="en-US" sz="2000" dirty="0" err="1"/>
              <a:t>periodo</a:t>
            </a:r>
            <a:r>
              <a:rPr lang="en-US" sz="2000" dirty="0"/>
              <a:t> di </a:t>
            </a:r>
            <a:r>
              <a:rPr lang="en-US" sz="2000" dirty="0" err="1"/>
              <a:t>rotazione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colture</a:t>
            </a:r>
            <a:r>
              <a:rPr lang="en-US" sz="2000" dirty="0"/>
              <a:t> </a:t>
            </a:r>
            <a:r>
              <a:rPr lang="de-CH" sz="2000" dirty="0"/>
              <a:t>(PRC) 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7</a:t>
            </a:r>
            <a:r>
              <a:rPr lang="en-GB" sz="2000" baseline="30000" dirty="0"/>
              <a:t>a</a:t>
            </a:r>
            <a:r>
              <a:rPr lang="en-GB" sz="2000" dirty="0"/>
              <a:t> PRC (2020-2026) simile a 6</a:t>
            </a:r>
            <a:r>
              <a:rPr lang="en-GB" sz="2000" baseline="30000" dirty="0"/>
              <a:t>a</a:t>
            </a:r>
            <a:r>
              <a:rPr lang="en-GB" sz="2000" dirty="0"/>
              <a:t> PRC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5CACFEC-9076-4870-BD28-ABBA962A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65" y="1286582"/>
            <a:ext cx="7306879" cy="4991847"/>
          </a:xfrm>
        </p:spPr>
      </p:pic>
    </p:spTree>
    <p:extLst>
      <p:ext uri="{BB962C8B-B14F-4D97-AF65-F5344CB8AC3E}">
        <p14:creationId xmlns:p14="http://schemas.microsoft.com/office/powerpoint/2010/main" val="15458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 err="1"/>
              <a:t>Fertilizzazione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1627199"/>
            <a:ext cx="2884649" cy="411605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 </a:t>
            </a:r>
            <a:r>
              <a:rPr lang="en-GB" sz="1600" dirty="0" err="1"/>
              <a:t>concimi</a:t>
            </a:r>
            <a:r>
              <a:rPr lang="en-GB" sz="1600" dirty="0"/>
              <a:t> </a:t>
            </a:r>
            <a:r>
              <a:rPr lang="en-GB" sz="1600" dirty="0" err="1"/>
              <a:t>differiscono</a:t>
            </a:r>
            <a:r>
              <a:rPr lang="en-GB" sz="1600" dirty="0"/>
              <a:t> </a:t>
            </a:r>
            <a:r>
              <a:rPr lang="en-GB" sz="1600" dirty="0" err="1"/>
              <a:t>nella</a:t>
            </a:r>
            <a:r>
              <a:rPr lang="en-GB" sz="1600" dirty="0"/>
              <a:t> </a:t>
            </a:r>
            <a:r>
              <a:rPr lang="en-GB" sz="1600" dirty="0" err="1"/>
              <a:t>durata</a:t>
            </a:r>
            <a:r>
              <a:rPr lang="en-GB" sz="1600" dirty="0"/>
              <a:t> del </a:t>
            </a:r>
            <a:r>
              <a:rPr lang="en-GB" sz="1600" dirty="0" err="1"/>
              <a:t>compostaggio</a:t>
            </a:r>
            <a:r>
              <a:rPr lang="en-GB" sz="1600" dirty="0"/>
              <a:t> e </a:t>
            </a:r>
            <a:r>
              <a:rPr lang="en-GB" sz="1600" dirty="0" err="1"/>
              <a:t>nell’aerazione</a:t>
            </a:r>
            <a:endParaRPr lang="en-GB" sz="1600" dirty="0"/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 </a:t>
            </a:r>
            <a:r>
              <a:rPr lang="en-GB" sz="1600" dirty="0" err="1"/>
              <a:t>sistemi</a:t>
            </a:r>
            <a:r>
              <a:rPr lang="en-GB" sz="1600" dirty="0"/>
              <a:t> </a:t>
            </a:r>
            <a:r>
              <a:rPr lang="en-GB" sz="1600" dirty="0" err="1"/>
              <a:t>riceventi</a:t>
            </a:r>
            <a:r>
              <a:rPr lang="en-GB" sz="1600" dirty="0"/>
              <a:t> </a:t>
            </a:r>
            <a:r>
              <a:rPr lang="en-GB" sz="1600" dirty="0" err="1"/>
              <a:t>concimi</a:t>
            </a:r>
            <a:r>
              <a:rPr lang="en-GB" sz="1600" dirty="0"/>
              <a:t> </a:t>
            </a:r>
            <a:r>
              <a:rPr lang="en-GB" sz="1600" dirty="0" err="1"/>
              <a:t>organici</a:t>
            </a:r>
            <a:r>
              <a:rPr lang="en-GB" sz="1600" dirty="0"/>
              <a:t> con 0,7 UBA </a:t>
            </a:r>
            <a:r>
              <a:rPr lang="en-GB" sz="1600" dirty="0" err="1"/>
              <a:t>ricevono</a:t>
            </a:r>
            <a:r>
              <a:rPr lang="en-GB" sz="1600" dirty="0"/>
              <a:t> la </a:t>
            </a:r>
            <a:r>
              <a:rPr lang="en-GB" sz="1600" dirty="0" err="1"/>
              <a:t>metà</a:t>
            </a:r>
            <a:r>
              <a:rPr lang="en-GB" sz="1600" dirty="0"/>
              <a:t> </a:t>
            </a:r>
            <a:r>
              <a:rPr lang="en-GB" sz="1600" dirty="0" err="1"/>
              <a:t>degli</a:t>
            </a:r>
            <a:r>
              <a:rPr lang="en-GB" sz="1600" dirty="0"/>
              <a:t> </a:t>
            </a:r>
            <a:r>
              <a:rPr lang="en-GB" sz="1600" dirty="0" err="1"/>
              <a:t>apporti</a:t>
            </a:r>
            <a:r>
              <a:rPr lang="en-GB" sz="1600" dirty="0"/>
              <a:t> di nutrient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629271-CA40-4D1B-B84B-73B44C4100EC}"/>
              </a:ext>
            </a:extLst>
          </p:cNvPr>
          <p:cNvSpPr txBox="1"/>
          <p:nvPr/>
        </p:nvSpPr>
        <p:spPr>
          <a:xfrm>
            <a:off x="4038620" y="1150618"/>
            <a:ext cx="608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Apporti</a:t>
            </a:r>
            <a:r>
              <a:rPr lang="en-GB" b="1" dirty="0"/>
              <a:t> </a:t>
            </a:r>
            <a:r>
              <a:rPr lang="en-GB" b="1" dirty="0" err="1"/>
              <a:t>medi</a:t>
            </a:r>
            <a:r>
              <a:rPr lang="en-GB" b="1" dirty="0"/>
              <a:t> </a:t>
            </a:r>
            <a:r>
              <a:rPr lang="en-GB" b="1" dirty="0" err="1"/>
              <a:t>annui</a:t>
            </a:r>
            <a:r>
              <a:rPr lang="en-GB" b="1" dirty="0"/>
              <a:t> di </a:t>
            </a:r>
            <a:r>
              <a:rPr lang="en-GB" b="1" dirty="0" err="1"/>
              <a:t>nutrienti</a:t>
            </a:r>
            <a:r>
              <a:rPr lang="en-GB" b="1" dirty="0"/>
              <a:t> (PRC 2-6)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AAE24F-97B3-45B8-8DE1-C5E118C21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00" y="1624485"/>
            <a:ext cx="6390436" cy="44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32EEC-FC19-4FD5-BCC6-3A57B7F70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FB1491-4ED2-406F-84B9-8C32265CC56E}">
  <ds:schemaRefs>
    <ds:schemaRef ds:uri="http://purl.org/dc/dcmitype/"/>
    <ds:schemaRef ds:uri="926ccd4c-651f-4ccc-af87-3950eef9fdad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d18740c-b141-4d05-9751-e9f3dcf7e7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E2486C0-E1F0-4117-9067-3BB651809C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Breitbild</PresentationFormat>
  <Paragraphs>190</Paragraphs>
  <Slides>36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FiBL Slide Master</vt:lpstr>
      <vt:lpstr>1_Benutzerdefiniertes Design</vt:lpstr>
      <vt:lpstr>Benutzerdefiniertes Design</vt:lpstr>
      <vt:lpstr>La sperimentazione DOK </vt:lpstr>
      <vt:lpstr>PowerPoint-Präsentation</vt:lpstr>
      <vt:lpstr>Pubblicazioni</vt:lpstr>
      <vt:lpstr>PowerPoint-Präsentation</vt:lpstr>
      <vt:lpstr>PowerPoint-Präsentation</vt:lpstr>
      <vt:lpstr>Sistemi agricoli</vt:lpstr>
      <vt:lpstr>PowerPoint-Präsentation</vt:lpstr>
      <vt:lpstr>Rotazione delle colture</vt:lpstr>
      <vt:lpstr>PowerPoint-Präsentation</vt:lpstr>
      <vt:lpstr>Fertilizzazione con azoto</vt:lpstr>
      <vt:lpstr>Fertilizzazione con azoto</vt:lpstr>
      <vt:lpstr>Concimazione con fosforo e potassio</vt:lpstr>
      <vt:lpstr>Fitoprotezione </vt:lpstr>
      <vt:lpstr>Rendimenti</vt:lpstr>
      <vt:lpstr>PowerPoint-Präsentation</vt:lpstr>
      <vt:lpstr>PowerPoint-Präsentation</vt:lpstr>
      <vt:lpstr>PowerPoint-Präsentation</vt:lpstr>
      <vt:lpstr>Resa del grano invernale e contenuto di proteina grezza</vt:lpstr>
      <vt:lpstr>Bilanci dei nutrienti</vt:lpstr>
      <vt:lpstr>Bilanci dei nutrienti</vt:lpstr>
      <vt:lpstr>PowerPoint-Präsentation</vt:lpstr>
      <vt:lpstr>Fosforo del suolo</vt:lpstr>
      <vt:lpstr>Carbonio organico nel suolo</vt:lpstr>
      <vt:lpstr>Carbonio organico nel suolo</vt:lpstr>
      <vt:lpstr>Apporti di carbonio organico nel suolo tramite rizodeposizione </vt:lpstr>
      <vt:lpstr>pH del suolo (H2O)</vt:lpstr>
      <vt:lpstr>PowerPoint-Präsentation</vt:lpstr>
      <vt:lpstr>Struttura del suolo</vt:lpstr>
      <vt:lpstr>Stabilità degli aggregati del suolo</vt:lpstr>
      <vt:lpstr>Qualità biologica del suolo</vt:lpstr>
      <vt:lpstr>Diversità delle specie</vt:lpstr>
      <vt:lpstr>Diversità microbica del suolo</vt:lpstr>
      <vt:lpstr>Consumo energetico e potenziale di effetto serra nella sperimentazione DOK (1985-1998) secondo un bilancio ecologico</vt:lpstr>
      <vt:lpstr>PowerPoint-Präsentation</vt:lpstr>
      <vt:lpstr>FiBL online</vt:lpstr>
      <vt:lpstr>Contatto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FiBL Deutsch</dc:title>
  <dc:creator>Riedi Kurt</dc:creator>
  <cp:lastModifiedBy>Gabel Vanessa</cp:lastModifiedBy>
  <cp:revision>704</cp:revision>
  <dcterms:created xsi:type="dcterms:W3CDTF">2021-02-10T13:15:41Z</dcterms:created>
  <dcterms:modified xsi:type="dcterms:W3CDTF">2025-01-13T08:23:14Z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