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612" r:id="rId5"/>
    <p:sldId id="614" r:id="rId6"/>
    <p:sldId id="615" r:id="rId7"/>
    <p:sldId id="258" r:id="rId8"/>
    <p:sldId id="622" r:id="rId9"/>
    <p:sldId id="625" r:id="rId10"/>
    <p:sldId id="617" r:id="rId11"/>
    <p:sldId id="621" r:id="rId12"/>
    <p:sldId id="413" r:id="rId13"/>
    <p:sldId id="597" r:id="rId14"/>
    <p:sldId id="593" r:id="rId15"/>
    <p:sldId id="314" r:id="rId16"/>
    <p:sldId id="626" r:id="rId17"/>
    <p:sldId id="594" r:id="rId18"/>
    <p:sldId id="611" r:id="rId19"/>
    <p:sldId id="628" r:id="rId20"/>
    <p:sldId id="591" r:id="rId21"/>
    <p:sldId id="629" r:id="rId22"/>
  </p:sldIdLst>
  <p:sldSz cx="10688638" cy="7562850"/>
  <p:notesSz cx="6858000" cy="9144000"/>
  <p:defaultTextStyle>
    <a:defPPr>
      <a:defRPr lang="da-DK"/>
    </a:defPPr>
    <a:lvl1pPr marL="0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578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155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5733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4309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2887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1464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0042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28620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9" userDrawn="1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B10"/>
    <a:srgbClr val="EB746B"/>
    <a:srgbClr val="E85BF3"/>
    <a:srgbClr val="E6E6E6"/>
    <a:srgbClr val="EBEBEB"/>
    <a:srgbClr val="D9D9D9"/>
    <a:srgbClr val="9B9B9B"/>
    <a:srgbClr val="C5C5C5"/>
    <a:srgbClr val="849938"/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llemlayout 1 - markeringsfarv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llemlayout 1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sfarv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404" y="44"/>
      </p:cViewPr>
      <p:guideLst>
        <p:guide orient="horz" pos="2359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45BCD-431E-AB4A-97D7-701F016874B3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24F5B-FCAE-D647-9901-BF07A00C9463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55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90007-378C-4AAA-B704-6D36BDC887C3}" type="datetimeFigureOut">
              <a:rPr lang="da-DK" smtClean="0"/>
              <a:pPr/>
              <a:t>15-07-2024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D1B2-5736-4BF0-ABE4-56EB15224D2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352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Heterozygous haplotypes are not included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D1B2-5736-4BF0-ABE4-56EB15224D2B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697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313F95E-1075-4ACC-9AA9-CFF93330382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7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8" y="2349388"/>
            <a:ext cx="9085342" cy="1621111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97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93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395034" y="302868"/>
            <a:ext cx="2605356" cy="6452932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8969" y="302868"/>
            <a:ext cx="7637923" cy="6452932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83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 smtClean="0"/>
              <a:pPr/>
              <a:t>15-07-2024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445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80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147C32-9CD8-122F-E2BA-A4C777ABD4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3463" y="72564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00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5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1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57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6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561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8968" y="1764666"/>
            <a:ext cx="5121639" cy="4991132"/>
          </a:xfrm>
        </p:spPr>
        <p:txBody>
          <a:bodyPr/>
          <a:lstStyle>
            <a:lvl1pPr>
              <a:defRPr sz="2900">
                <a:latin typeface="+mn-lt"/>
              </a:defRPr>
            </a:lvl1pPr>
            <a:lvl2pPr>
              <a:defRPr sz="2500">
                <a:latin typeface="+mn-lt"/>
              </a:defRPr>
            </a:lvl2pPr>
            <a:lvl3pPr>
              <a:defRPr sz="21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78751" y="1764666"/>
            <a:ext cx="5121639" cy="4991132"/>
          </a:xfrm>
        </p:spPr>
        <p:txBody>
          <a:bodyPr/>
          <a:lstStyle>
            <a:lvl1pPr>
              <a:defRPr sz="2900">
                <a:latin typeface="+mn-lt"/>
              </a:defRPr>
            </a:lvl1pPr>
            <a:lvl2pPr>
              <a:defRPr sz="2500">
                <a:latin typeface="+mn-lt"/>
              </a:defRPr>
            </a:lvl2pPr>
            <a:lvl3pPr>
              <a:defRPr sz="21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45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78" indent="0">
              <a:buNone/>
              <a:defRPr sz="2100" b="1"/>
            </a:lvl2pPr>
            <a:lvl3pPr marL="957155" indent="0">
              <a:buNone/>
              <a:defRPr sz="1800" b="1"/>
            </a:lvl3pPr>
            <a:lvl4pPr marL="1435733" indent="0">
              <a:buNone/>
              <a:defRPr sz="1700" b="1"/>
            </a:lvl4pPr>
            <a:lvl5pPr marL="1914309" indent="0">
              <a:buNone/>
              <a:defRPr sz="1700" b="1"/>
            </a:lvl5pPr>
            <a:lvl6pPr marL="2392887" indent="0">
              <a:buNone/>
              <a:defRPr sz="1700" b="1"/>
            </a:lvl6pPr>
            <a:lvl7pPr marL="2871464" indent="0">
              <a:buNone/>
              <a:defRPr sz="1700" b="1"/>
            </a:lvl7pPr>
            <a:lvl8pPr marL="3350042" indent="0">
              <a:buNone/>
              <a:defRPr sz="1700" b="1"/>
            </a:lvl8pPr>
            <a:lvl9pPr marL="3828620" indent="0">
              <a:buNone/>
              <a:defRPr sz="17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700">
                <a:latin typeface="+mn-lt"/>
              </a:defRPr>
            </a:lvl4pPr>
            <a:lvl5pPr>
              <a:defRPr sz="1700">
                <a:latin typeface="+mn-lt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429683" y="1692889"/>
            <a:ext cx="4724526" cy="7055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78" indent="0">
              <a:buNone/>
              <a:defRPr sz="2100" b="1"/>
            </a:lvl2pPr>
            <a:lvl3pPr marL="957155" indent="0">
              <a:buNone/>
              <a:defRPr sz="1800" b="1"/>
            </a:lvl3pPr>
            <a:lvl4pPr marL="1435733" indent="0">
              <a:buNone/>
              <a:defRPr sz="1700" b="1"/>
            </a:lvl4pPr>
            <a:lvl5pPr marL="1914309" indent="0">
              <a:buNone/>
              <a:defRPr sz="1700" b="1"/>
            </a:lvl5pPr>
            <a:lvl6pPr marL="2392887" indent="0">
              <a:buNone/>
              <a:defRPr sz="1700" b="1"/>
            </a:lvl6pPr>
            <a:lvl7pPr marL="2871464" indent="0">
              <a:buNone/>
              <a:defRPr sz="1700" b="1"/>
            </a:lvl7pPr>
            <a:lvl8pPr marL="3350042" indent="0">
              <a:buNone/>
              <a:defRPr sz="1700" b="1"/>
            </a:lvl8pPr>
            <a:lvl9pPr marL="3828620" indent="0">
              <a:buNone/>
              <a:defRPr sz="17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429683" y="2398404"/>
            <a:ext cx="4724526" cy="4357393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700">
                <a:latin typeface="+mn-lt"/>
              </a:defRPr>
            </a:lvl4pPr>
            <a:lvl5pPr>
              <a:defRPr sz="1700">
                <a:latin typeface="+mn-lt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46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20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45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78961" y="301116"/>
            <a:ext cx="5975246" cy="6454683"/>
          </a:xfrm>
        </p:spPr>
        <p:txBody>
          <a:bodyPr/>
          <a:lstStyle>
            <a:lvl1pPr>
              <a:defRPr sz="3300">
                <a:latin typeface="+mn-lt"/>
              </a:defRPr>
            </a:lvl1pPr>
            <a:lvl2pPr>
              <a:defRPr sz="2900">
                <a:latin typeface="+mn-lt"/>
              </a:defRPr>
            </a:lvl2pPr>
            <a:lvl3pPr>
              <a:defRPr sz="25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34434" y="1582599"/>
            <a:ext cx="3516488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78578" indent="0">
              <a:buNone/>
              <a:defRPr sz="1200"/>
            </a:lvl2pPr>
            <a:lvl3pPr marL="957155" indent="0">
              <a:buNone/>
              <a:defRPr sz="1100"/>
            </a:lvl3pPr>
            <a:lvl4pPr marL="1435733" indent="0">
              <a:buNone/>
              <a:defRPr sz="1000"/>
            </a:lvl4pPr>
            <a:lvl5pPr marL="1914309" indent="0">
              <a:buNone/>
              <a:defRPr sz="1000"/>
            </a:lvl5pPr>
            <a:lvl6pPr marL="2392887" indent="0">
              <a:buNone/>
              <a:defRPr sz="1000"/>
            </a:lvl6pPr>
            <a:lvl7pPr marL="2871464" indent="0">
              <a:buNone/>
              <a:defRPr sz="1000"/>
            </a:lvl7pPr>
            <a:lvl8pPr marL="3350042" indent="0">
              <a:buNone/>
              <a:defRPr sz="1000"/>
            </a:lvl8pPr>
            <a:lvl9pPr marL="382862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40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300"/>
            </a:lvl1pPr>
            <a:lvl2pPr marL="478578" indent="0">
              <a:buNone/>
              <a:defRPr sz="2900"/>
            </a:lvl2pPr>
            <a:lvl3pPr marL="957155" indent="0">
              <a:buNone/>
              <a:defRPr sz="2500"/>
            </a:lvl3pPr>
            <a:lvl4pPr marL="1435733" indent="0">
              <a:buNone/>
              <a:defRPr sz="2100"/>
            </a:lvl4pPr>
            <a:lvl5pPr marL="1914309" indent="0">
              <a:buNone/>
              <a:defRPr sz="2100"/>
            </a:lvl5pPr>
            <a:lvl6pPr marL="2392887" indent="0">
              <a:buNone/>
              <a:defRPr sz="2100"/>
            </a:lvl6pPr>
            <a:lvl7pPr marL="2871464" indent="0">
              <a:buNone/>
              <a:defRPr sz="2100"/>
            </a:lvl7pPr>
            <a:lvl8pPr marL="3350042" indent="0">
              <a:buNone/>
              <a:defRPr sz="2100"/>
            </a:lvl8pPr>
            <a:lvl9pPr marL="3828620" indent="0">
              <a:buNone/>
              <a:defRPr sz="21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095048" y="5918982"/>
            <a:ext cx="6413183" cy="887585"/>
          </a:xfrm>
        </p:spPr>
        <p:txBody>
          <a:bodyPr/>
          <a:lstStyle>
            <a:lvl1pPr marL="0" indent="0">
              <a:buNone/>
              <a:defRPr sz="1500"/>
            </a:lvl1pPr>
            <a:lvl2pPr marL="478578" indent="0">
              <a:buNone/>
              <a:defRPr sz="1200"/>
            </a:lvl2pPr>
            <a:lvl3pPr marL="957155" indent="0">
              <a:buNone/>
              <a:defRPr sz="1100"/>
            </a:lvl3pPr>
            <a:lvl4pPr marL="1435733" indent="0">
              <a:buNone/>
              <a:defRPr sz="1000"/>
            </a:lvl4pPr>
            <a:lvl5pPr marL="1914309" indent="0">
              <a:buNone/>
              <a:defRPr sz="1000"/>
            </a:lvl5pPr>
            <a:lvl6pPr marL="2392887" indent="0">
              <a:buNone/>
              <a:defRPr sz="1000"/>
            </a:lvl6pPr>
            <a:lvl7pPr marL="2871464" indent="0">
              <a:buNone/>
              <a:defRPr sz="1000"/>
            </a:lvl7pPr>
            <a:lvl8pPr marL="3350042" indent="0">
              <a:buNone/>
              <a:defRPr sz="1000"/>
            </a:lvl8pPr>
            <a:lvl9pPr marL="382862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68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80000" y="719999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80000" y="1620000"/>
            <a:ext cx="8820000" cy="435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1"/>
            <a:r>
              <a:rPr lang="da-DK"/>
              <a:t>Tredje niveau</a:t>
            </a:r>
          </a:p>
          <a:p>
            <a:pPr lvl="1"/>
            <a:r>
              <a:rPr lang="da-DK"/>
              <a:t>Fjerde niveau</a:t>
            </a:r>
          </a:p>
          <a:p>
            <a:pPr lvl="1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80000" y="6300000"/>
            <a:ext cx="2494016" cy="402652"/>
          </a:xfrm>
          <a:prstGeom prst="rect">
            <a:avLst/>
          </a:prstGeom>
        </p:spPr>
        <p:txBody>
          <a:bodyPr vert="horz" lIns="95715" tIns="47858" rIns="95715" bIns="478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37AA-4A99-E846-8955-2DC9B41B5F96}" type="datetimeFigureOut">
              <a:rPr lang="da-DK"/>
              <a:pPr/>
              <a:t>15-07-2024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651952" y="6300000"/>
            <a:ext cx="3384735" cy="402652"/>
          </a:xfrm>
          <a:prstGeom prst="rect">
            <a:avLst/>
          </a:prstGeom>
        </p:spPr>
        <p:txBody>
          <a:bodyPr vert="horz" lIns="95715" tIns="47858" rIns="95715" bIns="478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405984" y="6300000"/>
            <a:ext cx="2494016" cy="402652"/>
          </a:xfrm>
          <a:prstGeom prst="rect">
            <a:avLst/>
          </a:prstGeom>
        </p:spPr>
        <p:txBody>
          <a:bodyPr vert="horz" lIns="95715" tIns="47858" rIns="95715" bIns="478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AD70-B584-174E-A2D4-B03B35849A9E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13" name="Billede 12" descr="Payoff_black_new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0000" y="6939100"/>
            <a:ext cx="1654205" cy="224950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>
            <a:off x="720000" y="1412345"/>
            <a:ext cx="9180000" cy="1588"/>
          </a:xfrm>
          <a:prstGeom prst="line">
            <a:avLst/>
          </a:prstGeom>
          <a:ln w="50800">
            <a:solidFill>
              <a:srgbClr val="EBEBE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594" y="6577619"/>
            <a:ext cx="1768406" cy="549345"/>
          </a:xfrm>
          <a:prstGeom prst="rect">
            <a:avLst/>
          </a:prstGeom>
          <a:noFill/>
        </p:spPr>
      </p:pic>
      <p:pic>
        <p:nvPicPr>
          <p:cNvPr id="1026" name="Picture 2" descr="Logoer">
            <a:extLst>
              <a:ext uri="{FF2B5EF4-FFF2-40B4-BE49-F238E27FC236}">
                <a16:creationId xmlns:a16="http://schemas.microsoft.com/office/drawing/2014/main" id="{06F481E3-DBDA-4772-B631-082042AE94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8" y="6782417"/>
            <a:ext cx="1533000" cy="6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ønt Udviklings- og DemonstrationsProgram (GUDP)">
            <a:extLst>
              <a:ext uri="{FF2B5EF4-FFF2-40B4-BE49-F238E27FC236}">
                <a16:creationId xmlns:a16="http://schemas.microsoft.com/office/drawing/2014/main" id="{F0D58C16-9C64-4BA4-A244-C998316C30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02" y="6761426"/>
            <a:ext cx="1370380" cy="7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5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78578" rtl="0" eaLnBrk="1" latinLnBrk="0" hangingPunct="1">
        <a:spcBef>
          <a:spcPct val="0"/>
        </a:spcBef>
        <a:buNone/>
        <a:defRPr sz="2800" b="0" i="0" kern="1200" cap="all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58933" indent="-358933" algn="l" defTabSz="478578" rtl="0" eaLnBrk="1" latinLnBrk="0" hangingPunct="1">
        <a:spcBef>
          <a:spcPct val="20000"/>
        </a:spcBef>
        <a:buClr>
          <a:srgbClr val="8DA22D"/>
        </a:buClr>
        <a:buSzPct val="100000"/>
        <a:buFontTx/>
        <a:buBlip>
          <a:blip r:embed="rId19"/>
        </a:buBlip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77688" indent="-299111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Lucida Grande"/>
        <a:buChar char="–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96444" indent="-239289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Lucida Grande"/>
        <a:buChar char="–"/>
        <a:defRPr sz="2200" kern="1200" baseline="0">
          <a:solidFill>
            <a:schemeClr val="tx1"/>
          </a:solidFill>
          <a:latin typeface="Calibri Light"/>
          <a:ea typeface="+mn-ea"/>
          <a:cs typeface="+mn-cs"/>
        </a:defRPr>
      </a:lvl3pPr>
      <a:lvl4pPr marL="1675020" indent="-239289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Lucida Grande"/>
        <a:buChar char="–"/>
        <a:defRPr sz="2200" kern="1200" baseline="0">
          <a:solidFill>
            <a:schemeClr val="tx1"/>
          </a:solidFill>
          <a:latin typeface="Calibri Light"/>
          <a:ea typeface="+mn-ea"/>
          <a:cs typeface="+mn-cs"/>
        </a:defRPr>
      </a:lvl4pPr>
      <a:lvl5pPr marL="2153598" indent="-239289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Lucida Grande"/>
        <a:buChar char="–"/>
        <a:defRPr sz="2200" kern="1200" baseline="0">
          <a:solidFill>
            <a:schemeClr val="tx1"/>
          </a:solidFill>
          <a:latin typeface="Calibri Light"/>
          <a:ea typeface="+mn-ea"/>
          <a:cs typeface="+mn-cs"/>
        </a:defRPr>
      </a:lvl5pPr>
      <a:lvl6pPr marL="2632176" indent="-239289" algn="l" defTabSz="4785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753" indent="-239289" algn="l" defTabSz="4785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331" indent="-239289" algn="l" defTabSz="4785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7909" indent="-239289" algn="l" defTabSz="4785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578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155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733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309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2887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464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042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620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\Data\Kompet\Marketing\Billedmateriale\Landbrug, marker, markarbejde\Grønne Marker Prof\1_1251482329_myxigonu5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"/>
            <a:ext cx="10688639" cy="7562849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/>
        </p:nvSpPr>
        <p:spPr>
          <a:xfrm>
            <a:off x="-736" y="2826089"/>
            <a:ext cx="10689374" cy="13982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39516" y="3138576"/>
            <a:ext cx="7857598" cy="83528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a-DK" sz="3200" i="1" dirty="0"/>
              <a:t>Nematode-resistens, GWAS of </a:t>
            </a:r>
            <a:r>
              <a:rPr lang="da-DK" sz="3200" i="1" dirty="0" err="1"/>
              <a:t>Genomisk</a:t>
            </a:r>
            <a:r>
              <a:rPr lang="da-DK" sz="3200" i="1" dirty="0"/>
              <a:t> Selektion</a:t>
            </a:r>
            <a:endParaRPr lang="da-DK" sz="32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70" y="5056472"/>
            <a:ext cx="4688731" cy="2506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ED3A75-7827-CC20-8061-091A920589AF}"/>
              </a:ext>
            </a:extLst>
          </p:cNvPr>
          <p:cNvSpPr txBox="1"/>
          <p:nvPr/>
        </p:nvSpPr>
        <p:spPr>
          <a:xfrm>
            <a:off x="730155" y="1405720"/>
            <a:ext cx="943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TEAMADAG PM ØKOLOGISK HAVREFORÆDLING OG ANDER AKTUELLE EMNE PÅ NORDIC SEED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79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9205-5F05-4437-9529-3B21F0BA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60FD02-529D-445E-A48F-A1ACB7A4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data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Heading date (after 1</a:t>
            </a:r>
            <a:r>
              <a:rPr lang="en-US" sz="1200" b="1" baseline="30000" dirty="0"/>
              <a:t>st</a:t>
            </a:r>
            <a:r>
              <a:rPr lang="en-US" sz="1200" b="1" dirty="0"/>
              <a:t> May)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HLW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Hull content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Hullability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Lodging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Powdery Mildew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Plant height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Protein (NIR)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Seed Width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TKW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Yield Ha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 err="1"/>
              <a:t>Nematod</a:t>
            </a:r>
            <a:endParaRPr lang="en-US" sz="1200" b="1" dirty="0"/>
          </a:p>
          <a:p>
            <a:r>
              <a:rPr lang="en-US" dirty="0"/>
              <a:t>Genotypes</a:t>
            </a:r>
          </a:p>
          <a:p>
            <a:pPr lvl="1"/>
            <a:r>
              <a:rPr lang="en-US" dirty="0"/>
              <a:t>780 lines, 1162 markers per line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7857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0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98095-A83F-416F-A983-A08C2A7D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Phenotypic</a:t>
            </a:r>
            <a:r>
              <a:rPr lang="da-DK" dirty="0"/>
              <a:t> data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7CD2B8F-34E9-4291-8272-94658EAD3A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2860" y="1441829"/>
          <a:ext cx="936919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561">
                  <a:extLst>
                    <a:ext uri="{9D8B030D-6E8A-4147-A177-3AD203B41FA5}">
                      <a16:colId xmlns:a16="http://schemas.microsoft.com/office/drawing/2014/main" val="2571022780"/>
                    </a:ext>
                  </a:extLst>
                </a:gridCol>
                <a:gridCol w="1359257">
                  <a:extLst>
                    <a:ext uri="{9D8B030D-6E8A-4147-A177-3AD203B41FA5}">
                      <a16:colId xmlns:a16="http://schemas.microsoft.com/office/drawing/2014/main" val="1718638860"/>
                    </a:ext>
                  </a:extLst>
                </a:gridCol>
                <a:gridCol w="1562343">
                  <a:extLst>
                    <a:ext uri="{9D8B030D-6E8A-4147-A177-3AD203B41FA5}">
                      <a16:colId xmlns:a16="http://schemas.microsoft.com/office/drawing/2014/main" val="2878317513"/>
                    </a:ext>
                  </a:extLst>
                </a:gridCol>
                <a:gridCol w="1562343">
                  <a:extLst>
                    <a:ext uri="{9D8B030D-6E8A-4147-A177-3AD203B41FA5}">
                      <a16:colId xmlns:a16="http://schemas.microsoft.com/office/drawing/2014/main" val="31573785"/>
                    </a:ext>
                  </a:extLst>
                </a:gridCol>
                <a:gridCol w="1562343">
                  <a:extLst>
                    <a:ext uri="{9D8B030D-6E8A-4147-A177-3AD203B41FA5}">
                      <a16:colId xmlns:a16="http://schemas.microsoft.com/office/drawing/2014/main" val="3352587631"/>
                    </a:ext>
                  </a:extLst>
                </a:gridCol>
                <a:gridCol w="1562343">
                  <a:extLst>
                    <a:ext uri="{9D8B030D-6E8A-4147-A177-3AD203B41FA5}">
                      <a16:colId xmlns:a16="http://schemas.microsoft.com/office/drawing/2014/main" val="3591896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Trait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#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mean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12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Yield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6967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67.46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22.04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13.31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123.72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Protein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6887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21.91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2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Heading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5778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48.25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9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Height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5671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5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Lodging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2457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4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Mildew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2048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TKW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1886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22.65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51.15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5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Seed width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86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 err="1"/>
                        <a:t>Hullability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1226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3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Hull content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1221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15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R1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372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46.01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59.42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41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R2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366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38.10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44.28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6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HLW</a:t>
                      </a:r>
                      <a:endParaRPr lang="da-DK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3118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58.36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44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26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Relative Variance components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 4">
                <a:extLst>
                  <a:ext uri="{FF2B5EF4-FFF2-40B4-BE49-F238E27FC236}">
                    <a16:creationId xmlns:a16="http://schemas.microsoft.com/office/drawing/2014/main" id="{33FF868C-D99C-4006-9967-74F2E38F2F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253581"/>
                  </p:ext>
                </p:extLst>
              </p:nvPr>
            </p:nvGraphicFramePr>
            <p:xfrm>
              <a:off x="2736378" y="1514901"/>
              <a:ext cx="4137070" cy="51906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3880">
                      <a:extLst>
                        <a:ext uri="{9D8B030D-6E8A-4147-A177-3AD203B41FA5}">
                          <a16:colId xmlns:a16="http://schemas.microsoft.com/office/drawing/2014/main" val="1991289010"/>
                        </a:ext>
                      </a:extLst>
                    </a:gridCol>
                    <a:gridCol w="1454126">
                      <a:extLst>
                        <a:ext uri="{9D8B030D-6E8A-4147-A177-3AD203B41FA5}">
                          <a16:colId xmlns:a16="http://schemas.microsoft.com/office/drawing/2014/main" val="2633259993"/>
                        </a:ext>
                      </a:extLst>
                    </a:gridCol>
                    <a:gridCol w="1559064">
                      <a:extLst>
                        <a:ext uri="{9D8B030D-6E8A-4147-A177-3AD203B41FA5}">
                          <a16:colId xmlns:a16="http://schemas.microsoft.com/office/drawing/2014/main" val="2759657129"/>
                        </a:ext>
                      </a:extLst>
                    </a:gridCol>
                  </a:tblGrid>
                  <a:tr h="376671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Trait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noProof="0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noProof="0" smtClean="0">
                                        <a:latin typeface="Cambria Math" panose="02040503050406030204" pitchFamily="18" charset="0"/>
                                      </a:rPr>
                                      <m:t>𝒍𝒊𝒏𝒆</m:t>
                                    </m:r>
                                    <m:r>
                                      <a:rPr lang="en-US" b="1" i="1" noProof="0" smtClean="0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US" b="1" i="1" noProof="0" smtClean="0">
                                        <a:latin typeface="Cambria Math" panose="02040503050406030204" pitchFamily="18" charset="0"/>
                                      </a:rPr>
                                      <m:t>𝒎𝒆𝒂𝒏𝒔</m:t>
                                    </m:r>
                                  </m:sub>
                                  <m:sup>
                                    <m:r>
                                      <a:rPr lang="en-US" b="1" i="1" noProof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Id(residual)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468822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Yield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77912885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Protein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739730554"/>
                      </a:ext>
                    </a:extLst>
                  </a:tr>
                  <a:tr h="394353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Heading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83783514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Height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6975675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lodgning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11468110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Mildew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332323674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TKW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70084363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Seed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70100379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 err="1"/>
                            <a:t>Hullab</a:t>
                          </a:r>
                          <a:r>
                            <a:rPr lang="en-US" noProof="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083115696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Hull c.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00877576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R1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06817002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R2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36908131"/>
                      </a:ext>
                    </a:extLst>
                  </a:tr>
                  <a:tr h="338317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HLW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63517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 4">
                <a:extLst>
                  <a:ext uri="{FF2B5EF4-FFF2-40B4-BE49-F238E27FC236}">
                    <a16:creationId xmlns:a16="http://schemas.microsoft.com/office/drawing/2014/main" id="{33FF868C-D99C-4006-9967-74F2E38F2F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253581"/>
                  </p:ext>
                </p:extLst>
              </p:nvPr>
            </p:nvGraphicFramePr>
            <p:xfrm>
              <a:off x="2736378" y="1514901"/>
              <a:ext cx="4137070" cy="51906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3880">
                      <a:extLst>
                        <a:ext uri="{9D8B030D-6E8A-4147-A177-3AD203B41FA5}">
                          <a16:colId xmlns:a16="http://schemas.microsoft.com/office/drawing/2014/main" val="1991289010"/>
                        </a:ext>
                      </a:extLst>
                    </a:gridCol>
                    <a:gridCol w="1454126">
                      <a:extLst>
                        <a:ext uri="{9D8B030D-6E8A-4147-A177-3AD203B41FA5}">
                          <a16:colId xmlns:a16="http://schemas.microsoft.com/office/drawing/2014/main" val="2633259993"/>
                        </a:ext>
                      </a:extLst>
                    </a:gridCol>
                    <a:gridCol w="1559064">
                      <a:extLst>
                        <a:ext uri="{9D8B030D-6E8A-4147-A177-3AD203B41FA5}">
                          <a16:colId xmlns:a16="http://schemas.microsoft.com/office/drawing/2014/main" val="2759657129"/>
                        </a:ext>
                      </a:extLst>
                    </a:gridCol>
                  </a:tblGrid>
                  <a:tr h="407226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Trait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824" t="-7463" r="-108787" b="-12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Id(residual)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4688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Yield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779128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Protein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739730554"/>
                      </a:ext>
                    </a:extLst>
                  </a:tr>
                  <a:tr h="394353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Heading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837835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Height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69756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lodgning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114681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Mildew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3323236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TKW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700843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Seed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701003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 err="1"/>
                            <a:t>Hullab</a:t>
                          </a:r>
                          <a:r>
                            <a:rPr lang="en-US" noProof="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0831156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Hull c.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008775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R1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06817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R2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369081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HLW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A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635175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kstfelt 1">
            <a:extLst>
              <a:ext uri="{FF2B5EF4-FFF2-40B4-BE49-F238E27FC236}">
                <a16:creationId xmlns:a16="http://schemas.microsoft.com/office/drawing/2014/main" id="{513F7BA3-5E45-418E-AC12-8ACBD46447A3}"/>
              </a:ext>
            </a:extLst>
          </p:cNvPr>
          <p:cNvSpPr txBox="1"/>
          <p:nvPr/>
        </p:nvSpPr>
        <p:spPr>
          <a:xfrm>
            <a:off x="142805" y="3295934"/>
            <a:ext cx="229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Genetic</a:t>
            </a:r>
            <a:r>
              <a:rPr lang="da-DK" dirty="0"/>
              <a:t> variation </a:t>
            </a:r>
            <a:r>
              <a:rPr lang="da-DK" dirty="0" err="1"/>
              <a:t>explained</a:t>
            </a:r>
            <a:r>
              <a:rPr lang="da-DK" dirty="0"/>
              <a:t> by markers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D9D9CEC-2306-4E83-86EB-3BEE005732F3}"/>
              </a:ext>
            </a:extLst>
          </p:cNvPr>
          <p:cNvSpPr txBox="1"/>
          <p:nvPr/>
        </p:nvSpPr>
        <p:spPr>
          <a:xfrm>
            <a:off x="7814843" y="3032256"/>
            <a:ext cx="26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Genetic</a:t>
            </a:r>
            <a:r>
              <a:rPr lang="da-DK" dirty="0"/>
              <a:t> variation </a:t>
            </a:r>
            <a:r>
              <a:rPr lang="da-DK" b="1" dirty="0"/>
              <a:t>NOT</a:t>
            </a:r>
            <a:r>
              <a:rPr lang="da-DK" dirty="0"/>
              <a:t> </a:t>
            </a:r>
            <a:r>
              <a:rPr lang="da-DK" dirty="0" err="1"/>
              <a:t>explained</a:t>
            </a:r>
            <a:r>
              <a:rPr lang="da-DK" dirty="0"/>
              <a:t> by markers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C8A516FD-1942-44E3-8EFA-8D734771E5F7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1290568" y="1882011"/>
            <a:ext cx="2933414" cy="14139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6">
            <a:extLst>
              <a:ext uri="{FF2B5EF4-FFF2-40B4-BE49-F238E27FC236}">
                <a16:creationId xmlns:a16="http://schemas.microsoft.com/office/drawing/2014/main" id="{3CE0775E-5FE3-0FED-B9C6-E24CCC6D8C98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6141493" y="1882011"/>
            <a:ext cx="3021138" cy="1150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1F07F-5F12-9DBB-5C3A-F142ABB7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models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FDC9B1-9217-FF4C-E93C-8430763C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Yield, Protein, Heading date, Height, Lodging, and Mildew: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err="1"/>
              <a:t>Location_Year_Trial</a:t>
            </a:r>
            <a:r>
              <a:rPr lang="en-US" dirty="0"/>
              <a:t> + id(markers) + id(residual) + </a:t>
            </a:r>
            <a:r>
              <a:rPr lang="en-US" dirty="0" err="1"/>
              <a:t>id_location_year</a:t>
            </a:r>
            <a:r>
              <a:rPr lang="en-US" dirty="0"/>
              <a:t> + </a:t>
            </a:r>
            <a:r>
              <a:rPr lang="en-US" dirty="0" err="1"/>
              <a:t>location_year_subblock</a:t>
            </a:r>
            <a:r>
              <a:rPr lang="en-US" dirty="0"/>
              <a:t> + </a:t>
            </a:r>
            <a:r>
              <a:rPr lang="en-US" dirty="0" err="1"/>
              <a:t>location_year_subblock</a:t>
            </a:r>
            <a:r>
              <a:rPr lang="en-US" dirty="0"/>
              <a:t> +error </a:t>
            </a:r>
          </a:p>
          <a:p>
            <a:endParaRPr lang="en-US" dirty="0"/>
          </a:p>
          <a:p>
            <a:r>
              <a:rPr lang="en-US" dirty="0"/>
              <a:t>TKW, Seed width, </a:t>
            </a:r>
            <a:r>
              <a:rPr lang="en-US" dirty="0" err="1"/>
              <a:t>Hullability</a:t>
            </a:r>
            <a:r>
              <a:rPr lang="en-US" dirty="0"/>
              <a:t>, Hull content, and HLW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err="1"/>
              <a:t>Location_Year_Trial</a:t>
            </a:r>
            <a:r>
              <a:rPr lang="en-US" dirty="0"/>
              <a:t> + id(markers) + id(residual) + </a:t>
            </a:r>
            <a:r>
              <a:rPr lang="en-US" dirty="0" err="1"/>
              <a:t>id_location_year</a:t>
            </a:r>
            <a:r>
              <a:rPr lang="en-US" dirty="0"/>
              <a:t> + error </a:t>
            </a:r>
          </a:p>
          <a:p>
            <a:endParaRPr lang="en-US" dirty="0"/>
          </a:p>
          <a:p>
            <a:r>
              <a:rPr lang="en-US" dirty="0"/>
              <a:t>Nematode resistance R1, and Nematode resistance R1</a:t>
            </a:r>
          </a:p>
          <a:p>
            <a:pPr marL="0" indent="0">
              <a:buNone/>
            </a:pPr>
            <a:r>
              <a:rPr lang="en-US" dirty="0"/>
              <a:t>Y =  id + error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41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9205-5F05-4437-9529-3B21F0BA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one out cross-validation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60FD02-529D-445E-A48F-A1ACB7A4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9F22EE7-6C20-A467-2C02-CB057A2F5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69" y="1583250"/>
            <a:ext cx="2187603" cy="2160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62C2F0A-FFF7-FDA5-4488-492815E05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19" y="1554025"/>
            <a:ext cx="2166923" cy="21600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669E1783-25AF-32AA-DBB2-0FF511590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22" y="1550750"/>
            <a:ext cx="2146198" cy="216000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554B14A8-EB5D-C703-4609-E83C8015F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26" y="4056654"/>
            <a:ext cx="2115357" cy="216000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0711B63F-0099-48B8-0805-572B06508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987" y="4023668"/>
            <a:ext cx="2160000" cy="216000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20B6277-CF38-2B4C-9EF5-E82D3F5F0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071" y="4056654"/>
            <a:ext cx="2175589" cy="2160000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11705150-9299-AC64-28F6-2D9BF865B6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7933" y="2916909"/>
            <a:ext cx="217206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138EC-0080-B3E4-B541-8BD4FCCD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one out cross validation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4F923A-FD66-9FEA-8A5D-A8D094F9E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934962E-D81A-3784-A30B-8BCC88EE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87" y="1494429"/>
            <a:ext cx="2520000" cy="2520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ECC2188-C979-E1A0-6A9A-6A6CF5CE0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966" y="1494429"/>
            <a:ext cx="2562302" cy="2520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63F1AEE-FE92-70F1-7ABB-02F970834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570" y="2866029"/>
            <a:ext cx="2472152" cy="2520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1A044A9-A00D-4D19-9457-AB83A6820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87" y="4248859"/>
            <a:ext cx="2511923" cy="2520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FB15663-2ECE-6EBD-C0D8-53049381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966" y="4248859"/>
            <a:ext cx="257292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9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B387-DC99-6385-EA43-8BBE5EE7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one out cross validation of prediction 2023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098387-CA1F-A2CC-0F7F-D89BB5275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829F026-5354-3736-08D8-25E01DD7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2" y="1475272"/>
            <a:ext cx="4739807" cy="4680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CADF8C4-4EF9-E277-FD5C-EADCED09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000" y="1620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9205-5F05-4437-9529-3B21F0BA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Konklusion</a:t>
            </a:r>
            <a:r>
              <a:rPr lang="en-US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60FD02-529D-445E-A48F-A1ACB7A4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De fleste af egenskaberne har en høj heritabilitet</a:t>
            </a:r>
          </a:p>
          <a:p>
            <a:pPr>
              <a:lnSpc>
                <a:spcPct val="150000"/>
              </a:lnSpc>
            </a:pPr>
            <a:r>
              <a:rPr lang="da-DK" dirty="0"/>
              <a:t>Vi har identificeret flere markører, der er koblet til agronomiske egenskaber ved hjælp af GWAS, herunder markører for </a:t>
            </a:r>
            <a:r>
              <a:rPr lang="da-DK" dirty="0" err="1"/>
              <a:t>nematoderesistens</a:t>
            </a:r>
            <a:r>
              <a:rPr lang="da-DK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da-DK" dirty="0"/>
              <a:t>Vores genomiske </a:t>
            </a:r>
            <a:r>
              <a:rPr lang="da-DK" dirty="0" err="1"/>
              <a:t>prediktionsmodeller</a:t>
            </a:r>
            <a:r>
              <a:rPr lang="da-DK" dirty="0"/>
              <a:t> viser stor præcision, og vi håber, at den bliver endnu bedre, når vi tilføjer resultater fra 2024.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7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\Data\Kompet\Marketing\Billedmateriale\Landbrug, marker, markarbejde\Grønne Marker Prof\1_1251482329_myxigonu5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"/>
            <a:ext cx="10688639" cy="7562849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/>
        </p:nvSpPr>
        <p:spPr>
          <a:xfrm>
            <a:off x="-736" y="2826089"/>
            <a:ext cx="10689374" cy="13982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39515" y="2901304"/>
            <a:ext cx="8819999" cy="47454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/>
              <a:t>Thanks for your attention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70" y="5056472"/>
            <a:ext cx="4688731" cy="25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C06C-3453-F5CC-BF01-D358B41C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Cereal</a:t>
            </a:r>
            <a:r>
              <a:rPr lang="da-DK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Cyst</a:t>
            </a:r>
            <a:r>
              <a:rPr lang="da-DK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Nematodes</a:t>
            </a:r>
            <a:r>
              <a:rPr lang="da-DK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 CCN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D462-DB23-23C2-5DFC-0ECA94513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53" y="1620000"/>
            <a:ext cx="3874347" cy="4359600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Havreål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CCN </a:t>
            </a:r>
            <a:r>
              <a:rPr lang="da-D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Heterodera avenae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kan gøre betydelig </a:t>
            </a: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skade på vårafgrøder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Australien er CCN skyld i udbytte tab på op til 80% i korn.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CCN infektioner </a:t>
            </a: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skader plantens rødder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marken ligner skaderne tørkeskader, næringsstofs </a:t>
            </a: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mangler, eller herbicid skader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 Lave, gule og skrantende planter. I økologiske marker kan det give </a:t>
            </a: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ukrudtsproblemer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</a:rPr>
              <a:t>Skaderne er stører i tørre år.</a:t>
            </a:r>
            <a:endParaRPr lang="da-DK" dirty="0"/>
          </a:p>
        </p:txBody>
      </p:sp>
      <p:pic>
        <p:nvPicPr>
          <p:cNvPr id="4" name="Picture 3" descr="Cereal cyst nematode damage in cereals">
            <a:extLst>
              <a:ext uri="{FF2B5EF4-FFF2-40B4-BE49-F238E27FC236}">
                <a16:creationId xmlns:a16="http://schemas.microsoft.com/office/drawing/2014/main" id="{DAE2297E-7975-AFB0-5744-0CDD7625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01" y="1527387"/>
            <a:ext cx="6120130" cy="351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8945-E966-94CE-9294-2265180A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Cereal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Cyst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Nematode - CCN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3090-C0C4-73F0-7FF0-52F1E374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66" y="1695063"/>
            <a:ext cx="3519360" cy="435960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 vårbyg har vi en DNA markør for resistens</a:t>
            </a:r>
            <a:endParaRPr lang="da-D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Forædling af v</a:t>
            </a:r>
            <a:r>
              <a:rPr lang="da-DK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århavre er stort set foregået uden for DK og CCN resistens har ikke været et fokus for forædlingsfirmaerne.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a-DK" sz="18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Indtil videre var der kun to resistente havresorter på sortslisten, med 10 % mindre relativt udbytte sammenlignet med den bedste sort, der ikke var resistent over for </a:t>
            </a:r>
            <a:r>
              <a:rPr lang="da-DK" sz="1800" dirty="0" err="1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nematoder</a:t>
            </a:r>
            <a:r>
              <a:rPr lang="da-DK" sz="18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a-DK" sz="18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Vi har brug for nye havresorter med højt udbytte og CCN resistens.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fungus, hay, pile, ginseng&#10;&#10;Description automatically generated">
            <a:extLst>
              <a:ext uri="{FF2B5EF4-FFF2-40B4-BE49-F238E27FC236}">
                <a16:creationId xmlns:a16="http://schemas.microsoft.com/office/drawing/2014/main" id="{AAE27648-4F43-B6A2-D1B7-5540877BF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77270" y="2607402"/>
            <a:ext cx="5045440" cy="2838060"/>
          </a:xfrm>
          <a:prstGeom prst="rect">
            <a:avLst/>
          </a:prstGeom>
        </p:spPr>
      </p:pic>
      <p:pic>
        <p:nvPicPr>
          <p:cNvPr id="6" name="Picture 5" descr="Close-up of a plant growing in the ground&#10;&#10;Description automatically generated">
            <a:extLst>
              <a:ext uri="{FF2B5EF4-FFF2-40B4-BE49-F238E27FC236}">
                <a16:creationId xmlns:a16="http://schemas.microsoft.com/office/drawing/2014/main" id="{ACD1FC5F-8C9C-21FD-09F6-E416AE818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18"/>
          <a:stretch/>
        </p:blipFill>
        <p:spPr>
          <a:xfrm>
            <a:off x="4608167" y="1695063"/>
            <a:ext cx="2975211" cy="1915227"/>
          </a:xfrm>
          <a:prstGeom prst="rect">
            <a:avLst/>
          </a:prstGeom>
        </p:spPr>
      </p:pic>
      <p:pic>
        <p:nvPicPr>
          <p:cNvPr id="8" name="Picture 7" descr="A close-up of a plant&#10;&#10;Description automatically generated">
            <a:extLst>
              <a:ext uri="{FF2B5EF4-FFF2-40B4-BE49-F238E27FC236}">
                <a16:creationId xmlns:a16="http://schemas.microsoft.com/office/drawing/2014/main" id="{FA903BD3-BA91-18A1-AD0C-CBF85E23A6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18"/>
          <a:stretch/>
        </p:blipFill>
        <p:spPr>
          <a:xfrm>
            <a:off x="4656958" y="4045354"/>
            <a:ext cx="2975211" cy="19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DD0A3-4678-4160-BFF2-C8F627BA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19999"/>
            <a:ext cx="8820000" cy="540000"/>
          </a:xfrm>
        </p:spPr>
        <p:txBody>
          <a:bodyPr anchor="t">
            <a:normAutofit/>
          </a:bodyPr>
          <a:lstStyle/>
          <a:p>
            <a:r>
              <a:rPr lang="da-DK"/>
              <a:t>Plante Materiale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F0D9DF-B03D-4589-854F-DDA41E2E8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968" y="1764666"/>
            <a:ext cx="5121639" cy="4991132"/>
          </a:xfrm>
        </p:spPr>
        <p:txBody>
          <a:bodyPr anchor="t">
            <a:normAutofit/>
          </a:bodyPr>
          <a:lstStyle/>
          <a:p>
            <a:r>
              <a:rPr lang="da-DK" dirty="0"/>
              <a:t>275 linjer testet for nematode resistens over 2022, 2023 og 2024</a:t>
            </a:r>
          </a:p>
          <a:p>
            <a:r>
              <a:rPr lang="da-DK" dirty="0"/>
              <a:t>Mindst en af krydsningsforældrene til de 275 nummer sorter er resistent mod </a:t>
            </a:r>
            <a:r>
              <a:rPr lang="da-DK" i="1" dirty="0"/>
              <a:t>Heterodera avenae</a:t>
            </a:r>
          </a:p>
          <a:p>
            <a:r>
              <a:rPr lang="da-DK" dirty="0"/>
              <a:t>Frøene blev sent til Tystofte i april 2022, 2023, 2024</a:t>
            </a:r>
          </a:p>
          <a:p>
            <a:pPr marL="0" indent="0">
              <a:buNone/>
            </a:pPr>
            <a:endParaRPr lang="da-DK" b="1" dirty="0"/>
          </a:p>
          <a:p>
            <a:pPr lvl="1"/>
            <a:endParaRPr lang="da-DK" sz="2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B78BC-C1A9-4B56-949D-5A5B29534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7" r="22113" b="1"/>
          <a:stretch/>
        </p:blipFill>
        <p:spPr>
          <a:xfrm>
            <a:off x="5878751" y="1480187"/>
            <a:ext cx="5121639" cy="4991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37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BDB16-B340-9FF8-D91D-8C041643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Hvordan testes sorterne?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49D9C8-C013-2DAD-978C-0915BE44491B}"/>
              </a:ext>
            </a:extLst>
          </p:cNvPr>
          <p:cNvSpPr txBox="1">
            <a:spLocks/>
          </p:cNvSpPr>
          <p:nvPr/>
        </p:nvSpPr>
        <p:spPr>
          <a:xfrm>
            <a:off x="841099" y="1620000"/>
            <a:ext cx="9200047" cy="4359600"/>
          </a:xfrm>
          <a:prstGeom prst="rect">
            <a:avLst/>
          </a:prstGeom>
        </p:spPr>
        <p:txBody>
          <a:bodyPr/>
          <a:lstStyle>
            <a:lvl1pPr marL="358933" indent="-358933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Tx/>
              <a:buBlip>
                <a:blip r:embed="rId2"/>
              </a:buBlip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77688" indent="-299111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 typeface="Lucida Grande"/>
              <a:buChar char="–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96444" indent="-239289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 typeface="Lucida Grande"/>
              <a:buChar char="–"/>
              <a:defRPr sz="2200" kern="1200" baseline="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3pPr>
            <a:lvl4pPr marL="1675020" indent="-239289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 typeface="Lucida Grande"/>
              <a:buChar char="–"/>
              <a:defRPr sz="2200" kern="1200" baseline="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153598" indent="-239289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 typeface="Lucida Grande"/>
              <a:buChar char="–"/>
              <a:defRPr sz="2200" kern="1200" baseline="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632176" indent="-239289" algn="l" defTabSz="47857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0753" indent="-239289" algn="l" defTabSz="47857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9331" indent="-239289" algn="l" defTabSz="47857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7909" indent="-239289" algn="l" defTabSz="47857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a-DK" sz="2400" dirty="0">
                <a:ea typeface="DengXian" panose="02010600030101010101" pitchFamily="2" charset="-122"/>
                <a:cs typeface="Arial" panose="020B0604020202020204" pitchFamily="34" charset="0"/>
              </a:rPr>
              <a:t>Det er et stort arbejde at teste for nematode resistens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da-DK" sz="2400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a-DK" sz="2400" dirty="0">
                <a:ea typeface="DengXian" panose="02010600030101010101" pitchFamily="2" charset="-122"/>
                <a:cs typeface="Arial" panose="020B0604020202020204" pitchFamily="34" charset="0"/>
              </a:rPr>
              <a:t>Tystofte har plads til test af 100 sorter pr. år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da-DK" sz="2400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a-DK" sz="2400" dirty="0">
                <a:ea typeface="DengXian" panose="02010600030101010101" pitchFamily="2" charset="-122"/>
                <a:cs typeface="Arial" panose="020B0604020202020204" pitchFamily="34" charset="0"/>
              </a:rPr>
              <a:t>Det koster 400 kr. pr sort at teste.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da-DK" sz="2400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a-DK" sz="2400" dirty="0">
                <a:ea typeface="DengXian" panose="02010600030101010101" pitchFamily="2" charset="-122"/>
                <a:cs typeface="Arial" panose="020B0604020202020204" pitchFamily="34" charset="0"/>
              </a:rPr>
              <a:t> Vi har brug for en metode, der billigt kan teste 1000-vis af linjer om året. 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a-DK" sz="2400" dirty="0">
                <a:ea typeface="DengXian" panose="02010600030101010101" pitchFamily="2" charset="-122"/>
                <a:cs typeface="Arial" panose="020B0604020202020204" pitchFamily="34" charset="0"/>
              </a:rPr>
              <a:t>Vi har brug for pålidelige markører som dem, vi har i byg </a:t>
            </a:r>
          </a:p>
        </p:txBody>
      </p:sp>
    </p:spTree>
    <p:extLst>
      <p:ext uri="{BB962C8B-B14F-4D97-AF65-F5344CB8AC3E}">
        <p14:creationId xmlns:p14="http://schemas.microsoft.com/office/powerpoint/2010/main" val="328339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05D7-0AF2-6C5E-E51E-677292A5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Genome-wide association study (GWAS)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352AC-8E2B-863F-DCDF-F130FCFAF11F}"/>
              </a:ext>
            </a:extLst>
          </p:cNvPr>
          <p:cNvSpPr txBox="1"/>
          <p:nvPr/>
        </p:nvSpPr>
        <p:spPr>
          <a:xfrm>
            <a:off x="1080000" y="1435123"/>
            <a:ext cx="7369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 </a:t>
            </a:r>
            <a:r>
              <a:rPr lang="en-AU" dirty="0" err="1"/>
              <a:t>genotypede</a:t>
            </a:r>
            <a:r>
              <a:rPr lang="en-AU" dirty="0"/>
              <a:t> alle de </a:t>
            </a:r>
            <a:r>
              <a:rPr lang="en-AU" dirty="0" err="1"/>
              <a:t>linjer</a:t>
            </a:r>
            <a:r>
              <a:rPr lang="en-AU" dirty="0"/>
              <a:t>, vi </a:t>
            </a:r>
            <a:r>
              <a:rPr lang="en-AU" dirty="0" err="1"/>
              <a:t>sendte</a:t>
            </a:r>
            <a:r>
              <a:rPr lang="en-AU" dirty="0"/>
              <a:t> </a:t>
            </a:r>
            <a:r>
              <a:rPr lang="en-AU" dirty="0" err="1"/>
              <a:t>til</a:t>
            </a:r>
            <a:r>
              <a:rPr lang="en-AU" dirty="0"/>
              <a:t> Tystofte, med High-density SNP-</a:t>
            </a:r>
            <a:r>
              <a:rPr lang="en-AU" dirty="0" err="1"/>
              <a:t>markør</a:t>
            </a:r>
            <a:r>
              <a:rPr lang="en-AU" dirty="0"/>
              <a:t> (3000-7000 </a:t>
            </a:r>
            <a:r>
              <a:rPr lang="en-AU" dirty="0" err="1"/>
              <a:t>markører</a:t>
            </a:r>
            <a:r>
              <a:rPr lang="en-AU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anvendte GWAS-analyser for at finde en markør, der var forbundet med resistansen. </a:t>
            </a:r>
          </a:p>
          <a:p>
            <a:endParaRPr lang="en-AU" dirty="0"/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641068C8-DD98-F275-EB8F-8FE15FB4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19" y="2562711"/>
            <a:ext cx="4264320" cy="4003026"/>
          </a:xfrm>
          <a:prstGeom prst="rect">
            <a:avLst/>
          </a:prstGeom>
        </p:spPr>
      </p:pic>
      <p:sp>
        <p:nvSpPr>
          <p:cNvPr id="7" name="Tekstfelt 5">
            <a:extLst>
              <a:ext uri="{FF2B5EF4-FFF2-40B4-BE49-F238E27FC236}">
                <a16:creationId xmlns:a16="http://schemas.microsoft.com/office/drawing/2014/main" id="{58D9281B-8953-54D2-7F97-C144AD9DD60E}"/>
              </a:ext>
            </a:extLst>
          </p:cNvPr>
          <p:cNvSpPr txBox="1"/>
          <p:nvPr/>
        </p:nvSpPr>
        <p:spPr>
          <a:xfrm>
            <a:off x="916780" y="4281068"/>
            <a:ext cx="226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Red</a:t>
            </a:r>
            <a:r>
              <a:rPr lang="da-DK" dirty="0"/>
              <a:t> cross 2019</a:t>
            </a:r>
          </a:p>
          <a:p>
            <a:r>
              <a:rPr lang="da-DK" dirty="0">
                <a:solidFill>
                  <a:srgbClr val="00B050"/>
                </a:solidFill>
              </a:rPr>
              <a:t>Green</a:t>
            </a:r>
            <a:r>
              <a:rPr lang="da-DK" dirty="0"/>
              <a:t> cross 2020</a:t>
            </a:r>
          </a:p>
        </p:txBody>
      </p:sp>
    </p:spTree>
    <p:extLst>
      <p:ext uri="{BB962C8B-B14F-4D97-AF65-F5344CB8AC3E}">
        <p14:creationId xmlns:p14="http://schemas.microsoft.com/office/powerpoint/2010/main" val="189839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F8F8-DE22-F9EC-636B-4192ADEC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Genome wide association study </a:t>
            </a:r>
            <a:r>
              <a:rPr lang="en-US" err="1"/>
              <a:t>resultater</a:t>
            </a:r>
            <a:endParaRPr lang="en-AU"/>
          </a:p>
        </p:txBody>
      </p:sp>
      <p:pic>
        <p:nvPicPr>
          <p:cNvPr id="9" name="Billede 7">
            <a:extLst>
              <a:ext uri="{FF2B5EF4-FFF2-40B4-BE49-F238E27FC236}">
                <a16:creationId xmlns:a16="http://schemas.microsoft.com/office/drawing/2014/main" id="{DF7531DC-F79C-F6FB-88DA-A8989527F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b="7952"/>
          <a:stretch/>
        </p:blipFill>
        <p:spPr bwMode="auto">
          <a:xfrm>
            <a:off x="231934" y="1679785"/>
            <a:ext cx="9819622" cy="3874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97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606C4-05A8-4476-A901-5FC413BB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nu?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5EE6D-4E7F-25A6-F962-17CCDFCA1C63}"/>
              </a:ext>
            </a:extLst>
          </p:cNvPr>
          <p:cNvSpPr txBox="1">
            <a:spLocks/>
          </p:cNvSpPr>
          <p:nvPr/>
        </p:nvSpPr>
        <p:spPr>
          <a:xfrm>
            <a:off x="711446" y="2527577"/>
            <a:ext cx="8924002" cy="1750997"/>
          </a:xfrm>
          <a:prstGeom prst="rect">
            <a:avLst/>
          </a:prstGeom>
        </p:spPr>
        <p:txBody>
          <a:bodyPr/>
          <a:lstStyle>
            <a:lvl1pPr marL="358933" indent="-358933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Tx/>
              <a:buBlip>
                <a:blip r:embed="rId2"/>
              </a:buBlip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77688" indent="-299111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 typeface="Lucida Grande"/>
              <a:buChar char="–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96444" indent="-239289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 typeface="Lucida Grande"/>
              <a:buChar char="–"/>
              <a:defRPr sz="2200" kern="1200" baseline="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3pPr>
            <a:lvl4pPr marL="1675020" indent="-239289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 typeface="Lucida Grande"/>
              <a:buChar char="–"/>
              <a:defRPr sz="2200" kern="1200" baseline="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153598" indent="-239289" algn="l" defTabSz="478578" rtl="0" eaLnBrk="1" latinLnBrk="0" hangingPunct="1">
              <a:spcBef>
                <a:spcPct val="20000"/>
              </a:spcBef>
              <a:buClr>
                <a:srgbClr val="8DA22D"/>
              </a:buClr>
              <a:buSzPct val="100000"/>
              <a:buFont typeface="Lucida Grande"/>
              <a:buChar char="–"/>
              <a:defRPr sz="2200" kern="1200" baseline="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632176" indent="-239289" algn="l" defTabSz="47857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0753" indent="-239289" algn="l" defTabSz="47857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9331" indent="-239289" algn="l" defTabSz="47857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7909" indent="-239289" algn="l" defTabSz="47857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1800" dirty="0">
                <a:solidFill>
                  <a:srgbClr val="FF0000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Vi undersøger det genomiske område omkring de bedst linkede markører og </a:t>
            </a:r>
            <a:r>
              <a:rPr lang="da-DK" sz="1800" dirty="0" err="1">
                <a:solidFill>
                  <a:srgbClr val="FF0000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sekventerer</a:t>
            </a:r>
            <a:r>
              <a:rPr lang="da-DK" sz="1800" dirty="0">
                <a:solidFill>
                  <a:srgbClr val="FF0000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disse gener for at finde det gen, der giver resistens mod </a:t>
            </a:r>
            <a:r>
              <a:rPr lang="da-DK" sz="1800" dirty="0" err="1">
                <a:solidFill>
                  <a:srgbClr val="FF0000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nematoden</a:t>
            </a:r>
            <a:r>
              <a:rPr lang="da-DK" sz="1800" dirty="0">
                <a:solidFill>
                  <a:srgbClr val="FF0000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og/eller finde en tættere og bedre DNA-markør.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4F99E-4D90-86A3-9554-B4A272EB4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91" b="67879"/>
          <a:stretch/>
        </p:blipFill>
        <p:spPr>
          <a:xfrm>
            <a:off x="4681183" y="3862317"/>
            <a:ext cx="5383648" cy="24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6D95A-1D19-504D-A9B2-4306B708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genomic selection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6710C7-D5DD-584F-B5D1-B101CCFA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523544"/>
            <a:ext cx="9099900" cy="4782006"/>
          </a:xfrm>
        </p:spPr>
        <p:txBody>
          <a:bodyPr/>
          <a:lstStyle/>
          <a:p>
            <a:endParaRPr lang="en-GB" sz="2000" dirty="0"/>
          </a:p>
          <a:p>
            <a:r>
              <a:rPr lang="da-DK" sz="2000" dirty="0" err="1"/>
              <a:t>Genomisk</a:t>
            </a:r>
            <a:r>
              <a:rPr lang="da-DK" sz="2000" dirty="0"/>
              <a:t> selektion (GS) er en metode til at prædiktere den genomiske estimerede avlsværdi (GEBV) ud fra alle markører, herunder både mindre og større markøreffekter. </a:t>
            </a:r>
            <a:endParaRPr lang="en-GB" sz="2000" dirty="0"/>
          </a:p>
          <a:p>
            <a:endParaRPr lang="en-GB" sz="2000" dirty="0"/>
          </a:p>
          <a:p>
            <a:r>
              <a:rPr lang="da-DK" sz="2000" dirty="0"/>
              <a:t>Ved at udvælge linjer med højt genetisk potentiale før markforsøgene kan vi få flere linjer at vælge imellem og en mere præcis selektion til markforsøgene.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50247677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Danish Agro farv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46A32"/>
      </a:accent1>
      <a:accent2>
        <a:srgbClr val="A1B24E"/>
      </a:accent2>
      <a:accent3>
        <a:srgbClr val="CAD2A6"/>
      </a:accent3>
      <a:accent4>
        <a:srgbClr val="C0C0C0"/>
      </a:accent4>
      <a:accent5>
        <a:srgbClr val="6D6D6D"/>
      </a:accent5>
      <a:accent6>
        <a:srgbClr val="2F2F2F"/>
      </a:accent6>
      <a:hlink>
        <a:srgbClr val="A71B34"/>
      </a:hlink>
      <a:folHlink>
        <a:srgbClr val="A71B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acaf82-9e94-4cb4-8115-d9db3f3ed75c">
      <Terms xmlns="http://schemas.microsoft.com/office/infopath/2007/PartnerControls"/>
    </lcf76f155ced4ddcb4097134ff3c332f>
    <TaxCatchAll xmlns="f776f3d1-aa51-4099-b040-ff16e1374008" xsi:nil="true"/>
    <SharedWithUsers xmlns="f776f3d1-aa51-4099-b040-ff16e1374008">
      <UserInfo>
        <DisplayName>Pernille Merete Sarup</DisplayName>
        <AccountId>16</AccountId>
        <AccountType/>
      </UserInfo>
      <UserInfo>
        <DisplayName>Jihad Orabi</DisplayName>
        <AccountId>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E7ED9682E8174B965FB4978E0705CB" ma:contentTypeVersion="18" ma:contentTypeDescription="Opret et nyt dokument." ma:contentTypeScope="" ma:versionID="6cc1bfff5d6df7b6a3aa57423ee592d7">
  <xsd:schema xmlns:xsd="http://www.w3.org/2001/XMLSchema" xmlns:xs="http://www.w3.org/2001/XMLSchema" xmlns:p="http://schemas.microsoft.com/office/2006/metadata/properties" xmlns:ns2="e0acaf82-9e94-4cb4-8115-d9db3f3ed75c" xmlns:ns3="f776f3d1-aa51-4099-b040-ff16e1374008" targetNamespace="http://schemas.microsoft.com/office/2006/metadata/properties" ma:root="true" ma:fieldsID="7b99f0127f4ba496e5ff3fcf56b36af1" ns2:_="" ns3:_="">
    <xsd:import namespace="e0acaf82-9e94-4cb4-8115-d9db3f3ed75c"/>
    <xsd:import namespace="f776f3d1-aa51-4099-b040-ff16e1374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caf82-9e94-4cb4-8115-d9db3f3ed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90b79e6d-3b55-482e-9b8b-08ba3e601a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6f3d1-aa51-4099-b040-ff16e13740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747974f-4ced-4156-897c-abd0853d47d6}" ma:internalName="TaxCatchAll" ma:showField="CatchAllData" ma:web="f776f3d1-aa51-4099-b040-ff16e13740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45A488-D559-48EF-8513-7A1FEFF88712}">
  <ds:schemaRefs>
    <ds:schemaRef ds:uri="e0acaf82-9e94-4cb4-8115-d9db3f3ed75c"/>
    <ds:schemaRef ds:uri="f776f3d1-aa51-4099-b040-ff16e13740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A43FDA-3E5A-45C1-AFB5-C261C4AB26DF}"/>
</file>

<file path=customXml/itemProps3.xml><?xml version="1.0" encoding="utf-8"?>
<ds:datastoreItem xmlns:ds="http://schemas.openxmlformats.org/officeDocument/2006/customXml" ds:itemID="{59D1495C-F8AD-4548-8665-C9DCFFB92A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Office PowerPoint</Application>
  <PresentationFormat>Brugerdefineret</PresentationFormat>
  <Paragraphs>208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6" baseType="lpstr">
      <vt:lpstr>Lucida Grande</vt:lpstr>
      <vt:lpstr>Arial</vt:lpstr>
      <vt:lpstr>Calibri</vt:lpstr>
      <vt:lpstr>Calibri Light</vt:lpstr>
      <vt:lpstr>Cambria Math</vt:lpstr>
      <vt:lpstr>Symbol</vt:lpstr>
      <vt:lpstr>Wingdings</vt:lpstr>
      <vt:lpstr>1_Kontortema</vt:lpstr>
      <vt:lpstr>PowerPoint-præsentation</vt:lpstr>
      <vt:lpstr>Cereal Cyst Nematodes - CCN</vt:lpstr>
      <vt:lpstr>Cereal Cyst Nematode - CCN</vt:lpstr>
      <vt:lpstr>Plante Materiale</vt:lpstr>
      <vt:lpstr>Hvordan testes sorterne?</vt:lpstr>
      <vt:lpstr>Genome-wide association study (GWAS)</vt:lpstr>
      <vt:lpstr>Genome wide association study resultater</vt:lpstr>
      <vt:lpstr>Hvad nu?</vt:lpstr>
      <vt:lpstr>genomic selection</vt:lpstr>
      <vt:lpstr>Data</vt:lpstr>
      <vt:lpstr>Phenotypic data</vt:lpstr>
      <vt:lpstr>Relative Variance components</vt:lpstr>
      <vt:lpstr>models</vt:lpstr>
      <vt:lpstr>Leave one out cross-validation</vt:lpstr>
      <vt:lpstr>Leave one out cross validation</vt:lpstr>
      <vt:lpstr>Leave one out cross validation of prediction 2023</vt:lpstr>
      <vt:lpstr>Konklusion </vt:lpstr>
      <vt:lpstr>PowerPoint-præsentation</vt:lpstr>
    </vt:vector>
  </TitlesOfParts>
  <Company>Papmaché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Jane Jacobsen</dc:creator>
  <cp:lastModifiedBy>Hans Ravn Haldrup</cp:lastModifiedBy>
  <cp:revision>3</cp:revision>
  <dcterms:created xsi:type="dcterms:W3CDTF">2014-01-14T13:33:52Z</dcterms:created>
  <dcterms:modified xsi:type="dcterms:W3CDTF">2024-07-15T11:47:27Z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0x0101003EE7ED9682E8174B965FB4978E0705CB</vt:lpwstr>
  </property>
  <property fmtid="{D5CDD505-2E9C-101B-9397-08002B2CF9AE}" pid="3" name="MediaServiceImageTags">
    <vt:lpwstr/>
  </property>
</Properties>
</file>