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6" r:id="rId3"/>
    <p:sldId id="269" r:id="rId4"/>
    <p:sldId id="265" r:id="rId5"/>
    <p:sldId id="276" r:id="rId6"/>
    <p:sldId id="263" r:id="rId7"/>
    <p:sldId id="267" r:id="rId8"/>
    <p:sldId id="268" r:id="rId9"/>
    <p:sldId id="262" r:id="rId10"/>
    <p:sldId id="274" r:id="rId11"/>
    <p:sldId id="272" r:id="rId12"/>
    <p:sldId id="275" r:id="rId13"/>
    <p:sldId id="260" r:id="rId14"/>
    <p:sldId id="279" r:id="rId15"/>
    <p:sldId id="278" r:id="rId16"/>
    <p:sldId id="273" r:id="rId17"/>
    <p:sldId id="271" r:id="rId18"/>
    <p:sldId id="270" r:id="rId19"/>
    <p:sldId id="264" r:id="rId20"/>
  </p:sldIdLst>
  <p:sldSz cx="12188825" cy="6858000"/>
  <p:notesSz cx="6797675" cy="9926638"/>
  <p:embeddedFontLst>
    <p:embeddedFont>
      <p:font typeface="AU Passata" panose="020B0503030502030804" pitchFamily="34" charset="0"/>
      <p:regular r:id="rId23"/>
      <p:bold r:id="rId24"/>
    </p:embeddedFont>
    <p:embeddedFont>
      <p:font typeface="AU Passata Light" panose="020B0303030902030804" pitchFamily="34" charset="0"/>
      <p:regular r:id="rId25"/>
      <p:bold r:id="rId26"/>
    </p:embeddedFont>
    <p:embeddedFont>
      <p:font typeface="AU Peto" panose="040C0B07020602020301" pitchFamily="82" charset="0"/>
      <p:regular r:id="rId27"/>
      <p:bold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F"/>
    <a:srgbClr val="E72989"/>
    <a:srgbClr val="666666"/>
    <a:srgbClr val="66A61E"/>
    <a:srgbClr val="A7751C"/>
    <a:srgbClr val="E52A8E"/>
    <a:srgbClr val="E5AB02"/>
    <a:srgbClr val="7271B5"/>
    <a:srgbClr val="DA5F02"/>
    <a:srgbClr val="1B9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EB75B-F783-4E86-808C-3F69E0529140}" v="480" dt="2024-06-12T07:10:34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3457" autoAdjust="0"/>
  </p:normalViewPr>
  <p:slideViewPr>
    <p:cSldViewPr snapToObjects="1" showGuides="1">
      <p:cViewPr varScale="1">
        <p:scale>
          <a:sx n="145" d="100"/>
          <a:sy n="145" d="100"/>
        </p:scale>
        <p:origin x="15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05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99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17 June 2024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N WORKSHOP 2024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Marie Reimer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49545757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17 June 2024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N WORKSHOP 2024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Marie Reimer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19915415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17 June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Postdoc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N WORKSHOP 2024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Marie Reimer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635564325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 dirty="0"/>
              <a:t>17/06/2024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605080676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N WORKSHOP 2024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Marie Reimer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17 June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Postdoc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Agroecology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12/06/2024</a:t>
            </a:fld>
            <a:r>
              <a:rPr lang="en-GB"/>
              <a:t>17/06/2024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Recycling Nitrogen from urban wastes to organic farming – a scenario analysis</a:t>
            </a:r>
            <a:endParaRPr lang="en-GB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20EEA-120B-5AB6-B7F5-BF8E27DCF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000" dirty="0"/>
              <a:t>Marie Reimer</a:t>
            </a:r>
            <a:r>
              <a:rPr lang="da-DK" sz="2000" baseline="30000" dirty="0"/>
              <a:t>1,2</a:t>
            </a:r>
            <a:r>
              <a:rPr lang="da-DK" sz="2000" dirty="0"/>
              <a:t>, Kurt Möller</a:t>
            </a:r>
            <a:r>
              <a:rPr lang="da-DK" sz="2000" baseline="30000" dirty="0"/>
              <a:t>2,3</a:t>
            </a:r>
            <a:r>
              <a:rPr lang="da-DK" sz="2000" dirty="0"/>
              <a:t>, Jakob Magid</a:t>
            </a:r>
            <a:r>
              <a:rPr lang="da-DK" sz="2000" baseline="30000" dirty="0"/>
              <a:t>4</a:t>
            </a:r>
            <a:r>
              <a:rPr lang="da-DK" sz="2000" dirty="0"/>
              <a:t>, Sander Bruun</a:t>
            </a:r>
            <a:r>
              <a:rPr lang="da-DK" sz="2000" baseline="30000" dirty="0"/>
              <a:t>4</a:t>
            </a:r>
          </a:p>
          <a:p>
            <a:r>
              <a:rPr lang="da-DK" sz="1400" baseline="30000" dirty="0"/>
              <a:t>1</a:t>
            </a:r>
            <a:r>
              <a:rPr lang="da-DK" sz="1400" dirty="0"/>
              <a:t> Department of </a:t>
            </a:r>
            <a:r>
              <a:rPr lang="da-DK" sz="1400" dirty="0" err="1"/>
              <a:t>Agroecology</a:t>
            </a:r>
            <a:r>
              <a:rPr lang="da-DK" sz="1400" dirty="0"/>
              <a:t>, Aarhus University, Denmark, </a:t>
            </a:r>
            <a:br>
              <a:rPr lang="da-DK" sz="1400" dirty="0"/>
            </a:br>
            <a:r>
              <a:rPr lang="da-DK" sz="1400" baseline="30000" dirty="0"/>
              <a:t>2</a:t>
            </a:r>
            <a:r>
              <a:rPr lang="da-DK" sz="1400" dirty="0"/>
              <a:t> Department of </a:t>
            </a:r>
            <a:r>
              <a:rPr lang="da-DK" sz="1400" dirty="0" err="1"/>
              <a:t>Fertilization</a:t>
            </a:r>
            <a:r>
              <a:rPr lang="da-DK" sz="1400" dirty="0"/>
              <a:t> and </a:t>
            </a:r>
            <a:r>
              <a:rPr lang="da-DK" sz="1400" dirty="0" err="1"/>
              <a:t>Soil</a:t>
            </a:r>
            <a:r>
              <a:rPr lang="da-DK" sz="1400" dirty="0"/>
              <a:t> Matter Dynamics, University of </a:t>
            </a:r>
            <a:r>
              <a:rPr lang="da-DK" sz="1400" dirty="0" err="1"/>
              <a:t>Hohenheim</a:t>
            </a:r>
            <a:r>
              <a:rPr lang="da-DK" sz="1400" dirty="0"/>
              <a:t>, Germany, </a:t>
            </a:r>
            <a:r>
              <a:rPr lang="da-DK" sz="1400" baseline="30000" dirty="0"/>
              <a:t>3</a:t>
            </a:r>
            <a:r>
              <a:rPr lang="da-DK" sz="1400" dirty="0"/>
              <a:t>Center for Agricultural Technology </a:t>
            </a:r>
            <a:r>
              <a:rPr lang="da-DK" sz="1400" dirty="0" err="1"/>
              <a:t>Augustenberg</a:t>
            </a:r>
            <a:r>
              <a:rPr lang="da-DK" sz="1400" dirty="0"/>
              <a:t> (LTZ), Institute of Applied </a:t>
            </a:r>
            <a:r>
              <a:rPr lang="da-DK" sz="1400" dirty="0" err="1"/>
              <a:t>Crop</a:t>
            </a:r>
            <a:r>
              <a:rPr lang="da-DK" sz="1400" dirty="0"/>
              <a:t> Science, </a:t>
            </a:r>
            <a:r>
              <a:rPr lang="da-DK" sz="1400" dirty="0" err="1"/>
              <a:t>Germay</a:t>
            </a:r>
            <a:r>
              <a:rPr lang="da-DK" sz="1400" dirty="0"/>
              <a:t>, </a:t>
            </a:r>
            <a:br>
              <a:rPr lang="da-DK" sz="1400" dirty="0"/>
            </a:br>
            <a:r>
              <a:rPr lang="da-DK" sz="1400" baseline="30000" dirty="0"/>
              <a:t>4</a:t>
            </a:r>
            <a:r>
              <a:rPr lang="da-DK" sz="1400" dirty="0"/>
              <a:t> Department of Plant and </a:t>
            </a:r>
            <a:r>
              <a:rPr lang="da-DK" sz="1400" dirty="0" err="1"/>
              <a:t>Environmental</a:t>
            </a:r>
            <a:r>
              <a:rPr lang="da-DK" sz="1400" dirty="0"/>
              <a:t> Sciences, University of Copenhagen, Denmark</a:t>
            </a:r>
          </a:p>
          <a:p>
            <a:endParaRPr lang="da-DK" baseline="30000" dirty="0"/>
          </a:p>
        </p:txBody>
      </p:sp>
      <p:pic>
        <p:nvPicPr>
          <p:cNvPr id="12" name="Picture 11" descr="A green and brown logo&#10;&#10;Description automatically generated">
            <a:extLst>
              <a:ext uri="{FF2B5EF4-FFF2-40B4-BE49-F238E27FC236}">
                <a16:creationId xmlns:a16="http://schemas.microsoft.com/office/drawing/2014/main" id="{651E53B6-34D6-7814-407C-21554B803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3" y="5761312"/>
            <a:ext cx="4726261" cy="1096687"/>
          </a:xfrm>
          <a:prstGeom prst="rect">
            <a:avLst/>
          </a:prstGeom>
        </p:spPr>
      </p:pic>
      <p:pic>
        <p:nvPicPr>
          <p:cNvPr id="13" name="Grafik 6">
            <a:extLst>
              <a:ext uri="{FF2B5EF4-FFF2-40B4-BE49-F238E27FC236}">
                <a16:creationId xmlns:a16="http://schemas.microsoft.com/office/drawing/2014/main" id="{77D2582B-BB9D-A456-B10A-ACB9FA286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719" y="3831374"/>
            <a:ext cx="1102443" cy="46206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44BBBC6-3552-F260-C596-50FBB6568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4380760"/>
            <a:ext cx="2242642" cy="857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56879F-1C9C-53AC-1766-B7AFE5FCF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403" y="5203723"/>
            <a:ext cx="2526307" cy="557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A83D197-A5BB-1362-A0D9-CF552EDE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0" y="230400"/>
            <a:ext cx="7937852" cy="730036"/>
          </a:xfrm>
        </p:spPr>
        <p:txBody>
          <a:bodyPr/>
          <a:lstStyle/>
          <a:p>
            <a:r>
              <a:rPr lang="en-GB" dirty="0"/>
              <a:t>PTE contamination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56A57A-4AF9-04E7-0F06-DD88B3019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529" y="1149718"/>
            <a:ext cx="6334095" cy="4525964"/>
          </a:xfrm>
        </p:spPr>
        <p:txBody>
          <a:bodyPr/>
          <a:lstStyle/>
          <a:p>
            <a:r>
              <a:rPr lang="en-GB" b="1" dirty="0"/>
              <a:t>Cu:</a:t>
            </a:r>
          </a:p>
          <a:p>
            <a:r>
              <a:rPr lang="en-GB" b="1" dirty="0"/>
              <a:t>Compost,</a:t>
            </a:r>
            <a:r>
              <a:rPr lang="en-GB" dirty="0"/>
              <a:t> sewage sludge surplusses up to 800 g Cu ha</a:t>
            </a:r>
            <a:r>
              <a:rPr lang="en-GB" baseline="30000" dirty="0"/>
              <a:t>-1</a:t>
            </a:r>
            <a:r>
              <a:rPr lang="en-GB" dirty="0"/>
              <a:t> Soil levels &lt; 30 mg kg</a:t>
            </a:r>
            <a:r>
              <a:rPr lang="en-GB" baseline="30000" dirty="0"/>
              <a:t>-1</a:t>
            </a:r>
            <a:r>
              <a:rPr lang="en-GB" dirty="0"/>
              <a:t> soil</a:t>
            </a:r>
          </a:p>
          <a:p>
            <a:r>
              <a:rPr lang="en-GB" dirty="0"/>
              <a:t>Threshold: 50-140 mg kg</a:t>
            </a:r>
            <a:r>
              <a:rPr lang="en-GB" baseline="30000" dirty="0"/>
              <a:t>-1</a:t>
            </a:r>
            <a:r>
              <a:rPr lang="en-GB" dirty="0"/>
              <a:t> soil</a:t>
            </a:r>
          </a:p>
          <a:p>
            <a:pPr>
              <a:buNone/>
            </a:pPr>
            <a:r>
              <a:rPr lang="en-GB" b="1" dirty="0"/>
              <a:t>Zn: </a:t>
            </a:r>
          </a:p>
          <a:p>
            <a:r>
              <a:rPr lang="en-GB" dirty="0"/>
              <a:t>Compost, </a:t>
            </a:r>
            <a:r>
              <a:rPr lang="en-GB" b="1" dirty="0"/>
              <a:t>sewage sludge </a:t>
            </a:r>
            <a:r>
              <a:rPr lang="en-GB" dirty="0"/>
              <a:t>and animal manures surplusses up to 1700 g Zn ha</a:t>
            </a:r>
            <a:r>
              <a:rPr lang="en-GB" baseline="30000" dirty="0"/>
              <a:t>-1</a:t>
            </a:r>
            <a:r>
              <a:rPr lang="en-GB" dirty="0"/>
              <a:t> </a:t>
            </a:r>
          </a:p>
          <a:p>
            <a:r>
              <a:rPr lang="en-GB" dirty="0"/>
              <a:t>Soil levels &lt; 100 mg kg</a:t>
            </a:r>
            <a:r>
              <a:rPr lang="en-GB" baseline="30000" dirty="0"/>
              <a:t>-1</a:t>
            </a:r>
            <a:r>
              <a:rPr lang="en-GB" dirty="0"/>
              <a:t> soil</a:t>
            </a:r>
          </a:p>
          <a:p>
            <a:r>
              <a:rPr lang="en-GB" dirty="0"/>
              <a:t>Threshold: 150-300 mg kg</a:t>
            </a:r>
            <a:r>
              <a:rPr lang="en-GB" baseline="30000" dirty="0"/>
              <a:t>-1</a:t>
            </a:r>
            <a:r>
              <a:rPr lang="en-GB" dirty="0"/>
              <a:t> soil</a:t>
            </a:r>
          </a:p>
          <a:p>
            <a:pPr>
              <a:buNone/>
            </a:pPr>
            <a:r>
              <a:rPr lang="en-GB" b="1" dirty="0"/>
              <a:t>Cd: </a:t>
            </a:r>
          </a:p>
          <a:p>
            <a:r>
              <a:rPr lang="en-GB" dirty="0"/>
              <a:t>Compost, and </a:t>
            </a:r>
            <a:r>
              <a:rPr lang="en-GB" b="1" dirty="0"/>
              <a:t>sewage sludge </a:t>
            </a:r>
            <a:r>
              <a:rPr lang="en-GB" dirty="0"/>
              <a:t>surplusses up to 7.5 g Cd ha</a:t>
            </a:r>
            <a:r>
              <a:rPr lang="en-GB" baseline="30000" dirty="0"/>
              <a:t>-1</a:t>
            </a:r>
            <a:r>
              <a:rPr lang="en-GB" dirty="0"/>
              <a:t> </a:t>
            </a:r>
          </a:p>
          <a:p>
            <a:r>
              <a:rPr lang="en-GB" dirty="0"/>
              <a:t>Soil levels &lt; 0.4 mg kg</a:t>
            </a:r>
            <a:r>
              <a:rPr lang="en-GB" baseline="30000" dirty="0"/>
              <a:t>-1</a:t>
            </a:r>
            <a:r>
              <a:rPr lang="en-GB" dirty="0"/>
              <a:t> soil</a:t>
            </a:r>
          </a:p>
          <a:p>
            <a:r>
              <a:rPr lang="en-GB" dirty="0"/>
              <a:t>Threshold: 1-3 mg kg</a:t>
            </a:r>
            <a:r>
              <a:rPr lang="en-GB" baseline="30000" dirty="0"/>
              <a:t>-1</a:t>
            </a:r>
            <a:r>
              <a:rPr lang="en-GB" dirty="0"/>
              <a:t> soil</a:t>
            </a:r>
          </a:p>
          <a:p>
            <a:pPr>
              <a:buNone/>
            </a:pPr>
            <a:endParaRPr lang="en-GB" b="1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5A045-5608-A88C-7B44-01D537C9A32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BE1E9C-5FB9-4146-9FC1-243E14403F4F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pic>
        <p:nvPicPr>
          <p:cNvPr id="14" name="Picture Placeholder 12" descr="A group of graphs with numbers and symbols&#10;&#10;Description automatically generated">
            <a:extLst>
              <a:ext uri="{FF2B5EF4-FFF2-40B4-BE49-F238E27FC236}">
                <a16:creationId xmlns:a16="http://schemas.microsoft.com/office/drawing/2014/main" id="{BE47CD83-3E49-F488-84CE-1EBF8EB03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9" t="977" r="1448" b="8718"/>
          <a:stretch/>
        </p:blipFill>
        <p:spPr bwMode="auto">
          <a:xfrm>
            <a:off x="10342885" y="1589178"/>
            <a:ext cx="1224136" cy="44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15A025-4F99-5C0E-3312-588B29CA52F1}"/>
              </a:ext>
            </a:extLst>
          </p:cNvPr>
          <p:cNvSpPr txBox="1"/>
          <p:nvPr/>
        </p:nvSpPr>
        <p:spPr>
          <a:xfrm>
            <a:off x="10568118" y="1620251"/>
            <a:ext cx="637995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N dose</a:t>
            </a:r>
            <a:endParaRPr lang="da-DK" sz="1600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D6B16-633D-654A-CEC2-62917BD28AE5}"/>
              </a:ext>
            </a:extLst>
          </p:cNvPr>
          <p:cNvSpPr txBox="1"/>
          <p:nvPr/>
        </p:nvSpPr>
        <p:spPr>
          <a:xfrm>
            <a:off x="10918948" y="3246806"/>
            <a:ext cx="1040606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Unfertilized</a:t>
            </a:r>
            <a:endParaRPr lang="da-DK" sz="1600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80CCB-B74B-921F-D24E-436A0FEFE513}"/>
              </a:ext>
            </a:extLst>
          </p:cNvPr>
          <p:cNvSpPr txBox="1"/>
          <p:nvPr/>
        </p:nvSpPr>
        <p:spPr>
          <a:xfrm>
            <a:off x="11038064" y="2067127"/>
            <a:ext cx="1040606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High</a:t>
            </a:r>
            <a:endParaRPr lang="da-DK" sz="1600" b="1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BE905A-D629-73A8-6BFA-45CF6ED2F813}"/>
              </a:ext>
            </a:extLst>
          </p:cNvPr>
          <p:cNvSpPr txBox="1"/>
          <p:nvPr/>
        </p:nvSpPr>
        <p:spPr>
          <a:xfrm>
            <a:off x="11032042" y="2455676"/>
            <a:ext cx="1040606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Low</a:t>
            </a:r>
            <a:endParaRPr lang="da-DK" sz="1600" b="1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3FB5A-A801-3C00-6E6E-2C4AF78ED64E}"/>
              </a:ext>
            </a:extLst>
          </p:cNvPr>
          <p:cNvSpPr txBox="1"/>
          <p:nvPr/>
        </p:nvSpPr>
        <p:spPr>
          <a:xfrm>
            <a:off x="11032042" y="2844225"/>
            <a:ext cx="1040606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Medium</a:t>
            </a:r>
            <a:endParaRPr lang="da-DK" sz="1600" b="1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2EB52-D40C-69D1-3FB5-431CBE23B44B}"/>
              </a:ext>
            </a:extLst>
          </p:cNvPr>
          <p:cNvSpPr txBox="1"/>
          <p:nvPr/>
        </p:nvSpPr>
        <p:spPr>
          <a:xfrm>
            <a:off x="10568118" y="4046176"/>
            <a:ext cx="1201867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Crop rotation</a:t>
            </a:r>
            <a:endParaRPr lang="da-DK" sz="1600" b="1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3CC6AD-9A8E-27EA-0DC1-278C188CB647}"/>
              </a:ext>
            </a:extLst>
          </p:cNvPr>
          <p:cNvSpPr txBox="1"/>
          <p:nvPr/>
        </p:nvSpPr>
        <p:spPr>
          <a:xfrm>
            <a:off x="10887151" y="5675682"/>
            <a:ext cx="1040606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Standard</a:t>
            </a:r>
            <a:endParaRPr lang="da-DK" sz="1600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A998C-EE2F-69C9-CAA1-453242FA47C7}"/>
              </a:ext>
            </a:extLst>
          </p:cNvPr>
          <p:cNvSpPr txBox="1"/>
          <p:nvPr/>
        </p:nvSpPr>
        <p:spPr>
          <a:xfrm>
            <a:off x="11006267" y="4496003"/>
            <a:ext cx="1040606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Extensive</a:t>
            </a:r>
            <a:endParaRPr lang="da-DK" sz="1600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F56F00-18F4-D962-52FC-F52C874418B0}"/>
              </a:ext>
            </a:extLst>
          </p:cNvPr>
          <p:cNvSpPr txBox="1"/>
          <p:nvPr/>
        </p:nvSpPr>
        <p:spPr>
          <a:xfrm>
            <a:off x="11000245" y="4884552"/>
            <a:ext cx="1040606" cy="2339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Intensive </a:t>
            </a:r>
            <a:endParaRPr lang="da-DK" sz="1600" b="1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E6D7C6-F5FA-B022-6E36-BB797062C51C}"/>
              </a:ext>
            </a:extLst>
          </p:cNvPr>
          <p:cNvSpPr txBox="1"/>
          <p:nvPr/>
        </p:nvSpPr>
        <p:spPr>
          <a:xfrm>
            <a:off x="11000245" y="5273101"/>
            <a:ext cx="1040606" cy="4093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Intensive </a:t>
            </a:r>
            <a:r>
              <a:rPr lang="en-GB" sz="1200" b="1" dirty="0">
                <a:latin typeface="+mn-lt"/>
              </a:rPr>
              <a:t>(pea)</a:t>
            </a:r>
            <a:endParaRPr lang="da-DK" sz="1600" b="1" dirty="0">
              <a:latin typeface="+mn-lt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79B0A8C-C40E-975A-F6D1-3A00D15E7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93258"/>
              </p:ext>
            </p:extLst>
          </p:nvPr>
        </p:nvGraphicFramePr>
        <p:xfrm>
          <a:off x="9147629" y="11375"/>
          <a:ext cx="2931042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252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339790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184163">
                <a:tc>
                  <a:txBody>
                    <a:bodyPr/>
                    <a:lstStyle/>
                    <a:p>
                      <a:r>
                        <a:rPr lang="en-GB" sz="700" dirty="0"/>
                        <a:t>U</a:t>
                      </a:r>
                      <a:endParaRPr lang="da-DK" sz="700" dirty="0"/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Unfertilized</a:t>
                      </a:r>
                      <a:endParaRPr lang="da-DK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88095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r>
                        <a:rPr lang="en-GB" sz="700" dirty="0"/>
                        <a:t>CH</a:t>
                      </a:r>
                      <a:endParaRPr lang="da-DK" sz="700" dirty="0"/>
                    </a:p>
                  </a:txBody>
                  <a:tcPr>
                    <a:solidFill>
                      <a:srgbClr val="1B9D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Compost Household waste</a:t>
                      </a:r>
                      <a:endParaRPr lang="da-DK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r>
                        <a:rPr lang="en-GB" sz="700" dirty="0"/>
                        <a:t>S</a:t>
                      </a:r>
                      <a:endParaRPr lang="da-DK" sz="700" dirty="0"/>
                    </a:p>
                  </a:txBody>
                  <a:tcPr>
                    <a:solidFill>
                      <a:srgbClr val="DA5F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Sewage sludge</a:t>
                      </a:r>
                      <a:endParaRPr lang="da-DK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r>
                        <a:rPr lang="en-GB" sz="700" dirty="0"/>
                        <a:t>HU</a:t>
                      </a:r>
                      <a:endParaRPr lang="da-DK" sz="700" dirty="0"/>
                    </a:p>
                  </a:txBody>
                  <a:tcPr>
                    <a:solidFill>
                      <a:srgbClr val="7271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stored Human Urine</a:t>
                      </a:r>
                      <a:endParaRPr lang="da-DK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r>
                        <a:rPr lang="en-GB" sz="700" dirty="0"/>
                        <a:t>CS</a:t>
                      </a:r>
                      <a:endParaRPr lang="da-DK" sz="700" dirty="0"/>
                    </a:p>
                  </a:txBody>
                  <a:tcPr>
                    <a:solidFill>
                      <a:srgbClr val="E72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Cattle Slurry</a:t>
                      </a:r>
                      <a:endParaRPr lang="da-DK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55514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r>
                        <a:rPr lang="en-GB" sz="700" dirty="0"/>
                        <a:t>CM</a:t>
                      </a:r>
                      <a:endParaRPr lang="da-DK" sz="700" dirty="0"/>
                    </a:p>
                  </a:txBody>
                  <a:tcPr>
                    <a:solidFill>
                      <a:srgbClr val="66A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Cattle Manure</a:t>
                      </a:r>
                      <a:endParaRPr lang="da-DK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08522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r>
                        <a:rPr lang="en-GB" sz="700" dirty="0"/>
                        <a:t>DL</a:t>
                      </a:r>
                      <a:endParaRPr lang="da-DK" sz="700" dirty="0"/>
                    </a:p>
                  </a:txBody>
                  <a:tcPr>
                    <a:solidFill>
                      <a:srgbClr val="E5AB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Deep Litter (cattle)</a:t>
                      </a:r>
                      <a:endParaRPr lang="da-DK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r>
                        <a:rPr lang="en-GB" sz="700" dirty="0"/>
                        <a:t>NPK</a:t>
                      </a:r>
                      <a:endParaRPr lang="da-DK" sz="700" dirty="0"/>
                    </a:p>
                  </a:txBody>
                  <a:tcPr>
                    <a:solidFill>
                      <a:srgbClr val="A775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/>
                        <a:t>Mineral</a:t>
                      </a:r>
                      <a:endParaRPr lang="da-DK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</a:tbl>
          </a:graphicData>
        </a:graphic>
      </p:graphicFrame>
      <p:pic>
        <p:nvPicPr>
          <p:cNvPr id="13" name="Picture Placeholder 12" descr="A group of graphs with numbers and symbols&#10;&#10;Description automatically generated">
            <a:extLst>
              <a:ext uri="{FF2B5EF4-FFF2-40B4-BE49-F238E27FC236}">
                <a16:creationId xmlns:a16="http://schemas.microsoft.com/office/drawing/2014/main" id="{8E762DB4-B95C-E281-7028-129FF0EFE9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2880" r="68676" b="6814"/>
          <a:stretch/>
        </p:blipFill>
        <p:spPr>
          <a:xfrm>
            <a:off x="6591718" y="1620251"/>
            <a:ext cx="3960472" cy="4616284"/>
          </a:xfrm>
        </p:spPr>
      </p:pic>
    </p:spTree>
    <p:extLst>
      <p:ext uri="{BB962C8B-B14F-4D97-AF65-F5344CB8AC3E}">
        <p14:creationId xmlns:p14="http://schemas.microsoft.com/office/powerpoint/2010/main" val="20539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C0E280A-CC6C-12D0-3EAA-B093ECD45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" r="8422"/>
          <a:stretch/>
        </p:blipFill>
        <p:spPr>
          <a:xfrm>
            <a:off x="45740" y="1539676"/>
            <a:ext cx="8280920" cy="42655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361DC-1475-63CA-FBD0-EB5262C5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 content in soil after 100 years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922E4-CB24-3FE5-622E-F32D224B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E478-CE3E-4E24-8308-1E3BE2E14DBD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D51DFE-0ECC-5EC9-A4BC-A4C3FF968E3B}"/>
              </a:ext>
            </a:extLst>
          </p:cNvPr>
          <p:cNvGraphicFramePr>
            <a:graphicFrameLocks noGrp="1"/>
          </p:cNvGraphicFramePr>
          <p:nvPr/>
        </p:nvGraphicFramePr>
        <p:xfrm>
          <a:off x="3142084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83ADF1-FFBB-6FEB-F5BB-3ECAB99F5F0C}"/>
              </a:ext>
            </a:extLst>
          </p:cNvPr>
          <p:cNvGraphicFramePr>
            <a:graphicFrameLocks noGrp="1"/>
          </p:cNvGraphicFramePr>
          <p:nvPr/>
        </p:nvGraphicFramePr>
        <p:xfrm>
          <a:off x="414239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Extensive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F727F1-5072-9158-FAD8-5D67AA60A7B8}"/>
              </a:ext>
            </a:extLst>
          </p:cNvPr>
          <p:cNvGraphicFramePr>
            <a:graphicFrameLocks noGrp="1"/>
          </p:cNvGraphicFramePr>
          <p:nvPr/>
        </p:nvGraphicFramePr>
        <p:xfrm>
          <a:off x="5672406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Intensive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(17%/33%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5311E0B-2133-C14B-0C71-BF432A9F229A}"/>
              </a:ext>
            </a:extLst>
          </p:cNvPr>
          <p:cNvSpPr txBox="1"/>
          <p:nvPr/>
        </p:nvSpPr>
        <p:spPr>
          <a:xfrm>
            <a:off x="765820" y="5427338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FAE4D-27B3-FFB7-3BA8-F4E731E83242}"/>
              </a:ext>
            </a:extLst>
          </p:cNvPr>
          <p:cNvSpPr txBox="1"/>
          <p:nvPr/>
        </p:nvSpPr>
        <p:spPr>
          <a:xfrm>
            <a:off x="3306117" y="5427338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A20A0-B854-587A-2E02-02A83A7280F0}"/>
              </a:ext>
            </a:extLst>
          </p:cNvPr>
          <p:cNvSpPr txBox="1"/>
          <p:nvPr/>
        </p:nvSpPr>
        <p:spPr>
          <a:xfrm>
            <a:off x="5869929" y="5442299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778C3A-96B7-E64E-F602-02675966682B}"/>
              </a:ext>
            </a:extLst>
          </p:cNvPr>
          <p:cNvSpPr txBox="1"/>
          <p:nvPr/>
        </p:nvSpPr>
        <p:spPr>
          <a:xfrm>
            <a:off x="725875" y="5445224"/>
            <a:ext cx="7543732" cy="233910"/>
          </a:xfrm>
          <a:prstGeom prst="rect">
            <a:avLst/>
          </a:prstGeom>
          <a:solidFill>
            <a:srgbClr val="FFFEFF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 0           5          10        20         0          25        50        80         0          40        80        120</a:t>
            </a:r>
            <a:endParaRPr lang="da-DK" sz="1600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F83A14-0539-97BB-EA1E-C579D2E9D4D6}"/>
              </a:ext>
            </a:extLst>
          </p:cNvPr>
          <p:cNvGraphicFramePr>
            <a:graphicFrameLocks noGrp="1"/>
          </p:cNvGraphicFramePr>
          <p:nvPr/>
        </p:nvGraphicFramePr>
        <p:xfrm>
          <a:off x="8830716" y="1772816"/>
          <a:ext cx="3041197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473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427724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U</a:t>
                      </a:r>
                      <a:endParaRPr lang="da-DK" sz="1400" dirty="0"/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Unfertilized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8809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CH</a:t>
                      </a:r>
                      <a:endParaRPr lang="da-DK" sz="1400" dirty="0"/>
                    </a:p>
                  </a:txBody>
                  <a:tcPr>
                    <a:solidFill>
                      <a:srgbClr val="1B9D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Compost Household waste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S</a:t>
                      </a:r>
                      <a:endParaRPr lang="da-DK" sz="1400" dirty="0"/>
                    </a:p>
                  </a:txBody>
                  <a:tcPr>
                    <a:solidFill>
                      <a:srgbClr val="DA5F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Sewage sludge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HU</a:t>
                      </a:r>
                      <a:endParaRPr lang="da-DK" sz="1400" dirty="0"/>
                    </a:p>
                  </a:txBody>
                  <a:tcPr>
                    <a:solidFill>
                      <a:srgbClr val="7271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stored Human Urine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CS</a:t>
                      </a:r>
                      <a:endParaRPr lang="da-DK" sz="1400" dirty="0"/>
                    </a:p>
                  </a:txBody>
                  <a:tcPr>
                    <a:solidFill>
                      <a:srgbClr val="E72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Cattle Slurry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5551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CM</a:t>
                      </a:r>
                      <a:endParaRPr lang="da-DK" sz="1400" dirty="0"/>
                    </a:p>
                  </a:txBody>
                  <a:tcPr>
                    <a:solidFill>
                      <a:srgbClr val="66A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Cattle Manure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0852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DL</a:t>
                      </a:r>
                      <a:endParaRPr lang="da-DK" sz="1400" dirty="0"/>
                    </a:p>
                  </a:txBody>
                  <a:tcPr>
                    <a:solidFill>
                      <a:srgbClr val="E5AB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Deep Litter (cattle)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NPK</a:t>
                      </a:r>
                      <a:endParaRPr lang="da-DK" sz="1400" dirty="0"/>
                    </a:p>
                  </a:txBody>
                  <a:tcPr>
                    <a:solidFill>
                      <a:srgbClr val="A775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Mineral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DC15AF-71B9-1711-1711-BF7A52E3F086}"/>
              </a:ext>
            </a:extLst>
          </p:cNvPr>
          <p:cNvSpPr txBox="1"/>
          <p:nvPr/>
        </p:nvSpPr>
        <p:spPr>
          <a:xfrm>
            <a:off x="555334" y="1916832"/>
            <a:ext cx="2379185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GB" sz="1800" dirty="0">
                <a:solidFill>
                  <a:srgbClr val="C00000"/>
                </a:solidFill>
                <a:latin typeface="+mn-lt"/>
              </a:rPr>
              <a:t>Threshold: 1-3</a:t>
            </a:r>
            <a:endParaRPr lang="da-DK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B5271-AAA9-5247-5C93-99F69B981757}"/>
              </a:ext>
            </a:extLst>
          </p:cNvPr>
          <p:cNvSpPr txBox="1"/>
          <p:nvPr/>
        </p:nvSpPr>
        <p:spPr>
          <a:xfrm>
            <a:off x="8115993" y="3465536"/>
            <a:ext cx="80150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*</a:t>
            </a:r>
            <a:endParaRPr lang="da-DK" sz="1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193F1-CAC4-48F0-FE36-946D05A3639C}"/>
              </a:ext>
            </a:extLst>
          </p:cNvPr>
          <p:cNvSpPr txBox="1"/>
          <p:nvPr/>
        </p:nvSpPr>
        <p:spPr>
          <a:xfrm>
            <a:off x="8829916" y="4437112"/>
            <a:ext cx="207063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* Soil content in year 0</a:t>
            </a:r>
            <a:endParaRPr lang="da-DK" sz="1600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F4A375-F874-8D1E-9C15-8DD3C2417AFC}"/>
              </a:ext>
            </a:extLst>
          </p:cNvPr>
          <p:cNvSpPr/>
          <p:nvPr/>
        </p:nvSpPr>
        <p:spPr bwMode="auto">
          <a:xfrm>
            <a:off x="526858" y="1764689"/>
            <a:ext cx="2543218" cy="4591396"/>
          </a:xfrm>
          <a:prstGeom prst="rect">
            <a:avLst/>
          </a:prstGeom>
          <a:noFill/>
          <a:ln w="57150" cap="flat" cmpd="sng" algn="ctr">
            <a:solidFill>
              <a:srgbClr val="E729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29B67-FAB0-1F01-BF7A-5E42828ED258}"/>
              </a:ext>
            </a:extLst>
          </p:cNvPr>
          <p:cNvSpPr/>
          <p:nvPr/>
        </p:nvSpPr>
        <p:spPr bwMode="auto">
          <a:xfrm>
            <a:off x="3074683" y="1764729"/>
            <a:ext cx="2543218" cy="4591396"/>
          </a:xfrm>
          <a:prstGeom prst="rect">
            <a:avLst/>
          </a:prstGeom>
          <a:noFill/>
          <a:ln w="57150" cap="flat" cmpd="sng" algn="ctr">
            <a:solidFill>
              <a:srgbClr val="E729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D1AEFD-7335-5798-3AB5-2785D99E72C3}"/>
              </a:ext>
            </a:extLst>
          </p:cNvPr>
          <p:cNvSpPr/>
          <p:nvPr/>
        </p:nvSpPr>
        <p:spPr bwMode="auto">
          <a:xfrm>
            <a:off x="5633527" y="1764729"/>
            <a:ext cx="2543218" cy="4591396"/>
          </a:xfrm>
          <a:prstGeom prst="rect">
            <a:avLst/>
          </a:prstGeom>
          <a:noFill/>
          <a:ln w="57150" cap="flat" cmpd="sng" algn="ctr">
            <a:solidFill>
              <a:srgbClr val="E729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E14D3-CBA4-BD1D-C40C-FDE1B37ADB4E}"/>
              </a:ext>
            </a:extLst>
          </p:cNvPr>
          <p:cNvSpPr/>
          <p:nvPr/>
        </p:nvSpPr>
        <p:spPr bwMode="auto">
          <a:xfrm>
            <a:off x="576694" y="2348880"/>
            <a:ext cx="602933" cy="3384376"/>
          </a:xfrm>
          <a:prstGeom prst="rect">
            <a:avLst/>
          </a:prstGeom>
          <a:noFill/>
          <a:ln w="57150" cap="flat" cmpd="sng" algn="ctr">
            <a:solidFill>
              <a:srgbClr val="E729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F6DEC-852D-C021-1B35-9CDA8C22D630}"/>
              </a:ext>
            </a:extLst>
          </p:cNvPr>
          <p:cNvSpPr/>
          <p:nvPr/>
        </p:nvSpPr>
        <p:spPr bwMode="auto">
          <a:xfrm>
            <a:off x="1179627" y="2348880"/>
            <a:ext cx="602933" cy="3384376"/>
          </a:xfrm>
          <a:prstGeom prst="rect">
            <a:avLst/>
          </a:prstGeom>
          <a:noFill/>
          <a:ln w="57150" cap="flat" cmpd="sng" algn="ctr">
            <a:solidFill>
              <a:srgbClr val="E729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843A74-AC1C-59F3-D160-04049AAB22B7}"/>
              </a:ext>
            </a:extLst>
          </p:cNvPr>
          <p:cNvSpPr/>
          <p:nvPr/>
        </p:nvSpPr>
        <p:spPr bwMode="auto">
          <a:xfrm>
            <a:off x="1823384" y="2348880"/>
            <a:ext cx="670628" cy="3384376"/>
          </a:xfrm>
          <a:prstGeom prst="rect">
            <a:avLst/>
          </a:prstGeom>
          <a:noFill/>
          <a:ln w="57150" cap="flat" cmpd="sng" algn="ctr">
            <a:solidFill>
              <a:srgbClr val="E729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35A6E9-74F9-3CE2-1B60-5B849F1FCEF7}"/>
              </a:ext>
            </a:extLst>
          </p:cNvPr>
          <p:cNvSpPr/>
          <p:nvPr/>
        </p:nvSpPr>
        <p:spPr bwMode="auto">
          <a:xfrm>
            <a:off x="2461708" y="2348880"/>
            <a:ext cx="602933" cy="3384376"/>
          </a:xfrm>
          <a:prstGeom prst="rect">
            <a:avLst/>
          </a:prstGeom>
          <a:noFill/>
          <a:ln w="57150" cap="flat" cmpd="sng" algn="ctr">
            <a:solidFill>
              <a:srgbClr val="E729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AE5AF-7DA9-181E-2FC5-87B5E1359DEC}"/>
              </a:ext>
            </a:extLst>
          </p:cNvPr>
          <p:cNvSpPr/>
          <p:nvPr/>
        </p:nvSpPr>
        <p:spPr bwMode="auto">
          <a:xfrm>
            <a:off x="1817949" y="2365435"/>
            <a:ext cx="670628" cy="3384376"/>
          </a:xfrm>
          <a:prstGeom prst="rect">
            <a:avLst/>
          </a:prstGeom>
          <a:noFill/>
          <a:ln w="57150" cap="flat" cmpd="sng" algn="ctr">
            <a:solidFill>
              <a:srgbClr val="E7298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F741B6-ABC5-8571-3EF1-F2E11AC24E67}"/>
              </a:ext>
            </a:extLst>
          </p:cNvPr>
          <p:cNvCxnSpPr/>
          <p:nvPr/>
        </p:nvCxnSpPr>
        <p:spPr bwMode="auto">
          <a:xfrm flipH="1">
            <a:off x="5806380" y="2492896"/>
            <a:ext cx="648072" cy="1089595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E7298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424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DAAD-8119-62C5-B404-8E683AD1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3F9CD-5609-AD70-C484-6B012D831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/>
              <a:t>Are recycled fertilizers a good nutrient source for organic farming</a:t>
            </a:r>
            <a:r>
              <a:rPr lang="da-DK" sz="1800" b="1" dirty="0"/>
              <a:t>? </a:t>
            </a:r>
          </a:p>
          <a:p>
            <a:r>
              <a:rPr lang="en-GB" sz="1800" dirty="0"/>
              <a:t>What are the alternatives?</a:t>
            </a:r>
          </a:p>
          <a:p>
            <a:r>
              <a:rPr lang="en-GB" sz="1800" b="1" dirty="0"/>
              <a:t>Yes, but</a:t>
            </a:r>
          </a:p>
          <a:p>
            <a:r>
              <a:rPr lang="en-GB" sz="1800" dirty="0"/>
              <a:t>No “One fits all”-solution</a:t>
            </a:r>
          </a:p>
          <a:p>
            <a:r>
              <a:rPr lang="en-GB" sz="1800" dirty="0">
                <a:sym typeface="Wingdings" panose="05000000000000000000" pitchFamily="2" charset="2"/>
              </a:rPr>
              <a:t> Compost similar to cattle manure, sewage sludge to slurry, human urine to mineral fertilization</a:t>
            </a:r>
            <a:endParaRPr lang="en-GB" sz="1800" dirty="0"/>
          </a:p>
          <a:p>
            <a:r>
              <a:rPr lang="en-GB" sz="1800" dirty="0">
                <a:sym typeface="Wingdings" panose="05000000000000000000" pitchFamily="2" charset="2"/>
              </a:rPr>
              <a:t> Trade-off between </a:t>
            </a:r>
            <a:r>
              <a:rPr lang="en-US" sz="1800" dirty="0">
                <a:sym typeface="Wingdings" panose="05000000000000000000" pitchFamily="2" charset="2"/>
              </a:rPr>
              <a:t>between nitrogen fertilizer value and carbon storage</a:t>
            </a:r>
          </a:p>
          <a:p>
            <a:r>
              <a:rPr lang="en-GB" sz="1800" b="1" dirty="0"/>
              <a:t>Low risk </a:t>
            </a:r>
          </a:p>
          <a:p>
            <a:r>
              <a:rPr lang="da-DK" sz="1800" dirty="0"/>
              <a:t>PTE </a:t>
            </a:r>
            <a:r>
              <a:rPr lang="en-GB" sz="1800" dirty="0"/>
              <a:t>contamination</a:t>
            </a:r>
          </a:p>
          <a:p>
            <a:r>
              <a:rPr lang="da-DK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Compost and sewage sludge resulted in surplus Cd and Cu, while Zn levels also increased for the animal manures</a:t>
            </a:r>
          </a:p>
          <a:p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levels remained below EU thresholds after 100 years of continuous application</a:t>
            </a:r>
          </a:p>
          <a:p>
            <a:r>
              <a:rPr lang="en-US" sz="1800" dirty="0">
                <a:sym typeface="Wingdings" panose="05000000000000000000" pitchFamily="2" charset="2"/>
              </a:rPr>
              <a:t> Other contaminants </a:t>
            </a:r>
            <a:endParaRPr lang="da-DK" sz="1800" dirty="0"/>
          </a:p>
          <a:p>
            <a:endParaRPr lang="da-DK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E19D-D4DA-2AE0-CFBD-CB80BCEC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6B73-65C2-43DC-A6E4-E376C534ABB4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08E40-07AA-41AD-3CA5-B4A856F9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767" y="4835981"/>
            <a:ext cx="2959736" cy="1988840"/>
          </a:xfrm>
          <a:prstGeom prst="rect">
            <a:avLst/>
          </a:prstGeom>
        </p:spPr>
      </p:pic>
      <p:pic>
        <p:nvPicPr>
          <p:cNvPr id="8" name="Graphic 7" descr="Scales of justice with solid fill">
            <a:extLst>
              <a:ext uri="{FF2B5EF4-FFF2-40B4-BE49-F238E27FC236}">
                <a16:creationId xmlns:a16="http://schemas.microsoft.com/office/drawing/2014/main" id="{C72C8A5A-E389-4008-E3C7-E88E89B03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4692" y="2971800"/>
            <a:ext cx="792088" cy="792088"/>
          </a:xfrm>
          <a:prstGeom prst="rect">
            <a:avLst/>
          </a:prstGeom>
        </p:spPr>
      </p:pic>
      <p:pic>
        <p:nvPicPr>
          <p:cNvPr id="10" name="Graphic 9" descr="Sustainability with solid fill">
            <a:extLst>
              <a:ext uri="{FF2B5EF4-FFF2-40B4-BE49-F238E27FC236}">
                <a16:creationId xmlns:a16="http://schemas.microsoft.com/office/drawing/2014/main" id="{A78A4020-0631-E449-639B-2DC39ECF5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0653" y="1627009"/>
            <a:ext cx="464400" cy="464400"/>
          </a:xfrm>
          <a:prstGeom prst="rect">
            <a:avLst/>
          </a:prstGeom>
        </p:spPr>
      </p:pic>
      <p:pic>
        <p:nvPicPr>
          <p:cNvPr id="12" name="Graphic 11" descr="Cow with solid fill">
            <a:extLst>
              <a:ext uri="{FF2B5EF4-FFF2-40B4-BE49-F238E27FC236}">
                <a16:creationId xmlns:a16="http://schemas.microsoft.com/office/drawing/2014/main" id="{35E8E4E3-ED7C-43D5-717B-C47458E61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1152" y="1620029"/>
            <a:ext cx="464400" cy="464400"/>
          </a:xfrm>
          <a:prstGeom prst="rect">
            <a:avLst/>
          </a:prstGeom>
        </p:spPr>
      </p:pic>
      <p:pic>
        <p:nvPicPr>
          <p:cNvPr id="14" name="Graphic 13" descr="Pig with solid fill">
            <a:extLst>
              <a:ext uri="{FF2B5EF4-FFF2-40B4-BE49-F238E27FC236}">
                <a16:creationId xmlns:a16="http://schemas.microsoft.com/office/drawing/2014/main" id="{160A2629-4948-2B05-A322-9A0E897E1F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95778" y="1632284"/>
            <a:ext cx="464400" cy="464400"/>
          </a:xfrm>
          <a:prstGeom prst="rect">
            <a:avLst/>
          </a:prstGeom>
        </p:spPr>
      </p:pic>
      <p:pic>
        <p:nvPicPr>
          <p:cNvPr id="16" name="Graphic 15" descr="Seeds with solid fill">
            <a:extLst>
              <a:ext uri="{FF2B5EF4-FFF2-40B4-BE49-F238E27FC236}">
                <a16:creationId xmlns:a16="http://schemas.microsoft.com/office/drawing/2014/main" id="{0CD4C58F-A5E2-5459-84CE-7F95150E77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47541" y="1620029"/>
            <a:ext cx="464400" cy="46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513284-F268-5C5E-1107-93F03DC9C72D}"/>
              </a:ext>
            </a:extLst>
          </p:cNvPr>
          <p:cNvSpPr txBox="1"/>
          <p:nvPr/>
        </p:nvSpPr>
        <p:spPr>
          <a:xfrm>
            <a:off x="6373357" y="1747529"/>
            <a:ext cx="226024" cy="23391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vs.</a:t>
            </a:r>
            <a:endParaRPr lang="da-DK" sz="1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E6FED-B3DB-92EC-EB03-F6B9B7CE01AC}"/>
              </a:ext>
            </a:extLst>
          </p:cNvPr>
          <p:cNvSpPr txBox="1"/>
          <p:nvPr/>
        </p:nvSpPr>
        <p:spPr>
          <a:xfrm>
            <a:off x="7595605" y="1735274"/>
            <a:ext cx="226024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vs.</a:t>
            </a:r>
            <a:endParaRPr lang="da-DK" sz="1600" dirty="0">
              <a:latin typeface="+mn-lt"/>
            </a:endParaRPr>
          </a:p>
        </p:txBody>
      </p:sp>
      <p:sp>
        <p:nvSpPr>
          <p:cNvPr id="19" name="&quot;Not Allowed&quot; Symbol 18">
            <a:extLst>
              <a:ext uri="{FF2B5EF4-FFF2-40B4-BE49-F238E27FC236}">
                <a16:creationId xmlns:a16="http://schemas.microsoft.com/office/drawing/2014/main" id="{D4889D14-0DBC-3E1F-CA25-52ABF5CCE363}"/>
              </a:ext>
            </a:extLst>
          </p:cNvPr>
          <p:cNvSpPr/>
          <p:nvPr/>
        </p:nvSpPr>
        <p:spPr bwMode="auto">
          <a:xfrm>
            <a:off x="7882346" y="1669531"/>
            <a:ext cx="366363" cy="336335"/>
          </a:xfrm>
          <a:prstGeom prst="noSmoking">
            <a:avLst>
              <a:gd name="adj" fmla="val 9964"/>
            </a:avLst>
          </a:prstGeom>
          <a:solidFill>
            <a:schemeClr val="tx1"/>
          </a:solidFill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AFF36-4DA4-DCB8-B194-9AA8C944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D765B-BAD2-960F-0460-4239BAC4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Bünemann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 K., Reimer, M., Smolders, E., Smith, S. R.,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Bigalke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Palmqvist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Brandt, K. K.,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Möller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Harder, R., Hermann, L., Speiser, B., Oudshoorn, F., Løes, A. K., Magid, J. (2024): Do contaminants compromise the use of recycled nutrients in organic agriculture? A review and synthesis of current knowledge on contaminant concentrations, fate in the environment and risk assessment. Science of The Total Environment 912, 168901.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Reimer, M. (2022): Towards a sustainable nutrient management in organic farming – Closing the nutrient gap with recycled fertilizers from urban waste. University of Hohenheim, Stuttgart, Germany.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Six, L., Smolders, E. (2014): Future trends in soil cadmium concentration under current cadmium fluxes to European agricultural soils. Science of The Total Environment 485–486, 319–328.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Weissengruber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Möller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Puschenreiter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Friedel, J. K. (2018): Long-term soil accumulation of potentially toxic elements and selected organic pollutants through application of recycled phosphorus fertilizers for organic farming conditions.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Nutr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Cycl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Agroecosyst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110, 427–449.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B0CBA-20A7-E9EA-E0B3-32B1996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FA11-6AFC-4207-9C6E-8D103D88F6F5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4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6991C9-ED7F-AF0A-012A-F9A3A43F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 losses pathway</a:t>
            </a:r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56AB6-1E68-D649-E22D-1AE868B7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A7D5-B80D-40C2-A243-789BBCE19C84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B1AE589-8ECE-49C2-3838-0362F3FD6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96309"/>
              </p:ext>
            </p:extLst>
          </p:nvPr>
        </p:nvGraphicFramePr>
        <p:xfrm>
          <a:off x="9482704" y="1987"/>
          <a:ext cx="2706121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881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CH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Compost Household waste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S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Sewage sludge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HU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stored Human Urine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DL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Deep Litter (cattle)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CM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Manure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17126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CS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Slurry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4345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NPK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Mineral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U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Unfertilized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81334"/>
                  </a:ext>
                </a:extLst>
              </a:tr>
            </a:tbl>
          </a:graphicData>
        </a:graphic>
      </p:graphicFrame>
      <p:pic>
        <p:nvPicPr>
          <p:cNvPr id="16" name="Content Placeholder 15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4A3BB2D5-B08A-B0F3-EA85-D774E4345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"/>
          <a:stretch/>
        </p:blipFill>
        <p:spPr>
          <a:xfrm>
            <a:off x="189756" y="1713371"/>
            <a:ext cx="7056784" cy="501673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C6760A-D48E-350E-DF53-C446729DB94B}"/>
              </a:ext>
            </a:extLst>
          </p:cNvPr>
          <p:cNvSpPr txBox="1"/>
          <p:nvPr/>
        </p:nvSpPr>
        <p:spPr>
          <a:xfrm rot="16200000">
            <a:off x="-1100372" y="3858236"/>
            <a:ext cx="2832570" cy="233910"/>
          </a:xfrm>
          <a:prstGeom prst="rect">
            <a:avLst/>
          </a:prstGeom>
          <a:solidFill>
            <a:srgbClr val="FFFEFF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Percentage of total N losses (%)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81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7D78-91D9-1E66-121B-1E8D2F9B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PTE budgets</a:t>
            </a:r>
            <a:endParaRPr lang="da-DK" dirty="0"/>
          </a:p>
        </p:txBody>
      </p:sp>
      <p:pic>
        <p:nvPicPr>
          <p:cNvPr id="6" name="Content Placeholder 5" descr="A group of graphs with numbers and symbols&#10;&#10;Description automatically generated">
            <a:extLst>
              <a:ext uri="{FF2B5EF4-FFF2-40B4-BE49-F238E27FC236}">
                <a16:creationId xmlns:a16="http://schemas.microsoft.com/office/drawing/2014/main" id="{04F591AF-0DF2-6DEB-DEA9-8745774EF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2060848"/>
            <a:ext cx="10673186" cy="417646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91C3-EEAC-8AA7-6A7D-6DDA522B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3104-B90F-4AD6-959C-702B6BF213E0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87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1801DCB5-3801-6650-3BAA-5BFE38230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8422"/>
          <a:stretch/>
        </p:blipFill>
        <p:spPr>
          <a:xfrm>
            <a:off x="83570" y="1556792"/>
            <a:ext cx="8280920" cy="42331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361DC-1475-63CA-FBD0-EB5262C5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 content in soil after 100 years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922E4-CB24-3FE5-622E-F32D224B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E478-CE3E-4E24-8308-1E3BE2E14DBD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D51DFE-0ECC-5EC9-A4BC-A4C3FF968E3B}"/>
              </a:ext>
            </a:extLst>
          </p:cNvPr>
          <p:cNvGraphicFramePr>
            <a:graphicFrameLocks noGrp="1"/>
          </p:cNvGraphicFramePr>
          <p:nvPr/>
        </p:nvGraphicFramePr>
        <p:xfrm>
          <a:off x="3142084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83ADF1-FFBB-6FEB-F5BB-3ECAB99F5F0C}"/>
              </a:ext>
            </a:extLst>
          </p:cNvPr>
          <p:cNvGraphicFramePr>
            <a:graphicFrameLocks noGrp="1"/>
          </p:cNvGraphicFramePr>
          <p:nvPr/>
        </p:nvGraphicFramePr>
        <p:xfrm>
          <a:off x="414239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Extensive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F727F1-5072-9158-FAD8-5D67AA60A7B8}"/>
              </a:ext>
            </a:extLst>
          </p:cNvPr>
          <p:cNvGraphicFramePr>
            <a:graphicFrameLocks noGrp="1"/>
          </p:cNvGraphicFramePr>
          <p:nvPr/>
        </p:nvGraphicFramePr>
        <p:xfrm>
          <a:off x="5672406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Intensive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(17%/33%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5311E0B-2133-C14B-0C71-BF432A9F229A}"/>
              </a:ext>
            </a:extLst>
          </p:cNvPr>
          <p:cNvSpPr txBox="1"/>
          <p:nvPr/>
        </p:nvSpPr>
        <p:spPr>
          <a:xfrm>
            <a:off x="765820" y="5427338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FAE4D-27B3-FFB7-3BA8-F4E731E83242}"/>
              </a:ext>
            </a:extLst>
          </p:cNvPr>
          <p:cNvSpPr txBox="1"/>
          <p:nvPr/>
        </p:nvSpPr>
        <p:spPr>
          <a:xfrm>
            <a:off x="3306117" y="5427338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A20A0-B854-587A-2E02-02A83A7280F0}"/>
              </a:ext>
            </a:extLst>
          </p:cNvPr>
          <p:cNvSpPr txBox="1"/>
          <p:nvPr/>
        </p:nvSpPr>
        <p:spPr>
          <a:xfrm>
            <a:off x="5869929" y="5442299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F83A14-0539-97BB-EA1E-C579D2E9D4D6}"/>
              </a:ext>
            </a:extLst>
          </p:cNvPr>
          <p:cNvGraphicFramePr>
            <a:graphicFrameLocks noGrp="1"/>
          </p:cNvGraphicFramePr>
          <p:nvPr/>
        </p:nvGraphicFramePr>
        <p:xfrm>
          <a:off x="8830716" y="1772816"/>
          <a:ext cx="3041197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473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427724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U</a:t>
                      </a:r>
                      <a:endParaRPr lang="da-DK" sz="1400" dirty="0"/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Unfertilized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8809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CH</a:t>
                      </a:r>
                      <a:endParaRPr lang="da-DK" sz="1400" dirty="0"/>
                    </a:p>
                  </a:txBody>
                  <a:tcPr>
                    <a:solidFill>
                      <a:srgbClr val="1B9D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Compost Household waste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S</a:t>
                      </a:r>
                      <a:endParaRPr lang="da-DK" sz="1400" dirty="0"/>
                    </a:p>
                  </a:txBody>
                  <a:tcPr>
                    <a:solidFill>
                      <a:srgbClr val="DA5F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Sewage sludge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HU</a:t>
                      </a:r>
                      <a:endParaRPr lang="da-DK" sz="1400" dirty="0"/>
                    </a:p>
                  </a:txBody>
                  <a:tcPr>
                    <a:solidFill>
                      <a:srgbClr val="7271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stored Human Urine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CS</a:t>
                      </a:r>
                      <a:endParaRPr lang="da-DK" sz="1400" dirty="0"/>
                    </a:p>
                  </a:txBody>
                  <a:tcPr>
                    <a:solidFill>
                      <a:srgbClr val="E72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Cattle Slurry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5551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CM</a:t>
                      </a:r>
                      <a:endParaRPr lang="da-DK" sz="1400" dirty="0"/>
                    </a:p>
                  </a:txBody>
                  <a:tcPr>
                    <a:solidFill>
                      <a:srgbClr val="66A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Cattle Manure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0852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DL</a:t>
                      </a:r>
                      <a:endParaRPr lang="da-DK" sz="1400" dirty="0"/>
                    </a:p>
                  </a:txBody>
                  <a:tcPr>
                    <a:solidFill>
                      <a:srgbClr val="E5AB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Deep Litter (cattle)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NPK</a:t>
                      </a:r>
                      <a:endParaRPr lang="da-DK" sz="1400" dirty="0"/>
                    </a:p>
                  </a:txBody>
                  <a:tcPr>
                    <a:solidFill>
                      <a:srgbClr val="A775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Mineral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997687-BF33-B737-6EFB-99E3E673F26A}"/>
              </a:ext>
            </a:extLst>
          </p:cNvPr>
          <p:cNvSpPr txBox="1"/>
          <p:nvPr/>
        </p:nvSpPr>
        <p:spPr>
          <a:xfrm>
            <a:off x="765820" y="2060848"/>
            <a:ext cx="1834028" cy="2631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800" dirty="0">
                <a:solidFill>
                  <a:srgbClr val="C00000"/>
                </a:solidFill>
                <a:latin typeface="+mn-lt"/>
              </a:rPr>
              <a:t>Threshold: 50-140</a:t>
            </a:r>
            <a:endParaRPr lang="da-DK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EFF1E-6CF6-270B-69C7-43202EA78BC7}"/>
              </a:ext>
            </a:extLst>
          </p:cNvPr>
          <p:cNvSpPr txBox="1"/>
          <p:nvPr/>
        </p:nvSpPr>
        <p:spPr>
          <a:xfrm>
            <a:off x="8156068" y="3673376"/>
            <a:ext cx="80150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*</a:t>
            </a:r>
            <a:endParaRPr lang="da-DK" sz="1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3FB56-BC90-381E-274F-7D05EC5DED39}"/>
              </a:ext>
            </a:extLst>
          </p:cNvPr>
          <p:cNvSpPr txBox="1"/>
          <p:nvPr/>
        </p:nvSpPr>
        <p:spPr>
          <a:xfrm>
            <a:off x="8829916" y="4437112"/>
            <a:ext cx="207063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* Soil content in year 0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61DC-1475-63CA-FBD0-EB5262C5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ZN content in soil after 100 years</a:t>
            </a:r>
            <a:endParaRPr lang="da-DK" dirty="0"/>
          </a:p>
        </p:txBody>
      </p:sp>
      <p:pic>
        <p:nvPicPr>
          <p:cNvPr id="6" name="Content Placeholder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4D61512-89D8-845F-B8AD-4467A9FC1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8421"/>
          <a:stretch/>
        </p:blipFill>
        <p:spPr>
          <a:xfrm>
            <a:off x="45740" y="1556792"/>
            <a:ext cx="8280920" cy="423316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922E4-CB24-3FE5-622E-F32D224B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E478-CE3E-4E24-8308-1E3BE2E14DBD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D51DFE-0ECC-5EC9-A4BC-A4C3FF968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71415"/>
              </p:ext>
            </p:extLst>
          </p:nvPr>
        </p:nvGraphicFramePr>
        <p:xfrm>
          <a:off x="3142084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83ADF1-FFBB-6FEB-F5BB-3ECAB99F5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09489"/>
              </p:ext>
            </p:extLst>
          </p:nvPr>
        </p:nvGraphicFramePr>
        <p:xfrm>
          <a:off x="414239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Extensive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0F727F1-5072-9158-FAD8-5D67AA60A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86697"/>
              </p:ext>
            </p:extLst>
          </p:nvPr>
        </p:nvGraphicFramePr>
        <p:xfrm>
          <a:off x="5672406" y="5661248"/>
          <a:ext cx="2520280" cy="661728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1830758792"/>
                    </a:ext>
                  </a:extLst>
                </a:gridCol>
              </a:tblGrid>
              <a:tr h="281549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Intensive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478330"/>
                  </a:ext>
                </a:extLst>
              </a:tr>
              <a:tr h="351218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(17%/33%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191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5311E0B-2133-C14B-0C71-BF432A9F229A}"/>
              </a:ext>
            </a:extLst>
          </p:cNvPr>
          <p:cNvSpPr txBox="1"/>
          <p:nvPr/>
        </p:nvSpPr>
        <p:spPr>
          <a:xfrm>
            <a:off x="765820" y="5427338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EFAE4D-27B3-FFB7-3BA8-F4E731E83242}"/>
              </a:ext>
            </a:extLst>
          </p:cNvPr>
          <p:cNvSpPr txBox="1"/>
          <p:nvPr/>
        </p:nvSpPr>
        <p:spPr>
          <a:xfrm>
            <a:off x="3306117" y="5427338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A20A0-B854-587A-2E02-02A83A7280F0}"/>
              </a:ext>
            </a:extLst>
          </p:cNvPr>
          <p:cNvSpPr txBox="1"/>
          <p:nvPr/>
        </p:nvSpPr>
        <p:spPr>
          <a:xfrm>
            <a:off x="5869929" y="5442299"/>
            <a:ext cx="2366289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N</a:t>
            </a:r>
            <a:r>
              <a:rPr lang="en-GB" sz="1600" baseline="-25000" dirty="0">
                <a:latin typeface="+mn-lt"/>
              </a:rPr>
              <a:t>0</a:t>
            </a:r>
            <a:r>
              <a:rPr lang="en-GB" sz="1600" dirty="0">
                <a:latin typeface="+mn-lt"/>
              </a:rPr>
              <a:t>   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low</a:t>
            </a:r>
            <a:r>
              <a:rPr lang="en-GB" sz="1600" dirty="0">
                <a:latin typeface="+mn-lt"/>
              </a:rPr>
              <a:t>   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middel</a:t>
            </a:r>
            <a:r>
              <a:rPr lang="en-GB" sz="1600" dirty="0">
                <a:latin typeface="+mn-lt"/>
              </a:rPr>
              <a:t>  </a:t>
            </a:r>
            <a:r>
              <a:rPr lang="en-GB" sz="1600" dirty="0" err="1">
                <a:latin typeface="+mn-lt"/>
              </a:rPr>
              <a:t>N</a:t>
            </a:r>
            <a:r>
              <a:rPr lang="en-GB" sz="1600" baseline="-25000" dirty="0" err="1">
                <a:latin typeface="+mn-lt"/>
              </a:rPr>
              <a:t>high</a:t>
            </a:r>
            <a:r>
              <a:rPr lang="en-GB" sz="1600" dirty="0">
                <a:latin typeface="+mn-lt"/>
              </a:rPr>
              <a:t> </a:t>
            </a:r>
            <a:endParaRPr lang="da-DK" sz="1600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F83A14-0539-97BB-EA1E-C579D2E9D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91839"/>
              </p:ext>
            </p:extLst>
          </p:nvPr>
        </p:nvGraphicFramePr>
        <p:xfrm>
          <a:off x="8830716" y="1772816"/>
          <a:ext cx="3041197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473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427724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U</a:t>
                      </a:r>
                      <a:endParaRPr lang="da-DK" sz="1400" dirty="0"/>
                    </a:p>
                  </a:txBody>
                  <a:tcP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Unfertilized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8809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CH</a:t>
                      </a:r>
                      <a:endParaRPr lang="da-DK" sz="1400" dirty="0"/>
                    </a:p>
                  </a:txBody>
                  <a:tcPr>
                    <a:solidFill>
                      <a:srgbClr val="1B9D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Compost Household waste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S</a:t>
                      </a:r>
                      <a:endParaRPr lang="da-DK" sz="1400" dirty="0"/>
                    </a:p>
                  </a:txBody>
                  <a:tcPr>
                    <a:solidFill>
                      <a:srgbClr val="DA5F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Sewage sludge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HU</a:t>
                      </a:r>
                      <a:endParaRPr lang="da-DK" sz="1400" dirty="0"/>
                    </a:p>
                  </a:txBody>
                  <a:tcPr>
                    <a:solidFill>
                      <a:srgbClr val="7271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stored Human Urine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CS</a:t>
                      </a:r>
                      <a:endParaRPr lang="da-DK" sz="1400" dirty="0"/>
                    </a:p>
                  </a:txBody>
                  <a:tcPr>
                    <a:solidFill>
                      <a:srgbClr val="E72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Cattle Slurry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5551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CM</a:t>
                      </a:r>
                      <a:endParaRPr lang="da-DK" sz="1400" dirty="0"/>
                    </a:p>
                  </a:txBody>
                  <a:tcPr>
                    <a:solidFill>
                      <a:srgbClr val="66A6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Cattle Manure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0852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DL</a:t>
                      </a:r>
                      <a:endParaRPr lang="da-DK" sz="1400" dirty="0"/>
                    </a:p>
                  </a:txBody>
                  <a:tcPr>
                    <a:solidFill>
                      <a:srgbClr val="E5AB0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Deep Litter (cattle)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r>
                        <a:rPr lang="en-GB" sz="1400" dirty="0"/>
                        <a:t>NPK</a:t>
                      </a:r>
                      <a:endParaRPr lang="da-DK" sz="1400" dirty="0"/>
                    </a:p>
                  </a:txBody>
                  <a:tcPr>
                    <a:solidFill>
                      <a:srgbClr val="A775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Mineral</a:t>
                      </a:r>
                      <a:endParaRPr lang="da-DK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B09A2C6-4F04-53FC-37F0-86CA5D0A2284}"/>
              </a:ext>
            </a:extLst>
          </p:cNvPr>
          <p:cNvSpPr txBox="1"/>
          <p:nvPr/>
        </p:nvSpPr>
        <p:spPr>
          <a:xfrm>
            <a:off x="555334" y="1916832"/>
            <a:ext cx="2379185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GB" sz="1800" dirty="0">
                <a:solidFill>
                  <a:srgbClr val="C00000"/>
                </a:solidFill>
                <a:latin typeface="+mn-lt"/>
              </a:rPr>
              <a:t>Threshold: 150-300</a:t>
            </a:r>
            <a:endParaRPr lang="da-DK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01DD9F-BD12-D4D7-0C99-35C961BD91D7}"/>
              </a:ext>
            </a:extLst>
          </p:cNvPr>
          <p:cNvSpPr txBox="1"/>
          <p:nvPr/>
        </p:nvSpPr>
        <p:spPr>
          <a:xfrm>
            <a:off x="8121342" y="2833488"/>
            <a:ext cx="80150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*</a:t>
            </a:r>
            <a:endParaRPr lang="da-DK" sz="1600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39F869-CB5B-F63E-D949-6AE7FBAAAF51}"/>
              </a:ext>
            </a:extLst>
          </p:cNvPr>
          <p:cNvSpPr txBox="1"/>
          <p:nvPr/>
        </p:nvSpPr>
        <p:spPr>
          <a:xfrm>
            <a:off x="8829916" y="4437112"/>
            <a:ext cx="2070631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* Soil content in year 0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65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CDA0-8F60-8612-1A04-8146CFBA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Soil PTE thresholds</a:t>
            </a:r>
            <a:endParaRPr lang="da-D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88FAA6-C6FA-A470-F77B-0BA401E72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510" y="2234325"/>
            <a:ext cx="10220325" cy="2857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E35A-15D6-1999-F9B1-7EE47640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B1C6-FE6C-4FED-9C79-B2DF49E15913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1C02E-C8B5-7612-0075-9B6C624F52C4}"/>
              </a:ext>
            </a:extLst>
          </p:cNvPr>
          <p:cNvSpPr txBox="1"/>
          <p:nvPr/>
        </p:nvSpPr>
        <p:spPr>
          <a:xfrm>
            <a:off x="969510" y="1700808"/>
            <a:ext cx="10309477" cy="619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Table 9: Threshold values for PTE content in the soil (in mg kg</a:t>
            </a:r>
            <a:r>
              <a:rPr lang="en-US" sz="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-1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soil) in different countries in Europe.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6374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CF8FD419-9DB9-C3FB-2C59-095131E70746}"/>
              </a:ext>
            </a:extLst>
          </p:cNvPr>
          <p:cNvSpPr/>
          <p:nvPr/>
        </p:nvSpPr>
        <p:spPr bwMode="auto">
          <a:xfrm>
            <a:off x="1322161" y="2134804"/>
            <a:ext cx="2870476" cy="2767784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DF0840-2AEC-9127-1004-926EC32C8961}"/>
              </a:ext>
            </a:extLst>
          </p:cNvPr>
          <p:cNvSpPr/>
          <p:nvPr/>
        </p:nvSpPr>
        <p:spPr bwMode="auto">
          <a:xfrm>
            <a:off x="3289198" y="2609408"/>
            <a:ext cx="2229150" cy="1622422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EBBFE7-EF73-8462-EF54-BD1C1AD8BA81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0121" y="2453958"/>
            <a:ext cx="726259" cy="328891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3A826F-889E-0FDC-3A64-61AC22BAEFB7}"/>
              </a:ext>
            </a:extLst>
          </p:cNvPr>
          <p:cNvCxnSpPr>
            <a:cxnSpLocks/>
          </p:cNvCxnSpPr>
          <p:nvPr/>
        </p:nvCxnSpPr>
        <p:spPr bwMode="auto">
          <a:xfrm flipV="1">
            <a:off x="5053935" y="2434907"/>
            <a:ext cx="846907" cy="377276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1" name="Graphic 60" descr="Grocery bag outline">
            <a:extLst>
              <a:ext uri="{FF2B5EF4-FFF2-40B4-BE49-F238E27FC236}">
                <a16:creationId xmlns:a16="http://schemas.microsoft.com/office/drawing/2014/main" id="{C468C746-D1D3-8AD3-8F57-CDE46A784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7023" y="2058483"/>
            <a:ext cx="514968" cy="51496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ADD066E-FEFB-5465-F016-583B98084F61}"/>
              </a:ext>
            </a:extLst>
          </p:cNvPr>
          <p:cNvSpPr/>
          <p:nvPr/>
        </p:nvSpPr>
        <p:spPr bwMode="auto">
          <a:xfrm>
            <a:off x="1914229" y="4532005"/>
            <a:ext cx="1536144" cy="842367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76257A-1D41-DB7B-3F5B-6CF430A7F536}"/>
              </a:ext>
            </a:extLst>
          </p:cNvPr>
          <p:cNvSpPr/>
          <p:nvPr/>
        </p:nvSpPr>
        <p:spPr bwMode="auto">
          <a:xfrm>
            <a:off x="375630" y="2528435"/>
            <a:ext cx="2106091" cy="1309328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A66492-250D-B370-CC40-752748C3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Need for suitable nutrient sources in organic farming </a:t>
            </a:r>
            <a:endParaRPr lang="da-DK" sz="4000" dirty="0"/>
          </a:p>
        </p:txBody>
      </p:sp>
      <p:pic>
        <p:nvPicPr>
          <p:cNvPr id="8" name="Content Placeholder 7" descr="Shamrock outline">
            <a:extLst>
              <a:ext uri="{FF2B5EF4-FFF2-40B4-BE49-F238E27FC236}">
                <a16:creationId xmlns:a16="http://schemas.microsoft.com/office/drawing/2014/main" id="{9C801833-9387-EB41-C070-B7CDBD893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887" y="2609408"/>
            <a:ext cx="914400" cy="914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5815F-E540-A21F-8261-6AD37DAD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284A-A432-4E82-98F7-03FEC37FFFCD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pic>
        <p:nvPicPr>
          <p:cNvPr id="10" name="Graphic 9" descr="Barn outline">
            <a:extLst>
              <a:ext uri="{FF2B5EF4-FFF2-40B4-BE49-F238E27FC236}">
                <a16:creationId xmlns:a16="http://schemas.microsoft.com/office/drawing/2014/main" id="{1EADAC1C-BAA8-B05F-B486-1EFA81B23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5144" y="2577846"/>
            <a:ext cx="914400" cy="914400"/>
          </a:xfrm>
          <a:prstGeom prst="rect">
            <a:avLst/>
          </a:prstGeom>
        </p:spPr>
      </p:pic>
      <p:pic>
        <p:nvPicPr>
          <p:cNvPr id="14" name="Graphic 13" descr="Silo outline">
            <a:extLst>
              <a:ext uri="{FF2B5EF4-FFF2-40B4-BE49-F238E27FC236}">
                <a16:creationId xmlns:a16="http://schemas.microsoft.com/office/drawing/2014/main" id="{71DCEF62-7A6D-FC5D-84F4-3430FEA9B3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9375" y="3183099"/>
            <a:ext cx="914400" cy="914400"/>
          </a:xfrm>
          <a:prstGeom prst="rect">
            <a:avLst/>
          </a:prstGeom>
        </p:spPr>
      </p:pic>
      <p:pic>
        <p:nvPicPr>
          <p:cNvPr id="16" name="Graphic 15" descr="Cow outline">
            <a:extLst>
              <a:ext uri="{FF2B5EF4-FFF2-40B4-BE49-F238E27FC236}">
                <a16:creationId xmlns:a16="http://schemas.microsoft.com/office/drawing/2014/main" id="{11B707F5-B94D-3426-F6C9-EC2009158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4798" y="4453907"/>
            <a:ext cx="914400" cy="914400"/>
          </a:xfrm>
          <a:prstGeom prst="rect">
            <a:avLst/>
          </a:prstGeom>
        </p:spPr>
      </p:pic>
      <p:pic>
        <p:nvPicPr>
          <p:cNvPr id="18" name="Graphic 17" descr="Tractor outline">
            <a:extLst>
              <a:ext uri="{FF2B5EF4-FFF2-40B4-BE49-F238E27FC236}">
                <a16:creationId xmlns:a16="http://schemas.microsoft.com/office/drawing/2014/main" id="{85AD578E-E893-B88E-0ED4-FB8D641406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19464" y="3317430"/>
            <a:ext cx="914400" cy="914400"/>
          </a:xfrm>
          <a:prstGeom prst="rect">
            <a:avLst/>
          </a:prstGeom>
        </p:spPr>
      </p:pic>
      <p:pic>
        <p:nvPicPr>
          <p:cNvPr id="22" name="Graphic 21" descr="Crops outline">
            <a:extLst>
              <a:ext uri="{FF2B5EF4-FFF2-40B4-BE49-F238E27FC236}">
                <a16:creationId xmlns:a16="http://schemas.microsoft.com/office/drawing/2014/main" id="{2B7F3C3C-887A-3BA1-BB4F-D20265E553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51932" y="2615311"/>
            <a:ext cx="914400" cy="914400"/>
          </a:xfrm>
          <a:prstGeom prst="rect">
            <a:avLst/>
          </a:prstGeom>
        </p:spPr>
      </p:pic>
      <p:pic>
        <p:nvPicPr>
          <p:cNvPr id="41" name="Graphic 40" descr="Recycle outline">
            <a:extLst>
              <a:ext uri="{FF2B5EF4-FFF2-40B4-BE49-F238E27FC236}">
                <a16:creationId xmlns:a16="http://schemas.microsoft.com/office/drawing/2014/main" id="{861125E9-FD03-9A39-D57D-1F2C20311D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09645" y="2956719"/>
            <a:ext cx="1103502" cy="110350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83B6398-A6CB-01E6-B326-F4E6D62FEAB4}"/>
              </a:ext>
            </a:extLst>
          </p:cNvPr>
          <p:cNvCxnSpPr/>
          <p:nvPr/>
        </p:nvCxnSpPr>
        <p:spPr bwMode="auto">
          <a:xfrm>
            <a:off x="315913" y="2204864"/>
            <a:ext cx="449907" cy="399432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D8BEEEC-2D1F-C08C-644C-92ED16C94FAC}"/>
              </a:ext>
            </a:extLst>
          </p:cNvPr>
          <p:cNvSpPr txBox="1"/>
          <p:nvPr/>
        </p:nvSpPr>
        <p:spPr>
          <a:xfrm>
            <a:off x="528727" y="2103324"/>
            <a:ext cx="165110" cy="2631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800" b="1" dirty="0">
                <a:latin typeface="+mn-lt"/>
              </a:rPr>
              <a:t>N</a:t>
            </a:r>
            <a:endParaRPr lang="da-DK" sz="1800" b="1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A0E5065-CB86-C6CB-28A5-8E6616887279}"/>
              </a:ext>
            </a:extLst>
          </p:cNvPr>
          <p:cNvSpPr/>
          <p:nvPr/>
        </p:nvSpPr>
        <p:spPr bwMode="auto">
          <a:xfrm>
            <a:off x="5900842" y="1646124"/>
            <a:ext cx="755939" cy="914400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48" name="Graphic 47" descr="Grocery bag outline">
            <a:extLst>
              <a:ext uri="{FF2B5EF4-FFF2-40B4-BE49-F238E27FC236}">
                <a16:creationId xmlns:a16="http://schemas.microsoft.com/office/drawing/2014/main" id="{FC5393F2-1F41-B1B3-4886-5E76D648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8567" y="1695008"/>
            <a:ext cx="914400" cy="914400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987198A-0FA5-33B2-77BE-53F3139487A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19776" y="4167373"/>
            <a:ext cx="644263" cy="629779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9" name="Graphic 58" descr="Seeds outline">
            <a:extLst>
              <a:ext uri="{FF2B5EF4-FFF2-40B4-BE49-F238E27FC236}">
                <a16:creationId xmlns:a16="http://schemas.microsoft.com/office/drawing/2014/main" id="{5B59B981-011C-AD27-A2FE-A57C793EAC3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7212" y="4365104"/>
            <a:ext cx="914400" cy="914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4DB941E-2C1B-30E3-8E24-F2AE14ABE861}"/>
              </a:ext>
            </a:extLst>
          </p:cNvPr>
          <p:cNvSpPr txBox="1"/>
          <p:nvPr/>
        </p:nvSpPr>
        <p:spPr>
          <a:xfrm>
            <a:off x="7734086" y="1915135"/>
            <a:ext cx="4079109" cy="3201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2000" dirty="0">
                <a:latin typeface="+mn-lt"/>
              </a:rPr>
              <a:t>Political motivated goal of 25% organic farming</a:t>
            </a:r>
          </a:p>
          <a:p>
            <a:pPr>
              <a:lnSpc>
                <a:spcPct val="95000"/>
              </a:lnSpc>
            </a:pPr>
            <a:endParaRPr lang="en-GB" sz="1100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en-GB" sz="2000" dirty="0">
                <a:latin typeface="+mn-lt"/>
              </a:rPr>
              <a:t>Phasing out of conventional manures</a:t>
            </a:r>
          </a:p>
          <a:p>
            <a:pPr>
              <a:lnSpc>
                <a:spcPct val="95000"/>
              </a:lnSpc>
            </a:pPr>
            <a:endParaRPr lang="en-GB" sz="1200" dirty="0">
              <a:latin typeface="+mn-lt"/>
            </a:endParaRP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à"/>
            </a:pPr>
            <a:r>
              <a:rPr lang="en-GB" sz="2000" b="1" dirty="0">
                <a:latin typeface="+mn-lt"/>
                <a:sym typeface="Wingdings" panose="05000000000000000000" pitchFamily="2" charset="2"/>
              </a:rPr>
              <a:t>Need for new nutrient sources</a:t>
            </a:r>
          </a:p>
          <a:p>
            <a:pPr>
              <a:lnSpc>
                <a:spcPct val="95000"/>
              </a:lnSpc>
            </a:pPr>
            <a:endParaRPr lang="en-GB" sz="1600" dirty="0"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</a:pPr>
            <a:r>
              <a:rPr lang="en-GB" sz="2000" dirty="0">
                <a:latin typeface="+mn-lt"/>
                <a:sym typeface="Wingdings" panose="05000000000000000000" pitchFamily="2" charset="2"/>
              </a:rPr>
              <a:t>Principal of recycling vs. </a:t>
            </a:r>
          </a:p>
          <a:p>
            <a:pPr>
              <a:lnSpc>
                <a:spcPct val="95000"/>
              </a:lnSpc>
            </a:pPr>
            <a:r>
              <a:rPr lang="en-GB" sz="2000" dirty="0">
                <a:latin typeface="+mn-lt"/>
                <a:sym typeface="Wingdings" panose="05000000000000000000" pitchFamily="2" charset="2"/>
              </a:rPr>
              <a:t>Principal of health</a:t>
            </a:r>
          </a:p>
          <a:p>
            <a:pPr>
              <a:lnSpc>
                <a:spcPct val="95000"/>
              </a:lnSpc>
            </a:pPr>
            <a:endParaRPr lang="en-GB" sz="2000" dirty="0"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</a:pPr>
            <a:endParaRPr lang="da-DK" sz="2000" dirty="0">
              <a:latin typeface="+mn-lt"/>
            </a:endParaRPr>
          </a:p>
        </p:txBody>
      </p:sp>
      <p:pic>
        <p:nvPicPr>
          <p:cNvPr id="65" name="Graphic 64" descr="City outline">
            <a:extLst>
              <a:ext uri="{FF2B5EF4-FFF2-40B4-BE49-F238E27FC236}">
                <a16:creationId xmlns:a16="http://schemas.microsoft.com/office/drawing/2014/main" id="{6AEA23D1-F07F-B55B-EB9A-A5754A3A91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56078" y="3092715"/>
            <a:ext cx="914400" cy="914400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CAADAC6-79C1-4E50-9361-B6138D871F68}"/>
              </a:ext>
            </a:extLst>
          </p:cNvPr>
          <p:cNvCxnSpPr>
            <a:cxnSpLocks/>
          </p:cNvCxnSpPr>
          <p:nvPr/>
        </p:nvCxnSpPr>
        <p:spPr bwMode="auto">
          <a:xfrm>
            <a:off x="6174507" y="2637560"/>
            <a:ext cx="0" cy="545539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D343F88-0A9B-55B7-5B4C-E7FAE3A8048A}"/>
              </a:ext>
            </a:extLst>
          </p:cNvPr>
          <p:cNvCxnSpPr>
            <a:cxnSpLocks/>
          </p:cNvCxnSpPr>
          <p:nvPr/>
        </p:nvCxnSpPr>
        <p:spPr bwMode="auto">
          <a:xfrm>
            <a:off x="6152865" y="3894093"/>
            <a:ext cx="0" cy="545539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B1DB9BD-A997-CD9F-AA40-4A4640302787}"/>
              </a:ext>
            </a:extLst>
          </p:cNvPr>
          <p:cNvSpPr txBox="1"/>
          <p:nvPr/>
        </p:nvSpPr>
        <p:spPr>
          <a:xfrm>
            <a:off x="556481" y="5412354"/>
            <a:ext cx="11082547" cy="818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  <a:sym typeface="Wingdings" panose="05000000000000000000" pitchFamily="2" charset="2"/>
              </a:rPr>
              <a:t>Objective:</a:t>
            </a:r>
            <a:br>
              <a:rPr lang="en-GB" sz="1600" dirty="0">
                <a:latin typeface="+mn-lt"/>
                <a:sym typeface="Wingdings" panose="05000000000000000000" pitchFamily="2" charset="2"/>
              </a:rPr>
            </a:br>
            <a:r>
              <a:rPr lang="en-GB" sz="2000" b="1" dirty="0">
                <a:latin typeface="+mn-lt"/>
                <a:sym typeface="Wingdings" panose="05000000000000000000" pitchFamily="2" charset="2"/>
              </a:rPr>
              <a:t>Evaluate recycled fertilizers in terms of N efficiency and contamination with potentially toxic elements (PTE) in the long and short term</a:t>
            </a:r>
            <a:endParaRPr lang="da-DK" sz="1600" dirty="0"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511F72-5F1F-7EEF-3A55-A5AFC55B56AB}"/>
              </a:ext>
            </a:extLst>
          </p:cNvPr>
          <p:cNvSpPr/>
          <p:nvPr/>
        </p:nvSpPr>
        <p:spPr bwMode="auto">
          <a:xfrm>
            <a:off x="2374798" y="1749836"/>
            <a:ext cx="996287" cy="685071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72" name="Graphic 71" descr="Cow outline">
            <a:extLst>
              <a:ext uri="{FF2B5EF4-FFF2-40B4-BE49-F238E27FC236}">
                <a16:creationId xmlns:a16="http://schemas.microsoft.com/office/drawing/2014/main" id="{0D0FEF0D-E9D2-93D7-A2A3-246E80147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56685" y="1671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6" grpId="0" animBg="1"/>
      <p:bldP spid="44" grpId="0"/>
      <p:bldP spid="62" grpId="0" animBg="1"/>
      <p:bldP spid="70" grpId="0"/>
      <p:bldP spid="71" grpId="0" animBg="1"/>
      <p:bldP spid="7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F364-8EE2-E963-FBD6-CF1A6D4A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field trial as solution?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5FD75-B3BD-DFA6-FAD1-4BD2A895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3DF7-8DDC-480F-B671-F18CE97E8739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AC8738-0FFD-554D-06A7-171F0F26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CRUCIAL long-term field trial University of Copenhagen</a:t>
            </a:r>
          </a:p>
          <a:p>
            <a:r>
              <a:rPr lang="en-GB" dirty="0"/>
              <a:t>Urban wastes</a:t>
            </a:r>
          </a:p>
          <a:p>
            <a:r>
              <a:rPr lang="en-GB" dirty="0"/>
              <a:t>Crop rotation: mainly spring cereals without legumes</a:t>
            </a:r>
          </a:p>
          <a:p>
            <a:r>
              <a:rPr lang="en-GB" dirty="0"/>
              <a:t>Application rates: 114 – 388 kg total N ha</a:t>
            </a:r>
            <a:r>
              <a:rPr lang="en-GB" baseline="30000" dirty="0"/>
              <a:t>-1</a:t>
            </a:r>
            <a:r>
              <a:rPr lang="en-GB" dirty="0"/>
              <a:t> year</a:t>
            </a:r>
            <a:r>
              <a:rPr lang="en-GB" baseline="30000" dirty="0"/>
              <a:t>-1</a:t>
            </a:r>
            <a:br>
              <a:rPr lang="en-GB" dirty="0"/>
            </a:br>
            <a:r>
              <a:rPr lang="en-GB" dirty="0"/>
              <a:t>	</a:t>
            </a:r>
            <a:endParaRPr lang="da-DK" dirty="0"/>
          </a:p>
        </p:txBody>
      </p:sp>
      <p:pic>
        <p:nvPicPr>
          <p:cNvPr id="10" name="Picture 9" descr="Aerial view of a large field&#10;&#10;Description automatically generated">
            <a:extLst>
              <a:ext uri="{FF2B5EF4-FFF2-40B4-BE49-F238E27FC236}">
                <a16:creationId xmlns:a16="http://schemas.microsoft.com/office/drawing/2014/main" id="{9D2901F5-B947-7530-F7E7-58C531F78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3" b="12697"/>
          <a:stretch/>
        </p:blipFill>
        <p:spPr>
          <a:xfrm>
            <a:off x="9163731" y="3765535"/>
            <a:ext cx="2706121" cy="2000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506DE0-665C-D638-C86F-405AE29946B3}"/>
              </a:ext>
            </a:extLst>
          </p:cNvPr>
          <p:cNvSpPr txBox="1"/>
          <p:nvPr/>
        </p:nvSpPr>
        <p:spPr>
          <a:xfrm>
            <a:off x="8258557" y="6703807"/>
            <a:ext cx="3900107" cy="1535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050" dirty="0">
                <a:latin typeface="+mn-lt"/>
              </a:rPr>
              <a:t>Picture: https://plen.ku.dk/english/research/plant_soil/sf/crucial/</a:t>
            </a:r>
            <a:endParaRPr lang="da-DK" sz="1050" dirty="0">
              <a:latin typeface="+mn-lt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4E3A92C-92F1-8686-1DBC-6682F8512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96415"/>
              </p:ext>
            </p:extLst>
          </p:nvPr>
        </p:nvGraphicFramePr>
        <p:xfrm>
          <a:off x="9166792" y="1535397"/>
          <a:ext cx="2706121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881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CH</a:t>
                      </a:r>
                      <a:endParaRPr lang="da-DK" sz="1200" dirty="0"/>
                    </a:p>
                  </a:txBody>
                  <a:tcPr>
                    <a:solidFill>
                      <a:srgbClr val="524F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Compost Household waste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S</a:t>
                      </a:r>
                      <a:endParaRPr lang="da-DK" sz="1200" dirty="0"/>
                    </a:p>
                  </a:txBody>
                  <a:tcPr>
                    <a:solidFill>
                      <a:srgbClr val="CD3D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Sewage sludge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HU</a:t>
                      </a:r>
                      <a:endParaRPr lang="da-DK" sz="1200" dirty="0"/>
                    </a:p>
                  </a:txBody>
                  <a:tcPr>
                    <a:solidFill>
                      <a:srgbClr val="769B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stored Human Urine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DL</a:t>
                      </a:r>
                      <a:endParaRPr lang="da-DK" sz="1200" dirty="0"/>
                    </a:p>
                  </a:txBody>
                  <a:tcPr>
                    <a:solidFill>
                      <a:srgbClr val="F2E5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Deep Litter (cattle)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CM</a:t>
                      </a:r>
                      <a:endParaRPr lang="da-DK" sz="1200" dirty="0"/>
                    </a:p>
                  </a:txBody>
                  <a:tcPr>
                    <a:solidFill>
                      <a:srgbClr val="4569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Manure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17126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CS</a:t>
                      </a:r>
                      <a:endParaRPr lang="da-DK" sz="1200" dirty="0"/>
                    </a:p>
                  </a:txBody>
                  <a:tcPr>
                    <a:solidFill>
                      <a:srgbClr val="BA63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Slurry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4345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NPK</a:t>
                      </a:r>
                      <a:endParaRPr lang="da-DK" sz="1200" dirty="0"/>
                    </a:p>
                  </a:txBody>
                  <a:tcPr>
                    <a:solidFill>
                      <a:srgbClr val="5DB1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Mineral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U</a:t>
                      </a:r>
                      <a:endParaRPr lang="da-DK" sz="1200" dirty="0"/>
                    </a:p>
                  </a:txBody>
                  <a:tcPr>
                    <a:solidFill>
                      <a:srgbClr val="7F22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Unfertilized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81334"/>
                  </a:ext>
                </a:extLst>
              </a:tr>
            </a:tbl>
          </a:graphicData>
        </a:graphic>
      </p:graphicFrame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A6B778A-355A-AEB6-D964-1DDEA491F87B}"/>
              </a:ext>
            </a:extLst>
          </p:cNvPr>
          <p:cNvSpPr txBox="1">
            <a:spLocks/>
          </p:cNvSpPr>
          <p:nvPr/>
        </p:nvSpPr>
        <p:spPr bwMode="auto">
          <a:xfrm>
            <a:off x="985839" y="3806911"/>
            <a:ext cx="7844878" cy="240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Scenario simulation to account for organic crop rotation and application rates</a:t>
            </a:r>
          </a:p>
          <a:p>
            <a:endParaRPr lang="en-GB" kern="0" dirty="0"/>
          </a:p>
          <a:p>
            <a:r>
              <a:rPr lang="en-GB" kern="0" dirty="0"/>
              <a:t>Daisy calibration with CRUCIAL</a:t>
            </a:r>
          </a:p>
          <a:p>
            <a:pPr>
              <a:buNone/>
            </a:pPr>
            <a:r>
              <a:rPr lang="en-GB" kern="0" dirty="0"/>
              <a:t>Simulating 4 crop rotations with different N application rates </a:t>
            </a:r>
          </a:p>
          <a:p>
            <a:r>
              <a:rPr lang="en-GB" kern="0" dirty="0"/>
              <a:t>Simulation of PTE soil levels</a:t>
            </a:r>
            <a:br>
              <a:rPr lang="en-GB" kern="0" dirty="0"/>
            </a:br>
            <a:r>
              <a:rPr lang="en-GB" kern="0" dirty="0"/>
              <a:t>	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5721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16B98D-D76E-87FF-2A06-82ACF346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Crop rotations </a:t>
            </a:r>
            <a:r>
              <a:rPr lang="en-GB" sz="1800" dirty="0"/>
              <a:t>run for 100 years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46489-0DB3-C6C7-092D-94084F19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9D0F-002A-455D-A843-427A652D8717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29E61B0-1FD1-D284-9EDA-45CEAB890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587898"/>
              </p:ext>
            </p:extLst>
          </p:nvPr>
        </p:nvGraphicFramePr>
        <p:xfrm>
          <a:off x="189756" y="1124744"/>
          <a:ext cx="11556000" cy="4857178"/>
        </p:xfrm>
        <a:graphic>
          <a:graphicData uri="http://schemas.openxmlformats.org/drawingml/2006/table">
            <a:tbl>
              <a:tblPr/>
              <a:tblGrid>
                <a:gridCol w="1082098">
                  <a:extLst>
                    <a:ext uri="{9D8B030D-6E8A-4147-A177-3AD203B41FA5}">
                      <a16:colId xmlns:a16="http://schemas.microsoft.com/office/drawing/2014/main" val="3136401224"/>
                    </a:ext>
                  </a:extLst>
                </a:gridCol>
                <a:gridCol w="1510855">
                  <a:extLst>
                    <a:ext uri="{9D8B030D-6E8A-4147-A177-3AD203B41FA5}">
                      <a16:colId xmlns:a16="http://schemas.microsoft.com/office/drawing/2014/main" val="1738027264"/>
                    </a:ext>
                  </a:extLst>
                </a:gridCol>
                <a:gridCol w="1347519">
                  <a:extLst>
                    <a:ext uri="{9D8B030D-6E8A-4147-A177-3AD203B41FA5}">
                      <a16:colId xmlns:a16="http://schemas.microsoft.com/office/drawing/2014/main" val="3812809360"/>
                    </a:ext>
                  </a:extLst>
                </a:gridCol>
                <a:gridCol w="1000432">
                  <a:extLst>
                    <a:ext uri="{9D8B030D-6E8A-4147-A177-3AD203B41FA5}">
                      <a16:colId xmlns:a16="http://schemas.microsoft.com/office/drawing/2014/main" val="515771382"/>
                    </a:ext>
                  </a:extLst>
                </a:gridCol>
                <a:gridCol w="1572105">
                  <a:extLst>
                    <a:ext uri="{9D8B030D-6E8A-4147-A177-3AD203B41FA5}">
                      <a16:colId xmlns:a16="http://schemas.microsoft.com/office/drawing/2014/main" val="831627026"/>
                    </a:ext>
                  </a:extLst>
                </a:gridCol>
                <a:gridCol w="1061682">
                  <a:extLst>
                    <a:ext uri="{9D8B030D-6E8A-4147-A177-3AD203B41FA5}">
                      <a16:colId xmlns:a16="http://schemas.microsoft.com/office/drawing/2014/main" val="369978940"/>
                    </a:ext>
                  </a:extLst>
                </a:gridCol>
                <a:gridCol w="1225018">
                  <a:extLst>
                    <a:ext uri="{9D8B030D-6E8A-4147-A177-3AD203B41FA5}">
                      <a16:colId xmlns:a16="http://schemas.microsoft.com/office/drawing/2014/main" val="494115610"/>
                    </a:ext>
                  </a:extLst>
                </a:gridCol>
                <a:gridCol w="796262">
                  <a:extLst>
                    <a:ext uri="{9D8B030D-6E8A-4147-A177-3AD203B41FA5}">
                      <a16:colId xmlns:a16="http://schemas.microsoft.com/office/drawing/2014/main" val="3806785488"/>
                    </a:ext>
                  </a:extLst>
                </a:gridCol>
                <a:gridCol w="735011">
                  <a:extLst>
                    <a:ext uri="{9D8B030D-6E8A-4147-A177-3AD203B41FA5}">
                      <a16:colId xmlns:a16="http://schemas.microsoft.com/office/drawing/2014/main" val="275769376"/>
                    </a:ext>
                  </a:extLst>
                </a:gridCol>
                <a:gridCol w="1225018">
                  <a:extLst>
                    <a:ext uri="{9D8B030D-6E8A-4147-A177-3AD203B41FA5}">
                      <a16:colId xmlns:a16="http://schemas.microsoft.com/office/drawing/2014/main" val="447206895"/>
                    </a:ext>
                  </a:extLst>
                </a:gridCol>
              </a:tblGrid>
              <a:tr h="263496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 rotation 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Extensive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rotation 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Intensive rotation 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41108"/>
                  </a:ext>
                </a:extLst>
              </a:tr>
              <a:tr h="490069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33% </a:t>
                      </a:r>
                      <a:r>
                        <a:rPr lang="da-DK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legumes</a:t>
                      </a: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478812"/>
                  </a:ext>
                </a:extLst>
              </a:tr>
              <a:tr h="263496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Clover grass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Clover grass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Clover grass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20091"/>
                  </a:ext>
                </a:extLst>
              </a:tr>
              <a:tr h="263496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wheat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Clover grass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wheat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25280"/>
                  </a:ext>
                </a:extLst>
              </a:tr>
              <a:tr h="6780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(50/100/160)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wheat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wheat </a:t>
                      </a:r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(60/120/180)</a:t>
                      </a:r>
                      <a:endParaRPr lang="da-D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wheat </a:t>
                      </a:r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(75/150/220)</a:t>
                      </a:r>
                      <a:endParaRPr lang="da-D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85586"/>
                  </a:ext>
                </a:extLst>
              </a:tr>
              <a:tr h="469929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Oats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(50/100/160)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wheat </a:t>
                      </a:r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(20/40/80)</a:t>
                      </a:r>
                      <a:endParaRPr lang="da-D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Oats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(60/120/180)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(15/30/60)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781731"/>
                  </a:ext>
                </a:extLst>
              </a:tr>
              <a:tr h="678040">
                <a:tc gridSpan="3">
                  <a:txBody>
                    <a:bodyPr/>
                    <a:lstStyle/>
                    <a:p>
                      <a:pPr algn="ctr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wheat </a:t>
                      </a:r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(60/120/180)</a:t>
                      </a:r>
                      <a:endParaRPr lang="da-D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 wheat </a:t>
                      </a:r>
                      <a:r>
                        <a:rPr lang="da-D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(75/150/220)</a:t>
                      </a:r>
                      <a:endParaRPr lang="da-D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687373"/>
                  </a:ext>
                </a:extLst>
              </a:tr>
              <a:tr h="6780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</a:t>
                      </a:r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wheat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(60/120/180)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Oats</a:t>
                      </a:r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da-D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(75/150/220)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0" marR="5710" marT="5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92955"/>
                  </a:ext>
                </a:extLst>
              </a:tr>
              <a:tr h="273566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Fertilizer doses (kg N ha</a:t>
                      </a:r>
                      <a:r>
                        <a:rPr lang="pt-B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</a:t>
                      </a:r>
                      <a:r>
                        <a:rPr lang="pt-B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69178"/>
                  </a:ext>
                </a:extLst>
              </a:tr>
              <a:tr h="302097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N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N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N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N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N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 N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N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06610"/>
                  </a:ext>
                </a:extLst>
              </a:tr>
              <a:tr h="268531"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710" marR="5710" marT="5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83919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994505E-7AD4-3B8D-D948-6A591E904F67}"/>
              </a:ext>
            </a:extLst>
          </p:cNvPr>
          <p:cNvSpPr txBox="1"/>
          <p:nvPr/>
        </p:nvSpPr>
        <p:spPr>
          <a:xfrm>
            <a:off x="213103" y="6008983"/>
            <a:ext cx="1213794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b="1" dirty="0">
                <a:latin typeface="+mn-lt"/>
              </a:rPr>
              <a:t>* Cover crops</a:t>
            </a:r>
            <a:endParaRPr lang="da-DK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60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17E9-2618-C9E9-5D12-68081939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 yield rate dependent on N dose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46F3C-17F3-C3A3-E848-F32C0CFE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46A7-C84B-4682-9B37-E021A4F81657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pic>
        <p:nvPicPr>
          <p:cNvPr id="10" name="Content Placeholder 9" descr="A graph of different colored numbers&#10;&#10;Description automatically generated with medium confidence">
            <a:extLst>
              <a:ext uri="{FF2B5EF4-FFF2-40B4-BE49-F238E27FC236}">
                <a16:creationId xmlns:a16="http://schemas.microsoft.com/office/drawing/2014/main" id="{9D5DB8F0-67FE-5DDC-CE24-18D241B75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340768"/>
            <a:ext cx="5124026" cy="45212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682A52-A831-9A8A-BFDF-8F6CFFCD92A1}"/>
              </a:ext>
            </a:extLst>
          </p:cNvPr>
          <p:cNvSpPr/>
          <p:nvPr/>
        </p:nvSpPr>
        <p:spPr bwMode="auto">
          <a:xfrm>
            <a:off x="1341884" y="5157192"/>
            <a:ext cx="72008" cy="144016"/>
          </a:xfrm>
          <a:prstGeom prst="rect">
            <a:avLst/>
          </a:prstGeom>
          <a:solidFill>
            <a:srgbClr val="FFFEFF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C78EB2-E582-CCC3-45D8-FC51FBC2CDFE}"/>
              </a:ext>
            </a:extLst>
          </p:cNvPr>
          <p:cNvCxnSpPr/>
          <p:nvPr/>
        </p:nvCxnSpPr>
        <p:spPr bwMode="auto">
          <a:xfrm>
            <a:off x="909836" y="3573016"/>
            <a:ext cx="3744416" cy="0"/>
          </a:xfrm>
          <a:prstGeom prst="line">
            <a:avLst/>
          </a:prstGeom>
          <a:solidFill>
            <a:schemeClr val="accent2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D78035-1075-7795-3867-D4F3C3FED783}"/>
              </a:ext>
            </a:extLst>
          </p:cNvPr>
          <p:cNvSpPr txBox="1"/>
          <p:nvPr/>
        </p:nvSpPr>
        <p:spPr>
          <a:xfrm>
            <a:off x="3214092" y="4077072"/>
            <a:ext cx="144016" cy="233910"/>
          </a:xfrm>
          <a:prstGeom prst="rect">
            <a:avLst/>
          </a:prstGeom>
          <a:solidFill>
            <a:srgbClr val="FFFEFF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D933A-E4C5-C2AD-A82B-1143961656C7}"/>
              </a:ext>
            </a:extLst>
          </p:cNvPr>
          <p:cNvSpPr txBox="1"/>
          <p:nvPr/>
        </p:nvSpPr>
        <p:spPr>
          <a:xfrm>
            <a:off x="6238428" y="1556792"/>
            <a:ext cx="3770776" cy="14034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Land productivity:</a:t>
            </a:r>
          </a:p>
          <a:p>
            <a:pPr>
              <a:lnSpc>
                <a:spcPct val="95000"/>
              </a:lnSpc>
            </a:pPr>
            <a:endParaRPr lang="en-GB" sz="1600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60 kg N ha</a:t>
            </a:r>
            <a:r>
              <a:rPr lang="en-GB" sz="1600" baseline="30000" dirty="0">
                <a:latin typeface="+mn-lt"/>
              </a:rPr>
              <a:t>-1</a:t>
            </a:r>
            <a:r>
              <a:rPr lang="en-GB" sz="1600" dirty="0">
                <a:latin typeface="+mn-lt"/>
              </a:rPr>
              <a:t> ~ 3 t of winter wheat</a:t>
            </a:r>
          </a:p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	     ~ 60% conventional average</a:t>
            </a:r>
          </a:p>
          <a:p>
            <a:pPr>
              <a:lnSpc>
                <a:spcPct val="95000"/>
              </a:lnSpc>
            </a:pPr>
            <a:endParaRPr lang="en-GB" sz="1600" dirty="0">
              <a:latin typeface="+mn-lt"/>
            </a:endParaRPr>
          </a:p>
          <a:p>
            <a:pPr>
              <a:lnSpc>
                <a:spcPct val="95000"/>
              </a:lnSpc>
            </a:pPr>
            <a:endParaRPr lang="da-DK" sz="1600" dirty="0"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4DBA8D-4701-BDDC-C3F6-84E5BC82F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73163"/>
              </p:ext>
            </p:extLst>
          </p:nvPr>
        </p:nvGraphicFramePr>
        <p:xfrm>
          <a:off x="9493880" y="4663440"/>
          <a:ext cx="2706121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881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CH</a:t>
                      </a:r>
                      <a:endParaRPr lang="da-DK" sz="1200" dirty="0"/>
                    </a:p>
                  </a:txBody>
                  <a:tcPr>
                    <a:solidFill>
                      <a:srgbClr val="524F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Compost Household waste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S</a:t>
                      </a:r>
                      <a:endParaRPr lang="da-DK" sz="1200" dirty="0"/>
                    </a:p>
                  </a:txBody>
                  <a:tcPr>
                    <a:solidFill>
                      <a:srgbClr val="CD3D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Sewage sludge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HU</a:t>
                      </a:r>
                      <a:endParaRPr lang="da-DK" sz="1200" dirty="0"/>
                    </a:p>
                  </a:txBody>
                  <a:tcPr>
                    <a:solidFill>
                      <a:srgbClr val="769B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stored Human Urine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DL</a:t>
                      </a:r>
                      <a:endParaRPr lang="da-DK" sz="1200" dirty="0"/>
                    </a:p>
                  </a:txBody>
                  <a:tcPr>
                    <a:solidFill>
                      <a:srgbClr val="F2E5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Deep Litter (cattle)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CM</a:t>
                      </a:r>
                      <a:endParaRPr lang="da-DK" sz="1200" dirty="0"/>
                    </a:p>
                  </a:txBody>
                  <a:tcPr>
                    <a:solidFill>
                      <a:srgbClr val="4569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Manure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17126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CS</a:t>
                      </a:r>
                      <a:endParaRPr lang="da-DK" sz="1200" dirty="0"/>
                    </a:p>
                  </a:txBody>
                  <a:tcPr>
                    <a:solidFill>
                      <a:srgbClr val="BA63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Slurry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4345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NPK</a:t>
                      </a:r>
                      <a:endParaRPr lang="da-DK" sz="1200" dirty="0"/>
                    </a:p>
                  </a:txBody>
                  <a:tcPr>
                    <a:solidFill>
                      <a:srgbClr val="5DB1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Mineral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U</a:t>
                      </a:r>
                      <a:endParaRPr lang="da-DK" sz="1200" dirty="0"/>
                    </a:p>
                  </a:txBody>
                  <a:tcPr>
                    <a:solidFill>
                      <a:srgbClr val="7F22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Unfertilized</a:t>
                      </a:r>
                      <a:endParaRPr lang="da-DK" sz="1200" dirty="0"/>
                    </a:p>
                  </a:txBody>
                  <a:tcPr>
                    <a:solidFill>
                      <a:srgbClr val="FF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8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comparison of different colored bars&#10;&#10;Description automatically generated">
            <a:extLst>
              <a:ext uri="{FF2B5EF4-FFF2-40B4-BE49-F238E27FC236}">
                <a16:creationId xmlns:a16="http://schemas.microsoft.com/office/drawing/2014/main" id="{8ADF28D6-0CDE-7386-ADE7-040EFDB0B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7" y="980728"/>
            <a:ext cx="7535333" cy="45212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2721E8C-0D85-7BE9-4116-37C02741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 recovery rate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264F4-F5AE-52F9-4E50-5D262888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733A-223F-48E6-B752-E8A4D57901FF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4A90D-6C6E-23F4-E962-8E3FEF6F5F8C}"/>
              </a:ext>
            </a:extLst>
          </p:cNvPr>
          <p:cNvSpPr txBox="1"/>
          <p:nvPr/>
        </p:nvSpPr>
        <p:spPr>
          <a:xfrm>
            <a:off x="538960" y="5482098"/>
            <a:ext cx="7083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Figure 1: N recovery rate as determined by scenario simulations done in DIASY for organic crop rotations and N application rates ranging between 0 and 120 kg N ha</a:t>
            </a:r>
            <a:r>
              <a:rPr lang="en-US" sz="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-1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year</a:t>
            </a:r>
            <a:r>
              <a:rPr lang="en-US" sz="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-1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 a duration of 12 year (short-term) or 100 years (long-term). </a:t>
            </a:r>
            <a:endParaRPr lang="da-DK" sz="1200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FFF6A0C-A715-CFEA-DCE3-ECC22EF41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99360"/>
              </p:ext>
            </p:extLst>
          </p:nvPr>
        </p:nvGraphicFramePr>
        <p:xfrm>
          <a:off x="9482704" y="1987"/>
          <a:ext cx="2706121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881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CH</a:t>
                      </a:r>
                      <a:endParaRPr lang="da-DK" sz="1200" dirty="0"/>
                    </a:p>
                  </a:txBody>
                  <a:tcPr>
                    <a:solidFill>
                      <a:srgbClr val="524F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Compost Household waste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S</a:t>
                      </a:r>
                      <a:endParaRPr lang="da-DK" sz="1200" dirty="0"/>
                    </a:p>
                  </a:txBody>
                  <a:tcPr>
                    <a:solidFill>
                      <a:srgbClr val="CD3D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Sewage sludge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HU</a:t>
                      </a:r>
                      <a:endParaRPr lang="da-DK" sz="1200" dirty="0"/>
                    </a:p>
                  </a:txBody>
                  <a:tcPr>
                    <a:solidFill>
                      <a:srgbClr val="769B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stored Human Urine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DL</a:t>
                      </a:r>
                      <a:endParaRPr lang="da-DK" sz="1200" dirty="0"/>
                    </a:p>
                  </a:txBody>
                  <a:tcPr>
                    <a:solidFill>
                      <a:srgbClr val="F2E5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Deep Litter (cattle)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CM</a:t>
                      </a:r>
                      <a:endParaRPr lang="da-DK" sz="1200" dirty="0"/>
                    </a:p>
                  </a:txBody>
                  <a:tcPr>
                    <a:solidFill>
                      <a:srgbClr val="4569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Manure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17126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CS</a:t>
                      </a:r>
                      <a:endParaRPr lang="da-DK" sz="1200" dirty="0"/>
                    </a:p>
                  </a:txBody>
                  <a:tcPr>
                    <a:solidFill>
                      <a:srgbClr val="BA63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Slurry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4345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NPK</a:t>
                      </a:r>
                      <a:endParaRPr lang="da-DK" sz="1200" dirty="0"/>
                    </a:p>
                  </a:txBody>
                  <a:tcPr>
                    <a:solidFill>
                      <a:srgbClr val="5DB1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Mineral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U</a:t>
                      </a:r>
                      <a:endParaRPr lang="da-DK" sz="1200" dirty="0"/>
                    </a:p>
                  </a:txBody>
                  <a:tcPr>
                    <a:solidFill>
                      <a:srgbClr val="7F22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Unfertilized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8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AA1BD4-A682-0D65-07B6-BFD9745F2B16}"/>
              </a:ext>
            </a:extLst>
          </p:cNvPr>
          <p:cNvSpPr/>
          <p:nvPr/>
        </p:nvSpPr>
        <p:spPr bwMode="auto">
          <a:xfrm>
            <a:off x="5158308" y="6047089"/>
            <a:ext cx="2592288" cy="792088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A2612-EE84-A01B-D06D-12F4B27C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N LOSSES IN % OF TOTAL n APPLIED</a:t>
            </a:r>
            <a:endParaRPr lang="da-DK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A495-A75B-83B9-C792-BDC652D2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9568-F88C-4535-BAEC-E1F249CA4733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97E4535B-F0A6-72BC-DC14-54F7C0BD65A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742484" y="2564903"/>
            <a:ext cx="4463679" cy="33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70-80% leaching </a:t>
            </a:r>
          </a:p>
          <a:p>
            <a:endParaRPr lang="en-GB" dirty="0"/>
          </a:p>
          <a:p>
            <a:r>
              <a:rPr lang="en-GB" dirty="0"/>
              <a:t>Human Urine </a:t>
            </a:r>
          </a:p>
          <a:p>
            <a:r>
              <a:rPr lang="en-GB" dirty="0">
                <a:sym typeface="Wingdings" panose="05000000000000000000" pitchFamily="2" charset="2"/>
              </a:rPr>
              <a:t> High surface losses </a:t>
            </a:r>
            <a:r>
              <a:rPr lang="en-GB" sz="1400" dirty="0">
                <a:sym typeface="Wingdings" panose="05000000000000000000" pitchFamily="2" charset="2"/>
              </a:rPr>
              <a:t>(NH</a:t>
            </a:r>
            <a:r>
              <a:rPr lang="en-GB" sz="1400" baseline="-25000" dirty="0">
                <a:sym typeface="Wingdings" panose="05000000000000000000" pitchFamily="2" charset="2"/>
              </a:rPr>
              <a:t>3</a:t>
            </a:r>
            <a:r>
              <a:rPr lang="en-GB" sz="1400" dirty="0">
                <a:sym typeface="Wingdings" panose="05000000000000000000" pitchFamily="2" charset="2"/>
              </a:rPr>
              <a:t> volatilization)</a:t>
            </a:r>
          </a:p>
          <a:p>
            <a:pPr>
              <a:buNone/>
            </a:pPr>
            <a:r>
              <a:rPr lang="en-GB" dirty="0">
                <a:sym typeface="Wingdings" panose="05000000000000000000" pitchFamily="2" charset="2"/>
              </a:rPr>
              <a:t> Lower leaching</a:t>
            </a:r>
            <a:endParaRPr lang="da-DK" dirty="0"/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DAAC4799-7D4E-0770-4773-32DD7663B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0F4928-224A-0E63-3A99-4FAC2E467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25"/>
            <a:ext cx="6038850" cy="5667375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4FC5379-AA07-D60D-05E6-CCEFF17F0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18782"/>
              </p:ext>
            </p:extLst>
          </p:nvPr>
        </p:nvGraphicFramePr>
        <p:xfrm>
          <a:off x="9482704" y="1987"/>
          <a:ext cx="2706121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881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CH</a:t>
                      </a:r>
                      <a:endParaRPr lang="da-DK" sz="1200" dirty="0"/>
                    </a:p>
                  </a:txBody>
                  <a:tcPr>
                    <a:solidFill>
                      <a:srgbClr val="524F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Compost Household waste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S</a:t>
                      </a:r>
                      <a:endParaRPr lang="da-DK" sz="1200" dirty="0"/>
                    </a:p>
                  </a:txBody>
                  <a:tcPr>
                    <a:solidFill>
                      <a:srgbClr val="CD3D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Sewage sludge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HU</a:t>
                      </a:r>
                      <a:endParaRPr lang="da-DK" sz="1200" dirty="0"/>
                    </a:p>
                  </a:txBody>
                  <a:tcPr>
                    <a:solidFill>
                      <a:srgbClr val="769B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stored Human Urine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9689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DL</a:t>
                      </a:r>
                      <a:endParaRPr lang="da-DK" sz="1200" dirty="0"/>
                    </a:p>
                  </a:txBody>
                  <a:tcPr>
                    <a:solidFill>
                      <a:srgbClr val="F2E5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Deep Litter (cattle)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CM</a:t>
                      </a:r>
                      <a:endParaRPr lang="da-DK" sz="1200" dirty="0"/>
                    </a:p>
                  </a:txBody>
                  <a:tcPr>
                    <a:solidFill>
                      <a:srgbClr val="4569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Manure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17126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CS</a:t>
                      </a:r>
                      <a:endParaRPr lang="da-DK" sz="1200" dirty="0"/>
                    </a:p>
                  </a:txBody>
                  <a:tcPr>
                    <a:solidFill>
                      <a:srgbClr val="BA63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Slurry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4345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NPK</a:t>
                      </a:r>
                      <a:endParaRPr lang="da-DK" sz="1200" dirty="0"/>
                    </a:p>
                  </a:txBody>
                  <a:tcPr>
                    <a:solidFill>
                      <a:srgbClr val="5DB1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Mineral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36682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U</a:t>
                      </a:r>
                      <a:endParaRPr lang="da-DK" sz="1200" dirty="0"/>
                    </a:p>
                  </a:txBody>
                  <a:tcPr>
                    <a:solidFill>
                      <a:srgbClr val="7F22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Unfertilized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8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00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14C0-2575-5E76-09A7-2B4262CA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 Sequestration factor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EE0E-2C46-9278-D762-68B8250B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A0A4-AF4A-48E4-9DA5-F0B193789E3F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2F00D0-3217-C947-1F1E-7AB2D579D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14291" y="1916832"/>
            <a:ext cx="663390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69CFA-23D2-23DE-95D0-D7C83CA38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4800600" cy="531495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789715-F3C4-F09F-A021-9DC7857EA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60263"/>
              </p:ext>
            </p:extLst>
          </p:nvPr>
        </p:nvGraphicFramePr>
        <p:xfrm>
          <a:off x="9406780" y="0"/>
          <a:ext cx="270612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881">
                  <a:extLst>
                    <a:ext uri="{9D8B030D-6E8A-4147-A177-3AD203B41FA5}">
                      <a16:colId xmlns:a16="http://schemas.microsoft.com/office/drawing/2014/main" val="220858722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5408648"/>
                    </a:ext>
                  </a:extLst>
                </a:gridCol>
              </a:tblGrid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CH</a:t>
                      </a:r>
                      <a:endParaRPr lang="da-DK" sz="1200" dirty="0"/>
                    </a:p>
                  </a:txBody>
                  <a:tcPr>
                    <a:solidFill>
                      <a:srgbClr val="524F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Compost Household waste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3398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S</a:t>
                      </a:r>
                      <a:endParaRPr lang="da-DK" sz="1200" dirty="0"/>
                    </a:p>
                  </a:txBody>
                  <a:tcPr>
                    <a:solidFill>
                      <a:srgbClr val="CD3D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Sewage sludge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08740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DL</a:t>
                      </a:r>
                      <a:endParaRPr lang="da-DK" sz="1200" dirty="0"/>
                    </a:p>
                  </a:txBody>
                  <a:tcPr>
                    <a:solidFill>
                      <a:srgbClr val="F2E5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Deep Litter (cattle)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73559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CM</a:t>
                      </a:r>
                      <a:endParaRPr lang="da-DK" sz="1200" dirty="0"/>
                    </a:p>
                  </a:txBody>
                  <a:tcPr>
                    <a:solidFill>
                      <a:srgbClr val="4569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Manure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17126"/>
                  </a:ext>
                </a:extLst>
              </a:tr>
              <a:tr h="241004">
                <a:tc>
                  <a:txBody>
                    <a:bodyPr/>
                    <a:lstStyle/>
                    <a:p>
                      <a:r>
                        <a:rPr lang="en-GB" sz="1200" dirty="0"/>
                        <a:t>CS</a:t>
                      </a:r>
                      <a:endParaRPr lang="da-DK" sz="1200" dirty="0"/>
                    </a:p>
                  </a:txBody>
                  <a:tcPr>
                    <a:solidFill>
                      <a:srgbClr val="BA63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Cattle Slurry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4345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D2255C3-4F68-F2DA-8C79-3A3B19E4B1AD}"/>
              </a:ext>
            </a:extLst>
          </p:cNvPr>
          <p:cNvSpPr txBox="1"/>
          <p:nvPr/>
        </p:nvSpPr>
        <p:spPr>
          <a:xfrm>
            <a:off x="5141713" y="3356992"/>
            <a:ext cx="4493025" cy="467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1600" dirty="0">
                <a:latin typeface="+mn-lt"/>
              </a:rPr>
              <a:t>C sequestration dependent on C application rate: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higher C input resulted in higher C sequestration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38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AD598-99EF-BA60-091A-0BC39EDD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PTE in the soil </a:t>
            </a:r>
            <a:r>
              <a:rPr lang="en-US" sz="2800" dirty="0"/>
              <a:t>-Model approach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E7A04-1A06-A560-2EBE-BB744CCCB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approach based on Smolders and Six 2014 and </a:t>
            </a:r>
            <a:r>
              <a:rPr lang="en-US" dirty="0" err="1"/>
              <a:t>Weissengruber</a:t>
            </a:r>
            <a:r>
              <a:rPr lang="en-US" dirty="0"/>
              <a:t> et al. 2018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PTE</a:t>
            </a:r>
            <a:r>
              <a:rPr lang="de-DE" baseline="-25000" dirty="0" err="1"/>
              <a:t>year</a:t>
            </a:r>
            <a:r>
              <a:rPr lang="de-DE" baseline="-25000" dirty="0"/>
              <a:t> x</a:t>
            </a:r>
            <a:r>
              <a:rPr lang="de-DE" dirty="0"/>
              <a:t> = </a:t>
            </a: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PTE</a:t>
            </a:r>
            <a:r>
              <a:rPr lang="de-DE" baseline="-25000" dirty="0" err="1"/>
              <a:t>year</a:t>
            </a:r>
            <a:r>
              <a:rPr lang="de-DE" baseline="-25000" dirty="0"/>
              <a:t> x-1</a:t>
            </a:r>
            <a:r>
              <a:rPr lang="de-DE" dirty="0"/>
              <a:t> +Input -Output </a:t>
            </a:r>
            <a:endParaRPr lang="en-US" sz="9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Input = </a:t>
            </a:r>
            <a:r>
              <a:rPr lang="en-US" sz="1800" dirty="0">
                <a:solidFill>
                  <a:srgbClr val="5B3C13"/>
                </a:solidFill>
              </a:rPr>
              <a:t>deposition</a:t>
            </a:r>
            <a:r>
              <a:rPr lang="en-US" sz="1800" dirty="0"/>
              <a:t> + </a:t>
            </a:r>
            <a:r>
              <a:rPr lang="en-US" sz="1800" dirty="0">
                <a:solidFill>
                  <a:srgbClr val="FBBA09"/>
                </a:solidFill>
              </a:rPr>
              <a:t>fertilizer input </a:t>
            </a:r>
          </a:p>
          <a:p>
            <a:pPr marL="0" indent="0">
              <a:buNone/>
            </a:pPr>
            <a:r>
              <a:rPr lang="en-US" sz="1800" dirty="0"/>
              <a:t>Output = leaching + crop offtake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Leaching dependent on </a:t>
            </a:r>
            <a:r>
              <a:rPr lang="en-US" sz="1800" dirty="0">
                <a:solidFill>
                  <a:srgbClr val="FBBA09"/>
                </a:solidFill>
              </a:rPr>
              <a:t>soil PTE level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5B3C13"/>
                </a:solidFill>
              </a:rPr>
              <a:t>sorption to soil (</a:t>
            </a:r>
            <a:r>
              <a:rPr lang="en-US" sz="1800" dirty="0" err="1">
                <a:solidFill>
                  <a:srgbClr val="5B3C13"/>
                </a:solidFill>
              </a:rPr>
              <a:t>Kd</a:t>
            </a:r>
            <a:r>
              <a:rPr lang="en-US" sz="1800" dirty="0">
                <a:solidFill>
                  <a:srgbClr val="5B3C13"/>
                </a:solidFill>
              </a:rPr>
              <a:t>),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55661"/>
                </a:solidFill>
              </a:rPr>
              <a:t>leaching water</a:t>
            </a:r>
          </a:p>
          <a:p>
            <a:pPr marL="0" indent="0">
              <a:buNone/>
            </a:pPr>
            <a:r>
              <a:rPr lang="en-US" sz="1800" dirty="0"/>
              <a:t>Crop offtake dependent on </a:t>
            </a:r>
            <a:r>
              <a:rPr lang="en-US" sz="1800" dirty="0">
                <a:solidFill>
                  <a:srgbClr val="FBBA09"/>
                </a:solidFill>
              </a:rPr>
              <a:t>soil PTE level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5B3C13"/>
                </a:solidFill>
              </a:rPr>
              <a:t>transfer factor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55661"/>
                </a:solidFill>
              </a:rPr>
              <a:t>yields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BBA09"/>
                </a:solidFill>
              </a:rPr>
              <a:t>Measured</a:t>
            </a:r>
            <a:r>
              <a:rPr lang="de-DE" sz="1600" dirty="0">
                <a:solidFill>
                  <a:srgbClr val="FBBA09"/>
                </a:solidFill>
              </a:rPr>
              <a:t> </a:t>
            </a:r>
            <a:r>
              <a:rPr lang="en-US" sz="1600" dirty="0">
                <a:solidFill>
                  <a:srgbClr val="FBBA09"/>
                </a:solidFill>
              </a:rPr>
              <a:t>values</a:t>
            </a:r>
            <a:r>
              <a:rPr lang="de-DE" sz="1600" dirty="0">
                <a:solidFill>
                  <a:srgbClr val="FBBA09"/>
                </a:solidFill>
              </a:rPr>
              <a:t> </a:t>
            </a:r>
            <a:r>
              <a:rPr lang="de-DE" sz="1600" dirty="0"/>
              <a:t>/ </a:t>
            </a:r>
            <a:r>
              <a:rPr lang="de-DE" sz="1600" dirty="0">
                <a:solidFill>
                  <a:srgbClr val="055661"/>
                </a:solidFill>
              </a:rPr>
              <a:t>Model </a:t>
            </a:r>
            <a:r>
              <a:rPr lang="en-US" sz="1600" dirty="0">
                <a:solidFill>
                  <a:srgbClr val="055661"/>
                </a:solidFill>
              </a:rPr>
              <a:t>output</a:t>
            </a:r>
            <a:r>
              <a:rPr lang="de-DE" sz="1600" dirty="0">
                <a:solidFill>
                  <a:srgbClr val="055661"/>
                </a:solidFill>
              </a:rPr>
              <a:t> </a:t>
            </a:r>
            <a:r>
              <a:rPr lang="de-DE" sz="1600" dirty="0"/>
              <a:t>/ </a:t>
            </a:r>
            <a:r>
              <a:rPr lang="en-US" sz="1600" dirty="0">
                <a:solidFill>
                  <a:srgbClr val="5B3C13"/>
                </a:solidFill>
              </a:rPr>
              <a:t>Literature</a:t>
            </a:r>
            <a:r>
              <a:rPr lang="de-DE" sz="1600" dirty="0">
                <a:solidFill>
                  <a:srgbClr val="5B3C13"/>
                </a:solidFill>
              </a:rPr>
              <a:t> </a:t>
            </a:r>
            <a:r>
              <a:rPr lang="en-GB" sz="1600" dirty="0">
                <a:solidFill>
                  <a:srgbClr val="5B3C13"/>
                </a:solidFill>
              </a:rPr>
              <a:t>values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2DA52-D6DE-A8E1-55AF-D12E1804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0EFD-F81C-4D66-A863-0ED6BF1304DE}" type="datetime1">
              <a:rPr lang="en-GB" smtClean="0"/>
              <a:t>12/06/2024</a:t>
            </a:fld>
            <a:r>
              <a:rPr lang="en-GB"/>
              <a:t>17/06/2024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984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1486</Words>
  <Application>Microsoft Office PowerPoint</Application>
  <PresentationFormat>Custom</PresentationFormat>
  <Paragraphs>361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Wingdings</vt:lpstr>
      <vt:lpstr>AU Peto</vt:lpstr>
      <vt:lpstr>Georgia</vt:lpstr>
      <vt:lpstr>AU Passata Light</vt:lpstr>
      <vt:lpstr>AU Passata</vt:lpstr>
      <vt:lpstr>Arial</vt:lpstr>
      <vt:lpstr>Calibri</vt:lpstr>
      <vt:lpstr>Aptos</vt:lpstr>
      <vt:lpstr>AU 16:9</vt:lpstr>
      <vt:lpstr>Recycling Nitrogen from urban wastes to organic farming – a scenario analysis</vt:lpstr>
      <vt:lpstr>Need for suitable nutrient sources in organic farming </vt:lpstr>
      <vt:lpstr>long-term field trial as solution?</vt:lpstr>
      <vt:lpstr>Crop rotations run for 100 years</vt:lpstr>
      <vt:lpstr>N yield rate dependent on N dose</vt:lpstr>
      <vt:lpstr>N recovery rate</vt:lpstr>
      <vt:lpstr>N LOSSES IN % OF TOTAL n APPLIED</vt:lpstr>
      <vt:lpstr>C Sequestration factor</vt:lpstr>
      <vt:lpstr>PTE in the soil -Model approach</vt:lpstr>
      <vt:lpstr>PTE contamination</vt:lpstr>
      <vt:lpstr>Cd content in soil after 100 years</vt:lpstr>
      <vt:lpstr>Conclusion</vt:lpstr>
      <vt:lpstr>PowerPoint Presentation</vt:lpstr>
      <vt:lpstr>References </vt:lpstr>
      <vt:lpstr>N losses pathway</vt:lpstr>
      <vt:lpstr>PTE budgets</vt:lpstr>
      <vt:lpstr>Cu content in soil after 100 years</vt:lpstr>
      <vt:lpstr>ZN content in soil after 100 years</vt:lpstr>
      <vt:lpstr>Soil PTE thresholds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2024-06-12T07:11:02Z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637979769902910272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1116</vt:lpwstr>
  </property>
  <property fmtid="{D5CDD505-2E9C-101B-9397-08002B2CF9AE}" pid="62" name="colorthemechange">
    <vt:lpwstr>True</vt:lpwstr>
  </property>
</Properties>
</file>