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3"/>
  </p:notesMasterIdLst>
  <p:sldIdLst>
    <p:sldId id="256" r:id="rId5"/>
    <p:sldId id="302" r:id="rId6"/>
    <p:sldId id="306" r:id="rId7"/>
    <p:sldId id="309" r:id="rId8"/>
    <p:sldId id="307" r:id="rId9"/>
    <p:sldId id="444" r:id="rId10"/>
    <p:sldId id="308" r:id="rId11"/>
    <p:sldId id="425" r:id="rId12"/>
    <p:sldId id="432" r:id="rId13"/>
    <p:sldId id="319" r:id="rId14"/>
    <p:sldId id="322" r:id="rId15"/>
    <p:sldId id="323" r:id="rId16"/>
    <p:sldId id="324" r:id="rId17"/>
    <p:sldId id="325" r:id="rId18"/>
    <p:sldId id="326" r:id="rId19"/>
    <p:sldId id="327" r:id="rId20"/>
    <p:sldId id="452" r:id="rId21"/>
    <p:sldId id="453" r:id="rId22"/>
    <p:sldId id="458" r:id="rId23"/>
    <p:sldId id="328" r:id="rId24"/>
    <p:sldId id="362" r:id="rId25"/>
    <p:sldId id="329" r:id="rId26"/>
    <p:sldId id="430" r:id="rId27"/>
    <p:sldId id="460" r:id="rId28"/>
    <p:sldId id="441" r:id="rId29"/>
    <p:sldId id="431" r:id="rId30"/>
    <p:sldId id="330" r:id="rId31"/>
    <p:sldId id="422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445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446" r:id="rId48"/>
    <p:sldId id="346" r:id="rId49"/>
    <p:sldId id="416" r:id="rId50"/>
    <p:sldId id="447" r:id="rId51"/>
    <p:sldId id="347" r:id="rId52"/>
    <p:sldId id="348" r:id="rId53"/>
    <p:sldId id="349" r:id="rId54"/>
    <p:sldId id="350" r:id="rId55"/>
    <p:sldId id="351" r:id="rId56"/>
    <p:sldId id="303" r:id="rId57"/>
    <p:sldId id="279" r:id="rId58"/>
    <p:sldId id="280" r:id="rId59"/>
    <p:sldId id="470" r:id="rId60"/>
    <p:sldId id="473" r:id="rId61"/>
    <p:sldId id="282" r:id="rId62"/>
    <p:sldId id="414" r:id="rId63"/>
    <p:sldId id="421" r:id="rId64"/>
    <p:sldId id="293" r:id="rId65"/>
    <p:sldId id="294" r:id="rId66"/>
    <p:sldId id="295" r:id="rId67"/>
    <p:sldId id="296" r:id="rId68"/>
    <p:sldId id="298" r:id="rId69"/>
    <p:sldId id="299" r:id="rId70"/>
    <p:sldId id="474" r:id="rId71"/>
    <p:sldId id="313" r:id="rId72"/>
    <p:sldId id="283" r:id="rId73"/>
    <p:sldId id="420" r:id="rId74"/>
    <p:sldId id="423" r:id="rId75"/>
    <p:sldId id="316" r:id="rId76"/>
    <p:sldId id="317" r:id="rId77"/>
    <p:sldId id="318" r:id="rId78"/>
    <p:sldId id="284" r:id="rId79"/>
    <p:sldId id="353" r:id="rId80"/>
    <p:sldId id="354" r:id="rId81"/>
    <p:sldId id="355" r:id="rId82"/>
    <p:sldId id="356" r:id="rId83"/>
    <p:sldId id="475" r:id="rId84"/>
    <p:sldId id="285" r:id="rId85"/>
    <p:sldId id="357" r:id="rId86"/>
    <p:sldId id="476" r:id="rId87"/>
    <p:sldId id="358" r:id="rId88"/>
    <p:sldId id="359" r:id="rId89"/>
    <p:sldId id="360" r:id="rId90"/>
    <p:sldId id="480" r:id="rId91"/>
    <p:sldId id="477" r:id="rId92"/>
    <p:sldId id="478" r:id="rId93"/>
    <p:sldId id="479" r:id="rId94"/>
    <p:sldId id="363" r:id="rId95"/>
    <p:sldId id="424" r:id="rId96"/>
    <p:sldId id="481" r:id="rId97"/>
    <p:sldId id="365" r:id="rId98"/>
    <p:sldId id="366" r:id="rId99"/>
    <p:sldId id="367" r:id="rId100"/>
    <p:sldId id="368" r:id="rId101"/>
    <p:sldId id="370" r:id="rId102"/>
    <p:sldId id="369" r:id="rId103"/>
    <p:sldId id="407" r:id="rId104"/>
    <p:sldId id="371" r:id="rId105"/>
    <p:sldId id="372" r:id="rId106"/>
    <p:sldId id="373" r:id="rId107"/>
    <p:sldId id="411" r:id="rId108"/>
    <p:sldId id="374" r:id="rId109"/>
    <p:sldId id="375" r:id="rId110"/>
    <p:sldId id="449" r:id="rId111"/>
    <p:sldId id="376" r:id="rId112"/>
    <p:sldId id="377" r:id="rId113"/>
    <p:sldId id="409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466" r:id="rId124"/>
    <p:sldId id="467" r:id="rId125"/>
    <p:sldId id="468" r:id="rId126"/>
    <p:sldId id="388" r:id="rId127"/>
    <p:sldId id="389" r:id="rId128"/>
    <p:sldId id="390" r:id="rId129"/>
    <p:sldId id="391" r:id="rId130"/>
    <p:sldId id="392" r:id="rId131"/>
    <p:sldId id="393" r:id="rId132"/>
    <p:sldId id="482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35" r:id="rId147"/>
    <p:sldId id="436" r:id="rId148"/>
    <p:sldId id="438" r:id="rId149"/>
    <p:sldId id="440" r:id="rId150"/>
    <p:sldId id="257" r:id="rId151"/>
    <p:sldId id="459" r:id="rId1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3" clrIdx="0"/>
  <p:cmAuthor id="1" name="Weidmann Gilles" initials="WG" lastIdx="1" clrIdx="1">
    <p:extLst>
      <p:ext uri="{19B8F6BF-5375-455C-9EA6-DF929625EA0E}">
        <p15:presenceInfo xmlns:p15="http://schemas.microsoft.com/office/powerpoint/2012/main" userId="S-1-5-21-1635401191-1135830115-316617838-10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FFFFF"/>
    <a:srgbClr val="FDDC7F"/>
    <a:srgbClr val="FFD966"/>
    <a:srgbClr val="CC9900"/>
    <a:srgbClr val="FFCCCC"/>
    <a:srgbClr val="FE5F44"/>
    <a:srgbClr val="3A3A3A"/>
    <a:srgbClr val="8D534D"/>
    <a:srgbClr val="FC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6C18E-041D-0F33-FA48-908414B92150}" v="19" dt="2024-05-16T15:23:42.154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60" autoAdjust="0"/>
    <p:restoredTop sz="96305" autoAdjust="0"/>
  </p:normalViewPr>
  <p:slideViewPr>
    <p:cSldViewPr>
      <p:cViewPr varScale="1">
        <p:scale>
          <a:sx n="86" d="100"/>
          <a:sy n="86" d="100"/>
        </p:scale>
        <p:origin x="74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58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microsoft.com/office/2015/10/relationships/revisionInfo" Target="revisionInfo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commentAuthors" Target="commentAuthor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bl.ch\files\MVP-Vielfalt\TP6_Weiterbildung_Handbuch\Foliensammlung\Abbildungen\B&#228;ume_Insekten_F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324780204459321E-2"/>
          <c:y val="3.0135928130934853E-2"/>
          <c:w val="0.93303001448012557"/>
          <c:h val="0.809289766922847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Deutschland!$F$1:$F$2</c:f>
              <c:strCache>
                <c:ptCount val="2"/>
                <c:pt idx="0">
                  <c:v>Coléoptères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Deutschland!$F$4:$F$27</c:f>
              <c:numCache>
                <c:formatCode>General</c:formatCode>
                <c:ptCount val="24"/>
                <c:pt idx="0">
                  <c:v>197</c:v>
                </c:pt>
                <c:pt idx="1">
                  <c:v>160</c:v>
                </c:pt>
                <c:pt idx="2">
                  <c:v>139</c:v>
                </c:pt>
                <c:pt idx="3">
                  <c:v>127</c:v>
                </c:pt>
                <c:pt idx="4">
                  <c:v>106</c:v>
                </c:pt>
                <c:pt idx="5">
                  <c:v>99</c:v>
                </c:pt>
                <c:pt idx="6">
                  <c:v>96</c:v>
                </c:pt>
                <c:pt idx="7">
                  <c:v>90</c:v>
                </c:pt>
                <c:pt idx="8">
                  <c:v>90</c:v>
                </c:pt>
                <c:pt idx="9">
                  <c:v>81</c:v>
                </c:pt>
                <c:pt idx="10">
                  <c:v>73</c:v>
                </c:pt>
                <c:pt idx="11">
                  <c:v>73</c:v>
                </c:pt>
                <c:pt idx="12">
                  <c:v>56</c:v>
                </c:pt>
                <c:pt idx="13">
                  <c:v>55</c:v>
                </c:pt>
                <c:pt idx="14">
                  <c:v>53</c:v>
                </c:pt>
                <c:pt idx="15">
                  <c:v>52</c:v>
                </c:pt>
                <c:pt idx="16">
                  <c:v>51</c:v>
                </c:pt>
                <c:pt idx="17">
                  <c:v>48</c:v>
                </c:pt>
                <c:pt idx="18">
                  <c:v>41</c:v>
                </c:pt>
                <c:pt idx="19">
                  <c:v>36</c:v>
                </c:pt>
                <c:pt idx="20">
                  <c:v>13</c:v>
                </c:pt>
                <c:pt idx="21">
                  <c:v>11</c:v>
                </c:pt>
                <c:pt idx="22">
                  <c:v>6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F-4F64-9B8D-EF819AA059BE}"/>
            </c:ext>
          </c:extLst>
        </c:ser>
        <c:ser>
          <c:idx val="1"/>
          <c:order val="1"/>
          <c:tx>
            <c:strRef>
              <c:f>Deutschland!$I$1:$I$2</c:f>
              <c:strCache>
                <c:ptCount val="2"/>
                <c:pt idx="0">
                  <c:v>Punaises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Deutschland!$I$4:$I$27</c:f>
              <c:numCache>
                <c:formatCode>General</c:formatCode>
                <c:ptCount val="24"/>
                <c:pt idx="0">
                  <c:v>26</c:v>
                </c:pt>
                <c:pt idx="1">
                  <c:v>26</c:v>
                </c:pt>
                <c:pt idx="2">
                  <c:v>10</c:v>
                </c:pt>
                <c:pt idx="3">
                  <c:v>21</c:v>
                </c:pt>
                <c:pt idx="4">
                  <c:v>8</c:v>
                </c:pt>
                <c:pt idx="5">
                  <c:v>12</c:v>
                </c:pt>
                <c:pt idx="6">
                  <c:v>17</c:v>
                </c:pt>
                <c:pt idx="7">
                  <c:v>4</c:v>
                </c:pt>
                <c:pt idx="8">
                  <c:v>13</c:v>
                </c:pt>
                <c:pt idx="9">
                  <c:v>9</c:v>
                </c:pt>
                <c:pt idx="10">
                  <c:v>2</c:v>
                </c:pt>
                <c:pt idx="11">
                  <c:v>6</c:v>
                </c:pt>
                <c:pt idx="12">
                  <c:v>9</c:v>
                </c:pt>
                <c:pt idx="13">
                  <c:v>5</c:v>
                </c:pt>
                <c:pt idx="14">
                  <c:v>3</c:v>
                </c:pt>
                <c:pt idx="15">
                  <c:v>9</c:v>
                </c:pt>
                <c:pt idx="16">
                  <c:v>6</c:v>
                </c:pt>
                <c:pt idx="17">
                  <c:v>5</c:v>
                </c:pt>
                <c:pt idx="18">
                  <c:v>10</c:v>
                </c:pt>
                <c:pt idx="19">
                  <c:v>1</c:v>
                </c:pt>
                <c:pt idx="20">
                  <c:v>4</c:v>
                </c:pt>
                <c:pt idx="2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F-4F64-9B8D-EF819AA059BE}"/>
            </c:ext>
          </c:extLst>
        </c:ser>
        <c:ser>
          <c:idx val="2"/>
          <c:order val="2"/>
          <c:tx>
            <c:strRef>
              <c:f>Deutschland!$J$1:$J$2</c:f>
              <c:strCache>
                <c:ptCount val="2"/>
                <c:pt idx="0">
                  <c:v>Cigales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Deutschland!$J$4:$J$27</c:f>
              <c:numCache>
                <c:formatCode>General</c:formatCode>
                <c:ptCount val="24"/>
                <c:pt idx="0">
                  <c:v>30</c:v>
                </c:pt>
                <c:pt idx="1">
                  <c:v>5</c:v>
                </c:pt>
                <c:pt idx="2">
                  <c:v>19</c:v>
                </c:pt>
                <c:pt idx="3">
                  <c:v>6</c:v>
                </c:pt>
                <c:pt idx="4">
                  <c:v>20</c:v>
                </c:pt>
                <c:pt idx="5">
                  <c:v>7</c:v>
                </c:pt>
                <c:pt idx="6">
                  <c:v>27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11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8</c:v>
                </c:pt>
                <c:pt idx="15">
                  <c:v>8</c:v>
                </c:pt>
                <c:pt idx="16">
                  <c:v>11</c:v>
                </c:pt>
                <c:pt idx="18">
                  <c:v>2</c:v>
                </c:pt>
                <c:pt idx="19">
                  <c:v>6</c:v>
                </c:pt>
                <c:pt idx="20">
                  <c:v>4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FF-4F64-9B8D-EF819AA059BE}"/>
            </c:ext>
          </c:extLst>
        </c:ser>
        <c:ser>
          <c:idx val="3"/>
          <c:order val="3"/>
          <c:tx>
            <c:strRef>
              <c:f>Deutschland!$L$1:$L$2</c:f>
              <c:strCache>
                <c:ptCount val="2"/>
                <c:pt idx="0">
                  <c:v>Pucerons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Deutschland!$L$4:$L$27</c:f>
              <c:numCache>
                <c:formatCode>General</c:formatCode>
                <c:ptCount val="24"/>
                <c:pt idx="0">
                  <c:v>30</c:v>
                </c:pt>
                <c:pt idx="1">
                  <c:v>24</c:v>
                </c:pt>
                <c:pt idx="2">
                  <c:v>26</c:v>
                </c:pt>
                <c:pt idx="3">
                  <c:v>20</c:v>
                </c:pt>
                <c:pt idx="4">
                  <c:v>18</c:v>
                </c:pt>
                <c:pt idx="5">
                  <c:v>2</c:v>
                </c:pt>
                <c:pt idx="6">
                  <c:v>9</c:v>
                </c:pt>
                <c:pt idx="7">
                  <c:v>16</c:v>
                </c:pt>
                <c:pt idx="8">
                  <c:v>2</c:v>
                </c:pt>
                <c:pt idx="9">
                  <c:v>17</c:v>
                </c:pt>
                <c:pt idx="10">
                  <c:v>10</c:v>
                </c:pt>
                <c:pt idx="11">
                  <c:v>9</c:v>
                </c:pt>
                <c:pt idx="12">
                  <c:v>17</c:v>
                </c:pt>
                <c:pt idx="13">
                  <c:v>15</c:v>
                </c:pt>
                <c:pt idx="14">
                  <c:v>1</c:v>
                </c:pt>
                <c:pt idx="15">
                  <c:v>2</c:v>
                </c:pt>
                <c:pt idx="16">
                  <c:v>16</c:v>
                </c:pt>
                <c:pt idx="17">
                  <c:v>8</c:v>
                </c:pt>
                <c:pt idx="18">
                  <c:v>2</c:v>
                </c:pt>
                <c:pt idx="19">
                  <c:v>9</c:v>
                </c:pt>
                <c:pt idx="20">
                  <c:v>7</c:v>
                </c:pt>
                <c:pt idx="21">
                  <c:v>1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FF-4F64-9B8D-EF819AA059BE}"/>
            </c:ext>
          </c:extLst>
        </c:ser>
        <c:ser>
          <c:idx val="4"/>
          <c:order val="4"/>
          <c:tx>
            <c:strRef>
              <c:f>Deutschland!$N$1:$N$2</c:f>
              <c:strCache>
                <c:ptCount val="2"/>
                <c:pt idx="0">
                  <c:v>Cochenilles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Deutschland!$N$4:$N$27</c:f>
              <c:numCache>
                <c:formatCode>General</c:formatCode>
                <c:ptCount val="24"/>
                <c:pt idx="0">
                  <c:v>10</c:v>
                </c:pt>
                <c:pt idx="1">
                  <c:v>11</c:v>
                </c:pt>
                <c:pt idx="2">
                  <c:v>10</c:v>
                </c:pt>
                <c:pt idx="3">
                  <c:v>8</c:v>
                </c:pt>
                <c:pt idx="4">
                  <c:v>13</c:v>
                </c:pt>
                <c:pt idx="5">
                  <c:v>12</c:v>
                </c:pt>
                <c:pt idx="6">
                  <c:v>9</c:v>
                </c:pt>
                <c:pt idx="7">
                  <c:v>12</c:v>
                </c:pt>
                <c:pt idx="8">
                  <c:v>11</c:v>
                </c:pt>
                <c:pt idx="9">
                  <c:v>7</c:v>
                </c:pt>
                <c:pt idx="10">
                  <c:v>11</c:v>
                </c:pt>
                <c:pt idx="11">
                  <c:v>11</c:v>
                </c:pt>
                <c:pt idx="12">
                  <c:v>15</c:v>
                </c:pt>
                <c:pt idx="13">
                  <c:v>14</c:v>
                </c:pt>
                <c:pt idx="14">
                  <c:v>10</c:v>
                </c:pt>
                <c:pt idx="15">
                  <c:v>11</c:v>
                </c:pt>
                <c:pt idx="16">
                  <c:v>13</c:v>
                </c:pt>
                <c:pt idx="18">
                  <c:v>12</c:v>
                </c:pt>
                <c:pt idx="19">
                  <c:v>10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FF-4F64-9B8D-EF819AA059BE}"/>
            </c:ext>
          </c:extLst>
        </c:ser>
        <c:ser>
          <c:idx val="5"/>
          <c:order val="5"/>
          <c:tx>
            <c:strRef>
              <c:f>Deutschland!$Q$1:$Q$2</c:f>
              <c:strCache>
                <c:ptCount val="2"/>
                <c:pt idx="0">
                  <c:v>Grands papillons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Deutschland!$Q$4:$Q$27</c:f>
              <c:numCache>
                <c:formatCode>General</c:formatCode>
                <c:ptCount val="24"/>
                <c:pt idx="0">
                  <c:v>169</c:v>
                </c:pt>
                <c:pt idx="1">
                  <c:v>24</c:v>
                </c:pt>
                <c:pt idx="2">
                  <c:v>130</c:v>
                </c:pt>
                <c:pt idx="3">
                  <c:v>30</c:v>
                </c:pt>
                <c:pt idx="4">
                  <c:v>140</c:v>
                </c:pt>
                <c:pt idx="5">
                  <c:v>72</c:v>
                </c:pt>
                <c:pt idx="6">
                  <c:v>86</c:v>
                </c:pt>
                <c:pt idx="7">
                  <c:v>147</c:v>
                </c:pt>
                <c:pt idx="8">
                  <c:v>63</c:v>
                </c:pt>
                <c:pt idx="9">
                  <c:v>54</c:v>
                </c:pt>
                <c:pt idx="10">
                  <c:v>67</c:v>
                </c:pt>
                <c:pt idx="11">
                  <c:v>14</c:v>
                </c:pt>
                <c:pt idx="12">
                  <c:v>49</c:v>
                </c:pt>
                <c:pt idx="13">
                  <c:v>60</c:v>
                </c:pt>
                <c:pt idx="14">
                  <c:v>39</c:v>
                </c:pt>
                <c:pt idx="15">
                  <c:v>77</c:v>
                </c:pt>
                <c:pt idx="16">
                  <c:v>44</c:v>
                </c:pt>
                <c:pt idx="17">
                  <c:v>11</c:v>
                </c:pt>
                <c:pt idx="18">
                  <c:v>35</c:v>
                </c:pt>
                <c:pt idx="19">
                  <c:v>28</c:v>
                </c:pt>
                <c:pt idx="20">
                  <c:v>30</c:v>
                </c:pt>
                <c:pt idx="21">
                  <c:v>10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FF-4F64-9B8D-EF819AA059BE}"/>
            </c:ext>
          </c:extLst>
        </c:ser>
        <c:ser>
          <c:idx val="6"/>
          <c:order val="6"/>
          <c:tx>
            <c:strRef>
              <c:f>Deutschland!$R$1:$R$2</c:f>
              <c:strCache>
                <c:ptCount val="2"/>
                <c:pt idx="0">
                  <c:v>Petits papillons</c:v>
                </c:pt>
              </c:strCache>
            </c:strRef>
          </c:tx>
          <c:spPr>
            <a:effectLst>
              <a:outerShdw blurRad="50800" dist="482600" dir="5400000" sx="77000" sy="77000" algn="ctr" rotWithShape="0">
                <a:srgbClr val="000000"/>
              </a:outerShdw>
            </a:effectLst>
          </c:spPr>
          <c:invertIfNegative val="0"/>
          <c:cat>
            <c:strRef>
              <c:f>Deutschland!$B$3:$B$27</c:f>
              <c:strCache>
                <c:ptCount val="25"/>
                <c:pt idx="0">
                  <c:v>Chêne</c:v>
                </c:pt>
                <c:pt idx="1">
                  <c:v>Saules</c:v>
                </c:pt>
                <c:pt idx="2">
                  <c:v>Pin</c:v>
                </c:pt>
                <c:pt idx="3">
                  <c:v>Peuplier</c:v>
                </c:pt>
                <c:pt idx="4">
                  <c:v>Epicéa</c:v>
                </c:pt>
                <c:pt idx="5">
                  <c:v>Bouleau</c:v>
                </c:pt>
                <c:pt idx="6">
                  <c:v>Hêtre</c:v>
                </c:pt>
                <c:pt idx="7">
                  <c:v>Aulne</c:v>
                </c:pt>
                <c:pt idx="8">
                  <c:v>Pruniers</c:v>
                </c:pt>
                <c:pt idx="9">
                  <c:v>Noisetier</c:v>
                </c:pt>
                <c:pt idx="10">
                  <c:v>Orme</c:v>
                </c:pt>
                <c:pt idx="11">
                  <c:v>Aubépine</c:v>
                </c:pt>
                <c:pt idx="12">
                  <c:v>Sapin</c:v>
                </c:pt>
                <c:pt idx="13">
                  <c:v>Poirier sauvage</c:v>
                </c:pt>
                <c:pt idx="14">
                  <c:v>Pommier sauvage</c:v>
                </c:pt>
                <c:pt idx="15">
                  <c:v>Charme</c:v>
                </c:pt>
                <c:pt idx="16">
                  <c:v>Tilleul</c:v>
                </c:pt>
                <c:pt idx="17">
                  <c:v>Erable</c:v>
                </c:pt>
                <c:pt idx="18">
                  <c:v>Mélèze</c:v>
                </c:pt>
                <c:pt idx="19">
                  <c:v>Frêne</c:v>
                </c:pt>
                <c:pt idx="20">
                  <c:v>Sorbier</c:v>
                </c:pt>
                <c:pt idx="21">
                  <c:v>Nerprun</c:v>
                </c:pt>
                <c:pt idx="22">
                  <c:v>Genévrier</c:v>
                </c:pt>
                <c:pt idx="23">
                  <c:v>Houx</c:v>
                </c:pt>
                <c:pt idx="24">
                  <c:v>If</c:v>
                </c:pt>
              </c:strCache>
            </c:strRef>
          </c:cat>
          <c:val>
            <c:numRef>
              <c:f>Deutschland!$R$4:$R$27</c:f>
              <c:numCache>
                <c:formatCode>General</c:formatCode>
                <c:ptCount val="24"/>
                <c:pt idx="0">
                  <c:v>97</c:v>
                </c:pt>
                <c:pt idx="1">
                  <c:v>43</c:v>
                </c:pt>
                <c:pt idx="2">
                  <c:v>71</c:v>
                </c:pt>
                <c:pt idx="3">
                  <c:v>34</c:v>
                </c:pt>
                <c:pt idx="4">
                  <c:v>115</c:v>
                </c:pt>
                <c:pt idx="5">
                  <c:v>47</c:v>
                </c:pt>
                <c:pt idx="6">
                  <c:v>52</c:v>
                </c:pt>
                <c:pt idx="7">
                  <c:v>121</c:v>
                </c:pt>
                <c:pt idx="8">
                  <c:v>38</c:v>
                </c:pt>
                <c:pt idx="9">
                  <c:v>36</c:v>
                </c:pt>
                <c:pt idx="10">
                  <c:v>68</c:v>
                </c:pt>
                <c:pt idx="11">
                  <c:v>31</c:v>
                </c:pt>
                <c:pt idx="12">
                  <c:v>58</c:v>
                </c:pt>
                <c:pt idx="13">
                  <c:v>75</c:v>
                </c:pt>
                <c:pt idx="14">
                  <c:v>27</c:v>
                </c:pt>
                <c:pt idx="15">
                  <c:v>26</c:v>
                </c:pt>
                <c:pt idx="16">
                  <c:v>37</c:v>
                </c:pt>
                <c:pt idx="17">
                  <c:v>15</c:v>
                </c:pt>
                <c:pt idx="18">
                  <c:v>16</c:v>
                </c:pt>
                <c:pt idx="19">
                  <c:v>47</c:v>
                </c:pt>
                <c:pt idx="20">
                  <c:v>20</c:v>
                </c:pt>
                <c:pt idx="21">
                  <c:v>15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FF-4F64-9B8D-EF819AA05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089856"/>
        <c:axId val="230091392"/>
        <c:axId val="0"/>
      </c:bar3DChart>
      <c:catAx>
        <c:axId val="230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Gill Sans MT" panose="020B0502020104020203" pitchFamily="34" charset="0"/>
              </a:defRPr>
            </a:pPr>
            <a:endParaRPr lang="de-DE"/>
          </a:p>
        </c:txPr>
        <c:crossAx val="230091392"/>
        <c:crosses val="autoZero"/>
        <c:auto val="1"/>
        <c:lblAlgn val="ctr"/>
        <c:lblOffset val="100"/>
        <c:noMultiLvlLbl val="0"/>
      </c:catAx>
      <c:valAx>
        <c:axId val="230091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Gill Sans MT" panose="020B0502020104020203" pitchFamily="34" charset="0"/>
              </a:defRPr>
            </a:pPr>
            <a:endParaRPr lang="de-DE"/>
          </a:p>
        </c:txPr>
        <c:crossAx val="230089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038656305673091"/>
          <c:y val="5.7444585893829142E-2"/>
          <c:w val="0.18423270531504382"/>
          <c:h val="0.3262285926833996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400">
              <a:latin typeface="Gill Sans MT" panose="020B0502020104020203" pitchFamily="34" charset="0"/>
            </a:defRPr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27.05.2024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 Auslassen des </a:t>
            </a:r>
            <a:r>
              <a:rPr lang="de-CH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Emdschnitts</a:t>
            </a:r>
            <a:r>
              <a:rPr lang="de-CH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führt im Vergleich zu den geemdeten Flächen zu einer </a:t>
            </a:r>
            <a:r>
              <a:rPr lang="de-CH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Vergrasung</a:t>
            </a:r>
            <a:r>
              <a:rPr lang="de-CH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 einer Abnahme des Deckungsgrads der kleinen Kräuter und Leguminosen.</a:t>
            </a:r>
            <a:endParaRPr lang="de-CH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C48-313D-43E6-898F-7CCA8AB7B608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591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br>
              <a:rPr lang="de-CH" spc="20" dirty="0"/>
            </a:br>
            <a:br>
              <a:rPr lang="de-CH" spc="20" dirty="0"/>
            </a:br>
            <a:r>
              <a:rPr lang="de-CH" spc="20" dirty="0"/>
              <a:t>2017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biodiversité sur l’exploitation agricole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/>
              <a:t>((</a:t>
            </a:r>
            <a:r>
              <a:rPr lang="fr-CH" spc="20" noProof="0" dirty="0" err="1"/>
              <a:t>Kapitel</a:t>
            </a:r>
            <a:r>
              <a:rPr lang="fr-CH" spc="20" noProof="0" dirty="0"/>
              <a:t>))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6B1C55C-2CF8-4F4C-A24E-4505266873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366565"/>
            <a:ext cx="1927270" cy="54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Erste Ebene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763688" y="6344185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Collection </a:t>
            </a:r>
            <a:r>
              <a:rPr lang="fr-FR" sz="900"/>
              <a:t>de diapositives </a:t>
            </a:r>
            <a:r>
              <a:rPr lang="fr-FR" sz="900" dirty="0"/>
              <a:t>« La biodiversité sur l’exploitation agricole »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64088" y="6344185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Surfaces de promotion de la biodiversité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0DB086F-7678-490B-8C5F-3AFFFF46C04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88" y="6380849"/>
            <a:ext cx="560748" cy="15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NnjlEdH3H9Y" TargetMode="External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Relationship Id="rId9" Type="http://schemas.openxmlformats.org/officeDocument/2006/relationships/image" Target="../media/image5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2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hyperlink" Target="https://youtu.be/otqevZQIyXk" TargetMode="Externa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-y7ciQSXDE" TargetMode="External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hyperlink" Target="https://youtu.be/DGbwudMuKuU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tiff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tiff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tiff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hyperlink" Target="http://www.karch.ch/" TargetMode="Externa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app=desktop&amp;feature=shared&amp;v=lkb0UsTz6rI" TargetMode="External"/><Relationship Id="rId5" Type="http://schemas.openxmlformats.org/officeDocument/2006/relationships/image" Target="../media/image232.png"/><Relationship Id="rId4" Type="http://schemas.openxmlformats.org/officeDocument/2006/relationships/image" Target="../media/image2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tiff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8.tiff"/><Relationship Id="rId4" Type="http://schemas.openxmlformats.org/officeDocument/2006/relationships/image" Target="../media/image23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wieselnetz.ch/fr/" TargetMode="External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tiff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specierara.ch/fr.html" TargetMode="External"/><Relationship Id="rId3" Type="http://schemas.openxmlformats.org/officeDocument/2006/relationships/hyperlink" Target="https://www.agridea.ch/fr/" TargetMode="External"/><Relationship Id="rId7" Type="http://schemas.openxmlformats.org/officeDocument/2006/relationships/hyperlink" Target="http://www.hochstamm-suisse.ch/" TargetMode="External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itiswiss.ch/" TargetMode="External"/><Relationship Id="rId11" Type="http://schemas.openxmlformats.org/officeDocument/2006/relationships/hyperlink" Target="http://wieselnetz.ch/fr/" TargetMode="External"/><Relationship Id="rId5" Type="http://schemas.openxmlformats.org/officeDocument/2006/relationships/hyperlink" Target="http://www.sos-sauvons-les-faons.ch/" TargetMode="External"/><Relationship Id="rId10" Type="http://schemas.openxmlformats.org/officeDocument/2006/relationships/hyperlink" Target="http://www.karch.ch/" TargetMode="External"/><Relationship Id="rId4" Type="http://schemas.openxmlformats.org/officeDocument/2006/relationships/hyperlink" Target="https://www.regioflora.ch/fr/accueil/" TargetMode="External"/><Relationship Id="rId9" Type="http://schemas.openxmlformats.org/officeDocument/2006/relationships/hyperlink" Target="http://www.fructus.ch/fr" TargetMode="Externa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rinatur.ch/fr" TargetMode="External"/><Relationship Id="rId3" Type="http://schemas.openxmlformats.org/officeDocument/2006/relationships/hyperlink" Target="https://www.fibl.org/fr/page-accueil.html" TargetMode="External"/><Relationship Id="rId7" Type="http://schemas.openxmlformats.org/officeDocument/2006/relationships/hyperlink" Target="https://orgprints.org/id/eprint/53315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Relationship Id="rId9" Type="http://schemas.openxmlformats.org/officeDocument/2006/relationships/hyperlink" Target="https://shop.fibl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gioflora.ch/fr/accueil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gioflora.ch/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hyperlink" Target="https://youtu.be/VOfhmqB82MI" TargetMode="Externa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youtu.be/ZGKNMIzPtFQ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9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ura-alpina.ch/fr/index.html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uLSDrqn_MU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3.wdp"/><Relationship Id="rId7" Type="http://schemas.openxmlformats.org/officeDocument/2006/relationships/hyperlink" Target="https://youtu.be/Q33f2efmthU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s://youtu.be/QrTSvJ7aBK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www.agrinatur.ch/fr/conseils/neophyte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2.jpeg"/><Relationship Id="rId4" Type="http://schemas.openxmlformats.org/officeDocument/2006/relationships/image" Target="../media/image171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grinatur.ch/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494116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Chapitre 4: Surfaces de promotion de la biodiversité</a:t>
            </a:r>
          </a:p>
          <a:p>
            <a:endParaRPr lang="fr-CH" sz="1100" dirty="0"/>
          </a:p>
          <a:p>
            <a:r>
              <a:rPr lang="fr-CH" sz="1100" dirty="0"/>
              <a:t>Edition 2023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/>
          <a:lstStyle/>
          <a:p>
            <a:r>
              <a:rPr lang="fr-CH" sz="1100" dirty="0"/>
              <a:t>Référence: manuel «La biodiversité sur l’exploitation agricole – Guide pratique», chapitre 4, pages 49-119</a:t>
            </a:r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93713" indent="-493713"/>
            <a:r>
              <a:rPr lang="fr-CH" dirty="0"/>
              <a:t>4.2 Surfaces de promotion de la biodiversité </a:t>
            </a:r>
            <a:br>
              <a:rPr lang="fr-CH" dirty="0"/>
            </a:br>
            <a:r>
              <a:rPr lang="fr-CH" dirty="0"/>
              <a:t>dans les herbages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</a:t>
            </a:fld>
            <a:endParaRPr lang="fr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1268759"/>
            <a:ext cx="7922075" cy="4896545"/>
          </a:xfrm>
        </p:spPr>
      </p:pic>
      <p:sp>
        <p:nvSpPr>
          <p:cNvPr id="6" name="Welle 5"/>
          <p:cNvSpPr/>
          <p:nvPr/>
        </p:nvSpPr>
        <p:spPr>
          <a:xfrm>
            <a:off x="8070758" y="202661"/>
            <a:ext cx="1055254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56-75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216580" y="2322352"/>
            <a:ext cx="139294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Prairie extensive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708501" y="2014575"/>
            <a:ext cx="118455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Lisière étagée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125072" y="2781951"/>
            <a:ext cx="142859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Pâturage extensif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5696" y="4743366"/>
            <a:ext cx="134645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Prairie riveraine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66992" y="5590946"/>
            <a:ext cx="123303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tampon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42511" y="5590946"/>
            <a:ext cx="276992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Haie avec tas de bois et d’épierrage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83568" y="2906519"/>
            <a:ext cx="130958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Surface à litière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858683" y="3334541"/>
            <a:ext cx="2313454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de prairie non fauchée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035134" y="2885785"/>
            <a:ext cx="1281282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Petits bosquets</a:t>
            </a:r>
          </a:p>
        </p:txBody>
      </p:sp>
    </p:spTree>
    <p:extLst>
      <p:ext uri="{BB962C8B-B14F-4D97-AF65-F5344CB8AC3E}">
        <p14:creationId xmlns:p14="http://schemas.microsoft.com/office/powerpoint/2010/main" val="34320560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1131284"/>
            <a:ext cx="2499252" cy="2147678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501008"/>
            <a:ext cx="2517854" cy="215681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928" y="3507031"/>
            <a:ext cx="2528138" cy="215421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22" y="1131284"/>
            <a:ext cx="2514138" cy="214767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36" y="1113901"/>
            <a:ext cx="2514138" cy="21568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3508224"/>
            <a:ext cx="2524044" cy="21496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Améliorations écologiques dans les vergers haute-tige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100</a:t>
            </a:fld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3292609" y="2697714"/>
            <a:ext cx="2613439" cy="5982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Elément structurel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999739" y="5306827"/>
            <a:ext cx="268167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H" dirty="0"/>
              <a:t>Vieux arbres morts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03426" y="2697714"/>
            <a:ext cx="253893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Tas de branches avec les bois de taille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17062" y="5288495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 échelonnée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90179" y="5288495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Buissons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999739" y="2697714"/>
            <a:ext cx="2551327" cy="58727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Nichoirs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40994" y="5824815"/>
            <a:ext cx="6330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8"/>
              </a:rPr>
              <a:t>Favoriser la biodiversité dans les vergers haute-tige</a:t>
            </a:r>
            <a:endParaRPr lang="fr-CH" sz="16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42" y="582481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83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67259" y="4301176"/>
            <a:ext cx="1870970" cy="16116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8" y="4301176"/>
            <a:ext cx="1783596" cy="161168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697" y="4301175"/>
            <a:ext cx="1863113" cy="16116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4301177"/>
            <a:ext cx="1810569" cy="1611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isolés indigènes adaptés au site et </a:t>
            </a:r>
            <a:br>
              <a:rPr lang="fr-CH" dirty="0"/>
            </a:br>
            <a:r>
              <a:rPr lang="fr-CH" dirty="0"/>
              <a:t>allées d’arbres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67259" y="1134423"/>
            <a:ext cx="3859015" cy="301465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Éléments de connexion et de relais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Sites de nidification pour les oiseaux et les chauves-souris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Habitats pour des coléoptères rares, p. ex. le lucane cerf-volant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Supports pour lichens, mousses et champignons lignicoles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4" y="1134423"/>
            <a:ext cx="3845086" cy="301465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Ombrage pour le bétail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Qualité du paysage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Fournissent du bois précieux</a:t>
            </a:r>
          </a:p>
          <a:p>
            <a:pPr>
              <a:spcBef>
                <a:spcPts val="600"/>
              </a:spcBef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101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8371" y="160468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96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45720" y="5551016"/>
            <a:ext cx="1803830" cy="359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Saperde à huit points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21263" y="5551017"/>
            <a:ext cx="1916966" cy="359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Sphinx du tilleul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70948" y="5549174"/>
            <a:ext cx="1977563" cy="36368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Grimpereau des jardins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80568" y="5551017"/>
            <a:ext cx="1933427" cy="359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Polypore soufré</a:t>
            </a:r>
          </a:p>
        </p:txBody>
      </p:sp>
    </p:spTree>
    <p:extLst>
      <p:ext uri="{BB962C8B-B14F-4D97-AF65-F5344CB8AC3E}">
        <p14:creationId xmlns:p14="http://schemas.microsoft.com/office/powerpoint/2010/main" val="12293587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929804"/>
              </p:ext>
            </p:extLst>
          </p:nvPr>
        </p:nvGraphicFramePr>
        <p:xfrm>
          <a:off x="585992" y="1628800"/>
          <a:ext cx="7921626" cy="23145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0813">
                  <a:extLst>
                    <a:ext uri="{9D8B030D-6E8A-4147-A177-3AD203B41FA5}">
                      <a16:colId xmlns:a16="http://schemas.microsoft.com/office/drawing/2014/main" val="663254533"/>
                    </a:ext>
                  </a:extLst>
                </a:gridCol>
                <a:gridCol w="3960813">
                  <a:extLst>
                    <a:ext uri="{9D8B030D-6E8A-4147-A177-3AD203B41FA5}">
                      <a16:colId xmlns:a16="http://schemas.microsoft.com/office/drawing/2014/main" val="4090876185"/>
                    </a:ext>
                  </a:extLst>
                </a:gridCol>
              </a:tblGrid>
              <a:tr h="404214">
                <a:tc gridSpan="2"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646875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r>
                        <a:rPr lang="fr-CH" sz="1800" b="1" dirty="0">
                          <a:solidFill>
                            <a:schemeClr val="tx1"/>
                          </a:solidFill>
                        </a:rPr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a par arbre indigène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37973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entre les arbres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Min.10 m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736147"/>
                  </a:ext>
                </a:extLst>
              </a:tr>
              <a:tr h="697685"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de fumure sous les arbres dans un rayon de 3 m autour du tronc.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441914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  <a:endParaRPr lang="fr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339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102</a:t>
            </a:fld>
            <a:endParaRPr lang="de-CH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fr-FR" dirty="0"/>
              <a:t>Arbres isolés indigènes adaptés au site et </a:t>
            </a:r>
            <a:br>
              <a:rPr lang="fr-FR" dirty="0"/>
            </a:br>
            <a:r>
              <a:rPr lang="fr-FR" dirty="0"/>
              <a:t>allées d’arbres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F93FB7B-B390-4EB6-AC7B-35563D8F2845}"/>
              </a:ext>
            </a:extLst>
          </p:cNvPr>
          <p:cNvGrpSpPr/>
          <p:nvPr/>
        </p:nvGrpSpPr>
        <p:grpSpPr>
          <a:xfrm>
            <a:off x="610619" y="1253948"/>
            <a:ext cx="4900037" cy="374852"/>
            <a:chOff x="104011" y="183120"/>
            <a:chExt cx="4900037" cy="37485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CF10D2C-D9E5-42A0-91CF-EB18ECE5E40B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1" name="Grafik 10" descr="Auge">
              <a:extLst>
                <a:ext uri="{FF2B5EF4-FFF2-40B4-BE49-F238E27FC236}">
                  <a16:creationId xmlns:a16="http://schemas.microsoft.com/office/drawing/2014/main" id="{564292F9-6B75-49B5-BA5A-6E971D49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1923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Plantation d’arbres isolés et d’allées d’arbres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3645024"/>
            <a:ext cx="7921625" cy="172819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/>
              <a:t>Choix des espèces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Choisir les espèces d’arbres adaptées au site, y compris des espèces rares et à croissance lente.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vieux chênes et les vieux saules abritent des espèces d'insectes fortement menacées.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103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4649" y="1322545"/>
            <a:ext cx="7921625" cy="2034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/>
              <a:t>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Presque tous les sites et toutes les altitudes.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 long des chemins et des routes, en bordure des pâturages et à proximité des habitations (p. ex. près d’une ferme).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Respecter les distances par rapport aux routes et aux parcelles voisines!!</a:t>
            </a:r>
          </a:p>
        </p:txBody>
      </p:sp>
    </p:spTree>
    <p:extLst>
      <p:ext uri="{BB962C8B-B14F-4D97-AF65-F5344CB8AC3E}">
        <p14:creationId xmlns:p14="http://schemas.microsoft.com/office/powerpoint/2010/main" val="988980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292775"/>
              </p:ext>
            </p:extLst>
          </p:nvPr>
        </p:nvGraphicFramePr>
        <p:xfrm>
          <a:off x="499717" y="1449822"/>
          <a:ext cx="7904164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10526"/>
            <a:ext cx="8496585" cy="629700"/>
          </a:xfrm>
        </p:spPr>
        <p:txBody>
          <a:bodyPr/>
          <a:lstStyle/>
          <a:p>
            <a:r>
              <a:rPr lang="fr-CH" dirty="0"/>
              <a:t>Les essences les plus précieuses du point de vue écologique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104</a:t>
            </a:fld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5724129" y="5909210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Source: Roman Graf, Station ornithologique Sempach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-904439" y="3295728"/>
            <a:ext cx="2808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Espèces d’insectes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01304" y="1215225"/>
            <a:ext cx="824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Nombre d'espèces d'insectes vivant sur les arbres sauvages en Europe</a:t>
            </a:r>
          </a:p>
        </p:txBody>
      </p:sp>
    </p:spTree>
    <p:extLst>
      <p:ext uri="{BB962C8B-B14F-4D97-AF65-F5344CB8AC3E}">
        <p14:creationId xmlns:p14="http://schemas.microsoft.com/office/powerpoint/2010/main" val="2580219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653" y="4290022"/>
            <a:ext cx="1862417" cy="161732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471" y="4288482"/>
            <a:ext cx="1781969" cy="16245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8398" y="4294229"/>
            <a:ext cx="1794413" cy="16188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" y="4293097"/>
            <a:ext cx="1811997" cy="16173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Haies, bosquets champêtres et berges boisées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41302" y="1029243"/>
            <a:ext cx="3884972" cy="261051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Protection, abri et hibernation pour de nombreux animaux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Site de nidification pour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Fleurs et baies pour les insectes et oiseaux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0809" y="1034513"/>
            <a:ext cx="3852001" cy="2610511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Délimitation de parcelles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Protection contre le vent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Source de bois, de baies, de fruits sauvages et de noix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 et pollinisateurs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105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0508" y="1913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98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21420" y="5611922"/>
            <a:ext cx="186177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Fauvette des jardins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48158" y="5611919"/>
            <a:ext cx="191696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Citron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664036" y="5611920"/>
            <a:ext cx="188966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 err="1"/>
              <a:t>Phanéroptère</a:t>
            </a:r>
            <a:r>
              <a:rPr lang="fr-CH" sz="1400" dirty="0"/>
              <a:t> commun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50599" y="5611921"/>
            <a:ext cx="1933427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Bruant jaune</a:t>
            </a:r>
          </a:p>
        </p:txBody>
      </p:sp>
    </p:spTree>
    <p:extLst>
      <p:ext uri="{BB962C8B-B14F-4D97-AF65-F5344CB8AC3E}">
        <p14:creationId xmlns:p14="http://schemas.microsoft.com/office/powerpoint/2010/main" val="32478530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804959"/>
              </p:ext>
            </p:extLst>
          </p:nvPr>
        </p:nvGraphicFramePr>
        <p:xfrm>
          <a:off x="587850" y="830238"/>
          <a:ext cx="7968300" cy="511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fr-CH" sz="1600" dirty="0"/>
                        <a:t>Haies, bosquets champêtres et berges boisées</a:t>
                      </a:r>
                      <a:endParaRPr lang="fr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boisée et bande herbeuse.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tous les 8 ans par tronçons, sur max. un tiers de la surface, pendant la période de repos de la végétation.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Bande herbeuse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Extensive, d’une largeur de 3–6 m des deux côtés de la haie.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37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de la bande herbeuse</a:t>
                      </a:r>
                    </a:p>
                    <a:p>
                      <a:endParaRPr lang="fr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de fumure.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Première fauche ou pâture comme pour les prairies extensives. 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une coupe tous les 3 ans.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Toujours exporter le produit de la fauche.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interdit.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9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minimale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ans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554389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41E8AF6-03F4-4468-9890-08349E7F98F2}"/>
              </a:ext>
            </a:extLst>
          </p:cNvPr>
          <p:cNvGrpSpPr/>
          <p:nvPr/>
        </p:nvGrpSpPr>
        <p:grpSpPr>
          <a:xfrm>
            <a:off x="587850" y="455386"/>
            <a:ext cx="4900037" cy="374852"/>
            <a:chOff x="104011" y="183120"/>
            <a:chExt cx="4900037" cy="37485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EB502C2-8BBE-498E-884B-280B46D28746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ADE92653-178B-4F1E-877F-8BE51B88A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605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01929"/>
              </p:ext>
            </p:extLst>
          </p:nvPr>
        </p:nvGraphicFramePr>
        <p:xfrm>
          <a:off x="571500" y="1091168"/>
          <a:ext cx="7968300" cy="3246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sz="1600" dirty="0"/>
                        <a:t>Haies, bosquets champêtres et berges boisées</a:t>
                      </a:r>
                      <a:endParaRPr lang="fr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m (sans bande herbeuse)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Composition spécifique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5 espèces d’arbres et de buissons indigènes par 10 m courants.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20 % d’épineux ou 1 arbre caractéristique par 30 m courants (à 1,5 m de haut, min. 170 cm de circonférence).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Utilisation de la bande herbeuse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ou pâture en alternance sur une moitié de la surface, à intervalles de 6 semaines au minimum.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Deux fauches ou pâtures par an au maximum.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Conditionneur interdit.</a:t>
                      </a:r>
                      <a:endParaRPr lang="fr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107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29085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Haies: choix de l’emplacement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0111" y="1051389"/>
            <a:ext cx="7906163" cy="280965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Idéal pour délimiter des parcelles et sur des talus.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Pas sur des prairies et des talus maigres riches en espèces!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Comme élément de liaison entre des arbres et des bosquets.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Là où il y a au moins 8 m de large (haie plus bandes herbeuses).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Sur des terres en location et en limite de parcelles, uniquement avec le consentement du propriétaire ou des voisins.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Respecter les prescriptions cantonales sur les distances par rapport aux parcelles voisines et aux routes!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108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70" y="4221088"/>
            <a:ext cx="793660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094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CH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41562"/>
            <a:ext cx="7966356" cy="266429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/>
              <a:t>Matériel</a:t>
            </a:r>
            <a:r>
              <a:rPr lang="fr-CH" sz="20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10–15 espèces d’arbres ou d’arbustes indigènes et adaptés à la région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Choix des espèces selon le type de haie et l’altitude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Préférer des espèces à croissance lente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Sur sols riches en éléments nutritifs, ne pas planter d’arbustes qui drageonnent (épine noire, cornouiller, peuplier tremble).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/>
              <a:t>Prévoir au moins 20 % d’épineux pour la qualité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109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1188" y="4130862"/>
            <a:ext cx="7908549" cy="158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/>
              <a:t>Période de plantation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Pendant la période de repos de la végétation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Sur sols non gelés et sans neige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Sur sols légers: </a:t>
            </a:r>
            <a:r>
              <a:rPr lang="fr-CH" sz="2000" dirty="0"/>
              <a:t>planter en automne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Sur sols lourds: </a:t>
            </a:r>
            <a:r>
              <a:rPr lang="fr-CH" sz="2000" dirty="0"/>
              <a:t>planter au printemps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6" name="Rechteck 5"/>
          <p:cNvSpPr/>
          <p:nvPr/>
        </p:nvSpPr>
        <p:spPr>
          <a:xfrm>
            <a:off x="550624" y="350331"/>
            <a:ext cx="793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latin typeface="+mj-lt"/>
                <a:ea typeface="+mj-ea"/>
                <a:cs typeface="+mj-cs"/>
              </a:rPr>
              <a:t>Haies: plantation</a:t>
            </a:r>
          </a:p>
        </p:txBody>
      </p:sp>
    </p:spTree>
    <p:extLst>
      <p:ext uri="{BB962C8B-B14F-4D97-AF65-F5344CB8AC3E}">
        <p14:creationId xmlns:p14="http://schemas.microsoft.com/office/powerpoint/2010/main" val="54699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190" y="3465061"/>
            <a:ext cx="2561278" cy="220138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117" y="3465062"/>
            <a:ext cx="2568078" cy="22013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61" y="3471854"/>
            <a:ext cx="2551818" cy="220087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831" y="1080482"/>
            <a:ext cx="2543355" cy="21801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105" y="1095322"/>
            <a:ext cx="2539027" cy="218011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18" y="1088216"/>
            <a:ext cx="2532388" cy="21872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SPB dans les herbages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</a:t>
            </a:fld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558472" y="2638653"/>
            <a:ext cx="257844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Prairies extensives et peu intensives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47785" y="2638653"/>
            <a:ext cx="25694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Surfaces à litière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7900" y="5030169"/>
            <a:ext cx="256294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Prairies riveraines d'un cours d'eau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53831" y="2636658"/>
            <a:ext cx="2568406" cy="6297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Pâturages extensifs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953831" y="5030169"/>
            <a:ext cx="2688367" cy="63627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Pâturages boisés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210867" y="5030169"/>
            <a:ext cx="262059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sz="1200" dirty="0"/>
              <a:t>Surfaces herbagères et surfaces à litière riches en espèces dans la région d’estivage</a:t>
            </a:r>
          </a:p>
        </p:txBody>
      </p:sp>
    </p:spTree>
    <p:extLst>
      <p:ext uri="{BB962C8B-B14F-4D97-AF65-F5344CB8AC3E}">
        <p14:creationId xmlns:p14="http://schemas.microsoft.com/office/powerpoint/2010/main" val="36612560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Haies: plantation</a:t>
            </a:r>
            <a:br>
              <a:rPr lang="fr-CH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35855"/>
            <a:ext cx="7908549" cy="27251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fr-CH" sz="2000" b="1" dirty="0"/>
              <a:t>Comment procéder?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Avant et pendant la plantation, éviter le dessèchement des racines.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Recouper un peu les racines.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Par temps très sec, arroser les plants après la plantation.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Protéger la jeune haie du bétail et du gibier par une clôture.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Piétiner l'herbe autour des arbustes au lieu de faucher.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110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06" y="3574611"/>
            <a:ext cx="7909268" cy="18573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312" y="2852936"/>
            <a:ext cx="1368152" cy="13068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928622" y="5826750"/>
            <a:ext cx="1741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hlinkClick r:id="rId4"/>
              </a:rPr>
              <a:t>Plantation de haies</a:t>
            </a:r>
            <a:endParaRPr lang="fr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5" y="5826750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69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FR" dirty="0"/>
              <a:t>Haies</a:t>
            </a:r>
            <a:r>
              <a:rPr lang="de-CH" dirty="0"/>
              <a:t>: </a:t>
            </a:r>
            <a:r>
              <a:rPr lang="fr-FR" dirty="0"/>
              <a:t>exemple de plan de plantation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111</a:t>
            </a:fld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565864" y="1127646"/>
            <a:ext cx="8233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Planter plusieurs haies courtes, espacées de max. 10 m</a:t>
            </a:r>
            <a:r>
              <a:rPr lang="de-CH" sz="2000" dirty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Grouper chaque fois 4 à 6 exemplaires d’une même espèce.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Disposer sur au moins 3 rangs à une distance de 1 m environ.</a:t>
            </a: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68" y="2510478"/>
            <a:ext cx="8023248" cy="35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32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47" y="3861048"/>
            <a:ext cx="8023912" cy="1800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Haies, bosquets champêtres et berges boisées: entretien et valorisation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07288"/>
            <a:ext cx="7921625" cy="4309944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Entretien uniquement pendant l’hiver.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Tous les 4–8 ans, recéper (couper à la base) les espèces à croissance rapide </a:t>
            </a:r>
            <a:r>
              <a:rPr lang="fr-CH" sz="2000" b="1" dirty="0"/>
              <a:t>sur max. un tiers</a:t>
            </a:r>
            <a:r>
              <a:rPr lang="fr-CH" sz="2000" dirty="0"/>
              <a:t> de la longueur.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Conserver les vieux arbres avec du bois mort.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les bois de taille et les copeaux de bois déchiquetés sur place.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Faire des tas de branches et de pierres aux </a:t>
            </a:r>
            <a:r>
              <a:rPr lang="fr-CH" sz="2000" b="1" dirty="0"/>
              <a:t>endroits bien ensoleillés</a:t>
            </a:r>
            <a:r>
              <a:rPr lang="fr-CH" sz="2000" dirty="0"/>
              <a:t>. Enlever régulièrement la végétation.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Tolérer le lierre.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112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875268" y="5754742"/>
            <a:ext cx="8521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3"/>
              </a:rPr>
              <a:t>Entretien efficace des haies à l’aide de machines et de tronçonneuses</a:t>
            </a:r>
            <a:r>
              <a:rPr lang="fr-CH" sz="1600" dirty="0"/>
              <a:t>, </a:t>
            </a:r>
            <a:r>
              <a:rPr lang="fr-CH" sz="1600" dirty="0">
                <a:hlinkClick r:id="rId4"/>
              </a:rPr>
              <a:t>Entretien sélectif des haies de noisetiers</a:t>
            </a:r>
            <a:endParaRPr lang="fr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71" y="5772861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8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965C2706-5502-4B95-AC71-963D06247D0D}"/>
              </a:ext>
            </a:extLst>
          </p:cNvPr>
          <p:cNvSpPr txBox="1"/>
          <p:nvPr/>
        </p:nvSpPr>
        <p:spPr>
          <a:xfrm>
            <a:off x="4640924" y="1878516"/>
            <a:ext cx="166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Variante 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32BE810-ACD0-4BE5-92DD-C38801EE81F4}"/>
              </a:ext>
            </a:extLst>
          </p:cNvPr>
          <p:cNvSpPr txBox="1"/>
          <p:nvPr/>
        </p:nvSpPr>
        <p:spPr>
          <a:xfrm>
            <a:off x="4706824" y="3984917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Variante B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3E349F7-89C7-46D2-88C5-F97E76A35111}"/>
              </a:ext>
            </a:extLst>
          </p:cNvPr>
          <p:cNvCxnSpPr>
            <a:cxnSpLocks/>
          </p:cNvCxnSpPr>
          <p:nvPr/>
        </p:nvCxnSpPr>
        <p:spPr>
          <a:xfrm flipV="1">
            <a:off x="4551793" y="1412776"/>
            <a:ext cx="1" cy="4512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/>
              <a:t>Haies: utilisation échelonnée de la bande herbeuse (Q II)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113</a:t>
            </a:fld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541882" y="1344810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Bandes herbeuses sur deux côtés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640925" y="1344810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Bande herbeuse sur un seul côté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82" y="2236685"/>
            <a:ext cx="3960812" cy="15677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094" y="2168120"/>
            <a:ext cx="4314751" cy="14589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487" y="4253279"/>
            <a:ext cx="4282610" cy="16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08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6" y="4292264"/>
            <a:ext cx="1783598" cy="16145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02" y="4293097"/>
            <a:ext cx="1860581" cy="16136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378" y="4293097"/>
            <a:ext cx="1802515" cy="16136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8415"/>
            <a:ext cx="1802515" cy="16200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viticoles présentant une biodiversité naturelle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41300" y="1196752"/>
            <a:ext cx="3884974" cy="25922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Favorisent les espèces végétales caractéristiques des vignobles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Favorisent des reptiles menacés, abeilles sauvages, papillons et des espèces rares d’oiseaux: huppe, bruant zizi ou alouette lulu.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96752"/>
            <a:ext cx="3844894" cy="25922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Protègent les sols et contre l’érosion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Donnent une image positive de la viticulture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114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90388" y="4153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102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742678" y="5556269"/>
            <a:ext cx="18617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Coronelle lisse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Tulipe des bois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638179" y="5556269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Bruant zizi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92771" y="5558246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Mégère</a:t>
            </a:r>
          </a:p>
        </p:txBody>
      </p:sp>
    </p:spTree>
    <p:extLst>
      <p:ext uri="{BB962C8B-B14F-4D97-AF65-F5344CB8AC3E}">
        <p14:creationId xmlns:p14="http://schemas.microsoft.com/office/powerpoint/2010/main" val="42492497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153315"/>
              </p:ext>
            </p:extLst>
          </p:nvPr>
        </p:nvGraphicFramePr>
        <p:xfrm>
          <a:off x="323528" y="534985"/>
          <a:ext cx="8568952" cy="57953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469176039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4244152260"/>
                    </a:ext>
                  </a:extLst>
                </a:gridCol>
              </a:tblGrid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Surfaces viticoles présentant une biodiversité naturelle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03139"/>
                  </a:ext>
                </a:extLst>
              </a:tr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5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REQUISES POUR </a:t>
                      </a: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70057"/>
                  </a:ext>
                </a:extLst>
              </a:tr>
              <a:tr h="431156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 surfaces Q l peuvent être prises en compte dans les SPB requises. Les contributions ne sont toutefois versées que pour les surfaces avec Q </a:t>
                      </a:r>
                      <a:r>
                        <a:rPr lang="fr-FR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ll</a:t>
                      </a:r>
                      <a:r>
                        <a:rPr lang="fr-FR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fr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51456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Végétation naturelle sur les surfaces viticoles et zones de manœuvre avec max. 66 % de graminées caractéristiques de prairies grasses et de pissenlits et 5 % de néophytes.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98673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sous les ceps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8992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Herbicides foliaires autorisés sous les ceps sur une largeur max de 50 cm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 plante par plante contre les plantes à problème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Contre les insectes, acariens et maladies fongiques: méthodes biologiques et biotechniques ou produits chimiques de synthèse classe N (préservant les acariens prédateurs, abeilles et parasitoïdes) </a:t>
                      </a:r>
                      <a:endParaRPr lang="fr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08503"/>
                  </a:ext>
                </a:extLst>
              </a:tr>
              <a:tr h="816118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des interlignes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alternée, un interligne sur deux, à intervalle d’au moins 6 semaines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Fauche autorisée sur toute la surface avant les vendanges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autorisé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063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Travail du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Incorporation superficielle de la matière organique, dans un interligne sur deux, autorisée une fois par 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2594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ans.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87120"/>
                  </a:ext>
                </a:extLst>
              </a:tr>
              <a:tr h="56046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QII: </a:t>
                      </a:r>
                      <a:r>
                        <a:rPr lang="fr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Valeur écologique évaluée sur la base de plantes indicatrices et d’éléments de structure. D’autres critères peuvent être définis par les services cantonaux.</a:t>
                      </a:r>
                      <a:endParaRPr lang="fr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123501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115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888F07-4E06-48F6-94A4-819185408F29}"/>
              </a:ext>
            </a:extLst>
          </p:cNvPr>
          <p:cNvGrpSpPr/>
          <p:nvPr/>
        </p:nvGrpSpPr>
        <p:grpSpPr>
          <a:xfrm>
            <a:off x="349946" y="212684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B739885-BF1A-4593-B382-5130FCB6F350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B9467A2B-FBA0-4401-A793-D95500995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775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Favoriser la diversité floristique des vignobles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5" y="1034512"/>
            <a:ext cx="5825093" cy="5130791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Réduire l’apport d’engrais azotés.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Utiliser des engrais organiques tels que fumier, compost ou marc de raisin.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favoriser les plantes annuelles, travailler le sol tous les 3–4 ans avec la machine à bêcher.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Effectuer la première fauche au printemps le plus tard possible.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Réduire le nombre de passages avec une faucheuse ou une broyeuse.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Préférer la fauche au broyage.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Arracher le feutrage de graminées au printemps avec une machine à bêcher.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Contre les chiendents, travailler le sol max. tous les 3–4 ans et faucher ou broyer plus souvent en été.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Arracher immédiatement les néophytes comme le solidage du Canada et la vergerette annuelle.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116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1048511"/>
            <a:ext cx="2027717" cy="4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35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Entretien et amélioration des vignobles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6522" y="1052736"/>
            <a:ext cx="7909752" cy="3826264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Réduire l’utilisation de produits phytosanitaires et la fumure.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Entretien extensif des zones de manœuvre et des talus.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Régulation des ravageurs en préservant les auxiliaires.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Cultiver des variétés résistantes.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Préserver et entretenir les murs de pierres sèches, en construire de nouveaux.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Planter des arbustes et des buissons.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Planter des arbres typiques des vignobles, amandiers, pêchers ou figuiers.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Semer des jachères sur les surfaces de remontes.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Installer des SPB aux environs du vignoble.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117</a:t>
            </a:fld>
            <a:endParaRPr lang="fr-CH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770125" y="5572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22" y="4653136"/>
            <a:ext cx="792327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554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118</a:t>
            </a:fld>
            <a:endParaRPr lang="de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74587"/>
              </p:ext>
            </p:extLst>
          </p:nvPr>
        </p:nvGraphicFramePr>
        <p:xfrm>
          <a:off x="179512" y="572711"/>
          <a:ext cx="8712967" cy="538989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333406">
                  <a:extLst>
                    <a:ext uri="{9D8B030D-6E8A-4147-A177-3AD203B41FA5}">
                      <a16:colId xmlns:a16="http://schemas.microsoft.com/office/drawing/2014/main" val="449201297"/>
                    </a:ext>
                  </a:extLst>
                </a:gridCol>
                <a:gridCol w="1577413">
                  <a:extLst>
                    <a:ext uri="{9D8B030D-6E8A-4147-A177-3AD203B41FA5}">
                      <a16:colId xmlns:a16="http://schemas.microsoft.com/office/drawing/2014/main" val="1397211296"/>
                    </a:ext>
                  </a:extLst>
                </a:gridCol>
                <a:gridCol w="1549569">
                  <a:extLst>
                    <a:ext uri="{9D8B030D-6E8A-4147-A177-3AD203B41FA5}">
                      <a16:colId xmlns:a16="http://schemas.microsoft.com/office/drawing/2014/main" val="1744568885"/>
                    </a:ext>
                  </a:extLst>
                </a:gridCol>
                <a:gridCol w="1596396">
                  <a:extLst>
                    <a:ext uri="{9D8B030D-6E8A-4147-A177-3AD203B41FA5}">
                      <a16:colId xmlns:a16="http://schemas.microsoft.com/office/drawing/2014/main" val="3644330292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val="883244066"/>
                    </a:ext>
                  </a:extLst>
                </a:gridCol>
              </a:tblGrid>
              <a:tr h="683295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800" b="1" noProof="0" dirty="0">
                          <a:effectLst/>
                        </a:rPr>
                        <a:t>Périodes</a:t>
                      </a:r>
                      <a:r>
                        <a:rPr lang="fr-CH" sz="1800" b="1" baseline="0" noProof="0" dirty="0">
                          <a:effectLst/>
                        </a:rPr>
                        <a:t> végétatives de quelques plantes à bulbe printanières rares et conseils pour le travail du sol</a:t>
                      </a:r>
                      <a:endParaRPr lang="fr-CH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77165"/>
                  </a:ext>
                </a:extLst>
              </a:tr>
              <a:tr h="6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 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Gagée des champs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Muscari à grappe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Tulipe des bois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Ornithogale </a:t>
                      </a:r>
                      <a:br>
                        <a:rPr lang="fr-CH" sz="1600" b="1" noProof="0" dirty="0">
                          <a:effectLst/>
                        </a:rPr>
                      </a:br>
                      <a:r>
                        <a:rPr lang="fr-CH" sz="1600" b="1" noProof="0" dirty="0">
                          <a:effectLst/>
                        </a:rPr>
                        <a:t>à ombelle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86388"/>
                  </a:ext>
                </a:extLst>
              </a:tr>
              <a:tr h="872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Unité de multiplication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1 bulbille,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Nombreuses</a:t>
                      </a:r>
                      <a:r>
                        <a:rPr lang="fr-CH" sz="1600" baseline="0" noProof="0" dirty="0">
                          <a:effectLst/>
                        </a:rPr>
                        <a:t> bulbilles et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2 bulbilles,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Nombreuses</a:t>
                      </a:r>
                      <a:r>
                        <a:rPr lang="fr-CH" sz="1600" baseline="0" noProof="0" dirty="0">
                          <a:effectLst/>
                        </a:rPr>
                        <a:t> bulbilles et graines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51273"/>
                  </a:ext>
                </a:extLst>
              </a:tr>
              <a:tr h="39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Période végétative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Nov. – mi-mai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Sept.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Fin déc.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Fin oct. – mi-juin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66935"/>
                  </a:ext>
                </a:extLst>
              </a:tr>
              <a:tr h="37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Début de la floraison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Mi-mars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Début</a:t>
                      </a:r>
                      <a:r>
                        <a:rPr lang="fr-CH" sz="1600" baseline="0" noProof="0" dirty="0">
                          <a:effectLst/>
                        </a:rPr>
                        <a:t> av</a:t>
                      </a:r>
                      <a:r>
                        <a:rPr lang="fr-CH" sz="1600" noProof="0" dirty="0">
                          <a:effectLst/>
                        </a:rPr>
                        <a:t>ril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Mi-avril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Début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35578"/>
                  </a:ext>
                </a:extLst>
              </a:tr>
              <a:tr h="372684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i="1" noProof="0" dirty="0">
                          <a:effectLst/>
                        </a:rPr>
                        <a:t>Travail du sol:</a:t>
                      </a:r>
                      <a:endParaRPr lang="fr-CH" sz="1600" b="1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06002"/>
                  </a:ext>
                </a:extLst>
              </a:tr>
              <a:tr h="62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Intervention la </a:t>
                      </a:r>
                      <a:r>
                        <a:rPr lang="fr-CH" sz="1600" b="1" noProof="0">
                          <a:effectLst/>
                        </a:rPr>
                        <a:t>plus précoce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 – 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Fin mai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Mi-juin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96241"/>
                  </a:ext>
                </a:extLst>
              </a:tr>
              <a:tr h="472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Profondeur de travail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5–10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5–10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15–20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10–15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52352"/>
                  </a:ext>
                </a:extLst>
              </a:tr>
              <a:tr h="37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Taille min. des mottes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8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12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Env. 15 cm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571205"/>
                  </a:ext>
                </a:extLst>
              </a:tr>
              <a:tr h="433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noProof="0" dirty="0">
                          <a:effectLst/>
                        </a:rPr>
                        <a:t>Fréquence</a:t>
                      </a:r>
                      <a:r>
                        <a:rPr lang="fr-CH" sz="1600" b="1" baseline="0" noProof="0" dirty="0">
                          <a:effectLst/>
                        </a:rPr>
                        <a:t> idéale</a:t>
                      </a:r>
                      <a:endParaRPr lang="fr-CH" sz="16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1–2 ans 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2–4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3–4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noProof="0" dirty="0">
                          <a:effectLst/>
                        </a:rPr>
                        <a:t>Tous les 4 ans</a:t>
                      </a:r>
                      <a:endParaRPr lang="fr-CH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76026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427984" y="6081200"/>
            <a:ext cx="426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baseline="30000" dirty="0"/>
              <a:t>Source: A. C. Brunner et al., Schweiz. Z. Obst- und Weinbau, 2001.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8215941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Installer correctement les filets de protection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119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629" y="3933056"/>
            <a:ext cx="3933494" cy="2196242"/>
          </a:xfrm>
          <a:prstGeom prst="rect">
            <a:avLst/>
          </a:prstGeom>
        </p:spPr>
      </p:pic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624315" y="980728"/>
            <a:ext cx="7980133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Utiliser des filets à fils souples, de couleurs claires et voyantes.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Bien tendre les filets, faire chevaucher les bords, fermer les trous et fixer les extrémités au sol.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Bien enrouler les parties inutilisées et les fixer de façon sûre.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Ne pas laisser trainer des pans de filets au sol.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Contrôler régulièrement les filets.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Libérer les hérissons et les oiseaux piégés.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Après les vendanges, démonter immédiatement les filets ou fixer les extrémités détachées sur les pampres de la vigne.</a:t>
            </a: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3917540" cy="2184278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3965012"/>
            <a:ext cx="542263" cy="542263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0" y="3965012"/>
            <a:ext cx="542263" cy="5422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73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073" y="4293096"/>
            <a:ext cx="1901697" cy="16777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410" y="4293097"/>
            <a:ext cx="1861228" cy="16603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485" y="4293097"/>
            <a:ext cx="1877203" cy="1668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Prairie extensive et peu intensive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49315" y="980877"/>
            <a:ext cx="3868456" cy="311441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Une fauche tardive et de longs intervalles entre les fauches favorisent sauterelles, lièvres et oiseaux nichant au sol.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Grande diversité végétale grâce à l'absence de fumure.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prairies maigres abritent de nombreuses espèces végétales et animales rares.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37660" y="980876"/>
            <a:ext cx="3957028" cy="311441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Fournissent du foin de bonne qualité pour les vaches taries, les vaches allaitantes, les génisses, les moutons et les chevaux.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Certaines espèces végétales (p. ex. l’esparcette) favorisent la santé animale.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</a:t>
            </a:fld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82" y="4293097"/>
            <a:ext cx="1979967" cy="16689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608399" y="5601455"/>
            <a:ext cx="19810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Damier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93701" y="5601455"/>
            <a:ext cx="20146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Grillon des champs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581162" y="5601455"/>
            <a:ext cx="20125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Lézard des souches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7659" y="5592725"/>
            <a:ext cx="201811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Argus bleu</a:t>
            </a:r>
          </a:p>
        </p:txBody>
      </p:sp>
      <p:sp>
        <p:nvSpPr>
          <p:cNvPr id="14" name="Welle 13"/>
          <p:cNvSpPr/>
          <p:nvPr/>
        </p:nvSpPr>
        <p:spPr>
          <a:xfrm>
            <a:off x="8172400" y="2935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58</a:t>
            </a:r>
          </a:p>
        </p:txBody>
      </p:sp>
    </p:spTree>
    <p:extLst>
      <p:ext uri="{BB962C8B-B14F-4D97-AF65-F5344CB8AC3E}">
        <p14:creationId xmlns:p14="http://schemas.microsoft.com/office/powerpoint/2010/main" val="8601969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Bandes </a:t>
            </a:r>
            <a:r>
              <a:rPr lang="de-CH" dirty="0" err="1"/>
              <a:t>semées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 en </a:t>
            </a:r>
            <a:r>
              <a:rPr lang="de-CH" dirty="0" err="1"/>
              <a:t>cultures</a:t>
            </a:r>
            <a:r>
              <a:rPr lang="de-CH" dirty="0"/>
              <a:t> </a:t>
            </a:r>
            <a:r>
              <a:rPr lang="de-CH" dirty="0" err="1"/>
              <a:t>pérennes</a:t>
            </a:r>
            <a:r>
              <a:rPr lang="de-CH" dirty="0"/>
              <a:t> et </a:t>
            </a:r>
            <a:r>
              <a:rPr lang="de-CH" dirty="0" err="1"/>
              <a:t>ligneux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68782" y="1306118"/>
            <a:ext cx="3856436" cy="25923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/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écologique</a:t>
            </a:r>
            <a:endParaRPr lang="de-CH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err="1"/>
              <a:t>Promouvoir</a:t>
            </a:r>
            <a:r>
              <a:rPr lang="de-CH" sz="2000" dirty="0"/>
              <a:t> la </a:t>
            </a:r>
            <a:r>
              <a:rPr lang="de-CH" sz="2000" dirty="0" err="1"/>
              <a:t>diversité</a:t>
            </a:r>
            <a:r>
              <a:rPr lang="de-CH" sz="2000" dirty="0"/>
              <a:t> </a:t>
            </a:r>
            <a:r>
              <a:rPr lang="de-CH" sz="2000" dirty="0" err="1"/>
              <a:t>biologique</a:t>
            </a:r>
            <a:r>
              <a:rPr lang="de-CH" sz="2000" dirty="0"/>
              <a:t> </a:t>
            </a:r>
            <a:r>
              <a:rPr lang="de-CH" sz="2000" dirty="0" err="1"/>
              <a:t>dans</a:t>
            </a:r>
            <a:r>
              <a:rPr lang="de-CH" sz="2000" dirty="0"/>
              <a:t> </a:t>
            </a:r>
            <a:r>
              <a:rPr lang="de-CH" sz="2000" dirty="0" err="1"/>
              <a:t>l’agriculture</a:t>
            </a:r>
            <a:endParaRPr lang="de-CH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Combler le manque de pollen et de nectar en été pour les insectes utiles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617725" y="1306118"/>
            <a:ext cx="3857494" cy="25923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agronomique</a:t>
            </a:r>
            <a:r>
              <a:rPr lang="de-CH" sz="2000" b="1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Promouvoir la biodiversité fonctionnelle en favorisant les auxiliaires et les pollinisateurs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L’utilisation</a:t>
            </a:r>
            <a:r>
              <a:rPr lang="de-CH" sz="2000" dirty="0"/>
              <a:t> de PPS </a:t>
            </a:r>
            <a:r>
              <a:rPr lang="de-CH" sz="2000" dirty="0" err="1"/>
              <a:t>peut</a:t>
            </a:r>
            <a:r>
              <a:rPr lang="de-CH" sz="2000" dirty="0"/>
              <a:t> </a:t>
            </a:r>
            <a:r>
              <a:rPr lang="de-CH" sz="2000" dirty="0" err="1"/>
              <a:t>être</a:t>
            </a:r>
            <a:r>
              <a:rPr lang="de-CH" sz="2000" dirty="0"/>
              <a:t> </a:t>
            </a:r>
            <a:r>
              <a:rPr lang="de-CH" sz="2000" dirty="0" err="1"/>
              <a:t>réduite</a:t>
            </a:r>
            <a:endParaRPr lang="de-CH" sz="2000" dirty="0"/>
          </a:p>
        </p:txBody>
      </p:sp>
      <p:sp>
        <p:nvSpPr>
          <p:cNvPr id="14" name="Welle 13"/>
          <p:cNvSpPr/>
          <p:nvPr/>
        </p:nvSpPr>
        <p:spPr>
          <a:xfrm>
            <a:off x="7947182" y="133208"/>
            <a:ext cx="116963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Nouveau!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31B0631-E4E8-43D7-86F3-85742673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782" y="4291432"/>
            <a:ext cx="1861542" cy="16145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23D5A90-6C69-4931-9768-E014CA0932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020" y="4291432"/>
            <a:ext cx="1857198" cy="1609729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663448" y="5556269"/>
            <a:ext cx="1941000" cy="3685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Bourdons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Parasitoides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C2743FB-94C4-404D-96DA-D889120D94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320" y="4292264"/>
            <a:ext cx="1855054" cy="1608897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2588819" y="555650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Perce-oreilles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10E941B-1D8B-4EF3-8B78-5EFDBFFC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82" y="4292264"/>
            <a:ext cx="1858927" cy="1614524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Chrysopes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590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27987757"/>
              </p:ext>
            </p:extLst>
          </p:nvPr>
        </p:nvGraphicFramePr>
        <p:xfrm>
          <a:off x="550482" y="588029"/>
          <a:ext cx="7972839" cy="57466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3608">
                  <a:extLst>
                    <a:ext uri="{9D8B030D-6E8A-4147-A177-3AD203B41FA5}">
                      <a16:colId xmlns:a16="http://schemas.microsoft.com/office/drawing/2014/main" val="469176039"/>
                    </a:ext>
                  </a:extLst>
                </a:gridCol>
                <a:gridCol w="6339231">
                  <a:extLst>
                    <a:ext uri="{9D8B030D-6E8A-4147-A177-3AD203B41FA5}">
                      <a16:colId xmlns:a16="http://schemas.microsoft.com/office/drawing/2014/main" val="4244152260"/>
                    </a:ext>
                  </a:extLst>
                </a:gridCol>
              </a:tblGrid>
              <a:tr h="14277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/>
                        <a:t>Bandes </a:t>
                      </a:r>
                      <a:r>
                        <a:rPr lang="de-CH" sz="1600" dirty="0" err="1"/>
                        <a:t>semées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pour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organismes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utiles</a:t>
                      </a:r>
                      <a:r>
                        <a:rPr lang="de-CH" sz="1600" dirty="0"/>
                        <a:t> en </a:t>
                      </a:r>
                      <a:r>
                        <a:rPr lang="de-CH" sz="1600" dirty="0" err="1"/>
                        <a:t>cultures</a:t>
                      </a:r>
                      <a:r>
                        <a:rPr lang="de-CH" sz="1600" dirty="0"/>
                        <a:t> </a:t>
                      </a:r>
                      <a:r>
                        <a:rPr lang="de-CH" sz="1600" dirty="0" err="1"/>
                        <a:t>pérennes</a:t>
                      </a:r>
                      <a:r>
                        <a:rPr lang="de-CH" sz="1600" dirty="0"/>
                        <a:t> et </a:t>
                      </a:r>
                      <a:r>
                        <a:rPr lang="de-CH" sz="1600" dirty="0" err="1"/>
                        <a:t>ligneux</a:t>
                      </a:r>
                      <a:endParaRPr lang="de-CH" sz="1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03139"/>
                  </a:ext>
                </a:extLst>
              </a:tr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5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REQUISES POUR </a:t>
                      </a:r>
                      <a:r>
                        <a:rPr lang="fr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70057"/>
                  </a:ext>
                </a:extLst>
              </a:tr>
              <a:tr h="324831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Zones</a:t>
                      </a: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plaine</a:t>
                      </a: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colline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Pour les cultures pérennes suivantes: viticulture, plantations fruitières, culture de baies, permaculture.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5145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Semis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Uniquement les mélanges pluriannuels autorisés par le BLW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98673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Saattermin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Semis avant le 15 mai, entre les rangs, sur au moins 5 % de la superficie de la culture pérenne annoncée</a:t>
                      </a:r>
                      <a:endParaRPr lang="de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89924"/>
                  </a:ext>
                </a:extLst>
              </a:tr>
              <a:tr h="367103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autorisée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08503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Produits</a:t>
                      </a:r>
                      <a:r>
                        <a:rPr lang="de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phyto-</a:t>
                      </a:r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sanitaires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traitements plante par plante et nids de plantes à problèmes sont autorisés ; la substance active doit être autorisée pour l'utilisation dans les bandes fleuries pour insectes utiles du type de plantes à problèmes correspondant.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restriction entre le 15.05. et le 15.09 : dans les rangs séparés traversés par une bande fleuries pour insectes utiles, seuls les insecticides selon l'ordonnance de l'OFAG sur l'agriculture biologique (RS 910.181) sont autorisés, à l’exception du </a:t>
                      </a:r>
                      <a:r>
                        <a:rPr lang="fr-FR" sz="1500" dirty="0" err="1"/>
                        <a:t>Spinosad</a:t>
                      </a:r>
                      <a:r>
                        <a:rPr lang="fr-FR" sz="1500" dirty="0"/>
                        <a:t>.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993313"/>
                  </a:ext>
                </a:extLst>
              </a:tr>
              <a:tr h="781784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Utilisation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coupe de la moitié de la surface en alternance est autorisée; 6 semaines doivent s'écouler entre 2 coupes. Broyage autorisé.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peuvent être parcourues par des véhicules.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063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</a:t>
                      </a:r>
                      <a:r>
                        <a:rPr lang="de-CH" sz="15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5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d’engagement</a:t>
                      </a:r>
                      <a:endParaRPr lang="de-CH" sz="15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ans au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même</a:t>
                      </a:r>
                      <a:r>
                        <a:rPr lang="de-CH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endroit</a:t>
                      </a:r>
                      <a:endParaRPr lang="de-CH" sz="15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25949"/>
                  </a:ext>
                </a:extLst>
              </a:tr>
            </a:tbl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A2F3951-908C-42BD-BD09-87C7F819787B}"/>
              </a:ext>
            </a:extLst>
          </p:cNvPr>
          <p:cNvGrpSpPr/>
          <p:nvPr/>
        </p:nvGrpSpPr>
        <p:grpSpPr>
          <a:xfrm>
            <a:off x="545178" y="259906"/>
            <a:ext cx="4900037" cy="374852"/>
            <a:chOff x="104011" y="183120"/>
            <a:chExt cx="4900037" cy="37485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98434B3-6E16-4354-A314-7749C61FB258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1" name="Grafik 10" descr="Auge">
              <a:extLst>
                <a:ext uri="{FF2B5EF4-FFF2-40B4-BE49-F238E27FC236}">
                  <a16:creationId xmlns:a16="http://schemas.microsoft.com/office/drawing/2014/main" id="{181DE679-E382-4D05-947F-BE69CA7AB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2004008A-71C3-4009-8349-7E0E7E90F368}"/>
              </a:ext>
            </a:extLst>
          </p:cNvPr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9826152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EE574-ECEB-4FCE-A5B2-F9F15955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Bandes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 en </a:t>
            </a:r>
            <a:r>
              <a:rPr lang="de-CH" dirty="0" err="1"/>
              <a:t>cultures</a:t>
            </a:r>
            <a:r>
              <a:rPr lang="de-CH" dirty="0"/>
              <a:t> </a:t>
            </a:r>
            <a:r>
              <a:rPr lang="de-CH" dirty="0" err="1"/>
              <a:t>pérennes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CF36A6-8DFF-4A73-AACB-B6F3543A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8" y="908720"/>
            <a:ext cx="7921625" cy="430994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CH" b="1" dirty="0" err="1"/>
              <a:t>Recommandations</a:t>
            </a:r>
            <a:r>
              <a:rPr lang="de-CH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Pas de </a:t>
            </a:r>
            <a:r>
              <a:rPr lang="de-CH" dirty="0" err="1"/>
              <a:t>bandes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 </a:t>
            </a:r>
            <a:r>
              <a:rPr lang="de-CH" dirty="0" err="1"/>
              <a:t>sur</a:t>
            </a:r>
            <a:r>
              <a:rPr lang="de-CH" dirty="0"/>
              <a:t> des </a:t>
            </a:r>
            <a:r>
              <a:rPr lang="de-CH" dirty="0" err="1"/>
              <a:t>surfaces</a:t>
            </a:r>
            <a:r>
              <a:rPr lang="de-CH" dirty="0"/>
              <a:t> </a:t>
            </a:r>
            <a:r>
              <a:rPr lang="de-CH" dirty="0" err="1"/>
              <a:t>riches</a:t>
            </a:r>
            <a:r>
              <a:rPr lang="de-CH" dirty="0"/>
              <a:t> en </a:t>
            </a:r>
            <a:r>
              <a:rPr lang="de-CH" dirty="0" err="1"/>
              <a:t>espèces</a:t>
            </a:r>
            <a:r>
              <a:rPr lang="de-CH" dirty="0"/>
              <a:t> </a:t>
            </a:r>
            <a:r>
              <a:rPr lang="de-CH" dirty="0" err="1"/>
              <a:t>comme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prairies</a:t>
            </a:r>
            <a:r>
              <a:rPr lang="de-CH" dirty="0"/>
              <a:t> extensives et </a:t>
            </a:r>
            <a:r>
              <a:rPr lang="de-CH" dirty="0" err="1"/>
              <a:t>peu</a:t>
            </a:r>
            <a:r>
              <a:rPr lang="de-CH" dirty="0"/>
              <a:t> intensives QII </a:t>
            </a:r>
            <a:r>
              <a:rPr lang="de-CH" dirty="0" err="1"/>
              <a:t>sous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vergers</a:t>
            </a:r>
            <a:r>
              <a:rPr lang="de-CH" dirty="0"/>
              <a:t> haute-</a:t>
            </a:r>
            <a:r>
              <a:rPr lang="de-CH" dirty="0" err="1"/>
              <a:t>tiges</a:t>
            </a:r>
            <a:r>
              <a:rPr lang="de-CH" dirty="0"/>
              <a:t> </a:t>
            </a:r>
            <a:r>
              <a:rPr lang="de-CH" dirty="0" err="1"/>
              <a:t>ou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vignobles</a:t>
            </a:r>
            <a:r>
              <a:rPr lang="de-CH" dirty="0"/>
              <a:t> </a:t>
            </a:r>
            <a:r>
              <a:rPr lang="de-CH" dirty="0" err="1"/>
              <a:t>présentant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diversité</a:t>
            </a:r>
            <a:r>
              <a:rPr lang="de-CH" dirty="0"/>
              <a:t> </a:t>
            </a:r>
            <a:r>
              <a:rPr lang="de-CH" dirty="0" err="1"/>
              <a:t>naturelle</a:t>
            </a:r>
            <a:r>
              <a:rPr lang="de-CH" dirty="0"/>
              <a:t> QII.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/>
              <a:t>Faucher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bandes</a:t>
            </a:r>
            <a:r>
              <a:rPr lang="de-CH" dirty="0"/>
              <a:t> </a:t>
            </a:r>
            <a:r>
              <a:rPr lang="de-CH" dirty="0" err="1"/>
              <a:t>fleuries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</a:t>
            </a:r>
            <a:r>
              <a:rPr lang="de-CH" dirty="0" err="1"/>
              <a:t>ménagement</a:t>
            </a:r>
            <a:r>
              <a:rPr lang="de-CH" dirty="0"/>
              <a:t> et le </a:t>
            </a:r>
            <a:r>
              <a:rPr lang="de-CH" dirty="0" err="1"/>
              <a:t>moins</a:t>
            </a:r>
            <a:r>
              <a:rPr lang="de-CH" dirty="0"/>
              <a:t> possible </a:t>
            </a:r>
            <a:r>
              <a:rPr lang="de-CH" dirty="0" err="1"/>
              <a:t>ou</a:t>
            </a:r>
            <a:r>
              <a:rPr lang="de-CH" dirty="0"/>
              <a:t> </a:t>
            </a:r>
            <a:r>
              <a:rPr lang="de-CH" dirty="0" err="1"/>
              <a:t>passer</a:t>
            </a:r>
            <a:r>
              <a:rPr lang="de-CH" dirty="0"/>
              <a:t> le </a:t>
            </a:r>
            <a:r>
              <a:rPr lang="de-CH" dirty="0" err="1"/>
              <a:t>rouleau</a:t>
            </a:r>
            <a:r>
              <a:rPr lang="de-CH" dirty="0"/>
              <a:t> (</a:t>
            </a:r>
            <a:r>
              <a:rPr lang="de-CH" dirty="0" err="1"/>
              <a:t>Rolo-Faca</a:t>
            </a:r>
            <a:r>
              <a:rPr lang="de-CH" dirty="0"/>
              <a:t>) au </a:t>
            </a:r>
            <a:r>
              <a:rPr lang="de-CH" dirty="0" err="1"/>
              <a:t>lieu</a:t>
            </a:r>
            <a:r>
              <a:rPr lang="de-CH" dirty="0"/>
              <a:t> de </a:t>
            </a:r>
            <a:r>
              <a:rPr lang="de-CH" dirty="0" err="1"/>
              <a:t>broyer</a:t>
            </a:r>
            <a:r>
              <a:rPr lang="de-CH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/>
              <a:t>Régler</a:t>
            </a:r>
            <a:r>
              <a:rPr lang="de-CH" dirty="0"/>
              <a:t> la </a:t>
            </a:r>
            <a:r>
              <a:rPr lang="de-CH" dirty="0" err="1"/>
              <a:t>hauteur</a:t>
            </a:r>
            <a:r>
              <a:rPr lang="de-CH" dirty="0"/>
              <a:t> de </a:t>
            </a:r>
            <a:r>
              <a:rPr lang="de-CH" dirty="0" err="1"/>
              <a:t>coupe</a:t>
            </a:r>
            <a:r>
              <a:rPr lang="de-CH" dirty="0"/>
              <a:t> le plus haut possible (&gt; 10 cm).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S'il y a beaucoup de matière, évacuer l'herbe coupée afin de préserver la diversité florale</a:t>
            </a:r>
            <a:r>
              <a:rPr lang="de-CH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E50E34-33A5-4040-B18D-0FA09C14A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5" name="Grafik 4" descr="Ein Bild, das draußen, Halbstrauch, Baum, Landwirtschaft enthält.&#10;&#10;Beschreibung automatisch generiert.">
            <a:extLst>
              <a:ext uri="{FF2B5EF4-FFF2-40B4-BE49-F238E27FC236}">
                <a16:creationId xmlns:a16="http://schemas.microsoft.com/office/drawing/2014/main" id="{2DAD275F-67E7-83CC-9CF6-2A91E8305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550718" y="4653136"/>
            <a:ext cx="8291983" cy="16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96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68" y="3622662"/>
            <a:ext cx="3917115" cy="24808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3600577"/>
            <a:ext cx="3924024" cy="2491140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" y="980728"/>
            <a:ext cx="3924024" cy="24911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980728"/>
            <a:ext cx="3924024" cy="24911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4.5 Autres surfaces de promotion de la biodiversité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123</a:t>
            </a:fld>
            <a:endParaRPr lang="fr-CH" dirty="0"/>
          </a:p>
        </p:txBody>
      </p:sp>
      <p:sp>
        <p:nvSpPr>
          <p:cNvPr id="12" name="Welle 11"/>
          <p:cNvSpPr/>
          <p:nvPr/>
        </p:nvSpPr>
        <p:spPr>
          <a:xfrm>
            <a:off x="7863656" y="225614"/>
            <a:ext cx="131685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106-119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56536" y="3102535"/>
            <a:ext cx="39677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Fossés humides, mares, étangs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644613" y="3102535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Murs de pierres sèches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644613" y="5458541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/>
              <a:t>Surfaces rudérales, tas d’épierrage </a:t>
            </a:r>
            <a:br>
              <a:rPr lang="fr-FR" dirty="0"/>
            </a:br>
            <a:r>
              <a:rPr lang="fr-FR" dirty="0"/>
              <a:t>et affleurements rocheux</a:t>
            </a:r>
            <a:endParaRPr lang="fr-CH" dirty="0"/>
          </a:p>
        </p:txBody>
      </p:sp>
      <p:sp>
        <p:nvSpPr>
          <p:cNvPr id="26" name="Textfeld 25"/>
          <p:cNvSpPr txBox="1"/>
          <p:nvPr/>
        </p:nvSpPr>
        <p:spPr>
          <a:xfrm>
            <a:off x="556536" y="5457218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/>
              <a:t>Surfaces de promotion</a:t>
            </a:r>
            <a:br>
              <a:rPr lang="fr-FR" dirty="0"/>
            </a:br>
            <a:r>
              <a:rPr lang="fr-FR" dirty="0"/>
              <a:t>de la biodiversité spécifiques à la région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173823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614" y="4075794"/>
            <a:ext cx="1771660" cy="16174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478" y="4076046"/>
            <a:ext cx="1858738" cy="16145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4076404"/>
            <a:ext cx="1857969" cy="16145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077073"/>
            <a:ext cx="1802515" cy="16145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347426"/>
            <a:ext cx="7908549" cy="190553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Sites de reproduction pour grenouilles, crapauds et tritons.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Habitats de nombreuses libellules, trichoptères et autres insectes.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Connexion entre des systèmes aquatiques plus importants et autres milieux proches de l’état naturel.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124</a:t>
            </a:fld>
            <a:endParaRPr lang="fr-CH" dirty="0"/>
          </a:p>
        </p:txBody>
      </p:sp>
      <p:sp>
        <p:nvSpPr>
          <p:cNvPr id="13" name="Welle 12"/>
          <p:cNvSpPr/>
          <p:nvPr/>
        </p:nvSpPr>
        <p:spPr>
          <a:xfrm>
            <a:off x="8172400" y="149486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108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735618" y="5048462"/>
            <a:ext cx="186177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Couleuvre à collier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43476" y="5046872"/>
            <a:ext cx="191696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600" dirty="0"/>
              <a:t>Renoncule à feuilles</a:t>
            </a:r>
          </a:p>
          <a:p>
            <a:r>
              <a:rPr lang="fr-CH" sz="1600" dirty="0"/>
              <a:t>capillaires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88599" y="5323871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/>
              <a:t>Orthétrum</a:t>
            </a:r>
            <a:r>
              <a:rPr lang="fr-CH" dirty="0"/>
              <a:t> brun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11560" y="5323871"/>
            <a:ext cx="19052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Poule d’eau</a:t>
            </a:r>
          </a:p>
        </p:txBody>
      </p:sp>
    </p:spTree>
    <p:extLst>
      <p:ext uri="{BB962C8B-B14F-4D97-AF65-F5344CB8AC3E}">
        <p14:creationId xmlns:p14="http://schemas.microsoft.com/office/powerpoint/2010/main" val="13371252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201549"/>
              </p:ext>
            </p:extLst>
          </p:nvPr>
        </p:nvGraphicFramePr>
        <p:xfrm>
          <a:off x="611188" y="1300088"/>
          <a:ext cx="7928612" cy="3129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50803">
                  <a:extLst>
                    <a:ext uri="{9D8B030D-6E8A-4147-A177-3AD203B41FA5}">
                      <a16:colId xmlns:a16="http://schemas.microsoft.com/office/drawing/2014/main" val="2070950670"/>
                    </a:ext>
                  </a:extLst>
                </a:gridCol>
                <a:gridCol w="5477809">
                  <a:extLst>
                    <a:ext uri="{9D8B030D-6E8A-4147-A177-3AD203B41FA5}">
                      <a16:colId xmlns:a16="http://schemas.microsoft.com/office/drawing/2014/main" val="296756698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kern="1200" noProof="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Fossés humides, mares, étangs</a:t>
                      </a:r>
                      <a:endParaRPr lang="fr-CH" sz="1600" b="1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1453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23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du plan d’eau incluant la bordure tampon d’au moins 6 m de 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22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652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  <a:p>
                      <a:endParaRPr lang="fr-CH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 plante par plante autorisé dans la bordure tampon à partir de 4 m du bord des eaux superficielles, si la lutte mécanique n’est pas possible.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06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002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125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EB6DCD7-1F3D-4548-8BB3-1897E64026F7}"/>
              </a:ext>
            </a:extLst>
          </p:cNvPr>
          <p:cNvGrpSpPr/>
          <p:nvPr/>
        </p:nvGrpSpPr>
        <p:grpSpPr>
          <a:xfrm>
            <a:off x="611188" y="957978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43C8448-3308-481F-9EBD-CFF57F259AD6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9E6D626D-63DC-41B5-92E2-319438F5E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5204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112" y="3912638"/>
            <a:ext cx="2520281" cy="21373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342" y="3922213"/>
            <a:ext cx="2521421" cy="21445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925225"/>
            <a:ext cx="2490397" cy="21415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203" y="1305546"/>
            <a:ext cx="2498101" cy="21663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/>
        </p:blipFill>
        <p:spPr>
          <a:xfrm>
            <a:off x="3308758" y="1305546"/>
            <a:ext cx="2516006" cy="21755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54" y="1326295"/>
            <a:ext cx="2501967" cy="215481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d’eau préférés de quelques amphibiens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7603784" y="5947766"/>
            <a:ext cx="792000" cy="360000"/>
          </a:xfrm>
        </p:spPr>
        <p:txBody>
          <a:bodyPr/>
          <a:lstStyle/>
          <a:p>
            <a:fld id="{B295DEAF-E952-4796-AAEE-4201E40CA590}" type="slidenum">
              <a:rPr lang="fr-CH" smtClean="0"/>
              <a:pPr/>
              <a:t>126</a:t>
            </a:fld>
            <a:endParaRPr lang="fr-CH" dirty="0"/>
          </a:p>
        </p:txBody>
      </p:sp>
      <p:sp>
        <p:nvSpPr>
          <p:cNvPr id="2" name="Textfeld 1"/>
          <p:cNvSpPr txBox="1"/>
          <p:nvPr/>
        </p:nvSpPr>
        <p:spPr>
          <a:xfrm>
            <a:off x="606153" y="954032"/>
            <a:ext cx="634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Plans d’eau temporaires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606153" y="3543306"/>
            <a:ext cx="531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Plans d’eau constants</a:t>
            </a:r>
            <a:endParaRPr lang="fr-CH" dirty="0"/>
          </a:p>
        </p:txBody>
      </p:sp>
      <p:sp>
        <p:nvSpPr>
          <p:cNvPr id="29" name="Textfeld 28"/>
          <p:cNvSpPr txBox="1"/>
          <p:nvPr/>
        </p:nvSpPr>
        <p:spPr>
          <a:xfrm>
            <a:off x="5996500" y="3111773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Sonneur à ventre jaune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06155" y="3114785"/>
            <a:ext cx="259897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Rainette verte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308758" y="3108655"/>
            <a:ext cx="253893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Crapaud calamite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983669" y="5680649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Crapaud accoucheur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90179" y="5709699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Grenouille verte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303342" y="5723964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Triton palmé</a:t>
            </a:r>
          </a:p>
        </p:txBody>
      </p:sp>
    </p:spTree>
    <p:extLst>
      <p:ext uri="{BB962C8B-B14F-4D97-AF65-F5344CB8AC3E}">
        <p14:creationId xmlns:p14="http://schemas.microsoft.com/office/powerpoint/2010/main" val="29829302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4" y="980728"/>
            <a:ext cx="7922075" cy="2551364"/>
          </a:xfrm>
          <a:solidFill>
            <a:schemeClr val="accent1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Choix de l’emplacement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Endroits inondés avec sol imperméable.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À proximité de sources naturelles.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Dans des champs où l'eau stagne régulièrement.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Dans des endroits ensoleillés.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À proximité de forêts.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Éloignés des routes à grande circulation.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127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420888"/>
            <a:ext cx="2839600" cy="212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611188" y="3856348"/>
            <a:ext cx="79286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H" sz="2000" b="1" dirty="0"/>
              <a:t>Type de plan d’eau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En fonction des espèces à favoriser.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Idéalement, combiner différents types de plan d’eaux.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Préférer des étendues d’eau peu profondes avec de longues rives.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Ou des mares qui s’assèchent occasionnellement (rares et de très grande valeur pour de nombreuses espèces).</a:t>
            </a:r>
          </a:p>
        </p:txBody>
      </p:sp>
    </p:spTree>
    <p:extLst>
      <p:ext uri="{BB962C8B-B14F-4D97-AF65-F5344CB8AC3E}">
        <p14:creationId xmlns:p14="http://schemas.microsoft.com/office/powerpoint/2010/main" val="15991060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étangs: mise en place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87" y="1124744"/>
            <a:ext cx="8147477" cy="2592288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Creuser les fossés avec la charrue.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Sur les sols argileux et lourds, tracer des ornières avec le tracteur.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Créez une chaîne de plusieurs étangs de différentes tailles et profondeurs.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Si nécessaire, étanchéifier les grands étangs avec une bâche imperméable.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Selon l'espèce cible, utiliser du gravier, de l'argile ou du béton comme substrat.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900" dirty="0"/>
              <a:t>Laisser pousser une végétation spontanée sur les berges.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128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993942" y="5863815"/>
            <a:ext cx="26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Pour en savoir plus: </a:t>
            </a:r>
            <a:r>
              <a:rPr lang="fr-CH" sz="1400" dirty="0">
                <a:hlinkClick r:id="rId2"/>
              </a:rPr>
              <a:t>www.karch.ch</a:t>
            </a:r>
            <a:endParaRPr lang="fr-CH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"/>
          <a:stretch/>
        </p:blipFill>
        <p:spPr>
          <a:xfrm>
            <a:off x="600986" y="3501008"/>
            <a:ext cx="793340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58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2FDFB-FE70-04B2-7B84-7C224D28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Petits </a:t>
            </a:r>
            <a:r>
              <a:rPr lang="de-DE" dirty="0" err="1"/>
              <a:t>plans</a:t>
            </a:r>
            <a:r>
              <a:rPr lang="de-DE" dirty="0"/>
              <a:t> </a:t>
            </a:r>
            <a:r>
              <a:rPr lang="de-DE" dirty="0" err="1"/>
              <a:t>d‘eau</a:t>
            </a:r>
            <a:r>
              <a:rPr lang="de-DE" dirty="0"/>
              <a:t> </a:t>
            </a:r>
            <a:r>
              <a:rPr lang="de-DE" dirty="0" err="1"/>
              <a:t>temporaires</a:t>
            </a:r>
            <a:endParaRPr lang="de-DE" dirty="0"/>
          </a:p>
        </p:txBody>
      </p:sp>
      <p:pic>
        <p:nvPicPr>
          <p:cNvPr id="5" name="Inhaltsplatzhalter 4" descr="Ein Bild, das draußen, Gelände, Gras, Ofen enthält.&#10;&#10;Beschreibung automatisch generiert.">
            <a:extLst>
              <a:ext uri="{FF2B5EF4-FFF2-40B4-BE49-F238E27FC236}">
                <a16:creationId xmlns:a16="http://schemas.microsoft.com/office/drawing/2014/main" id="{1315D791-7732-A349-152F-557FAC84C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40" y="1201582"/>
            <a:ext cx="2836718" cy="2171533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3C2DD1-AC60-F35F-DA3A-DCFE63269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129</a:t>
            </a:fld>
            <a:endParaRPr lang="de-CH"/>
          </a:p>
        </p:txBody>
      </p:sp>
      <p:pic>
        <p:nvPicPr>
          <p:cNvPr id="6" name="Grafik 5" descr="Ein Bild, das draußen, Wasser, Gelände, Natur enthält.&#10;&#10;Beschreibung automatisch generiert.">
            <a:extLst>
              <a:ext uri="{FF2B5EF4-FFF2-40B4-BE49-F238E27FC236}">
                <a16:creationId xmlns:a16="http://schemas.microsoft.com/office/drawing/2014/main" id="{9C360A32-513F-AAE2-5AA1-0C13A49F1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64" y="1201582"/>
            <a:ext cx="2929044" cy="2171533"/>
          </a:xfrm>
          <a:prstGeom prst="rect">
            <a:avLst/>
          </a:prstGeom>
        </p:spPr>
      </p:pic>
      <p:pic>
        <p:nvPicPr>
          <p:cNvPr id="8" name="Grafik 7" descr="Ein Bild, das Gras, draußen, Baum, Auto enthält.&#10;&#10;Beschreibung automatisch generiert.">
            <a:extLst>
              <a:ext uri="{FF2B5EF4-FFF2-40B4-BE49-F238E27FC236}">
                <a16:creationId xmlns:a16="http://schemas.microsoft.com/office/drawing/2014/main" id="{48BA4691-8847-9DC5-5A8D-72771D55F4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40" y="3655318"/>
            <a:ext cx="2836718" cy="2161309"/>
          </a:xfrm>
          <a:prstGeom prst="rect">
            <a:avLst/>
          </a:prstGeom>
        </p:spPr>
      </p:pic>
      <p:pic>
        <p:nvPicPr>
          <p:cNvPr id="11" name="Grafik 10" descr="Ein Bild, das draußen, Wasser, Gras, Pflanze enthält.&#10;&#10;Beschreibung automatisch generiert.">
            <a:extLst>
              <a:ext uri="{FF2B5EF4-FFF2-40B4-BE49-F238E27FC236}">
                <a16:creationId xmlns:a16="http://schemas.microsoft.com/office/drawing/2014/main" id="{AC9B6DD4-FAC1-EFB3-1C59-E2CF36812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"/>
          <a:stretch/>
        </p:blipFill>
        <p:spPr>
          <a:xfrm>
            <a:off x="4347165" y="3655318"/>
            <a:ext cx="2929044" cy="216130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AA651B5-DAD5-8B6D-1712-3F4B6CDB085A}"/>
              </a:ext>
            </a:extLst>
          </p:cNvPr>
          <p:cNvSpPr txBox="1"/>
          <p:nvPr/>
        </p:nvSpPr>
        <p:spPr>
          <a:xfrm>
            <a:off x="535132" y="758536"/>
            <a:ext cx="55903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Petits cours d'eau artificiels de substitution à grand impact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BD8AF87-A987-13E5-F05E-2B105FC6CCC9}"/>
              </a:ext>
            </a:extLst>
          </p:cNvPr>
          <p:cNvSpPr txBox="1"/>
          <p:nvPr/>
        </p:nvSpPr>
        <p:spPr>
          <a:xfrm>
            <a:off x="2691245" y="5969576"/>
            <a:ext cx="55903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Vidéo</a:t>
            </a:r>
            <a:r>
              <a:rPr lang="de-DE" dirty="0"/>
              <a:t>: </a:t>
            </a:r>
            <a:r>
              <a:rPr lang="de-DE" dirty="0" err="1">
                <a:hlinkClick r:id="rId6"/>
              </a:rPr>
              <a:t>Créer</a:t>
            </a:r>
            <a:r>
              <a:rPr lang="de-DE" dirty="0">
                <a:hlinkClick r:id="rId6"/>
              </a:rPr>
              <a:t> des </a:t>
            </a:r>
            <a:r>
              <a:rPr lang="de-DE" dirty="0" err="1">
                <a:hlinkClick r:id="rId6"/>
              </a:rPr>
              <a:t>petits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plans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d‘eau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pour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les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amphibiens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BB1B50-8112-47E8-A073-2394F376EB96}"/>
              </a:ext>
            </a:extLst>
          </p:cNvPr>
          <p:cNvSpPr txBox="1"/>
          <p:nvPr/>
        </p:nvSpPr>
        <p:spPr>
          <a:xfrm>
            <a:off x="824833" y="3003783"/>
            <a:ext cx="29011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Bacs</a:t>
            </a:r>
            <a:r>
              <a:rPr lang="de-DE" dirty="0"/>
              <a:t> en </a:t>
            </a:r>
            <a:r>
              <a:rPr lang="de-DE" dirty="0" err="1"/>
              <a:t>plastique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95ABA42-01D9-4419-BDF9-55EE6EDB8B52}"/>
              </a:ext>
            </a:extLst>
          </p:cNvPr>
          <p:cNvSpPr txBox="1"/>
          <p:nvPr/>
        </p:nvSpPr>
        <p:spPr>
          <a:xfrm>
            <a:off x="4314508" y="5445164"/>
            <a:ext cx="306580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Tuyaux</a:t>
            </a:r>
            <a:r>
              <a:rPr lang="de-DE" dirty="0"/>
              <a:t> de </a:t>
            </a:r>
            <a:r>
              <a:rPr lang="de-DE" dirty="0" err="1"/>
              <a:t>béton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2BC3EE5-BEF1-49F9-B7E0-FD06C54E75AC}"/>
              </a:ext>
            </a:extLst>
          </p:cNvPr>
          <p:cNvSpPr txBox="1"/>
          <p:nvPr/>
        </p:nvSpPr>
        <p:spPr>
          <a:xfrm>
            <a:off x="4314958" y="3003970"/>
            <a:ext cx="296125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Bâches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étang</a:t>
            </a:r>
            <a:r>
              <a:rPr lang="de-DE" dirty="0"/>
              <a:t> mobile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72C59C8-2C15-4069-AF25-186E94175681}"/>
              </a:ext>
            </a:extLst>
          </p:cNvPr>
          <p:cNvSpPr txBox="1"/>
          <p:nvPr/>
        </p:nvSpPr>
        <p:spPr>
          <a:xfrm>
            <a:off x="825284" y="5445164"/>
            <a:ext cx="29011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 err="1"/>
              <a:t>Fossés</a:t>
            </a:r>
            <a:r>
              <a:rPr lang="de-DE" dirty="0"/>
              <a:t> de </a:t>
            </a:r>
            <a:r>
              <a:rPr lang="de-DE" dirty="0" err="1"/>
              <a:t>drainage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303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</a:t>
            </a:fld>
            <a:endParaRPr lang="de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145375"/>
              </p:ext>
            </p:extLst>
          </p:nvPr>
        </p:nvGraphicFramePr>
        <p:xfrm>
          <a:off x="179512" y="476672"/>
          <a:ext cx="8856983" cy="5809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3149130882"/>
                    </a:ext>
                  </a:extLst>
                </a:gridCol>
                <a:gridCol w="2129063">
                  <a:extLst>
                    <a:ext uri="{9D8B030D-6E8A-4147-A177-3AD203B41FA5}">
                      <a16:colId xmlns:a16="http://schemas.microsoft.com/office/drawing/2014/main" val="2902681398"/>
                    </a:ext>
                  </a:extLst>
                </a:gridCol>
                <a:gridCol w="4207640">
                  <a:extLst>
                    <a:ext uri="{9D8B030D-6E8A-4147-A177-3AD203B41FA5}">
                      <a16:colId xmlns:a16="http://schemas.microsoft.com/office/drawing/2014/main" val="236747614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fr-CH" sz="17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Prairie</a:t>
                      </a:r>
                      <a:r>
                        <a:rPr lang="fr-CH" sz="1700" b="1" baseline="0" noProof="0" dirty="0"/>
                        <a:t> extensive</a:t>
                      </a:r>
                      <a:endParaRPr lang="fr-CH" sz="1700" b="1" noProof="0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Prairie peu intensive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41472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1" noProof="0" dirty="0"/>
                        <a:t>CONDITIONS REQUISES</a:t>
                      </a:r>
                      <a:r>
                        <a:rPr lang="fr-CH" sz="1700" b="1" baseline="0" noProof="0" dirty="0"/>
                        <a:t> POUR </a:t>
                      </a:r>
                      <a:r>
                        <a:rPr lang="fr-CH" sz="1700" b="1" noProof="0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95025"/>
                  </a:ext>
                </a:extLst>
              </a:tr>
              <a:tr h="414758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noProof="0" dirty="0"/>
                        <a:t>Aucune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Fumier ou compost, max. 30 kg </a:t>
                      </a:r>
                      <a:r>
                        <a:rPr lang="fr-CH" sz="1700" b="0" noProof="0" dirty="0" err="1"/>
                        <a:t>Ndisp</a:t>
                      </a:r>
                      <a:r>
                        <a:rPr lang="fr-CH" sz="1700" b="0" baseline="0" noProof="0" dirty="0"/>
                        <a:t> /</a:t>
                      </a:r>
                      <a:r>
                        <a:rPr lang="fr-CH" sz="1700" b="0" noProof="0" dirty="0"/>
                        <a:t>ha/an.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47096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Produits phytosanitaires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Lutte mécanique contre les plantes à problème.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Traitement plante par plante autorisé.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0496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Fréquence de fauche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Au moins une coupe par an.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004931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Première coupe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700" b="0" noProof="0" dirty="0"/>
                        <a:t>En plaine:</a:t>
                      </a:r>
                      <a:r>
                        <a:rPr lang="fr-CH" sz="1700" b="0" baseline="0" noProof="0" dirty="0"/>
                        <a:t> </a:t>
                      </a:r>
                      <a:r>
                        <a:rPr lang="fr-CH" sz="1700" b="0" noProof="0" dirty="0"/>
                        <a:t>15 juin; montagne I et II: 1</a:t>
                      </a:r>
                      <a:r>
                        <a:rPr lang="fr-CH" sz="1700" b="0" baseline="30000" noProof="0" dirty="0"/>
                        <a:t>er</a:t>
                      </a:r>
                      <a:r>
                        <a:rPr lang="fr-CH" sz="1700" b="0" noProof="0" dirty="0"/>
                        <a:t> juillet; montagne III et IV: 15 juillet (dérogation cantonale possible).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55313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Récolte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Exportation obligatoire. Broyage interdit.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Tas de branches et de litière autorisés.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066253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Pâture d’automne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Du 1</a:t>
                      </a:r>
                      <a:r>
                        <a:rPr lang="fr-CH" sz="1700" b="0" baseline="30000" noProof="0" dirty="0"/>
                        <a:t>er</a:t>
                      </a:r>
                      <a:r>
                        <a:rPr lang="fr-CH" sz="1700" b="0" noProof="0" dirty="0"/>
                        <a:t> septembre au 30 novembre.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04814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Structures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Petites structures et bandes refuge autorisées jusqu’à 20 % de la surface totale.</a:t>
                      </a:r>
                      <a:endParaRPr lang="fr-CH" sz="17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07931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/>
                        <a:t>Durée d’engagement: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8 ans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245829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/>
                        <a:t>CONDITIONS REQUISES POUR 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933974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0" noProof="0" dirty="0"/>
                        <a:t>Au moins 6 espèces de plantes indicatrices.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913181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fr-CH" sz="1700" b="0" noProof="0" dirty="0"/>
                        <a:t>Conditionneurs interdits.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03292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A895301-8CB4-45D7-98F2-895049361A2E}"/>
              </a:ext>
            </a:extLst>
          </p:cNvPr>
          <p:cNvGrpSpPr/>
          <p:nvPr/>
        </p:nvGrpSpPr>
        <p:grpSpPr>
          <a:xfrm>
            <a:off x="104011" y="183120"/>
            <a:ext cx="4900037" cy="374852"/>
            <a:chOff x="104011" y="183120"/>
            <a:chExt cx="4900037" cy="374852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7DE6BEF-225D-4AF5-808A-73DE21B92250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7D85047E-CBC9-4FC9-B2D0-1E963EB8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9581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étangs: amélioration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06521"/>
            <a:ext cx="7921625" cy="246649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Aménagez avec des tas de pierres et de branches, des petits groupes d'arbres et d'arbustes et d'autres structures.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Utilisation extensive des prairies adjacentes.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Zone tampon pour réduire l'apport de nutriments dans l'eau.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faucher les bandes tampons qu'à partir de septembre.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Exporter le matériel fauché.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130</a:t>
            </a:fld>
            <a:endParaRPr lang="fr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75" y="3573016"/>
            <a:ext cx="7921625" cy="24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25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Fossés humides, mares, étangs: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96752"/>
            <a:ext cx="7843452" cy="20882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Effectuer les travaux d'entretien entre octobre et janvier.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étangs de rétention peuvent être vidés. Maintenir une mare comme refuge pour les têtards et les poissons.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 cas de tendance à la sédimentation, draguer l’eau tous les 5-10 ans.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Arracher régulièrement les jeunes buissons.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Tailler régulièrement les arbustes à croissance rapide.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131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44572"/>
            <a:ext cx="7947867" cy="20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260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8" y="3933058"/>
            <a:ext cx="1830680" cy="16630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634" y="3933056"/>
            <a:ext cx="1879731" cy="16630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816" y="3933056"/>
            <a:ext cx="1909693" cy="1663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rudérales, tas d’épierrage et </a:t>
            </a:r>
            <a:br>
              <a:rPr lang="fr-CH" dirty="0"/>
            </a:br>
            <a:r>
              <a:rPr lang="fr-CH" dirty="0"/>
              <a:t>affleurements rocheux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998" y="1385139"/>
            <a:ext cx="7908549" cy="189984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Niches pour reptiles, amphibiens et insectes.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Occupés par des animaux et des plantes aimant la chaleur.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Les plantes à fleurs sur les surfaces rudérales procurent nectar et pollen aux insectes.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132</a:t>
            </a:fld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408" y="3933056"/>
            <a:ext cx="1842866" cy="1664546"/>
          </a:xfrm>
          <a:prstGeom prst="rect">
            <a:avLst/>
          </a:prstGeom>
        </p:spPr>
      </p:pic>
      <p:sp>
        <p:nvSpPr>
          <p:cNvPr id="13" name="Welle 12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112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675130" y="5225822"/>
            <a:ext cx="2323321" cy="4354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sz="1700" dirty="0"/>
              <a:t>Orpin blanc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44647" y="5233994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Hermine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73454" y="522966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Grillon d’Italie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04710" y="5225822"/>
            <a:ext cx="1846949" cy="37750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sz="1700" dirty="0"/>
              <a:t>Criquet duettiste</a:t>
            </a:r>
          </a:p>
        </p:txBody>
      </p:sp>
    </p:spTree>
    <p:extLst>
      <p:ext uri="{BB962C8B-B14F-4D97-AF65-F5344CB8AC3E}">
        <p14:creationId xmlns:p14="http://schemas.microsoft.com/office/powerpoint/2010/main" val="40519108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244417"/>
              </p:ext>
            </p:extLst>
          </p:nvPr>
        </p:nvGraphicFramePr>
        <p:xfrm>
          <a:off x="611188" y="1427725"/>
          <a:ext cx="7921626" cy="38656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3475673244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72587130"/>
                    </a:ext>
                  </a:extLst>
                </a:gridCol>
              </a:tblGrid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noProof="0" dirty="0"/>
                        <a:t>Surfaces rudérales, tas d’épierrage et affleurements rocheux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009729"/>
                  </a:ext>
                </a:extLst>
              </a:tr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69979"/>
                  </a:ext>
                </a:extLst>
              </a:tr>
              <a:tr h="666117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Surface imputable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Incluant la bordure tampon d’au moins 3 m de large autour des tas d’épierrage et des surfaces rudérales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314586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67650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noProof="0" dirty="0">
                          <a:solidFill>
                            <a:schemeClr val="tx1"/>
                          </a:solidFill>
                        </a:rPr>
                        <a:t>Interdits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sur la bordure tampon: traitement plante par plante autorisé pour les plantes à problèmes, si la lutte mécanique n’est pas possible.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421651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Tous les 2 à 3 ans au minimum, en automne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51744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3161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133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B4147D-5A2C-4BFA-AE72-EB4DE454A3A2}"/>
              </a:ext>
            </a:extLst>
          </p:cNvPr>
          <p:cNvGrpSpPr/>
          <p:nvPr/>
        </p:nvGrpSpPr>
        <p:grpSpPr>
          <a:xfrm>
            <a:off x="611186" y="1052873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4B18384-8E3B-4CE8-AA5B-12BB13C23A3A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9E005030-6B8A-44E3-8F6B-8462EFCC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78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rudérales, tas d’épierrage </a:t>
            </a:r>
            <a:br>
              <a:rPr lang="fr-CH" dirty="0"/>
            </a:br>
            <a:r>
              <a:rPr lang="fr-CH" dirty="0"/>
              <a:t>et affleurements rocheux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4" y="1358380"/>
            <a:ext cx="8203119" cy="24482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/>
              <a:t>Choix de l’emplacement: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Endroits ensoleillés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À la lisière des forêts et des haies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Sur les jachères florales, ourlets ou prairies fleuries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Sous les pylônes électriques et obstacles similaires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Comme relais entre les habitats semi-naturels avoisinants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134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58" y="3662636"/>
            <a:ext cx="7914716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206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Surfaces rudérales: mise en place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27071"/>
            <a:ext cx="7906259" cy="19966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Idéalement dans des endroits avec une fine couche d'humus.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Si nécessaire, enlever l'humus sur une petite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Pas de semis.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Poser des grosses pierres simples pour créer des niches supplémentaires.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135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62223B-87FC-4144-8D35-F35650B26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58" y="3662636"/>
            <a:ext cx="7914716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75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Tas d’épierrage et affleurements rocheux: mise en place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6" y="1124744"/>
            <a:ext cx="7987468" cy="27363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Formez des tas d'au moins 0,5 m de haut et 4 m</a:t>
            </a:r>
            <a:r>
              <a:rPr lang="fr-CH" sz="2000" baseline="30000" dirty="0"/>
              <a:t>2</a:t>
            </a:r>
            <a:r>
              <a:rPr lang="fr-CH" sz="2000" dirty="0"/>
              <a:t> de large.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Utilisez des pierres locales si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Ne pas utiliser de gravats de construction.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Utilisez des pierres de différentes grandeurs.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Ajouter des branches, des racines et d'autres matériaux.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Remplir partiellement les cavités avec du gravier, du sable et de la terre meuble.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861048"/>
            <a:ext cx="7924458" cy="1928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02522" y="5805264"/>
            <a:ext cx="305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Pour en savoir plus: </a:t>
            </a:r>
            <a:r>
              <a:rPr lang="fr-CH" sz="1400" dirty="0">
                <a:hlinkClick r:id="rId3"/>
              </a:rPr>
              <a:t>http://wieselnetz.ch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9994016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rudérales, tas d’épierrage et affleurements rocheux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6" y="1340768"/>
            <a:ext cx="7921625" cy="1880926"/>
          </a:xfrm>
        </p:spPr>
        <p:txBody>
          <a:bodyPr/>
          <a:lstStyle/>
          <a:p>
            <a:r>
              <a:rPr lang="fr-CH" sz="2000" b="1" dirty="0"/>
              <a:t>Entretien: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Tous les 3–5 ans, remettre dans leur état initial.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Enlever régulièrement la végétation recouvrant les tas d’épierrage et les affleurements rocheux.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Arracher les arbustes et les néophytes: solidage du Canada, </a:t>
            </a:r>
            <a:r>
              <a:rPr lang="fr-CH" sz="2000" dirty="0" err="1"/>
              <a:t>buddléia</a:t>
            </a:r>
            <a:r>
              <a:rPr lang="fr-CH" sz="2000" dirty="0"/>
              <a:t> et vergerette annuelle.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137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6" y="3454005"/>
            <a:ext cx="7915088" cy="27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88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461" y="4290655"/>
            <a:ext cx="1768012" cy="16107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114" y="4289632"/>
            <a:ext cx="1857122" cy="16098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2381" y="4290655"/>
            <a:ext cx="1854508" cy="16098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0655"/>
            <a:ext cx="1841610" cy="16128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Murs de pierres sèches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40114" y="1556792"/>
            <a:ext cx="3808359" cy="213284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Habitat pour les espèces thermophiles (p.ex. reptiles)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Cachette et lieu d’hivernage pour insectes, reptiles et petits mammifères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556792"/>
            <a:ext cx="3844890" cy="213284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Limites de parcelles entre pâturages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Murs de soutènement dans les vignobles et les paysages en terrasses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138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90388" y="16008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114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660232" y="5592693"/>
            <a:ext cx="186177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Soucoupe commune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639017" y="5592693"/>
            <a:ext cx="191696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Cymbalaire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81077" y="5592694"/>
            <a:ext cx="194041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Azuré des orpins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11999" y="5595698"/>
            <a:ext cx="189294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 err="1"/>
              <a:t>Saltique</a:t>
            </a:r>
            <a:r>
              <a:rPr lang="fr-CH" sz="1400" dirty="0"/>
              <a:t> chevronnée</a:t>
            </a:r>
          </a:p>
        </p:txBody>
      </p:sp>
    </p:spTree>
    <p:extLst>
      <p:ext uri="{BB962C8B-B14F-4D97-AF65-F5344CB8AC3E}">
        <p14:creationId xmlns:p14="http://schemas.microsoft.com/office/powerpoint/2010/main" val="58164024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796921"/>
              </p:ext>
            </p:extLst>
          </p:nvPr>
        </p:nvGraphicFramePr>
        <p:xfrm>
          <a:off x="610931" y="1196752"/>
          <a:ext cx="7921626" cy="36582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2455198165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67836961"/>
                    </a:ext>
                  </a:extLst>
                </a:gridCol>
              </a:tblGrid>
              <a:tr h="405045">
                <a:tc gridSpan="2">
                  <a:txBody>
                    <a:bodyPr/>
                    <a:lstStyle/>
                    <a:p>
                      <a:r>
                        <a:rPr lang="fr-CH" sz="1600" b="1" noProof="0" dirty="0"/>
                        <a:t>Murs de pierres sèches</a:t>
                      </a:r>
                      <a:endParaRPr lang="fr-CH" sz="1600" b="1" i="0" u="none" strike="noStrike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8005"/>
                  </a:ext>
                </a:extLst>
              </a:tr>
              <a:tr h="4050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L’IMPUTABILITE SELON L'OPD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07224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imputable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Longueur du mur x largeur standard de 3 m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779201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Hauteur minimale</a:t>
                      </a:r>
                      <a:endParaRPr lang="fr-CH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18006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Bordures tampons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 minimale de 50 cm des deux côtés du mur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952622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Aucune, aussi sur la bande tampon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90710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r>
                        <a:rPr lang="fr-CH" sz="1600" b="1" noProof="0" dirty="0">
                          <a:solidFill>
                            <a:schemeClr val="tx1"/>
                          </a:solidFill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Interdits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sur la bordure tampon: traitement plante par plante autorisé pour les plantes à problèmes</a:t>
                      </a:r>
                      <a:endParaRPr lang="fr-CH" sz="1600" b="0" i="0" u="none" strike="noStrike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601430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8 ans</a:t>
                      </a:r>
                      <a:endParaRPr lang="fr-CH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867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139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2731B08-67BA-45C8-AFF3-ACD68A69539F}"/>
              </a:ext>
            </a:extLst>
          </p:cNvPr>
          <p:cNvGrpSpPr/>
          <p:nvPr/>
        </p:nvGrpSpPr>
        <p:grpSpPr>
          <a:xfrm>
            <a:off x="610931" y="821900"/>
            <a:ext cx="4900037" cy="374852"/>
            <a:chOff x="104011" y="183120"/>
            <a:chExt cx="4900037" cy="37485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B5569D6-4AB0-40A7-874F-AE9096B3ADE3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91C37D66-5710-496F-92BB-1002F2B78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41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012" y="1196752"/>
            <a:ext cx="2505428" cy="216833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426" y="1196752"/>
            <a:ext cx="2545193" cy="21683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204" y="3570782"/>
            <a:ext cx="2499236" cy="218537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198161"/>
            <a:ext cx="2537472" cy="216692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43" y="3561569"/>
            <a:ext cx="2554558" cy="21945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  <a:noFill/>
        </p:spPr>
        <p:txBody>
          <a:bodyPr/>
          <a:lstStyle/>
          <a:p>
            <a:r>
              <a:rPr lang="fr-CH" dirty="0"/>
              <a:t>Prairie extensive et peu intensive: utilisation et entretien</a:t>
            </a:r>
            <a:endParaRPr lang="fr-CH" b="0" i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</a:t>
            </a:fld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03098" y="2995758"/>
            <a:ext cx="25459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Pas de conditionneur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312043" y="3006646"/>
            <a:ext cx="25779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 haute (&gt; 8-10 cm)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75047" y="5130845"/>
            <a:ext cx="265459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Faire fuir les faons et levreaux avant la fauche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023631" y="2998261"/>
            <a:ext cx="25528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 par étapes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99" y="3566493"/>
            <a:ext cx="2511341" cy="2196186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611188" y="5130845"/>
            <a:ext cx="253022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Zones refuges non fauchées (5-20 %)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023631" y="5130845"/>
            <a:ext cx="256024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Faucher depuis le milieu du champ vers l’extérieur</a:t>
            </a:r>
          </a:p>
        </p:txBody>
      </p:sp>
    </p:spTree>
    <p:extLst>
      <p:ext uri="{BB962C8B-B14F-4D97-AF65-F5344CB8AC3E}">
        <p14:creationId xmlns:p14="http://schemas.microsoft.com/office/powerpoint/2010/main" val="11280693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Murs de pierres sèches: construction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186" y="1273763"/>
            <a:ext cx="7921625" cy="2353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Demande des connaissances techniques particulières.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Nécessite beaucoup de main-d'œuvre et engendre un coût élevé.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Recommandation: chercher un soutien professionnel et financier.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Les cantons, les organisations de protection du patrimoine et de l'environnement et les fondations privées sont souvent prêts à participer aux frais ou à aider eux-mêmes.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140</a:t>
            </a:fld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20" y="3573016"/>
            <a:ext cx="79208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708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Murs de pierres sèches: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385578"/>
            <a:ext cx="7962805" cy="1584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Enlever régulièrement la végétation envahissant des murs.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Enlever toutes les plantes ligneuses qui poussent dans le mur.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Ne pas bétonner les joints des murs en pierre sèche.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141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74" y="2996952"/>
            <a:ext cx="79487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37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de promotion de la biodiversité </a:t>
            </a:r>
            <a:br>
              <a:rPr lang="fr-CH" dirty="0"/>
            </a:br>
            <a:r>
              <a:rPr lang="fr-CH" dirty="0"/>
              <a:t>spécifiques à la région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2790128"/>
            <a:ext cx="7921625" cy="3015136"/>
          </a:xfrm>
        </p:spPr>
        <p:txBody>
          <a:bodyPr/>
          <a:lstStyle/>
          <a:p>
            <a:r>
              <a:rPr lang="fr-CH" sz="2000" b="1" dirty="0"/>
              <a:t>Exemples</a:t>
            </a:r>
            <a:r>
              <a:rPr lang="fr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Promotion des papillons rares par des régimes de fauche adaptés </a:t>
            </a:r>
            <a:br>
              <a:rPr lang="fr-CH" sz="2000" dirty="0"/>
            </a:br>
            <a:r>
              <a:rPr lang="fr-CH" sz="2000" dirty="0"/>
              <a:t>(canton de Fribourg)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La bande refuge (canton de Genève)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Vanneau huppé dans la plaine de </a:t>
            </a:r>
            <a:r>
              <a:rPr lang="fr-CH" sz="2000" dirty="0" err="1"/>
              <a:t>Wauwil</a:t>
            </a:r>
            <a:r>
              <a:rPr lang="fr-CH" sz="2000" dirty="0"/>
              <a:t> (canton de Lucerne)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Bandes fleuries, fenêtres à alouettes des champs en Haute-Argovie (canton de Berne)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142</a:t>
            </a:fld>
            <a:endParaRPr lang="fr-CH" dirty="0"/>
          </a:p>
        </p:txBody>
      </p:sp>
      <p:sp>
        <p:nvSpPr>
          <p:cNvPr id="5" name="Welle 4"/>
          <p:cNvSpPr/>
          <p:nvPr/>
        </p:nvSpPr>
        <p:spPr>
          <a:xfrm>
            <a:off x="8172400" y="2725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116</a:t>
            </a:r>
          </a:p>
        </p:txBody>
      </p:sp>
      <p:sp>
        <p:nvSpPr>
          <p:cNvPr id="6" name="Rechteck 5"/>
          <p:cNvSpPr/>
          <p:nvPr/>
        </p:nvSpPr>
        <p:spPr>
          <a:xfrm>
            <a:off x="617724" y="1702549"/>
            <a:ext cx="791508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b="1" dirty="0">
                <a:solidFill>
                  <a:srgbClr val="423D38"/>
                </a:solidFill>
              </a:rPr>
              <a:t>Habitats de grande valeur écologique qui ne peuvent être classés dans aucun des types de SPB définis dans l’OPD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6223159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Promotion des papillons rares </a:t>
            </a:r>
            <a:br>
              <a:rPr lang="fr-CH" dirty="0"/>
            </a:br>
            <a:r>
              <a:rPr lang="fr-CH" dirty="0"/>
              <a:t>par des régimes de fauche adaptés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700808"/>
            <a:ext cx="7921625" cy="4464496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fr-CH" sz="1800" b="1" dirty="0"/>
              <a:t>Région</a:t>
            </a:r>
            <a:r>
              <a:rPr lang="fr-CH" sz="1800" dirty="0"/>
              <a:t>: </a:t>
            </a:r>
            <a:r>
              <a:rPr lang="fr-CH" sz="1800" dirty="0" err="1"/>
              <a:t>Charmey</a:t>
            </a:r>
            <a:r>
              <a:rPr lang="fr-CH" sz="1800" dirty="0"/>
              <a:t>, zone de montagne III, Canton de Fribourg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Espèces cibles</a:t>
            </a:r>
            <a:r>
              <a:rPr lang="fr-CH" sz="1800" dirty="0"/>
              <a:t>: azuré des paluds et azuré de la sanguisorbe </a:t>
            </a:r>
          </a:p>
          <a:p>
            <a:pPr>
              <a:spcBef>
                <a:spcPts val="500"/>
              </a:spcBef>
            </a:pPr>
            <a:r>
              <a:rPr lang="fr-CH" sz="1800" dirty="0"/>
              <a:t>(papillons rares)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Plantes hôtes</a:t>
            </a:r>
            <a:r>
              <a:rPr lang="fr-CH" sz="1800" dirty="0"/>
              <a:t>: fleurs de sanguisorbe officinale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Mode de vie</a:t>
            </a:r>
            <a:r>
              <a:rPr lang="fr-CH" sz="1800" dirty="0"/>
              <a:t>: les chenilles sont traînées au nid par certaines espèces de fourmis en septembre. Là-bas, ils vivent du couvain des fourmis. 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Mesure: </a:t>
            </a:r>
            <a:r>
              <a:rPr lang="fr-CH" sz="1800" dirty="0"/>
              <a:t>ne pas faucher les sanguisorbes avant septembre.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Conditions: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Le long des ruisseaux de prairies, laisser des bandes larges de 3 m jusqu’au 1</a:t>
            </a:r>
            <a:r>
              <a:rPr lang="fr-CH" sz="1800" baseline="30000" dirty="0"/>
              <a:t>er</a:t>
            </a:r>
            <a:r>
              <a:rPr lang="fr-CH" sz="1800" dirty="0"/>
              <a:t>  sept. Laisser un tiers des bandes non fauchées jusqu’au printemps suivant.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Surface des bandes non fauchées: min. 5 % de la parcelle.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Renoncer à l’utilisation de conditionneurs sur l’ensemble de la parcelle.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Respecter un intervalle d’au moins 8 semaines entre 2 fauches.</a:t>
            </a:r>
          </a:p>
          <a:p>
            <a:pPr>
              <a:spcBef>
                <a:spcPts val="500"/>
              </a:spcBef>
            </a:pPr>
            <a:r>
              <a:rPr lang="fr-CH" sz="1800" b="1" dirty="0"/>
              <a:t>Indemnisation: </a:t>
            </a:r>
            <a:r>
              <a:rPr lang="fr-CH" sz="1800" dirty="0"/>
              <a:t>Fr. 500.– par ha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143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530" y="462958"/>
            <a:ext cx="1720744" cy="16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460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La bande refuge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24744"/>
            <a:ext cx="6127591" cy="475313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1800" b="1" dirty="0"/>
              <a:t>Région</a:t>
            </a:r>
            <a:r>
              <a:rPr lang="fr-CH" sz="1800" dirty="0"/>
              <a:t>: Canton de Genève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Espèces cibles</a:t>
            </a:r>
            <a:r>
              <a:rPr lang="fr-CH" sz="1800" dirty="0"/>
              <a:t>: nombreux oiseaux menacées des régions agricoles et plantes </a:t>
            </a:r>
            <a:r>
              <a:rPr lang="fr-CH" sz="1800" dirty="0" err="1"/>
              <a:t>messicoles</a:t>
            </a:r>
            <a:r>
              <a:rPr lang="fr-CH" sz="1800" dirty="0"/>
              <a:t> rares (</a:t>
            </a:r>
            <a:r>
              <a:rPr lang="fr-CH" sz="1800" dirty="0" err="1"/>
              <a:t>centenille</a:t>
            </a:r>
            <a:r>
              <a:rPr lang="fr-CH" sz="1800" dirty="0"/>
              <a:t> naine ou scandix peigne-de-Vénus).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Mesure</a:t>
            </a:r>
            <a:r>
              <a:rPr lang="fr-CH" sz="1800" dirty="0"/>
              <a:t>: bandes refuges avec végétation spontanée (non semées)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Conditions: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Pas de fumure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Herbicides uniquement contre les plantes à problème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Densité de sarrasin, rumex et chardon faible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Pas de néophytes invasives (excepté le solidage)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Durée min.: 2 ans; pas de durée max.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Fauche entre le 1</a:t>
            </a:r>
            <a:r>
              <a:rPr lang="fr-CH" sz="1800" baseline="30000" dirty="0"/>
              <a:t>er</a:t>
            </a:r>
            <a:r>
              <a:rPr lang="fr-CH" sz="1800" dirty="0"/>
              <a:t> octobre et le 15 mars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Mesures d’entretien particulières possibles </a:t>
            </a:r>
            <a:br>
              <a:rPr lang="fr-CH" sz="1800" dirty="0"/>
            </a:br>
            <a:r>
              <a:rPr lang="fr-CH" sz="1800" dirty="0"/>
              <a:t>pour espèces très rares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Indemnisation: </a:t>
            </a:r>
            <a:r>
              <a:rPr lang="fr-CH" sz="1800" dirty="0"/>
              <a:t>Fr. 3‘000.– par ha, Fr. 1‘000.– par ha suppl. pour la mise en réseau.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467" y="1185382"/>
            <a:ext cx="1728192" cy="36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3648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Vanneau huppé dans la plaine de </a:t>
            </a:r>
            <a:r>
              <a:rPr lang="fr-CH" dirty="0" err="1"/>
              <a:t>Wauwil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54776"/>
            <a:ext cx="7921625" cy="2574599"/>
          </a:xfrm>
        </p:spPr>
        <p:txBody>
          <a:bodyPr/>
          <a:lstStyle/>
          <a:p>
            <a:r>
              <a:rPr lang="fr-CH" sz="1800" b="1" dirty="0"/>
              <a:t>Région: </a:t>
            </a:r>
            <a:r>
              <a:rPr lang="fr-CH" sz="1800" dirty="0"/>
              <a:t>Plaine de </a:t>
            </a:r>
            <a:r>
              <a:rPr lang="fr-CH" sz="1800" dirty="0" err="1"/>
              <a:t>Wauwil</a:t>
            </a:r>
            <a:r>
              <a:rPr lang="fr-CH" sz="1800" dirty="0"/>
              <a:t> (canton de Lucerne)</a:t>
            </a:r>
          </a:p>
          <a:p>
            <a:r>
              <a:rPr lang="fr-CH" sz="1800" b="1" dirty="0"/>
              <a:t>Espèce cible: </a:t>
            </a:r>
            <a:r>
              <a:rPr lang="fr-CH" sz="1800" dirty="0"/>
              <a:t>Vanneau huppé </a:t>
            </a:r>
          </a:p>
          <a:p>
            <a:r>
              <a:rPr lang="fr-CH" sz="1800" b="1" dirty="0"/>
              <a:t>Mesures: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00" dirty="0"/>
              <a:t>Aménagement de champs qui ne seront pas exploités pendant la saison de nidification entre fin mars et début juin.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800" dirty="0"/>
              <a:t>7 variantes de «champs accueillant des vanneaux» ont été définies.</a:t>
            </a:r>
            <a:endParaRPr lang="fr-CH" sz="1800" b="1" dirty="0"/>
          </a:p>
          <a:p>
            <a:r>
              <a:rPr lang="fr-CH" sz="1800" b="1" dirty="0"/>
              <a:t>Indemnisation: </a:t>
            </a:r>
            <a:r>
              <a:rPr lang="fr-CH" sz="1800" dirty="0"/>
              <a:t>Fr. 1‘000.– par ha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145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764276"/>
            <a:ext cx="7908549" cy="22269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3212976"/>
            <a:ext cx="1547439" cy="14281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0692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fr-CH" dirty="0"/>
              <a:t>Bandes fleuries, fenêtres à alouettes des champs </a:t>
            </a:r>
            <a:br>
              <a:rPr lang="fr-CH" dirty="0"/>
            </a:br>
            <a:r>
              <a:rPr lang="fr-CH" dirty="0"/>
              <a:t>en Haute-Argovie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041" y="1358380"/>
            <a:ext cx="7922075" cy="50949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1800" b="1" dirty="0"/>
              <a:t>Région: </a:t>
            </a:r>
            <a:r>
              <a:rPr lang="fr-CH" sz="1800" dirty="0"/>
              <a:t>Haute-Argovie (canton de Berne)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Espèce cible: </a:t>
            </a:r>
            <a:r>
              <a:rPr lang="fr-CH" sz="1800" dirty="0"/>
              <a:t>Alouettes des champs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Mesures:</a:t>
            </a:r>
            <a:r>
              <a:rPr lang="fr-CH" sz="1800" dirty="0"/>
              <a:t> petites surfaces dans les cultures de céréales</a:t>
            </a:r>
          </a:p>
          <a:p>
            <a:pPr>
              <a:spcBef>
                <a:spcPts val="600"/>
              </a:spcBef>
            </a:pPr>
            <a:r>
              <a:rPr lang="fr-CH" sz="1800" dirty="0"/>
              <a:t>ensemencées un mélange de plantes </a:t>
            </a:r>
            <a:r>
              <a:rPr lang="fr-CH" sz="1800" dirty="0" err="1"/>
              <a:t>messicoles</a:t>
            </a:r>
            <a:r>
              <a:rPr lang="fr-CH" sz="1800" dirty="0"/>
              <a:t> annuelles.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Conditions: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Au moins 3 fenêtres ou 1 bande par ha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Dimensions des fenêtres: 3 x 9 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Dimensions de la bande: 3 x 25 m ou env. 80 m</a:t>
            </a:r>
            <a:r>
              <a:rPr lang="fr-CH" sz="1800" baseline="30000" dirty="0"/>
              <a:t>2</a:t>
            </a:r>
            <a:endParaRPr lang="fr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Semer un mélange de plantes sauvages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10 a par parcelle et par hectare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Produits phytosanitaires interdits</a:t>
            </a:r>
          </a:p>
          <a:p>
            <a:pPr>
              <a:spcBef>
                <a:spcPts val="600"/>
              </a:spcBef>
            </a:pPr>
            <a:r>
              <a:rPr lang="fr-CH" sz="1800" b="1" dirty="0"/>
              <a:t>Indemnisation: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Soutien possibles des services cantonaux ou associations privées de protection de la nature allant de Fr. 50.– par fenêtre à Fr. 150.– par bande.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Imputables au système de points d’IP-Suisse.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358850"/>
            <a:ext cx="2501661" cy="37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473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Pour en savoir plus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11188" y="1340768"/>
            <a:ext cx="7921625" cy="4309944"/>
          </a:xfrm>
        </p:spPr>
        <p:txBody>
          <a:bodyPr/>
          <a:lstStyle/>
          <a:p>
            <a:r>
              <a:rPr lang="fr-CH" sz="2000" dirty="0">
                <a:hlinkClick r:id="rId2"/>
              </a:rPr>
              <a:t>www.agrinatur.ch/fr</a:t>
            </a:r>
            <a:endParaRPr lang="fr-CH" sz="2000" dirty="0"/>
          </a:p>
          <a:p>
            <a:r>
              <a:rPr lang="fr-CH" sz="2000" dirty="0">
                <a:hlinkClick r:id="rId3"/>
              </a:rPr>
              <a:t>www.agridea.ch/fr</a:t>
            </a:r>
            <a:endParaRPr lang="fr-CH" sz="2000" dirty="0"/>
          </a:p>
          <a:p>
            <a:r>
              <a:rPr lang="fr-CH" sz="2000" dirty="0">
                <a:hlinkClick r:id="rId4"/>
              </a:rPr>
              <a:t>www.regioflora.ch</a:t>
            </a:r>
            <a:endParaRPr lang="fr-CH" sz="2000" dirty="0"/>
          </a:p>
          <a:p>
            <a:r>
              <a:rPr lang="fr-CH" sz="2000" dirty="0">
                <a:hlinkClick r:id="rId5"/>
              </a:rPr>
              <a:t>www.sos-sauvons-les-faons.ch</a:t>
            </a:r>
            <a:endParaRPr lang="fr-CH" sz="2000" dirty="0"/>
          </a:p>
          <a:p>
            <a:r>
              <a:rPr lang="fr-CH" sz="2000" dirty="0">
                <a:hlinkClick r:id="rId6"/>
              </a:rPr>
              <a:t>www.vitiswiss.ch</a:t>
            </a:r>
            <a:endParaRPr lang="fr-CH" sz="2000" dirty="0"/>
          </a:p>
          <a:p>
            <a:r>
              <a:rPr lang="fr-CH" sz="2000" dirty="0">
                <a:hlinkClick r:id="rId7"/>
              </a:rPr>
              <a:t>www.hochstamm-suisse.ch</a:t>
            </a:r>
            <a:r>
              <a:rPr lang="fr-CH" sz="2000" dirty="0"/>
              <a:t> (en allemand)</a:t>
            </a:r>
          </a:p>
          <a:p>
            <a:r>
              <a:rPr lang="fr-CH" sz="2000" dirty="0">
                <a:hlinkClick r:id="rId8"/>
              </a:rPr>
              <a:t>www.prospecierara.ch/fr</a:t>
            </a:r>
            <a:endParaRPr lang="fr-CH" sz="2000" dirty="0"/>
          </a:p>
          <a:p>
            <a:r>
              <a:rPr lang="fr-CH" sz="2000" dirty="0">
                <a:hlinkClick r:id="rId9"/>
              </a:rPr>
              <a:t>www.fructus.ch/fr </a:t>
            </a:r>
            <a:endParaRPr lang="fr-CH" sz="2000" dirty="0"/>
          </a:p>
          <a:p>
            <a:r>
              <a:rPr lang="fr-CH" sz="2000" dirty="0">
                <a:hlinkClick r:id="rId10"/>
              </a:rPr>
              <a:t>www.karch.ch</a:t>
            </a:r>
            <a:endParaRPr lang="fr-CH" sz="2000" dirty="0"/>
          </a:p>
          <a:p>
            <a:r>
              <a:rPr lang="fr-CH" sz="2000" dirty="0">
                <a:hlinkClick r:id="rId11"/>
              </a:rPr>
              <a:t>www.wieselnetz.ch</a:t>
            </a:r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8042838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Impressum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148</a:t>
            </a:fld>
            <a:endParaRPr lang="fr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81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200" b="1" dirty="0"/>
              <a:t>Institutions éditrices:</a:t>
            </a:r>
            <a:endParaRPr lang="fr-CH" sz="1200" dirty="0"/>
          </a:p>
          <a:p>
            <a:r>
              <a:rPr lang="fr-CH" sz="1200" dirty="0"/>
              <a:t>Institut de recherche de l’agriculture biologique (FiBL), </a:t>
            </a:r>
            <a:r>
              <a:rPr lang="fr-CH" sz="1200" u="sng" dirty="0">
                <a:hlinkClick r:id="rId2"/>
              </a:rPr>
              <a:t>info.suisse@fibl.org</a:t>
            </a:r>
            <a:r>
              <a:rPr lang="fr-CH" sz="1200" dirty="0"/>
              <a:t>, </a:t>
            </a:r>
            <a:r>
              <a:rPr lang="fr-CH" sz="1200" u="sng" dirty="0">
                <a:hlinkClick r:id="rId3"/>
              </a:rPr>
              <a:t>www.fibl.org</a:t>
            </a:r>
            <a:endParaRPr lang="fr-CH" sz="1200" dirty="0"/>
          </a:p>
          <a:p>
            <a:r>
              <a:rPr lang="fr-CH" sz="1200" dirty="0"/>
              <a:t>Station ornithologique Suisse Sempach, </a:t>
            </a:r>
            <a:r>
              <a:rPr lang="fr-CH" sz="1200" u="sng" dirty="0">
                <a:hlinkClick r:id="rId4"/>
              </a:rPr>
              <a:t>info@vogelwarte.ch</a:t>
            </a:r>
            <a:r>
              <a:rPr lang="fr-CH" sz="1200" dirty="0"/>
              <a:t>, </a:t>
            </a:r>
            <a:r>
              <a:rPr lang="fr-CH" sz="1200" u="sng" dirty="0">
                <a:hlinkClick r:id="rId5"/>
              </a:rPr>
              <a:t>www.vogelwarte.ch</a:t>
            </a:r>
            <a:endParaRPr lang="fr-CH" sz="1200" dirty="0"/>
          </a:p>
          <a:p>
            <a:r>
              <a:rPr lang="fr-CH" sz="1200" b="1" dirty="0" err="1"/>
              <a:t>Auteur·es</a:t>
            </a:r>
            <a:r>
              <a:rPr lang="fr-CH" sz="1200" b="1" dirty="0"/>
              <a:t>: </a:t>
            </a:r>
            <a:r>
              <a:rPr lang="fr-CH" sz="1200" dirty="0"/>
              <a:t>Véronique Chevillat (FiBL) Roman Graf (Station ornithologique), Dominik Hagist (Station ornithologique) </a:t>
            </a:r>
          </a:p>
          <a:p>
            <a:r>
              <a:rPr lang="fr-CH" sz="1200" b="1" dirty="0"/>
              <a:t>Collaboration: </a:t>
            </a:r>
            <a:r>
              <a:rPr lang="fr-CH" sz="1200" dirty="0"/>
              <a:t>Lukas Pfiffner (FiBL), Simon Birrer (Station ornithologique), Markus Jenny (Station ornithologique), </a:t>
            </a:r>
            <a:r>
              <a:rPr lang="de-CH" sz="1200" dirty="0"/>
              <a:t>Linda Riedel (Vogelwarte),  Anja Gramlich (</a:t>
            </a:r>
            <a:r>
              <a:rPr lang="de-CH" sz="1200" dirty="0" err="1"/>
              <a:t>Agridea</a:t>
            </a:r>
            <a:r>
              <a:rPr lang="de-CH" sz="1200" dirty="0"/>
              <a:t>), Pascale Cornuz (FiBL), Theres Rutz (FiBL), Cornelia Kupferschmid (FiBL)</a:t>
            </a:r>
            <a:endParaRPr lang="fr-CH" sz="1200" dirty="0"/>
          </a:p>
          <a:p>
            <a:r>
              <a:rPr lang="fr-CH" sz="1200" b="1" dirty="0"/>
              <a:t>Rédaction: </a:t>
            </a:r>
            <a:r>
              <a:rPr lang="fr-CH" sz="1200" dirty="0"/>
              <a:t>Gilles Weidmann (FiBL), </a:t>
            </a:r>
            <a:r>
              <a:rPr lang="de-CH" sz="1200" dirty="0"/>
              <a:t>Simona Moosmann (FiBL), </a:t>
            </a:r>
            <a:r>
              <a:rPr lang="fr-CH" sz="1200" dirty="0"/>
              <a:t>Manuela Helbing (FiBL)</a:t>
            </a:r>
          </a:p>
          <a:p>
            <a:r>
              <a:rPr lang="fr-CH" sz="1200" dirty="0"/>
              <a:t>Avec des graphiques de Brigitta Maurer (</a:t>
            </a:r>
            <a:r>
              <a:rPr lang="fr-CH" sz="1200" dirty="0" err="1"/>
              <a:t>FiBL</a:t>
            </a:r>
            <a:r>
              <a:rPr lang="fr-CH" sz="1200" dirty="0"/>
              <a:t>) et des illustrations de Simon Müller (</a:t>
            </a:r>
            <a:r>
              <a:rPr lang="fr-CH" sz="1200" dirty="0">
                <a:hlinkClick r:id="rId6"/>
              </a:rPr>
              <a:t>www.soio.ch</a:t>
            </a:r>
            <a:r>
              <a:rPr lang="fr-CH" sz="1200" dirty="0"/>
              <a:t>).</a:t>
            </a:r>
          </a:p>
          <a:p>
            <a:r>
              <a:rPr lang="fr-FR" sz="1200" b="1" dirty="0"/>
              <a:t>No d’article du FiBL: </a:t>
            </a:r>
            <a:r>
              <a:rPr lang="fr-FR" sz="1200" dirty="0"/>
              <a:t>1454</a:t>
            </a:r>
          </a:p>
          <a:p>
            <a:r>
              <a:rPr lang="fr-FR" sz="1200" b="1" dirty="0"/>
              <a:t>Permalien: </a:t>
            </a:r>
            <a:r>
              <a:rPr lang="fr-FR" sz="1200" dirty="0">
                <a:hlinkClick r:id="rId7"/>
              </a:rPr>
              <a:t>orgprints.org/id/</a:t>
            </a:r>
            <a:r>
              <a:rPr lang="fr-FR" sz="1200" dirty="0" err="1">
                <a:hlinkClick r:id="rId7"/>
              </a:rPr>
              <a:t>eprint</a:t>
            </a:r>
            <a:r>
              <a:rPr lang="fr-FR" sz="1200" dirty="0">
                <a:hlinkClick r:id="rId7"/>
              </a:rPr>
              <a:t>/53315/</a:t>
            </a:r>
            <a:r>
              <a:rPr lang="fr-FR" sz="1200" dirty="0"/>
              <a:t> </a:t>
            </a:r>
            <a:endParaRPr lang="fr-CH" sz="1200" dirty="0"/>
          </a:p>
          <a:p>
            <a:r>
              <a:rPr lang="fr-CH" sz="1200" dirty="0"/>
              <a:t>Les transparents ont été réalisées avec le soutien financier de Bio Suisse, de l’Office fédéral de l’agriculture, de l’Office fédéral de l’environnement, de l’Union Suisse des Paysans, </a:t>
            </a:r>
            <a:r>
              <a:rPr lang="fr-FR" sz="1200" dirty="0"/>
              <a:t>de l'Office du paysage et de la nature du canton de Zurich, du Centre agricole </a:t>
            </a:r>
            <a:r>
              <a:rPr lang="fr-FR" sz="1200" dirty="0" err="1"/>
              <a:t>Ebenrain</a:t>
            </a:r>
            <a:r>
              <a:rPr lang="fr-FR" sz="1200" dirty="0"/>
              <a:t> du canton de Bâle-Campagne, de l'Office de l'environnement et de l'énergie du canton de Bâle-Ville, du Service de l’Agriculture et des Forêts du canton de Lucerne et du Service de l’Agriculture et Viticulture du Canton de Vaud. </a:t>
            </a:r>
          </a:p>
          <a:p>
            <a:r>
              <a:rPr lang="fr-CH" sz="1200" dirty="0"/>
              <a:t>Edition 2024</a:t>
            </a:r>
          </a:p>
          <a:p>
            <a:r>
              <a:rPr lang="fr-CH" sz="1200" dirty="0"/>
              <a:t>La collection de transparents fait partie d'une vaste collection de diapositives basées sur les manuel «La biodiversité sur l’exploitation agricole: guide pratique" du FiBL et de la Station ornithologique. La collection de transparents peut être téléchargée gratuitement à l'adresse </a:t>
            </a:r>
            <a:r>
              <a:rPr lang="fr-CH" sz="1200" dirty="0">
                <a:hlinkClick r:id="rId8"/>
              </a:rPr>
              <a:t>agrinatur.ch/</a:t>
            </a:r>
            <a:r>
              <a:rPr lang="fr-CH" sz="1200" dirty="0" err="1">
                <a:hlinkClick r:id="rId8"/>
              </a:rPr>
              <a:t>fr</a:t>
            </a:r>
            <a:r>
              <a:rPr lang="fr-CH" sz="1200" dirty="0" err="1"/>
              <a:t>.</a:t>
            </a:r>
            <a:r>
              <a:rPr lang="fr-CH" sz="1200" dirty="0"/>
              <a:t> Le manuel peut être commandé en version imprimée à la boutique FiBL sur </a:t>
            </a:r>
            <a:r>
              <a:rPr lang="fr-CH" sz="1200" dirty="0">
                <a:hlinkClick r:id="rId9"/>
              </a:rPr>
              <a:t>shop.fibl.org</a:t>
            </a:r>
            <a:r>
              <a:rPr lang="fr-CH" sz="1200" dirty="0"/>
              <a:t> ou téléchargé gratuitement. </a:t>
            </a:r>
          </a:p>
          <a:p>
            <a:r>
              <a:rPr lang="fr-CH" sz="1200" b="1" dirty="0"/>
              <a:t>Copyright</a:t>
            </a:r>
            <a:r>
              <a:rPr lang="fr-CH" sz="1200" dirty="0"/>
              <a:t>: Les photos ne peuvent être utilisées qu'à des fins de formation sur le thème de la biodiversité dans les exploitations agricoles.  Tous droits réservés par les auteurs. </a:t>
            </a:r>
          </a:p>
        </p:txBody>
      </p:sp>
    </p:spTree>
    <p:extLst>
      <p:ext uri="{BB962C8B-B14F-4D97-AF65-F5344CB8AC3E}">
        <p14:creationId xmlns:p14="http://schemas.microsoft.com/office/powerpoint/2010/main" val="229482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244" y="1307350"/>
            <a:ext cx="3450219" cy="20573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503908"/>
          </a:xfrm>
          <a:noFill/>
        </p:spPr>
        <p:txBody>
          <a:bodyPr/>
          <a:lstStyle/>
          <a:p>
            <a:r>
              <a:rPr lang="fr-CH" dirty="0"/>
              <a:t>Comment améliorer la qualité des prairies?</a:t>
            </a:r>
            <a:endParaRPr lang="fr-CH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8023" y="4197040"/>
            <a:ext cx="3933358" cy="1305916"/>
          </a:xfrm>
          <a:noFill/>
        </p:spPr>
        <p:txBody>
          <a:bodyPr vert="horz" lIns="0" tIns="0" rIns="0" bIns="0" rtlCol="0">
            <a:noAutofit/>
          </a:bodyPr>
          <a:lstStyle/>
          <a:p>
            <a:pPr marL="252000" indent="-252000" algn="l">
              <a:spcBef>
                <a:spcPts val="600"/>
              </a:spcBef>
              <a:buChar char="•"/>
            </a:pPr>
            <a:r>
              <a:rPr lang="fr-CH" sz="2000" dirty="0"/>
              <a:t>Uniquement là où un travail du sol est possible. </a:t>
            </a:r>
          </a:p>
          <a:p>
            <a:pPr marL="252000" indent="-252000" algn="l">
              <a:spcBef>
                <a:spcPts val="600"/>
              </a:spcBef>
              <a:buChar char="•"/>
            </a:pPr>
            <a:r>
              <a:rPr lang="fr-CH" sz="2000" dirty="0"/>
              <a:t>Semences du commerce ou d'une prairie voisine riche en espèces.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251520" y="1307350"/>
            <a:ext cx="5046724" cy="2391869"/>
          </a:xfrm>
          <a:noFill/>
        </p:spPr>
        <p:txBody>
          <a:bodyPr/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les prairies avec au moins 4-5 espèces indicatrices (ex. marguerite, </a:t>
            </a:r>
            <a:r>
              <a:rPr lang="fr-CH" sz="2000" dirty="0" err="1"/>
              <a:t>knautie</a:t>
            </a:r>
            <a:r>
              <a:rPr lang="fr-CH" sz="2000" dirty="0"/>
              <a:t>, lotier, luzerne lupuline, primevère), amaigrir avec 3 coupes par an. 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Première fauche env. 2 semaines plus tôt (autorisation du canton!) ou dernière utilisation tard en automne. </a:t>
            </a:r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Toujours évacuer le foin.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15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4056532"/>
            <a:ext cx="3933359" cy="2057303"/>
          </a:xfrm>
          <a:prstGeom prst="rect">
            <a:avLst/>
          </a:prstGeom>
        </p:spPr>
      </p:pic>
      <p:sp>
        <p:nvSpPr>
          <p:cNvPr id="8" name="Inhaltsplatzhalter 4"/>
          <p:cNvSpPr txBox="1">
            <a:spLocks/>
          </p:cNvSpPr>
          <p:nvPr/>
        </p:nvSpPr>
        <p:spPr>
          <a:xfrm>
            <a:off x="2898471" y="952109"/>
            <a:ext cx="3450219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Variante A:  </a:t>
            </a:r>
            <a:r>
              <a:rPr lang="fr-CH" sz="2000" dirty="0"/>
              <a:t>amaigrir la prairie</a:t>
            </a:r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2898471" y="3702349"/>
            <a:ext cx="3823784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Variante B:  </a:t>
            </a:r>
            <a:r>
              <a:rPr lang="fr-CH" sz="2000" dirty="0"/>
              <a:t>réensemencer</a:t>
            </a:r>
          </a:p>
        </p:txBody>
      </p:sp>
    </p:spTree>
    <p:extLst>
      <p:ext uri="{BB962C8B-B14F-4D97-AF65-F5344CB8AC3E}">
        <p14:creationId xmlns:p14="http://schemas.microsoft.com/office/powerpoint/2010/main" val="111956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/>
              <a:t>Semer une prairie extensive ou peu intensive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049523"/>
            <a:ext cx="7928240" cy="1614743"/>
          </a:xfrm>
        </p:spPr>
        <p:txBody>
          <a:bodyPr/>
          <a:lstStyle/>
          <a:p>
            <a:r>
              <a:rPr lang="fr-CH" sz="2000" b="1" dirty="0"/>
              <a:t>Choix du site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/>
              <a:t>Idéal: </a:t>
            </a:r>
            <a:r>
              <a:rPr lang="fr-CH" sz="2000" dirty="0"/>
              <a:t>sols superficiels dans des endroits bien ensoleillés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/>
              <a:t>Moins adaptés: </a:t>
            </a:r>
            <a:r>
              <a:rPr lang="fr-CH" sz="2000" dirty="0"/>
              <a:t>sols tourbeux, surface sous les arbres haute-tige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CH" sz="2000" b="1" dirty="0"/>
              <a:t>À éviter: </a:t>
            </a:r>
            <a:r>
              <a:rPr lang="fr-CH" sz="2000" dirty="0"/>
              <a:t>surfaces à forte densité de rumex ou de chiendents, surfaces ombragées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16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03" y="2858340"/>
            <a:ext cx="2540694" cy="291847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14408" y="2852936"/>
            <a:ext cx="5025392" cy="2923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b="1" dirty="0"/>
              <a:t>Préparation du lit de semence: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/>
              <a:t>Préparation du sol au printemps. Sur sols lourds, labourer en automne (attention au risque d’érosion).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/>
              <a:t>Premier labour au plus tard un mois avant le semis.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fr-CH" sz="2000" dirty="0"/>
              <a:t>Avant le semis, herser superficiellement 2 ou 3 fois à intervalle de 2 semaines. Ne pas faire un lit de semence trop fin.</a:t>
            </a:r>
          </a:p>
        </p:txBody>
      </p:sp>
    </p:spTree>
    <p:extLst>
      <p:ext uri="{BB962C8B-B14F-4D97-AF65-F5344CB8AC3E}">
        <p14:creationId xmlns:p14="http://schemas.microsoft.com/office/powerpoint/2010/main" val="376853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CH" dirty="0"/>
              <a:t>Fleur de foin ou semences du commerce?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10834"/>
              </p:ext>
            </p:extLst>
          </p:nvPr>
        </p:nvGraphicFramePr>
        <p:xfrm>
          <a:off x="611188" y="1052736"/>
          <a:ext cx="7928612" cy="40680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5443">
                  <a:extLst>
                    <a:ext uri="{9D8B030D-6E8A-4147-A177-3AD203B41FA5}">
                      <a16:colId xmlns:a16="http://schemas.microsoft.com/office/drawing/2014/main" val="1390803254"/>
                    </a:ext>
                  </a:extLst>
                </a:gridCol>
                <a:gridCol w="2854529">
                  <a:extLst>
                    <a:ext uri="{9D8B030D-6E8A-4147-A177-3AD203B41FA5}">
                      <a16:colId xmlns:a16="http://schemas.microsoft.com/office/drawing/2014/main" val="595242703"/>
                    </a:ext>
                  </a:extLst>
                </a:gridCol>
                <a:gridCol w="3218640">
                  <a:extLst>
                    <a:ext uri="{9D8B030D-6E8A-4147-A177-3AD203B41FA5}">
                      <a16:colId xmlns:a16="http://schemas.microsoft.com/office/drawing/2014/main" val="2857544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fr-CH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noProof="0" dirty="0"/>
                        <a:t>Fleur</a:t>
                      </a:r>
                      <a:r>
                        <a:rPr lang="fr-CH" sz="1800" baseline="0" noProof="0" dirty="0"/>
                        <a:t> de foin</a:t>
                      </a:r>
                      <a:endParaRPr lang="fr-CH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noProof="0" dirty="0"/>
                        <a:t>Semences du commerce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9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b="1" noProof="0" dirty="0"/>
                        <a:t>Avantages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Conserve et améliore </a:t>
                      </a:r>
                      <a:b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diversité génétique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Espèces adaptées aux conditions locales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Passagers clandestins  (insectes, mousses, etc.) typiques de l’endroit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Intéressant économiquement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Procédé simple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Processus indépendant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Plus grande diversité d’espèces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1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CH" sz="1800" b="1" noProof="0" dirty="0"/>
                        <a:t>Inconvénients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Demande de connaitre la méthode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Exigeant du point de vue logistique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Semences chères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Mélanges standardisés </a:t>
                      </a:r>
                      <a:b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800" b="0" kern="1200" spc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(conduisent à une uniformisation des prairies)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5196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17</a:t>
            </a:fld>
            <a:endParaRPr lang="fr-CH" dirty="0"/>
          </a:p>
        </p:txBody>
      </p:sp>
      <p:sp>
        <p:nvSpPr>
          <p:cNvPr id="3" name="Rechteck 2"/>
          <p:cNvSpPr/>
          <p:nvPr/>
        </p:nvSpPr>
        <p:spPr>
          <a:xfrm>
            <a:off x="7092280" y="5186519"/>
            <a:ext cx="1513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hlinkClick r:id="rId2"/>
              </a:rPr>
              <a:t>www.regioflora.ch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62185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16" y="3573016"/>
            <a:ext cx="2521417" cy="218830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473" y="3582493"/>
            <a:ext cx="2491350" cy="218966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1055872"/>
            <a:ext cx="2526534" cy="217521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3582493"/>
            <a:ext cx="2523696" cy="2194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Fleur de foin (enherbement direct) – Principe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18</a:t>
            </a:fld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890274" y="5136349"/>
            <a:ext cx="25811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Couper la prairie donneuse tôt le matin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19716" y="5126331"/>
            <a:ext cx="252141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Étaler l’herbe et passer le rouleau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18509" y="5136350"/>
            <a:ext cx="259221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Transporter l’herbe sur la parcelle receveuse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131840" y="2589843"/>
            <a:ext cx="301798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Chercher une prairie donneuse riche en espèces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61" y="1060610"/>
            <a:ext cx="2546076" cy="2165736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03892" y="2598533"/>
            <a:ext cx="258761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Choisir une prairie à améliorer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87" y="1064637"/>
            <a:ext cx="2496322" cy="215768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892918" y="2589843"/>
            <a:ext cx="25354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Préparer la parcelle receveuse</a:t>
            </a:r>
          </a:p>
        </p:txBody>
      </p:sp>
      <p:sp>
        <p:nvSpPr>
          <p:cNvPr id="34" name="Bogen 33"/>
          <p:cNvSpPr/>
          <p:nvPr/>
        </p:nvSpPr>
        <p:spPr>
          <a:xfrm>
            <a:off x="-468560" y="1648221"/>
            <a:ext cx="9289032" cy="3165728"/>
          </a:xfrm>
          <a:prstGeom prst="arc">
            <a:avLst>
              <a:gd name="adj1" fmla="val 11527384"/>
              <a:gd name="adj2" fmla="val 10193446"/>
            </a:avLst>
          </a:prstGeom>
          <a:noFill/>
          <a:ln w="381000">
            <a:solidFill>
              <a:srgbClr val="FFD966">
                <a:alpha val="40000"/>
              </a:srgb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4283968" y="5809848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Trouver une prairie donneuse: </a:t>
            </a:r>
            <a:r>
              <a:rPr lang="fr-CH" sz="1600" dirty="0">
                <a:hlinkClick r:id="rId8"/>
              </a:rPr>
              <a:t>www.regioflora.ch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956957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358" y="3746886"/>
            <a:ext cx="2845070" cy="162118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7665" y="1052736"/>
            <a:ext cx="5112567" cy="4309944"/>
          </a:xfrm>
        </p:spPr>
        <p:txBody>
          <a:bodyPr/>
          <a:lstStyle/>
          <a:p>
            <a:r>
              <a:rPr lang="fr-CH" sz="2000" dirty="0"/>
              <a:t>6:00 </a:t>
            </a:r>
            <a:r>
              <a:rPr lang="fr-CH" sz="2000" dirty="0">
                <a:solidFill>
                  <a:srgbClr val="00B050"/>
                </a:solidFill>
              </a:rPr>
              <a:t>faucher</a:t>
            </a:r>
            <a:endParaRPr lang="fr-CH" sz="2000" dirty="0"/>
          </a:p>
          <a:p>
            <a:r>
              <a:rPr lang="fr-CH" sz="2000" dirty="0"/>
              <a:t>6:30 </a:t>
            </a:r>
            <a:r>
              <a:rPr lang="fr-CH" sz="2000" dirty="0" err="1"/>
              <a:t>andainer</a:t>
            </a:r>
            <a:endParaRPr lang="fr-CH" sz="2000" dirty="0"/>
          </a:p>
          <a:p>
            <a:r>
              <a:rPr lang="fr-CH" sz="2000" dirty="0"/>
              <a:t>7:30 </a:t>
            </a:r>
            <a:r>
              <a:rPr lang="fr-CH" sz="2000" dirty="0">
                <a:solidFill>
                  <a:srgbClr val="00B050"/>
                </a:solidFill>
              </a:rPr>
              <a:t>ramasser</a:t>
            </a:r>
          </a:p>
          <a:p>
            <a:r>
              <a:rPr lang="fr-CH" sz="2000" dirty="0"/>
              <a:t>8:30 </a:t>
            </a:r>
            <a:r>
              <a:rPr lang="fr-CH" sz="2000" dirty="0">
                <a:solidFill>
                  <a:srgbClr val="00B050"/>
                </a:solidFill>
              </a:rPr>
              <a:t>charger</a:t>
            </a:r>
          </a:p>
          <a:p>
            <a:endParaRPr lang="fr-CH" sz="2000" dirty="0"/>
          </a:p>
          <a:p>
            <a:endParaRPr lang="fr-CH" sz="2000" dirty="0"/>
          </a:p>
          <a:p>
            <a:r>
              <a:rPr lang="fr-CH" sz="2000" dirty="0"/>
              <a:t>10:00 </a:t>
            </a:r>
            <a:r>
              <a:rPr lang="fr-CH" sz="2000" dirty="0">
                <a:solidFill>
                  <a:srgbClr val="00B050"/>
                </a:solidFill>
              </a:rPr>
              <a:t>décharger</a:t>
            </a:r>
          </a:p>
          <a:p>
            <a:r>
              <a:rPr lang="fr-CH" sz="2000" dirty="0"/>
              <a:t>10:30 </a:t>
            </a:r>
            <a:r>
              <a:rPr lang="fr-CH" sz="2000" dirty="0">
                <a:solidFill>
                  <a:srgbClr val="00B050"/>
                </a:solidFill>
              </a:rPr>
              <a:t>étaler et</a:t>
            </a:r>
            <a:br>
              <a:rPr lang="fr-CH" sz="2000" dirty="0">
                <a:solidFill>
                  <a:srgbClr val="00B050"/>
                </a:solidFill>
              </a:rPr>
            </a:br>
            <a:r>
              <a:rPr lang="fr-CH" sz="2000" dirty="0">
                <a:solidFill>
                  <a:srgbClr val="00B050"/>
                </a:solidFill>
              </a:rPr>
              <a:t> 	passer le rouleau</a:t>
            </a:r>
          </a:p>
          <a:p>
            <a:r>
              <a:rPr lang="fr-CH" sz="2000" dirty="0">
                <a:solidFill>
                  <a:srgbClr val="00B050"/>
                </a:solidFill>
              </a:rPr>
              <a:t>	</a:t>
            </a:r>
          </a:p>
          <a:p>
            <a:endParaRPr lang="fr-CH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Enherbement direct: déroulement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19</a:t>
            </a:fld>
            <a:endParaRPr lang="fr-CH" dirty="0"/>
          </a:p>
        </p:txBody>
      </p:sp>
      <p:sp>
        <p:nvSpPr>
          <p:cNvPr id="5" name="Pfeil nach unten 4"/>
          <p:cNvSpPr/>
          <p:nvPr/>
        </p:nvSpPr>
        <p:spPr>
          <a:xfrm>
            <a:off x="409546" y="1048761"/>
            <a:ext cx="864842" cy="4458787"/>
          </a:xfrm>
          <a:prstGeom prst="down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H" dirty="0"/>
              <a:t>durée</a:t>
            </a:r>
          </a:p>
        </p:txBody>
      </p:sp>
      <p:sp>
        <p:nvSpPr>
          <p:cNvPr id="8" name="Pfeil nach unten 7"/>
          <p:cNvSpPr/>
          <p:nvPr/>
        </p:nvSpPr>
        <p:spPr>
          <a:xfrm>
            <a:off x="4410788" y="2811277"/>
            <a:ext cx="2196102" cy="834376"/>
          </a:xfrm>
          <a:prstGeom prst="downArrow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1420961" y="5187108"/>
            <a:ext cx="1886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rgbClr val="00B050"/>
                </a:solidFill>
              </a:rPr>
              <a:t>vert: </a:t>
            </a:r>
            <a:r>
              <a:rPr lang="fr-CH" sz="1400" dirty="0"/>
              <a:t>étapes nécessaires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058" y="1048761"/>
            <a:ext cx="2847205" cy="163183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101058" y="2311266"/>
            <a:ext cx="28472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Prairie source donneuse</a:t>
            </a:r>
          </a:p>
        </p:txBody>
      </p:sp>
      <p:sp>
        <p:nvSpPr>
          <p:cNvPr id="12" name="Rechteck 11"/>
          <p:cNvSpPr/>
          <p:nvPr/>
        </p:nvSpPr>
        <p:spPr>
          <a:xfrm>
            <a:off x="4092883" y="5007667"/>
            <a:ext cx="285054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Prairie receveuse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786936" y="3023042"/>
            <a:ext cx="110299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Transport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18667" y="5757324"/>
            <a:ext cx="2088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Source: In Situ Vivo </a:t>
            </a:r>
            <a:r>
              <a:rPr lang="fr-CH" sz="1200" dirty="0" err="1"/>
              <a:t>Sàrl</a:t>
            </a:r>
            <a:r>
              <a:rPr lang="fr-CH" sz="1200" dirty="0"/>
              <a:t> (2012)</a:t>
            </a:r>
          </a:p>
        </p:txBody>
      </p:sp>
      <p:sp>
        <p:nvSpPr>
          <p:cNvPr id="14" name="Rechteck 13"/>
          <p:cNvSpPr/>
          <p:nvPr/>
        </p:nvSpPr>
        <p:spPr>
          <a:xfrm>
            <a:off x="890194" y="5712645"/>
            <a:ext cx="5050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hlinkClick r:id="rId5"/>
              </a:rPr>
              <a:t>Etablir une prairie naturelle par la méthode «fleur de foin»</a:t>
            </a:r>
            <a:endParaRPr lang="de-CH" sz="16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729522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Aperçu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11188" y="1638000"/>
            <a:ext cx="7921625" cy="3807224"/>
          </a:xfrm>
        </p:spPr>
        <p:txBody>
          <a:bodyPr/>
          <a:lstStyle/>
          <a:p>
            <a:pPr marL="457200" indent="-457200">
              <a:buAutoNum type="arabicPlain"/>
            </a:pPr>
            <a:r>
              <a:rPr lang="fr-CH" dirty="0"/>
              <a:t>Définition et utilité des surfaces de promotion </a:t>
            </a:r>
            <a:br>
              <a:rPr lang="fr-CH" dirty="0"/>
            </a:br>
            <a:r>
              <a:rPr lang="fr-CH" dirty="0"/>
              <a:t>de la biodiversité (SPB)</a:t>
            </a:r>
          </a:p>
          <a:p>
            <a:pPr marL="457200" indent="-457200">
              <a:buAutoNum type="arabicPlain"/>
            </a:pPr>
            <a:endParaRPr lang="fr-CH" dirty="0"/>
          </a:p>
          <a:p>
            <a:pPr marL="457200" indent="-457200">
              <a:buAutoNum type="arabicPlain" startAt="2"/>
            </a:pPr>
            <a:r>
              <a:rPr lang="fr-CH" dirty="0"/>
              <a:t>SPB dans les surfaces herbagères</a:t>
            </a:r>
          </a:p>
          <a:p>
            <a:pPr marL="457200" indent="-457200">
              <a:buAutoNum type="arabicPlain" startAt="2"/>
            </a:pPr>
            <a:endParaRPr lang="fr-CH" dirty="0"/>
          </a:p>
          <a:p>
            <a:pPr marL="457200" indent="-457200">
              <a:buAutoNum type="arabicPlain" startAt="3"/>
            </a:pPr>
            <a:r>
              <a:rPr lang="fr-CH" dirty="0"/>
              <a:t>SPB sur les terres assolées</a:t>
            </a:r>
          </a:p>
          <a:p>
            <a:pPr marL="457200" indent="-457200">
              <a:buAutoNum type="arabicPlain" startAt="3"/>
            </a:pPr>
            <a:endParaRPr lang="fr-CH" dirty="0"/>
          </a:p>
          <a:p>
            <a:pPr marL="457200" indent="-457200">
              <a:buAutoNum type="arabicPlain" startAt="4"/>
            </a:pPr>
            <a:r>
              <a:rPr lang="fr-CH" dirty="0"/>
              <a:t>Ligneux et SPB dans les cultures pérennes</a:t>
            </a:r>
          </a:p>
          <a:p>
            <a:pPr marL="457200" indent="-457200">
              <a:buAutoNum type="arabicPlain" startAt="4"/>
            </a:pPr>
            <a:endParaRPr lang="fr-CH" dirty="0"/>
          </a:p>
          <a:p>
            <a:pPr marL="457200" indent="-457200">
              <a:buAutoNum type="arabicPlain" startAt="4"/>
            </a:pPr>
            <a:r>
              <a:rPr lang="fr-CH" dirty="0"/>
              <a:t>Autres SPB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43006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Réensemencer une prairie: mélanges du commerce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980728"/>
            <a:ext cx="792162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Utiliser uniquement des semences indigènes autorisées par </a:t>
            </a:r>
            <a:r>
              <a:rPr lang="fr-CH" dirty="0" err="1"/>
              <a:t>Agroscope</a:t>
            </a:r>
            <a:r>
              <a:rPr lang="fr-CH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Il est possible d’utiliser des mélanges spéciaux (demander au service cantonal).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20</a:t>
            </a:fld>
            <a:endParaRPr lang="fr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267867"/>
              </p:ext>
            </p:extLst>
          </p:nvPr>
        </p:nvGraphicFramePr>
        <p:xfrm>
          <a:off x="611189" y="2492896"/>
          <a:ext cx="7915086" cy="25275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35875">
                  <a:extLst>
                    <a:ext uri="{9D8B030D-6E8A-4147-A177-3AD203B41FA5}">
                      <a16:colId xmlns:a16="http://schemas.microsoft.com/office/drawing/2014/main" val="4200087613"/>
                    </a:ext>
                  </a:extLst>
                </a:gridCol>
                <a:gridCol w="4279211">
                  <a:extLst>
                    <a:ext uri="{9D8B030D-6E8A-4147-A177-3AD203B41FA5}">
                      <a16:colId xmlns:a16="http://schemas.microsoft.com/office/drawing/2014/main" val="845189471"/>
                    </a:ext>
                  </a:extLst>
                </a:gridCol>
              </a:tblGrid>
              <a:tr h="5055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1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 err="1"/>
                        <a:t>Mélanges</a:t>
                      </a:r>
                      <a:r>
                        <a:rPr lang="de-CH" sz="2000" b="1" baseline="0" dirty="0"/>
                        <a:t> </a:t>
                      </a:r>
                      <a:r>
                        <a:rPr lang="de-CH" sz="2000" b="1" dirty="0" err="1"/>
                        <a:t>Agroscope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638585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/>
                        <a:t>Sec à frais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/>
                        <a:t>«Salvia»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707439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err="1"/>
                        <a:t>Plutôt</a:t>
                      </a:r>
                      <a:r>
                        <a:rPr lang="de-CH" sz="2000" dirty="0"/>
                        <a:t> humide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/>
                        <a:t>«Humida»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994431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fr-FR" sz="2000" dirty="0"/>
                        <a:t>Chaud, très sec et maigre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/>
                        <a:t>«Broma»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816552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fr-FR" sz="2000" dirty="0"/>
                        <a:t>À plus de 1500 m d’altitude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/>
                        <a:t>«</a:t>
                      </a:r>
                      <a:r>
                        <a:rPr lang="de-CH" sz="2000" dirty="0" err="1"/>
                        <a:t>Montagna</a:t>
                      </a:r>
                      <a:r>
                        <a:rPr lang="de-CH" sz="2000" dirty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603233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868206" y="5579948"/>
            <a:ext cx="3336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hlinkClick r:id="rId2"/>
              </a:rPr>
              <a:t>Mise en place d'une prairie fleurie</a:t>
            </a:r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593227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2"/>
            <a:ext cx="7908549" cy="863947"/>
          </a:xfrm>
          <a:noFill/>
        </p:spPr>
        <p:txBody>
          <a:bodyPr/>
          <a:lstStyle/>
          <a:p>
            <a:r>
              <a:rPr lang="fr-CH" dirty="0"/>
              <a:t>Réensemencer une prairie: comment?</a:t>
            </a:r>
            <a:endParaRPr lang="fr-CH" sz="1800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29555"/>
            <a:ext cx="7921625" cy="280350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/>
              <a:t>Période: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Période idéale de semis en plaine: mi-avril à mi-juin.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Semer immédiatement après le dernier travail du sol.</a:t>
            </a:r>
          </a:p>
          <a:p>
            <a:pPr>
              <a:spcBef>
                <a:spcPts val="600"/>
              </a:spcBef>
            </a:pPr>
            <a:r>
              <a:rPr lang="fr-CH" sz="2000" b="1" dirty="0"/>
              <a:t>Technique: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Semis en surface avec un semoir ou à la main.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pas enfouir les graines.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pas semer de culture de couverture.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Roulez immédiatement après le semis avec un rouleau rugueux.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21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617725" y="4071848"/>
            <a:ext cx="417029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Dès que la végétation commence à se refermer par endroits (env. 20 cm de haut), effectuer 1 à 3 </a:t>
            </a:r>
            <a:r>
              <a:rPr lang="fr-CH" b="1" dirty="0"/>
              <a:t>coupes de nettoyage </a:t>
            </a:r>
            <a:r>
              <a:rPr lang="fr-CH" dirty="0"/>
              <a:t>à une hauteur de 8 à 10 cm. Exporter l’herbe fauchée immédiatement.</a:t>
            </a:r>
          </a:p>
          <a:p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4065654"/>
            <a:ext cx="3214782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4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Réensemencer une prairie: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340768"/>
            <a:ext cx="7874723" cy="20882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Combattre mécaniquement les espèces indésirables (ex. rumex) ou traiter plante par plante.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pas faucher trop bas.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sécher le foin sur place et </a:t>
            </a:r>
            <a:r>
              <a:rPr lang="fr-CH" sz="2000" dirty="0" err="1"/>
              <a:t>endainer</a:t>
            </a:r>
            <a:r>
              <a:rPr lang="fr-CH" sz="2000" dirty="0"/>
              <a:t> avec précaution.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des bandes refuges qu’à partir de la 1</a:t>
            </a:r>
            <a:r>
              <a:rPr lang="fr-CH" sz="2000" baseline="30000" dirty="0"/>
              <a:t>ème</a:t>
            </a:r>
            <a:r>
              <a:rPr lang="fr-CH" sz="2000" dirty="0"/>
              <a:t> année d'utilisation principale (</a:t>
            </a:r>
            <a:r>
              <a:rPr lang="fr-FR" sz="2000" dirty="0"/>
              <a:t>considérer les directives cantonales et de mise en réseau)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Pas de pâturage automnale pendant au moins 2 ans après le semis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22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852" y="3668549"/>
            <a:ext cx="5096467" cy="23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15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10" y="362439"/>
            <a:ext cx="7124700" cy="558165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23</a:t>
            </a:fld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Adapter la fréquence de fauche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23599" y="1456295"/>
            <a:ext cx="24488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Période de repos jusqu’à début/mi-juillet!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7056" y="947859"/>
            <a:ext cx="2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Exemple: </a:t>
            </a:r>
            <a:r>
              <a:rPr lang="fr-CH" dirty="0" err="1"/>
              <a:t>tarier</a:t>
            </a:r>
            <a:r>
              <a:rPr lang="fr-CH" dirty="0"/>
              <a:t> des prés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83568" y="223263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 coupe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3568" y="357881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 coupes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78980" y="467543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4 coupes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6328842" y="6054858"/>
            <a:ext cx="21916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100" dirty="0"/>
              <a:t>Quelle: </a:t>
            </a:r>
            <a:r>
              <a:rPr lang="fr-CH" sz="1100" dirty="0" err="1"/>
              <a:t>Schweizerische</a:t>
            </a:r>
            <a:r>
              <a:rPr lang="fr-CH" sz="1100" dirty="0"/>
              <a:t> </a:t>
            </a:r>
            <a:r>
              <a:rPr lang="fr-CH" sz="1100" dirty="0" err="1"/>
              <a:t>Vogelwarte</a:t>
            </a:r>
            <a:endParaRPr lang="fr-CH" sz="1100" dirty="0"/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0" y="5044763"/>
            <a:ext cx="453176" cy="45317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72" y="2599076"/>
            <a:ext cx="453176" cy="453176"/>
          </a:xfrm>
          <a:prstGeom prst="rect">
            <a:avLst/>
          </a:prstGeom>
          <a:ln>
            <a:noFill/>
          </a:ln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1" y="3944047"/>
            <a:ext cx="453176" cy="453176"/>
          </a:xfrm>
          <a:prstGeom prst="rect">
            <a:avLst/>
          </a:prstGeom>
          <a:ln>
            <a:noFill/>
          </a:ln>
        </p:spPr>
      </p:pic>
      <p:grpSp>
        <p:nvGrpSpPr>
          <p:cNvPr id="17" name="Gruppieren 16"/>
          <p:cNvGrpSpPr/>
          <p:nvPr/>
        </p:nvGrpSpPr>
        <p:grpSpPr>
          <a:xfrm>
            <a:off x="1942379" y="5900575"/>
            <a:ext cx="6662069" cy="376752"/>
            <a:chOff x="683567" y="5916262"/>
            <a:chExt cx="5477197" cy="376752"/>
          </a:xfrm>
        </p:grpSpPr>
        <p:sp>
          <p:nvSpPr>
            <p:cNvPr id="18" name="Textfeld 17"/>
            <p:cNvSpPr txBox="1"/>
            <p:nvPr/>
          </p:nvSpPr>
          <p:spPr>
            <a:xfrm>
              <a:off x="683567" y="5916262"/>
              <a:ext cx="1303035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Mai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986603" y="5916262"/>
              <a:ext cx="1223639" cy="3767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Juin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210242" y="5916262"/>
              <a:ext cx="1292532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Juillet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696672" y="5916262"/>
              <a:ext cx="464092" cy="3767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fr-CH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502774" y="5916262"/>
              <a:ext cx="1223639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Août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825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AD150-ADCA-41B9-B38E-F4C9C646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Une</a:t>
            </a:r>
            <a:r>
              <a:rPr lang="de-CH" dirty="0"/>
              <a:t> fauche </a:t>
            </a:r>
            <a:r>
              <a:rPr lang="de-CH" dirty="0" err="1"/>
              <a:t>tardive</a:t>
            </a:r>
            <a:r>
              <a:rPr lang="de-CH" dirty="0"/>
              <a:t> </a:t>
            </a:r>
            <a:r>
              <a:rPr lang="de-CH" dirty="0" err="1"/>
              <a:t>favorise</a:t>
            </a:r>
            <a:r>
              <a:rPr lang="de-CH" dirty="0"/>
              <a:t> la </a:t>
            </a:r>
            <a:r>
              <a:rPr lang="de-CH" dirty="0" err="1"/>
              <a:t>diversité</a:t>
            </a:r>
            <a:r>
              <a:rPr lang="de-CH" dirty="0"/>
              <a:t> </a:t>
            </a:r>
            <a:r>
              <a:rPr lang="de-CH" dirty="0" err="1"/>
              <a:t>floristique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461C27-9E38-43E8-8322-D3A12B8A2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75" y="1274028"/>
            <a:ext cx="7921625" cy="4309944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Faucher</a:t>
            </a:r>
            <a:r>
              <a:rPr lang="de-CH" sz="2000" dirty="0"/>
              <a:t> </a:t>
            </a:r>
            <a:r>
              <a:rPr lang="de-CH" sz="2000" dirty="0" err="1"/>
              <a:t>les</a:t>
            </a:r>
            <a:r>
              <a:rPr lang="de-CH" sz="2000" dirty="0"/>
              <a:t> </a:t>
            </a:r>
            <a:r>
              <a:rPr lang="de-CH" sz="2000" dirty="0" err="1"/>
              <a:t>prairies</a:t>
            </a:r>
            <a:r>
              <a:rPr lang="de-CH" sz="2000" dirty="0"/>
              <a:t> </a:t>
            </a:r>
            <a:r>
              <a:rPr lang="de-CH" sz="2000" dirty="0" err="1"/>
              <a:t>riches</a:t>
            </a:r>
            <a:r>
              <a:rPr lang="de-CH" sz="2000" dirty="0"/>
              <a:t> en </a:t>
            </a:r>
            <a:r>
              <a:rPr lang="de-CH" sz="2000" dirty="0" err="1"/>
              <a:t>espèces</a:t>
            </a:r>
            <a:r>
              <a:rPr lang="de-CH" sz="2000" dirty="0"/>
              <a:t> le plus </a:t>
            </a:r>
            <a:r>
              <a:rPr lang="de-CH" sz="2000" dirty="0" err="1"/>
              <a:t>tard</a:t>
            </a:r>
            <a:r>
              <a:rPr lang="de-CH" sz="2000" dirty="0"/>
              <a:t> possible à </a:t>
            </a:r>
            <a:r>
              <a:rPr lang="de-CH" sz="2000" dirty="0" err="1"/>
              <a:t>l’automne</a:t>
            </a:r>
            <a:r>
              <a:rPr lang="de-CH" sz="2000" dirty="0"/>
              <a:t>,</a:t>
            </a:r>
            <a:endParaRPr lang="de-DE" dirty="0"/>
          </a:p>
          <a:p>
            <a:pPr marL="612775" lvl="1" indent="-342900">
              <a:buFont typeface="Wingdings" panose="020B0604020202020204" pitchFamily="34" charset="0"/>
              <a:buChar char="Ø"/>
            </a:pPr>
            <a:r>
              <a:rPr lang="de-CH" dirty="0" err="1"/>
              <a:t>Réduit</a:t>
            </a:r>
            <a:r>
              <a:rPr lang="de-CH" dirty="0"/>
              <a:t> la </a:t>
            </a:r>
            <a:r>
              <a:rPr lang="de-CH" dirty="0" err="1"/>
              <a:t>part</a:t>
            </a:r>
            <a:r>
              <a:rPr lang="de-CH" dirty="0"/>
              <a:t> de </a:t>
            </a:r>
            <a:r>
              <a:rPr lang="de-CH" dirty="0" err="1"/>
              <a:t>graminées</a:t>
            </a:r>
            <a:r>
              <a:rPr lang="de-CH" dirty="0"/>
              <a:t> et </a:t>
            </a:r>
            <a:r>
              <a:rPr lang="de-CH" dirty="0" err="1"/>
              <a:t>favorise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autres</a:t>
            </a:r>
            <a:r>
              <a:rPr lang="de-CH" dirty="0"/>
              <a:t> </a:t>
            </a:r>
            <a:r>
              <a:rPr lang="de-CH" dirty="0" err="1"/>
              <a:t>espèces</a:t>
            </a:r>
            <a:r>
              <a:rPr lang="de-CH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Une</a:t>
            </a:r>
            <a:r>
              <a:rPr lang="de-CH" sz="2000" dirty="0"/>
              <a:t> alternative </a:t>
            </a:r>
            <a:r>
              <a:rPr lang="de-CH" sz="2000" dirty="0" err="1"/>
              <a:t>judicieuse</a:t>
            </a:r>
            <a:r>
              <a:rPr lang="de-CH" sz="2000" dirty="0"/>
              <a:t> </a:t>
            </a:r>
            <a:r>
              <a:rPr lang="de-CH" sz="2000" dirty="0" err="1"/>
              <a:t>est</a:t>
            </a:r>
            <a:r>
              <a:rPr lang="de-CH" sz="2000" dirty="0"/>
              <a:t> </a:t>
            </a:r>
            <a:r>
              <a:rPr lang="de-CH" sz="2000" dirty="0" err="1"/>
              <a:t>un</a:t>
            </a:r>
            <a:r>
              <a:rPr lang="de-CH" sz="2000" dirty="0"/>
              <a:t> </a:t>
            </a:r>
            <a:r>
              <a:rPr lang="de-CH" sz="2000" dirty="0" err="1"/>
              <a:t>pâturage</a:t>
            </a:r>
            <a:r>
              <a:rPr lang="de-CH" sz="2000" dirty="0"/>
              <a:t> </a:t>
            </a:r>
            <a:r>
              <a:rPr lang="de-CH" sz="2000" dirty="0" err="1"/>
              <a:t>doux</a:t>
            </a:r>
            <a:r>
              <a:rPr lang="de-CH" sz="2000" dirty="0"/>
              <a:t> à </a:t>
            </a:r>
            <a:r>
              <a:rPr lang="de-CH" sz="2000" dirty="0" err="1"/>
              <a:t>l’automne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  <a:p>
            <a:endParaRPr lang="de-CH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6DA5D7-4038-4EC2-B03B-8ED25E22C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FDE068-262B-4410-948B-1B7975257590}"/>
              </a:ext>
            </a:extLst>
          </p:cNvPr>
          <p:cNvSpPr txBox="1"/>
          <p:nvPr/>
        </p:nvSpPr>
        <p:spPr>
          <a:xfrm>
            <a:off x="6644376" y="5958090"/>
            <a:ext cx="22573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Source: Agrofutura AG (2011-2018)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0A1124-2551-47FF-8570-B34FC55457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22" y="2407794"/>
            <a:ext cx="6477802" cy="35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2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Fauche respectant les oiseaux nichant au sol</a:t>
            </a:r>
            <a:br>
              <a:rPr lang="fr-CH" dirty="0"/>
            </a:br>
            <a:br>
              <a:rPr lang="fr-CH" dirty="0"/>
            </a:br>
            <a:endParaRPr lang="fr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026009"/>
              </p:ext>
            </p:extLst>
          </p:nvPr>
        </p:nvGraphicFramePr>
        <p:xfrm>
          <a:off x="607170" y="1269555"/>
          <a:ext cx="7898524" cy="2682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1913">
                  <a:extLst>
                    <a:ext uri="{9D8B030D-6E8A-4147-A177-3AD203B41FA5}">
                      <a16:colId xmlns:a16="http://schemas.microsoft.com/office/drawing/2014/main" val="276848097"/>
                    </a:ext>
                  </a:extLst>
                </a:gridCol>
                <a:gridCol w="2707752">
                  <a:extLst>
                    <a:ext uri="{9D8B030D-6E8A-4147-A177-3AD203B41FA5}">
                      <a16:colId xmlns:a16="http://schemas.microsoft.com/office/drawing/2014/main" val="2940242283"/>
                    </a:ext>
                  </a:extLst>
                </a:gridCol>
                <a:gridCol w="2688859">
                  <a:extLst>
                    <a:ext uri="{9D8B030D-6E8A-4147-A177-3AD203B41FA5}">
                      <a16:colId xmlns:a16="http://schemas.microsoft.com/office/drawing/2014/main" val="46812372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fr-FR" sz="2000" dirty="0"/>
                        <a:t>Début de la fauche en zone de montagne</a:t>
                      </a:r>
                      <a:endParaRPr lang="de-CH" sz="20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15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20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Alpes centrales et sud</a:t>
                      </a:r>
                    </a:p>
                    <a:p>
                      <a:r>
                        <a:rPr lang="fr-CH" sz="20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 alt.)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Nord des Alpes </a:t>
                      </a:r>
                      <a:b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 alt.)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Première fauche à partir 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72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8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8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15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9447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3923928" y="5856775"/>
            <a:ext cx="50773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dirty="0"/>
              <a:t>Source: MÜLLER et al. 2005, </a:t>
            </a:r>
            <a:r>
              <a:rPr lang="de-CH" sz="1100" dirty="0" err="1"/>
              <a:t>complétée</a:t>
            </a:r>
            <a:r>
              <a:rPr lang="de-CH" sz="1100" dirty="0"/>
              <a:t> </a:t>
            </a:r>
            <a:r>
              <a:rPr lang="de-CH" sz="1100" dirty="0" err="1"/>
              <a:t>avec</a:t>
            </a:r>
            <a:r>
              <a:rPr lang="de-CH" sz="1100" dirty="0"/>
              <a:t> les </a:t>
            </a:r>
            <a:r>
              <a:rPr lang="de-CH" sz="1100" dirty="0" err="1"/>
              <a:t>résultats</a:t>
            </a:r>
            <a:r>
              <a:rPr lang="de-CH" sz="1100" dirty="0"/>
              <a:t> de TOME &amp; DENAC 2012.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70" y="4186838"/>
            <a:ext cx="2467874" cy="16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55" y="1846083"/>
            <a:ext cx="7442796" cy="35275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bandes refuges sont importantes pour les insectes.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6644376" y="5958090"/>
            <a:ext cx="1898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Source: Humbert et al. (2010)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1184" y="1309899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Densité de sauterelles dans la prairie fauchée et dans la bande refuge</a:t>
            </a:r>
            <a:endParaRPr lang="de-CH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434" y="1790965"/>
            <a:ext cx="2176840" cy="258325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43608" y="5572470"/>
            <a:ext cx="613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sauterelles se réfugient dans les bandes refuges pendant la fauche.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663844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"/>
          <a:stretch/>
        </p:blipFill>
        <p:spPr>
          <a:xfrm>
            <a:off x="553598" y="4075002"/>
            <a:ext cx="1815271" cy="16692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à litière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23713" y="1556793"/>
            <a:ext cx="4058995" cy="2376263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Très riches en espèces, rares et menacées.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Habitats pour animaux spécialisés et espèces végétales rares.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Fixent le CO</a:t>
            </a:r>
            <a:r>
              <a:rPr lang="fr-CH" sz="2000" baseline="-25000" dirty="0"/>
              <a:t>2</a:t>
            </a:r>
            <a:r>
              <a:rPr lang="fr-CH" sz="2000" dirty="0"/>
              <a:t> et contribuent à la protection du climat.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3598" y="1556792"/>
            <a:ext cx="3966691" cy="237626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Remplacent la paille.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Fournissent du fourrage grossier pour les chevaux et les jeunes bovins.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27</a:t>
            </a:fld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035" y="4074137"/>
            <a:ext cx="1909557" cy="16516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186" y="4074137"/>
            <a:ext cx="1888103" cy="166929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09934" y="980762"/>
            <a:ext cx="792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= </a:t>
            </a:r>
            <a:r>
              <a:rPr lang="fr-CH" dirty="0" err="1"/>
              <a:t>jonçaies</a:t>
            </a:r>
            <a:r>
              <a:rPr lang="fr-CH" dirty="0"/>
              <a:t> ou roselières détrempées, différents bas-marais ou </a:t>
            </a:r>
            <a:r>
              <a:rPr lang="fr-CH" dirty="0" err="1"/>
              <a:t>cariçaies</a:t>
            </a:r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62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784035" y="5374099"/>
            <a:ext cx="2276484" cy="369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600" dirty="0"/>
              <a:t>Criquet ensanglanté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605463" y="5374100"/>
            <a:ext cx="19415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Nacré de la sanguisorbe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21459" y="5374100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/>
              <a:t>Succise</a:t>
            </a:r>
            <a:r>
              <a:rPr lang="fr-CH" dirty="0"/>
              <a:t> des prés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595" y="4074949"/>
            <a:ext cx="1923846" cy="166039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605894" y="5374155"/>
            <a:ext cx="19415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Rainette verte</a:t>
            </a:r>
          </a:p>
        </p:txBody>
      </p:sp>
    </p:spTree>
    <p:extLst>
      <p:ext uri="{BB962C8B-B14F-4D97-AF65-F5344CB8AC3E}">
        <p14:creationId xmlns:p14="http://schemas.microsoft.com/office/powerpoint/2010/main" val="615187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Habitat menacé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72278" y="1124744"/>
            <a:ext cx="7599439" cy="1296144"/>
          </a:xfr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/>
          <a:p>
            <a:pPr marL="342900" indent="-342900">
              <a:spcBef>
                <a:spcPts val="600"/>
              </a:spcBef>
              <a:buChar char="•"/>
            </a:pPr>
            <a:r>
              <a:rPr lang="fr-FR" sz="2000" dirty="0"/>
              <a:t>De nombreuses surfaces à litière ont disparu à cause de la fertilisation et du drainage.</a:t>
            </a:r>
          </a:p>
          <a:p>
            <a:pPr marL="342900" indent="-342900">
              <a:spcBef>
                <a:spcPts val="600"/>
              </a:spcBef>
              <a:buChar char="•"/>
            </a:pPr>
            <a:r>
              <a:rPr lang="fr-FR" sz="2000" dirty="0"/>
              <a:t>L’embroussaillement des surfaces à litière augmente en raison d'un manque d'entretien.</a:t>
            </a:r>
            <a:endParaRPr lang="de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28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79" y="2535564"/>
            <a:ext cx="7599439" cy="36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8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29</a:t>
            </a:fld>
            <a:endParaRPr lang="fr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408461"/>
              </p:ext>
            </p:extLst>
          </p:nvPr>
        </p:nvGraphicFramePr>
        <p:xfrm>
          <a:off x="467544" y="599400"/>
          <a:ext cx="8208912" cy="5394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4847">
                  <a:extLst>
                    <a:ext uri="{9D8B030D-6E8A-4147-A177-3AD203B41FA5}">
                      <a16:colId xmlns:a16="http://schemas.microsoft.com/office/drawing/2014/main" val="2030884018"/>
                    </a:ext>
                  </a:extLst>
                </a:gridCol>
                <a:gridCol w="5774065">
                  <a:extLst>
                    <a:ext uri="{9D8B030D-6E8A-4147-A177-3AD203B41FA5}">
                      <a16:colId xmlns:a16="http://schemas.microsoft.com/office/drawing/2014/main" val="1148867680"/>
                    </a:ext>
                  </a:extLst>
                </a:gridCol>
              </a:tblGrid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noProof="0" dirty="0"/>
                        <a:t>Surfaces à litière</a:t>
                      </a:r>
                      <a:endParaRPr lang="fr-CH" sz="1700" b="1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412348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r>
                        <a:rPr lang="fr-CH" sz="1700" b="1" noProof="0" dirty="0"/>
                        <a:t>CONDITIONS REQUISES</a:t>
                      </a:r>
                      <a:r>
                        <a:rPr lang="fr-CH" sz="1700" b="1" baseline="0" noProof="0" dirty="0"/>
                        <a:t> POUR </a:t>
                      </a:r>
                      <a:r>
                        <a:rPr lang="fr-CH" sz="1700" b="1" noProof="0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66667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785498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688778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Fauche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Max. 1 fois</a:t>
                      </a:r>
                      <a:r>
                        <a:rPr lang="fr-CH" sz="1700" b="0" baseline="0" noProof="0" dirty="0"/>
                        <a:t> </a:t>
                      </a:r>
                      <a:r>
                        <a:rPr lang="fr-CH" sz="1700" b="0" noProof="0" dirty="0"/>
                        <a:t>par an après le 1</a:t>
                      </a:r>
                      <a:r>
                        <a:rPr lang="fr-CH" sz="1700" b="0" baseline="30000" noProof="0" dirty="0"/>
                        <a:t>er</a:t>
                      </a:r>
                      <a:r>
                        <a:rPr lang="fr-CH" sz="1700" b="0" noProof="0" dirty="0"/>
                        <a:t> septembre (dérogation cantonale possible). Min.</a:t>
                      </a:r>
                      <a:r>
                        <a:rPr lang="fr-CH" sz="1700" b="0" baseline="0" noProof="0" dirty="0"/>
                        <a:t> 1 fois </a:t>
                      </a:r>
                      <a:r>
                        <a:rPr lang="fr-CH" sz="1700" b="0" noProof="0" dirty="0"/>
                        <a:t>tous les 3 ans.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468397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Litière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Broyage interdit. Exportation de la litière obligatoire.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Tas de litière autorisés comme refuge pour la faune.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66383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noProof="0" dirty="0"/>
                        <a:t>Interdite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003719"/>
                  </a:ext>
                </a:extLst>
              </a:tr>
              <a:tr h="391882">
                <a:tc>
                  <a:txBody>
                    <a:bodyPr/>
                    <a:lstStyle/>
                    <a:p>
                      <a:r>
                        <a:rPr lang="fr-CH" sz="1700" b="1" noProof="0" dirty="0"/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Petites structures </a:t>
                      </a:r>
                      <a:r>
                        <a:rPr lang="fr-FR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autorisées jusqu’à 20 % de la surface totale.</a:t>
                      </a:r>
                      <a:endParaRPr lang="fr-CH" sz="17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662414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noProof="0" dirty="0"/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228875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r>
                        <a:rPr lang="fr-CH" sz="17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CONDITIONS REQUISES POUR 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30923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Au moins 6 espèces de plantes indicatrices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56507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noProof="0" dirty="0"/>
                        <a:t>Conditionneurs interdits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552920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D6D74C4-05CD-4705-84BC-15BE338D4BA3}"/>
              </a:ext>
            </a:extLst>
          </p:cNvPr>
          <p:cNvGrpSpPr/>
          <p:nvPr/>
        </p:nvGrpSpPr>
        <p:grpSpPr>
          <a:xfrm>
            <a:off x="395536" y="172096"/>
            <a:ext cx="4896544" cy="373648"/>
            <a:chOff x="395536" y="172096"/>
            <a:chExt cx="4896544" cy="37364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0634134-6453-4F75-806D-41B9DA7F19CE}"/>
                </a:ext>
              </a:extLst>
            </p:cNvPr>
            <p:cNvSpPr txBox="1"/>
            <p:nvPr/>
          </p:nvSpPr>
          <p:spPr>
            <a:xfrm>
              <a:off x="467544" y="17641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8" name="Grafik 7" descr="Auge">
              <a:extLst>
                <a:ext uri="{FF2B5EF4-FFF2-40B4-BE49-F238E27FC236}">
                  <a16:creationId xmlns:a16="http://schemas.microsoft.com/office/drawing/2014/main" id="{60002C82-0C0D-49E0-972F-4FAA6C0D8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536" y="172096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fr-CH" dirty="0"/>
              <a:t>1 Définition des surfaces de promotion de la biodiversité</a:t>
            </a:r>
            <a:br>
              <a:rPr lang="fr-CH" dirty="0"/>
            </a:br>
            <a:r>
              <a:rPr lang="fr-CH" dirty="0"/>
              <a:t>   (SPB)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631888" y="1401724"/>
            <a:ext cx="7918739" cy="1107996"/>
          </a:xfrm>
          <a:prstGeom prst="rect">
            <a:avLst/>
          </a:prstGeom>
          <a:solidFill>
            <a:srgbClr val="FFE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200" b="1" dirty="0"/>
              <a:t>Les surfaces de promotion de la biodiversité sont …</a:t>
            </a:r>
          </a:p>
          <a:p>
            <a:pPr algn="ctr"/>
            <a:r>
              <a:rPr lang="fr-CH" sz="2200" dirty="0"/>
              <a:t>des surfaces exploitées sur un domaine agricole créées et entretenues pour conserver et promouvoir la biodiversité.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52" y="2811463"/>
            <a:ext cx="7922075" cy="32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6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à litière: utilisation et entretien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580" y="1052736"/>
            <a:ext cx="8159884" cy="307873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Faucher au moins tous les 3 ans pour éviter l’embroussaillement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Eclaircir régulièrement les zones boisées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Eradiquer les néophytes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Faucher avec ménagement sur sol le plus sec possible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Utiliser une faucheuse à barre de coupe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Faucher à au moins 10 cm de hauteur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Renoncer au conditionneur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Laisser jusqu'à 10 % comme bande refuge pour les petits animaux pendant l'hiver (changer de lieu chaque année)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Dans les endroits bien ensoleillés, empiler des tas de branches et de litière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30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4453445"/>
            <a:ext cx="7951220" cy="17118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4707532"/>
            <a:ext cx="1656185" cy="151216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12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369" y="4266148"/>
            <a:ext cx="1909905" cy="16300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209" y="4265283"/>
            <a:ext cx="1918226" cy="16337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4"/>
          <a:stretch/>
        </p:blipFill>
        <p:spPr>
          <a:xfrm>
            <a:off x="2534991" y="4268471"/>
            <a:ext cx="1921838" cy="16629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10" y="4273502"/>
            <a:ext cx="1921839" cy="16298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Prairies riveraines de cours d’eau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94755" y="977212"/>
            <a:ext cx="3931519" cy="315944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Protection contre la dérive de pesticides et d'engrais dans les eaux.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Végétation typique des berges riche en espèces avec reine-des-prés, joncs, épilobes, etc.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 et corridor de migration pour les amphibiens, les reptiles et les insectes.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25310" y="971029"/>
            <a:ext cx="3931519" cy="315944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Protègent les berges contre l'érosion.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Peuvent fournir du fourrage grossier (prairies grasses).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</p:spPr>
        <p:txBody>
          <a:bodyPr/>
          <a:lstStyle/>
          <a:p>
            <a:fld id="{B295DEAF-E952-4796-AAEE-4201E40CA590}" type="slidenum">
              <a:rPr lang="fr-CH" smtClean="0"/>
              <a:pPr/>
              <a:t>31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67922" y="24474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64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593242" y="5595812"/>
            <a:ext cx="2294107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Géranium des marais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59549" y="5592887"/>
            <a:ext cx="19990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Carte géographique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34991" y="5592887"/>
            <a:ext cx="19990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 err="1"/>
              <a:t>Aromie</a:t>
            </a:r>
            <a:r>
              <a:rPr lang="fr-CH" sz="1600" dirty="0"/>
              <a:t> musquée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75323" y="5592887"/>
            <a:ext cx="204690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t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Rousserole verderolle</a:t>
            </a:r>
          </a:p>
        </p:txBody>
      </p:sp>
    </p:spTree>
    <p:extLst>
      <p:ext uri="{BB962C8B-B14F-4D97-AF65-F5344CB8AC3E}">
        <p14:creationId xmlns:p14="http://schemas.microsoft.com/office/powerpoint/2010/main" val="1248448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32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60257"/>
              </p:ext>
            </p:extLst>
          </p:nvPr>
        </p:nvGraphicFramePr>
        <p:xfrm>
          <a:off x="503362" y="702787"/>
          <a:ext cx="8137276" cy="56796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5661">
                  <a:extLst>
                    <a:ext uri="{9D8B030D-6E8A-4147-A177-3AD203B41FA5}">
                      <a16:colId xmlns:a16="http://schemas.microsoft.com/office/drawing/2014/main" val="2940188890"/>
                    </a:ext>
                  </a:extLst>
                </a:gridCol>
                <a:gridCol w="5471615">
                  <a:extLst>
                    <a:ext uri="{9D8B030D-6E8A-4147-A177-3AD203B41FA5}">
                      <a16:colId xmlns:a16="http://schemas.microsoft.com/office/drawing/2014/main" val="2348201191"/>
                    </a:ext>
                  </a:extLst>
                </a:gridCol>
              </a:tblGrid>
              <a:tr h="3824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Prairies riveraines de cours d’eau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78512"/>
                  </a:ext>
                </a:extLst>
              </a:tr>
              <a:tr h="49920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CONDITIONS </a:t>
                      </a:r>
                      <a:r>
                        <a:rPr lang="fr-CH" sz="1700" b="1" noProof="0" dirty="0"/>
                        <a:t>REQUISES</a:t>
                      </a:r>
                      <a:r>
                        <a:rPr lang="fr-CH" sz="1700" b="1" baseline="0" noProof="0" dirty="0"/>
                        <a:t> POUR </a:t>
                      </a:r>
                      <a:r>
                        <a:rPr lang="fr-CH" sz="17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31851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r>
                        <a:rPr lang="fr-CH" sz="1700" b="1" dirty="0"/>
                        <a:t>Largeur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dirty="0"/>
                        <a:t>Max. 12 m ou équivalente à la largeur min. de l’espace réservé aux eaux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4161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604272"/>
                  </a:ext>
                </a:extLst>
              </a:tr>
              <a:tr h="8958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Produits phytosanitaires</a:t>
                      </a:r>
                    </a:p>
                    <a:p>
                      <a:endParaRPr lang="fr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700" b="0" dirty="0"/>
                        <a:t>Lutte mécanique contre les plantes problématiques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700" b="0" dirty="0"/>
                        <a:t>Traitement plante par plante autorisé à</a:t>
                      </a:r>
                      <a:r>
                        <a:rPr lang="fr-CH" sz="1700" b="0" baseline="0" dirty="0"/>
                        <a:t> </a:t>
                      </a:r>
                      <a:r>
                        <a:rPr lang="fr-CH" sz="1700" b="0" dirty="0"/>
                        <a:t>partir d’une distance de 3 m du cours d’eau.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02939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r>
                        <a:rPr lang="fr-CH" sz="1700" b="1" dirty="0"/>
                        <a:t>Fauche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/>
                        <a:t>Min. 1 par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129619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Récolte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700" b="0" dirty="0"/>
                        <a:t>Exportation obligatoire (broyage interdit). 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700" b="0" dirty="0"/>
                        <a:t>Tas d’épierrage et de litière autorisés.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22379"/>
                  </a:ext>
                </a:extLst>
              </a:tr>
              <a:tr h="6286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Structures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0" dirty="0"/>
                        <a:t>Bandes refuge et petites structures autorisées jusqu’à 20% de la surface totale.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82018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Pâture d’automne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b="0" dirty="0"/>
                        <a:t>Pâturage avec ménagement (sans apport de fourrage) autorisé pendant la période de végétation jusqu'au 30 novembre</a:t>
                      </a:r>
                      <a:endParaRPr lang="fr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45179"/>
                  </a:ext>
                </a:extLst>
              </a:tr>
              <a:tr h="3824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700" b="1" dirty="0"/>
                        <a:t>Durée d’engagement</a:t>
                      </a:r>
                      <a:endParaRPr lang="fr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645277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B7A8FE2-4B7A-4DEA-8D06-D76D46B190C7}"/>
              </a:ext>
            </a:extLst>
          </p:cNvPr>
          <p:cNvGrpSpPr/>
          <p:nvPr/>
        </p:nvGrpSpPr>
        <p:grpSpPr>
          <a:xfrm>
            <a:off x="539552" y="400110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ECF5041-7D5D-4091-ACA4-7BE03AFBF37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71C51F0B-39F4-41DE-BAA4-5701C0A55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82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Prairies riveraines: utilisation et entretien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34513"/>
            <a:ext cx="792162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Faucher le plus tard possible (à partir d'août).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Renoncer au conditionneur.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Hauteur de fauche d'au moins 10 cm.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Laisser 5 à 20 % de bandes refuge non fauchées.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Faucher les berges plus longues par étapes.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Aménager un tas de branches ou de pierres.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Tailler les buissons par tronçon.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Entretenir les saules têtards.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33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4319911"/>
            <a:ext cx="7915086" cy="170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8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Déclarer les berges comme prairies riveraines ou comme prairies extensives?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484782"/>
            <a:ext cx="4104456" cy="3435537"/>
          </a:xfrm>
          <a:solidFill>
            <a:schemeClr val="accent6">
              <a:lumMod val="40000"/>
              <a:lumOff val="6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Prairies extensives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Date de fauche fixe</a:t>
            </a:r>
          </a:p>
          <a:p>
            <a:pPr>
              <a:spcBef>
                <a:spcPts val="600"/>
              </a:spcBef>
            </a:pPr>
            <a:r>
              <a:rPr lang="fr-FR" sz="2000" b="1" dirty="0"/>
              <a:t>Dans quel cas?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Zones de végétation riche en espèces et avec qualité II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Coupe tardive (en plaine après le 15 juin)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Pour les berges larges de plus de 12 m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636696" y="1484783"/>
            <a:ext cx="3791288" cy="34355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CH" sz="2000" b="1" dirty="0"/>
              <a:t>Prairies riveraines </a:t>
            </a:r>
            <a:r>
              <a:rPr lang="fr-CH" sz="2000" dirty="0"/>
              <a:t>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Pas de date de fauche fixe</a:t>
            </a:r>
          </a:p>
          <a:p>
            <a:pPr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</a:pPr>
            <a:r>
              <a:rPr lang="fr-CH" sz="2000" b="1" dirty="0"/>
              <a:t>Dans quel cas?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Zones de végétation pauvre en espèces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Si la coupe est nécessaire avant le 15 juin (p.ex.  prairies grasses)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Dans l’espace réservé aux eaux</a:t>
            </a:r>
          </a:p>
          <a:p>
            <a:pPr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</a:pPr>
            <a:endParaRPr lang="fr-CH" sz="2200" dirty="0"/>
          </a:p>
        </p:txBody>
      </p:sp>
      <p:sp>
        <p:nvSpPr>
          <p:cNvPr id="6" name="Textfeld 5"/>
          <p:cNvSpPr txBox="1"/>
          <p:nvPr/>
        </p:nvSpPr>
        <p:spPr>
          <a:xfrm>
            <a:off x="636696" y="5036131"/>
            <a:ext cx="8039761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Les prairies extensives donnent droit à des primes plus élevées en zone de plaine et colline</a:t>
            </a:r>
            <a:r>
              <a:rPr lang="de-CH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6089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93" y="4454029"/>
            <a:ext cx="1910307" cy="16300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754" y="4450708"/>
            <a:ext cx="1892715" cy="16334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263" y="4450708"/>
            <a:ext cx="1870659" cy="1633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83" y="4454029"/>
            <a:ext cx="1894643" cy="16392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extensifs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3624" y="1052736"/>
            <a:ext cx="3962650" cy="324036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Mosaïques de terrains pour les insectes, les araignées et les reptiles.  Source de nourriture pour les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Buissons pour la nidification et postes de chant pour les oiseaux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Structures en pierre pour reptiles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Zones humides servant d’abreuvoirs pour papillons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44508" y="1052873"/>
            <a:ext cx="3884414" cy="3240223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Utilisation des terrains escarpés et accidentés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 pour la production extensive de lait et de viande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Pour maintenir ouvertes les zones périphériques et les pentes abruptes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35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72400" y="251974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66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600746" y="5745571"/>
            <a:ext cx="1939054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Flambé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64039" y="5745571"/>
            <a:ext cx="20718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Pie-grièche écorcheur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55776" y="5745571"/>
            <a:ext cx="1898649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Orvet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84818" y="5747416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Fadet </a:t>
            </a:r>
            <a:r>
              <a:rPr lang="fr-CH" sz="1600" dirty="0"/>
              <a:t>commun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30444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36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575009"/>
              </p:ext>
            </p:extLst>
          </p:nvPr>
        </p:nvGraphicFramePr>
        <p:xfrm>
          <a:off x="619180" y="699947"/>
          <a:ext cx="7928612" cy="5354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252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66536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extensifs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514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Imputabilité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Surface pâturée, y compris jusqu’à 20 % de structures non productives (bosquets, rochers, etc.)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71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Critères d’exclusion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a) Plus de 20 % de ray-grass, vulpin des prés, dactyle, pâturin des prés et pâturin commun, renoncule âcre et renoncule rampante ainsi que trèfle blanc </a:t>
                      </a:r>
                      <a:r>
                        <a:rPr lang="fr-CH" sz="1600" b="0" i="1" dirty="0"/>
                        <a:t>ou</a:t>
                      </a:r>
                    </a:p>
                    <a:p>
                      <a:r>
                        <a:rPr lang="fr-CH" sz="1600" b="0" dirty="0"/>
                        <a:t>b) Plus de 10 % de la surface avec des espèces indicatrices de surexploitation ou de surfaces servant de reposoir au bétail telles que rumex, chénopode Bon-Henri, ortie ou chardon.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54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Fumure, fourrage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Aucun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0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Traitements plante par plante autorisés.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93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Au moins</a:t>
                      </a:r>
                      <a:r>
                        <a:rPr lang="fr-CH" sz="1600" b="0" baseline="0" dirty="0"/>
                        <a:t> 1 fois par an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baseline="0" dirty="0"/>
                        <a:t>Pas de fourrage d’appoint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7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Coupe de nettoyage autorisée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Broyage et </a:t>
                      </a:r>
                      <a:r>
                        <a:rPr lang="fr-CH" sz="1600" b="0" dirty="0" err="1"/>
                        <a:t>girobroyage</a:t>
                      </a:r>
                      <a:r>
                        <a:rPr lang="fr-CH" sz="1600" b="0" baseline="0" dirty="0"/>
                        <a:t> </a:t>
                      </a:r>
                      <a:r>
                        <a:rPr lang="fr-CH" sz="1600" b="0" dirty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96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Durée d’engagement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9767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8BCAE6A-0022-4466-834F-93C767A774C7}"/>
              </a:ext>
            </a:extLst>
          </p:cNvPr>
          <p:cNvGrpSpPr/>
          <p:nvPr/>
        </p:nvGrpSpPr>
        <p:grpSpPr>
          <a:xfrm>
            <a:off x="619180" y="299734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C6209AE-557B-4F5C-B0A1-321F78F32643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1A7E66A2-CCB5-4AD4-A49B-1E5C315C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696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37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292010"/>
              </p:ext>
            </p:extLst>
          </p:nvPr>
        </p:nvGraphicFramePr>
        <p:xfrm>
          <a:off x="611188" y="836712"/>
          <a:ext cx="7928612" cy="2712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252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66536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extensifs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421248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62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 de la végétation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6 plantes indicatrices régulièrement présentes sur au moins 20 % de la surface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</a:t>
                      </a:r>
                      <a:r>
                        <a:rPr lang="fr-CH" sz="1600" b="1" baseline="0" dirty="0"/>
                        <a:t> des structures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si qualité de la végétation atteinte!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5 % de la surface couverte de structures constituées de végétaux ligneux, telles que haies, bosquets champêtres et berges boisées ou buissons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espèces différentes et/ou 20 % d’arbustes épineux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78203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257678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3630345"/>
            <a:ext cx="2013856" cy="172245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19" y="1573031"/>
            <a:ext cx="2015865" cy="17464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pâturages extensifs: avec quels animaux pâturer?</a:t>
            </a:r>
            <a:br>
              <a:rPr lang="fr-CH" dirty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38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1516130"/>
            <a:ext cx="2013856" cy="17447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817115" y="1692720"/>
            <a:ext cx="1757518" cy="1277273"/>
          </a:xfrm>
          <a:prstGeom prst="wedgeRectCallout">
            <a:avLst>
              <a:gd name="adj1" fmla="val -88495"/>
              <a:gd name="adj2" fmla="val 12359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broutent profondément</a:t>
            </a:r>
          </a:p>
          <a:p>
            <a:pPr marL="285750" indent="-28575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préfèrent les pousses jeunes et tendres.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84089" y="1045056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Animaux sélectifs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77198" y="2950359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Moutons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27" y="3630345"/>
            <a:ext cx="2038058" cy="177135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77198" y="5036721"/>
            <a:ext cx="205058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Chèvres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759482" y="1045071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Animaux non sélectifs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862025" y="2891532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Bovins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862026" y="4983464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Chevaux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08675" y="3630345"/>
            <a:ext cx="1757518" cy="1942070"/>
          </a:xfrm>
          <a:prstGeom prst="wedgeRectCallout">
            <a:avLst>
              <a:gd name="adj1" fmla="val -72971"/>
              <a:gd name="adj2" fmla="val -25281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/>
              <a:t>aiment les bourgeons des arbres et arbustes.</a:t>
            </a:r>
          </a:p>
          <a:p>
            <a:r>
              <a:rPr lang="fr-CH" dirty="0"/>
              <a:t>idéals pour l'entretien des zones buissonnantes.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79675" y="1516130"/>
            <a:ext cx="1596781" cy="1498872"/>
          </a:xfrm>
          <a:prstGeom prst="wedgeRectCallout">
            <a:avLst>
              <a:gd name="adj1" fmla="val -79417"/>
              <a:gd name="adj2" fmla="val -16679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/>
              <a:t>broutent peu profondément.</a:t>
            </a:r>
          </a:p>
          <a:p>
            <a:r>
              <a:rPr lang="fr-CH" dirty="0"/>
              <a:t>idéals pour promouvoir une végétation diversifiée.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79675" y="3933056"/>
            <a:ext cx="1596781" cy="2019014"/>
          </a:xfrm>
          <a:prstGeom prst="wedgeRectCallout">
            <a:avLst>
              <a:gd name="adj1" fmla="val -97278"/>
              <a:gd name="adj2" fmla="val -29588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CH" dirty="0"/>
              <a:t>broutent à raz.</a:t>
            </a:r>
          </a:p>
          <a:p>
            <a:r>
              <a:rPr lang="fr-CH" dirty="0"/>
              <a:t>sont frugaux et broutent même la veille herbe.</a:t>
            </a:r>
          </a:p>
          <a:p>
            <a:r>
              <a:rPr lang="fr-CH" dirty="0"/>
              <a:t>sensibles aux plantes toxiques.</a:t>
            </a:r>
          </a:p>
        </p:txBody>
      </p:sp>
    </p:spTree>
    <p:extLst>
      <p:ext uri="{BB962C8B-B14F-4D97-AF65-F5344CB8AC3E}">
        <p14:creationId xmlns:p14="http://schemas.microsoft.com/office/powerpoint/2010/main" val="2753525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Système de pâture et charge en bétail</a:t>
            </a:r>
            <a:br>
              <a:rPr lang="de-CH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Le </a:t>
            </a:r>
            <a:r>
              <a:rPr lang="fr-FR" b="1" dirty="0"/>
              <a:t>pâturage continu sur de grandes surfaces </a:t>
            </a:r>
            <a:r>
              <a:rPr lang="fr-FR" dirty="0"/>
              <a:t>crée un paysage mosaïque entre zones très et peu utilisées.</a:t>
            </a:r>
          </a:p>
          <a:p>
            <a:pPr lvl="1"/>
            <a:r>
              <a:rPr lang="fr-FR" dirty="0"/>
              <a:t>La </a:t>
            </a:r>
            <a:r>
              <a:rPr lang="fr-FR" b="1" dirty="0"/>
              <a:t>pâture tournante sur petites parcelles </a:t>
            </a:r>
            <a:r>
              <a:rPr lang="fr-FR" dirty="0"/>
              <a:t>préserve le pâturage et favorise une végétation plus uniforme.</a:t>
            </a:r>
            <a:endParaRPr lang="de-CH" dirty="0"/>
          </a:p>
          <a:p>
            <a:pPr lvl="1"/>
            <a:r>
              <a:rPr lang="fr-FR" dirty="0"/>
              <a:t>Les </a:t>
            </a:r>
            <a:r>
              <a:rPr lang="fr-FR" b="1" dirty="0"/>
              <a:t>périodes de repos </a:t>
            </a:r>
            <a:r>
              <a:rPr lang="fr-FR" dirty="0"/>
              <a:t>entre les pâtures sont particulièrement importantes pendant la floraison en été.</a:t>
            </a:r>
          </a:p>
          <a:p>
            <a:pPr lvl="1"/>
            <a:r>
              <a:rPr lang="fr-FR" dirty="0"/>
              <a:t>Favoriser la richesse floristique en pâturant tôt au printemps et après une pause d'au moins 6 semaines.</a:t>
            </a:r>
          </a:p>
          <a:p>
            <a:pPr lvl="1"/>
            <a:r>
              <a:rPr lang="fr-FR" dirty="0"/>
              <a:t>Charge en bétail équilibrée laissant 10 à 20 % d'herbe sur pied.</a:t>
            </a:r>
          </a:p>
          <a:p>
            <a:pPr lvl="1"/>
            <a:r>
              <a:rPr lang="fr-FR" dirty="0"/>
              <a:t>Eviter les charges élevées en bétail, même sur de courtes périodes.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374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Pourquoi des surfaces de promotion de la biodiversité (SPB)?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1999" y="1484784"/>
            <a:ext cx="522047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Sans SPB, de nombreux animaux et plantes ne pourraient </a:t>
            </a:r>
            <a:r>
              <a:rPr lang="fr-CH" b="1" dirty="0"/>
              <a:t>survivre</a:t>
            </a:r>
            <a:r>
              <a:rPr lang="fr-CH" dirty="0"/>
              <a:t> sur les terres agricoles exploitées de manière intensive.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La gestion extensive des SPB offre à la faune sauvage des </a:t>
            </a:r>
            <a:r>
              <a:rPr lang="fr-CH" b="1" dirty="0"/>
              <a:t>refuges</a:t>
            </a:r>
            <a:r>
              <a:rPr lang="fr-CH" dirty="0"/>
              <a:t>, de la </a:t>
            </a:r>
            <a:r>
              <a:rPr lang="fr-CH" b="1" dirty="0"/>
              <a:t>nourriture</a:t>
            </a:r>
            <a:r>
              <a:rPr lang="fr-CH" dirty="0"/>
              <a:t> et des conditions d'</a:t>
            </a:r>
            <a:r>
              <a:rPr lang="fr-CH" b="1" dirty="0"/>
              <a:t>hivernation</a:t>
            </a:r>
            <a:r>
              <a:rPr lang="fr-CH" dirty="0"/>
              <a:t> favorables.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Certaines plantes sauvages rares et menacées d'extinction peuvent </a:t>
            </a:r>
            <a:r>
              <a:rPr lang="fr-CH" b="1" dirty="0"/>
              <a:t>s'établir</a:t>
            </a:r>
            <a:r>
              <a:rPr lang="fr-CH" dirty="0"/>
              <a:t> dans les SPB.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L'entretien professionnel des SPB contribue à la </a:t>
            </a:r>
            <a:r>
              <a:rPr lang="fr-CH" b="1" dirty="0"/>
              <a:t>conservation d'habitats semi-naturels précieux</a:t>
            </a:r>
            <a:r>
              <a:rPr lang="fr-CH" dirty="0"/>
              <a:t>. 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</a:t>
            </a:fld>
            <a:endParaRPr lang="fr-CH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434" y="1484784"/>
            <a:ext cx="252984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3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Pâturages pauvres en structures: améliorations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58606"/>
            <a:ext cx="7921625" cy="4309944"/>
          </a:xfrm>
        </p:spPr>
        <p:txBody>
          <a:bodyPr/>
          <a:lstStyle/>
          <a:p>
            <a:pPr lvl="1"/>
            <a:r>
              <a:rPr lang="fr-CH" dirty="0"/>
              <a:t>Plantez et clôturez 10-20 % de buissons ou de haies riches en espèces avec beaucoup d’épineux.</a:t>
            </a:r>
          </a:p>
          <a:p>
            <a:pPr lvl="1"/>
            <a:r>
              <a:rPr lang="fr-CH" dirty="0"/>
              <a:t>Plantez des arbres isolés ou des arbres fruitiers haute-tige et protégez-les du bétail.</a:t>
            </a:r>
          </a:p>
          <a:p>
            <a:pPr lvl="1"/>
            <a:r>
              <a:rPr lang="fr-CH" dirty="0"/>
              <a:t>Faire des tas de pierres, de branches et/ou de troncs, clôturés si nécessaire. Remettre régulièrement du matériel et les débarrasser de la végétation.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40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01" y="3501008"/>
            <a:ext cx="3823782" cy="237626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71876" y="5521305"/>
            <a:ext cx="38884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t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Clôturer des groupes d'arbres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459" y="3501008"/>
            <a:ext cx="3886341" cy="237626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53459" y="5522870"/>
            <a:ext cx="40229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Clôturer des arbres isolés</a:t>
            </a:r>
          </a:p>
        </p:txBody>
      </p:sp>
    </p:spTree>
    <p:extLst>
      <p:ext uri="{BB962C8B-B14F-4D97-AF65-F5344CB8AC3E}">
        <p14:creationId xmlns:p14="http://schemas.microsoft.com/office/powerpoint/2010/main" val="3629101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593" y="3588016"/>
            <a:ext cx="2626864" cy="22466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riches en structures: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28088"/>
            <a:ext cx="5221287" cy="471985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Rabattre régulièrement les plantes ligneuses.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Empêcher la propagation excessive des ronces et de l’épine noire.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Laisser des refus sur environ 20 % de la surface (même en hiver).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Combattre les plantes à problèmes comme la fougère aigle, les rumex, le chardon des champs, le séneçon de jacobée et les néophytes.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Entretenir et clôturer les murs de pierres sèches. En construire de nouveaux.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Préserver et </a:t>
            </a:r>
            <a:r>
              <a:rPr lang="fr-CH" sz="2000" dirty="0" err="1"/>
              <a:t>év</a:t>
            </a:r>
            <a:r>
              <a:rPr lang="fr-CH" sz="2000" dirty="0"/>
              <a:t>. clôturer les zones humides et les ourlets de vivaces.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Maintenir les surfaces de sol nu et les crevasses dans le sol.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Renoncez aux fils barbelés.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41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225" y="1228089"/>
            <a:ext cx="2628231" cy="225345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37572" y="5465348"/>
            <a:ext cx="27108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Conserver les crevasses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03618" y="3142994"/>
            <a:ext cx="2854908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Empêcher l’embroussaillement</a:t>
            </a:r>
          </a:p>
        </p:txBody>
      </p:sp>
    </p:spTree>
    <p:extLst>
      <p:ext uri="{BB962C8B-B14F-4D97-AF65-F5344CB8AC3E}">
        <p14:creationId xmlns:p14="http://schemas.microsoft.com/office/powerpoint/2010/main" val="1060105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559" y="4061491"/>
            <a:ext cx="1840961" cy="15997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6802" y="4057687"/>
            <a:ext cx="1872010" cy="16035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227" y="4057687"/>
            <a:ext cx="1840961" cy="160950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06" y="4057687"/>
            <a:ext cx="1843987" cy="1603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boisés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12659" y="1092039"/>
            <a:ext cx="3854861" cy="233696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Habitat mixte entre forêt et pâturage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Différents types d'habitats dans une petite zone les rendent particulièrement riches en espèces.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38205" y="1092039"/>
            <a:ext cx="3819983" cy="2336961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Conviennent parfaitement à la production extensive de lait et de viande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Livrent du bois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42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61004" y="2090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70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526559" y="5291916"/>
            <a:ext cx="18937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Lézard vivipare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12659" y="5291916"/>
            <a:ext cx="194510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Rosalie des Alpes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17227" y="5301208"/>
            <a:ext cx="19278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Moiré sylvicole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25006" y="5301208"/>
            <a:ext cx="19578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Carline acaule</a:t>
            </a:r>
          </a:p>
        </p:txBody>
      </p:sp>
    </p:spTree>
    <p:extLst>
      <p:ext uri="{BB962C8B-B14F-4D97-AF65-F5344CB8AC3E}">
        <p14:creationId xmlns:p14="http://schemas.microsoft.com/office/powerpoint/2010/main" val="6364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43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303491"/>
              </p:ext>
            </p:extLst>
          </p:nvPr>
        </p:nvGraphicFramePr>
        <p:xfrm>
          <a:off x="620920" y="418351"/>
          <a:ext cx="7928612" cy="58515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620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5695992">
                  <a:extLst>
                    <a:ext uri="{9D8B030D-6E8A-4147-A177-3AD203B41FA5}">
                      <a16:colId xmlns:a16="http://schemas.microsoft.com/office/drawing/2014/main" val="429950893"/>
                    </a:ext>
                  </a:extLst>
                </a:gridCol>
              </a:tblGrid>
              <a:tr h="3529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boisés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529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r>
                        <a:rPr lang="fr-CH" sz="1600" b="1" dirty="0"/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Seul le pâturage est imputable.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861437"/>
                  </a:ext>
                </a:extLst>
              </a:tr>
              <a:tr h="1479469">
                <a:tc>
                  <a:txBody>
                    <a:bodyPr/>
                    <a:lstStyle/>
                    <a:p>
                      <a:r>
                        <a:rPr lang="fr-CH" sz="1600" b="1" dirty="0"/>
                        <a:t>Critères d’exclusion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a) Plus de 20 % de ray-grass, vulpin des prés, dactyle, pâturin des prés et pâturin commun, renoncule âcre et renoncule rampante ainsi que trèfle blanc </a:t>
                      </a:r>
                      <a:r>
                        <a:rPr lang="fr-CH" sz="1600" b="0" i="1" dirty="0"/>
                        <a:t>ou</a:t>
                      </a:r>
                    </a:p>
                    <a:p>
                      <a:r>
                        <a:rPr lang="fr-CH" sz="1600" b="0" dirty="0"/>
                        <a:t>b)</a:t>
                      </a:r>
                      <a:r>
                        <a:rPr lang="fr-CH" sz="1600" b="0" baseline="0" dirty="0"/>
                        <a:t> P</a:t>
                      </a:r>
                      <a:r>
                        <a:rPr lang="fr-CH" sz="1600" b="0" dirty="0"/>
                        <a:t>lus de 10 % de la surface avec des espèces indicatrices de surexploitation ou de surfaces servant de reposoir au bétail telles que rumex, chénopode Bon-Henri, ortie ou chardon.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931343"/>
                  </a:ext>
                </a:extLst>
              </a:tr>
              <a:tr h="783248">
                <a:tc>
                  <a:txBody>
                    <a:bodyPr/>
                    <a:lstStyle/>
                    <a:p>
                      <a:r>
                        <a:rPr lang="fr-CH" sz="16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Pas de fertilisation avec des engrais minéraux azotés. L’épandage d’engrais de ferme, de compost et d’engrais minéraux non azotés n’est autorisé qu’avec l’accord de l’autorité forestière cantonale.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357847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Accord cantonal nécessaire pour l’utilisation de pesticides.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84891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r>
                        <a:rPr lang="fr-CH" sz="1600" b="1" dirty="0"/>
                        <a:t>Fourrage d’appoint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390581"/>
                  </a:ext>
                </a:extLst>
              </a:tr>
              <a:tr h="3529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Au moins</a:t>
                      </a:r>
                      <a:r>
                        <a:rPr lang="fr-CH" sz="1600" b="0" baseline="0" dirty="0"/>
                        <a:t> 1 fois par an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092311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Coupe de nettoyage autorisée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Broyage et </a:t>
                      </a:r>
                      <a:r>
                        <a:rPr lang="fr-CH" sz="1600" b="0" dirty="0" err="1"/>
                        <a:t>gyrobroyage</a:t>
                      </a:r>
                      <a:r>
                        <a:rPr lang="fr-CH" sz="1600" b="0" baseline="0" dirty="0"/>
                        <a:t> </a:t>
                      </a:r>
                      <a:r>
                        <a:rPr lang="fr-CH" sz="1600" b="0" dirty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035069"/>
                  </a:ext>
                </a:extLst>
              </a:tr>
              <a:tr h="551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Durée d’engagement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0571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A7CFD49-BF13-47F2-8017-32C16B2185D8}"/>
              </a:ext>
            </a:extLst>
          </p:cNvPr>
          <p:cNvGrpSpPr/>
          <p:nvPr/>
        </p:nvGrpSpPr>
        <p:grpSpPr>
          <a:xfrm>
            <a:off x="594468" y="108107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D7F6198-BEE2-4FAE-BC3F-5BABE55F7DD2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4535B233-DD29-4A50-B170-3500EA57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47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44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58242"/>
              </p:ext>
            </p:extLst>
          </p:nvPr>
        </p:nvGraphicFramePr>
        <p:xfrm>
          <a:off x="539552" y="1196752"/>
          <a:ext cx="7920880" cy="2975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611064381"/>
                    </a:ext>
                  </a:extLst>
                </a:gridCol>
              </a:tblGrid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Pâturages boisés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85997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 de la végétation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6 plantes indicatrices régulièrement présentes sur au moins   20 % de la surface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60388"/>
                  </a:ext>
                </a:extLst>
              </a:tr>
              <a:tr h="1624362">
                <a:tc>
                  <a:txBody>
                    <a:bodyPr/>
                    <a:lstStyle/>
                    <a:p>
                      <a:r>
                        <a:rPr lang="fr-CH" sz="1600" b="1" dirty="0"/>
                        <a:t>Qualité</a:t>
                      </a:r>
                      <a:r>
                        <a:rPr lang="fr-CH" sz="1600" b="1" baseline="0" dirty="0"/>
                        <a:t> des structures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si qualité de la végétation atteinte!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5 % de la surface couverte de structures constituées de végétaux ligneux, telles que haies, bosquets champêtres et berges boisées ou buissons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moins 5 espèces différentes et/ou 20 % d’arbustes épineux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85077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159930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fr-CH" dirty="0"/>
              <a:t>Pâturages boisés: entretien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8260" y="1844824"/>
            <a:ext cx="4869844" cy="3888432"/>
          </a:xfrm>
        </p:spPr>
        <p:txBody>
          <a:bodyPr/>
          <a:lstStyle/>
          <a:p>
            <a:r>
              <a:rPr lang="fr-FR" sz="2000" b="1" dirty="0"/>
              <a:t>Dans les zones où la forêt progresse fortement: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Rouvrir les parties boisées en abattant régulièrement des arbres.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Intensifier le pâturage, clôturer les animaux dans ces zones.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Attirer le bétail en y plaçant des abreuvoirs ou des pierres à lécher.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Utiliser des chèvres ou des races de bovins robustes.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45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1844824"/>
            <a:ext cx="2808312" cy="403244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39552" y="1199631"/>
            <a:ext cx="799288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dirty="0"/>
              <a:t>Maintenir l’équilibre entre la forêt et le pâturage</a:t>
            </a:r>
            <a:r>
              <a:rPr lang="de-CH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064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68760"/>
            <a:ext cx="4069889" cy="3528392"/>
          </a:xfrm>
        </p:spPr>
        <p:txBody>
          <a:bodyPr/>
          <a:lstStyle/>
          <a:p>
            <a:r>
              <a:rPr lang="fr-FR" sz="2000" b="1" dirty="0"/>
              <a:t>Dans les zones avec peu de boisement: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Entretenir et favoriser les arbres isolés et les groupes d'arbustes.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Clôturer les jeunes plants.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err="1"/>
              <a:t>Extensifier</a:t>
            </a:r>
            <a:r>
              <a:rPr lang="fr-FR" sz="2000" dirty="0"/>
              <a:t> la pâture.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Exclure certaines zones du pâturage.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Faire des gros tas de branches et laisser la végétation les envahir.</a:t>
            </a:r>
          </a:p>
          <a:p>
            <a:pPr>
              <a:spcBef>
                <a:spcPts val="600"/>
              </a:spcBef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3" y="1219079"/>
            <a:ext cx="3391737" cy="459603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17724" y="881902"/>
            <a:ext cx="813073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boisés: entretien</a:t>
            </a:r>
          </a:p>
        </p:txBody>
      </p:sp>
    </p:spTree>
    <p:extLst>
      <p:ext uri="{BB962C8B-B14F-4D97-AF65-F5344CB8AC3E}">
        <p14:creationId xmlns:p14="http://schemas.microsoft.com/office/powerpoint/2010/main" val="645036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525" y="1736363"/>
            <a:ext cx="2389670" cy="20438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Pâturages boisés: quel type de bétail choisir?</a:t>
            </a:r>
            <a:br>
              <a:rPr lang="fr-CH" dirty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47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008" y="1729106"/>
            <a:ext cx="2375905" cy="20584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8007" y="4328054"/>
            <a:ext cx="2375904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/>
              <a:t>Idéal pour favoriser une végétation variée.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5826808" y="4328054"/>
            <a:ext cx="2367908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/>
              <a:t>Idéal contre l’embroussaillement.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03848" y="4329684"/>
            <a:ext cx="2389670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fr-FR" dirty="0"/>
              <a:t>Frugaux, broutent même la vieille herbe.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809" y="1731001"/>
            <a:ext cx="2367907" cy="205803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812898" y="3419708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Chèvres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98007" y="3435489"/>
            <a:ext cx="23759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Bovins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03848" y="3419708"/>
            <a:ext cx="25257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Chevaux</a:t>
            </a:r>
          </a:p>
        </p:txBody>
      </p:sp>
      <p:sp>
        <p:nvSpPr>
          <p:cNvPr id="3" name="Pfeil nach unten 2"/>
          <p:cNvSpPr/>
          <p:nvPr/>
        </p:nvSpPr>
        <p:spPr>
          <a:xfrm>
            <a:off x="1317907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3930631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6557388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8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Avantages et inconvénients du pâturage tournant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4274" y="1340767"/>
            <a:ext cx="3852000" cy="3528095"/>
          </a:xfrm>
          <a:solidFill>
            <a:srgbClr val="FFCCCC"/>
          </a:solidFill>
        </p:spPr>
        <p:txBody>
          <a:bodyPr lIns="72000" tIns="72000" rIns="72000" bIns="72000"/>
          <a:lstStyle/>
          <a:p>
            <a:pPr algn="l"/>
            <a:r>
              <a:rPr lang="fr-CH" sz="2000" b="1" dirty="0"/>
              <a:t>Inconvénients: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Coûts plus élevés pour le matériel de clôture, des abreuvoirs supplémentaires et plus de travail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Peut-être plus d'agitation dans le troupeau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2000" dirty="0"/>
              <a:t>Des parcelles trop petites et une intensité de pâturage trop élevée conduisent à une uniformisation de la végétation.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5" y="1340768"/>
            <a:ext cx="3852000" cy="352809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Avantages: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Pression de pâture uniforme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Pas de sur- ou de </a:t>
            </a:r>
            <a:r>
              <a:rPr lang="fr-CH" sz="2000" dirty="0" err="1"/>
              <a:t>sous-pâture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Bonne répartition des excréments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Herbe de meilleure qualité et plus homogène; meilleure croissance de l’herbe.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24795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Pâturages boisés: amélioration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31712"/>
            <a:ext cx="8137276" cy="4309944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Eclaircir les lisières.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Préserver les surfaces rudérales, grands blocs de pierre, surfaces de sol nu.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Conserver les murs en pierres sèches, en construire de nouveau.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Laisser les arbres morts et ceux avec des cavités.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Faire des tas de pierres, de branches et/ou de troncs, clôturer si nécessaire.  Ajouter régulièrement du matériel et enlever la végétation.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Éviter la propagation des ronces et de l’épine noire.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Combattre les plantes à problèmes comme la fougère aigle, les rumex, le chardon des champs, le séneçon de jacobée et les néophytes.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fr-FR" dirty="0"/>
              <a:t>Renoncer aux fils barbelés.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49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147" y="4437113"/>
            <a:ext cx="3813257" cy="17825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58" y="4437112"/>
            <a:ext cx="3958042" cy="17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5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763995" y="3312617"/>
            <a:ext cx="4128484" cy="21826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</a:pPr>
            <a:r>
              <a:rPr lang="fr-CH" b="1" dirty="0"/>
              <a:t>Autres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Fossés humides, mares, étangs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rudérales, tas d'épierrage et affleurements rocheux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Murs de pierres sèches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SPB spécifiques à la région sur SAU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SPB spécifiques à la région hors SAU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SPB</a:t>
            </a:r>
            <a:br>
              <a:rPr lang="fr-CH" dirty="0"/>
            </a:b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769085" y="5539641"/>
            <a:ext cx="4128484" cy="680059"/>
          </a:xfrm>
          <a:ln w="19050">
            <a:solidFill>
              <a:srgbClr val="FF0000"/>
            </a:solidFill>
          </a:ln>
        </p:spPr>
        <p:txBody>
          <a:bodyPr lIns="72000" tIns="72000" rIns="72000" bIns="72000"/>
          <a:lstStyle/>
          <a:p>
            <a:r>
              <a:rPr lang="fr-CH" sz="1400" b="1" dirty="0"/>
              <a:t>Exigences selon l’OPD: </a:t>
            </a:r>
            <a:r>
              <a:rPr lang="fr-CH" sz="1400" dirty="0"/>
              <a:t>% de SPB</a:t>
            </a:r>
          </a:p>
          <a:p>
            <a:pPr>
              <a:spcBef>
                <a:spcPts val="0"/>
              </a:spcBef>
            </a:pPr>
            <a:r>
              <a:rPr lang="fr-CH" sz="1400" dirty="0"/>
              <a:t>Exploitation agricole: 7 % de la SAU</a:t>
            </a:r>
            <a:br>
              <a:rPr lang="fr-CH" sz="1400" dirty="0"/>
            </a:br>
            <a:r>
              <a:rPr lang="fr-CH" sz="1400" dirty="0"/>
              <a:t>Cultures spéciales: 3,5 % de la SAU</a:t>
            </a:r>
          </a:p>
        </p:txBody>
      </p:sp>
      <p:sp>
        <p:nvSpPr>
          <p:cNvPr id="9" name="Rechteck 8"/>
          <p:cNvSpPr/>
          <p:nvPr/>
        </p:nvSpPr>
        <p:spPr>
          <a:xfrm>
            <a:off x="467542" y="796652"/>
            <a:ext cx="4248474" cy="2848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ts val="2100"/>
              </a:lnSpc>
              <a:spcAft>
                <a:spcPts val="400"/>
              </a:spcAft>
            </a:pPr>
            <a:r>
              <a:rPr lang="fr-CH" b="1" dirty="0"/>
              <a:t>Prairies et pâturages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Prairies extensives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Prairies peu intensives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à litière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Pâturages extensifs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Pâturages boisés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Prairies riveraines d'un cours d'eau</a:t>
            </a:r>
          </a:p>
          <a:p>
            <a:pPr marL="342900" indent="-342900" defTabSz="685800">
              <a:lnSpc>
                <a:spcPts val="2100"/>
              </a:lnSpc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herbagères et surfaces à litière riches en espèces en région d’estivage</a:t>
            </a:r>
          </a:p>
        </p:txBody>
      </p:sp>
      <p:sp>
        <p:nvSpPr>
          <p:cNvPr id="12" name="Rechteck 11"/>
          <p:cNvSpPr/>
          <p:nvPr/>
        </p:nvSpPr>
        <p:spPr>
          <a:xfrm>
            <a:off x="467542" y="3702216"/>
            <a:ext cx="4248474" cy="2517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fr-CH" b="1" dirty="0"/>
              <a:t>Terres assolées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Bandes culturales extensives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Bandes semées pour organismes utiles sur terres ouvertes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Jachères florales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Jachères tournantes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Ourlets sur terres assolées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Céréales en lignes de semis espacées</a:t>
            </a:r>
          </a:p>
        </p:txBody>
      </p:sp>
      <p:sp>
        <p:nvSpPr>
          <p:cNvPr id="3" name="Rechteck 2"/>
          <p:cNvSpPr/>
          <p:nvPr/>
        </p:nvSpPr>
        <p:spPr>
          <a:xfrm>
            <a:off x="4763995" y="796653"/>
            <a:ext cx="4128484" cy="2468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</a:pPr>
            <a:r>
              <a:rPr lang="fr-CH" b="1" dirty="0"/>
              <a:t>Cultures pérennes et ligneux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Arbres fruitiers haute-tige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Arbres isolés, allées d'arbres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Haies, bosquets, berges boisées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Surfaces viticoles présentant une biodiversité naturelle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Bandes semées pour organismes utiles en cultures pérennes</a:t>
            </a:r>
          </a:p>
        </p:txBody>
      </p:sp>
    </p:spTree>
    <p:extLst>
      <p:ext uri="{BB962C8B-B14F-4D97-AF65-F5344CB8AC3E}">
        <p14:creationId xmlns:p14="http://schemas.microsoft.com/office/powerpoint/2010/main" val="4186141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594" y="4290965"/>
            <a:ext cx="1857969" cy="16238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290964"/>
            <a:ext cx="1909612" cy="161726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680" y="4293096"/>
            <a:ext cx="1852698" cy="161513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70" y="4295559"/>
            <a:ext cx="1828316" cy="16192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1" y="600946"/>
            <a:ext cx="7570708" cy="629700"/>
          </a:xfrm>
        </p:spPr>
        <p:txBody>
          <a:bodyPr/>
          <a:lstStyle/>
          <a:p>
            <a:r>
              <a:rPr lang="fr-CH" sz="2200" dirty="0"/>
              <a:t>Surfaces herbagères et surfaces à litière riches en espèces dans la région d’estivage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4581" y="1394029"/>
            <a:ext cx="3920982" cy="253902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Les paysages riches en structures avec tas de pierres, rochers, buissons isolés, dépressions et collines offrant un abri aux petits animaux.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Grande diversité de plantes.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2270" y="1394029"/>
            <a:ext cx="3836378" cy="25390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L’alpage augmente la base fourragère du bétail.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La pâture dans les alpages riches en espèces favorise la santé du bétail.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Protègent contre les glissements de terrain.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50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82708" y="902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74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611121" y="5576304"/>
            <a:ext cx="1893789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Arnica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530227" y="5574274"/>
            <a:ext cx="1974372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Dectique </a:t>
            </a:r>
            <a:r>
              <a:rPr lang="fr-CH" sz="1600" dirty="0" err="1"/>
              <a:t>verrucivore</a:t>
            </a:r>
            <a:endParaRPr lang="fr-CH" sz="1600" dirty="0"/>
          </a:p>
        </p:txBody>
      </p:sp>
      <p:sp>
        <p:nvSpPr>
          <p:cNvPr id="23" name="Textfeld 22"/>
          <p:cNvSpPr txBox="1"/>
          <p:nvPr/>
        </p:nvSpPr>
        <p:spPr>
          <a:xfrm>
            <a:off x="2515800" y="5574274"/>
            <a:ext cx="199903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Argus frêle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31231" y="5576304"/>
            <a:ext cx="195598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dirty="0"/>
              <a:t>Traquet motteux</a:t>
            </a:r>
          </a:p>
        </p:txBody>
      </p:sp>
    </p:spTree>
    <p:extLst>
      <p:ext uri="{BB962C8B-B14F-4D97-AF65-F5344CB8AC3E}">
        <p14:creationId xmlns:p14="http://schemas.microsoft.com/office/powerpoint/2010/main" val="3545787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51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489595"/>
              </p:ext>
            </p:extLst>
          </p:nvPr>
        </p:nvGraphicFramePr>
        <p:xfrm>
          <a:off x="611560" y="764704"/>
          <a:ext cx="8136904" cy="551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3760">
                  <a:extLst>
                    <a:ext uri="{9D8B030D-6E8A-4147-A177-3AD203B41FA5}">
                      <a16:colId xmlns:a16="http://schemas.microsoft.com/office/drawing/2014/main" val="1286144274"/>
                    </a:ext>
                  </a:extLst>
                </a:gridCol>
                <a:gridCol w="5633144">
                  <a:extLst>
                    <a:ext uri="{9D8B030D-6E8A-4147-A177-3AD203B41FA5}">
                      <a16:colId xmlns:a16="http://schemas.microsoft.com/office/drawing/2014/main" val="20245940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Surfaces herbagères et surfaces à litière riches en espèces dans la région d’estivage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923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4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Non imputable à la part de SPB pour remplir les PER.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0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Surfaces exploitées à des fins alpestres dans les régions d'estivage et en dehors de celles-ci.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66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Présence régulière de plantes indicatrices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La qualité biologique et la taille des surfaces doivent rester constantes pendant la durée d’engagement.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955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Fourrage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Utilisation du fourrage sur l’alpage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1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Autorisée</a:t>
                      </a:r>
                      <a:r>
                        <a:rPr lang="fr-CH" sz="1600" b="0" baseline="0" dirty="0"/>
                        <a:t> pour autant </a:t>
                      </a:r>
                      <a:r>
                        <a:rPr lang="fr-CH" sz="1600" b="0" dirty="0"/>
                        <a:t>que la qualité floristique reste préservée.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47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Lutte mécanique contre les adventices.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/>
                        <a:t>Traitement plante par plante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21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Coupe de nettoyage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Broyage autorisé si le tapis herbacé reste intact et si aucune surface protégée selon la LPN n'est concernée. Pour le débroussaillage, le broyage n'est possible qu'avec l'autorisation du canton.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600" b="0" dirty="0" err="1"/>
                        <a:t>Gyrobroyage</a:t>
                      </a:r>
                      <a:r>
                        <a:rPr lang="fr-CH" sz="1600" b="0" baseline="0" dirty="0"/>
                        <a:t> </a:t>
                      </a:r>
                      <a:r>
                        <a:rPr lang="fr-CH" sz="1600" b="0" dirty="0"/>
                        <a:t>interdit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4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Durée d’engagement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8148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3394514-6454-40C7-AFAD-9E4361E69385}"/>
              </a:ext>
            </a:extLst>
          </p:cNvPr>
          <p:cNvGrpSpPr/>
          <p:nvPr/>
        </p:nvGrpSpPr>
        <p:grpSpPr>
          <a:xfrm>
            <a:off x="604200" y="389852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29500E6-C376-4492-AAAC-93A73EB46B9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27807DE8-B6BB-4474-8235-9EEF7C3F0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297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CH" sz="2000" dirty="0"/>
              <a:t>Surfaces herbagères et surfaces à litière riches en espèces dans la région d’estivage: entretien et amélioration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412775"/>
            <a:ext cx="5826483" cy="436367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Éviter l’embroussaillement par des coupes de bois régulières et une pâture adaptée.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Éviter la forte propagation de l'aulne vert, du rhododendron, de l’églantier et de l'épine noire.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Tolérer les arbres isolés, les buissons et les petits bosquets.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Combattre les plantes à problèmes comme la fougère aigle à un stade précoce.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Préserver les zones humides. Renoncer aux drainages.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Réduire la pression de pâture sur les zones sensibles telles que les pâturages secs et maigres et les zones humides, les pâturer brièvement et plus tard.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Réduire ou stopper la fertilisation dans les zones à potentiel.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52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445370"/>
            <a:ext cx="2023584" cy="43310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3EFF53C-ECFF-405D-9467-17F67C972C7C}"/>
              </a:ext>
            </a:extLst>
          </p:cNvPr>
          <p:cNvSpPr txBox="1"/>
          <p:nvPr/>
        </p:nvSpPr>
        <p:spPr>
          <a:xfrm>
            <a:off x="2123728" y="597004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hlinkClick r:id="rId3"/>
              </a:rPr>
              <a:t>www.patura-alpina.ch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4487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4.3 Surfaces de promotion de la biodiversité </a:t>
            </a:r>
            <a:br>
              <a:rPr lang="fr-CH" dirty="0"/>
            </a:br>
            <a:r>
              <a:rPr lang="fr-CH" dirty="0"/>
              <a:t>sur les terres assolées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53</a:t>
            </a:fld>
            <a:endParaRPr lang="fr-CH" dirty="0"/>
          </a:p>
        </p:txBody>
      </p:sp>
      <p:sp>
        <p:nvSpPr>
          <p:cNvPr id="6" name="Welle 5"/>
          <p:cNvSpPr/>
          <p:nvPr/>
        </p:nvSpPr>
        <p:spPr>
          <a:xfrm>
            <a:off x="8028384" y="289829"/>
            <a:ext cx="1097628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76-89</a:t>
            </a:r>
          </a:p>
        </p:txBody>
      </p:sp>
      <p:pic>
        <p:nvPicPr>
          <p:cNvPr id="9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96" y="1100577"/>
            <a:ext cx="7920880" cy="5064727"/>
          </a:xfrm>
        </p:spPr>
      </p:pic>
      <p:sp>
        <p:nvSpPr>
          <p:cNvPr id="10" name="Textfeld 9"/>
          <p:cNvSpPr txBox="1"/>
          <p:nvPr/>
        </p:nvSpPr>
        <p:spPr>
          <a:xfrm>
            <a:off x="667304" y="5778056"/>
            <a:ext cx="414517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fleurie annuelle pour pollinisateurs et auxiliaires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73469" y="4710011"/>
            <a:ext cx="203254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culturale extensive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138689" y="5017788"/>
            <a:ext cx="1218219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Jachère florale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73469" y="3197105"/>
            <a:ext cx="269349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Plantes vivaces et bordure tampon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11720" y="3801326"/>
            <a:ext cx="209012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1400" dirty="0"/>
              <a:t>Ourlet sur terres assolées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875797" y="4024160"/>
            <a:ext cx="1481111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Jachère tournante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79939" y="4109103"/>
            <a:ext cx="1654748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Fenêtres à alouettes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72340" y="2063319"/>
            <a:ext cx="960519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Haie basse</a:t>
            </a:r>
          </a:p>
        </p:txBody>
      </p:sp>
    </p:spTree>
    <p:extLst>
      <p:ext uri="{BB962C8B-B14F-4D97-AF65-F5344CB8AC3E}">
        <p14:creationId xmlns:p14="http://schemas.microsoft.com/office/powerpoint/2010/main" val="2856838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Surfaces de promotion de la biodiversité </a:t>
            </a:r>
            <a:br>
              <a:rPr lang="fr-CH" dirty="0"/>
            </a:br>
            <a:r>
              <a:rPr lang="fr-CH" dirty="0"/>
              <a:t>sur les terres assolées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50" y="1495320"/>
            <a:ext cx="6631646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Idéalement au moins 5 % de SPB sur les terres assolées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Préférer les SPB typiques pluriannuelles des terres assolées: </a:t>
            </a:r>
          </a:p>
          <a:p>
            <a:pPr marL="612900" lvl="1" indent="-342900"/>
            <a:r>
              <a:rPr lang="fr-CH" dirty="0"/>
              <a:t>Jachères florales et tournantes</a:t>
            </a:r>
          </a:p>
          <a:p>
            <a:pPr marL="612900" lvl="1" indent="-342900"/>
            <a:r>
              <a:rPr lang="fr-CH" dirty="0"/>
              <a:t>Bande semée pluriannuelle                                      pour organismes utiles</a:t>
            </a:r>
          </a:p>
          <a:p>
            <a:pPr marL="612900" lvl="1" indent="-342900"/>
            <a:r>
              <a:rPr lang="fr-CH" dirty="0"/>
              <a:t>Ourlet sur terres assolées</a:t>
            </a:r>
          </a:p>
          <a:p>
            <a:pPr marL="612900" lvl="1" indent="-342900"/>
            <a:r>
              <a:rPr lang="fr-CH" dirty="0"/>
              <a:t>Bande culturale extensive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Autres SPB intéressantes: </a:t>
            </a:r>
          </a:p>
          <a:p>
            <a:pPr marL="612900" lvl="1" indent="-342900"/>
            <a:r>
              <a:rPr lang="fr-CH" dirty="0"/>
              <a:t>Prairies extensives</a:t>
            </a:r>
          </a:p>
          <a:p>
            <a:pPr marL="612900" lvl="1" indent="-342900"/>
            <a:r>
              <a:rPr lang="fr-CH" dirty="0"/>
              <a:t>Haies basses</a:t>
            </a:r>
          </a:p>
          <a:p>
            <a:pPr marL="612900" lvl="1" indent="-342900"/>
            <a:r>
              <a:rPr lang="fr-CH" dirty="0"/>
              <a:t>Petits groupes de buissons</a:t>
            </a:r>
          </a:p>
          <a:p>
            <a:pPr marL="612900" lvl="1" indent="-342900"/>
            <a:r>
              <a:rPr lang="fr-CH" dirty="0"/>
              <a:t>Tas de pierres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2276872"/>
            <a:ext cx="417082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8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Combinaison d'éléments linéaires et planes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55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78" y="836712"/>
            <a:ext cx="7939196" cy="3753288"/>
          </a:xfrm>
          <a:prstGeom prst="rect">
            <a:avLst/>
          </a:prstGeom>
        </p:spPr>
      </p:pic>
      <p:sp>
        <p:nvSpPr>
          <p:cNvPr id="12" name="Abgerundetes Rechteck 11"/>
          <p:cNvSpPr/>
          <p:nvPr/>
        </p:nvSpPr>
        <p:spPr>
          <a:xfrm rot="20406580">
            <a:off x="5762225" y="3660156"/>
            <a:ext cx="2844854" cy="368923"/>
          </a:xfrm>
          <a:custGeom>
            <a:avLst/>
            <a:gdLst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878924 w 2878924"/>
              <a:gd name="connsiteY3" fmla="*/ 6000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712795 w 2878924"/>
              <a:gd name="connsiteY3" fmla="*/ 5578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950975 w 3010983"/>
              <a:gd name="connsiteY2" fmla="*/ 1333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1184"/>
              <a:gd name="connsiteY0" fmla="*/ 24740 h 361373"/>
              <a:gd name="connsiteX1" fmla="*/ 192067 w 3011184"/>
              <a:gd name="connsiteY1" fmla="*/ 1333 h 361373"/>
              <a:gd name="connsiteX2" fmla="*/ 2773274 w 3011184"/>
              <a:gd name="connsiteY2" fmla="*/ 59989 h 361373"/>
              <a:gd name="connsiteX3" fmla="*/ 2844854 w 3011184"/>
              <a:gd name="connsiteY3" fmla="*/ 57121 h 361373"/>
              <a:gd name="connsiteX4" fmla="*/ 3010983 w 3011184"/>
              <a:gd name="connsiteY4" fmla="*/ 301365 h 361373"/>
              <a:gd name="connsiteX5" fmla="*/ 2982313 w 3011184"/>
              <a:gd name="connsiteY5" fmla="*/ 305648 h 361373"/>
              <a:gd name="connsiteX6" fmla="*/ 192067 w 3011184"/>
              <a:gd name="connsiteY6" fmla="*/ 361373 h 361373"/>
              <a:gd name="connsiteX7" fmla="*/ 132059 w 3011184"/>
              <a:gd name="connsiteY7" fmla="*/ 301365 h 361373"/>
              <a:gd name="connsiteX8" fmla="*/ 0 w 3011184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780225 w 3010983"/>
              <a:gd name="connsiteY5" fmla="*/ 277241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2844854"/>
              <a:gd name="connsiteY0" fmla="*/ 24740 h 361373"/>
              <a:gd name="connsiteX1" fmla="*/ 192067 w 2844854"/>
              <a:gd name="connsiteY1" fmla="*/ 1333 h 361373"/>
              <a:gd name="connsiteX2" fmla="*/ 2773274 w 2844854"/>
              <a:gd name="connsiteY2" fmla="*/ 59989 h 361373"/>
              <a:gd name="connsiteX3" fmla="*/ 2844854 w 2844854"/>
              <a:gd name="connsiteY3" fmla="*/ 57121 h 361373"/>
              <a:gd name="connsiteX4" fmla="*/ 2771250 w 2844854"/>
              <a:gd name="connsiteY4" fmla="*/ 315223 h 361373"/>
              <a:gd name="connsiteX5" fmla="*/ 2780225 w 2844854"/>
              <a:gd name="connsiteY5" fmla="*/ 277241 h 361373"/>
              <a:gd name="connsiteX6" fmla="*/ 192067 w 2844854"/>
              <a:gd name="connsiteY6" fmla="*/ 361373 h 361373"/>
              <a:gd name="connsiteX7" fmla="*/ 132059 w 2844854"/>
              <a:gd name="connsiteY7" fmla="*/ 301365 h 361373"/>
              <a:gd name="connsiteX8" fmla="*/ 0 w 2844854"/>
              <a:gd name="connsiteY8" fmla="*/ 24740 h 36137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192067 w 2844854"/>
              <a:gd name="connsiteY6" fmla="*/ 36137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266938 w 2844854"/>
              <a:gd name="connsiteY7" fmla="*/ 350165 h 368923"/>
              <a:gd name="connsiteX8" fmla="*/ 0 w 2844854"/>
              <a:gd name="connsiteY8" fmla="*/ 24740 h 36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54" h="368923">
                <a:moveTo>
                  <a:pt x="0" y="24740"/>
                </a:moveTo>
                <a:cubicBezTo>
                  <a:pt x="0" y="-8402"/>
                  <a:pt x="158925" y="1333"/>
                  <a:pt x="192067" y="1333"/>
                </a:cubicBezTo>
                <a:lnTo>
                  <a:pt x="2773274" y="59989"/>
                </a:lnTo>
                <a:cubicBezTo>
                  <a:pt x="2806416" y="59989"/>
                  <a:pt x="2844854" y="23979"/>
                  <a:pt x="2844854" y="57121"/>
                </a:cubicBezTo>
                <a:cubicBezTo>
                  <a:pt x="2844854" y="137129"/>
                  <a:pt x="2771250" y="235215"/>
                  <a:pt x="2771250" y="315223"/>
                </a:cubicBezTo>
                <a:cubicBezTo>
                  <a:pt x="2771250" y="348365"/>
                  <a:pt x="2757842" y="368923"/>
                  <a:pt x="2724700" y="368923"/>
                </a:cubicBezTo>
                <a:lnTo>
                  <a:pt x="288566" y="358153"/>
                </a:lnTo>
                <a:cubicBezTo>
                  <a:pt x="255424" y="358153"/>
                  <a:pt x="266938" y="383307"/>
                  <a:pt x="266938" y="350165"/>
                </a:cubicBezTo>
                <a:lnTo>
                  <a:pt x="0" y="2474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Abgerundetes Rechteck 12"/>
          <p:cNvSpPr/>
          <p:nvPr/>
        </p:nvSpPr>
        <p:spPr>
          <a:xfrm rot="20798925">
            <a:off x="807018" y="3872543"/>
            <a:ext cx="3925783" cy="362620"/>
          </a:xfrm>
          <a:custGeom>
            <a:avLst/>
            <a:gdLst>
              <a:gd name="connsiteX0" fmla="*/ 0 w 3629221"/>
              <a:gd name="connsiteY0" fmla="*/ 60008 h 360040"/>
              <a:gd name="connsiteX1" fmla="*/ 60008 w 3629221"/>
              <a:gd name="connsiteY1" fmla="*/ 0 h 360040"/>
              <a:gd name="connsiteX2" fmla="*/ 3569213 w 3629221"/>
              <a:gd name="connsiteY2" fmla="*/ 0 h 360040"/>
              <a:gd name="connsiteX3" fmla="*/ 3629221 w 3629221"/>
              <a:gd name="connsiteY3" fmla="*/ 60008 h 360040"/>
              <a:gd name="connsiteX4" fmla="*/ 3629221 w 3629221"/>
              <a:gd name="connsiteY4" fmla="*/ 300032 h 360040"/>
              <a:gd name="connsiteX5" fmla="*/ 3569213 w 3629221"/>
              <a:gd name="connsiteY5" fmla="*/ 360040 h 360040"/>
              <a:gd name="connsiteX6" fmla="*/ 60008 w 3629221"/>
              <a:gd name="connsiteY6" fmla="*/ 360040 h 360040"/>
              <a:gd name="connsiteX7" fmla="*/ 0 w 3629221"/>
              <a:gd name="connsiteY7" fmla="*/ 300032 h 360040"/>
              <a:gd name="connsiteX8" fmla="*/ 0 w 3629221"/>
              <a:gd name="connsiteY8" fmla="*/ 60008 h 360040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29221 w 3933064"/>
              <a:gd name="connsiteY3" fmla="*/ 60008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44724 w 3933064"/>
              <a:gd name="connsiteY7" fmla="*/ 20262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29644 w 3933064"/>
              <a:gd name="connsiteY7" fmla="*/ 220647 h 362487"/>
              <a:gd name="connsiteX8" fmla="*/ 0 w 3933064"/>
              <a:gd name="connsiteY8" fmla="*/ 60008 h 362487"/>
              <a:gd name="connsiteX0" fmla="*/ 0 w 3925783"/>
              <a:gd name="connsiteY0" fmla="*/ 29462 h 362620"/>
              <a:gd name="connsiteX1" fmla="*/ 52727 w 3925783"/>
              <a:gd name="connsiteY1" fmla="*/ 133 h 362620"/>
              <a:gd name="connsiteX2" fmla="*/ 3638889 w 3925783"/>
              <a:gd name="connsiteY2" fmla="*/ 40002 h 362620"/>
              <a:gd name="connsiteX3" fmla="*/ 3659900 w 3925783"/>
              <a:gd name="connsiteY3" fmla="*/ 36743 h 362620"/>
              <a:gd name="connsiteX4" fmla="*/ 3925783 w 3925783"/>
              <a:gd name="connsiteY4" fmla="*/ 339871 h 362620"/>
              <a:gd name="connsiteX5" fmla="*/ 3561932 w 3925783"/>
              <a:gd name="connsiteY5" fmla="*/ 360173 h 362620"/>
              <a:gd name="connsiteX6" fmla="*/ 363333 w 3925783"/>
              <a:gd name="connsiteY6" fmla="*/ 325867 h 362620"/>
              <a:gd name="connsiteX7" fmla="*/ 22363 w 3925783"/>
              <a:gd name="connsiteY7" fmla="*/ 220780 h 362620"/>
              <a:gd name="connsiteX8" fmla="*/ 0 w 3925783"/>
              <a:gd name="connsiteY8" fmla="*/ 29462 h 36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5783" h="362620">
                <a:moveTo>
                  <a:pt x="0" y="29462"/>
                </a:moveTo>
                <a:cubicBezTo>
                  <a:pt x="0" y="-3680"/>
                  <a:pt x="19585" y="133"/>
                  <a:pt x="52727" y="133"/>
                </a:cubicBezTo>
                <a:lnTo>
                  <a:pt x="3638889" y="40002"/>
                </a:lnTo>
                <a:cubicBezTo>
                  <a:pt x="3672031" y="40002"/>
                  <a:pt x="3659900" y="3601"/>
                  <a:pt x="3659900" y="36743"/>
                </a:cubicBezTo>
                <a:cubicBezTo>
                  <a:pt x="3659900" y="116751"/>
                  <a:pt x="3925783" y="259863"/>
                  <a:pt x="3925783" y="339871"/>
                </a:cubicBezTo>
                <a:cubicBezTo>
                  <a:pt x="3925783" y="373013"/>
                  <a:pt x="3595074" y="360173"/>
                  <a:pt x="3561932" y="360173"/>
                </a:cubicBezTo>
                <a:lnTo>
                  <a:pt x="363333" y="325867"/>
                </a:lnTo>
                <a:cubicBezTo>
                  <a:pt x="330191" y="325867"/>
                  <a:pt x="22363" y="253922"/>
                  <a:pt x="22363" y="220780"/>
                </a:cubicBezTo>
                <a:lnTo>
                  <a:pt x="0" y="29462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4" name="Abgerundetes Rechteck 13"/>
          <p:cNvSpPr/>
          <p:nvPr/>
        </p:nvSpPr>
        <p:spPr>
          <a:xfrm rot="20798925">
            <a:off x="507895" y="3151873"/>
            <a:ext cx="2979139" cy="214851"/>
          </a:xfrm>
          <a:custGeom>
            <a:avLst/>
            <a:gdLst>
              <a:gd name="connsiteX0" fmla="*/ 0 w 3023703"/>
              <a:gd name="connsiteY0" fmla="*/ 54011 h 324060"/>
              <a:gd name="connsiteX1" fmla="*/ 54011 w 3023703"/>
              <a:gd name="connsiteY1" fmla="*/ 0 h 324060"/>
              <a:gd name="connsiteX2" fmla="*/ 2969692 w 3023703"/>
              <a:gd name="connsiteY2" fmla="*/ 0 h 324060"/>
              <a:gd name="connsiteX3" fmla="*/ 3023703 w 3023703"/>
              <a:gd name="connsiteY3" fmla="*/ 54011 h 324060"/>
              <a:gd name="connsiteX4" fmla="*/ 3023703 w 3023703"/>
              <a:gd name="connsiteY4" fmla="*/ 270049 h 324060"/>
              <a:gd name="connsiteX5" fmla="*/ 2969692 w 3023703"/>
              <a:gd name="connsiteY5" fmla="*/ 324060 h 324060"/>
              <a:gd name="connsiteX6" fmla="*/ 54011 w 3023703"/>
              <a:gd name="connsiteY6" fmla="*/ 324060 h 324060"/>
              <a:gd name="connsiteX7" fmla="*/ 0 w 3023703"/>
              <a:gd name="connsiteY7" fmla="*/ 270049 h 324060"/>
              <a:gd name="connsiteX8" fmla="*/ 0 w 3023703"/>
              <a:gd name="connsiteY8" fmla="*/ 54011 h 324060"/>
              <a:gd name="connsiteX0" fmla="*/ 0 w 3023703"/>
              <a:gd name="connsiteY0" fmla="*/ 61781 h 331830"/>
              <a:gd name="connsiteX1" fmla="*/ 54011 w 3023703"/>
              <a:gd name="connsiteY1" fmla="*/ 7770 h 331830"/>
              <a:gd name="connsiteX2" fmla="*/ 2969692 w 3023703"/>
              <a:gd name="connsiteY2" fmla="*/ 7770 h 331830"/>
              <a:gd name="connsiteX3" fmla="*/ 2829403 w 3023703"/>
              <a:gd name="connsiteY3" fmla="*/ 15667 h 331830"/>
              <a:gd name="connsiteX4" fmla="*/ 3023703 w 3023703"/>
              <a:gd name="connsiteY4" fmla="*/ 277819 h 331830"/>
              <a:gd name="connsiteX5" fmla="*/ 2969692 w 3023703"/>
              <a:gd name="connsiteY5" fmla="*/ 331830 h 331830"/>
              <a:gd name="connsiteX6" fmla="*/ 54011 w 3023703"/>
              <a:gd name="connsiteY6" fmla="*/ 331830 h 331830"/>
              <a:gd name="connsiteX7" fmla="*/ 0 w 3023703"/>
              <a:gd name="connsiteY7" fmla="*/ 277819 h 331830"/>
              <a:gd name="connsiteX8" fmla="*/ 0 w 3023703"/>
              <a:gd name="connsiteY8" fmla="*/ 61781 h 331830"/>
              <a:gd name="connsiteX0" fmla="*/ 0 w 3023703"/>
              <a:gd name="connsiteY0" fmla="*/ 54183 h 324232"/>
              <a:gd name="connsiteX1" fmla="*/ 54011 w 3023703"/>
              <a:gd name="connsiteY1" fmla="*/ 172 h 324232"/>
              <a:gd name="connsiteX2" fmla="*/ 2776429 w 3023703"/>
              <a:gd name="connsiteY2" fmla="*/ 40722 h 324232"/>
              <a:gd name="connsiteX3" fmla="*/ 2829403 w 3023703"/>
              <a:gd name="connsiteY3" fmla="*/ 8069 h 324232"/>
              <a:gd name="connsiteX4" fmla="*/ 3023703 w 3023703"/>
              <a:gd name="connsiteY4" fmla="*/ 270221 h 324232"/>
              <a:gd name="connsiteX5" fmla="*/ 2969692 w 3023703"/>
              <a:gd name="connsiteY5" fmla="*/ 324232 h 324232"/>
              <a:gd name="connsiteX6" fmla="*/ 54011 w 3023703"/>
              <a:gd name="connsiteY6" fmla="*/ 324232 h 324232"/>
              <a:gd name="connsiteX7" fmla="*/ 0 w 3023703"/>
              <a:gd name="connsiteY7" fmla="*/ 270221 h 324232"/>
              <a:gd name="connsiteX8" fmla="*/ 0 w 3023703"/>
              <a:gd name="connsiteY8" fmla="*/ 54183 h 324232"/>
              <a:gd name="connsiteX0" fmla="*/ 136759 w 3023703"/>
              <a:gd name="connsiteY0" fmla="*/ 9310 h 354925"/>
              <a:gd name="connsiteX1" fmla="*/ 54011 w 3023703"/>
              <a:gd name="connsiteY1" fmla="*/ 30865 h 354925"/>
              <a:gd name="connsiteX2" fmla="*/ 2776429 w 3023703"/>
              <a:gd name="connsiteY2" fmla="*/ 71415 h 354925"/>
              <a:gd name="connsiteX3" fmla="*/ 2829403 w 3023703"/>
              <a:gd name="connsiteY3" fmla="*/ 38762 h 354925"/>
              <a:gd name="connsiteX4" fmla="*/ 3023703 w 3023703"/>
              <a:gd name="connsiteY4" fmla="*/ 300914 h 354925"/>
              <a:gd name="connsiteX5" fmla="*/ 2969692 w 3023703"/>
              <a:gd name="connsiteY5" fmla="*/ 354925 h 354925"/>
              <a:gd name="connsiteX6" fmla="*/ 54011 w 3023703"/>
              <a:gd name="connsiteY6" fmla="*/ 354925 h 354925"/>
              <a:gd name="connsiteX7" fmla="*/ 0 w 3023703"/>
              <a:gd name="connsiteY7" fmla="*/ 300914 h 354925"/>
              <a:gd name="connsiteX8" fmla="*/ 136759 w 3023703"/>
              <a:gd name="connsiteY8" fmla="*/ 9310 h 354925"/>
              <a:gd name="connsiteX0" fmla="*/ 92195 w 2979139"/>
              <a:gd name="connsiteY0" fmla="*/ 9310 h 365363"/>
              <a:gd name="connsiteX1" fmla="*/ 9447 w 2979139"/>
              <a:gd name="connsiteY1" fmla="*/ 30865 h 365363"/>
              <a:gd name="connsiteX2" fmla="*/ 2731865 w 2979139"/>
              <a:gd name="connsiteY2" fmla="*/ 71415 h 365363"/>
              <a:gd name="connsiteX3" fmla="*/ 2784839 w 2979139"/>
              <a:gd name="connsiteY3" fmla="*/ 38762 h 365363"/>
              <a:gd name="connsiteX4" fmla="*/ 2979139 w 2979139"/>
              <a:gd name="connsiteY4" fmla="*/ 300914 h 365363"/>
              <a:gd name="connsiteX5" fmla="*/ 2925128 w 2979139"/>
              <a:gd name="connsiteY5" fmla="*/ 354925 h 365363"/>
              <a:gd name="connsiteX6" fmla="*/ 9447 w 2979139"/>
              <a:gd name="connsiteY6" fmla="*/ 354925 h 365363"/>
              <a:gd name="connsiteX7" fmla="*/ 29964 w 2979139"/>
              <a:gd name="connsiteY7" fmla="*/ 351008 h 365363"/>
              <a:gd name="connsiteX8" fmla="*/ 92195 w 2979139"/>
              <a:gd name="connsiteY8" fmla="*/ 9310 h 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9139" h="365363">
                <a:moveTo>
                  <a:pt x="92195" y="9310"/>
                </a:moveTo>
                <a:cubicBezTo>
                  <a:pt x="92195" y="-20519"/>
                  <a:pt x="-20382" y="30865"/>
                  <a:pt x="9447" y="30865"/>
                </a:cubicBezTo>
                <a:lnTo>
                  <a:pt x="2731865" y="71415"/>
                </a:lnTo>
                <a:cubicBezTo>
                  <a:pt x="2761694" y="71415"/>
                  <a:pt x="2784839" y="8933"/>
                  <a:pt x="2784839" y="38762"/>
                </a:cubicBezTo>
                <a:cubicBezTo>
                  <a:pt x="2784839" y="110775"/>
                  <a:pt x="2979139" y="228901"/>
                  <a:pt x="2979139" y="300914"/>
                </a:cubicBezTo>
                <a:cubicBezTo>
                  <a:pt x="2979139" y="330743"/>
                  <a:pt x="2954957" y="354925"/>
                  <a:pt x="2925128" y="354925"/>
                </a:cubicBezTo>
                <a:lnTo>
                  <a:pt x="9447" y="354925"/>
                </a:lnTo>
                <a:cubicBezTo>
                  <a:pt x="-20382" y="354925"/>
                  <a:pt x="29964" y="380837"/>
                  <a:pt x="29964" y="351008"/>
                </a:cubicBezTo>
                <a:lnTo>
                  <a:pt x="92195" y="931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5" name="Abgerundetes Rechteck 14"/>
          <p:cNvSpPr/>
          <p:nvPr/>
        </p:nvSpPr>
        <p:spPr>
          <a:xfrm rot="20940000">
            <a:off x="3183343" y="2340261"/>
            <a:ext cx="3498756" cy="213647"/>
          </a:xfrm>
          <a:custGeom>
            <a:avLst/>
            <a:gdLst>
              <a:gd name="connsiteX0" fmla="*/ 0 w 3353445"/>
              <a:gd name="connsiteY0" fmla="*/ 42330 h 253977"/>
              <a:gd name="connsiteX1" fmla="*/ 42330 w 3353445"/>
              <a:gd name="connsiteY1" fmla="*/ 0 h 253977"/>
              <a:gd name="connsiteX2" fmla="*/ 3311115 w 3353445"/>
              <a:gd name="connsiteY2" fmla="*/ 0 h 253977"/>
              <a:gd name="connsiteX3" fmla="*/ 3353445 w 3353445"/>
              <a:gd name="connsiteY3" fmla="*/ 42330 h 253977"/>
              <a:gd name="connsiteX4" fmla="*/ 3353445 w 3353445"/>
              <a:gd name="connsiteY4" fmla="*/ 211647 h 253977"/>
              <a:gd name="connsiteX5" fmla="*/ 3311115 w 3353445"/>
              <a:gd name="connsiteY5" fmla="*/ 253977 h 253977"/>
              <a:gd name="connsiteX6" fmla="*/ 42330 w 3353445"/>
              <a:gd name="connsiteY6" fmla="*/ 253977 h 253977"/>
              <a:gd name="connsiteX7" fmla="*/ 0 w 3353445"/>
              <a:gd name="connsiteY7" fmla="*/ 211647 h 253977"/>
              <a:gd name="connsiteX8" fmla="*/ 0 w 3353445"/>
              <a:gd name="connsiteY8" fmla="*/ 42330 h 253977"/>
              <a:gd name="connsiteX0" fmla="*/ 0 w 3353445"/>
              <a:gd name="connsiteY0" fmla="*/ 48208 h 259855"/>
              <a:gd name="connsiteX1" fmla="*/ 42330 w 3353445"/>
              <a:gd name="connsiteY1" fmla="*/ 5878 h 259855"/>
              <a:gd name="connsiteX2" fmla="*/ 3311115 w 3353445"/>
              <a:gd name="connsiteY2" fmla="*/ 5878 h 259855"/>
              <a:gd name="connsiteX3" fmla="*/ 3114143 w 3353445"/>
              <a:gd name="connsiteY3" fmla="*/ 12399 h 259855"/>
              <a:gd name="connsiteX4" fmla="*/ 3353445 w 3353445"/>
              <a:gd name="connsiteY4" fmla="*/ 217525 h 259855"/>
              <a:gd name="connsiteX5" fmla="*/ 3311115 w 3353445"/>
              <a:gd name="connsiteY5" fmla="*/ 259855 h 259855"/>
              <a:gd name="connsiteX6" fmla="*/ 42330 w 3353445"/>
              <a:gd name="connsiteY6" fmla="*/ 259855 h 259855"/>
              <a:gd name="connsiteX7" fmla="*/ 0 w 3353445"/>
              <a:gd name="connsiteY7" fmla="*/ 217525 h 259855"/>
              <a:gd name="connsiteX8" fmla="*/ 0 w 3353445"/>
              <a:gd name="connsiteY8" fmla="*/ 48208 h 259855"/>
              <a:gd name="connsiteX0" fmla="*/ 0 w 3439994"/>
              <a:gd name="connsiteY0" fmla="*/ 52798 h 259855"/>
              <a:gd name="connsiteX1" fmla="*/ 128879 w 3439994"/>
              <a:gd name="connsiteY1" fmla="*/ 5878 h 259855"/>
              <a:gd name="connsiteX2" fmla="*/ 3397664 w 3439994"/>
              <a:gd name="connsiteY2" fmla="*/ 5878 h 259855"/>
              <a:gd name="connsiteX3" fmla="*/ 3200692 w 3439994"/>
              <a:gd name="connsiteY3" fmla="*/ 12399 h 259855"/>
              <a:gd name="connsiteX4" fmla="*/ 3439994 w 3439994"/>
              <a:gd name="connsiteY4" fmla="*/ 217525 h 259855"/>
              <a:gd name="connsiteX5" fmla="*/ 3397664 w 3439994"/>
              <a:gd name="connsiteY5" fmla="*/ 259855 h 259855"/>
              <a:gd name="connsiteX6" fmla="*/ 128879 w 3439994"/>
              <a:gd name="connsiteY6" fmla="*/ 259855 h 259855"/>
              <a:gd name="connsiteX7" fmla="*/ 86549 w 3439994"/>
              <a:gd name="connsiteY7" fmla="*/ 217525 h 259855"/>
              <a:gd name="connsiteX8" fmla="*/ 0 w 3439994"/>
              <a:gd name="connsiteY8" fmla="*/ 52798 h 259855"/>
              <a:gd name="connsiteX0" fmla="*/ 0 w 3439994"/>
              <a:gd name="connsiteY0" fmla="*/ 46954 h 254011"/>
              <a:gd name="connsiteX1" fmla="*/ 128879 w 3439994"/>
              <a:gd name="connsiteY1" fmla="*/ 34 h 254011"/>
              <a:gd name="connsiteX2" fmla="*/ 3220556 w 3439994"/>
              <a:gd name="connsiteY2" fmla="*/ 29850 h 254011"/>
              <a:gd name="connsiteX3" fmla="*/ 3200692 w 3439994"/>
              <a:gd name="connsiteY3" fmla="*/ 6555 h 254011"/>
              <a:gd name="connsiteX4" fmla="*/ 3439994 w 3439994"/>
              <a:gd name="connsiteY4" fmla="*/ 211681 h 254011"/>
              <a:gd name="connsiteX5" fmla="*/ 3397664 w 3439994"/>
              <a:gd name="connsiteY5" fmla="*/ 254011 h 254011"/>
              <a:gd name="connsiteX6" fmla="*/ 128879 w 3439994"/>
              <a:gd name="connsiteY6" fmla="*/ 254011 h 254011"/>
              <a:gd name="connsiteX7" fmla="*/ 86549 w 3439994"/>
              <a:gd name="connsiteY7" fmla="*/ 211681 h 254011"/>
              <a:gd name="connsiteX8" fmla="*/ 0 w 3439994"/>
              <a:gd name="connsiteY8" fmla="*/ 46954 h 254011"/>
              <a:gd name="connsiteX0" fmla="*/ 0 w 3456453"/>
              <a:gd name="connsiteY0" fmla="*/ 34951 h 254011"/>
              <a:gd name="connsiteX1" fmla="*/ 145338 w 3456453"/>
              <a:gd name="connsiteY1" fmla="*/ 34 h 254011"/>
              <a:gd name="connsiteX2" fmla="*/ 3237015 w 3456453"/>
              <a:gd name="connsiteY2" fmla="*/ 29850 h 254011"/>
              <a:gd name="connsiteX3" fmla="*/ 3217151 w 3456453"/>
              <a:gd name="connsiteY3" fmla="*/ 6555 h 254011"/>
              <a:gd name="connsiteX4" fmla="*/ 3456453 w 3456453"/>
              <a:gd name="connsiteY4" fmla="*/ 211681 h 254011"/>
              <a:gd name="connsiteX5" fmla="*/ 3414123 w 3456453"/>
              <a:gd name="connsiteY5" fmla="*/ 254011 h 254011"/>
              <a:gd name="connsiteX6" fmla="*/ 145338 w 3456453"/>
              <a:gd name="connsiteY6" fmla="*/ 254011 h 254011"/>
              <a:gd name="connsiteX7" fmla="*/ 103008 w 3456453"/>
              <a:gd name="connsiteY7" fmla="*/ 211681 h 254011"/>
              <a:gd name="connsiteX8" fmla="*/ 0 w 3456453"/>
              <a:gd name="connsiteY8" fmla="*/ 34951 h 254011"/>
              <a:gd name="connsiteX0" fmla="*/ 9452 w 3465905"/>
              <a:gd name="connsiteY0" fmla="*/ 34951 h 254011"/>
              <a:gd name="connsiteX1" fmla="*/ 10733 w 3465905"/>
              <a:gd name="connsiteY1" fmla="*/ 26791 h 254011"/>
              <a:gd name="connsiteX2" fmla="*/ 3246467 w 3465905"/>
              <a:gd name="connsiteY2" fmla="*/ 29850 h 254011"/>
              <a:gd name="connsiteX3" fmla="*/ 3226603 w 3465905"/>
              <a:gd name="connsiteY3" fmla="*/ 6555 h 254011"/>
              <a:gd name="connsiteX4" fmla="*/ 3465905 w 3465905"/>
              <a:gd name="connsiteY4" fmla="*/ 211681 h 254011"/>
              <a:gd name="connsiteX5" fmla="*/ 3423575 w 3465905"/>
              <a:gd name="connsiteY5" fmla="*/ 254011 h 254011"/>
              <a:gd name="connsiteX6" fmla="*/ 154790 w 3465905"/>
              <a:gd name="connsiteY6" fmla="*/ 254011 h 254011"/>
              <a:gd name="connsiteX7" fmla="*/ 112460 w 3465905"/>
              <a:gd name="connsiteY7" fmla="*/ 211681 h 254011"/>
              <a:gd name="connsiteX8" fmla="*/ 9452 w 3465905"/>
              <a:gd name="connsiteY8" fmla="*/ 34951 h 254011"/>
              <a:gd name="connsiteX0" fmla="*/ 9452 w 3465905"/>
              <a:gd name="connsiteY0" fmla="*/ 34951 h 282985"/>
              <a:gd name="connsiteX1" fmla="*/ 10733 w 3465905"/>
              <a:gd name="connsiteY1" fmla="*/ 26791 h 282985"/>
              <a:gd name="connsiteX2" fmla="*/ 3246467 w 3465905"/>
              <a:gd name="connsiteY2" fmla="*/ 29850 h 282985"/>
              <a:gd name="connsiteX3" fmla="*/ 3226603 w 3465905"/>
              <a:gd name="connsiteY3" fmla="*/ 6555 h 282985"/>
              <a:gd name="connsiteX4" fmla="*/ 3465905 w 3465905"/>
              <a:gd name="connsiteY4" fmla="*/ 211681 h 282985"/>
              <a:gd name="connsiteX5" fmla="*/ 3423575 w 3465905"/>
              <a:gd name="connsiteY5" fmla="*/ 254011 h 282985"/>
              <a:gd name="connsiteX6" fmla="*/ 154790 w 3465905"/>
              <a:gd name="connsiteY6" fmla="*/ 254011 h 282985"/>
              <a:gd name="connsiteX7" fmla="*/ 181885 w 3465905"/>
              <a:gd name="connsiteY7" fmla="*/ 276328 h 282985"/>
              <a:gd name="connsiteX8" fmla="*/ 9452 w 3465905"/>
              <a:gd name="connsiteY8" fmla="*/ 34951 h 282985"/>
              <a:gd name="connsiteX0" fmla="*/ 9452 w 3478033"/>
              <a:gd name="connsiteY0" fmla="*/ 47270 h 295306"/>
              <a:gd name="connsiteX1" fmla="*/ 10733 w 3478033"/>
              <a:gd name="connsiteY1" fmla="*/ 39110 h 295306"/>
              <a:gd name="connsiteX2" fmla="*/ 3246467 w 3478033"/>
              <a:gd name="connsiteY2" fmla="*/ 42169 h 295306"/>
              <a:gd name="connsiteX3" fmla="*/ 3204277 w 3478033"/>
              <a:gd name="connsiteY3" fmla="*/ 5396 h 295306"/>
              <a:gd name="connsiteX4" fmla="*/ 3465905 w 3478033"/>
              <a:gd name="connsiteY4" fmla="*/ 224000 h 295306"/>
              <a:gd name="connsiteX5" fmla="*/ 3423575 w 3478033"/>
              <a:gd name="connsiteY5" fmla="*/ 266330 h 295306"/>
              <a:gd name="connsiteX6" fmla="*/ 154790 w 3478033"/>
              <a:gd name="connsiteY6" fmla="*/ 266330 h 295306"/>
              <a:gd name="connsiteX7" fmla="*/ 181885 w 3478033"/>
              <a:gd name="connsiteY7" fmla="*/ 288647 h 295306"/>
              <a:gd name="connsiteX8" fmla="*/ 9452 w 3478033"/>
              <a:gd name="connsiteY8" fmla="*/ 47270 h 295306"/>
              <a:gd name="connsiteX0" fmla="*/ 9452 w 3498114"/>
              <a:gd name="connsiteY0" fmla="*/ 47270 h 295305"/>
              <a:gd name="connsiteX1" fmla="*/ 10733 w 3498114"/>
              <a:gd name="connsiteY1" fmla="*/ 39110 h 295305"/>
              <a:gd name="connsiteX2" fmla="*/ 3246467 w 3498114"/>
              <a:gd name="connsiteY2" fmla="*/ 42169 h 295305"/>
              <a:gd name="connsiteX3" fmla="*/ 3204277 w 3498114"/>
              <a:gd name="connsiteY3" fmla="*/ 5396 h 295305"/>
              <a:gd name="connsiteX4" fmla="*/ 3465905 w 3498114"/>
              <a:gd name="connsiteY4" fmla="*/ 224000 h 295305"/>
              <a:gd name="connsiteX5" fmla="*/ 3478491 w 3498114"/>
              <a:gd name="connsiteY5" fmla="*/ 225049 h 295305"/>
              <a:gd name="connsiteX6" fmla="*/ 154790 w 3498114"/>
              <a:gd name="connsiteY6" fmla="*/ 266330 h 295305"/>
              <a:gd name="connsiteX7" fmla="*/ 181885 w 3498114"/>
              <a:gd name="connsiteY7" fmla="*/ 288647 h 295305"/>
              <a:gd name="connsiteX8" fmla="*/ 9452 w 3498114"/>
              <a:gd name="connsiteY8" fmla="*/ 47270 h 295305"/>
              <a:gd name="connsiteX0" fmla="*/ 9452 w 3498253"/>
              <a:gd name="connsiteY0" fmla="*/ 33446 h 281481"/>
              <a:gd name="connsiteX1" fmla="*/ 10733 w 3498253"/>
              <a:gd name="connsiteY1" fmla="*/ 25286 h 281481"/>
              <a:gd name="connsiteX2" fmla="*/ 3246467 w 3498253"/>
              <a:gd name="connsiteY2" fmla="*/ 28345 h 281481"/>
              <a:gd name="connsiteX3" fmla="*/ 3201996 w 3498253"/>
              <a:gd name="connsiteY3" fmla="*/ 6735 h 281481"/>
              <a:gd name="connsiteX4" fmla="*/ 3465905 w 3498253"/>
              <a:gd name="connsiteY4" fmla="*/ 210176 h 281481"/>
              <a:gd name="connsiteX5" fmla="*/ 3478491 w 3498253"/>
              <a:gd name="connsiteY5" fmla="*/ 211225 h 281481"/>
              <a:gd name="connsiteX6" fmla="*/ 154790 w 3498253"/>
              <a:gd name="connsiteY6" fmla="*/ 252506 h 281481"/>
              <a:gd name="connsiteX7" fmla="*/ 181885 w 3498253"/>
              <a:gd name="connsiteY7" fmla="*/ 274823 h 281481"/>
              <a:gd name="connsiteX8" fmla="*/ 9452 w 3498253"/>
              <a:gd name="connsiteY8" fmla="*/ 33446 h 281481"/>
              <a:gd name="connsiteX0" fmla="*/ 9452 w 3498253"/>
              <a:gd name="connsiteY0" fmla="*/ 32251 h 280286"/>
              <a:gd name="connsiteX1" fmla="*/ 10733 w 3498253"/>
              <a:gd name="connsiteY1" fmla="*/ 24091 h 280286"/>
              <a:gd name="connsiteX2" fmla="*/ 3193832 w 3498253"/>
              <a:gd name="connsiteY2" fmla="*/ 53268 h 280286"/>
              <a:gd name="connsiteX3" fmla="*/ 3201996 w 3498253"/>
              <a:gd name="connsiteY3" fmla="*/ 5540 h 280286"/>
              <a:gd name="connsiteX4" fmla="*/ 3465905 w 3498253"/>
              <a:gd name="connsiteY4" fmla="*/ 208981 h 280286"/>
              <a:gd name="connsiteX5" fmla="*/ 3478491 w 3498253"/>
              <a:gd name="connsiteY5" fmla="*/ 210030 h 280286"/>
              <a:gd name="connsiteX6" fmla="*/ 154790 w 3498253"/>
              <a:gd name="connsiteY6" fmla="*/ 251311 h 280286"/>
              <a:gd name="connsiteX7" fmla="*/ 181885 w 3498253"/>
              <a:gd name="connsiteY7" fmla="*/ 273628 h 280286"/>
              <a:gd name="connsiteX8" fmla="*/ 9452 w 3498253"/>
              <a:gd name="connsiteY8" fmla="*/ 32251 h 280286"/>
              <a:gd name="connsiteX0" fmla="*/ 9452 w 3498756"/>
              <a:gd name="connsiteY0" fmla="*/ 19535 h 267570"/>
              <a:gd name="connsiteX1" fmla="*/ 10733 w 3498756"/>
              <a:gd name="connsiteY1" fmla="*/ 11375 h 267570"/>
              <a:gd name="connsiteX2" fmla="*/ 3193832 w 3498756"/>
              <a:gd name="connsiteY2" fmla="*/ 40552 h 267570"/>
              <a:gd name="connsiteX3" fmla="*/ 3193848 w 3498756"/>
              <a:gd name="connsiteY3" fmla="*/ 6513 h 267570"/>
              <a:gd name="connsiteX4" fmla="*/ 3465905 w 3498756"/>
              <a:gd name="connsiteY4" fmla="*/ 196265 h 267570"/>
              <a:gd name="connsiteX5" fmla="*/ 3478491 w 3498756"/>
              <a:gd name="connsiteY5" fmla="*/ 197314 h 267570"/>
              <a:gd name="connsiteX6" fmla="*/ 154790 w 3498756"/>
              <a:gd name="connsiteY6" fmla="*/ 238595 h 267570"/>
              <a:gd name="connsiteX7" fmla="*/ 181885 w 3498756"/>
              <a:gd name="connsiteY7" fmla="*/ 260912 h 267570"/>
              <a:gd name="connsiteX8" fmla="*/ 9452 w 3498756"/>
              <a:gd name="connsiteY8" fmla="*/ 19535 h 267570"/>
              <a:gd name="connsiteX0" fmla="*/ 9452 w 3498756"/>
              <a:gd name="connsiteY0" fmla="*/ 28059 h 276094"/>
              <a:gd name="connsiteX1" fmla="*/ 10733 w 3498756"/>
              <a:gd name="connsiteY1" fmla="*/ 19899 h 276094"/>
              <a:gd name="connsiteX2" fmla="*/ 3190109 w 3498756"/>
              <a:gd name="connsiteY2" fmla="*/ 12207 h 276094"/>
              <a:gd name="connsiteX3" fmla="*/ 3193848 w 3498756"/>
              <a:gd name="connsiteY3" fmla="*/ 15037 h 276094"/>
              <a:gd name="connsiteX4" fmla="*/ 3465905 w 3498756"/>
              <a:gd name="connsiteY4" fmla="*/ 204789 h 276094"/>
              <a:gd name="connsiteX5" fmla="*/ 3478491 w 3498756"/>
              <a:gd name="connsiteY5" fmla="*/ 205838 h 276094"/>
              <a:gd name="connsiteX6" fmla="*/ 154790 w 3498756"/>
              <a:gd name="connsiteY6" fmla="*/ 247119 h 276094"/>
              <a:gd name="connsiteX7" fmla="*/ 181885 w 3498756"/>
              <a:gd name="connsiteY7" fmla="*/ 269436 h 276094"/>
              <a:gd name="connsiteX8" fmla="*/ 9452 w 3498756"/>
              <a:gd name="connsiteY8" fmla="*/ 28059 h 27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8756" h="276094">
                <a:moveTo>
                  <a:pt x="9452" y="28059"/>
                </a:moveTo>
                <a:cubicBezTo>
                  <a:pt x="9452" y="4681"/>
                  <a:pt x="-12645" y="19899"/>
                  <a:pt x="10733" y="19899"/>
                </a:cubicBezTo>
                <a:lnTo>
                  <a:pt x="3190109" y="12207"/>
                </a:lnTo>
                <a:cubicBezTo>
                  <a:pt x="3213487" y="12207"/>
                  <a:pt x="3147882" y="-17060"/>
                  <a:pt x="3193848" y="15037"/>
                </a:cubicBezTo>
                <a:lnTo>
                  <a:pt x="3465905" y="204789"/>
                </a:lnTo>
                <a:cubicBezTo>
                  <a:pt x="3513346" y="236589"/>
                  <a:pt x="3501869" y="205838"/>
                  <a:pt x="3478491" y="205838"/>
                </a:cubicBezTo>
                <a:lnTo>
                  <a:pt x="154790" y="247119"/>
                </a:lnTo>
                <a:cubicBezTo>
                  <a:pt x="131412" y="247119"/>
                  <a:pt x="181885" y="292814"/>
                  <a:pt x="181885" y="269436"/>
                </a:cubicBezTo>
                <a:cubicBezTo>
                  <a:pt x="153035" y="214527"/>
                  <a:pt x="38302" y="82968"/>
                  <a:pt x="9452" y="28059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7" name="Abgerundetes Rechteck 16"/>
          <p:cNvSpPr/>
          <p:nvPr/>
        </p:nvSpPr>
        <p:spPr>
          <a:xfrm rot="21075427">
            <a:off x="2091127" y="2570744"/>
            <a:ext cx="413680" cy="242734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624081"/>
              <a:gd name="connsiteY0" fmla="*/ 35622 h 252524"/>
              <a:gd name="connsiteX1" fmla="*/ 1535 w 624081"/>
              <a:gd name="connsiteY1" fmla="*/ 7397 h 252524"/>
              <a:gd name="connsiteX2" fmla="*/ 427313 w 624081"/>
              <a:gd name="connsiteY2" fmla="*/ 16655 h 252524"/>
              <a:gd name="connsiteX3" fmla="*/ 429153 w 624081"/>
              <a:gd name="connsiteY3" fmla="*/ 8172 h 252524"/>
              <a:gd name="connsiteX4" fmla="*/ 610076 w 624081"/>
              <a:gd name="connsiteY4" fmla="*/ 229947 h 252524"/>
              <a:gd name="connsiteX5" fmla="*/ 615297 w 624081"/>
              <a:gd name="connsiteY5" fmla="*/ 205007 h 252524"/>
              <a:gd name="connsiteX6" fmla="*/ 1535 w 624081"/>
              <a:gd name="connsiteY6" fmla="*/ 251311 h 252524"/>
              <a:gd name="connsiteX7" fmla="*/ 342020 w 624081"/>
              <a:gd name="connsiteY7" fmla="*/ 236388 h 252524"/>
              <a:gd name="connsiteX8" fmla="*/ 210401 w 624081"/>
              <a:gd name="connsiteY8" fmla="*/ 35622 h 252524"/>
              <a:gd name="connsiteX0" fmla="*/ 209867 w 623547"/>
              <a:gd name="connsiteY0" fmla="*/ 35622 h 252524"/>
              <a:gd name="connsiteX1" fmla="*/ 235278 w 623547"/>
              <a:gd name="connsiteY1" fmla="*/ 25684 h 252524"/>
              <a:gd name="connsiteX2" fmla="*/ 426779 w 623547"/>
              <a:gd name="connsiteY2" fmla="*/ 16655 h 252524"/>
              <a:gd name="connsiteX3" fmla="*/ 428619 w 623547"/>
              <a:gd name="connsiteY3" fmla="*/ 8172 h 252524"/>
              <a:gd name="connsiteX4" fmla="*/ 609542 w 623547"/>
              <a:gd name="connsiteY4" fmla="*/ 229947 h 252524"/>
              <a:gd name="connsiteX5" fmla="*/ 614763 w 623547"/>
              <a:gd name="connsiteY5" fmla="*/ 205007 h 252524"/>
              <a:gd name="connsiteX6" fmla="*/ 1001 w 623547"/>
              <a:gd name="connsiteY6" fmla="*/ 251311 h 252524"/>
              <a:gd name="connsiteX7" fmla="*/ 341486 w 623547"/>
              <a:gd name="connsiteY7" fmla="*/ 236388 h 252524"/>
              <a:gd name="connsiteX8" fmla="*/ 209867 w 623547"/>
              <a:gd name="connsiteY8" fmla="*/ 35622 h 252524"/>
              <a:gd name="connsiteX0" fmla="*/ 0 w 413680"/>
              <a:gd name="connsiteY0" fmla="*/ 35622 h 242734"/>
              <a:gd name="connsiteX1" fmla="*/ 25411 w 413680"/>
              <a:gd name="connsiteY1" fmla="*/ 25684 h 242734"/>
              <a:gd name="connsiteX2" fmla="*/ 216912 w 413680"/>
              <a:gd name="connsiteY2" fmla="*/ 16655 h 242734"/>
              <a:gd name="connsiteX3" fmla="*/ 218752 w 413680"/>
              <a:gd name="connsiteY3" fmla="*/ 8172 h 242734"/>
              <a:gd name="connsiteX4" fmla="*/ 399675 w 413680"/>
              <a:gd name="connsiteY4" fmla="*/ 229947 h 242734"/>
              <a:gd name="connsiteX5" fmla="*/ 404896 w 413680"/>
              <a:gd name="connsiteY5" fmla="*/ 205007 h 242734"/>
              <a:gd name="connsiteX6" fmla="*/ 171196 w 413680"/>
              <a:gd name="connsiteY6" fmla="*/ 214506 h 242734"/>
              <a:gd name="connsiteX7" fmla="*/ 131619 w 413680"/>
              <a:gd name="connsiteY7" fmla="*/ 236388 h 242734"/>
              <a:gd name="connsiteX8" fmla="*/ 0 w 413680"/>
              <a:gd name="connsiteY8" fmla="*/ 35622 h 2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680" h="242734">
                <a:moveTo>
                  <a:pt x="0" y="35622"/>
                </a:moveTo>
                <a:cubicBezTo>
                  <a:pt x="0" y="13170"/>
                  <a:pt x="2959" y="25684"/>
                  <a:pt x="25411" y="25684"/>
                </a:cubicBezTo>
                <a:cubicBezTo>
                  <a:pt x="269727" y="25684"/>
                  <a:pt x="-27404" y="16655"/>
                  <a:pt x="216912" y="16655"/>
                </a:cubicBezTo>
                <a:cubicBezTo>
                  <a:pt x="239364" y="16655"/>
                  <a:pt x="218752" y="-14280"/>
                  <a:pt x="218752" y="8172"/>
                </a:cubicBezTo>
                <a:lnTo>
                  <a:pt x="399675" y="229947"/>
                </a:lnTo>
                <a:cubicBezTo>
                  <a:pt x="399675" y="252399"/>
                  <a:pt x="427348" y="205007"/>
                  <a:pt x="404896" y="205007"/>
                </a:cubicBezTo>
                <a:lnTo>
                  <a:pt x="171196" y="214506"/>
                </a:lnTo>
                <a:cubicBezTo>
                  <a:pt x="148744" y="214506"/>
                  <a:pt x="131619" y="258840"/>
                  <a:pt x="131619" y="236388"/>
                </a:cubicBezTo>
                <a:cubicBezTo>
                  <a:pt x="131619" y="182185"/>
                  <a:pt x="0" y="89825"/>
                  <a:pt x="0" y="3562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8" name="Abgerundetes Rechteck 17"/>
          <p:cNvSpPr/>
          <p:nvPr/>
        </p:nvSpPr>
        <p:spPr>
          <a:xfrm rot="21233200">
            <a:off x="585952" y="2217156"/>
            <a:ext cx="5203396" cy="100918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9" name="Abgerundetes Rechteck 18"/>
          <p:cNvSpPr/>
          <p:nvPr/>
        </p:nvSpPr>
        <p:spPr>
          <a:xfrm rot="21233200">
            <a:off x="620300" y="2053184"/>
            <a:ext cx="5079503" cy="91830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0" name="Abgerundetes Rechteck 19"/>
          <p:cNvSpPr/>
          <p:nvPr/>
        </p:nvSpPr>
        <p:spPr>
          <a:xfrm rot="19037151">
            <a:off x="7596416" y="1972165"/>
            <a:ext cx="945062" cy="364601"/>
          </a:xfrm>
          <a:custGeom>
            <a:avLst/>
            <a:gdLst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649681 w 649681"/>
              <a:gd name="connsiteY3" fmla="*/ 0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595592 w 649681"/>
              <a:gd name="connsiteY3" fmla="*/ 321986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729886"/>
              <a:gd name="connsiteY0" fmla="*/ 40390 h 360040"/>
              <a:gd name="connsiteX1" fmla="*/ 80205 w 729886"/>
              <a:gd name="connsiteY1" fmla="*/ 0 h 360040"/>
              <a:gd name="connsiteX2" fmla="*/ 447698 w 729886"/>
              <a:gd name="connsiteY2" fmla="*/ 11265 h 360040"/>
              <a:gd name="connsiteX3" fmla="*/ 675797 w 729886"/>
              <a:gd name="connsiteY3" fmla="*/ 321986 h 360040"/>
              <a:gd name="connsiteX4" fmla="*/ 729886 w 729886"/>
              <a:gd name="connsiteY4" fmla="*/ 360040 h 360040"/>
              <a:gd name="connsiteX5" fmla="*/ 729886 w 729886"/>
              <a:gd name="connsiteY5" fmla="*/ 360040 h 360040"/>
              <a:gd name="connsiteX6" fmla="*/ 80205 w 729886"/>
              <a:gd name="connsiteY6" fmla="*/ 360040 h 360040"/>
              <a:gd name="connsiteX7" fmla="*/ 80205 w 729886"/>
              <a:gd name="connsiteY7" fmla="*/ 360040 h 360040"/>
              <a:gd name="connsiteX8" fmla="*/ 0 w 729886"/>
              <a:gd name="connsiteY8" fmla="*/ 40390 h 360040"/>
              <a:gd name="connsiteX0" fmla="*/ 0 w 729886"/>
              <a:gd name="connsiteY0" fmla="*/ 40390 h 360649"/>
              <a:gd name="connsiteX1" fmla="*/ 80205 w 729886"/>
              <a:gd name="connsiteY1" fmla="*/ 0 h 360649"/>
              <a:gd name="connsiteX2" fmla="*/ 447698 w 729886"/>
              <a:gd name="connsiteY2" fmla="*/ 11265 h 360649"/>
              <a:gd name="connsiteX3" fmla="*/ 675797 w 729886"/>
              <a:gd name="connsiteY3" fmla="*/ 321986 h 360649"/>
              <a:gd name="connsiteX4" fmla="*/ 729886 w 729886"/>
              <a:gd name="connsiteY4" fmla="*/ 360040 h 360649"/>
              <a:gd name="connsiteX5" fmla="*/ 729886 w 729886"/>
              <a:gd name="connsiteY5" fmla="*/ 360040 h 360649"/>
              <a:gd name="connsiteX6" fmla="*/ 80205 w 729886"/>
              <a:gd name="connsiteY6" fmla="*/ 360040 h 360649"/>
              <a:gd name="connsiteX7" fmla="*/ 251300 w 729886"/>
              <a:gd name="connsiteY7" fmla="*/ 360649 h 360649"/>
              <a:gd name="connsiteX8" fmla="*/ 0 w 729886"/>
              <a:gd name="connsiteY8" fmla="*/ 40390 h 36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886" h="360649">
                <a:moveTo>
                  <a:pt x="0" y="40390"/>
                </a:moveTo>
                <a:lnTo>
                  <a:pt x="80205" y="0"/>
                </a:lnTo>
                <a:lnTo>
                  <a:pt x="447698" y="11265"/>
                </a:lnTo>
                <a:lnTo>
                  <a:pt x="675797" y="321986"/>
                </a:lnTo>
                <a:lnTo>
                  <a:pt x="729886" y="360040"/>
                </a:lnTo>
                <a:lnTo>
                  <a:pt x="729886" y="360040"/>
                </a:lnTo>
                <a:lnTo>
                  <a:pt x="80205" y="360040"/>
                </a:lnTo>
                <a:lnTo>
                  <a:pt x="251300" y="360649"/>
                </a:lnTo>
                <a:lnTo>
                  <a:pt x="0" y="4039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1" name="Abgerundetes Rechteck 20"/>
          <p:cNvSpPr/>
          <p:nvPr/>
        </p:nvSpPr>
        <p:spPr>
          <a:xfrm rot="17350568">
            <a:off x="7912937" y="1552140"/>
            <a:ext cx="537458" cy="275470"/>
          </a:xfrm>
          <a:custGeom>
            <a:avLst/>
            <a:gdLst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66693 w 566693"/>
              <a:gd name="connsiteY3" fmla="*/ 35226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66468 w 566693"/>
              <a:gd name="connsiteY7" fmla="*/ 175264 h 211349"/>
              <a:gd name="connsiteX8" fmla="*/ 0 w 566693"/>
              <a:gd name="connsiteY8" fmla="*/ 35226 h 211349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531467 w 536833"/>
              <a:gd name="connsiteY2" fmla="*/ 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58328 w 536833"/>
              <a:gd name="connsiteY2" fmla="*/ 44418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41149 w 536833"/>
              <a:gd name="connsiteY2" fmla="*/ 3141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7458"/>
              <a:gd name="connsiteY0" fmla="*/ 35226 h 275470"/>
              <a:gd name="connsiteX1" fmla="*/ 35226 w 537458"/>
              <a:gd name="connsiteY1" fmla="*/ 0 h 275470"/>
              <a:gd name="connsiteX2" fmla="*/ 441149 w 537458"/>
              <a:gd name="connsiteY2" fmla="*/ 31410 h 275470"/>
              <a:gd name="connsiteX3" fmla="*/ 495011 w 537458"/>
              <a:gd name="connsiteY3" fmla="*/ 71284 h 275470"/>
              <a:gd name="connsiteX4" fmla="*/ 511223 w 537458"/>
              <a:gd name="connsiteY4" fmla="*/ 271345 h 275470"/>
              <a:gd name="connsiteX5" fmla="*/ 531467 w 537458"/>
              <a:gd name="connsiteY5" fmla="*/ 211349 h 275470"/>
              <a:gd name="connsiteX6" fmla="*/ 35226 w 537458"/>
              <a:gd name="connsiteY6" fmla="*/ 211349 h 275470"/>
              <a:gd name="connsiteX7" fmla="*/ 66468 w 537458"/>
              <a:gd name="connsiteY7" fmla="*/ 175264 h 275470"/>
              <a:gd name="connsiteX8" fmla="*/ 0 w 537458"/>
              <a:gd name="connsiteY8" fmla="*/ 35226 h 27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58" h="275470">
                <a:moveTo>
                  <a:pt x="0" y="35226"/>
                </a:moveTo>
                <a:cubicBezTo>
                  <a:pt x="0" y="15771"/>
                  <a:pt x="15771" y="0"/>
                  <a:pt x="35226" y="0"/>
                </a:cubicBezTo>
                <a:lnTo>
                  <a:pt x="441149" y="31410"/>
                </a:lnTo>
                <a:cubicBezTo>
                  <a:pt x="460604" y="31410"/>
                  <a:pt x="483332" y="31295"/>
                  <a:pt x="495011" y="71284"/>
                </a:cubicBezTo>
                <a:cubicBezTo>
                  <a:pt x="506690" y="111273"/>
                  <a:pt x="505147" y="248001"/>
                  <a:pt x="511223" y="271345"/>
                </a:cubicBezTo>
                <a:cubicBezTo>
                  <a:pt x="517299" y="294689"/>
                  <a:pt x="550922" y="211349"/>
                  <a:pt x="531467" y="211349"/>
                </a:cubicBezTo>
                <a:lnTo>
                  <a:pt x="35226" y="211349"/>
                </a:lnTo>
                <a:cubicBezTo>
                  <a:pt x="15771" y="211349"/>
                  <a:pt x="66468" y="194719"/>
                  <a:pt x="66468" y="175264"/>
                </a:cubicBezTo>
                <a:lnTo>
                  <a:pt x="0" y="35226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2" name="Abgerundetes Rechteck 21"/>
          <p:cNvSpPr/>
          <p:nvPr/>
        </p:nvSpPr>
        <p:spPr>
          <a:xfrm rot="21389036">
            <a:off x="2264220" y="1508854"/>
            <a:ext cx="1873539" cy="210024"/>
          </a:xfrm>
          <a:custGeom>
            <a:avLst/>
            <a:gdLst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856659 w 1856659"/>
              <a:gd name="connsiteY3" fmla="*/ 44956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121374 w 1856659"/>
              <a:gd name="connsiteY0" fmla="*/ 126124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121374 w 1856659"/>
              <a:gd name="connsiteY8" fmla="*/ 126124 h 269729"/>
              <a:gd name="connsiteX0" fmla="*/ 80338 w 1815623"/>
              <a:gd name="connsiteY0" fmla="*/ 126124 h 269729"/>
              <a:gd name="connsiteX1" fmla="*/ 3920 w 1815623"/>
              <a:gd name="connsiteY1" fmla="*/ 0 h 269729"/>
              <a:gd name="connsiteX2" fmla="*/ 1499379 w 1815623"/>
              <a:gd name="connsiteY2" fmla="*/ 130754 h 269729"/>
              <a:gd name="connsiteX3" fmla="*/ 1506240 w 1815623"/>
              <a:gd name="connsiteY3" fmla="*/ 110188 h 269729"/>
              <a:gd name="connsiteX4" fmla="*/ 1815623 w 1815623"/>
              <a:gd name="connsiteY4" fmla="*/ 224773 h 269729"/>
              <a:gd name="connsiteX5" fmla="*/ 1770667 w 1815623"/>
              <a:gd name="connsiteY5" fmla="*/ 269729 h 269729"/>
              <a:gd name="connsiteX6" fmla="*/ 3920 w 1815623"/>
              <a:gd name="connsiteY6" fmla="*/ 269729 h 269729"/>
              <a:gd name="connsiteX7" fmla="*/ 337268 w 1815623"/>
              <a:gd name="connsiteY7" fmla="*/ 237488 h 269729"/>
              <a:gd name="connsiteX8" fmla="*/ 80338 w 1815623"/>
              <a:gd name="connsiteY8" fmla="*/ 126124 h 269729"/>
              <a:gd name="connsiteX0" fmla="*/ 145562 w 1880847"/>
              <a:gd name="connsiteY0" fmla="*/ 126124 h 349787"/>
              <a:gd name="connsiteX1" fmla="*/ 69144 w 1880847"/>
              <a:gd name="connsiteY1" fmla="*/ 0 h 349787"/>
              <a:gd name="connsiteX2" fmla="*/ 1564603 w 1880847"/>
              <a:gd name="connsiteY2" fmla="*/ 130754 h 349787"/>
              <a:gd name="connsiteX3" fmla="*/ 1571464 w 1880847"/>
              <a:gd name="connsiteY3" fmla="*/ 110188 h 349787"/>
              <a:gd name="connsiteX4" fmla="*/ 1880847 w 1880847"/>
              <a:gd name="connsiteY4" fmla="*/ 224773 h 349787"/>
              <a:gd name="connsiteX5" fmla="*/ 1835891 w 1880847"/>
              <a:gd name="connsiteY5" fmla="*/ 269729 h 349787"/>
              <a:gd name="connsiteX6" fmla="*/ 1044 w 1880847"/>
              <a:gd name="connsiteY6" fmla="*/ 349787 h 349787"/>
              <a:gd name="connsiteX7" fmla="*/ 402492 w 1880847"/>
              <a:gd name="connsiteY7" fmla="*/ 237488 h 349787"/>
              <a:gd name="connsiteX8" fmla="*/ 145562 w 1880847"/>
              <a:gd name="connsiteY8" fmla="*/ 126124 h 349787"/>
              <a:gd name="connsiteX0" fmla="*/ 80338 w 1815623"/>
              <a:gd name="connsiteY0" fmla="*/ 126124 h 304069"/>
              <a:gd name="connsiteX1" fmla="*/ 3920 w 1815623"/>
              <a:gd name="connsiteY1" fmla="*/ 0 h 304069"/>
              <a:gd name="connsiteX2" fmla="*/ 1499379 w 1815623"/>
              <a:gd name="connsiteY2" fmla="*/ 130754 h 304069"/>
              <a:gd name="connsiteX3" fmla="*/ 1506240 w 1815623"/>
              <a:gd name="connsiteY3" fmla="*/ 110188 h 304069"/>
              <a:gd name="connsiteX4" fmla="*/ 1815623 w 1815623"/>
              <a:gd name="connsiteY4" fmla="*/ 224773 h 304069"/>
              <a:gd name="connsiteX5" fmla="*/ 1770667 w 1815623"/>
              <a:gd name="connsiteY5" fmla="*/ 269729 h 304069"/>
              <a:gd name="connsiteX6" fmla="*/ 391427 w 1815623"/>
              <a:gd name="connsiteY6" fmla="*/ 304069 h 304069"/>
              <a:gd name="connsiteX7" fmla="*/ 337268 w 1815623"/>
              <a:gd name="connsiteY7" fmla="*/ 237488 h 304069"/>
              <a:gd name="connsiteX8" fmla="*/ 80338 w 1815623"/>
              <a:gd name="connsiteY8" fmla="*/ 126124 h 304069"/>
              <a:gd name="connsiteX0" fmla="*/ 80338 w 1815623"/>
              <a:gd name="connsiteY0" fmla="*/ 126124 h 310241"/>
              <a:gd name="connsiteX1" fmla="*/ 3920 w 1815623"/>
              <a:gd name="connsiteY1" fmla="*/ 0 h 310241"/>
              <a:gd name="connsiteX2" fmla="*/ 1499379 w 1815623"/>
              <a:gd name="connsiteY2" fmla="*/ 130754 h 310241"/>
              <a:gd name="connsiteX3" fmla="*/ 1506240 w 1815623"/>
              <a:gd name="connsiteY3" fmla="*/ 110188 h 310241"/>
              <a:gd name="connsiteX4" fmla="*/ 1815623 w 1815623"/>
              <a:gd name="connsiteY4" fmla="*/ 224773 h 310241"/>
              <a:gd name="connsiteX5" fmla="*/ 1770667 w 1815623"/>
              <a:gd name="connsiteY5" fmla="*/ 269729 h 310241"/>
              <a:gd name="connsiteX6" fmla="*/ 391427 w 1815623"/>
              <a:gd name="connsiteY6" fmla="*/ 304069 h 310241"/>
              <a:gd name="connsiteX7" fmla="*/ 449441 w 1815623"/>
              <a:gd name="connsiteY7" fmla="*/ 297031 h 310241"/>
              <a:gd name="connsiteX8" fmla="*/ 80338 w 1815623"/>
              <a:gd name="connsiteY8" fmla="*/ 126124 h 310241"/>
              <a:gd name="connsiteX0" fmla="*/ 3214 w 1738499"/>
              <a:gd name="connsiteY0" fmla="*/ 25907 h 210024"/>
              <a:gd name="connsiteX1" fmla="*/ 15411 w 1738499"/>
              <a:gd name="connsiteY1" fmla="*/ 0 h 210024"/>
              <a:gd name="connsiteX2" fmla="*/ 1422255 w 1738499"/>
              <a:gd name="connsiteY2" fmla="*/ 30537 h 210024"/>
              <a:gd name="connsiteX3" fmla="*/ 1429116 w 1738499"/>
              <a:gd name="connsiteY3" fmla="*/ 9971 h 210024"/>
              <a:gd name="connsiteX4" fmla="*/ 1738499 w 1738499"/>
              <a:gd name="connsiteY4" fmla="*/ 124556 h 210024"/>
              <a:gd name="connsiteX5" fmla="*/ 1693543 w 1738499"/>
              <a:gd name="connsiteY5" fmla="*/ 169512 h 210024"/>
              <a:gd name="connsiteX6" fmla="*/ 314303 w 1738499"/>
              <a:gd name="connsiteY6" fmla="*/ 203852 h 210024"/>
              <a:gd name="connsiteX7" fmla="*/ 372317 w 1738499"/>
              <a:gd name="connsiteY7" fmla="*/ 196814 h 210024"/>
              <a:gd name="connsiteX8" fmla="*/ 3214 w 1738499"/>
              <a:gd name="connsiteY8" fmla="*/ 25907 h 2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499" h="210024">
                <a:moveTo>
                  <a:pt x="3214" y="25907"/>
                </a:moveTo>
                <a:cubicBezTo>
                  <a:pt x="3214" y="1078"/>
                  <a:pt x="-9418" y="0"/>
                  <a:pt x="15411" y="0"/>
                </a:cubicBezTo>
                <a:lnTo>
                  <a:pt x="1422255" y="30537"/>
                </a:lnTo>
                <a:cubicBezTo>
                  <a:pt x="1447084" y="30537"/>
                  <a:pt x="1429116" y="-14858"/>
                  <a:pt x="1429116" y="9971"/>
                </a:cubicBezTo>
                <a:cubicBezTo>
                  <a:pt x="1429116" y="69910"/>
                  <a:pt x="1738499" y="64617"/>
                  <a:pt x="1738499" y="124556"/>
                </a:cubicBezTo>
                <a:cubicBezTo>
                  <a:pt x="1738499" y="149385"/>
                  <a:pt x="1718372" y="169512"/>
                  <a:pt x="1693543" y="169512"/>
                </a:cubicBezTo>
                <a:lnTo>
                  <a:pt x="314303" y="203852"/>
                </a:lnTo>
                <a:cubicBezTo>
                  <a:pt x="289474" y="203852"/>
                  <a:pt x="372317" y="221643"/>
                  <a:pt x="372317" y="196814"/>
                </a:cubicBezTo>
                <a:lnTo>
                  <a:pt x="3214" y="25907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4582910"/>
            <a:ext cx="3941961" cy="1654402"/>
          </a:xfrm>
          <a:solidFill>
            <a:srgbClr val="FFFFFF">
              <a:alpha val="69804"/>
            </a:srgb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1600" b="1" dirty="0"/>
              <a:t>Eléments</a:t>
            </a:r>
            <a:r>
              <a:rPr lang="fr-CH" sz="1600" b="1" dirty="0">
                <a:solidFill>
                  <a:srgbClr val="FF0000"/>
                </a:solidFill>
              </a:rPr>
              <a:t> linéaires</a:t>
            </a:r>
            <a:r>
              <a:rPr lang="fr-CH" sz="1600" b="1" dirty="0"/>
              <a:t>: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Améliorent la fonction de mise en réseau.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Réduisent l'érosion du sol sur les pentes.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Réduisent la dérive et le lessivage des pesticides dans les eaux.</a:t>
            </a:r>
          </a:p>
        </p:txBody>
      </p:sp>
      <p:sp>
        <p:nvSpPr>
          <p:cNvPr id="7" name="Rechteck 6"/>
          <p:cNvSpPr/>
          <p:nvPr/>
        </p:nvSpPr>
        <p:spPr>
          <a:xfrm>
            <a:off x="4499992" y="4582910"/>
            <a:ext cx="4211097" cy="1836638"/>
          </a:xfrm>
          <a:prstGeom prst="rect">
            <a:avLst/>
          </a:prstGeom>
          <a:noFill/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600"/>
              </a:spcBef>
            </a:pPr>
            <a:r>
              <a:rPr lang="fr-CH" sz="1600" b="1" dirty="0"/>
              <a:t>Eléments</a:t>
            </a:r>
            <a:r>
              <a:rPr lang="fr-CH" sz="1600" b="1" dirty="0">
                <a:solidFill>
                  <a:srgbClr val="FF0000"/>
                </a:solidFill>
              </a:rPr>
              <a:t> planes</a:t>
            </a:r>
            <a:r>
              <a:rPr lang="fr-CH" sz="1600" b="1" dirty="0"/>
              <a:t>: 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Fournissent de meilleures conditions pour les animaux sauvages plus gros et sensibles aux perturbations.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Améliorent l’habitat et l’offre de nourriture.</a:t>
            </a:r>
          </a:p>
          <a:p>
            <a:pPr marL="342900" indent="-342900" defTabSz="685800">
              <a:lnSpc>
                <a:spcPct val="90000"/>
              </a:lnSpc>
              <a:spcBef>
                <a:spcPts val="3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Offrent une meilleure protection contre les perturbations.</a:t>
            </a:r>
          </a:p>
        </p:txBody>
      </p:sp>
      <p:sp>
        <p:nvSpPr>
          <p:cNvPr id="23" name="Abgerundetes Rechteck 16"/>
          <p:cNvSpPr/>
          <p:nvPr/>
        </p:nvSpPr>
        <p:spPr>
          <a:xfrm rot="20893841">
            <a:off x="638478" y="2803986"/>
            <a:ext cx="735878" cy="244841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735878"/>
              <a:gd name="connsiteY0" fmla="*/ 29152 h 246054"/>
              <a:gd name="connsiteX1" fmla="*/ 1535 w 735878"/>
              <a:gd name="connsiteY1" fmla="*/ 927 h 246054"/>
              <a:gd name="connsiteX2" fmla="*/ 734482 w 735878"/>
              <a:gd name="connsiteY2" fmla="*/ 927 h 246054"/>
              <a:gd name="connsiteX3" fmla="*/ 501179 w 735878"/>
              <a:gd name="connsiteY3" fmla="*/ 16709 h 246054"/>
              <a:gd name="connsiteX4" fmla="*/ 610076 w 735878"/>
              <a:gd name="connsiteY4" fmla="*/ 223477 h 246054"/>
              <a:gd name="connsiteX5" fmla="*/ 615297 w 735878"/>
              <a:gd name="connsiteY5" fmla="*/ 198537 h 246054"/>
              <a:gd name="connsiteX6" fmla="*/ 1535 w 735878"/>
              <a:gd name="connsiteY6" fmla="*/ 244841 h 246054"/>
              <a:gd name="connsiteX7" fmla="*/ 342020 w 735878"/>
              <a:gd name="connsiteY7" fmla="*/ 229918 h 246054"/>
              <a:gd name="connsiteX8" fmla="*/ 210401 w 735878"/>
              <a:gd name="connsiteY8" fmla="*/ 29152 h 246054"/>
              <a:gd name="connsiteX0" fmla="*/ 210401 w 735878"/>
              <a:gd name="connsiteY0" fmla="*/ 29152 h 244841"/>
              <a:gd name="connsiteX1" fmla="*/ 1535 w 735878"/>
              <a:gd name="connsiteY1" fmla="*/ 927 h 244841"/>
              <a:gd name="connsiteX2" fmla="*/ 734482 w 735878"/>
              <a:gd name="connsiteY2" fmla="*/ 927 h 244841"/>
              <a:gd name="connsiteX3" fmla="*/ 501179 w 735878"/>
              <a:gd name="connsiteY3" fmla="*/ 16709 h 244841"/>
              <a:gd name="connsiteX4" fmla="*/ 610076 w 735878"/>
              <a:gd name="connsiteY4" fmla="*/ 223477 h 244841"/>
              <a:gd name="connsiteX5" fmla="*/ 615297 w 735878"/>
              <a:gd name="connsiteY5" fmla="*/ 198537 h 244841"/>
              <a:gd name="connsiteX6" fmla="*/ 1535 w 735878"/>
              <a:gd name="connsiteY6" fmla="*/ 244841 h 244841"/>
              <a:gd name="connsiteX7" fmla="*/ 269995 w 735878"/>
              <a:gd name="connsiteY7" fmla="*/ 214912 h 244841"/>
              <a:gd name="connsiteX8" fmla="*/ 210401 w 735878"/>
              <a:gd name="connsiteY8" fmla="*/ 29152 h 2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878" h="244841">
                <a:moveTo>
                  <a:pt x="210401" y="29152"/>
                </a:moveTo>
                <a:cubicBezTo>
                  <a:pt x="210401" y="6700"/>
                  <a:pt x="-20917" y="927"/>
                  <a:pt x="1535" y="927"/>
                </a:cubicBezTo>
                <a:lnTo>
                  <a:pt x="734482" y="927"/>
                </a:lnTo>
                <a:cubicBezTo>
                  <a:pt x="756934" y="927"/>
                  <a:pt x="501179" y="-5743"/>
                  <a:pt x="501179" y="16709"/>
                </a:cubicBezTo>
                <a:lnTo>
                  <a:pt x="610076" y="223477"/>
                </a:lnTo>
                <a:cubicBezTo>
                  <a:pt x="610076" y="245929"/>
                  <a:pt x="637749" y="198537"/>
                  <a:pt x="615297" y="198537"/>
                </a:cubicBezTo>
                <a:lnTo>
                  <a:pt x="1535" y="244841"/>
                </a:lnTo>
                <a:cubicBezTo>
                  <a:pt x="-20917" y="244841"/>
                  <a:pt x="269995" y="237364"/>
                  <a:pt x="269995" y="214912"/>
                </a:cubicBezTo>
                <a:cubicBezTo>
                  <a:pt x="269995" y="160709"/>
                  <a:pt x="210401" y="83355"/>
                  <a:pt x="210401" y="2915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21559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1DA690AB-D6AD-C3A9-A8E8-F4E484E9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635" y="1918288"/>
            <a:ext cx="2609635" cy="22244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3A1A78-C630-4CFA-8EAF-47B7ADB0F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39" y="1918288"/>
            <a:ext cx="2596772" cy="222237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107" y="1922538"/>
            <a:ext cx="2590920" cy="221812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56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01681" y="3582226"/>
            <a:ext cx="2591712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Céréales</a:t>
            </a:r>
            <a:r>
              <a:rPr lang="de-CH" sz="1600" dirty="0"/>
              <a:t> en </a:t>
            </a:r>
            <a:r>
              <a:rPr lang="de-CH" sz="1600" dirty="0" err="1"/>
              <a:t>ligne</a:t>
            </a:r>
            <a:r>
              <a:rPr lang="de-CH" sz="1600" dirty="0"/>
              <a:t> de </a:t>
            </a:r>
            <a:r>
              <a:rPr lang="de-CH" sz="1600" dirty="0" err="1"/>
              <a:t>semis</a:t>
            </a:r>
            <a:r>
              <a:rPr lang="de-CH" sz="1600" dirty="0"/>
              <a:t> </a:t>
            </a:r>
            <a:r>
              <a:rPr lang="de-CH" sz="1600" dirty="0" err="1"/>
              <a:t>espacées</a:t>
            </a:r>
            <a:endParaRPr lang="de-CH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3243919" y="3582489"/>
            <a:ext cx="2668053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/>
              <a:t>Bandes </a:t>
            </a:r>
            <a:r>
              <a:rPr lang="de-CH" sz="1600" dirty="0" err="1"/>
              <a:t>semées</a:t>
            </a:r>
            <a:r>
              <a:rPr lang="de-CH" sz="1600" dirty="0"/>
              <a:t> </a:t>
            </a:r>
            <a:r>
              <a:rPr lang="de-CH" sz="1600" dirty="0" err="1"/>
              <a:t>pour</a:t>
            </a:r>
            <a:r>
              <a:rPr lang="de-CH" sz="1600" dirty="0"/>
              <a:t> </a:t>
            </a:r>
            <a:r>
              <a:rPr lang="de-CH" sz="1600" dirty="0" err="1"/>
              <a:t>ogranismes</a:t>
            </a:r>
            <a:r>
              <a:rPr lang="de-CH" sz="1600" dirty="0"/>
              <a:t> </a:t>
            </a:r>
            <a:r>
              <a:rPr lang="de-CH" sz="1600" dirty="0" err="1"/>
              <a:t>utiles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6066636" y="3581976"/>
            <a:ext cx="2608777" cy="56584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Jachère</a:t>
            </a:r>
            <a:r>
              <a:rPr lang="de-CH" sz="1600" dirty="0"/>
              <a:t> </a:t>
            </a:r>
            <a:r>
              <a:rPr lang="de-CH" sz="1600" dirty="0" err="1"/>
              <a:t>tournante</a:t>
            </a:r>
            <a:endParaRPr lang="de-CH" sz="1600" dirty="0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Types</a:t>
            </a:r>
            <a:r>
              <a:rPr lang="de-CH" dirty="0"/>
              <a:t> de SPB </a:t>
            </a:r>
            <a:r>
              <a:rPr lang="de-CH" dirty="0" err="1"/>
              <a:t>sur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terres</a:t>
            </a:r>
            <a:r>
              <a:rPr lang="de-CH" dirty="0"/>
              <a:t> </a:t>
            </a:r>
            <a:r>
              <a:rPr lang="de-CH" dirty="0" err="1"/>
              <a:t>assolées</a:t>
            </a:r>
            <a:r>
              <a:rPr lang="de-CH" dirty="0"/>
              <a:t> - </a:t>
            </a:r>
            <a:r>
              <a:rPr lang="de-CH" dirty="0" err="1"/>
              <a:t>éléments</a:t>
            </a:r>
            <a:r>
              <a:rPr lang="de-CH" dirty="0"/>
              <a:t> </a:t>
            </a:r>
            <a:r>
              <a:rPr lang="de-CH" dirty="0" err="1"/>
              <a:t>annuels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8318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971" y="1143980"/>
            <a:ext cx="2554666" cy="218110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88" y="1138971"/>
            <a:ext cx="2555554" cy="2181109"/>
          </a:xfrm>
          <a:prstGeom prst="rect">
            <a:avLst/>
          </a:prstGeom>
        </p:spPr>
      </p:pic>
      <p:pic>
        <p:nvPicPr>
          <p:cNvPr id="17" name="Inhaltsplatzhalt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452" y="1135435"/>
            <a:ext cx="2545164" cy="218110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57</a:t>
            </a:fld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3428468" y="2761096"/>
            <a:ext cx="2664730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/>
              <a:t>Bande </a:t>
            </a:r>
            <a:r>
              <a:rPr lang="de-CH" sz="1600" dirty="0" err="1"/>
              <a:t>semée</a:t>
            </a:r>
            <a:r>
              <a:rPr lang="de-CH" sz="1600" dirty="0"/>
              <a:t> </a:t>
            </a:r>
            <a:r>
              <a:rPr lang="de-CH" sz="1600" dirty="0" err="1"/>
              <a:t>pour</a:t>
            </a:r>
            <a:r>
              <a:rPr lang="de-CH" sz="1600" dirty="0"/>
              <a:t> </a:t>
            </a:r>
            <a:r>
              <a:rPr lang="de-CH" sz="1600" dirty="0" err="1"/>
              <a:t>organismes</a:t>
            </a:r>
            <a:r>
              <a:rPr lang="de-CH" sz="1600" dirty="0"/>
              <a:t> </a:t>
            </a:r>
            <a:r>
              <a:rPr lang="de-CH" sz="1600" dirty="0" err="1"/>
              <a:t>utiles</a:t>
            </a:r>
            <a:endParaRPr lang="de-CH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6191326" y="2761096"/>
            <a:ext cx="2556823" cy="5762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Jachère</a:t>
            </a:r>
            <a:r>
              <a:rPr lang="de-CH" sz="1600" dirty="0"/>
              <a:t> </a:t>
            </a:r>
            <a:r>
              <a:rPr lang="de-CH" sz="1600" dirty="0" err="1"/>
              <a:t>tournante</a:t>
            </a:r>
            <a:endParaRPr lang="de-CH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666620" y="2761096"/>
            <a:ext cx="2559225" cy="55898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de-CH" sz="1600" dirty="0"/>
              <a:t>Bande </a:t>
            </a:r>
            <a:r>
              <a:rPr lang="de-CH" sz="1600" dirty="0" err="1"/>
              <a:t>culturale</a:t>
            </a:r>
            <a:r>
              <a:rPr lang="de-CH" sz="1600" dirty="0"/>
              <a:t> extensive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Types</a:t>
            </a:r>
            <a:r>
              <a:rPr lang="de-CH" dirty="0"/>
              <a:t> de SPB </a:t>
            </a:r>
            <a:r>
              <a:rPr lang="de-CH" dirty="0" err="1"/>
              <a:t>sur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terres</a:t>
            </a:r>
            <a:r>
              <a:rPr lang="de-CH" dirty="0"/>
              <a:t> </a:t>
            </a:r>
            <a:r>
              <a:rPr lang="de-CH" dirty="0" err="1"/>
              <a:t>assolées</a:t>
            </a:r>
            <a:r>
              <a:rPr lang="de-CH" dirty="0"/>
              <a:t> - </a:t>
            </a:r>
            <a:r>
              <a:rPr lang="de-CH" dirty="0" err="1"/>
              <a:t>éléments</a:t>
            </a:r>
            <a:r>
              <a:rPr lang="de-CH" dirty="0"/>
              <a:t> </a:t>
            </a:r>
            <a:r>
              <a:rPr lang="de-CH" dirty="0" err="1"/>
              <a:t>pérennes</a:t>
            </a:r>
            <a:endParaRPr lang="de-CH" dirty="0"/>
          </a:p>
        </p:txBody>
      </p:sp>
      <p:pic>
        <p:nvPicPr>
          <p:cNvPr id="15" name="Inhaltsplatzhalter 12">
            <a:extLst>
              <a:ext uri="{FF2B5EF4-FFF2-40B4-BE49-F238E27FC236}">
                <a16:creationId xmlns:a16="http://schemas.microsoft.com/office/drawing/2014/main" id="{1453E6A3-B5C2-4E36-94E8-8478572C8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406" y="3612935"/>
            <a:ext cx="2813335" cy="2430490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12ED800-05F4-4519-9C59-6CDD37AA15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06" y="3612935"/>
            <a:ext cx="2823725" cy="243049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FF8C7FD-E7DA-4A15-A7C9-BD7B6017A71F}"/>
              </a:ext>
            </a:extLst>
          </p:cNvPr>
          <p:cNvSpPr txBox="1"/>
          <p:nvPr/>
        </p:nvSpPr>
        <p:spPr>
          <a:xfrm>
            <a:off x="1687996" y="5714020"/>
            <a:ext cx="290926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Jachère</a:t>
            </a:r>
            <a:r>
              <a:rPr lang="de-CH" sz="1600" dirty="0"/>
              <a:t> florale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147C1CE-6B36-4634-A8DC-B0672A13EF8F}"/>
              </a:ext>
            </a:extLst>
          </p:cNvPr>
          <p:cNvSpPr txBox="1"/>
          <p:nvPr/>
        </p:nvSpPr>
        <p:spPr>
          <a:xfrm>
            <a:off x="4621002" y="5699450"/>
            <a:ext cx="3243789" cy="34894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600" dirty="0" err="1"/>
              <a:t>Ourlet</a:t>
            </a:r>
            <a:r>
              <a:rPr lang="de-CH" sz="1600" dirty="0"/>
              <a:t> </a:t>
            </a:r>
            <a:r>
              <a:rPr lang="de-CH" sz="1600" dirty="0" err="1"/>
              <a:t>sur</a:t>
            </a:r>
            <a:r>
              <a:rPr lang="de-CH" sz="1600" dirty="0"/>
              <a:t> </a:t>
            </a:r>
            <a:r>
              <a:rPr lang="de-CH" sz="1600" dirty="0" err="1"/>
              <a:t>terres</a:t>
            </a:r>
            <a:r>
              <a:rPr lang="de-CH" sz="1600" dirty="0"/>
              <a:t> </a:t>
            </a:r>
            <a:r>
              <a:rPr lang="de-CH" sz="1600" dirty="0" err="1"/>
              <a:t>assolées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0318677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199" y="4376956"/>
            <a:ext cx="1840580" cy="16086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4376957"/>
            <a:ext cx="1888218" cy="16086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048" y="4376957"/>
            <a:ext cx="1857969" cy="16086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62" y="4377311"/>
            <a:ext cx="1849093" cy="1608341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579873" y="5616319"/>
            <a:ext cx="19390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Épeire fasciée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1999" y="5616319"/>
            <a:ext cx="19743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Machaon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39464" y="5616319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Chardonneret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33854" y="5616319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Lièvre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Jachères florales et tournantes</a:t>
            </a:r>
            <a:endParaRPr lang="fr-CH" dirty="0"/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295DEAF-E952-4796-AAEE-4201E40CA590}" type="slidenum">
              <a:rPr lang="fr-CH" smtClean="0"/>
              <a:pPr/>
              <a:t>58</a:t>
            </a:fld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4294967295"/>
          </p:nvPr>
        </p:nvSpPr>
        <p:spPr>
          <a:xfrm>
            <a:off x="4572000" y="947738"/>
            <a:ext cx="3878780" cy="327342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SPB les plus précieuses des terres assolées.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Fleurs du printemps à l'automne, graines en hiver.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Sites pour cocons et araignées.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Quartiers d'hibernation pour de nombreux petits animaux.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Lieux de reproduction pour les oiseaux nichant au sol.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4294967295"/>
          </p:nvPr>
        </p:nvSpPr>
        <p:spPr>
          <a:xfrm>
            <a:off x="557660" y="947738"/>
            <a:ext cx="3864358" cy="327342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Favorisent les insectes auxiliaires et pollinisateurs.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Contribuent à la protection contre l'érosion.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Forment une zone tampon contre la dérive des pesticides.</a:t>
            </a:r>
          </a:p>
        </p:txBody>
      </p:sp>
      <p:sp>
        <p:nvSpPr>
          <p:cNvPr id="16" name="Welle 15"/>
          <p:cNvSpPr/>
          <p:nvPr/>
        </p:nvSpPr>
        <p:spPr>
          <a:xfrm>
            <a:off x="8170221" y="16024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78</a:t>
            </a:r>
          </a:p>
        </p:txBody>
      </p:sp>
    </p:spTree>
    <p:extLst>
      <p:ext uri="{BB962C8B-B14F-4D97-AF65-F5344CB8AC3E}">
        <p14:creationId xmlns:p14="http://schemas.microsoft.com/office/powerpoint/2010/main" val="2720260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425635"/>
              </p:ext>
            </p:extLst>
          </p:nvPr>
        </p:nvGraphicFramePr>
        <p:xfrm>
          <a:off x="604200" y="503505"/>
          <a:ext cx="7928239" cy="57161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2870">
                  <a:extLst>
                    <a:ext uri="{9D8B030D-6E8A-4147-A177-3AD203B41FA5}">
                      <a16:colId xmlns:a16="http://schemas.microsoft.com/office/drawing/2014/main" val="1649188232"/>
                    </a:ext>
                  </a:extLst>
                </a:gridCol>
                <a:gridCol w="3112019">
                  <a:extLst>
                    <a:ext uri="{9D8B030D-6E8A-4147-A177-3AD203B41FA5}">
                      <a16:colId xmlns:a16="http://schemas.microsoft.com/office/drawing/2014/main" val="908924512"/>
                    </a:ext>
                  </a:extLst>
                </a:gridCol>
                <a:gridCol w="2593350">
                  <a:extLst>
                    <a:ext uri="{9D8B030D-6E8A-4147-A177-3AD203B41FA5}">
                      <a16:colId xmlns:a16="http://schemas.microsoft.com/office/drawing/2014/main" val="2955107262"/>
                    </a:ext>
                  </a:extLst>
                </a:gridCol>
              </a:tblGrid>
              <a:tr h="332829">
                <a:tc>
                  <a:txBody>
                    <a:bodyPr/>
                    <a:lstStyle/>
                    <a:p>
                      <a:endParaRPr lang="fr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1" dirty="0"/>
                        <a:t>Jachère florale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1" dirty="0"/>
                        <a:t>Jachère tournante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40173"/>
                  </a:ext>
                </a:extLst>
              </a:tr>
              <a:tr h="332829"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CONDITIONS </a:t>
                      </a:r>
                      <a:r>
                        <a:rPr lang="fr-CH" sz="1400" b="1" noProof="0" dirty="0"/>
                        <a:t>REQUISES</a:t>
                      </a:r>
                      <a:r>
                        <a:rPr lang="fr-CH" sz="1400" b="1" baseline="0" noProof="0" dirty="0"/>
                        <a:t> POUR </a:t>
                      </a:r>
                      <a:r>
                        <a:rPr lang="fr-CH" sz="14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9062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Plaine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Plaine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17297"/>
                  </a:ext>
                </a:extLst>
              </a:tr>
              <a:tr h="574887">
                <a:tc>
                  <a:txBody>
                    <a:bodyPr/>
                    <a:lstStyle/>
                    <a:p>
                      <a:r>
                        <a:rPr lang="fr-CH" sz="1400" b="1" dirty="0"/>
                        <a:t>Précédent cultural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Terre assolée, prairie</a:t>
                      </a:r>
                      <a:r>
                        <a:rPr lang="fr-CH" sz="1400" b="0" baseline="0" dirty="0"/>
                        <a:t> temporaire ou culture pérenne</a:t>
                      </a:r>
                      <a:endParaRPr lang="fr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Terre assolée ou culture pérenne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11780"/>
                  </a:ext>
                </a:extLst>
              </a:tr>
              <a:tr h="514700">
                <a:tc>
                  <a:txBody>
                    <a:bodyPr/>
                    <a:lstStyle/>
                    <a:p>
                      <a:r>
                        <a:rPr lang="fr-CH" sz="1400" b="1" dirty="0"/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2-8 ans,  prolongation possible avec dérogation cantonale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Min. 1 an, max. 3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89775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Remise en</a:t>
                      </a:r>
                      <a:r>
                        <a:rPr lang="fr-CH" sz="1400" b="1" baseline="0" dirty="0"/>
                        <a:t> culture</a:t>
                      </a:r>
                      <a:endParaRPr lang="fr-CH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400" b="0" dirty="0"/>
                        <a:t>Au</a:t>
                      </a:r>
                      <a:r>
                        <a:rPr lang="fr-CH" sz="1400" b="0" baseline="0" dirty="0"/>
                        <a:t> p</a:t>
                      </a:r>
                      <a:r>
                        <a:rPr lang="fr-CH" sz="1400" b="0" dirty="0"/>
                        <a:t>lus tôt le 15.02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de l’année suivant l’année de versement de contributions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287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Date de semis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1</a:t>
                      </a:r>
                      <a:r>
                        <a:rPr lang="fr-CH" sz="1400" b="0" baseline="30000" dirty="0"/>
                        <a:t>er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sept. - 30 avril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95674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Fumure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400" b="0" dirty="0"/>
                        <a:t>Aucune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307423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Produits </a:t>
                      </a:r>
                      <a:r>
                        <a:rPr lang="fr-CH" sz="1400" b="1" dirty="0" err="1"/>
                        <a:t>phytosanit</a:t>
                      </a:r>
                      <a:r>
                        <a:rPr lang="fr-CH" sz="1400" b="1" dirty="0"/>
                        <a:t>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H" sz="1400" b="0" dirty="0"/>
                        <a:t>Lutte mécanique, traitement plante par plante autorisé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168098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fr-CH" sz="1400" b="1" dirty="0"/>
                        <a:t>Coupe de nettoyage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Autorisée</a:t>
                      </a:r>
                      <a:r>
                        <a:rPr lang="fr-CH" sz="1400" b="0" baseline="0" dirty="0"/>
                        <a:t> l’année du semis</a:t>
                      </a:r>
                      <a:endParaRPr lang="fr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317273"/>
                  </a:ext>
                </a:extLst>
              </a:tr>
              <a:tr h="816945">
                <a:tc>
                  <a:txBody>
                    <a:bodyPr/>
                    <a:lstStyle/>
                    <a:p>
                      <a:r>
                        <a:rPr lang="fr-CH" sz="1400" b="1" dirty="0"/>
                        <a:t>Fauche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Dès la 2</a:t>
                      </a:r>
                      <a:r>
                        <a:rPr lang="fr-CH" sz="1400" b="0" baseline="30000" dirty="0"/>
                        <a:t>ème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année du 1</a:t>
                      </a:r>
                      <a:r>
                        <a:rPr lang="fr-CH" sz="1400" b="0" baseline="30000" dirty="0"/>
                        <a:t>er</a:t>
                      </a:r>
                      <a:r>
                        <a:rPr lang="fr-CH" sz="1400" b="0" dirty="0"/>
                        <a:t> oct. - </a:t>
                      </a:r>
                      <a:br>
                        <a:rPr lang="fr-CH" sz="1400" b="0" dirty="0"/>
                      </a:br>
                      <a:r>
                        <a:rPr lang="fr-CH" sz="1400" b="0" dirty="0"/>
                        <a:t>15 mars sur la moitié de la surface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Pas d’obligation d’exporter le produit de la fauche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Broyage autorisé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1</a:t>
                      </a:r>
                      <a:r>
                        <a:rPr lang="fr-CH" sz="1400" b="0" baseline="30000" dirty="0"/>
                        <a:t>er</a:t>
                      </a:r>
                      <a:r>
                        <a:rPr lang="fr-CH" sz="1400" b="0" baseline="0" dirty="0"/>
                        <a:t> </a:t>
                      </a:r>
                      <a:r>
                        <a:rPr lang="fr-CH" sz="1400" b="0" dirty="0"/>
                        <a:t>oct. - 15 mars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Pas d’obligation d’exporter le produit de la fauche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dirty="0"/>
                        <a:t>Broyage autorisé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70305"/>
                  </a:ext>
                </a:extLst>
              </a:tr>
              <a:tr h="616945">
                <a:tc>
                  <a:txBody>
                    <a:bodyPr/>
                    <a:lstStyle/>
                    <a:p>
                      <a:r>
                        <a:rPr lang="fr-CH" sz="1400" b="1" dirty="0"/>
                        <a:t>Travail</a:t>
                      </a:r>
                      <a:r>
                        <a:rPr lang="fr-CH" sz="1400" b="1" baseline="0" dirty="0"/>
                        <a:t> du sol</a:t>
                      </a:r>
                      <a:endParaRPr lang="fr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Travail superficiel du sol sur les surfaces fauchées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63336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59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9A2F94-7F53-465E-A396-86360949D8CE}"/>
              </a:ext>
            </a:extLst>
          </p:cNvPr>
          <p:cNvGrpSpPr/>
          <p:nvPr/>
        </p:nvGrpSpPr>
        <p:grpSpPr>
          <a:xfrm>
            <a:off x="604200" y="143505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288796F-3A85-43E2-8D26-D1904A307246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EF29AE14-8E59-42A8-9832-F8625CC4D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65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313" y="1218576"/>
            <a:ext cx="3298836" cy="22029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Deux niveaux de qualité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41867"/>
            <a:ext cx="4203015" cy="2763197"/>
          </a:xfrm>
        </p:spPr>
        <p:txBody>
          <a:bodyPr/>
          <a:lstStyle/>
          <a:p>
            <a:r>
              <a:rPr lang="fr-CH" sz="2000" b="1" dirty="0">
                <a:solidFill>
                  <a:schemeClr val="accent2"/>
                </a:solidFill>
              </a:rPr>
              <a:t>Niveau de qualité I:</a:t>
            </a:r>
          </a:p>
          <a:p>
            <a:r>
              <a:rPr lang="fr-CH" sz="2000" dirty="0"/>
              <a:t>Conditions définies concernant l’utilisation et l’entretien, p. ex. fumure, date de fauche,…</a:t>
            </a:r>
          </a:p>
          <a:p>
            <a:endParaRPr lang="fr-CH" sz="2000" dirty="0"/>
          </a:p>
          <a:p>
            <a:endParaRPr lang="fr-CH" sz="2000" dirty="0"/>
          </a:p>
          <a:p>
            <a:r>
              <a:rPr lang="fr-CH" sz="2000" b="1" dirty="0">
                <a:solidFill>
                  <a:schemeClr val="accent2"/>
                </a:solidFill>
              </a:rPr>
              <a:t>Niveau de qualité II:</a:t>
            </a:r>
          </a:p>
          <a:p>
            <a:r>
              <a:rPr lang="fr-CH" sz="2000" dirty="0"/>
              <a:t>Présence d’espèces définies et/ou de structures, restrictions supplémentaires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075855" y="771126"/>
            <a:ext cx="35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Exemple: </a:t>
            </a:r>
            <a:r>
              <a:rPr lang="fr-CH" dirty="0"/>
              <a:t>prairie extensive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66802" y="2850895"/>
            <a:ext cx="3359471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b="1" dirty="0"/>
              <a:t>Prairie QI</a:t>
            </a:r>
            <a:r>
              <a:rPr lang="fr-CH" sz="1600" dirty="0"/>
              <a:t> avec crépide bisannuelle, plantain lancéolé, dactyle, ray-grass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706" y="3499606"/>
            <a:ext cx="3294442" cy="21962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196692" y="5111126"/>
            <a:ext cx="3296456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600" b="1" dirty="0"/>
              <a:t>Prairie QII</a:t>
            </a:r>
            <a:r>
              <a:rPr lang="fr-CH" sz="1600" dirty="0"/>
              <a:t> avec sauge, </a:t>
            </a:r>
            <a:r>
              <a:rPr lang="fr-CH" sz="1600" dirty="0" err="1"/>
              <a:t>knautie</a:t>
            </a:r>
            <a:r>
              <a:rPr lang="fr-CH" sz="1600" dirty="0"/>
              <a:t>, sainfoin, fromental</a:t>
            </a:r>
          </a:p>
        </p:txBody>
      </p:sp>
      <p:sp>
        <p:nvSpPr>
          <p:cNvPr id="11" name="Rechteck 10"/>
          <p:cNvSpPr/>
          <p:nvPr/>
        </p:nvSpPr>
        <p:spPr>
          <a:xfrm>
            <a:off x="610496" y="4449406"/>
            <a:ext cx="4312823" cy="1246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CH" sz="2000" b="1" dirty="0"/>
              <a:t>Bon à savoir: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Contributions QI et QII cumulables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Contributions pour QII plus élevées que pour Q1</a:t>
            </a:r>
            <a:endParaRPr lang="fr-CH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03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013" y="1106520"/>
            <a:ext cx="3924956" cy="20098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15089" cy="629700"/>
          </a:xfrm>
        </p:spPr>
        <p:txBody>
          <a:bodyPr/>
          <a:lstStyle/>
          <a:p>
            <a:r>
              <a:rPr lang="fr-CH" dirty="0"/>
              <a:t>Jachère tournante ou jachère florale?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211358"/>
              </p:ext>
            </p:extLst>
          </p:nvPr>
        </p:nvGraphicFramePr>
        <p:xfrm>
          <a:off x="562372" y="3194906"/>
          <a:ext cx="7970442" cy="29703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5221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85221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2970398"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Moins d’envahissement par les graminées en raison de la durée plus courte 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Moins de problèmes de mauvaises herbes grâce à la luzerne dans le mélange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Facile à intégrer dans la rotation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Diversité des structures et des espèces plus faible</a:t>
                      </a:r>
                      <a:endParaRPr lang="de-CH" sz="2000" b="0" kern="1200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Grande diversité de structures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Contribution importante au développement de populations d’auxiliaires en raison de la durée plus longue.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Charge de travail accrue pour la lutte contre les mauvaises herbes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Symbol" panose="05050102010706020507" pitchFamily="18" charset="2"/>
                        <a:buChar char="-"/>
                      </a:pPr>
                      <a:r>
                        <a:rPr lang="fr-FR" sz="20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Envahissement plus important par les arbustes et arbres</a:t>
                      </a:r>
                      <a:endParaRPr lang="de-CH" sz="2000" b="0" kern="1200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60</a:t>
            </a:fld>
            <a:endParaRPr lang="de-CH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/>
          <a:stretch/>
        </p:blipFill>
        <p:spPr>
          <a:xfrm>
            <a:off x="562372" y="1112874"/>
            <a:ext cx="3948351" cy="200351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61362" y="2753566"/>
            <a:ext cx="393736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Jachère florale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62372" y="2753566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Jachère tournante</a:t>
            </a:r>
          </a:p>
        </p:txBody>
      </p:sp>
    </p:spTree>
    <p:extLst>
      <p:ext uri="{BB962C8B-B14F-4D97-AF65-F5344CB8AC3E}">
        <p14:creationId xmlns:p14="http://schemas.microsoft.com/office/powerpoint/2010/main" val="4144177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Jachère: choix de l’emplacement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61</a:t>
            </a:fld>
            <a:endParaRPr lang="fr-CH" dirty="0"/>
          </a:p>
        </p:txBody>
      </p:sp>
      <p:sp>
        <p:nvSpPr>
          <p:cNvPr id="3" name="Rechteck 2"/>
          <p:cNvSpPr/>
          <p:nvPr/>
        </p:nvSpPr>
        <p:spPr>
          <a:xfrm>
            <a:off x="576979" y="4832325"/>
            <a:ext cx="7902787" cy="646331"/>
          </a:xfrm>
          <a:prstGeom prst="rect">
            <a:avLst/>
          </a:prstGeom>
          <a:solidFill>
            <a:srgbClr val="FDDC7F"/>
          </a:solidFill>
        </p:spPr>
        <p:txBody>
          <a:bodyPr wrap="square">
            <a:spAutoFit/>
          </a:bodyPr>
          <a:lstStyle/>
          <a:p>
            <a:r>
              <a:rPr lang="fr-CH" dirty="0"/>
              <a:t>Les grandes jachères ont plus de valeur écologique que les petites surfaces, mais la lutte contre les mauvaises herbes y est plus exigeante!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80" y="2413886"/>
            <a:ext cx="3933913" cy="2335845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4575849" y="836712"/>
            <a:ext cx="3898996" cy="3913019"/>
          </a:xfrm>
          <a:prstGeom prst="rect">
            <a:avLst/>
          </a:prstGeom>
          <a:solidFill>
            <a:srgbClr val="FFCCCC"/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CH" sz="2000" b="1" dirty="0"/>
              <a:t>Inappropriés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Sols humides, compactés, tourbeux ou très azotés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Ombragés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Avec mauvaises herbes comme le chardon des champs, rumex, chiendent, liseron, ray-grass et néophytes</a:t>
            </a:r>
            <a:endParaRPr lang="fr-CH" dirty="0"/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Lisières (danger d’embroussaillement)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Après une prairie temporaire à cause de la repousse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76981" y="836712"/>
            <a:ext cx="3933912" cy="1526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H" sz="2000" b="1" dirty="0"/>
              <a:t>Appropriés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Sols peu profonds et plutôt légers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Endroits bien ensoleillés</a:t>
            </a:r>
          </a:p>
        </p:txBody>
      </p:sp>
      <p:sp>
        <p:nvSpPr>
          <p:cNvPr id="5" name="Rechteck 4"/>
          <p:cNvSpPr/>
          <p:nvPr/>
        </p:nvSpPr>
        <p:spPr>
          <a:xfrm>
            <a:off x="887878" y="5877272"/>
            <a:ext cx="5763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solidFill>
                  <a:srgbClr val="000000"/>
                </a:solidFill>
                <a:hlinkClick r:id="rId3"/>
              </a:rPr>
              <a:t>Jachères florales: conseils pour leur mise en place et leur entretien</a:t>
            </a:r>
            <a:endParaRPr lang="fr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860503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9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préparation du lit de semences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179140"/>
            <a:ext cx="7921625" cy="4309944"/>
          </a:xfrm>
        </p:spPr>
        <p:txBody>
          <a:bodyPr/>
          <a:lstStyle/>
          <a:p>
            <a:pPr lvl="1"/>
            <a:r>
              <a:rPr lang="fr-FR" dirty="0"/>
              <a:t>Labourer au plus tard un mois avant le semis ou en automne (attention au risque d’érosion).</a:t>
            </a:r>
          </a:p>
          <a:p>
            <a:pPr lvl="1"/>
            <a:r>
              <a:rPr lang="fr-FR" dirty="0"/>
              <a:t>Avant le semis, herser 2 à 3 fois à intervalles de 2 semaines à 10 cm de profondeur</a:t>
            </a:r>
            <a:r>
              <a:rPr lang="de-CH" dirty="0"/>
              <a:t>.  </a:t>
            </a:r>
            <a:r>
              <a:rPr lang="de-CH" dirty="0" err="1"/>
              <a:t>Travailler</a:t>
            </a:r>
            <a:r>
              <a:rPr lang="de-CH" dirty="0"/>
              <a:t> </a:t>
            </a:r>
            <a:r>
              <a:rPr lang="de-CH" dirty="0" err="1"/>
              <a:t>moins</a:t>
            </a:r>
            <a:r>
              <a:rPr lang="de-CH" dirty="0"/>
              <a:t> </a:t>
            </a:r>
            <a:r>
              <a:rPr lang="de-CH" dirty="0" err="1"/>
              <a:t>profondément</a:t>
            </a:r>
            <a:r>
              <a:rPr lang="de-CH" dirty="0"/>
              <a:t> à </a:t>
            </a:r>
            <a:r>
              <a:rPr lang="de-CH" dirty="0" err="1"/>
              <a:t>chaque</a:t>
            </a:r>
            <a:r>
              <a:rPr lang="de-CH" dirty="0"/>
              <a:t> </a:t>
            </a:r>
            <a:r>
              <a:rPr lang="de-CH" dirty="0" err="1"/>
              <a:t>passage</a:t>
            </a:r>
            <a:r>
              <a:rPr lang="de-CH" dirty="0"/>
              <a:t>.</a:t>
            </a:r>
          </a:p>
          <a:p>
            <a:pPr lvl="1"/>
            <a:r>
              <a:rPr lang="fr-FR" dirty="0"/>
              <a:t>Préparer un lit de semences propre et bien meuble.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140968"/>
            <a:ext cx="7976771" cy="29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1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semences et période du semis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522" y="1382556"/>
            <a:ext cx="7921625" cy="17173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Semences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maigres, caillouteux et ensoleillés: </a:t>
            </a:r>
            <a:r>
              <a:rPr lang="fr-CH" sz="2000" dirty="0"/>
              <a:t>version complète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plutôt riches en éléments nutritifs: </a:t>
            </a:r>
            <a:r>
              <a:rPr lang="fr-CH" sz="2000" dirty="0"/>
              <a:t>version de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Sud des Alpes: </a:t>
            </a:r>
            <a:r>
              <a:rPr lang="fr-CH" sz="2000" dirty="0"/>
              <a:t>mélanges spéciaux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63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32521" y="3501008"/>
            <a:ext cx="7921625" cy="180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Période du semis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Printemps: </a:t>
            </a:r>
            <a:r>
              <a:rPr lang="fr-CH" sz="2000" dirty="0"/>
              <a:t>entre mi-mars et mi-avril sur des sols bien ressuyés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Automne: </a:t>
            </a:r>
            <a:r>
              <a:rPr lang="fr-CH" sz="2000" dirty="0"/>
              <a:t>entre mi-septembre et fin octobre (uniquement en cas de forte pression des adventices: millet, amarante ou </a:t>
            </a:r>
            <a:r>
              <a:rPr lang="fr-CH" sz="2000" dirty="0" err="1"/>
              <a:t>galinsoga</a:t>
            </a:r>
            <a:r>
              <a:rPr lang="fr-CH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8815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Jachère: semis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52736"/>
            <a:ext cx="7921625" cy="5040560"/>
          </a:xfrm>
        </p:spPr>
        <p:txBody>
          <a:bodyPr/>
          <a:lstStyle/>
          <a:p>
            <a:r>
              <a:rPr lang="fr-CH" sz="2000" b="1" dirty="0"/>
              <a:t>Comment procéder?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immédiatement après le dernier travail du sol.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à la volée en surface (ne pas semer en ligne!).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Respecter les quantités de semences recommandées.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Bien tasser immédiatement après le semis à l’aide d’un rouleau Cambridge.</a:t>
            </a:r>
          </a:p>
          <a:p>
            <a:endParaRPr lang="fr-CH" sz="2000" dirty="0"/>
          </a:p>
          <a:p>
            <a:r>
              <a:rPr lang="fr-CH" sz="2000" b="1" dirty="0"/>
              <a:t>Entretien l’année du 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Patience! Les fleurs germent très </a:t>
            </a:r>
            <a:br>
              <a:rPr lang="fr-CH" sz="2000" dirty="0"/>
            </a:br>
            <a:r>
              <a:rPr lang="fr-CH" sz="2000" dirty="0"/>
              <a:t>lentement!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Coupe de nettoyage dans les jachères </a:t>
            </a:r>
            <a:br>
              <a:rPr lang="fr-CH" sz="2000" dirty="0"/>
            </a:br>
            <a:r>
              <a:rPr lang="fr-CH" sz="2000" dirty="0"/>
              <a:t>florales uniquement en cas de forte </a:t>
            </a:r>
            <a:br>
              <a:rPr lang="fr-CH" sz="2000" dirty="0"/>
            </a:br>
            <a:r>
              <a:rPr lang="fr-CH" sz="2000" dirty="0"/>
              <a:t>pression des adventices.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Exporter l’herbe fauchée.</a:t>
            </a:r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3212976"/>
            <a:ext cx="3895792" cy="26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53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entretien dès la 2</a:t>
            </a:r>
            <a:r>
              <a:rPr lang="fr-CH" baseline="30000" dirty="0"/>
              <a:t>ème</a:t>
            </a:r>
            <a:r>
              <a:rPr lang="fr-CH" dirty="0"/>
              <a:t> année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4" y="1124744"/>
            <a:ext cx="7921625" cy="21327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Contrôler régulièrement la présence de mauvaises herbes et de néophytes et les enlever immédiatement.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Arracher les arbrisseaux poussant spontanément. Tolérer les exemplaires isolés comme sites de nidification pour les oiseaux.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Une fauche entre le 1</a:t>
            </a:r>
            <a:r>
              <a:rPr lang="fr-FR" sz="2000" baseline="30000" dirty="0"/>
              <a:t>er</a:t>
            </a:r>
            <a:r>
              <a:rPr lang="fr-FR" sz="2000" dirty="0"/>
              <a:t> octobre et le 15 mars sur la moitié de la jachère suivie d’un travail superficiel du sol réactive les plantes annuelles.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65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3140968"/>
            <a:ext cx="7922075" cy="29523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1559" y="5723964"/>
            <a:ext cx="79220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Jachère fauchée et travaillée superficiellement par bandes alternées</a:t>
            </a:r>
          </a:p>
        </p:txBody>
      </p:sp>
    </p:spTree>
    <p:extLst>
      <p:ext uri="{BB962C8B-B14F-4D97-AF65-F5344CB8AC3E}">
        <p14:creationId xmlns:p14="http://schemas.microsoft.com/office/powerpoint/2010/main" val="18545251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Jachères: remise en culture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34513"/>
            <a:ext cx="7921625" cy="440017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1 à 2 ans avant la remise en culture, mettre en place une nouvelle jachère "de remplacement" à proximité.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Intégrer la jachère tournante dans la rotation et la déplacer avec les cultures.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Pour les belles jachères sans mauvaises herbes, demander une prolongation au canton.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En cas d'envahissement par les mauvaises herbes, remise en culture au plus tôt le 15 février de la 2</a:t>
            </a:r>
            <a:r>
              <a:rPr lang="fr-CH" baseline="30000" dirty="0"/>
              <a:t>ème</a:t>
            </a:r>
            <a:r>
              <a:rPr lang="fr-CH" dirty="0"/>
              <a:t> année.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Les jachères envahies par les graminées peuvent être transformées en ourlet sur terres assolées.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Faire des gros tas à proximité avec le produit de la fauche (sans mauvaises herbes!).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Labourer le sol et travailler plusieurs fois en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Cultures suivantes appropriées: prairie temporaire pluriannuelle, céréales ou maïs.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072246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8A8C8-D588-D1CE-54D8-DCF55BA9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Remise en </a:t>
            </a:r>
            <a:r>
              <a:rPr lang="de-DE" dirty="0" err="1"/>
              <a:t>culture</a:t>
            </a:r>
            <a:r>
              <a:rPr lang="de-DE" dirty="0"/>
              <a:t> de </a:t>
            </a:r>
            <a:r>
              <a:rPr lang="de-DE" dirty="0" err="1"/>
              <a:t>jachères</a:t>
            </a:r>
            <a:r>
              <a:rPr lang="de-DE" dirty="0"/>
              <a:t> </a:t>
            </a:r>
            <a:r>
              <a:rPr lang="de-DE" dirty="0" err="1"/>
              <a:t>tournantes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BAEC06-9333-E667-23C3-A12957D4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67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7BBBF4-A16F-C51F-F109-D975191EE001}"/>
              </a:ext>
            </a:extLst>
          </p:cNvPr>
          <p:cNvSpPr txBox="1"/>
          <p:nvPr/>
        </p:nvSpPr>
        <p:spPr>
          <a:xfrm>
            <a:off x="618258" y="1350818"/>
            <a:ext cx="3737717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Considérer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durées</a:t>
            </a:r>
            <a:r>
              <a:rPr lang="de-DE" dirty="0"/>
              <a:t> </a:t>
            </a:r>
            <a:r>
              <a:rPr lang="de-DE" dirty="0" err="1"/>
              <a:t>obligatoires</a:t>
            </a:r>
            <a:r>
              <a:rPr lang="de-DE" dirty="0"/>
              <a:t>! 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5CE20EE-2A11-4D06-8D19-2C99D8044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809" y="2420888"/>
            <a:ext cx="7086205" cy="292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3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93163D7-C67B-4F47-A9C1-17CB5298A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5" y="942951"/>
            <a:ext cx="7065121" cy="49720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E04C30E-D3F1-4073-B8BC-BF758AF1B2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035" y="2592361"/>
            <a:ext cx="1857531" cy="165618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A46040B-BD7C-4957-B283-71C9132A7D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035" y="947315"/>
            <a:ext cx="1857531" cy="162339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5E6FC15-1E97-4AEC-A517-9C845357D1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691" y="4295316"/>
            <a:ext cx="1852875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vieilles jachères ont de la valeur</a:t>
            </a:r>
            <a:r>
              <a:rPr lang="de-CH" dirty="0"/>
              <a:t>!</a:t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68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971600" y="598941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600" dirty="0">
                <a:hlinkClick r:id="rId7"/>
              </a:rPr>
              <a:t>Habitat «jachère florale»: Relations écologiques</a:t>
            </a:r>
            <a:endParaRPr lang="de-CH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7188015" y="2201373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Chardonneret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188014" y="3889581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Toiles d’araignées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188015" y="5545766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Épeire fasciée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85" y="6021288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79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733DFD3-EBF5-4FEA-BB3C-D6AE2FE82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966" y="4291790"/>
            <a:ext cx="1820433" cy="16209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1EF1F9-BD4B-4693-9E11-C2FDABBD0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816" y="4303996"/>
            <a:ext cx="1888218" cy="160869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926CD07-8578-4AB7-BFCC-A2AFD4C30B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770" y="4303996"/>
            <a:ext cx="1862190" cy="160869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7C91D1-DA2C-4B00-A8F3-F8AF563EA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644" y="4292959"/>
            <a:ext cx="1857970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4294967295"/>
          </p:nvPr>
        </p:nvSpPr>
        <p:spPr>
          <a:xfrm>
            <a:off x="570771" y="1314906"/>
            <a:ext cx="3873844" cy="27574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 et pollinisateurs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Protègent contre l'érosion du sol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Zones tampons avec les parcelles voisines contre la dérive de pesticides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734112" y="6237312"/>
            <a:ext cx="792162" cy="358775"/>
          </a:xfrm>
        </p:spPr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69</a:t>
            </a:fld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4631816" y="1314906"/>
            <a:ext cx="3884582" cy="27574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Pollen, nectar et graines pour insectes et oiseaux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Lieu de refuge et d'hibernation pour de nombreux insectes, petits animaux et petits mammifères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Lieu de nidification d'oiseaux nichant au sol</a:t>
            </a:r>
          </a:p>
        </p:txBody>
      </p:sp>
      <p:sp>
        <p:nvSpPr>
          <p:cNvPr id="14" name="Welle 13"/>
          <p:cNvSpPr/>
          <p:nvPr/>
        </p:nvSpPr>
        <p:spPr>
          <a:xfrm>
            <a:off x="8172400" y="14048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82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628522" y="5608727"/>
            <a:ext cx="191696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Grande mauve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93768" y="5608727"/>
            <a:ext cx="2034753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Aurore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62691" y="5604914"/>
            <a:ext cx="1933427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/>
              <a:t>Grande sauterelle verte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16140" y="5604914"/>
            <a:ext cx="1933427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sz="1400" dirty="0" err="1"/>
              <a:t>Tarier</a:t>
            </a:r>
            <a:r>
              <a:rPr lang="fr-CH" sz="1400" dirty="0"/>
              <a:t> pâtre</a:t>
            </a:r>
          </a:p>
        </p:txBody>
      </p:sp>
    </p:spTree>
    <p:extLst>
      <p:ext uri="{BB962C8B-B14F-4D97-AF65-F5344CB8AC3E}">
        <p14:creationId xmlns:p14="http://schemas.microsoft.com/office/powerpoint/2010/main" val="817322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51" y="3918189"/>
            <a:ext cx="2634489" cy="216487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827" y="3918189"/>
            <a:ext cx="2565310" cy="216487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87" y="3918189"/>
            <a:ext cx="2565453" cy="2175107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053" y="1284711"/>
            <a:ext cx="2634388" cy="2184322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122" y="1284711"/>
            <a:ext cx="2577014" cy="217730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69" y="1284711"/>
            <a:ext cx="2553371" cy="2204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526275" cy="629700"/>
          </a:xfrm>
        </p:spPr>
        <p:txBody>
          <a:bodyPr/>
          <a:lstStyle/>
          <a:p>
            <a:r>
              <a:rPr lang="fr-CH" dirty="0"/>
              <a:t>SPB:  </a:t>
            </a:r>
            <a:r>
              <a:rPr lang="fr-FR" dirty="0"/>
              <a:t>Quels sont les facteurs déterminants</a:t>
            </a:r>
            <a:r>
              <a:rPr lang="fr-CH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</a:t>
            </a:fld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73024" y="2843026"/>
            <a:ext cx="260845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Diversité d’espèces et de structures (objectif: QII)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56592" y="5449943"/>
            <a:ext cx="25914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Grandes surfaces (meilleure efficacité)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880466" y="2843026"/>
            <a:ext cx="275260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Dans les prairies et sur les terres assolées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219122" y="2843026"/>
            <a:ext cx="26530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Objectifs OEA de surfaces </a:t>
            </a:r>
            <a:br>
              <a:rPr lang="fr-CH" dirty="0"/>
            </a:br>
            <a:r>
              <a:rPr lang="fr-CH" dirty="0"/>
              <a:t>(objectif: 12 % de la SAU)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889432" y="5449943"/>
            <a:ext cx="266146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Points-relais et corridors de migration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203847" y="5449943"/>
            <a:ext cx="266712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Tas de pierres, de branches, mouillères, etc.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73023" y="921725"/>
            <a:ext cx="267556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Qualité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219122" y="914568"/>
            <a:ext cx="265302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Quantité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891325" y="939203"/>
            <a:ext cx="264111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sz="1600" b="1" dirty="0"/>
              <a:t>Diversité des types de SPB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73023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Grandeur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231858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Diversité structurelle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880465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Mise en réseau</a:t>
            </a:r>
          </a:p>
        </p:txBody>
      </p:sp>
    </p:spTree>
    <p:extLst>
      <p:ext uri="{BB962C8B-B14F-4D97-AF65-F5344CB8AC3E}">
        <p14:creationId xmlns:p14="http://schemas.microsoft.com/office/powerpoint/2010/main" val="1960740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70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60029"/>
              </p:ext>
            </p:extLst>
          </p:nvPr>
        </p:nvGraphicFramePr>
        <p:xfrm>
          <a:off x="596166" y="840364"/>
          <a:ext cx="7943634" cy="482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6894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26740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Ourlets sur terres assolées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3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Seulement en plaine, colline, montagne I et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précédent cultural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Terre assolée, prairie</a:t>
                      </a:r>
                      <a:r>
                        <a:rPr lang="fr-CH" sz="1600" b="0" baseline="0" dirty="0"/>
                        <a:t> temporaire ou culture pérenne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Max.12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Aucune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Produits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Lutte mécanique contre les adventice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dirty="0"/>
                        <a:t>Traitement plante par plante autorisé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9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b="1" dirty="0"/>
                        <a:t>Coupe de nettoyage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dirty="0"/>
                        <a:t>Autorisée</a:t>
                      </a:r>
                      <a:r>
                        <a:rPr lang="fr-CH" sz="1600" b="0" baseline="0" dirty="0"/>
                        <a:t> l’année du semis</a:t>
                      </a:r>
                      <a:endParaRPr lang="fr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moitié de l’ourlet doit être fauchée ou broyée une fois par an de manière alternée.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L’exportation du produit de la fauche n’est pas obligatoire.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27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Durée d’utilisation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 min. 2 périodes de végétation au même emplacement.  Remise en culture a</a:t>
                      </a:r>
                      <a:r>
                        <a:rPr lang="fr-CH" sz="1600" b="0" dirty="0"/>
                        <a:t>u</a:t>
                      </a:r>
                      <a:r>
                        <a:rPr lang="fr-CH" sz="1600" b="0" baseline="0" dirty="0"/>
                        <a:t> p</a:t>
                      </a:r>
                      <a:r>
                        <a:rPr lang="fr-CH" sz="1600" b="0" dirty="0"/>
                        <a:t>lus tôt le 15.02</a:t>
                      </a:r>
                      <a:r>
                        <a:rPr lang="fr-CH" sz="1600" b="0" baseline="0" dirty="0"/>
                        <a:t>. </a:t>
                      </a:r>
                      <a:r>
                        <a:rPr lang="fr-CH" sz="1600" b="0" dirty="0"/>
                        <a:t>de l’année suivant l’année de versement de contributions.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03941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1713D7-8C42-4FE2-AAF7-1307C08F361E}"/>
              </a:ext>
            </a:extLst>
          </p:cNvPr>
          <p:cNvGrpSpPr/>
          <p:nvPr/>
        </p:nvGrpSpPr>
        <p:grpSpPr>
          <a:xfrm>
            <a:off x="622948" y="473087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771CE4B-3D99-4CD8-9DC1-310FF36B48F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5E334509-C6BF-4CE7-B753-C0FE59F24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47679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523" y="908720"/>
            <a:ext cx="3874277" cy="201622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38" y="908720"/>
            <a:ext cx="3953262" cy="201622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CH" dirty="0"/>
              <a:t>Ourlets sur terres assolées: différences avec les jachères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71</a:t>
            </a:fld>
            <a:endParaRPr lang="fr-CH" dirty="0"/>
          </a:p>
        </p:txBody>
      </p:sp>
      <p:graphicFrame>
        <p:nvGraphicFramePr>
          <p:cNvPr id="10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761112"/>
              </p:ext>
            </p:extLst>
          </p:nvPr>
        </p:nvGraphicFramePr>
        <p:xfrm>
          <a:off x="607197" y="2969769"/>
          <a:ext cx="7970442" cy="33715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0662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69780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3222748"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illimitée.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Largeur: max. 12 m.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Convient également aux endroits humides à mouillés.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Forte proportion de graminées et de plantes vivaces.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Faible pression des mauvaises herbes grâce à une bonne couverture du sol et à la coupe annuelle de la moitié de la surface.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Convient également aux exploitations biologiques.</a:t>
                      </a: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limitée.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Largeur: pas de limite.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Seulement sur des sols peu profonds, plutôt légers et secs et dans des endroits bien ensoleillés.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Coupe et travail du sol seulement à partir de la 2</a:t>
                      </a:r>
                      <a:r>
                        <a:rPr lang="fr-FR" sz="1800" b="0" kern="1200" spc="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ème</a:t>
                      </a: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année.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Pression plus élevée des mauvaises herbes en raison </a:t>
                      </a:r>
                      <a:r>
                        <a:rPr lang="de-CH" sz="1800" b="0" kern="1200" spc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d’une</a:t>
                      </a:r>
                      <a:r>
                        <a:rPr lang="de-CH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800" b="0" kern="1200" spc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couverture</a:t>
                      </a:r>
                      <a:r>
                        <a:rPr lang="de-CH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plus </a:t>
                      </a:r>
                      <a:r>
                        <a:rPr lang="de-CH" sz="1800" b="0" kern="1200" spc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faible</a:t>
                      </a:r>
                      <a:r>
                        <a:rPr lang="de-CH" sz="18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89267" y="2555612"/>
            <a:ext cx="39827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Ourlets sur terres assolées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656098" y="2555612"/>
            <a:ext cx="387671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b="1" dirty="0"/>
              <a:t>Jachères</a:t>
            </a:r>
          </a:p>
        </p:txBody>
      </p:sp>
    </p:spTree>
    <p:extLst>
      <p:ext uri="{BB962C8B-B14F-4D97-AF65-F5344CB8AC3E}">
        <p14:creationId xmlns:p14="http://schemas.microsoft.com/office/powerpoint/2010/main" val="40123824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assolées: préparation du lit de semences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211" y="1373068"/>
            <a:ext cx="7921625" cy="12638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Labourer au plus tard un mois avant le semis ou en automne.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Avant le semis, herser 2 à 3 fois à intervalles de 2 semaines à 10 cm de profondeur.  A chaque passage, travailler moins profond.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Préparer un lit de semences propre et bien meuble.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9" y="2924944"/>
            <a:ext cx="7976771" cy="32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31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assolées: semences et </a:t>
            </a:r>
            <a:br>
              <a:rPr lang="fr-CH" dirty="0"/>
            </a:br>
            <a:r>
              <a:rPr lang="fr-CH" dirty="0"/>
              <a:t>période du semis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73</a:t>
            </a:fld>
            <a:endParaRPr lang="fr-CH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17725" y="1523764"/>
            <a:ext cx="7921625" cy="1326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Semences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secs à frais: </a:t>
            </a:r>
            <a:r>
              <a:rPr lang="fr-CH" sz="2000" dirty="0"/>
              <a:t>mélange pour ourlets «sec»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/>
              <a:t>Sites humides à mouillés: </a:t>
            </a:r>
            <a:r>
              <a:rPr lang="fr-CH" sz="2000" dirty="0"/>
              <a:t>mélange pour ourlets «humide»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701675" y="3212976"/>
            <a:ext cx="7921625" cy="1191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Période du semis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 plaine: mi-avril à fin mai sur sols bien ressuyés.</a:t>
            </a:r>
          </a:p>
        </p:txBody>
      </p:sp>
    </p:spTree>
    <p:extLst>
      <p:ext uri="{BB962C8B-B14F-4D97-AF65-F5344CB8AC3E}">
        <p14:creationId xmlns:p14="http://schemas.microsoft.com/office/powerpoint/2010/main" val="11199435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Ourlets sur terres assolées: semis et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52736"/>
            <a:ext cx="4700409" cy="4309944"/>
          </a:xfrm>
        </p:spPr>
        <p:txBody>
          <a:bodyPr/>
          <a:lstStyle/>
          <a:p>
            <a:r>
              <a:rPr lang="fr-CH" sz="2000" b="1" dirty="0"/>
              <a:t>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Semis immédiatement après le dernier travail du sol.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à la volée en surface avec un semoir ou à la main (ne pas enfouir la semence et ne pas semer de plantes de couverture!).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Respecter les quantités de semences recommandées.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Aplatir au rouleau directement après le semis.</a:t>
            </a:r>
          </a:p>
          <a:p>
            <a:r>
              <a:rPr lang="fr-CH" sz="2000" b="1" dirty="0"/>
              <a:t>Entretien l’année du semis: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1 à 2 coupes de nettoyage à 8 à 10 cm </a:t>
            </a:r>
            <a:br>
              <a:rPr lang="fr-CH" sz="2000" dirty="0"/>
            </a:br>
            <a:r>
              <a:rPr lang="fr-CH" sz="2000" dirty="0"/>
              <a:t>au-dessus du sol.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/>
              <a:t>Endainer</a:t>
            </a:r>
            <a:r>
              <a:rPr lang="fr-CH" sz="2000" dirty="0"/>
              <a:t> avec précaution et exporter la fauche.</a:t>
            </a:r>
          </a:p>
          <a:p>
            <a:endParaRPr lang="fr-CH" sz="2000" dirty="0"/>
          </a:p>
          <a:p>
            <a:endParaRPr lang="fr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74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951" y="1495320"/>
            <a:ext cx="3240360" cy="23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88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38" y="4065468"/>
            <a:ext cx="1823198" cy="16202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364" y="4065468"/>
            <a:ext cx="1794021" cy="162029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859" y="4065468"/>
            <a:ext cx="1901838" cy="16202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597" y="4059454"/>
            <a:ext cx="1833565" cy="162029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5"/>
          </p:nvPr>
        </p:nvSpPr>
        <p:spPr>
          <a:xfrm>
            <a:off x="4589858" y="1141212"/>
            <a:ext cx="3936415" cy="271983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Abritent des espèces rares de la flore </a:t>
            </a:r>
            <a:r>
              <a:rPr lang="fr-CH" sz="2000" dirty="0" err="1"/>
              <a:t>messicole</a:t>
            </a:r>
            <a:endParaRPr lang="fr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Riches en fleurs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Source de nourriture pour les insectes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Sites de nidification d’espèces d’oiseaux nichant au sol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7"/>
          </p:nvPr>
        </p:nvSpPr>
        <p:spPr>
          <a:xfrm>
            <a:off x="609407" y="1141212"/>
            <a:ext cx="3831980" cy="271983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Favorisent les auxiliaires et pollinisateurs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Protègent contre l'érosion du sol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75</a:t>
            </a:fld>
            <a:endParaRPr lang="fr-CH" dirty="0"/>
          </a:p>
        </p:txBody>
      </p:sp>
      <p:sp>
        <p:nvSpPr>
          <p:cNvPr id="15" name="Welle 14"/>
          <p:cNvSpPr/>
          <p:nvPr/>
        </p:nvSpPr>
        <p:spPr>
          <a:xfrm>
            <a:off x="8172400" y="20705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86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655666" y="5321317"/>
            <a:ext cx="202316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/>
              <a:t>Pensée des champs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54142" y="5321317"/>
            <a:ext cx="19892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Miroir de Vénus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95510" y="5321317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Bleuet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84794" y="5321317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Nielle des blés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Bandes culturales extensives</a:t>
            </a:r>
          </a:p>
        </p:txBody>
      </p:sp>
    </p:spTree>
    <p:extLst>
      <p:ext uri="{BB962C8B-B14F-4D97-AF65-F5344CB8AC3E}">
        <p14:creationId xmlns:p14="http://schemas.microsoft.com/office/powerpoint/2010/main" val="1611554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76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974615"/>
              </p:ext>
            </p:extLst>
          </p:nvPr>
        </p:nvGraphicFramePr>
        <p:xfrm>
          <a:off x="611188" y="980728"/>
          <a:ext cx="7928612" cy="4318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2512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16100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1" dirty="0"/>
                        <a:t>Bandes culturales extensives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1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Cultures autorisées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Uniquement dans les cultures de </a:t>
                      </a:r>
                      <a:r>
                        <a:rPr lang="fr-FR" sz="1800" b="0" dirty="0"/>
                        <a:t>céréales (sauf maïs), millet, colza, tournesol, légumineuses à grains ou lin.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Aménagement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dirty="0"/>
                        <a:t>En bordure de parcelle,</a:t>
                      </a:r>
                      <a:r>
                        <a:rPr lang="fr-CH" sz="1800" b="0" baseline="0" dirty="0"/>
                        <a:t> dans le sens du travail de la parcelle cultivée et sur toute sa longueur.</a:t>
                      </a:r>
                      <a:endParaRPr lang="fr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Fertilisation azotée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270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Insecticides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Interdits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Gestion des adventices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dirty="0"/>
                        <a:t>Sarclage mécanique (herse-étrille) à grande échelle interdit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800" b="0" dirty="0"/>
                        <a:t>traitement chimique plante par plante autorisé.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dirty="0"/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dirty="0"/>
                        <a:t>Au moins 2 cultures principales successives au même emplacement.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5EF3006-42D1-49C4-91DE-64EBA9D79CDB}"/>
              </a:ext>
            </a:extLst>
          </p:cNvPr>
          <p:cNvGrpSpPr/>
          <p:nvPr/>
        </p:nvGrpSpPr>
        <p:grpSpPr>
          <a:xfrm>
            <a:off x="604200" y="605876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49D338C-6643-460C-87B9-8F6280B4A68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3379369B-23EE-4DA5-B5A0-9DCE8F68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839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culturales extensives: choix de l’emplacement</a:t>
            </a:r>
            <a:br>
              <a:rPr lang="fr-CH" dirty="0"/>
            </a:b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46072"/>
            <a:ext cx="7921625" cy="150187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Adapté: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Idéalement sur des sols superficiels, sablonneux et/ou caillouteux.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De préférence dans des champs où une flore </a:t>
            </a:r>
            <a:r>
              <a:rPr lang="fr-CH" sz="2000" dirty="0" err="1"/>
              <a:t>messicole</a:t>
            </a:r>
            <a:r>
              <a:rPr lang="fr-CH" sz="2000" dirty="0"/>
              <a:t> est déjà présente. Ici, un semis n'est pas nécessaire!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77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4783" y="2726338"/>
            <a:ext cx="7908549" cy="1771418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/>
              <a:t>A éviter</a:t>
            </a:r>
            <a:r>
              <a:rPr lang="fr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Sites avec plantes problématiques telles que chardon des champs, rumex, chiendent, liseron, ray-grass et néophytes.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Endroits ombragés, sols humides, compactés, tourbeux, ou très riches en éléments nutritifs.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83" y="4571626"/>
            <a:ext cx="7908549" cy="15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1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culturales extensives: semis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196752"/>
            <a:ext cx="7907454" cy="23042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Aucune semence autorisée par </a:t>
            </a:r>
            <a:r>
              <a:rPr lang="fr-CH" sz="2000" dirty="0" err="1"/>
              <a:t>Agroscope</a:t>
            </a:r>
            <a:r>
              <a:rPr lang="fr-CH" sz="2000" dirty="0"/>
              <a:t> (état 2024)!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Avant le semis de la culture principale, semer à la main les espèces </a:t>
            </a:r>
            <a:r>
              <a:rPr lang="fr-CH" sz="2000" dirty="0" err="1"/>
              <a:t>messicoles</a:t>
            </a:r>
            <a:r>
              <a:rPr lang="fr-CH" sz="2000" dirty="0"/>
              <a:t> avec un support de semis.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Semer la culture principale à raison de 1/3–1/2 de la quantité de semences habituelle. Pour obtenir un couvert lâche, fermer un soc sur deux.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Renoncer aux sous-semis (p. ex. avec des légumineuses)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78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5004048" y="4077072"/>
            <a:ext cx="2952327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dirty="0"/>
              <a:t>Un semis est recommandé dans les sols avec un stock pauvre de semences de plantes </a:t>
            </a:r>
            <a:r>
              <a:rPr lang="fr-CH" sz="2000" dirty="0" err="1"/>
              <a:t>messicoles</a:t>
            </a:r>
            <a:r>
              <a:rPr lang="fr-CH" sz="2000" dirty="0"/>
              <a:t>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3644212"/>
            <a:ext cx="3954275" cy="24322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63587" y="5707164"/>
            <a:ext cx="40262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Scandix peigne de Venus</a:t>
            </a:r>
          </a:p>
        </p:txBody>
      </p:sp>
    </p:spTree>
    <p:extLst>
      <p:ext uri="{BB962C8B-B14F-4D97-AF65-F5344CB8AC3E}">
        <p14:creationId xmlns:p14="http://schemas.microsoft.com/office/powerpoint/2010/main" val="3232116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culturales extensives: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820" y="1196752"/>
            <a:ext cx="7906980" cy="1850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Contrôler régulièrement la présence de plantes </a:t>
            </a:r>
            <a:r>
              <a:rPr lang="fr-CH" sz="2000" dirty="0"/>
              <a:t>problématiques </a:t>
            </a:r>
            <a:r>
              <a:rPr lang="fr-FR" sz="2000" dirty="0"/>
              <a:t>et les arracher.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Battre la culture à maturité dans les bandes extensives.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 déchaumage en fin d’automne ou au printemps favorise la dispersion des graines des plantes </a:t>
            </a:r>
            <a:r>
              <a:rPr lang="fr-FR" sz="2000" dirty="0" err="1"/>
              <a:t>messicoles</a:t>
            </a:r>
            <a:r>
              <a:rPr lang="fr-FR" sz="2000" dirty="0"/>
              <a:t>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79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3189673"/>
            <a:ext cx="4824536" cy="27613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189673"/>
            <a:ext cx="2424894" cy="27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Qu'est-ce qui nuit le plus aux SPB?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268759"/>
            <a:ext cx="7921625" cy="3644985"/>
          </a:xfrm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Apport élevé de fertilisants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Période ou régime de fauche inadapté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Utilisation à grande échelle d'herbicides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Absence d’entretien ou entretien insuffisant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Néophytes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736" y="3006426"/>
            <a:ext cx="4158538" cy="29428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7724" y="5302949"/>
            <a:ext cx="4746363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Tailler une haie pendant la période de végétation peut gravement endommager la faune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3957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B8061-7E49-6551-D93A-338C750E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Conseils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favoriser</a:t>
            </a:r>
            <a:r>
              <a:rPr lang="de-DE" dirty="0"/>
              <a:t> la </a:t>
            </a:r>
            <a:r>
              <a:rPr lang="de-DE" dirty="0" err="1"/>
              <a:t>flore</a:t>
            </a:r>
            <a:r>
              <a:rPr lang="de-DE" dirty="0"/>
              <a:t> </a:t>
            </a:r>
            <a:r>
              <a:rPr lang="de-DE" dirty="0" err="1"/>
              <a:t>messicole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7B62BC-B21E-36BE-7A10-9BBA9D737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80</a:t>
            </a:fld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78F53-2145-460B-5760-14EF831B9E79}"/>
              </a:ext>
            </a:extLst>
          </p:cNvPr>
          <p:cNvSpPr txBox="1"/>
          <p:nvPr/>
        </p:nvSpPr>
        <p:spPr>
          <a:xfrm>
            <a:off x="857249" y="1033895"/>
            <a:ext cx="7543800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Rotation des cultures axée sur les céréales</a:t>
            </a:r>
            <a:r>
              <a:rPr lang="de-DE" sz="2000" dirty="0">
                <a:ea typeface="+mn-lt"/>
                <a:cs typeface="+mn-lt"/>
              </a:rPr>
              <a:t>(min. 50 %) 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ea typeface="+mn-lt"/>
                <a:cs typeface="+mn-lt"/>
              </a:rPr>
              <a:t>Labourer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pour</a:t>
            </a:r>
            <a:r>
              <a:rPr lang="de-DE" sz="2000" dirty="0">
                <a:ea typeface="+mn-lt"/>
                <a:cs typeface="+mn-lt"/>
              </a:rPr>
              <a:t> la </a:t>
            </a:r>
            <a:r>
              <a:rPr lang="de-DE" sz="2000" dirty="0" err="1">
                <a:ea typeface="+mn-lt"/>
                <a:cs typeface="+mn-lt"/>
              </a:rPr>
              <a:t>préparation</a:t>
            </a:r>
            <a:r>
              <a:rPr lang="de-DE" sz="2000" dirty="0">
                <a:ea typeface="+mn-lt"/>
                <a:cs typeface="+mn-lt"/>
              </a:rPr>
              <a:t> du </a:t>
            </a:r>
            <a:r>
              <a:rPr lang="de-DE" sz="2000" dirty="0" err="1">
                <a:ea typeface="+mn-lt"/>
                <a:cs typeface="+mn-lt"/>
              </a:rPr>
              <a:t>lit</a:t>
            </a:r>
            <a:r>
              <a:rPr lang="de-DE" sz="2000" dirty="0">
                <a:ea typeface="+mn-lt"/>
                <a:cs typeface="+mn-lt"/>
              </a:rPr>
              <a:t> de </a:t>
            </a:r>
            <a:r>
              <a:rPr lang="de-DE" sz="2000" dirty="0" err="1">
                <a:ea typeface="+mn-lt"/>
                <a:cs typeface="+mn-lt"/>
              </a:rPr>
              <a:t>semence</a:t>
            </a:r>
            <a:endParaRPr lang="de-DE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/>
              <a:t>Renoncer au désherbage chimique et mécanique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ea typeface="+mn-lt"/>
                <a:cs typeface="+mn-lt"/>
              </a:rPr>
              <a:t>Aucune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fumure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azotée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ou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réduite</a:t>
            </a:r>
            <a:r>
              <a:rPr lang="de-DE" sz="2000" dirty="0">
                <a:ea typeface="+mn-lt"/>
                <a:cs typeface="+mn-lt"/>
              </a:rPr>
              <a:t> (max. 1/3 de la </a:t>
            </a:r>
            <a:r>
              <a:rPr lang="de-DE" sz="2000" dirty="0" err="1">
                <a:ea typeface="+mn-lt"/>
                <a:cs typeface="+mn-lt"/>
              </a:rPr>
              <a:t>quantité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conseillée</a:t>
            </a:r>
            <a:r>
              <a:rPr lang="de-DE" sz="2000" dirty="0">
                <a:ea typeface="+mn-lt"/>
                <a:cs typeface="+mn-l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ea typeface="+mn-lt"/>
                <a:cs typeface="+mn-lt"/>
              </a:rPr>
              <a:t>Déchaumer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tardivement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ou</a:t>
            </a:r>
            <a:r>
              <a:rPr lang="de-DE" sz="2000" dirty="0">
                <a:ea typeface="+mn-lt"/>
                <a:cs typeface="+mn-lt"/>
              </a:rPr>
              <a:t> au </a:t>
            </a:r>
            <a:r>
              <a:rPr lang="de-DE" sz="2000" dirty="0" err="1">
                <a:ea typeface="+mn-lt"/>
                <a:cs typeface="+mn-lt"/>
              </a:rPr>
              <a:t>printemps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afin</a:t>
            </a:r>
            <a:r>
              <a:rPr lang="de-DE" sz="2000" dirty="0">
                <a:ea typeface="+mn-lt"/>
                <a:cs typeface="+mn-lt"/>
              </a:rPr>
              <a:t> de </a:t>
            </a:r>
            <a:r>
              <a:rPr lang="de-DE" sz="2000" dirty="0" err="1">
                <a:ea typeface="+mn-lt"/>
                <a:cs typeface="+mn-lt"/>
              </a:rPr>
              <a:t>permettre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aux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espèces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messicoles</a:t>
            </a:r>
            <a:r>
              <a:rPr lang="de-DE" sz="2000" dirty="0">
                <a:ea typeface="+mn-lt"/>
                <a:cs typeface="+mn-lt"/>
              </a:rPr>
              <a:t> tardives de </a:t>
            </a:r>
            <a:r>
              <a:rPr lang="de-DE" sz="2000" dirty="0" err="1">
                <a:ea typeface="+mn-lt"/>
                <a:cs typeface="+mn-lt"/>
              </a:rPr>
              <a:t>grainer</a:t>
            </a:r>
            <a:endParaRPr lang="de-DE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DE" sz="2000" dirty="0">
                <a:ea typeface="+mn-lt"/>
                <a:cs typeface="+mn-lt"/>
              </a:rPr>
              <a:t>Pas de </a:t>
            </a:r>
            <a:r>
              <a:rPr lang="de-DE" sz="2000" dirty="0" err="1">
                <a:ea typeface="+mn-lt"/>
                <a:cs typeface="+mn-lt"/>
              </a:rPr>
              <a:t>fumure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sur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les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chaumes</a:t>
            </a:r>
            <a:endParaRPr lang="de-DE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ea typeface="+mn-lt"/>
              <a:cs typeface="+mn-lt"/>
            </a:endParaRPr>
          </a:p>
        </p:txBody>
      </p:sp>
      <p:pic>
        <p:nvPicPr>
          <p:cNvPr id="5" name="Grafik 4" descr="Ein Bild, das Pflanze, draußen, Gras, Flora enthält.&#10;&#10;Beschreibung automatisch generiert.">
            <a:extLst>
              <a:ext uri="{FF2B5EF4-FFF2-40B4-BE49-F238E27FC236}">
                <a16:creationId xmlns:a16="http://schemas.microsoft.com/office/drawing/2014/main" id="{45EFA80D-B97F-1CEA-6F3A-1881886D9D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4" y="3789040"/>
            <a:ext cx="3172703" cy="2376264"/>
          </a:xfrm>
          <a:prstGeom prst="rect">
            <a:avLst/>
          </a:prstGeom>
        </p:spPr>
      </p:pic>
      <p:pic>
        <p:nvPicPr>
          <p:cNvPr id="6" name="Grafik 5" descr="Ein Bild, das Pflanze, Blume, Gras, lila enthält.&#10;&#10;Beschreibung automatisch generiert.">
            <a:extLst>
              <a:ext uri="{FF2B5EF4-FFF2-40B4-BE49-F238E27FC236}">
                <a16:creationId xmlns:a16="http://schemas.microsoft.com/office/drawing/2014/main" id="{207FF0A2-7DCB-FBD2-D19C-82163361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690" y="3789040"/>
            <a:ext cx="362967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21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721" y="4159224"/>
            <a:ext cx="1795700" cy="16107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256" y="4159223"/>
            <a:ext cx="1900109" cy="162090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992" y="4159224"/>
            <a:ext cx="1872069" cy="16209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51" y="4161286"/>
            <a:ext cx="1862190" cy="160869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fr-CH" smtClean="0"/>
              <a:pPr>
                <a:defRPr/>
              </a:pPr>
              <a:t>81</a:t>
            </a:fld>
            <a:endParaRPr lang="fr-CH" dirty="0"/>
          </a:p>
        </p:txBody>
      </p:sp>
      <p:sp>
        <p:nvSpPr>
          <p:cNvPr id="14" name="Welle 13"/>
          <p:cNvSpPr/>
          <p:nvPr/>
        </p:nvSpPr>
        <p:spPr>
          <a:xfrm>
            <a:off x="8190388" y="24753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88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708256" y="1501252"/>
            <a:ext cx="3826337" cy="22877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Offre riche en pollen et en nectar pour les insectes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Les bandes pluriannuelles offrent des structures pour l’hivernage et le développement des auxiliaires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588965" y="1501252"/>
            <a:ext cx="3846780" cy="22877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fr-CH" sz="2000" b="1" dirty="0"/>
              <a:t>Importance agronomique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Amélioration de la régulation des ravageurs dans les cultures voisines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Promotion des abeilles sauvages et autres pollinisateurs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703642" y="5425115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/>
              <a:t>Chrysopes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704457" y="5426528"/>
            <a:ext cx="195102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Coccinelles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12355" y="5425115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Cantharidés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48932" y="5425115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Abeilles des sables</a:t>
            </a: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Bandes semées pour les organismes utiles sur terres ouvertes</a:t>
            </a:r>
          </a:p>
        </p:txBody>
      </p:sp>
    </p:spTree>
    <p:extLst>
      <p:ext uri="{BB962C8B-B14F-4D97-AF65-F5344CB8AC3E}">
        <p14:creationId xmlns:p14="http://schemas.microsoft.com/office/powerpoint/2010/main" val="2586277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82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979584"/>
              </p:ext>
            </p:extLst>
          </p:nvPr>
        </p:nvGraphicFramePr>
        <p:xfrm>
          <a:off x="611188" y="449777"/>
          <a:ext cx="7928612" cy="5740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85739">
                  <a:extLst>
                    <a:ext uri="{9D8B030D-6E8A-4147-A177-3AD203B41FA5}">
                      <a16:colId xmlns:a16="http://schemas.microsoft.com/office/drawing/2014/main" val="766286101"/>
                    </a:ext>
                  </a:extLst>
                </a:gridCol>
                <a:gridCol w="5342873">
                  <a:extLst>
                    <a:ext uri="{9D8B030D-6E8A-4147-A177-3AD203B41FA5}">
                      <a16:colId xmlns:a16="http://schemas.microsoft.com/office/drawing/2014/main" val="376254235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/>
                        <a:t>Bandes semées pour organismes utiles sur terres ouvertes</a:t>
                      </a:r>
                      <a:endParaRPr lang="fr-CH" sz="1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674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CONDITIONS </a:t>
                      </a:r>
                      <a:r>
                        <a:rPr lang="fr-CH" sz="1500" b="1" noProof="0" dirty="0"/>
                        <a:t>REQUISES</a:t>
                      </a:r>
                      <a:r>
                        <a:rPr lang="fr-CH" sz="1500" b="1" baseline="0" noProof="0" dirty="0"/>
                        <a:t> POUR </a:t>
                      </a:r>
                      <a:r>
                        <a:rPr lang="fr-CH" sz="15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29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0" dirty="0"/>
                        <a:t>Uniquement en zone de plaine et collines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Semences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dirty="0"/>
                        <a:t>Uniquement</a:t>
                      </a:r>
                      <a:r>
                        <a:rPr lang="fr-CH" sz="1500" b="0" baseline="0" dirty="0"/>
                        <a:t> les mélanges annuels ou pluriannuels autorisés par l’OFAG</a:t>
                      </a:r>
                      <a:endParaRPr lang="fr-CH" sz="1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Date</a:t>
                      </a:r>
                      <a:r>
                        <a:rPr lang="fr-CH" sz="1500" b="1" baseline="0" dirty="0"/>
                        <a:t> de s</a:t>
                      </a:r>
                      <a:r>
                        <a:rPr lang="fr-CH" sz="1500" b="1" dirty="0"/>
                        <a:t>emis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500" b="0" dirty="0"/>
                        <a:t>Selon les mélanges au printemps (avant le 15 mai) ou en automne (semis en septembre)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4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Largeur de la bande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b="0" dirty="0"/>
                        <a:t>3 à 6 m de large sur toute la longueur de la culture.</a:t>
                      </a:r>
                      <a:endParaRPr lang="fr-CH" sz="1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Fumure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dirty="0"/>
                        <a:t>Aucune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Traitements</a:t>
                      </a:r>
                      <a:r>
                        <a:rPr lang="fr-CH" sz="1500" b="1" baseline="0" dirty="0"/>
                        <a:t> phytosanitaires</a:t>
                      </a:r>
                      <a:endParaRPr lang="fr-CH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 err="1"/>
                        <a:t>Traitements</a:t>
                      </a:r>
                      <a:r>
                        <a:rPr lang="de-CH" sz="1500" dirty="0"/>
                        <a:t> plante par plante </a:t>
                      </a:r>
                      <a:r>
                        <a:rPr lang="de-CH" sz="1500" dirty="0" err="1"/>
                        <a:t>autorisés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57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1" dirty="0"/>
                        <a:t>Fauche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 err="1"/>
                        <a:t>Coupe</a:t>
                      </a:r>
                      <a:r>
                        <a:rPr lang="de-CH" sz="1500" dirty="0"/>
                        <a:t> de </a:t>
                      </a:r>
                      <a:r>
                        <a:rPr lang="de-CH" sz="1500" dirty="0" err="1"/>
                        <a:t>nettoyage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autorisée</a:t>
                      </a:r>
                      <a:r>
                        <a:rPr lang="de-CH" sz="1500" dirty="0"/>
                        <a:t> la 1</a:t>
                      </a:r>
                      <a:r>
                        <a:rPr lang="de-CH" sz="1500" baseline="30000" dirty="0"/>
                        <a:t>ère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année</a:t>
                      </a:r>
                      <a:r>
                        <a:rPr lang="de-CH" sz="1500" dirty="0"/>
                        <a:t> en </a:t>
                      </a:r>
                      <a:r>
                        <a:rPr lang="de-CH" sz="1500" dirty="0" err="1"/>
                        <a:t>cas</a:t>
                      </a:r>
                      <a:r>
                        <a:rPr lang="de-CH" sz="1500" dirty="0"/>
                        <a:t> de forte </a:t>
                      </a:r>
                      <a:r>
                        <a:rPr lang="de-CH" sz="1500" dirty="0" err="1"/>
                        <a:t>pression</a:t>
                      </a:r>
                      <a:r>
                        <a:rPr lang="de-CH" sz="1500" dirty="0"/>
                        <a:t> des </a:t>
                      </a:r>
                      <a:r>
                        <a:rPr lang="de-CH" sz="1500" dirty="0" err="1"/>
                        <a:t>adventices</a:t>
                      </a:r>
                      <a:endParaRPr lang="de-CH" sz="15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/>
                        <a:t>Bandes </a:t>
                      </a:r>
                      <a:r>
                        <a:rPr lang="de-CH" sz="1500" dirty="0" err="1"/>
                        <a:t>pluriannuelles</a:t>
                      </a:r>
                      <a:r>
                        <a:rPr lang="de-CH" sz="1500" dirty="0"/>
                        <a:t>:</a:t>
                      </a:r>
                      <a:r>
                        <a:rPr lang="de-CH" sz="1500" baseline="0" dirty="0"/>
                        <a:t> c</a:t>
                      </a:r>
                      <a:r>
                        <a:rPr lang="fr-FR" sz="1500" baseline="0" dirty="0" err="1"/>
                        <a:t>oupe</a:t>
                      </a:r>
                      <a:r>
                        <a:rPr lang="fr-FR" sz="1500" baseline="0" dirty="0"/>
                        <a:t> possible à partir de la 2ème année entre le 1er octobre et le 1er mars sur la moitié de la surface ; </a:t>
                      </a:r>
                      <a:r>
                        <a:rPr lang="fr-FR" sz="1500" baseline="0" dirty="0">
                          <a:solidFill>
                            <a:schemeClr val="tx1"/>
                          </a:solidFill>
                        </a:rPr>
                        <a:t>travail du sol autorisé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500" dirty="0"/>
                        <a:t>Pas d’obligation d’exporter le produit de la fauche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500" dirty="0"/>
                        <a:t>Broyage et circulation</a:t>
                      </a:r>
                      <a:r>
                        <a:rPr lang="fr-FR" sz="1500" baseline="0" dirty="0"/>
                        <a:t> </a:t>
                      </a:r>
                      <a:r>
                        <a:rPr lang="fr-FR" sz="1500" dirty="0"/>
                        <a:t>pas autorisé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34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500" b="1" dirty="0"/>
                        <a:t>Durée d’utilisation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500" b="0" dirty="0"/>
                        <a:t>Au moins100 jours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013395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3491E30-6AB8-451A-B566-573B6AAA9B14}"/>
              </a:ext>
            </a:extLst>
          </p:cNvPr>
          <p:cNvGrpSpPr/>
          <p:nvPr/>
        </p:nvGrpSpPr>
        <p:grpSpPr>
          <a:xfrm>
            <a:off x="611188" y="95668"/>
            <a:ext cx="4900037" cy="374852"/>
            <a:chOff x="104011" y="183120"/>
            <a:chExt cx="4900037" cy="37485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26D2A1A-86E6-49B4-8B0B-FA7553881E2A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9" name="Grafik 8" descr="Auge">
              <a:extLst>
                <a:ext uri="{FF2B5EF4-FFF2-40B4-BE49-F238E27FC236}">
                  <a16:creationId xmlns:a16="http://schemas.microsoft.com/office/drawing/2014/main" id="{1B534B4B-6F64-4169-B27B-B19B01941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3125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Bandes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organismes</a:t>
            </a:r>
            <a:r>
              <a:rPr lang="de-CH" dirty="0"/>
              <a:t> </a:t>
            </a:r>
            <a:r>
              <a:rPr lang="de-CH" dirty="0" err="1"/>
              <a:t>utiles</a:t>
            </a:r>
            <a:r>
              <a:rPr lang="de-CH" dirty="0"/>
              <a:t>: </a:t>
            </a:r>
            <a:r>
              <a:rPr lang="de-CH" dirty="0" err="1"/>
              <a:t>choix</a:t>
            </a:r>
            <a:r>
              <a:rPr lang="de-CH" dirty="0"/>
              <a:t> de </a:t>
            </a:r>
            <a:r>
              <a:rPr lang="de-CH" dirty="0" err="1"/>
              <a:t>l’emplacement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3381" y="1146071"/>
            <a:ext cx="7926420" cy="1297765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err="1"/>
              <a:t>Adapté</a:t>
            </a:r>
            <a:r>
              <a:rPr lang="de-CH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Idéalement sur des sols superficiels, sablonneux et/ou caillouteux.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Avec </a:t>
            </a:r>
            <a:r>
              <a:rPr lang="de-CH" sz="2000" dirty="0" err="1"/>
              <a:t>peu</a:t>
            </a:r>
            <a:r>
              <a:rPr lang="de-CH" sz="2000" dirty="0"/>
              <a:t> de plantes </a:t>
            </a:r>
            <a:r>
              <a:rPr lang="de-CH" sz="2000" dirty="0" err="1"/>
              <a:t>problématiques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83</a:t>
            </a:fld>
            <a:endParaRPr lang="de-CH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3380" y="2531075"/>
            <a:ext cx="7908549" cy="1602775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/>
              <a:t>A </a:t>
            </a:r>
            <a:r>
              <a:rPr lang="de-CH" sz="2000" b="1" dirty="0" err="1"/>
              <a:t>éviter</a:t>
            </a:r>
            <a:r>
              <a:rPr lang="de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Endroits</a:t>
            </a:r>
            <a:r>
              <a:rPr lang="de-CH" sz="2000" dirty="0"/>
              <a:t> </a:t>
            </a:r>
            <a:r>
              <a:rPr lang="de-CH" sz="2000" dirty="0" err="1"/>
              <a:t>ombragés</a:t>
            </a:r>
            <a:r>
              <a:rPr lang="de-CH" sz="2000" dirty="0"/>
              <a:t> </a:t>
            </a:r>
            <a:r>
              <a:rPr lang="de-CH" sz="2000" dirty="0" err="1"/>
              <a:t>ou</a:t>
            </a:r>
            <a:r>
              <a:rPr lang="de-CH" sz="2000" dirty="0"/>
              <a:t> </a:t>
            </a:r>
            <a:r>
              <a:rPr lang="de-CH" sz="2000" dirty="0" err="1"/>
              <a:t>proches</a:t>
            </a:r>
            <a:r>
              <a:rPr lang="de-CH" sz="2000" dirty="0"/>
              <a:t> de la </a:t>
            </a:r>
            <a:r>
              <a:rPr lang="de-CH" sz="2000" dirty="0" err="1"/>
              <a:t>forêt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Ne pas installer le long d’une route à fort trafic et le long de chemins très fréquentés (chiens!) ou directement le long d’habitations.</a:t>
            </a:r>
            <a:endParaRPr lang="de-CH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01C0E1-A0E0-40A8-A7D3-215A5329A1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81" y="4221088"/>
            <a:ext cx="7912894" cy="16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627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fleuries: mise en place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052737"/>
            <a:ext cx="7874184" cy="2592287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Site, préparation du lit de semences, période de semis et façon de procéder identiques à la jachère florale (pas d'herbicide total avant le semis!).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Si possible, combiner les bandes fleuries avec d’autres SPB (distance inférieure à 300 m).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Plusieurs bandes fleuries étroites réparties dans la culture favorisent davantage les auxiliaires qu’une large bande en bordure de parcelle.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Uniquement dans des cultures sans insecticides (céréales Extenso, agriculture bio).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84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7874185" cy="22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211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4818371" cy="719931"/>
          </a:xfrm>
        </p:spPr>
        <p:txBody>
          <a:bodyPr/>
          <a:lstStyle/>
          <a:p>
            <a:r>
              <a:rPr lang="fr-CH" dirty="0"/>
              <a:t>Bandes fleuries: semences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7224" y="1625708"/>
            <a:ext cx="4839372" cy="147771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Utiliser uniquement des mélanges autorisés par l’OFAG.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le versant sud des Alpes (GR/TI/VS) un mélange avec des écotypes spécifiques a été développé.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85</a:t>
            </a:fld>
            <a:endParaRPr lang="fr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67276"/>
              </p:ext>
            </p:extLst>
          </p:nvPr>
        </p:nvGraphicFramePr>
        <p:xfrm>
          <a:off x="571120" y="3422231"/>
          <a:ext cx="7925589" cy="28656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6904">
                  <a:extLst>
                    <a:ext uri="{9D8B030D-6E8A-4147-A177-3AD203B41FA5}">
                      <a16:colId xmlns:a16="http://schemas.microsoft.com/office/drawing/2014/main" val="1703564618"/>
                    </a:ext>
                  </a:extLst>
                </a:gridCol>
                <a:gridCol w="3708685">
                  <a:extLst>
                    <a:ext uri="{9D8B030D-6E8A-4147-A177-3AD203B41FA5}">
                      <a16:colId xmlns:a16="http://schemas.microsoft.com/office/drawing/2014/main" val="3334736155"/>
                    </a:ext>
                  </a:extLst>
                </a:gridCol>
              </a:tblGrid>
              <a:tr h="372820">
                <a:tc gridSpan="2">
                  <a:txBody>
                    <a:bodyPr/>
                    <a:lstStyle/>
                    <a:p>
                      <a:r>
                        <a:rPr lang="fr-CH" sz="1800" noProof="0" dirty="0"/>
                        <a:t>Mélanges autorisés (état 2024) </a:t>
                      </a:r>
                    </a:p>
                  </a:txBody>
                  <a:tcPr marL="91980" marR="91980" marT="45990" marB="45990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742623"/>
                  </a:ext>
                </a:extLst>
              </a:tr>
              <a:tr h="372820">
                <a:tc>
                  <a:txBody>
                    <a:bodyPr/>
                    <a:lstStyle/>
                    <a:p>
                      <a:r>
                        <a:rPr lang="fr-CH" sz="1800" b="1" noProof="0" dirty="0"/>
                        <a:t>annuel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r>
                        <a:rPr lang="fr-CH" sz="1800" b="1" noProof="0" dirty="0"/>
                        <a:t>pluriannuel</a:t>
                      </a:r>
                      <a:endParaRPr lang="fr-CH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597149391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VB (version base)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noProof="0" dirty="0"/>
                        <a:t>Bandes semées TO (terres ouvertes)</a:t>
                      </a: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439686"/>
                  </a:ext>
                </a:extLst>
              </a:tr>
              <a:tr h="495691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VC (version complète)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623619021"/>
                  </a:ext>
                </a:extLst>
              </a:tr>
              <a:tr h="388718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 semée pour les cultures de choux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97584995"/>
                  </a:ext>
                </a:extLst>
              </a:tr>
              <a:tr h="388718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CP (cultures de printemps)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2308677342"/>
                  </a:ext>
                </a:extLst>
              </a:tr>
              <a:tr h="388718">
                <a:tc>
                  <a:txBody>
                    <a:bodyPr/>
                    <a:lstStyle/>
                    <a:p>
                      <a:r>
                        <a:rPr lang="fr-CH" sz="1800" noProof="0" dirty="0"/>
                        <a:t>Bandes semées CA (cultures d’automne)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800" noProof="0" dirty="0"/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403180405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724" y="597982"/>
            <a:ext cx="2823985" cy="25389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72724" y="2494637"/>
            <a:ext cx="283477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Bandes fleuries pour auxiliaires, culture du chou</a:t>
            </a:r>
          </a:p>
        </p:txBody>
      </p:sp>
    </p:spTree>
    <p:extLst>
      <p:ext uri="{BB962C8B-B14F-4D97-AF65-F5344CB8AC3E}">
        <p14:creationId xmlns:p14="http://schemas.microsoft.com/office/powerpoint/2010/main" val="18230935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Bandes fleuries: entretien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98702"/>
            <a:ext cx="7921625" cy="182624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Pas de coupe de nettoyage dans les bandes fleuries annuelles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Fauche avant 7 heures ou après 18 heures.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Laisser des bandes refuges et/ou effectuer des fauches échelonnées.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Si possible, laisser les bandes fleuries pendant l’hiver et labourer seulement avant la mise en place de la culture suivante.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617724" y="4797152"/>
            <a:ext cx="790854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Les bandes fleuries pluriannuelles sont plus précieuses que les bandes annuelles!</a:t>
            </a:r>
            <a:endParaRPr lang="de-CH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977104" y="5649482"/>
            <a:ext cx="532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hlinkClick r:id="rId2"/>
              </a:rPr>
              <a:t>Bandes fleuries pour pollinisateurs et autres organismes utiles</a:t>
            </a:r>
            <a:endParaRPr lang="de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2852936"/>
            <a:ext cx="7922075" cy="18729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4" y="565766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07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716015" y="1141212"/>
            <a:ext cx="3817909" cy="235979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écologique</a:t>
            </a:r>
            <a:endParaRPr lang="de-CH" sz="2000" b="1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Alouettes</a:t>
            </a:r>
            <a:r>
              <a:rPr lang="de-CH" sz="2000" dirty="0"/>
              <a:t>, </a:t>
            </a:r>
            <a:r>
              <a:rPr lang="de-CH" sz="2000" dirty="0" err="1"/>
              <a:t>lièvres</a:t>
            </a:r>
            <a:r>
              <a:rPr lang="de-CH" sz="2000" dirty="0"/>
              <a:t> et </a:t>
            </a:r>
            <a:r>
              <a:rPr lang="de-CH" sz="2000" dirty="0" err="1"/>
              <a:t>flore</a:t>
            </a:r>
            <a:r>
              <a:rPr lang="de-CH" sz="2000" dirty="0"/>
              <a:t> </a:t>
            </a:r>
            <a:r>
              <a:rPr lang="de-CH" sz="2000" dirty="0" err="1"/>
              <a:t>messicole</a:t>
            </a:r>
            <a:r>
              <a:rPr lang="de-CH" sz="2000" dirty="0"/>
              <a:t> rare </a:t>
            </a:r>
            <a:r>
              <a:rPr lang="de-CH" sz="2000" dirty="0" err="1"/>
              <a:t>profitent</a:t>
            </a:r>
            <a:r>
              <a:rPr lang="de-CH" sz="2000" dirty="0"/>
              <a:t> des </a:t>
            </a:r>
            <a:r>
              <a:rPr lang="de-CH" sz="2000" dirty="0" err="1"/>
              <a:t>interlignes</a:t>
            </a:r>
            <a:r>
              <a:rPr lang="de-CH" sz="2000" dirty="0"/>
              <a:t> larges.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609406" y="1141212"/>
            <a:ext cx="3883311" cy="2359796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CH" sz="2000" b="1" dirty="0" err="1"/>
              <a:t>Importance</a:t>
            </a:r>
            <a:r>
              <a:rPr lang="de-CH" sz="2000" b="1" dirty="0"/>
              <a:t> </a:t>
            </a:r>
            <a:r>
              <a:rPr lang="de-CH" sz="2000" b="1" dirty="0" err="1"/>
              <a:t>agronomique</a:t>
            </a:r>
            <a:endParaRPr lang="de-CH" sz="2000" b="1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Moins de risque de verse et moins de pression des maladies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La </a:t>
            </a:r>
            <a:r>
              <a:rPr lang="de-CH" sz="2000" dirty="0" err="1"/>
              <a:t>biodiversité</a:t>
            </a:r>
            <a:r>
              <a:rPr lang="de-CH" sz="2000" dirty="0"/>
              <a:t> </a:t>
            </a:r>
            <a:r>
              <a:rPr lang="de-CH" sz="2000" dirty="0" err="1"/>
              <a:t>fonctionnelle</a:t>
            </a:r>
            <a:r>
              <a:rPr lang="de-CH" sz="2000" dirty="0"/>
              <a:t> </a:t>
            </a:r>
            <a:r>
              <a:rPr lang="de-CH" sz="2000" dirty="0" err="1"/>
              <a:t>est</a:t>
            </a:r>
            <a:r>
              <a:rPr lang="de-CH" sz="2000" dirty="0"/>
              <a:t> </a:t>
            </a:r>
            <a:r>
              <a:rPr lang="de-CH" sz="2000" dirty="0" err="1"/>
              <a:t>renforcée</a:t>
            </a:r>
            <a:r>
              <a:rPr lang="de-CH" sz="2000" dirty="0"/>
              <a:t> (</a:t>
            </a:r>
            <a:r>
              <a:rPr lang="de-CH" sz="2000" dirty="0" err="1"/>
              <a:t>p.ex</a:t>
            </a:r>
            <a:r>
              <a:rPr lang="de-CH" sz="2000" dirty="0"/>
              <a:t>. </a:t>
            </a:r>
            <a:r>
              <a:rPr lang="de-CH" sz="2000" dirty="0" err="1"/>
              <a:t>les</a:t>
            </a:r>
            <a:r>
              <a:rPr lang="de-CH" sz="2000" dirty="0"/>
              <a:t> </a:t>
            </a:r>
            <a:r>
              <a:rPr lang="de-CH" sz="2000" dirty="0" err="1"/>
              <a:t>ravageurs</a:t>
            </a:r>
            <a:r>
              <a:rPr lang="de-CH" sz="2000" dirty="0"/>
              <a:t> </a:t>
            </a:r>
            <a:r>
              <a:rPr lang="de-CH" sz="2000" dirty="0" err="1"/>
              <a:t>diminuent</a:t>
            </a:r>
            <a:r>
              <a:rPr lang="de-CH" sz="2000" dirty="0"/>
              <a:t> par la </a:t>
            </a:r>
            <a:r>
              <a:rPr lang="de-CH" sz="2000" dirty="0" err="1"/>
              <a:t>présence</a:t>
            </a:r>
            <a:r>
              <a:rPr lang="de-CH" sz="2000" dirty="0"/>
              <a:t> </a:t>
            </a:r>
            <a:r>
              <a:rPr lang="de-CH" sz="2000" dirty="0" err="1"/>
              <a:t>d’auxiliaires</a:t>
            </a:r>
            <a:r>
              <a:rPr lang="de-CH" sz="2000" dirty="0"/>
              <a:t>).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797694A-1651-43AB-A38F-B907AA95B4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5" y="3861046"/>
            <a:ext cx="1728193" cy="16086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382042C-8DC3-45DB-BD6A-C2F76AF1D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953" y="3861046"/>
            <a:ext cx="1857971" cy="160869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6638953" y="5099318"/>
            <a:ext cx="1908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CH" dirty="0" err="1"/>
              <a:t>Bleuet</a:t>
            </a:r>
            <a:endParaRPr lang="de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692138" y="5099318"/>
            <a:ext cx="1908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Caille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4F0931-815A-438F-A16A-4E0FCCD112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4746" y="3861046"/>
            <a:ext cx="1857971" cy="1608695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555776" y="5104990"/>
            <a:ext cx="2118666" cy="36366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de-CH" sz="1700" dirty="0" err="1"/>
              <a:t>Alouette</a:t>
            </a:r>
            <a:r>
              <a:rPr lang="de-CH" sz="1700" dirty="0"/>
              <a:t> des </a:t>
            </a:r>
            <a:r>
              <a:rPr lang="de-CH" sz="1700" dirty="0" err="1"/>
              <a:t>champs</a:t>
            </a:r>
            <a:endParaRPr lang="de-CH" sz="17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D6ED8C-8089-44CA-87F9-113797F86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10076" y="3861048"/>
            <a:ext cx="1792925" cy="160869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97047" y="5099318"/>
            <a:ext cx="1908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Lièvre</a:t>
            </a:r>
            <a:r>
              <a:rPr lang="de-CH" dirty="0"/>
              <a:t> </a:t>
            </a:r>
            <a:r>
              <a:rPr lang="de-CH" dirty="0" err="1"/>
              <a:t>brun</a:t>
            </a:r>
            <a:endParaRPr lang="de-CH" dirty="0"/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Céréales</a:t>
            </a:r>
            <a:r>
              <a:rPr lang="de-CH" dirty="0"/>
              <a:t> en </a:t>
            </a:r>
            <a:r>
              <a:rPr lang="de-CH" dirty="0" err="1"/>
              <a:t>lignes</a:t>
            </a:r>
            <a:r>
              <a:rPr lang="de-CH" dirty="0"/>
              <a:t> de </a:t>
            </a:r>
            <a:r>
              <a:rPr lang="de-CH" dirty="0" err="1"/>
              <a:t>semis</a:t>
            </a:r>
            <a:r>
              <a:rPr lang="de-CH" dirty="0"/>
              <a:t> </a:t>
            </a:r>
            <a:r>
              <a:rPr lang="de-CH" dirty="0" err="1"/>
              <a:t>espacées</a:t>
            </a:r>
            <a:endParaRPr lang="de-CH" dirty="0"/>
          </a:p>
        </p:txBody>
      </p:sp>
      <p:sp>
        <p:nvSpPr>
          <p:cNvPr id="14" name="Welle 13">
            <a:extLst>
              <a:ext uri="{FF2B5EF4-FFF2-40B4-BE49-F238E27FC236}">
                <a16:creationId xmlns:a16="http://schemas.microsoft.com/office/drawing/2014/main" id="{2DFDEEB0-6B16-47ED-8F42-DC53C8776DF4}"/>
              </a:ext>
            </a:extLst>
          </p:cNvPr>
          <p:cNvSpPr/>
          <p:nvPr/>
        </p:nvSpPr>
        <p:spPr>
          <a:xfrm>
            <a:off x="7956376" y="247539"/>
            <a:ext cx="1187624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accent4">
                    <a:lumMod val="50000"/>
                  </a:schemeClr>
                </a:solidFill>
              </a:rPr>
              <a:t>Nouveau!</a:t>
            </a:r>
          </a:p>
        </p:txBody>
      </p:sp>
    </p:spTree>
    <p:extLst>
      <p:ext uri="{BB962C8B-B14F-4D97-AF65-F5344CB8AC3E}">
        <p14:creationId xmlns:p14="http://schemas.microsoft.com/office/powerpoint/2010/main" val="31130372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37609"/>
              </p:ext>
            </p:extLst>
          </p:nvPr>
        </p:nvGraphicFramePr>
        <p:xfrm>
          <a:off x="611188" y="819150"/>
          <a:ext cx="8000248" cy="5171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09101">
                  <a:extLst>
                    <a:ext uri="{9D8B030D-6E8A-4147-A177-3AD203B41FA5}">
                      <a16:colId xmlns:a16="http://schemas.microsoft.com/office/drawing/2014/main" val="766286101"/>
                    </a:ext>
                  </a:extLst>
                </a:gridCol>
                <a:gridCol w="5391147">
                  <a:extLst>
                    <a:ext uri="{9D8B030D-6E8A-4147-A177-3AD203B41FA5}">
                      <a16:colId xmlns:a16="http://schemas.microsoft.com/office/drawing/2014/main" val="376254235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err="1"/>
                        <a:t>Céréales</a:t>
                      </a:r>
                      <a:r>
                        <a:rPr lang="de-CH" sz="1600" b="1" dirty="0"/>
                        <a:t> en </a:t>
                      </a:r>
                      <a:r>
                        <a:rPr lang="de-CH" sz="1600" b="1" dirty="0" err="1"/>
                        <a:t>lignes</a:t>
                      </a:r>
                      <a:r>
                        <a:rPr lang="de-CH" sz="1600" b="1" dirty="0"/>
                        <a:t> de </a:t>
                      </a:r>
                      <a:r>
                        <a:rPr lang="de-CH" sz="1600" b="1" dirty="0" err="1"/>
                        <a:t>semis</a:t>
                      </a:r>
                      <a:r>
                        <a:rPr lang="de-CH" sz="1600" b="1" dirty="0"/>
                        <a:t> </a:t>
                      </a:r>
                      <a:r>
                        <a:rPr lang="de-CH" sz="1600" b="1" dirty="0" err="1"/>
                        <a:t>espacées</a:t>
                      </a:r>
                      <a:endParaRPr lang="de-CH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674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CONDITIONS </a:t>
                      </a:r>
                      <a:r>
                        <a:rPr lang="fr-CH" sz="1600" b="1" noProof="0" dirty="0"/>
                        <a:t>REQUISES</a:t>
                      </a:r>
                      <a:r>
                        <a:rPr lang="fr-CH" sz="1600" b="1" baseline="0" noProof="0" dirty="0"/>
                        <a:t> POUR </a:t>
                      </a:r>
                      <a:r>
                        <a:rPr lang="fr-CH" sz="1600" b="1" dirty="0"/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29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/>
                        <a:t>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err="1"/>
                        <a:t>Toutes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les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zones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39620"/>
                  </a:ext>
                </a:extLst>
              </a:tr>
              <a:tr h="501898">
                <a:tc>
                  <a:txBody>
                    <a:bodyPr/>
                    <a:lstStyle/>
                    <a:p>
                      <a:r>
                        <a:rPr lang="de-CH" sz="1600" b="1" dirty="0" err="1"/>
                        <a:t>Semis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Céréales de printemps ou d’automne dont au moins 40 % du nombre de lignes sur la largeur du semoir ne sont pas semés.</a:t>
                      </a:r>
                      <a:endParaRPr lang="de-CH" sz="1600" b="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L’interligne dans les parties non ensemencées est d’au moins 30 cm</a:t>
                      </a:r>
                      <a:endParaRPr lang="de-CH" sz="1600" b="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/>
                        <a:t>Valable </a:t>
                      </a:r>
                      <a:r>
                        <a:rPr lang="de-CH" sz="1600" b="0" dirty="0" err="1"/>
                        <a:t>aussi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pour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les</a:t>
                      </a:r>
                      <a:r>
                        <a:rPr lang="de-CH" sz="1600" b="0" dirty="0"/>
                        <a:t> </a:t>
                      </a:r>
                      <a:r>
                        <a:rPr lang="fr-FR" sz="1600" dirty="0"/>
                        <a:t>chaintres en bord de champ</a:t>
                      </a:r>
                      <a:endParaRPr lang="de-CH" sz="1600" b="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Sous-semis de trèfle ou de mélanges trèfle-graminées autorisés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65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err="1"/>
                        <a:t>Fumure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err="1"/>
                        <a:t>Autorisée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8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/>
                        <a:t>Traitements</a:t>
                      </a:r>
                      <a:r>
                        <a:rPr lang="fr-CH" sz="1600" b="1" baseline="0" dirty="0"/>
                        <a:t> phytosanitaires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dirty="0"/>
                        <a:t>Hersage </a:t>
                      </a:r>
                      <a:r>
                        <a:rPr lang="de-CH" sz="1600" b="0" dirty="0" err="1"/>
                        <a:t>unique</a:t>
                      </a:r>
                      <a:r>
                        <a:rPr lang="de-CH" sz="1600" b="0" dirty="0"/>
                        <a:t> jusqu’au15 </a:t>
                      </a:r>
                      <a:r>
                        <a:rPr lang="de-CH" sz="1600" b="0" dirty="0" err="1"/>
                        <a:t>avril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ou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application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unique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d’herbicide</a:t>
                      </a:r>
                      <a:r>
                        <a:rPr lang="de-CH" sz="1600" b="0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Herbicides et herse étrille autorisées en automne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248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/>
                        <a:t>Surface </a:t>
                      </a:r>
                      <a:r>
                        <a:rPr lang="de-CH" sz="1600" b="1" dirty="0" err="1"/>
                        <a:t>imputable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CH" sz="1600" b="0" dirty="0" err="1"/>
                        <a:t>Dès</a:t>
                      </a:r>
                      <a:r>
                        <a:rPr lang="de-CH" sz="1600" b="0" dirty="0"/>
                        <a:t> 2025 (</a:t>
                      </a:r>
                      <a:r>
                        <a:rPr lang="de-CH" sz="1600" b="0" dirty="0" err="1"/>
                        <a:t>seulement</a:t>
                      </a:r>
                      <a:r>
                        <a:rPr lang="de-CH" sz="1600" b="0" dirty="0"/>
                        <a:t> </a:t>
                      </a:r>
                      <a:r>
                        <a:rPr lang="fr-FR" sz="1600" dirty="0"/>
                        <a:t>exploitations &gt;3 ha de terres ouvertes en zone plaine et collines</a:t>
                      </a:r>
                      <a:r>
                        <a:rPr lang="de-CH" sz="1600" b="0" dirty="0"/>
                        <a:t>) à </a:t>
                      </a:r>
                      <a:r>
                        <a:rPr lang="de-CH" sz="1600" b="0" dirty="0" err="1"/>
                        <a:t>hauteur</a:t>
                      </a:r>
                      <a:r>
                        <a:rPr lang="de-CH" sz="1600" b="0" dirty="0"/>
                        <a:t> de 1.75 % des </a:t>
                      </a:r>
                      <a:r>
                        <a:rPr lang="de-CH" sz="1600" b="0" dirty="0" err="1"/>
                        <a:t>terres</a:t>
                      </a:r>
                      <a:r>
                        <a:rPr lang="de-CH" sz="1600" b="0" dirty="0"/>
                        <a:t> </a:t>
                      </a:r>
                      <a:r>
                        <a:rPr lang="de-CH" sz="1600" b="0" dirty="0" err="1"/>
                        <a:t>assolées</a:t>
                      </a:r>
                      <a:r>
                        <a:rPr lang="de-CH" sz="1600" b="0" dirty="0"/>
                        <a:t> et 7 % des SPB de </a:t>
                      </a:r>
                      <a:r>
                        <a:rPr lang="de-CH" sz="1600" b="0" dirty="0" err="1"/>
                        <a:t>l’exploitation</a:t>
                      </a:r>
                      <a:r>
                        <a:rPr lang="de-CH" sz="1600" b="0" dirty="0"/>
                        <a:t>.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58899"/>
                  </a:ext>
                </a:extLst>
              </a:tr>
            </a:tbl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D420D3B-ACAB-4C5F-BDD1-21B80D40F62D}"/>
              </a:ext>
            </a:extLst>
          </p:cNvPr>
          <p:cNvGrpSpPr/>
          <p:nvPr/>
        </p:nvGrpSpPr>
        <p:grpSpPr>
          <a:xfrm>
            <a:off x="611188" y="444298"/>
            <a:ext cx="4900037" cy="374852"/>
            <a:chOff x="104011" y="183120"/>
            <a:chExt cx="4900037" cy="37485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80AC8E2-F56A-44F1-B5D5-9DFC4C2ABCC9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7" name="Grafik 6" descr="Auge">
              <a:extLst>
                <a:ext uri="{FF2B5EF4-FFF2-40B4-BE49-F238E27FC236}">
                  <a16:creationId xmlns:a16="http://schemas.microsoft.com/office/drawing/2014/main" id="{E69F2988-A1D5-475E-B646-FC63018D8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082FB9B-69ED-470A-B187-920AD215651C}"/>
              </a:ext>
            </a:extLst>
          </p:cNvPr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790741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Céréales</a:t>
            </a:r>
            <a:r>
              <a:rPr lang="de-CH" dirty="0"/>
              <a:t> </a:t>
            </a:r>
            <a:r>
              <a:rPr lang="de-CH" dirty="0" err="1"/>
              <a:t>espacées</a:t>
            </a:r>
            <a:r>
              <a:rPr lang="de-CH" dirty="0"/>
              <a:t>: </a:t>
            </a:r>
            <a:r>
              <a:rPr lang="de-CH" dirty="0" err="1"/>
              <a:t>choix</a:t>
            </a:r>
            <a:r>
              <a:rPr lang="de-CH" dirty="0"/>
              <a:t> de </a:t>
            </a:r>
            <a:r>
              <a:rPr lang="de-CH" dirty="0" err="1"/>
              <a:t>l’emplacement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46071"/>
            <a:ext cx="7921625" cy="164123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err="1"/>
              <a:t>Adapté</a:t>
            </a:r>
            <a:r>
              <a:rPr lang="de-CH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Cette mesure est particulièrement précieuse sur les sites où la présence d'alouettes des champs ou de lièvres est avérée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Optimale </a:t>
            </a:r>
            <a:r>
              <a:rPr lang="de-CH" sz="2000" dirty="0" err="1"/>
              <a:t>pour</a:t>
            </a:r>
            <a:r>
              <a:rPr lang="de-CH" sz="2000" dirty="0"/>
              <a:t> </a:t>
            </a:r>
            <a:r>
              <a:rPr lang="de-CH" sz="2000" dirty="0" err="1"/>
              <a:t>l’avoine</a:t>
            </a:r>
            <a:r>
              <a:rPr lang="de-CH" sz="2000" dirty="0"/>
              <a:t>, </a:t>
            </a:r>
            <a:r>
              <a:rPr lang="de-CH" sz="2000" dirty="0" err="1"/>
              <a:t>l’épautre</a:t>
            </a:r>
            <a:r>
              <a:rPr lang="de-CH" sz="2000" dirty="0"/>
              <a:t>, </a:t>
            </a:r>
            <a:r>
              <a:rPr lang="de-CH" sz="2000" dirty="0" err="1"/>
              <a:t>l’amidonnier</a:t>
            </a:r>
            <a:r>
              <a:rPr lang="de-CH" sz="2000" dirty="0"/>
              <a:t>, </a:t>
            </a:r>
            <a:r>
              <a:rPr lang="de-CH" sz="2000" dirty="0" err="1"/>
              <a:t>l’engrain</a:t>
            </a:r>
            <a:r>
              <a:rPr lang="de-CH" sz="2000" dirty="0"/>
              <a:t>, le </a:t>
            </a:r>
            <a:r>
              <a:rPr lang="de-CH" sz="2000" dirty="0" err="1"/>
              <a:t>blé</a:t>
            </a:r>
            <a:r>
              <a:rPr lang="de-CH" sz="2000" dirty="0"/>
              <a:t> de </a:t>
            </a:r>
            <a:r>
              <a:rPr lang="de-CH" sz="2000" dirty="0" err="1"/>
              <a:t>printemps</a:t>
            </a:r>
            <a:r>
              <a:rPr lang="de-CH" sz="2000" dirty="0"/>
              <a:t> </a:t>
            </a:r>
            <a:r>
              <a:rPr lang="de-CH" sz="2000" dirty="0" err="1"/>
              <a:t>ou</a:t>
            </a:r>
            <a:r>
              <a:rPr lang="de-CH" sz="2000" dirty="0"/>
              <a:t> </a:t>
            </a:r>
            <a:r>
              <a:rPr lang="de-CH" sz="2000" dirty="0" err="1"/>
              <a:t>d’automne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89</a:t>
            </a:fld>
            <a:endParaRPr lang="de-CH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7725" y="2898865"/>
            <a:ext cx="7908549" cy="1771406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/>
              <a:t>A </a:t>
            </a:r>
            <a:r>
              <a:rPr lang="de-CH" sz="2000" b="1" dirty="0" err="1"/>
              <a:t>éviter</a:t>
            </a:r>
            <a:r>
              <a:rPr lang="de-CH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Les champs situés à moins de 200 m d’une forêt ou d'autres structures élevées ne conviennent pas à l'alouette des champs.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Eviter les surfaces situées le long de routes très fréquentées (distance d'au moins 50 m par rapport aux routes principales et nationales).</a:t>
            </a:r>
            <a:endParaRPr lang="de-CH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0F6664-D143-4890-B38C-1918B811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5" y="4781828"/>
            <a:ext cx="7908549" cy="13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2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1791817" y="3861298"/>
            <a:ext cx="2530521" cy="21464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862" y="3866236"/>
            <a:ext cx="2543410" cy="21455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303" y="1056801"/>
            <a:ext cx="2574663" cy="21522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44" y="1052736"/>
            <a:ext cx="2561643" cy="2167826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" y="1056801"/>
            <a:ext cx="2553371" cy="21581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Néophytes invasives – une menace aussi pour les SPB!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10" name="Rechteck 9"/>
          <p:cNvSpPr/>
          <p:nvPr/>
        </p:nvSpPr>
        <p:spPr>
          <a:xfrm>
            <a:off x="1787651" y="3362558"/>
            <a:ext cx="5232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Observer – reconnaitre – éradiquer!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39451" y="2845644"/>
            <a:ext cx="260333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Renouée du Japon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45608" y="5651956"/>
            <a:ext cx="257466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Solidage du Canada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787650" y="5638442"/>
            <a:ext cx="253468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Vergerette annuelle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03388" y="2845644"/>
            <a:ext cx="258106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Impatience de l’Himalaya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72024" y="2851230"/>
            <a:ext cx="257483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/>
              <a:t>Buddléia</a:t>
            </a:r>
            <a:endParaRPr lang="fr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88828D-41F3-45EB-AD7C-6E71A8DD5CB4}"/>
              </a:ext>
            </a:extLst>
          </p:cNvPr>
          <p:cNvSpPr txBox="1"/>
          <p:nvPr/>
        </p:nvSpPr>
        <p:spPr>
          <a:xfrm>
            <a:off x="6308067" y="600777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hlinkClick r:id="rId7"/>
              </a:rPr>
              <a:t>Plus </a:t>
            </a:r>
            <a:r>
              <a:rPr lang="de-CH" dirty="0" err="1">
                <a:hlinkClick r:id="rId7"/>
              </a:rPr>
              <a:t>d’informations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42432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637854" y="3076428"/>
            <a:ext cx="3896740" cy="3037712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CH" sz="1800" b="1" dirty="0" err="1"/>
              <a:t>Favoriser</a:t>
            </a:r>
            <a:r>
              <a:rPr lang="de-CH" sz="1800" b="1" dirty="0"/>
              <a:t> </a:t>
            </a:r>
            <a:r>
              <a:rPr lang="de-CH" sz="1800" b="1" dirty="0" err="1"/>
              <a:t>les</a:t>
            </a:r>
            <a:r>
              <a:rPr lang="de-CH" sz="1800" b="1" dirty="0"/>
              <a:t> </a:t>
            </a:r>
            <a:r>
              <a:rPr lang="de-CH" sz="1800" b="1" dirty="0" err="1"/>
              <a:t>alouettes</a:t>
            </a:r>
            <a:endParaRPr lang="de-CH" sz="1800" b="1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Faire des semis transversaux dans les bordures de champs (chaintres)</a:t>
            </a:r>
            <a:r>
              <a:rPr lang="de-CH" sz="1800" dirty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Renoncer</a:t>
            </a:r>
            <a:r>
              <a:rPr lang="de-CH" sz="1800" dirty="0"/>
              <a:t> </a:t>
            </a:r>
            <a:r>
              <a:rPr lang="de-CH" sz="1800" dirty="0" err="1"/>
              <a:t>auc</a:t>
            </a:r>
            <a:r>
              <a:rPr lang="de-CH" sz="1800" dirty="0"/>
              <a:t> </a:t>
            </a:r>
            <a:r>
              <a:rPr lang="de-CH" sz="1800" dirty="0" err="1"/>
              <a:t>céréales</a:t>
            </a:r>
            <a:r>
              <a:rPr lang="de-CH" sz="1800" dirty="0"/>
              <a:t> au fort </a:t>
            </a:r>
            <a:r>
              <a:rPr lang="de-CH" sz="1800" dirty="0" err="1"/>
              <a:t>tallage</a:t>
            </a:r>
            <a:r>
              <a:rPr lang="de-CH" sz="1800" dirty="0"/>
              <a:t> et </a:t>
            </a:r>
            <a:r>
              <a:rPr lang="de-CH" sz="1800" dirty="0" err="1"/>
              <a:t>barbues</a:t>
            </a:r>
            <a:r>
              <a:rPr lang="de-CH" sz="1800" dirty="0"/>
              <a:t>, </a:t>
            </a:r>
            <a:r>
              <a:rPr lang="de-CH" sz="1800" dirty="0" err="1"/>
              <a:t>comme</a:t>
            </a:r>
            <a:r>
              <a:rPr lang="de-CH" sz="1800" dirty="0"/>
              <a:t> </a:t>
            </a:r>
            <a:r>
              <a:rPr lang="de-CH" sz="1800" dirty="0" err="1"/>
              <a:t>l’orge</a:t>
            </a:r>
            <a:r>
              <a:rPr lang="de-CH" sz="1800" dirty="0"/>
              <a:t> </a:t>
            </a:r>
            <a:r>
              <a:rPr lang="de-CH" sz="1800" dirty="0" err="1"/>
              <a:t>d’automne</a:t>
            </a:r>
            <a:r>
              <a:rPr lang="de-CH" sz="1800" dirty="0"/>
              <a:t>, le </a:t>
            </a:r>
            <a:r>
              <a:rPr lang="de-CH" sz="1800" dirty="0" err="1"/>
              <a:t>seigle</a:t>
            </a:r>
            <a:r>
              <a:rPr lang="de-CH" sz="1800" dirty="0"/>
              <a:t> et le </a:t>
            </a:r>
            <a:r>
              <a:rPr lang="de-CH" sz="1800" dirty="0" err="1"/>
              <a:t>triticale</a:t>
            </a:r>
            <a:r>
              <a:rPr lang="de-CH" sz="1800" dirty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Les champs situés à moins de 200 m d’une forêt ou d'autres structures élevées ne conviennent pas à l'alouette des champs</a:t>
            </a:r>
            <a:r>
              <a:rPr lang="de-CH" sz="1800" dirty="0">
                <a:solidFill>
                  <a:srgbClr val="000000"/>
                </a:solidFill>
                <a:latin typeface="Gill Sans MT"/>
                <a:ea typeface="Verdana"/>
              </a:rPr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800" dirty="0">
              <a:solidFill>
                <a:srgbClr val="000000"/>
              </a:solidFill>
              <a:latin typeface="Gill Sans MT"/>
              <a:ea typeface="Verdana"/>
            </a:endParaRPr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623912" y="3076429"/>
            <a:ext cx="3846780" cy="3037713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CH" sz="1800" b="1" dirty="0" err="1"/>
              <a:t>Favoriser</a:t>
            </a:r>
            <a:r>
              <a:rPr lang="de-CH" sz="1800" b="1" dirty="0"/>
              <a:t> </a:t>
            </a:r>
            <a:r>
              <a:rPr lang="de-CH" sz="1800" b="1" dirty="0" err="1"/>
              <a:t>les</a:t>
            </a:r>
            <a:r>
              <a:rPr lang="de-CH" sz="1800" b="1" dirty="0"/>
              <a:t> </a:t>
            </a:r>
            <a:r>
              <a:rPr lang="de-CH" sz="1800" b="1" dirty="0" err="1"/>
              <a:t>lièvres</a:t>
            </a:r>
            <a:r>
              <a:rPr lang="de-CH" sz="1800" b="1" dirty="0"/>
              <a:t>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Renoncer aux semis transversaux dans les bordures de champs (chaintres).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1800" dirty="0" err="1"/>
              <a:t>Déchaumer</a:t>
            </a:r>
            <a:r>
              <a:rPr lang="de-CH" sz="1800" dirty="0"/>
              <a:t> au plus </a:t>
            </a:r>
            <a:r>
              <a:rPr lang="de-CH" sz="1800" dirty="0" err="1"/>
              <a:t>tôt</a:t>
            </a:r>
            <a:r>
              <a:rPr lang="de-CH" sz="1800" dirty="0"/>
              <a:t> deux </a:t>
            </a:r>
            <a:r>
              <a:rPr lang="de-CH" sz="1800" dirty="0" err="1"/>
              <a:t>semaines</a:t>
            </a:r>
            <a:r>
              <a:rPr lang="de-CH" sz="1800" dirty="0"/>
              <a:t> après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récoltes</a:t>
            </a:r>
            <a:r>
              <a:rPr lang="de-CH" sz="1800" dirty="0"/>
              <a:t>.</a:t>
            </a: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25608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>
                <a:highlight>
                  <a:srgbClr val="FFFFFF"/>
                </a:highlight>
              </a:rPr>
              <a:t>Céréales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espacées</a:t>
            </a:r>
            <a:r>
              <a:rPr lang="de-CH" dirty="0">
                <a:highlight>
                  <a:srgbClr val="FFFFFF"/>
                </a:highlight>
              </a:rPr>
              <a:t>: </a:t>
            </a:r>
            <a:r>
              <a:rPr lang="de-CH" dirty="0" err="1">
                <a:highlight>
                  <a:srgbClr val="FFFFFF"/>
                </a:highlight>
              </a:rPr>
              <a:t>Favoriser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les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alouettes</a:t>
            </a:r>
            <a:r>
              <a:rPr lang="de-CH" dirty="0">
                <a:highlight>
                  <a:srgbClr val="FFFFFF"/>
                </a:highlight>
              </a:rPr>
              <a:t> et </a:t>
            </a:r>
            <a:r>
              <a:rPr lang="de-CH" dirty="0" err="1">
                <a:highlight>
                  <a:srgbClr val="FFFFFF"/>
                </a:highlight>
              </a:rPr>
              <a:t>les</a:t>
            </a:r>
            <a:r>
              <a:rPr lang="de-CH" dirty="0">
                <a:highlight>
                  <a:srgbClr val="FFFFFF"/>
                </a:highlight>
              </a:rPr>
              <a:t> </a:t>
            </a:r>
            <a:r>
              <a:rPr lang="de-CH" dirty="0" err="1">
                <a:highlight>
                  <a:srgbClr val="FFFFFF"/>
                </a:highlight>
              </a:rPr>
              <a:t>lièvres</a:t>
            </a:r>
            <a:endParaRPr lang="de-DE" dirty="0">
              <a:highlight>
                <a:srgbClr val="FFFFFF"/>
              </a:highlight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AA65A19-47A6-525C-AC80-C97BCEDDFFDC}"/>
              </a:ext>
            </a:extLst>
          </p:cNvPr>
          <p:cNvSpPr txBox="1">
            <a:spLocks/>
          </p:cNvSpPr>
          <p:nvPr/>
        </p:nvSpPr>
        <p:spPr>
          <a:xfrm>
            <a:off x="624135" y="1235523"/>
            <a:ext cx="7915665" cy="1676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72000" tIns="72000" rIns="72000" bIns="72000" anchor="t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CH" sz="1800" b="1" dirty="0"/>
              <a:t>En </a:t>
            </a:r>
            <a:r>
              <a:rPr lang="de-CH" sz="1800" b="1" dirty="0" err="1"/>
              <a:t>général</a:t>
            </a:r>
            <a:endParaRPr lang="de-CH" sz="1800" b="1" dirty="0"/>
          </a:p>
          <a:p>
            <a:pPr marL="342900" indent="-342900">
              <a:spcBef>
                <a:spcPts val="600"/>
              </a:spcBef>
              <a:buChar char="•"/>
            </a:pPr>
            <a:r>
              <a:rPr lang="fr-FR" sz="1800" dirty="0"/>
              <a:t>Réduire la quantité de semences et adapter l'apport d'engrais.</a:t>
            </a:r>
          </a:p>
          <a:p>
            <a:pPr marL="342900" indent="-342900">
              <a:spcBef>
                <a:spcPts val="600"/>
              </a:spcBef>
              <a:buChar char="•"/>
            </a:pPr>
            <a:r>
              <a:rPr lang="fr-FR" sz="1800" dirty="0"/>
              <a:t>Renoncer aux herbicides et aux insecticides augmente l'offre de nourriture pour les lièvres et les oiseaux nichant au sol.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6156355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6330539" cy="629700"/>
          </a:xfrm>
        </p:spPr>
        <p:txBody>
          <a:bodyPr/>
          <a:lstStyle/>
          <a:p>
            <a:pPr marL="501650" indent="-501650"/>
            <a:r>
              <a:rPr lang="fr-CH" dirty="0"/>
              <a:t>4.4 Ligneux et surfaces de promotion de la biodiversité dans les cultures pérennes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78" y="1268760"/>
            <a:ext cx="7922075" cy="491601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91</a:t>
            </a:fld>
            <a:endParaRPr lang="fr-CH" dirty="0"/>
          </a:p>
        </p:txBody>
      </p:sp>
      <p:sp>
        <p:nvSpPr>
          <p:cNvPr id="6" name="Welle 5"/>
          <p:cNvSpPr/>
          <p:nvPr/>
        </p:nvSpPr>
        <p:spPr>
          <a:xfrm>
            <a:off x="7950834" y="284232"/>
            <a:ext cx="119316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pp. 90-105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38501" y="5773223"/>
            <a:ext cx="120206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Tas de pierres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88224" y="4461159"/>
            <a:ext cx="178338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Mur de pierres sèches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21390" y="1815485"/>
            <a:ext cx="134524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Tas de branches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255686" y="1450766"/>
            <a:ext cx="150073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Surfaces rudérales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327969" y="4758525"/>
            <a:ext cx="224403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Interlignes riches en espèces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99967" y="5222951"/>
            <a:ext cx="3940502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Arbustes dans la zone d’ancrage des filets anti-grêle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53058" y="3989083"/>
            <a:ext cx="2295949" cy="523220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/>
              <a:t>Verger </a:t>
            </a:r>
            <a:r>
              <a:rPr lang="fr-CH" dirty="0"/>
              <a:t>haute-tige ou </a:t>
            </a:r>
            <a:br>
              <a:rPr lang="fr-CH" dirty="0"/>
            </a:br>
            <a:r>
              <a:rPr lang="fr-CH" dirty="0"/>
              <a:t>arbres isolés adaptés au site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42350" y="1448272"/>
            <a:ext cx="3929651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Prairie extensive ou pâturage extensif avec buissons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7904" y="3883100"/>
            <a:ext cx="1946367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Haies ou berges boisées</a:t>
            </a:r>
          </a:p>
        </p:txBody>
      </p:sp>
    </p:spTree>
    <p:extLst>
      <p:ext uri="{BB962C8B-B14F-4D97-AF65-F5344CB8AC3E}">
        <p14:creationId xmlns:p14="http://schemas.microsoft.com/office/powerpoint/2010/main" val="41384400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Plantation d’arbres et arbustes: à quoi faire attention?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92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18175" y="1052736"/>
            <a:ext cx="7921625" cy="3312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Pas de plantation à grande échelle sur les talus maigres!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Les talus secs et maigres sont souvent des habitats précieux du point de vue écologique.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Planifier à long terme!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Les arbres et arbustes ont besoin d'espace pour un développement optimal.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Les arbres et arbustes doivent pouvoir rester longtemps en place.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b="1" dirty="0"/>
              <a:t>Veiller au respect des distances!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dirty="0"/>
              <a:t>Respectez les prescriptions cantonales pour les distances par rapport aux propriétés, routes et forêts avoisinantes.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4581128"/>
            <a:ext cx="792088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41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SPB ligneux et dans les cultures pérennes</a:t>
            </a: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442" y="1471586"/>
            <a:ext cx="2573245" cy="160452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5DEAF-E952-4796-AAEE-4201E40CA590}" type="slidenum">
              <a:rPr kumimoji="0" lang="de-CH" sz="1200" b="0" i="0" u="none" strike="noStrike" kern="1200" cap="none" spc="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CH" sz="1200" b="0" i="0" u="none" strike="noStrike" kern="1200" cap="none" spc="2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851" y="4010001"/>
            <a:ext cx="3611973" cy="21553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4014230"/>
            <a:ext cx="2949654" cy="21510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13" y="1471586"/>
            <a:ext cx="2473611" cy="160452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351851" y="5776527"/>
            <a:ext cx="3607849" cy="388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sz="1400" dirty="0"/>
              <a:t>Haies, bosquets champêtres et berges boisées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85785" y="921699"/>
            <a:ext cx="215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Cultures pérennes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85785" y="3544838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Ligneux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115616" y="5776527"/>
            <a:ext cx="2949654" cy="388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Arbres isolés et allées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07442" y="2483917"/>
            <a:ext cx="258713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Arbres fruitiers haute-tige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17725" y="2483917"/>
            <a:ext cx="255399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Surfaces viticoles avec biodiversité naturelle</a:t>
            </a:r>
          </a:p>
        </p:txBody>
      </p:sp>
      <p:pic>
        <p:nvPicPr>
          <p:cNvPr id="8" name="Grafik 7" descr="Ein Bild, das draußen, Halbstrauch, Baum, Landwirtschaft enthält.&#10;&#10;Beschreibung automatisch generiert.">
            <a:extLst>
              <a:ext uri="{FF2B5EF4-FFF2-40B4-BE49-F238E27FC236}">
                <a16:creationId xmlns:a16="http://schemas.microsoft.com/office/drawing/2014/main" id="{CD6B6A94-EAEE-9359-EBDE-0999AA0F06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005" y="1471586"/>
            <a:ext cx="2361307" cy="160452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8180E5A-A8E6-6708-13D8-00CB88314A57}"/>
              </a:ext>
            </a:extLst>
          </p:cNvPr>
          <p:cNvSpPr txBox="1"/>
          <p:nvPr/>
        </p:nvSpPr>
        <p:spPr>
          <a:xfrm>
            <a:off x="5821290" y="2483917"/>
            <a:ext cx="241473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pPr lvl="0">
              <a:defRPr/>
            </a:pPr>
            <a:r>
              <a:rPr lang="fr-FR" dirty="0">
                <a:solidFill>
                  <a:prstClr val="black"/>
                </a:solidFill>
              </a:rPr>
              <a:t>Bandes semées pour organismes utiles 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095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080" y="4288429"/>
            <a:ext cx="1828720" cy="162442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0" y="4288430"/>
            <a:ext cx="1903036" cy="163717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94331" y="4288429"/>
            <a:ext cx="1863111" cy="161976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293096"/>
            <a:ext cx="1852281" cy="16197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fruitiers haute-tige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50010" y="1112023"/>
            <a:ext cx="3889790" cy="2605010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fr-CH" sz="2000" b="1" dirty="0"/>
              <a:t>Importance écologique </a:t>
            </a:r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/>
              <a:t>Milieu important pour les oiseaux et insectes nichant dans des cavités, chauve-souris, hérisson, lérot et loir, belette et musaraigne.</a:t>
            </a:r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/>
              <a:t>Grande diversité de structures et de milieux.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88966" y="1112022"/>
            <a:ext cx="3873844" cy="2605010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r>
              <a:rPr lang="fr-CH" sz="2000" b="1" dirty="0"/>
              <a:t>Importance agronomique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Production de fruits à cidre, de table ou distillerie, de noix, de bois de finition.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dirty="0"/>
              <a:t>Production de fourrage ou pâture sous les arbres.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94</a:t>
            </a:fld>
            <a:endParaRPr lang="fr-CH" dirty="0"/>
          </a:p>
        </p:txBody>
      </p:sp>
      <p:sp>
        <p:nvSpPr>
          <p:cNvPr id="16" name="Welle 15"/>
          <p:cNvSpPr/>
          <p:nvPr/>
        </p:nvSpPr>
        <p:spPr>
          <a:xfrm>
            <a:off x="8165626" y="252876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p. 92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713200" y="5556270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CH" dirty="0" err="1"/>
              <a:t>Osmie</a:t>
            </a:r>
            <a:r>
              <a:rPr lang="fr-CH" dirty="0"/>
              <a:t> rousse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621262" y="5312693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Rouge-queue à front blanc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94331" y="5287347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Ornithogale en ombelle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48391" y="5564798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Cétoine marbrée</a:t>
            </a:r>
          </a:p>
        </p:txBody>
      </p:sp>
    </p:spTree>
    <p:extLst>
      <p:ext uri="{BB962C8B-B14F-4D97-AF65-F5344CB8AC3E}">
        <p14:creationId xmlns:p14="http://schemas.microsoft.com/office/powerpoint/2010/main" val="10483786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466828"/>
              </p:ext>
            </p:extLst>
          </p:nvPr>
        </p:nvGraphicFramePr>
        <p:xfrm>
          <a:off x="592178" y="448726"/>
          <a:ext cx="8288280" cy="54871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0440">
                  <a:extLst>
                    <a:ext uri="{9D8B030D-6E8A-4147-A177-3AD203B41FA5}">
                      <a16:colId xmlns:a16="http://schemas.microsoft.com/office/drawing/2014/main" val="4174281456"/>
                    </a:ext>
                  </a:extLst>
                </a:gridCol>
                <a:gridCol w="6027840">
                  <a:extLst>
                    <a:ext uri="{9D8B030D-6E8A-4147-A177-3AD203B41FA5}">
                      <a16:colId xmlns:a16="http://schemas.microsoft.com/office/drawing/2014/main" val="16739258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sz="1400" b="1" dirty="0"/>
                        <a:t>Arbres fruitiers haute-tige</a:t>
                      </a:r>
                      <a:endParaRPr lang="fr-CH" sz="14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489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400" b="1" noProof="0" dirty="0"/>
                        <a:t>REQUISES</a:t>
                      </a:r>
                      <a:r>
                        <a:rPr lang="fr-CH" sz="1400" b="1" baseline="0" noProof="0" dirty="0"/>
                        <a:t> POUR </a:t>
                      </a: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36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/>
                          </a:solidFill>
                        </a:rPr>
                        <a:t>Imputabilité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 partir 1 arbre/exploitation (1 arbre = 1 a)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trouvent sur la SAU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min 10 m de la forêt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82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Contributions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Versées à partir de 20 arbres imputables par 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77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/>
                          </a:solidFill>
                        </a:rPr>
                        <a:t>Densité maximale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 arbres par ha pour les noyers, cerisiers et châtaigniers, </a:t>
                      </a:r>
                      <a:b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 arbres pour les autres espèces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37084"/>
                  </a:ext>
                </a:extLst>
              </a:tr>
              <a:tr h="40205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Hauteur min. du tronc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Fruits à noyau: 1,2 m, autres espèces: 1,6 m (jusqu’aux branches principales)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22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/>
                          </a:solidFill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professionnel</a:t>
                      </a:r>
                      <a:r>
                        <a:rPr lang="de-CH" sz="1400" b="0" i="0" u="none" strike="noStrike" kern="1200" baseline="30000" noProof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jeunes arbres jusqu'à 10 ans d'âge.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20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Fumure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Autorisée sous les arbres.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 le pré est déclaré comme prairie extensive, il faut soustraire de la surface de la prairie extensive 1 are par arbre fertilisé. Sauf si fertilisé avec du fumier ou du compost.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12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Herbicide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Uniquement au pied des jeunes arbres de moins de 5 ans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Broyage autorisé au pied de l’arbre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1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Traitements phytosanitaires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Autorisés, voire prescriptions de distance sous </a:t>
                      </a: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agrinatur.ch</a:t>
                      </a:r>
                      <a:endParaRPr lang="fr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35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  <a:endParaRPr lang="fr-CH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 1 ans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04602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95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45B37F7-0C34-41F4-A00A-3F5976499A1E}"/>
              </a:ext>
            </a:extLst>
          </p:cNvPr>
          <p:cNvGrpSpPr/>
          <p:nvPr/>
        </p:nvGrpSpPr>
        <p:grpSpPr>
          <a:xfrm>
            <a:off x="592178" y="113088"/>
            <a:ext cx="4900037" cy="374852"/>
            <a:chOff x="104011" y="183120"/>
            <a:chExt cx="4900037" cy="37485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EC7A838-BBE3-4EA9-8B7E-39176249F907}"/>
                </a:ext>
              </a:extLst>
            </p:cNvPr>
            <p:cNvSpPr txBox="1"/>
            <p:nvPr/>
          </p:nvSpPr>
          <p:spPr>
            <a:xfrm>
              <a:off x="179512" y="188640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  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  <a:r>
                <a:rPr lang="de-CH" dirty="0" err="1"/>
                <a:t>actualisées</a:t>
              </a:r>
              <a:r>
                <a:rPr lang="de-CH" dirty="0"/>
                <a:t>: </a:t>
              </a:r>
              <a:r>
                <a:rPr lang="de-CH" dirty="0">
                  <a:hlinkClick r:id="rId2"/>
                </a:rPr>
                <a:t>www.agrinatur.ch</a:t>
              </a:r>
              <a:endParaRPr lang="de-CH" dirty="0"/>
            </a:p>
          </p:txBody>
        </p:sp>
        <p:pic>
          <p:nvPicPr>
            <p:cNvPr id="10" name="Grafik 9" descr="Auge">
              <a:extLst>
                <a:ext uri="{FF2B5EF4-FFF2-40B4-BE49-F238E27FC236}">
                  <a16:creationId xmlns:a16="http://schemas.microsoft.com/office/drawing/2014/main" id="{FED921D0-5D62-4356-9747-9598EB1EB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011" y="183120"/>
              <a:ext cx="360040" cy="360040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5336AF1F-7257-4A92-B814-93AABF5C78F1}"/>
              </a:ext>
            </a:extLst>
          </p:cNvPr>
          <p:cNvSpPr txBox="1"/>
          <p:nvPr/>
        </p:nvSpPr>
        <p:spPr>
          <a:xfrm>
            <a:off x="592178" y="5935856"/>
            <a:ext cx="828828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 err="1"/>
              <a:t>Entretien</a:t>
            </a:r>
            <a:r>
              <a:rPr lang="de-DE" sz="1100" dirty="0"/>
              <a:t> </a:t>
            </a:r>
            <a:r>
              <a:rPr lang="de-DE" sz="1100" dirty="0" err="1"/>
              <a:t>selon</a:t>
            </a:r>
            <a:r>
              <a:rPr lang="de-DE" sz="1100" dirty="0"/>
              <a:t> </a:t>
            </a:r>
            <a:r>
              <a:rPr lang="de-DE" sz="1100" dirty="0" err="1"/>
              <a:t>les</a:t>
            </a:r>
            <a:r>
              <a:rPr lang="de-DE" sz="1100" dirty="0"/>
              <a:t> </a:t>
            </a:r>
            <a:r>
              <a:rPr lang="de-DE" sz="1100" dirty="0" err="1"/>
              <a:t>règles</a:t>
            </a:r>
            <a:r>
              <a:rPr lang="de-DE" sz="1100" dirty="0"/>
              <a:t> de </a:t>
            </a:r>
            <a:r>
              <a:rPr lang="de-DE" sz="1100" dirty="0" err="1"/>
              <a:t>l‘art</a:t>
            </a:r>
            <a:r>
              <a:rPr lang="de-DE" sz="1100" dirty="0"/>
              <a:t>: </a:t>
            </a:r>
            <a:r>
              <a:rPr lang="de-DE" sz="1100" dirty="0" err="1"/>
              <a:t>taille</a:t>
            </a:r>
            <a:r>
              <a:rPr lang="de-DE" sz="1100" dirty="0"/>
              <a:t> de </a:t>
            </a:r>
            <a:r>
              <a:rPr lang="de-DE" sz="1100" dirty="0" err="1"/>
              <a:t>mise</a:t>
            </a:r>
            <a:r>
              <a:rPr lang="de-DE" sz="1100" dirty="0"/>
              <a:t> en forme et </a:t>
            </a:r>
            <a:r>
              <a:rPr lang="de-DE" sz="1100" dirty="0" err="1"/>
              <a:t>élagage</a:t>
            </a:r>
            <a:r>
              <a:rPr lang="de-DE" sz="1100" dirty="0"/>
              <a:t>, </a:t>
            </a:r>
            <a:r>
              <a:rPr lang="de-DE" sz="1100" dirty="0" err="1"/>
              <a:t>protection</a:t>
            </a:r>
            <a:r>
              <a:rPr lang="de-DE" sz="1100" dirty="0"/>
              <a:t> du </a:t>
            </a:r>
            <a:r>
              <a:rPr lang="de-DE" sz="1100" dirty="0" err="1"/>
              <a:t>tronc</a:t>
            </a:r>
            <a:r>
              <a:rPr lang="de-DE" sz="1100" dirty="0"/>
              <a:t> et des </a:t>
            </a:r>
            <a:r>
              <a:rPr lang="de-DE" sz="1100" dirty="0" err="1"/>
              <a:t>racines</a:t>
            </a:r>
            <a:r>
              <a:rPr lang="de-DE" sz="1100" dirty="0"/>
              <a:t>, </a:t>
            </a:r>
            <a:r>
              <a:rPr lang="de-DE" sz="1100" dirty="0" err="1"/>
              <a:t>fumure</a:t>
            </a:r>
            <a:r>
              <a:rPr lang="de-DE" sz="1100" dirty="0"/>
              <a:t> </a:t>
            </a:r>
            <a:r>
              <a:rPr lang="de-DE" sz="1100" dirty="0" err="1"/>
              <a:t>adaptée</a:t>
            </a:r>
            <a:r>
              <a:rPr lang="de-DE" sz="1100" dirty="0"/>
              <a:t> </a:t>
            </a:r>
            <a:r>
              <a:rPr lang="de-DE" sz="1100" dirty="0" err="1"/>
              <a:t>aux</a:t>
            </a:r>
            <a:r>
              <a:rPr lang="de-DE" sz="1100" dirty="0"/>
              <a:t> </a:t>
            </a:r>
            <a:r>
              <a:rPr lang="de-DE" sz="1100" dirty="0" err="1"/>
              <a:t>besoins</a:t>
            </a:r>
            <a:r>
              <a:rPr lang="de-DE" sz="1100" dirty="0"/>
              <a:t>, </a:t>
            </a:r>
            <a:r>
              <a:rPr lang="de-DE" sz="1100" dirty="0" err="1"/>
              <a:t>ainsi</a:t>
            </a:r>
            <a:r>
              <a:rPr lang="de-DE" sz="1100" dirty="0"/>
              <a:t> </a:t>
            </a:r>
            <a:r>
              <a:rPr lang="de-DE" sz="1100" dirty="0" err="1"/>
              <a:t>qu‘une</a:t>
            </a:r>
            <a:r>
              <a:rPr lang="de-DE" sz="1100" dirty="0"/>
              <a:t> </a:t>
            </a:r>
            <a:r>
              <a:rPr lang="fr-FR" sz="1100" dirty="0"/>
              <a:t>lutte appropriée contre les organismes de quarantaine</a:t>
            </a:r>
            <a:r>
              <a:rPr lang="de-DE" sz="1100" dirty="0"/>
              <a:t> </a:t>
            </a:r>
            <a:r>
              <a:rPr lang="fr-FR" sz="1100" dirty="0"/>
              <a:t>selon les instructions des services phytosanitaires cantonaux.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33417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578301"/>
              </p:ext>
            </p:extLst>
          </p:nvPr>
        </p:nvGraphicFramePr>
        <p:xfrm>
          <a:off x="611188" y="404813"/>
          <a:ext cx="7928240" cy="51797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706439032"/>
                    </a:ext>
                  </a:extLst>
                </a:gridCol>
                <a:gridCol w="5551976">
                  <a:extLst>
                    <a:ext uri="{9D8B030D-6E8A-4147-A177-3AD203B41FA5}">
                      <a16:colId xmlns:a16="http://schemas.microsoft.com/office/drawing/2014/main" val="1510019273"/>
                    </a:ext>
                  </a:extLst>
                </a:gridCol>
              </a:tblGrid>
              <a:tr h="327491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Arbres fruitiers haute-tige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503232"/>
                  </a:ext>
                </a:extLst>
              </a:tr>
              <a:tr h="327491">
                <a:tc gridSpan="2"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CONDITIONS </a:t>
                      </a:r>
                      <a:r>
                        <a:rPr lang="fr-CH" sz="1400" b="1" noProof="0" dirty="0"/>
                        <a:t>REQUISE</a:t>
                      </a:r>
                      <a:r>
                        <a:rPr lang="fr-CH" sz="1400" b="1" baseline="0" noProof="0" dirty="0"/>
                        <a:t> POUR </a:t>
                      </a: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NIVEAU DE QUALITÉ II SELON L'OPD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70223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Nombre d'arbres et superficie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Min. 10 arbres et 20 a.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Constant pendant la durée d’engagement minimale de 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609489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Densité minimale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arbres par ha. (Si la densité maximale autorisée est dépassée, aucune contribution QII ne sera versée pour la totalité du verger)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8232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maximale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Max. 30 m entre les arbres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40427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Tailler les arbres dans les règles de l’art</a:t>
                      </a:r>
                      <a:r>
                        <a:rPr lang="de-CH" sz="1400" b="0" i="0" u="none" strike="noStrike" kern="1200" baseline="30000" noProof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fr-CH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882513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Nichoirs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10 arbres, au moins une cavité naturelle ou un nichoir pour les oiseaux ou les chauves-souris.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68781"/>
                  </a:ext>
                </a:extLst>
              </a:tr>
              <a:tr h="1339736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corrélée (Sc)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située sous les arbres ou à une distance max. de 50 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 a/arbre jusqu’à 200 arbres et 0,25 a/arbre pour les arbres suppl.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Valables comme Sc: Prairie extensive, prairie peu intensive QII, pâturage extensif QII, pâturage boisé QII, surface à litière, jachère florale, jachère tournante, ourlet sur terres assolées ainsi que haies, bosquets champêtres et berges boisées.</a:t>
                      </a:r>
                      <a:endParaRPr lang="fr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616305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 3 éléments de structure différents; </a:t>
                      </a:r>
                    </a:p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dès 61 arbres: 1 élément de structure supplémentaire pour 20 arbres.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02043"/>
                  </a:ext>
                </a:extLst>
              </a:tr>
              <a:tr h="470928">
                <a:tc>
                  <a:txBody>
                    <a:bodyPr/>
                    <a:lstStyle/>
                    <a:p>
                      <a:r>
                        <a:rPr lang="fr-CH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Durée d’engagement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 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51871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32286" y="0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7080E5-2428-49BB-8963-EB62389DBA8F}"/>
              </a:ext>
            </a:extLst>
          </p:cNvPr>
          <p:cNvSpPr txBox="1"/>
          <p:nvPr/>
        </p:nvSpPr>
        <p:spPr>
          <a:xfrm>
            <a:off x="611188" y="5686688"/>
            <a:ext cx="828828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100" baseline="30000" dirty="0"/>
              <a:t>1 </a:t>
            </a:r>
            <a:r>
              <a:rPr lang="de-DE" sz="1100" dirty="0" err="1"/>
              <a:t>Entretien</a:t>
            </a:r>
            <a:r>
              <a:rPr lang="de-DE" sz="1100" dirty="0"/>
              <a:t> </a:t>
            </a:r>
            <a:r>
              <a:rPr lang="de-DE" sz="1100" dirty="0" err="1"/>
              <a:t>selon</a:t>
            </a:r>
            <a:r>
              <a:rPr lang="de-DE" sz="1100" dirty="0"/>
              <a:t> </a:t>
            </a:r>
            <a:r>
              <a:rPr lang="de-DE" sz="1100" dirty="0" err="1"/>
              <a:t>les</a:t>
            </a:r>
            <a:r>
              <a:rPr lang="de-DE" sz="1100" dirty="0"/>
              <a:t> </a:t>
            </a:r>
            <a:r>
              <a:rPr lang="de-DE" sz="1100" dirty="0" err="1"/>
              <a:t>règles</a:t>
            </a:r>
            <a:r>
              <a:rPr lang="de-DE" sz="1100" dirty="0"/>
              <a:t> de </a:t>
            </a:r>
            <a:r>
              <a:rPr lang="de-DE" sz="1100" dirty="0" err="1"/>
              <a:t>l‘art</a:t>
            </a:r>
            <a:r>
              <a:rPr lang="de-DE" sz="1100" dirty="0"/>
              <a:t>: </a:t>
            </a:r>
            <a:r>
              <a:rPr lang="de-DE" sz="1100" dirty="0" err="1"/>
              <a:t>taille</a:t>
            </a:r>
            <a:r>
              <a:rPr lang="de-DE" sz="1100" dirty="0"/>
              <a:t> de </a:t>
            </a:r>
            <a:r>
              <a:rPr lang="de-DE" sz="1100" dirty="0" err="1"/>
              <a:t>mise</a:t>
            </a:r>
            <a:r>
              <a:rPr lang="de-DE" sz="1100" dirty="0"/>
              <a:t> en forme et </a:t>
            </a:r>
            <a:r>
              <a:rPr lang="de-DE" sz="1100" dirty="0" err="1"/>
              <a:t>élagage</a:t>
            </a:r>
            <a:r>
              <a:rPr lang="de-DE" sz="1100" dirty="0"/>
              <a:t>, </a:t>
            </a:r>
            <a:r>
              <a:rPr lang="de-DE" sz="1100" dirty="0" err="1"/>
              <a:t>protection</a:t>
            </a:r>
            <a:r>
              <a:rPr lang="de-DE" sz="1100" dirty="0"/>
              <a:t> du </a:t>
            </a:r>
            <a:r>
              <a:rPr lang="de-DE" sz="1100" dirty="0" err="1"/>
              <a:t>tronc</a:t>
            </a:r>
            <a:r>
              <a:rPr lang="de-DE" sz="1100" dirty="0"/>
              <a:t> et des </a:t>
            </a:r>
            <a:r>
              <a:rPr lang="de-DE" sz="1100" dirty="0" err="1"/>
              <a:t>racines</a:t>
            </a:r>
            <a:r>
              <a:rPr lang="de-DE" sz="1100" dirty="0"/>
              <a:t>, </a:t>
            </a:r>
            <a:r>
              <a:rPr lang="de-DE" sz="1100" dirty="0" err="1"/>
              <a:t>fumure</a:t>
            </a:r>
            <a:r>
              <a:rPr lang="de-DE" sz="1100" dirty="0"/>
              <a:t> </a:t>
            </a:r>
            <a:r>
              <a:rPr lang="de-DE" sz="1100" dirty="0" err="1"/>
              <a:t>adaptée</a:t>
            </a:r>
            <a:r>
              <a:rPr lang="de-DE" sz="1100" dirty="0"/>
              <a:t> </a:t>
            </a:r>
            <a:r>
              <a:rPr lang="de-DE" sz="1100" dirty="0" err="1"/>
              <a:t>aux</a:t>
            </a:r>
            <a:r>
              <a:rPr lang="de-DE" sz="1100" dirty="0"/>
              <a:t> </a:t>
            </a:r>
            <a:r>
              <a:rPr lang="de-DE" sz="1100" dirty="0" err="1"/>
              <a:t>besoins</a:t>
            </a:r>
            <a:r>
              <a:rPr lang="de-DE" sz="1100" dirty="0"/>
              <a:t>, </a:t>
            </a:r>
            <a:r>
              <a:rPr lang="de-DE" sz="1100" dirty="0" err="1"/>
              <a:t>ainsi</a:t>
            </a:r>
            <a:r>
              <a:rPr lang="de-DE" sz="1100" dirty="0"/>
              <a:t> </a:t>
            </a:r>
            <a:r>
              <a:rPr lang="de-DE" sz="1100" dirty="0" err="1"/>
              <a:t>qu‘une</a:t>
            </a:r>
            <a:r>
              <a:rPr lang="de-DE" sz="1100" dirty="0"/>
              <a:t> </a:t>
            </a:r>
            <a:r>
              <a:rPr lang="fr-FR" sz="1100" dirty="0"/>
              <a:t>lutte appropriée contre les organismes de quarantaine</a:t>
            </a:r>
            <a:r>
              <a:rPr lang="de-DE" sz="1100" dirty="0"/>
              <a:t> </a:t>
            </a:r>
            <a:r>
              <a:rPr lang="fr-FR" sz="1100" dirty="0"/>
              <a:t>selon les instructions des services phytosanitaires cantonaux.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3220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1201203"/>
            <a:ext cx="1888220" cy="15969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4" y="2864868"/>
            <a:ext cx="1888220" cy="16361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4575654"/>
            <a:ext cx="1870498" cy="162442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Structures imputables pour les vergers haute-tige Q II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97</a:t>
            </a:fld>
            <a:endParaRPr lang="fr-CH" dirty="0"/>
          </a:p>
        </p:txBody>
      </p:sp>
      <p:sp>
        <p:nvSpPr>
          <p:cNvPr id="41" name="Rechteck 40"/>
          <p:cNvSpPr/>
          <p:nvPr/>
        </p:nvSpPr>
        <p:spPr>
          <a:xfrm>
            <a:off x="631441" y="1085004"/>
            <a:ext cx="5890771" cy="4950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 avec beaucoup de bois mort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Tas de branches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Zone de végétation clairsemée, de sol nu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Fauche échelonnée de la surface sous les arbres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Haie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Buissons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Lisière étagée avec buissons épineux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Au moins 3 espèces d’arbres fruitiers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 isolé (non fruitier)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Fossé inondé, mare, étang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Tas de pierres, surfaces rudérales, murs de pierres sèches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Stère de bois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Nichoirs pour insectes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Lierre sur un arbre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Arbres fruitiers avec un tronc d’une grande circonférence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/>
              <a:t>Surface corrélée se trouve au pied des arbres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669305" y="2456295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Surface rudérale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6669305" y="4139582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Tas de branches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6669305" y="5838624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Variétés fruitières</a:t>
            </a:r>
          </a:p>
        </p:txBody>
      </p:sp>
    </p:spTree>
    <p:extLst>
      <p:ext uri="{BB962C8B-B14F-4D97-AF65-F5344CB8AC3E}">
        <p14:creationId xmlns:p14="http://schemas.microsoft.com/office/powerpoint/2010/main" val="1486961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fruitiers haute-tige: plantation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6265" y="1196753"/>
            <a:ext cx="7921625" cy="187220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CH" sz="2000" b="1" dirty="0"/>
              <a:t>Emplacement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Idéal près d'un village, près d'une ferme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Pour le rajeunissement de vergers existants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Eviter les prairies riches en espèces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Eviter les paysages cultivés ouverts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98</a:t>
            </a:fld>
            <a:endParaRPr lang="fr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94764" y="3501008"/>
            <a:ext cx="7921625" cy="2016224"/>
          </a:xfrm>
          <a:prstGeom prst="rect">
            <a:avLst/>
          </a:prstGeom>
          <a:noFill/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CH" sz="2000" b="1" dirty="0"/>
              <a:t>Choix des variétés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Utiliser de préférence des variétés locales et tolérantes aux maladies.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Ne planter que quelques noyers (valeur faible pour la biodiversité).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Combiner les espèces d’arbres.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Planter des variétés anciennes.</a:t>
            </a:r>
          </a:p>
        </p:txBody>
      </p:sp>
    </p:spTree>
    <p:extLst>
      <p:ext uri="{BB962C8B-B14F-4D97-AF65-F5344CB8AC3E}">
        <p14:creationId xmlns:p14="http://schemas.microsoft.com/office/powerpoint/2010/main" val="24428499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7" y="3492298"/>
            <a:ext cx="3917115" cy="23042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492148"/>
            <a:ext cx="3917115" cy="2313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Arbres fruitiers haute-tige: entretien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04649" y="1259900"/>
            <a:ext cx="7921625" cy="20250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Taille dans les règles de l’art et fumure adaptée au site pour assurer un bon développement des arbres.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Utilisation minimale de produits phytosanitaires pour assurer la santé des arbres et empêcher la propagation de maladies.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Dans les vieux vergers, planter régulièrement de nouveaux arbres pour régénérer le peuplement.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99</a:t>
            </a:fld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10815" y="5158932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r>
              <a:rPr lang="fr-CH" dirty="0"/>
              <a:t>Taille professionnelle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44007" y="5158932"/>
            <a:ext cx="402628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Planter de nouveaux arbres pour remplacer les anciens</a:t>
            </a:r>
          </a:p>
        </p:txBody>
      </p:sp>
    </p:spTree>
    <p:extLst>
      <p:ext uri="{BB962C8B-B14F-4D97-AF65-F5344CB8AC3E}">
        <p14:creationId xmlns:p14="http://schemas.microsoft.com/office/powerpoint/2010/main" val="1873139981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F0389-DCC4-4552-AF62-62FC06389D97}">
  <ds:schemaRefs>
    <ds:schemaRef ds:uri="http://www.w3.org/XML/1998/namespace"/>
    <ds:schemaRef ds:uri="http://schemas.microsoft.com/sharepoint/v3"/>
    <ds:schemaRef ds:uri="http://schemas.microsoft.com/office/2006/documentManagement/types"/>
    <ds:schemaRef ds:uri="http://purl.org/dc/elements/1.1/"/>
    <ds:schemaRef ds:uri="http://purl.org/dc/terms/"/>
    <ds:schemaRef ds:uri="926ccd4c-651f-4ccc-af87-3950eef9fdad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d18740c-b141-4d05-9751-e9f3dcf7e76f"/>
  </ds:schemaRefs>
</ds:datastoreItem>
</file>

<file path=customXml/itemProps2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12646</Words>
  <Application>Microsoft Office PowerPoint</Application>
  <PresentationFormat>Bildschirmpräsentation (4:3)</PresentationFormat>
  <Paragraphs>1819</Paragraphs>
  <Slides>148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148</vt:i4>
      </vt:variant>
    </vt:vector>
  </HeadingPairs>
  <TitlesOfParts>
    <vt:vector size="157" baseType="lpstr">
      <vt:lpstr>Arial</vt:lpstr>
      <vt:lpstr>Arial Black</vt:lpstr>
      <vt:lpstr>Calibri</vt:lpstr>
      <vt:lpstr>Gill Sans MT</vt:lpstr>
      <vt:lpstr>Symbol</vt:lpstr>
      <vt:lpstr>Times New Roman</vt:lpstr>
      <vt:lpstr>Verdana</vt:lpstr>
      <vt:lpstr>Wingdings</vt:lpstr>
      <vt:lpstr>Vorlage-Foliensammlung-Biodiv</vt:lpstr>
      <vt:lpstr>PowerPoint-Präsentation</vt:lpstr>
      <vt:lpstr>Aperçu</vt:lpstr>
      <vt:lpstr>1 Définition des surfaces de promotion de la biodiversité    (SPB)</vt:lpstr>
      <vt:lpstr>Pourquoi des surfaces de promotion de la biodiversité (SPB)?</vt:lpstr>
      <vt:lpstr>Types de SPB </vt:lpstr>
      <vt:lpstr>Deux niveaux de qualité</vt:lpstr>
      <vt:lpstr>SPB:  Quels sont les facteurs déterminants?</vt:lpstr>
      <vt:lpstr>Qu'est-ce qui nuit le plus aux SPB?</vt:lpstr>
      <vt:lpstr>Néophytes invasives – une menace aussi pour les SPB!</vt:lpstr>
      <vt:lpstr>4.2 Surfaces de promotion de la biodiversité  dans les herbages</vt:lpstr>
      <vt:lpstr>Types de SPB dans les herbages</vt:lpstr>
      <vt:lpstr>Prairie extensive et peu intensive</vt:lpstr>
      <vt:lpstr> </vt:lpstr>
      <vt:lpstr>Prairie extensive et peu intensive: utilisation et entretien</vt:lpstr>
      <vt:lpstr>Comment améliorer la qualité des prairies?</vt:lpstr>
      <vt:lpstr>Semer une prairie extensive ou peu intensive </vt:lpstr>
      <vt:lpstr>Fleur de foin ou semences du commerce?</vt:lpstr>
      <vt:lpstr>Fleur de foin (enherbement direct) – Principe</vt:lpstr>
      <vt:lpstr>Enherbement direct: déroulement</vt:lpstr>
      <vt:lpstr>Réensemencer une prairie: mélanges du commerce</vt:lpstr>
      <vt:lpstr>Réensemencer une prairie: comment?</vt:lpstr>
      <vt:lpstr>Réensemencer une prairie: entretien</vt:lpstr>
      <vt:lpstr>Adapter la fréquence de fauche</vt:lpstr>
      <vt:lpstr>Une fauche tardive favorise la diversité floristique</vt:lpstr>
      <vt:lpstr>Fauche respectant les oiseaux nichant au sol  </vt:lpstr>
      <vt:lpstr>Les bandes refuges sont importantes pour les insectes.</vt:lpstr>
      <vt:lpstr>Surfaces à litière</vt:lpstr>
      <vt:lpstr>Habitat menacé</vt:lpstr>
      <vt:lpstr>PowerPoint-Präsentation</vt:lpstr>
      <vt:lpstr>Surfaces à litière: utilisation et entretien </vt:lpstr>
      <vt:lpstr>Prairies riveraines de cours d’eau</vt:lpstr>
      <vt:lpstr>PowerPoint-Präsentation</vt:lpstr>
      <vt:lpstr>Prairies riveraines: utilisation et entretien </vt:lpstr>
      <vt:lpstr>Déclarer les berges comme prairies riveraines ou comme prairies extensives? </vt:lpstr>
      <vt:lpstr>Pâturages extensifs</vt:lpstr>
      <vt:lpstr>PowerPoint-Präsentation</vt:lpstr>
      <vt:lpstr>PowerPoint-Präsentation</vt:lpstr>
      <vt:lpstr>Les pâturages extensifs: avec quels animaux pâturer? </vt:lpstr>
      <vt:lpstr>Système de pâture et charge en bétail </vt:lpstr>
      <vt:lpstr>Pâturages pauvres en structures: améliorations</vt:lpstr>
      <vt:lpstr>Pâturages riches en structures: entretien</vt:lpstr>
      <vt:lpstr>Pâturages boisés</vt:lpstr>
      <vt:lpstr>PowerPoint-Präsentation</vt:lpstr>
      <vt:lpstr>PowerPoint-Präsentation</vt:lpstr>
      <vt:lpstr>Pâturages boisés: entretien </vt:lpstr>
      <vt:lpstr>Pâturages boisés: entretien</vt:lpstr>
      <vt:lpstr>Pâturages boisés: quel type de bétail choisir? </vt:lpstr>
      <vt:lpstr>Avantages et inconvénients du pâturage tournant</vt:lpstr>
      <vt:lpstr>Pâturages boisés: amélioration</vt:lpstr>
      <vt:lpstr>Surfaces herbagères et surfaces à litière riches en espèces dans la région d’estivage</vt:lpstr>
      <vt:lpstr>PowerPoint-Präsentation</vt:lpstr>
      <vt:lpstr>Surfaces herbagères et surfaces à litière riches en espèces dans la région d’estivage: entretien et amélioration</vt:lpstr>
      <vt:lpstr>4.3 Surfaces de promotion de la biodiversité  sur les terres assolées</vt:lpstr>
      <vt:lpstr>Surfaces de promotion de la biodiversité  sur les terres assolées</vt:lpstr>
      <vt:lpstr>Combinaison d'éléments linéaires et planes</vt:lpstr>
      <vt:lpstr>PowerPoint-Präsentation</vt:lpstr>
      <vt:lpstr>PowerPoint-Präsentation</vt:lpstr>
      <vt:lpstr>Jachères florales et tournantes</vt:lpstr>
      <vt:lpstr>PowerPoint-Präsentation</vt:lpstr>
      <vt:lpstr>Jachère tournante ou jachère florale?</vt:lpstr>
      <vt:lpstr>Jachère: choix de l’emplacement</vt:lpstr>
      <vt:lpstr>Jachères: préparation du lit de semences</vt:lpstr>
      <vt:lpstr>Jachères: semences et période du semis</vt:lpstr>
      <vt:lpstr>Jachère: semis</vt:lpstr>
      <vt:lpstr>Jachères: entretien dès la 2ème année</vt:lpstr>
      <vt:lpstr>Jachères: remise en culture</vt:lpstr>
      <vt:lpstr>Remise en culture de jachères tournantes </vt:lpstr>
      <vt:lpstr>Les vieilles jachères ont de la valeur! </vt:lpstr>
      <vt:lpstr>Ourlets sur terres assolées</vt:lpstr>
      <vt:lpstr>PowerPoint-Präsentation</vt:lpstr>
      <vt:lpstr>Ourlets sur terres assolées: différences avec les jachères</vt:lpstr>
      <vt:lpstr>Ourlets sur terres assolées: préparation du lit de semences</vt:lpstr>
      <vt:lpstr>Ourlets sur terres assolées: semences et  période du semis</vt:lpstr>
      <vt:lpstr>Ourlets sur terres assolées: semis et entretien</vt:lpstr>
      <vt:lpstr>PowerPoint-Präsentation</vt:lpstr>
      <vt:lpstr>PowerPoint-Präsentation</vt:lpstr>
      <vt:lpstr>Bandes culturales extensives: choix de l’emplacement </vt:lpstr>
      <vt:lpstr>Bandes culturales extensives: semis</vt:lpstr>
      <vt:lpstr>Bandes culturales extensives: entretien</vt:lpstr>
      <vt:lpstr>Conseils pour favoriser la flore messicole</vt:lpstr>
      <vt:lpstr>PowerPoint-Präsentation</vt:lpstr>
      <vt:lpstr>PowerPoint-Präsentation</vt:lpstr>
      <vt:lpstr>Bandes pour organismes utiles: choix de l’emplacement</vt:lpstr>
      <vt:lpstr>Bandes fleuries: mise en place</vt:lpstr>
      <vt:lpstr>Bandes fleuries: semences</vt:lpstr>
      <vt:lpstr>Bandes fleuries: entretien</vt:lpstr>
      <vt:lpstr>PowerPoint-Präsentation</vt:lpstr>
      <vt:lpstr>PowerPoint-Präsentation</vt:lpstr>
      <vt:lpstr>Céréales espacées: choix de l’emplacement </vt:lpstr>
      <vt:lpstr>PowerPoint-Präsentation</vt:lpstr>
      <vt:lpstr>4.4 Ligneux et surfaces de promotion de la biodiversité dans les cultures pérennes</vt:lpstr>
      <vt:lpstr>Plantation d’arbres et arbustes: à quoi faire attention?</vt:lpstr>
      <vt:lpstr>Types de SPB ligneux et dans les cultures pérennes</vt:lpstr>
      <vt:lpstr>Arbres fruitiers haute-tige</vt:lpstr>
      <vt:lpstr>PowerPoint-Präsentation</vt:lpstr>
      <vt:lpstr>PowerPoint-Präsentation</vt:lpstr>
      <vt:lpstr>Structures imputables pour les vergers haute-tige Q II</vt:lpstr>
      <vt:lpstr>Arbres fruitiers haute-tige: plantation</vt:lpstr>
      <vt:lpstr>Arbres fruitiers haute-tige: entretien</vt:lpstr>
      <vt:lpstr>Améliorations écologiques dans les vergers haute-tige</vt:lpstr>
      <vt:lpstr>Arbres isolés indigènes adaptés au site et  allées d’arbres</vt:lpstr>
      <vt:lpstr>Arbres isolés indigènes adaptés au site et  allées d’arbres</vt:lpstr>
      <vt:lpstr>Plantation d’arbres isolés et d’allées d’arbres</vt:lpstr>
      <vt:lpstr>Les essences les plus précieuses du point de vue écologique</vt:lpstr>
      <vt:lpstr>Haies, bosquets champêtres et berges boisées</vt:lpstr>
      <vt:lpstr>PowerPoint-Präsentation</vt:lpstr>
      <vt:lpstr>PowerPoint-Präsentation</vt:lpstr>
      <vt:lpstr>Haies: choix de l’emplacement</vt:lpstr>
      <vt:lpstr> </vt:lpstr>
      <vt:lpstr>Haies: plantation </vt:lpstr>
      <vt:lpstr>Haies: exemple de plan de plantation</vt:lpstr>
      <vt:lpstr>Haies, bosquets champêtres et berges boisées: entretien et valorisation </vt:lpstr>
      <vt:lpstr>Haies: utilisation échelonnée de la bande herbeuse (Q II)</vt:lpstr>
      <vt:lpstr>Surfaces viticoles présentant une biodiversité naturelle</vt:lpstr>
      <vt:lpstr>PowerPoint-Präsentation</vt:lpstr>
      <vt:lpstr>Favoriser la diversité floristique des vignobles</vt:lpstr>
      <vt:lpstr>Entretien et amélioration des vignobles </vt:lpstr>
      <vt:lpstr>PowerPoint-Präsentation</vt:lpstr>
      <vt:lpstr>Installer correctement les filets de protection</vt:lpstr>
      <vt:lpstr>Bandes semées pour organismes utiles en cultures pérennes et ligneux</vt:lpstr>
      <vt:lpstr>PowerPoint-Präsentation</vt:lpstr>
      <vt:lpstr>Bandes pour organismes utiles en cultures pérennes</vt:lpstr>
      <vt:lpstr>4.5 Autres surfaces de promotion de la biodiversité</vt:lpstr>
      <vt:lpstr>Fossés humides, mares, étangs</vt:lpstr>
      <vt:lpstr>PowerPoint-Präsentation</vt:lpstr>
      <vt:lpstr>Types d’eau préférés de quelques amphibiens</vt:lpstr>
      <vt:lpstr>Fossés humides, mares, étangs</vt:lpstr>
      <vt:lpstr>Fossés humides, mares, étangs: mise en place</vt:lpstr>
      <vt:lpstr>Petits plans d‘eau temporaires</vt:lpstr>
      <vt:lpstr>Fossés humides, mares, étangs: amélioration</vt:lpstr>
      <vt:lpstr>Fossés humides, mares, étangs: entretien</vt:lpstr>
      <vt:lpstr>Surfaces rudérales, tas d’épierrage et  affleurements rocheux</vt:lpstr>
      <vt:lpstr>PowerPoint-Präsentation</vt:lpstr>
      <vt:lpstr>Surfaces rudérales, tas d’épierrage  et affleurements rocheux</vt:lpstr>
      <vt:lpstr>Surfaces rudérales: mise en place</vt:lpstr>
      <vt:lpstr>Tas d’épierrage et affleurements rocheux: mise en place</vt:lpstr>
      <vt:lpstr>Surfaces rudérales, tas d’épierrage et affleurements rocheux</vt:lpstr>
      <vt:lpstr>Murs de pierres sèches</vt:lpstr>
      <vt:lpstr>PowerPoint-Präsentation</vt:lpstr>
      <vt:lpstr>Murs de pierres sèches: construction</vt:lpstr>
      <vt:lpstr>Murs de pierres sèches: entretien</vt:lpstr>
      <vt:lpstr>Surfaces de promotion de la biodiversité  spécifiques à la région</vt:lpstr>
      <vt:lpstr>Promotion des papillons rares  par des régimes de fauche adaptés</vt:lpstr>
      <vt:lpstr>La bande refuge</vt:lpstr>
      <vt:lpstr>Vanneau huppé dans la plaine de Wauwil</vt:lpstr>
      <vt:lpstr>Bandes fleuries, fenêtres à alouettes des champs  en Haute-Argovie</vt:lpstr>
      <vt:lpstr>Pour en savoir plus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Weidmann Gilles</cp:lastModifiedBy>
  <cp:revision>1230</cp:revision>
  <dcterms:created xsi:type="dcterms:W3CDTF">2017-11-28T14:04:15Z</dcterms:created>
  <dcterms:modified xsi:type="dcterms:W3CDTF">2024-05-27T13:15:25Z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