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56" r:id="rId5"/>
    <p:sldId id="264" r:id="rId6"/>
    <p:sldId id="259" r:id="rId7"/>
    <p:sldId id="258" r:id="rId8"/>
    <p:sldId id="268" r:id="rId9"/>
    <p:sldId id="269" r:id="rId10"/>
    <p:sldId id="270" r:id="rId11"/>
    <p:sldId id="271" r:id="rId12"/>
    <p:sldId id="260" r:id="rId13"/>
    <p:sldId id="274" r:id="rId14"/>
    <p:sldId id="275" r:id="rId15"/>
    <p:sldId id="261" r:id="rId16"/>
    <p:sldId id="276" r:id="rId17"/>
    <p:sldId id="277" r:id="rId18"/>
    <p:sldId id="278" r:id="rId19"/>
    <p:sldId id="279" r:id="rId20"/>
    <p:sldId id="263" r:id="rId21"/>
    <p:sldId id="262" r:id="rId22"/>
    <p:sldId id="265" r:id="rId23"/>
    <p:sldId id="267" r:id="rId24"/>
    <p:sldId id="257" r:id="rId25"/>
    <p:sldId id="272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f Roman" initials="RG" lastIdx="3" clrIdx="0"/>
  <p:cmAuthor id="1" name="Pfiffner Lukas" initials="PL" lastIdx="1" clrIdx="1">
    <p:extLst>
      <p:ext uri="{19B8F6BF-5375-455C-9EA6-DF929625EA0E}">
        <p15:presenceInfo xmlns:p15="http://schemas.microsoft.com/office/powerpoint/2012/main" userId="S-1-5-21-1635401191-1135830115-316617838-4724" providerId="AD"/>
      </p:ext>
    </p:extLst>
  </p:cmAuthor>
  <p:cmAuthor id="2" name="Chevillat Veronique" initials="CV" lastIdx="1" clrIdx="2">
    <p:extLst>
      <p:ext uri="{19B8F6BF-5375-455C-9EA6-DF929625EA0E}">
        <p15:presenceInfo xmlns:p15="http://schemas.microsoft.com/office/powerpoint/2012/main" userId="S-1-5-21-1635401191-1135830115-316617838-38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C7F"/>
    <a:srgbClr val="3A3A3A"/>
    <a:srgbClr val="8D534D"/>
    <a:srgbClr val="FE5F44"/>
    <a:srgbClr val="FC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05" autoAdjust="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27.05.2024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br>
              <a:rPr lang="de-CH" spc="20" dirty="0"/>
            </a:br>
            <a:br>
              <a:rPr lang="de-CH" spc="20" dirty="0"/>
            </a:br>
            <a:r>
              <a:rPr lang="de-CH" spc="20" dirty="0"/>
              <a:t>2017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biodiversité sur l’exploitation agricole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/>
              <a:t>((</a:t>
            </a:r>
            <a:r>
              <a:rPr lang="fr-CH" spc="20" noProof="0" dirty="0" err="1"/>
              <a:t>Kapitel</a:t>
            </a:r>
            <a:r>
              <a:rPr lang="fr-CH" spc="20" noProof="0" dirty="0"/>
              <a:t>))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Erste Ebene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Collection de transparents « La biodiversité sur l’exploitation agricole »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5364088" y="6344185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Favoriser la biodiversité aux environs de la ferme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ch.ch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tif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emf"/><Relationship Id="rId5" Type="http://schemas.openxmlformats.org/officeDocument/2006/relationships/hyperlink" Target="https://www.ipsuisse.ch/fr/video-ferme-2/" TargetMode="External"/><Relationship Id="rId4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herissons.ch/" TargetMode="External"/><Relationship Id="rId3" Type="http://schemas.openxmlformats.org/officeDocument/2006/relationships/hyperlink" Target="http://www.karch.ch/" TargetMode="External"/><Relationship Id="rId7" Type="http://schemas.openxmlformats.org/officeDocument/2006/relationships/hyperlink" Target="http://www.wildbee.ch/" TargetMode="External"/><Relationship Id="rId2" Type="http://schemas.openxmlformats.org/officeDocument/2006/relationships/hyperlink" Target="https://www.agri-biodiv.ch/fr/page-accueil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vogelwarte.ch/fr/oiseaux/conseils/danger-pour-les-oiseaux/" TargetMode="External"/><Relationship Id="rId5" Type="http://schemas.openxmlformats.org/officeDocument/2006/relationships/hyperlink" Target="https://www.vogelwarte.ch/fr/oiseaux/conseils/nichoirs/" TargetMode="External"/><Relationship Id="rId4" Type="http://schemas.openxmlformats.org/officeDocument/2006/relationships/hyperlink" Target="https://www.ipsuisse.ch/fr/manuel-utilisation-ferme-2/" TargetMode="External"/><Relationship Id="rId9" Type="http://schemas.openxmlformats.org/officeDocument/2006/relationships/hyperlink" Target="http://www.fledermausschutz.ch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494116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Chapitre 7: Favoriser la biodiversité aux environs de la ferme</a:t>
            </a:r>
          </a:p>
          <a:p>
            <a:endParaRPr lang="fr-CH" sz="1100" dirty="0"/>
          </a:p>
          <a:p>
            <a:r>
              <a:rPr lang="fr-CH" sz="1100" dirty="0"/>
              <a:t>Edition 2019</a:t>
            </a:r>
            <a:endParaRPr lang="fr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047270" cy="210567"/>
          </a:xfrm>
        </p:spPr>
        <p:txBody>
          <a:bodyPr/>
          <a:lstStyle/>
          <a:p>
            <a:r>
              <a:rPr lang="fr-CH" sz="1100" dirty="0"/>
              <a:t>Référence: manuel «La biodiversité sur l’exploitation agricole – Guide pratique», chapitre 7, pages 151-155</a:t>
            </a:r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Étangs de jardin et mares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980728"/>
            <a:ext cx="7921625" cy="4967216"/>
          </a:xfrm>
          <a:noFill/>
        </p:spPr>
        <p:txBody>
          <a:bodyPr lIns="72000" tIns="72000" rIns="72000" bIns="72000">
            <a:norm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Choix de l’emplacement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Dans des lieux bien ensoleillés.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Sur des sols imperméables.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CH" sz="2000" dirty="0"/>
          </a:p>
          <a:p>
            <a:pPr>
              <a:spcBef>
                <a:spcPts val="600"/>
              </a:spcBef>
            </a:pPr>
            <a:r>
              <a:rPr lang="fr-CH" sz="2000" b="1" dirty="0"/>
              <a:t>Types de plans d’eaux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Prévoir une berge la plus longue possible.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Profondeur min. d’un mètre au milieu, pour que l’eau ne se réchauffe pas trop en été et que les animaux puissent hiberner.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Laisser s’assécher les petites plans d’eau de temps en temps.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CH" sz="2000" dirty="0"/>
          </a:p>
          <a:p>
            <a:pPr>
              <a:spcBef>
                <a:spcPts val="500"/>
              </a:spcBef>
            </a:pPr>
            <a:r>
              <a:rPr lang="fr-CH" sz="2000" b="1" dirty="0"/>
              <a:t>Mise en place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Imperméabiliser si besoin les grands étangs avec une bâche.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Utiliser comme substrat du gravier, du sable, du limon ou du béton.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Laisser la végétation spontanée pousser sur les berges, ne pas semer.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0168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Étangs de jardin et mares: entretien et amélioration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11188" y="1196752"/>
            <a:ext cx="7921625" cy="302916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Utilisation extensive des alentours avec aménagements naturels: tas de pierres et de branches, petits groupes d'arbres et d'arbustes et autres éléments structuraux.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Enlevez les feuilles mortes de l'étang.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Effectuer les travaux d'entretien entre octobre et janvier.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Les étangs de rétention peuvent être vidés. Conserver une mare comme refuge pour les têtards et les poissons.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S'il y a une tendance à la sédimentation, draguer tous les 5-10 ans.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Coupez l'herbe et les roseaux seulement au printemps.</a:t>
            </a:r>
            <a:endParaRPr lang="de-CH" sz="2000" dirty="0"/>
          </a:p>
          <a:p>
            <a:endParaRPr lang="de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524531" y="5730696"/>
            <a:ext cx="2094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/>
              <a:t>Plus </a:t>
            </a:r>
            <a:r>
              <a:rPr lang="de-CH" sz="1400" dirty="0" err="1"/>
              <a:t>d’infos</a:t>
            </a:r>
            <a:r>
              <a:rPr lang="de-CH" sz="1400" dirty="0"/>
              <a:t>: </a:t>
            </a:r>
            <a:r>
              <a:rPr lang="de-CH" sz="1400" dirty="0">
                <a:hlinkClick r:id="rId2"/>
              </a:rPr>
              <a:t>www.karch.ch</a:t>
            </a:r>
            <a:endParaRPr lang="de-CH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611152" y="4365104"/>
            <a:ext cx="795626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Les canards, oies, poissons et tortues sont une menace pour les amphibiens, libellules et autres larves d'insectes!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99549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889" y="3547588"/>
            <a:ext cx="2548173" cy="21856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97" y="1163442"/>
            <a:ext cx="2587251" cy="219102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271" y="1163442"/>
            <a:ext cx="2557161" cy="218554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5" y="1163442"/>
            <a:ext cx="2555409" cy="21855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97" y="3547589"/>
            <a:ext cx="2574979" cy="21856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Poser des nichoirs pour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12" name="Textfeld 11"/>
          <p:cNvSpPr txBox="1"/>
          <p:nvPr/>
        </p:nvSpPr>
        <p:spPr>
          <a:xfrm>
            <a:off x="604233" y="2769678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18" name="Textfeld 17"/>
          <p:cNvSpPr txBox="1"/>
          <p:nvPr/>
        </p:nvSpPr>
        <p:spPr>
          <a:xfrm>
            <a:off x="604232" y="2713235"/>
            <a:ext cx="2649351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Hirondelles rustiques, de fenêtre et martinets noir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65947" y="2702654"/>
            <a:ext cx="2587777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Faucons crécerelles et chouettes effraies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903461" y="2702653"/>
            <a:ext cx="2600142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Oiseaux cavernicoles et semi-cavernicoles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6042" y="3547587"/>
            <a:ext cx="2574979" cy="21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5903461" y="5364934"/>
            <a:ext cx="26841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Insectes nichant dans le sol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16597" y="5364934"/>
            <a:ext cx="26559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Chauves-souris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268222" y="5376601"/>
            <a:ext cx="261748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Abeilles sauvages</a:t>
            </a:r>
          </a:p>
        </p:txBody>
      </p:sp>
    </p:spTree>
    <p:extLst>
      <p:ext uri="{BB962C8B-B14F-4D97-AF65-F5344CB8AC3E}">
        <p14:creationId xmlns:p14="http://schemas.microsoft.com/office/powerpoint/2010/main" val="152581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59" y="3495075"/>
            <a:ext cx="1696108" cy="25441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75017" y="3446131"/>
            <a:ext cx="1620438" cy="25922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Nichoirs pour faucons crécerelles et chouettes effraies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07288"/>
            <a:ext cx="7921625" cy="4309944"/>
          </a:xfrm>
        </p:spPr>
        <p:txBody>
          <a:bodyPr/>
          <a:lstStyle/>
          <a:p>
            <a:r>
              <a:rPr lang="fr-CH" sz="2000" b="1" dirty="0"/>
              <a:t>Emplacement</a:t>
            </a:r>
            <a:endParaRPr lang="fr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Min. 4 m au-dessus du sol, façade tranquille nord ou est, avec zone d’envol dégagée sur des paysages cultivés ouverts.</a:t>
            </a:r>
          </a:p>
          <a:p>
            <a:r>
              <a:rPr lang="fr-CH" sz="2000" b="1" dirty="0"/>
              <a:t>Nettoyage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Tous les 3 ans, en hiver (remplacer les copeaux de bois)</a:t>
            </a:r>
          </a:p>
          <a:p>
            <a:r>
              <a:rPr lang="fr-CH" sz="2000" b="1" dirty="0"/>
              <a:t>Exigences particulières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5" name="Textfeld 4"/>
          <p:cNvSpPr txBox="1"/>
          <p:nvPr/>
        </p:nvSpPr>
        <p:spPr>
          <a:xfrm>
            <a:off x="2383364" y="4281861"/>
            <a:ext cx="4492892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/>
              <a:t>Placer le nichoir à l'intérieur du bâtiment.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/>
              <a:t>Trou dans le mur de la maison (15×20 cm)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/>
              <a:t>Obscurcir l'intérieur du nichoir avec une cloison verticale.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/>
              <a:t>Recouvrir le fond de la boîte avec des fibres de bois.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9436" y="5446695"/>
            <a:ext cx="1712131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Faucon crécerelle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876255" y="5413618"/>
            <a:ext cx="1620438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Effraie des clochers</a:t>
            </a:r>
          </a:p>
        </p:txBody>
      </p:sp>
      <p:sp>
        <p:nvSpPr>
          <p:cNvPr id="14" name="Rechteck 13"/>
          <p:cNvSpPr/>
          <p:nvPr/>
        </p:nvSpPr>
        <p:spPr>
          <a:xfrm>
            <a:off x="2341567" y="3495075"/>
            <a:ext cx="417464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Tapisser le fond du nichoir de 3 à 5 cm d’épaisseur de copeaux de bois.</a:t>
            </a:r>
          </a:p>
        </p:txBody>
      </p:sp>
    </p:spTree>
    <p:extLst>
      <p:ext uri="{BB962C8B-B14F-4D97-AF65-F5344CB8AC3E}">
        <p14:creationId xmlns:p14="http://schemas.microsoft.com/office/powerpoint/2010/main" val="139496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9023" y="3515332"/>
            <a:ext cx="2587251" cy="21983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Nids pour hirondelles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7725" y="5050344"/>
            <a:ext cx="5250420" cy="936104"/>
          </a:xfrm>
          <a:noFill/>
        </p:spPr>
        <p:txBody>
          <a:bodyPr/>
          <a:lstStyle/>
          <a:p>
            <a:pPr>
              <a:spcBef>
                <a:spcPts val="600"/>
              </a:spcBef>
            </a:pPr>
            <a:r>
              <a:rPr lang="fr-CH" sz="1800" b="1" dirty="0"/>
              <a:t>Entretien:</a:t>
            </a:r>
            <a:endParaRPr lang="fr-CH" sz="18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800" dirty="0"/>
              <a:t>Nettoyer les nids artificiels tous les 2 ans.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800" dirty="0"/>
              <a:t>Ne pas nettoyer les nids naturels (ils tombent quand ils sont vieux).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14</a:t>
            </a:fld>
            <a:endParaRPr lang="fr-CH" dirty="0"/>
          </a:p>
        </p:txBody>
      </p:sp>
      <p:sp>
        <p:nvSpPr>
          <p:cNvPr id="5" name="Rechteck 4"/>
          <p:cNvSpPr/>
          <p:nvPr/>
        </p:nvSpPr>
        <p:spPr>
          <a:xfrm>
            <a:off x="617725" y="836712"/>
            <a:ext cx="5214750" cy="2585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CH" b="1" dirty="0"/>
              <a:t>Nids artificiels pour hirondelles rustiques: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Sur les poutres ou les murs à l'intérieur des bâtiments (écuries ou bâtiments adjacents)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Min. 3 m entre les nids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Env. 10 cm entre le bord supérieur du nid et le plafond</a:t>
            </a:r>
          </a:p>
          <a:p>
            <a:r>
              <a:rPr lang="fr-CH" b="1" dirty="0"/>
              <a:t>Important</a:t>
            </a:r>
            <a:r>
              <a:rPr lang="fr-CH" dirty="0"/>
              <a:t>: pendant la période de couvaison, laisser la porte/fenêtre de l'écurie ouverte. Renoncer aux pièges à mouches adhésifs dans l'étable. </a:t>
            </a:r>
          </a:p>
        </p:txBody>
      </p:sp>
      <p:sp>
        <p:nvSpPr>
          <p:cNvPr id="6" name="Rechteck 5"/>
          <p:cNvSpPr/>
          <p:nvPr/>
        </p:nvSpPr>
        <p:spPr>
          <a:xfrm>
            <a:off x="617725" y="3501008"/>
            <a:ext cx="5214750" cy="1477328"/>
          </a:xfrm>
          <a:prstGeom prst="rect">
            <a:avLst/>
          </a:prstGeom>
          <a:solidFill>
            <a:srgbClr val="FDDC7F"/>
          </a:solidFill>
        </p:spPr>
        <p:txBody>
          <a:bodyPr wrap="square">
            <a:spAutoFit/>
          </a:bodyPr>
          <a:lstStyle/>
          <a:p>
            <a:r>
              <a:rPr lang="fr-CH" b="1" dirty="0"/>
              <a:t>Nids artificiels pour hirondelles de fenêtre: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Au moins 3 m au-dessus du sol sous le toit, les chevrons, les poutres ou dans le pignon à l'extérieur des bâtiments.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Placer les nids côte à côte (colonie).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2549" y="836712"/>
            <a:ext cx="2587251" cy="21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0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3140969"/>
            <a:ext cx="3312368" cy="25005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Nichoirs pour chauves-souris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07288"/>
            <a:ext cx="7921625" cy="18616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Montage à une hauteur de 4 à 10 m sur une façade tranquille, non éclairée la nuit, avec un accès sans obstacle.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Accrocher plusieurs boîtes de construction différente.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Les nichoirs peuvent également être montés sur les arbres.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Ne pas utiliser de pièges à mouches adhésifs dans l'étable.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15</a:t>
            </a:fld>
            <a:endParaRPr lang="fr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144" y="3140968"/>
            <a:ext cx="3334077" cy="25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7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Nichoirs pour abeilles sauvages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034513"/>
            <a:ext cx="7921625" cy="430994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CH" sz="2000" b="1" dirty="0"/>
              <a:t>Emplacement</a:t>
            </a:r>
            <a:r>
              <a:rPr lang="fr-CH" sz="2000" dirty="0"/>
              <a:t>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Ensoleillé, à l'abri du vent et de la pluie et orienté plein sud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À proximité de prairies fleuries, d’ourlets de vivaces, de jachères, etc.</a:t>
            </a:r>
          </a:p>
          <a:p>
            <a:pPr>
              <a:spcBef>
                <a:spcPts val="600"/>
              </a:spcBef>
            </a:pPr>
            <a:r>
              <a:rPr lang="fr-CH" sz="2000" b="1" dirty="0"/>
              <a:t>Matériel</a:t>
            </a:r>
            <a:r>
              <a:rPr lang="fr-CH" sz="2000" dirty="0"/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Fagots de tiges sans moelle: bambou, roseau, paille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Tiges contenant de la moelle: molène, mûre, framboise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Bloc de bois (chêne, hêtre, frêne) avec des trous de diamètres différents (ne pas percer dans les cernes)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Tuiles extrudées empilées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Stères ou tas de bois mort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Murs en argile et bac à sable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16</a:t>
            </a:fld>
            <a:endParaRPr lang="fr-CH" dirty="0"/>
          </a:p>
        </p:txBody>
      </p:sp>
      <p:sp>
        <p:nvSpPr>
          <p:cNvPr id="5" name="Rechteck 4"/>
          <p:cNvSpPr/>
          <p:nvPr/>
        </p:nvSpPr>
        <p:spPr>
          <a:xfrm>
            <a:off x="607959" y="5074439"/>
            <a:ext cx="793515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CH" b="1" dirty="0"/>
              <a:t>Important: </a:t>
            </a:r>
            <a:r>
              <a:rPr lang="fr-CH" dirty="0"/>
              <a:t>poncer les bords des trous pour enlever les esquilles, pour éviter que les abeilles ne se blessent les ailes.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3717032"/>
            <a:ext cx="4183824" cy="12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632" y="995537"/>
            <a:ext cx="3314736" cy="250685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5477" y="3576884"/>
            <a:ext cx="3308891" cy="25027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565"/>
          <a:stretch/>
        </p:blipFill>
        <p:spPr>
          <a:xfrm>
            <a:off x="1001814" y="997863"/>
            <a:ext cx="3320596" cy="25045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Mesures de promotion de la biodiversité dans le jardin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17</a:t>
            </a:fld>
            <a:endParaRPr lang="fr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10168" y="3168528"/>
            <a:ext cx="2503886" cy="332059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991188" y="3127228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Culture biologique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569632" y="3148560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Coin «sauvage»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575494" y="5723964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Promotion des auxiliaires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01814" y="5723964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Diversité des variétés</a:t>
            </a:r>
          </a:p>
        </p:txBody>
      </p:sp>
    </p:spTree>
    <p:extLst>
      <p:ext uri="{BB962C8B-B14F-4D97-AF65-F5344CB8AC3E}">
        <p14:creationId xmlns:p14="http://schemas.microsoft.com/office/powerpoint/2010/main" val="301494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1001601"/>
            <a:ext cx="3312370" cy="2493068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3576883"/>
            <a:ext cx="3312369" cy="251641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Eviter les pièges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18</a:t>
            </a:fld>
            <a:endParaRPr lang="fr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812" y="997863"/>
            <a:ext cx="3320597" cy="249641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812" y="3573017"/>
            <a:ext cx="3320596" cy="252028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980565" y="3124946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Sécuriser les cheminées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69632" y="3148560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Couvrir les puits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575494" y="5723964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Aide pour sortir des bassins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01814" y="5723964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Aide pour remonter les escaliers</a:t>
            </a:r>
          </a:p>
        </p:txBody>
      </p:sp>
    </p:spTree>
    <p:extLst>
      <p:ext uri="{BB962C8B-B14F-4D97-AF65-F5344CB8AC3E}">
        <p14:creationId xmlns:p14="http://schemas.microsoft.com/office/powerpoint/2010/main" val="214317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Exemple: programme Ferme+ d’IP-SUISSE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7725" y="1268760"/>
            <a:ext cx="7876795" cy="4309944"/>
          </a:xfrm>
        </p:spPr>
        <p:txBody>
          <a:bodyPr/>
          <a:lstStyle/>
          <a:p>
            <a:r>
              <a:rPr lang="fr-CH" sz="2000" b="1" dirty="0"/>
              <a:t>Objectif: </a:t>
            </a:r>
            <a:r>
              <a:rPr lang="fr-CH" sz="2000" dirty="0"/>
              <a:t>promouvoir la biodiversité autour de la ferme</a:t>
            </a:r>
          </a:p>
          <a:p>
            <a:r>
              <a:rPr lang="fr-CH" sz="2000" b="1" dirty="0"/>
              <a:t>Participation</a:t>
            </a:r>
            <a:r>
              <a:rPr lang="fr-CH" sz="2000" dirty="0"/>
              <a:t>: libre; peut être comptabilisé dans le système de points biodiversité d'IP-SUISSE</a:t>
            </a:r>
          </a:p>
          <a:p>
            <a:r>
              <a:rPr lang="fr-CH" sz="2000" b="1" dirty="0"/>
              <a:t>Exigences générales</a:t>
            </a:r>
            <a:endParaRPr lang="fr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Renoncement aux herbicides aux abords de la ferme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Couverture des puits, avaloirs et réservoirs d’eau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Aides permettant aux animaux tombés de ressortir des fontaines et réservoirs d’eau</a:t>
            </a:r>
          </a:p>
          <a:p>
            <a:r>
              <a:rPr lang="fr-CH" sz="2000" b="1" dirty="0"/>
              <a:t>26 mesures à choix</a:t>
            </a:r>
            <a:endParaRPr lang="fr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Nichoirs, éléments structurels, toits et façades végétalisés, éléments de jardin, etc.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3161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854" y="3498131"/>
            <a:ext cx="2574980" cy="219670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004" y="3493782"/>
            <a:ext cx="2585131" cy="2189808"/>
          </a:xfrm>
          <a:prstGeom prst="rect">
            <a:avLst/>
          </a:prstGeom>
        </p:spPr>
      </p:pic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517" y="1176349"/>
            <a:ext cx="2568631" cy="2186057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767" y="1172123"/>
            <a:ext cx="2588949" cy="218813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53" y="1176349"/>
            <a:ext cx="2565382" cy="217559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Animaux sauvages aux environs de la ferme (exemples)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8107" y="3498131"/>
            <a:ext cx="2574980" cy="219670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54346" y="2982522"/>
            <a:ext cx="2667663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Faucon crécerelle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217837" y="2993075"/>
            <a:ext cx="260712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Hirondelle rustique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18825" y="3001477"/>
            <a:ext cx="26168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Chauves-souris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15905" y="5325506"/>
            <a:ext cx="262023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Machaon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212706" y="5324423"/>
            <a:ext cx="258037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Petite tortue</a:t>
            </a: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r>
              <a:rPr lang="fr-CH" dirty="0"/>
              <a:t>2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211" y="3489289"/>
            <a:ext cx="2581235" cy="220927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5" name="Textfeld 24"/>
          <p:cNvSpPr txBox="1"/>
          <p:nvPr/>
        </p:nvSpPr>
        <p:spPr>
          <a:xfrm>
            <a:off x="5905102" y="5332736"/>
            <a:ext cx="260061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Hérisson</a:t>
            </a:r>
          </a:p>
        </p:txBody>
      </p:sp>
    </p:spTree>
    <p:extLst>
      <p:ext uri="{BB962C8B-B14F-4D97-AF65-F5344CB8AC3E}">
        <p14:creationId xmlns:p14="http://schemas.microsoft.com/office/powerpoint/2010/main" val="2470131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Exemple: Ferme+ d’IP-SUISSE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175" y="1170060"/>
            <a:ext cx="7921625" cy="4309944"/>
          </a:xfrm>
        </p:spPr>
        <p:txBody>
          <a:bodyPr/>
          <a:lstStyle/>
          <a:p>
            <a:r>
              <a:rPr lang="fr-CH" sz="2000" dirty="0"/>
              <a:t>Les fermes sont récompensées avec un label de qualité: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1" dirty="0"/>
              <a:t>Bronze: </a:t>
            </a:r>
            <a:r>
              <a:rPr lang="fr-CH" sz="2000" dirty="0"/>
              <a:t>10-13 mesures réalisées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1" dirty="0"/>
              <a:t>Argent: </a:t>
            </a:r>
            <a:r>
              <a:rPr lang="fr-CH" sz="2000" dirty="0"/>
              <a:t>14-17 mesures réalisées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1" dirty="0"/>
              <a:t>Or: </a:t>
            </a:r>
            <a:r>
              <a:rPr lang="fr-CH" sz="2000" dirty="0"/>
              <a:t>18 mesures réalisées ou plus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20</a:t>
            </a:fld>
            <a:endParaRPr lang="fr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461421"/>
            <a:ext cx="303192" cy="4412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994" y="1844824"/>
            <a:ext cx="334505" cy="4867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959" y="2256498"/>
            <a:ext cx="335384" cy="48807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7725" y="2936313"/>
            <a:ext cx="537761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/>
              <a:t>Les mesures sont expliquées dans un guide richement illustré.</a:t>
            </a:r>
          </a:p>
        </p:txBody>
      </p:sp>
      <p:sp>
        <p:nvSpPr>
          <p:cNvPr id="10" name="Rechteck 9"/>
          <p:cNvSpPr/>
          <p:nvPr/>
        </p:nvSpPr>
        <p:spPr>
          <a:xfrm>
            <a:off x="539552" y="5459526"/>
            <a:ext cx="2426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>
                <a:hlinkClick r:id="rId5"/>
              </a:rPr>
              <a:t>Vidéo: IP-Suisse Ferme+</a:t>
            </a:r>
            <a:endParaRPr lang="fr-CH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840" y="2936313"/>
            <a:ext cx="2327600" cy="328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887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 en savoir plus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000" dirty="0">
                <a:hlinkClick r:id="rId2"/>
              </a:rPr>
              <a:t>www.agri-biodiv.ch</a:t>
            </a:r>
            <a:endParaRPr lang="fr-CH" sz="2000" dirty="0"/>
          </a:p>
          <a:p>
            <a:r>
              <a:rPr lang="fr-CH" sz="2000" dirty="0">
                <a:hlinkClick r:id="rId3"/>
              </a:rPr>
              <a:t>www.karch.ch</a:t>
            </a:r>
            <a:endParaRPr lang="fr-CH" sz="2000" dirty="0"/>
          </a:p>
          <a:p>
            <a:r>
              <a:rPr lang="fr-CH" sz="2000" dirty="0">
                <a:hlinkClick r:id="rId4"/>
              </a:rPr>
              <a:t>IP-Suisse Ferme+</a:t>
            </a:r>
            <a:endParaRPr lang="fr-CH" sz="2000" dirty="0"/>
          </a:p>
          <a:p>
            <a:r>
              <a:rPr lang="fr-CH" sz="2000" dirty="0">
                <a:hlinkClick r:id="rId5"/>
              </a:rPr>
              <a:t>Nichoirs</a:t>
            </a:r>
            <a:r>
              <a:rPr lang="fr-CH" sz="2000" dirty="0"/>
              <a:t> et </a:t>
            </a:r>
            <a:r>
              <a:rPr lang="fr-CH" sz="2000" dirty="0">
                <a:hlinkClick r:id="rId6"/>
              </a:rPr>
              <a:t>dangers pour les oiseaux </a:t>
            </a:r>
            <a:r>
              <a:rPr lang="fr-CH" sz="2000" dirty="0"/>
              <a:t>(Station ornithologique suisse)</a:t>
            </a:r>
          </a:p>
          <a:p>
            <a:r>
              <a:rPr lang="fr-CH" sz="2000" dirty="0">
                <a:hlinkClick r:id="rId7"/>
              </a:rPr>
              <a:t>www.wildbee.ch</a:t>
            </a:r>
            <a:r>
              <a:rPr lang="fr-CH" sz="2000" dirty="0"/>
              <a:t>	</a:t>
            </a:r>
          </a:p>
          <a:p>
            <a:r>
              <a:rPr lang="fr-CH" sz="2000" dirty="0">
                <a:hlinkClick r:id="rId8"/>
              </a:rPr>
              <a:t>www.proherissons.ch</a:t>
            </a:r>
            <a:endParaRPr lang="fr-CH" sz="2000" dirty="0"/>
          </a:p>
          <a:p>
            <a:r>
              <a:rPr lang="fr-CH" sz="2000" dirty="0">
                <a:hlinkClick r:id="rId9"/>
              </a:rPr>
              <a:t>Fondation pour la protection des chauves-souris</a:t>
            </a:r>
            <a:endParaRPr lang="fr-CH" sz="2000" dirty="0"/>
          </a:p>
          <a:p>
            <a:endParaRPr lang="fr-CH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Impressum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22</a:t>
            </a:fld>
            <a:endParaRPr lang="fr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188" y="1279296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200" b="1" dirty="0"/>
              <a:t>Editeurs:</a:t>
            </a:r>
            <a:endParaRPr lang="fr-CH" sz="1200" dirty="0"/>
          </a:p>
          <a:p>
            <a:r>
              <a:rPr lang="fr-CH" sz="1200" dirty="0"/>
              <a:t>Institut de recherche de l’agriculture biologique (FiBL), </a:t>
            </a:r>
            <a:r>
              <a:rPr lang="fr-CH" sz="1200" u="sng" dirty="0">
                <a:hlinkClick r:id="rId2"/>
              </a:rPr>
              <a:t>info.suisse@fibl.org</a:t>
            </a:r>
            <a:r>
              <a:rPr lang="fr-CH" sz="1200" dirty="0"/>
              <a:t>, </a:t>
            </a:r>
            <a:r>
              <a:rPr lang="fr-CH" sz="1200" u="sng" dirty="0">
                <a:hlinkClick r:id="rId3"/>
              </a:rPr>
              <a:t>www.fibl.org</a:t>
            </a:r>
            <a:endParaRPr lang="fr-CH" sz="1200" dirty="0"/>
          </a:p>
          <a:p>
            <a:r>
              <a:rPr lang="fr-CH" sz="1200" dirty="0"/>
              <a:t>Station ornithologique Suisse Sempach, </a:t>
            </a:r>
            <a:r>
              <a:rPr lang="fr-CH" sz="1200" u="sng" dirty="0">
                <a:hlinkClick r:id="rId4"/>
              </a:rPr>
              <a:t>info@vogelwarte.ch</a:t>
            </a:r>
            <a:r>
              <a:rPr lang="fr-CH" sz="1200" dirty="0"/>
              <a:t>, </a:t>
            </a:r>
            <a:r>
              <a:rPr lang="fr-CH" sz="1200" u="sng" dirty="0">
                <a:hlinkClick r:id="rId5"/>
              </a:rPr>
              <a:t>www.vogelwarte.ch</a:t>
            </a:r>
            <a:endParaRPr lang="fr-CH" sz="1200" dirty="0"/>
          </a:p>
          <a:p>
            <a:r>
              <a:rPr lang="fr-CH" sz="1200" b="1" dirty="0"/>
              <a:t>Auteurs: </a:t>
            </a:r>
            <a:r>
              <a:rPr lang="fr-CH" sz="1200" dirty="0"/>
              <a:t>Véronique Chevillat (</a:t>
            </a:r>
            <a:r>
              <a:rPr lang="fr-CH" sz="1200" dirty="0" err="1"/>
              <a:t>FiBL</a:t>
            </a:r>
            <a:r>
              <a:rPr lang="fr-CH" sz="1200" dirty="0"/>
              <a:t>) Roman Graf (Station ornithologique), Dominik Hagist (Station ornithologique) </a:t>
            </a:r>
          </a:p>
          <a:p>
            <a:r>
              <a:rPr lang="fr-CH" sz="1200" b="1" dirty="0"/>
              <a:t>Collaboration: </a:t>
            </a:r>
            <a:r>
              <a:rPr lang="fr-CH" sz="1200" dirty="0"/>
              <a:t>Lukas Pfiffner (</a:t>
            </a:r>
            <a:r>
              <a:rPr lang="fr-CH" sz="1200" dirty="0" err="1"/>
              <a:t>FiBL</a:t>
            </a:r>
            <a:r>
              <a:rPr lang="fr-CH" sz="1200" dirty="0"/>
              <a:t>), Simon Birrer (Station ornithologique), Markus Jenny (Station ornithologique)</a:t>
            </a:r>
          </a:p>
          <a:p>
            <a:r>
              <a:rPr lang="fr-CH" sz="1200" b="1" dirty="0"/>
              <a:t>Rédaction: </a:t>
            </a:r>
            <a:r>
              <a:rPr lang="fr-CH" sz="1200" dirty="0"/>
              <a:t>Gilles Weidmann (</a:t>
            </a:r>
            <a:r>
              <a:rPr lang="fr-CH" sz="1200" dirty="0" err="1"/>
              <a:t>FiBL</a:t>
            </a:r>
            <a:r>
              <a:rPr lang="fr-CH" sz="1200" dirty="0"/>
              <a:t>)</a:t>
            </a:r>
          </a:p>
          <a:p>
            <a:r>
              <a:rPr lang="fr-CH" sz="1200" dirty="0"/>
              <a:t>Avec des graphiques de Brigitta Maurer (</a:t>
            </a:r>
            <a:r>
              <a:rPr lang="fr-CH" sz="1200" dirty="0" err="1"/>
              <a:t>FiBL</a:t>
            </a:r>
            <a:r>
              <a:rPr lang="fr-CH" sz="1200" dirty="0"/>
              <a:t>) et des illustrations de Simon Müller (</a:t>
            </a:r>
            <a:r>
              <a:rPr lang="fr-CH" sz="1200" dirty="0">
                <a:hlinkClick r:id="rId6"/>
              </a:rPr>
              <a:t>www.soio.ch</a:t>
            </a:r>
            <a:r>
              <a:rPr lang="fr-CH" sz="1200" dirty="0"/>
              <a:t>).</a:t>
            </a:r>
          </a:p>
          <a:p>
            <a:r>
              <a:rPr lang="fr-CH" sz="1200" dirty="0"/>
              <a:t>Les diapositives ont été réalisées avec le soutien financier de Bio Suisse, de l’Union Suisse des Paysans, </a:t>
            </a:r>
            <a:r>
              <a:rPr lang="fr-FR" sz="1200" dirty="0"/>
              <a:t>de l'Office du paysage et de la nature du canton de Zurich, du Centre agricole </a:t>
            </a:r>
            <a:r>
              <a:rPr lang="fr-FR" sz="1200" dirty="0" err="1"/>
              <a:t>Ebenrain</a:t>
            </a:r>
            <a:r>
              <a:rPr lang="fr-FR" sz="1200" dirty="0"/>
              <a:t> du canton de Bâle-Campagne, de l'Office de l'environnement et de l'énergie du canton de Bâle-Ville, du Service de l’Agriculture et des Forêts du canton de Lucerne et du Service de l’Agriculture et Viticulture du Canton de Vaud. </a:t>
            </a:r>
          </a:p>
          <a:p>
            <a:r>
              <a:rPr lang="fr-CH" sz="1200" dirty="0"/>
              <a:t>Edition 2019</a:t>
            </a:r>
          </a:p>
          <a:p>
            <a:r>
              <a:rPr lang="fr-CH" sz="1200" dirty="0"/>
              <a:t>Le jeu de diapositives fait partie d'une vaste collection de diapositives basées sur les manuel «La biodiversité sur l’exploitation agricole: guide pratique" du </a:t>
            </a:r>
            <a:r>
              <a:rPr lang="fr-CH" sz="1200" dirty="0" err="1"/>
              <a:t>FiBL</a:t>
            </a:r>
            <a:r>
              <a:rPr lang="fr-CH" sz="1200" dirty="0"/>
              <a:t> et de la Station ornithologique. La collection de diapositives peut être téléchargée gratuitement à l'adresse </a:t>
            </a:r>
            <a:r>
              <a:rPr lang="fr-CH" sz="1200" dirty="0">
                <a:hlinkClick r:id="rId7"/>
              </a:rPr>
              <a:t>www.agri-biodiv.ch</a:t>
            </a:r>
            <a:r>
              <a:rPr lang="fr-CH" sz="1200" dirty="0"/>
              <a:t>. Le manuel peut être commandé en version imprimée à la boutique FiBL sur </a:t>
            </a:r>
            <a:r>
              <a:rPr lang="fr-CH" sz="1200" dirty="0">
                <a:hlinkClick r:id="rId8"/>
              </a:rPr>
              <a:t>https://shop.fibl.org</a:t>
            </a:r>
            <a:r>
              <a:rPr lang="fr-CH" sz="1200" dirty="0"/>
              <a:t> ou téléchargé gratuitement. </a:t>
            </a:r>
          </a:p>
          <a:p>
            <a:r>
              <a:rPr lang="fr-CH" sz="1200" dirty="0"/>
              <a:t>Copyright: Les photos ne peuvent être utilisées qu'à des fins de formation sur le thème de la biodiversité dans les exploitations agricoles.  Tous droits réservés par les auteurs. </a:t>
            </a:r>
          </a:p>
        </p:txBody>
      </p:sp>
    </p:spTree>
    <p:extLst>
      <p:ext uri="{BB962C8B-B14F-4D97-AF65-F5344CB8AC3E}">
        <p14:creationId xmlns:p14="http://schemas.microsoft.com/office/powerpoint/2010/main" val="151443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Quelques principes de base pour favoriser </a:t>
            </a:r>
            <a:br>
              <a:rPr lang="fr-CH" dirty="0"/>
            </a:br>
            <a:r>
              <a:rPr lang="fr-CH" dirty="0"/>
              <a:t>la biodiversité aux environs de la ferme: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188" y="1468011"/>
            <a:ext cx="8281292" cy="188898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CH" sz="2000" dirty="0"/>
              <a:t>Favoriser les plantes endémiques.</a:t>
            </a:r>
          </a:p>
          <a:p>
            <a:pPr marL="457200" indent="-457200">
              <a:buAutoNum type="arabicPeriod"/>
            </a:pPr>
            <a:r>
              <a:rPr lang="fr-CH" sz="2000" dirty="0"/>
              <a:t>Renoncer aux herbicides.</a:t>
            </a:r>
          </a:p>
          <a:p>
            <a:pPr marL="457200" indent="-457200">
              <a:buAutoNum type="arabicPeriod"/>
            </a:pPr>
            <a:r>
              <a:rPr lang="fr-CH" sz="2000" dirty="0"/>
              <a:t>Conserver des éléments fleuris durant toute la période de végétation.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/>
              <a:t>Aménager des petites structures servant de sites de nidification ou d’hivernation.</a:t>
            </a:r>
          </a:p>
        </p:txBody>
      </p:sp>
      <p:sp>
        <p:nvSpPr>
          <p:cNvPr id="8" name="Rechteck 7"/>
          <p:cNvSpPr/>
          <p:nvPr/>
        </p:nvSpPr>
        <p:spPr>
          <a:xfrm>
            <a:off x="617725" y="2187103"/>
            <a:ext cx="4572000" cy="397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</a:pPr>
            <a:endParaRPr lang="fr-CH" sz="2200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r>
              <a:rPr lang="fr-CH" dirty="0"/>
              <a:t>3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3"/>
          <a:stretch/>
        </p:blipFill>
        <p:spPr>
          <a:xfrm>
            <a:off x="587719" y="3501008"/>
            <a:ext cx="797290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9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092" y="3717032"/>
            <a:ext cx="3326033" cy="250266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633" y="3720900"/>
            <a:ext cx="3314736" cy="250388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5493" y="1196752"/>
            <a:ext cx="3308875" cy="23565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19" y="1196752"/>
            <a:ext cx="3327091" cy="2356541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Exemples de mesures en faveur de la biodiversité </a:t>
            </a:r>
            <a:br>
              <a:rPr lang="fr-CH" dirty="0"/>
            </a:br>
            <a:r>
              <a:rPr lang="fr-CH" dirty="0"/>
              <a:t>aux environs de la ferme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/>
              <a:t>4</a:t>
            </a:r>
            <a:endParaRPr lang="fr-CH" dirty="0"/>
          </a:p>
        </p:txBody>
      </p:sp>
      <p:sp>
        <p:nvSpPr>
          <p:cNvPr id="10" name="Textfeld 9"/>
          <p:cNvSpPr txBox="1"/>
          <p:nvPr/>
        </p:nvSpPr>
        <p:spPr>
          <a:xfrm>
            <a:off x="990589" y="3183961"/>
            <a:ext cx="335307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Toits végétalisés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69632" y="3199465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Façades végétalisées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66953" y="5867980"/>
            <a:ext cx="332913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Nichoirs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71600" y="5867980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Surfaces rudérales</a:t>
            </a:r>
          </a:p>
        </p:txBody>
      </p:sp>
    </p:spTree>
    <p:extLst>
      <p:ext uri="{BB962C8B-B14F-4D97-AF65-F5344CB8AC3E}">
        <p14:creationId xmlns:p14="http://schemas.microsoft.com/office/powerpoint/2010/main" val="166429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30739" cy="629700"/>
          </a:xfrm>
        </p:spPr>
        <p:txBody>
          <a:bodyPr/>
          <a:lstStyle/>
          <a:p>
            <a:r>
              <a:rPr lang="fr-CH" dirty="0"/>
              <a:t>Façades végétalisées – une peau verte pour les bâtiments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0" y="1412776"/>
            <a:ext cx="3852000" cy="2275161"/>
          </a:xfrm>
        </p:spPr>
        <p:txBody>
          <a:bodyPr/>
          <a:lstStyle/>
          <a:p>
            <a:pPr algn="l"/>
            <a:r>
              <a:rPr lang="fr-CH" sz="2000" b="1" dirty="0"/>
              <a:t>Inconvénients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dirty="0"/>
              <a:t>Peut provoquer des dégâts aux façades abimées et aux bâtiments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dirty="0"/>
              <a:t>La vigne vierge peut provoquer de gros dégâts aux constructions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>
          <a:xfrm>
            <a:off x="612000" y="1412776"/>
            <a:ext cx="3852000" cy="324036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CH" sz="2000" b="1" dirty="0"/>
              <a:t>Avantages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Effet esthétique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Effet rafraichissant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Nécessite peu de place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Source de nourriture pour bourdons, abeilles et papillons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Cachettes et sites de nidification pour les moineaux, troglodytes, verdiers, merles et autres oiseaux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5</a:t>
            </a:fld>
            <a:endParaRPr lang="fr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423732"/>
            <a:ext cx="395427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Plantes pour une façade végétalisée</a:t>
            </a:r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257278"/>
              </p:ext>
            </p:extLst>
          </p:nvPr>
        </p:nvGraphicFramePr>
        <p:xfrm>
          <a:off x="617725" y="991925"/>
          <a:ext cx="8346764" cy="50221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2283">
                  <a:extLst>
                    <a:ext uri="{9D8B030D-6E8A-4147-A177-3AD203B41FA5}">
                      <a16:colId xmlns:a16="http://schemas.microsoft.com/office/drawing/2014/main" val="484646910"/>
                    </a:ext>
                  </a:extLst>
                </a:gridCol>
                <a:gridCol w="901523">
                  <a:extLst>
                    <a:ext uri="{9D8B030D-6E8A-4147-A177-3AD203B41FA5}">
                      <a16:colId xmlns:a16="http://schemas.microsoft.com/office/drawing/2014/main" val="1545273823"/>
                    </a:ext>
                  </a:extLst>
                </a:gridCol>
                <a:gridCol w="1502538">
                  <a:extLst>
                    <a:ext uri="{9D8B030D-6E8A-4147-A177-3AD203B41FA5}">
                      <a16:colId xmlns:a16="http://schemas.microsoft.com/office/drawing/2014/main" val="2703402212"/>
                    </a:ext>
                  </a:extLst>
                </a:gridCol>
                <a:gridCol w="1126903">
                  <a:extLst>
                    <a:ext uri="{9D8B030D-6E8A-4147-A177-3AD203B41FA5}">
                      <a16:colId xmlns:a16="http://schemas.microsoft.com/office/drawing/2014/main" val="3691367986"/>
                    </a:ext>
                  </a:extLst>
                </a:gridCol>
                <a:gridCol w="3463517">
                  <a:extLst>
                    <a:ext uri="{9D8B030D-6E8A-4147-A177-3AD203B41FA5}">
                      <a16:colId xmlns:a16="http://schemas.microsoft.com/office/drawing/2014/main" val="2202573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Hauteur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Croissance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Particularités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9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noProof="0" dirty="0"/>
                        <a:t>Lierre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5-25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Aucun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Lente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Peu exigeant, à feuilles persistantes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Fleurit abondamment en automne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0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noProof="0" dirty="0"/>
                        <a:t>Clématite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2-14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Espalier, grillage ou fils horizontaux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Lente à rapide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Endroit légèrement ensoleillé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besoin de suffisamment d'eau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pied doit être à l’ombre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Attire abeilles et insectes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18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noProof="0" dirty="0"/>
                        <a:t>Vigne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noProof="0" dirty="0"/>
                        <a:t>4-12 m</a:t>
                      </a:r>
                    </a:p>
                    <a:p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Espalier, grillage ou fils horizontaux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Rapide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Nécessite un emplacement protégé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Tailler régulièrement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213485"/>
                  </a:ext>
                </a:extLst>
              </a:tr>
              <a:tr h="307912">
                <a:tc>
                  <a:txBody>
                    <a:bodyPr/>
                    <a:lstStyle/>
                    <a:p>
                      <a:r>
                        <a:rPr lang="fr-CH" noProof="0" dirty="0"/>
                        <a:t>Rosier grimpant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2-8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Espalier</a:t>
                      </a:r>
                      <a:r>
                        <a:rPr lang="fr-CH" noProof="0" dirty="0"/>
                        <a:t>, attaches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Rapide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Exigences différentes selon les variétés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70833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noProof="0" dirty="0"/>
                        <a:t>Chèvrefeuille des bois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2-6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Espalier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Moyenne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Nécessite un sol sablo-limoneux et humide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3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noProof="0" dirty="0"/>
                        <a:t>Vigne vierge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8-25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Aucun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Rapide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Belle coloration automnale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Peu exigeante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Attire les abeilles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Attention: néophyte potentiel!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7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noProof="0" dirty="0"/>
                        <a:t>Houblon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4-8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Espalier, grillage ou fils horizontaux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Rapide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noProof="0" dirty="0"/>
                        <a:t>A besoin d'un endroit riche en azote et humide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8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noProof="0" dirty="0"/>
                        <a:t>Fruitiers en espaliers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2</a:t>
                      </a:r>
                      <a:r>
                        <a:rPr lang="fr-CH" baseline="0" noProof="0" dirty="0"/>
                        <a:t>-4 m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Espalier, grillage ou fils horizontaux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Lente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Exigences différentes selon les variétés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34511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3" name="Textfeld 2"/>
          <p:cNvSpPr txBox="1"/>
          <p:nvPr/>
        </p:nvSpPr>
        <p:spPr>
          <a:xfrm>
            <a:off x="5148064" y="6010521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Source: </a:t>
            </a:r>
            <a:r>
              <a:rPr lang="fr-CH" sz="1100" dirty="0" err="1"/>
              <a:t>Bioland</a:t>
            </a:r>
            <a:r>
              <a:rPr lang="fr-CH" sz="1100" dirty="0"/>
              <a:t> </a:t>
            </a:r>
            <a:r>
              <a:rPr lang="fr-CH" sz="1100" dirty="0" err="1"/>
              <a:t>Beratung</a:t>
            </a:r>
            <a:r>
              <a:rPr lang="fr-CH" sz="1100" dirty="0"/>
              <a:t>, KÖN, </a:t>
            </a:r>
            <a:r>
              <a:rPr lang="fr-CH" sz="1100" dirty="0" err="1"/>
              <a:t>Demeter</a:t>
            </a:r>
            <a:r>
              <a:rPr lang="fr-CH" sz="1100" dirty="0"/>
              <a:t> &amp; </a:t>
            </a:r>
            <a:r>
              <a:rPr lang="fr-CH" sz="1100" dirty="0" err="1"/>
              <a:t>FiBL</a:t>
            </a:r>
            <a:r>
              <a:rPr lang="fr-CH" sz="1100" dirty="0"/>
              <a:t> (2008)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308304" y="-27384"/>
            <a:ext cx="183569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/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246502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Toits végétalisés – paradis verts dans les airs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1268760"/>
            <a:ext cx="4464867" cy="4309944"/>
          </a:xfrm>
        </p:spPr>
        <p:txBody>
          <a:bodyPr/>
          <a:lstStyle/>
          <a:p>
            <a:r>
              <a:rPr lang="fr-CH" sz="2000" b="1" dirty="0"/>
              <a:t>Avantages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Améliore l’isolation thermique du toit (économie d’énergie)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Diminue les rayonnements UV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Augmente la durée de vie de l’isolation du toit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Offre un refuge intact pour plantes et animaux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Améliore l’esthétique des bâtiments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865" y="1340768"/>
            <a:ext cx="2872935" cy="45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Toits végétalisés: mise en place et entretien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7725" y="1268760"/>
            <a:ext cx="7130075" cy="4309944"/>
          </a:xfrm>
        </p:spPr>
        <p:txBody>
          <a:bodyPr/>
          <a:lstStyle/>
          <a:p>
            <a:r>
              <a:rPr lang="fr-CH" sz="2000" b="1" dirty="0"/>
              <a:t>Mise en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Sur les toits avec jusqu’à 40 % de pente.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5–30 cm de substrat sur une isolation imperméable aux racines.</a:t>
            </a:r>
          </a:p>
          <a:p>
            <a:r>
              <a:rPr lang="fr-CH" sz="2000" b="1" dirty="0"/>
              <a:t>Semences</a:t>
            </a:r>
            <a:endParaRPr lang="fr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Gazons secs, prairies maigres ou mélanges spéciaux pour toits (ex. avec orpin).</a:t>
            </a:r>
          </a:p>
          <a:p>
            <a:r>
              <a:rPr lang="fr-CH" sz="2000" b="1" dirty="0"/>
              <a:t>Entretien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Arroser régulièrement la première année.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Contrôler et nettoyer les chenaux et conduites régulièrement.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Enlever les plantes indésirables (ex. jeunes bouleaux).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Lors de longue sécheresse, arroser de temps en temps.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4124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462" y="1167266"/>
            <a:ext cx="2583596" cy="218775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511" y="3547588"/>
            <a:ext cx="2598338" cy="21856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902" y="1167266"/>
            <a:ext cx="2566362" cy="21839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Petites structures aux environs de la ferme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9</a:t>
            </a:fld>
            <a:endParaRPr lang="fr-CH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167267"/>
            <a:ext cx="2592288" cy="21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17725" y="2708920"/>
            <a:ext cx="2605275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Tas de pierres et de branches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264902" y="2981922"/>
            <a:ext cx="259665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Murs de pierres sèches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903461" y="2990235"/>
            <a:ext cx="26841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Vieux arbres et buissons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2079" y="3547589"/>
            <a:ext cx="2574979" cy="218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5903461" y="5364934"/>
            <a:ext cx="26841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Ourlets sauvages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6284" y="3547588"/>
            <a:ext cx="2574979" cy="21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3256284" y="5364934"/>
            <a:ext cx="257497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Surfaces rudérales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05511" y="5364934"/>
            <a:ext cx="261748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Etangs et mares</a:t>
            </a:r>
          </a:p>
        </p:txBody>
      </p:sp>
    </p:spTree>
    <p:extLst>
      <p:ext uri="{BB962C8B-B14F-4D97-AF65-F5344CB8AC3E}">
        <p14:creationId xmlns:p14="http://schemas.microsoft.com/office/powerpoint/2010/main" val="1368666239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1F0389-DCC4-4552-AF62-62FC06389D97}">
  <ds:schemaRefs>
    <ds:schemaRef ds:uri="http://purl.org/dc/elements/1.1/"/>
    <ds:schemaRef ds:uri="http://schemas.microsoft.com/sharepoint/v3"/>
    <ds:schemaRef ds:uri="http://schemas.microsoft.com/office/2006/metadata/properties"/>
    <ds:schemaRef ds:uri="http://www.w3.org/XML/1998/namespace"/>
    <ds:schemaRef ds:uri="http://purl.org/dc/terms/"/>
    <ds:schemaRef ds:uri="926ccd4c-651f-4ccc-af87-3950eef9fdad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d18740c-b141-4d05-9751-e9f3dcf7e76f"/>
  </ds:schemaRefs>
</ds:datastoreItem>
</file>

<file path=customXml/itemProps3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1713</Words>
  <Application>Microsoft Office PowerPoint</Application>
  <PresentationFormat>Bildschirmpräsentation (4:3)</PresentationFormat>
  <Paragraphs>252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Gill Sans MT</vt:lpstr>
      <vt:lpstr>Symbol</vt:lpstr>
      <vt:lpstr>Vorlage-Foliensammlung-Biodiv</vt:lpstr>
      <vt:lpstr>PowerPoint-Präsentation</vt:lpstr>
      <vt:lpstr>Animaux sauvages aux environs de la ferme (exemples)</vt:lpstr>
      <vt:lpstr>Quelques principes de base pour favoriser  la biodiversité aux environs de la ferme:</vt:lpstr>
      <vt:lpstr>Exemples de mesures en faveur de la biodiversité  aux environs de la ferme</vt:lpstr>
      <vt:lpstr>Façades végétalisées – une peau verte pour les bâtiments</vt:lpstr>
      <vt:lpstr>Plantes pour une façade végétalisée</vt:lpstr>
      <vt:lpstr>Toits végétalisés – paradis verts dans les airs</vt:lpstr>
      <vt:lpstr>Toits végétalisés: mise en place et entretien</vt:lpstr>
      <vt:lpstr>Petites structures aux environs de la ferme</vt:lpstr>
      <vt:lpstr>Étangs de jardin et mares</vt:lpstr>
      <vt:lpstr>Étangs de jardin et mares: entretien et amélioration</vt:lpstr>
      <vt:lpstr>Poser des nichoirs pour …</vt:lpstr>
      <vt:lpstr>Nichoirs pour faucons crécerelles et chouettes effraies</vt:lpstr>
      <vt:lpstr>Nids pour hirondelles</vt:lpstr>
      <vt:lpstr>Nichoirs pour chauves-souris</vt:lpstr>
      <vt:lpstr>Nichoirs pour abeilles sauvages</vt:lpstr>
      <vt:lpstr>Mesures de promotion de la biodiversité dans le jardin</vt:lpstr>
      <vt:lpstr>Eviter les pièges</vt:lpstr>
      <vt:lpstr>Exemple: programme Ferme+ d’IP-SUISSE</vt:lpstr>
      <vt:lpstr>Exemple: Ferme+ d’IP-SUISSE</vt:lpstr>
      <vt:lpstr>Pour en savoir plus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Weidmann Gilles</cp:lastModifiedBy>
  <cp:revision>521</cp:revision>
  <dcterms:created xsi:type="dcterms:W3CDTF">2017-11-28T14:04:15Z</dcterms:created>
  <dcterms:modified xsi:type="dcterms:W3CDTF">2024-05-27T15:09:04Z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