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256" r:id="rId5"/>
    <p:sldId id="298" r:id="rId6"/>
    <p:sldId id="292" r:id="rId7"/>
    <p:sldId id="258" r:id="rId8"/>
    <p:sldId id="299" r:id="rId9"/>
    <p:sldId id="282" r:id="rId10"/>
    <p:sldId id="300" r:id="rId11"/>
    <p:sldId id="261" r:id="rId12"/>
    <p:sldId id="260" r:id="rId13"/>
    <p:sldId id="275" r:id="rId14"/>
    <p:sldId id="301" r:id="rId15"/>
    <p:sldId id="284" r:id="rId16"/>
    <p:sldId id="290" r:id="rId17"/>
    <p:sldId id="302" r:id="rId18"/>
    <p:sldId id="303" r:id="rId19"/>
    <p:sldId id="278" r:id="rId20"/>
    <p:sldId id="267" r:id="rId21"/>
    <p:sldId id="268" r:id="rId22"/>
    <p:sldId id="281" r:id="rId23"/>
    <p:sldId id="269" r:id="rId24"/>
    <p:sldId id="280" r:id="rId25"/>
    <p:sldId id="271" r:id="rId26"/>
    <p:sldId id="272" r:id="rId27"/>
    <p:sldId id="293" r:id="rId28"/>
  </p:sldIdLst>
  <p:sldSz cx="9144000" cy="6858000" type="screen4x3"/>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gist Dominik" initials="DH" lastIdx="10" clrIdx="0"/>
  <p:cmAuthor id="7" name="Chevillat Veronique" initials="CV" lastIdx="12" clrIdx="7">
    <p:extLst>
      <p:ext uri="{19B8F6BF-5375-455C-9EA6-DF929625EA0E}">
        <p15:presenceInfo xmlns:p15="http://schemas.microsoft.com/office/powerpoint/2012/main" userId="S-1-5-21-1635401191-1135830115-316617838-3845" providerId="AD"/>
      </p:ext>
    </p:extLst>
  </p:cmAuthor>
  <p:cmAuthor id="1" name="Hagist Dominik" initials="DHA" lastIdx="4" clrIdx="1"/>
  <p:cmAuthor id="8" name="dominik.hagist" initials="do" lastIdx="2" clrIdx="8">
    <p:extLst>
      <p:ext uri="{19B8F6BF-5375-455C-9EA6-DF929625EA0E}">
        <p15:presenceInfo xmlns:p15="http://schemas.microsoft.com/office/powerpoint/2012/main" userId="S::dominik.hagist_vogelwarte.ch#ext#@fibl.onmicrosoft.com::be243fe4-3b55-499e-b972-ea7ccce6d7e3" providerId="AD"/>
      </p:ext>
    </p:extLst>
  </p:cmAuthor>
  <p:cmAuthor id="2" name="Weidmann Gilles" initials="WG" lastIdx="1" clrIdx="2">
    <p:extLst>
      <p:ext uri="{19B8F6BF-5375-455C-9EA6-DF929625EA0E}">
        <p15:presenceInfo xmlns:p15="http://schemas.microsoft.com/office/powerpoint/2012/main" userId="S-1-5-21-1635401191-1135830115-316617838-1041" providerId="AD"/>
      </p:ext>
    </p:extLst>
  </p:cmAuthor>
  <p:cmAuthor id="3" name="Graf Roman" initials="RG" lastIdx="2" clrIdx="3"/>
  <p:cmAuthor id="4" name="Fischer Annik" initials="FA" lastIdx="5" clrIdx="4">
    <p:extLst>
      <p:ext uri="{19B8F6BF-5375-455C-9EA6-DF929625EA0E}">
        <p15:presenceInfo xmlns:p15="http://schemas.microsoft.com/office/powerpoint/2012/main" userId="S-1-5-21-1635401191-1135830115-316617838-75852" providerId="AD"/>
      </p:ext>
    </p:extLst>
  </p:cmAuthor>
  <p:cmAuthor id="5" name="Dominik Hagist" initials="DH" lastIdx="4" clrIdx="5">
    <p:extLst>
      <p:ext uri="{19B8F6BF-5375-455C-9EA6-DF929625EA0E}">
        <p15:presenceInfo xmlns:p15="http://schemas.microsoft.com/office/powerpoint/2012/main" userId="S::dominik.hagist@vogelwarte.ch::2200316d-a347-459a-b141-125431ecce5a" providerId="AD"/>
      </p:ext>
    </p:extLst>
  </p:cmAuthor>
  <p:cmAuthor id="6" name="Linda Riedel" initials="LR" lastIdx="24" clrIdx="6">
    <p:extLst>
      <p:ext uri="{19B8F6BF-5375-455C-9EA6-DF929625EA0E}">
        <p15:presenceInfo xmlns:p15="http://schemas.microsoft.com/office/powerpoint/2012/main" userId="S::linda.riedel_vogelwarte.ch#ext#@fibl.onmicrosoft.com::971e438d-5c9d-4c09-9faa-a700b69bad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FCCCC"/>
    <a:srgbClr val="FFFFFF"/>
    <a:srgbClr val="FBE5D6"/>
    <a:srgbClr val="FF0000"/>
    <a:srgbClr val="FE5F44"/>
    <a:srgbClr val="CCFFFF"/>
    <a:srgbClr val="FDDC7F"/>
    <a:srgbClr val="FCFF7D"/>
    <a:srgbClr val="8D5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754" y="-6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fibl.ch\files\MVP-Vielfalt\TP6_Weiterbildung_Handbuch\Foliensammlung\BD025_Rote%20Listen_20181126_BAFUIndikatorDatenblatt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DE!$B$7</c:f>
              <c:strCache>
                <c:ptCount val="1"/>
                <c:pt idx="0">
                  <c:v>In der Schweiz ausgestorben</c:v>
                </c:pt>
              </c:strCache>
            </c:strRef>
          </c:tx>
          <c:spPr>
            <a:solidFill>
              <a:schemeClr val="accent1"/>
            </a:solidFill>
            <a:ln>
              <a:noFill/>
            </a:ln>
            <a:effectLst/>
          </c:spPr>
          <c:invertIfNegative val="0"/>
          <c:cat>
            <c:strRef>
              <c:f>DE!$A$8:$A$11</c:f>
              <c:strCache>
                <c:ptCount val="4"/>
                <c:pt idx="0">
                  <c:v>Tiere</c:v>
                </c:pt>
                <c:pt idx="1">
                  <c:v>Pflanzen</c:v>
                </c:pt>
                <c:pt idx="2">
                  <c:v>Flechten und Pilze</c:v>
                </c:pt>
                <c:pt idx="3">
                  <c:v>Total</c:v>
                </c:pt>
              </c:strCache>
            </c:strRef>
          </c:cat>
          <c:val>
            <c:numRef>
              <c:f>DE!$B$8:$B$11</c:f>
              <c:numCache>
                <c:formatCode>General</c:formatCode>
                <c:ptCount val="4"/>
                <c:pt idx="0">
                  <c:v>5</c:v>
                </c:pt>
                <c:pt idx="1">
                  <c:v>2</c:v>
                </c:pt>
                <c:pt idx="2">
                  <c:v>1</c:v>
                </c:pt>
                <c:pt idx="3">
                  <c:v>3</c:v>
                </c:pt>
              </c:numCache>
            </c:numRef>
          </c:val>
          <c:extLst>
            <c:ext xmlns:c16="http://schemas.microsoft.com/office/drawing/2014/chart" uri="{C3380CC4-5D6E-409C-BE32-E72D297353CC}">
              <c16:uniqueId val="{00000000-0DEE-4ED9-B5DB-266AD30583B8}"/>
            </c:ext>
          </c:extLst>
        </c:ser>
        <c:ser>
          <c:idx val="1"/>
          <c:order val="1"/>
          <c:tx>
            <c:strRef>
              <c:f>DE!$C$7</c:f>
              <c:strCache>
                <c:ptCount val="1"/>
                <c:pt idx="0">
                  <c:v>Gefährdet</c:v>
                </c:pt>
              </c:strCache>
            </c:strRef>
          </c:tx>
          <c:spPr>
            <a:solidFill>
              <a:schemeClr val="accent2"/>
            </a:solidFill>
            <a:ln>
              <a:noFill/>
            </a:ln>
            <a:effectLst/>
          </c:spPr>
          <c:invertIfNegative val="0"/>
          <c:cat>
            <c:strRef>
              <c:f>DE!$A$8:$A$11</c:f>
              <c:strCache>
                <c:ptCount val="4"/>
                <c:pt idx="0">
                  <c:v>Tiere</c:v>
                </c:pt>
                <c:pt idx="1">
                  <c:v>Pflanzen</c:v>
                </c:pt>
                <c:pt idx="2">
                  <c:v>Flechten und Pilze</c:v>
                </c:pt>
                <c:pt idx="3">
                  <c:v>Total</c:v>
                </c:pt>
              </c:strCache>
            </c:strRef>
          </c:cat>
          <c:val>
            <c:numRef>
              <c:f>DE!$C$8:$C$11</c:f>
              <c:numCache>
                <c:formatCode>General</c:formatCode>
                <c:ptCount val="4"/>
                <c:pt idx="0">
                  <c:v>36</c:v>
                </c:pt>
                <c:pt idx="1">
                  <c:v>26</c:v>
                </c:pt>
                <c:pt idx="2">
                  <c:v>32</c:v>
                </c:pt>
                <c:pt idx="3">
                  <c:v>33</c:v>
                </c:pt>
              </c:numCache>
            </c:numRef>
          </c:val>
          <c:extLst>
            <c:ext xmlns:c16="http://schemas.microsoft.com/office/drawing/2014/chart" uri="{C3380CC4-5D6E-409C-BE32-E72D297353CC}">
              <c16:uniqueId val="{00000001-0DEE-4ED9-B5DB-266AD30583B8}"/>
            </c:ext>
          </c:extLst>
        </c:ser>
        <c:ser>
          <c:idx val="2"/>
          <c:order val="2"/>
          <c:tx>
            <c:strRef>
              <c:f>DE!$D$7</c:f>
              <c:strCache>
                <c:ptCount val="1"/>
                <c:pt idx="0">
                  <c:v>Potenziell gefährdet</c:v>
                </c:pt>
              </c:strCache>
            </c:strRef>
          </c:tx>
          <c:spPr>
            <a:solidFill>
              <a:srgbClr val="FFC000"/>
            </a:solidFill>
            <a:ln>
              <a:noFill/>
            </a:ln>
            <a:effectLst/>
          </c:spPr>
          <c:invertIfNegative val="0"/>
          <c:cat>
            <c:strRef>
              <c:f>DE!$A$8:$A$11</c:f>
              <c:strCache>
                <c:ptCount val="4"/>
                <c:pt idx="0">
                  <c:v>Tiere</c:v>
                </c:pt>
                <c:pt idx="1">
                  <c:v>Pflanzen</c:v>
                </c:pt>
                <c:pt idx="2">
                  <c:v>Flechten und Pilze</c:v>
                </c:pt>
                <c:pt idx="3">
                  <c:v>Total</c:v>
                </c:pt>
              </c:strCache>
            </c:strRef>
          </c:cat>
          <c:val>
            <c:numRef>
              <c:f>DE!$D$8:$D$11</c:f>
              <c:numCache>
                <c:formatCode>General</c:formatCode>
                <c:ptCount val="4"/>
                <c:pt idx="0">
                  <c:v>13</c:v>
                </c:pt>
                <c:pt idx="1">
                  <c:v>16</c:v>
                </c:pt>
                <c:pt idx="2">
                  <c:v>7</c:v>
                </c:pt>
                <c:pt idx="3">
                  <c:v>10</c:v>
                </c:pt>
              </c:numCache>
            </c:numRef>
          </c:val>
          <c:extLst>
            <c:ext xmlns:c16="http://schemas.microsoft.com/office/drawing/2014/chart" uri="{C3380CC4-5D6E-409C-BE32-E72D297353CC}">
              <c16:uniqueId val="{00000002-0DEE-4ED9-B5DB-266AD30583B8}"/>
            </c:ext>
          </c:extLst>
        </c:ser>
        <c:ser>
          <c:idx val="3"/>
          <c:order val="3"/>
          <c:tx>
            <c:strRef>
              <c:f>DE!$E$7</c:f>
              <c:strCache>
                <c:ptCount val="1"/>
                <c:pt idx="0">
                  <c:v>Nicht gefährdet</c:v>
                </c:pt>
              </c:strCache>
            </c:strRef>
          </c:tx>
          <c:spPr>
            <a:solidFill>
              <a:schemeClr val="accent6"/>
            </a:solidFill>
            <a:ln>
              <a:noFill/>
            </a:ln>
            <a:effectLst/>
          </c:spPr>
          <c:invertIfNegative val="0"/>
          <c:cat>
            <c:strRef>
              <c:f>DE!$A$8:$A$11</c:f>
              <c:strCache>
                <c:ptCount val="4"/>
                <c:pt idx="0">
                  <c:v>Tiere</c:v>
                </c:pt>
                <c:pt idx="1">
                  <c:v>Pflanzen</c:v>
                </c:pt>
                <c:pt idx="2">
                  <c:v>Flechten und Pilze</c:v>
                </c:pt>
                <c:pt idx="3">
                  <c:v>Total</c:v>
                </c:pt>
              </c:strCache>
            </c:strRef>
          </c:cat>
          <c:val>
            <c:numRef>
              <c:f>DE!$E$8:$E$11</c:f>
              <c:numCache>
                <c:formatCode>General</c:formatCode>
                <c:ptCount val="4"/>
                <c:pt idx="0">
                  <c:v>46</c:v>
                </c:pt>
                <c:pt idx="1">
                  <c:v>56</c:v>
                </c:pt>
                <c:pt idx="2">
                  <c:v>60</c:v>
                </c:pt>
                <c:pt idx="3">
                  <c:v>54</c:v>
                </c:pt>
              </c:numCache>
            </c:numRef>
          </c:val>
          <c:extLst>
            <c:ext xmlns:c16="http://schemas.microsoft.com/office/drawing/2014/chart" uri="{C3380CC4-5D6E-409C-BE32-E72D297353CC}">
              <c16:uniqueId val="{00000003-0DEE-4ED9-B5DB-266AD30583B8}"/>
            </c:ext>
          </c:extLst>
        </c:ser>
        <c:dLbls>
          <c:showLegendKey val="0"/>
          <c:showVal val="0"/>
          <c:showCatName val="0"/>
          <c:showSerName val="0"/>
          <c:showPercent val="0"/>
          <c:showBubbleSize val="0"/>
        </c:dLbls>
        <c:gapWidth val="150"/>
        <c:overlap val="100"/>
        <c:axId val="204569984"/>
        <c:axId val="204575872"/>
      </c:barChart>
      <c:catAx>
        <c:axId val="20456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de-DE"/>
          </a:p>
        </c:txPr>
        <c:crossAx val="204575872"/>
        <c:crosses val="autoZero"/>
        <c:auto val="1"/>
        <c:lblAlgn val="ctr"/>
        <c:lblOffset val="100"/>
        <c:noMultiLvlLbl val="0"/>
      </c:catAx>
      <c:valAx>
        <c:axId val="20457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de-DE"/>
          </a:p>
        </c:txPr>
        <c:crossAx val="204569984"/>
        <c:crosses val="autoZero"/>
        <c:crossBetween val="between"/>
      </c:valAx>
      <c:spPr>
        <a:noFill/>
        <a:ln>
          <a:noFill/>
        </a:ln>
        <a:effectLst/>
      </c:spPr>
    </c:plotArea>
    <c:legend>
      <c:legendPos val="b"/>
      <c:layout>
        <c:manualLayout>
          <c:xMode val="edge"/>
          <c:yMode val="edge"/>
          <c:x val="2.4247579269766225E-2"/>
          <c:y val="0.83745416309903209"/>
          <c:w val="0.9229037156119454"/>
          <c:h val="8.874773630137286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sz="1200">
          <a:solidFill>
            <a:schemeClr val="tx1"/>
          </a:solidFill>
          <a:latin typeface="+mn-lt"/>
          <a:cs typeface="Arial" panose="020B0604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7B0CF8E-C138-4307-B66F-5CFD75F81BA9}" type="datetimeFigureOut">
              <a:rPr lang="de-CH" smtClean="0"/>
              <a:t>27.05.2024</a:t>
            </a:fld>
            <a:endParaRPr lang="de-CH"/>
          </a:p>
        </p:txBody>
      </p:sp>
      <p:sp>
        <p:nvSpPr>
          <p:cNvPr id="4" name="Folienbildplatzhalt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9976C48-313D-43E6-898F-7CCA8AB7B608}" type="slidenum">
              <a:rPr lang="de-CH" smtClean="0"/>
              <a:t>‹Nr.›</a:t>
            </a:fld>
            <a:endParaRPr lang="de-CH"/>
          </a:p>
        </p:txBody>
      </p:sp>
    </p:spTree>
    <p:extLst>
      <p:ext uri="{BB962C8B-B14F-4D97-AF65-F5344CB8AC3E}">
        <p14:creationId xmlns:p14="http://schemas.microsoft.com/office/powerpoint/2010/main" val="425570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Das Praxis Handbuch zeigt auf einfache und verständliche Art, mit welchen Massnahmen die Biodiversität auf der Landwirtschaftsfläche gefördert werden kann. Es enthält viele praktische Hinweise, wie Massnahmen geplant und umgesetzt werden können.</a:t>
            </a:r>
          </a:p>
        </p:txBody>
      </p:sp>
      <p:sp>
        <p:nvSpPr>
          <p:cNvPr id="4" name="Foliennummernplatzhalter 3"/>
          <p:cNvSpPr>
            <a:spLocks noGrp="1"/>
          </p:cNvSpPr>
          <p:nvPr>
            <p:ph type="sldNum" sz="quarter" idx="5"/>
          </p:nvPr>
        </p:nvSpPr>
        <p:spPr/>
        <p:txBody>
          <a:bodyPr/>
          <a:lstStyle/>
          <a:p>
            <a:fld id="{E9976C48-313D-43E6-898F-7CCA8AB7B608}" type="slidenum">
              <a:rPr lang="de-CH" smtClean="0"/>
              <a:t>2</a:t>
            </a:fld>
            <a:endParaRPr lang="de-CH"/>
          </a:p>
        </p:txBody>
      </p:sp>
    </p:spTree>
    <p:extLst>
      <p:ext uri="{BB962C8B-B14F-4D97-AF65-F5344CB8AC3E}">
        <p14:creationId xmlns:p14="http://schemas.microsoft.com/office/powerpoint/2010/main" val="18722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Leitarten: Bestandsindex der 18 Leitarten blieb seit 1990 recht stabil. Zu- und abnehmende Arten hielten sich etwa die Waage</a:t>
            </a:r>
          </a:p>
          <a:p>
            <a:r>
              <a:rPr lang="de-CH"/>
              <a:t>Zielarten: Bestandsindex ging nach 1990 um etwa 30 % zurück, die 28 Zielarten nahmen mehrheitlich ab. Seit 2020 liegen die Bestände wieder ungefähr auf dem Stand von 1990.</a:t>
            </a:r>
          </a:p>
          <a:p>
            <a:r>
              <a:rPr lang="de-CH"/>
              <a:t>Kuchendiagramme zeigen den Anteil Arten mit positiven (grün), negativen (rot) und neutralen/fluktuierenden Entwicklungen (blau). Schwarz steht für die seit 1990 verschwundenen Brutvogelarten.</a:t>
            </a:r>
            <a:endParaRPr lang="de-CH">
              <a:ea typeface="Calibri"/>
              <a:cs typeface="Calibri"/>
            </a:endParaRPr>
          </a:p>
        </p:txBody>
      </p:sp>
      <p:sp>
        <p:nvSpPr>
          <p:cNvPr id="4" name="Foliennummernplatzhalter 3"/>
          <p:cNvSpPr>
            <a:spLocks noGrp="1"/>
          </p:cNvSpPr>
          <p:nvPr>
            <p:ph type="sldNum" sz="quarter" idx="10"/>
          </p:nvPr>
        </p:nvSpPr>
        <p:spPr/>
        <p:txBody>
          <a:bodyPr/>
          <a:lstStyle/>
          <a:p>
            <a:fld id="{17BD271D-BFEE-49F3-94A6-76ED71C34105}" type="slidenum">
              <a:rPr lang="de-CH" smtClean="0"/>
              <a:pPr/>
              <a:t>16</a:t>
            </a:fld>
            <a:endParaRPr lang="de-CH"/>
          </a:p>
        </p:txBody>
      </p:sp>
    </p:spTree>
    <p:extLst>
      <p:ext uri="{BB962C8B-B14F-4D97-AF65-F5344CB8AC3E}">
        <p14:creationId xmlns:p14="http://schemas.microsoft.com/office/powerpoint/2010/main" val="117039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400">
                <a:latin typeface="Gill Sans MT" panose="020B0502020104020203" pitchFamily="34" charset="0"/>
              </a:rPr>
              <a:t>Die Biodiversität ist die Gesamtheit des Lebens, alles was lebt: Tiere, Pflanzen, Pilze und Bakterien. Biodiversität schliesst aber auch die genetische Vielfalt innerhalb der Arten (Unterarten, Rassen, Sorten) sowie die Fülle der Lebensgemeinschaften und Lebensräume (Ökosysteme) ein. Die genetische Vielfalt zu erhalten ist wichtig, um die Anpassungsfähigkeit der Arten an neue Bedingungen zu sichern.</a:t>
            </a:r>
          </a:p>
          <a:p>
            <a:endParaRPr lang="de-CH" sz="1400">
              <a:latin typeface="Gill Sans MT" panose="020B0502020104020203" pitchFamily="34" charset="0"/>
            </a:endParaRPr>
          </a:p>
        </p:txBody>
      </p:sp>
      <p:sp>
        <p:nvSpPr>
          <p:cNvPr id="4" name="Foliennummernplatzhalter 3"/>
          <p:cNvSpPr>
            <a:spLocks noGrp="1"/>
          </p:cNvSpPr>
          <p:nvPr>
            <p:ph type="sldNum" sz="quarter" idx="10"/>
          </p:nvPr>
        </p:nvSpPr>
        <p:spPr/>
        <p:txBody>
          <a:bodyPr/>
          <a:lstStyle/>
          <a:p>
            <a:fld id="{E9976C48-313D-43E6-898F-7CCA8AB7B608}" type="slidenum">
              <a:rPr lang="de-CH" smtClean="0"/>
              <a:t>4</a:t>
            </a:fld>
            <a:endParaRPr lang="de-CH"/>
          </a:p>
        </p:txBody>
      </p:sp>
    </p:spTree>
    <p:extLst>
      <p:ext uri="{BB962C8B-B14F-4D97-AF65-F5344CB8AC3E}">
        <p14:creationId xmlns:p14="http://schemas.microsoft.com/office/powerpoint/2010/main" val="399442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Erste Ebene: Vielfalt der Arten:</a:t>
            </a:r>
          </a:p>
          <a:p>
            <a:r>
              <a:rPr lang="de-CH"/>
              <a:t>In der Schweiz sind zurzeit etwa 49‘000 Arten von Tieren, Pflanzen, Pilzen und Bakterien bekannt. Dazu zählen z. B. 220 Tagfalter-, 610 Wildbienen- und 3‘000 Pflanzenarten. Von 3‘500 Arten weiss man, dass sie gefährdet sind – das sind</a:t>
            </a:r>
          </a:p>
          <a:p>
            <a:endParaRPr lang="de-CH"/>
          </a:p>
          <a:p>
            <a:r>
              <a:rPr lang="de-CH"/>
              <a:t>Zweite Ebene: Genetische Vielfalt innerhalb der Arten</a:t>
            </a:r>
          </a:p>
          <a:p>
            <a:r>
              <a:rPr lang="de-CH"/>
              <a:t>Der Mensch hat innerhalb der Nutzpflanzen und Nutztiere eine grosse Vielfalt geschaffen. Von den in der Schweiz registrierten über 2‘500 Obstsorten bestechen viele durch ihren besonderen Geschmack und ihr einzigartiges Aussehen. Die Anzahl angebauter Sorten hat in den letzten Jahrzehnten aber stark abgenommen. So werden heute zum Beispiel auf 90 % der Anbaufläche noch vier von 600 Birnensorten angebaut. Sehr viele Kulturpflanzensorten und 38 typische Schweizer Nutztierrassen drohen zu verschwinden.</a:t>
            </a:r>
          </a:p>
          <a:p>
            <a:r>
              <a:rPr lang="de-CH"/>
              <a:t>Neben Kulturpflanzen sind auch Wildpflanzen für die Landwirtschaft wichtig. Sie sind eine besonders wertvolle Genressource für die Pflanzenzüchtung oder liefern zum Beispiel lokal angepasste, robuste Gräser und Kräuter für Saatgutmischungen für Biodiversitätsförderflächen. die Rote-Liste-Arten. Für 1‘450 Arten hat die Landwirtschaft eine besondere Verantwortung, weil diese vorwiegend im Kulturland vorkommen und dort besonders gefährdet sind. </a:t>
            </a:r>
          </a:p>
          <a:p>
            <a:endParaRPr lang="de-CH"/>
          </a:p>
          <a:p>
            <a:r>
              <a:rPr lang="de-CH"/>
              <a:t>Dritte Ebene: Vielfalt der Lebensräume</a:t>
            </a:r>
          </a:p>
          <a:p>
            <a:r>
              <a:rPr lang="de-CH"/>
              <a:t>In der Schweiz werden 167 Lebensräumen unterschieden. Für die Pflege von 44 Lebensraumtypen wie z.B. Hecken, Hochstammobstgärten und Magerwiesen ist die Landwirtschaft zuständig.</a:t>
            </a:r>
          </a:p>
          <a:p>
            <a:r>
              <a:rPr lang="de-CH"/>
              <a:t>Die Vielfalt in der Kulturlandschaft ist in historischer Zeit dank der Landwirtschaft aus einer durch Wald geprägten Naturlandschaft entstanden. Da die Kulturlandschaft vom Menschen geprägt ist, braucht es für die Erhaltung der Vielfalt das bewusste Zutun der Menschen. </a:t>
            </a:r>
          </a:p>
          <a:p>
            <a:endParaRPr lang="de-CH"/>
          </a:p>
          <a:p>
            <a:pPr marL="0" marR="0" indent="0" algn="l" defTabSz="914400" rtl="0" eaLnBrk="1" fontAlgn="auto" latinLnBrk="0" hangingPunct="1">
              <a:lnSpc>
                <a:spcPct val="100000"/>
              </a:lnSpc>
              <a:spcBef>
                <a:spcPts val="0"/>
              </a:spcBef>
              <a:spcAft>
                <a:spcPts val="0"/>
              </a:spcAft>
              <a:buClrTx/>
              <a:buSzTx/>
              <a:buFontTx/>
              <a:buNone/>
              <a:tabLst/>
              <a:defRPr/>
            </a:pPr>
            <a:r>
              <a:rPr lang="de-CH"/>
              <a:t>Die Vielfalt der Arten und Lebensräume und die genetische Vielfalt bilden die Grundlage für sämtliche Lebensprozesse und Ökosystemleistungen auf unserem Planeten. Die Biodiversität gehört zusammen mit dem Boden, der Luft und dem Wasser zu den wichtigsten Lebensgrundlagen des Menschen. Vielfalt ist auch eine wichtige Voraussetzung für die erfolgreiche Anpassung der Lebewesen an sich verändernde Umweltbedingungen, wie den Klimawandel, und damit für deren längerfristiges Überleben. </a:t>
            </a:r>
          </a:p>
          <a:p>
            <a:endParaRPr lang="de-CH"/>
          </a:p>
        </p:txBody>
      </p:sp>
      <p:sp>
        <p:nvSpPr>
          <p:cNvPr id="4" name="Foliennummernplatzhalter 3"/>
          <p:cNvSpPr>
            <a:spLocks noGrp="1"/>
          </p:cNvSpPr>
          <p:nvPr>
            <p:ph type="sldNum" sz="quarter" idx="10"/>
          </p:nvPr>
        </p:nvSpPr>
        <p:spPr/>
        <p:txBody>
          <a:bodyPr/>
          <a:lstStyle/>
          <a:p>
            <a:fld id="{E9976C48-313D-43E6-898F-7CCA8AB7B608}" type="slidenum">
              <a:rPr lang="de-CH" smtClean="0"/>
              <a:t>5</a:t>
            </a:fld>
            <a:endParaRPr lang="de-CH"/>
          </a:p>
        </p:txBody>
      </p:sp>
    </p:spTree>
    <p:extLst>
      <p:ext uri="{BB962C8B-B14F-4D97-AF65-F5344CB8AC3E}">
        <p14:creationId xmlns:p14="http://schemas.microsoft.com/office/powerpoint/2010/main" val="258501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Anzahl Fischarten</a:t>
            </a:r>
          </a:p>
          <a:p>
            <a:r>
              <a:rPr lang="de-CH"/>
              <a:t>https://www.fischereistatistik.ch/de/fishing/species</a:t>
            </a:r>
          </a:p>
          <a:p>
            <a:r>
              <a:rPr lang="de-CH" err="1"/>
              <a:t>Anzal</a:t>
            </a:r>
            <a:r>
              <a:rPr lang="de-CH"/>
              <a:t> Säugetiere (</a:t>
            </a:r>
            <a:r>
              <a:rPr lang="de-CH" err="1"/>
              <a:t>inkls</a:t>
            </a:r>
            <a:r>
              <a:rPr lang="de-CH"/>
              <a:t> Fledermäuse)</a:t>
            </a:r>
          </a:p>
          <a:p>
            <a:r>
              <a:rPr lang="de-CH"/>
              <a:t>http://www.cscf.ch/cscf/de/home/fauna-der-schweiz/saugetiere.html</a:t>
            </a:r>
          </a:p>
        </p:txBody>
      </p:sp>
      <p:sp>
        <p:nvSpPr>
          <p:cNvPr id="4" name="Foliennummernplatzhalter 3"/>
          <p:cNvSpPr>
            <a:spLocks noGrp="1"/>
          </p:cNvSpPr>
          <p:nvPr>
            <p:ph type="sldNum" sz="quarter" idx="5"/>
          </p:nvPr>
        </p:nvSpPr>
        <p:spPr/>
        <p:txBody>
          <a:bodyPr/>
          <a:lstStyle/>
          <a:p>
            <a:fld id="{E9976C48-313D-43E6-898F-7CCA8AB7B608}" type="slidenum">
              <a:rPr lang="de-CH" smtClean="0"/>
              <a:t>6</a:t>
            </a:fld>
            <a:endParaRPr lang="de-CH"/>
          </a:p>
        </p:txBody>
      </p:sp>
    </p:spTree>
    <p:extLst>
      <p:ext uri="{BB962C8B-B14F-4D97-AF65-F5344CB8AC3E}">
        <p14:creationId xmlns:p14="http://schemas.microsoft.com/office/powerpoint/2010/main" val="380470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Biodiversität ist schön und macht Freude</a:t>
            </a:r>
          </a:p>
          <a:p>
            <a:r>
              <a:rPr lang="de-CH"/>
              <a:t>Umfragen zeigen: Landschaften mit einer hohen Biodiversität werden von der Öffentlichkeit als viel schöner empfunden als monotone, ausgeräumte Produktionslandschaften. Sie haben einen grossen Erlebnis- und Erholungswert für die Bevölkerung.</a:t>
            </a:r>
          </a:p>
          <a:p>
            <a:endParaRPr lang="de-CH"/>
          </a:p>
          <a:p>
            <a:r>
              <a:rPr lang="de-CH"/>
              <a:t>Biodiversität sichert die Bestäubung</a:t>
            </a:r>
          </a:p>
          <a:p>
            <a:r>
              <a:rPr lang="de-CH"/>
              <a:t>Rund 80 % der wichtigsten Nutzpflanzen sind auf Insektenbestäubung angewiesen. Wildbienen spielen in der Bestäubung von Kulturpflanzen eine zentrale Rolle.</a:t>
            </a:r>
          </a:p>
          <a:p>
            <a:endParaRPr lang="de-CH"/>
          </a:p>
          <a:p>
            <a:r>
              <a:rPr lang="de-CH"/>
              <a:t>Biodiversität hält die Schädlinge in Schach</a:t>
            </a:r>
          </a:p>
          <a:p>
            <a:r>
              <a:rPr lang="de-CH"/>
              <a:t>In Landschaften mit reicher Biodiversität können sich Schädlinge dank mehr Nützlingen weniger stark vermehren. Insbesondere Blühstreifen fördern Räuber und </a:t>
            </a:r>
            <a:r>
              <a:rPr lang="de-CH" err="1"/>
              <a:t>Parasitoide</a:t>
            </a:r>
            <a:r>
              <a:rPr lang="de-CH"/>
              <a:t>, welche die Schädlinge in Schach halten. Dies spart Pestizidspritzungen und erhöht die </a:t>
            </a:r>
            <a:r>
              <a:rPr lang="de-CH" err="1"/>
              <a:t>Ertrags­sicherheit</a:t>
            </a:r>
            <a:r>
              <a:rPr lang="de-CH"/>
              <a:t>.</a:t>
            </a:r>
          </a:p>
          <a:p>
            <a:endParaRPr lang="de-CH"/>
          </a:p>
          <a:p>
            <a:r>
              <a:rPr lang="de-CH"/>
              <a:t>Biodiversität sorgt für fruchtbare Böden</a:t>
            </a:r>
          </a:p>
          <a:p>
            <a:r>
              <a:rPr lang="de-CH"/>
              <a:t>Eine vielfältige Bodenfauna mit Regenwürmern, Insekten, Pilzen und Bakterien verbessert die Bodenfruchtbarkeit und trägt zu einem natürlichen Ab-, Um- und Aufbau von organischer Substanz bei.</a:t>
            </a:r>
          </a:p>
          <a:p>
            <a:endParaRPr lang="de-CH"/>
          </a:p>
          <a:p>
            <a:r>
              <a:rPr lang="de-CH"/>
              <a:t>Biodiversität ist eine wichtige Ressource</a:t>
            </a:r>
          </a:p>
          <a:p>
            <a:r>
              <a:rPr lang="de-CH"/>
              <a:t>Auf naturnahen Standorten gedeihen viele Heil-</a:t>
            </a:r>
          </a:p>
          <a:p>
            <a:r>
              <a:rPr lang="de-CH"/>
              <a:t>pflanzen, die auch medizinisch interessant sind. Der Schwarzkümmel beispielsweise, eine seltene Ackerbegleitpflanze, kommt bei Erkrankungen der Haut, der Atemwege sowie bei Aller­gien, Asthma und Infektionen zum Einsatz.</a:t>
            </a:r>
          </a:p>
          <a:p>
            <a:endParaRPr lang="de-CH"/>
          </a:p>
          <a:p>
            <a:r>
              <a:rPr lang="de-CH"/>
              <a:t>Genetische Vielfalt liefert die Grundlage für neue Züchtungen</a:t>
            </a:r>
          </a:p>
          <a:p>
            <a:r>
              <a:rPr lang="de-CH"/>
              <a:t>Alte Kulturpflanzensorten und Tierrassen besitzen viele Eigenschaften, die bei modernen Hochleistungssorten und -rassen weggezüchtet wurden, aber in Zukunft wieder wichtig sein können. Dazu gehören Resistenzen, Aromen oder Inhaltsstoffe.</a:t>
            </a:r>
          </a:p>
          <a:p>
            <a:endParaRPr lang="de-CH"/>
          </a:p>
          <a:p>
            <a:r>
              <a:rPr lang="de-CH"/>
              <a:t>Biodiversität stiftet regionale Identität</a:t>
            </a:r>
          </a:p>
          <a:p>
            <a:r>
              <a:rPr lang="de-CH"/>
              <a:t>Tierrassen wie das «Appenzeller </a:t>
            </a:r>
            <a:r>
              <a:rPr lang="de-CH" err="1"/>
              <a:t>Spitzhaubenhuhn</a:t>
            </a:r>
            <a:r>
              <a:rPr lang="de-CH"/>
              <a:t>» und Pflanzensorten wie die «Zuger Kirsche» können Identität stiften. Aber auch Lebensraumtypen wie Lärchenwälder im Engadin oder Waldweiden im Jura sind typisch für bestimmte Regionen.</a:t>
            </a:r>
          </a:p>
          <a:p>
            <a:endParaRPr lang="de-CH"/>
          </a:p>
          <a:p>
            <a:r>
              <a:rPr lang="de-CH"/>
              <a:t>Biodiversität stabilisiert den Boden </a:t>
            </a:r>
          </a:p>
          <a:p>
            <a:r>
              <a:rPr lang="de-CH"/>
              <a:t>Eine Magerwiese mit vielen Pflanzenarten - jede mit ihrem arttypischen Wurzelsystem - kann einen Hang besser stabilisieren als eine Fettwiese mit wenigen Arten. </a:t>
            </a:r>
          </a:p>
          <a:p>
            <a:endParaRPr lang="de-CH"/>
          </a:p>
          <a:p>
            <a:r>
              <a:rPr lang="de-CH"/>
              <a:t>Biodiversität ist interessant</a:t>
            </a:r>
          </a:p>
          <a:p>
            <a:r>
              <a:rPr lang="de-CH"/>
              <a:t>Wenn wir die Vielfalt der Tiere und Pflanzen beobachten und sinnlich geniessen, führt dies zu neuen Erkenntnissen und lässt uns Zusammenhänge erkennen. </a:t>
            </a:r>
          </a:p>
          <a:p>
            <a:endParaRPr lang="de-CH"/>
          </a:p>
          <a:p>
            <a:r>
              <a:rPr lang="de-CH"/>
              <a:t>Biodiversität ist ein Erbe, das wir kommenden Generationen weitergeben wollen</a:t>
            </a:r>
          </a:p>
          <a:p>
            <a:r>
              <a:rPr lang="de-CH"/>
              <a:t>Unsere Kinder und Enkel sind genauso auf eine reichhaltige Tier- und Pflanzenwelt und ihre vielfältigen Nutzen angewiesen wie wir.</a:t>
            </a:r>
          </a:p>
          <a:p>
            <a:endParaRPr lang="de-CH"/>
          </a:p>
        </p:txBody>
      </p:sp>
      <p:sp>
        <p:nvSpPr>
          <p:cNvPr id="4" name="Foliennummernplatzhalter 3"/>
          <p:cNvSpPr>
            <a:spLocks noGrp="1"/>
          </p:cNvSpPr>
          <p:nvPr>
            <p:ph type="sldNum" sz="quarter" idx="10"/>
          </p:nvPr>
        </p:nvSpPr>
        <p:spPr/>
        <p:txBody>
          <a:bodyPr/>
          <a:lstStyle/>
          <a:p>
            <a:fld id="{E9976C48-313D-43E6-898F-7CCA8AB7B608}" type="slidenum">
              <a:rPr lang="de-CH" smtClean="0"/>
              <a:t>7</a:t>
            </a:fld>
            <a:endParaRPr lang="de-CH"/>
          </a:p>
        </p:txBody>
      </p:sp>
    </p:spTree>
    <p:extLst>
      <p:ext uri="{BB962C8B-B14F-4D97-AF65-F5344CB8AC3E}">
        <p14:creationId xmlns:p14="http://schemas.microsoft.com/office/powerpoint/2010/main" val="77602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E9976C48-313D-43E6-898F-7CCA8AB7B608}" type="slidenum">
              <a:rPr lang="de-CH" smtClean="0"/>
              <a:t>8</a:t>
            </a:fld>
            <a:endParaRPr lang="de-CH"/>
          </a:p>
        </p:txBody>
      </p:sp>
    </p:spTree>
    <p:extLst>
      <p:ext uri="{BB962C8B-B14F-4D97-AF65-F5344CB8AC3E}">
        <p14:creationId xmlns:p14="http://schemas.microsoft.com/office/powerpoint/2010/main" val="12364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Je grösser die Vielfalt der Lebensräume in der Kulturlandschaft, desto mehr Tier- und Pflanzenarten dieser Ökosysteme können überleben. Vergleichen wir frühere und heutige Landschaften miteinander, wird deutlich, wie stark die Vielfalt der Landschaft zurückgegangen ist.</a:t>
            </a:r>
          </a:p>
        </p:txBody>
      </p:sp>
      <p:sp>
        <p:nvSpPr>
          <p:cNvPr id="4" name="Foliennummernplatzhalter 3"/>
          <p:cNvSpPr>
            <a:spLocks noGrp="1"/>
          </p:cNvSpPr>
          <p:nvPr>
            <p:ph type="sldNum" sz="quarter" idx="10"/>
          </p:nvPr>
        </p:nvSpPr>
        <p:spPr/>
        <p:txBody>
          <a:bodyPr/>
          <a:lstStyle/>
          <a:p>
            <a:fld id="{E9976C48-313D-43E6-898F-7CCA8AB7B608}" type="slidenum">
              <a:rPr lang="de-CH" smtClean="0"/>
              <a:t>9</a:t>
            </a:fld>
            <a:endParaRPr lang="de-CH"/>
          </a:p>
        </p:txBody>
      </p:sp>
    </p:spTree>
    <p:extLst>
      <p:ext uri="{BB962C8B-B14F-4D97-AF65-F5344CB8AC3E}">
        <p14:creationId xmlns:p14="http://schemas.microsoft.com/office/powerpoint/2010/main" val="226871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7BD271D-BFEE-49F3-94A6-76ED71C34105}" type="slidenum">
              <a:rPr lang="de-CH" smtClean="0"/>
              <a:pPr/>
              <a:t>10</a:t>
            </a:fld>
            <a:endParaRPr lang="de-CH"/>
          </a:p>
        </p:txBody>
      </p:sp>
    </p:spTree>
    <p:extLst>
      <p:ext uri="{BB962C8B-B14F-4D97-AF65-F5344CB8AC3E}">
        <p14:creationId xmlns:p14="http://schemas.microsoft.com/office/powerpoint/2010/main" val="301709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7BD271D-BFEE-49F3-94A6-76ED71C34105}" type="slidenum">
              <a:rPr lang="de-CH" smtClean="0"/>
              <a:pPr/>
              <a:t>11</a:t>
            </a:fld>
            <a:endParaRPr lang="de-CH"/>
          </a:p>
        </p:txBody>
      </p:sp>
    </p:spTree>
    <p:extLst>
      <p:ext uri="{BB962C8B-B14F-4D97-AF65-F5344CB8AC3E}">
        <p14:creationId xmlns:p14="http://schemas.microsoft.com/office/powerpoint/2010/main" val="1560843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8BB9157-8811-4834-9E77-1AA735A0AA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9712" y="366565"/>
            <a:ext cx="1927270" cy="541331"/>
          </a:xfrm>
          <a:prstGeom prst="rect">
            <a:avLst/>
          </a:prstGeom>
        </p:spPr>
      </p:pic>
      <p:pic>
        <p:nvPicPr>
          <p:cNvPr id="8" name="Grafik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3893" y="423150"/>
            <a:ext cx="945779" cy="396000"/>
          </a:xfrm>
          <a:prstGeom prst="rect">
            <a:avLst/>
          </a:prstGeom>
        </p:spPr>
      </p:pic>
      <p:sp>
        <p:nvSpPr>
          <p:cNvPr id="4" name="Textplatzhalter 3"/>
          <p:cNvSpPr>
            <a:spLocks noGrp="1"/>
          </p:cNvSpPr>
          <p:nvPr>
            <p:ph type="body" sz="quarter" idx="16" hasCustomPrompt="1"/>
          </p:nvPr>
        </p:nvSpPr>
        <p:spPr>
          <a:xfrm>
            <a:off x="621074" y="6325966"/>
            <a:ext cx="6730277" cy="210567"/>
          </a:xfrm>
        </p:spPr>
        <p:txBody>
          <a:bodyPr anchor="b"/>
          <a:lstStyle>
            <a:lvl1pPr>
              <a:defRPr sz="1600" baseline="0"/>
            </a:lvl1pPr>
          </a:lstStyle>
          <a:p>
            <a:br>
              <a:rPr lang="de-CH" spc="20"/>
            </a:br>
            <a:br>
              <a:rPr lang="de-CH" spc="20"/>
            </a:br>
            <a:r>
              <a:rPr lang="de-CH" spc="20"/>
              <a:t>2018</a:t>
            </a:r>
          </a:p>
        </p:txBody>
      </p:sp>
      <p:sp>
        <p:nvSpPr>
          <p:cNvPr id="15" name="Rechteck 14"/>
          <p:cNvSpPr/>
          <p:nvPr userDrawn="1"/>
        </p:nvSpPr>
        <p:spPr>
          <a:xfrm>
            <a:off x="4545933" y="1619747"/>
            <a:ext cx="1252800" cy="2160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Untertitel 2"/>
          <p:cNvSpPr txBox="1">
            <a:spLocks/>
          </p:cNvSpPr>
          <p:nvPr userDrawn="1"/>
        </p:nvSpPr>
        <p:spPr>
          <a:xfrm>
            <a:off x="614597" y="4156571"/>
            <a:ext cx="7920044" cy="935459"/>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Clr>
                <a:srgbClr val="006C8E"/>
              </a:buClr>
              <a:buFont typeface="Arial" panose="020B0604020202020204" pitchFamily="34" charset="0"/>
              <a:buNone/>
              <a:defRPr sz="2800" b="1" kern="1200" spc="0" baseline="0">
                <a:solidFill>
                  <a:schemeClr val="tx1"/>
                </a:solidFill>
                <a:latin typeface="+mn-lt"/>
                <a:ea typeface="+mn-ea"/>
                <a:cs typeface="+mn-cs"/>
              </a:defRPr>
            </a:lvl1pPr>
            <a:lvl2pPr marL="342900" indent="0" algn="ctr" defTabSz="685800" rtl="0" eaLnBrk="1" latinLnBrk="0" hangingPunct="1">
              <a:lnSpc>
                <a:spcPct val="100000"/>
              </a:lnSpc>
              <a:spcBef>
                <a:spcPts val="400"/>
              </a:spcBef>
              <a:buClr>
                <a:srgbClr val="006C8E"/>
              </a:buClr>
              <a:buFont typeface="Arial" panose="020B0604020202020204" pitchFamily="34" charset="0"/>
              <a:buNone/>
              <a:defRPr sz="1500" kern="1200" spc="20" baseline="0">
                <a:solidFill>
                  <a:schemeClr val="tx1"/>
                </a:solidFill>
                <a:latin typeface="+mn-lt"/>
                <a:ea typeface="+mn-ea"/>
                <a:cs typeface="+mn-cs"/>
              </a:defRPr>
            </a:lvl2pPr>
            <a:lvl3pPr marL="685800" indent="0" algn="ctr" defTabSz="685800" rtl="0" eaLnBrk="1" latinLnBrk="0" hangingPunct="1">
              <a:lnSpc>
                <a:spcPct val="100000"/>
              </a:lnSpc>
              <a:spcBef>
                <a:spcPts val="400"/>
              </a:spcBef>
              <a:buClr>
                <a:srgbClr val="006C8E"/>
              </a:buClr>
              <a:buFont typeface="Symbol" panose="05050102010706020507" pitchFamily="18" charset="2"/>
              <a:buNone/>
              <a:defRPr sz="1350" kern="1200" spc="20" baseline="0">
                <a:solidFill>
                  <a:schemeClr val="tx1"/>
                </a:solidFill>
                <a:latin typeface="+mn-lt"/>
                <a:ea typeface="+mn-ea"/>
                <a:cs typeface="+mn-cs"/>
              </a:defRPr>
            </a:lvl3pPr>
            <a:lvl4pPr marL="1028700" indent="0" algn="ctr" defTabSz="685800" rtl="0" eaLnBrk="1" latinLnBrk="0" hangingPunct="1">
              <a:lnSpc>
                <a:spcPct val="100000"/>
              </a:lnSpc>
              <a:spcBef>
                <a:spcPts val="400"/>
              </a:spcBef>
              <a:buClr>
                <a:srgbClr val="006C8E"/>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00000"/>
              </a:lnSpc>
              <a:spcBef>
                <a:spcPts val="800"/>
              </a:spcBef>
              <a:buClr>
                <a:srgbClr val="006C8E"/>
              </a:buClr>
              <a:buFont typeface="Arial" panose="020B0604020202020204" pitchFamily="34" charset="0"/>
              <a:buNone/>
              <a:defRPr sz="1200" kern="1200" spc="20" baseline="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CH" err="1"/>
              <a:t>Biodiversität</a:t>
            </a:r>
            <a:r>
              <a:rPr lang="fr-CH"/>
              <a:t> </a:t>
            </a:r>
            <a:r>
              <a:rPr lang="fr-CH" err="1"/>
              <a:t>auf</a:t>
            </a:r>
            <a:r>
              <a:rPr lang="fr-CH"/>
              <a:t> </a:t>
            </a:r>
            <a:r>
              <a:rPr lang="fr-CH" err="1"/>
              <a:t>dem</a:t>
            </a:r>
            <a:r>
              <a:rPr lang="fr-CH"/>
              <a:t> </a:t>
            </a:r>
            <a:r>
              <a:rPr lang="fr-CH" err="1"/>
              <a:t>Landwirtschaftsbetrieb</a:t>
            </a:r>
            <a:endParaRPr lang="fr-CH"/>
          </a:p>
        </p:txBody>
      </p:sp>
      <p:sp>
        <p:nvSpPr>
          <p:cNvPr id="18" name="Textplatzhalter 3"/>
          <p:cNvSpPr>
            <a:spLocks noGrp="1"/>
          </p:cNvSpPr>
          <p:nvPr>
            <p:ph type="body" sz="quarter" idx="22" hasCustomPrompt="1"/>
          </p:nvPr>
        </p:nvSpPr>
        <p:spPr>
          <a:xfrm>
            <a:off x="614597" y="4821002"/>
            <a:ext cx="6730277" cy="210567"/>
          </a:xfrm>
        </p:spPr>
        <p:txBody>
          <a:bodyPr anchor="b"/>
          <a:lstStyle>
            <a:lvl1pPr>
              <a:defRPr sz="1600" baseline="0"/>
            </a:lvl1pPr>
          </a:lstStyle>
          <a:p>
            <a:r>
              <a:rPr lang="fr-CH" spc="20" noProof="0"/>
              <a:t>((</a:t>
            </a:r>
            <a:r>
              <a:rPr lang="fr-CH" spc="20" noProof="0" err="1"/>
              <a:t>Kapitel</a:t>
            </a:r>
            <a:r>
              <a:rPr lang="fr-CH" spc="20" noProof="0"/>
              <a:t>))</a:t>
            </a:r>
          </a:p>
        </p:txBody>
      </p:sp>
      <p:pic>
        <p:nvPicPr>
          <p:cNvPr id="19" name="Grafik 1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8303" y="1619747"/>
            <a:ext cx="3793672" cy="2160000"/>
          </a:xfrm>
          <a:prstGeom prst="rect">
            <a:avLst/>
          </a:prstGeom>
        </p:spPr>
      </p:pic>
      <p:pic>
        <p:nvPicPr>
          <p:cNvPr id="20" name="Grafik 19"/>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282949" y="1622450"/>
            <a:ext cx="1252801" cy="2160000"/>
          </a:xfrm>
          <a:prstGeom prst="rect">
            <a:avLst/>
          </a:prstGeom>
        </p:spPr>
      </p:pic>
      <p:pic>
        <p:nvPicPr>
          <p:cNvPr id="21" name="Grafik 20"/>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913749" y="1622450"/>
            <a:ext cx="1252801" cy="2160750"/>
          </a:xfrm>
          <a:prstGeom prst="rect">
            <a:avLst/>
          </a:prstGeom>
        </p:spPr>
      </p:pic>
      <p:sp>
        <p:nvSpPr>
          <p:cNvPr id="2" name="Foliennummernplatzhalter 1"/>
          <p:cNvSpPr>
            <a:spLocks noGrp="1"/>
          </p:cNvSpPr>
          <p:nvPr>
            <p:ph type="sldNum" sz="quarter" idx="23"/>
          </p:nvPr>
        </p:nvSpPr>
        <p:spPr/>
        <p:txBody>
          <a:bodyPr/>
          <a:lstStyle/>
          <a:p>
            <a:fld id="{B295DEAF-E952-4796-AAEE-4201E40CA590}" type="slidenum">
              <a:rPr lang="de-CH" smtClean="0"/>
              <a:pPr/>
              <a:t>‹Nr.›</a:t>
            </a:fld>
            <a:endParaRPr lang="de-CH"/>
          </a:p>
        </p:txBody>
      </p:sp>
    </p:spTree>
    <p:extLst>
      <p:ext uri="{BB962C8B-B14F-4D97-AF65-F5344CB8AC3E}">
        <p14:creationId xmlns:p14="http://schemas.microsoft.com/office/powerpoint/2010/main" val="1135996706"/>
      </p:ext>
    </p:extLst>
  </p:cSld>
  <p:clrMapOvr>
    <a:masterClrMapping/>
  </p:clrMapOvr>
  <p:extLst mod="1">
    <p:ext uri="{DCECCB84-F9BA-43D5-87BE-67443E8EF086}">
      <p15:sldGuideLst xmlns:p15="http://schemas.microsoft.com/office/powerpoint/2012/main">
        <p15:guide id="1" pos="2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1637999"/>
            <a:ext cx="3852000"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9" name="Inhaltsplatzhalter 2"/>
          <p:cNvSpPr>
            <a:spLocks noGrp="1"/>
          </p:cNvSpPr>
          <p:nvPr>
            <p:ph idx="16"/>
          </p:nvPr>
        </p:nvSpPr>
        <p:spPr>
          <a:xfrm>
            <a:off x="4680000" y="1638000"/>
            <a:ext cx="3852000"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0" name="Inhaltsplatzhalter 2"/>
          <p:cNvSpPr>
            <a:spLocks noGrp="1"/>
          </p:cNvSpPr>
          <p:nvPr>
            <p:ph idx="17"/>
          </p:nvPr>
        </p:nvSpPr>
        <p:spPr>
          <a:xfrm>
            <a:off x="611188" y="3789361"/>
            <a:ext cx="3870325" cy="21590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Inhaltsplatzhalter 2"/>
          <p:cNvSpPr>
            <a:spLocks noGrp="1"/>
          </p:cNvSpPr>
          <p:nvPr>
            <p:ph idx="18"/>
          </p:nvPr>
        </p:nvSpPr>
        <p:spPr>
          <a:xfrm>
            <a:off x="4680000" y="3789363"/>
            <a:ext cx="3852000" cy="2159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331001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7" name="Inhaltsplatzhalter 2"/>
          <p:cNvSpPr>
            <a:spLocks noGrp="1"/>
          </p:cNvSpPr>
          <p:nvPr>
            <p:ph idx="14" hasCustomPrompt="1"/>
          </p:nvPr>
        </p:nvSpPr>
        <p:spPr>
          <a:xfrm>
            <a:off x="625209"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0" name="Inhaltsplatzhalter 2"/>
          <p:cNvSpPr>
            <a:spLocks noGrp="1"/>
          </p:cNvSpPr>
          <p:nvPr>
            <p:ph idx="15" hasCustomPrompt="1"/>
          </p:nvPr>
        </p:nvSpPr>
        <p:spPr>
          <a:xfrm>
            <a:off x="3311525"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1" name="Inhaltsplatzhalter 2"/>
          <p:cNvSpPr>
            <a:spLocks noGrp="1"/>
          </p:cNvSpPr>
          <p:nvPr>
            <p:ph idx="16" hasCustomPrompt="1"/>
          </p:nvPr>
        </p:nvSpPr>
        <p:spPr>
          <a:xfrm>
            <a:off x="6025884"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2" name="Inhaltsplatzhalter 2"/>
          <p:cNvSpPr>
            <a:spLocks noGrp="1"/>
          </p:cNvSpPr>
          <p:nvPr>
            <p:ph idx="17" hasCustomPrompt="1"/>
          </p:nvPr>
        </p:nvSpPr>
        <p:spPr>
          <a:xfrm>
            <a:off x="625209"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3" name="Inhaltsplatzhalter 2"/>
          <p:cNvSpPr>
            <a:spLocks noGrp="1"/>
          </p:cNvSpPr>
          <p:nvPr>
            <p:ph idx="18" hasCustomPrompt="1"/>
          </p:nvPr>
        </p:nvSpPr>
        <p:spPr>
          <a:xfrm>
            <a:off x="3311525"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4" name="Inhaltsplatzhalter 2"/>
          <p:cNvSpPr>
            <a:spLocks noGrp="1"/>
          </p:cNvSpPr>
          <p:nvPr>
            <p:ph idx="19" hasCustomPrompt="1"/>
          </p:nvPr>
        </p:nvSpPr>
        <p:spPr>
          <a:xfrm>
            <a:off x="6025884"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78584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7" name="Inhaltsplatzhalter 2"/>
          <p:cNvSpPr>
            <a:spLocks noGrp="1"/>
          </p:cNvSpPr>
          <p:nvPr>
            <p:ph idx="14" hasCustomPrompt="1"/>
          </p:nvPr>
        </p:nvSpPr>
        <p:spPr>
          <a:xfrm>
            <a:off x="625209" y="1637999"/>
            <a:ext cx="3852000" cy="4310364"/>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1" name="Inhaltsplatzhalter 2"/>
          <p:cNvSpPr>
            <a:spLocks noGrp="1"/>
          </p:cNvSpPr>
          <p:nvPr>
            <p:ph idx="16" hasCustomPrompt="1"/>
          </p:nvPr>
        </p:nvSpPr>
        <p:spPr>
          <a:xfrm>
            <a:off x="4680000" y="1637999"/>
            <a:ext cx="3852000"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4" name="Inhaltsplatzhalter 2"/>
          <p:cNvSpPr>
            <a:spLocks noGrp="1"/>
          </p:cNvSpPr>
          <p:nvPr>
            <p:ph idx="19" hasCustomPrompt="1"/>
          </p:nvPr>
        </p:nvSpPr>
        <p:spPr>
          <a:xfrm>
            <a:off x="4680000" y="3897086"/>
            <a:ext cx="3852000"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9"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2236763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4149725"/>
            <a:ext cx="7921625" cy="178899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Inhaltsplatzhalter 2"/>
          <p:cNvSpPr>
            <a:spLocks noGrp="1"/>
          </p:cNvSpPr>
          <p:nvPr>
            <p:ph idx="14" hasCustomPrompt="1"/>
          </p:nvPr>
        </p:nvSpPr>
        <p:spPr>
          <a:xfrm>
            <a:off x="611188" y="1652272"/>
            <a:ext cx="7921626"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87337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24906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4662488" y="1640006"/>
            <a:ext cx="3870325" cy="430835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Inhaltsplatzhalter 2"/>
          <p:cNvSpPr>
            <a:spLocks noGrp="1"/>
          </p:cNvSpPr>
          <p:nvPr>
            <p:ph idx="14" hasCustomPrompt="1"/>
          </p:nvPr>
        </p:nvSpPr>
        <p:spPr>
          <a:xfrm>
            <a:off x="611188" y="1652272"/>
            <a:ext cx="3870325" cy="3216591"/>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8" name="Rechteck 7"/>
          <p:cNvSpPr/>
          <p:nvPr userDrawn="1"/>
        </p:nvSpPr>
        <p:spPr>
          <a:xfrm>
            <a:off x="596559" y="4868863"/>
            <a:ext cx="973518" cy="280452"/>
          </a:xfrm>
          <a:prstGeom prst="rect">
            <a:avLst/>
          </a:prstGeom>
        </p:spPr>
        <p:txBody>
          <a:bodyPr wrap="none" lIns="72000" tIns="72000" rIns="72000" bIns="0">
            <a:spAutoFit/>
          </a:bodyPr>
          <a:lstStyle/>
          <a:p>
            <a:pPr marL="0" lvl="4" algn="l"/>
            <a:r>
              <a:rPr lang="de-DE" sz="1350" spc="20" baseline="0"/>
              <a:t>Bildlegende</a:t>
            </a:r>
            <a:endParaRPr lang="de-CH" sz="1350" spc="20" baseline="0"/>
          </a:p>
        </p:txBody>
      </p:sp>
      <p:sp>
        <p:nvSpPr>
          <p:cNvPr id="11"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2209877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5220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61238" y="404813"/>
            <a:ext cx="1154112" cy="554355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404813"/>
            <a:ext cx="6553200" cy="55435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2368646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8251825" cy="698500"/>
          </a:xfrm>
        </p:spPr>
        <p:txBody>
          <a:bodyPr lIns="0" tIns="0"/>
          <a:lstStyle/>
          <a:p>
            <a:r>
              <a:rPr lang="de-DE"/>
              <a:t>Titelmasterformat durch Klicken bearbeiten</a:t>
            </a:r>
          </a:p>
        </p:txBody>
      </p:sp>
      <p:sp>
        <p:nvSpPr>
          <p:cNvPr id="3" name="Inhaltsplatzhalter 2"/>
          <p:cNvSpPr>
            <a:spLocks noGrp="1"/>
          </p:cNvSpPr>
          <p:nvPr>
            <p:ph sz="half" idx="1"/>
          </p:nvPr>
        </p:nvSpPr>
        <p:spPr>
          <a:xfrm>
            <a:off x="533401" y="1484313"/>
            <a:ext cx="3987800"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de-DE"/>
              <a:pPr>
                <a:defRPr/>
              </a:pPr>
              <a:t>‹Nr.›</a:t>
            </a:fld>
            <a:endParaRPr lang="de-DE"/>
          </a:p>
        </p:txBody>
      </p:sp>
      <p:sp>
        <p:nvSpPr>
          <p:cNvPr id="6" name="Inhaltsplatzhalter 2"/>
          <p:cNvSpPr>
            <a:spLocks noGrp="1"/>
          </p:cNvSpPr>
          <p:nvPr>
            <p:ph sz="half" idx="11"/>
          </p:nvPr>
        </p:nvSpPr>
        <p:spPr>
          <a:xfrm>
            <a:off x="4708525" y="1484313"/>
            <a:ext cx="3987800"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1853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2248"/>
            <a:ext cx="8251825" cy="717550"/>
          </a:xfrm>
        </p:spPr>
        <p:txBody>
          <a:bodyPr lIns="0" tIns="0"/>
          <a:lstStyle/>
          <a:p>
            <a:r>
              <a:rPr lang="de-DE"/>
              <a:t>Titelmasterformat durch Klicken bearbeiten</a:t>
            </a:r>
          </a:p>
        </p:txBody>
      </p:sp>
      <p:sp>
        <p:nvSpPr>
          <p:cNvPr id="8" name="Rectangle 15"/>
          <p:cNvSpPr>
            <a:spLocks noGrp="1" noChangeArrowheads="1"/>
          </p:cNvSpPr>
          <p:nvPr>
            <p:ph type="sldNum" sz="quarter" idx="21"/>
          </p:nvPr>
        </p:nvSpPr>
        <p:spPr>
          <a:ln/>
        </p:spPr>
        <p:txBody>
          <a:bodyPr/>
          <a:lstStyle>
            <a:lvl1pPr>
              <a:defRPr/>
            </a:lvl1pPr>
          </a:lstStyle>
          <a:p>
            <a:pPr>
              <a:defRPr/>
            </a:pPr>
            <a:fld id="{18245F4A-627C-46CC-A829-F961C7C41724}" type="slidenum">
              <a:rPr lang="de-DE"/>
              <a:pPr>
                <a:defRPr/>
              </a:pPr>
              <a:t>‹Nr.›</a:t>
            </a:fld>
            <a:endParaRPr lang="de-DE"/>
          </a:p>
        </p:txBody>
      </p:sp>
      <p:sp>
        <p:nvSpPr>
          <p:cNvPr id="20" name="Inhaltsplatzhalter 2"/>
          <p:cNvSpPr>
            <a:spLocks noGrp="1"/>
          </p:cNvSpPr>
          <p:nvPr>
            <p:ph sz="half" idx="28" hasCustomPrompt="1"/>
          </p:nvPr>
        </p:nvSpPr>
        <p:spPr>
          <a:xfrm>
            <a:off x="683568"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21" name="Inhaltsplatzhalter 2"/>
          <p:cNvSpPr>
            <a:spLocks noGrp="1"/>
          </p:cNvSpPr>
          <p:nvPr>
            <p:ph sz="half" idx="29" hasCustomPrompt="1"/>
          </p:nvPr>
        </p:nvSpPr>
        <p:spPr>
          <a:xfrm>
            <a:off x="703701"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22" name="Inhaltsplatzhalter 2"/>
          <p:cNvSpPr>
            <a:spLocks noGrp="1"/>
          </p:cNvSpPr>
          <p:nvPr>
            <p:ph sz="half" idx="30" hasCustomPrompt="1"/>
          </p:nvPr>
        </p:nvSpPr>
        <p:spPr>
          <a:xfrm>
            <a:off x="6167075" y="3641328"/>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23" name="Inhaltsplatzhalter 2"/>
          <p:cNvSpPr>
            <a:spLocks noGrp="1"/>
          </p:cNvSpPr>
          <p:nvPr>
            <p:ph sz="half" idx="31" hasCustomPrompt="1"/>
          </p:nvPr>
        </p:nvSpPr>
        <p:spPr>
          <a:xfrm>
            <a:off x="6155574"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24" name="Inhaltsplatzhalter 2"/>
          <p:cNvSpPr>
            <a:spLocks noGrp="1"/>
          </p:cNvSpPr>
          <p:nvPr>
            <p:ph sz="half" idx="32" hasCustomPrompt="1"/>
          </p:nvPr>
        </p:nvSpPr>
        <p:spPr>
          <a:xfrm>
            <a:off x="3482823"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25" name="Inhaltsplatzhalter 2"/>
          <p:cNvSpPr>
            <a:spLocks noGrp="1"/>
          </p:cNvSpPr>
          <p:nvPr>
            <p:ph sz="half" idx="33" hasCustomPrompt="1"/>
          </p:nvPr>
        </p:nvSpPr>
        <p:spPr>
          <a:xfrm>
            <a:off x="3482823"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Tree>
    <p:extLst>
      <p:ext uri="{BB962C8B-B14F-4D97-AF65-F5344CB8AC3E}">
        <p14:creationId xmlns:p14="http://schemas.microsoft.com/office/powerpoint/2010/main" val="404123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5473" y="423150"/>
            <a:ext cx="945779" cy="396000"/>
          </a:xfrm>
          <a:prstGeom prst="rect">
            <a:avLst/>
          </a:prstGeom>
        </p:spPr>
      </p:pic>
      <p:sp>
        <p:nvSpPr>
          <p:cNvPr id="17" name="Inhaltsplatzhalter 2"/>
          <p:cNvSpPr>
            <a:spLocks noGrp="1"/>
          </p:cNvSpPr>
          <p:nvPr>
            <p:ph idx="13" hasCustomPrompt="1"/>
          </p:nvPr>
        </p:nvSpPr>
        <p:spPr>
          <a:xfrm>
            <a:off x="3233404" y="1638000"/>
            <a:ext cx="2700337"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8" name="Inhaltsplatzhalter 2"/>
          <p:cNvSpPr>
            <a:spLocks noGrp="1"/>
          </p:cNvSpPr>
          <p:nvPr>
            <p:ph idx="14" hasCustomPrompt="1"/>
          </p:nvPr>
        </p:nvSpPr>
        <p:spPr>
          <a:xfrm>
            <a:off x="624160" y="1638000"/>
            <a:ext cx="2598465"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9" name="Inhaltsplatzhalter 2"/>
          <p:cNvSpPr>
            <a:spLocks noGrp="1"/>
          </p:cNvSpPr>
          <p:nvPr>
            <p:ph idx="15" hasCustomPrompt="1"/>
          </p:nvPr>
        </p:nvSpPr>
        <p:spPr>
          <a:xfrm>
            <a:off x="5917924" y="1638000"/>
            <a:ext cx="2614889"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cxnSp>
        <p:nvCxnSpPr>
          <p:cNvPr id="21" name="Gerader Verbinder 20"/>
          <p:cNvCxnSpPr/>
          <p:nvPr userDrawn="1"/>
        </p:nvCxnSpPr>
        <p:spPr>
          <a:xfrm>
            <a:off x="3222625" y="1638000"/>
            <a:ext cx="0" cy="217658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a:xfrm>
            <a:off x="5933741" y="1638000"/>
            <a:ext cx="0" cy="217658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platzhalter 8"/>
          <p:cNvSpPr>
            <a:spLocks noGrp="1"/>
          </p:cNvSpPr>
          <p:nvPr>
            <p:ph type="body" sz="quarter" idx="17" hasCustomPrompt="1"/>
          </p:nvPr>
        </p:nvSpPr>
        <p:spPr>
          <a:xfrm>
            <a:off x="7884813" y="6155999"/>
            <a:ext cx="648000" cy="363600"/>
          </a:xfrm>
        </p:spPr>
        <p:txBody>
          <a:bodyPr anchor="b"/>
          <a:lstStyle>
            <a:lvl1pPr algn="r">
              <a:defRPr sz="1200"/>
            </a:lvl1pPr>
          </a:lstStyle>
          <a:p>
            <a:pPr lvl="0"/>
            <a:fld id="{971F67A5-C303-47A8-9867-3C9FFB85B946}" type="slidenum">
              <a:rPr lang="de-CH" smtClean="0"/>
              <a:pPr/>
              <a:t>‹Nr.›</a:t>
            </a:fld>
            <a:endParaRPr lang="de-CH"/>
          </a:p>
        </p:txBody>
      </p:sp>
    </p:spTree>
    <p:extLst>
      <p:ext uri="{BB962C8B-B14F-4D97-AF65-F5344CB8AC3E}">
        <p14:creationId xmlns:p14="http://schemas.microsoft.com/office/powerpoint/2010/main" val="1315925168"/>
      </p:ext>
    </p:extLst>
  </p:cSld>
  <p:clrMapOvr>
    <a:masterClrMapping/>
  </p:clrMapOvr>
  <p:extLst>
    <p:ext uri="{DCECCB84-F9BA-43D5-87BE-67443E8EF086}">
      <p15:sldGuideLst xmlns:p15="http://schemas.microsoft.com/office/powerpoint/2012/main">
        <p15:guide id="1" pos="21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6575" y="230718"/>
            <a:ext cx="8251825" cy="717550"/>
          </a:xfrm>
        </p:spPr>
        <p:txBody>
          <a:bodyPr lIns="0" tIns="0"/>
          <a:lstStyle/>
          <a:p>
            <a:r>
              <a:rPr lang="de-DE"/>
              <a:t>Titelmasterformat durch Klicken bearbeiten</a:t>
            </a:r>
          </a:p>
        </p:txBody>
      </p:sp>
      <p:sp>
        <p:nvSpPr>
          <p:cNvPr id="6" name="Inhaltsplatzhalter 2"/>
          <p:cNvSpPr>
            <a:spLocks noGrp="1"/>
          </p:cNvSpPr>
          <p:nvPr>
            <p:ph sz="half" idx="1"/>
          </p:nvPr>
        </p:nvSpPr>
        <p:spPr>
          <a:xfrm>
            <a:off x="539751" y="1484312"/>
            <a:ext cx="3993637" cy="2260037"/>
          </a:xfrm>
        </p:spPr>
        <p:txBody>
          <a:bodyPr tIns="0"/>
          <a:lstStyle>
            <a:lvl1pPr>
              <a:buSzPct val="100000"/>
              <a:buFont typeface="Arial Black"/>
              <a:buChar char="›"/>
              <a:defRPr/>
            </a:lvl1pPr>
            <a:lvl2pPr>
              <a:buSzPct val="100000"/>
              <a:buFont typeface="Arial"/>
              <a:buNone/>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a:t>Textmasterformat bearbeiten</a:t>
            </a:r>
          </a:p>
        </p:txBody>
      </p:sp>
      <p:sp>
        <p:nvSpPr>
          <p:cNvPr id="8" name="Inhaltsplatzhalter 2"/>
          <p:cNvSpPr>
            <a:spLocks noGrp="1"/>
          </p:cNvSpPr>
          <p:nvPr>
            <p:ph sz="half" idx="11" hasCustomPrompt="1"/>
          </p:nvPr>
        </p:nvSpPr>
        <p:spPr>
          <a:xfrm>
            <a:off x="539751"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2" name="Inhaltsplatzhalter 2"/>
          <p:cNvSpPr>
            <a:spLocks noGrp="1"/>
          </p:cNvSpPr>
          <p:nvPr>
            <p:ph sz="half" idx="14" hasCustomPrompt="1"/>
          </p:nvPr>
        </p:nvSpPr>
        <p:spPr>
          <a:xfrm>
            <a:off x="4702688"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3" name="Inhaltsplatzhalter 2"/>
          <p:cNvSpPr>
            <a:spLocks noGrp="1"/>
          </p:cNvSpPr>
          <p:nvPr>
            <p:ph sz="half" idx="15"/>
          </p:nvPr>
        </p:nvSpPr>
        <p:spPr>
          <a:xfrm>
            <a:off x="4702688" y="1484312"/>
            <a:ext cx="3993637" cy="2260037"/>
          </a:xfrm>
        </p:spPr>
        <p:txBody>
          <a:bodyPr tIns="0"/>
          <a:lstStyle>
            <a:lvl1pPr>
              <a:buSzPct val="100000"/>
              <a:buFont typeface="Arial Black"/>
              <a:buChar char="›"/>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a:t>Textmasterformat bearbeiten</a:t>
            </a:r>
          </a:p>
        </p:txBody>
      </p:sp>
      <p:sp>
        <p:nvSpPr>
          <p:cNvPr id="7" name="Rectangle 15"/>
          <p:cNvSpPr>
            <a:spLocks noGrp="1" noChangeArrowheads="1"/>
          </p:cNvSpPr>
          <p:nvPr>
            <p:ph type="sldNum" sz="quarter" idx="16"/>
          </p:nvPr>
        </p:nvSpPr>
        <p:spPr>
          <a:ln/>
        </p:spPr>
        <p:txBody>
          <a:bodyPr/>
          <a:lstStyle>
            <a:lvl1pPr>
              <a:defRPr/>
            </a:lvl1pPr>
          </a:lstStyle>
          <a:p>
            <a:pPr>
              <a:defRPr/>
            </a:pPr>
            <a:fld id="{0E8FCD78-238A-4C8C-80E5-47069CD6179B}" type="slidenum">
              <a:rPr lang="de-DE"/>
              <a:pPr>
                <a:defRPr/>
              </a:pPr>
              <a:t>‹Nr.›</a:t>
            </a:fld>
            <a:endParaRPr lang="de-DE"/>
          </a:p>
        </p:txBody>
      </p:sp>
    </p:spTree>
    <p:extLst>
      <p:ext uri="{BB962C8B-B14F-4D97-AF65-F5344CB8AC3E}">
        <p14:creationId xmlns:p14="http://schemas.microsoft.com/office/powerpoint/2010/main" val="2759609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1867" y="222251"/>
            <a:ext cx="8251825" cy="717550"/>
          </a:xfrm>
        </p:spPr>
        <p:txBody>
          <a:bodyPr lIns="0" tIns="0"/>
          <a:lstStyle/>
          <a:p>
            <a:r>
              <a:rPr lang="de-DE"/>
              <a:t>Titelmasterformat durch Klicken bearbeiten</a:t>
            </a:r>
          </a:p>
        </p:txBody>
      </p:sp>
      <p:sp>
        <p:nvSpPr>
          <p:cNvPr id="12" name="Inhaltsplatzhalter 2"/>
          <p:cNvSpPr>
            <a:spLocks noGrp="1"/>
          </p:cNvSpPr>
          <p:nvPr>
            <p:ph sz="half" idx="15" hasCustomPrompt="1"/>
          </p:nvPr>
        </p:nvSpPr>
        <p:spPr>
          <a:xfrm>
            <a:off x="4914900" y="1136663"/>
            <a:ext cx="42300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8" name="Inhaltsplatzhalter 2"/>
          <p:cNvSpPr>
            <a:spLocks noGrp="1"/>
          </p:cNvSpPr>
          <p:nvPr>
            <p:ph sz="half" idx="17" hasCustomPrompt="1"/>
          </p:nvPr>
        </p:nvSpPr>
        <p:spPr>
          <a:xfrm>
            <a:off x="546101" y="1136663"/>
            <a:ext cx="41952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9" name="Inhaltsplatzhalter 2"/>
          <p:cNvSpPr>
            <a:spLocks noGrp="1"/>
          </p:cNvSpPr>
          <p:nvPr>
            <p:ph sz="half" idx="18" hasCustomPrompt="1"/>
          </p:nvPr>
        </p:nvSpPr>
        <p:spPr>
          <a:xfrm>
            <a:off x="546100" y="3751976"/>
            <a:ext cx="85979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6" name="Rectangle 15"/>
          <p:cNvSpPr>
            <a:spLocks noGrp="1" noChangeArrowheads="1"/>
          </p:cNvSpPr>
          <p:nvPr>
            <p:ph type="sldNum" sz="quarter" idx="19"/>
          </p:nvPr>
        </p:nvSpPr>
        <p:spPr>
          <a:ln/>
        </p:spPr>
        <p:txBody>
          <a:bodyPr/>
          <a:lstStyle>
            <a:lvl1pPr>
              <a:defRPr/>
            </a:lvl1pPr>
          </a:lstStyle>
          <a:p>
            <a:pPr>
              <a:defRPr/>
            </a:pPr>
            <a:fld id="{72450796-6A5C-4112-86C2-50CABFE26A6A}" type="slidenum">
              <a:rPr lang="de-DE"/>
              <a:pPr>
                <a:defRPr/>
              </a:pPr>
              <a:t>‹Nr.›</a:t>
            </a:fld>
            <a:endParaRPr lang="de-DE"/>
          </a:p>
        </p:txBody>
      </p:sp>
    </p:spTree>
    <p:extLst>
      <p:ext uri="{BB962C8B-B14F-4D97-AF65-F5344CB8AC3E}">
        <p14:creationId xmlns:p14="http://schemas.microsoft.com/office/powerpoint/2010/main" val="4274657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ltLang="de-DE"/>
          </a:p>
        </p:txBody>
      </p:sp>
    </p:spTree>
    <p:extLst>
      <p:ext uri="{BB962C8B-B14F-4D97-AF65-F5344CB8AC3E}">
        <p14:creationId xmlns:p14="http://schemas.microsoft.com/office/powerpoint/2010/main" val="417705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611188" y="1638000"/>
            <a:ext cx="7921625" cy="4309944"/>
          </a:xfrm>
        </p:spPr>
        <p:txBody>
          <a:bodyPr/>
          <a:lstStyle>
            <a:lvl1pPr>
              <a:defRPr sz="2200" baseline="0"/>
            </a:lvl1pPr>
            <a:lvl2pPr>
              <a:defRPr sz="2000"/>
            </a:lvl2pPr>
            <a:lvl3pPr>
              <a:defRPr sz="2000"/>
            </a:lvl3pPr>
            <a:lvl4pPr>
              <a:defRPr sz="1800"/>
            </a:lvl4pPr>
            <a:lvl5pPr>
              <a:defRPr sz="1600"/>
            </a:lvl5pPr>
          </a:lstStyle>
          <a:p>
            <a:pPr lvl="0"/>
            <a:r>
              <a:rPr lang="de-DE"/>
              <a:t>Erste Ebene </a:t>
            </a:r>
          </a:p>
          <a:p>
            <a:pPr lvl="1"/>
            <a:r>
              <a:rPr lang="de-DE"/>
              <a:t>Zweite Ebene</a:t>
            </a:r>
          </a:p>
          <a:p>
            <a:pPr lvl="2"/>
            <a:r>
              <a:rPr lang="de-DE"/>
              <a:t>Dritte Ebene</a:t>
            </a:r>
          </a:p>
          <a:p>
            <a:pPr lvl="3"/>
            <a:r>
              <a:rPr lang="de-DE"/>
              <a:t>Vierte Ebene</a:t>
            </a:r>
          </a:p>
          <a:p>
            <a:pPr lvl="4"/>
            <a:r>
              <a:rPr lang="de-DE"/>
              <a:t>Fünfte Ebene</a:t>
            </a:r>
            <a:endParaRPr lang="de-CH"/>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25911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4680000" y="1638000"/>
            <a:ext cx="3863786" cy="4309944"/>
          </a:xfrm>
        </p:spPr>
        <p:txBody>
          <a:bodyPr/>
          <a:lstStyle>
            <a:lvl1pPr>
              <a:defRPr baseline="0"/>
            </a:lvl1pPr>
          </a:lstStyle>
          <a:p>
            <a:pPr lvl="0"/>
            <a:r>
              <a:rPr lang="de-DE"/>
              <a:t>Erste Ebene </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Inhaltsplatzhalter 2"/>
          <p:cNvSpPr>
            <a:spLocks noGrp="1"/>
          </p:cNvSpPr>
          <p:nvPr>
            <p:ph idx="13" hasCustomPrompt="1"/>
          </p:nvPr>
        </p:nvSpPr>
        <p:spPr>
          <a:xfrm>
            <a:off x="612000" y="1638000"/>
            <a:ext cx="3858261" cy="4309944"/>
          </a:xfrm>
        </p:spPr>
        <p:txBody>
          <a:bodyPr/>
          <a:lstStyle>
            <a:lvl1pPr>
              <a:defRPr baseline="0"/>
            </a:lvl1pPr>
          </a:lstStyle>
          <a:p>
            <a:pPr lvl="0"/>
            <a:r>
              <a:rPr lang="de-DE"/>
              <a:t>Erste Ebene </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314518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4680000" y="1638000"/>
            <a:ext cx="3852000" cy="4309944"/>
          </a:xfrm>
        </p:spPr>
        <p:txBody>
          <a:bodyPr/>
          <a:lstStyle>
            <a:lvl1pPr marL="0" marR="0" indent="0" algn="ctr"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DE"/>
              <a:t>Hier Bild einfügen</a:t>
            </a:r>
            <a:endParaRPr lang="de-CH"/>
          </a:p>
        </p:txBody>
      </p:sp>
      <p:sp>
        <p:nvSpPr>
          <p:cNvPr id="7" name="Inhaltsplatzhalter 2"/>
          <p:cNvSpPr>
            <a:spLocks noGrp="1"/>
          </p:cNvSpPr>
          <p:nvPr>
            <p:ph idx="13" hasCustomPrompt="1"/>
          </p:nvPr>
        </p:nvSpPr>
        <p:spPr>
          <a:xfrm>
            <a:off x="612000" y="1638000"/>
            <a:ext cx="3852000" cy="4309944"/>
          </a:xfrm>
        </p:spPr>
        <p:txBody>
          <a:bodyPr/>
          <a:lstStyle>
            <a:lvl1pPr>
              <a:defRPr baseline="0"/>
            </a:lvl1pPr>
          </a:lstStyle>
          <a:p>
            <a:pPr lvl="0"/>
            <a:r>
              <a:rPr lang="de-DE"/>
              <a:t>Erste Ebene </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50348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7" name="Inhaltsplatzhalter 2"/>
          <p:cNvSpPr>
            <a:spLocks noGrp="1"/>
          </p:cNvSpPr>
          <p:nvPr>
            <p:ph idx="13" hasCustomPrompt="1"/>
          </p:nvPr>
        </p:nvSpPr>
        <p:spPr>
          <a:xfrm>
            <a:off x="612000" y="2304000"/>
            <a:ext cx="3852000" cy="3644363"/>
          </a:xfrm>
        </p:spPr>
        <p:txBody>
          <a:bodyPr/>
          <a:lstStyle>
            <a:lvl1pPr>
              <a:defRPr baseline="0"/>
            </a:lvl1pPr>
          </a:lstStyle>
          <a:p>
            <a:pPr lvl="0"/>
            <a:r>
              <a:rPr lang="de-DE"/>
              <a:t>Erste Ebene </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Textplatzhalter 2"/>
          <p:cNvSpPr>
            <a:spLocks noGrp="1"/>
          </p:cNvSpPr>
          <p:nvPr>
            <p:ph type="body" idx="14" hasCustomPrompt="1"/>
          </p:nvPr>
        </p:nvSpPr>
        <p:spPr>
          <a:xfrm>
            <a:off x="611188"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DE"/>
              <a:t>Untertitelformat </a:t>
            </a:r>
            <a:br>
              <a:rPr lang="de-DE"/>
            </a:br>
            <a:r>
              <a:rPr lang="de-DE"/>
              <a:t>bearbeiten</a:t>
            </a:r>
          </a:p>
        </p:txBody>
      </p:sp>
      <p:sp>
        <p:nvSpPr>
          <p:cNvPr id="10" name="Inhaltsplatzhalter 2"/>
          <p:cNvSpPr>
            <a:spLocks noGrp="1"/>
          </p:cNvSpPr>
          <p:nvPr>
            <p:ph idx="15" hasCustomPrompt="1"/>
          </p:nvPr>
        </p:nvSpPr>
        <p:spPr>
          <a:xfrm>
            <a:off x="4680000" y="2304000"/>
            <a:ext cx="3852000" cy="3644363"/>
          </a:xfrm>
        </p:spPr>
        <p:txBody>
          <a:bodyPr/>
          <a:lstStyle>
            <a:lvl1pPr>
              <a:defRPr baseline="0"/>
            </a:lvl1pPr>
          </a:lstStyle>
          <a:p>
            <a:pPr lvl="0"/>
            <a:r>
              <a:rPr lang="de-DE"/>
              <a:t>Erste Ebene </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Textplatzhalter 2"/>
          <p:cNvSpPr>
            <a:spLocks noGrp="1"/>
          </p:cNvSpPr>
          <p:nvPr>
            <p:ph type="body" idx="16" hasCustomPrompt="1"/>
          </p:nvPr>
        </p:nvSpPr>
        <p:spPr>
          <a:xfrm>
            <a:off x="4680000"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de-DE"/>
              <a:t>Untertitelformat </a:t>
            </a:r>
            <a:br>
              <a:rPr lang="de-DE"/>
            </a:br>
            <a:r>
              <a:rPr lang="de-DE"/>
              <a:t>bearbeiten</a:t>
            </a:r>
          </a:p>
        </p:txBody>
      </p:sp>
      <p:sp>
        <p:nvSpPr>
          <p:cNvPr id="13"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76199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1188" y="404813"/>
            <a:ext cx="7921625" cy="5543131"/>
          </a:xfrm>
        </p:spPr>
        <p:txBody>
          <a:bodyPr/>
          <a:lstStyle>
            <a:lvl1pPr>
              <a:defRPr baseline="0"/>
            </a:lvl1pPr>
          </a:lstStyle>
          <a:p>
            <a:pPr lvl="0"/>
            <a:r>
              <a:rPr kumimoji="0" lang="de-DE" sz="2400" b="1" i="0" u="none" strike="noStrike" kern="1200" cap="none" spc="0" normalizeH="0" baseline="0" noProof="0">
                <a:ln>
                  <a:noFill/>
                </a:ln>
                <a:solidFill>
                  <a:srgbClr val="000000"/>
                </a:solidFill>
                <a:effectLst/>
                <a:uLnTx/>
                <a:uFillTx/>
                <a:latin typeface="+mn-lt"/>
                <a:ea typeface="+mj-ea"/>
                <a:cs typeface="+mj-cs"/>
              </a:rPr>
              <a:t>Titelmasterformat durch Klicken bearbeiten</a:t>
            </a:r>
            <a:br>
              <a:rPr lang="de-DE"/>
            </a:br>
            <a:r>
              <a:rPr lang="de-DE"/>
              <a:t>Erste Ebene </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203763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1637998"/>
            <a:ext cx="7921625"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10"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277029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de-DE"/>
              <a:t>Titelmasterformat durch Klicken bearbeiten</a:t>
            </a:r>
            <a:endParaRPr lang="de-CH"/>
          </a:p>
        </p:txBody>
      </p:sp>
      <p:sp>
        <p:nvSpPr>
          <p:cNvPr id="3" name="Inhaltsplatzhalter 2"/>
          <p:cNvSpPr>
            <a:spLocks noGrp="1"/>
          </p:cNvSpPr>
          <p:nvPr>
            <p:ph idx="1"/>
          </p:nvPr>
        </p:nvSpPr>
        <p:spPr>
          <a:xfrm>
            <a:off x="611188" y="1637999"/>
            <a:ext cx="3852000"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de-DE"/>
              <a:t>Hier Bild einfügen</a:t>
            </a:r>
            <a:endParaRPr lang="de-CH"/>
          </a:p>
        </p:txBody>
      </p:sp>
      <p:sp>
        <p:nvSpPr>
          <p:cNvPr id="9" name="Inhaltsplatzhalter 2"/>
          <p:cNvSpPr>
            <a:spLocks noGrp="1"/>
          </p:cNvSpPr>
          <p:nvPr>
            <p:ph idx="16"/>
          </p:nvPr>
        </p:nvSpPr>
        <p:spPr>
          <a:xfrm>
            <a:off x="4680000" y="1638000"/>
            <a:ext cx="3852000" cy="1980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Tree>
    <p:extLst>
      <p:ext uri="{BB962C8B-B14F-4D97-AF65-F5344CB8AC3E}">
        <p14:creationId xmlns:p14="http://schemas.microsoft.com/office/powerpoint/2010/main" val="368790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1AF1C106-D13B-4ECC-963E-4DF536ED424F}"/>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1066088" y="6380849"/>
            <a:ext cx="560748" cy="157503"/>
          </a:xfrm>
          <a:prstGeom prst="rect">
            <a:avLst/>
          </a:prstGeom>
        </p:spPr>
      </p:pic>
      <p:sp>
        <p:nvSpPr>
          <p:cNvPr id="2" name="Titelplatzhalter 1"/>
          <p:cNvSpPr>
            <a:spLocks noGrp="1"/>
          </p:cNvSpPr>
          <p:nvPr>
            <p:ph type="title"/>
          </p:nvPr>
        </p:nvSpPr>
        <p:spPr>
          <a:xfrm>
            <a:off x="611919" y="410526"/>
            <a:ext cx="7908549" cy="629700"/>
          </a:xfrm>
          <a:prstGeom prst="rect">
            <a:avLst/>
          </a:prstGeom>
        </p:spPr>
        <p:txBody>
          <a:bodyPr vert="horz" lIns="0" tIns="0" rIns="0" bIns="0" rtlCol="0" anchor="t">
            <a:noAutofit/>
          </a:bodyPr>
          <a:lstStyle/>
          <a:p>
            <a:r>
              <a:rPr lang="de-DE"/>
              <a:t>Titelmasterformat durch Klicken bearbeiten</a:t>
            </a:r>
            <a:endParaRPr lang="de-CH"/>
          </a:p>
        </p:txBody>
      </p:sp>
      <p:sp>
        <p:nvSpPr>
          <p:cNvPr id="3" name="Textplatzhalter 2"/>
          <p:cNvSpPr>
            <a:spLocks noGrp="1"/>
          </p:cNvSpPr>
          <p:nvPr>
            <p:ph type="body" idx="1"/>
          </p:nvPr>
        </p:nvSpPr>
        <p:spPr>
          <a:xfrm>
            <a:off x="612000" y="1638000"/>
            <a:ext cx="7896204" cy="4310363"/>
          </a:xfrm>
          <a:prstGeom prst="rect">
            <a:avLst/>
          </a:prstGeom>
        </p:spPr>
        <p:txBody>
          <a:bodyPr vert="horz" lIns="0" tIns="0" rIns="0" bIns="0" rtlCol="0">
            <a:noAutofit/>
          </a:bodyPr>
          <a:lstStyle/>
          <a:p>
            <a:pPr lvl="0"/>
            <a:r>
              <a:rPr lang="de-DE"/>
              <a:t>Erste Ebene</a:t>
            </a:r>
          </a:p>
          <a:p>
            <a:pPr lvl="1"/>
            <a:r>
              <a:rPr lang="de-DE"/>
              <a:t>Zweite Ebene</a:t>
            </a:r>
          </a:p>
          <a:p>
            <a:pPr lvl="2"/>
            <a:r>
              <a:rPr lang="de-DE"/>
              <a:t>Dritte Ebene</a:t>
            </a:r>
          </a:p>
          <a:p>
            <a:pPr lvl="3"/>
            <a:r>
              <a:rPr lang="de-DE"/>
              <a:t>Vierte Ebene</a:t>
            </a:r>
          </a:p>
          <a:p>
            <a:pPr lvl="4"/>
            <a:r>
              <a:rPr lang="de-DE"/>
              <a:t>Fünfte Ebene, z.B. Legende</a:t>
            </a:r>
            <a:endParaRPr lang="de-CH"/>
          </a:p>
        </p:txBody>
      </p:sp>
      <p:pic>
        <p:nvPicPr>
          <p:cNvPr id="16" name="Grafik 15"/>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598735" y="6394589"/>
            <a:ext cx="258493" cy="107299"/>
          </a:xfrm>
          <a:prstGeom prst="rect">
            <a:avLst/>
          </a:prstGeom>
        </p:spPr>
      </p:pic>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de-CH" smtClean="0"/>
              <a:pPr/>
              <a:t>‹Nr.›</a:t>
            </a:fld>
            <a:endParaRPr lang="de-CH"/>
          </a:p>
        </p:txBody>
      </p:sp>
      <p:sp>
        <p:nvSpPr>
          <p:cNvPr id="10" name="Textfeld 9"/>
          <p:cNvSpPr txBox="1"/>
          <p:nvPr userDrawn="1"/>
        </p:nvSpPr>
        <p:spPr>
          <a:xfrm>
            <a:off x="1835696" y="6333505"/>
            <a:ext cx="3168352" cy="230832"/>
          </a:xfrm>
          <a:prstGeom prst="rect">
            <a:avLst/>
          </a:prstGeom>
          <a:noFill/>
        </p:spPr>
        <p:txBody>
          <a:bodyPr wrap="square" rtlCol="0">
            <a:spAutoFit/>
          </a:bodyPr>
          <a:lstStyle/>
          <a:p>
            <a:r>
              <a:rPr lang="de-CH" sz="900" dirty="0"/>
              <a:t>Foliensammlung</a:t>
            </a:r>
            <a:r>
              <a:rPr lang="de-CH" sz="900" baseline="0" dirty="0"/>
              <a:t> Biodiversität auf dem Landwirtschaftsbetrieb</a:t>
            </a:r>
            <a:endParaRPr lang="de-CH" sz="900" dirty="0"/>
          </a:p>
        </p:txBody>
      </p:sp>
      <p:sp>
        <p:nvSpPr>
          <p:cNvPr id="12" name="Textfeld 11"/>
          <p:cNvSpPr txBox="1"/>
          <p:nvPr userDrawn="1"/>
        </p:nvSpPr>
        <p:spPr>
          <a:xfrm>
            <a:off x="5220072" y="6328263"/>
            <a:ext cx="2088232" cy="230832"/>
          </a:xfrm>
          <a:prstGeom prst="rect">
            <a:avLst/>
          </a:prstGeom>
          <a:noFill/>
        </p:spPr>
        <p:txBody>
          <a:bodyPr wrap="square" rtlCol="0">
            <a:spAutoFit/>
          </a:bodyPr>
          <a:lstStyle/>
          <a:p>
            <a:r>
              <a:rPr lang="de-CH" sz="900" dirty="0"/>
              <a:t>Warum Biodiversität fördern?</a:t>
            </a:r>
          </a:p>
        </p:txBody>
      </p:sp>
    </p:spTree>
    <p:extLst>
      <p:ext uri="{BB962C8B-B14F-4D97-AF65-F5344CB8AC3E}">
        <p14:creationId xmlns:p14="http://schemas.microsoft.com/office/powerpoint/2010/main" val="2270446537"/>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63" r:id="rId4"/>
    <p:sldLayoutId id="2147483664" r:id="rId5"/>
    <p:sldLayoutId id="2147483665" r:id="rId6"/>
    <p:sldLayoutId id="2147483666" r:id="rId7"/>
    <p:sldLayoutId id="2147483662" r:id="rId8"/>
    <p:sldLayoutId id="2147483668" r:id="rId9"/>
    <p:sldLayoutId id="2147483669" r:id="rId10"/>
    <p:sldLayoutId id="2147483670" r:id="rId11"/>
    <p:sldLayoutId id="2147483671" r:id="rId12"/>
    <p:sldLayoutId id="2147483667" r:id="rId13"/>
    <p:sldLayoutId id="2147483661" r:id="rId14"/>
    <p:sldLayoutId id="2147483660" r:id="rId15"/>
    <p:sldLayoutId id="2147483654" r:id="rId16"/>
    <p:sldLayoutId id="2147483659" r:id="rId17"/>
    <p:sldLayoutId id="2147483673" r:id="rId18"/>
    <p:sldLayoutId id="2147483675" r:id="rId19"/>
    <p:sldLayoutId id="2147483676" r:id="rId20"/>
    <p:sldLayoutId id="2147483678" r:id="rId21"/>
    <p:sldLayoutId id="2147483679" r:id="rId22"/>
  </p:sldLayoutIdLst>
  <p:hf hdr="0" ftr="0" dt="0"/>
  <p:txStyles>
    <p:title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 userDrawn="1">
          <p15:clr>
            <a:srgbClr val="F26B43"/>
          </p15:clr>
        </p15:guide>
        <p15:guide id="2" pos="385" userDrawn="1">
          <p15:clr>
            <a:srgbClr val="F26B43"/>
          </p15:clr>
        </p15:guide>
        <p15:guide id="3" pos="5375" userDrawn="1">
          <p15:clr>
            <a:srgbClr val="F26B43"/>
          </p15:clr>
        </p15:guide>
        <p15:guide id="4" orient="horz" pos="4088" userDrawn="1">
          <p15:clr>
            <a:srgbClr val="F26B43"/>
          </p15:clr>
        </p15:guide>
        <p15:guide id="5" orient="horz" pos="1026" userDrawn="1">
          <p15:clr>
            <a:srgbClr val="F26B43"/>
          </p15:clr>
        </p15:guide>
        <p15:guide id="7" pos="2823" userDrawn="1">
          <p15:clr>
            <a:srgbClr val="F26B43"/>
          </p15:clr>
        </p15:guide>
        <p15:guide id="8" pos="1973" userDrawn="1">
          <p15:clr>
            <a:srgbClr val="F26B43"/>
          </p15:clr>
        </p15:guide>
        <p15:guide id="9" pos="1123" userDrawn="1">
          <p15:clr>
            <a:srgbClr val="F26B43"/>
          </p15:clr>
        </p15:guide>
        <p15:guide id="10" pos="3674" userDrawn="1">
          <p15:clr>
            <a:srgbClr val="F26B43"/>
          </p15:clr>
        </p15:guide>
        <p15:guide id="11" pos="4524" userDrawn="1">
          <p15:clr>
            <a:srgbClr val="F26B43"/>
          </p15:clr>
        </p15:guide>
        <p15:guide id="13" orient="horz" pos="3747" userDrawn="1">
          <p15:clr>
            <a:srgbClr val="F26B43"/>
          </p15:clr>
        </p15:guide>
        <p15:guide id="14" orient="horz" pos="3067" userDrawn="1">
          <p15:clr>
            <a:srgbClr val="F26B43"/>
          </p15:clr>
        </p15:guide>
        <p15:guide id="15" orient="horz" pos="1706" userDrawn="1">
          <p15:clr>
            <a:srgbClr val="F26B43"/>
          </p15:clr>
        </p15:guide>
        <p15:guide id="16" orient="horz" pos="2387" userDrawn="1">
          <p15:clr>
            <a:srgbClr val="F26B43"/>
          </p15:clr>
        </p15:guide>
        <p15:guide id="17" pos="2937" userDrawn="1">
          <p15:clr>
            <a:srgbClr val="F26B43"/>
          </p15:clr>
        </p15:guide>
        <p15:guide id="19" orient="horz" pos="2614" userDrawn="1">
          <p15:clr>
            <a:srgbClr val="F26B43"/>
          </p15:clr>
        </p15:guide>
        <p15:guide id="20" orient="horz" pos="2727" userDrawn="1">
          <p15:clr>
            <a:srgbClr val="F26B43"/>
          </p15:clr>
        </p15:guide>
        <p15:guide id="21" pos="1236" userDrawn="1">
          <p15:clr>
            <a:srgbClr val="F26B43"/>
          </p15:clr>
        </p15:guide>
        <p15:guide id="22" pos="2086" userDrawn="1">
          <p15:clr>
            <a:srgbClr val="F26B43"/>
          </p15:clr>
        </p15:guide>
        <p15:guide id="23" pos="3787" userDrawn="1">
          <p15:clr>
            <a:srgbClr val="F26B43"/>
          </p15:clr>
        </p15:guide>
        <p15:guide id="24" pos="4637" userDrawn="1">
          <p15:clr>
            <a:srgbClr val="F26B43"/>
          </p15:clr>
        </p15:guide>
        <p15:guide id="25" orient="horz" pos="5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13" Type="http://schemas.microsoft.com/office/2007/relationships/hdphoto" Target="../media/hdphoto10.wdp"/><Relationship Id="rId3" Type="http://schemas.microsoft.com/office/2007/relationships/hdphoto" Target="../media/hdphoto7.wdp"/><Relationship Id="rId7" Type="http://schemas.microsoft.com/office/2007/relationships/hdphoto" Target="../media/hdphoto9.wdp"/><Relationship Id="rId12" Type="http://schemas.openxmlformats.org/officeDocument/2006/relationships/image" Target="../media/image60.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59.jpeg"/><Relationship Id="rId5" Type="http://schemas.microsoft.com/office/2007/relationships/hdphoto" Target="../media/hdphoto8.wdp"/><Relationship Id="rId15" Type="http://schemas.openxmlformats.org/officeDocument/2006/relationships/image" Target="../media/image62.jpeg"/><Relationship Id="rId10" Type="http://schemas.openxmlformats.org/officeDocument/2006/relationships/image" Target="../media/image58.jpeg"/><Relationship Id="rId4" Type="http://schemas.openxmlformats.org/officeDocument/2006/relationships/image" Target="../media/image54.png"/><Relationship Id="rId9" Type="http://schemas.openxmlformats.org/officeDocument/2006/relationships/image" Target="../media/image57.jpeg"/><Relationship Id="rId14" Type="http://schemas.openxmlformats.org/officeDocument/2006/relationships/image" Target="../media/image61.jpeg"/></Relationships>
</file>

<file path=ppt/slides/_rels/slide19.xml.rels><?xml version="1.0" encoding="UTF-8" standalone="yes"?>
<Relationships xmlns="http://schemas.openxmlformats.org/package/2006/relationships"><Relationship Id="rId8" Type="http://schemas.openxmlformats.org/officeDocument/2006/relationships/image" Target="http://jata.vampula.net/kasvio/kuvat/mesiangervo1.jpg" TargetMode="External"/><Relationship Id="rId3" Type="http://schemas.microsoft.com/office/2007/relationships/hdphoto" Target="../media/hdphoto11.wdp"/><Relationship Id="rId7" Type="http://schemas.openxmlformats.org/officeDocument/2006/relationships/image" Target="../media/image67.jpeg"/><Relationship Id="rId2" Type="http://schemas.openxmlformats.org/officeDocument/2006/relationships/image" Target="../media/image63.png"/><Relationship Id="rId1" Type="http://schemas.openxmlformats.org/officeDocument/2006/relationships/slideLayout" Target="../slideLayouts/slideLayout2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6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agrinatur.c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blw.admin.ch/blw/de/home/instrumente/direktzahlungen/biodiversitaetsbeitraege.html" TargetMode="External"/><Relationship Id="rId2" Type="http://schemas.openxmlformats.org/officeDocument/2006/relationships/hyperlink" Target="https://www.agrinatur.ch/" TargetMode="External"/><Relationship Id="rId1" Type="http://schemas.openxmlformats.org/officeDocument/2006/relationships/slideLayout" Target="../slideLayouts/slideLayout3.xml"/><Relationship Id="rId4" Type="http://schemas.openxmlformats.org/officeDocument/2006/relationships/hyperlink" Target="https://www.agroscope.admin.ch/agroscope/de/home/themen/umwelt-ressourcen/biodiversitaet-landschaft/oekologischer-ausgleich/umweltziele-landwirtschaft.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agrinatur.ch/" TargetMode="External"/><Relationship Id="rId3" Type="http://schemas.openxmlformats.org/officeDocument/2006/relationships/hyperlink" Target="http://www.fibl.org/" TargetMode="External"/><Relationship Id="rId7" Type="http://schemas.openxmlformats.org/officeDocument/2006/relationships/hyperlink" Target="https://orgprints.org/id/eprint/53314/"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3.xml"/><Relationship Id="rId6" Type="http://schemas.openxmlformats.org/officeDocument/2006/relationships/hyperlink" Target="http://www.soio.ch/" TargetMode="External"/><Relationship Id="rId5" Type="http://schemas.openxmlformats.org/officeDocument/2006/relationships/hyperlink" Target="http://www.vogelwarte.ch/" TargetMode="External"/><Relationship Id="rId4" Type="http://schemas.openxmlformats.org/officeDocument/2006/relationships/hyperlink" Target="mailto:info@vogelwarte.ch" TargetMode="External"/><Relationship Id="rId9" Type="http://schemas.openxmlformats.org/officeDocument/2006/relationships/hyperlink" Target="https://shop.fibl.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grinatur.ch/"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12.jpeg"/><Relationship Id="rId7" Type="http://schemas.openxmlformats.org/officeDocument/2006/relationships/image" Target="../media/image15.png"/><Relationship Id="rId12" Type="http://schemas.openxmlformats.org/officeDocument/2006/relationships/image" Target="../media/image18.png"/><Relationship Id="rId17" Type="http://schemas.microsoft.com/office/2007/relationships/hdphoto" Target="../media/hdphoto5.wdp"/><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7.jpeg"/><Relationship Id="rId5" Type="http://schemas.microsoft.com/office/2007/relationships/hdphoto" Target="../media/hdphoto1.wdp"/><Relationship Id="rId15" Type="http://schemas.openxmlformats.org/officeDocument/2006/relationships/image" Target="../media/image20.jpeg"/><Relationship Id="rId10"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6"/>
          </p:nvPr>
        </p:nvSpPr>
        <p:spPr>
          <a:xfrm>
            <a:off x="621074" y="6093296"/>
            <a:ext cx="7047270" cy="443237"/>
          </a:xfrm>
        </p:spPr>
        <p:txBody>
          <a:bodyPr/>
          <a:lstStyle/>
          <a:p>
            <a:r>
              <a:rPr lang="de-CH" sz="1100"/>
              <a:t>Referenz: Handbuch «Biodiversität auf dem Landwirtschaftsbetrieb – ein Handbuch für die Praxis», Kapitel 1, Seiten 7-16</a:t>
            </a:r>
          </a:p>
        </p:txBody>
      </p:sp>
      <p:sp>
        <p:nvSpPr>
          <p:cNvPr id="2" name="Textfeld 1"/>
          <p:cNvSpPr txBox="1"/>
          <p:nvPr/>
        </p:nvSpPr>
        <p:spPr>
          <a:xfrm>
            <a:off x="602924" y="4941168"/>
            <a:ext cx="8073531" cy="938719"/>
          </a:xfrm>
          <a:prstGeom prst="rect">
            <a:avLst/>
          </a:prstGeom>
          <a:noFill/>
        </p:spPr>
        <p:txBody>
          <a:bodyPr wrap="square" lIns="0" rtlCol="0">
            <a:spAutoFit/>
          </a:bodyPr>
          <a:lstStyle/>
          <a:p>
            <a:pPr lvl="0"/>
            <a:r>
              <a:rPr lang="de-CH" dirty="0"/>
              <a:t>Warum Biodiversität fördern?</a:t>
            </a:r>
            <a:endParaRPr lang="de-CH" dirty="0">
              <a:solidFill>
                <a:prstClr val="black"/>
              </a:solidFill>
            </a:endParaRPr>
          </a:p>
          <a:p>
            <a:pPr lvl="0"/>
            <a:endParaRPr lang="de-CH" sz="800" dirty="0">
              <a:solidFill>
                <a:prstClr val="black"/>
              </a:solidFill>
            </a:endParaRPr>
          </a:p>
          <a:p>
            <a:pPr lvl="0"/>
            <a:r>
              <a:rPr lang="de-CH" sz="1100" dirty="0">
                <a:solidFill>
                  <a:prstClr val="black"/>
                </a:solidFill>
              </a:rPr>
              <a:t>Ausgabe 2024</a:t>
            </a:r>
          </a:p>
          <a:p>
            <a:endParaRPr lang="de-CH" dirty="0"/>
          </a:p>
        </p:txBody>
      </p:sp>
    </p:spTree>
    <p:extLst>
      <p:ext uri="{BB962C8B-B14F-4D97-AF65-F5344CB8AC3E}">
        <p14:creationId xmlns:p14="http://schemas.microsoft.com/office/powerpoint/2010/main" val="126136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21734" y="4572815"/>
            <a:ext cx="7908550" cy="1193560"/>
          </a:xfrm>
          <a:prstGeom prst="rect">
            <a:avLst/>
          </a:prstGeom>
          <a:solidFill>
            <a:srgbClr val="FF0000">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itel 1"/>
          <p:cNvSpPr txBox="1">
            <a:spLocks/>
          </p:cNvSpPr>
          <p:nvPr/>
        </p:nvSpPr>
        <p:spPr>
          <a:xfrm>
            <a:off x="396877" y="836712"/>
            <a:ext cx="8366125" cy="482204"/>
          </a:xfrm>
          <a:prstGeom prst="rect">
            <a:avLst/>
          </a:prstGeom>
        </p:spPr>
        <p:txBody>
          <a:bodyPr lIns="87920" tIns="43960" rIns="87920" bIns="43960"/>
          <a:lstStyle>
            <a:lvl1pPr algn="l" rtl="0" eaLnBrk="1" fontAlgn="base" hangingPunct="1">
              <a:lnSpc>
                <a:spcPct val="105000"/>
              </a:lnSpc>
              <a:spcBef>
                <a:spcPct val="0"/>
              </a:spcBef>
              <a:spcAft>
                <a:spcPct val="0"/>
              </a:spcAft>
              <a:defRPr sz="2000">
                <a:solidFill>
                  <a:schemeClr val="tx2"/>
                </a:solidFill>
                <a:latin typeface="+mj-lt"/>
                <a:ea typeface="+mj-ea"/>
                <a:cs typeface="+mj-cs"/>
              </a:defRPr>
            </a:lvl1pPr>
            <a:lvl2pPr algn="l" rtl="0" eaLnBrk="1" fontAlgn="base" hangingPunct="1">
              <a:lnSpc>
                <a:spcPct val="105000"/>
              </a:lnSpc>
              <a:spcBef>
                <a:spcPct val="0"/>
              </a:spcBef>
              <a:spcAft>
                <a:spcPct val="0"/>
              </a:spcAft>
              <a:defRPr sz="2000">
                <a:solidFill>
                  <a:schemeClr val="tx2"/>
                </a:solidFill>
                <a:latin typeface="Arial" charset="0"/>
              </a:defRPr>
            </a:lvl2pPr>
            <a:lvl3pPr algn="l" rtl="0" eaLnBrk="1" fontAlgn="base" hangingPunct="1">
              <a:lnSpc>
                <a:spcPct val="105000"/>
              </a:lnSpc>
              <a:spcBef>
                <a:spcPct val="0"/>
              </a:spcBef>
              <a:spcAft>
                <a:spcPct val="0"/>
              </a:spcAft>
              <a:defRPr sz="2000">
                <a:solidFill>
                  <a:schemeClr val="tx2"/>
                </a:solidFill>
                <a:latin typeface="Arial" charset="0"/>
              </a:defRPr>
            </a:lvl3pPr>
            <a:lvl4pPr algn="l" rtl="0" eaLnBrk="1" fontAlgn="base" hangingPunct="1">
              <a:lnSpc>
                <a:spcPct val="105000"/>
              </a:lnSpc>
              <a:spcBef>
                <a:spcPct val="0"/>
              </a:spcBef>
              <a:spcAft>
                <a:spcPct val="0"/>
              </a:spcAft>
              <a:defRPr sz="2000">
                <a:solidFill>
                  <a:schemeClr val="tx2"/>
                </a:solidFill>
                <a:latin typeface="Arial" charset="0"/>
              </a:defRPr>
            </a:lvl4pPr>
            <a:lvl5pPr algn="l" rtl="0" eaLnBrk="1" fontAlgn="base" hangingPunct="1">
              <a:lnSpc>
                <a:spcPct val="105000"/>
              </a:lnSpc>
              <a:spcBef>
                <a:spcPct val="0"/>
              </a:spcBef>
              <a:spcAft>
                <a:spcPct val="0"/>
              </a:spcAft>
              <a:defRPr sz="2000">
                <a:solidFill>
                  <a:schemeClr val="tx2"/>
                </a:solidFill>
                <a:latin typeface="Arial" charset="0"/>
              </a:defRPr>
            </a:lvl5pPr>
            <a:lvl6pPr marL="457200" algn="l" rtl="0" eaLnBrk="1" fontAlgn="base" hangingPunct="1">
              <a:lnSpc>
                <a:spcPct val="105000"/>
              </a:lnSpc>
              <a:spcBef>
                <a:spcPct val="0"/>
              </a:spcBef>
              <a:spcAft>
                <a:spcPct val="0"/>
              </a:spcAft>
              <a:defRPr sz="2000">
                <a:solidFill>
                  <a:schemeClr val="tx2"/>
                </a:solidFill>
                <a:latin typeface="Arial" charset="0"/>
              </a:defRPr>
            </a:lvl6pPr>
            <a:lvl7pPr marL="914400" algn="l" rtl="0" eaLnBrk="1" fontAlgn="base" hangingPunct="1">
              <a:lnSpc>
                <a:spcPct val="105000"/>
              </a:lnSpc>
              <a:spcBef>
                <a:spcPct val="0"/>
              </a:spcBef>
              <a:spcAft>
                <a:spcPct val="0"/>
              </a:spcAft>
              <a:defRPr sz="2000">
                <a:solidFill>
                  <a:schemeClr val="tx2"/>
                </a:solidFill>
                <a:latin typeface="Arial" charset="0"/>
              </a:defRPr>
            </a:lvl7pPr>
            <a:lvl8pPr marL="1371600" algn="l" rtl="0" eaLnBrk="1" fontAlgn="base" hangingPunct="1">
              <a:lnSpc>
                <a:spcPct val="105000"/>
              </a:lnSpc>
              <a:spcBef>
                <a:spcPct val="0"/>
              </a:spcBef>
              <a:spcAft>
                <a:spcPct val="0"/>
              </a:spcAft>
              <a:defRPr sz="2000">
                <a:solidFill>
                  <a:schemeClr val="tx2"/>
                </a:solidFill>
                <a:latin typeface="Arial" charset="0"/>
              </a:defRPr>
            </a:lvl8pPr>
            <a:lvl9pPr marL="1828800" algn="l" rtl="0" eaLnBrk="1" fontAlgn="base" hangingPunct="1">
              <a:lnSpc>
                <a:spcPct val="105000"/>
              </a:lnSpc>
              <a:spcBef>
                <a:spcPct val="0"/>
              </a:spcBef>
              <a:spcAft>
                <a:spcPct val="0"/>
              </a:spcAft>
              <a:defRPr sz="2000">
                <a:solidFill>
                  <a:schemeClr val="tx2"/>
                </a:solidFill>
                <a:latin typeface="Arial" charset="0"/>
              </a:defRPr>
            </a:lvl9pPr>
          </a:lstStyle>
          <a:p>
            <a:endParaRPr lang="de-CH" sz="2400">
              <a:latin typeface="Arial"/>
              <a:cs typeface="Arial"/>
            </a:endParaRPr>
          </a:p>
        </p:txBody>
      </p:sp>
      <p:sp>
        <p:nvSpPr>
          <p:cNvPr id="4" name="Titel 3"/>
          <p:cNvSpPr>
            <a:spLocks noGrp="1"/>
          </p:cNvSpPr>
          <p:nvPr>
            <p:ph type="title"/>
          </p:nvPr>
        </p:nvSpPr>
        <p:spPr>
          <a:noFill/>
        </p:spPr>
        <p:txBody>
          <a:bodyPr/>
          <a:lstStyle/>
          <a:p>
            <a:r>
              <a:rPr lang="de-CH"/>
              <a:t>Zustand der Biodiversität in der Schweiz</a:t>
            </a:r>
            <a:endParaRPr lang="de-CH" sz="1800" b="0" i="1"/>
          </a:p>
        </p:txBody>
      </p:sp>
      <p:sp>
        <p:nvSpPr>
          <p:cNvPr id="10" name="Textfeld 9"/>
          <p:cNvSpPr txBox="1"/>
          <p:nvPr/>
        </p:nvSpPr>
        <p:spPr>
          <a:xfrm>
            <a:off x="642500" y="4653136"/>
            <a:ext cx="4602255" cy="1034129"/>
          </a:xfrm>
          <a:prstGeom prst="rect">
            <a:avLst/>
          </a:prstGeom>
          <a:noFill/>
        </p:spPr>
        <p:txBody>
          <a:bodyPr wrap="square" rtlCol="0">
            <a:spAutoFit/>
          </a:bodyPr>
          <a:lstStyle/>
          <a:p>
            <a:pPr defTabSz="623872">
              <a:spcBef>
                <a:spcPct val="10000"/>
              </a:spcBef>
              <a:spcAft>
                <a:spcPct val="10000"/>
              </a:spcAft>
              <a:buClr>
                <a:schemeClr val="tx1"/>
              </a:buClr>
              <a:buSzPct val="100000"/>
            </a:pPr>
            <a:r>
              <a:rPr lang="de-CH" b="1"/>
              <a:t>Rote Liste der gefährdeten Arten:</a:t>
            </a:r>
          </a:p>
          <a:p>
            <a:pPr marL="180000" indent="-180000" defTabSz="623872">
              <a:spcBef>
                <a:spcPct val="10000"/>
              </a:spcBef>
              <a:spcAft>
                <a:spcPct val="10000"/>
              </a:spcAft>
              <a:buClr>
                <a:schemeClr val="tx1"/>
              </a:buClr>
              <a:buSzPct val="100000"/>
              <a:buFont typeface="Arial Black"/>
              <a:buChar char="›"/>
            </a:pPr>
            <a:r>
              <a:rPr lang="de-CH"/>
              <a:t>Über 30 % der einheimischen Arten gelistet</a:t>
            </a:r>
          </a:p>
          <a:p>
            <a:pPr marL="180000" indent="-180000" defTabSz="623872">
              <a:spcBef>
                <a:spcPct val="10000"/>
              </a:spcBef>
              <a:spcAft>
                <a:spcPct val="10000"/>
              </a:spcAft>
              <a:buClr>
                <a:schemeClr val="tx1"/>
              </a:buClr>
              <a:buSzPct val="100000"/>
              <a:buFont typeface="Arial Black"/>
              <a:buChar char="›"/>
            </a:pPr>
            <a:r>
              <a:rPr lang="de-CH"/>
              <a:t>Etwa 50 % der Lebensräume bedroht</a:t>
            </a:r>
          </a:p>
        </p:txBody>
      </p:sp>
      <p:graphicFrame>
        <p:nvGraphicFramePr>
          <p:cNvPr id="12" name="Diagramm 11"/>
          <p:cNvGraphicFramePr>
            <a:graphicFrameLocks/>
          </p:cNvGraphicFramePr>
          <p:nvPr>
            <p:extLst>
              <p:ext uri="{D42A27DB-BD31-4B8C-83A1-F6EECF244321}">
                <p14:modId xmlns:p14="http://schemas.microsoft.com/office/powerpoint/2010/main" val="2016290181"/>
              </p:ext>
            </p:extLst>
          </p:nvPr>
        </p:nvGraphicFramePr>
        <p:xfrm>
          <a:off x="611919" y="836712"/>
          <a:ext cx="5772535" cy="3441823"/>
        </p:xfrm>
        <a:graphic>
          <a:graphicData uri="http://schemas.openxmlformats.org/drawingml/2006/chart">
            <c:chart xmlns:c="http://schemas.openxmlformats.org/drawingml/2006/chart" xmlns:r="http://schemas.openxmlformats.org/officeDocument/2006/relationships" r:id="rId3"/>
          </a:graphicData>
        </a:graphic>
      </p:graphicFrame>
      <p:sp>
        <p:nvSpPr>
          <p:cNvPr id="11" name="Foliennummernplatzhalter 3"/>
          <p:cNvSpPr>
            <a:spLocks noGrp="1"/>
          </p:cNvSpPr>
          <p:nvPr>
            <p:ph type="sldNum" sz="quarter" idx="4"/>
          </p:nvPr>
        </p:nvSpPr>
        <p:spPr>
          <a:xfrm>
            <a:off x="7747800" y="6219700"/>
            <a:ext cx="792000" cy="360000"/>
          </a:xfrm>
        </p:spPr>
        <p:txBody>
          <a:bodyPr/>
          <a:lstStyle/>
          <a:p>
            <a:r>
              <a:rPr lang="de-CH" dirty="0"/>
              <a:t>10</a:t>
            </a:r>
          </a:p>
        </p:txBody>
      </p:sp>
      <p:pic>
        <p:nvPicPr>
          <p:cNvPr id="5" name="Grafik 4">
            <a:extLst>
              <a:ext uri="{FF2B5EF4-FFF2-40B4-BE49-F238E27FC236}">
                <a16:creationId xmlns:a16="http://schemas.microsoft.com/office/drawing/2014/main" id="{D8EFC05C-0D03-4F9C-9703-71DF9E1B1B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5396" y="908720"/>
            <a:ext cx="1877294" cy="2661871"/>
          </a:xfrm>
          <a:prstGeom prst="rect">
            <a:avLst/>
          </a:prstGeom>
          <a:effectLst>
            <a:outerShdw blurRad="292100" dist="139700" dir="2700000" sx="102000" sy="102000" algn="ctr" rotWithShape="0">
              <a:prstClr val="black">
                <a:alpha val="68000"/>
              </a:prstClr>
            </a:outerShdw>
          </a:effectLst>
        </p:spPr>
      </p:pic>
      <p:sp>
        <p:nvSpPr>
          <p:cNvPr id="6" name="Textfeld 5">
            <a:extLst>
              <a:ext uri="{FF2B5EF4-FFF2-40B4-BE49-F238E27FC236}">
                <a16:creationId xmlns:a16="http://schemas.microsoft.com/office/drawing/2014/main" id="{E94A7B29-AF77-4A82-AF79-6A8BB1ED2BAA}"/>
              </a:ext>
            </a:extLst>
          </p:cNvPr>
          <p:cNvSpPr txBox="1"/>
          <p:nvPr/>
        </p:nvSpPr>
        <p:spPr>
          <a:xfrm>
            <a:off x="6515396" y="3645024"/>
            <a:ext cx="1884388" cy="261610"/>
          </a:xfrm>
          <a:prstGeom prst="rect">
            <a:avLst/>
          </a:prstGeom>
          <a:noFill/>
        </p:spPr>
        <p:txBody>
          <a:bodyPr wrap="square" rtlCol="0">
            <a:spAutoFit/>
          </a:bodyPr>
          <a:lstStyle/>
          <a:p>
            <a:r>
              <a:rPr lang="de-CH" sz="1050" dirty="0"/>
              <a:t>Stand 2016</a:t>
            </a:r>
          </a:p>
        </p:txBody>
      </p:sp>
      <p:pic>
        <p:nvPicPr>
          <p:cNvPr id="7" name="Grafik 6">
            <a:extLst>
              <a:ext uri="{FF2B5EF4-FFF2-40B4-BE49-F238E27FC236}">
                <a16:creationId xmlns:a16="http://schemas.microsoft.com/office/drawing/2014/main" id="{9CE5210A-F59C-442F-8816-9A3202A9C3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2041" y="4149080"/>
            <a:ext cx="1416737" cy="2005556"/>
          </a:xfrm>
          <a:prstGeom prst="rect">
            <a:avLst/>
          </a:prstGeom>
          <a:ln>
            <a:noFill/>
          </a:ln>
          <a:effectLst>
            <a:outerShdw blurRad="292100" dist="139700" dir="2700000" algn="tl" rotWithShape="0">
              <a:srgbClr val="333333">
                <a:alpha val="68000"/>
              </a:srgbClr>
            </a:outerShdw>
          </a:effectLst>
        </p:spPr>
      </p:pic>
      <p:pic>
        <p:nvPicPr>
          <p:cNvPr id="8" name="Grafik 7">
            <a:extLst>
              <a:ext uri="{FF2B5EF4-FFF2-40B4-BE49-F238E27FC236}">
                <a16:creationId xmlns:a16="http://schemas.microsoft.com/office/drawing/2014/main" id="{0435A782-0D6D-48F1-80BE-DC1B859CAB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9195" y="4149078"/>
            <a:ext cx="1420004" cy="2005555"/>
          </a:xfrm>
          <a:prstGeom prst="rect">
            <a:avLst/>
          </a:prstGeom>
          <a:ln>
            <a:noFill/>
          </a:ln>
          <a:effectLst>
            <a:outerShdw blurRad="292100" dist="139700" dir="2700000" algn="tl" rotWithShape="0">
              <a:srgbClr val="333333">
                <a:alpha val="68000"/>
              </a:srgbClr>
            </a:outerShdw>
          </a:effectLst>
        </p:spPr>
      </p:pic>
    </p:spTree>
    <p:extLst>
      <p:ext uri="{BB962C8B-B14F-4D97-AF65-F5344CB8AC3E}">
        <p14:creationId xmlns:p14="http://schemas.microsoft.com/office/powerpoint/2010/main" val="35115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396877" y="978694"/>
            <a:ext cx="8366125" cy="482204"/>
          </a:xfrm>
          <a:prstGeom prst="rect">
            <a:avLst/>
          </a:prstGeom>
        </p:spPr>
        <p:txBody>
          <a:bodyPr lIns="87920" tIns="43960" rIns="87920" bIns="43960"/>
          <a:lstStyle>
            <a:lvl1pPr algn="l" rtl="0" eaLnBrk="1" fontAlgn="base" hangingPunct="1">
              <a:lnSpc>
                <a:spcPct val="105000"/>
              </a:lnSpc>
              <a:spcBef>
                <a:spcPct val="0"/>
              </a:spcBef>
              <a:spcAft>
                <a:spcPct val="0"/>
              </a:spcAft>
              <a:defRPr sz="2000">
                <a:solidFill>
                  <a:schemeClr val="tx2"/>
                </a:solidFill>
                <a:latin typeface="+mj-lt"/>
                <a:ea typeface="+mj-ea"/>
                <a:cs typeface="+mj-cs"/>
              </a:defRPr>
            </a:lvl1pPr>
            <a:lvl2pPr algn="l" rtl="0" eaLnBrk="1" fontAlgn="base" hangingPunct="1">
              <a:lnSpc>
                <a:spcPct val="105000"/>
              </a:lnSpc>
              <a:spcBef>
                <a:spcPct val="0"/>
              </a:spcBef>
              <a:spcAft>
                <a:spcPct val="0"/>
              </a:spcAft>
              <a:defRPr sz="2000">
                <a:solidFill>
                  <a:schemeClr val="tx2"/>
                </a:solidFill>
                <a:latin typeface="Arial" charset="0"/>
              </a:defRPr>
            </a:lvl2pPr>
            <a:lvl3pPr algn="l" rtl="0" eaLnBrk="1" fontAlgn="base" hangingPunct="1">
              <a:lnSpc>
                <a:spcPct val="105000"/>
              </a:lnSpc>
              <a:spcBef>
                <a:spcPct val="0"/>
              </a:spcBef>
              <a:spcAft>
                <a:spcPct val="0"/>
              </a:spcAft>
              <a:defRPr sz="2000">
                <a:solidFill>
                  <a:schemeClr val="tx2"/>
                </a:solidFill>
                <a:latin typeface="Arial" charset="0"/>
              </a:defRPr>
            </a:lvl3pPr>
            <a:lvl4pPr algn="l" rtl="0" eaLnBrk="1" fontAlgn="base" hangingPunct="1">
              <a:lnSpc>
                <a:spcPct val="105000"/>
              </a:lnSpc>
              <a:spcBef>
                <a:spcPct val="0"/>
              </a:spcBef>
              <a:spcAft>
                <a:spcPct val="0"/>
              </a:spcAft>
              <a:defRPr sz="2000">
                <a:solidFill>
                  <a:schemeClr val="tx2"/>
                </a:solidFill>
                <a:latin typeface="Arial" charset="0"/>
              </a:defRPr>
            </a:lvl4pPr>
            <a:lvl5pPr algn="l" rtl="0" eaLnBrk="1" fontAlgn="base" hangingPunct="1">
              <a:lnSpc>
                <a:spcPct val="105000"/>
              </a:lnSpc>
              <a:spcBef>
                <a:spcPct val="0"/>
              </a:spcBef>
              <a:spcAft>
                <a:spcPct val="0"/>
              </a:spcAft>
              <a:defRPr sz="2000">
                <a:solidFill>
                  <a:schemeClr val="tx2"/>
                </a:solidFill>
                <a:latin typeface="Arial" charset="0"/>
              </a:defRPr>
            </a:lvl5pPr>
            <a:lvl6pPr marL="457200" algn="l" rtl="0" eaLnBrk="1" fontAlgn="base" hangingPunct="1">
              <a:lnSpc>
                <a:spcPct val="105000"/>
              </a:lnSpc>
              <a:spcBef>
                <a:spcPct val="0"/>
              </a:spcBef>
              <a:spcAft>
                <a:spcPct val="0"/>
              </a:spcAft>
              <a:defRPr sz="2000">
                <a:solidFill>
                  <a:schemeClr val="tx2"/>
                </a:solidFill>
                <a:latin typeface="Arial" charset="0"/>
              </a:defRPr>
            </a:lvl6pPr>
            <a:lvl7pPr marL="914400" algn="l" rtl="0" eaLnBrk="1" fontAlgn="base" hangingPunct="1">
              <a:lnSpc>
                <a:spcPct val="105000"/>
              </a:lnSpc>
              <a:spcBef>
                <a:spcPct val="0"/>
              </a:spcBef>
              <a:spcAft>
                <a:spcPct val="0"/>
              </a:spcAft>
              <a:defRPr sz="2000">
                <a:solidFill>
                  <a:schemeClr val="tx2"/>
                </a:solidFill>
                <a:latin typeface="Arial" charset="0"/>
              </a:defRPr>
            </a:lvl7pPr>
            <a:lvl8pPr marL="1371600" algn="l" rtl="0" eaLnBrk="1" fontAlgn="base" hangingPunct="1">
              <a:lnSpc>
                <a:spcPct val="105000"/>
              </a:lnSpc>
              <a:spcBef>
                <a:spcPct val="0"/>
              </a:spcBef>
              <a:spcAft>
                <a:spcPct val="0"/>
              </a:spcAft>
              <a:defRPr sz="2000">
                <a:solidFill>
                  <a:schemeClr val="tx2"/>
                </a:solidFill>
                <a:latin typeface="Arial" charset="0"/>
              </a:defRPr>
            </a:lvl8pPr>
            <a:lvl9pPr marL="1828800" algn="l" rtl="0" eaLnBrk="1" fontAlgn="base" hangingPunct="1">
              <a:lnSpc>
                <a:spcPct val="105000"/>
              </a:lnSpc>
              <a:spcBef>
                <a:spcPct val="0"/>
              </a:spcBef>
              <a:spcAft>
                <a:spcPct val="0"/>
              </a:spcAft>
              <a:defRPr sz="2000">
                <a:solidFill>
                  <a:schemeClr val="tx2"/>
                </a:solidFill>
                <a:latin typeface="Arial" charset="0"/>
              </a:defRPr>
            </a:lvl9pPr>
          </a:lstStyle>
          <a:p>
            <a:endParaRPr lang="de-CH" sz="2400">
              <a:latin typeface="Arial"/>
              <a:cs typeface="Arial"/>
            </a:endParaRPr>
          </a:p>
        </p:txBody>
      </p:sp>
      <p:sp>
        <p:nvSpPr>
          <p:cNvPr id="2" name="Rechteck 1"/>
          <p:cNvSpPr/>
          <p:nvPr/>
        </p:nvSpPr>
        <p:spPr>
          <a:xfrm>
            <a:off x="6170721" y="4767291"/>
            <a:ext cx="1932243" cy="461665"/>
          </a:xfrm>
          <a:prstGeom prst="rect">
            <a:avLst/>
          </a:prstGeom>
        </p:spPr>
        <p:txBody>
          <a:bodyPr wrap="square">
            <a:spAutoFit/>
          </a:bodyPr>
          <a:lstStyle/>
          <a:p>
            <a:r>
              <a:rPr lang="de-DE" altLang="de-DE" sz="1200"/>
              <a:t>BAFU &amp; BLW (2008): Umweltziele Landwirtschaft</a:t>
            </a:r>
          </a:p>
        </p:txBody>
      </p:sp>
      <p:sp>
        <p:nvSpPr>
          <p:cNvPr id="5" name="Rechteck 4"/>
          <p:cNvSpPr/>
          <p:nvPr/>
        </p:nvSpPr>
        <p:spPr bwMode="auto">
          <a:xfrm>
            <a:off x="2860822" y="2708920"/>
            <a:ext cx="936104" cy="2818198"/>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CH" sz="2400" b="1">
              <a:latin typeface="Arial" charset="0"/>
            </a:endParaRPr>
          </a:p>
        </p:txBody>
      </p:sp>
      <p:sp>
        <p:nvSpPr>
          <p:cNvPr id="7" name="Rechteck 6"/>
          <p:cNvSpPr/>
          <p:nvPr/>
        </p:nvSpPr>
        <p:spPr bwMode="auto">
          <a:xfrm>
            <a:off x="3618467" y="4437112"/>
            <a:ext cx="449477" cy="1090006"/>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CH" sz="2400" b="1">
              <a:latin typeface="Arial" charset="0"/>
            </a:endParaRPr>
          </a:p>
        </p:txBody>
      </p:sp>
      <p:sp>
        <p:nvSpPr>
          <p:cNvPr id="8" name="Rechteck 7"/>
          <p:cNvSpPr/>
          <p:nvPr/>
        </p:nvSpPr>
        <p:spPr>
          <a:xfrm>
            <a:off x="611919" y="1406093"/>
            <a:ext cx="5040201" cy="3811300"/>
          </a:xfrm>
          <a:prstGeom prst="rect">
            <a:avLst/>
          </a:prstGeom>
          <a:noFill/>
        </p:spPr>
        <p:txBody>
          <a:bodyPr wrap="square">
            <a:spAutoFit/>
          </a:bodyPr>
          <a:lstStyle/>
          <a:p>
            <a:pPr marL="342900" indent="-342900" defTabSz="685800">
              <a:spcBef>
                <a:spcPts val="1000"/>
              </a:spcBef>
              <a:buClr>
                <a:srgbClr val="006C8E"/>
              </a:buClr>
              <a:buSzPct val="100000"/>
              <a:buFont typeface="Arial" panose="020B0604020202020204" pitchFamily="34" charset="0"/>
              <a:buChar char="•"/>
            </a:pPr>
            <a:r>
              <a:rPr lang="de-CH" sz="2000" dirty="0"/>
              <a:t>Wesentlicher Beitrag der Landwirtschaft zur Biodiversitätserhaltung</a:t>
            </a:r>
          </a:p>
          <a:p>
            <a:pPr marL="342900" indent="-342900" defTabSz="685800">
              <a:spcBef>
                <a:spcPts val="1000"/>
              </a:spcBef>
              <a:buClr>
                <a:srgbClr val="006C8E"/>
              </a:buClr>
              <a:buSzPct val="100000"/>
              <a:buFont typeface="Arial" panose="020B0604020202020204" pitchFamily="34" charset="0"/>
              <a:buChar char="•"/>
            </a:pPr>
            <a:r>
              <a:rPr lang="de-CH" sz="2000" dirty="0"/>
              <a:t>Keine weiteren Artenverluste (Rote Listen)</a:t>
            </a:r>
          </a:p>
          <a:p>
            <a:pPr marL="342900" indent="-342900" defTabSz="685800">
              <a:spcBef>
                <a:spcPts val="1000"/>
              </a:spcBef>
              <a:buClr>
                <a:srgbClr val="006C8E"/>
              </a:buClr>
              <a:buSzPct val="100000"/>
              <a:buFont typeface="Arial" panose="020B0604020202020204" pitchFamily="34" charset="0"/>
              <a:buChar char="•"/>
            </a:pPr>
            <a:r>
              <a:rPr lang="de-CH" sz="2000" dirty="0"/>
              <a:t>Wiederausbreitung bedrohter Arten</a:t>
            </a:r>
          </a:p>
          <a:p>
            <a:pPr marL="342900" indent="-342900" defTabSz="685800">
              <a:spcBef>
                <a:spcPts val="1000"/>
              </a:spcBef>
              <a:buClr>
                <a:srgbClr val="006C8E"/>
              </a:buClr>
              <a:buSzPct val="100000"/>
              <a:buFont typeface="Arial" panose="020B0604020202020204" pitchFamily="34" charset="0"/>
              <a:buChar char="•"/>
            </a:pPr>
            <a:r>
              <a:rPr lang="de-CH" sz="2000" dirty="0"/>
              <a:t>Erhaltung der Ökosystemleistungen</a:t>
            </a:r>
          </a:p>
          <a:p>
            <a:pPr marL="342900" indent="-342900" defTabSz="685800">
              <a:spcBef>
                <a:spcPts val="1000"/>
              </a:spcBef>
              <a:buClr>
                <a:srgbClr val="006C8E"/>
              </a:buClr>
              <a:buSzPct val="100000"/>
              <a:buFont typeface="Arial" panose="020B0604020202020204" pitchFamily="34" charset="0"/>
              <a:buChar char="•"/>
            </a:pPr>
            <a:r>
              <a:rPr lang="de-CH" sz="2000" dirty="0"/>
              <a:t>Sicherung und Förderung der </a:t>
            </a:r>
            <a:br>
              <a:rPr lang="de-CH" sz="2000" dirty="0"/>
            </a:br>
            <a:r>
              <a:rPr lang="de-CH" sz="2000" dirty="0"/>
              <a:t>Ziel- und Leitarten</a:t>
            </a:r>
          </a:p>
          <a:p>
            <a:pPr marL="342900" indent="-342900" defTabSz="685800">
              <a:spcBef>
                <a:spcPts val="1000"/>
              </a:spcBef>
              <a:buClr>
                <a:srgbClr val="006C8E"/>
              </a:buClr>
              <a:buSzPct val="100000"/>
              <a:buFont typeface="Arial" panose="020B0604020202020204" pitchFamily="34" charset="0"/>
              <a:buChar char="•"/>
            </a:pPr>
            <a:r>
              <a:rPr lang="de-CH" sz="2000" dirty="0"/>
              <a:t>Lebensräume für Ziel- und Leitarten werden in ausreichender Fläche und Qualität zur Verfügung gestellt</a:t>
            </a:r>
          </a:p>
        </p:txBody>
      </p:sp>
      <p:sp>
        <p:nvSpPr>
          <p:cNvPr id="4" name="Titel 3"/>
          <p:cNvSpPr>
            <a:spLocks noGrp="1"/>
          </p:cNvSpPr>
          <p:nvPr>
            <p:ph type="title"/>
          </p:nvPr>
        </p:nvSpPr>
        <p:spPr/>
        <p:txBody>
          <a:bodyPr/>
          <a:lstStyle/>
          <a:p>
            <a:r>
              <a:rPr lang="de-CH">
                <a:cs typeface="Arial"/>
              </a:rPr>
              <a:t>Umweltziele Landwirtschaft des Bundes (UZL)</a:t>
            </a:r>
            <a:br>
              <a:rPr lang="de-CH">
                <a:cs typeface="Arial"/>
              </a:rPr>
            </a:br>
            <a:endParaRPr lang="de-CH"/>
          </a:p>
        </p:txBody>
      </p:sp>
      <p:sp>
        <p:nvSpPr>
          <p:cNvPr id="9" name="Foliennummernplatzhalter 2"/>
          <p:cNvSpPr>
            <a:spLocks noGrp="1"/>
          </p:cNvSpPr>
          <p:nvPr>
            <p:ph type="sldNum" sz="quarter" idx="4"/>
          </p:nvPr>
        </p:nvSpPr>
        <p:spPr>
          <a:xfrm>
            <a:off x="7747800" y="6219700"/>
            <a:ext cx="792000" cy="360000"/>
          </a:xfrm>
        </p:spPr>
        <p:txBody>
          <a:bodyPr/>
          <a:lstStyle/>
          <a:p>
            <a:r>
              <a:rPr lang="de-CH" dirty="0"/>
              <a:t>11</a:t>
            </a:r>
          </a:p>
        </p:txBody>
      </p:sp>
      <p:sp>
        <p:nvSpPr>
          <p:cNvPr id="6" name="Textfeld 5"/>
          <p:cNvSpPr txBox="1"/>
          <p:nvPr/>
        </p:nvSpPr>
        <p:spPr>
          <a:xfrm>
            <a:off x="3103356" y="5560715"/>
            <a:ext cx="5659646" cy="584775"/>
          </a:xfrm>
          <a:prstGeom prst="rect">
            <a:avLst/>
          </a:prstGeom>
          <a:solidFill>
            <a:srgbClr val="FFCCCC"/>
          </a:solidFill>
        </p:spPr>
        <p:txBody>
          <a:bodyPr wrap="square" rtlCol="0">
            <a:spAutoFit/>
          </a:bodyPr>
          <a:lstStyle/>
          <a:p>
            <a:r>
              <a:rPr lang="de-CH" sz="1600" dirty="0"/>
              <a:t>Es sind für 13 Umweltbereiche (Biodiversität, Landschaft, Gewässerraum, Klima, Luft, Wasser, Boden) Ziele definiert worden.</a:t>
            </a:r>
          </a:p>
        </p:txBody>
      </p:sp>
      <p:pic>
        <p:nvPicPr>
          <p:cNvPr id="11" name="Grafik 10">
            <a:extLst>
              <a:ext uri="{FF2B5EF4-FFF2-40B4-BE49-F238E27FC236}">
                <a16:creationId xmlns:a16="http://schemas.microsoft.com/office/drawing/2014/main" id="{BF987EF7-E941-4522-B71B-35D25C08C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6646" y="1320097"/>
            <a:ext cx="2313822" cy="3284984"/>
          </a:xfrm>
          <a:prstGeom prst="rect">
            <a:avLst/>
          </a:prstGeom>
          <a:effectLst>
            <a:outerShdw blurRad="292100" dist="139700" dir="2700000" sx="102000" sy="102000" algn="ctr" rotWithShape="0">
              <a:prstClr val="black">
                <a:alpha val="68000"/>
              </a:prstClr>
            </a:outerShdw>
          </a:effectLst>
        </p:spPr>
      </p:pic>
    </p:spTree>
    <p:extLst>
      <p:ext uri="{BB962C8B-B14F-4D97-AF65-F5344CB8AC3E}">
        <p14:creationId xmlns:p14="http://schemas.microsoft.com/office/powerpoint/2010/main" val="427381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82928"/>
            <a:ext cx="8352569" cy="629700"/>
          </a:xfrm>
        </p:spPr>
        <p:txBody>
          <a:bodyPr/>
          <a:lstStyle/>
          <a:p>
            <a:r>
              <a:rPr lang="de-CH" sz="2200"/>
              <a:t>Flächenanteil (2019) mit ökologischer Qualität im Agrarland</a:t>
            </a:r>
          </a:p>
        </p:txBody>
      </p:sp>
      <p:sp>
        <p:nvSpPr>
          <p:cNvPr id="5" name="ZoneTexte 7"/>
          <p:cNvSpPr txBox="1"/>
          <p:nvPr/>
        </p:nvSpPr>
        <p:spPr>
          <a:xfrm>
            <a:off x="5011408" y="5705685"/>
            <a:ext cx="3528392" cy="246221"/>
          </a:xfrm>
          <a:prstGeom prst="rect">
            <a:avLst/>
          </a:prstGeom>
          <a:noFill/>
        </p:spPr>
        <p:txBody>
          <a:bodyPr wrap="square" rtlCol="0">
            <a:spAutoFit/>
          </a:bodyPr>
          <a:lstStyle/>
          <a:p>
            <a:pPr algn="r"/>
            <a:r>
              <a:rPr lang="fr-FR" sz="1000"/>
              <a:t>Quelle: BLW (2020)</a:t>
            </a:r>
          </a:p>
        </p:txBody>
      </p:sp>
      <p:sp>
        <p:nvSpPr>
          <p:cNvPr id="6" name="Foliennummernplatzhalter 2"/>
          <p:cNvSpPr txBox="1">
            <a:spLocks/>
          </p:cNvSpPr>
          <p:nvPr/>
        </p:nvSpPr>
        <p:spPr>
          <a:xfrm>
            <a:off x="7747800" y="6219700"/>
            <a:ext cx="792000" cy="360000"/>
          </a:xfrm>
          <a:prstGeom prst="rect">
            <a:avLst/>
          </a:prstGeom>
        </p:spPr>
        <p:txBody>
          <a:bodyPr vert="horz" lIns="0" tIns="45720" rIns="0" bIns="45720" rtlCol="0" anchor="b"/>
          <a:lstStyle>
            <a:defPPr>
              <a:defRPr lang="de-DE"/>
            </a:defPPr>
            <a:lvl1pPr marL="0" algn="r" defTabSz="914400" rtl="0" eaLnBrk="1" latinLnBrk="0" hangingPunct="1">
              <a:defRPr sz="12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t>12</a:t>
            </a:r>
          </a:p>
        </p:txBody>
      </p:sp>
      <p:pic>
        <p:nvPicPr>
          <p:cNvPr id="8" name="Grafik 7">
            <a:extLst>
              <a:ext uri="{FF2B5EF4-FFF2-40B4-BE49-F238E27FC236}">
                <a16:creationId xmlns:a16="http://schemas.microsoft.com/office/drawing/2014/main" id="{0CFFDFBD-4F1E-4ED1-9576-C7797726BDF3}"/>
              </a:ext>
            </a:extLst>
          </p:cNvPr>
          <p:cNvPicPr>
            <a:picLocks noChangeAspect="1"/>
          </p:cNvPicPr>
          <p:nvPr/>
        </p:nvPicPr>
        <p:blipFill>
          <a:blip r:embed="rId2"/>
          <a:stretch>
            <a:fillRect/>
          </a:stretch>
        </p:blipFill>
        <p:spPr>
          <a:xfrm>
            <a:off x="451682" y="853308"/>
            <a:ext cx="8009455" cy="4814195"/>
          </a:xfrm>
          <a:prstGeom prst="rect">
            <a:avLst/>
          </a:prstGeom>
        </p:spPr>
      </p:pic>
    </p:spTree>
    <p:extLst>
      <p:ext uri="{BB962C8B-B14F-4D97-AF65-F5344CB8AC3E}">
        <p14:creationId xmlns:p14="http://schemas.microsoft.com/office/powerpoint/2010/main" val="302982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1251" y="332656"/>
            <a:ext cx="7908549" cy="629700"/>
          </a:xfrm>
        </p:spPr>
        <p:txBody>
          <a:bodyPr/>
          <a:lstStyle/>
          <a:p>
            <a:r>
              <a:rPr lang="fr-FR">
                <a:latin typeface="+mn-lt"/>
              </a:rPr>
              <a:t>UZL-</a:t>
            </a:r>
            <a:r>
              <a:rPr lang="fr-FR" err="1">
                <a:latin typeface="+mn-lt"/>
              </a:rPr>
              <a:t>Flächenziele</a:t>
            </a:r>
            <a:r>
              <a:rPr lang="fr-FR">
                <a:latin typeface="+mn-lt"/>
              </a:rPr>
              <a:t>: </a:t>
            </a:r>
            <a:r>
              <a:rPr lang="de-CH">
                <a:latin typeface="+mn-lt"/>
                <a:cs typeface="Arial" panose="020B0604020202020204" pitchFamily="34" charset="0"/>
              </a:rPr>
              <a:t>Anteil Flächen an der LN mit ökologischer Qualität im Agrarland</a:t>
            </a:r>
            <a:br>
              <a:rPr lang="de-CH">
                <a:latin typeface="+mn-lt"/>
                <a:cs typeface="Arial" panose="020B0604020202020204" pitchFamily="34" charset="0"/>
              </a:rPr>
            </a:br>
            <a:br>
              <a:rPr lang="de-CH" sz="1000" b="0" i="1">
                <a:latin typeface="+mn-lt"/>
                <a:cs typeface="Arial" panose="020B0604020202020204" pitchFamily="34" charset="0"/>
              </a:rPr>
            </a:br>
            <a:endParaRPr lang="de-CH" sz="1000">
              <a:latin typeface="+mn-lt"/>
              <a:cs typeface="Arial" panose="020B0604020202020204" pitchFamily="34" charset="0"/>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522865855"/>
              </p:ext>
            </p:extLst>
          </p:nvPr>
        </p:nvGraphicFramePr>
        <p:xfrm>
          <a:off x="539553" y="1430372"/>
          <a:ext cx="7056783" cy="3881120"/>
        </p:xfrm>
        <a:graphic>
          <a:graphicData uri="http://schemas.openxmlformats.org/drawingml/2006/table">
            <a:tbl>
              <a:tblPr firstRow="1" bandRow="1">
                <a:tableStyleId>{21E4AEA4-8DFA-4A89-87EB-49C32662AFE0}</a:tableStyleId>
              </a:tblPr>
              <a:tblGrid>
                <a:gridCol w="1555632">
                  <a:extLst>
                    <a:ext uri="{9D8B030D-6E8A-4147-A177-3AD203B41FA5}">
                      <a16:colId xmlns:a16="http://schemas.microsoft.com/office/drawing/2014/main" val="4152586175"/>
                    </a:ext>
                  </a:extLst>
                </a:gridCol>
                <a:gridCol w="1573310">
                  <a:extLst>
                    <a:ext uri="{9D8B030D-6E8A-4147-A177-3AD203B41FA5}">
                      <a16:colId xmlns:a16="http://schemas.microsoft.com/office/drawing/2014/main" val="343767657"/>
                    </a:ext>
                  </a:extLst>
                </a:gridCol>
                <a:gridCol w="1573310">
                  <a:extLst>
                    <a:ext uri="{9D8B030D-6E8A-4147-A177-3AD203B41FA5}">
                      <a16:colId xmlns:a16="http://schemas.microsoft.com/office/drawing/2014/main" val="1994770256"/>
                    </a:ext>
                  </a:extLst>
                </a:gridCol>
                <a:gridCol w="2354531">
                  <a:extLst>
                    <a:ext uri="{9D8B030D-6E8A-4147-A177-3AD203B41FA5}">
                      <a16:colId xmlns:a16="http://schemas.microsoft.com/office/drawing/2014/main" val="3168550776"/>
                    </a:ext>
                  </a:extLst>
                </a:gridCol>
              </a:tblGrid>
              <a:tr h="370840">
                <a:tc>
                  <a:txBody>
                    <a:bodyPr/>
                    <a:lstStyle/>
                    <a:p>
                      <a:endParaRPr lang="de-CH" b="1" dirty="0">
                        <a:latin typeface="+mn-lt"/>
                        <a:cs typeface="Arial" panose="020B0604020202020204" pitchFamily="34" charset="0"/>
                      </a:endParaRPr>
                    </a:p>
                  </a:txBody>
                  <a:tcPr/>
                </a:tc>
                <a:tc>
                  <a:txBody>
                    <a:bodyPr/>
                    <a:lstStyle/>
                    <a:p>
                      <a:r>
                        <a:rPr lang="de-CH" sz="1350" b="1" i="0" u="none" strike="noStrike" kern="1200" baseline="0">
                          <a:solidFill>
                            <a:schemeClr val="lt1"/>
                          </a:solidFill>
                          <a:latin typeface="+mn-lt"/>
                          <a:ea typeface="+mn-ea"/>
                          <a:cs typeface="Arial" panose="020B0604020202020204" pitchFamily="34" charset="0"/>
                        </a:rPr>
                        <a:t>Sollwert</a:t>
                      </a:r>
                    </a:p>
                    <a:p>
                      <a:r>
                        <a:rPr lang="de-CH" sz="1350" b="1" i="0" u="none" strike="noStrike" kern="1200" baseline="0">
                          <a:solidFill>
                            <a:schemeClr val="lt1"/>
                          </a:solidFill>
                          <a:latin typeface="+mn-lt"/>
                          <a:ea typeface="+mn-ea"/>
                          <a:cs typeface="Arial" panose="020B0604020202020204" pitchFamily="34" charset="0"/>
                        </a:rPr>
                        <a:t>(Durchschnitt /</a:t>
                      </a:r>
                      <a:br>
                        <a:rPr lang="de-CH" sz="1350" b="1" i="0" u="none" strike="noStrike" kern="1200" baseline="0">
                          <a:solidFill>
                            <a:schemeClr val="lt1"/>
                          </a:solidFill>
                          <a:latin typeface="+mn-lt"/>
                          <a:ea typeface="+mn-ea"/>
                          <a:cs typeface="Arial" panose="020B0604020202020204" pitchFamily="34" charset="0"/>
                        </a:rPr>
                      </a:br>
                      <a:r>
                        <a:rPr lang="de-CH" sz="1350" b="1" i="0" u="none" strike="noStrike" kern="1200" baseline="0">
                          <a:solidFill>
                            <a:schemeClr val="lt1"/>
                          </a:solidFill>
                          <a:latin typeface="+mn-lt"/>
                          <a:ea typeface="+mn-ea"/>
                          <a:cs typeface="Arial" panose="020B0604020202020204" pitchFamily="34" charset="0"/>
                        </a:rPr>
                        <a:t>Streuung)</a:t>
                      </a:r>
                    </a:p>
                    <a:p>
                      <a:r>
                        <a:rPr lang="de-CH" sz="1350" b="0" i="0" u="none" strike="noStrike" kern="1200" baseline="0">
                          <a:solidFill>
                            <a:schemeClr val="lt1"/>
                          </a:solidFill>
                          <a:latin typeface="+mn-lt"/>
                          <a:ea typeface="+mn-ea"/>
                          <a:cs typeface="Arial" panose="020B0604020202020204" pitchFamily="34" charset="0"/>
                        </a:rPr>
                        <a:t>(Walter et al. 2013)</a:t>
                      </a:r>
                    </a:p>
                  </a:txBody>
                  <a:tcPr>
                    <a:solidFill>
                      <a:schemeClr val="accent6"/>
                    </a:solidFill>
                  </a:tcPr>
                </a:tc>
                <a:tc>
                  <a:txBody>
                    <a:bodyPr/>
                    <a:lstStyle/>
                    <a:p>
                      <a:r>
                        <a:rPr lang="de-CH" sz="1350" b="1" i="0" u="none" strike="noStrike" kern="1200" baseline="0">
                          <a:solidFill>
                            <a:schemeClr val="lt1"/>
                          </a:solidFill>
                          <a:latin typeface="+mn-lt"/>
                          <a:ea typeface="+mn-ea"/>
                          <a:cs typeface="Arial" panose="020B0604020202020204" pitchFamily="34" charset="0"/>
                        </a:rPr>
                        <a:t>Zustand 2013</a:t>
                      </a:r>
                    </a:p>
                    <a:p>
                      <a:r>
                        <a:rPr lang="de-CH" sz="1350" b="0" i="0" u="none" strike="noStrike" kern="1200" baseline="0">
                          <a:solidFill>
                            <a:schemeClr val="lt1"/>
                          </a:solidFill>
                          <a:latin typeface="+mn-lt"/>
                          <a:ea typeface="+mn-ea"/>
                          <a:cs typeface="Arial" panose="020B0604020202020204" pitchFamily="34" charset="0"/>
                        </a:rPr>
                        <a:t>(Schätzung Walter et al. 2013)</a:t>
                      </a:r>
                    </a:p>
                    <a:p>
                      <a:endParaRPr lang="de-CH" b="1">
                        <a:latin typeface="+mn-lt"/>
                        <a:cs typeface="Arial" panose="020B0604020202020204" pitchFamily="34" charset="0"/>
                      </a:endParaRPr>
                    </a:p>
                  </a:txBody>
                  <a:tcPr/>
                </a:tc>
                <a:tc>
                  <a:txBody>
                    <a:bodyPr/>
                    <a:lstStyle/>
                    <a:p>
                      <a:pPr algn="r" fontAlgn="t"/>
                      <a:r>
                        <a:rPr lang="fr-FR" sz="1600" b="1" err="1">
                          <a:effectLst/>
                        </a:rPr>
                        <a:t>Zustand</a:t>
                      </a:r>
                      <a:r>
                        <a:rPr lang="fr-FR" sz="1600" b="1">
                          <a:effectLst/>
                        </a:rPr>
                        <a:t> 2019</a:t>
                      </a:r>
                      <a:br>
                        <a:rPr lang="fr-FR" sz="1600" b="1">
                          <a:effectLst/>
                        </a:rPr>
                      </a:br>
                      <a:r>
                        <a:rPr lang="fr-FR" sz="1600" b="1">
                          <a:effectLst/>
                        </a:rPr>
                        <a:t>(</a:t>
                      </a:r>
                      <a:r>
                        <a:rPr lang="fr-FR" sz="1600" b="1" err="1">
                          <a:effectLst/>
                        </a:rPr>
                        <a:t>Schätzung</a:t>
                      </a:r>
                      <a:r>
                        <a:rPr lang="fr-FR" sz="1600" b="1">
                          <a:effectLst/>
                        </a:rPr>
                        <a:t> </a:t>
                      </a:r>
                      <a:r>
                        <a:rPr lang="fr-FR" sz="1600" b="1" err="1">
                          <a:effectLst/>
                        </a:rPr>
                        <a:t>nach</a:t>
                      </a:r>
                      <a:r>
                        <a:rPr lang="fr-FR" sz="1600" b="1">
                          <a:effectLst/>
                        </a:rPr>
                        <a:t> BFF-</a:t>
                      </a:r>
                      <a:r>
                        <a:rPr lang="fr-FR" sz="1600" b="1" err="1">
                          <a:effectLst/>
                        </a:rPr>
                        <a:t>Beiträgen</a:t>
                      </a:r>
                      <a:r>
                        <a:rPr lang="fr-FR" sz="1600" b="1">
                          <a:effectLst/>
                        </a:rPr>
                        <a:t> 2019)</a:t>
                      </a:r>
                    </a:p>
                  </a:txBody>
                  <a:tcPr marL="38100" marR="38100" marT="28575" marB="28575"/>
                </a:tc>
                <a:extLst>
                  <a:ext uri="{0D108BD9-81ED-4DB2-BD59-A6C34878D82A}">
                    <a16:rowId xmlns:a16="http://schemas.microsoft.com/office/drawing/2014/main" val="511536071"/>
                  </a:ext>
                </a:extLst>
              </a:tr>
              <a:tr h="370840">
                <a:tc>
                  <a:txBody>
                    <a:bodyPr/>
                    <a:lstStyle/>
                    <a:p>
                      <a:r>
                        <a:rPr lang="it-IT" sz="1350" b="0" i="0" u="none" strike="noStrike" kern="1200" baseline="0" err="1">
                          <a:solidFill>
                            <a:schemeClr val="tx1"/>
                          </a:solidFill>
                          <a:latin typeface="+mn-lt"/>
                          <a:ea typeface="+mn-ea"/>
                          <a:cs typeface="Arial" panose="020B0604020202020204" pitchFamily="34" charset="0"/>
                        </a:rPr>
                        <a:t>Talzone</a:t>
                      </a:r>
                      <a:r>
                        <a:rPr lang="it-IT" sz="1350" b="0" i="0" u="none" strike="noStrike" kern="1200" baseline="0">
                          <a:solidFill>
                            <a:schemeClr val="tx1"/>
                          </a:solidFill>
                          <a:latin typeface="+mn-lt"/>
                          <a:ea typeface="+mn-ea"/>
                          <a:cs typeface="Arial" panose="020B0604020202020204" pitchFamily="34" charset="0"/>
                        </a:rPr>
                        <a:t> </a:t>
                      </a:r>
                      <a:endParaRPr lang="de-CH">
                        <a:solidFill>
                          <a:schemeClr val="tx1"/>
                        </a:solidFill>
                        <a:latin typeface="+mn-lt"/>
                        <a:cs typeface="Arial" panose="020B0604020202020204" pitchFamily="34" charset="0"/>
                      </a:endParaRPr>
                    </a:p>
                  </a:txBody>
                  <a:tcPr/>
                </a:tc>
                <a:tc>
                  <a:txBody>
                    <a:bodyPr/>
                    <a:lstStyle/>
                    <a:p>
                      <a:r>
                        <a:rPr lang="it-IT" sz="1350" b="0" i="0" u="none" strike="noStrike" kern="1200" baseline="0">
                          <a:solidFill>
                            <a:schemeClr val="tx1"/>
                          </a:solidFill>
                          <a:latin typeface="+mn-lt"/>
                          <a:ea typeface="+mn-ea"/>
                          <a:cs typeface="Arial" panose="020B0604020202020204" pitchFamily="34" charset="0"/>
                        </a:rPr>
                        <a:t>10 % (8−12) </a:t>
                      </a:r>
                      <a:endParaRPr lang="de-CH">
                        <a:solidFill>
                          <a:schemeClr val="tx1"/>
                        </a:solidFill>
                        <a:latin typeface="+mn-lt"/>
                        <a:cs typeface="Arial" panose="020B0604020202020204" pitchFamily="34" charset="0"/>
                      </a:endParaRPr>
                    </a:p>
                  </a:txBody>
                  <a:tcPr>
                    <a:solidFill>
                      <a:schemeClr val="accent6"/>
                    </a:solidFill>
                  </a:tcPr>
                </a:tc>
                <a:tc>
                  <a:txBody>
                    <a:bodyPr/>
                    <a:lstStyle/>
                    <a:p>
                      <a:r>
                        <a:rPr lang="it-IT" sz="1350" b="0" i="0" u="none" strike="noStrike" kern="1200" baseline="0">
                          <a:solidFill>
                            <a:schemeClr val="tx1"/>
                          </a:solidFill>
                          <a:latin typeface="+mn-lt"/>
                          <a:ea typeface="+mn-ea"/>
                          <a:cs typeface="Arial" panose="020B0604020202020204" pitchFamily="34" charset="0"/>
                        </a:rPr>
                        <a:t>2,2−4,0 % </a:t>
                      </a:r>
                      <a:endParaRPr lang="de-CH">
                        <a:solidFill>
                          <a:schemeClr val="tx1"/>
                        </a:solidFill>
                        <a:latin typeface="+mn-lt"/>
                        <a:cs typeface="Arial" panose="020B0604020202020204" pitchFamily="34" charset="0"/>
                      </a:endParaRPr>
                    </a:p>
                  </a:txBody>
                  <a:tcPr/>
                </a:tc>
                <a:tc>
                  <a:txBody>
                    <a:bodyPr/>
                    <a:lstStyle/>
                    <a:p>
                      <a:pPr algn="r" fontAlgn="t"/>
                      <a:r>
                        <a:rPr lang="de-CH" sz="1600">
                          <a:effectLst/>
                        </a:rPr>
                        <a:t>~ 6 %</a:t>
                      </a:r>
                    </a:p>
                  </a:txBody>
                  <a:tcPr marL="38100" marR="38100" marT="28575" marB="28575"/>
                </a:tc>
                <a:extLst>
                  <a:ext uri="{0D108BD9-81ED-4DB2-BD59-A6C34878D82A}">
                    <a16:rowId xmlns:a16="http://schemas.microsoft.com/office/drawing/2014/main" val="3788750272"/>
                  </a:ext>
                </a:extLst>
              </a:tr>
              <a:tr h="370840">
                <a:tc>
                  <a:txBody>
                    <a:bodyPr/>
                    <a:lstStyle/>
                    <a:p>
                      <a:r>
                        <a:rPr lang="de-CH" sz="1350" b="0" i="0" u="none" strike="noStrike" kern="1200" baseline="0">
                          <a:solidFill>
                            <a:schemeClr val="tx1"/>
                          </a:solidFill>
                          <a:latin typeface="+mn-lt"/>
                          <a:ea typeface="+mn-ea"/>
                          <a:cs typeface="Arial" panose="020B0604020202020204" pitchFamily="34" charset="0"/>
                        </a:rPr>
                        <a:t>Hügelzone</a:t>
                      </a:r>
                      <a:endParaRPr lang="de-CH">
                        <a:solidFill>
                          <a:schemeClr val="tx1"/>
                        </a:solidFill>
                        <a:latin typeface="+mn-lt"/>
                        <a:cs typeface="Arial" panose="020B0604020202020204" pitchFamily="34" charset="0"/>
                      </a:endParaRPr>
                    </a:p>
                  </a:txBody>
                  <a:tcPr/>
                </a:tc>
                <a:tc>
                  <a:txBody>
                    <a:bodyPr/>
                    <a:lstStyle/>
                    <a:p>
                      <a:r>
                        <a:rPr lang="de-CH" sz="1350" b="0" i="0" u="none" strike="noStrike" kern="1200" baseline="0">
                          <a:solidFill>
                            <a:schemeClr val="tx1"/>
                          </a:solidFill>
                          <a:latin typeface="+mn-lt"/>
                          <a:ea typeface="+mn-ea"/>
                          <a:cs typeface="Arial" panose="020B0604020202020204" pitchFamily="34" charset="0"/>
                        </a:rPr>
                        <a:t>12 % (10−14) </a:t>
                      </a:r>
                      <a:endParaRPr lang="de-CH">
                        <a:solidFill>
                          <a:schemeClr val="tx1"/>
                        </a:solidFill>
                        <a:latin typeface="+mn-lt"/>
                        <a:cs typeface="Arial" panose="020B0604020202020204" pitchFamily="34" charset="0"/>
                      </a:endParaRPr>
                    </a:p>
                  </a:txBody>
                  <a:tcPr>
                    <a:solidFill>
                      <a:schemeClr val="accent6"/>
                    </a:solidFill>
                  </a:tcPr>
                </a:tc>
                <a:tc>
                  <a:txBody>
                    <a:bodyPr/>
                    <a:lstStyle/>
                    <a:p>
                      <a:r>
                        <a:rPr lang="de-CH" sz="1350" b="0" i="0" u="none" strike="noStrike" kern="1200" baseline="0">
                          <a:solidFill>
                            <a:schemeClr val="tx1"/>
                          </a:solidFill>
                          <a:latin typeface="+mn-lt"/>
                          <a:ea typeface="+mn-ea"/>
                          <a:cs typeface="Arial" panose="020B0604020202020204" pitchFamily="34" charset="0"/>
                        </a:rPr>
                        <a:t>3,5−4,5 % </a:t>
                      </a:r>
                      <a:endParaRPr lang="de-CH">
                        <a:solidFill>
                          <a:schemeClr val="tx1"/>
                        </a:solidFill>
                        <a:latin typeface="+mn-lt"/>
                        <a:cs typeface="Arial" panose="020B0604020202020204" pitchFamily="34" charset="0"/>
                      </a:endParaRPr>
                    </a:p>
                  </a:txBody>
                  <a:tcPr/>
                </a:tc>
                <a:tc>
                  <a:txBody>
                    <a:bodyPr/>
                    <a:lstStyle/>
                    <a:p>
                      <a:pPr algn="r" fontAlgn="t"/>
                      <a:r>
                        <a:rPr lang="de-CH" sz="1600">
                          <a:effectLst/>
                        </a:rPr>
                        <a:t>~ 7 %</a:t>
                      </a:r>
                    </a:p>
                  </a:txBody>
                  <a:tcPr marL="38100" marR="38100" marT="28575" marB="28575"/>
                </a:tc>
                <a:extLst>
                  <a:ext uri="{0D108BD9-81ED-4DB2-BD59-A6C34878D82A}">
                    <a16:rowId xmlns:a16="http://schemas.microsoft.com/office/drawing/2014/main" val="4204133043"/>
                  </a:ext>
                </a:extLst>
              </a:tr>
              <a:tr h="370840">
                <a:tc>
                  <a:txBody>
                    <a:bodyPr/>
                    <a:lstStyle/>
                    <a:p>
                      <a:r>
                        <a:rPr lang="de-CH" sz="1350" b="0" i="0" u="none" strike="noStrike" kern="1200" baseline="0" err="1">
                          <a:solidFill>
                            <a:schemeClr val="tx1"/>
                          </a:solidFill>
                          <a:latin typeface="+mn-lt"/>
                          <a:ea typeface="+mn-ea"/>
                          <a:cs typeface="Arial" panose="020B0604020202020204" pitchFamily="34" charset="0"/>
                        </a:rPr>
                        <a:t>Bergzone</a:t>
                      </a:r>
                      <a:r>
                        <a:rPr lang="de-CH" sz="1350" b="0" i="0" u="none" strike="noStrike" kern="1200" baseline="0">
                          <a:solidFill>
                            <a:schemeClr val="tx1"/>
                          </a:solidFill>
                          <a:latin typeface="+mn-lt"/>
                          <a:ea typeface="+mn-ea"/>
                          <a:cs typeface="Arial" panose="020B0604020202020204" pitchFamily="34" charset="0"/>
                        </a:rPr>
                        <a:t> I </a:t>
                      </a:r>
                      <a:endParaRPr lang="de-CH">
                        <a:solidFill>
                          <a:schemeClr val="tx1"/>
                        </a:solidFill>
                        <a:latin typeface="+mn-lt"/>
                        <a:cs typeface="Arial" panose="020B0604020202020204" pitchFamily="34" charset="0"/>
                      </a:endParaRPr>
                    </a:p>
                  </a:txBody>
                  <a:tcPr/>
                </a:tc>
                <a:tc>
                  <a:txBody>
                    <a:bodyPr/>
                    <a:lstStyle/>
                    <a:p>
                      <a:r>
                        <a:rPr lang="de-CH" sz="1350" b="0" i="0" u="none" strike="noStrike" kern="1200" baseline="0">
                          <a:solidFill>
                            <a:schemeClr val="tx1"/>
                          </a:solidFill>
                          <a:latin typeface="+mn-lt"/>
                          <a:ea typeface="+mn-ea"/>
                          <a:cs typeface="Arial" panose="020B0604020202020204" pitchFamily="34" charset="0"/>
                        </a:rPr>
                        <a:t>13 % (12−15) </a:t>
                      </a:r>
                      <a:endParaRPr lang="de-CH">
                        <a:solidFill>
                          <a:schemeClr val="tx1"/>
                        </a:solidFill>
                        <a:latin typeface="+mn-lt"/>
                        <a:cs typeface="Arial" panose="020B0604020202020204" pitchFamily="34" charset="0"/>
                      </a:endParaRPr>
                    </a:p>
                  </a:txBody>
                  <a:tcPr>
                    <a:solidFill>
                      <a:schemeClr val="accent6"/>
                    </a:solidFill>
                  </a:tcPr>
                </a:tc>
                <a:tc>
                  <a:txBody>
                    <a:bodyPr/>
                    <a:lstStyle/>
                    <a:p>
                      <a:r>
                        <a:rPr lang="de-CH" sz="1350" b="0" i="0" u="none" strike="noStrike" kern="1200" baseline="0">
                          <a:solidFill>
                            <a:schemeClr val="tx1"/>
                          </a:solidFill>
                          <a:latin typeface="+mn-lt"/>
                          <a:ea typeface="+mn-ea"/>
                          <a:cs typeface="Arial" panose="020B0604020202020204" pitchFamily="34" charset="0"/>
                        </a:rPr>
                        <a:t>3−4,5 % </a:t>
                      </a:r>
                      <a:endParaRPr lang="de-CH">
                        <a:solidFill>
                          <a:schemeClr val="tx1"/>
                        </a:solidFill>
                        <a:latin typeface="+mn-lt"/>
                        <a:cs typeface="Arial" panose="020B0604020202020204" pitchFamily="34" charset="0"/>
                      </a:endParaRPr>
                    </a:p>
                  </a:txBody>
                  <a:tcPr/>
                </a:tc>
                <a:tc>
                  <a:txBody>
                    <a:bodyPr/>
                    <a:lstStyle/>
                    <a:p>
                      <a:pPr algn="r" fontAlgn="t"/>
                      <a:r>
                        <a:rPr lang="de-CH" sz="1600">
                          <a:effectLst/>
                        </a:rPr>
                        <a:t>~ 7 %</a:t>
                      </a:r>
                    </a:p>
                  </a:txBody>
                  <a:tcPr marL="38100" marR="38100" marT="28575" marB="28575"/>
                </a:tc>
                <a:extLst>
                  <a:ext uri="{0D108BD9-81ED-4DB2-BD59-A6C34878D82A}">
                    <a16:rowId xmlns:a16="http://schemas.microsoft.com/office/drawing/2014/main" val="1509108515"/>
                  </a:ext>
                </a:extLst>
              </a:tr>
              <a:tr h="370840">
                <a:tc>
                  <a:txBody>
                    <a:bodyPr/>
                    <a:lstStyle/>
                    <a:p>
                      <a:r>
                        <a:rPr lang="it-IT" sz="1350" b="0" i="0" u="none" strike="noStrike" kern="1200" baseline="0" err="1">
                          <a:solidFill>
                            <a:schemeClr val="tx1"/>
                          </a:solidFill>
                          <a:latin typeface="+mn-lt"/>
                          <a:ea typeface="+mn-ea"/>
                          <a:cs typeface="Arial" panose="020B0604020202020204" pitchFamily="34" charset="0"/>
                        </a:rPr>
                        <a:t>Bergzone</a:t>
                      </a:r>
                      <a:r>
                        <a:rPr lang="it-IT" sz="1350" b="0" i="0" u="none" strike="noStrike" kern="1200" baseline="0">
                          <a:solidFill>
                            <a:schemeClr val="tx1"/>
                          </a:solidFill>
                          <a:latin typeface="+mn-lt"/>
                          <a:ea typeface="+mn-ea"/>
                          <a:cs typeface="Arial" panose="020B0604020202020204" pitchFamily="34" charset="0"/>
                        </a:rPr>
                        <a:t> II </a:t>
                      </a:r>
                      <a:endParaRPr lang="de-CH">
                        <a:solidFill>
                          <a:schemeClr val="tx1"/>
                        </a:solidFill>
                        <a:latin typeface="+mn-lt"/>
                        <a:cs typeface="Arial" panose="020B0604020202020204" pitchFamily="34" charset="0"/>
                      </a:endParaRPr>
                    </a:p>
                  </a:txBody>
                  <a:tcPr/>
                </a:tc>
                <a:tc>
                  <a:txBody>
                    <a:bodyPr/>
                    <a:lstStyle/>
                    <a:p>
                      <a:r>
                        <a:rPr lang="it-IT" sz="1350" b="0" i="0" u="none" strike="noStrike" kern="1200" baseline="0">
                          <a:solidFill>
                            <a:schemeClr val="tx1"/>
                          </a:solidFill>
                          <a:latin typeface="+mn-lt"/>
                          <a:ea typeface="+mn-ea"/>
                          <a:cs typeface="Arial" panose="020B0604020202020204" pitchFamily="34" charset="0"/>
                        </a:rPr>
                        <a:t>17 % (15−20) </a:t>
                      </a:r>
                      <a:endParaRPr lang="de-CH">
                        <a:solidFill>
                          <a:schemeClr val="tx1"/>
                        </a:solidFill>
                        <a:latin typeface="+mn-lt"/>
                        <a:cs typeface="Arial" panose="020B0604020202020204" pitchFamily="34" charset="0"/>
                      </a:endParaRPr>
                    </a:p>
                  </a:txBody>
                  <a:tcPr>
                    <a:solidFill>
                      <a:schemeClr val="accent6"/>
                    </a:solidFill>
                  </a:tcPr>
                </a:tc>
                <a:tc>
                  <a:txBody>
                    <a:bodyPr/>
                    <a:lstStyle/>
                    <a:p>
                      <a:r>
                        <a:rPr lang="it-IT" sz="1350" b="0" i="0" u="none" strike="noStrike" kern="1200" baseline="0">
                          <a:solidFill>
                            <a:schemeClr val="tx1"/>
                          </a:solidFill>
                          <a:latin typeface="+mn-lt"/>
                          <a:ea typeface="+mn-ea"/>
                          <a:cs typeface="Arial" panose="020B0604020202020204" pitchFamily="34" charset="0"/>
                        </a:rPr>
                        <a:t>4,8−10 % </a:t>
                      </a:r>
                      <a:endParaRPr lang="de-CH">
                        <a:solidFill>
                          <a:schemeClr val="tx1"/>
                        </a:solidFill>
                        <a:latin typeface="+mn-lt"/>
                        <a:cs typeface="Arial" panose="020B0604020202020204" pitchFamily="34" charset="0"/>
                      </a:endParaRPr>
                    </a:p>
                  </a:txBody>
                  <a:tcPr/>
                </a:tc>
                <a:tc>
                  <a:txBody>
                    <a:bodyPr/>
                    <a:lstStyle/>
                    <a:p>
                      <a:pPr algn="r" fontAlgn="t"/>
                      <a:r>
                        <a:rPr lang="de-CH" sz="1600">
                          <a:effectLst/>
                        </a:rPr>
                        <a:t>~ 10 %</a:t>
                      </a:r>
                    </a:p>
                  </a:txBody>
                  <a:tcPr marL="38100" marR="38100" marT="28575" marB="28575"/>
                </a:tc>
                <a:extLst>
                  <a:ext uri="{0D108BD9-81ED-4DB2-BD59-A6C34878D82A}">
                    <a16:rowId xmlns:a16="http://schemas.microsoft.com/office/drawing/2014/main" val="3456554168"/>
                  </a:ext>
                </a:extLst>
              </a:tr>
              <a:tr h="370840">
                <a:tc>
                  <a:txBody>
                    <a:bodyPr/>
                    <a:lstStyle/>
                    <a:p>
                      <a:r>
                        <a:rPr lang="it-IT" sz="1350" b="0" i="0" u="none" strike="noStrike" kern="1200" baseline="0" err="1">
                          <a:solidFill>
                            <a:schemeClr val="tx1"/>
                          </a:solidFill>
                          <a:latin typeface="+mn-lt"/>
                          <a:ea typeface="+mn-ea"/>
                          <a:cs typeface="Arial" panose="020B0604020202020204" pitchFamily="34" charset="0"/>
                        </a:rPr>
                        <a:t>Bergzone</a:t>
                      </a:r>
                      <a:r>
                        <a:rPr lang="it-IT" sz="1350" b="0" i="0" u="none" strike="noStrike" kern="1200" baseline="0">
                          <a:solidFill>
                            <a:schemeClr val="tx1"/>
                          </a:solidFill>
                          <a:latin typeface="+mn-lt"/>
                          <a:ea typeface="+mn-ea"/>
                          <a:cs typeface="Arial" panose="020B0604020202020204" pitchFamily="34" charset="0"/>
                        </a:rPr>
                        <a:t> III </a:t>
                      </a:r>
                      <a:endParaRPr lang="de-CH">
                        <a:solidFill>
                          <a:schemeClr val="tx1"/>
                        </a:solidFill>
                        <a:latin typeface="+mn-lt"/>
                        <a:cs typeface="Arial" panose="020B0604020202020204" pitchFamily="34" charset="0"/>
                      </a:endParaRPr>
                    </a:p>
                  </a:txBody>
                  <a:tcPr/>
                </a:tc>
                <a:tc>
                  <a:txBody>
                    <a:bodyPr/>
                    <a:lstStyle/>
                    <a:p>
                      <a:r>
                        <a:rPr lang="it-IT" sz="1350" b="0" i="0" u="none" strike="noStrike" kern="1200" baseline="0">
                          <a:solidFill>
                            <a:schemeClr val="tx1"/>
                          </a:solidFill>
                          <a:latin typeface="+mn-lt"/>
                          <a:ea typeface="+mn-ea"/>
                          <a:cs typeface="Arial" panose="020B0604020202020204" pitchFamily="34" charset="0"/>
                        </a:rPr>
                        <a:t>30 % (20−40) </a:t>
                      </a:r>
                      <a:endParaRPr lang="de-CH">
                        <a:solidFill>
                          <a:schemeClr val="tx1"/>
                        </a:solidFill>
                        <a:latin typeface="+mn-lt"/>
                        <a:cs typeface="Arial" panose="020B0604020202020204" pitchFamily="34" charset="0"/>
                      </a:endParaRPr>
                    </a:p>
                  </a:txBody>
                  <a:tcPr>
                    <a:solidFill>
                      <a:schemeClr val="accent6"/>
                    </a:solidFill>
                  </a:tcPr>
                </a:tc>
                <a:tc>
                  <a:txBody>
                    <a:bodyPr/>
                    <a:lstStyle/>
                    <a:p>
                      <a:r>
                        <a:rPr lang="it-IT" sz="1350" b="0" i="0" u="none" strike="noStrike" kern="1200" baseline="0">
                          <a:solidFill>
                            <a:schemeClr val="tx1"/>
                          </a:solidFill>
                          <a:latin typeface="+mn-lt"/>
                          <a:ea typeface="+mn-ea"/>
                          <a:cs typeface="Arial" panose="020B0604020202020204" pitchFamily="34" charset="0"/>
                        </a:rPr>
                        <a:t>20−40 % </a:t>
                      </a:r>
                      <a:endParaRPr lang="de-CH">
                        <a:solidFill>
                          <a:schemeClr val="tx1"/>
                        </a:solidFill>
                        <a:latin typeface="+mn-lt"/>
                        <a:cs typeface="Arial" panose="020B0604020202020204" pitchFamily="34" charset="0"/>
                      </a:endParaRPr>
                    </a:p>
                  </a:txBody>
                  <a:tcPr/>
                </a:tc>
                <a:tc>
                  <a:txBody>
                    <a:bodyPr/>
                    <a:lstStyle/>
                    <a:p>
                      <a:pPr algn="r" fontAlgn="t"/>
                      <a:r>
                        <a:rPr lang="de-CH" sz="1600">
                          <a:effectLst/>
                        </a:rPr>
                        <a:t>~ 17 %</a:t>
                      </a:r>
                    </a:p>
                  </a:txBody>
                  <a:tcPr marL="38100" marR="38100" marT="28575" marB="28575"/>
                </a:tc>
                <a:extLst>
                  <a:ext uri="{0D108BD9-81ED-4DB2-BD59-A6C34878D82A}">
                    <a16:rowId xmlns:a16="http://schemas.microsoft.com/office/drawing/2014/main" val="77265945"/>
                  </a:ext>
                </a:extLst>
              </a:tr>
              <a:tr h="370840">
                <a:tc>
                  <a:txBody>
                    <a:bodyPr/>
                    <a:lstStyle/>
                    <a:p>
                      <a:r>
                        <a:rPr lang="it-IT" sz="1350" b="0" i="0" u="none" strike="noStrike" kern="1200" baseline="0" err="1">
                          <a:solidFill>
                            <a:schemeClr val="tx1"/>
                          </a:solidFill>
                          <a:latin typeface="+mn-lt"/>
                          <a:ea typeface="+mn-ea"/>
                          <a:cs typeface="Arial" panose="020B0604020202020204" pitchFamily="34" charset="0"/>
                        </a:rPr>
                        <a:t>Bergzone</a:t>
                      </a:r>
                      <a:r>
                        <a:rPr lang="it-IT" sz="1350" b="0" i="0" u="none" strike="noStrike" kern="1200" baseline="0">
                          <a:solidFill>
                            <a:schemeClr val="tx1"/>
                          </a:solidFill>
                          <a:latin typeface="+mn-lt"/>
                          <a:ea typeface="+mn-ea"/>
                          <a:cs typeface="Arial" panose="020B0604020202020204" pitchFamily="34" charset="0"/>
                        </a:rPr>
                        <a:t> IV </a:t>
                      </a:r>
                      <a:endParaRPr lang="de-CH">
                        <a:solidFill>
                          <a:schemeClr val="tx1"/>
                        </a:solidFill>
                        <a:latin typeface="+mn-lt"/>
                        <a:cs typeface="Arial" panose="020B0604020202020204" pitchFamily="34" charset="0"/>
                      </a:endParaRPr>
                    </a:p>
                  </a:txBody>
                  <a:tcPr/>
                </a:tc>
                <a:tc>
                  <a:txBody>
                    <a:bodyPr/>
                    <a:lstStyle/>
                    <a:p>
                      <a:r>
                        <a:rPr lang="it-IT" sz="1350" b="0" i="0" u="none" strike="noStrike" kern="1200" baseline="0">
                          <a:solidFill>
                            <a:schemeClr val="tx1"/>
                          </a:solidFill>
                          <a:latin typeface="+mn-lt"/>
                          <a:ea typeface="+mn-ea"/>
                          <a:cs typeface="Arial" panose="020B0604020202020204" pitchFamily="34" charset="0"/>
                        </a:rPr>
                        <a:t>45 % (40−50) </a:t>
                      </a:r>
                      <a:endParaRPr lang="de-CH">
                        <a:solidFill>
                          <a:schemeClr val="tx1"/>
                        </a:solidFill>
                        <a:latin typeface="+mn-lt"/>
                        <a:cs typeface="Arial" panose="020B0604020202020204" pitchFamily="34" charset="0"/>
                      </a:endParaRPr>
                    </a:p>
                  </a:txBody>
                  <a:tcPr>
                    <a:solidFill>
                      <a:schemeClr val="accent6"/>
                    </a:solidFill>
                  </a:tcPr>
                </a:tc>
                <a:tc>
                  <a:txBody>
                    <a:bodyPr/>
                    <a:lstStyle/>
                    <a:p>
                      <a:r>
                        <a:rPr lang="it-IT" sz="1350" b="0" i="0" u="none" strike="noStrike" kern="1200" baseline="0">
                          <a:solidFill>
                            <a:schemeClr val="tx1"/>
                          </a:solidFill>
                          <a:latin typeface="+mn-lt"/>
                          <a:ea typeface="+mn-ea"/>
                          <a:cs typeface="Arial" panose="020B0604020202020204" pitchFamily="34" charset="0"/>
                        </a:rPr>
                        <a:t>40−50 % </a:t>
                      </a:r>
                      <a:endParaRPr lang="de-CH">
                        <a:solidFill>
                          <a:schemeClr val="tx1"/>
                        </a:solidFill>
                        <a:latin typeface="+mn-lt"/>
                        <a:cs typeface="Arial" panose="020B0604020202020204" pitchFamily="34" charset="0"/>
                      </a:endParaRPr>
                    </a:p>
                  </a:txBody>
                  <a:tcPr/>
                </a:tc>
                <a:tc>
                  <a:txBody>
                    <a:bodyPr/>
                    <a:lstStyle/>
                    <a:p>
                      <a:pPr algn="r" fontAlgn="t"/>
                      <a:r>
                        <a:rPr lang="de-CH" sz="1600">
                          <a:effectLst/>
                        </a:rPr>
                        <a:t>~ 24 %</a:t>
                      </a:r>
                    </a:p>
                  </a:txBody>
                  <a:tcPr marL="38100" marR="38100" marT="28575" marB="28575"/>
                </a:tc>
                <a:extLst>
                  <a:ext uri="{0D108BD9-81ED-4DB2-BD59-A6C34878D82A}">
                    <a16:rowId xmlns:a16="http://schemas.microsoft.com/office/drawing/2014/main" val="1553197505"/>
                  </a:ext>
                </a:extLst>
              </a:tr>
              <a:tr h="370840">
                <a:tc>
                  <a:txBody>
                    <a:bodyPr/>
                    <a:lstStyle/>
                    <a:p>
                      <a:r>
                        <a:rPr lang="de-CH" sz="1350" b="1" i="0" u="none" strike="noStrike" kern="1200" baseline="0">
                          <a:solidFill>
                            <a:schemeClr val="tx1"/>
                          </a:solidFill>
                          <a:latin typeface="+mn-lt"/>
                          <a:ea typeface="+mn-ea"/>
                          <a:cs typeface="Arial" panose="020B0604020202020204" pitchFamily="34" charset="0"/>
                        </a:rPr>
                        <a:t>LN gesamt </a:t>
                      </a:r>
                      <a:endParaRPr lang="de-CH" b="1">
                        <a:solidFill>
                          <a:schemeClr val="tx1"/>
                        </a:solidFill>
                        <a:latin typeface="+mn-lt"/>
                        <a:cs typeface="Arial" panose="020B0604020202020204" pitchFamily="34" charset="0"/>
                      </a:endParaRPr>
                    </a:p>
                  </a:txBody>
                  <a:tcPr/>
                </a:tc>
                <a:tc>
                  <a:txBody>
                    <a:bodyPr/>
                    <a:lstStyle/>
                    <a:p>
                      <a:r>
                        <a:rPr lang="de-CH" sz="1350" b="1" i="0" u="none" strike="noStrike" kern="1200" baseline="0">
                          <a:solidFill>
                            <a:schemeClr val="tx1"/>
                          </a:solidFill>
                          <a:latin typeface="+mn-lt"/>
                          <a:ea typeface="+mn-ea"/>
                          <a:cs typeface="Arial" panose="020B0604020202020204" pitchFamily="34" charset="0"/>
                        </a:rPr>
                        <a:t>16 % (12−20) </a:t>
                      </a:r>
                      <a:endParaRPr lang="de-CH" b="1">
                        <a:solidFill>
                          <a:schemeClr val="tx1"/>
                        </a:solidFill>
                        <a:latin typeface="+mn-lt"/>
                        <a:cs typeface="Arial" panose="020B0604020202020204" pitchFamily="34" charset="0"/>
                      </a:endParaRPr>
                    </a:p>
                  </a:txBody>
                  <a:tcPr>
                    <a:solidFill>
                      <a:schemeClr val="accent6"/>
                    </a:solidFill>
                  </a:tcPr>
                </a:tc>
                <a:tc>
                  <a:txBody>
                    <a:bodyPr/>
                    <a:lstStyle/>
                    <a:p>
                      <a:r>
                        <a:rPr lang="de-CH" sz="1350" b="1" i="0" u="none" strike="noStrike" kern="1200" baseline="0">
                          <a:solidFill>
                            <a:schemeClr val="tx1"/>
                          </a:solidFill>
                          <a:latin typeface="+mn-lt"/>
                          <a:ea typeface="+mn-ea"/>
                          <a:cs typeface="Arial" panose="020B0604020202020204" pitchFamily="34" charset="0"/>
                        </a:rPr>
                        <a:t>6−10 % </a:t>
                      </a:r>
                      <a:endParaRPr lang="de-CH" b="1">
                        <a:solidFill>
                          <a:schemeClr val="tx1"/>
                        </a:solidFill>
                        <a:latin typeface="+mn-lt"/>
                        <a:cs typeface="Arial" panose="020B0604020202020204" pitchFamily="34" charset="0"/>
                      </a:endParaRPr>
                    </a:p>
                  </a:txBody>
                  <a:tcPr/>
                </a:tc>
                <a:tc>
                  <a:txBody>
                    <a:bodyPr/>
                    <a:lstStyle/>
                    <a:p>
                      <a:pPr marL="0" marR="0" lvl="0" indent="0" algn="r" defTabSz="685800" rtl="0" eaLnBrk="1" fontAlgn="t" latinLnBrk="0" hangingPunct="1">
                        <a:lnSpc>
                          <a:spcPct val="100000"/>
                        </a:lnSpc>
                        <a:spcBef>
                          <a:spcPts val="0"/>
                        </a:spcBef>
                        <a:spcAft>
                          <a:spcPts val="0"/>
                        </a:spcAft>
                        <a:buClrTx/>
                        <a:buSzTx/>
                        <a:buFontTx/>
                        <a:buNone/>
                        <a:tabLst/>
                        <a:defRPr/>
                      </a:pPr>
                      <a:r>
                        <a:rPr lang="de-CH" sz="1600">
                          <a:effectLst/>
                        </a:rPr>
                        <a:t>~ 8%</a:t>
                      </a:r>
                    </a:p>
                  </a:txBody>
                  <a:tcPr marL="38100" marR="38100" marT="28575" marB="28575"/>
                </a:tc>
                <a:extLst>
                  <a:ext uri="{0D108BD9-81ED-4DB2-BD59-A6C34878D82A}">
                    <a16:rowId xmlns:a16="http://schemas.microsoft.com/office/drawing/2014/main" val="1544520016"/>
                  </a:ext>
                </a:extLst>
              </a:tr>
              <a:tr h="370840">
                <a:tc>
                  <a:txBody>
                    <a:bodyPr/>
                    <a:lstStyle/>
                    <a:p>
                      <a:r>
                        <a:rPr lang="de-CH" sz="1350" b="0" i="0" u="none" strike="noStrike" kern="1200" baseline="0">
                          <a:solidFill>
                            <a:schemeClr val="tx1"/>
                          </a:solidFill>
                          <a:latin typeface="+mn-lt"/>
                          <a:ea typeface="+mn-ea"/>
                          <a:cs typeface="Arial" panose="020B0604020202020204" pitchFamily="34" charset="0"/>
                        </a:rPr>
                        <a:t>Sömmerungsgebiet</a:t>
                      </a:r>
                      <a:endParaRPr lang="de-CH">
                        <a:solidFill>
                          <a:schemeClr val="tx1"/>
                        </a:solidFill>
                        <a:latin typeface="+mn-lt"/>
                        <a:cs typeface="Arial" panose="020B0604020202020204" pitchFamily="34" charset="0"/>
                      </a:endParaRPr>
                    </a:p>
                  </a:txBody>
                  <a:tcPr/>
                </a:tc>
                <a:tc>
                  <a:txBody>
                    <a:bodyPr/>
                    <a:lstStyle/>
                    <a:p>
                      <a:r>
                        <a:rPr lang="de-CH" sz="1350" b="0" i="0" u="none" strike="noStrike" kern="1200" baseline="0">
                          <a:solidFill>
                            <a:schemeClr val="tx1"/>
                          </a:solidFill>
                          <a:latin typeface="+mn-lt"/>
                          <a:ea typeface="+mn-ea"/>
                          <a:cs typeface="Arial" panose="020B0604020202020204" pitchFamily="34" charset="0"/>
                        </a:rPr>
                        <a:t>45 % (40−60) </a:t>
                      </a:r>
                      <a:endParaRPr lang="de-CH">
                        <a:solidFill>
                          <a:schemeClr val="tx1"/>
                        </a:solidFill>
                        <a:latin typeface="+mn-lt"/>
                        <a:cs typeface="Arial" panose="020B0604020202020204" pitchFamily="34" charset="0"/>
                      </a:endParaRPr>
                    </a:p>
                  </a:txBody>
                  <a:tcPr>
                    <a:solidFill>
                      <a:schemeClr val="accent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350" b="0" i="0" u="none" strike="noStrike" kern="1200" baseline="0">
                          <a:solidFill>
                            <a:schemeClr val="tx1"/>
                          </a:solidFill>
                          <a:latin typeface="+mn-lt"/>
                          <a:ea typeface="+mn-ea"/>
                          <a:cs typeface="Arial" panose="020B0604020202020204" pitchFamily="34" charset="0"/>
                        </a:rPr>
                        <a:t>40−60 %</a:t>
                      </a:r>
                      <a:endParaRPr lang="de-CH">
                        <a:solidFill>
                          <a:schemeClr val="tx1"/>
                        </a:solidFill>
                        <a:latin typeface="+mn-lt"/>
                        <a:cs typeface="Arial" panose="020B0604020202020204" pitchFamily="34" charset="0"/>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e-CH" sz="1400" i="1" dirty="0">
                          <a:effectLst/>
                        </a:rPr>
                        <a:t>Zustand 2016 </a:t>
                      </a:r>
                      <a:r>
                        <a:rPr lang="de-CH" sz="1400" dirty="0">
                          <a:effectLst/>
                        </a:rPr>
                        <a:t>~ 30 %</a:t>
                      </a:r>
                    </a:p>
                  </a:txBody>
                  <a:tcPr/>
                </a:tc>
                <a:extLst>
                  <a:ext uri="{0D108BD9-81ED-4DB2-BD59-A6C34878D82A}">
                    <a16:rowId xmlns:a16="http://schemas.microsoft.com/office/drawing/2014/main" val="356538956"/>
                  </a:ext>
                </a:extLst>
              </a:tr>
            </a:tbl>
          </a:graphicData>
        </a:graphic>
      </p:graphicFrame>
      <p:sp>
        <p:nvSpPr>
          <p:cNvPr id="3" name="Foliennummernplatzhalter 2"/>
          <p:cNvSpPr>
            <a:spLocks noGrp="1"/>
          </p:cNvSpPr>
          <p:nvPr>
            <p:ph type="sldNum" sz="quarter" idx="4"/>
          </p:nvPr>
        </p:nvSpPr>
        <p:spPr/>
        <p:txBody>
          <a:bodyPr/>
          <a:lstStyle/>
          <a:p>
            <a:fld id="{B295DEAF-E952-4796-AAEE-4201E40CA590}" type="slidenum">
              <a:rPr lang="de-CH" smtClean="0"/>
              <a:pPr/>
              <a:t>13</a:t>
            </a:fld>
            <a:endParaRPr lang="de-CH"/>
          </a:p>
        </p:txBody>
      </p:sp>
      <p:sp>
        <p:nvSpPr>
          <p:cNvPr id="9" name="ZoneTexte 7"/>
          <p:cNvSpPr txBox="1"/>
          <p:nvPr/>
        </p:nvSpPr>
        <p:spPr>
          <a:xfrm>
            <a:off x="4860033" y="5732783"/>
            <a:ext cx="3528392" cy="246221"/>
          </a:xfrm>
          <a:prstGeom prst="rect">
            <a:avLst/>
          </a:prstGeom>
          <a:noFill/>
        </p:spPr>
        <p:txBody>
          <a:bodyPr wrap="square" rtlCol="0">
            <a:spAutoFit/>
          </a:bodyPr>
          <a:lstStyle/>
          <a:p>
            <a:pPr algn="r"/>
            <a:r>
              <a:rPr lang="fr-FR" sz="1000"/>
              <a:t>Quelle: </a:t>
            </a:r>
            <a:r>
              <a:rPr lang="fr-FR" sz="1000" err="1"/>
              <a:t>Umweltziele</a:t>
            </a:r>
            <a:r>
              <a:rPr lang="fr-FR" sz="1000"/>
              <a:t> Landwirtschaft: </a:t>
            </a:r>
            <a:r>
              <a:rPr lang="fr-FR" sz="1000" err="1"/>
              <a:t>Statusbericht</a:t>
            </a:r>
            <a:r>
              <a:rPr lang="fr-FR" sz="1000"/>
              <a:t> 2020</a:t>
            </a:r>
          </a:p>
        </p:txBody>
      </p:sp>
      <p:sp>
        <p:nvSpPr>
          <p:cNvPr id="10" name="Textfeld 9"/>
          <p:cNvSpPr txBox="1"/>
          <p:nvPr/>
        </p:nvSpPr>
        <p:spPr>
          <a:xfrm>
            <a:off x="8100392" y="0"/>
            <a:ext cx="1043608" cy="369332"/>
          </a:xfrm>
          <a:prstGeom prst="rect">
            <a:avLst/>
          </a:prstGeom>
          <a:solidFill>
            <a:schemeClr val="accent6">
              <a:lumMod val="20000"/>
              <a:lumOff val="80000"/>
            </a:schemeClr>
          </a:solidFill>
        </p:spPr>
        <p:txBody>
          <a:bodyPr wrap="square" rtlCol="0">
            <a:spAutoFit/>
          </a:bodyPr>
          <a:lstStyle/>
          <a:p>
            <a:r>
              <a:rPr lang="de-CH"/>
              <a:t>Handout</a:t>
            </a:r>
          </a:p>
        </p:txBody>
      </p:sp>
    </p:spTree>
    <p:extLst>
      <p:ext uri="{BB962C8B-B14F-4D97-AF65-F5344CB8AC3E}">
        <p14:creationId xmlns:p14="http://schemas.microsoft.com/office/powerpoint/2010/main" val="13839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Beispiele für UZL-Arten</a:t>
            </a:r>
          </a:p>
        </p:txBody>
      </p:sp>
      <p:sp>
        <p:nvSpPr>
          <p:cNvPr id="3" name="Foliennummernplatzhalter 2"/>
          <p:cNvSpPr>
            <a:spLocks noGrp="1"/>
          </p:cNvSpPr>
          <p:nvPr>
            <p:ph type="sldNum" sz="quarter" idx="4"/>
          </p:nvPr>
        </p:nvSpPr>
        <p:spPr/>
        <p:txBody>
          <a:bodyPr/>
          <a:lstStyle/>
          <a:p>
            <a:fld id="{B295DEAF-E952-4796-AAEE-4201E40CA590}" type="slidenum">
              <a:rPr lang="de-CH" smtClean="0"/>
              <a:pPr/>
              <a:t>14</a:t>
            </a:fld>
            <a:endParaRPr lang="de-CH"/>
          </a:p>
        </p:txBody>
      </p:sp>
      <p:pic>
        <p:nvPicPr>
          <p:cNvPr id="4" name="Grafi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917" y="2878813"/>
            <a:ext cx="3811843" cy="2858883"/>
          </a:xfrm>
          <a:prstGeom prst="rect">
            <a:avLst/>
          </a:prstGeom>
        </p:spPr>
      </p:pic>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6683" y="2869857"/>
            <a:ext cx="3823784" cy="2867839"/>
          </a:xfrm>
          <a:prstGeom prst="rect">
            <a:avLst/>
          </a:prstGeom>
        </p:spPr>
      </p:pic>
      <p:sp>
        <p:nvSpPr>
          <p:cNvPr id="6" name="Textfeld 5"/>
          <p:cNvSpPr txBox="1"/>
          <p:nvPr/>
        </p:nvSpPr>
        <p:spPr>
          <a:xfrm>
            <a:off x="611918" y="954423"/>
            <a:ext cx="7908549" cy="1799410"/>
          </a:xfrm>
          <a:prstGeom prst="rect">
            <a:avLst/>
          </a:prstGeom>
          <a:solidFill>
            <a:srgbClr val="FFE699"/>
          </a:solidFill>
        </p:spPr>
        <p:txBody>
          <a:bodyPr wrap="square" lIns="91440" tIns="45720" rIns="91440" bIns="45720" rtlCol="0" anchor="t">
            <a:noAutofit/>
          </a:bodyPr>
          <a:lstStyle/>
          <a:p>
            <a:r>
              <a:rPr lang="de-CH" sz="2000" b="1" dirty="0">
                <a:cs typeface="Arial" panose="020B0604020202020204" pitchFamily="34" charset="0"/>
              </a:rPr>
              <a:t>Leitarten</a:t>
            </a:r>
          </a:p>
          <a:p>
            <a:pPr marL="342900" indent="-342900">
              <a:spcBef>
                <a:spcPts val="1000"/>
              </a:spcBef>
              <a:buFont typeface="Arial" panose="020B0604020202020204" pitchFamily="34" charset="0"/>
              <a:buChar char="•"/>
            </a:pPr>
            <a:r>
              <a:rPr lang="de-CH" sz="2000" dirty="0">
                <a:cs typeface="Arial"/>
              </a:rPr>
              <a:t>charakteristisch für einen bestimmten Lebensraum</a:t>
            </a:r>
          </a:p>
          <a:p>
            <a:pPr marL="342900" indent="-342900">
              <a:spcBef>
                <a:spcPts val="1000"/>
              </a:spcBef>
              <a:buFont typeface="Arial" panose="020B0604020202020204" pitchFamily="34" charset="0"/>
              <a:buChar char="•"/>
            </a:pPr>
            <a:r>
              <a:rPr lang="de-CH" sz="2000" dirty="0">
                <a:cs typeface="Arial" panose="020B0604020202020204" pitchFamily="34" charset="0"/>
              </a:rPr>
              <a:t>an bestimmte Eigenschaften ihres Lebensraums gebunden </a:t>
            </a:r>
          </a:p>
          <a:p>
            <a:pPr marL="342900" indent="-342900">
              <a:spcBef>
                <a:spcPts val="1000"/>
              </a:spcBef>
              <a:buFont typeface="Arial" panose="020B0604020202020204" pitchFamily="34" charset="0"/>
              <a:buChar char="•"/>
            </a:pPr>
            <a:r>
              <a:rPr lang="de-CH" sz="2000" dirty="0">
                <a:ea typeface="+mn-lt"/>
                <a:cs typeface="+mn-lt"/>
              </a:rPr>
              <a:t>reagieren </a:t>
            </a:r>
            <a:r>
              <a:rPr lang="de-CH" sz="2000" dirty="0">
                <a:cs typeface="Arial"/>
              </a:rPr>
              <a:t>empfindlich auf  Veränderungen in der Landschaft</a:t>
            </a:r>
            <a:endParaRPr lang="de-CH" sz="2000" b="1" dirty="0">
              <a:cs typeface="Arial"/>
            </a:endParaRPr>
          </a:p>
        </p:txBody>
      </p:sp>
      <p:sp>
        <p:nvSpPr>
          <p:cNvPr id="7" name="Textfeld 6"/>
          <p:cNvSpPr txBox="1"/>
          <p:nvPr/>
        </p:nvSpPr>
        <p:spPr>
          <a:xfrm>
            <a:off x="611916" y="5622497"/>
            <a:ext cx="3811843" cy="369332"/>
          </a:xfrm>
          <a:prstGeom prst="rect">
            <a:avLst/>
          </a:prstGeom>
          <a:solidFill>
            <a:srgbClr val="E2F0D9"/>
          </a:solidFill>
        </p:spPr>
        <p:txBody>
          <a:bodyPr wrap="square" rtlCol="0">
            <a:spAutoFit/>
          </a:bodyPr>
          <a:lstStyle/>
          <a:p>
            <a:r>
              <a:rPr lang="de-CH" b="1" i="1" dirty="0"/>
              <a:t>Distelfink</a:t>
            </a:r>
          </a:p>
        </p:txBody>
      </p:sp>
      <p:sp>
        <p:nvSpPr>
          <p:cNvPr id="8" name="Textfeld 7"/>
          <p:cNvSpPr txBox="1"/>
          <p:nvPr/>
        </p:nvSpPr>
        <p:spPr>
          <a:xfrm>
            <a:off x="4696682" y="5601146"/>
            <a:ext cx="3843118" cy="369332"/>
          </a:xfrm>
          <a:prstGeom prst="rect">
            <a:avLst/>
          </a:prstGeom>
          <a:solidFill>
            <a:srgbClr val="E2F0D9"/>
          </a:solidFill>
        </p:spPr>
        <p:txBody>
          <a:bodyPr wrap="square" rtlCol="0">
            <a:spAutoFit/>
          </a:bodyPr>
          <a:lstStyle/>
          <a:p>
            <a:r>
              <a:rPr lang="de-CH" b="1" i="1" dirty="0"/>
              <a:t>Schachbrettfalter</a:t>
            </a:r>
          </a:p>
        </p:txBody>
      </p:sp>
    </p:spTree>
    <p:extLst>
      <p:ext uri="{BB962C8B-B14F-4D97-AF65-F5344CB8AC3E}">
        <p14:creationId xmlns:p14="http://schemas.microsoft.com/office/powerpoint/2010/main" val="372597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Beispiele für UZL-Arten</a:t>
            </a:r>
          </a:p>
        </p:txBody>
      </p:sp>
      <p:sp>
        <p:nvSpPr>
          <p:cNvPr id="3" name="Foliennummernplatzhalter 2"/>
          <p:cNvSpPr>
            <a:spLocks noGrp="1"/>
          </p:cNvSpPr>
          <p:nvPr>
            <p:ph type="sldNum" sz="quarter" idx="4"/>
          </p:nvPr>
        </p:nvSpPr>
        <p:spPr/>
        <p:txBody>
          <a:bodyPr/>
          <a:lstStyle/>
          <a:p>
            <a:fld id="{B295DEAF-E952-4796-AAEE-4201E40CA590}" type="slidenum">
              <a:rPr lang="de-CH" smtClean="0"/>
              <a:pPr/>
              <a:t>15</a:t>
            </a:fld>
            <a:endParaRPr lang="de-CH"/>
          </a:p>
        </p:txBody>
      </p:sp>
      <p:sp>
        <p:nvSpPr>
          <p:cNvPr id="9" name="Textfeld 8"/>
          <p:cNvSpPr txBox="1"/>
          <p:nvPr/>
        </p:nvSpPr>
        <p:spPr>
          <a:xfrm>
            <a:off x="611918" y="954000"/>
            <a:ext cx="7927881" cy="2124811"/>
          </a:xfrm>
          <a:prstGeom prst="rect">
            <a:avLst/>
          </a:prstGeom>
          <a:solidFill>
            <a:schemeClr val="accent4">
              <a:lumMod val="40000"/>
              <a:lumOff val="60000"/>
            </a:schemeClr>
          </a:solidFill>
        </p:spPr>
        <p:txBody>
          <a:bodyPr wrap="square" rtlCol="0">
            <a:noAutofit/>
          </a:bodyPr>
          <a:lstStyle/>
          <a:p>
            <a:r>
              <a:rPr lang="de-CH" sz="2000" b="1" dirty="0">
                <a:cs typeface="Arial" panose="020B0604020202020204" pitchFamily="34" charset="0"/>
              </a:rPr>
              <a:t>Zielarten</a:t>
            </a:r>
          </a:p>
          <a:p>
            <a:pPr marL="342900" indent="-342900">
              <a:spcBef>
                <a:spcPts val="1000"/>
              </a:spcBef>
              <a:buFont typeface="Arial" panose="020B0604020202020204" pitchFamily="34" charset="0"/>
              <a:buChar char="•"/>
            </a:pPr>
            <a:r>
              <a:rPr lang="de-CH" sz="2000" dirty="0">
                <a:cs typeface="Arial" panose="020B0604020202020204" pitchFamily="34" charset="0"/>
              </a:rPr>
              <a:t>fast immer seltene, gefährdete Pflanzen- oder Tierarten</a:t>
            </a:r>
          </a:p>
          <a:p>
            <a:pPr marL="342900" indent="-342900">
              <a:spcBef>
                <a:spcPts val="1000"/>
              </a:spcBef>
              <a:buFont typeface="Arial" panose="020B0604020202020204" pitchFamily="34" charset="0"/>
              <a:buChar char="•"/>
            </a:pPr>
            <a:r>
              <a:rPr lang="de-CH" sz="2000" dirty="0">
                <a:cs typeface="Arial" panose="020B0604020202020204" pitchFamily="34" charset="0"/>
              </a:rPr>
              <a:t>Ziel von Schutz-, Pflege- oder Entwicklungsmassnahmen </a:t>
            </a:r>
          </a:p>
          <a:p>
            <a:pPr marL="342900" indent="-342900">
              <a:spcBef>
                <a:spcPts val="1000"/>
              </a:spcBef>
              <a:buFont typeface="Arial" panose="020B0604020202020204" pitchFamily="34" charset="0"/>
              <a:buChar char="•"/>
            </a:pPr>
            <a:r>
              <a:rPr lang="de-CH" sz="2000" dirty="0">
                <a:cs typeface="Arial" panose="020B0604020202020204" pitchFamily="34" charset="0"/>
              </a:rPr>
              <a:t>Massnahmen werden auf die Ansprüche der Art ausgerichtet, welche diese an den Lebensraum und die Lebensbedingungen hat</a:t>
            </a:r>
            <a:endParaRPr lang="de-CH" sz="2000" b="1" dirty="0">
              <a:cs typeface="Arial" panose="020B0604020202020204" pitchFamily="34" charset="0"/>
            </a:endParaRPr>
          </a:p>
        </p:txBody>
      </p:sp>
      <p:pic>
        <p:nvPicPr>
          <p:cNvPr id="10" name="Grafi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918" y="3225452"/>
            <a:ext cx="3816066" cy="2644228"/>
          </a:xfrm>
          <a:prstGeom prst="rect">
            <a:avLst/>
          </a:prstGeom>
        </p:spPr>
      </p:pic>
      <p:pic>
        <p:nvPicPr>
          <p:cNvPr id="12" name="Grafik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797" y="3225452"/>
            <a:ext cx="3967230" cy="2644228"/>
          </a:xfrm>
          <a:prstGeom prst="rect">
            <a:avLst/>
          </a:prstGeom>
        </p:spPr>
      </p:pic>
      <p:sp>
        <p:nvSpPr>
          <p:cNvPr id="13" name="Textfeld 12"/>
          <p:cNvSpPr txBox="1"/>
          <p:nvPr/>
        </p:nvSpPr>
        <p:spPr>
          <a:xfrm>
            <a:off x="606936" y="5646989"/>
            <a:ext cx="3816066" cy="369332"/>
          </a:xfrm>
          <a:prstGeom prst="rect">
            <a:avLst/>
          </a:prstGeom>
          <a:solidFill>
            <a:srgbClr val="E2F0D9"/>
          </a:solidFill>
        </p:spPr>
        <p:txBody>
          <a:bodyPr wrap="square" rtlCol="0">
            <a:spAutoFit/>
          </a:bodyPr>
          <a:lstStyle/>
          <a:p>
            <a:r>
              <a:rPr lang="de-CH" b="1" i="1" dirty="0"/>
              <a:t>Zauneidechse</a:t>
            </a:r>
          </a:p>
        </p:txBody>
      </p:sp>
      <p:sp>
        <p:nvSpPr>
          <p:cNvPr id="14" name="Textfeld 13"/>
          <p:cNvSpPr txBox="1"/>
          <p:nvPr/>
        </p:nvSpPr>
        <p:spPr>
          <a:xfrm>
            <a:off x="4529484" y="5646989"/>
            <a:ext cx="3990984" cy="369332"/>
          </a:xfrm>
          <a:prstGeom prst="rect">
            <a:avLst/>
          </a:prstGeom>
          <a:solidFill>
            <a:srgbClr val="E2F0D9"/>
          </a:solidFill>
        </p:spPr>
        <p:txBody>
          <a:bodyPr wrap="square" rtlCol="0">
            <a:spAutoFit/>
          </a:bodyPr>
          <a:lstStyle/>
          <a:p>
            <a:r>
              <a:rPr lang="de-CH" b="1" i="1" dirty="0"/>
              <a:t>Feldhase</a:t>
            </a:r>
          </a:p>
        </p:txBody>
      </p:sp>
    </p:spTree>
    <p:extLst>
      <p:ext uri="{BB962C8B-B14F-4D97-AF65-F5344CB8AC3E}">
        <p14:creationId xmlns:p14="http://schemas.microsoft.com/office/powerpoint/2010/main" val="1234380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5206454" y="5783221"/>
            <a:ext cx="3415125" cy="36004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a:r>
              <a:rPr lang="de-CH" sz="1200"/>
              <a:t>Quelle: Schweizerische Vogelwarte 2023</a:t>
            </a:r>
          </a:p>
        </p:txBody>
      </p:sp>
      <p:sp>
        <p:nvSpPr>
          <p:cNvPr id="9" name="Titel 8"/>
          <p:cNvSpPr>
            <a:spLocks noGrp="1"/>
          </p:cNvSpPr>
          <p:nvPr>
            <p:ph type="title"/>
          </p:nvPr>
        </p:nvSpPr>
        <p:spPr/>
        <p:txBody>
          <a:bodyPr/>
          <a:lstStyle/>
          <a:p>
            <a:r>
              <a:rPr lang="de-CH">
                <a:cs typeface="Arial"/>
              </a:rPr>
              <a:t>Entwicklung UZL-Brutvogelarten in der Schweiz</a:t>
            </a:r>
            <a:endParaRPr lang="de-CH"/>
          </a:p>
        </p:txBody>
      </p:sp>
      <p:pic>
        <p:nvPicPr>
          <p:cNvPr id="16" name="Grafik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6590" y="3739963"/>
            <a:ext cx="2549690" cy="1697875"/>
          </a:xfrm>
          <a:prstGeom prst="rect">
            <a:avLst/>
          </a:prstGeom>
        </p:spPr>
      </p:pic>
      <p:sp>
        <p:nvSpPr>
          <p:cNvPr id="13" name="Foliennummernplatzhalter 2"/>
          <p:cNvSpPr>
            <a:spLocks noGrp="1"/>
          </p:cNvSpPr>
          <p:nvPr>
            <p:ph type="sldNum" sz="quarter" idx="4"/>
          </p:nvPr>
        </p:nvSpPr>
        <p:spPr>
          <a:xfrm>
            <a:off x="7747800" y="6219700"/>
            <a:ext cx="792000" cy="360000"/>
          </a:xfrm>
        </p:spPr>
        <p:txBody>
          <a:bodyPr/>
          <a:lstStyle/>
          <a:p>
            <a:r>
              <a:rPr lang="de-CH"/>
              <a:t>16</a:t>
            </a:r>
          </a:p>
        </p:txBody>
      </p:sp>
      <p:pic>
        <p:nvPicPr>
          <p:cNvPr id="8" name="Grafik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2179" y="1586720"/>
            <a:ext cx="2554101" cy="1702733"/>
          </a:xfrm>
          <a:prstGeom prst="rect">
            <a:avLst/>
          </a:prstGeom>
        </p:spPr>
      </p:pic>
      <p:sp>
        <p:nvSpPr>
          <p:cNvPr id="6" name="Textfeld 5">
            <a:extLst>
              <a:ext uri="{FF2B5EF4-FFF2-40B4-BE49-F238E27FC236}">
                <a16:creationId xmlns:a16="http://schemas.microsoft.com/office/drawing/2014/main" id="{B64E6BBB-6B41-A606-3B03-3FECB244E801}"/>
              </a:ext>
            </a:extLst>
          </p:cNvPr>
          <p:cNvSpPr txBox="1"/>
          <p:nvPr/>
        </p:nvSpPr>
        <p:spPr>
          <a:xfrm>
            <a:off x="1083209" y="2560670"/>
            <a:ext cx="2137701" cy="369332"/>
          </a:xfrm>
          <a:prstGeom prst="rect">
            <a:avLst/>
          </a:prstGeom>
          <a:noFill/>
        </p:spPr>
        <p:txBody>
          <a:bodyPr wrap="none" lIns="91440" tIns="45720" rIns="91440" bIns="45720" rtlCol="0" anchor="t">
            <a:spAutoFit/>
          </a:bodyPr>
          <a:lstStyle>
            <a:defPPr>
              <a:defRPr lang="de-DE"/>
            </a:defPPr>
          </a:lstStyle>
          <a:p>
            <a:r>
              <a:rPr lang="de-CH"/>
              <a:t>Leitarten (18 Arten) </a:t>
            </a:r>
          </a:p>
        </p:txBody>
      </p:sp>
      <p:sp>
        <p:nvSpPr>
          <p:cNvPr id="10" name="Textfeld 9">
            <a:extLst>
              <a:ext uri="{FF2B5EF4-FFF2-40B4-BE49-F238E27FC236}">
                <a16:creationId xmlns:a16="http://schemas.microsoft.com/office/drawing/2014/main" id="{2A99FEC3-BD93-2983-99A2-CC3235CE1E08}"/>
              </a:ext>
            </a:extLst>
          </p:cNvPr>
          <p:cNvSpPr txBox="1"/>
          <p:nvPr/>
        </p:nvSpPr>
        <p:spPr>
          <a:xfrm>
            <a:off x="1083208" y="5196643"/>
            <a:ext cx="2083199" cy="369332"/>
          </a:xfrm>
          <a:prstGeom prst="rect">
            <a:avLst/>
          </a:prstGeom>
          <a:noFill/>
        </p:spPr>
        <p:txBody>
          <a:bodyPr wrap="none" lIns="91440" tIns="45720" rIns="91440" bIns="45720" rtlCol="0" anchor="t">
            <a:spAutoFit/>
          </a:bodyPr>
          <a:lstStyle>
            <a:defPPr>
              <a:defRPr lang="de-DE"/>
            </a:defPPr>
          </a:lstStyle>
          <a:p>
            <a:r>
              <a:rPr lang="de-CH"/>
              <a:t>Zielarten (28 Arten)</a:t>
            </a:r>
          </a:p>
        </p:txBody>
      </p:sp>
      <p:pic>
        <p:nvPicPr>
          <p:cNvPr id="17" name="Grafik 16" descr="Ein Bild, das Kreis, Symbol, Grafiken, Farbigkeit enthält.&#10;&#10;Beschreibung automatisch generiert.">
            <a:extLst>
              <a:ext uri="{FF2B5EF4-FFF2-40B4-BE49-F238E27FC236}">
                <a16:creationId xmlns:a16="http://schemas.microsoft.com/office/drawing/2014/main" id="{7EC77687-C4F6-8813-7E47-BAC032C995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2293" y="4848303"/>
            <a:ext cx="899415" cy="906861"/>
          </a:xfrm>
          <a:prstGeom prst="rect">
            <a:avLst/>
          </a:prstGeom>
        </p:spPr>
      </p:pic>
      <p:pic>
        <p:nvPicPr>
          <p:cNvPr id="18" name="Grafik 17" descr="Ein Bild, das Kreis, Symbol, Diagramm, Farbigkeit enthält.&#10;&#10;Beschreibung automatisch generiert.">
            <a:extLst>
              <a:ext uri="{FF2B5EF4-FFF2-40B4-BE49-F238E27FC236}">
                <a16:creationId xmlns:a16="http://schemas.microsoft.com/office/drawing/2014/main" id="{5A0F893D-B40F-CFFB-FD2E-29508AD00C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0819" y="2208170"/>
            <a:ext cx="924703" cy="937516"/>
          </a:xfrm>
          <a:prstGeom prst="rect">
            <a:avLst/>
          </a:prstGeom>
        </p:spPr>
      </p:pic>
      <p:pic>
        <p:nvPicPr>
          <p:cNvPr id="5" name="Grafik 4" descr="Ein Bild, das Schwarz, Dunkelheit enthält.&#10;&#10;Beschreibung automatisch generiert.">
            <a:extLst>
              <a:ext uri="{FF2B5EF4-FFF2-40B4-BE49-F238E27FC236}">
                <a16:creationId xmlns:a16="http://schemas.microsoft.com/office/drawing/2014/main" id="{2188D41D-185D-13D3-BCF7-BC5D585738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104" y="1149702"/>
            <a:ext cx="4753689" cy="2384291"/>
          </a:xfrm>
          <a:prstGeom prst="rect">
            <a:avLst/>
          </a:prstGeom>
        </p:spPr>
      </p:pic>
      <p:sp>
        <p:nvSpPr>
          <p:cNvPr id="3" name="Textfeld 2">
            <a:extLst>
              <a:ext uri="{FF2B5EF4-FFF2-40B4-BE49-F238E27FC236}">
                <a16:creationId xmlns:a16="http://schemas.microsoft.com/office/drawing/2014/main" id="{44C63E26-668E-1CBF-0D4D-446EE2F9D848}"/>
              </a:ext>
            </a:extLst>
          </p:cNvPr>
          <p:cNvSpPr txBox="1"/>
          <p:nvPr/>
        </p:nvSpPr>
        <p:spPr>
          <a:xfrm rot="16200000">
            <a:off x="308824" y="2082474"/>
            <a:ext cx="471604" cy="246221"/>
          </a:xfrm>
          <a:prstGeom prst="rect">
            <a:avLst/>
          </a:prstGeom>
          <a:noFill/>
        </p:spPr>
        <p:txBody>
          <a:bodyPr wrap="none" lIns="91440" tIns="45720" rIns="91440" bIns="45720" rtlCol="0" anchor="t">
            <a:spAutoFit/>
          </a:bodyPr>
          <a:lstStyle>
            <a:defPPr>
              <a:defRPr lang="de-DE"/>
            </a:defPPr>
          </a:lstStyle>
          <a:p>
            <a:r>
              <a:rPr lang="de-CH" sz="1000"/>
              <a:t>Index</a:t>
            </a:r>
            <a:endParaRPr lang="de-DE" sz="1000"/>
          </a:p>
        </p:txBody>
      </p:sp>
      <p:grpSp>
        <p:nvGrpSpPr>
          <p:cNvPr id="20" name="Gruppieren 19">
            <a:extLst>
              <a:ext uri="{FF2B5EF4-FFF2-40B4-BE49-F238E27FC236}">
                <a16:creationId xmlns:a16="http://schemas.microsoft.com/office/drawing/2014/main" id="{23E4810A-49FC-9AE4-FFD3-6A26145AB902}"/>
              </a:ext>
            </a:extLst>
          </p:cNvPr>
          <p:cNvGrpSpPr/>
          <p:nvPr/>
        </p:nvGrpSpPr>
        <p:grpSpPr>
          <a:xfrm>
            <a:off x="421515" y="3748446"/>
            <a:ext cx="4941276" cy="2384290"/>
            <a:chOff x="421515" y="3748446"/>
            <a:chExt cx="4941276" cy="2384290"/>
          </a:xfrm>
        </p:grpSpPr>
        <p:pic>
          <p:nvPicPr>
            <p:cNvPr id="2" name="Grafik 1" descr="Ein Bild, das Schwarz, Dunkelheit enthält.&#10;&#10;Beschreibung automatisch generiert.">
              <a:extLst>
                <a:ext uri="{FF2B5EF4-FFF2-40B4-BE49-F238E27FC236}">
                  <a16:creationId xmlns:a16="http://schemas.microsoft.com/office/drawing/2014/main" id="{C489CD05-E199-6D1E-D69C-4A325FE813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103" y="3748446"/>
              <a:ext cx="4753688" cy="2384290"/>
            </a:xfrm>
            <a:prstGeom prst="rect">
              <a:avLst/>
            </a:prstGeom>
          </p:spPr>
        </p:pic>
        <p:sp>
          <p:nvSpPr>
            <p:cNvPr id="15" name="Textfeld 14">
              <a:extLst>
                <a:ext uri="{FF2B5EF4-FFF2-40B4-BE49-F238E27FC236}">
                  <a16:creationId xmlns:a16="http://schemas.microsoft.com/office/drawing/2014/main" id="{E727B44B-F1AA-CDB0-C3AC-AAD3B1FE817E}"/>
                </a:ext>
              </a:extLst>
            </p:cNvPr>
            <p:cNvSpPr txBox="1"/>
            <p:nvPr/>
          </p:nvSpPr>
          <p:spPr>
            <a:xfrm rot="-5400000">
              <a:off x="308824" y="4479599"/>
              <a:ext cx="471604" cy="246221"/>
            </a:xfrm>
            <a:prstGeom prst="rect">
              <a:avLst/>
            </a:prstGeom>
            <a:noFill/>
          </p:spPr>
          <p:txBody>
            <a:bodyPr wrap="none" lIns="91440" tIns="45720" rIns="91440" bIns="45720" rtlCol="0" anchor="t">
              <a:spAutoFit/>
            </a:bodyPr>
            <a:lstStyle>
              <a:defPPr>
                <a:defRPr lang="de-DE"/>
              </a:defPPr>
            </a:lstStyle>
            <a:p>
              <a:r>
                <a:rPr lang="de-CH" sz="1000"/>
                <a:t>Index</a:t>
              </a:r>
              <a:endParaRPr lang="de-DE" sz="1000"/>
            </a:p>
          </p:txBody>
        </p:sp>
      </p:grpSp>
      <p:sp>
        <p:nvSpPr>
          <p:cNvPr id="19" name="Textfeld 18">
            <a:extLst>
              <a:ext uri="{FF2B5EF4-FFF2-40B4-BE49-F238E27FC236}">
                <a16:creationId xmlns:a16="http://schemas.microsoft.com/office/drawing/2014/main" id="{190657EA-D902-4090-9387-2D9FEF6A1EB9}"/>
              </a:ext>
            </a:extLst>
          </p:cNvPr>
          <p:cNvSpPr txBox="1"/>
          <p:nvPr/>
        </p:nvSpPr>
        <p:spPr>
          <a:xfrm>
            <a:off x="6062179" y="3059668"/>
            <a:ext cx="2556278" cy="369332"/>
          </a:xfrm>
          <a:prstGeom prst="rect">
            <a:avLst/>
          </a:prstGeom>
          <a:solidFill>
            <a:srgbClr val="E2F0D9"/>
          </a:solidFill>
        </p:spPr>
        <p:txBody>
          <a:bodyPr wrap="square" rtlCol="0">
            <a:spAutoFit/>
          </a:bodyPr>
          <a:lstStyle/>
          <a:p>
            <a:r>
              <a:rPr lang="de-CH" b="1" i="1" dirty="0" err="1"/>
              <a:t>Leitart</a:t>
            </a:r>
            <a:r>
              <a:rPr lang="de-CH" b="1" i="1" dirty="0"/>
              <a:t>: Goldammer</a:t>
            </a:r>
          </a:p>
        </p:txBody>
      </p:sp>
      <p:sp>
        <p:nvSpPr>
          <p:cNvPr id="21" name="Textfeld 20">
            <a:extLst>
              <a:ext uri="{FF2B5EF4-FFF2-40B4-BE49-F238E27FC236}">
                <a16:creationId xmlns:a16="http://schemas.microsoft.com/office/drawing/2014/main" id="{D49E1E51-8540-4D51-8545-3F5DE0209BF2}"/>
              </a:ext>
            </a:extLst>
          </p:cNvPr>
          <p:cNvSpPr txBox="1"/>
          <p:nvPr/>
        </p:nvSpPr>
        <p:spPr>
          <a:xfrm>
            <a:off x="6065299" y="5241580"/>
            <a:ext cx="2556279" cy="369332"/>
          </a:xfrm>
          <a:prstGeom prst="rect">
            <a:avLst/>
          </a:prstGeom>
          <a:solidFill>
            <a:srgbClr val="E2F0D9"/>
          </a:solidFill>
        </p:spPr>
        <p:txBody>
          <a:bodyPr wrap="square" rtlCol="0">
            <a:spAutoFit/>
          </a:bodyPr>
          <a:lstStyle/>
          <a:p>
            <a:r>
              <a:rPr lang="de-CH" b="1" i="1" dirty="0"/>
              <a:t>Zielart: Kiebitz</a:t>
            </a:r>
          </a:p>
        </p:txBody>
      </p:sp>
    </p:spTree>
    <p:extLst>
      <p:ext uri="{BB962C8B-B14F-4D97-AF65-F5344CB8AC3E}">
        <p14:creationId xmlns:p14="http://schemas.microsoft.com/office/powerpoint/2010/main" val="123826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p:cNvSpPr/>
          <p:nvPr/>
        </p:nvSpPr>
        <p:spPr>
          <a:xfrm>
            <a:off x="2359521" y="1262837"/>
            <a:ext cx="4830459" cy="4830459"/>
          </a:xfrm>
          <a:prstGeom prst="ellipse">
            <a:avLst/>
          </a:prstGeom>
          <a:blipFill dpi="0"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Ellipse 12"/>
          <p:cNvSpPr/>
          <p:nvPr/>
        </p:nvSpPr>
        <p:spPr>
          <a:xfrm>
            <a:off x="3511649" y="2342957"/>
            <a:ext cx="2618070" cy="261807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p:txBody>
          <a:bodyPr/>
          <a:lstStyle/>
          <a:p>
            <a:r>
              <a:rPr lang="de-CH"/>
              <a:t>Biodiversität auf dem Landwirtschaftsbetrieb fördern mit …</a:t>
            </a:r>
          </a:p>
        </p:txBody>
      </p:sp>
      <p:sp>
        <p:nvSpPr>
          <p:cNvPr id="5" name="Foliennummernplatzhalter 4"/>
          <p:cNvSpPr>
            <a:spLocks noGrp="1"/>
          </p:cNvSpPr>
          <p:nvPr>
            <p:ph type="sldNum" sz="quarter" idx="4"/>
          </p:nvPr>
        </p:nvSpPr>
        <p:spPr/>
        <p:txBody>
          <a:bodyPr/>
          <a:lstStyle/>
          <a:p>
            <a:fld id="{B295DEAF-E952-4796-AAEE-4201E40CA590}" type="slidenum">
              <a:rPr lang="de-CH" smtClean="0"/>
              <a:pPr/>
              <a:t>17</a:t>
            </a:fld>
            <a:endParaRPr lang="de-CH"/>
          </a:p>
        </p:txBody>
      </p:sp>
      <p:sp>
        <p:nvSpPr>
          <p:cNvPr id="21" name="Richtungspfeil 20"/>
          <p:cNvSpPr/>
          <p:nvPr/>
        </p:nvSpPr>
        <p:spPr>
          <a:xfrm flipH="1">
            <a:off x="899610" y="1946313"/>
            <a:ext cx="2520280" cy="338554"/>
          </a:xfrm>
          <a:prstGeom prst="homePlate">
            <a:avLst/>
          </a:prstGeom>
          <a:solidFill>
            <a:schemeClr val="accent6">
              <a:lumMod val="40000"/>
              <a:lumOff val="60000"/>
            </a:schemeClr>
          </a:solidFill>
        </p:spPr>
        <p:txBody>
          <a:bodyPr wrap="square">
            <a:spAutoFit/>
          </a:bodyPr>
          <a:lstStyle/>
          <a:p>
            <a:r>
              <a:rPr lang="de-CH" sz="1600"/>
              <a:t>Biodiversitätsförderflächen</a:t>
            </a:r>
          </a:p>
        </p:txBody>
      </p:sp>
      <p:sp>
        <p:nvSpPr>
          <p:cNvPr id="22" name="Richtungspfeil 21"/>
          <p:cNvSpPr/>
          <p:nvPr/>
        </p:nvSpPr>
        <p:spPr>
          <a:xfrm flipH="1">
            <a:off x="716751" y="3285582"/>
            <a:ext cx="2664296" cy="584775"/>
          </a:xfrm>
          <a:prstGeom prst="homePlate">
            <a:avLst/>
          </a:prstGeom>
          <a:solidFill>
            <a:schemeClr val="accent6">
              <a:lumMod val="40000"/>
              <a:lumOff val="60000"/>
            </a:schemeClr>
          </a:solidFill>
        </p:spPr>
        <p:txBody>
          <a:bodyPr wrap="square">
            <a:spAutoFit/>
          </a:bodyPr>
          <a:lstStyle/>
          <a:p>
            <a:r>
              <a:rPr lang="de-CH" sz="1600"/>
              <a:t>Schonenden Bewirtschaftungsverfahren </a:t>
            </a:r>
          </a:p>
        </p:txBody>
      </p:sp>
      <p:sp>
        <p:nvSpPr>
          <p:cNvPr id="23" name="Richtungspfeil 22"/>
          <p:cNvSpPr/>
          <p:nvPr/>
        </p:nvSpPr>
        <p:spPr>
          <a:xfrm flipH="1">
            <a:off x="690632" y="5019117"/>
            <a:ext cx="2716535" cy="338554"/>
          </a:xfrm>
          <a:prstGeom prst="homePlate">
            <a:avLst/>
          </a:prstGeom>
          <a:solidFill>
            <a:schemeClr val="accent6">
              <a:lumMod val="40000"/>
              <a:lumOff val="60000"/>
            </a:schemeClr>
          </a:solidFill>
        </p:spPr>
        <p:txBody>
          <a:bodyPr wrap="square">
            <a:spAutoFit/>
          </a:bodyPr>
          <a:lstStyle/>
          <a:p>
            <a:r>
              <a:rPr lang="de-CH" sz="1600"/>
              <a:t>Nachhaltigen Anbausystemen</a:t>
            </a:r>
          </a:p>
        </p:txBody>
      </p:sp>
      <p:sp>
        <p:nvSpPr>
          <p:cNvPr id="24" name="Richtungspfeil 23"/>
          <p:cNvSpPr/>
          <p:nvPr/>
        </p:nvSpPr>
        <p:spPr>
          <a:xfrm>
            <a:off x="6156176" y="2543514"/>
            <a:ext cx="2232248" cy="338554"/>
          </a:xfrm>
          <a:prstGeom prst="homePlate">
            <a:avLst/>
          </a:prstGeom>
          <a:solidFill>
            <a:schemeClr val="accent6">
              <a:lumMod val="40000"/>
              <a:lumOff val="60000"/>
            </a:schemeClr>
          </a:solidFill>
        </p:spPr>
        <p:txBody>
          <a:bodyPr wrap="square">
            <a:spAutoFit/>
          </a:bodyPr>
          <a:lstStyle/>
          <a:p>
            <a:r>
              <a:rPr lang="de-CH" sz="1600"/>
              <a:t>Wissen</a:t>
            </a:r>
          </a:p>
        </p:txBody>
      </p:sp>
      <p:sp>
        <p:nvSpPr>
          <p:cNvPr id="25" name="Richtungspfeil 24"/>
          <p:cNvSpPr/>
          <p:nvPr/>
        </p:nvSpPr>
        <p:spPr>
          <a:xfrm>
            <a:off x="6156176" y="3870357"/>
            <a:ext cx="2232248" cy="584775"/>
          </a:xfrm>
          <a:prstGeom prst="homePlate">
            <a:avLst/>
          </a:prstGeom>
          <a:solidFill>
            <a:schemeClr val="accent6">
              <a:lumMod val="40000"/>
              <a:lumOff val="60000"/>
            </a:schemeClr>
          </a:solidFill>
        </p:spPr>
        <p:txBody>
          <a:bodyPr wrap="square">
            <a:spAutoFit/>
          </a:bodyPr>
          <a:lstStyle/>
          <a:p>
            <a:r>
              <a:rPr lang="de-CH" sz="1600"/>
              <a:t>Gesamtbetriebliche Planung</a:t>
            </a:r>
          </a:p>
        </p:txBody>
      </p:sp>
    </p:spTree>
    <p:extLst>
      <p:ext uri="{BB962C8B-B14F-4D97-AF65-F5344CB8AC3E}">
        <p14:creationId xmlns:p14="http://schemas.microsoft.com/office/powerpoint/2010/main" val="249553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Die Top 10-Massnahmen zur Biodiversitätsförderung</a:t>
            </a:r>
          </a:p>
        </p:txBody>
      </p:sp>
      <p:sp>
        <p:nvSpPr>
          <p:cNvPr id="5" name="Foliennummernplatzhalter 4"/>
          <p:cNvSpPr>
            <a:spLocks noGrp="1"/>
          </p:cNvSpPr>
          <p:nvPr>
            <p:ph type="sldNum" sz="quarter" idx="4"/>
          </p:nvPr>
        </p:nvSpPr>
        <p:spPr/>
        <p:txBody>
          <a:bodyPr/>
          <a:lstStyle/>
          <a:p>
            <a:fld id="{B295DEAF-E952-4796-AAEE-4201E40CA590}" type="slidenum">
              <a:rPr lang="de-CH" smtClean="0"/>
              <a:pPr/>
              <a:t>18</a:t>
            </a:fld>
            <a:endParaRPr lang="de-CH"/>
          </a:p>
        </p:txBody>
      </p:sp>
      <p:sp>
        <p:nvSpPr>
          <p:cNvPr id="6" name="Inhaltsplatzhalter 2"/>
          <p:cNvSpPr txBox="1">
            <a:spLocks/>
          </p:cNvSpPr>
          <p:nvPr/>
        </p:nvSpPr>
        <p:spPr>
          <a:xfrm>
            <a:off x="593816" y="924864"/>
            <a:ext cx="1961278" cy="1372569"/>
          </a:xfrm>
          <a:prstGeom prst="rect">
            <a:avLst/>
          </a:prstGeom>
          <a:blipFill dpi="0" rotWithShape="1">
            <a:blip r:embed="rId2" cstate="screen">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10" name="Inhaltsplatzhalter 2"/>
          <p:cNvSpPr txBox="1">
            <a:spLocks/>
          </p:cNvSpPr>
          <p:nvPr/>
        </p:nvSpPr>
        <p:spPr>
          <a:xfrm>
            <a:off x="4776560" y="908720"/>
            <a:ext cx="1962832" cy="1388713"/>
          </a:xfrm>
          <a:prstGeom prst="rect">
            <a:avLst/>
          </a:prstGeom>
          <a:blipFill dpi="0"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11" name="Inhaltsplatzhalter 2"/>
          <p:cNvSpPr txBox="1">
            <a:spLocks/>
          </p:cNvSpPr>
          <p:nvPr/>
        </p:nvSpPr>
        <p:spPr>
          <a:xfrm>
            <a:off x="6871944" y="913502"/>
            <a:ext cx="1930899" cy="1383932"/>
          </a:xfrm>
          <a:prstGeom prst="rect">
            <a:avLst/>
          </a:prstGeom>
          <a:blipFill dpi="0" rotWithShape="1">
            <a:blip r:embed="rId6" cstate="email">
              <a:extLst>
                <a:ext uri="{BEBA8EAE-BF5A-486C-A8C5-ECC9F3942E4B}">
                  <a14:imgProps xmlns:a14="http://schemas.microsoft.com/office/drawing/2010/main">
                    <a14:imgLayer r:embed="rId7">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12" name="Inhaltsplatzhalter 2"/>
          <p:cNvSpPr txBox="1">
            <a:spLocks/>
          </p:cNvSpPr>
          <p:nvPr/>
        </p:nvSpPr>
        <p:spPr>
          <a:xfrm>
            <a:off x="553527" y="4509120"/>
            <a:ext cx="1986205" cy="1397552"/>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15" name="Inhaltsplatzhalter 2"/>
          <p:cNvSpPr txBox="1">
            <a:spLocks/>
          </p:cNvSpPr>
          <p:nvPr/>
        </p:nvSpPr>
        <p:spPr>
          <a:xfrm>
            <a:off x="6894725" y="2718048"/>
            <a:ext cx="1926588" cy="1401416"/>
          </a:xfrm>
          <a:prstGeom prst="rect">
            <a:avLst/>
          </a:prstGeom>
          <a:blipFill dpi="0" rotWithShape="1">
            <a:blip r:embed="rId9" cstate="screen">
              <a:extLst>
                <a:ext uri="{28A0092B-C50C-407E-A947-70E740481C1C}">
                  <a14:useLocalDpi xmlns:a14="http://schemas.microsoft.com/office/drawing/2010/main"/>
                </a:ext>
              </a:extLst>
            </a:blip>
            <a:srcRect/>
            <a:stretch>
              <a:fillRect t="1"/>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16" name="Inhaltsplatzhalter 2"/>
          <p:cNvSpPr txBox="1">
            <a:spLocks/>
          </p:cNvSpPr>
          <p:nvPr/>
        </p:nvSpPr>
        <p:spPr>
          <a:xfrm>
            <a:off x="4773829" y="2723088"/>
            <a:ext cx="1973880" cy="1396376"/>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17" name="Inhaltsplatzhalter 2"/>
          <p:cNvSpPr txBox="1">
            <a:spLocks/>
          </p:cNvSpPr>
          <p:nvPr/>
        </p:nvSpPr>
        <p:spPr>
          <a:xfrm>
            <a:off x="2682317" y="2723088"/>
            <a:ext cx="1961690" cy="1396376"/>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18" name="Textfeld 17"/>
          <p:cNvSpPr txBox="1"/>
          <p:nvPr/>
        </p:nvSpPr>
        <p:spPr>
          <a:xfrm>
            <a:off x="592222" y="2298472"/>
            <a:ext cx="1953867" cy="276999"/>
          </a:xfrm>
          <a:prstGeom prst="rect">
            <a:avLst/>
          </a:prstGeom>
          <a:solidFill>
            <a:schemeClr val="accent6">
              <a:lumMod val="20000"/>
              <a:lumOff val="80000"/>
            </a:schemeClr>
          </a:solidFill>
        </p:spPr>
        <p:txBody>
          <a:bodyPr wrap="square" rtlCol="0" anchor="ctr" anchorCtr="0">
            <a:spAutoFit/>
          </a:bodyPr>
          <a:lstStyle/>
          <a:p>
            <a:r>
              <a:rPr lang="de-DE" sz="1200" dirty="0"/>
              <a:t>Wiesen der Qualitätsstufe II</a:t>
            </a:r>
          </a:p>
        </p:txBody>
      </p:sp>
      <p:sp>
        <p:nvSpPr>
          <p:cNvPr id="24" name="Inhaltsplatzhalter 2"/>
          <p:cNvSpPr txBox="1">
            <a:spLocks/>
          </p:cNvSpPr>
          <p:nvPr/>
        </p:nvSpPr>
        <p:spPr>
          <a:xfrm>
            <a:off x="573541" y="2723087"/>
            <a:ext cx="1961278" cy="1386908"/>
          </a:xfrm>
          <a:prstGeom prst="rect">
            <a:avLst/>
          </a:prstGeom>
          <a:blipFill dpi="0" rotWithShape="1">
            <a:blip r:embed="rId12" cstate="screen">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26" name="Textfeld 25"/>
          <p:cNvSpPr txBox="1"/>
          <p:nvPr/>
        </p:nvSpPr>
        <p:spPr>
          <a:xfrm>
            <a:off x="2682317" y="2297433"/>
            <a:ext cx="1961690" cy="276999"/>
          </a:xfrm>
          <a:prstGeom prst="rect">
            <a:avLst/>
          </a:prstGeom>
          <a:solidFill>
            <a:schemeClr val="accent6">
              <a:lumMod val="20000"/>
              <a:lumOff val="80000"/>
            </a:schemeClr>
          </a:solidFill>
        </p:spPr>
        <p:txBody>
          <a:bodyPr wrap="square" rtlCol="0" anchor="ctr" anchorCtr="0">
            <a:spAutoFit/>
          </a:bodyPr>
          <a:lstStyle/>
          <a:p>
            <a:r>
              <a:rPr lang="de-CH" sz="1200"/>
              <a:t>Kleinstrukturen und Totholz</a:t>
            </a:r>
          </a:p>
        </p:txBody>
      </p:sp>
      <p:sp>
        <p:nvSpPr>
          <p:cNvPr id="27" name="Textfeld 26"/>
          <p:cNvSpPr txBox="1"/>
          <p:nvPr/>
        </p:nvSpPr>
        <p:spPr>
          <a:xfrm>
            <a:off x="4779549" y="2297433"/>
            <a:ext cx="1968160" cy="276999"/>
          </a:xfrm>
          <a:prstGeom prst="rect">
            <a:avLst/>
          </a:prstGeom>
          <a:solidFill>
            <a:schemeClr val="accent6">
              <a:lumMod val="20000"/>
              <a:lumOff val="80000"/>
            </a:schemeClr>
          </a:solidFill>
        </p:spPr>
        <p:txBody>
          <a:bodyPr wrap="square" rtlCol="0" anchor="ctr" anchorCtr="0">
            <a:spAutoFit/>
          </a:bodyPr>
          <a:lstStyle/>
          <a:p>
            <a:r>
              <a:rPr lang="de-CH" sz="1200"/>
              <a:t>Blütenreicher Unternutzen</a:t>
            </a:r>
          </a:p>
        </p:txBody>
      </p:sp>
      <p:sp>
        <p:nvSpPr>
          <p:cNvPr id="28" name="Textfeld 27"/>
          <p:cNvSpPr txBox="1"/>
          <p:nvPr/>
        </p:nvSpPr>
        <p:spPr>
          <a:xfrm>
            <a:off x="6876255" y="2297433"/>
            <a:ext cx="1936227" cy="276999"/>
          </a:xfrm>
          <a:prstGeom prst="rect">
            <a:avLst/>
          </a:prstGeom>
          <a:solidFill>
            <a:schemeClr val="accent6">
              <a:lumMod val="20000"/>
              <a:lumOff val="80000"/>
            </a:schemeClr>
          </a:solidFill>
        </p:spPr>
        <p:txBody>
          <a:bodyPr wrap="square" rtlCol="0" anchor="ctr" anchorCtr="0">
            <a:spAutoFit/>
          </a:bodyPr>
          <a:lstStyle/>
          <a:p>
            <a:r>
              <a:rPr lang="de-DE" sz="1200"/>
              <a:t>Rückzugsstreifen</a:t>
            </a:r>
          </a:p>
        </p:txBody>
      </p:sp>
      <p:sp>
        <p:nvSpPr>
          <p:cNvPr id="29" name="Textfeld 28"/>
          <p:cNvSpPr txBox="1"/>
          <p:nvPr/>
        </p:nvSpPr>
        <p:spPr>
          <a:xfrm>
            <a:off x="551200" y="5900940"/>
            <a:ext cx="1991164" cy="276999"/>
          </a:xfrm>
          <a:prstGeom prst="rect">
            <a:avLst/>
          </a:prstGeom>
          <a:solidFill>
            <a:schemeClr val="accent6">
              <a:lumMod val="20000"/>
              <a:lumOff val="80000"/>
            </a:schemeClr>
          </a:solidFill>
        </p:spPr>
        <p:txBody>
          <a:bodyPr wrap="square" rtlCol="0" anchor="ctr" anchorCtr="0">
            <a:spAutoFit/>
          </a:bodyPr>
          <a:lstStyle/>
          <a:p>
            <a:r>
              <a:rPr lang="de-CH" sz="1200"/>
              <a:t>Strukturierte </a:t>
            </a:r>
            <a:r>
              <a:rPr lang="de-CH" sz="1200" err="1"/>
              <a:t>Nieder­hecken</a:t>
            </a:r>
            <a:endParaRPr lang="de-DE" sz="1200"/>
          </a:p>
        </p:txBody>
      </p:sp>
      <p:sp>
        <p:nvSpPr>
          <p:cNvPr id="30" name="Textfeld 29"/>
          <p:cNvSpPr txBox="1"/>
          <p:nvPr/>
        </p:nvSpPr>
        <p:spPr>
          <a:xfrm>
            <a:off x="561747" y="4109995"/>
            <a:ext cx="1975062" cy="276999"/>
          </a:xfrm>
          <a:prstGeom prst="rect">
            <a:avLst/>
          </a:prstGeom>
          <a:solidFill>
            <a:schemeClr val="accent6">
              <a:lumMod val="20000"/>
              <a:lumOff val="80000"/>
            </a:schemeClr>
          </a:solidFill>
        </p:spPr>
        <p:txBody>
          <a:bodyPr wrap="square" rtlCol="0" anchor="ctr" anchorCtr="0">
            <a:spAutoFit/>
          </a:bodyPr>
          <a:lstStyle/>
          <a:p>
            <a:r>
              <a:rPr lang="de-CH" sz="1200"/>
              <a:t>Mehrj. Säume / Blühflächen</a:t>
            </a:r>
            <a:endParaRPr lang="de-DE" sz="1200"/>
          </a:p>
        </p:txBody>
      </p:sp>
      <p:sp>
        <p:nvSpPr>
          <p:cNvPr id="31" name="Inhaltsplatzhalter 2"/>
          <p:cNvSpPr txBox="1">
            <a:spLocks/>
          </p:cNvSpPr>
          <p:nvPr/>
        </p:nvSpPr>
        <p:spPr>
          <a:xfrm>
            <a:off x="2677135" y="4509120"/>
            <a:ext cx="1963763" cy="1391820"/>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32" name="Textfeld 31"/>
          <p:cNvSpPr txBox="1"/>
          <p:nvPr/>
        </p:nvSpPr>
        <p:spPr>
          <a:xfrm>
            <a:off x="2677135" y="4130172"/>
            <a:ext cx="1963763" cy="276999"/>
          </a:xfrm>
          <a:prstGeom prst="rect">
            <a:avLst/>
          </a:prstGeom>
          <a:solidFill>
            <a:schemeClr val="accent6">
              <a:lumMod val="20000"/>
              <a:lumOff val="80000"/>
            </a:schemeClr>
          </a:solidFill>
        </p:spPr>
        <p:txBody>
          <a:bodyPr wrap="square" rtlCol="0" anchor="ctr" anchorCtr="0">
            <a:spAutoFit/>
          </a:bodyPr>
          <a:lstStyle/>
          <a:p>
            <a:r>
              <a:rPr lang="de-DE" sz="1200"/>
              <a:t>Buntbrachen</a:t>
            </a:r>
          </a:p>
        </p:txBody>
      </p:sp>
      <p:sp>
        <p:nvSpPr>
          <p:cNvPr id="33" name="Textfeld 32"/>
          <p:cNvSpPr txBox="1"/>
          <p:nvPr/>
        </p:nvSpPr>
        <p:spPr>
          <a:xfrm>
            <a:off x="4767885" y="4125651"/>
            <a:ext cx="1980181" cy="276999"/>
          </a:xfrm>
          <a:prstGeom prst="rect">
            <a:avLst/>
          </a:prstGeom>
          <a:solidFill>
            <a:schemeClr val="accent6">
              <a:lumMod val="20000"/>
              <a:lumOff val="80000"/>
            </a:schemeClr>
          </a:solidFill>
        </p:spPr>
        <p:txBody>
          <a:bodyPr wrap="square" rtlCol="0" anchor="ctr" anchorCtr="0">
            <a:spAutoFit/>
          </a:bodyPr>
          <a:lstStyle/>
          <a:p>
            <a:r>
              <a:rPr lang="de-DE" sz="1200"/>
              <a:t>Verzicht auf Herbizide</a:t>
            </a:r>
          </a:p>
        </p:txBody>
      </p:sp>
      <p:sp>
        <p:nvSpPr>
          <p:cNvPr id="34" name="Textfeld 33"/>
          <p:cNvSpPr txBox="1"/>
          <p:nvPr/>
        </p:nvSpPr>
        <p:spPr>
          <a:xfrm>
            <a:off x="6896612" y="4124580"/>
            <a:ext cx="1906231" cy="276999"/>
          </a:xfrm>
          <a:prstGeom prst="rect">
            <a:avLst/>
          </a:prstGeom>
          <a:solidFill>
            <a:schemeClr val="accent6">
              <a:lumMod val="20000"/>
              <a:lumOff val="80000"/>
            </a:schemeClr>
          </a:solidFill>
        </p:spPr>
        <p:txBody>
          <a:bodyPr wrap="square" rtlCol="0" anchor="ctr" anchorCtr="0">
            <a:spAutoFit/>
          </a:bodyPr>
          <a:lstStyle/>
          <a:p>
            <a:r>
              <a:rPr lang="de-DE" sz="1200"/>
              <a:t>Selektiver Pflanzenschutz</a:t>
            </a:r>
          </a:p>
        </p:txBody>
      </p:sp>
      <p:sp>
        <p:nvSpPr>
          <p:cNvPr id="35" name="Textfeld 34"/>
          <p:cNvSpPr txBox="1"/>
          <p:nvPr/>
        </p:nvSpPr>
        <p:spPr>
          <a:xfrm>
            <a:off x="2674503" y="5913314"/>
            <a:ext cx="1966395" cy="276999"/>
          </a:xfrm>
          <a:prstGeom prst="rect">
            <a:avLst/>
          </a:prstGeom>
          <a:solidFill>
            <a:schemeClr val="accent6">
              <a:lumMod val="20000"/>
              <a:lumOff val="80000"/>
            </a:schemeClr>
          </a:solidFill>
        </p:spPr>
        <p:txBody>
          <a:bodyPr wrap="square" rtlCol="0" anchor="ctr" anchorCtr="0">
            <a:spAutoFit/>
          </a:bodyPr>
          <a:lstStyle/>
          <a:p>
            <a:r>
              <a:rPr lang="de-DE" sz="1200"/>
              <a:t>Blüh- und </a:t>
            </a:r>
            <a:r>
              <a:rPr lang="de-DE" sz="1200" err="1"/>
              <a:t>Nützlingsstreifen</a:t>
            </a:r>
            <a:endParaRPr lang="de-DE" sz="1200"/>
          </a:p>
        </p:txBody>
      </p:sp>
      <p:pic>
        <p:nvPicPr>
          <p:cNvPr id="4" name="Grafik 3"/>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682318" y="908721"/>
            <a:ext cx="1961690" cy="1388712"/>
          </a:xfrm>
          <a:prstGeom prst="rect">
            <a:avLst/>
          </a:prstGeom>
        </p:spPr>
      </p:pic>
    </p:spTree>
    <p:extLst>
      <p:ext uri="{BB962C8B-B14F-4D97-AF65-F5344CB8AC3E}">
        <p14:creationId xmlns:p14="http://schemas.microsoft.com/office/powerpoint/2010/main" val="639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feil nach rechts 14"/>
          <p:cNvSpPr/>
          <p:nvPr/>
        </p:nvSpPr>
        <p:spPr>
          <a:xfrm>
            <a:off x="2595125" y="4530853"/>
            <a:ext cx="3072115" cy="1522353"/>
          </a:xfrm>
          <a:prstGeom prst="rightArrow">
            <a:avLst>
              <a:gd name="adj1" fmla="val 76390"/>
              <a:gd name="adj2"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Pfeil nach rechts 2"/>
          <p:cNvSpPr/>
          <p:nvPr/>
        </p:nvSpPr>
        <p:spPr>
          <a:xfrm>
            <a:off x="2541235" y="852873"/>
            <a:ext cx="3093386" cy="1325408"/>
          </a:xfrm>
          <a:prstGeom prst="rightArrow">
            <a:avLst>
              <a:gd name="adj1" fmla="val 71696"/>
              <a:gd name="adj2"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0532" name="Rectangle 4"/>
          <p:cNvSpPr>
            <a:spLocks noChangeArrowheads="1"/>
          </p:cNvSpPr>
          <p:nvPr/>
        </p:nvSpPr>
        <p:spPr bwMode="auto">
          <a:xfrm>
            <a:off x="755650" y="215553"/>
            <a:ext cx="8156575" cy="765175"/>
          </a:xfrm>
          <a:prstGeom prst="rect">
            <a:avLst/>
          </a:prstGeom>
        </p:spPr>
        <p:txBody>
          <a:bodyPr vert="horz" lIns="0" tIns="0" rIns="0" bIns="0" rtlCol="0" anchor="t">
            <a:noAutofit/>
          </a:bodyPr>
          <a:lstStyle/>
          <a:p>
            <a:pPr defTabSz="685800">
              <a:lnSpc>
                <a:spcPct val="90000"/>
              </a:lnSpc>
              <a:spcBef>
                <a:spcPct val="0"/>
              </a:spcBef>
            </a:pPr>
            <a:r>
              <a:rPr lang="en-GB" altLang="de-DE" sz="2400" b="1" err="1">
                <a:latin typeface="+mj-lt"/>
                <a:ea typeface="+mj-ea"/>
                <a:cs typeface="Arial"/>
              </a:rPr>
              <a:t>Jede</a:t>
            </a:r>
            <a:r>
              <a:rPr lang="en-GB" altLang="de-DE" sz="2400" b="1">
                <a:latin typeface="+mj-lt"/>
                <a:ea typeface="+mj-ea"/>
                <a:cs typeface="Arial"/>
              </a:rPr>
              <a:t> Art hat </a:t>
            </a:r>
            <a:r>
              <a:rPr lang="en-GB" altLang="de-DE" sz="2400" b="1" err="1">
                <a:latin typeface="+mj-lt"/>
                <a:ea typeface="+mj-ea"/>
                <a:cs typeface="Arial"/>
              </a:rPr>
              <a:t>eigene</a:t>
            </a:r>
            <a:r>
              <a:rPr lang="en-GB" altLang="de-DE" sz="2400" b="1">
                <a:latin typeface="+mj-lt"/>
                <a:ea typeface="+mj-ea"/>
                <a:cs typeface="Arial"/>
              </a:rPr>
              <a:t> </a:t>
            </a:r>
            <a:r>
              <a:rPr lang="en-GB" altLang="de-DE" sz="2400" b="1" err="1">
                <a:latin typeface="+mj-lt"/>
                <a:ea typeface="+mj-ea"/>
                <a:cs typeface="Arial"/>
              </a:rPr>
              <a:t>Ansprüche</a:t>
            </a:r>
            <a:endParaRPr lang="en-GB" altLang="de-DE" sz="2400" b="1">
              <a:latin typeface="+mj-lt"/>
              <a:ea typeface="+mj-ea"/>
              <a:cs typeface="Arial"/>
            </a:endParaRPr>
          </a:p>
        </p:txBody>
      </p:sp>
      <p:sp>
        <p:nvSpPr>
          <p:cNvPr id="150535" name="Text Box 7"/>
          <p:cNvSpPr txBox="1">
            <a:spLocks noChangeArrowheads="1"/>
          </p:cNvSpPr>
          <p:nvPr/>
        </p:nvSpPr>
        <p:spPr bwMode="auto">
          <a:xfrm>
            <a:off x="2541235" y="1031195"/>
            <a:ext cx="28228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de-DE" b="1" err="1"/>
              <a:t>Braunkehlchen</a:t>
            </a:r>
            <a:endParaRPr lang="en-GB" altLang="de-DE" b="1"/>
          </a:p>
          <a:p>
            <a:r>
              <a:rPr lang="de-CH" altLang="de-DE" b="0"/>
              <a:t>offene, spät geschnittene Heuwiesen</a:t>
            </a:r>
          </a:p>
        </p:txBody>
      </p:sp>
      <p:pic>
        <p:nvPicPr>
          <p:cNvPr id="150538" name="Picture 10"/>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bwMode="auto">
          <a:xfrm>
            <a:off x="6008955" y="4524704"/>
            <a:ext cx="2163445" cy="1698364"/>
          </a:xfrm>
          <a:prstGeom prst="rect">
            <a:avLst/>
          </a:prstGeom>
          <a:noFill/>
          <a:extLst>
            <a:ext uri="{909E8E84-426E-40DD-AFC4-6F175D3DCCD1}">
              <a14:hiddenFill xmlns:a14="http://schemas.microsoft.com/office/drawing/2010/main">
                <a:solidFill>
                  <a:srgbClr val="FFFFFF"/>
                </a:solidFill>
              </a14:hiddenFill>
            </a:ext>
          </a:extLst>
        </p:spPr>
      </p:pic>
      <p:pic>
        <p:nvPicPr>
          <p:cNvPr id="150540" name="Picture 1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008955" y="669892"/>
            <a:ext cx="2163445" cy="1722517"/>
          </a:xfrm>
          <a:prstGeom prst="rect">
            <a:avLst/>
          </a:prstGeom>
          <a:noFill/>
          <a:extLst>
            <a:ext uri="{909E8E84-426E-40DD-AFC4-6F175D3DCCD1}">
              <a14:hiddenFill xmlns:a14="http://schemas.microsoft.com/office/drawing/2010/main">
                <a:solidFill>
                  <a:srgbClr val="FFFFFF"/>
                </a:solidFill>
              </a14:hiddenFill>
            </a:ext>
          </a:extLst>
        </p:spPr>
      </p:pic>
      <p:sp>
        <p:nvSpPr>
          <p:cNvPr id="150542" name="Text Box 14"/>
          <p:cNvSpPr txBox="1">
            <a:spLocks noChangeArrowheads="1"/>
          </p:cNvSpPr>
          <p:nvPr/>
        </p:nvSpPr>
        <p:spPr bwMode="auto">
          <a:xfrm>
            <a:off x="2557935" y="4744195"/>
            <a:ext cx="29248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altLang="de-DE" b="1"/>
              <a:t>Neuntöter</a:t>
            </a:r>
            <a:endParaRPr lang="en-GB" altLang="de-DE" b="1"/>
          </a:p>
          <a:p>
            <a:r>
              <a:rPr lang="de-CH" altLang="de-DE" b="0"/>
              <a:t>Heckenlandschaften mit extensiv genutztem Grünland</a:t>
            </a:r>
            <a:endParaRPr lang="en-GB" altLang="de-DE" b="0"/>
          </a:p>
        </p:txBody>
      </p:sp>
      <p:pic>
        <p:nvPicPr>
          <p:cNvPr id="5" name="Grafik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6527" y="802597"/>
            <a:ext cx="1523831" cy="1514391"/>
          </a:xfrm>
          <a:prstGeom prst="rect">
            <a:avLst/>
          </a:prstGeom>
        </p:spPr>
      </p:pic>
      <p:pic>
        <p:nvPicPr>
          <p:cNvPr id="7" name="Grafik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3093" y="2722469"/>
            <a:ext cx="1517265" cy="1502341"/>
          </a:xfrm>
          <a:prstGeom prst="rect">
            <a:avLst/>
          </a:prstGeom>
        </p:spPr>
      </p:pic>
      <p:sp>
        <p:nvSpPr>
          <p:cNvPr id="14" name="Pfeil nach rechts 13"/>
          <p:cNvSpPr/>
          <p:nvPr/>
        </p:nvSpPr>
        <p:spPr>
          <a:xfrm>
            <a:off x="2569942" y="2545489"/>
            <a:ext cx="3248926" cy="1826136"/>
          </a:xfrm>
          <a:prstGeom prst="rightArrow">
            <a:avLst>
              <a:gd name="adj1" fmla="val 76390"/>
              <a:gd name="adj2"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50539" name="Picture 11" descr="http://jata.vampula.net/kasvio/kuvat/mesiangervo1.jpg"/>
          <p:cNvPicPr>
            <a:picLocks noChangeAspect="1" noChangeArrowheads="1"/>
          </p:cNvPicPr>
          <p:nvPr/>
        </p:nvPicPr>
        <p:blipFill rotWithShape="1">
          <a:blip r:embed="rId7" r:link="rId8" cstate="screen">
            <a:extLst>
              <a:ext uri="{28A0092B-C50C-407E-A947-70E740481C1C}">
                <a14:useLocalDpi xmlns:a14="http://schemas.microsoft.com/office/drawing/2010/main"/>
              </a:ext>
            </a:extLst>
          </a:blip>
          <a:srcRect/>
          <a:stretch>
            <a:fillRect/>
          </a:stretch>
        </p:blipFill>
        <p:spPr bwMode="auto">
          <a:xfrm>
            <a:off x="5997842" y="2604498"/>
            <a:ext cx="2172318" cy="1708117"/>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150541" name="Text Box 13"/>
          <p:cNvSpPr txBox="1">
            <a:spLocks noChangeArrowheads="1"/>
          </p:cNvSpPr>
          <p:nvPr/>
        </p:nvSpPr>
        <p:spPr bwMode="auto">
          <a:xfrm>
            <a:off x="2569942" y="2858087"/>
            <a:ext cx="3064679" cy="1231106"/>
          </a:xfrm>
          <a:prstGeom prst="rect">
            <a:avLst/>
          </a:prstGeom>
          <a:noFill/>
          <a:ln>
            <a:noFill/>
          </a:ln>
          <a:effectLst/>
        </p:spPr>
        <p:txBody>
          <a:bodyPr wrap="square">
            <a:spAutoFit/>
          </a:bodyPr>
          <a:lstStyle/>
          <a:p>
            <a:r>
              <a:rPr lang="de-CH" altLang="de-DE" b="1"/>
              <a:t>Violetter Silberfalter</a:t>
            </a:r>
          </a:p>
          <a:p>
            <a:r>
              <a:rPr lang="de-CH" altLang="de-DE"/>
              <a:t>b</a:t>
            </a:r>
            <a:r>
              <a:rPr lang="de-CH" altLang="de-DE" b="0"/>
              <a:t>lumenreiche, feucht-frische Wiesen mit </a:t>
            </a:r>
            <a:r>
              <a:rPr lang="de-CH" altLang="de-DE" b="0" err="1"/>
              <a:t>ungemähten</a:t>
            </a:r>
            <a:r>
              <a:rPr lang="de-CH" altLang="de-DE" b="0"/>
              <a:t> Beständen </a:t>
            </a:r>
            <a:r>
              <a:rPr lang="de-CH" altLang="de-DE"/>
              <a:t>von </a:t>
            </a:r>
            <a:r>
              <a:rPr lang="de-CH" altLang="de-DE" b="0"/>
              <a:t>Mädesüss</a:t>
            </a:r>
            <a:endParaRPr lang="en-GB" altLang="de-DE" b="0"/>
          </a:p>
        </p:txBody>
      </p:sp>
      <p:pic>
        <p:nvPicPr>
          <p:cNvPr id="2" name="Grafik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86527" y="4530854"/>
            <a:ext cx="1525233" cy="1522353"/>
          </a:xfrm>
          <a:prstGeom prst="rect">
            <a:avLst/>
          </a:prstGeom>
        </p:spPr>
      </p:pic>
      <p:sp>
        <p:nvSpPr>
          <p:cNvPr id="21" name="Foliennummernplatzhalter 4"/>
          <p:cNvSpPr txBox="1">
            <a:spLocks/>
          </p:cNvSpPr>
          <p:nvPr/>
        </p:nvSpPr>
        <p:spPr>
          <a:xfrm>
            <a:off x="7747800" y="6219700"/>
            <a:ext cx="792000" cy="360000"/>
          </a:xfrm>
          <a:prstGeom prst="rect">
            <a:avLst/>
          </a:prstGeom>
        </p:spPr>
        <p:txBody>
          <a:bodyPr lIns="0" tIns="46800" rIns="0" bIns="46800" anchor="b"/>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CH" sz="1200"/>
              <a:t>19</a:t>
            </a:r>
          </a:p>
        </p:txBody>
      </p:sp>
    </p:spTree>
    <p:extLst>
      <p:ext uri="{BB962C8B-B14F-4D97-AF65-F5344CB8AC3E}">
        <p14:creationId xmlns:p14="http://schemas.microsoft.com/office/powerpoint/2010/main" val="2802430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0535"/>
                                        </p:tgtEl>
                                        <p:attrNameLst>
                                          <p:attrName>style.visibility</p:attrName>
                                        </p:attrNameLst>
                                      </p:cBhvr>
                                      <p:to>
                                        <p:strVal val="visible"/>
                                      </p:to>
                                    </p:set>
                                    <p:anim calcmode="lin" valueType="num">
                                      <p:cBhvr additive="base">
                                        <p:cTn id="7" dur="500" fill="hold"/>
                                        <p:tgtEl>
                                          <p:spTgt spid="150535"/>
                                        </p:tgtEl>
                                        <p:attrNameLst>
                                          <p:attrName>ppt_x</p:attrName>
                                        </p:attrNameLst>
                                      </p:cBhvr>
                                      <p:tavLst>
                                        <p:tav tm="0">
                                          <p:val>
                                            <p:strVal val="#ppt_x"/>
                                          </p:val>
                                        </p:tav>
                                        <p:tav tm="100000">
                                          <p:val>
                                            <p:strVal val="#ppt_x"/>
                                          </p:val>
                                        </p:tav>
                                      </p:tavLst>
                                    </p:anim>
                                    <p:anim calcmode="lin" valueType="num">
                                      <p:cBhvr additive="base">
                                        <p:cTn id="8" dur="500" fill="hold"/>
                                        <p:tgtEl>
                                          <p:spTgt spid="1505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0540"/>
                                        </p:tgtEl>
                                        <p:attrNameLst>
                                          <p:attrName>style.visibility</p:attrName>
                                        </p:attrNameLst>
                                      </p:cBhvr>
                                      <p:to>
                                        <p:strVal val="visible"/>
                                      </p:to>
                                    </p:set>
                                    <p:anim calcmode="lin" valueType="num">
                                      <p:cBhvr additive="base">
                                        <p:cTn id="11" dur="500" fill="hold"/>
                                        <p:tgtEl>
                                          <p:spTgt spid="150540"/>
                                        </p:tgtEl>
                                        <p:attrNameLst>
                                          <p:attrName>ppt_x</p:attrName>
                                        </p:attrNameLst>
                                      </p:cBhvr>
                                      <p:tavLst>
                                        <p:tav tm="0">
                                          <p:val>
                                            <p:strVal val="#ppt_x"/>
                                          </p:val>
                                        </p:tav>
                                        <p:tav tm="100000">
                                          <p:val>
                                            <p:strVal val="#ppt_x"/>
                                          </p:val>
                                        </p:tav>
                                      </p:tavLst>
                                    </p:anim>
                                    <p:anim calcmode="lin" valueType="num">
                                      <p:cBhvr additive="base">
                                        <p:cTn id="12" dur="500" fill="hold"/>
                                        <p:tgtEl>
                                          <p:spTgt spid="1505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0541"/>
                                        </p:tgtEl>
                                        <p:attrNameLst>
                                          <p:attrName>style.visibility</p:attrName>
                                        </p:attrNameLst>
                                      </p:cBhvr>
                                      <p:to>
                                        <p:strVal val="visible"/>
                                      </p:to>
                                    </p:set>
                                    <p:anim calcmode="lin" valueType="num">
                                      <p:cBhvr additive="base">
                                        <p:cTn id="15" dur="500" fill="hold"/>
                                        <p:tgtEl>
                                          <p:spTgt spid="150541"/>
                                        </p:tgtEl>
                                        <p:attrNameLst>
                                          <p:attrName>ppt_x</p:attrName>
                                        </p:attrNameLst>
                                      </p:cBhvr>
                                      <p:tavLst>
                                        <p:tav tm="0">
                                          <p:val>
                                            <p:strVal val="#ppt_x"/>
                                          </p:val>
                                        </p:tav>
                                        <p:tav tm="100000">
                                          <p:val>
                                            <p:strVal val="#ppt_x"/>
                                          </p:val>
                                        </p:tav>
                                      </p:tavLst>
                                    </p:anim>
                                    <p:anim calcmode="lin" valueType="num">
                                      <p:cBhvr additive="base">
                                        <p:cTn id="16" dur="500" fill="hold"/>
                                        <p:tgtEl>
                                          <p:spTgt spid="1505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0539"/>
                                        </p:tgtEl>
                                        <p:attrNameLst>
                                          <p:attrName>style.visibility</p:attrName>
                                        </p:attrNameLst>
                                      </p:cBhvr>
                                      <p:to>
                                        <p:strVal val="visible"/>
                                      </p:to>
                                    </p:set>
                                    <p:anim calcmode="lin" valueType="num">
                                      <p:cBhvr additive="base">
                                        <p:cTn id="19" dur="500" fill="hold"/>
                                        <p:tgtEl>
                                          <p:spTgt spid="150539"/>
                                        </p:tgtEl>
                                        <p:attrNameLst>
                                          <p:attrName>ppt_x</p:attrName>
                                        </p:attrNameLst>
                                      </p:cBhvr>
                                      <p:tavLst>
                                        <p:tav tm="0">
                                          <p:val>
                                            <p:strVal val="#ppt_x"/>
                                          </p:val>
                                        </p:tav>
                                        <p:tav tm="100000">
                                          <p:val>
                                            <p:strVal val="#ppt_x"/>
                                          </p:val>
                                        </p:tav>
                                      </p:tavLst>
                                    </p:anim>
                                    <p:anim calcmode="lin" valueType="num">
                                      <p:cBhvr additive="base">
                                        <p:cTn id="20" dur="500" fill="hold"/>
                                        <p:tgtEl>
                                          <p:spTgt spid="1505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0542"/>
                                        </p:tgtEl>
                                        <p:attrNameLst>
                                          <p:attrName>style.visibility</p:attrName>
                                        </p:attrNameLst>
                                      </p:cBhvr>
                                      <p:to>
                                        <p:strVal val="visible"/>
                                      </p:to>
                                    </p:set>
                                    <p:anim calcmode="lin" valueType="num">
                                      <p:cBhvr additive="base">
                                        <p:cTn id="23" dur="500" fill="hold"/>
                                        <p:tgtEl>
                                          <p:spTgt spid="150542"/>
                                        </p:tgtEl>
                                        <p:attrNameLst>
                                          <p:attrName>ppt_x</p:attrName>
                                        </p:attrNameLst>
                                      </p:cBhvr>
                                      <p:tavLst>
                                        <p:tav tm="0">
                                          <p:val>
                                            <p:strVal val="#ppt_x"/>
                                          </p:val>
                                        </p:tav>
                                        <p:tav tm="100000">
                                          <p:val>
                                            <p:strVal val="#ppt_x"/>
                                          </p:val>
                                        </p:tav>
                                      </p:tavLst>
                                    </p:anim>
                                    <p:anim calcmode="lin" valueType="num">
                                      <p:cBhvr additive="base">
                                        <p:cTn id="24" dur="500" fill="hold"/>
                                        <p:tgtEl>
                                          <p:spTgt spid="1505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0538"/>
                                        </p:tgtEl>
                                        <p:attrNameLst>
                                          <p:attrName>style.visibility</p:attrName>
                                        </p:attrNameLst>
                                      </p:cBhvr>
                                      <p:to>
                                        <p:strVal val="visible"/>
                                      </p:to>
                                    </p:set>
                                    <p:anim calcmode="lin" valueType="num">
                                      <p:cBhvr additive="base">
                                        <p:cTn id="27" dur="500" fill="hold"/>
                                        <p:tgtEl>
                                          <p:spTgt spid="150538"/>
                                        </p:tgtEl>
                                        <p:attrNameLst>
                                          <p:attrName>ppt_x</p:attrName>
                                        </p:attrNameLst>
                                      </p:cBhvr>
                                      <p:tavLst>
                                        <p:tav tm="0">
                                          <p:val>
                                            <p:strVal val="#ppt_x"/>
                                          </p:val>
                                        </p:tav>
                                        <p:tav tm="100000">
                                          <p:val>
                                            <p:strVal val="#ppt_x"/>
                                          </p:val>
                                        </p:tav>
                                      </p:tavLst>
                                    </p:anim>
                                    <p:anim calcmode="lin" valueType="num">
                                      <p:cBhvr additive="base">
                                        <p:cTn id="28" dur="500" fill="hold"/>
                                        <p:tgtEl>
                                          <p:spTgt spid="150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5" grpId="0"/>
      <p:bldP spid="150542" grpId="0"/>
      <p:bldP spid="1505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Das Handbuch</a:t>
            </a:r>
          </a:p>
        </p:txBody>
      </p:sp>
      <p:sp>
        <p:nvSpPr>
          <p:cNvPr id="4" name="Foliennummernplatzhalter 3"/>
          <p:cNvSpPr>
            <a:spLocks noGrp="1"/>
          </p:cNvSpPr>
          <p:nvPr>
            <p:ph type="sldNum" sz="quarter" idx="4"/>
          </p:nvPr>
        </p:nvSpPr>
        <p:spPr/>
        <p:txBody>
          <a:bodyPr/>
          <a:lstStyle/>
          <a:p>
            <a:fld id="{B295DEAF-E952-4796-AAEE-4201E40CA590}" type="slidenum">
              <a:rPr lang="de-CH" smtClean="0"/>
              <a:pPr/>
              <a:t>2</a:t>
            </a:fld>
            <a:endParaRPr lang="de-CH"/>
          </a:p>
        </p:txBody>
      </p:sp>
      <p:pic>
        <p:nvPicPr>
          <p:cNvPr id="5" name="Inhaltsplatzhalter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05313" y="1034513"/>
            <a:ext cx="3211134" cy="4549107"/>
          </a:xfrm>
          <a:prstGeom prst="rect">
            <a:avLst/>
          </a:prstGeom>
          <a:effectLst>
            <a:outerShdw blurRad="292100" dist="139700" dir="2700000" sx="102000" sy="102000" algn="ctr" rotWithShape="0">
              <a:prstClr val="black">
                <a:alpha val="68000"/>
              </a:prstClr>
            </a:outerShdw>
          </a:effectLst>
        </p:spPr>
      </p:pic>
      <p:sp>
        <p:nvSpPr>
          <p:cNvPr id="6" name="Textfeld 5"/>
          <p:cNvSpPr txBox="1"/>
          <p:nvPr/>
        </p:nvSpPr>
        <p:spPr>
          <a:xfrm>
            <a:off x="4139952" y="995617"/>
            <a:ext cx="4398734" cy="4426853"/>
          </a:xfrm>
          <a:prstGeom prst="rect">
            <a:avLst/>
          </a:prstGeom>
          <a:noFill/>
        </p:spPr>
        <p:txBody>
          <a:bodyPr wrap="square" lIns="91440" tIns="45720" rIns="91440" bIns="45720" rtlCol="0" anchor="t">
            <a:spAutoFit/>
          </a:bodyPr>
          <a:lstStyle/>
          <a:p>
            <a:pPr marL="342900" indent="-342900" defTabSz="685800">
              <a:spcBef>
                <a:spcPts val="1000"/>
              </a:spcBef>
              <a:buClr>
                <a:srgbClr val="006C8E"/>
              </a:buClr>
              <a:buFont typeface="Arial" panose="020B0604020202020204" pitchFamily="34" charset="0"/>
              <a:buChar char="•"/>
            </a:pPr>
            <a:r>
              <a:rPr lang="de-CH" sz="2000" dirty="0"/>
              <a:t>Von Fachleuten aus der Praxis und Beratung</a:t>
            </a:r>
          </a:p>
          <a:p>
            <a:pPr marL="342900" indent="-342900" defTabSz="685800">
              <a:spcBef>
                <a:spcPts val="1000"/>
              </a:spcBef>
              <a:buClr>
                <a:srgbClr val="006C8E"/>
              </a:buClr>
              <a:buFont typeface="Arial" panose="020B0604020202020204" pitchFamily="34" charset="0"/>
              <a:buChar char="•"/>
            </a:pPr>
            <a:r>
              <a:rPr lang="de-CH" sz="2000" dirty="0"/>
              <a:t>Mit zahlreichen Empfehlungen </a:t>
            </a:r>
            <a:br>
              <a:rPr lang="de-CH" sz="2000" dirty="0"/>
            </a:br>
            <a:r>
              <a:rPr lang="de-CH" sz="2000" dirty="0"/>
              <a:t>für biodiversitätsfördernde Massnahmen in und ausserhalb </a:t>
            </a:r>
            <a:br>
              <a:rPr lang="de-CH" sz="2000" dirty="0"/>
            </a:br>
            <a:r>
              <a:rPr lang="de-CH" sz="2000" dirty="0"/>
              <a:t>der Landwirtschaftsfläche</a:t>
            </a:r>
          </a:p>
          <a:p>
            <a:pPr marL="342900" indent="-342900" defTabSz="685800">
              <a:spcBef>
                <a:spcPts val="1000"/>
              </a:spcBef>
              <a:buClr>
                <a:srgbClr val="006C8E"/>
              </a:buClr>
              <a:buFont typeface="Arial" panose="020B0604020202020204" pitchFamily="34" charset="0"/>
              <a:buChar char="•"/>
            </a:pPr>
            <a:r>
              <a:rPr lang="de-CH" sz="2000" dirty="0"/>
              <a:t>Mit praktischen Hinweisen </a:t>
            </a:r>
            <a:br>
              <a:rPr lang="de-CH" sz="2000" dirty="0"/>
            </a:br>
            <a:r>
              <a:rPr lang="de-CH" sz="2000" dirty="0"/>
              <a:t>zu Planung und Umsetzung</a:t>
            </a:r>
          </a:p>
          <a:p>
            <a:pPr marL="342900" indent="-342900" defTabSz="685800">
              <a:spcBef>
                <a:spcPts val="1000"/>
              </a:spcBef>
              <a:buClr>
                <a:srgbClr val="006C8E"/>
              </a:buClr>
              <a:buFont typeface="Arial" panose="020B0604020202020204" pitchFamily="34" charset="0"/>
              <a:buChar char="•"/>
            </a:pPr>
            <a:r>
              <a:rPr lang="de-CH" sz="2000" dirty="0"/>
              <a:t>Anregende Betriebsbeispiele</a:t>
            </a:r>
          </a:p>
          <a:p>
            <a:pPr marL="342900" indent="-342900" defTabSz="685800">
              <a:spcBef>
                <a:spcPts val="1000"/>
              </a:spcBef>
              <a:buClr>
                <a:srgbClr val="006C8E"/>
              </a:buClr>
              <a:buFont typeface="Arial" panose="020B0604020202020204" pitchFamily="34" charset="0"/>
              <a:buChar char="•"/>
            </a:pPr>
            <a:r>
              <a:rPr lang="de-CH" sz="2000" dirty="0"/>
              <a:t>Reich bebildert</a:t>
            </a:r>
          </a:p>
          <a:p>
            <a:pPr marL="342900" indent="-342900" defTabSz="685800">
              <a:spcBef>
                <a:spcPts val="1000"/>
              </a:spcBef>
              <a:buClr>
                <a:srgbClr val="006C8E"/>
              </a:buClr>
              <a:buFont typeface="Arial" panose="020B0604020202020204" pitchFamily="34" charset="0"/>
              <a:buChar char="•"/>
            </a:pPr>
            <a:r>
              <a:rPr lang="de-CH" sz="2000" dirty="0"/>
              <a:t>Kostenloser Download </a:t>
            </a:r>
            <a:br>
              <a:rPr lang="de-CH" sz="2000" dirty="0"/>
            </a:br>
            <a:r>
              <a:rPr lang="de-CH" sz="2000" dirty="0"/>
              <a:t>auf </a:t>
            </a:r>
            <a:r>
              <a:rPr lang="de-CH" sz="2000" dirty="0">
                <a:ea typeface="+mn-lt"/>
                <a:cs typeface="+mn-lt"/>
                <a:hlinkClick r:id="rId4"/>
              </a:rPr>
              <a:t>agrinatur.ch</a:t>
            </a:r>
            <a:r>
              <a:rPr lang="de-CH" sz="2000" dirty="0"/>
              <a:t> 	</a:t>
            </a:r>
          </a:p>
        </p:txBody>
      </p:sp>
    </p:spTree>
    <p:extLst>
      <p:ext uri="{BB962C8B-B14F-4D97-AF65-F5344CB8AC3E}">
        <p14:creationId xmlns:p14="http://schemas.microsoft.com/office/powerpoint/2010/main" val="425730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Wer ist für die Biodiversität verantwortlich?</a:t>
            </a:r>
          </a:p>
        </p:txBody>
      </p:sp>
      <p:sp>
        <p:nvSpPr>
          <p:cNvPr id="5" name="Foliennummernplatzhalter 4"/>
          <p:cNvSpPr>
            <a:spLocks noGrp="1"/>
          </p:cNvSpPr>
          <p:nvPr>
            <p:ph type="sldNum" sz="quarter" idx="4"/>
          </p:nvPr>
        </p:nvSpPr>
        <p:spPr/>
        <p:txBody>
          <a:bodyPr/>
          <a:lstStyle/>
          <a:p>
            <a:fld id="{B295DEAF-E952-4796-AAEE-4201E40CA590}" type="slidenum">
              <a:rPr lang="de-CH" smtClean="0"/>
              <a:pPr/>
              <a:t>20</a:t>
            </a:fld>
            <a:endParaRPr lang="de-CH"/>
          </a:p>
        </p:txBody>
      </p:sp>
      <p:sp>
        <p:nvSpPr>
          <p:cNvPr id="6" name="Ellipse 5"/>
          <p:cNvSpPr/>
          <p:nvPr/>
        </p:nvSpPr>
        <p:spPr>
          <a:xfrm>
            <a:off x="395536" y="1241610"/>
            <a:ext cx="8424936" cy="4464496"/>
          </a:xfrm>
          <a:prstGeom prst="ellipse">
            <a:avLst/>
          </a:prstGeom>
          <a:blipFill dpi="0" rotWithShape="1">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p:cNvSpPr/>
          <p:nvPr/>
        </p:nvSpPr>
        <p:spPr>
          <a:xfrm flipH="1">
            <a:off x="551955" y="1052736"/>
            <a:ext cx="2094889" cy="2094889"/>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p:cNvSpPr/>
          <p:nvPr/>
        </p:nvSpPr>
        <p:spPr>
          <a:xfrm rot="240000">
            <a:off x="6763448" y="2014767"/>
            <a:ext cx="2068902" cy="206890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Ellipse 9"/>
          <p:cNvSpPr/>
          <p:nvPr/>
        </p:nvSpPr>
        <p:spPr>
          <a:xfrm>
            <a:off x="3160166" y="2506057"/>
            <a:ext cx="2905311" cy="1864372"/>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p:cNvSpPr txBox="1"/>
          <p:nvPr/>
        </p:nvSpPr>
        <p:spPr>
          <a:xfrm>
            <a:off x="551954" y="2851027"/>
            <a:ext cx="2079337" cy="307777"/>
          </a:xfrm>
          <a:prstGeom prst="rect">
            <a:avLst/>
          </a:prstGeom>
          <a:solidFill>
            <a:srgbClr val="FDDC7F"/>
          </a:solidFill>
        </p:spPr>
        <p:txBody>
          <a:bodyPr wrap="square" rtlCol="0" anchor="ctr" anchorCtr="0">
            <a:spAutoFit/>
          </a:bodyPr>
          <a:lstStyle/>
          <a:p>
            <a:r>
              <a:rPr lang="de-DE" sz="1400" b="1"/>
              <a:t>Politik und Verwaltung</a:t>
            </a:r>
          </a:p>
        </p:txBody>
      </p:sp>
      <p:sp>
        <p:nvSpPr>
          <p:cNvPr id="15" name="Textfeld 14"/>
          <p:cNvSpPr txBox="1"/>
          <p:nvPr/>
        </p:nvSpPr>
        <p:spPr>
          <a:xfrm>
            <a:off x="7012035" y="4142836"/>
            <a:ext cx="1889956" cy="523220"/>
          </a:xfrm>
          <a:prstGeom prst="rect">
            <a:avLst/>
          </a:prstGeom>
          <a:solidFill>
            <a:srgbClr val="FDDC7F"/>
          </a:solidFill>
        </p:spPr>
        <p:txBody>
          <a:bodyPr wrap="square" rtlCol="0" anchor="ctr" anchorCtr="0">
            <a:spAutoFit/>
          </a:bodyPr>
          <a:lstStyle/>
          <a:p>
            <a:r>
              <a:rPr lang="de-DE" sz="1400" b="1"/>
              <a:t>Konsumentinnen und Konsumenten</a:t>
            </a:r>
          </a:p>
        </p:txBody>
      </p:sp>
      <p:sp>
        <p:nvSpPr>
          <p:cNvPr id="17" name="Textfeld 16"/>
          <p:cNvSpPr txBox="1"/>
          <p:nvPr/>
        </p:nvSpPr>
        <p:spPr>
          <a:xfrm>
            <a:off x="3678555" y="3709584"/>
            <a:ext cx="2079680" cy="307777"/>
          </a:xfrm>
          <a:prstGeom prst="rect">
            <a:avLst/>
          </a:prstGeom>
          <a:noFill/>
        </p:spPr>
        <p:txBody>
          <a:bodyPr wrap="square" rtlCol="0" anchor="ctr" anchorCtr="0">
            <a:spAutoFit/>
          </a:bodyPr>
          <a:lstStyle/>
          <a:p>
            <a:r>
              <a:rPr lang="de-DE" sz="1400" b="1">
                <a:solidFill>
                  <a:schemeClr val="bg1"/>
                </a:solidFill>
              </a:rPr>
              <a:t>Vielfältige Landschaft</a:t>
            </a:r>
          </a:p>
        </p:txBody>
      </p:sp>
      <p:sp>
        <p:nvSpPr>
          <p:cNvPr id="18" name="Textfeld 17"/>
          <p:cNvSpPr txBox="1"/>
          <p:nvPr/>
        </p:nvSpPr>
        <p:spPr>
          <a:xfrm>
            <a:off x="4104610" y="4986847"/>
            <a:ext cx="2448272" cy="307777"/>
          </a:xfrm>
          <a:prstGeom prst="rect">
            <a:avLst/>
          </a:prstGeom>
          <a:noFill/>
        </p:spPr>
        <p:txBody>
          <a:bodyPr wrap="square" rtlCol="0" anchor="ctr" anchorCtr="0">
            <a:spAutoFit/>
          </a:bodyPr>
          <a:lstStyle/>
          <a:p>
            <a:r>
              <a:rPr lang="de-DE" sz="1400" b="1"/>
              <a:t>Monotone Kulturlandschaft</a:t>
            </a:r>
          </a:p>
        </p:txBody>
      </p:sp>
      <p:sp>
        <p:nvSpPr>
          <p:cNvPr id="7" name="Ellipse 6"/>
          <p:cNvSpPr/>
          <p:nvPr/>
        </p:nvSpPr>
        <p:spPr>
          <a:xfrm rot="-240000" flipH="1">
            <a:off x="1521110" y="3754339"/>
            <a:ext cx="2149023" cy="2149023"/>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extfeld 15"/>
          <p:cNvSpPr txBox="1"/>
          <p:nvPr/>
        </p:nvSpPr>
        <p:spPr>
          <a:xfrm>
            <a:off x="1399449" y="5621940"/>
            <a:ext cx="2705161" cy="307777"/>
          </a:xfrm>
          <a:prstGeom prst="rect">
            <a:avLst/>
          </a:prstGeom>
          <a:solidFill>
            <a:srgbClr val="FDDC7F"/>
          </a:solidFill>
        </p:spPr>
        <p:txBody>
          <a:bodyPr wrap="square" rtlCol="0" anchor="ctr" anchorCtr="0">
            <a:spAutoFit/>
          </a:bodyPr>
          <a:lstStyle/>
          <a:p>
            <a:r>
              <a:rPr lang="de-DE" sz="1400" b="1"/>
              <a:t>Landwirtinnen und Landwirte</a:t>
            </a:r>
          </a:p>
        </p:txBody>
      </p:sp>
      <p:sp>
        <p:nvSpPr>
          <p:cNvPr id="4" name="Bogen 3"/>
          <p:cNvSpPr/>
          <p:nvPr/>
        </p:nvSpPr>
        <p:spPr>
          <a:xfrm rot="1171404">
            <a:off x="1522373" y="2399337"/>
            <a:ext cx="2762265" cy="576064"/>
          </a:xfrm>
          <a:prstGeom prst="arc">
            <a:avLst>
              <a:gd name="adj1" fmla="val 12291456"/>
              <a:gd name="adj2" fmla="val 20238725"/>
            </a:avLst>
          </a:prstGeom>
          <a:ln w="136525">
            <a:solidFill>
              <a:srgbClr val="FE5F44"/>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1" name="Bogen 20"/>
          <p:cNvSpPr/>
          <p:nvPr/>
        </p:nvSpPr>
        <p:spPr>
          <a:xfrm rot="19838698">
            <a:off x="2317084" y="3561327"/>
            <a:ext cx="1872208" cy="576064"/>
          </a:xfrm>
          <a:prstGeom prst="arc">
            <a:avLst>
              <a:gd name="adj1" fmla="val 12291456"/>
              <a:gd name="adj2" fmla="val 20238725"/>
            </a:avLst>
          </a:prstGeom>
          <a:ln w="136525">
            <a:solidFill>
              <a:srgbClr val="FE5F44"/>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22" name="Bogen 21"/>
          <p:cNvSpPr/>
          <p:nvPr/>
        </p:nvSpPr>
        <p:spPr>
          <a:xfrm rot="20888286">
            <a:off x="5658249" y="3028745"/>
            <a:ext cx="1872208" cy="576064"/>
          </a:xfrm>
          <a:prstGeom prst="arc">
            <a:avLst>
              <a:gd name="adj1" fmla="val 12291456"/>
              <a:gd name="adj2" fmla="val 20238725"/>
            </a:avLst>
          </a:prstGeom>
          <a:ln w="136525">
            <a:solidFill>
              <a:srgbClr val="FE5F44"/>
            </a:solidFill>
            <a:headEnd type="triangl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Tree>
    <p:extLst>
      <p:ext uri="{BB962C8B-B14F-4D97-AF65-F5344CB8AC3E}">
        <p14:creationId xmlns:p14="http://schemas.microsoft.com/office/powerpoint/2010/main" val="154370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1" y="548680"/>
            <a:ext cx="7928240" cy="443459"/>
          </a:xfrm>
        </p:spPr>
        <p:txBody>
          <a:bodyPr/>
          <a:lstStyle/>
          <a:p>
            <a:r>
              <a:rPr lang="de-CH" sz="2000"/>
              <a:t>Anforderungen der </a:t>
            </a:r>
            <a:r>
              <a:rPr lang="de-CH" sz="2000" err="1"/>
              <a:t>Labelorganisationen</a:t>
            </a:r>
            <a:r>
              <a:rPr lang="de-CH" sz="2000"/>
              <a:t> zur Biodiversität</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413993229"/>
              </p:ext>
            </p:extLst>
          </p:nvPr>
        </p:nvGraphicFramePr>
        <p:xfrm>
          <a:off x="611560" y="1204143"/>
          <a:ext cx="7928240" cy="4179357"/>
        </p:xfrm>
        <a:graphic>
          <a:graphicData uri="http://schemas.openxmlformats.org/drawingml/2006/table">
            <a:tbl>
              <a:tblPr firstRow="1" bandRow="1">
                <a:tableStyleId>{21E4AEA4-8DFA-4A89-87EB-49C32662AFE0}</a:tableStyleId>
              </a:tblPr>
              <a:tblGrid>
                <a:gridCol w="1585648">
                  <a:extLst>
                    <a:ext uri="{9D8B030D-6E8A-4147-A177-3AD203B41FA5}">
                      <a16:colId xmlns:a16="http://schemas.microsoft.com/office/drawing/2014/main" val="20000"/>
                    </a:ext>
                  </a:extLst>
                </a:gridCol>
                <a:gridCol w="1527692">
                  <a:extLst>
                    <a:ext uri="{9D8B030D-6E8A-4147-A177-3AD203B41FA5}">
                      <a16:colId xmlns:a16="http://schemas.microsoft.com/office/drawing/2014/main" val="20001"/>
                    </a:ext>
                  </a:extLst>
                </a:gridCol>
                <a:gridCol w="1643152">
                  <a:extLst>
                    <a:ext uri="{9D8B030D-6E8A-4147-A177-3AD203B41FA5}">
                      <a16:colId xmlns:a16="http://schemas.microsoft.com/office/drawing/2014/main" val="20002"/>
                    </a:ext>
                  </a:extLst>
                </a:gridCol>
                <a:gridCol w="1586100">
                  <a:extLst>
                    <a:ext uri="{9D8B030D-6E8A-4147-A177-3AD203B41FA5}">
                      <a16:colId xmlns:a16="http://schemas.microsoft.com/office/drawing/2014/main" val="20003"/>
                    </a:ext>
                  </a:extLst>
                </a:gridCol>
                <a:gridCol w="1585648">
                  <a:extLst>
                    <a:ext uri="{9D8B030D-6E8A-4147-A177-3AD203B41FA5}">
                      <a16:colId xmlns:a16="http://schemas.microsoft.com/office/drawing/2014/main" val="20004"/>
                    </a:ext>
                  </a:extLst>
                </a:gridCol>
              </a:tblGrid>
              <a:tr h="430317">
                <a:tc>
                  <a:txBody>
                    <a:bodyPr/>
                    <a:lstStyle/>
                    <a:p>
                      <a:endParaRPr lang="de-CH"/>
                    </a:p>
                  </a:txBody>
                  <a:tcPr marL="54000" marR="54000" anchor="ctr"/>
                </a:tc>
                <a:tc>
                  <a:txBody>
                    <a:bodyPr/>
                    <a:lstStyle/>
                    <a:p>
                      <a:r>
                        <a:rPr lang="de-CH"/>
                        <a:t>DZV</a:t>
                      </a:r>
                    </a:p>
                  </a:txBody>
                  <a:tcPr marL="54000" marR="54000" anchor="ctr"/>
                </a:tc>
                <a:tc>
                  <a:txBody>
                    <a:bodyPr/>
                    <a:lstStyle/>
                    <a:p>
                      <a:r>
                        <a:rPr lang="de-CH"/>
                        <a:t>IP-Suisse</a:t>
                      </a:r>
                    </a:p>
                  </a:txBody>
                  <a:tcPr marL="54000" marR="54000" anchor="ctr"/>
                </a:tc>
                <a:tc>
                  <a:txBody>
                    <a:bodyPr/>
                    <a:lstStyle/>
                    <a:p>
                      <a:r>
                        <a:rPr lang="de-CH"/>
                        <a:t>Bio Suisse</a:t>
                      </a:r>
                    </a:p>
                  </a:txBody>
                  <a:tcPr marL="54000" marR="54000" anchor="ctr"/>
                </a:tc>
                <a:tc>
                  <a:txBody>
                    <a:bodyPr/>
                    <a:lstStyle/>
                    <a:p>
                      <a:r>
                        <a:rPr lang="de-CH"/>
                        <a:t>Demeter</a:t>
                      </a:r>
                    </a:p>
                  </a:txBody>
                  <a:tcPr marL="54000" marR="54000" anchor="ctr"/>
                </a:tc>
                <a:extLst>
                  <a:ext uri="{0D108BD9-81ED-4DB2-BD59-A6C34878D82A}">
                    <a16:rowId xmlns:a16="http://schemas.microsoft.com/office/drawing/2014/main" val="10000"/>
                  </a:ext>
                </a:extLst>
              </a:tr>
              <a:tr h="370840">
                <a:tc>
                  <a:txBody>
                    <a:bodyPr/>
                    <a:lstStyle/>
                    <a:p>
                      <a:r>
                        <a:rPr lang="de-CH"/>
                        <a:t>Anteil BFF </a:t>
                      </a:r>
                      <a:br>
                        <a:rPr lang="de-CH"/>
                      </a:br>
                      <a:r>
                        <a:rPr lang="de-CH"/>
                        <a:t>an der LN</a:t>
                      </a:r>
                    </a:p>
                  </a:txBody>
                  <a:tcPr marL="54000" marR="54000"/>
                </a:tc>
                <a:tc>
                  <a:txBody>
                    <a:bodyPr/>
                    <a:lstStyle/>
                    <a:p>
                      <a:r>
                        <a:rPr lang="de-CH"/>
                        <a:t>7</a:t>
                      </a:r>
                      <a:r>
                        <a:rPr lang="de-CH" baseline="0"/>
                        <a:t> %</a:t>
                      </a:r>
                      <a:endParaRPr lang="de-CH"/>
                    </a:p>
                  </a:txBody>
                  <a:tcPr marL="54000" marR="54000"/>
                </a:tc>
                <a:tc>
                  <a:txBody>
                    <a:bodyPr/>
                    <a:lstStyle/>
                    <a:p>
                      <a:r>
                        <a:rPr lang="de-CH"/>
                        <a:t>7 %; ab 2026: 9 %</a:t>
                      </a:r>
                    </a:p>
                  </a:txBody>
                  <a:tcPr marL="54000" marR="54000"/>
                </a:tc>
                <a:tc>
                  <a:txBody>
                    <a:bodyPr/>
                    <a:lstStyle/>
                    <a:p>
                      <a:r>
                        <a:rPr lang="de-CH"/>
                        <a:t>7</a:t>
                      </a:r>
                      <a:r>
                        <a:rPr lang="de-CH" baseline="0"/>
                        <a:t> %</a:t>
                      </a:r>
                      <a:endParaRPr lang="de-CH"/>
                    </a:p>
                  </a:txBody>
                  <a:tcPr marL="54000" marR="54000"/>
                </a:tc>
                <a:tc>
                  <a:txBody>
                    <a:bodyPr/>
                    <a:lstStyle/>
                    <a:p>
                      <a:r>
                        <a:rPr lang="de-CH"/>
                        <a:t>7</a:t>
                      </a:r>
                      <a:r>
                        <a:rPr lang="de-CH" baseline="0"/>
                        <a:t> %</a:t>
                      </a:r>
                      <a:endParaRPr lang="de-CH"/>
                    </a:p>
                  </a:txBody>
                  <a:tcPr marL="54000" marR="54000"/>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dirty="0"/>
                        <a:t>Anteil BFF </a:t>
                      </a:r>
                      <a:br>
                        <a:rPr lang="de-CH" dirty="0"/>
                      </a:br>
                      <a:r>
                        <a:rPr lang="de-CH" dirty="0"/>
                        <a:t>an der LN für</a:t>
                      </a:r>
                      <a:r>
                        <a:rPr lang="de-CH" baseline="0" dirty="0"/>
                        <a:t> Spezialkultur-betriebe</a:t>
                      </a:r>
                      <a:endParaRPr lang="de-CH" dirty="0"/>
                    </a:p>
                  </a:txBody>
                  <a:tcPr marL="54000" marR="54000"/>
                </a:tc>
                <a:tc>
                  <a:txBody>
                    <a:bodyPr/>
                    <a:lstStyle/>
                    <a:p>
                      <a:r>
                        <a:rPr lang="de-CH"/>
                        <a:t>3,5 %</a:t>
                      </a:r>
                    </a:p>
                  </a:txBody>
                  <a:tcPr marL="54000" marR="54000"/>
                </a:tc>
                <a:tc>
                  <a:txBody>
                    <a:bodyPr/>
                    <a:lstStyle/>
                    <a:p>
                      <a:r>
                        <a:rPr lang="de-CH"/>
                        <a:t>3,5 % </a:t>
                      </a:r>
                    </a:p>
                  </a:txBody>
                  <a:tcPr marL="54000" marR="54000"/>
                </a:tc>
                <a:tc>
                  <a:txBody>
                    <a:bodyPr/>
                    <a:lstStyle/>
                    <a:p>
                      <a:r>
                        <a:rPr lang="de-CH"/>
                        <a:t>7</a:t>
                      </a:r>
                      <a:r>
                        <a:rPr lang="de-CH" baseline="0"/>
                        <a:t> %</a:t>
                      </a:r>
                      <a:endParaRPr lang="de-CH"/>
                    </a:p>
                  </a:txBody>
                  <a:tcPr marL="54000" marR="54000"/>
                </a:tc>
                <a:tc>
                  <a:txBody>
                    <a:bodyPr/>
                    <a:lstStyle/>
                    <a:p>
                      <a:r>
                        <a:rPr lang="de-CH"/>
                        <a:t>7</a:t>
                      </a:r>
                      <a:r>
                        <a:rPr lang="de-CH" baseline="0"/>
                        <a:t> %</a:t>
                      </a:r>
                      <a:endParaRPr lang="de-CH"/>
                    </a:p>
                  </a:txBody>
                  <a:tcPr marL="54000" marR="54000"/>
                </a:tc>
                <a:extLst>
                  <a:ext uri="{0D108BD9-81ED-4DB2-BD59-A6C34878D82A}">
                    <a16:rowId xmlns:a16="http://schemas.microsoft.com/office/drawing/2014/main" val="10002"/>
                  </a:ext>
                </a:extLst>
              </a:tr>
              <a:tr h="370840">
                <a:tc>
                  <a:txBody>
                    <a:bodyPr/>
                    <a:lstStyle/>
                    <a:p>
                      <a:r>
                        <a:rPr lang="de-CH"/>
                        <a:t>Anforderungen</a:t>
                      </a:r>
                      <a:r>
                        <a:rPr lang="de-CH" baseline="0"/>
                        <a:t> an die BFF</a:t>
                      </a:r>
                      <a:endParaRPr lang="de-CH"/>
                    </a:p>
                  </a:txBody>
                  <a:tcPr marL="54000" marR="54000"/>
                </a:tc>
                <a:tc>
                  <a:txBody>
                    <a:bodyPr/>
                    <a:lstStyle/>
                    <a:p>
                      <a:pPr marL="108000" indent="-108000">
                        <a:buFont typeface="Arial" panose="020B0604020202020204" pitchFamily="34" charset="0"/>
                        <a:buChar char="•"/>
                      </a:pPr>
                      <a:r>
                        <a:rPr lang="de-CH"/>
                        <a:t>keine PSM</a:t>
                      </a:r>
                      <a:r>
                        <a:rPr lang="de-CH" baseline="0"/>
                        <a:t> (nur </a:t>
                      </a:r>
                      <a:r>
                        <a:rPr lang="de-CH"/>
                        <a:t>Einzel-pflanzen-behandlung</a:t>
                      </a:r>
                      <a:r>
                        <a:rPr lang="de-CH" baseline="0"/>
                        <a:t>)</a:t>
                      </a:r>
                      <a:endParaRPr lang="de-CH"/>
                    </a:p>
                  </a:txBody>
                  <a:tcPr marL="54000" marR="54000"/>
                </a:tc>
                <a:tc>
                  <a:txBody>
                    <a:bodyPr/>
                    <a:lstStyle/>
                    <a:p>
                      <a:pPr marL="108000" marR="0" indent="-1080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a:p>
                  </a:txBody>
                  <a:tcPr marL="54000" marR="54000"/>
                </a:tc>
                <a:tc>
                  <a:txBody>
                    <a:bodyPr/>
                    <a:lstStyle/>
                    <a:p>
                      <a:pPr marL="107950" indent="-107950">
                        <a:buFont typeface="Arial" panose="020B0604020202020204" pitchFamily="34" charset="0"/>
                        <a:buChar char="•"/>
                      </a:pPr>
                      <a:r>
                        <a:rPr lang="de-CH"/>
                        <a:t>keine Mähaufbereiter</a:t>
                      </a:r>
                    </a:p>
                  </a:txBody>
                  <a:tcPr marL="54000" marR="54000"/>
                </a:tc>
                <a:tc>
                  <a:txBody>
                    <a:bodyPr/>
                    <a:lstStyle/>
                    <a:p>
                      <a:pPr marL="108000" indent="-108000">
                        <a:buFont typeface="Arial" panose="020B0604020202020204" pitchFamily="34" charset="0"/>
                        <a:buChar char="•"/>
                      </a:pPr>
                      <a:endParaRPr lang="de-CH"/>
                    </a:p>
                  </a:txBody>
                  <a:tcPr marL="54000" marR="54000"/>
                </a:tc>
                <a:extLst>
                  <a:ext uri="{0D108BD9-81ED-4DB2-BD59-A6C34878D82A}">
                    <a16:rowId xmlns:a16="http://schemas.microsoft.com/office/drawing/2014/main" val="10003"/>
                  </a:ext>
                </a:extLst>
              </a:tr>
              <a:tr h="370840">
                <a:tc>
                  <a:txBody>
                    <a:bodyPr/>
                    <a:lstStyle/>
                    <a:p>
                      <a:r>
                        <a:rPr lang="de-CH"/>
                        <a:t>Anforderungen an BFF QII</a:t>
                      </a:r>
                    </a:p>
                  </a:txBody>
                  <a:tcPr marL="54000" marR="54000"/>
                </a:tc>
                <a:tc>
                  <a:txBody>
                    <a:bodyPr/>
                    <a:lstStyle/>
                    <a:p>
                      <a:pPr marL="107950" indent="-107950">
                        <a:buFont typeface="Arial" panose="020B0604020202020204" pitchFamily="34" charset="0"/>
                        <a:buChar char="•"/>
                      </a:pPr>
                      <a:r>
                        <a:rPr lang="de-CH"/>
                        <a:t>keine Mähaufbereiter </a:t>
                      </a:r>
                    </a:p>
                  </a:txBody>
                  <a:tcPr marL="54000" marR="54000"/>
                </a:tc>
                <a:tc>
                  <a:txBody>
                    <a:bodyPr/>
                    <a:lstStyle/>
                    <a:p>
                      <a:pPr marL="108000" indent="-108000">
                        <a:buFont typeface="Arial" panose="020B0604020202020204" pitchFamily="34" charset="0"/>
                        <a:buChar char="•"/>
                      </a:pPr>
                      <a:endParaRPr lang="de-CH"/>
                    </a:p>
                  </a:txBody>
                  <a:tcPr marL="54000" marR="54000"/>
                </a:tc>
                <a:tc>
                  <a:txBody>
                    <a:bodyPr/>
                    <a:lstStyle/>
                    <a:p>
                      <a:pPr marL="108000" indent="-108000">
                        <a:buFont typeface="Arial" panose="020B0604020202020204" pitchFamily="34" charset="0"/>
                        <a:buChar char="•"/>
                      </a:pPr>
                      <a:endParaRPr lang="de-CH"/>
                    </a:p>
                  </a:txBody>
                  <a:tcPr marL="54000" marR="54000"/>
                </a:tc>
                <a:tc>
                  <a:txBody>
                    <a:bodyPr/>
                    <a:lstStyle/>
                    <a:p>
                      <a:pPr marL="108000" indent="-108000">
                        <a:buFont typeface="Arial" panose="020B0604020202020204" pitchFamily="34" charset="0"/>
                        <a:buChar char="•"/>
                      </a:pPr>
                      <a:endParaRPr lang="de-CH"/>
                    </a:p>
                  </a:txBody>
                  <a:tcPr marL="54000" marR="54000"/>
                </a:tc>
                <a:extLst>
                  <a:ext uri="{0D108BD9-81ED-4DB2-BD59-A6C34878D82A}">
                    <a16:rowId xmlns:a16="http://schemas.microsoft.com/office/drawing/2014/main" val="10004"/>
                  </a:ext>
                </a:extLst>
              </a:tr>
              <a:tr h="370840">
                <a:tc>
                  <a:txBody>
                    <a:bodyPr/>
                    <a:lstStyle/>
                    <a:p>
                      <a:r>
                        <a:rPr lang="de-CH"/>
                        <a:t>Zusätzliche Anforderungen</a:t>
                      </a:r>
                    </a:p>
                  </a:txBody>
                  <a:tcPr marL="54000" marR="54000"/>
                </a:tc>
                <a:tc>
                  <a:txBody>
                    <a:bodyPr/>
                    <a:lstStyle/>
                    <a:p>
                      <a:pPr marL="108000" indent="-108000">
                        <a:buFont typeface="Arial" panose="020B0604020202020204" pitchFamily="34" charset="0"/>
                        <a:buChar char="•"/>
                      </a:pPr>
                      <a:r>
                        <a:rPr lang="de-CH"/>
                        <a:t>keine</a:t>
                      </a:r>
                    </a:p>
                  </a:txBody>
                  <a:tcPr marL="54000" marR="54000"/>
                </a:tc>
                <a:tc>
                  <a:txBody>
                    <a:bodyPr/>
                    <a:lstStyle/>
                    <a:p>
                      <a:pPr marL="107950" indent="-107950">
                        <a:buFont typeface="Arial" panose="020B0604020202020204" pitchFamily="34" charset="0"/>
                        <a:buChar char="•"/>
                      </a:pPr>
                      <a:r>
                        <a:rPr lang="de-CH"/>
                        <a:t>Punktesystem: mind. 15 Punkte</a:t>
                      </a:r>
                    </a:p>
                  </a:txBody>
                  <a:tcPr marL="54000" marR="54000"/>
                </a:tc>
                <a:tc>
                  <a:txBody>
                    <a:bodyPr/>
                    <a:lstStyle/>
                    <a:p>
                      <a:pPr marL="108000" indent="-108000">
                        <a:buFont typeface="Arial" panose="020B0604020202020204" pitchFamily="34" charset="0"/>
                        <a:buChar char="•"/>
                      </a:pPr>
                      <a:r>
                        <a:rPr lang="de-CH"/>
                        <a:t>Massnahmen-katalog: </a:t>
                      </a:r>
                      <a:r>
                        <a:rPr lang="de-CH" baseline="0"/>
                        <a:t>mind. 12 Massnahmen</a:t>
                      </a:r>
                      <a:endParaRPr lang="de-CH"/>
                    </a:p>
                  </a:txBody>
                  <a:tcPr marL="54000" marR="54000"/>
                </a:tc>
                <a:tc>
                  <a:txBody>
                    <a:bodyPr/>
                    <a:lstStyle/>
                    <a:p>
                      <a:pPr marL="107950" indent="-107950">
                        <a:buFont typeface="Arial" panose="020B0604020202020204" pitchFamily="34" charset="0"/>
                        <a:buChar char="•"/>
                      </a:pPr>
                      <a:r>
                        <a:rPr lang="de-CH" baseline="0" dirty="0"/>
                        <a:t>Mind. 3 % </a:t>
                      </a:r>
                      <a:r>
                        <a:rPr lang="de-CH" baseline="0" dirty="0" err="1"/>
                        <a:t>zusätzl</a:t>
                      </a:r>
                      <a:r>
                        <a:rPr lang="de-CH" baseline="0" dirty="0"/>
                        <a:t>. «Landschafts-</a:t>
                      </a:r>
                      <a:r>
                        <a:rPr lang="de-CH" baseline="0" dirty="0" err="1"/>
                        <a:t>gestaltungsflächen</a:t>
                      </a:r>
                      <a:r>
                        <a:rPr lang="de-CH" baseline="0" dirty="0"/>
                        <a:t>»</a:t>
                      </a:r>
                    </a:p>
                    <a:p>
                      <a:pPr marL="108000" indent="-108000">
                        <a:buFont typeface="Arial" panose="020B0604020202020204" pitchFamily="34" charset="0"/>
                        <a:buChar char="•"/>
                      </a:pPr>
                      <a:r>
                        <a:rPr lang="de-CH" baseline="0" dirty="0"/>
                        <a:t>Mind. 5 % des Grünlands extensiv</a:t>
                      </a:r>
                      <a:endParaRPr lang="de-CH" dirty="0"/>
                    </a:p>
                  </a:txBody>
                  <a:tcPr marL="54000" marR="54000"/>
                </a:tc>
                <a:extLst>
                  <a:ext uri="{0D108BD9-81ED-4DB2-BD59-A6C34878D82A}">
                    <a16:rowId xmlns:a16="http://schemas.microsoft.com/office/drawing/2014/main" val="10005"/>
                  </a:ext>
                </a:extLst>
              </a:tr>
            </a:tbl>
          </a:graphicData>
        </a:graphic>
      </p:graphicFrame>
      <p:sp>
        <p:nvSpPr>
          <p:cNvPr id="7" name="Foliennummernplatzhalter 6"/>
          <p:cNvSpPr>
            <a:spLocks noGrp="1"/>
          </p:cNvSpPr>
          <p:nvPr>
            <p:ph type="sldNum" sz="quarter" idx="4"/>
          </p:nvPr>
        </p:nvSpPr>
        <p:spPr/>
        <p:txBody>
          <a:bodyPr/>
          <a:lstStyle/>
          <a:p>
            <a:fld id="{B295DEAF-E952-4796-AAEE-4201E40CA590}" type="slidenum">
              <a:rPr lang="de-CH" smtClean="0"/>
              <a:pPr/>
              <a:t>21</a:t>
            </a:fld>
            <a:endParaRPr lang="de-CH"/>
          </a:p>
        </p:txBody>
      </p:sp>
      <p:sp>
        <p:nvSpPr>
          <p:cNvPr id="3" name="Textfeld 2"/>
          <p:cNvSpPr txBox="1"/>
          <p:nvPr/>
        </p:nvSpPr>
        <p:spPr>
          <a:xfrm>
            <a:off x="8100392" y="0"/>
            <a:ext cx="1043608" cy="369332"/>
          </a:xfrm>
          <a:prstGeom prst="rect">
            <a:avLst/>
          </a:prstGeom>
          <a:solidFill>
            <a:schemeClr val="accent6">
              <a:lumMod val="20000"/>
              <a:lumOff val="80000"/>
            </a:schemeClr>
          </a:solidFill>
        </p:spPr>
        <p:txBody>
          <a:bodyPr wrap="square" rtlCol="0">
            <a:spAutoFit/>
          </a:bodyPr>
          <a:lstStyle/>
          <a:p>
            <a:r>
              <a:rPr lang="de-CH"/>
              <a:t>Handout</a:t>
            </a:r>
          </a:p>
        </p:txBody>
      </p:sp>
    </p:spTree>
    <p:extLst>
      <p:ext uri="{BB962C8B-B14F-4D97-AF65-F5344CB8AC3E}">
        <p14:creationId xmlns:p14="http://schemas.microsoft.com/office/powerpoint/2010/main" val="4240418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cstate="screen">
            <a:extLst>
              <a:ext uri="{28A0092B-C50C-407E-A947-70E740481C1C}">
                <a14:useLocalDpi xmlns:a14="http://schemas.microsoft.com/office/drawing/2010/main"/>
              </a:ext>
            </a:extLst>
          </a:blip>
          <a:srcRect r="-78"/>
          <a:stretch/>
        </p:blipFill>
        <p:spPr>
          <a:xfrm>
            <a:off x="617725" y="4336822"/>
            <a:ext cx="7922075" cy="1831245"/>
          </a:xfrm>
          <a:prstGeom prst="rect">
            <a:avLst/>
          </a:prstGeom>
        </p:spPr>
      </p:pic>
      <p:sp>
        <p:nvSpPr>
          <p:cNvPr id="2" name="Titel 1"/>
          <p:cNvSpPr>
            <a:spLocks noGrp="1"/>
          </p:cNvSpPr>
          <p:nvPr>
            <p:ph type="title"/>
          </p:nvPr>
        </p:nvSpPr>
        <p:spPr>
          <a:xfrm>
            <a:off x="617725" y="404813"/>
            <a:ext cx="7908549" cy="359891"/>
          </a:xfrm>
          <a:noFill/>
        </p:spPr>
        <p:txBody>
          <a:bodyPr/>
          <a:lstStyle/>
          <a:p>
            <a:r>
              <a:rPr lang="de-CH"/>
              <a:t>Schlussfolgerungen</a:t>
            </a:r>
            <a:endParaRPr lang="de-CH" sz="1600" b="0" i="1">
              <a:solidFill>
                <a:srgbClr val="FF0000"/>
              </a:solidFill>
            </a:endParaRPr>
          </a:p>
        </p:txBody>
      </p:sp>
      <p:sp>
        <p:nvSpPr>
          <p:cNvPr id="6" name="Inhaltsplatzhalter 5"/>
          <p:cNvSpPr>
            <a:spLocks noGrp="1"/>
          </p:cNvSpPr>
          <p:nvPr>
            <p:ph idx="1"/>
          </p:nvPr>
        </p:nvSpPr>
        <p:spPr>
          <a:xfrm>
            <a:off x="604649" y="908720"/>
            <a:ext cx="7921625" cy="3423490"/>
          </a:xfrm>
          <a:noFill/>
        </p:spPr>
        <p:txBody>
          <a:bodyPr lIns="72000" tIns="72000" rIns="0" bIns="36000"/>
          <a:lstStyle/>
          <a:p>
            <a:pPr marL="432000" indent="-432000">
              <a:buFont typeface="Wingdings" panose="05000000000000000000" pitchFamily="2" charset="2"/>
              <a:buChar char="è"/>
            </a:pPr>
            <a:r>
              <a:rPr lang="de-CH"/>
              <a:t>Die Biodiversität ist wichtig für die Landwirtschaft und ist eine Lebensgrundlage für den Menschen!</a:t>
            </a:r>
          </a:p>
          <a:p>
            <a:pPr marL="432000" indent="-432000">
              <a:buFont typeface="Wingdings" panose="05000000000000000000" pitchFamily="2" charset="2"/>
              <a:buChar char="è"/>
            </a:pPr>
            <a:r>
              <a:rPr lang="de-CH"/>
              <a:t>Die Biodiversität in der Agrarlandschaft nimmt ab.</a:t>
            </a:r>
          </a:p>
          <a:p>
            <a:pPr marL="432000" indent="-432000">
              <a:buFont typeface="Wingdings" panose="05000000000000000000" pitchFamily="2" charset="2"/>
              <a:buChar char="è"/>
            </a:pPr>
            <a:r>
              <a:rPr lang="de-CH"/>
              <a:t>Durch gezielte Massnahmen kann die Biodiversität auf dem Betrieb wieder zunehmen.</a:t>
            </a:r>
          </a:p>
          <a:p>
            <a:pPr marL="432000" indent="-432000">
              <a:buFont typeface="Wingdings" panose="05000000000000000000" pitchFamily="2" charset="2"/>
              <a:buChar char="è"/>
            </a:pPr>
            <a:r>
              <a:rPr lang="de-CH"/>
              <a:t>Für die Erhaltung der Biodiversität braucht es mehr und vor allem qualitativ bessere Biodiversitätsförderflächen.</a:t>
            </a:r>
          </a:p>
          <a:p>
            <a:pPr marL="432000" indent="-432000">
              <a:buFont typeface="Wingdings" panose="05000000000000000000" pitchFamily="2" charset="2"/>
              <a:buChar char="è"/>
            </a:pPr>
            <a:r>
              <a:rPr lang="de-CH"/>
              <a:t>Nachhaltige Produktionssysteme tragen zur Förderung der Biodiversität bei.</a:t>
            </a:r>
          </a:p>
          <a:p>
            <a:endParaRPr lang="de-CH"/>
          </a:p>
        </p:txBody>
      </p:sp>
      <p:sp>
        <p:nvSpPr>
          <p:cNvPr id="5" name="Foliennummernplatzhalter 4"/>
          <p:cNvSpPr>
            <a:spLocks noGrp="1"/>
          </p:cNvSpPr>
          <p:nvPr>
            <p:ph type="sldNum" sz="quarter" idx="4"/>
          </p:nvPr>
        </p:nvSpPr>
        <p:spPr/>
        <p:txBody>
          <a:bodyPr/>
          <a:lstStyle/>
          <a:p>
            <a:fld id="{B295DEAF-E952-4796-AAEE-4201E40CA590}" type="slidenum">
              <a:rPr lang="de-CH" smtClean="0"/>
              <a:pPr/>
              <a:t>22</a:t>
            </a:fld>
            <a:endParaRPr lang="de-CH"/>
          </a:p>
        </p:txBody>
      </p:sp>
    </p:spTree>
    <p:extLst>
      <p:ext uri="{BB962C8B-B14F-4D97-AF65-F5344CB8AC3E}">
        <p14:creationId xmlns:p14="http://schemas.microsoft.com/office/powerpoint/2010/main" val="268356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Weiterführende Links</a:t>
            </a:r>
          </a:p>
        </p:txBody>
      </p:sp>
      <p:sp>
        <p:nvSpPr>
          <p:cNvPr id="6" name="Inhaltsplatzhalter 5"/>
          <p:cNvSpPr>
            <a:spLocks noGrp="1"/>
          </p:cNvSpPr>
          <p:nvPr>
            <p:ph idx="1"/>
          </p:nvPr>
        </p:nvSpPr>
        <p:spPr/>
        <p:txBody>
          <a:bodyPr vert="horz" lIns="0" tIns="0" rIns="0" bIns="0" rtlCol="0" anchor="t">
            <a:noAutofit/>
          </a:bodyPr>
          <a:lstStyle/>
          <a:p>
            <a:pPr>
              <a:spcBef>
                <a:spcPts val="600"/>
              </a:spcBef>
              <a:spcAft>
                <a:spcPts val="2400"/>
              </a:spcAft>
            </a:pPr>
            <a:r>
              <a:rPr lang="de-CH"/>
              <a:t>Alle Informationen über Biodiversität in der Landwirtschaft:  </a:t>
            </a:r>
            <a:r>
              <a:rPr lang="de-CH">
                <a:hlinkClick r:id="rId2"/>
              </a:rPr>
              <a:t>www</a:t>
            </a:r>
            <a:r>
              <a:rPr lang="de-CH">
                <a:ea typeface="+mn-lt"/>
                <a:cs typeface="+mn-lt"/>
                <a:hlinkClick r:id="rId2"/>
              </a:rPr>
              <a:t>.agrinatur.ch</a:t>
            </a:r>
            <a:endParaRPr lang="de-CH"/>
          </a:p>
          <a:p>
            <a:pPr>
              <a:spcBef>
                <a:spcPts val="600"/>
              </a:spcBef>
              <a:spcAft>
                <a:spcPts val="2400"/>
              </a:spcAft>
            </a:pPr>
            <a:r>
              <a:rPr lang="de-CH">
                <a:hlinkClick r:id="rId3"/>
              </a:rPr>
              <a:t>Rechtliche Grundlagen </a:t>
            </a:r>
            <a:r>
              <a:rPr lang="de-CH"/>
              <a:t>des Bundes (DZV)</a:t>
            </a:r>
            <a:br>
              <a:rPr lang="de-CH"/>
            </a:br>
            <a:br>
              <a:rPr lang="de-CH"/>
            </a:br>
            <a:r>
              <a:rPr lang="de-CH">
                <a:hlinkClick r:id="rId4"/>
              </a:rPr>
              <a:t>Umweltziele Landwirtschaft</a:t>
            </a:r>
            <a:r>
              <a:rPr lang="de-CH"/>
              <a:t> «Arten und Lebensräume»</a:t>
            </a:r>
          </a:p>
          <a:p>
            <a:endParaRPr lang="de-CH"/>
          </a:p>
        </p:txBody>
      </p:sp>
      <p:sp>
        <p:nvSpPr>
          <p:cNvPr id="5" name="Foliennummernplatzhalter 4"/>
          <p:cNvSpPr>
            <a:spLocks noGrp="1"/>
          </p:cNvSpPr>
          <p:nvPr>
            <p:ph type="sldNum" sz="quarter" idx="4"/>
          </p:nvPr>
        </p:nvSpPr>
        <p:spPr/>
        <p:txBody>
          <a:bodyPr/>
          <a:lstStyle/>
          <a:p>
            <a:fld id="{B295DEAF-E952-4796-AAEE-4201E40CA590}" type="slidenum">
              <a:rPr lang="de-CH" smtClean="0"/>
              <a:pPr/>
              <a:t>23</a:t>
            </a:fld>
            <a:endParaRPr lang="de-CH"/>
          </a:p>
        </p:txBody>
      </p:sp>
    </p:spTree>
    <p:extLst>
      <p:ext uri="{BB962C8B-B14F-4D97-AF65-F5344CB8AC3E}">
        <p14:creationId xmlns:p14="http://schemas.microsoft.com/office/powerpoint/2010/main" val="3397025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B295DEAF-E952-4796-AAEE-4201E40CA590}" type="slidenum">
              <a:rPr lang="de-CH" smtClean="0"/>
              <a:pPr/>
              <a:t>24</a:t>
            </a:fld>
            <a:endParaRPr lang="de-CH"/>
          </a:p>
        </p:txBody>
      </p:sp>
      <p:sp>
        <p:nvSpPr>
          <p:cNvPr id="5" name="Inhaltsplatzhalter 2"/>
          <p:cNvSpPr txBox="1">
            <a:spLocks/>
          </p:cNvSpPr>
          <p:nvPr/>
        </p:nvSpPr>
        <p:spPr>
          <a:xfrm>
            <a:off x="611188" y="1279296"/>
            <a:ext cx="7993260" cy="4785748"/>
          </a:xfrm>
          <a:prstGeom prst="rect">
            <a:avLst/>
          </a:prstGeom>
        </p:spPr>
        <p:txBody>
          <a:bodyPr vert="horz" lIns="0" tIns="0" rIns="0" bIns="0" rtlCol="0">
            <a:noAutofit/>
          </a:bodyPr>
          <a:lst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sz="1200" b="1" dirty="0"/>
              <a:t>Herausgebende Institutionen:</a:t>
            </a:r>
            <a:endParaRPr lang="de-CH" sz="1200" dirty="0"/>
          </a:p>
          <a:p>
            <a:r>
              <a:rPr lang="de-CH" sz="1200" dirty="0"/>
              <a:t>Forschungsinstitut für biologischen Landbau </a:t>
            </a:r>
            <a:r>
              <a:rPr lang="de-CH" sz="1200" dirty="0" err="1"/>
              <a:t>FiBL</a:t>
            </a:r>
            <a:r>
              <a:rPr lang="de-CH" sz="1200" dirty="0"/>
              <a:t>, </a:t>
            </a:r>
            <a:r>
              <a:rPr lang="de-CH" sz="1200" u="sng" dirty="0">
                <a:hlinkClick r:id="rId2"/>
              </a:rPr>
              <a:t>info.suisse@fibl.org</a:t>
            </a:r>
            <a:r>
              <a:rPr lang="de-CH" sz="1200" dirty="0"/>
              <a:t>, </a:t>
            </a:r>
            <a:r>
              <a:rPr lang="de-CH" sz="1200" u="sng" dirty="0">
                <a:hlinkClick r:id="rId3"/>
              </a:rPr>
              <a:t>www.fibl.org</a:t>
            </a:r>
            <a:endParaRPr lang="de-CH" sz="1200" dirty="0"/>
          </a:p>
          <a:p>
            <a:r>
              <a:rPr lang="de-CH" sz="1200" dirty="0"/>
              <a:t>Schweizerische Vogelwarte </a:t>
            </a:r>
            <a:r>
              <a:rPr lang="de-CH" sz="1200" dirty="0" err="1"/>
              <a:t>Sempach</a:t>
            </a:r>
            <a:r>
              <a:rPr lang="de-CH" sz="1200" dirty="0"/>
              <a:t>, </a:t>
            </a:r>
            <a:r>
              <a:rPr lang="de-CH" sz="1200" u="sng" dirty="0">
                <a:hlinkClick r:id="rId4"/>
              </a:rPr>
              <a:t>info@vogelwarte.ch</a:t>
            </a:r>
            <a:r>
              <a:rPr lang="de-CH" sz="1200" dirty="0"/>
              <a:t>, </a:t>
            </a:r>
            <a:r>
              <a:rPr lang="de-CH" sz="1200" u="sng" dirty="0">
                <a:hlinkClick r:id="rId5"/>
              </a:rPr>
              <a:t>www.vogelwarte.ch</a:t>
            </a:r>
            <a:endParaRPr lang="de-CH" sz="1200" dirty="0"/>
          </a:p>
          <a:p>
            <a:r>
              <a:rPr lang="fr-CH" sz="1200" b="1" dirty="0" err="1"/>
              <a:t>Autor</a:t>
            </a:r>
            <a:r>
              <a:rPr lang="fr-CH" sz="1200" b="1" dirty="0"/>
              <a:t>*</a:t>
            </a:r>
            <a:r>
              <a:rPr lang="fr-CH" sz="1200" b="1" dirty="0" err="1"/>
              <a:t>innen</a:t>
            </a:r>
            <a:r>
              <a:rPr lang="fr-CH" sz="1200" b="1" dirty="0"/>
              <a:t>: </a:t>
            </a:r>
            <a:r>
              <a:rPr lang="fr-CH" sz="1200" dirty="0"/>
              <a:t>Véronique Chevillat (FiBL) Roman Graf (</a:t>
            </a:r>
            <a:r>
              <a:rPr lang="fr-CH" sz="1200" dirty="0" err="1"/>
              <a:t>Vogelwarte</a:t>
            </a:r>
            <a:r>
              <a:rPr lang="fr-CH" sz="1200" dirty="0"/>
              <a:t>), Dominik Hagist (</a:t>
            </a:r>
            <a:r>
              <a:rPr lang="fr-CH" sz="1200" dirty="0" err="1"/>
              <a:t>Vogelwarte</a:t>
            </a:r>
            <a:r>
              <a:rPr lang="fr-CH" sz="1200" dirty="0"/>
              <a:t>) </a:t>
            </a:r>
            <a:endParaRPr lang="de-CH" sz="1200" dirty="0"/>
          </a:p>
          <a:p>
            <a:r>
              <a:rPr lang="de-CH" sz="1200" b="1" dirty="0"/>
              <a:t>Mitarbeit: </a:t>
            </a:r>
            <a:r>
              <a:rPr lang="de-CH" sz="1200" dirty="0"/>
              <a:t>Lukas Pfiffner (FiBL), Simon Birrer (Vogelwarte), Markus Jenny (Vogelwarte), Linda Riedel (Vogelwarte),  Anja Gramlich (</a:t>
            </a:r>
            <a:r>
              <a:rPr lang="de-CH" sz="1200" dirty="0" err="1"/>
              <a:t>Agridea</a:t>
            </a:r>
            <a:r>
              <a:rPr lang="de-CH" sz="1200" dirty="0"/>
              <a:t>), Pascale Cornuz (FiBL), Theres Rutz (FiBL), Cornelia Kupferschmid (FiBL)</a:t>
            </a:r>
          </a:p>
          <a:p>
            <a:r>
              <a:rPr lang="de-CH" sz="1200" b="1" dirty="0"/>
              <a:t>Redaktion: </a:t>
            </a:r>
            <a:r>
              <a:rPr lang="de-CH" sz="1200" dirty="0"/>
              <a:t>Gilles Weidmann (FiBL), Simona Moosmann (FiBL), Manuela Helbing (FiBL) </a:t>
            </a:r>
          </a:p>
          <a:p>
            <a:r>
              <a:rPr lang="de-CH" sz="1200" dirty="0"/>
              <a:t>Mit Grafiken von Brigitta Maurer (FiBL) und Illustrationen von Simon Müller (</a:t>
            </a:r>
            <a:r>
              <a:rPr lang="de-CH" sz="1200" dirty="0">
                <a:hlinkClick r:id="rId6"/>
              </a:rPr>
              <a:t>www.soio.ch</a:t>
            </a:r>
            <a:r>
              <a:rPr lang="de-CH" sz="1200" dirty="0"/>
              <a:t>).</a:t>
            </a:r>
          </a:p>
          <a:p>
            <a:r>
              <a:rPr lang="nn-NO" sz="1200" b="1" dirty="0"/>
              <a:t>FiBL Art.-Nr. </a:t>
            </a:r>
            <a:r>
              <a:rPr lang="nn-NO" sz="1200" dirty="0"/>
              <a:t>2504</a:t>
            </a:r>
          </a:p>
          <a:p>
            <a:r>
              <a:rPr lang="nn-NO" sz="1200" b="1" dirty="0"/>
              <a:t>Permalink: </a:t>
            </a:r>
            <a:r>
              <a:rPr lang="nn-NO" sz="1200" dirty="0">
                <a:hlinkClick r:id="rId7"/>
              </a:rPr>
              <a:t>orgprints.org/id/eprint/53314/</a:t>
            </a:r>
            <a:endParaRPr lang="nn-NO" sz="1200" dirty="0"/>
          </a:p>
          <a:p>
            <a:r>
              <a:rPr lang="de-CH" sz="1200" dirty="0"/>
              <a:t>Der Foliensatz wurde mit finanzieller Unterstützung von Bio Suisse, vom Bundesamt für Landwirtschaft, vom Bundesamt für Umwelt, vom Schweizer Bauernverband, vom Amt für Landschaft und Natur des Kantons Zürich, vom Landwirtschaftlichen Zentrum </a:t>
            </a:r>
            <a:r>
              <a:rPr lang="de-CH" sz="1200" dirty="0" err="1"/>
              <a:t>Ebenrain</a:t>
            </a:r>
            <a:r>
              <a:rPr lang="de-CH" sz="1200" dirty="0"/>
              <a:t> des Kantons Basel-Landschaft, vom Amt für Umwelt und Energie des Kantons Basel-Stadt, von der Dienststelle Landwirtschaft und Wald des Kantons Luzern sowie von der Dienststelle für Landwirtschaft und Weinbau des Kantons Waadt realisiert.</a:t>
            </a:r>
          </a:p>
          <a:p>
            <a:r>
              <a:rPr lang="de-CH" sz="1200" dirty="0"/>
              <a:t>Ausgabe 2024</a:t>
            </a:r>
          </a:p>
          <a:p>
            <a:r>
              <a:rPr lang="de-CH" sz="1200" dirty="0"/>
              <a:t>Der Foliensatz ist Bestandteil einer umfangreichen Foliensammlung zum Handbuch "Biodiversität auf dem Landwirtschaftsbetrieb. Ein Handbuch für die Praxis" von </a:t>
            </a:r>
            <a:r>
              <a:rPr lang="de-CH" sz="1200" dirty="0" err="1"/>
              <a:t>FiBL</a:t>
            </a:r>
            <a:r>
              <a:rPr lang="de-CH" sz="1200" dirty="0"/>
              <a:t> und Vogelwarte. Die Foliensammlung steht auf </a:t>
            </a:r>
            <a:r>
              <a:rPr lang="de-CH" sz="1200" u="sng" dirty="0">
                <a:hlinkClick r:id="rId8"/>
              </a:rPr>
              <a:t>agrinatur.ch</a:t>
            </a:r>
            <a:r>
              <a:rPr lang="de-CH" sz="1200" dirty="0"/>
              <a:t> zum kostenlosen Download zur Verfügung. Das Handbuch kann im FiBL-Shop auf </a:t>
            </a:r>
            <a:r>
              <a:rPr lang="de-CH" sz="1200" dirty="0">
                <a:hlinkClick r:id="rId9"/>
              </a:rPr>
              <a:t>shop.fibl.org</a:t>
            </a:r>
            <a:r>
              <a:rPr lang="de-CH" sz="1200" dirty="0"/>
              <a:t> als Druckversion bestellt oder kostenlos heruntergeladen werden.</a:t>
            </a:r>
          </a:p>
          <a:p>
            <a:r>
              <a:rPr lang="de-CH" sz="1200" b="1" dirty="0"/>
              <a:t>Copyright</a:t>
            </a:r>
            <a:r>
              <a:rPr lang="de-CH" sz="1200" dirty="0"/>
              <a:t>: Die  Fotos dürfen nur zu Aus- und Weiterbildungszwecken zum Thema Biodiversität auf dem Landwirtschaftsbetrieb verwendet werden.  Alle Rechte liegen bei den Autoren.</a:t>
            </a:r>
          </a:p>
        </p:txBody>
      </p:sp>
      <p:sp>
        <p:nvSpPr>
          <p:cNvPr id="6" name="Titel 1"/>
          <p:cNvSpPr>
            <a:spLocks noGrp="1"/>
          </p:cNvSpPr>
          <p:nvPr>
            <p:ph type="title"/>
          </p:nvPr>
        </p:nvSpPr>
        <p:spPr>
          <a:xfrm>
            <a:off x="617725" y="404813"/>
            <a:ext cx="7908549" cy="629700"/>
          </a:xfrm>
        </p:spPr>
        <p:txBody>
          <a:bodyPr/>
          <a:lstStyle/>
          <a:p>
            <a:r>
              <a:rPr lang="de-CH"/>
              <a:t>Impressum</a:t>
            </a:r>
          </a:p>
        </p:txBody>
      </p:sp>
    </p:spTree>
    <p:extLst>
      <p:ext uri="{BB962C8B-B14F-4D97-AF65-F5344CB8AC3E}">
        <p14:creationId xmlns:p14="http://schemas.microsoft.com/office/powerpoint/2010/main" val="150271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7544" y="1144425"/>
            <a:ext cx="7921625" cy="3751885"/>
          </a:xfrm>
          <a:prstGeom prst="rect">
            <a:avLst/>
          </a:prstGeom>
          <a:effectLst>
            <a:outerShdw blurRad="50800" dist="38100" dir="10800000" algn="r" rotWithShape="0">
              <a:prstClr val="black">
                <a:alpha val="40000"/>
              </a:prstClr>
            </a:outerShdw>
          </a:effectLst>
        </p:spPr>
      </p:pic>
      <p:sp>
        <p:nvSpPr>
          <p:cNvPr id="2" name="Titel 1"/>
          <p:cNvSpPr>
            <a:spLocks noGrp="1"/>
          </p:cNvSpPr>
          <p:nvPr>
            <p:ph type="title"/>
          </p:nvPr>
        </p:nvSpPr>
        <p:spPr/>
        <p:txBody>
          <a:bodyPr/>
          <a:lstStyle/>
          <a:p>
            <a:r>
              <a:rPr lang="de-CH"/>
              <a:t>Die Internetplattform </a:t>
            </a:r>
            <a:r>
              <a:rPr lang="de-CH" b="0">
                <a:ea typeface="+mj-lt"/>
                <a:cs typeface="+mj-lt"/>
                <a:hlinkClick r:id="rId3"/>
              </a:rPr>
              <a:t>agrinatur.ch</a:t>
            </a:r>
            <a:endParaRPr lang="de-CH" b="0"/>
          </a:p>
        </p:txBody>
      </p:sp>
      <p:sp>
        <p:nvSpPr>
          <p:cNvPr id="4" name="Foliennummernplatzhalter 3"/>
          <p:cNvSpPr>
            <a:spLocks noGrp="1"/>
          </p:cNvSpPr>
          <p:nvPr>
            <p:ph type="sldNum" sz="quarter" idx="4"/>
          </p:nvPr>
        </p:nvSpPr>
        <p:spPr/>
        <p:txBody>
          <a:bodyPr/>
          <a:lstStyle/>
          <a:p>
            <a:fld id="{B295DEAF-E952-4796-AAEE-4201E40CA590}" type="slidenum">
              <a:rPr lang="de-CH" smtClean="0"/>
              <a:pPr/>
              <a:t>3</a:t>
            </a:fld>
            <a:endParaRPr lang="de-CH"/>
          </a:p>
        </p:txBody>
      </p:sp>
      <p:sp>
        <p:nvSpPr>
          <p:cNvPr id="8" name="Textfeld 7"/>
          <p:cNvSpPr txBox="1"/>
          <p:nvPr/>
        </p:nvSpPr>
        <p:spPr>
          <a:xfrm>
            <a:off x="4788024" y="3142346"/>
            <a:ext cx="3960440" cy="3077354"/>
          </a:xfrm>
          <a:prstGeom prst="rect">
            <a:avLst/>
          </a:prstGeom>
          <a:solidFill>
            <a:schemeClr val="bg1"/>
          </a:solidFill>
          <a:ln>
            <a:solidFill>
              <a:schemeClr val="accent1"/>
            </a:solidFill>
          </a:ln>
          <a:effectLst>
            <a:outerShdw blurRad="50800" dist="38100" algn="l" rotWithShape="0">
              <a:prstClr val="black">
                <a:alpha val="40000"/>
              </a:prstClr>
            </a:outerShdw>
          </a:effectLst>
        </p:spPr>
        <p:txBody>
          <a:bodyPr wrap="square" lIns="108000" tIns="108000" rIns="108000" bIns="108000" rtlCol="0">
            <a:spAutoFit/>
          </a:bodyPr>
          <a:lstStyle/>
          <a:p>
            <a:pPr marL="342900" indent="-342900" defTabSz="685800">
              <a:lnSpc>
                <a:spcPct val="90000"/>
              </a:lnSpc>
              <a:spcBef>
                <a:spcPts val="600"/>
              </a:spcBef>
              <a:buClr>
                <a:srgbClr val="006C8E"/>
              </a:buClr>
              <a:buFont typeface="Arial" panose="020B0604020202020204" pitchFamily="34" charset="0"/>
              <a:buChar char="•"/>
            </a:pPr>
            <a:r>
              <a:rPr lang="de-CH"/>
              <a:t>Aktuelle Informationen</a:t>
            </a:r>
          </a:p>
          <a:p>
            <a:pPr marL="342900" indent="-342900" defTabSz="685800">
              <a:lnSpc>
                <a:spcPct val="90000"/>
              </a:lnSpc>
              <a:spcBef>
                <a:spcPts val="600"/>
              </a:spcBef>
              <a:buClr>
                <a:srgbClr val="006C8E"/>
              </a:buClr>
              <a:buFont typeface="Arial" panose="020B0604020202020204" pitchFamily="34" charset="0"/>
              <a:buChar char="•"/>
            </a:pPr>
            <a:r>
              <a:rPr lang="de-CH"/>
              <a:t>DZV-Auflagen für BFF</a:t>
            </a:r>
          </a:p>
          <a:p>
            <a:pPr marL="342900" indent="-342900" defTabSz="685800">
              <a:lnSpc>
                <a:spcPct val="90000"/>
              </a:lnSpc>
              <a:spcBef>
                <a:spcPts val="600"/>
              </a:spcBef>
              <a:buClr>
                <a:srgbClr val="006C8E"/>
              </a:buClr>
              <a:buFont typeface="Arial" panose="020B0604020202020204" pitchFamily="34" charset="0"/>
              <a:buChar char="•"/>
            </a:pPr>
            <a:r>
              <a:rPr lang="de-CH"/>
              <a:t>Aufwertungsmassnahmen</a:t>
            </a:r>
          </a:p>
          <a:p>
            <a:pPr marL="342900" indent="-342900" defTabSz="685800">
              <a:lnSpc>
                <a:spcPct val="90000"/>
              </a:lnSpc>
              <a:spcBef>
                <a:spcPts val="600"/>
              </a:spcBef>
              <a:buClr>
                <a:srgbClr val="006C8E"/>
              </a:buClr>
              <a:buFont typeface="Arial" panose="020B0604020202020204" pitchFamily="34" charset="0"/>
              <a:buChar char="•"/>
            </a:pPr>
            <a:r>
              <a:rPr lang="de-CH"/>
              <a:t>Beurteilungs- und Planungstools</a:t>
            </a:r>
          </a:p>
          <a:p>
            <a:pPr marL="342900" indent="-342900" defTabSz="685800">
              <a:lnSpc>
                <a:spcPct val="90000"/>
              </a:lnSpc>
              <a:spcBef>
                <a:spcPts val="600"/>
              </a:spcBef>
              <a:buClr>
                <a:srgbClr val="006C8E"/>
              </a:buClr>
              <a:buFont typeface="Arial" panose="020B0604020202020204" pitchFamily="34" charset="0"/>
              <a:buChar char="•"/>
            </a:pPr>
            <a:r>
              <a:rPr lang="de-CH"/>
              <a:t>Links zu Merkblättern und Büchern</a:t>
            </a:r>
          </a:p>
          <a:p>
            <a:pPr marL="342900" indent="-342900" defTabSz="685800">
              <a:lnSpc>
                <a:spcPct val="90000"/>
              </a:lnSpc>
              <a:spcBef>
                <a:spcPts val="600"/>
              </a:spcBef>
              <a:buClr>
                <a:srgbClr val="006C8E"/>
              </a:buClr>
              <a:buFont typeface="Arial" panose="020B0604020202020204" pitchFamily="34" charset="0"/>
              <a:buChar char="•"/>
            </a:pPr>
            <a:r>
              <a:rPr lang="de-CH"/>
              <a:t>Praxisvideos</a:t>
            </a:r>
          </a:p>
          <a:p>
            <a:pPr marL="342900" indent="-342900" defTabSz="685800">
              <a:lnSpc>
                <a:spcPct val="90000"/>
              </a:lnSpc>
              <a:spcBef>
                <a:spcPts val="600"/>
              </a:spcBef>
              <a:buClr>
                <a:srgbClr val="006C8E"/>
              </a:buClr>
              <a:buFont typeface="Arial" panose="020B0604020202020204" pitchFamily="34" charset="0"/>
              <a:buChar char="•"/>
            </a:pPr>
            <a:r>
              <a:rPr lang="de-CH"/>
              <a:t>Foliensammlung</a:t>
            </a:r>
          </a:p>
          <a:p>
            <a:pPr marL="342900" indent="-342900" defTabSz="685800">
              <a:lnSpc>
                <a:spcPct val="90000"/>
              </a:lnSpc>
              <a:spcBef>
                <a:spcPts val="600"/>
              </a:spcBef>
              <a:buClr>
                <a:srgbClr val="006C8E"/>
              </a:buClr>
              <a:buFont typeface="Arial" panose="020B0604020202020204" pitchFamily="34" charset="0"/>
              <a:buChar char="•"/>
            </a:pPr>
            <a:r>
              <a:rPr lang="de-CH"/>
              <a:t>Adressen </a:t>
            </a:r>
          </a:p>
          <a:p>
            <a:pPr marL="342900" indent="-342900" defTabSz="685800">
              <a:lnSpc>
                <a:spcPct val="90000"/>
              </a:lnSpc>
              <a:spcBef>
                <a:spcPts val="600"/>
              </a:spcBef>
              <a:buClr>
                <a:srgbClr val="006C8E"/>
              </a:buClr>
              <a:buFont typeface="Arial" panose="020B0604020202020204" pitchFamily="34" charset="0"/>
              <a:buChar char="•"/>
            </a:pPr>
            <a:r>
              <a:rPr lang="de-CH"/>
              <a:t>Newsletter</a:t>
            </a:r>
          </a:p>
        </p:txBody>
      </p:sp>
    </p:spTree>
    <p:extLst>
      <p:ext uri="{BB962C8B-B14F-4D97-AF65-F5344CB8AC3E}">
        <p14:creationId xmlns:p14="http://schemas.microsoft.com/office/powerpoint/2010/main" val="123420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a:t>Was ist Biodiversität?</a:t>
            </a:r>
          </a:p>
        </p:txBody>
      </p:sp>
      <p:sp>
        <p:nvSpPr>
          <p:cNvPr id="7" name="Inhaltsplatzhalter 6"/>
          <p:cNvSpPr>
            <a:spLocks noGrp="1"/>
          </p:cNvSpPr>
          <p:nvPr>
            <p:ph idx="1"/>
          </p:nvPr>
        </p:nvSpPr>
        <p:spPr>
          <a:xfrm>
            <a:off x="2555776" y="2852936"/>
            <a:ext cx="3919142" cy="1368152"/>
          </a:xfrm>
        </p:spPr>
        <p:txBody>
          <a:bodyPr vert="horz" lIns="0" tIns="0" rIns="0" bIns="0" rtlCol="0" anchor="t">
            <a:noAutofit/>
          </a:bodyPr>
          <a:lstStyle/>
          <a:p>
            <a:pPr>
              <a:lnSpc>
                <a:spcPct val="100000"/>
              </a:lnSpc>
              <a:spcBef>
                <a:spcPts val="100"/>
              </a:spcBef>
            </a:pPr>
            <a:r>
              <a:rPr lang="de-CH" sz="3200" b="1" baseline="30000"/>
              <a:t>Biodiversität </a:t>
            </a:r>
            <a:endParaRPr lang="de-DE"/>
          </a:p>
          <a:p>
            <a:pPr>
              <a:lnSpc>
                <a:spcPct val="100000"/>
              </a:lnSpc>
              <a:spcBef>
                <a:spcPts val="100"/>
              </a:spcBef>
            </a:pPr>
            <a:r>
              <a:rPr lang="de-CH" sz="3200" b="1" baseline="30000"/>
              <a:t>= biologische Vielfalt</a:t>
            </a:r>
          </a:p>
          <a:p>
            <a:pPr>
              <a:lnSpc>
                <a:spcPct val="100000"/>
              </a:lnSpc>
              <a:spcBef>
                <a:spcPts val="100"/>
              </a:spcBef>
            </a:pPr>
            <a:r>
              <a:rPr lang="de-CH" sz="3200" b="1" baseline="30000"/>
              <a:t>= Naturvielfalt </a:t>
            </a:r>
          </a:p>
          <a:p>
            <a:pPr>
              <a:lnSpc>
                <a:spcPct val="100000"/>
              </a:lnSpc>
              <a:spcBef>
                <a:spcPts val="100"/>
              </a:spcBef>
            </a:pPr>
            <a:r>
              <a:rPr lang="de-CH" sz="3200" b="1" baseline="30000"/>
              <a:t>= gesamte Vielfalt des Lebens</a:t>
            </a:r>
          </a:p>
          <a:p>
            <a:pPr>
              <a:lnSpc>
                <a:spcPct val="100000"/>
              </a:lnSpc>
              <a:spcBef>
                <a:spcPts val="100"/>
              </a:spcBef>
            </a:pPr>
            <a:endParaRPr lang="de-CH"/>
          </a:p>
        </p:txBody>
      </p:sp>
      <p:sp>
        <p:nvSpPr>
          <p:cNvPr id="5" name="Foliennummernplatzhalter 4"/>
          <p:cNvSpPr>
            <a:spLocks noGrp="1"/>
          </p:cNvSpPr>
          <p:nvPr>
            <p:ph type="sldNum" sz="quarter" idx="4"/>
          </p:nvPr>
        </p:nvSpPr>
        <p:spPr/>
        <p:txBody>
          <a:bodyPr/>
          <a:lstStyle/>
          <a:p>
            <a:fld id="{B295DEAF-E952-4796-AAEE-4201E40CA590}" type="slidenum">
              <a:rPr lang="de-CH" smtClean="0"/>
              <a:pPr/>
              <a:t>4</a:t>
            </a:fld>
            <a:endParaRPr lang="de-CH"/>
          </a:p>
        </p:txBody>
      </p:sp>
      <p:sp>
        <p:nvSpPr>
          <p:cNvPr id="8" name="Inhaltsplatzhalter 2"/>
          <p:cNvSpPr txBox="1">
            <a:spLocks/>
          </p:cNvSpPr>
          <p:nvPr/>
        </p:nvSpPr>
        <p:spPr>
          <a:xfrm>
            <a:off x="508841" y="1052737"/>
            <a:ext cx="1902919" cy="155759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25" name="Inhaltsplatzhalter 2"/>
          <p:cNvSpPr txBox="1">
            <a:spLocks/>
          </p:cNvSpPr>
          <p:nvPr/>
        </p:nvSpPr>
        <p:spPr>
          <a:xfrm>
            <a:off x="2540420" y="1052736"/>
            <a:ext cx="1902919" cy="1557599"/>
          </a:xfrm>
          <a:prstGeom prst="rect">
            <a:avLst/>
          </a:prstGeom>
          <a:blipFill dpi="0" rotWithShape="1">
            <a:blip r:embed="rId4" cstate="screen">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26" name="Inhaltsplatzhalter 2"/>
          <p:cNvSpPr txBox="1">
            <a:spLocks/>
          </p:cNvSpPr>
          <p:nvPr/>
        </p:nvSpPr>
        <p:spPr>
          <a:xfrm>
            <a:off x="4571999" y="1052737"/>
            <a:ext cx="1902919" cy="155759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27" name="Inhaltsplatzhalter 2"/>
          <p:cNvSpPr txBox="1">
            <a:spLocks/>
          </p:cNvSpPr>
          <p:nvPr/>
        </p:nvSpPr>
        <p:spPr>
          <a:xfrm>
            <a:off x="6603578" y="1052737"/>
            <a:ext cx="1902919" cy="1557599"/>
          </a:xfrm>
          <a:prstGeom prst="rect">
            <a:avLst/>
          </a:prstGeom>
          <a:blipFill dpi="0" rotWithShape="1">
            <a:blip r:embed="rId7" cstate="screen">
              <a:extLst>
                <a:ext uri="{BEBA8EAE-BF5A-486C-A8C5-ECC9F3942E4B}">
                  <a14:imgProps xmlns:a14="http://schemas.microsoft.com/office/drawing/2010/main">
                    <a14:imgLayer r:embed="rId8">
                      <a14:imgEffect>
                        <a14:artisticCrisscrossEtching/>
                      </a14:imgEffect>
                    </a14:imgLayer>
                  </a14:imgProps>
                </a:ex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28" name="Inhaltsplatzhalter 2"/>
          <p:cNvSpPr txBox="1">
            <a:spLocks/>
          </p:cNvSpPr>
          <p:nvPr/>
        </p:nvSpPr>
        <p:spPr>
          <a:xfrm>
            <a:off x="6603577" y="2735498"/>
            <a:ext cx="1902919" cy="1557599"/>
          </a:xfrm>
          <a:prstGeom prst="rect">
            <a:avLst/>
          </a:prstGeom>
          <a:blipFill dpi="0" rotWithShape="1">
            <a:blip r:embed="rId9" cstate="screen">
              <a:extLst>
                <a:ext uri="{BEBA8EAE-BF5A-486C-A8C5-ECC9F3942E4B}">
                  <a14:imgProps xmlns:a14="http://schemas.microsoft.com/office/drawing/2010/main">
                    <a14:imgLayer r:embed="rId10">
                      <a14:imgEffect>
                        <a14:artisticCrisscrossEtching/>
                      </a14:imgEffect>
                    </a14:imgLayer>
                  </a14:imgProps>
                </a:ex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29" name="Inhaltsplatzhalter 2"/>
          <p:cNvSpPr txBox="1">
            <a:spLocks/>
          </p:cNvSpPr>
          <p:nvPr/>
        </p:nvSpPr>
        <p:spPr>
          <a:xfrm>
            <a:off x="6603577" y="4418259"/>
            <a:ext cx="1902919" cy="1557599"/>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30" name="Inhaltsplatzhalter 2"/>
          <p:cNvSpPr txBox="1">
            <a:spLocks/>
          </p:cNvSpPr>
          <p:nvPr/>
        </p:nvSpPr>
        <p:spPr>
          <a:xfrm>
            <a:off x="4571999" y="4418259"/>
            <a:ext cx="1902919" cy="1557599"/>
          </a:xfrm>
          <a:prstGeom prst="rect">
            <a:avLst/>
          </a:prstGeom>
          <a:blipFill dpi="0" rotWithShape="1">
            <a:blip r:embed="rId12" cstate="screen">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31" name="Inhaltsplatzhalter 2"/>
          <p:cNvSpPr txBox="1">
            <a:spLocks/>
          </p:cNvSpPr>
          <p:nvPr/>
        </p:nvSpPr>
        <p:spPr>
          <a:xfrm>
            <a:off x="2557543" y="4435382"/>
            <a:ext cx="1902919" cy="1557599"/>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32" name="Inhaltsplatzhalter 2"/>
          <p:cNvSpPr txBox="1">
            <a:spLocks/>
          </p:cNvSpPr>
          <p:nvPr/>
        </p:nvSpPr>
        <p:spPr>
          <a:xfrm>
            <a:off x="508841" y="4418259"/>
            <a:ext cx="1902919" cy="1557599"/>
          </a:xfrm>
          <a:prstGeom prst="rect">
            <a:avLst/>
          </a:prstGeom>
          <a:blipFill dpi="0" rotWithShape="1">
            <a:blip r:embed="rId15" cstate="screen">
              <a:extLs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
        <p:nvSpPr>
          <p:cNvPr id="33" name="Inhaltsplatzhalter 2"/>
          <p:cNvSpPr txBox="1">
            <a:spLocks/>
          </p:cNvSpPr>
          <p:nvPr/>
        </p:nvSpPr>
        <p:spPr>
          <a:xfrm flipH="1">
            <a:off x="508841" y="2698421"/>
            <a:ext cx="1902919" cy="1557599"/>
          </a:xfrm>
          <a:prstGeom prst="rect">
            <a:avLst/>
          </a:prstGeom>
          <a:blipFill dpi="0" rotWithShape="1">
            <a:blip r:embed="rId16" cstate="screen">
              <a:extLst>
                <a:ext uri="{BEBA8EAE-BF5A-486C-A8C5-ECC9F3942E4B}">
                  <a14:imgProps xmlns:a14="http://schemas.microsoft.com/office/drawing/2010/main">
                    <a14:imgLayer r:embed="rId17">
                      <a14:imgEffect>
                        <a14:artisticCrisscrossEtching/>
                      </a14:imgEffect>
                    </a14:imgLayer>
                  </a14:imgProps>
                </a:ext>
                <a:ext uri="{28A0092B-C50C-407E-A947-70E740481C1C}">
                  <a14:useLocalDpi xmlns:a14="http://schemas.microsoft.com/office/drawing/2010/main"/>
                </a:ext>
              </a:extLst>
            </a:blip>
            <a:srcRect/>
            <a:stretch>
              <a:fillRect/>
            </a:stretch>
          </a:blipFill>
        </p:spPr>
        <p:txBody>
          <a:bodyPr anchor="ctr"/>
          <a:lstStyle>
            <a:lvl1pPr marL="0" indent="0" algn="ctr" defTabSz="685800" rtl="0" eaLnBrk="1" latinLnBrk="0" hangingPunct="1">
              <a:lnSpc>
                <a:spcPct val="90000"/>
              </a:lnSpc>
              <a:spcBef>
                <a:spcPts val="750"/>
              </a:spcBef>
              <a:buClr>
                <a:srgbClr val="006C8E"/>
              </a:buClr>
              <a:buFontTx/>
              <a:buNone/>
              <a:defRPr sz="2200" b="0" kern="1200" spc="0" baseline="0">
                <a:solidFill>
                  <a:schemeClr val="bg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a:p>
        </p:txBody>
      </p:sp>
    </p:spTree>
    <p:extLst>
      <p:ext uri="{BB962C8B-B14F-4D97-AF65-F5344CB8AC3E}">
        <p14:creationId xmlns:p14="http://schemas.microsoft.com/office/powerpoint/2010/main" val="17501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feil nach rechts 24"/>
          <p:cNvSpPr/>
          <p:nvPr/>
        </p:nvSpPr>
        <p:spPr>
          <a:xfrm rot="5400000">
            <a:off x="4532293" y="1001027"/>
            <a:ext cx="338398" cy="1843163"/>
          </a:xfrm>
          <a:prstGeom prst="rightArrow">
            <a:avLst>
              <a:gd name="adj1" fmla="val 63168"/>
              <a:gd name="adj2" fmla="val 5310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a:xfrm>
            <a:off x="617725" y="404664"/>
            <a:ext cx="7908549" cy="629700"/>
          </a:xfrm>
        </p:spPr>
        <p:txBody>
          <a:bodyPr/>
          <a:lstStyle/>
          <a:p>
            <a:r>
              <a:rPr lang="de-CH"/>
              <a:t>Biodiversität hat 4 Ebenen</a:t>
            </a:r>
          </a:p>
        </p:txBody>
      </p:sp>
      <p:sp>
        <p:nvSpPr>
          <p:cNvPr id="3" name="Rechteck 2"/>
          <p:cNvSpPr/>
          <p:nvPr/>
        </p:nvSpPr>
        <p:spPr>
          <a:xfrm>
            <a:off x="710061" y="2198549"/>
            <a:ext cx="7704856" cy="7948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Inhaltsplatzhalter 5"/>
          <p:cNvSpPr>
            <a:spLocks noGrp="1"/>
          </p:cNvSpPr>
          <p:nvPr>
            <p:ph idx="1"/>
          </p:nvPr>
        </p:nvSpPr>
        <p:spPr>
          <a:xfrm>
            <a:off x="791078" y="2198549"/>
            <a:ext cx="1110013" cy="800980"/>
          </a:xfrm>
        </p:spPr>
        <p:txBody>
          <a:bodyPr anchor="ctr" anchorCtr="0"/>
          <a:lstStyle/>
          <a:p>
            <a:pPr marL="0" indent="0">
              <a:buNone/>
            </a:pPr>
            <a:r>
              <a:rPr lang="de-CH" sz="1800" dirty="0">
                <a:latin typeface="+mn-lt"/>
              </a:rPr>
              <a:t>Vielfalt der </a:t>
            </a:r>
            <a:br>
              <a:rPr lang="de-CH" sz="1800" dirty="0">
                <a:latin typeface="+mn-lt"/>
              </a:rPr>
            </a:br>
            <a:r>
              <a:rPr lang="de-CH" sz="1800" dirty="0">
                <a:latin typeface="+mn-lt"/>
              </a:rPr>
              <a:t>Arten</a:t>
            </a:r>
          </a:p>
        </p:txBody>
      </p:sp>
      <p:sp>
        <p:nvSpPr>
          <p:cNvPr id="8" name="Rechteck 7"/>
          <p:cNvSpPr/>
          <p:nvPr/>
        </p:nvSpPr>
        <p:spPr>
          <a:xfrm>
            <a:off x="683968" y="870643"/>
            <a:ext cx="7727403" cy="78745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687513" y="3551708"/>
            <a:ext cx="7727403" cy="800980"/>
          </a:xfrm>
          <a:prstGeom prst="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p:cNvSpPr/>
          <p:nvPr/>
        </p:nvSpPr>
        <p:spPr>
          <a:xfrm rot="16200000">
            <a:off x="-179364" y="1111364"/>
            <a:ext cx="1327666" cy="369332"/>
          </a:xfrm>
          <a:prstGeom prst="rect">
            <a:avLst/>
          </a:prstGeom>
        </p:spPr>
        <p:txBody>
          <a:bodyPr wrap="square">
            <a:spAutoFit/>
          </a:bodyPr>
          <a:lstStyle/>
          <a:p>
            <a:pPr algn="ctr"/>
            <a:r>
              <a:rPr lang="de-CH" dirty="0"/>
              <a:t>1. Ebene</a:t>
            </a:r>
          </a:p>
        </p:txBody>
      </p:sp>
      <p:sp>
        <p:nvSpPr>
          <p:cNvPr id="11" name="Rechteck 10"/>
          <p:cNvSpPr/>
          <p:nvPr/>
        </p:nvSpPr>
        <p:spPr>
          <a:xfrm rot="16200000">
            <a:off x="-250003" y="2413120"/>
            <a:ext cx="1521461" cy="369332"/>
          </a:xfrm>
          <a:prstGeom prst="rect">
            <a:avLst/>
          </a:prstGeom>
        </p:spPr>
        <p:txBody>
          <a:bodyPr wrap="square">
            <a:spAutoFit/>
          </a:bodyPr>
          <a:lstStyle/>
          <a:p>
            <a:pPr algn="ctr"/>
            <a:r>
              <a:rPr lang="de-CH" dirty="0"/>
              <a:t>2. Ebene</a:t>
            </a:r>
          </a:p>
        </p:txBody>
      </p:sp>
      <p:sp>
        <p:nvSpPr>
          <p:cNvPr id="12" name="Rechteck 11"/>
          <p:cNvSpPr/>
          <p:nvPr/>
        </p:nvSpPr>
        <p:spPr>
          <a:xfrm rot="16200000">
            <a:off x="-235627" y="3782834"/>
            <a:ext cx="1449453" cy="369332"/>
          </a:xfrm>
          <a:prstGeom prst="rect">
            <a:avLst/>
          </a:prstGeom>
        </p:spPr>
        <p:txBody>
          <a:bodyPr wrap="square">
            <a:spAutoFit/>
          </a:bodyPr>
          <a:lstStyle/>
          <a:p>
            <a:pPr algn="ctr"/>
            <a:r>
              <a:rPr lang="de-CH" dirty="0"/>
              <a:t>3. Ebene</a:t>
            </a:r>
          </a:p>
        </p:txBody>
      </p:sp>
      <p:sp>
        <p:nvSpPr>
          <p:cNvPr id="7" name="Rechteck 6"/>
          <p:cNvSpPr/>
          <p:nvPr/>
        </p:nvSpPr>
        <p:spPr>
          <a:xfrm>
            <a:off x="2230310" y="2271696"/>
            <a:ext cx="6064575" cy="646331"/>
          </a:xfrm>
          <a:prstGeom prst="rect">
            <a:avLst/>
          </a:prstGeom>
          <a:solidFill>
            <a:schemeClr val="accent6">
              <a:lumMod val="20000"/>
              <a:lumOff val="80000"/>
            </a:schemeClr>
          </a:solidFill>
        </p:spPr>
        <p:txBody>
          <a:bodyPr wrap="square">
            <a:spAutoFit/>
          </a:bodyPr>
          <a:lstStyle/>
          <a:p>
            <a:r>
              <a:rPr lang="de-CH" dirty="0"/>
              <a:t>Total 49‘000 Arten (Tiere, Pflanzen, Pilze, Bakterien), davon 220 Tagfalterarten, 610 Wildbienenarten, 3‘000 Pflanzenarten. </a:t>
            </a:r>
          </a:p>
        </p:txBody>
      </p:sp>
      <p:sp>
        <p:nvSpPr>
          <p:cNvPr id="13" name="Inhaltsplatzhalter 5"/>
          <p:cNvSpPr txBox="1">
            <a:spLocks/>
          </p:cNvSpPr>
          <p:nvPr/>
        </p:nvSpPr>
        <p:spPr>
          <a:xfrm>
            <a:off x="780323" y="921343"/>
            <a:ext cx="1456062" cy="749374"/>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sz="1800" dirty="0"/>
              <a:t> Vielfalt </a:t>
            </a:r>
            <a:br>
              <a:rPr lang="de-CH" sz="1800" dirty="0"/>
            </a:br>
            <a:r>
              <a:rPr lang="de-CH" sz="1800" dirty="0"/>
              <a:t>der Gene</a:t>
            </a:r>
          </a:p>
        </p:txBody>
      </p:sp>
      <p:sp>
        <p:nvSpPr>
          <p:cNvPr id="14" name="Rechteck 13"/>
          <p:cNvSpPr/>
          <p:nvPr/>
        </p:nvSpPr>
        <p:spPr>
          <a:xfrm>
            <a:off x="2243502" y="943276"/>
            <a:ext cx="6051383" cy="646331"/>
          </a:xfrm>
          <a:prstGeom prst="rect">
            <a:avLst/>
          </a:prstGeom>
          <a:solidFill>
            <a:schemeClr val="accent6">
              <a:lumMod val="20000"/>
              <a:lumOff val="80000"/>
            </a:schemeClr>
          </a:solidFill>
        </p:spPr>
        <p:txBody>
          <a:bodyPr wrap="square">
            <a:spAutoFit/>
          </a:bodyPr>
          <a:lstStyle/>
          <a:p>
            <a:r>
              <a:rPr lang="de-CH" dirty="0"/>
              <a:t>Natürliche sowie vom Menschen geschaffene Vielfalt, </a:t>
            </a:r>
            <a:br>
              <a:rPr lang="de-CH" dirty="0"/>
            </a:br>
            <a:r>
              <a:rPr lang="de-CH" dirty="0"/>
              <a:t>z.B. 2‘500 Obstsorten, 28 Weizensorten, 14 Rindvieharten.</a:t>
            </a:r>
          </a:p>
        </p:txBody>
      </p:sp>
      <p:sp>
        <p:nvSpPr>
          <p:cNvPr id="15" name="Inhaltsplatzhalter 5"/>
          <p:cNvSpPr txBox="1">
            <a:spLocks/>
          </p:cNvSpPr>
          <p:nvPr/>
        </p:nvSpPr>
        <p:spPr>
          <a:xfrm>
            <a:off x="799498" y="3538579"/>
            <a:ext cx="1458821" cy="823149"/>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sz="1800" dirty="0"/>
              <a:t>Vielfalt der Lebensräume</a:t>
            </a:r>
          </a:p>
        </p:txBody>
      </p:sp>
      <p:sp>
        <p:nvSpPr>
          <p:cNvPr id="16" name="Rechteck 15"/>
          <p:cNvSpPr/>
          <p:nvPr/>
        </p:nvSpPr>
        <p:spPr>
          <a:xfrm>
            <a:off x="2230311" y="3631489"/>
            <a:ext cx="6064574" cy="646331"/>
          </a:xfrm>
          <a:prstGeom prst="rect">
            <a:avLst/>
          </a:prstGeom>
          <a:solidFill>
            <a:schemeClr val="accent6">
              <a:lumMod val="20000"/>
              <a:lumOff val="80000"/>
            </a:schemeClr>
          </a:solidFill>
        </p:spPr>
        <p:txBody>
          <a:bodyPr wrap="square">
            <a:spAutoFit/>
          </a:bodyPr>
          <a:lstStyle/>
          <a:p>
            <a:r>
              <a:rPr lang="de-CH" dirty="0"/>
              <a:t>Total 167 Lebensraumtypen </a:t>
            </a:r>
          </a:p>
          <a:p>
            <a:r>
              <a:rPr lang="de-CH" dirty="0"/>
              <a:t>Für 44 Lebensraumtypen ist die Landwirtschaft zuständig.</a:t>
            </a:r>
          </a:p>
        </p:txBody>
      </p:sp>
      <p:pic>
        <p:nvPicPr>
          <p:cNvPr id="21" name="Grafik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4491" y="3653606"/>
            <a:ext cx="628184" cy="403903"/>
          </a:xfrm>
          <a:prstGeom prst="rect">
            <a:avLst/>
          </a:prstGeom>
        </p:spPr>
      </p:pic>
      <p:pic>
        <p:nvPicPr>
          <p:cNvPr id="22" name="Grafik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5720" y="976428"/>
            <a:ext cx="628184" cy="403903"/>
          </a:xfrm>
          <a:prstGeom prst="rect">
            <a:avLst/>
          </a:prstGeom>
        </p:spPr>
      </p:pic>
      <p:pic>
        <p:nvPicPr>
          <p:cNvPr id="23" name="Grafik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3773" y="2434214"/>
            <a:ext cx="628184" cy="403903"/>
          </a:xfrm>
          <a:prstGeom prst="rect">
            <a:avLst/>
          </a:prstGeom>
        </p:spPr>
      </p:pic>
      <p:sp>
        <p:nvSpPr>
          <p:cNvPr id="24" name="Pfeil nach rechts 23"/>
          <p:cNvSpPr/>
          <p:nvPr/>
        </p:nvSpPr>
        <p:spPr>
          <a:xfrm rot="5400000">
            <a:off x="4532293" y="2410227"/>
            <a:ext cx="338398" cy="1843163"/>
          </a:xfrm>
          <a:prstGeom prst="rightArrow">
            <a:avLst>
              <a:gd name="adj1" fmla="val 63168"/>
              <a:gd name="adj2" fmla="val 5310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Rechteck 25"/>
          <p:cNvSpPr/>
          <p:nvPr/>
        </p:nvSpPr>
        <p:spPr>
          <a:xfrm>
            <a:off x="689210" y="4917650"/>
            <a:ext cx="7725706" cy="1328956"/>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Rechteck 26"/>
          <p:cNvSpPr/>
          <p:nvPr/>
        </p:nvSpPr>
        <p:spPr>
          <a:xfrm rot="16200000">
            <a:off x="-216531" y="5337213"/>
            <a:ext cx="1449453" cy="369332"/>
          </a:xfrm>
          <a:prstGeom prst="rect">
            <a:avLst/>
          </a:prstGeom>
        </p:spPr>
        <p:txBody>
          <a:bodyPr wrap="square">
            <a:spAutoFit/>
          </a:bodyPr>
          <a:lstStyle/>
          <a:p>
            <a:pPr algn="ctr"/>
            <a:r>
              <a:rPr lang="de-CH"/>
              <a:t>4. Ebene</a:t>
            </a:r>
          </a:p>
        </p:txBody>
      </p:sp>
      <p:sp>
        <p:nvSpPr>
          <p:cNvPr id="28" name="Inhaltsplatzhalter 5"/>
          <p:cNvSpPr txBox="1">
            <a:spLocks/>
          </p:cNvSpPr>
          <p:nvPr/>
        </p:nvSpPr>
        <p:spPr>
          <a:xfrm>
            <a:off x="784681" y="4975656"/>
            <a:ext cx="1458821" cy="1152128"/>
          </a:xfrm>
          <a:prstGeom prst="rect">
            <a:avLst/>
          </a:prstGeom>
        </p:spPr>
        <p:txBody>
          <a:bodyPr vert="horz" lIns="0" tIns="0" rIns="0" bIns="0" rtlCol="0" anchor="ctr" anchorCtr="0">
            <a:noAutofit/>
          </a:bodyPr>
          <a:lst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sz="1800" dirty="0"/>
              <a:t>Funktionelle Biodiversität</a:t>
            </a:r>
          </a:p>
        </p:txBody>
      </p:sp>
      <p:sp>
        <p:nvSpPr>
          <p:cNvPr id="29" name="Rechteck 28"/>
          <p:cNvSpPr/>
          <p:nvPr/>
        </p:nvSpPr>
        <p:spPr>
          <a:xfrm>
            <a:off x="2230311" y="4984534"/>
            <a:ext cx="6064574" cy="1200329"/>
          </a:xfrm>
          <a:prstGeom prst="rect">
            <a:avLst/>
          </a:prstGeom>
          <a:solidFill>
            <a:schemeClr val="accent6">
              <a:lumMod val="20000"/>
              <a:lumOff val="80000"/>
            </a:schemeClr>
          </a:solidFill>
        </p:spPr>
        <p:txBody>
          <a:bodyPr wrap="square">
            <a:spAutoFit/>
          </a:bodyPr>
          <a:lstStyle/>
          <a:p>
            <a:r>
              <a:rPr lang="de-CH" dirty="0"/>
              <a:t>Vielfalt realisierter ökologischer Funktionen und Prozesse im Ökosystem (z.B. Konkurrenz, Räuber-Beute-Beziehungen, Parasitismus oder Symbiosen und die optimale Ressourcennutzung durch Nahrungsketten oder -netze.)</a:t>
            </a:r>
          </a:p>
        </p:txBody>
      </p:sp>
      <p:sp>
        <p:nvSpPr>
          <p:cNvPr id="31" name="Textfeld 30"/>
          <p:cNvSpPr txBox="1"/>
          <p:nvPr/>
        </p:nvSpPr>
        <p:spPr>
          <a:xfrm>
            <a:off x="5965191" y="385002"/>
            <a:ext cx="2444621" cy="246221"/>
          </a:xfrm>
          <a:prstGeom prst="rect">
            <a:avLst/>
          </a:prstGeom>
          <a:noFill/>
        </p:spPr>
        <p:txBody>
          <a:bodyPr wrap="square" rIns="0" rtlCol="0">
            <a:spAutoFit/>
          </a:bodyPr>
          <a:lstStyle/>
          <a:p>
            <a:pPr algn="r"/>
            <a:r>
              <a:rPr lang="de-CH" sz="1000" i="1" dirty="0"/>
              <a:t>siehe Handbuch Biodiversität Seiten 7-8</a:t>
            </a:r>
          </a:p>
        </p:txBody>
      </p:sp>
      <p:sp>
        <p:nvSpPr>
          <p:cNvPr id="32" name="Pfeil nach rechts 31"/>
          <p:cNvSpPr/>
          <p:nvPr/>
        </p:nvSpPr>
        <p:spPr>
          <a:xfrm rot="5400000">
            <a:off x="4532293" y="3764935"/>
            <a:ext cx="338398" cy="1843163"/>
          </a:xfrm>
          <a:prstGeom prst="rightArrow">
            <a:avLst>
              <a:gd name="adj1" fmla="val 63168"/>
              <a:gd name="adj2" fmla="val 5310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Foliennummernplatzhalter 4">
            <a:extLst>
              <a:ext uri="{FF2B5EF4-FFF2-40B4-BE49-F238E27FC236}">
                <a16:creationId xmlns:a16="http://schemas.microsoft.com/office/drawing/2014/main" id="{A3B2E682-2E62-433E-B946-EF6B77A5F6E5}"/>
              </a:ext>
            </a:extLst>
          </p:cNvPr>
          <p:cNvSpPr>
            <a:spLocks noGrp="1"/>
          </p:cNvSpPr>
          <p:nvPr>
            <p:ph type="sldNum" sz="quarter" idx="4"/>
          </p:nvPr>
        </p:nvSpPr>
        <p:spPr>
          <a:xfrm>
            <a:off x="7747800" y="6219700"/>
            <a:ext cx="792000" cy="360000"/>
          </a:xfrm>
        </p:spPr>
        <p:txBody>
          <a:bodyPr/>
          <a:lstStyle/>
          <a:p>
            <a:fld id="{B295DEAF-E952-4796-AAEE-4201E40CA590}" type="slidenum">
              <a:rPr lang="de-CH" smtClean="0"/>
              <a:pPr/>
              <a:t>5</a:t>
            </a:fld>
            <a:endParaRPr lang="de-CH" dirty="0"/>
          </a:p>
        </p:txBody>
      </p:sp>
    </p:spTree>
    <p:extLst>
      <p:ext uri="{BB962C8B-B14F-4D97-AF65-F5344CB8AC3E}">
        <p14:creationId xmlns:p14="http://schemas.microsoft.com/office/powerpoint/2010/main" val="350835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6078900" y="2104555"/>
            <a:ext cx="1163521" cy="32686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echteck 3"/>
          <p:cNvSpPr/>
          <p:nvPr/>
        </p:nvSpPr>
        <p:spPr>
          <a:xfrm>
            <a:off x="2072829" y="2132856"/>
            <a:ext cx="936104" cy="324036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 name="Grafik 4"/>
          <p:cNvPicPr>
            <a:picLocks noChangeAspect="1"/>
          </p:cNvPicPr>
          <p:nvPr/>
        </p:nvPicPr>
        <p:blipFill>
          <a:blip r:embed="rId3" cstate="screen">
            <a:extLst>
              <a:ext uri="{BEBA8EAE-BF5A-486C-A8C5-ECC9F3942E4B}">
                <a14:imgProps xmlns:a14="http://schemas.microsoft.com/office/drawing/2010/main">
                  <a14:imgLayer r:embed="rId4">
                    <a14:imgEffect>
                      <a14:backgroundRemoval t="0" b="99393" l="405" r="100000"/>
                    </a14:imgEffect>
                  </a14:imgLayer>
                </a14:imgProps>
              </a:ext>
              <a:ext uri="{28A0092B-C50C-407E-A947-70E740481C1C}">
                <a14:useLocalDpi xmlns:a14="http://schemas.microsoft.com/office/drawing/2010/main"/>
              </a:ext>
            </a:extLst>
          </a:blip>
          <a:stretch>
            <a:fillRect/>
          </a:stretch>
        </p:blipFill>
        <p:spPr>
          <a:xfrm>
            <a:off x="5652120" y="1077976"/>
            <a:ext cx="2053159" cy="2053159"/>
          </a:xfrm>
          <a:prstGeom prst="rect">
            <a:avLst/>
          </a:prstGeom>
        </p:spPr>
      </p:pic>
      <p:sp>
        <p:nvSpPr>
          <p:cNvPr id="153602" name="Rectangle 2"/>
          <p:cNvSpPr>
            <a:spLocks noGrp="1" noChangeArrowheads="1"/>
          </p:cNvSpPr>
          <p:nvPr>
            <p:ph type="title"/>
          </p:nvPr>
        </p:nvSpPr>
        <p:spPr>
          <a:xfrm>
            <a:off x="755576" y="332656"/>
            <a:ext cx="8208963" cy="620688"/>
          </a:xfrm>
        </p:spPr>
        <p:txBody>
          <a:bodyPr/>
          <a:lstStyle/>
          <a:p>
            <a:r>
              <a:rPr lang="de-CH" altLang="de-DE" dirty="0"/>
              <a:t>Anzahl nachgewiesene Tier- und Pflanzenarten</a:t>
            </a:r>
            <a:endParaRPr lang="de-DE" altLang="de-DE" dirty="0"/>
          </a:p>
        </p:txBody>
      </p:sp>
      <p:pic>
        <p:nvPicPr>
          <p:cNvPr id="6" name="Grafik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1889" y="1554154"/>
            <a:ext cx="1757983" cy="1188396"/>
          </a:xfrm>
          <a:prstGeom prst="rect">
            <a:avLst/>
          </a:prstGeom>
        </p:spPr>
      </p:pic>
      <p:graphicFrame>
        <p:nvGraphicFramePr>
          <p:cNvPr id="7" name="Tabelle 6"/>
          <p:cNvGraphicFramePr>
            <a:graphicFrameLocks noGrp="1"/>
          </p:cNvGraphicFramePr>
          <p:nvPr>
            <p:extLst>
              <p:ext uri="{D42A27DB-BD31-4B8C-83A1-F6EECF244321}">
                <p14:modId xmlns:p14="http://schemas.microsoft.com/office/powerpoint/2010/main" val="166963266"/>
              </p:ext>
            </p:extLst>
          </p:nvPr>
        </p:nvGraphicFramePr>
        <p:xfrm>
          <a:off x="1475656" y="3296346"/>
          <a:ext cx="5616623" cy="1981200"/>
        </p:xfrm>
        <a:graphic>
          <a:graphicData uri="http://schemas.openxmlformats.org/drawingml/2006/table">
            <a:tbl>
              <a:tblPr firstRow="1" bandRow="1">
                <a:tableStyleId>{21E4AEA4-8DFA-4A89-87EB-49C32662AFE0}</a:tableStyleId>
              </a:tblPr>
              <a:tblGrid>
                <a:gridCol w="1471020">
                  <a:extLst>
                    <a:ext uri="{9D8B030D-6E8A-4147-A177-3AD203B41FA5}">
                      <a16:colId xmlns:a16="http://schemas.microsoft.com/office/drawing/2014/main" val="189244898"/>
                    </a:ext>
                  </a:extLst>
                </a:gridCol>
                <a:gridCol w="2942040">
                  <a:extLst>
                    <a:ext uri="{9D8B030D-6E8A-4147-A177-3AD203B41FA5}">
                      <a16:colId xmlns:a16="http://schemas.microsoft.com/office/drawing/2014/main" val="37152432"/>
                    </a:ext>
                  </a:extLst>
                </a:gridCol>
                <a:gridCol w="1203563">
                  <a:extLst>
                    <a:ext uri="{9D8B030D-6E8A-4147-A177-3AD203B41FA5}">
                      <a16:colId xmlns:a16="http://schemas.microsoft.com/office/drawing/2014/main" val="1273309899"/>
                    </a:ext>
                  </a:extLst>
                </a:gridCol>
              </a:tblGrid>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e-DE" altLang="de-CH" sz="2000" b="0">
                          <a:solidFill>
                            <a:schemeClr val="accent6">
                              <a:lumMod val="75000"/>
                            </a:schemeClr>
                          </a:solidFill>
                        </a:rPr>
                        <a:t>4‘292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CH" sz="2000" b="1" kern="1200">
                          <a:solidFill>
                            <a:schemeClr val="accent6">
                              <a:lumMod val="75000"/>
                            </a:schemeClr>
                          </a:solidFill>
                          <a:latin typeface="+mn-lt"/>
                          <a:ea typeface="+mn-ea"/>
                          <a:cs typeface="+mn-cs"/>
                        </a:rPr>
                        <a:t>Pflanzen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e-DE" altLang="de-CH" sz="2000" b="0">
                          <a:solidFill>
                            <a:schemeClr val="accent6">
                              <a:lumMod val="75000"/>
                            </a:schemeClr>
                          </a:solidFill>
                        </a:rPr>
                        <a:t>301‘260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857845"/>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e-DE" altLang="de-CH" sz="2000" b="0">
                          <a:solidFill>
                            <a:schemeClr val="accent2">
                              <a:lumMod val="75000"/>
                            </a:schemeClr>
                          </a:solidFill>
                        </a:rPr>
                        <a:t>16‘600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altLang="de-CH" sz="2000" b="1">
                          <a:solidFill>
                            <a:schemeClr val="accent2">
                              <a:lumMod val="75000"/>
                            </a:schemeClr>
                          </a:solidFill>
                        </a:rPr>
                        <a:t>Insekten</a:t>
                      </a:r>
                      <a:endParaRPr lang="de-CH" sz="2000" b="1">
                        <a:solidFill>
                          <a:schemeClr val="accent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e-DE" altLang="de-CH" sz="2000" b="0">
                          <a:solidFill>
                            <a:schemeClr val="accent2">
                              <a:lumMod val="75000"/>
                            </a:schemeClr>
                          </a:solidFill>
                        </a:rPr>
                        <a:t>875‘000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5537220"/>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e-DE" altLang="de-CH" sz="2000" b="0">
                          <a:solidFill>
                            <a:schemeClr val="accent1">
                              <a:lumMod val="50000"/>
                            </a:schemeClr>
                          </a:solidFill>
                        </a:rPr>
                        <a:t>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altLang="de-CH" sz="2000" b="1">
                          <a:solidFill>
                            <a:schemeClr val="accent1">
                              <a:lumMod val="50000"/>
                            </a:schemeClr>
                          </a:solidFill>
                        </a:rPr>
                        <a:t>Fische</a:t>
                      </a:r>
                      <a:endParaRPr lang="de-CH" sz="2000" b="1">
                        <a:solidFill>
                          <a:schemeClr val="accent1">
                            <a:lumMod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e-DE" altLang="de-CH" sz="2000" b="0">
                          <a:solidFill>
                            <a:schemeClr val="accent1">
                              <a:lumMod val="50000"/>
                            </a:schemeClr>
                          </a:solidFill>
                        </a:rPr>
                        <a:t>30‘000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305001"/>
                  </a:ext>
                </a:extLst>
              </a:tr>
              <a:tr h="370840">
                <a:tc>
                  <a:txBody>
                    <a:bodyPr/>
                    <a:lstStyle/>
                    <a:p>
                      <a:pPr algn="r"/>
                      <a:r>
                        <a:rPr lang="de-CH" sz="2000">
                          <a:solidFill>
                            <a:schemeClr val="bg2">
                              <a:lumMod val="50000"/>
                            </a:schemeClr>
                          </a:solidFill>
                        </a:rPr>
                        <a:t>213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CH" sz="2000" b="1">
                          <a:solidFill>
                            <a:schemeClr val="bg2">
                              <a:lumMod val="50000"/>
                            </a:schemeClr>
                          </a:solidFill>
                        </a:rPr>
                        <a:t>Vögel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e-CH" sz="2000">
                          <a:solidFill>
                            <a:schemeClr val="bg2">
                              <a:lumMod val="50000"/>
                            </a:schemeClr>
                          </a:solidFill>
                        </a:rPr>
                        <a:t>9’800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6782884"/>
                  </a:ext>
                </a:extLst>
              </a:tr>
              <a:tr h="37084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e-DE" altLang="de-CH" sz="2000" b="0">
                          <a:solidFill>
                            <a:schemeClr val="accent4">
                              <a:lumMod val="75000"/>
                            </a:schemeClr>
                          </a:solidFill>
                        </a:rPr>
                        <a:t>111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altLang="de-CH" sz="2000" b="1">
                          <a:solidFill>
                            <a:schemeClr val="accent4">
                              <a:lumMod val="75000"/>
                            </a:schemeClr>
                          </a:solidFill>
                        </a:rPr>
                        <a:t>Säugetiere</a:t>
                      </a:r>
                      <a:endParaRPr lang="de-CH" sz="2000" b="1">
                        <a:solidFill>
                          <a:schemeClr val="accent4">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de-DE" altLang="de-CH" sz="2000" b="0">
                          <a:solidFill>
                            <a:schemeClr val="accent4">
                              <a:lumMod val="75000"/>
                            </a:schemeClr>
                          </a:solidFill>
                        </a:rPr>
                        <a:t>4‘500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282654"/>
                  </a:ext>
                </a:extLst>
              </a:tr>
            </a:tbl>
          </a:graphicData>
        </a:graphic>
      </p:graphicFrame>
      <p:sp>
        <p:nvSpPr>
          <p:cNvPr id="2" name="Textfeld 1"/>
          <p:cNvSpPr txBox="1"/>
          <p:nvPr/>
        </p:nvSpPr>
        <p:spPr>
          <a:xfrm>
            <a:off x="2613405" y="5567339"/>
            <a:ext cx="3989810" cy="307777"/>
          </a:xfrm>
          <a:prstGeom prst="rect">
            <a:avLst/>
          </a:prstGeom>
          <a:noFill/>
        </p:spPr>
        <p:txBody>
          <a:bodyPr wrap="none" rtlCol="0">
            <a:spAutoFit/>
          </a:bodyPr>
          <a:lstStyle/>
          <a:p>
            <a:r>
              <a:rPr lang="de-CH" sz="1400"/>
              <a:t>Einige weitere Tierstämme sind hier nicht aufgeführt.</a:t>
            </a:r>
          </a:p>
        </p:txBody>
      </p:sp>
      <p:sp>
        <p:nvSpPr>
          <p:cNvPr id="9" name="Foliennummernplatzhalter 2"/>
          <p:cNvSpPr>
            <a:spLocks noGrp="1"/>
          </p:cNvSpPr>
          <p:nvPr>
            <p:ph type="sldNum" sz="quarter" idx="4"/>
          </p:nvPr>
        </p:nvSpPr>
        <p:spPr>
          <a:xfrm>
            <a:off x="7747800" y="6219700"/>
            <a:ext cx="792000" cy="360000"/>
          </a:xfrm>
        </p:spPr>
        <p:txBody>
          <a:bodyPr/>
          <a:lstStyle/>
          <a:p>
            <a:r>
              <a:rPr lang="de-CH" dirty="0"/>
              <a:t>6</a:t>
            </a:r>
          </a:p>
        </p:txBody>
      </p:sp>
      <p:sp>
        <p:nvSpPr>
          <p:cNvPr id="3" name="Textfeld 2"/>
          <p:cNvSpPr txBox="1"/>
          <p:nvPr/>
        </p:nvSpPr>
        <p:spPr>
          <a:xfrm>
            <a:off x="5381563" y="6034104"/>
            <a:ext cx="3158237" cy="261610"/>
          </a:xfrm>
          <a:prstGeom prst="rect">
            <a:avLst/>
          </a:prstGeom>
          <a:noFill/>
        </p:spPr>
        <p:txBody>
          <a:bodyPr wrap="none" rtlCol="0">
            <a:spAutoFit/>
          </a:bodyPr>
          <a:lstStyle/>
          <a:p>
            <a:r>
              <a:rPr lang="de-CH" sz="1100" dirty="0"/>
              <a:t>Quelle: https://www.artenschutz.ch/artenvielfalt.htm</a:t>
            </a:r>
          </a:p>
        </p:txBody>
      </p:sp>
    </p:spTree>
    <p:extLst>
      <p:ext uri="{BB962C8B-B14F-4D97-AF65-F5344CB8AC3E}">
        <p14:creationId xmlns:p14="http://schemas.microsoft.com/office/powerpoint/2010/main" val="132094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chseck 21"/>
          <p:cNvSpPr>
            <a:spLocks noChangeAspect="1"/>
          </p:cNvSpPr>
          <p:nvPr/>
        </p:nvSpPr>
        <p:spPr>
          <a:xfrm>
            <a:off x="1877005" y="3916267"/>
            <a:ext cx="1670196" cy="1440000"/>
          </a:xfrm>
          <a:prstGeom prst="hexagon">
            <a:avLst>
              <a:gd name="adj" fmla="val 25000"/>
              <a:gd name="vf" fmla="val 115470"/>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 name="Titel 1"/>
          <p:cNvSpPr>
            <a:spLocks noGrp="1"/>
          </p:cNvSpPr>
          <p:nvPr>
            <p:ph type="title"/>
          </p:nvPr>
        </p:nvSpPr>
        <p:spPr/>
        <p:txBody>
          <a:bodyPr/>
          <a:lstStyle/>
          <a:p>
            <a:r>
              <a:rPr lang="de-CH"/>
              <a:t>Weshalb Biodiversität erhalten und fördern?</a:t>
            </a:r>
            <a:br>
              <a:rPr lang="de-CH"/>
            </a:br>
            <a:br>
              <a:rPr lang="de-DE" sz="1600" b="0" i="1">
                <a:solidFill>
                  <a:srgbClr val="FF0000"/>
                </a:solidFill>
              </a:rPr>
            </a:br>
            <a:endParaRPr lang="de-CH" sz="1600" b="0" i="1">
              <a:solidFill>
                <a:srgbClr val="FF0000"/>
              </a:solidFill>
            </a:endParaRPr>
          </a:p>
        </p:txBody>
      </p:sp>
      <p:sp>
        <p:nvSpPr>
          <p:cNvPr id="14" name="Sechseck 13"/>
          <p:cNvSpPr/>
          <p:nvPr/>
        </p:nvSpPr>
        <p:spPr>
          <a:xfrm>
            <a:off x="4518233" y="2449026"/>
            <a:ext cx="1671930" cy="1441495"/>
          </a:xfrm>
          <a:prstGeom prst="hexagon">
            <a:avLst>
              <a:gd name="adj" fmla="val 25000"/>
              <a:gd name="vf" fmla="val 115470"/>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Sechseck 14"/>
          <p:cNvSpPr>
            <a:spLocks noChangeAspect="1"/>
          </p:cNvSpPr>
          <p:nvPr/>
        </p:nvSpPr>
        <p:spPr>
          <a:xfrm>
            <a:off x="1874824" y="2466581"/>
            <a:ext cx="1670196" cy="1440000"/>
          </a:xfrm>
          <a:prstGeom prst="hexagon">
            <a:avLst>
              <a:gd name="adj" fmla="val 25000"/>
              <a:gd name="vf" fmla="val 115470"/>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Sechseck 34"/>
          <p:cNvSpPr>
            <a:spLocks noChangeAspect="1"/>
          </p:cNvSpPr>
          <p:nvPr/>
        </p:nvSpPr>
        <p:spPr>
          <a:xfrm>
            <a:off x="4530226" y="3903852"/>
            <a:ext cx="1670196" cy="1440000"/>
          </a:xfrm>
          <a:prstGeom prst="hexagon">
            <a:avLst>
              <a:gd name="adj" fmla="val 25000"/>
              <a:gd name="vf" fmla="val 115470"/>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4" name="Gruppieren 53"/>
          <p:cNvGrpSpPr>
            <a:grpSpLocks noChangeAspect="1"/>
          </p:cNvGrpSpPr>
          <p:nvPr/>
        </p:nvGrpSpPr>
        <p:grpSpPr>
          <a:xfrm>
            <a:off x="7184505" y="3897904"/>
            <a:ext cx="1670196" cy="1440000"/>
            <a:chOff x="904291" y="661614"/>
            <a:chExt cx="1057893" cy="912088"/>
          </a:xfrm>
          <a:solidFill>
            <a:schemeClr val="accent6">
              <a:lumMod val="60000"/>
              <a:lumOff val="40000"/>
            </a:schemeClr>
          </a:solidFill>
        </p:grpSpPr>
        <p:sp>
          <p:nvSpPr>
            <p:cNvPr id="55" name="Sechseck 54"/>
            <p:cNvSpPr/>
            <p:nvPr/>
          </p:nvSpPr>
          <p:spPr>
            <a:xfrm>
              <a:off x="904291" y="661614"/>
              <a:ext cx="1057893" cy="91208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Sechseck 4"/>
            <p:cNvSpPr/>
            <p:nvPr/>
          </p:nvSpPr>
          <p:spPr>
            <a:xfrm>
              <a:off x="929190" y="814847"/>
              <a:ext cx="1008095" cy="6290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algn="ctr" defTabSz="1733550">
                <a:lnSpc>
                  <a:spcPct val="90000"/>
                </a:lnSpc>
                <a:spcBef>
                  <a:spcPct val="0"/>
                </a:spcBef>
                <a:spcAft>
                  <a:spcPct val="35000"/>
                </a:spcAft>
              </a:pPr>
              <a:r>
                <a:rPr lang="de-CH" sz="1600" dirty="0">
                  <a:solidFill>
                    <a:schemeClr val="tx1"/>
                  </a:solidFill>
                </a:rPr>
                <a:t>Bestäubung Kulturen</a:t>
              </a:r>
            </a:p>
          </p:txBody>
        </p:sp>
      </p:grpSp>
      <p:grpSp>
        <p:nvGrpSpPr>
          <p:cNvPr id="66" name="Gruppieren 65"/>
          <p:cNvGrpSpPr>
            <a:grpSpLocks noChangeAspect="1"/>
          </p:cNvGrpSpPr>
          <p:nvPr/>
        </p:nvGrpSpPr>
        <p:grpSpPr>
          <a:xfrm>
            <a:off x="543841" y="1752287"/>
            <a:ext cx="1670196" cy="1440000"/>
            <a:chOff x="904291" y="661614"/>
            <a:chExt cx="1057893" cy="912088"/>
          </a:xfrm>
          <a:solidFill>
            <a:schemeClr val="accent6">
              <a:lumMod val="60000"/>
              <a:lumOff val="40000"/>
            </a:schemeClr>
          </a:solidFill>
        </p:grpSpPr>
        <p:sp>
          <p:nvSpPr>
            <p:cNvPr id="67" name="Sechseck 66"/>
            <p:cNvSpPr/>
            <p:nvPr/>
          </p:nvSpPr>
          <p:spPr>
            <a:xfrm>
              <a:off x="904291" y="661614"/>
              <a:ext cx="1057893" cy="91208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Sechseck 4"/>
            <p:cNvSpPr/>
            <p:nvPr/>
          </p:nvSpPr>
          <p:spPr>
            <a:xfrm>
              <a:off x="954089" y="803153"/>
              <a:ext cx="1008095" cy="6290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algn="ctr"/>
              <a:r>
                <a:rPr lang="de-CH" sz="1600" dirty="0">
                  <a:solidFill>
                    <a:schemeClr val="tx1"/>
                  </a:solidFill>
                </a:rPr>
                <a:t>Boden-</a:t>
              </a:r>
              <a:br>
                <a:rPr lang="de-CH" sz="1600" dirty="0">
                  <a:solidFill>
                    <a:schemeClr val="tx1"/>
                  </a:solidFill>
                </a:rPr>
              </a:br>
              <a:r>
                <a:rPr lang="de-CH" sz="1600" dirty="0" err="1">
                  <a:solidFill>
                    <a:schemeClr val="tx1"/>
                  </a:solidFill>
                </a:rPr>
                <a:t>fruchtbarkeit</a:t>
              </a:r>
              <a:endParaRPr lang="de-CH" sz="1600" dirty="0">
                <a:solidFill>
                  <a:schemeClr val="tx1"/>
                </a:solidFill>
              </a:endParaRPr>
            </a:p>
          </p:txBody>
        </p:sp>
      </p:grpSp>
      <p:grpSp>
        <p:nvGrpSpPr>
          <p:cNvPr id="69" name="Gruppieren 68"/>
          <p:cNvGrpSpPr>
            <a:grpSpLocks noChangeAspect="1"/>
          </p:cNvGrpSpPr>
          <p:nvPr/>
        </p:nvGrpSpPr>
        <p:grpSpPr>
          <a:xfrm>
            <a:off x="7176431" y="2439441"/>
            <a:ext cx="1670196" cy="1440000"/>
            <a:chOff x="904291" y="661614"/>
            <a:chExt cx="1057893" cy="912088"/>
          </a:xfrm>
          <a:solidFill>
            <a:schemeClr val="accent6">
              <a:lumMod val="60000"/>
              <a:lumOff val="40000"/>
            </a:schemeClr>
          </a:solidFill>
        </p:grpSpPr>
        <p:sp>
          <p:nvSpPr>
            <p:cNvPr id="70" name="Sechseck 69"/>
            <p:cNvSpPr/>
            <p:nvPr/>
          </p:nvSpPr>
          <p:spPr>
            <a:xfrm>
              <a:off x="904291" y="661614"/>
              <a:ext cx="1057893" cy="91208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Sechseck 4"/>
            <p:cNvSpPr/>
            <p:nvPr/>
          </p:nvSpPr>
          <p:spPr>
            <a:xfrm>
              <a:off x="916289" y="823660"/>
              <a:ext cx="1008095" cy="6290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algn="ctr" defTabSz="1733550">
                <a:lnSpc>
                  <a:spcPct val="90000"/>
                </a:lnSpc>
                <a:spcBef>
                  <a:spcPct val="0"/>
                </a:spcBef>
                <a:spcAft>
                  <a:spcPct val="35000"/>
                </a:spcAft>
              </a:pPr>
              <a:r>
                <a:rPr lang="de-CH" sz="1600" dirty="0">
                  <a:solidFill>
                    <a:schemeClr val="tx1"/>
                  </a:solidFill>
                </a:rPr>
                <a:t>Ressource</a:t>
              </a:r>
              <a:br>
                <a:rPr lang="de-CH" sz="1600" dirty="0">
                  <a:solidFill>
                    <a:schemeClr val="tx1"/>
                  </a:solidFill>
                </a:rPr>
              </a:br>
              <a:r>
                <a:rPr lang="de-CH" sz="1600" dirty="0">
                  <a:solidFill>
                    <a:schemeClr val="tx1"/>
                  </a:solidFill>
                </a:rPr>
                <a:t>für Heilmittel</a:t>
              </a:r>
            </a:p>
          </p:txBody>
        </p:sp>
      </p:grpSp>
      <p:grpSp>
        <p:nvGrpSpPr>
          <p:cNvPr id="72" name="Gruppieren 71"/>
          <p:cNvGrpSpPr>
            <a:grpSpLocks noChangeAspect="1"/>
          </p:cNvGrpSpPr>
          <p:nvPr/>
        </p:nvGrpSpPr>
        <p:grpSpPr>
          <a:xfrm>
            <a:off x="3215643" y="4643853"/>
            <a:ext cx="1670196" cy="1440000"/>
            <a:chOff x="904291" y="661614"/>
            <a:chExt cx="1057893" cy="912088"/>
          </a:xfrm>
          <a:solidFill>
            <a:schemeClr val="accent6">
              <a:lumMod val="60000"/>
              <a:lumOff val="40000"/>
            </a:schemeClr>
          </a:solidFill>
        </p:grpSpPr>
        <p:sp>
          <p:nvSpPr>
            <p:cNvPr id="73" name="Sechseck 72"/>
            <p:cNvSpPr/>
            <p:nvPr/>
          </p:nvSpPr>
          <p:spPr>
            <a:xfrm>
              <a:off x="904291" y="661614"/>
              <a:ext cx="1057893" cy="91208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Sechseck 4"/>
            <p:cNvSpPr/>
            <p:nvPr/>
          </p:nvSpPr>
          <p:spPr>
            <a:xfrm>
              <a:off x="929190" y="775470"/>
              <a:ext cx="1008095" cy="6290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algn="ctr" defTabSz="1733550">
                <a:lnSpc>
                  <a:spcPct val="90000"/>
                </a:lnSpc>
                <a:spcBef>
                  <a:spcPct val="0"/>
                </a:spcBef>
                <a:spcAft>
                  <a:spcPct val="35000"/>
                </a:spcAft>
              </a:pPr>
              <a:r>
                <a:rPr lang="de-CH" sz="1600" dirty="0">
                  <a:solidFill>
                    <a:schemeClr val="tx1"/>
                  </a:solidFill>
                </a:rPr>
                <a:t>Genetische </a:t>
              </a:r>
              <a:br>
                <a:rPr lang="de-CH" sz="1600" dirty="0">
                  <a:solidFill>
                    <a:schemeClr val="tx1"/>
                  </a:solidFill>
                </a:rPr>
              </a:br>
              <a:r>
                <a:rPr lang="de-CH" sz="1600" dirty="0">
                  <a:solidFill>
                    <a:schemeClr val="tx1"/>
                  </a:solidFill>
                </a:rPr>
                <a:t>Vielfalt</a:t>
              </a:r>
            </a:p>
          </p:txBody>
        </p:sp>
      </p:grpSp>
      <p:grpSp>
        <p:nvGrpSpPr>
          <p:cNvPr id="75" name="Gruppieren 74"/>
          <p:cNvGrpSpPr>
            <a:grpSpLocks noChangeAspect="1"/>
          </p:cNvGrpSpPr>
          <p:nvPr/>
        </p:nvGrpSpPr>
        <p:grpSpPr>
          <a:xfrm>
            <a:off x="5861295" y="4637579"/>
            <a:ext cx="1670196" cy="1440000"/>
            <a:chOff x="910584" y="661614"/>
            <a:chExt cx="1057893" cy="912088"/>
          </a:xfrm>
          <a:solidFill>
            <a:schemeClr val="accent6">
              <a:lumMod val="60000"/>
              <a:lumOff val="40000"/>
            </a:schemeClr>
          </a:solidFill>
        </p:grpSpPr>
        <p:sp>
          <p:nvSpPr>
            <p:cNvPr id="76" name="Sechseck 75"/>
            <p:cNvSpPr/>
            <p:nvPr/>
          </p:nvSpPr>
          <p:spPr>
            <a:xfrm>
              <a:off x="910584" y="661614"/>
              <a:ext cx="1057893" cy="91208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Sechseck 4"/>
            <p:cNvSpPr/>
            <p:nvPr/>
          </p:nvSpPr>
          <p:spPr>
            <a:xfrm>
              <a:off x="926934" y="807945"/>
              <a:ext cx="1008095" cy="6290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algn="ctr" defTabSz="1733550">
                <a:lnSpc>
                  <a:spcPct val="90000"/>
                </a:lnSpc>
                <a:spcBef>
                  <a:spcPct val="0"/>
                </a:spcBef>
                <a:spcAft>
                  <a:spcPct val="35000"/>
                </a:spcAft>
              </a:pPr>
              <a:r>
                <a:rPr lang="de-CH" sz="1600" dirty="0">
                  <a:solidFill>
                    <a:schemeClr val="tx1"/>
                  </a:solidFill>
                </a:rPr>
                <a:t>Regionale </a:t>
              </a:r>
              <a:br>
                <a:rPr lang="de-CH" sz="1600" dirty="0">
                  <a:solidFill>
                    <a:schemeClr val="tx1"/>
                  </a:solidFill>
                </a:rPr>
              </a:br>
              <a:r>
                <a:rPr lang="de-CH" sz="1600" dirty="0">
                  <a:solidFill>
                    <a:schemeClr val="tx1"/>
                  </a:solidFill>
                </a:rPr>
                <a:t>Identität</a:t>
              </a:r>
            </a:p>
          </p:txBody>
        </p:sp>
      </p:grpSp>
      <p:grpSp>
        <p:nvGrpSpPr>
          <p:cNvPr id="78" name="Gruppieren 77"/>
          <p:cNvGrpSpPr>
            <a:grpSpLocks noChangeAspect="1"/>
          </p:cNvGrpSpPr>
          <p:nvPr/>
        </p:nvGrpSpPr>
        <p:grpSpPr>
          <a:xfrm>
            <a:off x="1859911" y="1014590"/>
            <a:ext cx="1670196" cy="1440000"/>
            <a:chOff x="904291" y="661614"/>
            <a:chExt cx="1057893" cy="912088"/>
          </a:xfrm>
          <a:solidFill>
            <a:schemeClr val="accent6">
              <a:lumMod val="60000"/>
              <a:lumOff val="40000"/>
            </a:schemeClr>
          </a:solidFill>
        </p:grpSpPr>
        <p:sp>
          <p:nvSpPr>
            <p:cNvPr id="79" name="Sechseck 78"/>
            <p:cNvSpPr/>
            <p:nvPr/>
          </p:nvSpPr>
          <p:spPr>
            <a:xfrm>
              <a:off x="904291" y="661614"/>
              <a:ext cx="1057893" cy="91208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Sechseck 4"/>
            <p:cNvSpPr/>
            <p:nvPr/>
          </p:nvSpPr>
          <p:spPr>
            <a:xfrm>
              <a:off x="954089" y="803153"/>
              <a:ext cx="1008095" cy="6290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algn="ctr"/>
              <a:r>
                <a:rPr lang="de-CH" sz="1600">
                  <a:solidFill>
                    <a:schemeClr val="tx1"/>
                  </a:solidFill>
                </a:rPr>
                <a:t>Schädlings-regulierung</a:t>
              </a:r>
            </a:p>
          </p:txBody>
        </p:sp>
      </p:grpSp>
      <p:grpSp>
        <p:nvGrpSpPr>
          <p:cNvPr id="81" name="Gruppieren 80"/>
          <p:cNvGrpSpPr>
            <a:grpSpLocks noChangeAspect="1"/>
          </p:cNvGrpSpPr>
          <p:nvPr/>
        </p:nvGrpSpPr>
        <p:grpSpPr>
          <a:xfrm>
            <a:off x="555460" y="4645953"/>
            <a:ext cx="1670196" cy="1440000"/>
            <a:chOff x="904291" y="661614"/>
            <a:chExt cx="1057893" cy="912088"/>
          </a:xfrm>
          <a:solidFill>
            <a:schemeClr val="accent6">
              <a:lumMod val="60000"/>
              <a:lumOff val="40000"/>
            </a:schemeClr>
          </a:solidFill>
        </p:grpSpPr>
        <p:sp>
          <p:nvSpPr>
            <p:cNvPr id="82" name="Sechseck 81"/>
            <p:cNvSpPr/>
            <p:nvPr/>
          </p:nvSpPr>
          <p:spPr>
            <a:xfrm>
              <a:off x="904291" y="661614"/>
              <a:ext cx="1057893" cy="91208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Sechseck 4"/>
            <p:cNvSpPr/>
            <p:nvPr/>
          </p:nvSpPr>
          <p:spPr>
            <a:xfrm>
              <a:off x="928136" y="803153"/>
              <a:ext cx="1008095" cy="6290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algn="ctr" defTabSz="1733550">
                <a:lnSpc>
                  <a:spcPct val="90000"/>
                </a:lnSpc>
                <a:spcBef>
                  <a:spcPct val="0"/>
                </a:spcBef>
                <a:spcAft>
                  <a:spcPct val="35000"/>
                </a:spcAft>
              </a:pPr>
              <a:r>
                <a:rPr lang="de-CH" sz="1600" dirty="0">
                  <a:solidFill>
                    <a:schemeClr val="tx1"/>
                  </a:solidFill>
                </a:rPr>
                <a:t>Erlebnis</a:t>
              </a:r>
            </a:p>
          </p:txBody>
        </p:sp>
      </p:grpSp>
      <p:grpSp>
        <p:nvGrpSpPr>
          <p:cNvPr id="87" name="Gruppieren 86"/>
          <p:cNvGrpSpPr>
            <a:grpSpLocks noChangeAspect="1"/>
          </p:cNvGrpSpPr>
          <p:nvPr/>
        </p:nvGrpSpPr>
        <p:grpSpPr>
          <a:xfrm>
            <a:off x="4509607" y="988460"/>
            <a:ext cx="1670196" cy="1440000"/>
            <a:chOff x="904291" y="661614"/>
            <a:chExt cx="1057893" cy="912088"/>
          </a:xfrm>
          <a:solidFill>
            <a:schemeClr val="accent6">
              <a:lumMod val="60000"/>
              <a:lumOff val="40000"/>
            </a:schemeClr>
          </a:solidFill>
        </p:grpSpPr>
        <p:sp>
          <p:nvSpPr>
            <p:cNvPr id="88" name="Sechseck 87"/>
            <p:cNvSpPr/>
            <p:nvPr/>
          </p:nvSpPr>
          <p:spPr>
            <a:xfrm>
              <a:off x="904291" y="661614"/>
              <a:ext cx="1057893" cy="91208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9" name="Sechseck 4"/>
            <p:cNvSpPr/>
            <p:nvPr/>
          </p:nvSpPr>
          <p:spPr>
            <a:xfrm>
              <a:off x="929190" y="809524"/>
              <a:ext cx="1008095" cy="6290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algn="ctr" defTabSz="1733550">
                <a:lnSpc>
                  <a:spcPct val="90000"/>
                </a:lnSpc>
                <a:spcBef>
                  <a:spcPct val="0"/>
                </a:spcBef>
                <a:spcAft>
                  <a:spcPct val="35000"/>
                </a:spcAft>
              </a:pPr>
              <a:r>
                <a:rPr lang="de-CH" sz="1600" dirty="0">
                  <a:solidFill>
                    <a:schemeClr val="tx1"/>
                  </a:solidFill>
                </a:rPr>
                <a:t>Verantwortung</a:t>
              </a:r>
            </a:p>
          </p:txBody>
        </p:sp>
      </p:grpSp>
      <p:grpSp>
        <p:nvGrpSpPr>
          <p:cNvPr id="48" name="Gruppieren 47"/>
          <p:cNvGrpSpPr>
            <a:grpSpLocks noChangeAspect="1"/>
          </p:cNvGrpSpPr>
          <p:nvPr/>
        </p:nvGrpSpPr>
        <p:grpSpPr>
          <a:xfrm>
            <a:off x="7164941" y="987151"/>
            <a:ext cx="1670196" cy="1440000"/>
            <a:chOff x="904291" y="661614"/>
            <a:chExt cx="1057893" cy="912088"/>
          </a:xfrm>
          <a:solidFill>
            <a:schemeClr val="accent6">
              <a:lumMod val="60000"/>
              <a:lumOff val="40000"/>
            </a:schemeClr>
          </a:solidFill>
        </p:grpSpPr>
        <p:sp>
          <p:nvSpPr>
            <p:cNvPr id="49" name="Sechseck 48"/>
            <p:cNvSpPr/>
            <p:nvPr/>
          </p:nvSpPr>
          <p:spPr>
            <a:xfrm>
              <a:off x="904291" y="661614"/>
              <a:ext cx="1057893" cy="912088"/>
            </a:xfrm>
            <a:prstGeom prst="hexagon">
              <a:avLst>
                <a:gd name="adj" fmla="val 25000"/>
                <a:gd name="vf" fmla="val 11547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Sechseck 4"/>
            <p:cNvSpPr/>
            <p:nvPr/>
          </p:nvSpPr>
          <p:spPr>
            <a:xfrm>
              <a:off x="954089" y="803153"/>
              <a:ext cx="1008095" cy="6290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algn="ctr" defTabSz="1733550">
                <a:lnSpc>
                  <a:spcPct val="90000"/>
                </a:lnSpc>
                <a:spcBef>
                  <a:spcPct val="0"/>
                </a:spcBef>
                <a:spcAft>
                  <a:spcPct val="35000"/>
                </a:spcAft>
              </a:pPr>
              <a:r>
                <a:rPr lang="de-CH" sz="1600">
                  <a:solidFill>
                    <a:schemeClr val="tx1"/>
                  </a:solidFill>
                </a:rPr>
                <a:t>Erosionsschutz</a:t>
              </a:r>
            </a:p>
          </p:txBody>
        </p:sp>
      </p:grpSp>
      <p:sp>
        <p:nvSpPr>
          <p:cNvPr id="13" name="Sechseck 12"/>
          <p:cNvSpPr>
            <a:spLocks noChangeAspect="1"/>
          </p:cNvSpPr>
          <p:nvPr/>
        </p:nvSpPr>
        <p:spPr>
          <a:xfrm>
            <a:off x="3200214" y="3188674"/>
            <a:ext cx="1670196" cy="1440000"/>
          </a:xfrm>
          <a:prstGeom prst="hexagon">
            <a:avLst>
              <a:gd name="adj" fmla="val 25000"/>
              <a:gd name="vf" fmla="val 115470"/>
            </a:avLst>
          </a:prstGeom>
          <a:blipFill dpi="0" rotWithShape="1">
            <a:blip r:embed="rId7"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Sechseck 22"/>
          <p:cNvSpPr>
            <a:spLocks noChangeAspect="1"/>
          </p:cNvSpPr>
          <p:nvPr/>
        </p:nvSpPr>
        <p:spPr>
          <a:xfrm>
            <a:off x="3188614" y="1730933"/>
            <a:ext cx="1670196" cy="1440000"/>
          </a:xfrm>
          <a:prstGeom prst="hexagon">
            <a:avLst>
              <a:gd name="adj" fmla="val 25000"/>
              <a:gd name="vf" fmla="val 115470"/>
            </a:avLst>
          </a:prstGeom>
          <a:blipFill dpi="0" rotWithShape="1">
            <a:blip r:embed="rId8"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Sechseck 24"/>
          <p:cNvSpPr>
            <a:spLocks noChangeAspect="1"/>
          </p:cNvSpPr>
          <p:nvPr/>
        </p:nvSpPr>
        <p:spPr>
          <a:xfrm>
            <a:off x="5842641" y="3169026"/>
            <a:ext cx="1670196" cy="1440000"/>
          </a:xfrm>
          <a:prstGeom prst="hexagon">
            <a:avLst>
              <a:gd name="adj" fmla="val 25000"/>
              <a:gd name="vf" fmla="val 115470"/>
            </a:avLst>
          </a:prstGeom>
          <a:blipFill dpi="0" rotWithShape="1">
            <a:blip r:embed="rId9"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4" name="Sechseck 93"/>
          <p:cNvSpPr>
            <a:spLocks/>
          </p:cNvSpPr>
          <p:nvPr/>
        </p:nvSpPr>
        <p:spPr>
          <a:xfrm>
            <a:off x="5840649" y="1709958"/>
            <a:ext cx="1670400" cy="1440000"/>
          </a:xfrm>
          <a:prstGeom prst="hexagon">
            <a:avLst>
              <a:gd name="adj" fmla="val 25000"/>
              <a:gd name="vf" fmla="val 115470"/>
            </a:avLst>
          </a:prstGeom>
          <a:blipFill dpi="0" rotWithShape="1">
            <a:blip r:embed="rId10"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e-CH" dirty="0"/>
          </a:p>
        </p:txBody>
      </p:sp>
      <p:sp>
        <p:nvSpPr>
          <p:cNvPr id="39" name="Welle 38"/>
          <p:cNvSpPr/>
          <p:nvPr/>
        </p:nvSpPr>
        <p:spPr>
          <a:xfrm>
            <a:off x="8190388" y="202661"/>
            <a:ext cx="953612" cy="543210"/>
          </a:xfrm>
          <a:prstGeom prst="wav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solidFill>
                  <a:schemeClr val="accent4">
                    <a:lumMod val="50000"/>
                  </a:schemeClr>
                </a:solidFill>
              </a:rPr>
              <a:t>S.10-11</a:t>
            </a:r>
          </a:p>
        </p:txBody>
      </p:sp>
      <p:sp>
        <p:nvSpPr>
          <p:cNvPr id="42" name="Foliennummernplatzhalter 4">
            <a:extLst>
              <a:ext uri="{FF2B5EF4-FFF2-40B4-BE49-F238E27FC236}">
                <a16:creationId xmlns:a16="http://schemas.microsoft.com/office/drawing/2014/main" id="{C6D612F0-6D16-46CC-8A81-FCBF2888E53A}"/>
              </a:ext>
            </a:extLst>
          </p:cNvPr>
          <p:cNvSpPr>
            <a:spLocks noGrp="1"/>
          </p:cNvSpPr>
          <p:nvPr>
            <p:ph type="sldNum" sz="quarter" idx="4"/>
          </p:nvPr>
        </p:nvSpPr>
        <p:spPr>
          <a:xfrm>
            <a:off x="7747800" y="6219700"/>
            <a:ext cx="792000" cy="360000"/>
          </a:xfrm>
        </p:spPr>
        <p:txBody>
          <a:bodyPr/>
          <a:lstStyle/>
          <a:p>
            <a:fld id="{B295DEAF-E952-4796-AAEE-4201E40CA590}" type="slidenum">
              <a:rPr lang="de-CH" smtClean="0"/>
              <a:pPr/>
              <a:t>7</a:t>
            </a:fld>
            <a:endParaRPr lang="de-CH" dirty="0"/>
          </a:p>
        </p:txBody>
      </p:sp>
    </p:spTree>
    <p:extLst>
      <p:ext uri="{BB962C8B-B14F-4D97-AF65-F5344CB8AC3E}">
        <p14:creationId xmlns:p14="http://schemas.microsoft.com/office/powerpoint/2010/main" val="278287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91680" y="768125"/>
            <a:ext cx="5583763" cy="5320378"/>
          </a:xfrm>
        </p:spPr>
      </p:pic>
      <p:sp>
        <p:nvSpPr>
          <p:cNvPr id="5" name="Foliennummernplatzhalter 4"/>
          <p:cNvSpPr>
            <a:spLocks noGrp="1"/>
          </p:cNvSpPr>
          <p:nvPr>
            <p:ph type="sldNum" sz="quarter" idx="4"/>
          </p:nvPr>
        </p:nvSpPr>
        <p:spPr/>
        <p:txBody>
          <a:bodyPr/>
          <a:lstStyle/>
          <a:p>
            <a:fld id="{B295DEAF-E952-4796-AAEE-4201E40CA590}" type="slidenum">
              <a:rPr lang="de-CH" smtClean="0"/>
              <a:pPr/>
              <a:t>8</a:t>
            </a:fld>
            <a:endParaRPr lang="de-CH" dirty="0"/>
          </a:p>
        </p:txBody>
      </p:sp>
      <p:sp>
        <p:nvSpPr>
          <p:cNvPr id="4" name="Textfeld 3"/>
          <p:cNvSpPr txBox="1"/>
          <p:nvPr/>
        </p:nvSpPr>
        <p:spPr>
          <a:xfrm>
            <a:off x="7413294" y="5811504"/>
            <a:ext cx="1872208" cy="276999"/>
          </a:xfrm>
          <a:prstGeom prst="rect">
            <a:avLst/>
          </a:prstGeom>
          <a:noFill/>
        </p:spPr>
        <p:txBody>
          <a:bodyPr wrap="square" rtlCol="0">
            <a:spAutoFit/>
          </a:bodyPr>
          <a:lstStyle/>
          <a:p>
            <a:r>
              <a:rPr lang="de-CH" sz="1200"/>
              <a:t>Quelle: WWF</a:t>
            </a:r>
          </a:p>
        </p:txBody>
      </p:sp>
      <p:sp>
        <p:nvSpPr>
          <p:cNvPr id="8" name="Titel 1"/>
          <p:cNvSpPr>
            <a:spLocks noGrp="1"/>
          </p:cNvSpPr>
          <p:nvPr>
            <p:ph type="title"/>
          </p:nvPr>
        </p:nvSpPr>
        <p:spPr>
          <a:xfrm>
            <a:off x="617725" y="404813"/>
            <a:ext cx="7908549" cy="629700"/>
          </a:xfrm>
        </p:spPr>
        <p:txBody>
          <a:bodyPr/>
          <a:lstStyle/>
          <a:p>
            <a:r>
              <a:rPr lang="de-CH"/>
              <a:t>Leistungen der Artenvielfalt</a:t>
            </a:r>
            <a:br>
              <a:rPr lang="de-CH"/>
            </a:br>
            <a:br>
              <a:rPr lang="de-DE" sz="1600" b="0" i="1">
                <a:solidFill>
                  <a:srgbClr val="FF0000"/>
                </a:solidFill>
              </a:rPr>
            </a:br>
            <a:endParaRPr lang="de-CH" sz="1600" b="0" i="1">
              <a:solidFill>
                <a:srgbClr val="FF0000"/>
              </a:solidFill>
            </a:endParaRPr>
          </a:p>
        </p:txBody>
      </p:sp>
    </p:spTree>
    <p:extLst>
      <p:ext uri="{BB962C8B-B14F-4D97-AF65-F5344CB8AC3E}">
        <p14:creationId xmlns:p14="http://schemas.microsoft.com/office/powerpoint/2010/main" val="56799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78117" y="980728"/>
            <a:ext cx="6124011" cy="2434317"/>
          </a:xfrm>
          <a:prstGeom prst="rect">
            <a:avLst/>
          </a:prstGeom>
        </p:spPr>
      </p:pic>
      <p:sp>
        <p:nvSpPr>
          <p:cNvPr id="2" name="Titel 1"/>
          <p:cNvSpPr>
            <a:spLocks noGrp="1"/>
          </p:cNvSpPr>
          <p:nvPr>
            <p:ph type="title"/>
          </p:nvPr>
        </p:nvSpPr>
        <p:spPr>
          <a:xfrm>
            <a:off x="617725" y="404813"/>
            <a:ext cx="7908549" cy="431899"/>
          </a:xfrm>
        </p:spPr>
        <p:txBody>
          <a:bodyPr/>
          <a:lstStyle/>
          <a:p>
            <a:r>
              <a:rPr lang="de-CH"/>
              <a:t>Weniger Lebensräume = weniger Arten</a:t>
            </a:r>
          </a:p>
        </p:txBody>
      </p:sp>
      <p:pic>
        <p:nvPicPr>
          <p:cNvPr id="9" name="Inhaltsplatzhalter 8"/>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1378117" y="3655648"/>
            <a:ext cx="6124011" cy="2437648"/>
          </a:xfrm>
        </p:spPr>
      </p:pic>
      <p:sp>
        <p:nvSpPr>
          <p:cNvPr id="4" name="Foliennummernplatzhalter 3"/>
          <p:cNvSpPr>
            <a:spLocks noGrp="1"/>
          </p:cNvSpPr>
          <p:nvPr>
            <p:ph type="sldNum" sz="quarter" idx="4"/>
          </p:nvPr>
        </p:nvSpPr>
        <p:spPr/>
        <p:txBody>
          <a:bodyPr/>
          <a:lstStyle/>
          <a:p>
            <a:fld id="{B295DEAF-E952-4796-AAEE-4201E40CA590}" type="slidenum">
              <a:rPr lang="de-CH" smtClean="0"/>
              <a:pPr/>
              <a:t>9</a:t>
            </a:fld>
            <a:endParaRPr lang="de-CH"/>
          </a:p>
        </p:txBody>
      </p:sp>
    </p:spTree>
    <p:extLst>
      <p:ext uri="{BB962C8B-B14F-4D97-AF65-F5344CB8AC3E}">
        <p14:creationId xmlns:p14="http://schemas.microsoft.com/office/powerpoint/2010/main" val="4113562037"/>
      </p:ext>
    </p:extLst>
  </p:cSld>
  <p:clrMapOvr>
    <a:masterClrMapping/>
  </p:clrMapOvr>
</p:sld>
</file>

<file path=ppt/theme/theme1.xml><?xml version="1.0" encoding="utf-8"?>
<a:theme xmlns:a="http://schemas.openxmlformats.org/drawingml/2006/main" name="Vorlage-Foliensammlung-Biodiv">
  <a:themeElements>
    <a:clrScheme name="FiBL">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646464"/>
      </a:hlink>
      <a:folHlink>
        <a:srgbClr val="969696"/>
      </a:folHlink>
    </a:clrScheme>
    <a:fontScheme name="FiBL_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_deutsch.pptx" id="{FBB6791A-E5EE-42BB-A8AB-2678BCFD6534}" vid="{5793FBA9-05DF-45A9-9DAC-857A3FA41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DC1A0CA2F24D45B24EBF2497873C13" ma:contentTypeVersion="14" ma:contentTypeDescription="Create a new document." ma:contentTypeScope="" ma:versionID="6d7509b14905b5954a9f4610c224514a">
  <xsd:schema xmlns:xsd="http://www.w3.org/2001/XMLSchema" xmlns:xs="http://www.w3.org/2001/XMLSchema" xmlns:p="http://schemas.microsoft.com/office/2006/metadata/properties" xmlns:ns2="32c531eb-6572-4e5a-b7ca-b3102094dc51" xmlns:ns3="381caeca-1b5e-41eb-b700-7e645d8703cd" targetNamespace="http://schemas.microsoft.com/office/2006/metadata/properties" ma:root="true" ma:fieldsID="8fb9f0ab168098c44a763d0f74411aa2" ns2:_="" ns3:_="">
    <xsd:import namespace="32c531eb-6572-4e5a-b7ca-b3102094dc51"/>
    <xsd:import namespace="381caeca-1b5e-41eb-b700-7e645d8703c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531eb-6572-4e5a-b7ca-b3102094dc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bc49ad8-0d76-4442-b3ec-dfaba3082bc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1caeca-1b5e-41eb-b700-7e645d8703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b7d8d2-0777-4af2-b28f-85dd4149c430}" ma:internalName="TaxCatchAll" ma:showField="CatchAllData" ma:web="381caeca-1b5e-41eb-b700-7e645d8703c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81caeca-1b5e-41eb-b700-7e645d8703cd" xsi:nil="true"/>
    <lcf76f155ced4ddcb4097134ff3c332f xmlns="32c531eb-6572-4e5a-b7ca-b3102094dc5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5CF6B6-F600-4DF9-A534-F9E4E16E99A6}">
  <ds:schemaRefs>
    <ds:schemaRef ds:uri="http://schemas.microsoft.com/sharepoint/v3/contenttype/forms"/>
  </ds:schemaRefs>
</ds:datastoreItem>
</file>

<file path=customXml/itemProps2.xml><?xml version="1.0" encoding="utf-8"?>
<ds:datastoreItem xmlns:ds="http://schemas.openxmlformats.org/officeDocument/2006/customXml" ds:itemID="{CD8F9C0C-702D-4543-8650-DE2E96AF6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531eb-6572-4e5a-b7ca-b3102094dc51"/>
    <ds:schemaRef ds:uri="381caeca-1b5e-41eb-b700-7e645d8703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1F0389-DCC4-4552-AF62-62FC06389D97}">
  <ds:schemaRefs>
    <ds:schemaRef ds:uri="32c531eb-6572-4e5a-b7ca-b3102094dc51"/>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infopath/2007/PartnerControls"/>
    <ds:schemaRef ds:uri="381caeca-1b5e-41eb-b700-7e645d8703c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Vorlage-Foliensammlung-Biodiv</Template>
  <TotalTime>0</TotalTime>
  <Words>2318</Words>
  <Application>Microsoft Office PowerPoint</Application>
  <PresentationFormat>Bildschirmpräsentation (4:3)</PresentationFormat>
  <Paragraphs>317</Paragraphs>
  <Slides>24</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Arial Black</vt:lpstr>
      <vt:lpstr>Calibri</vt:lpstr>
      <vt:lpstr>Gill Sans MT</vt:lpstr>
      <vt:lpstr>Symbol</vt:lpstr>
      <vt:lpstr>Wingdings</vt:lpstr>
      <vt:lpstr>Vorlage-Foliensammlung-Biodiv</vt:lpstr>
      <vt:lpstr>PowerPoint-Präsentation</vt:lpstr>
      <vt:lpstr>Das Handbuch</vt:lpstr>
      <vt:lpstr>Die Internetplattform agrinatur.ch</vt:lpstr>
      <vt:lpstr>Was ist Biodiversität?</vt:lpstr>
      <vt:lpstr>Biodiversität hat 4 Ebenen</vt:lpstr>
      <vt:lpstr>Anzahl nachgewiesene Tier- und Pflanzenarten</vt:lpstr>
      <vt:lpstr>Weshalb Biodiversität erhalten und fördern?  </vt:lpstr>
      <vt:lpstr>Leistungen der Artenvielfalt  </vt:lpstr>
      <vt:lpstr>Weniger Lebensräume = weniger Arten</vt:lpstr>
      <vt:lpstr>Zustand der Biodiversität in der Schweiz</vt:lpstr>
      <vt:lpstr>Umweltziele Landwirtschaft des Bundes (UZL) </vt:lpstr>
      <vt:lpstr>Flächenanteil (2019) mit ökologischer Qualität im Agrarland</vt:lpstr>
      <vt:lpstr>UZL-Flächenziele: Anteil Flächen an der LN mit ökologischer Qualität im Agrarland  </vt:lpstr>
      <vt:lpstr>Beispiele für UZL-Arten</vt:lpstr>
      <vt:lpstr>Beispiele für UZL-Arten</vt:lpstr>
      <vt:lpstr>Entwicklung UZL-Brutvogelarten in der Schweiz</vt:lpstr>
      <vt:lpstr>Biodiversität auf dem Landwirtschaftsbetrieb fördern mit …</vt:lpstr>
      <vt:lpstr>Die Top 10-Massnahmen zur Biodiversitätsförderung</vt:lpstr>
      <vt:lpstr>PowerPoint-Präsentation</vt:lpstr>
      <vt:lpstr>Wer ist für die Biodiversität verantwortlich?</vt:lpstr>
      <vt:lpstr>Anforderungen der Labelorganisationen zur Biodiversität</vt:lpstr>
      <vt:lpstr>Schlussfolgerungen</vt:lpstr>
      <vt:lpstr>Weiterführende Links</vt:lpstr>
      <vt:lpstr>Impressum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Weidmann Gilles</dc:creator>
  <cp:lastModifiedBy>Weidmann Gilles</cp:lastModifiedBy>
  <cp:revision>32</cp:revision>
  <cp:lastPrinted>2018-11-05T09:27:14Z</cp:lastPrinted>
  <dcterms:created xsi:type="dcterms:W3CDTF">2017-09-25T14:16:51Z</dcterms:created>
  <dcterms:modified xsi:type="dcterms:W3CDTF">2024-05-27T13:31:31Z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0x01010084DC1A0CA2F24D45B24EBF2497873C13</vt:lpwstr>
  </property>
  <property fmtid="{D5CDD505-2E9C-101B-9397-08002B2CF9AE}" pid="3" name="MediaServiceImageTags">
    <vt:lpwstr/>
  </property>
</Properties>
</file>