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59" r:id="rId7"/>
    <p:sldId id="258" r:id="rId8"/>
    <p:sldId id="268" r:id="rId9"/>
    <p:sldId id="269" r:id="rId10"/>
    <p:sldId id="270" r:id="rId11"/>
    <p:sldId id="271" r:id="rId12"/>
    <p:sldId id="260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63" r:id="rId21"/>
    <p:sldId id="262" r:id="rId22"/>
    <p:sldId id="265" r:id="rId23"/>
    <p:sldId id="267" r:id="rId24"/>
    <p:sldId id="257" r:id="rId25"/>
    <p:sldId id="27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  <p:cmAuthor id="1" name="Pfiffner Lukas" initials="PL" lastIdx="1" clrIdx="1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7F"/>
    <a:srgbClr val="3A3A3A"/>
    <a:srgbClr val="8D534D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97" d="100"/>
          <a:sy n="97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28.05.2024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Biodiversitätsförderung auf dem Hofgelände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ch.ch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hyperlink" Target="http://web87.login-162.hoststar.ch/produzenten/anforderungen/#toggle-id-1" TargetMode="Externa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gelwarte.ch/de/voegel/ratgeber/gebaeude-und-voegel/wildfallen-im-siedlungsraum" TargetMode="External"/><Relationship Id="rId3" Type="http://schemas.openxmlformats.org/officeDocument/2006/relationships/hyperlink" Target="https://shop.fibl.org/DEde/1486-hofstelle.html?ref=1" TargetMode="External"/><Relationship Id="rId7" Type="http://schemas.openxmlformats.org/officeDocument/2006/relationships/hyperlink" Target="https://www.vogelwarte.ch/de/voegel/ratgeber/nisthilfen/" TargetMode="External"/><Relationship Id="rId2" Type="http://schemas.openxmlformats.org/officeDocument/2006/relationships/hyperlink" Target="http://www.agri-biodiv.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wfost.ch/fileadmin/user_upload_section_ost/Dokumente/Themen_Projekte/Broschuere_Naturnahe_Umgebung.pdf" TargetMode="External"/><Relationship Id="rId11" Type="http://schemas.openxmlformats.org/officeDocument/2006/relationships/hyperlink" Target="http://www.fledermausschutz.ch/" TargetMode="External"/><Relationship Id="rId5" Type="http://schemas.openxmlformats.org/officeDocument/2006/relationships/hyperlink" Target="http://web87.login-162.hoststar.ch/produzenten/anforderungen/#toggle-id-1" TargetMode="External"/><Relationship Id="rId10" Type="http://schemas.openxmlformats.org/officeDocument/2006/relationships/hyperlink" Target="https://pro-igel.ch/" TargetMode="External"/><Relationship Id="rId4" Type="http://schemas.openxmlformats.org/officeDocument/2006/relationships/hyperlink" Target="http://www.karch.ch/" TargetMode="External"/><Relationship Id="rId9" Type="http://schemas.openxmlformats.org/officeDocument/2006/relationships/hyperlink" Target="http://www.wildbee.ch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539552" y="4941168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Kapitel 7: Biodiversitätsförderung auf dem Hofgelände</a:t>
            </a:r>
          </a:p>
          <a:p>
            <a:endParaRPr lang="de-CH" sz="1100" dirty="0"/>
          </a:p>
          <a:p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de-CH" sz="1100" dirty="0"/>
              <a:t>Referenz: Handbuch «Biodiversität auf dem Landwirtschaftsbetrieb – ein Handbuch für die Praxis», Kapitel 7, Seiten 151-155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667" y="379990"/>
            <a:ext cx="7908549" cy="629700"/>
          </a:xfrm>
        </p:spPr>
        <p:txBody>
          <a:bodyPr/>
          <a:lstStyle/>
          <a:p>
            <a:r>
              <a:rPr lang="de-CH" dirty="0"/>
              <a:t>Gartenteich und Tümpel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34514"/>
            <a:ext cx="8144264" cy="1098342"/>
          </a:xfrm>
          <a:noFill/>
        </p:spPr>
        <p:txBody>
          <a:bodyPr lIns="72000" tIns="72000" rIns="72000" bIns="72000"/>
          <a:lstStyle/>
          <a:p>
            <a:pPr>
              <a:spcBef>
                <a:spcPts val="600"/>
              </a:spcBef>
            </a:pPr>
            <a:r>
              <a:rPr lang="de-CH" sz="2000" b="1" dirty="0"/>
              <a:t>Standortwahl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An sonnigen Standorten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An </a:t>
            </a:r>
            <a:r>
              <a:rPr lang="de-CH" sz="2000" dirty="0" err="1"/>
              <a:t>vernässten</a:t>
            </a:r>
            <a:r>
              <a:rPr lang="de-CH" sz="2000" dirty="0"/>
              <a:t> Stellen mit undurchlässigem Boden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323527" y="2376614"/>
            <a:ext cx="821627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Gewässertyp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Flache Gewässer mit möglichst langen Uferbereichen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In der Mitte mindestens ein Meter tief, damit sich das Wasser im Sommer nicht zu stark erhitzt und Tiere unter Wasser überwintern können.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Kleingewässer mit variierender Wasserhöhe, die gelegentlich austrocknen.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536" y="4373665"/>
            <a:ext cx="7938813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CH" sz="1900" b="1" dirty="0"/>
              <a:t>Anlage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/>
              <a:t>Grössere Teiche bei Bedarf mit einer wasserundurchlässigen Folie abdichten.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/>
              <a:t>Kies, Lehm oder Beton als Substratschicht verwenden.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/>
              <a:t>An den Ufern spontane Vegetation wachsen lassen, keine </a:t>
            </a:r>
            <a:r>
              <a:rPr lang="de-CH" sz="1900" dirty="0" err="1"/>
              <a:t>Ansaat</a:t>
            </a:r>
            <a:r>
              <a:rPr lang="de-CH" sz="1900" dirty="0"/>
              <a:t> vornehmen.</a:t>
            </a:r>
          </a:p>
        </p:txBody>
      </p:sp>
    </p:spTree>
    <p:extLst>
      <p:ext uri="{BB962C8B-B14F-4D97-AF65-F5344CB8AC3E}">
        <p14:creationId xmlns:p14="http://schemas.microsoft.com/office/powerpoint/2010/main" val="380168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Gartenteich und Tümpel: wie aufwerten und pflegen?</a:t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24531" y="5730696"/>
            <a:ext cx="227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Weitere Infos: </a:t>
            </a:r>
            <a:r>
              <a:rPr lang="de-CH" sz="1400" dirty="0">
                <a:hlinkClick r:id="rId2"/>
              </a:rPr>
              <a:t>www.karch.ch</a:t>
            </a:r>
            <a:endParaRPr lang="de-CH" sz="14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39553" y="1196752"/>
            <a:ext cx="8107438" cy="2466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Umgebung extensiv nutzen und naturnah gestalten mit Stein- und Asthaufen, kleinen Gehölzgruppen und weiteren Strukturelementen.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Teich von hereingefallenem Laub befreien.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Unterhaltsarbeiten zwischen Oktober und Januar durchführen.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Stauteiche können abgelassen werden.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Wasserstelle als Rückzugsort für Kaulquappen und Fische erhalten.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Bei Verlandungstendenz das Gewässer alle 5–10 Jahre ausbaggern.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Gras und Schilf erst im Frühling zurückschneiden.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70007" y="4419973"/>
            <a:ext cx="7956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sz="2000" dirty="0"/>
              <a:t>Enten, Gänse, Fische und Schildkröten sind eine Bedrohung für Amphibien, Libellen- und andere Insektenlarven!</a:t>
            </a:r>
          </a:p>
        </p:txBody>
      </p:sp>
    </p:spTree>
    <p:extLst>
      <p:ext uri="{BB962C8B-B14F-4D97-AF65-F5344CB8AC3E}">
        <p14:creationId xmlns:p14="http://schemas.microsoft.com/office/powerpoint/2010/main" val="19954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889" y="3547588"/>
            <a:ext cx="2548173" cy="21856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1163442"/>
            <a:ext cx="2587251" cy="21910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271" y="1163442"/>
            <a:ext cx="2557161" cy="2185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1163442"/>
            <a:ext cx="2555409" cy="21855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3547589"/>
            <a:ext cx="2574979" cy="2185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Nistplätze schaffen für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04233" y="276967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539552" y="2713235"/>
            <a:ext cx="271403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Rauch- und Mehlschwalben und Mauersegler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65947" y="2702654"/>
            <a:ext cx="258777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Turmfalken und Schleiereule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903461" y="2702653"/>
            <a:ext cx="260014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Höhlen- und Halbhöhlenbrüter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42" y="3547587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Bodenbrütende Insekten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16597" y="5364934"/>
            <a:ext cx="26559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Fledermäuse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68222" y="5376601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Wildbienen</a:t>
            </a:r>
          </a:p>
        </p:txBody>
      </p:sp>
    </p:spTree>
    <p:extLst>
      <p:ext uri="{BB962C8B-B14F-4D97-AF65-F5344CB8AC3E}">
        <p14:creationId xmlns:p14="http://schemas.microsoft.com/office/powerpoint/2010/main" val="15258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741" y="3495075"/>
            <a:ext cx="1485826" cy="22287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76255" y="3505593"/>
            <a:ext cx="1410152" cy="22558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Nistkästen für Turmfalke und Schleiereule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9019" y="1042331"/>
            <a:ext cx="7921625" cy="2295777"/>
          </a:xfrm>
        </p:spPr>
        <p:txBody>
          <a:bodyPr/>
          <a:lstStyle/>
          <a:p>
            <a:r>
              <a:rPr lang="de-CH" b="1" dirty="0"/>
              <a:t>Standort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Mindestens 4 m über Boden, ungestörte Nord- oder Ostfassade mit freiem Anflug und Ausrichtung zum offenen Kulturland</a:t>
            </a:r>
          </a:p>
          <a:p>
            <a:r>
              <a:rPr lang="de-CH" b="1" dirty="0"/>
              <a:t>Reinigung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Alle 3 Jahre, im Winter (Holzfasern ersetzen)</a:t>
            </a:r>
          </a:p>
          <a:p>
            <a:r>
              <a:rPr lang="de-CH" b="1" dirty="0"/>
              <a:t>Spezifische Ansprüche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4281861"/>
            <a:ext cx="439248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Innenraum des Nistkastens mit vertikaler Zwischenwand abdunkeln.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Nistkasten im Gebäudeinnern platzieren.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Loch in der Hauswand (15×20 cm)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Kastenboden mit Holzfasern bedecken.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3945" y="5354482"/>
            <a:ext cx="15276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Turmfalke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76255" y="5389857"/>
            <a:ext cx="143399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Schleiereule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41567" y="3495075"/>
            <a:ext cx="367059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Boden des Nistkastens mit 3–5cm langen Holzschnitzeln auslegen.</a:t>
            </a:r>
          </a:p>
        </p:txBody>
      </p:sp>
    </p:spTree>
    <p:extLst>
      <p:ext uri="{BB962C8B-B14F-4D97-AF65-F5344CB8AC3E}">
        <p14:creationId xmlns:p14="http://schemas.microsoft.com/office/powerpoint/2010/main" val="139496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3750973"/>
            <a:ext cx="2587251" cy="2198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Nisthilfen für Schwalben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4" y="5085184"/>
            <a:ext cx="5250420" cy="1008112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1800" b="1" dirty="0"/>
              <a:t>Pflege</a:t>
            </a:r>
            <a:r>
              <a:rPr lang="de-CH" sz="1800" dirty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Kunstnester alle 2 Jahre reinigen.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Naturnester nicht reinigen (fallen herunter, wenn alt).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17724" y="1052736"/>
            <a:ext cx="5250420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CH" b="1" dirty="0"/>
              <a:t>Kunstnester für Rauchschwalben</a:t>
            </a:r>
            <a:r>
              <a:rPr lang="de-CH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An Balken oder Wänden im Innern von Gebäuden (in Ställen oder Gebäuden unmittelbar daneben)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Abstand zwischen den Nester mind. 3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Abstand zwischen Nestoberkante und Decke zirka10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Wichtig</a:t>
            </a:r>
            <a:r>
              <a:rPr lang="de-CH" dirty="0"/>
              <a:t>: Während der Brutzeit Stalltüre/-fenster offen lassen. Keine Klebfallen für Fliegen im Stall aufhängen.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617724" y="3750973"/>
            <a:ext cx="5250420" cy="1200329"/>
          </a:xfrm>
          <a:prstGeom prst="rect">
            <a:avLst/>
          </a:prstGeom>
          <a:solidFill>
            <a:srgbClr val="FDDC7F"/>
          </a:solidFill>
        </p:spPr>
        <p:txBody>
          <a:bodyPr wrap="square">
            <a:spAutoFit/>
          </a:bodyPr>
          <a:lstStyle/>
          <a:p>
            <a:r>
              <a:rPr lang="de-CH" b="1" dirty="0"/>
              <a:t>Kunstnester für Mehlschwalben</a:t>
            </a:r>
            <a:r>
              <a:rPr lang="de-CH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Mind. 3 m über Boden an Unterdach, Sparren, Balken oder im Giebel aussen an Gebäuden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Nester nebeneinander montieren (Kolonie).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1052736"/>
            <a:ext cx="2587251" cy="21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356991"/>
            <a:ext cx="3312368" cy="2500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Nisthilfen für Fledermäuse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21497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 4–10 m Höhe an einer ungestörten, nachts unbeleuchteten Fassade, mit hindernisfreiem Anflug montieren.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Mehrere unterschiedlich gebaute Kästen aufhängen.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Nisthilfen auch an Bäumen montieren.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Keine Klebfallen für Fliegen im Stall verwenden.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44" y="3356990"/>
            <a:ext cx="3334077" cy="25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Nisthilfen für Wildbienen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99799" cy="43099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b="1" dirty="0"/>
              <a:t>Standort</a:t>
            </a:r>
            <a:r>
              <a:rPr lang="de-CH" dirty="0"/>
              <a:t>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Sonnig, wind- und regengeschützt und nach Süden ausgerichtet.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In der Nähe von Blumenwiesen, Hochstaudenfluren, Brachen, etc.</a:t>
            </a:r>
          </a:p>
          <a:p>
            <a:pPr>
              <a:spcBef>
                <a:spcPts val="600"/>
              </a:spcBef>
            </a:pPr>
            <a:r>
              <a:rPr lang="de-CH" b="1" dirty="0"/>
              <a:t>Material</a:t>
            </a:r>
            <a:r>
              <a:rPr lang="de-CH" dirty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Marklose Stängelbündel: Bambusröhrchen, Schilfstängel, Strohhalme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Markhaltige Stängel: Königskerze, Brombeer-/Himbeerranken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Holzklotz (Eiche, Buche, Esche) mit Löchern mit verschiedenen Durchmessern (nicht ins Stirnholz bohren)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Gestapelte Strangfalzziegel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Totholzbeigen oder -haufen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err="1"/>
              <a:t>Lehmwand</a:t>
            </a:r>
            <a:r>
              <a:rPr lang="de-CH" dirty="0"/>
              <a:t> und Sandkiste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09031" y="5434688"/>
            <a:ext cx="79351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b="1" dirty="0"/>
              <a:t>Wichtig</a:t>
            </a:r>
            <a:r>
              <a:rPr lang="de-CH" dirty="0"/>
              <a:t>: Für hindernisfreien Zugang fransige Lochränder abschleifen.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763" y="4077072"/>
            <a:ext cx="4183824" cy="12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2" y="995537"/>
            <a:ext cx="3314736" cy="25068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77" y="3576884"/>
            <a:ext cx="3308891" cy="25027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5"/>
          <a:stretch/>
        </p:blipFill>
        <p:spPr>
          <a:xfrm>
            <a:off x="1001814" y="997863"/>
            <a:ext cx="3320596" cy="2504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Biodiversitätsfördernde Massnahmen im Garten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168" y="3168528"/>
            <a:ext cx="2503886" cy="33205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91188" y="3127228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Biologischer Anbau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«Wilde» Ecke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Nützlingsförderung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Sortenvielfalt</a:t>
            </a:r>
          </a:p>
        </p:txBody>
      </p:sp>
    </p:spTree>
    <p:extLst>
      <p:ext uri="{BB962C8B-B14F-4D97-AF65-F5344CB8AC3E}">
        <p14:creationId xmlns:p14="http://schemas.microsoft.com/office/powerpoint/2010/main" val="301494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01601"/>
            <a:ext cx="3312370" cy="2493068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576883"/>
            <a:ext cx="3312369" cy="25164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Fallen entschärfen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997863"/>
            <a:ext cx="3320597" cy="24964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3573017"/>
            <a:ext cx="3320596" cy="2520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80565" y="3124946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Kaminschächte sichern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Schächte abdecken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Ausstiegshilfen aus Wasserflächen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Aufstiegshilfen an Kellertreppen</a:t>
            </a:r>
          </a:p>
        </p:txBody>
      </p:sp>
    </p:spTree>
    <p:extLst>
      <p:ext uri="{BB962C8B-B14F-4D97-AF65-F5344CB8AC3E}">
        <p14:creationId xmlns:p14="http://schemas.microsoft.com/office/powerpoint/2010/main" val="214317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Beispiel: Hof+ von IP-SUISSE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895" y="1268760"/>
            <a:ext cx="7921625" cy="4309944"/>
          </a:xfrm>
        </p:spPr>
        <p:txBody>
          <a:bodyPr/>
          <a:lstStyle/>
          <a:p>
            <a:r>
              <a:rPr lang="de-CH" b="1" dirty="0"/>
              <a:t>Ziel</a:t>
            </a:r>
            <a:r>
              <a:rPr lang="de-CH" dirty="0"/>
              <a:t>: Förderung der Biodiversität auf dem Hofgelände</a:t>
            </a:r>
            <a:endParaRPr lang="de-CH" b="1" dirty="0"/>
          </a:p>
          <a:p>
            <a:r>
              <a:rPr lang="de-CH" b="1" dirty="0"/>
              <a:t>Teilnahme</a:t>
            </a:r>
            <a:r>
              <a:rPr lang="de-CH" dirty="0"/>
              <a:t>: freiwillig; z.T. im IP-SUISSE Punktesystem anrechenbar</a:t>
            </a:r>
            <a:endParaRPr lang="de-CH" b="1" dirty="0"/>
          </a:p>
          <a:p>
            <a:r>
              <a:rPr lang="de-CH" b="1" dirty="0"/>
              <a:t>Anforderungen: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Verzicht auf Herbizide auf dem Hofgelände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Abdecken der Schächte, Dolen und Wasserfässer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Ausstiegshilfen aus Brunnen und Wasserfässern </a:t>
            </a:r>
            <a:endParaRPr lang="de-CH" b="1" dirty="0"/>
          </a:p>
          <a:p>
            <a:r>
              <a:rPr lang="de-CH" b="1" dirty="0"/>
              <a:t>26 frei wählbare Massnahmen: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Nisthilfen, Strukturelemente, Dach- und Fassadenbedeckung, Gartenelemente, etc.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16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854" y="3498131"/>
            <a:ext cx="2574980" cy="21967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04" y="3493782"/>
            <a:ext cx="2585131" cy="2189808"/>
          </a:xfrm>
          <a:prstGeom prst="rect">
            <a:avLst/>
          </a:prstGeom>
        </p:spPr>
      </p:pic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517" y="1176349"/>
            <a:ext cx="2568631" cy="218605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67" y="1172123"/>
            <a:ext cx="2588949" cy="21881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53" y="1176349"/>
            <a:ext cx="2565382" cy="217559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Wildtiere auf dem Hofgelände (Beispiele)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107" y="3498131"/>
            <a:ext cx="2574980" cy="21967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4346" y="2982522"/>
            <a:ext cx="266766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Turmfalke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17837" y="2993075"/>
            <a:ext cx="26071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Rauchschwalbe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18825" y="3001477"/>
            <a:ext cx="26168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Fledermäuse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5905" y="5325506"/>
            <a:ext cx="26202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Schwalbenschwanz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12706" y="5324423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Kleiner Fuchs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11" y="3489289"/>
            <a:ext cx="2581235" cy="220927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5" name="Textfeld 24"/>
          <p:cNvSpPr txBox="1"/>
          <p:nvPr/>
        </p:nvSpPr>
        <p:spPr>
          <a:xfrm>
            <a:off x="5914067" y="5332736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Igel</a:t>
            </a:r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Beispiel: Hof+ von IP-SUISSE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70060"/>
            <a:ext cx="7921625" cy="4309944"/>
          </a:xfrm>
        </p:spPr>
        <p:txBody>
          <a:bodyPr/>
          <a:lstStyle/>
          <a:p>
            <a:r>
              <a:rPr lang="de-CH" dirty="0"/>
              <a:t>Belohnung der Betriebe mit einem Qualitätssiegel: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Bronze: </a:t>
            </a:r>
            <a:r>
              <a:rPr lang="de-CH" dirty="0"/>
              <a:t>10-13 Massnahmen umgesetzt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Silber: </a:t>
            </a:r>
            <a:r>
              <a:rPr lang="de-CH" dirty="0"/>
              <a:t>14-17 Massnahmen umgesetzt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Gold: </a:t>
            </a:r>
            <a:r>
              <a:rPr lang="de-CH" dirty="0"/>
              <a:t>18 oder mehr Massnahmen umgesetzt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22" y="1461421"/>
            <a:ext cx="303192" cy="441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8" y="1844824"/>
            <a:ext cx="334505" cy="486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33" y="2256498"/>
            <a:ext cx="335384" cy="4880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7725" y="2936313"/>
            <a:ext cx="53776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Die Massnahmen werden in einem reich bebilderten Leitfaden erklärt.</a:t>
            </a:r>
          </a:p>
        </p:txBody>
      </p:sp>
      <p:sp>
        <p:nvSpPr>
          <p:cNvPr id="10" name="Rechteck 9"/>
          <p:cNvSpPr/>
          <p:nvPr/>
        </p:nvSpPr>
        <p:spPr>
          <a:xfrm>
            <a:off x="539552" y="5459526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5"/>
              </a:rPr>
              <a:t>IP-Suisse Hof+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954" y="2928000"/>
            <a:ext cx="2239648" cy="3195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8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www.agri-biodiv.ch</a:t>
            </a:r>
            <a:endParaRPr lang="de-CH" dirty="0"/>
          </a:p>
          <a:p>
            <a:r>
              <a:rPr lang="de-CH" dirty="0"/>
              <a:t>Merkblatt </a:t>
            </a:r>
            <a:r>
              <a:rPr lang="de-CH" dirty="0" err="1"/>
              <a:t>FiBL</a:t>
            </a:r>
            <a:r>
              <a:rPr lang="de-CH" dirty="0"/>
              <a:t>: «</a:t>
            </a:r>
            <a:r>
              <a:rPr lang="de-CH" dirty="0">
                <a:hlinkClick r:id="rId3"/>
              </a:rPr>
              <a:t>Die Hofstelle naturnah und attraktiv gestalten</a:t>
            </a:r>
            <a:r>
              <a:rPr lang="de-CH" dirty="0"/>
              <a:t>»</a:t>
            </a:r>
          </a:p>
          <a:p>
            <a:r>
              <a:rPr lang="de-CH" dirty="0">
                <a:hlinkClick r:id="rId4"/>
              </a:rPr>
              <a:t>www.karch.ch</a:t>
            </a:r>
            <a:endParaRPr lang="de-CH" dirty="0"/>
          </a:p>
          <a:p>
            <a:r>
              <a:rPr lang="de-CH" dirty="0">
                <a:hlinkClick r:id="rId5"/>
              </a:rPr>
              <a:t>IP-Suisse Hof+</a:t>
            </a:r>
            <a:endParaRPr lang="de-CH" dirty="0"/>
          </a:p>
          <a:p>
            <a:r>
              <a:rPr lang="de-CH" dirty="0">
                <a:hlinkClick r:id="rId6"/>
              </a:rPr>
              <a:t>Naturnahe Umgebung: Leitfaden </a:t>
            </a:r>
            <a:r>
              <a:rPr lang="de-CH" dirty="0"/>
              <a:t>(Natur findet Stadt)</a:t>
            </a:r>
          </a:p>
          <a:p>
            <a:r>
              <a:rPr lang="de-CH" dirty="0">
                <a:hlinkClick r:id="rId7"/>
              </a:rPr>
              <a:t>Nistkasten</a:t>
            </a:r>
            <a:r>
              <a:rPr lang="de-CH" dirty="0"/>
              <a:t> und </a:t>
            </a:r>
            <a:r>
              <a:rPr lang="de-CH" dirty="0">
                <a:hlinkClick r:id="rId8"/>
              </a:rPr>
              <a:t>Entschärfung von Wildfallen </a:t>
            </a:r>
            <a:r>
              <a:rPr lang="de-CH" dirty="0"/>
              <a:t>(Schweizerische Vogelwarte)</a:t>
            </a:r>
          </a:p>
          <a:p>
            <a:r>
              <a:rPr lang="de-CH" dirty="0">
                <a:hlinkClick r:id="rId9"/>
              </a:rPr>
              <a:t>www.wildbee.ch</a:t>
            </a:r>
            <a:r>
              <a:rPr lang="de-CH" dirty="0"/>
              <a:t>	</a:t>
            </a:r>
          </a:p>
          <a:p>
            <a:r>
              <a:rPr lang="de-CH" dirty="0">
                <a:hlinkClick r:id="rId10"/>
              </a:rPr>
              <a:t>pro-igel.ch</a:t>
            </a:r>
            <a:endParaRPr lang="de-CH" dirty="0"/>
          </a:p>
          <a:p>
            <a:r>
              <a:rPr lang="de-CH" dirty="0">
                <a:hlinkClick r:id="rId11"/>
              </a:rPr>
              <a:t>Stiftung Fledermausschutz</a:t>
            </a:r>
            <a:endParaRPr lang="de-CH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(Vogelwarte), Markus Jenny (Vogelwarte)</a:t>
            </a:r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</p:spTree>
    <p:extLst>
      <p:ext uri="{BB962C8B-B14F-4D97-AF65-F5344CB8AC3E}">
        <p14:creationId xmlns:p14="http://schemas.microsoft.com/office/powerpoint/2010/main" val="151443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Einige Prinzipien für die Förderung der Biodiversität auf dem Hofgelände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468011"/>
            <a:ext cx="8136904" cy="18889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CH" sz="2000" dirty="0"/>
              <a:t>Einheimische Pflanzen fördern.</a:t>
            </a:r>
          </a:p>
          <a:p>
            <a:pPr marL="457200" indent="-457200">
              <a:buAutoNum type="arabicPeriod"/>
            </a:pPr>
            <a:r>
              <a:rPr lang="de-CH" sz="2000" dirty="0"/>
              <a:t>Auf Herbizide verzichten.</a:t>
            </a:r>
          </a:p>
          <a:p>
            <a:pPr marL="457200" indent="-457200">
              <a:buAutoNum type="arabicPeriod"/>
            </a:pPr>
            <a:r>
              <a:rPr lang="de-CH" sz="2000" dirty="0"/>
              <a:t>Während der ganzen Vegetationsperiode blühende Elemente sicherstellen.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Kleinstrukturen als Nist- und Überwinterungsmöglichkeiten schaffen.</a:t>
            </a:r>
          </a:p>
        </p:txBody>
      </p:sp>
      <p:sp>
        <p:nvSpPr>
          <p:cNvPr id="8" name="Rechteck 7"/>
          <p:cNvSpPr/>
          <p:nvPr/>
        </p:nvSpPr>
        <p:spPr>
          <a:xfrm>
            <a:off x="617725" y="2187103"/>
            <a:ext cx="4572000" cy="397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</a:pPr>
            <a:endParaRPr lang="de-CH" sz="22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xfrm>
            <a:off x="587719" y="3631091"/>
            <a:ext cx="797290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92" y="3573016"/>
            <a:ext cx="3326033" cy="25202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3" y="3576884"/>
            <a:ext cx="3314736" cy="25038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93" y="908720"/>
            <a:ext cx="3308875" cy="25097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19" y="908720"/>
            <a:ext cx="3327091" cy="250055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74755" cy="629700"/>
          </a:xfrm>
        </p:spPr>
        <p:txBody>
          <a:bodyPr/>
          <a:lstStyle/>
          <a:p>
            <a:r>
              <a:rPr lang="de-CH" dirty="0"/>
              <a:t>Biodiversitätsfördernde Massnahmen auf dem Hofgelände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90589" y="3039945"/>
            <a:ext cx="335307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Begrünte Dachflächen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/>
              <a:t>4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69632" y="3055449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Begrünte Fassaden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Nisthilfen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71600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Ruderalflächen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429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Begrünte Fassaden – eine grüne Haut für die Gebäude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124744"/>
            <a:ext cx="3852000" cy="2275161"/>
          </a:xfrm>
        </p:spPr>
        <p:txBody>
          <a:bodyPr/>
          <a:lstStyle/>
          <a:p>
            <a:pPr algn="l"/>
            <a:r>
              <a:rPr lang="de-CH" sz="2000" b="1" dirty="0"/>
              <a:t>Nachteile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Kann an nicht intakten Fassaden oder an Fachwerkhäusern Schäden an der Fassade bzw. am Holz verursachen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Wilde Rebe kann starke Bauschäden verursachen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612000" y="1124744"/>
            <a:ext cx="3852000" cy="3240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2000" b="1" dirty="0"/>
              <a:t>Vorteile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Ästhetische Wirkung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Abkühlungseffekt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Geringer Pflanzraumbedarf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Nahrungsgrundlage für Bienen, Hummeln und Schmetterlinge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Gute Nistmöglichkeiten und Unterschlupf für Spatzen, Zaunkönige, Grünfinken, Amseln und andere Singvögel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23732"/>
            <a:ext cx="395427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Pflanzen für begrünte Fassaden 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23271"/>
              </p:ext>
            </p:extLst>
          </p:nvPr>
        </p:nvGraphicFramePr>
        <p:xfrm>
          <a:off x="539553" y="908720"/>
          <a:ext cx="8000248" cy="5022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4846469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54527382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034022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91367986"/>
                    </a:ext>
                  </a:extLst>
                </a:gridCol>
                <a:gridCol w="3319729">
                  <a:extLst>
                    <a:ext uri="{9D8B030D-6E8A-4147-A177-3AD203B41FA5}">
                      <a16:colId xmlns:a16="http://schemas.microsoft.com/office/drawing/2014/main" val="220257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Höhe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Kletterhilfe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Wachstum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Besonderheiten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9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Efeu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5-25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langsam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Anspruchslos, immergrün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grosses Blütenangebot im Herbst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Waldrebe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2-14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horizontale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langsam</a:t>
                      </a:r>
                      <a:r>
                        <a:rPr lang="de-CH" baseline="0" dirty="0"/>
                        <a:t> </a:t>
                      </a:r>
                      <a:br>
                        <a:rPr lang="de-CH" baseline="0" dirty="0"/>
                      </a:br>
                      <a:r>
                        <a:rPr lang="de-CH" baseline="0" dirty="0"/>
                        <a:t>bis 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leicht sonniger Standort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genügend Wasser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Beschattung des Stammfusses nötig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Bienen- und Insektenweide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Weinrebe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4-12 m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geschützten Standort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regelmässig schneiden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3485"/>
                  </a:ext>
                </a:extLst>
              </a:tr>
              <a:tr h="307912">
                <a:tc>
                  <a:txBody>
                    <a:bodyPr/>
                    <a:lstStyle/>
                    <a:p>
                      <a:r>
                        <a:rPr lang="de-CH" dirty="0"/>
                        <a:t>Kletterrose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2-8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Spalier, anbinden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unterschiedliche Ansprüche nach Sorte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08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Wald-Geissblatt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2-6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Spalier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mittel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sandig-lehmigen, feuchten Boden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Wilde Rebe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8-25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anspruchslos, dekorative Herbstfärbung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Bienenweide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Achtung: die gewöhnliche Jungfernrebe ist ein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potenzieller</a:t>
                      </a:r>
                      <a:r>
                        <a:rPr lang="de-CH" baseline="0" dirty="0"/>
                        <a:t> Neophyt!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Wilder Hopfen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4-8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benötigt stickstoffreichen, feuchten Standort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Spalierobst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  <a:r>
                        <a:rPr lang="de-CH" baseline="0" dirty="0"/>
                        <a:t>-4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langsam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unterschiedliche Ansprüche nach Sorte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3451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148064" y="5949280"/>
            <a:ext cx="3378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Bioland Beratung, KÖN, Demeter &amp; </a:t>
            </a:r>
            <a:r>
              <a:rPr lang="de-CH" sz="1100" dirty="0" err="1"/>
              <a:t>FiBL</a:t>
            </a:r>
            <a:r>
              <a:rPr lang="de-CH" sz="1100" dirty="0"/>
              <a:t> (2008)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028384" y="-27384"/>
            <a:ext cx="111561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246502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Dachbegrünung – grünes Paradies in luftiger Höhe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268760"/>
            <a:ext cx="4824907" cy="4309944"/>
          </a:xfrm>
        </p:spPr>
        <p:txBody>
          <a:bodyPr/>
          <a:lstStyle/>
          <a:p>
            <a:r>
              <a:rPr lang="de-CH" b="1" dirty="0"/>
              <a:t>Vorteile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Verbesserung des Wärmedämmwertes des Daches (Energieeinsparung)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Verminderung der UV-Einstrahlung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Verlängerung der Lebensdauer der Dachabdichtung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Schaffung eines ungestörten Refugiums für Pflanzen und Tiere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Ästhetische Aufwertung der Gebäude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865" y="1340768"/>
            <a:ext cx="2872935" cy="4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Dachbegrünung: wie anlegen und pflegen?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8225873" cy="4309944"/>
          </a:xfrm>
        </p:spPr>
        <p:txBody>
          <a:bodyPr/>
          <a:lstStyle/>
          <a:p>
            <a:r>
              <a:rPr lang="de-CH" b="1" dirty="0"/>
              <a:t>Anlage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Auf Dächern mit Neigung bis 40 Grad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5–30 cm Substrat auf wurzeldichter Dachabdichtung</a:t>
            </a:r>
          </a:p>
          <a:p>
            <a:r>
              <a:rPr lang="de-CH" b="1" dirty="0"/>
              <a:t>Saatgut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Trockenrasen, Magerwiese oder spezielle Dachkräutermischungen (z.B. mit Mauerpfeffer und Fetthenne)</a:t>
            </a:r>
          </a:p>
          <a:p>
            <a:r>
              <a:rPr lang="de-CH" b="1" dirty="0"/>
              <a:t>Pflege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Im ersten Jahr regelmässig wässern.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Dachabläufe, Wasserleitsysteme und Wurzelschutzbahn sauber halten und regelmässig kontrollieren.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Unerwünschten Fremdaufwuchs (z.B. Sämlinge von Birken) entfernen.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langandauernder Trockenheit gelegentlich bewässern.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124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62" y="1167266"/>
            <a:ext cx="2583596" cy="2187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11" y="3547588"/>
            <a:ext cx="2598338" cy="2185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902" y="1167266"/>
            <a:ext cx="2566362" cy="2183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Kleinstrukturen auf dem Hofgelände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67267"/>
            <a:ext cx="2592288" cy="21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7725" y="2990235"/>
            <a:ext cx="260527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Stein- und Asthaufen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64902" y="2981922"/>
            <a:ext cx="259665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Trockenmauern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03461" y="2990235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Alte Bäume und Sträucher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079" y="3547589"/>
            <a:ext cx="2574979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Hochstaudenfluren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284" y="3547588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56284" y="5364934"/>
            <a:ext cx="267556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Ruderalflächen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05511" y="5364934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Tümpel und Pfützen</a:t>
            </a:r>
          </a:p>
        </p:txBody>
      </p:sp>
    </p:spTree>
    <p:extLst>
      <p:ext uri="{BB962C8B-B14F-4D97-AF65-F5344CB8AC3E}">
        <p14:creationId xmlns:p14="http://schemas.microsoft.com/office/powerpoint/2010/main" val="1368666239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26ccd4c-651f-4ccc-af87-3950eef9fdad"/>
    <ds:schemaRef ds:uri="dd18740c-b141-4d05-9751-e9f3dcf7e76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1385</Words>
  <Application>Microsoft Office PowerPoint</Application>
  <PresentationFormat>Bildschirmpräsentation (4:3)</PresentationFormat>
  <Paragraphs>252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Wildtiere auf dem Hofgelände (Beispiele)</vt:lpstr>
      <vt:lpstr>Einige Prinzipien für die Förderung der Biodiversität auf dem Hofgelände</vt:lpstr>
      <vt:lpstr>Biodiversitätsfördernde Massnahmen auf dem Hofgelände</vt:lpstr>
      <vt:lpstr>Begrünte Fassaden – eine grüne Haut für die Gebäude</vt:lpstr>
      <vt:lpstr>Pflanzen für begrünte Fassaden </vt:lpstr>
      <vt:lpstr>Dachbegrünung – grünes Paradies in luftiger Höhe</vt:lpstr>
      <vt:lpstr>Dachbegrünung: wie anlegen und pflegen?</vt:lpstr>
      <vt:lpstr>Kleinstrukturen auf dem Hofgelände </vt:lpstr>
      <vt:lpstr>Gartenteich und Tümpel</vt:lpstr>
      <vt:lpstr>Gartenteich und Tümpel: wie aufwerten und pflegen? </vt:lpstr>
      <vt:lpstr>Nistplätze schaffen für …</vt:lpstr>
      <vt:lpstr>Nistkästen für Turmfalke und Schleiereule</vt:lpstr>
      <vt:lpstr>Nisthilfen für Schwalben</vt:lpstr>
      <vt:lpstr>Nisthilfen für Fledermäuse</vt:lpstr>
      <vt:lpstr>Nisthilfen für Wildbienen</vt:lpstr>
      <vt:lpstr>Biodiversitätsfördernde Massnahmen im Garten</vt:lpstr>
      <vt:lpstr>Fallen entschärfen</vt:lpstr>
      <vt:lpstr>Beispiel: Hof+ von IP-SUISSE</vt:lpstr>
      <vt:lpstr>Beispiel: Hof+ von IP-SUISSE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Snigula Jasmin</cp:lastModifiedBy>
  <cp:revision>443</cp:revision>
  <dcterms:created xsi:type="dcterms:W3CDTF">2017-11-28T14:04:15Z</dcterms:created>
  <dcterms:modified xsi:type="dcterms:W3CDTF">2024-05-28T07:18:48Z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