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1"/>
  </p:notesMasterIdLst>
  <p:sldIdLst>
    <p:sldId id="256" r:id="rId5"/>
    <p:sldId id="257" r:id="rId6"/>
    <p:sldId id="281" r:id="rId7"/>
    <p:sldId id="261" r:id="rId8"/>
    <p:sldId id="271" r:id="rId9"/>
    <p:sldId id="262" r:id="rId10"/>
    <p:sldId id="285" r:id="rId11"/>
    <p:sldId id="265" r:id="rId12"/>
    <p:sldId id="273" r:id="rId13"/>
    <p:sldId id="288" r:id="rId14"/>
    <p:sldId id="280" r:id="rId15"/>
    <p:sldId id="266" r:id="rId16"/>
    <p:sldId id="267" r:id="rId17"/>
    <p:sldId id="287" r:id="rId18"/>
    <p:sldId id="268" r:id="rId19"/>
    <p:sldId id="282" r:id="rId20"/>
    <p:sldId id="269" r:id="rId21"/>
    <p:sldId id="276" r:id="rId22"/>
    <p:sldId id="284" r:id="rId23"/>
    <p:sldId id="275" r:id="rId24"/>
    <p:sldId id="272" r:id="rId25"/>
    <p:sldId id="289" r:id="rId26"/>
    <p:sldId id="286" r:id="rId27"/>
    <p:sldId id="270" r:id="rId28"/>
    <p:sldId id="258" r:id="rId29"/>
    <p:sldId id="290" r:id="rId30"/>
  </p:sldIdLst>
  <p:sldSz cx="9144000" cy="6858000" type="screen4x3"/>
  <p:notesSz cx="6799263" cy="9929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DDC7F"/>
    <a:srgbClr val="FE5F44"/>
    <a:srgbClr val="FCFF7D"/>
    <a:srgbClr val="8D53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27" autoAdjust="0"/>
    <p:restoredTop sz="96305" autoAdjust="0"/>
  </p:normalViewPr>
  <p:slideViewPr>
    <p:cSldViewPr>
      <p:cViewPr varScale="1">
        <p:scale>
          <a:sx n="93" d="100"/>
          <a:sy n="93" d="100"/>
        </p:scale>
        <p:origin x="75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0CF8E-C138-4307-B66F-5CFD75F81BA9}" type="datetimeFigureOut">
              <a:rPr lang="de-CH" smtClean="0"/>
              <a:pPr/>
              <a:t>28.05.2024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76C48-313D-43E6-898F-7CCA8AB7B608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55700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Quelle</a:t>
            </a:r>
            <a:r>
              <a:rPr lang="en-US" sz="1200" dirty="0"/>
              <a:t>: </a:t>
            </a:r>
            <a:r>
              <a:rPr lang="en-US" sz="1200" dirty="0" err="1"/>
              <a:t>Paillex</a:t>
            </a:r>
            <a:r>
              <a:rPr lang="en-US" sz="1200" dirty="0"/>
              <a:t> A., </a:t>
            </a:r>
            <a:r>
              <a:rPr lang="en-US" sz="1200" dirty="0" err="1"/>
              <a:t>Schuwirth</a:t>
            </a:r>
            <a:r>
              <a:rPr lang="en-US" sz="1200" dirty="0"/>
              <a:t> N., Lorenz A. W., </a:t>
            </a:r>
            <a:r>
              <a:rPr lang="en-US" sz="1200" dirty="0" err="1"/>
              <a:t>Januschke</a:t>
            </a:r>
            <a:r>
              <a:rPr lang="en-US" sz="1200" dirty="0"/>
              <a:t> K., Peter A., Reichert P. (2017): Integrating and extending ecological river assessment: concept and test with two restoration projects. Ecological Indicators 72, 131–141</a:t>
            </a:r>
            <a:endParaRPr lang="de-CH" sz="1200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76C48-313D-43E6-898F-7CCA8AB7B608}" type="slidenum">
              <a:rPr lang="de-CH" smtClean="0"/>
              <a:pPr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89270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893" y="423150"/>
            <a:ext cx="945779" cy="396000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1074" y="6325966"/>
            <a:ext cx="6730277" cy="210567"/>
          </a:xfrm>
        </p:spPr>
        <p:txBody>
          <a:bodyPr anchor="b"/>
          <a:lstStyle>
            <a:lvl1pPr>
              <a:defRPr sz="1600" baseline="0"/>
            </a:lvl1pPr>
          </a:lstStyle>
          <a:p>
            <a:br>
              <a:rPr lang="de-CH" spc="20" dirty="0"/>
            </a:br>
            <a:br>
              <a:rPr lang="de-CH" spc="20" dirty="0"/>
            </a:br>
            <a:r>
              <a:rPr lang="de-CH" spc="20" dirty="0"/>
              <a:t>2017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884813" y="6155999"/>
            <a:ext cx="648000" cy="363600"/>
          </a:xfrm>
        </p:spPr>
        <p:txBody>
          <a:bodyPr anchor="b"/>
          <a:lstStyle>
            <a:lvl1pPr algn="r">
              <a:defRPr sz="1200"/>
            </a:lvl1pPr>
          </a:lstStyle>
          <a:p>
            <a:pPr lvl="0"/>
            <a:fld id="{971F67A5-C303-47A8-9867-3C9FFB85B946}" type="slidenum">
              <a:rPr lang="de-CH" smtClean="0"/>
              <a:pPr lvl="0"/>
              <a:t>‹Nr.›</a:t>
            </a:fld>
            <a:endParaRPr lang="de-CH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4545933" y="1619747"/>
            <a:ext cx="1252800" cy="21600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Untertitel 2"/>
          <p:cNvSpPr txBox="1">
            <a:spLocks/>
          </p:cNvSpPr>
          <p:nvPr userDrawn="1"/>
        </p:nvSpPr>
        <p:spPr>
          <a:xfrm>
            <a:off x="614597" y="4156571"/>
            <a:ext cx="7920044" cy="9354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None/>
              <a:defRPr sz="2800" b="1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5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Symbol" panose="05050102010706020507" pitchFamily="18" charset="2"/>
              <a:buNone/>
              <a:defRPr sz="135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dirty="0" err="1"/>
              <a:t>Biodiversität</a:t>
            </a:r>
            <a:r>
              <a:rPr lang="fr-CH" dirty="0"/>
              <a:t> </a:t>
            </a:r>
            <a:r>
              <a:rPr lang="fr-CH" dirty="0" err="1"/>
              <a:t>auf</a:t>
            </a:r>
            <a:r>
              <a:rPr lang="fr-CH" dirty="0"/>
              <a:t> </a:t>
            </a:r>
            <a:r>
              <a:rPr lang="fr-CH" dirty="0" err="1"/>
              <a:t>dem</a:t>
            </a:r>
            <a:r>
              <a:rPr lang="fr-CH" dirty="0"/>
              <a:t> </a:t>
            </a:r>
            <a:r>
              <a:rPr lang="fr-CH" dirty="0" err="1"/>
              <a:t>Landwirtschaftsbetrieb</a:t>
            </a:r>
            <a:endParaRPr lang="fr-CH" dirty="0"/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14597" y="4821002"/>
            <a:ext cx="6730277" cy="210567"/>
          </a:xfrm>
        </p:spPr>
        <p:txBody>
          <a:bodyPr anchor="b"/>
          <a:lstStyle>
            <a:lvl1pPr>
              <a:defRPr sz="1600" baseline="0"/>
            </a:lvl1pPr>
          </a:lstStyle>
          <a:p>
            <a:r>
              <a:rPr lang="fr-CH" spc="20" noProof="0" dirty="0"/>
              <a:t>((</a:t>
            </a:r>
            <a:r>
              <a:rPr lang="fr-CH" spc="20" noProof="0" dirty="0" err="1"/>
              <a:t>Kapitel</a:t>
            </a:r>
            <a:r>
              <a:rPr lang="fr-CH" spc="20" noProof="0" dirty="0"/>
              <a:t>))</a:t>
            </a:r>
          </a:p>
        </p:txBody>
      </p:sp>
      <p:pic>
        <p:nvPicPr>
          <p:cNvPr id="19" name="Grafik 18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303" y="1619747"/>
            <a:ext cx="3793672" cy="216000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2949" y="1622450"/>
            <a:ext cx="1252801" cy="216000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3749" y="1622450"/>
            <a:ext cx="1252801" cy="2160750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-17580"/>
          <a:stretch/>
        </p:blipFill>
        <p:spPr>
          <a:xfrm>
            <a:off x="1979712" y="366565"/>
            <a:ext cx="1724025" cy="63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96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9"/>
            <a:ext cx="3852000" cy="198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9" name="Inhaltsplatzhalter 2"/>
          <p:cNvSpPr>
            <a:spLocks noGrp="1"/>
          </p:cNvSpPr>
          <p:nvPr>
            <p:ph idx="16"/>
          </p:nvPr>
        </p:nvSpPr>
        <p:spPr>
          <a:xfrm>
            <a:off x="4680000" y="1638000"/>
            <a:ext cx="3852000" cy="198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0" name="Inhaltsplatzhalter 2"/>
          <p:cNvSpPr>
            <a:spLocks noGrp="1"/>
          </p:cNvSpPr>
          <p:nvPr>
            <p:ph idx="17"/>
          </p:nvPr>
        </p:nvSpPr>
        <p:spPr>
          <a:xfrm>
            <a:off x="611188" y="3789361"/>
            <a:ext cx="3870325" cy="215900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Inhaltsplatzhalter 2"/>
          <p:cNvSpPr>
            <a:spLocks noGrp="1"/>
          </p:cNvSpPr>
          <p:nvPr>
            <p:ph idx="18"/>
          </p:nvPr>
        </p:nvSpPr>
        <p:spPr>
          <a:xfrm>
            <a:off x="4680000" y="3789363"/>
            <a:ext cx="3852000" cy="2159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10014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5209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0" name="Inhaltsplatzhalter 2"/>
          <p:cNvSpPr>
            <a:spLocks noGrp="1"/>
          </p:cNvSpPr>
          <p:nvPr>
            <p:ph idx="15" hasCustomPrompt="1"/>
          </p:nvPr>
        </p:nvSpPr>
        <p:spPr>
          <a:xfrm>
            <a:off x="3311525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1" name="Inhaltsplatzhalter 2"/>
          <p:cNvSpPr>
            <a:spLocks noGrp="1"/>
          </p:cNvSpPr>
          <p:nvPr>
            <p:ph idx="16" hasCustomPrompt="1"/>
          </p:nvPr>
        </p:nvSpPr>
        <p:spPr>
          <a:xfrm>
            <a:off x="6025884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2" name="Inhaltsplatzhalter 2"/>
          <p:cNvSpPr>
            <a:spLocks noGrp="1"/>
          </p:cNvSpPr>
          <p:nvPr>
            <p:ph idx="17" hasCustomPrompt="1"/>
          </p:nvPr>
        </p:nvSpPr>
        <p:spPr>
          <a:xfrm>
            <a:off x="625209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3" name="Inhaltsplatzhalter 2"/>
          <p:cNvSpPr>
            <a:spLocks noGrp="1"/>
          </p:cNvSpPr>
          <p:nvPr>
            <p:ph idx="18" hasCustomPrompt="1"/>
          </p:nvPr>
        </p:nvSpPr>
        <p:spPr>
          <a:xfrm>
            <a:off x="3311525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4" name="Inhaltsplatzhalter 2"/>
          <p:cNvSpPr>
            <a:spLocks noGrp="1"/>
          </p:cNvSpPr>
          <p:nvPr>
            <p:ph idx="19" hasCustomPrompt="1"/>
          </p:nvPr>
        </p:nvSpPr>
        <p:spPr>
          <a:xfrm>
            <a:off x="6025884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85848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5209" y="1637999"/>
            <a:ext cx="3852000" cy="4310364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1" name="Inhaltsplatzhalter 2"/>
          <p:cNvSpPr>
            <a:spLocks noGrp="1"/>
          </p:cNvSpPr>
          <p:nvPr>
            <p:ph idx="16" hasCustomPrompt="1"/>
          </p:nvPr>
        </p:nvSpPr>
        <p:spPr>
          <a:xfrm>
            <a:off x="4680000" y="1637999"/>
            <a:ext cx="3852000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4" name="Inhaltsplatzhalter 2"/>
          <p:cNvSpPr>
            <a:spLocks noGrp="1"/>
          </p:cNvSpPr>
          <p:nvPr>
            <p:ph idx="19" hasCustomPrompt="1"/>
          </p:nvPr>
        </p:nvSpPr>
        <p:spPr>
          <a:xfrm>
            <a:off x="4680000" y="3897086"/>
            <a:ext cx="3852000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36763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4149725"/>
            <a:ext cx="7921625" cy="178899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1188" y="1652272"/>
            <a:ext cx="7921626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73372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90682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2488" y="1640006"/>
            <a:ext cx="3870325" cy="430835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1188" y="1652272"/>
            <a:ext cx="3870325" cy="3216591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8" name="Rechteck 7"/>
          <p:cNvSpPr/>
          <p:nvPr userDrawn="1"/>
        </p:nvSpPr>
        <p:spPr>
          <a:xfrm>
            <a:off x="596559" y="4868863"/>
            <a:ext cx="973518" cy="280452"/>
          </a:xfrm>
          <a:prstGeom prst="rect">
            <a:avLst/>
          </a:prstGeom>
        </p:spPr>
        <p:txBody>
          <a:bodyPr wrap="none" lIns="72000" tIns="72000" rIns="72000" bIns="0">
            <a:spAutoFit/>
          </a:bodyPr>
          <a:lstStyle/>
          <a:p>
            <a:pPr marL="0" lvl="4" algn="l"/>
            <a:r>
              <a:rPr lang="de-DE" sz="1350" spc="20" baseline="0" dirty="0"/>
              <a:t>Bildlegende</a:t>
            </a:r>
            <a:endParaRPr lang="de-CH" sz="1350" spc="20" baseline="0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09877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22017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61238" y="404813"/>
            <a:ext cx="1154112" cy="55435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404813"/>
            <a:ext cx="6553200" cy="554355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68646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51825" cy="698500"/>
          </a:xfrm>
        </p:spPr>
        <p:txBody>
          <a:bodyPr lIns="0" tIns="0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3401" y="1484313"/>
            <a:ext cx="3987800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11EDD-A746-4E57-9E68-1651CE3C54B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1"/>
          </p:nvPr>
        </p:nvSpPr>
        <p:spPr>
          <a:xfrm>
            <a:off x="4708525" y="1484313"/>
            <a:ext cx="3987800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85338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2248"/>
            <a:ext cx="8251825" cy="717550"/>
          </a:xfrm>
        </p:spPr>
        <p:txBody>
          <a:bodyPr lIns="0" tIns="0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45F4A-627C-46CC-A829-F961C7C4172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20" name="Inhaltsplatzhalter 2"/>
          <p:cNvSpPr>
            <a:spLocks noGrp="1"/>
          </p:cNvSpPr>
          <p:nvPr>
            <p:ph sz="half" idx="28" hasCustomPrompt="1"/>
          </p:nvPr>
        </p:nvSpPr>
        <p:spPr>
          <a:xfrm>
            <a:off x="683568" y="3645024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  <p:sp>
        <p:nvSpPr>
          <p:cNvPr id="21" name="Inhaltsplatzhalter 2"/>
          <p:cNvSpPr>
            <a:spLocks noGrp="1"/>
          </p:cNvSpPr>
          <p:nvPr>
            <p:ph sz="half" idx="29" hasCustomPrompt="1"/>
          </p:nvPr>
        </p:nvSpPr>
        <p:spPr>
          <a:xfrm>
            <a:off x="703701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  <p:sp>
        <p:nvSpPr>
          <p:cNvPr id="22" name="Inhaltsplatzhalter 2"/>
          <p:cNvSpPr>
            <a:spLocks noGrp="1"/>
          </p:cNvSpPr>
          <p:nvPr>
            <p:ph sz="half" idx="30" hasCustomPrompt="1"/>
          </p:nvPr>
        </p:nvSpPr>
        <p:spPr>
          <a:xfrm>
            <a:off x="6167075" y="3641328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  <p:sp>
        <p:nvSpPr>
          <p:cNvPr id="23" name="Inhaltsplatzhalter 2"/>
          <p:cNvSpPr>
            <a:spLocks noGrp="1"/>
          </p:cNvSpPr>
          <p:nvPr>
            <p:ph sz="half" idx="31" hasCustomPrompt="1"/>
          </p:nvPr>
        </p:nvSpPr>
        <p:spPr>
          <a:xfrm>
            <a:off x="6155574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  <p:sp>
        <p:nvSpPr>
          <p:cNvPr id="24" name="Inhaltsplatzhalter 2"/>
          <p:cNvSpPr>
            <a:spLocks noGrp="1"/>
          </p:cNvSpPr>
          <p:nvPr>
            <p:ph sz="half" idx="32" hasCustomPrompt="1"/>
          </p:nvPr>
        </p:nvSpPr>
        <p:spPr>
          <a:xfrm>
            <a:off x="3482823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  <p:sp>
        <p:nvSpPr>
          <p:cNvPr id="25" name="Inhaltsplatzhalter 2"/>
          <p:cNvSpPr>
            <a:spLocks noGrp="1"/>
          </p:cNvSpPr>
          <p:nvPr>
            <p:ph sz="half" idx="33" hasCustomPrompt="1"/>
          </p:nvPr>
        </p:nvSpPr>
        <p:spPr>
          <a:xfrm>
            <a:off x="3482823" y="3645024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4041238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473" y="423150"/>
            <a:ext cx="945779" cy="396000"/>
          </a:xfrm>
          <a:prstGeom prst="rect">
            <a:avLst/>
          </a:prstGeom>
        </p:spPr>
      </p:pic>
      <p:sp>
        <p:nvSpPr>
          <p:cNvPr id="17" name="Inhaltsplatzhalter 2"/>
          <p:cNvSpPr>
            <a:spLocks noGrp="1"/>
          </p:cNvSpPr>
          <p:nvPr>
            <p:ph idx="13" hasCustomPrompt="1"/>
          </p:nvPr>
        </p:nvSpPr>
        <p:spPr>
          <a:xfrm>
            <a:off x="3233404" y="1638000"/>
            <a:ext cx="2700337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8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4160" y="1638000"/>
            <a:ext cx="2598465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9" name="Inhaltsplatzhalter 2"/>
          <p:cNvSpPr>
            <a:spLocks noGrp="1"/>
          </p:cNvSpPr>
          <p:nvPr>
            <p:ph idx="15" hasCustomPrompt="1"/>
          </p:nvPr>
        </p:nvSpPr>
        <p:spPr>
          <a:xfrm>
            <a:off x="5917924" y="1638000"/>
            <a:ext cx="2614889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cxnSp>
        <p:nvCxnSpPr>
          <p:cNvPr id="21" name="Gerader Verbinder 20"/>
          <p:cNvCxnSpPr/>
          <p:nvPr userDrawn="1"/>
        </p:nvCxnSpPr>
        <p:spPr>
          <a:xfrm>
            <a:off x="3222625" y="1638000"/>
            <a:ext cx="0" cy="217658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 userDrawn="1"/>
        </p:nvCxnSpPr>
        <p:spPr>
          <a:xfrm>
            <a:off x="5933741" y="1638000"/>
            <a:ext cx="0" cy="217658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platzhalt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884813" y="6155999"/>
            <a:ext cx="648000" cy="363600"/>
          </a:xfrm>
        </p:spPr>
        <p:txBody>
          <a:bodyPr anchor="b"/>
          <a:lstStyle>
            <a:lvl1pPr algn="r">
              <a:defRPr sz="1200"/>
            </a:lvl1pPr>
          </a:lstStyle>
          <a:p>
            <a:pPr lvl="0"/>
            <a:fld id="{971F67A5-C303-47A8-9867-3C9FFB85B946}" type="slidenum">
              <a:rPr lang="de-CH" smtClean="0"/>
              <a:pPr lvl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159251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75" y="230718"/>
            <a:ext cx="8251825" cy="717550"/>
          </a:xfrm>
        </p:spPr>
        <p:txBody>
          <a:bodyPr lIns="0" tIns="0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539751" y="1484312"/>
            <a:ext cx="3993637" cy="22600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"/>
              <a:buNone/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1" hasCustomPrompt="1"/>
          </p:nvPr>
        </p:nvSpPr>
        <p:spPr>
          <a:xfrm>
            <a:off x="539751" y="3922614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4" hasCustomPrompt="1"/>
          </p:nvPr>
        </p:nvSpPr>
        <p:spPr>
          <a:xfrm>
            <a:off x="4702688" y="3922614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sz="half" idx="15"/>
          </p:nvPr>
        </p:nvSpPr>
        <p:spPr>
          <a:xfrm>
            <a:off x="4702688" y="1484312"/>
            <a:ext cx="3993637" cy="22600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FCD78-238A-4C8C-80E5-47069CD6179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9609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867" y="222251"/>
            <a:ext cx="8251825" cy="717550"/>
          </a:xfrm>
        </p:spPr>
        <p:txBody>
          <a:bodyPr lIns="0" tIns="0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5" hasCustomPrompt="1"/>
          </p:nvPr>
        </p:nvSpPr>
        <p:spPr>
          <a:xfrm>
            <a:off x="4914900" y="1136663"/>
            <a:ext cx="42300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/>
              <a:t>Bild</a:t>
            </a:r>
          </a:p>
          <a:p>
            <a:pPr lvl="0"/>
            <a:endParaRPr lang="de-CH" dirty="0"/>
          </a:p>
        </p:txBody>
      </p:sp>
      <p:sp>
        <p:nvSpPr>
          <p:cNvPr id="8" name="Inhaltsplatzhalter 2"/>
          <p:cNvSpPr>
            <a:spLocks noGrp="1"/>
          </p:cNvSpPr>
          <p:nvPr>
            <p:ph sz="half" idx="17" hasCustomPrompt="1"/>
          </p:nvPr>
        </p:nvSpPr>
        <p:spPr>
          <a:xfrm>
            <a:off x="546101" y="1136663"/>
            <a:ext cx="41952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/>
              <a:t>Bild</a:t>
            </a:r>
          </a:p>
          <a:p>
            <a:pPr lvl="0"/>
            <a:endParaRPr lang="de-CH" dirty="0"/>
          </a:p>
        </p:txBody>
      </p:sp>
      <p:sp>
        <p:nvSpPr>
          <p:cNvPr id="9" name="Inhaltsplatzhalter 2"/>
          <p:cNvSpPr>
            <a:spLocks noGrp="1"/>
          </p:cNvSpPr>
          <p:nvPr>
            <p:ph sz="half" idx="18" hasCustomPrompt="1"/>
          </p:nvPr>
        </p:nvSpPr>
        <p:spPr>
          <a:xfrm>
            <a:off x="546100" y="3751976"/>
            <a:ext cx="85979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/>
              <a:t>Bild</a:t>
            </a:r>
          </a:p>
          <a:p>
            <a:pPr lvl="0"/>
            <a:endParaRPr lang="de-CH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50796-6A5C-4112-86C2-50CABFE26A6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4657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1188" y="1638000"/>
            <a:ext cx="7921625" cy="4309944"/>
          </a:xfrm>
        </p:spPr>
        <p:txBody>
          <a:bodyPr/>
          <a:lstStyle>
            <a:lvl1pPr>
              <a:defRPr sz="2200" baseline="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91193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0" y="1638000"/>
            <a:ext cx="3863786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1638000"/>
            <a:ext cx="3858261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45188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0" y="1638000"/>
            <a:ext cx="3852000" cy="4309944"/>
          </a:xfr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1638000"/>
            <a:ext cx="3852000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03487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2304000"/>
            <a:ext cx="3852000" cy="36443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4" hasCustomPrompt="1"/>
          </p:nvPr>
        </p:nvSpPr>
        <p:spPr>
          <a:xfrm>
            <a:off x="611188" y="1620000"/>
            <a:ext cx="3852000" cy="458363"/>
          </a:xfr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2200" b="1"/>
            </a:lvl1pPr>
            <a:lvl2pPr marL="27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500" b="1"/>
            </a:lvl2pPr>
            <a:lvl3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Symbol" panose="05050102010706020507" pitchFamily="18" charset="2"/>
              <a:buChar char="-"/>
              <a:tabLst/>
              <a:defRPr sz="1350" b="1"/>
            </a:lvl3pPr>
            <a:lvl4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200" b="1"/>
            </a:lvl4pPr>
            <a:lvl5pPr marL="0" marR="0" indent="0" algn="l" defTabSz="6858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Untertitelformat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2304000"/>
            <a:ext cx="3852000" cy="36443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/>
              <a:t>Erste Ebene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6" hasCustomPrompt="1"/>
          </p:nvPr>
        </p:nvSpPr>
        <p:spPr>
          <a:xfrm>
            <a:off x="4680000" y="1620000"/>
            <a:ext cx="3852000" cy="458363"/>
          </a:xfr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2200" b="1"/>
            </a:lvl1pPr>
            <a:lvl2pPr marL="27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500" b="1"/>
            </a:lvl2pPr>
            <a:lvl3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Symbol" panose="05050102010706020507" pitchFamily="18" charset="2"/>
              <a:buChar char="-"/>
              <a:tabLst/>
              <a:defRPr sz="1350" b="1"/>
            </a:lvl3pPr>
            <a:lvl4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200" b="1"/>
            </a:lvl4pPr>
            <a:lvl5pPr marL="0" marR="0" indent="0" algn="l" defTabSz="6858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Untertitelformat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61994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1188" y="404813"/>
            <a:ext cx="7921625" cy="554313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Titelmasterformat durch Klicken bearbeiten</a:t>
            </a:r>
            <a:br>
              <a:rPr lang="de-DE" dirty="0"/>
            </a:br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37631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8"/>
            <a:ext cx="7921625" cy="198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2000" y="3799006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8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3805612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70294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9"/>
            <a:ext cx="3852000" cy="198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2000" y="3799006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8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3805612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9" name="Inhaltsplatzhalter 2"/>
          <p:cNvSpPr>
            <a:spLocks noGrp="1"/>
          </p:cNvSpPr>
          <p:nvPr>
            <p:ph idx="16"/>
          </p:nvPr>
        </p:nvSpPr>
        <p:spPr>
          <a:xfrm>
            <a:off x="4680000" y="1638000"/>
            <a:ext cx="3852000" cy="198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87903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w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11919" y="410526"/>
            <a:ext cx="7908549" cy="6297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2000" y="1638000"/>
            <a:ext cx="7896204" cy="43103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Ebene, z.B. Legende</a:t>
            </a:r>
            <a:endParaRPr lang="de-CH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735" y="6394589"/>
            <a:ext cx="258493" cy="107299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-17580"/>
          <a:stretch/>
        </p:blipFill>
        <p:spPr>
          <a:xfrm>
            <a:off x="1043608" y="6357833"/>
            <a:ext cx="486697" cy="180809"/>
          </a:xfrm>
          <a:prstGeom prst="rect">
            <a:avLst/>
          </a:prstGeom>
        </p:spPr>
      </p:pic>
      <p:sp>
        <p:nvSpPr>
          <p:cNvPr id="10" name="Textfeld 9"/>
          <p:cNvSpPr txBox="1"/>
          <p:nvPr userDrawn="1"/>
        </p:nvSpPr>
        <p:spPr>
          <a:xfrm>
            <a:off x="1763688" y="6344185"/>
            <a:ext cx="31683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00" dirty="0"/>
              <a:t>Foliensammlung</a:t>
            </a:r>
            <a:r>
              <a:rPr lang="de-CH" sz="900" baseline="0" dirty="0"/>
              <a:t> Biodiversität auf dem Landwirtschaftsbetrieb</a:t>
            </a:r>
            <a:endParaRPr lang="de-CH" sz="900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5220072" y="6344185"/>
            <a:ext cx="20882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err="1"/>
              <a:t>Schnittstellen</a:t>
            </a:r>
            <a:r>
              <a:rPr lang="fr-FR" sz="900" dirty="0"/>
              <a:t> </a:t>
            </a:r>
            <a:r>
              <a:rPr lang="fr-FR" sz="900" dirty="0" err="1"/>
              <a:t>zu</a:t>
            </a:r>
            <a:r>
              <a:rPr lang="fr-FR" sz="900" dirty="0"/>
              <a:t> </a:t>
            </a:r>
            <a:r>
              <a:rPr lang="fr-FR" sz="900" dirty="0" err="1"/>
              <a:t>Gewässern</a:t>
            </a:r>
            <a:r>
              <a:rPr lang="fr-FR" sz="900" dirty="0"/>
              <a:t> </a:t>
            </a:r>
            <a:r>
              <a:rPr lang="fr-FR" sz="900" dirty="0" err="1"/>
              <a:t>und</a:t>
            </a:r>
            <a:r>
              <a:rPr lang="fr-FR" sz="900" dirty="0"/>
              <a:t> Wald</a:t>
            </a:r>
          </a:p>
        </p:txBody>
      </p:sp>
    </p:spTree>
    <p:extLst>
      <p:ext uri="{BB962C8B-B14F-4D97-AF65-F5344CB8AC3E}">
        <p14:creationId xmlns:p14="http://schemas.microsoft.com/office/powerpoint/2010/main" val="227044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0" r:id="rId3"/>
    <p:sldLayoutId id="2147483663" r:id="rId4"/>
    <p:sldLayoutId id="2147483664" r:id="rId5"/>
    <p:sldLayoutId id="2147483665" r:id="rId6"/>
    <p:sldLayoutId id="2147483666" r:id="rId7"/>
    <p:sldLayoutId id="2147483662" r:id="rId8"/>
    <p:sldLayoutId id="2147483668" r:id="rId9"/>
    <p:sldLayoutId id="2147483669" r:id="rId10"/>
    <p:sldLayoutId id="2147483670" r:id="rId11"/>
    <p:sldLayoutId id="2147483671" r:id="rId12"/>
    <p:sldLayoutId id="2147483667" r:id="rId13"/>
    <p:sldLayoutId id="2147483661" r:id="rId14"/>
    <p:sldLayoutId id="2147483660" r:id="rId15"/>
    <p:sldLayoutId id="2147483654" r:id="rId16"/>
    <p:sldLayoutId id="2147483659" r:id="rId17"/>
    <p:sldLayoutId id="2147483673" r:id="rId18"/>
    <p:sldLayoutId id="2147483675" r:id="rId19"/>
    <p:sldLayoutId id="2147483676" r:id="rId20"/>
    <p:sldLayoutId id="2147483678" r:id="rId2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Clr>
          <a:srgbClr val="006C8E"/>
        </a:buClr>
        <a:buFont typeface="Arial" panose="020B0604020202020204" pitchFamily="34" charset="0"/>
        <a:buNone/>
        <a:defRPr sz="2200" b="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Arial" panose="020B0604020202020204" pitchFamily="34" charset="0"/>
        <a:buChar char="•"/>
        <a:defRPr sz="2000" kern="1200" spc="20" baseline="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Symbol" panose="05050102010706020507" pitchFamily="18" charset="2"/>
        <a:buChar char="-"/>
        <a:defRPr sz="2000" kern="1200" spc="20" baseline="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800"/>
        </a:spcBef>
        <a:buClr>
          <a:srgbClr val="006C8E"/>
        </a:buClr>
        <a:buFont typeface="Arial" panose="020B0604020202020204" pitchFamily="34" charset="0"/>
        <a:buNone/>
        <a:defRPr sz="1600" kern="1200" spc="2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385" userDrawn="1">
          <p15:clr>
            <a:srgbClr val="F26B43"/>
          </p15:clr>
        </p15:guide>
        <p15:guide id="3" pos="5375" userDrawn="1">
          <p15:clr>
            <a:srgbClr val="F26B43"/>
          </p15:clr>
        </p15:guide>
        <p15:guide id="4" orient="horz" pos="4088" userDrawn="1">
          <p15:clr>
            <a:srgbClr val="F26B43"/>
          </p15:clr>
        </p15:guide>
        <p15:guide id="5" orient="horz" pos="1026" userDrawn="1">
          <p15:clr>
            <a:srgbClr val="F26B43"/>
          </p15:clr>
        </p15:guide>
        <p15:guide id="7" pos="2823" userDrawn="1">
          <p15:clr>
            <a:srgbClr val="F26B43"/>
          </p15:clr>
        </p15:guide>
        <p15:guide id="8" pos="1973" userDrawn="1">
          <p15:clr>
            <a:srgbClr val="F26B43"/>
          </p15:clr>
        </p15:guide>
        <p15:guide id="9" pos="1123" userDrawn="1">
          <p15:clr>
            <a:srgbClr val="F26B43"/>
          </p15:clr>
        </p15:guide>
        <p15:guide id="10" pos="3674" userDrawn="1">
          <p15:clr>
            <a:srgbClr val="F26B43"/>
          </p15:clr>
        </p15:guide>
        <p15:guide id="11" pos="4524" userDrawn="1">
          <p15:clr>
            <a:srgbClr val="F26B43"/>
          </p15:clr>
        </p15:guide>
        <p15:guide id="13" orient="horz" pos="3747" userDrawn="1">
          <p15:clr>
            <a:srgbClr val="F26B43"/>
          </p15:clr>
        </p15:guide>
        <p15:guide id="14" orient="horz" pos="3067" userDrawn="1">
          <p15:clr>
            <a:srgbClr val="F26B43"/>
          </p15:clr>
        </p15:guide>
        <p15:guide id="15" orient="horz" pos="1706" userDrawn="1">
          <p15:clr>
            <a:srgbClr val="F26B43"/>
          </p15:clr>
        </p15:guide>
        <p15:guide id="16" orient="horz" pos="2387" userDrawn="1">
          <p15:clr>
            <a:srgbClr val="F26B43"/>
          </p15:clr>
        </p15:guide>
        <p15:guide id="17" pos="2937" userDrawn="1">
          <p15:clr>
            <a:srgbClr val="F26B43"/>
          </p15:clr>
        </p15:guide>
        <p15:guide id="19" orient="horz" pos="2614" userDrawn="1">
          <p15:clr>
            <a:srgbClr val="F26B43"/>
          </p15:clr>
        </p15:guide>
        <p15:guide id="20" orient="horz" pos="2727" userDrawn="1">
          <p15:clr>
            <a:srgbClr val="F26B43"/>
          </p15:clr>
        </p15:guide>
        <p15:guide id="21" pos="1236" userDrawn="1">
          <p15:clr>
            <a:srgbClr val="F26B43"/>
          </p15:clr>
        </p15:guide>
        <p15:guide id="22" pos="2086" userDrawn="1">
          <p15:clr>
            <a:srgbClr val="F26B43"/>
          </p15:clr>
        </p15:guide>
        <p15:guide id="23" pos="3787" userDrawn="1">
          <p15:clr>
            <a:srgbClr val="F26B43"/>
          </p15:clr>
        </p15:guide>
        <p15:guide id="24" pos="4637" userDrawn="1">
          <p15:clr>
            <a:srgbClr val="F26B43"/>
          </p15:clr>
        </p15:guide>
        <p15:guide id="25" orient="horz" pos="5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g.ch/media/kanton_aargau/bvu/dokumente_2/umwelt__natur___landschaft/hochwasserschutz_1/gewaesserunterhalt_1/Merkblatt_Pflege_Uferbestockung.pdf" TargetMode="External"/><Relationship Id="rId2" Type="http://schemas.openxmlformats.org/officeDocument/2006/relationships/hyperlink" Target="https://www.ag.ch/media/kanton_aargau/bvu/dokumente_2/umwelt__natur___landschaft/hochwasserschutz_1/gewaesserunterhalt_1/Merkblatt_Maehen.pdf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vif.lu.ch/-/media/VIF/Dokumente/Download/Fachordner/Naturgefahren/942_001_leitfgewunt.pdf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dwissen.net/wald/naturschutz/arten/wsl_waldrand/wsl_waldrand_faktenblatt.pdf" TargetMode="External"/><Relationship Id="rId2" Type="http://schemas.openxmlformats.org/officeDocument/2006/relationships/hyperlink" Target="http://www.waldwissen.net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ag.ch/media/kanton_aargau/dfr/dokumente_3/landwirtschaft_2/1370944_Merkblatt_Waldsaumbewirtschaftung_13_01_web.pdf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shop.fibl.org/" TargetMode="External"/><Relationship Id="rId3" Type="http://schemas.openxmlformats.org/officeDocument/2006/relationships/hyperlink" Target="http://www.fibl.org/" TargetMode="External"/><Relationship Id="rId7" Type="http://schemas.openxmlformats.org/officeDocument/2006/relationships/hyperlink" Target="http://www.agri-biodiv.ch/" TargetMode="External"/><Relationship Id="rId2" Type="http://schemas.openxmlformats.org/officeDocument/2006/relationships/hyperlink" Target="mailto:info.suisse@fibl.or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soio.ch/" TargetMode="External"/><Relationship Id="rId5" Type="http://schemas.openxmlformats.org/officeDocument/2006/relationships/hyperlink" Target="http://www.vogelwarte.ch/" TargetMode="External"/><Relationship Id="rId4" Type="http://schemas.openxmlformats.org/officeDocument/2006/relationships/hyperlink" Target="mailto:info@vogelwarte.ch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g.ch/media/kanton_aargau/bvu/dokumente_2/umwelt__natur___landschaft/hochwasserschutz_1/180110_Gewaesserraum_und_landwirtschaftliche_Bewirtschaftung_MERKBLATT.pdf" TargetMode="External"/><Relationship Id="rId2" Type="http://schemas.openxmlformats.org/officeDocument/2006/relationships/hyperlink" Target="https://www.agridea.ch/de/publikationen/publikationen/umwelt-natur-landschaft/beitraege-und-bedingungen-im-oekoausgleich/pufferstreifen-richtig-messen-und-bewirtschaften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621074" y="6325966"/>
            <a:ext cx="7119278" cy="193633"/>
          </a:xfrm>
        </p:spPr>
        <p:txBody>
          <a:bodyPr vert="horz" lIns="0" tIns="0" rIns="0" bIns="0" rtlCol="0" anchor="b">
            <a:noAutofit/>
          </a:bodyPr>
          <a:lstStyle/>
          <a:p>
            <a:r>
              <a:rPr lang="de-CH" sz="1100" dirty="0"/>
              <a:t>Referenz: Handbuch «Biodiversität auf dem Landwirtschaftsbetrieb – ein Handbuch für die Praxis», Kapitel 6, Seiten 141-149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ZoneTexte 6"/>
          <p:cNvSpPr txBox="1"/>
          <p:nvPr/>
        </p:nvSpPr>
        <p:spPr>
          <a:xfrm>
            <a:off x="3683000" y="4381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39552" y="4984401"/>
            <a:ext cx="3748462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dirty="0" err="1"/>
              <a:t>Schnittstellen</a:t>
            </a:r>
            <a:r>
              <a:rPr lang="fr-FR" dirty="0"/>
              <a:t> </a:t>
            </a:r>
            <a:r>
              <a:rPr lang="fr-FR" dirty="0" err="1"/>
              <a:t>zu</a:t>
            </a:r>
            <a:r>
              <a:rPr lang="fr-FR" dirty="0"/>
              <a:t> </a:t>
            </a:r>
            <a:r>
              <a:rPr lang="fr-FR" dirty="0" err="1"/>
              <a:t>Gewässern</a:t>
            </a:r>
            <a:r>
              <a:rPr lang="fr-FR" dirty="0"/>
              <a:t> </a:t>
            </a:r>
            <a:r>
              <a:rPr lang="fr-FR" dirty="0" err="1"/>
              <a:t>und</a:t>
            </a:r>
            <a:r>
              <a:rPr lang="fr-FR" dirty="0"/>
              <a:t> Wald</a:t>
            </a:r>
            <a:endParaRPr lang="de-CH" dirty="0">
              <a:solidFill>
                <a:prstClr val="black"/>
              </a:solidFill>
            </a:endParaRPr>
          </a:p>
          <a:p>
            <a:pPr lvl="0"/>
            <a:endParaRPr lang="de-CH" sz="800" dirty="0">
              <a:solidFill>
                <a:prstClr val="black"/>
              </a:solidFill>
            </a:endParaRPr>
          </a:p>
          <a:p>
            <a:pPr lvl="0"/>
            <a:r>
              <a:rPr lang="de-CH" sz="1100" dirty="0">
                <a:solidFill>
                  <a:prstClr val="black"/>
                </a:solidFill>
              </a:rPr>
              <a:t>Ausgabe 2019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1360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Aufwertung und Renaturierung von Fliessgewässern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10</a:t>
            </a:fld>
            <a:endParaRPr lang="de-CH" dirty="0"/>
          </a:p>
        </p:txBody>
      </p:sp>
      <p:sp>
        <p:nvSpPr>
          <p:cNvPr id="16" name="Textfeld 15"/>
          <p:cNvSpPr txBox="1"/>
          <p:nvPr/>
        </p:nvSpPr>
        <p:spPr>
          <a:xfrm>
            <a:off x="611919" y="1052736"/>
            <a:ext cx="79925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CH" sz="2000" b="1" dirty="0"/>
              <a:t>Renaturierung</a:t>
            </a:r>
            <a:r>
              <a:rPr lang="de-CH" sz="2000" dirty="0"/>
              <a:t>: Revitalisieren von Fliessgewässern und Seeufern, Reduzieren der negativen Auswirkungen der Wasserkraftnutzung</a:t>
            </a:r>
          </a:p>
          <a:p>
            <a:pPr>
              <a:spcBef>
                <a:spcPts val="600"/>
              </a:spcBef>
            </a:pPr>
            <a:r>
              <a:rPr lang="de-CH" sz="2000" b="1" dirty="0"/>
              <a:t>Revitalisierung</a:t>
            </a:r>
            <a:r>
              <a:rPr lang="de-CH" sz="2000" dirty="0"/>
              <a:t>:  Wiederherstellen naturnaher Bäche, Flüsse und Seen mit ihren charakteristischen Tier- und Pflanzenarten</a:t>
            </a:r>
          </a:p>
          <a:p>
            <a:pPr>
              <a:spcBef>
                <a:spcPts val="600"/>
              </a:spcBef>
            </a:pPr>
            <a:r>
              <a:rPr lang="de-CH" sz="2000" b="1" dirty="0"/>
              <a:t>Gründe</a:t>
            </a:r>
            <a:r>
              <a:rPr lang="de-CH" sz="2000" dirty="0"/>
              <a:t>: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de-CH" sz="2000" dirty="0"/>
              <a:t>Hochwasserschutz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de-CH" sz="2000" dirty="0"/>
              <a:t>Naturschutz</a:t>
            </a: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4008" y="3763807"/>
            <a:ext cx="3920768" cy="2269882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248" y="3764362"/>
            <a:ext cx="3887743" cy="226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11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Auswirkungen der Revitalisierung von Fliessgewässern auf die Arten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11</a:t>
            </a:fld>
            <a:endParaRPr lang="de-CH" dirty="0"/>
          </a:p>
        </p:txBody>
      </p:sp>
      <p:sp>
        <p:nvSpPr>
          <p:cNvPr id="6" name="Rechteck 5"/>
          <p:cNvSpPr/>
          <p:nvPr/>
        </p:nvSpPr>
        <p:spPr>
          <a:xfrm>
            <a:off x="6855763" y="5805264"/>
            <a:ext cx="178407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/>
              <a:t>Quelle</a:t>
            </a:r>
            <a:r>
              <a:rPr lang="en-US" sz="1000" dirty="0"/>
              <a:t>: </a:t>
            </a:r>
            <a:r>
              <a:rPr lang="en-US" sz="1000" dirty="0" err="1"/>
              <a:t>Paillex</a:t>
            </a:r>
            <a:r>
              <a:rPr lang="en-US" sz="1000" dirty="0"/>
              <a:t> A. et al (2017)</a:t>
            </a:r>
            <a:endParaRPr lang="de-CH" sz="1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479" y="1351480"/>
            <a:ext cx="8332448" cy="335867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9712" y="4941168"/>
            <a:ext cx="1331640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98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Pflege</a:t>
            </a:r>
            <a:r>
              <a:rPr lang="fr-FR" dirty="0"/>
              <a:t> </a:t>
            </a:r>
            <a:r>
              <a:rPr lang="fr-FR" dirty="0" err="1"/>
              <a:t>offener</a:t>
            </a:r>
            <a:r>
              <a:rPr lang="fr-FR" dirty="0"/>
              <a:t> </a:t>
            </a:r>
            <a:r>
              <a:rPr lang="fr-FR" dirty="0" err="1"/>
              <a:t>Wasserflächen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12</a:t>
            </a:fld>
            <a:endParaRPr lang="de-CH" dirty="0"/>
          </a:p>
        </p:txBody>
      </p:sp>
      <p:sp>
        <p:nvSpPr>
          <p:cNvPr id="7" name="Rechteck 6"/>
          <p:cNvSpPr/>
          <p:nvPr/>
        </p:nvSpPr>
        <p:spPr>
          <a:xfrm>
            <a:off x="468068" y="3789040"/>
            <a:ext cx="35222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000" dirty="0"/>
              <a:t>Unterwasservegetation im Sommer knapp unterhalb der Wasseroberfläche mähen.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725" y="1065537"/>
            <a:ext cx="7975837" cy="2547526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4067944" y="3801685"/>
            <a:ext cx="4752528" cy="2236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</a:pPr>
            <a:r>
              <a:rPr lang="de-CH" sz="2000" dirty="0"/>
              <a:t>Bei der Pflege mit dem Bagger:</a:t>
            </a:r>
          </a:p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000" dirty="0"/>
              <a:t>Auf mind. 10 % der Gewässerlänge die Unterwasserpflanzen auf der Hälfte der Gewässerbreite belassen. </a:t>
            </a:r>
          </a:p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000" dirty="0"/>
              <a:t>Die unbehandelten Bereiche auf mehrere Teilstücke entlang des Bachlaufs verteilen.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Pflege</a:t>
            </a:r>
            <a:r>
              <a:rPr lang="fr-FR" dirty="0"/>
              <a:t> der </a:t>
            </a:r>
            <a:r>
              <a:rPr lang="fr-FR" dirty="0" err="1"/>
              <a:t>Gewässerböschungen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13</a:t>
            </a:fld>
            <a:endParaRPr lang="de-CH" dirty="0"/>
          </a:p>
        </p:txBody>
      </p:sp>
      <p:sp>
        <p:nvSpPr>
          <p:cNvPr id="8" name="Textfeld 7"/>
          <p:cNvSpPr txBox="1"/>
          <p:nvPr/>
        </p:nvSpPr>
        <p:spPr>
          <a:xfrm>
            <a:off x="539552" y="1542902"/>
            <a:ext cx="448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/>
              <a:t>Gestaffelte Pflege mit 1 Schnitt pro Jahr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600220"/>
            <a:ext cx="4824536" cy="104480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5" y="4293067"/>
            <a:ext cx="4655239" cy="1008141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684383" y="2260053"/>
            <a:ext cx="2952328" cy="373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1. Jahr: erste Hälfte mähen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18613" y="3861048"/>
            <a:ext cx="2952328" cy="373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2. Jahr: zweite Hälfte mähen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4167" y="2608580"/>
            <a:ext cx="936105" cy="2046939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7030296" y="2573681"/>
            <a:ext cx="1435008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Stehen lassen</a:t>
            </a:r>
          </a:p>
          <a:p>
            <a:endParaRPr lang="de-CH" sz="900" dirty="0"/>
          </a:p>
          <a:p>
            <a:r>
              <a:rPr lang="de-CH" dirty="0"/>
              <a:t>Mähen</a:t>
            </a:r>
          </a:p>
          <a:p>
            <a:endParaRPr lang="de-CH" sz="900" dirty="0"/>
          </a:p>
          <a:p>
            <a:r>
              <a:rPr lang="de-CH" dirty="0"/>
              <a:t>Gehölz</a:t>
            </a:r>
          </a:p>
          <a:p>
            <a:endParaRPr lang="de-CH" sz="1400" dirty="0"/>
          </a:p>
          <a:p>
            <a:r>
              <a:rPr lang="de-CH" dirty="0"/>
              <a:t>Pufferstreifen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14</a:t>
            </a:fld>
            <a:endParaRPr lang="de-CH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Pflege</a:t>
            </a:r>
            <a:r>
              <a:rPr lang="fr-FR" dirty="0"/>
              <a:t> der </a:t>
            </a:r>
            <a:r>
              <a:rPr lang="fr-FR" dirty="0" err="1"/>
              <a:t>Gewässerböschungen</a:t>
            </a:r>
            <a:endParaRPr lang="fr-FR" dirty="0"/>
          </a:p>
        </p:txBody>
      </p:sp>
      <p:sp>
        <p:nvSpPr>
          <p:cNvPr id="7" name="Textfeld 6"/>
          <p:cNvSpPr txBox="1"/>
          <p:nvPr/>
        </p:nvSpPr>
        <p:spPr>
          <a:xfrm>
            <a:off x="587046" y="1034513"/>
            <a:ext cx="4743350" cy="369332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de-CH" b="1" dirty="0"/>
              <a:t>Gestaffelte Pflege mit 2 Schnitten pro Jahr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87046" y="1957735"/>
            <a:ext cx="351772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e-CH" dirty="0"/>
              <a:t>Erster Schnitt ab Mitte Juni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987" y="4016927"/>
            <a:ext cx="3715813" cy="80469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725" y="2371723"/>
            <a:ext cx="3810260" cy="825152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987" y="2432269"/>
            <a:ext cx="3799797" cy="822886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392" y="4016927"/>
            <a:ext cx="3785594" cy="819810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4800967" y="1955953"/>
            <a:ext cx="351772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e-CH" dirty="0"/>
              <a:t>Zweiter Schnitt ab August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617724" y="3624487"/>
            <a:ext cx="351772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e-CH" dirty="0"/>
              <a:t>Erster Schnitt ab Mitte Juni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800967" y="3631981"/>
            <a:ext cx="351772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e-CH" dirty="0"/>
              <a:t>Zweiter Schnitt ab August</a:t>
            </a:r>
          </a:p>
        </p:txBody>
      </p:sp>
      <p:sp>
        <p:nvSpPr>
          <p:cNvPr id="20" name="Rechteck 19"/>
          <p:cNvSpPr/>
          <p:nvPr/>
        </p:nvSpPr>
        <p:spPr>
          <a:xfrm>
            <a:off x="587046" y="1484784"/>
            <a:ext cx="857932" cy="3693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de-CH" b="1" dirty="0"/>
              <a:t>1. Jahr </a:t>
            </a:r>
          </a:p>
        </p:txBody>
      </p:sp>
      <p:sp>
        <p:nvSpPr>
          <p:cNvPr id="21" name="Rechteck 20"/>
          <p:cNvSpPr/>
          <p:nvPr/>
        </p:nvSpPr>
        <p:spPr>
          <a:xfrm>
            <a:off x="610659" y="3255155"/>
            <a:ext cx="937005" cy="3693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de-CH" b="1" dirty="0"/>
              <a:t>2. Jahr </a:t>
            </a: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959" y="5347442"/>
            <a:ext cx="936105" cy="724852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1547664" y="5282955"/>
            <a:ext cx="143500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Stehen lassen</a:t>
            </a:r>
          </a:p>
          <a:p>
            <a:endParaRPr lang="de-CH" sz="900" dirty="0"/>
          </a:p>
          <a:p>
            <a:r>
              <a:rPr lang="de-CH" dirty="0"/>
              <a:t>Mähen</a:t>
            </a:r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0967" y="5242836"/>
            <a:ext cx="936105" cy="1066484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5842323" y="5347442"/>
            <a:ext cx="142750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Gehölz</a:t>
            </a:r>
          </a:p>
          <a:p>
            <a:endParaRPr lang="de-CH" sz="1400" dirty="0"/>
          </a:p>
          <a:p>
            <a:r>
              <a:rPr lang="de-CH" dirty="0"/>
              <a:t>Pufferstreifen</a:t>
            </a:r>
          </a:p>
        </p:txBody>
      </p:sp>
    </p:spTree>
    <p:extLst>
      <p:ext uri="{BB962C8B-B14F-4D97-AF65-F5344CB8AC3E}">
        <p14:creationId xmlns:p14="http://schemas.microsoft.com/office/powerpoint/2010/main" val="3538960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Pflege</a:t>
            </a:r>
            <a:r>
              <a:rPr lang="fr-FR" dirty="0"/>
              <a:t> der </a:t>
            </a:r>
            <a:r>
              <a:rPr lang="fr-FR" dirty="0" err="1"/>
              <a:t>Ufergehölze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15</a:t>
            </a:fld>
            <a:endParaRPr lang="de-CH" dirty="0"/>
          </a:p>
        </p:txBody>
      </p:sp>
      <p:sp>
        <p:nvSpPr>
          <p:cNvPr id="4" name="Rechteck 3"/>
          <p:cNvSpPr/>
          <p:nvPr/>
        </p:nvSpPr>
        <p:spPr>
          <a:xfrm>
            <a:off x="4067944" y="980728"/>
            <a:ext cx="4458330" cy="2879932"/>
          </a:xfrm>
          <a:prstGeom prst="rect">
            <a:avLst/>
          </a:prstGeom>
          <a:noFill/>
        </p:spPr>
        <p:txBody>
          <a:bodyPr wrap="square" tIns="90000" bIns="90000">
            <a:spAutoFit/>
          </a:bodyPr>
          <a:lstStyle/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000" dirty="0"/>
              <a:t>Mosaik von bestockten und </a:t>
            </a:r>
            <a:r>
              <a:rPr lang="de-CH" sz="2000" dirty="0" err="1"/>
              <a:t>unbestockten</a:t>
            </a:r>
            <a:r>
              <a:rPr lang="de-CH" sz="2000" dirty="0"/>
              <a:t> Gewässerabschnitten schaffen.</a:t>
            </a:r>
          </a:p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000" dirty="0"/>
              <a:t>Schnellwachsende Sträucher regelmässig zurückschneiden.</a:t>
            </a:r>
          </a:p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000" dirty="0"/>
              <a:t>Strukturelemente wie Totholz,  </a:t>
            </a:r>
            <a:br>
              <a:rPr lang="de-CH" sz="2000" dirty="0"/>
            </a:br>
            <a:r>
              <a:rPr lang="de-CH" sz="2000" dirty="0"/>
              <a:t>Ast- und Steinhaufen anlegen und regelmässig von der wachsenden Vegetation befreien.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549" y="980728"/>
            <a:ext cx="3348372" cy="490538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Weiterführende Links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de-CH" dirty="0">
                <a:hlinkClick r:id="rId2"/>
              </a:rPr>
              <a:t>Mähen von Bachufern</a:t>
            </a:r>
            <a:r>
              <a:rPr lang="de-CH" dirty="0"/>
              <a:t>. Merkblatt des Kantons Aargau</a:t>
            </a:r>
          </a:p>
          <a:p>
            <a:pPr>
              <a:spcAft>
                <a:spcPts val="2400"/>
              </a:spcAft>
            </a:pPr>
            <a:r>
              <a:rPr lang="de-CH" dirty="0" err="1">
                <a:hlinkClick r:id="rId3"/>
              </a:rPr>
              <a:t>Ufergehölzpflege</a:t>
            </a:r>
            <a:r>
              <a:rPr lang="de-CH" dirty="0"/>
              <a:t>. Merkblatt des Kantons Aargau</a:t>
            </a:r>
          </a:p>
          <a:p>
            <a:pPr>
              <a:spcAft>
                <a:spcPts val="2400"/>
              </a:spcAft>
            </a:pPr>
            <a:r>
              <a:rPr lang="de-CH" dirty="0">
                <a:hlinkClick r:id="rId4"/>
              </a:rPr>
              <a:t>Leitfaden zum Gewässerunterhalt und zur Uferpflege für Fliessgewässer im Kanton Luzern</a:t>
            </a:r>
            <a:r>
              <a:rPr lang="de-CH" dirty="0"/>
              <a:t>. Merkblatt des Kantons Luzern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92954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8130739" cy="629700"/>
          </a:xfrm>
        </p:spPr>
        <p:txBody>
          <a:bodyPr/>
          <a:lstStyle/>
          <a:p>
            <a:r>
              <a:rPr lang="fr-FR" dirty="0" err="1"/>
              <a:t>Waldrand</a:t>
            </a:r>
            <a:r>
              <a:rPr lang="fr-FR" dirty="0"/>
              <a:t> </a:t>
            </a:r>
            <a:r>
              <a:rPr lang="fr-FR" dirty="0">
                <a:latin typeface="Arial Black" panose="020B0A04020102020204" pitchFamily="34" charset="0"/>
              </a:rPr>
              <a:t>−</a:t>
            </a:r>
            <a:r>
              <a:rPr lang="fr-FR" dirty="0"/>
              <a:t> </a:t>
            </a:r>
            <a:r>
              <a:rPr lang="fr-FR" dirty="0" err="1"/>
              <a:t>Schnittstelle</a:t>
            </a:r>
            <a:r>
              <a:rPr lang="fr-FR" dirty="0"/>
              <a:t> </a:t>
            </a:r>
            <a:r>
              <a:rPr lang="fr-FR" dirty="0" err="1"/>
              <a:t>zwischen</a:t>
            </a:r>
            <a:r>
              <a:rPr lang="fr-FR" dirty="0"/>
              <a:t> </a:t>
            </a:r>
            <a:r>
              <a:rPr lang="fr-FR" dirty="0" err="1"/>
              <a:t>Kulturland</a:t>
            </a:r>
            <a:r>
              <a:rPr lang="fr-FR" dirty="0"/>
              <a:t> </a:t>
            </a:r>
            <a:r>
              <a:rPr lang="fr-FR" dirty="0" err="1"/>
              <a:t>und</a:t>
            </a:r>
            <a:r>
              <a:rPr lang="fr-FR" dirty="0"/>
              <a:t> Wald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17</a:t>
            </a:fld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511" y="1054191"/>
            <a:ext cx="7988428" cy="448861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7024" y="3552310"/>
            <a:ext cx="3331259" cy="245750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1041562" y="3552310"/>
            <a:ext cx="3333983" cy="2468978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1507" y="965974"/>
            <a:ext cx="3326777" cy="2484642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563" y="960169"/>
            <a:ext cx="3314414" cy="249505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+mn-lt"/>
                <a:cs typeface="Arial" panose="020B0604020202020204" pitchFamily="34" charset="0"/>
              </a:rPr>
              <a:t>Typische Arten des Waldrands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>
                <a:cs typeface="Arial" panose="020B0604020202020204" pitchFamily="34" charset="0"/>
              </a:rPr>
              <a:pPr/>
              <a:t>18</a:t>
            </a:fld>
            <a:endParaRPr lang="de-CH" dirty="0"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519024" y="3081284"/>
            <a:ext cx="3329260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Braunes Langohr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041561" y="3081284"/>
            <a:ext cx="3314415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Grünspecht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519024" y="5651956"/>
            <a:ext cx="3329260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Dost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041560" y="5651956"/>
            <a:ext cx="3386959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Feldhase</a:t>
            </a:r>
          </a:p>
        </p:txBody>
      </p:sp>
    </p:spTree>
    <p:extLst>
      <p:ext uri="{BB962C8B-B14F-4D97-AF65-F5344CB8AC3E}">
        <p14:creationId xmlns:p14="http://schemas.microsoft.com/office/powerpoint/2010/main" val="1234367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8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188" y="1340768"/>
            <a:ext cx="7921625" cy="4187485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+mn-lt"/>
                <a:cs typeface="Arial" panose="020B0604020202020204" pitchFamily="34" charset="0"/>
              </a:rPr>
              <a:t>Stufige Waldränder – ein wertvolles Element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>
                <a:cs typeface="Arial" panose="020B0604020202020204" pitchFamily="34" charset="0"/>
              </a:rPr>
              <a:pPr/>
              <a:t>19</a:t>
            </a:fld>
            <a:endParaRPr lang="de-CH" dirty="0"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39552" y="1556792"/>
            <a:ext cx="4392488" cy="202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000" dirty="0"/>
              <a:t>Hohe Artenvielfalt</a:t>
            </a:r>
          </a:p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000" dirty="0"/>
              <a:t>Seltene Arten</a:t>
            </a:r>
          </a:p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000" dirty="0"/>
              <a:t>Schutz des inneren </a:t>
            </a:r>
            <a:r>
              <a:rPr lang="de-CH" sz="2000" dirty="0">
                <a:cs typeface="Arial" panose="020B0604020202020204" pitchFamily="34" charset="0"/>
              </a:rPr>
              <a:t>Waldbestandes bei starkem Wind</a:t>
            </a:r>
          </a:p>
          <a:p>
            <a:pPr marL="285750" indent="-285750">
              <a:buFontTx/>
              <a:buChar char="-"/>
            </a:pPr>
            <a:endParaRPr lang="de-CH" sz="2000" dirty="0"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de-CH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770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Wertvolle Übergangsbereiche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2</a:t>
            </a:fld>
            <a:endParaRPr lang="de-CH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411" y="1326967"/>
            <a:ext cx="7949846" cy="440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28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+mn-lt"/>
                <a:cs typeface="Arial" panose="020B0604020202020204" pitchFamily="34" charset="0"/>
              </a:rPr>
              <a:t>Aufwerten von Waldrändern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>
                <a:cs typeface="Arial" panose="020B0604020202020204" pitchFamily="34" charset="0"/>
              </a:rPr>
              <a:pPr/>
              <a:t>20</a:t>
            </a:fld>
            <a:endParaRPr lang="de-CH" dirty="0">
              <a:cs typeface="Arial" panose="020B06040202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545074" y="4221088"/>
            <a:ext cx="4458974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de-CH" sz="2000" b="1" dirty="0">
                <a:cs typeface="Arial" panose="020B0604020202020204" pitchFamily="34" charset="0"/>
              </a:rPr>
              <a:t>Geeignet: </a:t>
            </a:r>
          </a:p>
          <a:p>
            <a:r>
              <a:rPr lang="de-CH" sz="2000" dirty="0">
                <a:cs typeface="Arial" panose="020B0604020202020204" pitchFamily="34" charset="0"/>
              </a:rPr>
              <a:t>Gut besonnte Waldränder an eher trockenen Standorten mit Ausrichtung nach Süden, Südosten oder Südwesten</a:t>
            </a:r>
          </a:p>
        </p:txBody>
      </p:sp>
      <p:sp>
        <p:nvSpPr>
          <p:cNvPr id="7" name="Rechteck 6"/>
          <p:cNvSpPr/>
          <p:nvPr/>
        </p:nvSpPr>
        <p:spPr>
          <a:xfrm>
            <a:off x="5185513" y="4225995"/>
            <a:ext cx="3418935" cy="1302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000" dirty="0"/>
              <a:t>Kontakt mit zuständigem Förster aufnehmen. </a:t>
            </a:r>
          </a:p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000" dirty="0"/>
              <a:t>Auch Jäger und lokale Naturschützer einbeziehen.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074" y="1141625"/>
            <a:ext cx="4458974" cy="296155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5512" y="1147420"/>
            <a:ext cx="3418936" cy="292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390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8634795" cy="629700"/>
          </a:xfrm>
        </p:spPr>
        <p:txBody>
          <a:bodyPr/>
          <a:lstStyle/>
          <a:p>
            <a:r>
              <a:rPr lang="de-CH" sz="2300" dirty="0"/>
              <a:t>«Auslichten auf der ganzen Länge» und «Buchten schlagen»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21</a:t>
            </a:fld>
            <a:endParaRPr lang="de-CH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727" y="1340768"/>
            <a:ext cx="8000246" cy="4320480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2843808" y="4617830"/>
            <a:ext cx="1489724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de-CH" dirty="0"/>
              <a:t>nach 2 Jahren</a:t>
            </a:r>
          </a:p>
        </p:txBody>
      </p:sp>
      <p:sp>
        <p:nvSpPr>
          <p:cNvPr id="8" name="Rechteck 7"/>
          <p:cNvSpPr/>
          <p:nvPr/>
        </p:nvSpPr>
        <p:spPr>
          <a:xfrm>
            <a:off x="5580112" y="5060266"/>
            <a:ext cx="1584176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de-CH" dirty="0"/>
              <a:t>nach 10 Jahren</a:t>
            </a:r>
          </a:p>
        </p:txBody>
      </p:sp>
      <p:sp>
        <p:nvSpPr>
          <p:cNvPr id="10" name="Bogen 9"/>
          <p:cNvSpPr/>
          <p:nvPr/>
        </p:nvSpPr>
        <p:spPr>
          <a:xfrm rot="2455027">
            <a:off x="1320435" y="2257925"/>
            <a:ext cx="1289314" cy="1719019"/>
          </a:xfrm>
          <a:prstGeom prst="arc">
            <a:avLst>
              <a:gd name="adj1" fmla="val 9795619"/>
              <a:gd name="adj2" fmla="val 21506194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12" name="Gerade Verbindung mit Pfeil 11"/>
          <p:cNvCxnSpPr/>
          <p:nvPr/>
        </p:nvCxnSpPr>
        <p:spPr>
          <a:xfrm flipV="1">
            <a:off x="899592" y="2020011"/>
            <a:ext cx="911109" cy="710594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1988517" y="1977197"/>
            <a:ext cx="1175450" cy="618690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/>
          <p:cNvSpPr/>
          <p:nvPr/>
        </p:nvSpPr>
        <p:spPr>
          <a:xfrm>
            <a:off x="395555" y="1990423"/>
            <a:ext cx="1051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chemeClr val="accent4"/>
                </a:solidFill>
              </a:rPr>
              <a:t>20–50 m </a:t>
            </a:r>
          </a:p>
        </p:txBody>
      </p:sp>
      <p:sp>
        <p:nvSpPr>
          <p:cNvPr id="18" name="Rechteck 17"/>
          <p:cNvSpPr/>
          <p:nvPr/>
        </p:nvSpPr>
        <p:spPr>
          <a:xfrm>
            <a:off x="2456551" y="1929812"/>
            <a:ext cx="1051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chemeClr val="accent4"/>
                </a:solidFill>
              </a:rPr>
              <a:t>15–30 m </a:t>
            </a:r>
          </a:p>
        </p:txBody>
      </p:sp>
      <p:sp>
        <p:nvSpPr>
          <p:cNvPr id="6" name="Rechteck 5"/>
          <p:cNvSpPr/>
          <p:nvPr/>
        </p:nvSpPr>
        <p:spPr>
          <a:xfrm>
            <a:off x="705716" y="3635576"/>
            <a:ext cx="1750835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de-CH" dirty="0"/>
              <a:t>frisch geschlagen</a:t>
            </a:r>
          </a:p>
        </p:txBody>
      </p:sp>
    </p:spTree>
    <p:extLst>
      <p:ext uri="{BB962C8B-B14F-4D97-AF65-F5344CB8AC3E}">
        <p14:creationId xmlns:p14="http://schemas.microsoft.com/office/powerpoint/2010/main" val="3988707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Auslichten und Pflegen von Waldrändern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932040" y="1340768"/>
            <a:ext cx="3852000" cy="2664296"/>
          </a:xfrm>
        </p:spPr>
        <p:txBody>
          <a:bodyPr/>
          <a:lstStyle/>
          <a:p>
            <a:pPr algn="l"/>
            <a:r>
              <a:rPr lang="de-CH" sz="2000" b="1" dirty="0"/>
              <a:t>Entfernen, zurückschneiden: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CH" sz="2000" dirty="0"/>
              <a:t>Schnellwachsende Bäume, </a:t>
            </a:r>
            <a:br>
              <a:rPr lang="de-CH" sz="2000" dirty="0"/>
            </a:br>
            <a:r>
              <a:rPr lang="de-CH" sz="2000" dirty="0"/>
              <a:t>z.B. Esche, Hasel, Hartriegel, Weiden, Erlen, Hagebuche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CH" sz="2000" dirty="0"/>
              <a:t>Häufige Bäume, z.B. Buche, Fichte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3"/>
          </p:nvPr>
        </p:nvSpPr>
        <p:spPr>
          <a:xfrm>
            <a:off x="617725" y="1340768"/>
            <a:ext cx="3852000" cy="4309944"/>
          </a:xfrm>
        </p:spPr>
        <p:txBody>
          <a:bodyPr/>
          <a:lstStyle/>
          <a:p>
            <a:r>
              <a:rPr lang="de-CH" sz="2000" b="1" dirty="0"/>
              <a:t>Stehenlassen, fördern: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Altholz und Totholz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Grosse Bäume ab 60 cm Durchmesser auf Bauchhöhe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Sehr alte Bäume von z.B. Eiche, Föhre, Buche, Eibe, Linde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Seltene Bäume, z.B. Mehlbeere, Eibe, Elsbeere, Wildapfel und Wilde Birne, Sommerlinde und Winterlinde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22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24086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Kleinstrukturen anlegen und pflegen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23</a:t>
            </a:fld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199" y="1034513"/>
            <a:ext cx="7922075" cy="4050671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7662" y="5229200"/>
            <a:ext cx="7928612" cy="854896"/>
          </a:xfrm>
          <a:noFill/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Mit dem Schnittgut grosse Asthaufen aufschichten und diese regelmässig von Vegetation befreien.</a:t>
            </a:r>
          </a:p>
          <a:p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157589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Pflege von aufgewerteten Waldrändern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24</a:t>
            </a:fld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824" y="1160917"/>
            <a:ext cx="7944109" cy="2772139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467544" y="4149080"/>
            <a:ext cx="4248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000" dirty="0"/>
              <a:t>Schnellwüchsige Strauch- und Baumarten wie Espe, Hasel, Weiden und Bergahorn in den ersten Jahren regelmässig auf den Stock setzen. </a:t>
            </a:r>
          </a:p>
        </p:txBody>
      </p:sp>
      <p:sp>
        <p:nvSpPr>
          <p:cNvPr id="7" name="Rechteck 6"/>
          <p:cNvSpPr/>
          <p:nvPr/>
        </p:nvSpPr>
        <p:spPr>
          <a:xfrm>
            <a:off x="5076056" y="4174479"/>
            <a:ext cx="38822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000" dirty="0"/>
              <a:t>Problempflanzen und Neophyten mähen und ausreissen und mit dem Hausabfall entsorgen.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Weiterführende Links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611189" y="1638000"/>
            <a:ext cx="7915086" cy="4309944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de-CH" dirty="0">
                <a:hlinkClick r:id="rId2"/>
              </a:rPr>
              <a:t>www.waldwissen.net</a:t>
            </a:r>
            <a:endParaRPr lang="de-CH" dirty="0"/>
          </a:p>
          <a:p>
            <a:pPr>
              <a:spcAft>
                <a:spcPts val="2400"/>
              </a:spcAft>
            </a:pPr>
            <a:r>
              <a:rPr lang="de-CH" dirty="0"/>
              <a:t>Merkblatt Kanton Graubünden: </a:t>
            </a:r>
            <a:br>
              <a:rPr lang="de-CH" dirty="0"/>
            </a:br>
            <a:r>
              <a:rPr lang="de-CH" dirty="0">
                <a:hlinkClick r:id="rId3"/>
              </a:rPr>
              <a:t>Waldrand - Lebensraum voller Überraschungen</a:t>
            </a:r>
            <a:endParaRPr lang="de-CH" dirty="0"/>
          </a:p>
          <a:p>
            <a:pPr>
              <a:spcAft>
                <a:spcPts val="2400"/>
              </a:spcAft>
            </a:pPr>
            <a:r>
              <a:rPr lang="de-CH" dirty="0"/>
              <a:t>Merkblatt Kanton Aargau: </a:t>
            </a:r>
            <a:r>
              <a:rPr lang="de-CH" dirty="0">
                <a:hlinkClick r:id="rId4"/>
              </a:rPr>
              <a:t>Waldsaumbewirtschaftung</a:t>
            </a:r>
            <a:endParaRPr lang="de-CH" dirty="0"/>
          </a:p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25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50144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Impressum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26</a:t>
            </a:fld>
            <a:endParaRPr lang="de-CH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633975" y="1636981"/>
            <a:ext cx="7993260" cy="43099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None/>
              <a:defRPr sz="22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Char char="•"/>
              <a:defRPr sz="20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Symbol" panose="05050102010706020507" pitchFamily="18" charset="2"/>
              <a:buChar char="-"/>
              <a:defRPr sz="20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6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200" b="1" dirty="0"/>
              <a:t>Herausgeber:</a:t>
            </a:r>
            <a:endParaRPr lang="de-CH" sz="1200" dirty="0"/>
          </a:p>
          <a:p>
            <a:r>
              <a:rPr lang="de-CH" sz="1200" dirty="0"/>
              <a:t>Forschungsinstitut für biologischen Landbau </a:t>
            </a:r>
            <a:r>
              <a:rPr lang="de-CH" sz="1200" dirty="0" err="1"/>
              <a:t>FiBL</a:t>
            </a:r>
            <a:r>
              <a:rPr lang="de-CH" sz="1200" dirty="0"/>
              <a:t>, </a:t>
            </a:r>
            <a:r>
              <a:rPr lang="de-CH" sz="1200" u="sng" dirty="0">
                <a:hlinkClick r:id="rId2"/>
              </a:rPr>
              <a:t>info.suisse@fibl.org</a:t>
            </a:r>
            <a:r>
              <a:rPr lang="de-CH" sz="1200" dirty="0"/>
              <a:t>, </a:t>
            </a:r>
            <a:r>
              <a:rPr lang="de-CH" sz="1200" u="sng" dirty="0">
                <a:hlinkClick r:id="rId3"/>
              </a:rPr>
              <a:t>www.fibl.org</a:t>
            </a:r>
            <a:endParaRPr lang="de-CH" sz="1200" dirty="0"/>
          </a:p>
          <a:p>
            <a:r>
              <a:rPr lang="de-CH" sz="1200" dirty="0"/>
              <a:t>Schweizerische Vogelwarte </a:t>
            </a:r>
            <a:r>
              <a:rPr lang="de-CH" sz="1200" dirty="0" err="1"/>
              <a:t>Sempach</a:t>
            </a:r>
            <a:r>
              <a:rPr lang="de-CH" sz="1200" dirty="0"/>
              <a:t>, </a:t>
            </a:r>
            <a:r>
              <a:rPr lang="de-CH" sz="1200" u="sng" dirty="0">
                <a:hlinkClick r:id="rId4"/>
              </a:rPr>
              <a:t>info@vogelwarte.ch</a:t>
            </a:r>
            <a:r>
              <a:rPr lang="de-CH" sz="1200" dirty="0"/>
              <a:t>, </a:t>
            </a:r>
            <a:r>
              <a:rPr lang="de-CH" sz="1200" u="sng" dirty="0">
                <a:hlinkClick r:id="rId5"/>
              </a:rPr>
              <a:t>www.vogelwarte.ch</a:t>
            </a:r>
            <a:endParaRPr lang="de-CH" sz="1200" dirty="0"/>
          </a:p>
          <a:p>
            <a:r>
              <a:rPr lang="fr-CH" sz="1200" b="1" dirty="0" err="1"/>
              <a:t>Autoren</a:t>
            </a:r>
            <a:r>
              <a:rPr lang="fr-CH" sz="1200" b="1" dirty="0"/>
              <a:t>: </a:t>
            </a:r>
            <a:r>
              <a:rPr lang="fr-CH" sz="1200" dirty="0"/>
              <a:t>Véronique Chevillat (</a:t>
            </a:r>
            <a:r>
              <a:rPr lang="fr-CH" sz="1200" dirty="0" err="1"/>
              <a:t>FiBL</a:t>
            </a:r>
            <a:r>
              <a:rPr lang="fr-CH" sz="1200" dirty="0"/>
              <a:t>) Roman Graf (</a:t>
            </a:r>
            <a:r>
              <a:rPr lang="fr-CH" sz="1200" dirty="0" err="1"/>
              <a:t>Vogelwarte</a:t>
            </a:r>
            <a:r>
              <a:rPr lang="fr-CH" sz="1200" dirty="0"/>
              <a:t>), Dominik Hagist (</a:t>
            </a:r>
            <a:r>
              <a:rPr lang="fr-CH" sz="1200" dirty="0" err="1"/>
              <a:t>Vogelwarte</a:t>
            </a:r>
            <a:r>
              <a:rPr lang="fr-CH" sz="1200" dirty="0"/>
              <a:t>) </a:t>
            </a:r>
            <a:endParaRPr lang="de-CH" sz="1200" dirty="0"/>
          </a:p>
          <a:p>
            <a:r>
              <a:rPr lang="de-CH" sz="1200" b="1" dirty="0"/>
              <a:t>Mitarbeit: </a:t>
            </a:r>
            <a:r>
              <a:rPr lang="de-CH" sz="1200" dirty="0"/>
              <a:t>Lukas Pfiffner (</a:t>
            </a:r>
            <a:r>
              <a:rPr lang="de-CH" sz="1200" dirty="0" err="1"/>
              <a:t>FiBL</a:t>
            </a:r>
            <a:r>
              <a:rPr lang="de-CH" sz="1200" dirty="0"/>
              <a:t>), Simon Birrer (</a:t>
            </a:r>
            <a:r>
              <a:rPr lang="de-CH" sz="1200"/>
              <a:t>Vogelwarte), Markus Jenny (Vogelwarte)</a:t>
            </a:r>
            <a:endParaRPr lang="de-CH" sz="1200" dirty="0"/>
          </a:p>
          <a:p>
            <a:r>
              <a:rPr lang="de-CH" sz="1200" b="1" dirty="0"/>
              <a:t>Redaktion: </a:t>
            </a:r>
            <a:r>
              <a:rPr lang="de-CH" sz="1200" dirty="0"/>
              <a:t>Gilles Weidmann (</a:t>
            </a:r>
            <a:r>
              <a:rPr lang="de-CH" sz="1200" dirty="0" err="1"/>
              <a:t>FiBL</a:t>
            </a:r>
            <a:r>
              <a:rPr lang="de-CH" sz="1200" dirty="0"/>
              <a:t>)</a:t>
            </a:r>
          </a:p>
          <a:p>
            <a:r>
              <a:rPr lang="de-CH" sz="1200" dirty="0"/>
              <a:t>Mit Grafiken von Brigitta Maurer (</a:t>
            </a:r>
            <a:r>
              <a:rPr lang="de-CH" sz="1200" dirty="0" err="1"/>
              <a:t>FiBL</a:t>
            </a:r>
            <a:r>
              <a:rPr lang="de-CH" sz="1200" dirty="0"/>
              <a:t>) und Illustrationen von Simon Müller (</a:t>
            </a:r>
            <a:r>
              <a:rPr lang="de-CH" sz="1200" dirty="0">
                <a:hlinkClick r:id="rId6"/>
              </a:rPr>
              <a:t>www.soio.ch</a:t>
            </a:r>
            <a:r>
              <a:rPr lang="de-CH" sz="1200" dirty="0"/>
              <a:t>).</a:t>
            </a:r>
          </a:p>
          <a:p>
            <a:r>
              <a:rPr lang="de-CH" sz="1200" dirty="0"/>
              <a:t>Der Foliensatz wurde mit finanzieller Unterstützung von Bio Suisse, vom Schweizer Bauernverband, vom Amt für Landschaft und Natur des Kantons Zürich, vom Landwirtschaftlichen Zentrum </a:t>
            </a:r>
            <a:r>
              <a:rPr lang="de-CH" sz="1200" dirty="0" err="1"/>
              <a:t>Ebenrain</a:t>
            </a:r>
            <a:r>
              <a:rPr lang="de-CH" sz="1200" dirty="0"/>
              <a:t> des Kantons Basel-Landschaft, vom Amt für Umwelt und Energie des Kantons Basel-Stadt, von der Dienststelle Landwirtschaft und Wald des Kantons Luzern sowie von der Dienststelle für Landwirtschaft und Weinbau des Kantons Waadt realisiert.</a:t>
            </a:r>
          </a:p>
          <a:p>
            <a:r>
              <a:rPr lang="de-CH" sz="1200" dirty="0"/>
              <a:t>Ausgabe 2019</a:t>
            </a:r>
          </a:p>
          <a:p>
            <a:r>
              <a:rPr lang="de-CH" sz="1200" dirty="0"/>
              <a:t>Der Foliensatz ist Bestandteil einer umfangreichen Foliensammlung zum Handbuch "Biodiversität auf dem Landwirtschaftsbetrieb. Ein Handbuch für die Praxis" von </a:t>
            </a:r>
            <a:r>
              <a:rPr lang="de-CH" sz="1200" dirty="0" err="1"/>
              <a:t>FiBL</a:t>
            </a:r>
            <a:r>
              <a:rPr lang="de-CH" sz="1200" dirty="0"/>
              <a:t> und Vogelwarte. Die Foliensammlung steht auf </a:t>
            </a:r>
            <a:r>
              <a:rPr lang="de-CH" sz="1200" u="sng" dirty="0">
                <a:hlinkClick r:id="rId7"/>
              </a:rPr>
              <a:t>www.agri-biodiv.ch</a:t>
            </a:r>
            <a:r>
              <a:rPr lang="de-CH" sz="1200" dirty="0"/>
              <a:t> zum kostenlosen Download zur Verfügung. Das Handbuch kann im </a:t>
            </a:r>
            <a:r>
              <a:rPr lang="de-CH" sz="1200" dirty="0" err="1"/>
              <a:t>FiBL</a:t>
            </a:r>
            <a:r>
              <a:rPr lang="de-CH" sz="1200" dirty="0"/>
              <a:t>-Shop auf </a:t>
            </a:r>
            <a:r>
              <a:rPr lang="de-CH" sz="1200" dirty="0">
                <a:hlinkClick r:id="rId8"/>
              </a:rPr>
              <a:t>https://shop.fibl.org</a:t>
            </a:r>
            <a:r>
              <a:rPr lang="de-CH" sz="1200" dirty="0"/>
              <a:t> als Druckversion bestellt oder kostenlos heruntergeladen werden.</a:t>
            </a:r>
          </a:p>
          <a:p>
            <a:r>
              <a:rPr lang="de-CH" sz="1200" dirty="0"/>
              <a:t>Copyright: Die  Fotos dürfen nur zu Aus- und Weiterbildungszwecken zum Thema Biodiversität auf dem Landwirtschaftsbetrieb verwendet werden.  Alle Rechte liegen bei den Autoren.</a:t>
            </a:r>
          </a:p>
        </p:txBody>
      </p:sp>
    </p:spTree>
    <p:extLst>
      <p:ext uri="{BB962C8B-B14F-4D97-AF65-F5344CB8AC3E}">
        <p14:creationId xmlns:p14="http://schemas.microsoft.com/office/powerpoint/2010/main" val="26113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Sensible Grenzlebensräume mit hoher Biodiversität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3</a:t>
            </a:fld>
            <a:endParaRPr lang="de-CH" dirty="0"/>
          </a:p>
        </p:txBody>
      </p:sp>
      <p:sp>
        <p:nvSpPr>
          <p:cNvPr id="3" name="Textfeld 2"/>
          <p:cNvSpPr txBox="1"/>
          <p:nvPr/>
        </p:nvSpPr>
        <p:spPr>
          <a:xfrm>
            <a:off x="594351" y="5082373"/>
            <a:ext cx="7931923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de-CH" dirty="0"/>
              <a:t>Das unerlaubte Lagern von Materialien (z.B. Siloballen) und Verunreinigungen können diese empfindlichen Lebensräume stark schädigen. Deshalb: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Mindestabstände  im Rahmen der </a:t>
            </a:r>
            <a:r>
              <a:rPr lang="de-CH" b="1" dirty="0"/>
              <a:t>Pufferstreifen</a:t>
            </a:r>
            <a:r>
              <a:rPr lang="de-CH" dirty="0"/>
              <a:t> einhalten!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725" y="1201877"/>
            <a:ext cx="3882267" cy="372770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1853" y="1201877"/>
            <a:ext cx="3897947" cy="372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51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5100810" y="4221088"/>
            <a:ext cx="1199382" cy="1171839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Wie</a:t>
            </a:r>
            <a:r>
              <a:rPr lang="fr-FR" dirty="0"/>
              <a:t> </a:t>
            </a:r>
            <a:r>
              <a:rPr lang="fr-FR" dirty="0" err="1"/>
              <a:t>Pufferstreifen</a:t>
            </a:r>
            <a:r>
              <a:rPr lang="fr-FR" dirty="0"/>
              <a:t> </a:t>
            </a:r>
            <a:r>
              <a:rPr lang="fr-FR" dirty="0" err="1"/>
              <a:t>entlang</a:t>
            </a:r>
            <a:r>
              <a:rPr lang="fr-FR" dirty="0"/>
              <a:t> </a:t>
            </a:r>
            <a:r>
              <a:rPr lang="fr-FR" dirty="0" err="1"/>
              <a:t>von</a:t>
            </a:r>
            <a:r>
              <a:rPr lang="fr-FR" dirty="0"/>
              <a:t> </a:t>
            </a:r>
            <a:r>
              <a:rPr lang="fr-FR" dirty="0" err="1"/>
              <a:t>Gehölzen</a:t>
            </a:r>
            <a:r>
              <a:rPr lang="fr-FR" dirty="0"/>
              <a:t> </a:t>
            </a:r>
            <a:r>
              <a:rPr lang="fr-FR" dirty="0" err="1"/>
              <a:t>messen</a:t>
            </a:r>
            <a:r>
              <a:rPr lang="fr-FR" dirty="0"/>
              <a:t>?</a:t>
            </a:r>
            <a:br>
              <a:rPr lang="de-CH" dirty="0"/>
            </a:b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4</a:t>
            </a:fld>
            <a:endParaRPr lang="de-CH" dirty="0"/>
          </a:p>
        </p:txBody>
      </p:sp>
      <p:sp>
        <p:nvSpPr>
          <p:cNvPr id="8" name="Textfeld 7"/>
          <p:cNvSpPr txBox="1"/>
          <p:nvPr/>
        </p:nvSpPr>
        <p:spPr>
          <a:xfrm>
            <a:off x="7236296" y="5547959"/>
            <a:ext cx="20100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/>
              <a:t>Quelle: </a:t>
            </a:r>
            <a:r>
              <a:rPr lang="de-CH" sz="1100" dirty="0" err="1"/>
              <a:t>Agridea</a:t>
            </a:r>
            <a:r>
              <a:rPr lang="de-CH" sz="1100" dirty="0"/>
              <a:t> 2017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408" y="1772816"/>
            <a:ext cx="8072256" cy="2448143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3855600" y="2852936"/>
            <a:ext cx="12961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CH" dirty="0"/>
              <a:t>Hecke, </a:t>
            </a:r>
          </a:p>
          <a:p>
            <a:pPr algn="ctr"/>
            <a:r>
              <a:rPr lang="de-CH" dirty="0"/>
              <a:t>Feldgehölz,  </a:t>
            </a:r>
          </a:p>
          <a:p>
            <a:pPr algn="ctr"/>
            <a:r>
              <a:rPr lang="de-CH" dirty="0"/>
              <a:t>Waldrand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41408" y="5501792"/>
            <a:ext cx="319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/>
              <a:t>* PSM = Pflanzenschutzmittel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055965" y="4221088"/>
            <a:ext cx="1289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>
                <a:solidFill>
                  <a:srgbClr val="FF0000"/>
                </a:solidFill>
              </a:rPr>
              <a:t>Pufferstreifen</a:t>
            </a:r>
          </a:p>
        </p:txBody>
      </p:sp>
      <p:sp>
        <p:nvSpPr>
          <p:cNvPr id="11" name="Rechteck 10"/>
          <p:cNvSpPr/>
          <p:nvPr/>
        </p:nvSpPr>
        <p:spPr>
          <a:xfrm>
            <a:off x="2656218" y="4221088"/>
            <a:ext cx="1199382" cy="1171839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Textfeld 11"/>
          <p:cNvSpPr txBox="1"/>
          <p:nvPr/>
        </p:nvSpPr>
        <p:spPr>
          <a:xfrm>
            <a:off x="2611373" y="4221088"/>
            <a:ext cx="1289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>
                <a:solidFill>
                  <a:srgbClr val="FF0000"/>
                </a:solidFill>
              </a:rPr>
              <a:t>Pufferstreifen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8058731" cy="629700"/>
          </a:xfrm>
        </p:spPr>
        <p:txBody>
          <a:bodyPr/>
          <a:lstStyle/>
          <a:p>
            <a:r>
              <a:rPr lang="fr-FR" dirty="0" err="1"/>
              <a:t>Wie</a:t>
            </a:r>
            <a:r>
              <a:rPr lang="fr-FR" dirty="0"/>
              <a:t> </a:t>
            </a:r>
            <a:r>
              <a:rPr lang="fr-FR" dirty="0" err="1"/>
              <a:t>Pufferstreifen</a:t>
            </a:r>
            <a:r>
              <a:rPr lang="fr-FR" dirty="0"/>
              <a:t> </a:t>
            </a:r>
            <a:r>
              <a:rPr lang="de-CH" dirty="0"/>
              <a:t>entlang von oberirdischen Gewässern </a:t>
            </a:r>
            <a:r>
              <a:rPr lang="fr-FR" dirty="0" err="1"/>
              <a:t>messen</a:t>
            </a:r>
            <a:r>
              <a:rPr lang="fr-FR" dirty="0"/>
              <a:t>?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5</a:t>
            </a:fld>
            <a:endParaRPr lang="de-CH" dirty="0"/>
          </a:p>
        </p:txBody>
      </p:sp>
      <p:sp>
        <p:nvSpPr>
          <p:cNvPr id="7" name="Textfeld 6"/>
          <p:cNvSpPr txBox="1"/>
          <p:nvPr/>
        </p:nvSpPr>
        <p:spPr>
          <a:xfrm>
            <a:off x="7272300" y="5687670"/>
            <a:ext cx="14041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/>
              <a:t>Quelle: </a:t>
            </a:r>
            <a:r>
              <a:rPr lang="de-CH" sz="1100" dirty="0" err="1"/>
              <a:t>Agridea</a:t>
            </a:r>
            <a:r>
              <a:rPr lang="de-CH" sz="1100" dirty="0"/>
              <a:t> 2017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1196752"/>
            <a:ext cx="8280920" cy="3276507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5216392" y="4575958"/>
            <a:ext cx="2100752" cy="804696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Textfeld 7"/>
          <p:cNvSpPr txBox="1"/>
          <p:nvPr/>
        </p:nvSpPr>
        <p:spPr>
          <a:xfrm>
            <a:off x="5216392" y="4575957"/>
            <a:ext cx="2100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600" dirty="0">
                <a:solidFill>
                  <a:srgbClr val="FF0000"/>
                </a:solidFill>
              </a:rPr>
              <a:t>Pufferstreifen</a:t>
            </a:r>
          </a:p>
        </p:txBody>
      </p:sp>
      <p:sp>
        <p:nvSpPr>
          <p:cNvPr id="9" name="Rechteck 8"/>
          <p:cNvSpPr/>
          <p:nvPr/>
        </p:nvSpPr>
        <p:spPr>
          <a:xfrm>
            <a:off x="1763688" y="4575958"/>
            <a:ext cx="2207494" cy="804696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Textfeld 9"/>
          <p:cNvSpPr txBox="1"/>
          <p:nvPr/>
        </p:nvSpPr>
        <p:spPr>
          <a:xfrm>
            <a:off x="1763689" y="4575957"/>
            <a:ext cx="2207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600" dirty="0">
                <a:solidFill>
                  <a:srgbClr val="FF0000"/>
                </a:solidFill>
              </a:rPr>
              <a:t>Pufferstreifen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95536" y="5661248"/>
            <a:ext cx="319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/>
              <a:t>* PSM = Pflanzenschutzmittel</a:t>
            </a:r>
          </a:p>
        </p:txBody>
      </p:sp>
    </p:spTree>
    <p:extLst>
      <p:ext uri="{BB962C8B-B14F-4D97-AF65-F5344CB8AC3E}">
        <p14:creationId xmlns:p14="http://schemas.microsoft.com/office/powerpoint/2010/main" val="3153376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Pufferstreifen</a:t>
            </a:r>
            <a:r>
              <a:rPr lang="fr-FR" dirty="0"/>
              <a:t> </a:t>
            </a:r>
            <a:r>
              <a:rPr lang="fr-FR" dirty="0" err="1"/>
              <a:t>als</a:t>
            </a:r>
            <a:r>
              <a:rPr lang="fr-FR" dirty="0"/>
              <a:t> BFF </a:t>
            </a:r>
            <a:r>
              <a:rPr lang="fr-FR" dirty="0" err="1"/>
              <a:t>anmelden</a:t>
            </a:r>
            <a:endParaRPr lang="fr-FR" dirty="0"/>
          </a:p>
        </p:txBody>
      </p:sp>
      <p:graphicFrame>
        <p:nvGraphicFramePr>
          <p:cNvPr id="3" name="Inhaltsplatzhalt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4338633"/>
              </p:ext>
            </p:extLst>
          </p:nvPr>
        </p:nvGraphicFramePr>
        <p:xfrm>
          <a:off x="496478" y="904473"/>
          <a:ext cx="8054158" cy="439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67210">
                  <a:extLst>
                    <a:ext uri="{9D8B030D-6E8A-4147-A177-3AD203B41FA5}">
                      <a16:colId xmlns:a16="http://schemas.microsoft.com/office/drawing/2014/main" val="1593524246"/>
                    </a:ext>
                  </a:extLst>
                </a:gridCol>
                <a:gridCol w="2247380">
                  <a:extLst>
                    <a:ext uri="{9D8B030D-6E8A-4147-A177-3AD203B41FA5}">
                      <a16:colId xmlns:a16="http://schemas.microsoft.com/office/drawing/2014/main" val="700308052"/>
                    </a:ext>
                  </a:extLst>
                </a:gridCol>
                <a:gridCol w="2342808">
                  <a:extLst>
                    <a:ext uri="{9D8B030D-6E8A-4147-A177-3AD203B41FA5}">
                      <a16:colId xmlns:a16="http://schemas.microsoft.com/office/drawing/2014/main" val="3280414406"/>
                    </a:ext>
                  </a:extLst>
                </a:gridCol>
                <a:gridCol w="2196760">
                  <a:extLst>
                    <a:ext uri="{9D8B030D-6E8A-4147-A177-3AD203B41FA5}">
                      <a16:colId xmlns:a16="http://schemas.microsoft.com/office/drawing/2014/main" val="29273581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Pufferstreifen entlang von Hecken, Feld- und Ufergehölzen und Waldrändern*</a:t>
                      </a:r>
                      <a:endParaRPr lang="de-CH" sz="180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CH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Pufferstreifen von 6 m Breite entlang oberirdischer Gewässer</a:t>
                      </a:r>
                      <a:endParaRPr lang="de-CH" sz="180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CH" sz="18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933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800" dirty="0"/>
                        <a:t>Breite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mind. 3 m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auf den ersten 3 m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auf den zweiten 3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457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Anmeldung als BFF möglich 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extensiv genutzte Wiese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Streuefläche</a:t>
                      </a:r>
                      <a:endParaRPr lang="de-CH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Uferwiese entlang von Fliessgewässern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extensive Weide</a:t>
                      </a:r>
                      <a:endParaRPr lang="de-CH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extensiv genutzte Wiese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Streuefläche</a:t>
                      </a:r>
                      <a:endParaRPr lang="de-CH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Uferwiese entlang von Fliessgewässern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extensive Weide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Hecke, Gehölz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Wassergräben, Tümpel, Teiche</a:t>
                      </a:r>
                      <a:endParaRPr lang="de-C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extensiv genutzte Wiese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Streuefläche</a:t>
                      </a:r>
                      <a:endParaRPr lang="de-CH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Uferwiese entlang von Fliess-gewässern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extensive Weide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Hecke, Gehölz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922822"/>
                  </a:ext>
                </a:extLst>
              </a:tr>
            </a:tbl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6</a:t>
            </a:fld>
            <a:endParaRPr lang="de-CH" dirty="0"/>
          </a:p>
        </p:txBody>
      </p:sp>
      <p:sp>
        <p:nvSpPr>
          <p:cNvPr id="7" name="Textfeld 6"/>
          <p:cNvSpPr txBox="1"/>
          <p:nvPr/>
        </p:nvSpPr>
        <p:spPr>
          <a:xfrm>
            <a:off x="7218040" y="5898892"/>
            <a:ext cx="14584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/>
              <a:t>Quelle: </a:t>
            </a:r>
            <a:r>
              <a:rPr lang="de-CH" sz="1100" dirty="0" err="1"/>
              <a:t>Agridea</a:t>
            </a:r>
            <a:r>
              <a:rPr lang="de-CH" sz="1100" dirty="0"/>
              <a:t> 2017</a:t>
            </a:r>
          </a:p>
        </p:txBody>
      </p:sp>
      <p:sp>
        <p:nvSpPr>
          <p:cNvPr id="4" name="Rechteck 3"/>
          <p:cNvSpPr/>
          <p:nvPr/>
        </p:nvSpPr>
        <p:spPr>
          <a:xfrm>
            <a:off x="496478" y="5329505"/>
            <a:ext cx="8005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600" dirty="0"/>
              <a:t>* Ist die Distanz zwischen zwei Hecken oder Feldgehölzen </a:t>
            </a:r>
            <a:r>
              <a:rPr lang="de-CH" sz="1600" b="1" dirty="0"/>
              <a:t>weniger als 40 m</a:t>
            </a:r>
            <a:r>
              <a:rPr lang="de-CH" sz="1600" dirty="0"/>
              <a:t>, dann sind </a:t>
            </a:r>
            <a:r>
              <a:rPr lang="de-CH" sz="1600" b="1" dirty="0">
                <a:solidFill>
                  <a:srgbClr val="FF0000"/>
                </a:solidFill>
              </a:rPr>
              <a:t>Ackerschonstreifen</a:t>
            </a:r>
            <a:r>
              <a:rPr lang="de-CH" sz="1600" dirty="0"/>
              <a:t>, </a:t>
            </a:r>
            <a:r>
              <a:rPr lang="de-CH" sz="1600" b="1" dirty="0">
                <a:solidFill>
                  <a:srgbClr val="FF0000"/>
                </a:solidFill>
              </a:rPr>
              <a:t>Buntbrachen</a:t>
            </a:r>
            <a:r>
              <a:rPr lang="de-CH" sz="1600" dirty="0"/>
              <a:t>, </a:t>
            </a:r>
            <a:r>
              <a:rPr lang="de-CH" sz="1600" b="1" dirty="0">
                <a:solidFill>
                  <a:srgbClr val="FF0000"/>
                </a:solidFill>
              </a:rPr>
              <a:t>Rotationsbrachen</a:t>
            </a:r>
            <a:r>
              <a:rPr lang="de-CH" sz="1600" dirty="0"/>
              <a:t> oder </a:t>
            </a:r>
            <a:r>
              <a:rPr lang="de-CH" sz="1600" b="1" dirty="0">
                <a:solidFill>
                  <a:srgbClr val="FF0000"/>
                </a:solidFill>
              </a:rPr>
              <a:t>Säume auf Ackerfläche </a:t>
            </a:r>
            <a:r>
              <a:rPr lang="de-CH" sz="1600" dirty="0"/>
              <a:t>erlaubt.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8100392" y="0"/>
            <a:ext cx="104360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dirty="0"/>
              <a:t>Handout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Weiterführende Links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481454"/>
            <a:ext cx="8532812" cy="2739634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de-CH" dirty="0"/>
              <a:t>Merkblatt </a:t>
            </a:r>
            <a:r>
              <a:rPr lang="de-CH" dirty="0" err="1"/>
              <a:t>Agridea</a:t>
            </a:r>
            <a:r>
              <a:rPr lang="de-CH" dirty="0"/>
              <a:t>: «</a:t>
            </a:r>
            <a:r>
              <a:rPr lang="de-CH" dirty="0">
                <a:hlinkClick r:id="rId2"/>
              </a:rPr>
              <a:t>Pufferstreifen - richtig messen und bewirtschaften</a:t>
            </a:r>
            <a:r>
              <a:rPr lang="de-CH" dirty="0"/>
              <a:t>»</a:t>
            </a:r>
          </a:p>
          <a:p>
            <a:pPr>
              <a:spcAft>
                <a:spcPts val="2400"/>
              </a:spcAft>
            </a:pPr>
            <a:r>
              <a:rPr lang="de-CH" dirty="0"/>
              <a:t>Merkblatt Kanton Aargau: «</a:t>
            </a:r>
            <a:r>
              <a:rPr lang="de-CH" dirty="0">
                <a:hlinkClick r:id="rId3"/>
              </a:rPr>
              <a:t>Gewässerraum und landwirtschaftliche Bewirtschaftung</a:t>
            </a:r>
            <a:r>
              <a:rPr lang="de-CH" dirty="0"/>
              <a:t>»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7</a:t>
            </a:fld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4000" y="2848429"/>
            <a:ext cx="2448272" cy="346255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5"/>
          <a:srcRect l="33743" t="4163" r="34531" b="4071"/>
          <a:stretch/>
        </p:blipFill>
        <p:spPr>
          <a:xfrm>
            <a:off x="4932040" y="2852936"/>
            <a:ext cx="2376265" cy="34580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5242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Schnittstelle</a:t>
            </a:r>
            <a:r>
              <a:rPr lang="fr-FR" dirty="0"/>
              <a:t> </a:t>
            </a:r>
            <a:r>
              <a:rPr lang="fr-FR" dirty="0" err="1"/>
              <a:t>zwischen</a:t>
            </a:r>
            <a:r>
              <a:rPr lang="fr-FR" dirty="0"/>
              <a:t> </a:t>
            </a:r>
            <a:r>
              <a:rPr lang="fr-FR" dirty="0" err="1"/>
              <a:t>dem</a:t>
            </a:r>
            <a:r>
              <a:rPr lang="fr-FR" dirty="0"/>
              <a:t> </a:t>
            </a:r>
            <a:r>
              <a:rPr lang="fr-FR" dirty="0" err="1"/>
              <a:t>Kulturland</a:t>
            </a:r>
            <a:r>
              <a:rPr lang="fr-FR" dirty="0"/>
              <a:t> </a:t>
            </a:r>
            <a:r>
              <a:rPr lang="fr-FR" dirty="0" err="1"/>
              <a:t>und</a:t>
            </a:r>
            <a:r>
              <a:rPr lang="fr-FR" dirty="0"/>
              <a:t> </a:t>
            </a:r>
            <a:r>
              <a:rPr lang="fr-FR" dirty="0" err="1"/>
              <a:t>Gewässern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547664" y="4721661"/>
            <a:ext cx="3881906" cy="1278531"/>
          </a:xfrm>
          <a:solidFill>
            <a:srgbClr val="FFCCCC"/>
          </a:solidFill>
        </p:spPr>
        <p:txBody>
          <a:bodyPr lIns="72000" tIns="72000" rIns="72000" bIns="72000"/>
          <a:lstStyle/>
          <a:p>
            <a:r>
              <a:rPr lang="de-CH" sz="2000" dirty="0"/>
              <a:t>78 % der Länge der Fliessgewässer in der Schweiz sind ökologisch stark beeinträchtigt, naturfern verbaut oder </a:t>
            </a:r>
            <a:r>
              <a:rPr lang="de-CH" sz="2000" dirty="0" err="1"/>
              <a:t>eingedolt</a:t>
            </a:r>
            <a:r>
              <a:rPr lang="de-CH" sz="2000" dirty="0"/>
              <a:t>.</a:t>
            </a:r>
            <a:endParaRPr lang="fr-FR" sz="20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8</a:t>
            </a:fld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570" y="3933056"/>
            <a:ext cx="3117561" cy="2070619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5328486" y="1338448"/>
            <a:ext cx="331972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000" b="1" dirty="0"/>
              <a:t>Oberflächengewässer</a:t>
            </a:r>
            <a:r>
              <a:rPr lang="de-CH" sz="2000" dirty="0"/>
              <a:t> </a:t>
            </a:r>
            <a:br>
              <a:rPr lang="de-CH" sz="2000" dirty="0"/>
            </a:br>
            <a:r>
              <a:rPr lang="de-CH" sz="2000" dirty="0"/>
              <a:t>bestehen aus (gemäss Gewässerschutzgesetz):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/>
              <a:t>Wasserbett und Sohle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/>
              <a:t>Böschung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/>
              <a:t>der pflanzlichen und tierischen Besiedelung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251" y="1340768"/>
            <a:ext cx="4485367" cy="25202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93" y="959131"/>
            <a:ext cx="3320596" cy="2490446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1532" y="3570230"/>
            <a:ext cx="3312369" cy="2484277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993" y="3574593"/>
            <a:ext cx="3320596" cy="2501982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7649" y="962853"/>
            <a:ext cx="3322976" cy="248672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Typische Arten des Gewässerraums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9</a:t>
            </a:fld>
            <a:endParaRPr lang="de-CH" dirty="0"/>
          </a:p>
        </p:txBody>
      </p:sp>
      <p:sp>
        <p:nvSpPr>
          <p:cNvPr id="6" name="AutoShape 2" descr="Bildergebnis fÃ¼r crapaud calami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5" name="Textfeld 14"/>
          <p:cNvSpPr txBox="1"/>
          <p:nvPr/>
        </p:nvSpPr>
        <p:spPr>
          <a:xfrm>
            <a:off x="1066992" y="3080073"/>
            <a:ext cx="3320596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Bachforelle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579499" y="3080073"/>
            <a:ext cx="3341126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Ringelnatter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1066992" y="5707243"/>
            <a:ext cx="3320595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Wasserhahnenfuss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4593186" y="5707243"/>
            <a:ext cx="3331902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Blaupfeil</a:t>
            </a:r>
          </a:p>
        </p:txBody>
      </p:sp>
    </p:spTree>
    <p:extLst>
      <p:ext uri="{BB962C8B-B14F-4D97-AF65-F5344CB8AC3E}">
        <p14:creationId xmlns:p14="http://schemas.microsoft.com/office/powerpoint/2010/main" val="1745061551"/>
      </p:ext>
    </p:extLst>
  </p:cSld>
  <p:clrMapOvr>
    <a:masterClrMapping/>
  </p:clrMapOvr>
</p:sld>
</file>

<file path=ppt/theme/theme1.xml><?xml version="1.0" encoding="utf-8"?>
<a:theme xmlns:a="http://schemas.openxmlformats.org/drawingml/2006/main" name="Vorlage-Foliensammlung-Biodiv">
  <a:themeElements>
    <a:clrScheme name="FiB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646464"/>
      </a:hlink>
      <a:folHlink>
        <a:srgbClr val="969696"/>
      </a:folHlink>
    </a:clrScheme>
    <a:fontScheme name="FiBL_1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lienmaster_deutsch.pptx" id="{FBB6791A-E5EE-42BB-A8AB-2678BCFD6534}" vid="{5793FBA9-05DF-45A9-9DAC-857A3FA417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38CE18F8DE21746B13E196ECDFF44C0" ma:contentTypeVersion="5" ma:contentTypeDescription="Create a new document." ma:contentTypeScope="" ma:versionID="e8782817122db90c93ceb9e955f70951">
  <xsd:schema xmlns:xsd="http://www.w3.org/2001/XMLSchema" xmlns:xs="http://www.w3.org/2001/XMLSchema" xmlns:p="http://schemas.microsoft.com/office/2006/metadata/properties" xmlns:ns1="http://schemas.microsoft.com/sharepoint/v3" xmlns:ns2="dd18740c-b141-4d05-9751-e9f3dcf7e76f" xmlns:ns3="926ccd4c-651f-4ccc-af87-3950eef9fdad" targetNamespace="http://schemas.microsoft.com/office/2006/metadata/properties" ma:root="true" ma:fieldsID="ece806e68e4d87454051d7bb3ac23105" ns1:_="" ns2:_="" ns3:_="">
    <xsd:import namespace="http://schemas.microsoft.com/sharepoint/v3"/>
    <xsd:import namespace="dd18740c-b141-4d05-9751-e9f3dcf7e76f"/>
    <xsd:import namespace="926ccd4c-651f-4ccc-af87-3950eef9fdad"/>
    <xsd:element name="properties">
      <xsd:complexType>
        <xsd:sequence>
          <xsd:element name="documentManagement">
            <xsd:complexType>
              <xsd:all>
                <xsd:element ref="ns2:Kategorie"/>
                <xsd:element ref="ns2:Sprache" minOccurs="0"/>
                <xsd:element ref="ns3:FiBL_x002d_Standort" minOccurs="0"/>
                <xsd:element ref="ns1:TranslationStateDownloadLink" minOccurs="0"/>
                <xsd:element ref="ns3:Download_x0020_a_x0020_cop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TranslationStateDownloadLink" ma:index="11" nillable="true" ma:displayName="Downloadlink" ma:internalName="TranslationStateDownload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8740c-b141-4d05-9751-e9f3dcf7e76f" elementFormDefault="qualified">
    <xsd:import namespace="http://schemas.microsoft.com/office/2006/documentManagement/types"/>
    <xsd:import namespace="http://schemas.microsoft.com/office/infopath/2007/PartnerControls"/>
    <xsd:element name="Kategorie" ma:index="2" ma:displayName="Kategorie" ma:default="Bericht" ma:format="Dropdown" ma:indexed="true" ma:internalName="Kategorie">
      <xsd:simpleType>
        <xsd:restriction base="dms:Choice">
          <xsd:enumeration value="Bericht"/>
          <xsd:enumeration value="Brief/ Fax"/>
          <xsd:enumeration value="Corporate Identity (CI)"/>
          <xsd:enumeration value="EU-Bericht"/>
          <xsd:enumeration value="Folie"/>
          <xsd:enumeration value="Kurse"/>
          <xsd:enumeration value="Logo"/>
          <xsd:enumeration value="Medienmitteilung"/>
          <xsd:enumeration value="Ordnerrücken"/>
          <xsd:enumeration value="Praktikums-/ Semester- /Diplomarbeiten"/>
          <xsd:enumeration value="Sonderformate"/>
          <xsd:enumeration value="Protokolle"/>
        </xsd:restriction>
      </xsd:simpleType>
    </xsd:element>
    <xsd:element name="Sprache" ma:index="3" nillable="true" ma:displayName="Sprache" ma:default="Deutsch" ma:format="Dropdown" ma:internalName="Sprache">
      <xsd:simpleType>
        <xsd:restriction base="dms:Choice">
          <xsd:enumeration value="Deutsch"/>
          <xsd:enumeration value="Englisch"/>
          <xsd:enumeration value="Französisch"/>
          <xsd:enumeration value="Italienisch"/>
          <xsd:enumeration value="Spanisch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ccd4c-651f-4ccc-af87-3950eef9fdad" elementFormDefault="qualified">
    <xsd:import namespace="http://schemas.microsoft.com/office/2006/documentManagement/types"/>
    <xsd:import namespace="http://schemas.microsoft.com/office/infopath/2007/PartnerControls"/>
    <xsd:element name="FiBL_x002d_Standort" ma:index="4" nillable="true" ma:displayName="FiBL-Standort" ma:default="All FiBL" ma:format="Dropdown" ma:internalName="FiBL_x002d_Standort">
      <xsd:simpleType>
        <xsd:restriction base="dms:Choice">
          <xsd:enumeration value="All FiBL"/>
          <xsd:enumeration value="FiBL CH"/>
          <xsd:enumeration value="FiBL DE"/>
          <xsd:enumeration value="FiBL AT"/>
          <xsd:enumeration value="FiBL EU"/>
          <xsd:enumeration value="Team FiBL France"/>
        </xsd:restriction>
      </xsd:simpleType>
    </xsd:element>
    <xsd:element name="Download_x0020_a_x0020_copy" ma:index="12" nillable="true" ma:displayName="Download a copy" ma:internalName="Download_x0020_a_x0020_copy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Inhaltstyp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rache xmlns="dd18740c-b141-4d05-9751-e9f3dcf7e76f">Deutsch</Sprache>
    <TranslationStateDownloadLink xmlns="http://schemas.microsoft.com/sharepoint/v3">
      <Url xsi:nil="true"/>
      <Description xsi:nil="true"/>
    </TranslationStateDownloadLink>
    <Download_x0020_a_x0020_copy xmlns="926ccd4c-651f-4ccc-af87-3950eef9fdad" xsi:nil="true"/>
    <Kategorie xmlns="dd18740c-b141-4d05-9751-e9f3dcf7e76f">Folie</Kategorie>
    <FiBL_x002d_Standort xmlns="926ccd4c-651f-4ccc-af87-3950eef9fdad">All FiBL</FiBL_x002d_Standort>
  </documentManagement>
</p:properties>
</file>

<file path=customXml/itemProps1.xml><?xml version="1.0" encoding="utf-8"?>
<ds:datastoreItem xmlns:ds="http://schemas.openxmlformats.org/officeDocument/2006/customXml" ds:itemID="{8D7551DD-4F57-4178-AE9D-035B379293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d18740c-b141-4d05-9751-e9f3dcf7e76f"/>
    <ds:schemaRef ds:uri="926ccd4c-651f-4ccc-af87-3950eef9fd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5CF6B6-F600-4DF9-A534-F9E4E16E99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1F0389-DCC4-4552-AF62-62FC06389D97}">
  <ds:schemaRefs>
    <ds:schemaRef ds:uri="http://www.w3.org/XML/1998/namespace"/>
    <ds:schemaRef ds:uri="http://schemas.microsoft.com/sharepoint/v3"/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926ccd4c-651f-4ccc-af87-3950eef9fdad"/>
    <ds:schemaRef ds:uri="dd18740c-b141-4d05-9751-e9f3dcf7e76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Vorlage-Foliensammlung-Biodiv</Template>
  <TotalTime>0</TotalTime>
  <Words>1114</Words>
  <Application>Microsoft Office PowerPoint</Application>
  <PresentationFormat>Bildschirmpräsentation (4:3)</PresentationFormat>
  <Paragraphs>186</Paragraphs>
  <Slides>26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3" baseType="lpstr">
      <vt:lpstr>Arial</vt:lpstr>
      <vt:lpstr>Arial Black</vt:lpstr>
      <vt:lpstr>Calibri</vt:lpstr>
      <vt:lpstr>Gill Sans MT</vt:lpstr>
      <vt:lpstr>Symbol</vt:lpstr>
      <vt:lpstr>Wingdings</vt:lpstr>
      <vt:lpstr>Vorlage-Foliensammlung-Biodiv</vt:lpstr>
      <vt:lpstr>PowerPoint-Präsentation</vt:lpstr>
      <vt:lpstr>Wertvolle Übergangsbereiche</vt:lpstr>
      <vt:lpstr>Sensible Grenzlebensräume mit hoher Biodiversität</vt:lpstr>
      <vt:lpstr>Wie Pufferstreifen entlang von Gehölzen messen? </vt:lpstr>
      <vt:lpstr>Wie Pufferstreifen entlang von oberirdischen Gewässern messen?</vt:lpstr>
      <vt:lpstr>Pufferstreifen als BFF anmelden</vt:lpstr>
      <vt:lpstr>Weiterführende Links</vt:lpstr>
      <vt:lpstr>Schnittstelle zwischen dem Kulturland und Gewässern</vt:lpstr>
      <vt:lpstr>Typische Arten des Gewässerraums</vt:lpstr>
      <vt:lpstr>Aufwertung und Renaturierung von Fliessgewässern</vt:lpstr>
      <vt:lpstr>Auswirkungen der Revitalisierung von Fliessgewässern auf die Arten</vt:lpstr>
      <vt:lpstr>Pflege offener Wasserflächen</vt:lpstr>
      <vt:lpstr>Pflege der Gewässerböschungen</vt:lpstr>
      <vt:lpstr>Pflege der Gewässerböschungen</vt:lpstr>
      <vt:lpstr>Pflege der Ufergehölze</vt:lpstr>
      <vt:lpstr>Weiterführende Links</vt:lpstr>
      <vt:lpstr>Waldrand − Schnittstelle zwischen Kulturland und Wald</vt:lpstr>
      <vt:lpstr>Typische Arten des Waldrands</vt:lpstr>
      <vt:lpstr>Stufige Waldränder – ein wertvolles Element</vt:lpstr>
      <vt:lpstr>Aufwerten von Waldrändern</vt:lpstr>
      <vt:lpstr>«Auslichten auf der ganzen Länge» und «Buchten schlagen»</vt:lpstr>
      <vt:lpstr>Auslichten und Pflegen von Waldrändern</vt:lpstr>
      <vt:lpstr>Kleinstrukturen anlegen und pflegen</vt:lpstr>
      <vt:lpstr>Pflege von aufgewerteten Waldrändern</vt:lpstr>
      <vt:lpstr>Weiterführende Links</vt:lpstr>
      <vt:lpstr>Impressum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Weidmann Gilles</dc:creator>
  <cp:lastModifiedBy>Snigula Jasmin</cp:lastModifiedBy>
  <cp:revision>140</cp:revision>
  <cp:lastPrinted>2018-11-30T12:18:57Z</cp:lastPrinted>
  <dcterms:created xsi:type="dcterms:W3CDTF">2018-02-22T08:54:25Z</dcterms:created>
  <dcterms:modified xsi:type="dcterms:W3CDTF">2024-05-28T07:17:52Z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0x010100038CE18F8DE21746B13E196ECDFF44C0</vt:lpwstr>
  </property>
</Properties>
</file>