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1"/>
  </p:sldMasterIdLst>
  <p:notesMasterIdLst>
    <p:notesMasterId r:id="rId17"/>
  </p:notesMasterIdLst>
  <p:handoutMasterIdLst>
    <p:handoutMasterId r:id="rId18"/>
  </p:handoutMasterIdLst>
  <p:sldIdLst>
    <p:sldId id="441" r:id="rId2"/>
    <p:sldId id="450" r:id="rId3"/>
    <p:sldId id="513" r:id="rId4"/>
    <p:sldId id="514" r:id="rId5"/>
    <p:sldId id="515" r:id="rId6"/>
    <p:sldId id="504" r:id="rId7"/>
    <p:sldId id="505" r:id="rId8"/>
    <p:sldId id="495" r:id="rId9"/>
    <p:sldId id="506" r:id="rId10"/>
    <p:sldId id="508" r:id="rId11"/>
    <p:sldId id="509" r:id="rId12"/>
    <p:sldId id="510" r:id="rId13"/>
    <p:sldId id="511" r:id="rId14"/>
    <p:sldId id="512" r:id="rId15"/>
    <p:sldId id="49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27" autoAdjust="0"/>
  </p:normalViewPr>
  <p:slideViewPr>
    <p:cSldViewPr snapToGrid="0" showGuides="1">
      <p:cViewPr varScale="1">
        <p:scale>
          <a:sx n="69" d="100"/>
          <a:sy n="69" d="100"/>
        </p:scale>
        <p:origin x="564" y="52"/>
      </p:cViewPr>
      <p:guideLst>
        <p:guide orient="horz" pos="936"/>
        <p:guide orient="horz" pos="39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269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9-23T20:52:23.064" idx="1">
    <p:pos x="10" y="10"/>
    <p:text>sidste slide med conclusions, posteren og tak for opmærksomhed..</p:text>
    <p:extLst>
      <p:ext uri="{C676402C-5697-4E1C-873F-D02D1690AC5C}">
        <p15:threadingInfo xmlns:p15="http://schemas.microsoft.com/office/powerpoint/2012/main" timeZoneBias="-120"/>
      </p:ext>
    </p:extLst>
  </p:cm>
  <p:cm authorId="2" dt="2023-09-23T20:52:43.824" idx="2">
    <p:pos x="10" y="146"/>
    <p:text>drop acknowledgments</p:text>
    <p:extLst>
      <p:ext uri="{C676402C-5697-4E1C-873F-D02D1690AC5C}">
        <p15:threadingInfo xmlns:p15="http://schemas.microsoft.com/office/powerpoint/2012/main" timeZoneBias="-120">
          <p15:parentCm authorId="2" idx="1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24/09/2023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24/09/2023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68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002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08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000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468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737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700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9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820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890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283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614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675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696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237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hyperlink" Target="http://www.designguide.ku.dk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hyperlink" Target="https://designguide.ku.dk/skabeloner/powerpoint/praesentationer/" TargetMode="External"/><Relationship Id="rId4" Type="http://schemas.openxmlformats.org/officeDocument/2006/relationships/hyperlink" Target="https://image.ku.dk/shared/aZwD18034DnM3TYEw9XagEF6kxI6MLkV" TargetMode="External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0" name="Titel 2">
            <a:extLst>
              <a:ext uri="{FF2B5EF4-FFF2-40B4-BE49-F238E27FC236}">
                <a16:creationId xmlns:a16="http://schemas.microsoft.com/office/drawing/2014/main" id="{916BA171-A8D6-BD97-B474-75F02EF18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4F7F37-C978-4070-A8C9-9984E7C2ABE6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28775"/>
            <a:ext cx="11012487" cy="4673600"/>
          </a:xfrm>
          <a:solidFill>
            <a:schemeClr val="bg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CCA8-EEC6-4184-AB5B-DDB10B05E1AF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8901C-AD74-491C-9322-C106FC5C099A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2672-5B44-4DB0-8EDF-4BB4CF579FAA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3" hidden="1">
            <a:extLst>
              <a:ext uri="{FF2B5EF4-FFF2-40B4-BE49-F238E27FC236}">
                <a16:creationId xmlns:a16="http://schemas.microsoft.com/office/drawing/2014/main" id="{619D26E9-5B2E-9EAD-7ADF-91C2F6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3466E77-7984-4F3B-92EF-834A85591B11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4" name="Pladsholder til sidefod 4" hidden="1">
            <a:extLst>
              <a:ext uri="{FF2B5EF4-FFF2-40B4-BE49-F238E27FC236}">
                <a16:creationId xmlns:a16="http://schemas.microsoft.com/office/drawing/2014/main" id="{8A951072-2ED2-FF27-14A1-979FCDF1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Pladsholder til slidenummer 5" hidden="1">
            <a:extLst>
              <a:ext uri="{FF2B5EF4-FFF2-40B4-BE49-F238E27FC236}">
                <a16:creationId xmlns:a16="http://schemas.microsoft.com/office/drawing/2014/main" id="{E8D58753-B44C-E044-E735-98262605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bullet 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1008062"/>
          </a:xfrm>
        </p:spPr>
        <p:txBody>
          <a:bodyPr tIns="154800"/>
          <a:lstStyle>
            <a:lvl1pPr>
              <a:defRPr sz="66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2239315"/>
            <a:ext cx="5356800" cy="4063060"/>
          </a:xfrm>
        </p:spPr>
        <p:txBody>
          <a:bodyPr vert="horz" lIns="0" tIns="0" rIns="0" bIns="0" rtlCol="0">
            <a:noAutofit/>
          </a:bodyPr>
          <a:lstStyle>
            <a:lvl1pPr marL="363600" marR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b="0" i="0" baseline="0" dirty="0" smtClean="0">
                <a:solidFill>
                  <a:schemeClr val="tx1"/>
                </a:solidFill>
              </a:defRPr>
            </a:lvl4pPr>
            <a:lvl5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5pPr>
            <a:lvl6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6pPr>
            <a:lvl7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7pPr>
            <a:lvl8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8pPr>
            <a:lvl9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9pPr>
          </a:lstStyle>
          <a:p>
            <a:pPr marL="363600" marR="0" lvl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D13A21B6-F7F5-D15B-402D-6C21868F87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000" y="2239315"/>
            <a:ext cx="5356800" cy="4063061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 marL="1072800" indent="-352800">
              <a:lnSpc>
                <a:spcPct val="90000"/>
              </a:lnSpc>
              <a:defRPr lang="da-DK" b="0" i="0" baseline="0" dirty="0" smtClean="0"/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dirty="0" smtClean="0"/>
            </a:lvl4pPr>
            <a:lvl5pPr marL="1072800" indent="-352800">
              <a:lnSpc>
                <a:spcPct val="90000"/>
              </a:lnSpc>
              <a:defRPr lang="da-DK" dirty="0"/>
            </a:lvl5pPr>
            <a:lvl6pPr marL="1072800" indent="-352800">
              <a:lnSpc>
                <a:spcPct val="90000"/>
              </a:lnSpc>
              <a:defRPr/>
            </a:lvl6pPr>
            <a:lvl7pPr marL="1072800" indent="-352800">
              <a:lnSpc>
                <a:spcPct val="90000"/>
              </a:lnSpc>
              <a:defRPr/>
            </a:lvl7pPr>
            <a:lvl8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/>
            </a:lvl8pPr>
            <a:lvl9pPr marL="1072800" indent="-352800">
              <a:lnSpc>
                <a:spcPct val="90000"/>
              </a:lnSpc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8E691-BE0D-4934-9C30-12FC42105A2C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25972C5-CAD7-9DDE-E435-195811719418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381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  <p15:guide id="3" orient="horz" pos="1410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 li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da-DK" sz="3200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ABE37-F289-4BB8-B1E0-101EB4AC95E3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74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8">
            <a:extLst>
              <a:ext uri="{FF2B5EF4-FFF2-40B4-BE49-F238E27FC236}">
                <a16:creationId xmlns:a16="http://schemas.microsoft.com/office/drawing/2014/main" id="{3E866D85-79EE-184D-80E1-3ED545621736}"/>
              </a:ext>
            </a:extLst>
          </p:cNvPr>
          <p:cNvSpPr txBox="1"/>
          <p:nvPr userDrawn="1"/>
        </p:nvSpPr>
        <p:spPr>
          <a:xfrm>
            <a:off x="421280" y="612884"/>
            <a:ext cx="1167618" cy="87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15000" b="1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1B53F7DA-513D-4E4A-A901-E83A56F29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E095D626-8544-1B49-AD85-894AF4011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5934971"/>
            <a:ext cx="11012400" cy="36740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50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Name, source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74BC4-6516-49EF-A62A-EB81A07AF391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86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06056-13C4-B341-9D8B-68EA38303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27812"/>
            <a:ext cx="12192000" cy="955506"/>
          </a:xfrm>
          <a:noFill/>
        </p:spPr>
        <p:txBody>
          <a:bodyPr anchor="b" anchorCtr="0"/>
          <a:lstStyle>
            <a:lvl1pPr marL="0" indent="0" algn="ctr">
              <a:buFontTx/>
              <a:buNone/>
              <a:defRPr sz="6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A67884-B97F-CB46-AABC-75F5273BB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59852"/>
            <a:ext cx="12192000" cy="955506"/>
          </a:xfrm>
          <a:noFill/>
        </p:spPr>
        <p:txBody>
          <a:bodyPr/>
          <a:lstStyle>
            <a:lvl1pPr marL="0" indent="0" algn="ctr">
              <a:buFontTx/>
              <a:buNone/>
              <a:defRPr sz="6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15D5-9A7E-477A-A544-9723531FD0FA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45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DF7CB8-A29D-FD7D-E01C-9FA290029336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593043" y="992701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spcBef>
                <a:spcPts val="0"/>
              </a:spcBef>
              <a:buNone/>
              <a:defRPr sz="6000" b="1"/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9F43-7DCD-0386-4C37-C66F637D75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35309" y="992701"/>
            <a:ext cx="3590534" cy="116280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0FE321-409A-CB41-0D2F-3A239A66393D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6092802" y="91122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5D9037-4808-3FB4-8291-164C228C83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8265" y="911224"/>
            <a:ext cx="370582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F98610-1AA8-ED76-CB97-422A1761A3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72868" y="240982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99C31-A019-EB05-99AD-9B5C4892C3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20656" y="2409825"/>
            <a:ext cx="3113087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112A83-1D6E-E31B-3869-56E056FE8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88200" y="2970213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507CD6-BB87-26DA-1CB3-C86DBC2ACD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35988" y="2970213"/>
            <a:ext cx="306546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D4611-1BCD-13B0-4F45-DAEAB35290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58913" y="449897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3B6A4E6-E617-BAD1-0112-A96754231B6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14435" y="4498975"/>
            <a:ext cx="293866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135649F-22C1-794A-F31C-7DC6EA04B2E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72225" y="513804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5999C3D-9DB2-8B28-1D0E-EDC2C950F68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20013" y="5138044"/>
            <a:ext cx="334327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240AC-C468-4DBB-AF86-AC5724FDA50F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68BAA3-AF98-A946-16EB-29ED74D4E93C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text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78434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547F2-18C7-4623-927B-09989FC5CA4D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6C2CA-F7BC-1643-99E7-A7AF34D16F06}"/>
              </a:ext>
            </a:extLst>
          </p:cNvPr>
          <p:cNvSpPr txBox="1"/>
          <p:nvPr userDrawn="1"/>
        </p:nvSpPr>
        <p:spPr>
          <a:xfrm>
            <a:off x="-1219200" y="-22273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92B83-0AC6-A343-9007-FC3430F06E87}"/>
              </a:ext>
            </a:extLst>
          </p:cNvPr>
          <p:cNvSpPr txBox="1"/>
          <p:nvPr userDrawn="1"/>
        </p:nvSpPr>
        <p:spPr>
          <a:xfrm>
            <a:off x="4531540" y="232241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0ACD76-9286-81DA-B95A-33C567818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620712"/>
            <a:ext cx="11012488" cy="8648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79DDD350-47B3-3DAF-DDC1-39725F8B959E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478044" y="1850705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6F92D26-3C4A-BE86-A701-D767C111FE07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5358802" y="241670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376900F8-7802-5F50-6A9A-E75ED0B3EC0B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2869616" y="3779962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46C4547-72A6-0EEC-A5AF-48DBCE377E13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7101336" y="416844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FCDE3-3080-15ED-F757-BF51628B67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8964" y="5623418"/>
            <a:ext cx="11012486" cy="678958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5pPr>
            <a:lvl6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6pPr>
            <a:lvl7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7pPr>
            <a:lvl8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8pPr>
            <a:lvl9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9pPr>
          </a:lstStyle>
          <a:p>
            <a:pPr lvl="0"/>
            <a:r>
              <a:rPr lang="en-GB" dirty="0"/>
              <a:t>...click to add text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B0C9B8-9199-DB66-C3E1-5BCBE19EE6D9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2073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1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F3CC8A4E-DD42-3359-871D-7365133722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1282B6A-0E05-4999-B083-B58431580830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9757" y="842657"/>
            <a:ext cx="11012486" cy="1141268"/>
          </a:xfrm>
        </p:spPr>
        <p:txBody>
          <a:bodyPr/>
          <a:lstStyle>
            <a:lvl1pPr>
              <a:lnSpc>
                <a:spcPct val="90000"/>
              </a:lnSpc>
              <a:defRPr sz="66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5BB6-14D6-4C5D-A392-87B2F024F171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402571">
            <a:off x="985914" y="2449156"/>
            <a:ext cx="4115489" cy="2817262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080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533356">
            <a:off x="5893725" y="2510306"/>
            <a:ext cx="5462634" cy="3596788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360000" tIns="1080000" rIns="36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F33A7-1D81-AB36-A3BB-FC35AF2B3579}"/>
              </a:ext>
            </a:extLst>
          </p:cNvPr>
          <p:cNvSpPr txBox="1"/>
          <p:nvPr userDrawn="1"/>
        </p:nvSpPr>
        <p:spPr>
          <a:xfrm>
            <a:off x="0" y="-310243"/>
            <a:ext cx="6825343" cy="310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102B45B-BE10-0955-7D2B-71607E79FE0D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10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EE70-9EF6-4011-9FEC-8E4C1B37B6E7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9757" y="2890520"/>
            <a:ext cx="3433685" cy="3403600"/>
          </a:xfrm>
          <a:solidFill>
            <a:schemeClr val="bg1">
              <a:lumMod val="6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20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52160" y="612233"/>
            <a:ext cx="5749290" cy="5681887"/>
          </a:xfrm>
          <a:solidFill>
            <a:schemeClr val="bg1">
              <a:lumMod val="7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1080000" rIns="54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43FCB96B-CD6D-B9F3-A688-74E5893485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55041" y="1961476"/>
            <a:ext cx="2336801" cy="2294929"/>
          </a:xfrm>
          <a:solidFill>
            <a:schemeClr val="bg1">
              <a:lumMod val="8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18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                      to insert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C8CB-D006-2AF2-DF37-08254005F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3"/>
            <a:ext cx="4602877" cy="10080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571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20891566">
            <a:off x="1018941" y="1976793"/>
            <a:ext cx="3832754" cy="3749640"/>
          </a:xfrm>
          <a:solidFill>
            <a:schemeClr val="tx1">
              <a:lumMod val="65000"/>
            </a:schemeClr>
          </a:solidFill>
          <a:ln w="146050" cap="flat">
            <a:solidFill>
              <a:schemeClr val="tx1"/>
            </a:solidFill>
            <a:miter lim="800000"/>
          </a:ln>
        </p:spPr>
        <p:txBody>
          <a:bodyPr lIns="0" tIns="1224000" rIns="0" anchor="ctr" anchorCtr="1"/>
          <a:lstStyle>
            <a:lvl1pPr marL="0" indent="0" algn="ct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783580" y="2097067"/>
            <a:ext cx="5817869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tx1"/>
                </a:solidFill>
              </a:defRPr>
            </a:lvl1pPr>
            <a:lvl2pPr>
              <a:defRPr lang="da-DK" sz="3200" b="1" dirty="0" smtClean="0">
                <a:solidFill>
                  <a:schemeClr val="tx1"/>
                </a:solidFill>
              </a:defRPr>
            </a:lvl2pPr>
            <a:lvl3pPr>
              <a:defRPr lang="da-DK" sz="2400" b="1" dirty="0" smtClean="0">
                <a:solidFill>
                  <a:schemeClr val="tx1"/>
                </a:solidFill>
              </a:defRPr>
            </a:lvl3pPr>
            <a:lvl4pPr>
              <a:defRPr lang="da-DK" b="1" dirty="0" smtClean="0">
                <a:solidFill>
                  <a:schemeClr val="tx1"/>
                </a:solidFill>
              </a:defRPr>
            </a:lvl4pPr>
            <a:lvl5pPr>
              <a:defRPr lang="da-DK" b="1" dirty="0">
                <a:solidFill>
                  <a:schemeClr val="tx1"/>
                </a:solidFill>
              </a:defRPr>
            </a:lvl5pPr>
            <a:lvl6pPr>
              <a:defRPr b="1">
                <a:solidFill>
                  <a:schemeClr val="tx1"/>
                </a:solidFill>
              </a:defRPr>
            </a:lvl6pPr>
            <a:lvl7pPr>
              <a:defRPr b="1">
                <a:solidFill>
                  <a:schemeClr val="tx1"/>
                </a:solidFill>
              </a:defRPr>
            </a:lvl7pPr>
            <a:lvl8pPr>
              <a:defRPr b="1">
                <a:solidFill>
                  <a:schemeClr val="tx1"/>
                </a:solidFill>
              </a:defRPr>
            </a:lvl8pPr>
            <a:lvl9pPr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698F8-8127-4186-B6E0-5A9DB8590659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96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496878">
            <a:off x="6504534" y="1615672"/>
            <a:ext cx="4653097" cy="4640373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188000" rIns="0" anchor="ctr" anchorCtr="1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C55F-A06C-4D12-9FE7-11486C7072EC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AE573B-1000-D841-B8B4-F92752389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B691B69-65AA-9748-80BF-996C89344B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8963" y="2097067"/>
            <a:ext cx="5818682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bg1"/>
                </a:solidFill>
              </a:defRPr>
            </a:lvl1pPr>
            <a:lvl2pPr>
              <a:defRPr lang="da-DK" sz="3200" b="1" dirty="0" smtClean="0">
                <a:solidFill>
                  <a:schemeClr val="bg1"/>
                </a:solidFill>
              </a:defRPr>
            </a:lvl2pPr>
            <a:lvl3pPr>
              <a:defRPr lang="da-DK" sz="2400" b="1" dirty="0" smtClean="0">
                <a:solidFill>
                  <a:schemeClr val="bg1"/>
                </a:solidFill>
              </a:defRPr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065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756000"/>
            <a:ext cx="6822000" cy="1065828"/>
          </a:xfrm>
          <a:solidFill>
            <a:schemeClr val="accent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spcAft>
                <a:spcPts val="600"/>
              </a:spcAft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73FB4-74ED-479B-AC3F-D58B1D2996E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BC22F958-FB17-66E4-EB45-75E15E5E3F80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31748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1" y="4962214"/>
            <a:ext cx="4173870" cy="1340161"/>
          </a:xfrm>
          <a:solidFill>
            <a:schemeClr val="accent3">
              <a:alpha val="99950"/>
            </a:schemeClr>
          </a:solidFill>
        </p:spPr>
        <p:txBody>
          <a:bodyPr wrap="square" lIns="252000" tIns="108000" rIns="252000" bIns="0" anchor="t" anchorCtr="0">
            <a:spAutoFit/>
          </a:bodyPr>
          <a:lstStyle>
            <a:lvl1pPr>
              <a:defRPr sz="40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6FC0-1C68-46A1-95BA-D879D9D7980D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6BCCAFF-7E95-0536-8297-4959B0CA01D7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20044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9450" y="4497883"/>
            <a:ext cx="6822000" cy="1065828"/>
          </a:xfrm>
          <a:solidFill>
            <a:schemeClr val="bg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EE2D-5BB7-4858-806B-E9B8121B6310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A49A202-D2D5-25B6-2F32-60A741CCF725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021185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017402"/>
            <a:ext cx="11012487" cy="917513"/>
          </a:xfrm>
          <a:solidFill>
            <a:schemeClr val="bg2">
              <a:alpha val="99950"/>
            </a:schemeClr>
          </a:solidFill>
        </p:spPr>
        <p:txBody>
          <a:bodyPr wrap="square" lIns="180000" tIns="180000" rIns="180000" bIns="180000">
            <a:spAutoFit/>
          </a:bodyPr>
          <a:lstStyle>
            <a:lvl1pPr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D869E-E124-4C9B-86F5-EB1AF46F875F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42F60A0-C020-A529-4A95-65C8AC9FA2C2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1716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4161995"/>
            <a:ext cx="11012487" cy="2140380"/>
          </a:xfrm>
          <a:solidFill>
            <a:schemeClr val="bg1">
              <a:alpha val="46000"/>
            </a:schemeClr>
          </a:solidFill>
        </p:spPr>
        <p:txBody>
          <a:bodyPr wrap="square" lIns="252000" tIns="108000" rIns="252000" bIns="0">
            <a:spAutoFit/>
          </a:bodyPr>
          <a:lstStyle>
            <a:lvl1pPr algn="ctr">
              <a:defRPr sz="66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         text...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CFB06-9E5C-4DC0-BDE6-1E991C758329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AC6CF46-91DC-976D-9F2D-0F1B85D185F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bg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bg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57327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com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1D8F-85B9-4001-AF63-8B6D3CD2CF9F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C9382B17-B390-C8C0-F5F8-7665434C718C}"/>
              </a:ext>
            </a:extLst>
          </p:cNvPr>
          <p:cNvSpPr/>
          <p:nvPr userDrawn="1"/>
        </p:nvSpPr>
        <p:spPr>
          <a:xfrm>
            <a:off x="3642413" y="900524"/>
            <a:ext cx="4787900" cy="5558804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83000"/>
              </a:lnSpc>
            </a:pPr>
            <a:r>
              <a:rPr lang="en-GB" sz="59500" b="1" dirty="0">
                <a:solidFill>
                  <a:schemeClr val="tx1">
                    <a:alpha val="14559"/>
                  </a:schemeClr>
                </a:solidFill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714F6-6F11-9826-9767-37567B1EC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732" y="1628776"/>
            <a:ext cx="9461718" cy="3999626"/>
          </a:xfrm>
        </p:spPr>
        <p:txBody>
          <a:bodyPr anchor="ctr" anchorCtr="0"/>
          <a:lstStyle>
            <a:lvl1pPr>
              <a:lnSpc>
                <a:spcPct val="83000"/>
              </a:lnSpc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61DB2-11FB-99E1-B80B-1463133B9A2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Highlight words </a:t>
            </a:r>
            <a:r>
              <a:rPr lang="en-GB" sz="1400" b="0" dirty="0">
                <a:solidFill>
                  <a:schemeClr val="tx1"/>
                </a:solidFill>
                <a:latin typeface="Microsoft New Tai Lue"/>
              </a:rPr>
              <a:t>in headline using </a:t>
            </a:r>
            <a:r>
              <a:rPr lang="en-GB" sz="1400" b="1" dirty="0">
                <a:solidFill>
                  <a:schemeClr val="tx1"/>
                </a:solidFill>
                <a:latin typeface="Microsoft New Tai Lue"/>
              </a:rPr>
              <a:t>bold   </a:t>
            </a:r>
            <a:endParaRPr lang="en-GB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0272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A35AA5B6-111C-4735-AFC4-EBC2CB1BF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ECB2203-00D5-4F87-8F9D-D0B17AC42B67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dato 3" hidden="1">
            <a:extLst>
              <a:ext uri="{FF2B5EF4-FFF2-40B4-BE49-F238E27FC236}">
                <a16:creationId xmlns:a16="http://schemas.microsoft.com/office/drawing/2014/main" id="{79C6BA40-0A49-7673-45A9-7C4D3541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622F690-D5D4-4852-B56B-61A8F1BA299A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23" name="Pladsholder til sidefod 4" hidden="1">
            <a:extLst>
              <a:ext uri="{FF2B5EF4-FFF2-40B4-BE49-F238E27FC236}">
                <a16:creationId xmlns:a16="http://schemas.microsoft.com/office/drawing/2014/main" id="{F4D4719E-1E3F-B75D-AF75-C575C79D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4" name="Pladsholder til slidenummer 5" hidden="1">
            <a:extLst>
              <a:ext uri="{FF2B5EF4-FFF2-40B4-BE49-F238E27FC236}">
                <a16:creationId xmlns:a16="http://schemas.microsoft.com/office/drawing/2014/main" id="{9434FDBC-E923-AFC0-E942-C9567245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94A88-BF4A-BF39-B835-B0C753B4C19A}"/>
              </a:ext>
            </a:extLst>
          </p:cNvPr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91151374-92CC-87E1-F9AB-1D43CA0CB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7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template in 16:9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16:9 format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“small"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48">
            <a:extLst>
              <a:ext uri="{FF2B5EF4-FFF2-40B4-BE49-F238E27FC236}">
                <a16:creationId xmlns:a16="http://schemas.microsoft.com/office/drawing/2014/main" id="{CC1000A9-67B6-3DBE-1556-907DFA8F39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966227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30" name="Text Box 48">
            <a:extLst>
              <a:ext uri="{FF2B5EF4-FFF2-40B4-BE49-F238E27FC236}">
                <a16:creationId xmlns:a16="http://schemas.microsoft.com/office/drawing/2014/main" id="{57AF5228-50BD-AF36-C290-EB6F54DA4A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7375" y="5688880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32" name="Billede 40">
            <a:extLst>
              <a:ext uri="{FF2B5EF4-FFF2-40B4-BE49-F238E27FC236}">
                <a16:creationId xmlns:a16="http://schemas.microsoft.com/office/drawing/2014/main" id="{47DEC83E-2557-C64A-8710-5E90C5500C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896656"/>
            <a:ext cx="395416" cy="126627"/>
          </a:xfrm>
          <a:prstGeom prst="rect">
            <a:avLst/>
          </a:prstGeom>
        </p:spPr>
      </p:pic>
      <p:sp>
        <p:nvSpPr>
          <p:cNvPr id="34" name="Text Box 48">
            <a:extLst>
              <a:ext uri="{FF2B5EF4-FFF2-40B4-BE49-F238E27FC236}">
                <a16:creationId xmlns:a16="http://schemas.microsoft.com/office/drawing/2014/main" id="{296B2A40-51DD-3C24-64B4-9C261EFED2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2582327"/>
            <a:ext cx="1624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36" name="Text Box 48">
            <a:extLst>
              <a:ext uri="{FF2B5EF4-FFF2-40B4-BE49-F238E27FC236}">
                <a16:creationId xmlns:a16="http://schemas.microsoft.com/office/drawing/2014/main" id="{26A5352B-2D88-0049-FF68-7A3677982A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3315092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Text Box 48">
            <a:extLst>
              <a:ext uri="{FF2B5EF4-FFF2-40B4-BE49-F238E27FC236}">
                <a16:creationId xmlns:a16="http://schemas.microsoft.com/office/drawing/2014/main" id="{F1FD1FCB-14AB-C8C8-E3B6-3A9C2354347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40" name="Text Box 48">
            <a:extLst>
              <a:ext uri="{FF2B5EF4-FFF2-40B4-BE49-F238E27FC236}">
                <a16:creationId xmlns:a16="http://schemas.microsoft.com/office/drawing/2014/main" id="{C4D76095-C685-6F22-B51D-0AFAF348C4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21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https://image.ku.dk/shared/aZwD18034DnM3TYEw9XagEF6kxI6MLkV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42" name="Text Box 48">
            <a:extLst>
              <a:ext uri="{FF2B5EF4-FFF2-40B4-BE49-F238E27FC236}">
                <a16:creationId xmlns:a16="http://schemas.microsoft.com/office/drawing/2014/main" id="{449B76C2-6958-26C2-DD52-28127622EE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 is: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44" name="Text Box 48">
            <a:extLst>
              <a:ext uri="{FF2B5EF4-FFF2-40B4-BE49-F238E27FC236}">
                <a16:creationId xmlns:a16="http://schemas.microsoft.com/office/drawing/2014/main" id="{B1B679C7-F81E-AF72-3832-BC2B20AF81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46" name="Text Box 48">
            <a:extLst>
              <a:ext uri="{FF2B5EF4-FFF2-40B4-BE49-F238E27FC236}">
                <a16:creationId xmlns:a16="http://schemas.microsoft.com/office/drawing/2014/main" id="{DBC859E9-AAD9-582D-9CAB-53B97A96B2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99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48" name="Text Box 48">
            <a:extLst>
              <a:ext uri="{FF2B5EF4-FFF2-40B4-BE49-F238E27FC236}">
                <a16:creationId xmlns:a16="http://schemas.microsoft.com/office/drawing/2014/main" id="{5BDA7DE1-7BD9-6953-4F2C-C23FAB665D3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www.designguide.ku.dk/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0" name="Billede 25">
            <a:extLst>
              <a:ext uri="{FF2B5EF4-FFF2-40B4-BE49-F238E27FC236}">
                <a16:creationId xmlns:a16="http://schemas.microsoft.com/office/drawing/2014/main" id="{2BC7410A-935F-DC4A-F8A5-7F39AC457C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52" name="Billede 36">
            <a:extLst>
              <a:ext uri="{FF2B5EF4-FFF2-40B4-BE49-F238E27FC236}">
                <a16:creationId xmlns:a16="http://schemas.microsoft.com/office/drawing/2014/main" id="{56A21FCA-F356-F238-3DEE-A13BEFECD37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54" name="Billede 37">
            <a:extLst>
              <a:ext uri="{FF2B5EF4-FFF2-40B4-BE49-F238E27FC236}">
                <a16:creationId xmlns:a16="http://schemas.microsoft.com/office/drawing/2014/main" id="{8288A8D2-A953-FCF5-C54C-BED0258209D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56" name="Text Box 48">
            <a:extLst>
              <a:ext uri="{FF2B5EF4-FFF2-40B4-BE49-F238E27FC236}">
                <a16:creationId xmlns:a16="http://schemas.microsoft.com/office/drawing/2014/main" id="{1AAEA91B-6C9C-9157-EFF5-6EEB67507A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70384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8" name="Picture 61">
            <a:extLst>
              <a:ext uri="{FF2B5EF4-FFF2-40B4-BE49-F238E27FC236}">
                <a16:creationId xmlns:a16="http://schemas.microsoft.com/office/drawing/2014/main" id="{874C9D93-430E-897F-0010-953653748B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71879" y="1743737"/>
            <a:ext cx="243186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   </a:t>
            </a:r>
          </a:p>
        </p:txBody>
      </p:sp>
      <p:sp>
        <p:nvSpPr>
          <p:cNvPr id="17" name="Titel 2">
            <a:extLst>
              <a:ext uri="{FF2B5EF4-FFF2-40B4-BE49-F238E27FC236}">
                <a16:creationId xmlns:a16="http://schemas.microsoft.com/office/drawing/2014/main" id="{5841F5BD-07B0-188F-6A65-1A9CB91075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7AF680B5-5F7B-7C42-BF08-E9B604FED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E8639E81-1331-644F-9855-3A9C253754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7A6A120-00EE-3144-9AB3-0695A4240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5D6F800E-E8DB-D1E9-A292-CDCB828E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700EDC7-A33F-4ACB-87EF-882B537199F0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15" name="Pladsholder til sidefod 4" hidden="1">
            <a:extLst>
              <a:ext uri="{FF2B5EF4-FFF2-40B4-BE49-F238E27FC236}">
                <a16:creationId xmlns:a16="http://schemas.microsoft.com/office/drawing/2014/main" id="{75F96715-1FD5-51ED-7CC1-42E30D08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6" name="Pladsholder til slidenummer 5" hidden="1">
            <a:extLst>
              <a:ext uri="{FF2B5EF4-FFF2-40B4-BE49-F238E27FC236}">
                <a16:creationId xmlns:a16="http://schemas.microsoft.com/office/drawing/2014/main" id="{FF7B57F8-B201-8F25-4597-86F1EE0A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8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A98E7E85-8DE3-687D-4837-DB9872BF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1570F19F-11E9-F8A1-DCD4-0B2BD422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732F916-FBB8-40A8-BEA6-3A387B65F474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11" name="Pladsholder til sidefod 4" hidden="1">
            <a:extLst>
              <a:ext uri="{FF2B5EF4-FFF2-40B4-BE49-F238E27FC236}">
                <a16:creationId xmlns:a16="http://schemas.microsoft.com/office/drawing/2014/main" id="{B7D930ED-6F01-0E90-6740-D9E50AA5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Pladsholder til slidenummer 5" hidden="1">
            <a:extLst>
              <a:ext uri="{FF2B5EF4-FFF2-40B4-BE49-F238E27FC236}">
                <a16:creationId xmlns:a16="http://schemas.microsoft.com/office/drawing/2014/main" id="{ADD5A7A0-1930-6FDD-F270-B46368D3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0" rIns="72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insert image</a:t>
            </a:r>
          </a:p>
        </p:txBody>
      </p:sp>
      <p:sp>
        <p:nvSpPr>
          <p:cNvPr id="16" name="Titel 2">
            <a:extLst>
              <a:ext uri="{FF2B5EF4-FFF2-40B4-BE49-F238E27FC236}">
                <a16:creationId xmlns:a16="http://schemas.microsoft.com/office/drawing/2014/main" id="{92A049D1-BE16-6369-9C11-6D9136DAE0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3" name="Pladsholder til dato 3" hidden="1">
            <a:extLst>
              <a:ext uri="{FF2B5EF4-FFF2-40B4-BE49-F238E27FC236}">
                <a16:creationId xmlns:a16="http://schemas.microsoft.com/office/drawing/2014/main" id="{B280A661-856C-E622-1331-CDB60AB0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C2548D2-4180-4C59-97F2-D3D2E14098F1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14" name="Pladsholder til sidefod 4" hidden="1">
            <a:extLst>
              <a:ext uri="{FF2B5EF4-FFF2-40B4-BE49-F238E27FC236}">
                <a16:creationId xmlns:a16="http://schemas.microsoft.com/office/drawing/2014/main" id="{82F7776B-57AF-971B-A75B-223AFE26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5" name="Pladsholder til slidenummer 5" hidden="1">
            <a:extLst>
              <a:ext uri="{FF2B5EF4-FFF2-40B4-BE49-F238E27FC236}">
                <a16:creationId xmlns:a16="http://schemas.microsoft.com/office/drawing/2014/main" id="{EFF41101-1901-1836-D8DB-6C08E16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b="0" i="0" baseline="0" dirty="0" smtClean="0"/>
            </a:lvl4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6000" y="1628776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4B30B-D853-4AE6-9B99-718FF91CCB2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4651" y="1628775"/>
            <a:ext cx="5356800" cy="4672800"/>
          </a:xfrm>
          <a:solidFill>
            <a:schemeClr val="bg1">
              <a:lumMod val="75000"/>
            </a:schemeClr>
          </a:solidFill>
        </p:spPr>
        <p:txBody>
          <a:bodyPr lIns="360000" tIns="1080000" rIns="360000" anchor="ctr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EA36-139A-4E3F-B6A0-7BD657AD45E8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4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28775"/>
            <a:ext cx="11012487" cy="467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F5BBBEC-8DDA-37BC-3B1E-5DB781A5DDC2}"/>
              </a:ext>
            </a:extLst>
          </p:cNvPr>
          <p:cNvSpPr/>
          <p:nvPr userDrawn="1"/>
        </p:nvSpPr>
        <p:spPr>
          <a:xfrm>
            <a:off x="0" y="0"/>
            <a:ext cx="12192000" cy="33265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EEFEE">
                  <a:alpha val="92941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FFE5DD6-2126-4C5A-ADA9-CF5BE748E714}" type="datetime1">
              <a:rPr lang="en-GB" smtClean="0"/>
              <a:t>24/09/2023</a:t>
            </a:fld>
            <a:endParaRPr lang="en-GB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2B48C9BE-CCF6-3266-2B8E-D27C7F011C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863DD73D-5725-327E-8366-645E99E26ECD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94" y="96467"/>
            <a:ext cx="2332648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9" r:id="rId2"/>
    <p:sldLayoutId id="2147483671" r:id="rId3"/>
    <p:sldLayoutId id="2147483701" r:id="rId4"/>
    <p:sldLayoutId id="2147483674" r:id="rId5"/>
    <p:sldLayoutId id="2147483670" r:id="rId6"/>
    <p:sldLayoutId id="2147483660" r:id="rId7"/>
    <p:sldLayoutId id="2147483662" r:id="rId8"/>
    <p:sldLayoutId id="2147483684" r:id="rId9"/>
    <p:sldLayoutId id="2147483685" r:id="rId10"/>
    <p:sldLayoutId id="2147483664" r:id="rId11"/>
    <p:sldLayoutId id="2147483665" r:id="rId12"/>
    <p:sldLayoutId id="2147483689" r:id="rId13"/>
    <p:sldLayoutId id="2147483702" r:id="rId14"/>
    <p:sldLayoutId id="2147483703" r:id="rId15"/>
    <p:sldLayoutId id="2147483694" r:id="rId16"/>
    <p:sldLayoutId id="2147483692" r:id="rId17"/>
    <p:sldLayoutId id="2147483691" r:id="rId18"/>
    <p:sldLayoutId id="2147483697" r:id="rId19"/>
    <p:sldLayoutId id="2147483704" r:id="rId20"/>
    <p:sldLayoutId id="2147483705" r:id="rId21"/>
    <p:sldLayoutId id="2147483695" r:id="rId22"/>
    <p:sldLayoutId id="2147483698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693" r:id="rId29"/>
    <p:sldLayoutId id="2147483688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0" i="0" kern="1200" spc="60" baseline="0">
          <a:solidFill>
            <a:schemeClr val="accent1"/>
          </a:solidFill>
          <a:latin typeface="+mj-lt"/>
          <a:ea typeface="Open Sans Extrabold" panose="020B0606030504020204" pitchFamily="34" charset="0"/>
          <a:cs typeface="Microsoft New Tai Lue" panose="020B0502040204020203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2pPr>
      <a:lvl3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3pPr>
      <a:lvl4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4pPr>
      <a:lvl5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5pPr>
      <a:lvl6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6pPr>
      <a:lvl7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7pPr>
      <a:lvl8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8pPr>
      <a:lvl9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64A27-B96F-FF49-952F-8EF3F8AA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2ED5-267F-4B10-9875-AE0A138158F0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56401-0EC4-5C4E-B05C-BACA002C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EA49827-CE52-FD4B-8399-162D5E1DD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55F9F9FB-61AF-8548-83E5-79EB62A8C8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D5F85F-0777-314B-A8CB-A12F7D46B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dirty="0" err="1" smtClean="0"/>
              <a:t>Ph.d.</a:t>
            </a:r>
            <a:r>
              <a:rPr lang="en-GB" b="0" dirty="0" smtClean="0"/>
              <a:t> Candidate Jens Axel Knuhtsen</a:t>
            </a:r>
          </a:p>
          <a:p>
            <a:r>
              <a:rPr lang="en-GB" sz="1600" dirty="0" smtClean="0"/>
              <a:t>Department of Plant and Environmental Science</a:t>
            </a:r>
            <a:endParaRPr lang="en-GB" sz="1600" b="0" dirty="0" smtClean="0"/>
          </a:p>
          <a:p>
            <a:r>
              <a:rPr lang="en-GB" sz="1600" dirty="0" smtClean="0"/>
              <a:t>PEAS &amp; LOVE</a:t>
            </a:r>
            <a:endParaRPr lang="en-GB" sz="1600" b="0" dirty="0" smtClean="0"/>
          </a:p>
          <a:p>
            <a:endParaRPr lang="en-GB" b="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18C83D-C112-3B45-B0BC-99E947581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AN EXTENSIVE INVESTIGATION OF A GENE BANK </a:t>
            </a:r>
            <a:r>
              <a:rPr lang="da-DK" dirty="0" smtClean="0"/>
              <a:t>POPULATION </a:t>
            </a:r>
            <a:r>
              <a:rPr lang="da-DK" dirty="0"/>
              <a:t>OF PEA</a:t>
            </a:r>
          </a:p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6097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Identify “old” pea accessions </a:t>
            </a:r>
            <a:r>
              <a:rPr lang="en-GB" dirty="0" smtClean="0"/>
              <a:t>relevant for </a:t>
            </a:r>
            <a:r>
              <a:rPr lang="en-GB" dirty="0" smtClean="0"/>
              <a:t>human consumption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Good taste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Doesn’t boil out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Optimal amino acid profile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High protein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Good agronomic performance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76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517" y="262542"/>
            <a:ext cx="3138483" cy="5630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Identify “old” pea accessions </a:t>
            </a:r>
            <a:r>
              <a:rPr lang="en-GB" dirty="0" smtClean="0"/>
              <a:t>relevant for </a:t>
            </a:r>
            <a:r>
              <a:rPr lang="en-GB" dirty="0" smtClean="0"/>
              <a:t>human consum</a:t>
            </a:r>
            <a:r>
              <a:rPr lang="en-GB" dirty="0" smtClean="0">
                <a:solidFill>
                  <a:schemeClr val="bg1"/>
                </a:solidFill>
              </a:rPr>
              <a:t>ption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Good taste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Doesn’t boil out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Optimal amino acid profile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High protein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Good agronomic performance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33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517" y="262542"/>
            <a:ext cx="3138483" cy="5630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Identify “old” pea accessions </a:t>
            </a:r>
            <a:r>
              <a:rPr lang="en-GB" dirty="0" smtClean="0"/>
              <a:t>relevant for </a:t>
            </a:r>
            <a:r>
              <a:rPr lang="en-GB" dirty="0" smtClean="0"/>
              <a:t>human consum</a:t>
            </a:r>
            <a:r>
              <a:rPr lang="en-GB" dirty="0" smtClean="0">
                <a:solidFill>
                  <a:schemeClr val="bg1"/>
                </a:solidFill>
              </a:rPr>
              <a:t>ption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Good taste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Doesn’t boil out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Optimal amino acid profile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High protein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Good agronomic performance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12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958" y="3776707"/>
            <a:ext cx="3600305" cy="308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6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517" y="262542"/>
            <a:ext cx="3138483" cy="5630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958" y="3776707"/>
            <a:ext cx="3600305" cy="3081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816" y="-147007"/>
            <a:ext cx="3090271" cy="4521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Identify “old” pea accessions </a:t>
            </a:r>
            <a:r>
              <a:rPr lang="en-GB" dirty="0" smtClean="0"/>
              <a:t>relevant for </a:t>
            </a:r>
            <a:r>
              <a:rPr lang="en-GB" dirty="0" smtClean="0"/>
              <a:t>human c</a:t>
            </a:r>
            <a:r>
              <a:rPr lang="en-GB" dirty="0" smtClean="0">
                <a:solidFill>
                  <a:schemeClr val="bg1"/>
                </a:solidFill>
              </a:rPr>
              <a:t>onsumption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Good taste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Doesn’t boil out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Optimal amino acid profile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High protein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Good agronomic performance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06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517" y="262542"/>
            <a:ext cx="3138483" cy="5630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958" y="3776707"/>
            <a:ext cx="3600305" cy="3081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816" y="-147007"/>
            <a:ext cx="3090271" cy="4521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Identify “old” pea accessions </a:t>
            </a: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relevant for </a:t>
            </a: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human c</a:t>
            </a:r>
            <a:r>
              <a:rPr lang="en-GB" dirty="0" smtClean="0">
                <a:solidFill>
                  <a:schemeClr val="bg1"/>
                </a:solidFill>
              </a:rPr>
              <a:t>onsumption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- Good taste</a:t>
            </a:r>
          </a:p>
          <a:p>
            <a:pPr marL="0" indent="0">
              <a:buNone/>
            </a:pPr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- Doesn’t boil out</a:t>
            </a:r>
          </a:p>
          <a:p>
            <a:pPr marL="0" indent="0">
              <a:buNone/>
            </a:pPr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- Optimal amino acid profile</a:t>
            </a:r>
          </a:p>
          <a:p>
            <a:pPr marL="0" indent="0">
              <a:buNone/>
            </a:pPr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- High protein</a:t>
            </a:r>
          </a:p>
          <a:p>
            <a:pPr marL="0" indent="0">
              <a:buNone/>
            </a:pPr>
            <a:endParaRPr lang="en-GB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- Good agronomic performance</a:t>
            </a:r>
          </a:p>
          <a:p>
            <a:r>
              <a:rPr lang="en-GB" u="sng" dirty="0" smtClean="0"/>
              <a:t>Identify useful genes/traits</a:t>
            </a:r>
          </a:p>
          <a:p>
            <a:r>
              <a:rPr lang="en-GB" u="sng" dirty="0" smtClean="0"/>
              <a:t>Optimize the production of landrace type peas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1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07564" y="620714"/>
            <a:ext cx="4741251" cy="608854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15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31934"/>
            <a:ext cx="6031345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 smtClean="0">
                <a:solidFill>
                  <a:schemeClr val="tx1"/>
                </a:solidFill>
              </a:rPr>
              <a:t>Jens Axel Knuhtsen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P</a:t>
            </a:r>
            <a:r>
              <a:rPr lang="en-GB" sz="1200" dirty="0" err="1" smtClean="0"/>
              <a:t>ea</a:t>
            </a:r>
            <a:r>
              <a:rPr lang="en-GB" dirty="0" err="1" smtClean="0"/>
              <a:t>.h.d</a:t>
            </a:r>
            <a:r>
              <a:rPr lang="en-GB" dirty="0" smtClean="0"/>
              <a:t> candidate</a:t>
            </a:r>
            <a:endParaRPr lang="en-GB" b="0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University of Copenhagen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8963" y="1286451"/>
            <a:ext cx="11012488" cy="863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i="0" kern="1200" spc="60" baseline="0">
                <a:solidFill>
                  <a:schemeClr val="accent1"/>
                </a:solidFill>
                <a:latin typeface="+mj-lt"/>
                <a:ea typeface="Open Sans Extrabold" panose="020B0606030504020204" pitchFamily="34" charset="0"/>
                <a:cs typeface="Microsoft New Tai Lue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168073" y="1180444"/>
            <a:ext cx="4424218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200" y="2004291"/>
            <a:ext cx="7065818" cy="193899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 smtClean="0"/>
          </a:p>
          <a:p>
            <a:pPr>
              <a:spcBef>
                <a:spcPct val="0"/>
              </a:spcBef>
            </a:pPr>
            <a:r>
              <a:rPr lang="en-GB" dirty="0" smtClean="0"/>
              <a:t>       </a:t>
            </a:r>
            <a:r>
              <a:rPr lang="en-GB" dirty="0" smtClean="0"/>
              <a:t>PEAS &amp; LOVE set out to utilize Scandinavian genetic resources</a:t>
            </a:r>
          </a:p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r>
              <a:rPr lang="en-GB" dirty="0" smtClean="0"/>
              <a:t>       A combination of genotyping and phenotyping of the population</a:t>
            </a:r>
          </a:p>
          <a:p>
            <a:pPr>
              <a:spcBef>
                <a:spcPct val="0"/>
              </a:spcBef>
            </a:pPr>
            <a:endParaRPr lang="en-GB" dirty="0"/>
          </a:p>
          <a:p>
            <a:pPr>
              <a:spcBef>
                <a:spcPct val="0"/>
              </a:spcBef>
            </a:pPr>
            <a:r>
              <a:rPr lang="en-GB" dirty="0" smtClean="0"/>
              <a:t>       Optimization of production of Scandinavian pea landraces</a:t>
            </a:r>
          </a:p>
          <a:p>
            <a:pPr>
              <a:spcBef>
                <a:spcPct val="0"/>
              </a:spcBef>
            </a:pPr>
            <a:endParaRPr lang="en-GB" b="0" dirty="0" smtClean="0">
              <a:solidFill>
                <a:schemeClr val="tx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88962" y="4592753"/>
            <a:ext cx="11012488" cy="863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i="0" kern="1200" spc="60" baseline="0">
                <a:solidFill>
                  <a:schemeClr val="accent1"/>
                </a:solidFill>
                <a:latin typeface="+mj-lt"/>
                <a:ea typeface="Open Sans Extrabold" panose="020B0606030504020204" pitchFamily="34" charset="0"/>
                <a:cs typeface="Microsoft New Tai Lue" panose="020B0502040204020203" pitchFamily="34" charset="0"/>
              </a:defRPr>
            </a:lvl1pPr>
          </a:lstStyle>
          <a:p>
            <a:r>
              <a:rPr lang="en-GB" dirty="0" smtClean="0"/>
              <a:t>Thank you for your attention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2" y="2150050"/>
            <a:ext cx="532455" cy="4315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" y="2727324"/>
            <a:ext cx="532455" cy="4315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9" y="3299405"/>
            <a:ext cx="532455" cy="43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2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5D791-CCB3-1E41-9275-846295D5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A54480-C453-0249-AF66-494D6C878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Modern pea varieties – </a:t>
            </a:r>
            <a:r>
              <a:rPr lang="en-GB" b="1" dirty="0" smtClean="0"/>
              <a:t>Feed</a:t>
            </a:r>
          </a:p>
          <a:p>
            <a:pPr marL="0" indent="0">
              <a:buNone/>
            </a:pPr>
            <a:r>
              <a:rPr lang="en-GB" dirty="0" smtClean="0"/>
              <a:t>developed for agronomic traits and yield</a:t>
            </a:r>
          </a:p>
          <a:p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716D6-12A9-6848-9732-186C35C7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0F33-965B-4006-BF25-D26E1C84904D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9EDD3-1818-064E-95C1-FCEF1B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61527" y="2983344"/>
            <a:ext cx="4544291" cy="244763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9164" y="2761673"/>
            <a:ext cx="4867563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en-GB" sz="2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407004"/>
            <a:ext cx="4022436" cy="301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7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5D791-CCB3-1E41-9275-846295D5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A54480-C453-0249-AF66-494D6C878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Modern pea varieties – </a:t>
            </a:r>
            <a:r>
              <a:rPr lang="en-GB" b="1" dirty="0" smtClean="0"/>
              <a:t>Feed</a:t>
            </a:r>
          </a:p>
          <a:p>
            <a:pPr marL="0" indent="0">
              <a:buNone/>
            </a:pPr>
            <a:r>
              <a:rPr lang="en-GB" dirty="0" smtClean="0"/>
              <a:t>developed for agronomic traits and yield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The project </a:t>
            </a:r>
            <a:r>
              <a:rPr lang="en-GB" b="1" dirty="0" smtClean="0"/>
              <a:t>PEAS &amp; LOVE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716D6-12A9-6848-9732-186C35C7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0F33-965B-4006-BF25-D26E1C84904D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9EDD3-1818-064E-95C1-FCEF1B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61527" y="2983344"/>
            <a:ext cx="4544291" cy="244763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9164" y="2761673"/>
            <a:ext cx="4867563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407004"/>
            <a:ext cx="4022436" cy="301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2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5D791-CCB3-1E41-9275-846295D5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A54480-C453-0249-AF66-494D6C878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Modern pea varieties – </a:t>
            </a:r>
            <a:r>
              <a:rPr lang="en-GB" b="1" dirty="0" smtClean="0"/>
              <a:t>Feed</a:t>
            </a:r>
          </a:p>
          <a:p>
            <a:pPr marL="0" indent="0">
              <a:buNone/>
            </a:pPr>
            <a:r>
              <a:rPr lang="en-GB" dirty="0" smtClean="0"/>
              <a:t>developed for agronomic traits and yield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The project </a:t>
            </a:r>
            <a:r>
              <a:rPr lang="en-GB" b="1" dirty="0" smtClean="0"/>
              <a:t>PEAS &amp; LOVE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For human consumption?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sz="2000" dirty="0" smtClean="0"/>
              <a:t>Taste</a:t>
            </a:r>
            <a:endParaRPr lang="en-GB" sz="2000" dirty="0"/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GB" sz="2000" dirty="0"/>
              <a:t>Nutritional quality (protein AA, composition)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GB" sz="2000" dirty="0"/>
              <a:t>Visually pleasing (colour, shape, size, etc.)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GB" sz="2000" dirty="0"/>
              <a:t>“Kitchen behaviour”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GB" sz="2000" dirty="0"/>
              <a:t>…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GB" sz="2000" dirty="0"/>
              <a:t>Agronomic performance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716D6-12A9-6848-9732-186C35C7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0F33-965B-4006-BF25-D26E1C84904D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9EDD3-1818-064E-95C1-FCEF1B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61527" y="2983344"/>
            <a:ext cx="4544291" cy="244763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9164" y="2761673"/>
            <a:ext cx="4867563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407004"/>
            <a:ext cx="4022436" cy="3016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766" y="1628775"/>
            <a:ext cx="2829738" cy="418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7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45D791-CCB3-1E41-9275-846295D5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A54480-C453-0249-AF66-494D6C878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Modern pea varieties – </a:t>
            </a:r>
            <a:r>
              <a:rPr lang="en-GB" b="1" dirty="0" smtClean="0"/>
              <a:t>Feed</a:t>
            </a:r>
          </a:p>
          <a:p>
            <a:pPr marL="0" indent="0">
              <a:buNone/>
            </a:pPr>
            <a:r>
              <a:rPr lang="en-GB" dirty="0" smtClean="0"/>
              <a:t>developed for agronomic traits and yield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The project </a:t>
            </a:r>
            <a:r>
              <a:rPr lang="en-GB" b="1" dirty="0" smtClean="0"/>
              <a:t>PEAS &amp; LOVE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For human consumption?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GB" sz="2000" dirty="0" smtClean="0"/>
              <a:t>Taste</a:t>
            </a:r>
            <a:endParaRPr lang="en-GB" sz="2000" dirty="0"/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GB" sz="2000" dirty="0"/>
              <a:t>Nutritional quality (protein AA, composition)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GB" sz="2000" dirty="0"/>
              <a:t>Visually pleasing (colour, shape, size, etc.)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GB" sz="2000" dirty="0"/>
              <a:t>“Kitchen behaviour”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GB" sz="2000" dirty="0"/>
              <a:t>…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en-GB" sz="2000" dirty="0"/>
              <a:t>Agronomic performance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716D6-12A9-6848-9732-186C35C7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0F33-965B-4006-BF25-D26E1C84904D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9EDD3-1818-064E-95C1-FCEF1BC9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61527" y="2983344"/>
            <a:ext cx="4544291" cy="244763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9164" y="2761673"/>
            <a:ext cx="4867563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407004"/>
            <a:ext cx="4022436" cy="3016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766" y="1628775"/>
            <a:ext cx="2829738" cy="4180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215" y="910152"/>
            <a:ext cx="3389478" cy="40019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30775" y="4617529"/>
            <a:ext cx="2292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dirty="0">
                <a:solidFill>
                  <a:schemeClr val="bg1"/>
                </a:solidFill>
              </a:rPr>
              <a:t>https://Puredansk.dk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9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618" y="620714"/>
            <a:ext cx="7749309" cy="431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NordGen</a:t>
            </a:r>
            <a:r>
              <a:rPr lang="en-GB" dirty="0" smtClean="0"/>
              <a:t> </a:t>
            </a:r>
            <a:r>
              <a:rPr lang="en-GB" dirty="0"/>
              <a:t>g</a:t>
            </a:r>
            <a:r>
              <a:rPr lang="en-GB" dirty="0" smtClean="0"/>
              <a:t>ene bank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635962" y="4592607"/>
            <a:ext cx="2401454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 smtClean="0">
                <a:solidFill>
                  <a:schemeClr val="bg1"/>
                </a:solidFill>
                <a:latin typeface="+mn-lt"/>
              </a:rPr>
              <a:t>Croptrust.org</a:t>
            </a:r>
          </a:p>
        </p:txBody>
      </p:sp>
    </p:spTree>
    <p:extLst>
      <p:ext uri="{BB962C8B-B14F-4D97-AF65-F5344CB8AC3E}">
        <p14:creationId xmlns:p14="http://schemas.microsoft.com/office/powerpoint/2010/main" val="16006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618" y="620714"/>
            <a:ext cx="7749309" cy="4315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NordGen</a:t>
            </a:r>
            <a:r>
              <a:rPr lang="en-GB" dirty="0" smtClean="0"/>
              <a:t> </a:t>
            </a:r>
            <a:r>
              <a:rPr lang="en-GB" dirty="0"/>
              <a:t>g</a:t>
            </a:r>
            <a:r>
              <a:rPr lang="en-GB" dirty="0" smtClean="0"/>
              <a:t>ene bank</a:t>
            </a:r>
          </a:p>
          <a:p>
            <a:endParaRPr lang="en-GB" dirty="0" smtClean="0"/>
          </a:p>
          <a:p>
            <a:r>
              <a:rPr lang="en-GB" dirty="0" smtClean="0"/>
              <a:t>Mostly “old” </a:t>
            </a:r>
          </a:p>
          <a:p>
            <a:pPr marL="0" indent="0">
              <a:buNone/>
            </a:pPr>
            <a:r>
              <a:rPr lang="en-GB" dirty="0" smtClean="0"/>
              <a:t>Scandinavian accessions</a:t>
            </a:r>
          </a:p>
          <a:p>
            <a:endParaRPr lang="en-GB" dirty="0"/>
          </a:p>
          <a:p>
            <a:r>
              <a:rPr lang="en-GB" dirty="0" err="1" smtClean="0"/>
              <a:t>Pheno+Genotype</a:t>
            </a:r>
            <a:r>
              <a:rPr lang="en-GB" dirty="0" smtClean="0"/>
              <a:t> for </a:t>
            </a:r>
          </a:p>
          <a:p>
            <a:pPr marL="0" indent="0">
              <a:buNone/>
            </a:pPr>
            <a:r>
              <a:rPr lang="en-GB" dirty="0" smtClean="0"/>
              <a:t>useful traits</a:t>
            </a:r>
          </a:p>
          <a:p>
            <a:pPr marL="0" indent="0">
              <a:buNone/>
            </a:pP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7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635962" y="4592607"/>
            <a:ext cx="2401454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 smtClean="0">
                <a:solidFill>
                  <a:schemeClr val="bg1"/>
                </a:solidFill>
                <a:latin typeface="+mn-lt"/>
              </a:rPr>
              <a:t>Croptrust.org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317" y="2352386"/>
            <a:ext cx="5605168" cy="420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Identify “old” pea accessions relevant </a:t>
            </a:r>
            <a:r>
              <a:rPr lang="en-GB" dirty="0" smtClean="0"/>
              <a:t>for human </a:t>
            </a:r>
            <a:r>
              <a:rPr lang="en-GB" dirty="0" smtClean="0"/>
              <a:t>consumption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6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Goals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Identify “old” pea accessions </a:t>
            </a:r>
            <a:r>
              <a:rPr lang="en-GB" dirty="0" smtClean="0"/>
              <a:t>relevant for </a:t>
            </a:r>
            <a:r>
              <a:rPr lang="en-GB" dirty="0" smtClean="0"/>
              <a:t>human consumption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Good taste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Doesn’t boil out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Optimal amino acid profile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High protein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And ...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A8A8-9DAA-499A-8FC3-E3166163C612}" type="datetime1">
              <a:rPr lang="en-GB" smtClean="0"/>
              <a:t>24/09/2023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5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gerdefineret design">
  <a:themeElements>
    <a:clrScheme name="KU 2022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DA3A09"/>
      </a:accent2>
      <a:accent3>
        <a:srgbClr val="415470"/>
      </a:accent3>
      <a:accent4>
        <a:srgbClr val="197F8E"/>
      </a:accent4>
      <a:accent5>
        <a:srgbClr val="FFBD37"/>
      </a:accent5>
      <a:accent6>
        <a:srgbClr val="4B8324"/>
      </a:accent6>
      <a:hlink>
        <a:srgbClr val="2C6693"/>
      </a:hlink>
      <a:folHlink>
        <a:srgbClr val="000000"/>
      </a:folHlink>
    </a:clrScheme>
    <a:fontScheme name="Københavns Universitet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1"/>
          </a:solidFill>
        </a:ln>
      </a:spPr>
      <a:bodyPr wrap="square" rtlCol="0" anchor="ctr">
        <a:noAutofit/>
      </a:bodyPr>
      <a:lstStyle>
        <a:defPPr algn="l">
          <a:defRPr sz="2400" dirty="0" err="1" smtClean="0">
            <a:solidFill>
              <a:schemeClr val="bg1"/>
            </a:solidFill>
          </a:defRPr>
        </a:defPPr>
      </a:lstStyle>
    </a:spDef>
    <a:txDef>
      <a:spPr/>
      <a:bodyPr vert="horz" wrap="square" lIns="0" tIns="0" rIns="0" bIns="0" rtlCol="0" anchor="t" anchorCtr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4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x9_ENG_full.potx" id="{1FF5F694-8460-46EC-8045-78F138309918}" vid="{3D18AE27-FB3B-440A-8D79-7AD44E56F5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16x9_ENG_small</Template>
  <TotalTime>0</TotalTime>
  <Words>505</Words>
  <Application>Microsoft Office PowerPoint</Application>
  <PresentationFormat>Widescreen</PresentationFormat>
  <Paragraphs>186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Microsoft New Tai Lue</vt:lpstr>
      <vt:lpstr>Open Sans Extrabold</vt:lpstr>
      <vt:lpstr>Times New Roman</vt:lpstr>
      <vt:lpstr>Wingdings</vt:lpstr>
      <vt:lpstr>Brugerdefineret design</vt:lpstr>
      <vt:lpstr> </vt:lpstr>
      <vt:lpstr>Background</vt:lpstr>
      <vt:lpstr>Background</vt:lpstr>
      <vt:lpstr>Background</vt:lpstr>
      <vt:lpstr>Background</vt:lpstr>
      <vt:lpstr>Methodology</vt:lpstr>
      <vt:lpstr>Methodology</vt:lpstr>
      <vt:lpstr>Goals </vt:lpstr>
      <vt:lpstr>Goals </vt:lpstr>
      <vt:lpstr>Goals </vt:lpstr>
      <vt:lpstr>Goals </vt:lpstr>
      <vt:lpstr>Goals </vt:lpstr>
      <vt:lpstr>Goals </vt:lpstr>
      <vt:lpstr>Goals </vt:lpstr>
      <vt:lpstr>Conclusions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2023-09-17T07:05:20Z</dcterms:created>
  <dcterms:modified xsi:type="dcterms:W3CDTF">2023-09-24T12:33:15Z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</Properties>
</file>