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s/slide23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13.xml" ContentType="application/vnd.openxmlformats-officedocument.presentationml.slide+xml"/>
  <Override PartName="/ppt/slides/slide1.xml" ContentType="application/vnd.openxmlformats-officedocument.presentationml.slide+xml"/>
  <Override PartName="/ppt/slides/slide20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slides/slide18.xml" ContentType="application/vnd.openxmlformats-officedocument.presentationml.slide+xml"/>
  <Override PartName="/ppt/slides/slide21.xml" ContentType="application/vnd.openxmlformats-officedocument.presentationml.slide+xml"/>
  <Override PartName="/ppt/slides/slide17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17.xml" ContentType="application/vnd.openxmlformats-officedocument.presentationml.notesSlide+xml"/>
  <Override PartName="/ppt/slideMasters/slideMaster1.xml" ContentType="application/vnd.openxmlformats-officedocument.presentationml.slideMaster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3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4.xml" ContentType="application/vnd.openxmlformats-officedocument.presentationml.notesSlid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58" r:id="rId1"/>
  </p:sldMasterIdLst>
  <p:notesMasterIdLst>
    <p:notesMasterId r:id="rId26"/>
  </p:notesMasterIdLst>
  <p:handoutMasterIdLst>
    <p:handoutMasterId r:id="rId27"/>
  </p:handoutMasterIdLst>
  <p:sldIdLst>
    <p:sldId id="441" r:id="rId2"/>
    <p:sldId id="494" r:id="rId3"/>
    <p:sldId id="495" r:id="rId4"/>
    <p:sldId id="496" r:id="rId5"/>
    <p:sldId id="499" r:id="rId6"/>
    <p:sldId id="497" r:id="rId7"/>
    <p:sldId id="498" r:id="rId8"/>
    <p:sldId id="500" r:id="rId9"/>
    <p:sldId id="507" r:id="rId10"/>
    <p:sldId id="502" r:id="rId11"/>
    <p:sldId id="508" r:id="rId12"/>
    <p:sldId id="510" r:id="rId13"/>
    <p:sldId id="501" r:id="rId14"/>
    <p:sldId id="511" r:id="rId15"/>
    <p:sldId id="512" r:id="rId16"/>
    <p:sldId id="503" r:id="rId17"/>
    <p:sldId id="504" r:id="rId18"/>
    <p:sldId id="515" r:id="rId19"/>
    <p:sldId id="505" r:id="rId20"/>
    <p:sldId id="513" r:id="rId21"/>
    <p:sldId id="514" r:id="rId22"/>
    <p:sldId id="509" r:id="rId23"/>
    <p:sldId id="517" r:id="rId24"/>
    <p:sldId id="51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936">
          <p15:clr>
            <a:srgbClr val="A4A3A4"/>
          </p15:clr>
        </p15:guide>
        <p15:guide id="2" orient="horz" pos="391">
          <p15:clr>
            <a:srgbClr val="A4A3A4"/>
          </p15:clr>
        </p15:guide>
        <p15:guide id="3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368" autoAdjust="0"/>
    <p:restoredTop sz="96327" autoAdjust="0"/>
  </p:normalViewPr>
  <p:slideViewPr>
    <p:cSldViewPr snapToGrid="0" showGuides="1">
      <p:cViewPr varScale="1">
        <p:scale>
          <a:sx n="160" d="100"/>
          <a:sy n="160" d="100"/>
        </p:scale>
        <p:origin x="2640" y="76"/>
      </p:cViewPr>
      <p:guideLst>
        <p:guide orient="horz" pos="936"/>
        <p:guide orient="horz" pos="391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115" d="100"/>
          <a:sy n="115" d="100"/>
        </p:scale>
        <p:origin x="5076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dsholder til dato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8F9E11-F642-4BF2-B4DC-AF7D35EA7551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A371A3-64EC-4735-8565-D99D7827967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9271417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72A38B-F9FA-4036-A084-652409E98F08}" type="datetimeFigureOut">
              <a:rPr lang="en-GB" smtClean="0"/>
              <a:t>08/11/2023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9436F85-577F-4A92-A47F-D540A2BCC82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80911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  <p:extLst>
    <p:ext uri="{620B2872-D7B9-4A21-9093-7833F8D536E1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
</a:t>
            </a:r>
            <a:r>
              <a:rPr lang="da-DK" dirty="0" smtClean="0"/>
              <a:t>Har lavet titlen lidt om – me</a:t>
            </a:r>
            <a:r>
              <a:rPr lang="da-DK" baseline="0" dirty="0" smtClean="0"/>
              <a:t>n vil snakke om bælgsæd og tørke – især med fokus på hestebønner og ærter og hvordan vi kan være med til at fremme tørketolerance i fremtidige sorter</a:t>
            </a:r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436F85-577F-4A92-A47F-D540A2BCC821}" type="slidenum">
              <a:rPr lang="da-DK" smtClean="0"/>
              <a:t>1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076898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 </a:t>
            </a:r>
            <a:r>
              <a:rPr lang="en-GB" dirty="0" err="1" smtClean="0"/>
              <a:t>det</a:t>
            </a:r>
            <a:r>
              <a:rPr lang="en-GB" dirty="0" smtClean="0"/>
              <a:t> at </a:t>
            </a:r>
            <a:r>
              <a:rPr lang="en-GB" dirty="0" err="1" smtClean="0"/>
              <a:t>vandoptaget</a:t>
            </a:r>
            <a:r>
              <a:rPr lang="en-GB" dirty="0" smtClean="0"/>
              <a:t> og </a:t>
            </a:r>
            <a:r>
              <a:rPr lang="en-GB" dirty="0" err="1" smtClean="0"/>
              <a:t>udnyttelsen</a:t>
            </a:r>
            <a:r>
              <a:rPr lang="en-GB" dirty="0" smtClean="0"/>
              <a:t> </a:t>
            </a:r>
            <a:r>
              <a:rPr lang="en-GB" dirty="0" err="1" smtClean="0"/>
              <a:t>kan</a:t>
            </a:r>
            <a:r>
              <a:rPr lang="en-GB" dirty="0" smtClean="0"/>
              <a:t> </a:t>
            </a:r>
            <a:r>
              <a:rPr lang="en-GB" dirty="0" err="1" smtClean="0"/>
              <a:t>reguleres</a:t>
            </a:r>
            <a:r>
              <a:rPr lang="en-GB" dirty="0" smtClean="0"/>
              <a:t> </a:t>
            </a:r>
            <a:r>
              <a:rPr lang="en-GB" dirty="0" err="1" smtClean="0"/>
              <a:t>flere</a:t>
            </a:r>
            <a:r>
              <a:rPr lang="en-GB" dirty="0" smtClean="0"/>
              <a:t> </a:t>
            </a:r>
            <a:r>
              <a:rPr lang="en-GB" dirty="0" err="1" smtClean="0"/>
              <a:t>steder</a:t>
            </a:r>
            <a:r>
              <a:rPr lang="en-GB" dirty="0" smtClean="0"/>
              <a:t> og at </a:t>
            </a:r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også</a:t>
            </a:r>
            <a:r>
              <a:rPr lang="en-GB" dirty="0" smtClean="0"/>
              <a:t> </a:t>
            </a:r>
            <a:r>
              <a:rPr lang="en-GB" dirty="0" err="1" smtClean="0"/>
              <a:t>har</a:t>
            </a:r>
            <a:r>
              <a:rPr lang="en-GB" dirty="0" smtClean="0"/>
              <a:t> med </a:t>
            </a:r>
            <a:r>
              <a:rPr lang="en-GB" dirty="0" err="1" smtClean="0"/>
              <a:t>andre</a:t>
            </a:r>
            <a:r>
              <a:rPr lang="en-GB" dirty="0" smtClean="0"/>
              <a:t> </a:t>
            </a:r>
            <a:r>
              <a:rPr lang="en-GB" dirty="0" err="1" smtClean="0"/>
              <a:t>faktorer</a:t>
            </a:r>
            <a:r>
              <a:rPr lang="en-GB" dirty="0" smtClean="0"/>
              <a:t> at </a:t>
            </a:r>
            <a:r>
              <a:rPr lang="en-GB" dirty="0" err="1" smtClean="0"/>
              <a:t>gøre</a:t>
            </a:r>
            <a:r>
              <a:rPr lang="en-GB" dirty="0" smtClean="0"/>
              <a:t> </a:t>
            </a:r>
            <a:r>
              <a:rPr lang="en-GB" dirty="0" err="1" smtClean="0"/>
              <a:t>som</a:t>
            </a:r>
            <a:r>
              <a:rPr lang="en-GB" dirty="0" smtClean="0"/>
              <a:t> </a:t>
            </a:r>
            <a:r>
              <a:rPr lang="en-GB" dirty="0" err="1" smtClean="0"/>
              <a:t>fx</a:t>
            </a:r>
            <a:r>
              <a:rPr lang="en-GB" dirty="0" smtClean="0"/>
              <a:t>. </a:t>
            </a:r>
            <a:r>
              <a:rPr lang="en-GB" dirty="0" err="1" smtClean="0"/>
              <a:t>Blomstertab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særligt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hestebønner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gør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svært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forædle</a:t>
            </a:r>
            <a:r>
              <a:rPr lang="en-GB" baseline="0" dirty="0" smtClean="0"/>
              <a:t> for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5301696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 </a:t>
            </a:r>
            <a:r>
              <a:rPr lang="en-GB" dirty="0" err="1" smtClean="0"/>
              <a:t>hvad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så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gør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bælgplanterne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særligt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tørkefølsomme</a:t>
            </a:r>
            <a:r>
              <a:rPr lang="en-GB" baseline="0" dirty="0" smtClean="0"/>
              <a:t>?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ting </a:t>
            </a:r>
            <a:r>
              <a:rPr lang="en-GB" baseline="0" dirty="0" err="1" smtClean="0"/>
              <a:t>kunne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være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roddybde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34748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ikke</a:t>
            </a:r>
            <a:r>
              <a:rPr lang="en-GB" baseline="0" dirty="0" smtClean="0"/>
              <a:t> kun </a:t>
            </a:r>
            <a:r>
              <a:rPr lang="en-GB" baseline="0" dirty="0" err="1" smtClean="0"/>
              <a:t>dybden</a:t>
            </a:r>
            <a:r>
              <a:rPr lang="en-GB" baseline="0" dirty="0" smtClean="0"/>
              <a:t> I sig </a:t>
            </a:r>
            <a:r>
              <a:rPr lang="en-GB" baseline="0" dirty="0" err="1" smtClean="0"/>
              <a:t>selv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også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noget</a:t>
            </a:r>
            <a:r>
              <a:rPr lang="en-GB" baseline="0" dirty="0" smtClean="0"/>
              <a:t> med </a:t>
            </a:r>
            <a:r>
              <a:rPr lang="en-GB" baseline="0" dirty="0" err="1" smtClean="0"/>
              <a:t>rodarkitekturen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gøre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hvor</a:t>
            </a:r>
            <a:r>
              <a:rPr lang="en-GB" baseline="0" dirty="0" smtClean="0"/>
              <a:t> mange </a:t>
            </a:r>
            <a:r>
              <a:rPr lang="en-GB" baseline="0" dirty="0" err="1" smtClean="0"/>
              <a:t>siderødder</a:t>
            </a:r>
            <a:r>
              <a:rPr lang="en-GB" baseline="0" dirty="0" smtClean="0"/>
              <a:t> mv.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betydning</a:t>
            </a:r>
            <a:r>
              <a:rPr lang="en-GB" baseline="0" dirty="0" smtClean="0"/>
              <a:t> for </a:t>
            </a:r>
            <a:r>
              <a:rPr lang="en-GB" baseline="0" dirty="0" err="1" smtClean="0"/>
              <a:t>volumen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udnyttes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Hestebønne-rødder</a:t>
            </a:r>
            <a:r>
              <a:rPr lang="en-GB" baseline="0" dirty="0" smtClean="0"/>
              <a:t> her – </a:t>
            </a:r>
            <a:r>
              <a:rPr lang="en-GB" baseline="0" dirty="0" err="1" smtClean="0"/>
              <a:t>meget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tykke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ikke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meget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forgrenede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16691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 </a:t>
            </a:r>
            <a:r>
              <a:rPr lang="en-GB" dirty="0" err="1" smtClean="0"/>
              <a:t>selv</a:t>
            </a:r>
            <a:r>
              <a:rPr lang="en-GB" dirty="0" smtClean="0"/>
              <a:t> </a:t>
            </a:r>
            <a:r>
              <a:rPr lang="en-GB" dirty="0" err="1" smtClean="0"/>
              <a:t>dybe</a:t>
            </a:r>
            <a:r>
              <a:rPr lang="en-GB" dirty="0" smtClean="0"/>
              <a:t> og </a:t>
            </a:r>
            <a:r>
              <a:rPr lang="en-GB" dirty="0" err="1" smtClean="0"/>
              <a:t>forgrenede</a:t>
            </a:r>
            <a:r>
              <a:rPr lang="en-GB" dirty="0" smtClean="0"/>
              <a:t> </a:t>
            </a:r>
            <a:r>
              <a:rPr lang="en-GB" dirty="0" err="1" smtClean="0"/>
              <a:t>rødder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ikke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garanti</a:t>
            </a:r>
            <a:r>
              <a:rPr lang="en-GB" dirty="0" smtClean="0"/>
              <a:t> for </a:t>
            </a:r>
            <a:r>
              <a:rPr lang="en-GB" dirty="0" err="1" smtClean="0"/>
              <a:t>optag</a:t>
            </a:r>
            <a:r>
              <a:rPr lang="en-GB" dirty="0" smtClean="0"/>
              <a:t> – vi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også</a:t>
            </a:r>
            <a:r>
              <a:rPr lang="en-GB" dirty="0" smtClean="0"/>
              <a:t> </a:t>
            </a:r>
            <a:r>
              <a:rPr lang="en-GB" dirty="0" err="1" smtClean="0"/>
              <a:t>nødt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at </a:t>
            </a:r>
            <a:r>
              <a:rPr lang="en-GB" dirty="0" err="1" smtClean="0"/>
              <a:t>kigge</a:t>
            </a:r>
            <a:r>
              <a:rPr lang="en-GB" dirty="0" smtClean="0"/>
              <a:t> </a:t>
            </a:r>
            <a:r>
              <a:rPr lang="en-GB" dirty="0" err="1" smtClean="0"/>
              <a:t>inde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rødderne</a:t>
            </a:r>
            <a:r>
              <a:rPr lang="en-GB" baseline="0" dirty="0" smtClean="0"/>
              <a:t> og se </a:t>
            </a:r>
            <a:r>
              <a:rPr lang="en-GB" baseline="0" dirty="0" err="1" smtClean="0"/>
              <a:t>hvad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sker</a:t>
            </a:r>
            <a:r>
              <a:rPr lang="en-GB" baseline="0" dirty="0" smtClean="0"/>
              <a:t> der med </a:t>
            </a:r>
            <a:r>
              <a:rPr lang="en-GB" baseline="0" dirty="0" err="1" smtClean="0"/>
              <a:t>vandtransport</a:t>
            </a:r>
            <a:r>
              <a:rPr lang="en-GB" baseline="0" dirty="0" smtClean="0"/>
              <a:t> – bade </a:t>
            </a:r>
            <a:r>
              <a:rPr lang="en-GB" baseline="0" dirty="0" err="1" smtClean="0"/>
              <a:t>radialt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altså</a:t>
            </a:r>
            <a:r>
              <a:rPr lang="en-GB" baseline="0" dirty="0" smtClean="0"/>
              <a:t> fra et </a:t>
            </a:r>
            <a:r>
              <a:rPr lang="en-GB" baseline="0" dirty="0" err="1" smtClean="0"/>
              <a:t>rodhår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ind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midten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xylem </a:t>
            </a:r>
            <a:r>
              <a:rPr lang="en-GB" baseline="0" dirty="0" err="1" smtClean="0"/>
              <a:t>karrene</a:t>
            </a:r>
            <a:r>
              <a:rPr lang="en-GB" baseline="0" dirty="0" smtClean="0"/>
              <a:t> og axial transport </a:t>
            </a:r>
            <a:r>
              <a:rPr lang="en-GB" baseline="0" dirty="0" err="1" smtClean="0"/>
              <a:t>afhængig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kar</a:t>
            </a:r>
            <a:r>
              <a:rPr lang="en-GB" baseline="0" dirty="0" smtClean="0"/>
              <a:t> diameter og </a:t>
            </a:r>
            <a:r>
              <a:rPr lang="en-GB" baseline="0" dirty="0" err="1" smtClean="0"/>
              <a:t>antal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3240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Hvis</a:t>
            </a:r>
            <a:r>
              <a:rPr lang="en-GB" dirty="0" smtClean="0"/>
              <a:t> vi </a:t>
            </a:r>
            <a:r>
              <a:rPr lang="en-GB" dirty="0" err="1" smtClean="0"/>
              <a:t>går</a:t>
            </a:r>
            <a:r>
              <a:rPr lang="en-GB" dirty="0" smtClean="0"/>
              <a:t> over </a:t>
            </a:r>
            <a:r>
              <a:rPr lang="en-GB" dirty="0" err="1" smtClean="0"/>
              <a:t>over</a:t>
            </a:r>
            <a:r>
              <a:rPr lang="en-GB" dirty="0" smtClean="0"/>
              <a:t> Jorden </a:t>
            </a:r>
            <a:r>
              <a:rPr lang="en-GB" dirty="0" err="1" smtClean="0"/>
              <a:t>så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der </a:t>
            </a:r>
            <a:r>
              <a:rPr lang="en-GB" dirty="0" err="1" smtClean="0"/>
              <a:t>også</a:t>
            </a:r>
            <a:r>
              <a:rPr lang="en-GB" dirty="0" smtClean="0"/>
              <a:t> </a:t>
            </a:r>
            <a:r>
              <a:rPr lang="en-GB" dirty="0" err="1" smtClean="0"/>
              <a:t>en</a:t>
            </a:r>
            <a:r>
              <a:rPr lang="en-GB" dirty="0" smtClean="0"/>
              <a:t> </a:t>
            </a:r>
            <a:r>
              <a:rPr lang="en-GB" dirty="0" err="1" smtClean="0"/>
              <a:t>stor</a:t>
            </a:r>
            <a:r>
              <a:rPr lang="en-GB" dirty="0" smtClean="0"/>
              <a:t> </a:t>
            </a:r>
            <a:r>
              <a:rPr lang="en-GB" dirty="0" err="1" smtClean="0"/>
              <a:t>forskel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</a:t>
            </a:r>
            <a:r>
              <a:rPr lang="en-GB" dirty="0" err="1" smtClean="0"/>
              <a:t>kornsorter</a:t>
            </a:r>
            <a:r>
              <a:rPr lang="en-GB" dirty="0" smtClean="0"/>
              <a:t> I </a:t>
            </a:r>
            <a:r>
              <a:rPr lang="en-GB" dirty="0" err="1" smtClean="0"/>
              <a:t>mængden</a:t>
            </a:r>
            <a:r>
              <a:rPr lang="en-GB" dirty="0" smtClean="0"/>
              <a:t> </a:t>
            </a:r>
            <a:r>
              <a:rPr lang="en-GB" dirty="0" err="1" smtClean="0"/>
              <a:t>af</a:t>
            </a:r>
            <a:r>
              <a:rPr lang="en-GB" dirty="0" smtClean="0"/>
              <a:t> </a:t>
            </a:r>
            <a:r>
              <a:rPr lang="en-GB" dirty="0" err="1" smtClean="0"/>
              <a:t>biomasse</a:t>
            </a:r>
            <a:r>
              <a:rPr lang="en-GB" dirty="0" smtClean="0"/>
              <a:t>, </a:t>
            </a:r>
            <a:r>
              <a:rPr lang="en-GB" dirty="0" err="1" smtClean="0"/>
              <a:t>bladareal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fordamning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derfra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282218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Og </a:t>
            </a:r>
            <a:r>
              <a:rPr lang="en-GB" dirty="0" err="1" smtClean="0"/>
              <a:t>endelig</a:t>
            </a:r>
            <a:r>
              <a:rPr lang="en-GB" dirty="0" smtClean="0"/>
              <a:t> </a:t>
            </a:r>
            <a:r>
              <a:rPr lang="en-GB" dirty="0" err="1" smtClean="0"/>
              <a:t>har</a:t>
            </a:r>
            <a:r>
              <a:rPr lang="en-GB" dirty="0" smtClean="0"/>
              <a:t> </a:t>
            </a:r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rigtig</a:t>
            </a:r>
            <a:r>
              <a:rPr lang="en-GB" dirty="0" smtClean="0"/>
              <a:t> </a:t>
            </a:r>
            <a:r>
              <a:rPr lang="en-GB" dirty="0" err="1" smtClean="0"/>
              <a:t>meget</a:t>
            </a:r>
            <a:r>
              <a:rPr lang="en-GB" dirty="0" smtClean="0"/>
              <a:t> med stomata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gøre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altså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spalteåbningerne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sidder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bladene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89121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Så</a:t>
            </a:r>
            <a:r>
              <a:rPr lang="en-GB" dirty="0" smtClean="0"/>
              <a:t> der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rigtig</a:t>
            </a:r>
            <a:r>
              <a:rPr lang="en-GB" dirty="0" smtClean="0"/>
              <a:t> mange ting der </a:t>
            </a:r>
            <a:r>
              <a:rPr lang="en-GB" dirty="0" err="1" smtClean="0"/>
              <a:t>kan</a:t>
            </a:r>
            <a:r>
              <a:rPr lang="en-GB" dirty="0" smtClean="0"/>
              <a:t> </a:t>
            </a:r>
            <a:r>
              <a:rPr lang="en-GB" dirty="0" err="1" smtClean="0"/>
              <a:t>påvirke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tørketolerence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hvilket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gør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meget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svært</a:t>
            </a:r>
            <a:r>
              <a:rPr lang="en-GB" baseline="0" dirty="0" smtClean="0"/>
              <a:t> at vide </a:t>
            </a:r>
            <a:r>
              <a:rPr lang="en-GB" baseline="0" dirty="0" err="1" smtClean="0"/>
              <a:t>præcis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hvad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skal</a:t>
            </a:r>
            <a:r>
              <a:rPr lang="en-GB" baseline="0" dirty="0" smtClean="0"/>
              <a:t> vi </a:t>
            </a:r>
            <a:r>
              <a:rPr lang="en-GB" baseline="0" dirty="0" err="1" smtClean="0"/>
              <a:t>screene</a:t>
            </a:r>
            <a:r>
              <a:rPr lang="en-GB" baseline="0" dirty="0" smtClean="0"/>
              <a:t> for. Og der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samtidig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ingen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parametre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jeg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beskrevet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lette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screene</a:t>
            </a:r>
            <a:r>
              <a:rPr lang="en-GB" baseline="0" dirty="0" smtClean="0"/>
              <a:t> for. </a:t>
            </a:r>
            <a:r>
              <a:rPr lang="en-GB" baseline="0" dirty="0" err="1" smtClean="0"/>
              <a:t>Endelig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med </a:t>
            </a:r>
            <a:r>
              <a:rPr lang="en-GB" baseline="0" dirty="0" err="1" smtClean="0"/>
              <a:t>tørke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meget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vanskeligt</a:t>
            </a:r>
            <a:r>
              <a:rPr lang="en-GB" baseline="0" dirty="0" smtClean="0"/>
              <a:t> at lave I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potte</a:t>
            </a:r>
            <a:r>
              <a:rPr lang="en-GB" baseline="0" dirty="0" smtClean="0"/>
              <a:t> I et </a:t>
            </a:r>
            <a:r>
              <a:rPr lang="en-GB" baseline="0" dirty="0" err="1" smtClean="0"/>
              <a:t>væksthus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6397776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 </a:t>
            </a:r>
            <a:r>
              <a:rPr lang="en-GB" dirty="0" err="1" smtClean="0"/>
              <a:t>er</a:t>
            </a:r>
            <a:r>
              <a:rPr lang="en-GB" dirty="0" smtClean="0"/>
              <a:t> et par </a:t>
            </a:r>
            <a:r>
              <a:rPr lang="en-GB" dirty="0" err="1" smtClean="0"/>
              <a:t>eksempler</a:t>
            </a:r>
            <a:r>
              <a:rPr lang="en-GB" dirty="0" smtClean="0"/>
              <a:t> </a:t>
            </a:r>
            <a:r>
              <a:rPr lang="en-GB" dirty="0" err="1" smtClean="0"/>
              <a:t>på</a:t>
            </a:r>
            <a:r>
              <a:rPr lang="en-GB" dirty="0" smtClean="0"/>
              <a:t> </a:t>
            </a:r>
            <a:r>
              <a:rPr lang="en-GB" dirty="0" err="1" smtClean="0"/>
              <a:t>nogle</a:t>
            </a:r>
            <a:r>
              <a:rPr lang="en-GB" dirty="0" smtClean="0"/>
              <a:t> </a:t>
            </a:r>
            <a:r>
              <a:rPr lang="en-GB" dirty="0" err="1" smtClean="0"/>
              <a:t>af</a:t>
            </a:r>
            <a:r>
              <a:rPr lang="en-GB" dirty="0" smtClean="0"/>
              <a:t> de </a:t>
            </a:r>
            <a:r>
              <a:rPr lang="en-GB" dirty="0" err="1" smtClean="0"/>
              <a:t>sortsforskelle</a:t>
            </a:r>
            <a:r>
              <a:rPr lang="en-GB" dirty="0" smtClean="0"/>
              <a:t> vi </a:t>
            </a:r>
            <a:r>
              <a:rPr lang="en-GB" dirty="0" err="1" smtClean="0"/>
              <a:t>har</a:t>
            </a:r>
            <a:r>
              <a:rPr lang="en-GB" baseline="0" dirty="0" smtClean="0"/>
              <a:t> set.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75257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 de </a:t>
            </a:r>
            <a:r>
              <a:rPr lang="en-GB" dirty="0" err="1" smtClean="0"/>
              <a:t>gamle</a:t>
            </a:r>
            <a:r>
              <a:rPr lang="en-GB" dirty="0" smtClean="0"/>
              <a:t> </a:t>
            </a:r>
            <a:r>
              <a:rPr lang="en-GB" dirty="0" err="1" smtClean="0"/>
              <a:t>ærteaccessioner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virkelig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noget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komme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efter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dette</a:t>
            </a:r>
            <a:r>
              <a:rPr lang="en-GB" baseline="0" dirty="0" smtClean="0"/>
              <a:t> fra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første</a:t>
            </a:r>
            <a:r>
              <a:rPr lang="en-GB" baseline="0" dirty="0" smtClean="0"/>
              <a:t> screening og </a:t>
            </a:r>
            <a:r>
              <a:rPr lang="en-GB" baseline="0" dirty="0" err="1" smtClean="0"/>
              <a:t>hvad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så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betyder</a:t>
            </a:r>
            <a:r>
              <a:rPr lang="en-GB" baseline="0" dirty="0" smtClean="0"/>
              <a:t> for </a:t>
            </a:r>
            <a:r>
              <a:rPr lang="en-GB" baseline="0" dirty="0" err="1" smtClean="0"/>
              <a:t>tørketolerance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noget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næste</a:t>
            </a:r>
            <a:r>
              <a:rPr lang="en-GB" baseline="0" dirty="0" smtClean="0"/>
              <a:t> vi </a:t>
            </a:r>
            <a:r>
              <a:rPr lang="en-GB" baseline="0" dirty="0" err="1" smtClean="0"/>
              <a:t>kigger</a:t>
            </a:r>
            <a:r>
              <a:rPr lang="en-GB" baseline="0" dirty="0" smtClean="0"/>
              <a:t> mere </a:t>
            </a:r>
            <a:r>
              <a:rPr lang="en-GB" baseline="0" dirty="0" err="1" smtClean="0"/>
              <a:t>ind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2084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Tilbage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hestebønnerne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udbyttet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sidste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år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stor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forskel</a:t>
            </a:r>
            <a:r>
              <a:rPr lang="en-GB" baseline="0" dirty="0" smtClean="0"/>
              <a:t>, men </a:t>
            </a:r>
            <a:r>
              <a:rPr lang="en-GB" baseline="0" dirty="0" err="1" smtClean="0"/>
              <a:t>selvfølgelig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vigtigt</a:t>
            </a:r>
            <a:r>
              <a:rPr lang="en-GB" baseline="0" dirty="0" smtClean="0"/>
              <a:t> med </a:t>
            </a:r>
            <a:r>
              <a:rPr lang="en-GB" baseline="0" dirty="0" err="1" smtClean="0"/>
              <a:t>højt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udbytte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lille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forskel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797198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 </a:t>
            </a:r>
            <a:r>
              <a:rPr lang="en-GB" dirty="0" err="1" smtClean="0"/>
              <a:t>allerførst</a:t>
            </a:r>
            <a:r>
              <a:rPr lang="en-GB" dirty="0" smtClean="0"/>
              <a:t> et par </a:t>
            </a:r>
            <a:r>
              <a:rPr lang="en-GB" dirty="0" err="1" smtClean="0"/>
              <a:t>ord</a:t>
            </a:r>
            <a:r>
              <a:rPr lang="en-GB" dirty="0" smtClean="0"/>
              <a:t> om </a:t>
            </a:r>
            <a:r>
              <a:rPr lang="en-GB" dirty="0" err="1" smtClean="0"/>
              <a:t>mig</a:t>
            </a:r>
            <a:r>
              <a:rPr lang="en-GB" dirty="0" smtClean="0"/>
              <a:t> </a:t>
            </a:r>
            <a:r>
              <a:rPr lang="en-GB" dirty="0" err="1" smtClean="0"/>
              <a:t>selv</a:t>
            </a:r>
            <a:r>
              <a:rPr lang="en-GB" dirty="0" smtClean="0"/>
              <a:t>, </a:t>
            </a:r>
            <a:r>
              <a:rPr lang="en-GB" dirty="0" err="1" smtClean="0"/>
              <a:t>lektor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studieleder</a:t>
            </a:r>
            <a:r>
              <a:rPr lang="en-GB" baseline="0" dirty="0" smtClean="0"/>
              <a:t> for </a:t>
            </a:r>
            <a:r>
              <a:rPr lang="en-GB" baseline="0" dirty="0" err="1" smtClean="0"/>
              <a:t>agronomuddannelsen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som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del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kender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godt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Jeg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også</a:t>
            </a:r>
            <a:r>
              <a:rPr lang="en-GB" dirty="0" smtClean="0"/>
              <a:t> </a:t>
            </a:r>
            <a:r>
              <a:rPr lang="en-GB" dirty="0" err="1" smtClean="0"/>
              <a:t>leder</a:t>
            </a:r>
            <a:r>
              <a:rPr lang="en-GB" dirty="0" smtClean="0"/>
              <a:t> </a:t>
            </a:r>
            <a:r>
              <a:rPr lang="en-GB" dirty="0" err="1" smtClean="0"/>
              <a:t>forskergruppe</a:t>
            </a:r>
            <a:r>
              <a:rPr lang="en-GB" baseline="0" dirty="0" smtClean="0"/>
              <a:t> BCE, vi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lige</a:t>
            </a:r>
            <a:r>
              <a:rPr lang="en-GB" baseline="0" dirty="0" smtClean="0"/>
              <a:t> nu 12 </a:t>
            </a:r>
            <a:r>
              <a:rPr lang="en-GB" baseline="0" dirty="0" err="1" smtClean="0"/>
              <a:t>personer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gruppen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0213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Vi </a:t>
            </a:r>
            <a:r>
              <a:rPr lang="en-GB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også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kigget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stomatastørrelse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før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efter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tørkeperiode</a:t>
            </a:r>
            <a:r>
              <a:rPr lang="en-GB" baseline="0" dirty="0" smtClean="0"/>
              <a:t> – og </a:t>
            </a:r>
            <a:r>
              <a:rPr lang="en-GB" baseline="0" dirty="0" err="1" smtClean="0"/>
              <a:t>ser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denne</a:t>
            </a:r>
            <a:r>
              <a:rPr lang="en-GB" baseline="0" dirty="0" smtClean="0"/>
              <a:t> store </a:t>
            </a:r>
            <a:r>
              <a:rPr lang="en-GB" baseline="0" dirty="0" err="1" smtClean="0"/>
              <a:t>forskel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mindre</a:t>
            </a:r>
            <a:r>
              <a:rPr lang="en-GB" baseline="0" dirty="0" smtClean="0"/>
              <a:t> stomata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lettere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regulere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239022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 </a:t>
            </a:r>
            <a:r>
              <a:rPr lang="en-GB" dirty="0" err="1" smtClean="0"/>
              <a:t>det</a:t>
            </a:r>
            <a:r>
              <a:rPr lang="en-GB" dirty="0" smtClean="0"/>
              <a:t> same project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forædlerne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hel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række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linjer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dyrket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væksthus</a:t>
            </a:r>
            <a:r>
              <a:rPr lang="en-GB" baseline="0" dirty="0" smtClean="0"/>
              <a:t> – vi </a:t>
            </a:r>
            <a:r>
              <a:rPr lang="en-GB" baseline="0" dirty="0" err="1" smtClean="0"/>
              <a:t>ser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generelt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langt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mindre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plasticitet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væksthus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fordi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forold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meget</a:t>
            </a:r>
            <a:r>
              <a:rPr lang="en-GB" baseline="0" dirty="0" smtClean="0"/>
              <a:t> mere </a:t>
            </a:r>
            <a:r>
              <a:rPr lang="en-GB" baseline="0" dirty="0" err="1" smtClean="0"/>
              <a:t>ens</a:t>
            </a:r>
            <a:r>
              <a:rPr lang="en-GB" baseline="0" dirty="0" smtClean="0"/>
              <a:t>, men dog </a:t>
            </a:r>
            <a:r>
              <a:rPr lang="en-GB" baseline="0" dirty="0" err="1" smtClean="0"/>
              <a:t>viser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også</a:t>
            </a:r>
            <a:r>
              <a:rPr lang="en-GB" baseline="0" dirty="0" smtClean="0"/>
              <a:t> at der e </a:t>
            </a:r>
            <a:r>
              <a:rPr lang="en-GB" baseline="0" dirty="0" err="1" smtClean="0"/>
              <a:t>rstore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forskelle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måske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noget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komme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efter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349159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Nu </a:t>
            </a:r>
            <a:r>
              <a:rPr lang="en-GB" dirty="0" err="1" smtClean="0"/>
              <a:t>har</a:t>
            </a:r>
            <a:r>
              <a:rPr lang="en-GB" dirty="0" smtClean="0"/>
              <a:t> </a:t>
            </a:r>
            <a:r>
              <a:rPr lang="en-GB" dirty="0" err="1" smtClean="0"/>
              <a:t>jeg</a:t>
            </a:r>
            <a:r>
              <a:rPr lang="en-GB" dirty="0" smtClean="0"/>
              <a:t> </a:t>
            </a:r>
            <a:r>
              <a:rPr lang="en-GB" dirty="0" err="1" smtClean="0"/>
              <a:t>fokuseret</a:t>
            </a:r>
            <a:r>
              <a:rPr lang="en-GB" dirty="0" smtClean="0"/>
              <a:t> rent </a:t>
            </a:r>
            <a:r>
              <a:rPr lang="en-GB" dirty="0" err="1" smtClean="0"/>
              <a:t>på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optage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bruge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vandet</a:t>
            </a:r>
            <a:r>
              <a:rPr lang="en-GB" baseline="0" dirty="0" smtClean="0"/>
              <a:t>, men </a:t>
            </a:r>
            <a:r>
              <a:rPr lang="en-GB" baseline="0" dirty="0" err="1" smtClean="0"/>
              <a:t>tørke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også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betydning</a:t>
            </a:r>
            <a:r>
              <a:rPr lang="en-GB" baseline="0" dirty="0" smtClean="0"/>
              <a:t> for </a:t>
            </a:r>
            <a:r>
              <a:rPr lang="en-GB" baseline="0" dirty="0" err="1" smtClean="0"/>
              <a:t>næringsoptaget</a:t>
            </a:r>
            <a:r>
              <a:rPr lang="en-GB" baseline="0" dirty="0" smtClean="0"/>
              <a:t> – og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kommer</a:t>
            </a:r>
            <a:r>
              <a:rPr lang="en-GB" baseline="0" dirty="0" smtClean="0"/>
              <a:t> Kristian </a:t>
            </a:r>
            <a:r>
              <a:rPr lang="en-GB" baseline="0" dirty="0" err="1" smtClean="0"/>
              <a:t>til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fortælle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meget</a:t>
            </a:r>
            <a:r>
              <a:rPr lang="en-GB" baseline="0" dirty="0" smtClean="0"/>
              <a:t> mere </a:t>
            </a:r>
            <a:r>
              <a:rPr lang="en-GB" baseline="0" dirty="0" err="1" smtClean="0"/>
              <a:t>om.</a:t>
            </a:r>
            <a:r>
              <a:rPr lang="en-GB" baseline="0" dirty="0" smtClean="0"/>
              <a:t> </a:t>
            </a:r>
            <a:r>
              <a:rPr lang="en-GB" baseline="0" dirty="0" err="1" smtClean="0"/>
              <a:t>Jeg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vil</a:t>
            </a:r>
            <a:r>
              <a:rPr lang="en-GB" baseline="0" dirty="0" smtClean="0"/>
              <a:t> bare </a:t>
            </a:r>
            <a:r>
              <a:rPr lang="en-GB" dirty="0" err="1" smtClean="0"/>
              <a:t>lige</a:t>
            </a:r>
            <a:r>
              <a:rPr lang="en-GB" dirty="0" smtClean="0"/>
              <a:t> </a:t>
            </a:r>
            <a:r>
              <a:rPr lang="en-GB" dirty="0" err="1" smtClean="0"/>
              <a:t>vise</a:t>
            </a:r>
            <a:r>
              <a:rPr lang="en-GB" dirty="0" smtClean="0"/>
              <a:t> </a:t>
            </a:r>
            <a:r>
              <a:rPr lang="en-GB" dirty="0" err="1" smtClean="0"/>
              <a:t>denne</a:t>
            </a:r>
            <a:r>
              <a:rPr lang="en-GB" dirty="0" smtClean="0"/>
              <a:t> figure – vi </a:t>
            </a:r>
            <a:r>
              <a:rPr lang="en-GB" dirty="0" err="1" smtClean="0"/>
              <a:t>har</a:t>
            </a:r>
            <a:r>
              <a:rPr lang="en-GB" dirty="0" smtClean="0"/>
              <a:t> </a:t>
            </a:r>
            <a:r>
              <a:rPr lang="en-GB" dirty="0" err="1" smtClean="0"/>
              <a:t>lavet</a:t>
            </a:r>
            <a:r>
              <a:rPr lang="en-GB" dirty="0" smtClean="0"/>
              <a:t> med </a:t>
            </a:r>
            <a:r>
              <a:rPr lang="en-GB" dirty="0" err="1" smtClean="0"/>
              <a:t>vores</a:t>
            </a:r>
            <a:r>
              <a:rPr lang="en-GB" dirty="0" smtClean="0"/>
              <a:t> </a:t>
            </a:r>
            <a:r>
              <a:rPr lang="en-GB" dirty="0" err="1" smtClean="0"/>
              <a:t>tidligere</a:t>
            </a:r>
            <a:r>
              <a:rPr lang="en-GB" dirty="0" smtClean="0"/>
              <a:t> </a:t>
            </a:r>
            <a:r>
              <a:rPr lang="en-GB" dirty="0" err="1" smtClean="0"/>
              <a:t>specialestuderende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viser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sammenhængen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mellem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kvælstoffiksering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tørke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39544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93347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55874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Noget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kendetegner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forskning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at vi </a:t>
            </a:r>
            <a:r>
              <a:rPr lang="en-GB" baseline="0" dirty="0" err="1" smtClean="0"/>
              <a:t>allerhelst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vil</a:t>
            </a:r>
            <a:r>
              <a:rPr lang="en-GB" baseline="0" dirty="0" smtClean="0"/>
              <a:t> lave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marken</a:t>
            </a:r>
            <a:r>
              <a:rPr lang="en-GB" baseline="0" dirty="0" smtClean="0"/>
              <a:t>  men laver studier </a:t>
            </a:r>
            <a:r>
              <a:rPr lang="en-GB" baseline="0" dirty="0" err="1" smtClean="0"/>
              <a:t>på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alle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niveaer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019624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Her </a:t>
            </a:r>
            <a:r>
              <a:rPr lang="en-GB" dirty="0" err="1" smtClean="0"/>
              <a:t>er</a:t>
            </a:r>
            <a:r>
              <a:rPr lang="en-GB" dirty="0" smtClean="0"/>
              <a:t> bare et </a:t>
            </a:r>
            <a:r>
              <a:rPr lang="en-GB" dirty="0" err="1" smtClean="0"/>
              <a:t>udpluk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nogle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projekter</a:t>
            </a:r>
            <a:r>
              <a:rPr lang="en-GB" baseline="0" dirty="0" smtClean="0"/>
              <a:t> vi </a:t>
            </a:r>
            <a:r>
              <a:rPr lang="en-GB" baseline="0" dirty="0" err="1" smtClean="0"/>
              <a:t>har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lige</a:t>
            </a:r>
            <a:r>
              <a:rPr lang="en-GB" baseline="0" dirty="0" smtClean="0"/>
              <a:t> nu – </a:t>
            </a:r>
            <a:r>
              <a:rPr lang="en-GB" baseline="0" dirty="0" err="1" smtClean="0"/>
              <a:t>som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 se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meste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fokuseret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omkring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bælgplanter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4286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Og </a:t>
            </a:r>
            <a:r>
              <a:rPr lang="en-GB" dirty="0" err="1" smtClean="0"/>
              <a:t>hvorfor</a:t>
            </a:r>
            <a:r>
              <a:rPr lang="en-GB" dirty="0" smtClean="0"/>
              <a:t> </a:t>
            </a:r>
            <a:r>
              <a:rPr lang="en-GB" dirty="0" err="1" smtClean="0"/>
              <a:t>så</a:t>
            </a:r>
            <a:r>
              <a:rPr lang="en-GB" dirty="0" smtClean="0"/>
              <a:t> </a:t>
            </a:r>
            <a:r>
              <a:rPr lang="en-GB" dirty="0" err="1" smtClean="0"/>
              <a:t>bælgplanter</a:t>
            </a:r>
            <a:r>
              <a:rPr lang="en-GB" dirty="0" smtClean="0"/>
              <a:t> – for </a:t>
            </a:r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første</a:t>
            </a:r>
            <a:r>
              <a:rPr lang="en-GB" dirty="0" smtClean="0"/>
              <a:t> </a:t>
            </a:r>
            <a:r>
              <a:rPr lang="en-GB" dirty="0" err="1" smtClean="0"/>
              <a:t>ved</a:t>
            </a:r>
            <a:r>
              <a:rPr lang="en-GB" dirty="0" smtClean="0"/>
              <a:t> man </a:t>
            </a:r>
            <a:r>
              <a:rPr lang="en-GB" dirty="0" err="1" smtClean="0"/>
              <a:t>meget</a:t>
            </a:r>
            <a:r>
              <a:rPr lang="en-GB" dirty="0" smtClean="0"/>
              <a:t> </a:t>
            </a:r>
            <a:r>
              <a:rPr lang="en-GB" dirty="0" err="1" smtClean="0"/>
              <a:t>lidt</a:t>
            </a:r>
            <a:r>
              <a:rPr lang="en-GB" dirty="0" smtClean="0"/>
              <a:t> om </a:t>
            </a:r>
            <a:r>
              <a:rPr lang="en-GB" dirty="0" err="1" smtClean="0"/>
              <a:t>rødder</a:t>
            </a:r>
            <a:r>
              <a:rPr lang="en-GB" dirty="0" smtClean="0"/>
              <a:t> og </a:t>
            </a:r>
            <a:r>
              <a:rPr lang="en-GB" dirty="0" err="1" smtClean="0"/>
              <a:t>hvad</a:t>
            </a:r>
            <a:r>
              <a:rPr lang="en-GB" dirty="0" smtClean="0"/>
              <a:t> der </a:t>
            </a:r>
            <a:r>
              <a:rPr lang="en-GB" dirty="0" err="1" smtClean="0"/>
              <a:t>sker</a:t>
            </a:r>
            <a:r>
              <a:rPr lang="en-GB" dirty="0" smtClean="0"/>
              <a:t> under </a:t>
            </a:r>
            <a:r>
              <a:rPr lang="en-GB" dirty="0" err="1" smtClean="0"/>
              <a:t>jorden</a:t>
            </a:r>
            <a:r>
              <a:rPr lang="en-GB" dirty="0" smtClean="0"/>
              <a:t> </a:t>
            </a:r>
            <a:r>
              <a:rPr lang="en-GB" dirty="0" err="1" smtClean="0"/>
              <a:t>i</a:t>
            </a:r>
            <a:r>
              <a:rPr lang="en-GB" dirty="0" smtClean="0"/>
              <a:t> </a:t>
            </a:r>
            <a:r>
              <a:rPr lang="en-GB" dirty="0" err="1" smtClean="0"/>
              <a:t>forhold</a:t>
            </a:r>
            <a:r>
              <a:rPr lang="en-GB" dirty="0" smtClean="0"/>
              <a:t> </a:t>
            </a:r>
            <a:r>
              <a:rPr lang="en-GB" dirty="0" err="1" smtClean="0"/>
              <a:t>til</a:t>
            </a:r>
            <a:r>
              <a:rPr lang="en-GB" dirty="0" smtClean="0"/>
              <a:t> over Jorden – og den </a:t>
            </a:r>
            <a:r>
              <a:rPr lang="en-GB" dirty="0" err="1" smtClean="0"/>
              <a:t>smule</a:t>
            </a:r>
            <a:r>
              <a:rPr lang="en-GB" dirty="0" smtClean="0"/>
              <a:t> vi </a:t>
            </a:r>
            <a:r>
              <a:rPr lang="en-GB" dirty="0" err="1" smtClean="0"/>
              <a:t>ved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centreret</a:t>
            </a:r>
            <a:r>
              <a:rPr lang="en-GB" dirty="0" smtClean="0"/>
              <a:t> </a:t>
            </a:r>
            <a:r>
              <a:rPr lang="en-GB" dirty="0" err="1" smtClean="0"/>
              <a:t>omkring</a:t>
            </a:r>
            <a:r>
              <a:rPr lang="en-GB" dirty="0" smtClean="0"/>
              <a:t> de store </a:t>
            </a:r>
            <a:r>
              <a:rPr lang="en-GB" dirty="0" err="1" smtClean="0"/>
              <a:t>afgrøder</a:t>
            </a:r>
            <a:r>
              <a:rPr lang="en-GB" dirty="0" smtClean="0"/>
              <a:t> – </a:t>
            </a:r>
            <a:r>
              <a:rPr lang="en-GB" dirty="0" err="1" smtClean="0"/>
              <a:t>især</a:t>
            </a:r>
            <a:r>
              <a:rPr lang="en-GB" dirty="0" smtClean="0"/>
              <a:t> </a:t>
            </a:r>
            <a:r>
              <a:rPr lang="en-GB" dirty="0" err="1" smtClean="0"/>
              <a:t>hvede</a:t>
            </a:r>
            <a:r>
              <a:rPr lang="en-GB" dirty="0" smtClean="0"/>
              <a:t>,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majs</a:t>
            </a:r>
            <a:r>
              <a:rPr lang="en-GB" baseline="0" dirty="0" smtClean="0"/>
              <a:t>, raps – man </a:t>
            </a:r>
            <a:r>
              <a:rPr lang="en-GB" baseline="0" dirty="0" err="1" smtClean="0"/>
              <a:t>ved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simpelthen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mindre</a:t>
            </a:r>
            <a:r>
              <a:rPr lang="en-GB" baseline="0" dirty="0" smtClean="0"/>
              <a:t> om </a:t>
            </a:r>
            <a:r>
              <a:rPr lang="en-GB" baseline="0" dirty="0" err="1" smtClean="0"/>
              <a:t>bælgplanter</a:t>
            </a:r>
            <a:r>
              <a:rPr lang="en-GB" baseline="0" dirty="0" smtClean="0"/>
              <a:t>. For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andet</a:t>
            </a:r>
            <a:r>
              <a:rPr lang="en-GB" baseline="0" dirty="0" smtClean="0"/>
              <a:t> – planetary boundaries – vi </a:t>
            </a:r>
            <a:r>
              <a:rPr lang="en-GB" baseline="0" dirty="0" err="1" smtClean="0"/>
              <a:t>skal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ændre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vores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dyrkningssystemer</a:t>
            </a:r>
            <a:r>
              <a:rPr lang="en-GB" baseline="0" dirty="0" smtClean="0"/>
              <a:t> – og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</a:t>
            </a:r>
            <a:r>
              <a:rPr lang="en-GB" baseline="0" dirty="0" smtClean="0"/>
              <a:t> </a:t>
            </a:r>
            <a:r>
              <a:rPr lang="en-GB" baseline="0" dirty="0" err="1" smtClean="0"/>
              <a:t>løsningerne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kan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være</a:t>
            </a:r>
            <a:r>
              <a:rPr lang="en-GB" baseline="0" dirty="0" smtClean="0"/>
              <a:t> at </a:t>
            </a:r>
            <a:r>
              <a:rPr lang="en-GB" baseline="0" dirty="0" err="1" smtClean="0"/>
              <a:t>inkludere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bælgplanter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endelig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der den store transition mod </a:t>
            </a:r>
            <a:r>
              <a:rPr lang="en-GB" baseline="0" dirty="0" err="1" smtClean="0"/>
              <a:t>mindre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kød</a:t>
            </a:r>
            <a:r>
              <a:rPr lang="en-GB" baseline="0" dirty="0" smtClean="0"/>
              <a:t> og mere </a:t>
            </a:r>
            <a:r>
              <a:rPr lang="en-GB" baseline="0" dirty="0" err="1" smtClean="0"/>
              <a:t>plantebaseret</a:t>
            </a:r>
            <a:r>
              <a:rPr lang="en-GB" baseline="0" dirty="0" smtClean="0"/>
              <a:t> mad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4901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 DK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ærter</a:t>
            </a:r>
            <a:r>
              <a:rPr lang="en-GB" dirty="0" smtClean="0"/>
              <a:t> og </a:t>
            </a:r>
            <a:r>
              <a:rPr lang="en-GB" dirty="0" err="1" smtClean="0"/>
              <a:t>hestebønner</a:t>
            </a:r>
            <a:r>
              <a:rPr lang="en-GB" dirty="0" smtClean="0"/>
              <a:t> – </a:t>
            </a:r>
            <a:r>
              <a:rPr lang="en-GB" dirty="0" err="1" smtClean="0"/>
              <a:t>helt</a:t>
            </a:r>
            <a:r>
              <a:rPr lang="en-GB" dirty="0" smtClean="0"/>
              <a:t> </a:t>
            </a:r>
            <a:r>
              <a:rPr lang="en-GB" dirty="0" err="1" smtClean="0"/>
              <a:t>klart</a:t>
            </a:r>
            <a:r>
              <a:rPr lang="en-GB" dirty="0" smtClean="0"/>
              <a:t> de </a:t>
            </a:r>
            <a:r>
              <a:rPr lang="en-GB" dirty="0" err="1" smtClean="0"/>
              <a:t>største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afgrøder</a:t>
            </a:r>
            <a:r>
              <a:rPr lang="en-GB" baseline="0" dirty="0" smtClean="0"/>
              <a:t> med </a:t>
            </a:r>
            <a:r>
              <a:rPr lang="en-GB" baseline="0" dirty="0" err="1" smtClean="0"/>
              <a:t>mest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potentiale</a:t>
            </a:r>
            <a:r>
              <a:rPr lang="en-GB" baseline="0" dirty="0" smtClean="0"/>
              <a:t> – </a:t>
            </a:r>
            <a:r>
              <a:rPr lang="en-GB" baseline="0" dirty="0" err="1" smtClean="0"/>
              <a:t>jeg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sikker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på</a:t>
            </a:r>
            <a:r>
              <a:rPr lang="en-GB" baseline="0" dirty="0" smtClean="0"/>
              <a:t> I </a:t>
            </a:r>
            <a:r>
              <a:rPr lang="en-GB" baseline="0" dirty="0" err="1" smtClean="0"/>
              <a:t>kender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historien</a:t>
            </a:r>
            <a:r>
              <a:rPr lang="en-GB" baseline="0" dirty="0" smtClean="0"/>
              <a:t> om </a:t>
            </a:r>
            <a:r>
              <a:rPr lang="en-GB" baseline="0" dirty="0" err="1" smtClean="0"/>
              <a:t>ærterne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tilbage</a:t>
            </a:r>
            <a:r>
              <a:rPr lang="en-GB" baseline="0" dirty="0" smtClean="0"/>
              <a:t> I 80erne med </a:t>
            </a:r>
            <a:r>
              <a:rPr lang="en-GB" baseline="0" dirty="0" err="1" smtClean="0"/>
              <a:t>EUtilskud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dernæst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sygdomme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Så</a:t>
            </a:r>
            <a:r>
              <a:rPr lang="en-GB" baseline="0" dirty="0" smtClean="0"/>
              <a:t> I mange </a:t>
            </a:r>
            <a:r>
              <a:rPr lang="en-GB" baseline="0" dirty="0" err="1" smtClean="0"/>
              <a:t>år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ikke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sket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noget</a:t>
            </a:r>
            <a:r>
              <a:rPr lang="en-GB" baseline="0" dirty="0" smtClean="0"/>
              <a:t> – men nu </a:t>
            </a:r>
            <a:r>
              <a:rPr lang="en-GB" baseline="0" dirty="0" err="1" smtClean="0"/>
              <a:t>rør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på</a:t>
            </a:r>
            <a:r>
              <a:rPr lang="en-GB" baseline="0" dirty="0" smtClean="0"/>
              <a:t> sig </a:t>
            </a:r>
            <a:r>
              <a:rPr lang="en-GB" baseline="0" dirty="0" err="1" smtClean="0"/>
              <a:t>igen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9647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Hvis</a:t>
            </a:r>
            <a:r>
              <a:rPr lang="en-GB" dirty="0" smtClean="0"/>
              <a:t> vi </a:t>
            </a:r>
            <a:r>
              <a:rPr lang="en-GB" dirty="0" err="1" smtClean="0"/>
              <a:t>zoomer</a:t>
            </a:r>
            <a:r>
              <a:rPr lang="en-GB" dirty="0" smtClean="0"/>
              <a:t> </a:t>
            </a:r>
            <a:r>
              <a:rPr lang="en-GB" dirty="0" err="1" smtClean="0"/>
              <a:t>ind.</a:t>
            </a:r>
            <a:r>
              <a:rPr lang="en-GB" dirty="0" smtClean="0"/>
              <a:t> 2028 </a:t>
            </a:r>
            <a:r>
              <a:rPr lang="en-GB" dirty="0" err="1" smtClean="0"/>
              <a:t>største</a:t>
            </a:r>
            <a:r>
              <a:rPr lang="en-GB" dirty="0" smtClean="0"/>
              <a:t> areal og </a:t>
            </a:r>
            <a:r>
              <a:rPr lang="en-GB" dirty="0" err="1" smtClean="0"/>
              <a:t>tørreste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år</a:t>
            </a:r>
            <a:r>
              <a:rPr lang="en-GB" baseline="0" dirty="0" smtClean="0"/>
              <a:t> I 100 </a:t>
            </a:r>
            <a:r>
              <a:rPr lang="en-GB" baseline="0" dirty="0" err="1" smtClean="0"/>
              <a:t>år</a:t>
            </a:r>
            <a:r>
              <a:rPr lang="en-GB" baseline="0" dirty="0" smtClean="0"/>
              <a:t> – ok </a:t>
            </a:r>
            <a:r>
              <a:rPr lang="en-GB" baseline="0" dirty="0" err="1" smtClean="0"/>
              <a:t>stigning</a:t>
            </a:r>
            <a:r>
              <a:rPr lang="en-GB" baseline="0" dirty="0" smtClean="0"/>
              <a:t> men </a:t>
            </a:r>
            <a:r>
              <a:rPr lang="en-GB" baseline="0" dirty="0" err="1" smtClean="0"/>
              <a:t>ikke</a:t>
            </a:r>
            <a:r>
              <a:rPr lang="en-GB" baseline="0" dirty="0" smtClean="0"/>
              <a:t> den </a:t>
            </a:r>
            <a:r>
              <a:rPr lang="en-GB" baseline="0" dirty="0" err="1" smtClean="0"/>
              <a:t>eksplosion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nogen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havde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forventet</a:t>
            </a:r>
            <a:r>
              <a:rPr lang="en-GB" baseline="0" dirty="0" smtClean="0"/>
              <a:t>. </a:t>
            </a:r>
            <a:r>
              <a:rPr lang="en-GB" baseline="0" dirty="0" err="1" smtClean="0"/>
              <a:t>En</a:t>
            </a:r>
            <a:r>
              <a:rPr lang="en-GB" baseline="0" dirty="0" smtClean="0"/>
              <a:t> </a:t>
            </a:r>
            <a:r>
              <a:rPr lang="en-GB" baseline="0" dirty="0" err="1" smtClean="0"/>
              <a:t>grund</a:t>
            </a:r>
            <a:r>
              <a:rPr lang="en-GB" baseline="0" dirty="0" smtClean="0"/>
              <a:t>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at de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tørkefølsomme</a:t>
            </a:r>
            <a:r>
              <a:rPr lang="en-GB" baseline="0" dirty="0" smtClean="0"/>
              <a:t> og vi </a:t>
            </a:r>
            <a:r>
              <a:rPr lang="en-GB" baseline="0" dirty="0" err="1" smtClean="0"/>
              <a:t>oplever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flere</a:t>
            </a:r>
            <a:r>
              <a:rPr lang="en-GB" baseline="0" dirty="0" smtClean="0"/>
              <a:t> og </a:t>
            </a:r>
            <a:r>
              <a:rPr lang="en-GB" baseline="0" dirty="0" err="1" smtClean="0"/>
              <a:t>flere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tørre</a:t>
            </a:r>
            <a:r>
              <a:rPr lang="en-GB" baseline="0" dirty="0" smtClean="0"/>
              <a:t> </a:t>
            </a:r>
            <a:r>
              <a:rPr lang="en-GB" baseline="0" dirty="0" err="1" smtClean="0"/>
              <a:t>perioder</a:t>
            </a:r>
            <a:r>
              <a:rPr lang="en-GB" baseline="0" dirty="0" smtClean="0"/>
              <a:t>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34160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err="1" smtClean="0"/>
              <a:t>Hvis</a:t>
            </a:r>
            <a:r>
              <a:rPr lang="en-GB" dirty="0" smtClean="0"/>
              <a:t> vi </a:t>
            </a:r>
            <a:r>
              <a:rPr lang="en-GB" dirty="0" err="1" smtClean="0"/>
              <a:t>kigger</a:t>
            </a:r>
            <a:r>
              <a:rPr lang="en-GB" dirty="0" smtClean="0"/>
              <a:t> </a:t>
            </a:r>
            <a:r>
              <a:rPr lang="en-GB" dirty="0" err="1" smtClean="0"/>
              <a:t>på</a:t>
            </a:r>
            <a:r>
              <a:rPr lang="en-GB" dirty="0" smtClean="0"/>
              <a:t> </a:t>
            </a:r>
            <a:r>
              <a:rPr lang="en-GB" dirty="0" err="1" smtClean="0"/>
              <a:t>hestebønner</a:t>
            </a:r>
            <a:r>
              <a:rPr lang="en-GB" dirty="0" smtClean="0"/>
              <a:t> </a:t>
            </a:r>
            <a:r>
              <a:rPr lang="en-GB" dirty="0" err="1" smtClean="0"/>
              <a:t>så</a:t>
            </a:r>
            <a:r>
              <a:rPr lang="en-GB" dirty="0" smtClean="0"/>
              <a:t> </a:t>
            </a:r>
            <a:r>
              <a:rPr lang="en-GB" dirty="0" err="1" smtClean="0"/>
              <a:t>er</a:t>
            </a:r>
            <a:r>
              <a:rPr lang="en-GB" dirty="0" smtClean="0"/>
              <a:t> </a:t>
            </a:r>
            <a:r>
              <a:rPr lang="en-GB" dirty="0" err="1" smtClean="0"/>
              <a:t>det</a:t>
            </a:r>
            <a:r>
              <a:rPr lang="en-GB" dirty="0" smtClean="0"/>
              <a:t> </a:t>
            </a:r>
            <a:r>
              <a:rPr lang="en-GB" dirty="0" err="1" smtClean="0"/>
              <a:t>især</a:t>
            </a:r>
            <a:r>
              <a:rPr lang="en-GB" dirty="0" smtClean="0"/>
              <a:t> </a:t>
            </a:r>
            <a:r>
              <a:rPr lang="en-GB" dirty="0" err="1" smtClean="0"/>
              <a:t>når</a:t>
            </a:r>
            <a:r>
              <a:rPr lang="en-GB" dirty="0" smtClean="0"/>
              <a:t> de </a:t>
            </a:r>
            <a:r>
              <a:rPr lang="en-GB" dirty="0" err="1" smtClean="0"/>
              <a:t>blomstrer</a:t>
            </a:r>
            <a:r>
              <a:rPr lang="en-GB" baseline="0" dirty="0" smtClean="0"/>
              <a:t> de </a:t>
            </a:r>
            <a:r>
              <a:rPr lang="en-GB" baseline="0" dirty="0" err="1" smtClean="0"/>
              <a:t>er</a:t>
            </a:r>
            <a:r>
              <a:rPr lang="en-GB" baseline="0" dirty="0" smtClean="0"/>
              <a:t> sensitive</a:t>
            </a:r>
            <a:endParaRPr lang="en-GB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32835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Men lad </a:t>
            </a:r>
            <a:r>
              <a:rPr lang="en-GB" dirty="0" err="1" smtClean="0"/>
              <a:t>os</a:t>
            </a:r>
            <a:r>
              <a:rPr lang="en-GB" dirty="0" smtClean="0"/>
              <a:t> </a:t>
            </a:r>
            <a:r>
              <a:rPr lang="en-GB" dirty="0" err="1" smtClean="0"/>
              <a:t>lige</a:t>
            </a:r>
            <a:r>
              <a:rPr lang="en-GB" dirty="0" smtClean="0"/>
              <a:t> </a:t>
            </a:r>
            <a:r>
              <a:rPr lang="en-GB" dirty="0" err="1" smtClean="0"/>
              <a:t>tage</a:t>
            </a:r>
            <a:r>
              <a:rPr lang="en-GB" dirty="0" smtClean="0"/>
              <a:t> et </a:t>
            </a:r>
            <a:r>
              <a:rPr lang="en-GB" dirty="0" err="1" smtClean="0"/>
              <a:t>hurtigt</a:t>
            </a:r>
            <a:r>
              <a:rPr lang="en-GB" dirty="0" smtClean="0"/>
              <a:t> </a:t>
            </a:r>
            <a:r>
              <a:rPr lang="en-GB" dirty="0" err="1" smtClean="0"/>
              <a:t>kig</a:t>
            </a:r>
            <a:r>
              <a:rPr lang="en-GB" dirty="0" smtClean="0"/>
              <a:t> </a:t>
            </a:r>
            <a:r>
              <a:rPr lang="en-GB" dirty="0" err="1" smtClean="0"/>
              <a:t>på</a:t>
            </a:r>
            <a:r>
              <a:rPr lang="en-GB" dirty="0" smtClean="0"/>
              <a:t> </a:t>
            </a:r>
            <a:r>
              <a:rPr lang="en-GB" dirty="0" err="1" smtClean="0"/>
              <a:t>hvordan</a:t>
            </a:r>
            <a:r>
              <a:rPr lang="en-GB" baseline="0" dirty="0" smtClean="0"/>
              <a:t> planter </a:t>
            </a:r>
            <a:r>
              <a:rPr lang="en-GB" baseline="0" dirty="0" err="1" smtClean="0"/>
              <a:t>tager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vand</a:t>
            </a:r>
            <a:r>
              <a:rPr lang="en-GB" baseline="0" dirty="0" smtClean="0"/>
              <a:t> op og </a:t>
            </a:r>
            <a:r>
              <a:rPr lang="en-GB" baseline="0" dirty="0" err="1" smtClean="0"/>
              <a:t>hvad</a:t>
            </a:r>
            <a:r>
              <a:rPr lang="en-GB" baseline="0" dirty="0" smtClean="0"/>
              <a:t> der </a:t>
            </a:r>
            <a:r>
              <a:rPr lang="en-GB" baseline="0" dirty="0" err="1" smtClean="0"/>
              <a:t>sker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når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det</a:t>
            </a:r>
            <a:r>
              <a:rPr lang="en-GB" baseline="0" dirty="0" smtClean="0"/>
              <a:t> </a:t>
            </a:r>
            <a:r>
              <a:rPr lang="en-GB" baseline="0" dirty="0" err="1" smtClean="0"/>
              <a:t>bliver</a:t>
            </a:r>
            <a:r>
              <a:rPr lang="en-GB" baseline="0" dirty="0" smtClean="0"/>
              <a:t> </a:t>
            </a:r>
            <a:r>
              <a:rPr lang="en-GB" baseline="0" dirty="0" err="1" smtClean="0"/>
              <a:t>tørt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436F85-577F-4A92-A47F-D540A2BCC821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10636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3.png"/><Relationship Id="rId2" Type="http://schemas.openxmlformats.org/officeDocument/2006/relationships/hyperlink" Target="http://www.designguide.ku.dk/skabeloner/powerpoint/praesentationer/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hyperlink" Target="https://image.ku.dk/shared/hWmEPPfgximErBNWW58CxRIZfLkOMC9n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lil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15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C1939100-E010-4143-9AE4-D4252D808A58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906823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588963" y="1628775"/>
            <a:ext cx="11012487" cy="4673600"/>
          </a:xfrm>
          <a:solidFill>
            <a:schemeClr val="bg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2"/>
            <a:ext cx="11012486" cy="865187"/>
          </a:xfrm>
        </p:spPr>
        <p:txBody>
          <a:bodyPr/>
          <a:lstStyle/>
          <a:p>
            <a:r>
              <a:rPr lang="da-DK" dirty="0"/>
              <a:t>Klik for at tilføje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DCA84-DC5F-4F54-86C4-3A3F71268220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19167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0" i="0" baseline="0"/>
            </a:lvl1pPr>
          </a:lstStyle>
          <a:p>
            <a:r>
              <a:rPr lang="da-DK" dirty="0"/>
              <a:t>Klik for at tilføje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A4F1A1-6766-441F-9F00-E93D521E50F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609304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A4256D-1A02-4FDD-AA38-4D8490006FD4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15452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3" hidden="1">
            <a:extLst>
              <a:ext uri="{FF2B5EF4-FFF2-40B4-BE49-F238E27FC236}">
                <a16:creationId xmlns:a16="http://schemas.microsoft.com/office/drawing/2014/main" id="{619D26E9-5B2E-9EAD-7ADF-91C2F6F527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0A4E1C7-F811-4F51-BDA9-17EBB9618420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4" name="Pladsholder til sidefod 4" hidden="1">
            <a:extLst>
              <a:ext uri="{FF2B5EF4-FFF2-40B4-BE49-F238E27FC236}">
                <a16:creationId xmlns:a16="http://schemas.microsoft.com/office/drawing/2014/main" id="{8A951072-2ED2-FF27-14A1-979FCDF1E5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Pladsholder til slidenummer 5" hidden="1">
            <a:extLst>
              <a:ext uri="{FF2B5EF4-FFF2-40B4-BE49-F238E27FC236}">
                <a16:creationId xmlns:a16="http://schemas.microsoft.com/office/drawing/2014/main" id="{E8D58753-B44C-E044-E735-982626059E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75755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to bulletlist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1008062"/>
          </a:xfrm>
        </p:spPr>
        <p:txBody>
          <a:bodyPr tIns="154800"/>
          <a:lstStyle>
            <a:lvl1pPr>
              <a:defRPr sz="6600" b="1" i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tilføj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2239315"/>
            <a:ext cx="5356800" cy="4063060"/>
          </a:xfrm>
        </p:spPr>
        <p:txBody>
          <a:bodyPr vert="horz" lIns="0" tIns="0" rIns="0" bIns="0" rtlCol="0">
            <a:noAutofit/>
          </a:bodyPr>
          <a:lstStyle>
            <a:lvl1pPr marL="363600" marR="0" indent="-36360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 lang="da-DK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b="0" i="0" baseline="0" dirty="0" smtClean="0">
                <a:solidFill>
                  <a:schemeClr val="tx1"/>
                </a:solidFill>
              </a:defRPr>
            </a:lvl4pPr>
            <a:lvl5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5pPr>
            <a:lvl6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6pPr>
            <a:lvl7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7pPr>
            <a:lvl8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8pPr>
            <a:lvl9pPr marL="1072800" indent="-352800">
              <a:lnSpc>
                <a:spcPct val="90000"/>
              </a:lnSpc>
              <a:defRPr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2</a:t>
            </a:r>
          </a:p>
          <a:p>
            <a:pPr lvl="2"/>
            <a:r>
              <a:rPr lang="da-DK" dirty="0"/>
              <a:t>3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indhold 3">
            <a:extLst>
              <a:ext uri="{FF2B5EF4-FFF2-40B4-BE49-F238E27FC236}">
                <a16:creationId xmlns:a16="http://schemas.microsoft.com/office/drawing/2014/main" id="{D13A21B6-F7F5-D15B-402D-6C21868F878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46000" y="2239315"/>
            <a:ext cx="5356800" cy="4063061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 marL="1072800" indent="-352800">
              <a:lnSpc>
                <a:spcPct val="90000"/>
              </a:lnSpc>
              <a:defRPr lang="da-DK" b="0" i="0" baseline="0" dirty="0" smtClean="0"/>
            </a:lvl3pPr>
            <a:lvl4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 lang="da-DK" dirty="0" smtClean="0"/>
            </a:lvl4pPr>
            <a:lvl5pPr marL="1072800" indent="-352800">
              <a:lnSpc>
                <a:spcPct val="90000"/>
              </a:lnSpc>
              <a:defRPr lang="da-DK" dirty="0"/>
            </a:lvl5pPr>
            <a:lvl6pPr marL="1072800" indent="-352800">
              <a:lnSpc>
                <a:spcPct val="90000"/>
              </a:lnSpc>
              <a:defRPr/>
            </a:lvl6pPr>
            <a:lvl7pPr marL="1072800" indent="-352800">
              <a:lnSpc>
                <a:spcPct val="90000"/>
              </a:lnSpc>
              <a:defRPr/>
            </a:lvl7pPr>
            <a:lvl8pPr marL="1072800" indent="-352800">
              <a:lnSpc>
                <a:spcPct val="90000"/>
              </a:lnSpc>
              <a:buFont typeface="Arial" panose="020B0604020202020204" pitchFamily="34" charset="0"/>
              <a:buChar char="•"/>
              <a:defRPr/>
            </a:lvl8pPr>
            <a:lvl9pPr marL="1072800" indent="-352800">
              <a:lnSpc>
                <a:spcPct val="90000"/>
              </a:lnSpc>
              <a:defRPr/>
            </a:lvl9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08259-92F1-4C32-A312-C73CE2167131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9779C41-6576-A494-B4DF-8A34076DB9A1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381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  <p15:guide id="3" orient="horz" pos="1410" userDrawn="1">
          <p15:clr>
            <a:srgbClr val="F26B43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én bulletlis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sz="3200" b="1" i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3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 marL="342900" indent="-342900">
              <a:buFont typeface="Arial" panose="020B0604020202020204" pitchFamily="34" charset="0"/>
              <a:buChar char="•"/>
              <a:defRPr lang="da-DK" sz="3200" b="0" i="0" baseline="0" dirty="0" smtClean="0">
                <a:solidFill>
                  <a:schemeClr val="tx1"/>
                </a:solidFill>
              </a:defRPr>
            </a:lvl1pPr>
            <a:lvl2pPr>
              <a:defRPr lang="da-DK" b="0" i="0" baseline="0" dirty="0" smtClean="0">
                <a:solidFill>
                  <a:schemeClr val="tx1"/>
                </a:solidFill>
              </a:defRPr>
            </a:lvl2pPr>
            <a:lvl3pPr>
              <a:defRPr lang="da-DK" b="0" i="0" baseline="0" dirty="0" smtClean="0">
                <a:solidFill>
                  <a:schemeClr val="tx1"/>
                </a:solidFill>
              </a:defRPr>
            </a:lvl3pPr>
            <a:lvl4pPr marL="1072800" indent="-352800">
              <a:buFont typeface="Arial" panose="020B0604020202020204" pitchFamily="34" charset="0"/>
              <a:buChar char="•"/>
              <a:defRPr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775082-3ECA-430B-8AFE-6C0254841555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1174887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kstfelt 8">
            <a:extLst>
              <a:ext uri="{FF2B5EF4-FFF2-40B4-BE49-F238E27FC236}">
                <a16:creationId xmlns:a16="http://schemas.microsoft.com/office/drawing/2014/main" id="{3E866D85-79EE-184D-80E1-3ED545621736}"/>
              </a:ext>
            </a:extLst>
          </p:cNvPr>
          <p:cNvSpPr txBox="1"/>
          <p:nvPr userDrawn="1"/>
        </p:nvSpPr>
        <p:spPr>
          <a:xfrm>
            <a:off x="421280" y="612884"/>
            <a:ext cx="1167618" cy="87142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da-DK" sz="15000" b="1" dirty="0">
                <a:solidFill>
                  <a:schemeClr val="tx1"/>
                </a:solidFill>
              </a:rPr>
              <a:t>”</a:t>
            </a:r>
          </a:p>
        </p:txBody>
      </p:sp>
      <p:sp>
        <p:nvSpPr>
          <p:cNvPr id="11" name="Pladsholder til tekst 9">
            <a:extLst>
              <a:ext uri="{FF2B5EF4-FFF2-40B4-BE49-F238E27FC236}">
                <a16:creationId xmlns:a16="http://schemas.microsoft.com/office/drawing/2014/main" id="{1B53F7DA-513D-4E4A-A901-E83A56F29AC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88963" y="1628775"/>
            <a:ext cx="11012487" cy="4114799"/>
          </a:xfrm>
          <a:noFill/>
        </p:spPr>
        <p:txBody>
          <a:bodyPr lIns="0" tIns="0" rIns="0" bIns="0" anchor="t" anchorCtr="0"/>
          <a:lstStyle>
            <a:lvl1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0" kern="1200" cap="none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0" indent="0" algn="l" defTabSz="914400" rtl="0" eaLnBrk="1" latinLnBrk="0" hangingPunct="1">
              <a:lnSpc>
                <a:spcPct val="90000"/>
              </a:lnSpc>
              <a:buFont typeface="Arial" panose="020B0604020202020204" pitchFamily="34" charset="0"/>
              <a:buNone/>
              <a:defRPr lang="da-DK" sz="4800" b="1" kern="1200" cap="all" baseline="0" dirty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r>
              <a:rPr lang="da-DK" dirty="0"/>
              <a:t>Klik for at tilføje tekst</a:t>
            </a:r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E095D626-8544-1B49-AD85-894AF40118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90400" y="5934971"/>
            <a:ext cx="11012400" cy="367404"/>
          </a:xfrm>
        </p:spPr>
        <p:txBody>
          <a:bodyPr anchor="b" anchorCtr="0">
            <a:noAutofit/>
          </a:bodyPr>
          <a:lstStyle>
            <a:lvl1pPr marL="0" indent="0">
              <a:spcBef>
                <a:spcPts val="500"/>
              </a:spcBef>
              <a:buNone/>
              <a:defRPr sz="2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Navn, kilde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B52271-5E3D-4E06-BC0A-7C1022408CCC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0986843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606056-13C4-B341-9D8B-68EA3830365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0" y="2527812"/>
            <a:ext cx="12192000" cy="955506"/>
          </a:xfrm>
          <a:noFill/>
        </p:spPr>
        <p:txBody>
          <a:bodyPr anchor="b" anchorCtr="0"/>
          <a:lstStyle>
            <a:lvl1pPr marL="0" indent="0" algn="ctr">
              <a:buFontTx/>
              <a:buNone/>
              <a:defRPr sz="6600" b="1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id="{9FA67884-B97F-CB46-AABC-75F5273BB9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0" y="3559852"/>
            <a:ext cx="12192000" cy="955506"/>
          </a:xfrm>
          <a:noFill/>
        </p:spPr>
        <p:txBody>
          <a:bodyPr/>
          <a:lstStyle>
            <a:lvl1pPr marL="0" indent="0" algn="ctr">
              <a:buFontTx/>
              <a:buNone/>
              <a:defRPr sz="66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1593FE-D5FA-4E0E-8FFF-8F10D57A1EC1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8545311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l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BDF7CB8-A29D-FD7D-E01C-9FA290029336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593043" y="992701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spcBef>
                <a:spcPts val="0"/>
              </a:spcBef>
              <a:buNone/>
              <a:defRPr sz="6000" b="1"/>
            </a:lvl1pPr>
          </a:lstStyle>
          <a:p>
            <a:pPr lvl="0"/>
            <a:r>
              <a:rPr lang="da-DK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0999F43-7DCD-0386-4C37-C66F637D75F4}"/>
              </a:ext>
            </a:extLst>
          </p:cNvPr>
          <p:cNvSpPr>
            <a:spLocks noGrp="1"/>
          </p:cNvSpPr>
          <p:nvPr>
            <p:ph type="body" sz="quarter" idx="39" hasCustomPrompt="1"/>
          </p:nvPr>
        </p:nvSpPr>
        <p:spPr>
          <a:xfrm>
            <a:off x="1935309" y="992701"/>
            <a:ext cx="3590534" cy="1162800"/>
          </a:xfrm>
        </p:spPr>
        <p:txBody>
          <a:bodyPr anchor="ctr" anchorCtr="0"/>
          <a:lstStyle>
            <a:lvl1pPr marL="0" indent="0">
              <a:spcBef>
                <a:spcPts val="0"/>
              </a:spcBef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5A0FE321-409A-CB41-0D2F-3A239A66393D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6092802" y="91122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</a:lstStyle>
          <a:p>
            <a:pPr lvl="0"/>
            <a:r>
              <a:rPr lang="da-DK" dirty="0"/>
              <a:t>2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85D9037-4808-3FB4-8291-164C228C83E2}"/>
              </a:ext>
            </a:extLst>
          </p:cNvPr>
          <p:cNvSpPr>
            <a:spLocks noGrp="1"/>
          </p:cNvSpPr>
          <p:nvPr>
            <p:ph type="body" sz="quarter" idx="41" hasCustomPrompt="1"/>
          </p:nvPr>
        </p:nvSpPr>
        <p:spPr>
          <a:xfrm>
            <a:off x="7438265" y="911224"/>
            <a:ext cx="370582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4F98610-1AA8-ED76-CB97-422A1761A39E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2272868" y="240982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 dirty="0"/>
              <a:t>3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04C99C31-A019-EB05-99AD-9B5C4892C3E5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3620656" y="2409825"/>
            <a:ext cx="3113087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buNone/>
              <a:defRPr sz="2800" b="1"/>
            </a:lvl2pPr>
            <a:lvl3pPr marL="0" indent="0">
              <a:buNone/>
              <a:defRPr sz="2800" b="1"/>
            </a:lvl3pPr>
            <a:lvl4pPr marL="0" indent="0">
              <a:buNone/>
              <a:defRPr sz="2800" b="1"/>
            </a:lvl4pPr>
            <a:lvl5pPr marL="0" indent="0"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DA112A83-1D6E-E31B-3869-56E056FE8E0E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7188200" y="2970213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 dirty="0"/>
              <a:t>4</a:t>
            </a:r>
          </a:p>
        </p:txBody>
      </p:sp>
      <p:sp>
        <p:nvSpPr>
          <p:cNvPr id="24" name="Text Placeholder 23">
            <a:extLst>
              <a:ext uri="{FF2B5EF4-FFF2-40B4-BE49-F238E27FC236}">
                <a16:creationId xmlns:a16="http://schemas.microsoft.com/office/drawing/2014/main" id="{F5507CD6-BB87-26DA-1CB3-C86DBC2ACD1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8535988" y="2970213"/>
            <a:ext cx="3065462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2EED4611-1BCD-13B0-4F45-DAEAB3529025}"/>
              </a:ext>
            </a:extLst>
          </p:cNvPr>
          <p:cNvSpPr>
            <a:spLocks noGrp="1"/>
          </p:cNvSpPr>
          <p:nvPr>
            <p:ph type="body" sz="quarter" idx="46" hasCustomPrompt="1"/>
          </p:nvPr>
        </p:nvSpPr>
        <p:spPr>
          <a:xfrm>
            <a:off x="1458913" y="4498975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 dirty="0"/>
              <a:t>5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B3B6A4E6-E617-BAD1-0112-A96754231B66}"/>
              </a:ext>
            </a:extLst>
          </p:cNvPr>
          <p:cNvSpPr>
            <a:spLocks noGrp="1"/>
          </p:cNvSpPr>
          <p:nvPr>
            <p:ph type="body" sz="quarter" idx="47" hasCustomPrompt="1"/>
          </p:nvPr>
        </p:nvSpPr>
        <p:spPr>
          <a:xfrm>
            <a:off x="2814435" y="4498975"/>
            <a:ext cx="293866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0135649F-22C1-794A-F31C-7DC6EA04B2E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372225" y="5138044"/>
            <a:ext cx="1162800" cy="1162800"/>
          </a:xfrm>
          <a:prstGeom prst="ellipse">
            <a:avLst/>
          </a:prstGeom>
          <a:solidFill>
            <a:schemeClr val="tx1">
              <a:alpha val="20000"/>
            </a:schemeClr>
          </a:solidFill>
        </p:spPr>
        <p:txBody>
          <a:bodyPr tIns="72000" anchor="ctr" anchorCtr="0"/>
          <a:lstStyle>
            <a:lvl1pPr marL="0" indent="0" algn="ctr">
              <a:buNone/>
              <a:defRPr sz="6000" b="1"/>
            </a:lvl1pPr>
            <a:lvl2pPr marL="360363" indent="0" algn="ctr">
              <a:buNone/>
              <a:defRPr sz="2800" b="1"/>
            </a:lvl2pPr>
            <a:lvl3pPr marL="720000" indent="0" algn="ctr">
              <a:buNone/>
              <a:defRPr sz="2800" b="1"/>
            </a:lvl3pPr>
            <a:lvl4pPr marL="720000" indent="0" algn="ctr">
              <a:buNone/>
              <a:defRPr sz="2800" b="1"/>
            </a:lvl4pPr>
            <a:lvl5pPr marL="720000" indent="0" algn="ctr">
              <a:buNone/>
              <a:defRPr sz="2800" b="1"/>
            </a:lvl5pPr>
          </a:lstStyle>
          <a:p>
            <a:pPr lvl="0"/>
            <a:r>
              <a:rPr lang="da-DK" dirty="0"/>
              <a:t>6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35999C3D-9DB2-8B28-1D0E-EDC2C950F68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7720013" y="5138044"/>
            <a:ext cx="3343275" cy="1162800"/>
          </a:xfrm>
        </p:spPr>
        <p:txBody>
          <a:bodyPr anchor="ctr" anchorCtr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1pPr>
            <a:lvl2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2pPr>
            <a:lvl3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3pPr>
            <a:lvl4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4pPr>
            <a:lvl5pPr mar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800" b="1"/>
            </a:lvl5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76D0-1C54-4AA2-B3C6-9EDE760637A2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564ADEF-11A6-3C5E-1BA5-4CA81A2F71C9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tekst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7843420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l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19F3-EBEC-4665-8131-8E409DE99ADE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556C2CA-F7BC-1643-99E7-A7AF34D16F06}"/>
              </a:ext>
            </a:extLst>
          </p:cNvPr>
          <p:cNvSpPr txBox="1"/>
          <p:nvPr userDrawn="1"/>
        </p:nvSpPr>
        <p:spPr>
          <a:xfrm>
            <a:off x="-1219200" y="-222738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C392B83-0AC6-A343-9007-FC3430F06E87}"/>
              </a:ext>
            </a:extLst>
          </p:cNvPr>
          <p:cNvSpPr txBox="1"/>
          <p:nvPr userDrawn="1"/>
        </p:nvSpPr>
        <p:spPr>
          <a:xfrm>
            <a:off x="4531540" y="2322414"/>
            <a:ext cx="0" cy="0"/>
          </a:xfrm>
          <a:prstGeom prst="rect">
            <a:avLst/>
          </a:prstGeom>
        </p:spPr>
        <p:txBody>
          <a:bodyPr vert="horz" wrap="non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B0ACD76-9286-81DA-B95A-33C567818D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3" y="620712"/>
            <a:ext cx="11012488" cy="864859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indsætte tekst...</a:t>
            </a:r>
          </a:p>
        </p:txBody>
      </p:sp>
      <p:sp>
        <p:nvSpPr>
          <p:cNvPr id="39" name="Text Placeholder 6">
            <a:extLst>
              <a:ext uri="{FF2B5EF4-FFF2-40B4-BE49-F238E27FC236}">
                <a16:creationId xmlns:a16="http://schemas.microsoft.com/office/drawing/2014/main" id="{79DDD350-47B3-3DAF-DDC1-39725F8B959E}"/>
              </a:ext>
            </a:extLst>
          </p:cNvPr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478044" y="1850705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40" name="Text Placeholder 6">
            <a:extLst>
              <a:ext uri="{FF2B5EF4-FFF2-40B4-BE49-F238E27FC236}">
                <a16:creationId xmlns:a16="http://schemas.microsoft.com/office/drawing/2014/main" id="{D6F92D26-3C4A-BE86-A701-D767C111FE07}"/>
              </a:ext>
            </a:extLst>
          </p:cNvPr>
          <p:cNvSpPr>
            <a:spLocks noGrp="1" noChangeAspect="1"/>
          </p:cNvSpPr>
          <p:nvPr>
            <p:ph type="body" sz="quarter" idx="39" hasCustomPrompt="1"/>
          </p:nvPr>
        </p:nvSpPr>
        <p:spPr>
          <a:xfrm>
            <a:off x="5358802" y="241670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41" name="Text Placeholder 6">
            <a:extLst>
              <a:ext uri="{FF2B5EF4-FFF2-40B4-BE49-F238E27FC236}">
                <a16:creationId xmlns:a16="http://schemas.microsoft.com/office/drawing/2014/main" id="{376900F8-7802-5F50-6A9A-E75ED0B3EC0B}"/>
              </a:ext>
            </a:extLst>
          </p:cNvPr>
          <p:cNvSpPr>
            <a:spLocks noGrp="1" noChangeAspect="1"/>
          </p:cNvSpPr>
          <p:nvPr>
            <p:ph type="body" sz="quarter" idx="40" hasCustomPrompt="1"/>
          </p:nvPr>
        </p:nvSpPr>
        <p:spPr>
          <a:xfrm>
            <a:off x="2869616" y="3779962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42" name="Text Placeholder 6">
            <a:extLst>
              <a:ext uri="{FF2B5EF4-FFF2-40B4-BE49-F238E27FC236}">
                <a16:creationId xmlns:a16="http://schemas.microsoft.com/office/drawing/2014/main" id="{246C4547-72A6-0EEC-A5AF-48DBCE377E13}"/>
              </a:ext>
            </a:extLst>
          </p:cNvPr>
          <p:cNvSpPr>
            <a:spLocks noGrp="1" noChangeAspect="1"/>
          </p:cNvSpPr>
          <p:nvPr>
            <p:ph type="body" sz="quarter" idx="41" hasCustomPrompt="1"/>
          </p:nvPr>
        </p:nvSpPr>
        <p:spPr>
          <a:xfrm>
            <a:off x="7101336" y="4168447"/>
            <a:ext cx="701479" cy="701479"/>
          </a:xfrm>
          <a:prstGeom prst="ellipse">
            <a:avLst/>
          </a:pr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wrap="none" lIns="936000" tIns="72000" rIns="0" bIns="0" anchor="ctr" anchorCtr="0"/>
          <a:lstStyle>
            <a:lvl1pPr marL="0" indent="0" algn="l">
              <a:spcBef>
                <a:spcPts val="0"/>
              </a:spcBef>
              <a:buNone/>
              <a:defRPr sz="2800"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Indsæt tekst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EC0FCDE3-3080-15ED-F757-BF51628B67D5}"/>
              </a:ext>
            </a:extLst>
          </p:cNvPr>
          <p:cNvSpPr>
            <a:spLocks noGrp="1"/>
          </p:cNvSpPr>
          <p:nvPr>
            <p:ph type="body" sz="quarter" idx="42" hasCustomPrompt="1"/>
          </p:nvPr>
        </p:nvSpPr>
        <p:spPr>
          <a:xfrm>
            <a:off x="588964" y="5623418"/>
            <a:ext cx="11012486" cy="678958"/>
          </a:xfrm>
        </p:spPr>
        <p:txBody>
          <a:bodyPr anchor="b" anchorCtr="0"/>
          <a:lstStyle>
            <a:lvl1pPr marL="0" indent="0" algn="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1pPr>
            <a:lvl2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2pPr>
            <a:lvl3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3pPr>
            <a:lvl4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4pPr>
            <a:lvl5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 sz="2800"/>
            </a:lvl5pPr>
            <a:lvl6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6pPr>
            <a:lvl7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7pPr>
            <a:lvl8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8pPr>
            <a:lvl9pPr marL="0" indent="0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None/>
              <a:defRPr sz="2800"/>
            </a:lvl9pPr>
          </a:lstStyle>
          <a:p>
            <a:pPr lvl="0"/>
            <a:r>
              <a:rPr lang="da-DK" dirty="0"/>
              <a:t>...klik for at indsætte tekst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965C0B-FFD6-8BEB-537E-1AEDA679D666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tekst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207341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segl sto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0"/>
            <a:ext cx="12198350" cy="6858000"/>
          </a:xfrm>
          <a:prstGeom prst="rect">
            <a:avLst/>
          </a:prstGeom>
          <a:gradFill flip="none" rotWithShape="1">
            <a:gsLst>
              <a:gs pos="0">
                <a:srgbClr val="DDDDDD"/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7" name="Picture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34" r="10628" b="7654"/>
          <a:stretch/>
        </p:blipFill>
        <p:spPr>
          <a:xfrm>
            <a:off x="1733575" y="-6016"/>
            <a:ext cx="10465859" cy="6858000"/>
          </a:xfrm>
          <a:prstGeom prst="rect">
            <a:avLst/>
          </a:prstGeom>
        </p:spPr>
      </p:pic>
      <p:sp>
        <p:nvSpPr>
          <p:cNvPr id="22" name="Titel 2"/>
          <p:cNvSpPr>
            <a:spLocks noGrp="1"/>
          </p:cNvSpPr>
          <p:nvPr>
            <p:ph type="ctrTitle" hasCustomPrompt="1"/>
          </p:nvPr>
        </p:nvSpPr>
        <p:spPr>
          <a:xfrm>
            <a:off x="0" y="691815"/>
            <a:ext cx="5959476" cy="5474035"/>
          </a:xfrm>
          <a:blipFill>
            <a:blip r:embed="rId3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ct val="900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master</a:t>
            </a:r>
          </a:p>
        </p:txBody>
      </p:sp>
      <p:sp>
        <p:nvSpPr>
          <p:cNvPr id="12" name="Titel 1"/>
          <p:cNvSpPr>
            <a:spLocks noGrp="1"/>
          </p:cNvSpPr>
          <p:nvPr>
            <p:ph type="body" sz="quarter" idx="14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37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4" y="3007285"/>
            <a:ext cx="4946648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38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53600"/>
            <a:ext cx="4946649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4" name="Pladsholder til dato 3" hidden="1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3EC545E-1E39-4013-A907-D4C8F3E3A8B4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Pladsholder til sidefod 4" hidden="1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 hidden="1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8179507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billeder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9757" y="842657"/>
            <a:ext cx="11012486" cy="1141268"/>
          </a:xfrm>
        </p:spPr>
        <p:txBody>
          <a:bodyPr/>
          <a:lstStyle>
            <a:lvl1pPr>
              <a:lnSpc>
                <a:spcPct val="90000"/>
              </a:lnSpc>
              <a:defRPr sz="6600" b="1" i="0" cap="all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02B9D2-A192-42E6-9020-F3EAB57A6114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 rot="21402571">
            <a:off x="985914" y="2449156"/>
            <a:ext cx="4115489" cy="2817262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080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 rot="533356">
            <a:off x="5893725" y="2510306"/>
            <a:ext cx="5462634" cy="3596788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360000" tIns="1080000" rIns="36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D5F33A7-1D81-AB36-A3BB-FC35AF2B3579}"/>
              </a:ext>
            </a:extLst>
          </p:cNvPr>
          <p:cNvSpPr txBox="1"/>
          <p:nvPr userDrawn="1"/>
        </p:nvSpPr>
        <p:spPr>
          <a:xfrm>
            <a:off x="0" y="-310243"/>
            <a:ext cx="6825343" cy="310243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4800" b="1" dirty="0">
              <a:solidFill>
                <a:prstClr val="white"/>
              </a:solidFill>
              <a:latin typeface="Microsoft New Tai Lue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E3D2255-9E79-5D04-C4A9-288BF0CCD6B2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tx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tx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tx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42610652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bille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049CB1-FD99-442F-B632-7502FA9A3C45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Pladsholder til billede 9">
            <a:extLst>
              <a:ext uri="{FF2B5EF4-FFF2-40B4-BE49-F238E27FC236}">
                <a16:creationId xmlns:a16="http://schemas.microsoft.com/office/drawing/2014/main" id="{EE1B35E0-A5B1-1748-D054-2575D7411CC7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89757" y="2890520"/>
            <a:ext cx="3433685" cy="3403600"/>
          </a:xfrm>
          <a:solidFill>
            <a:schemeClr val="bg1">
              <a:lumMod val="6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9" name="Pladsholder til billede 9">
            <a:extLst>
              <a:ext uri="{FF2B5EF4-FFF2-40B4-BE49-F238E27FC236}">
                <a16:creationId xmlns:a16="http://schemas.microsoft.com/office/drawing/2014/main" id="{E815A343-B052-E851-8FDF-17976A3957D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5852160" y="612233"/>
            <a:ext cx="5749290" cy="5681887"/>
          </a:xfrm>
          <a:solidFill>
            <a:schemeClr val="bg1">
              <a:lumMod val="7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540000" tIns="1080000" rIns="540000" anchor="ctr" anchorCtr="1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10" name="Pladsholder til billede 9">
            <a:extLst>
              <a:ext uri="{FF2B5EF4-FFF2-40B4-BE49-F238E27FC236}">
                <a16:creationId xmlns:a16="http://schemas.microsoft.com/office/drawing/2014/main" id="{43FCB96B-CD6D-B9F3-A688-74E5893485CB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55041" y="1961476"/>
            <a:ext cx="2336801" cy="2294929"/>
          </a:xfrm>
          <a:solidFill>
            <a:schemeClr val="bg1">
              <a:lumMod val="85000"/>
            </a:schemeClr>
          </a:solidFill>
          <a:ln w="76200" cap="flat">
            <a:noFill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1188000" rIns="0" anchor="ctr" anchorCtr="1"/>
          <a:lstStyle>
            <a:lvl1pPr marL="0" indent="0" algn="ctr">
              <a:buNone/>
              <a:defRPr sz="18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623C8CB-D006-2AF2-DF37-08254005FB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3"/>
            <a:ext cx="4602877" cy="1008061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overskrift</a:t>
            </a:r>
          </a:p>
        </p:txBody>
      </p:sp>
    </p:spTree>
    <p:extLst>
      <p:ext uri="{BB962C8B-B14F-4D97-AF65-F5344CB8AC3E}">
        <p14:creationId xmlns:p14="http://schemas.microsoft.com/office/powerpoint/2010/main" val="29057143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billede med tekst høj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20891566">
            <a:off x="1018941" y="1976793"/>
            <a:ext cx="3832754" cy="3749640"/>
          </a:xfrm>
          <a:solidFill>
            <a:schemeClr val="tx1">
              <a:lumMod val="65000"/>
            </a:schemeClr>
          </a:solidFill>
          <a:ln w="146050" cap="flat">
            <a:solidFill>
              <a:schemeClr val="tx1"/>
            </a:solidFill>
            <a:miter lim="800000"/>
          </a:ln>
        </p:spPr>
        <p:txBody>
          <a:bodyPr lIns="0" tIns="1224000" rIns="0" anchor="ctr" anchorCtr="1"/>
          <a:lstStyle>
            <a:lvl1pPr marL="0" indent="0" algn="ctr">
              <a:buNone/>
              <a:defRPr sz="240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783580" y="2097067"/>
            <a:ext cx="5817869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tx1"/>
                </a:solidFill>
              </a:defRPr>
            </a:lvl1pPr>
            <a:lvl2pPr>
              <a:defRPr lang="da-DK" sz="3200" b="1" dirty="0" smtClean="0">
                <a:solidFill>
                  <a:schemeClr val="tx1"/>
                </a:solidFill>
              </a:defRPr>
            </a:lvl2pPr>
            <a:lvl3pPr>
              <a:defRPr lang="da-DK" sz="2400" b="1" dirty="0" smtClean="0">
                <a:solidFill>
                  <a:schemeClr val="tx1"/>
                </a:solidFill>
              </a:defRPr>
            </a:lvl3pPr>
            <a:lvl4pPr>
              <a:defRPr lang="da-DK" b="1" dirty="0" smtClean="0">
                <a:solidFill>
                  <a:schemeClr val="tx1"/>
                </a:solidFill>
              </a:defRPr>
            </a:lvl4pPr>
            <a:lvl5pPr>
              <a:defRPr lang="da-DK" b="1" dirty="0">
                <a:solidFill>
                  <a:schemeClr val="tx1"/>
                </a:solidFill>
              </a:defRPr>
            </a:lvl5pPr>
            <a:lvl6pPr>
              <a:defRPr b="1">
                <a:solidFill>
                  <a:schemeClr val="tx1"/>
                </a:solidFill>
              </a:defRPr>
            </a:lvl6pPr>
            <a:lvl7pPr>
              <a:defRPr b="1">
                <a:solidFill>
                  <a:schemeClr val="tx1"/>
                </a:solidFill>
              </a:defRPr>
            </a:lvl7pPr>
            <a:lvl8pPr>
              <a:defRPr b="1">
                <a:solidFill>
                  <a:schemeClr val="tx1"/>
                </a:solidFill>
              </a:defRPr>
            </a:lvl8pPr>
            <a:lvl9pPr>
              <a:defRPr b="1">
                <a:solidFill>
                  <a:schemeClr val="tx1"/>
                </a:solidFill>
              </a:defRPr>
            </a:lvl9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2C56D48-5B3F-4C59-A9D8-68D0A39D6CD2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09686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t billede med tekst venst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 rot="496878">
            <a:off x="6504534" y="1615672"/>
            <a:ext cx="4653097" cy="4640373"/>
          </a:xfrm>
          <a:solidFill>
            <a:schemeClr val="bg1">
              <a:lumMod val="65000"/>
            </a:schemeClr>
          </a:solidFill>
          <a:ln w="146050" cap="flat">
            <a:solidFill>
              <a:schemeClr val="bg1"/>
            </a:solidFill>
            <a:miter lim="800000"/>
          </a:ln>
        </p:spPr>
        <p:txBody>
          <a:bodyPr lIns="0" tIns="1188000" rIns="0" anchor="ctr" anchorCtr="1"/>
          <a:lstStyle>
            <a:lvl1pPr marL="0" indent="0" algn="ctr">
              <a:buNone/>
              <a:defRPr sz="2400" b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15CAA0-42C1-41A7-86CE-BA2D8D2C2EF0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itel 1">
            <a:extLst>
              <a:ext uri="{FF2B5EF4-FFF2-40B4-BE49-F238E27FC236}">
                <a16:creationId xmlns:a16="http://schemas.microsoft.com/office/drawing/2014/main" id="{44AE573B-1000-D841-B8B4-F927523899D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11" name="Pladsholder til indhold 2">
            <a:extLst>
              <a:ext uri="{FF2B5EF4-FFF2-40B4-BE49-F238E27FC236}">
                <a16:creationId xmlns:a16="http://schemas.microsoft.com/office/drawing/2014/main" id="{9B691B69-65AA-9748-80BF-996C89344BB5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88963" y="2097067"/>
            <a:ext cx="5818682" cy="4205308"/>
          </a:xfrm>
        </p:spPr>
        <p:txBody>
          <a:bodyPr vert="horz" lIns="0" tIns="0" rIns="0" bIns="0" rtlCol="0">
            <a:noAutofit/>
          </a:bodyPr>
          <a:lstStyle>
            <a:lvl1pPr>
              <a:defRPr lang="da-DK" sz="3600" b="1" dirty="0" smtClean="0">
                <a:solidFill>
                  <a:schemeClr val="bg1"/>
                </a:solidFill>
              </a:defRPr>
            </a:lvl1pPr>
            <a:lvl2pPr>
              <a:defRPr lang="da-DK" sz="3200" b="1" dirty="0" smtClean="0">
                <a:solidFill>
                  <a:schemeClr val="bg1"/>
                </a:solidFill>
              </a:defRPr>
            </a:lvl2pPr>
            <a:lvl3pPr>
              <a:defRPr lang="da-DK" sz="2400" b="1" dirty="0" smtClean="0">
                <a:solidFill>
                  <a:schemeClr val="bg1"/>
                </a:solidFill>
              </a:defRPr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</p:spTree>
    <p:extLst>
      <p:ext uri="{BB962C8B-B14F-4D97-AF65-F5344CB8AC3E}">
        <p14:creationId xmlns:p14="http://schemas.microsoft.com/office/powerpoint/2010/main" val="144106577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A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1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756000"/>
            <a:ext cx="6822000" cy="1804492"/>
          </a:xfrm>
          <a:solidFill>
            <a:schemeClr val="accent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spcAft>
                <a:spcPts val="600"/>
              </a:spcAft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B073E-A784-466B-98E2-8BDE3F08A73A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58277BB-5254-1D84-EA0B-F5AF633F0933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31748589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1" y="4962214"/>
            <a:ext cx="4173870" cy="1340161"/>
          </a:xfrm>
          <a:solidFill>
            <a:schemeClr val="accent4">
              <a:alpha val="99950"/>
            </a:schemeClr>
          </a:solidFill>
        </p:spPr>
        <p:txBody>
          <a:bodyPr wrap="square" lIns="252000" tIns="108000" rIns="252000" bIns="0" anchor="t" anchorCtr="0">
            <a:spAutoFit/>
          </a:bodyPr>
          <a:lstStyle>
            <a:lvl1pPr>
              <a:defRPr sz="4000" b="1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BA92E9-ED6E-4E2D-9447-0E7DB3FDA12F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0EDB20F-CD30-3447-301A-903E5BC5BED1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20044543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C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779450" y="4497883"/>
            <a:ext cx="6822000" cy="1804492"/>
          </a:xfrm>
          <a:solidFill>
            <a:schemeClr val="bg1">
              <a:alpha val="99950"/>
            </a:schemeClr>
          </a:solidFill>
        </p:spPr>
        <p:txBody>
          <a:bodyPr wrap="square" lIns="252000" tIns="216000" rIns="252000" bIns="108000">
            <a:spAutoFit/>
          </a:bodyPr>
          <a:lstStyle>
            <a:lvl1pPr>
              <a:defRPr sz="4800" b="1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D7C1D-A477-4C13-845F-4C5AC4DEDF20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15C28F-4EA0-040C-C6B4-A14FC010CCCE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20211859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1080000" rIns="0" anchor="ctr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1017402"/>
            <a:ext cx="11012487" cy="917513"/>
          </a:xfrm>
          <a:solidFill>
            <a:schemeClr val="accent2">
              <a:alpha val="99950"/>
            </a:schemeClr>
          </a:solidFill>
        </p:spPr>
        <p:txBody>
          <a:bodyPr wrap="square" lIns="180000" tIns="180000" rIns="180000" bIns="180000">
            <a:spAutoFit/>
          </a:bodyPr>
          <a:lstStyle>
            <a:lvl1pPr>
              <a:defRPr sz="3600" b="1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B22DB-13B5-430F-8C6F-F11F20BF0D18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AB58AF7-9740-8AD8-0C21-42A01D828328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17171692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og billede 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331200"/>
            <a:ext cx="12191999" cy="6526800"/>
          </a:xfrm>
          <a:solidFill>
            <a:schemeClr val="tx1">
              <a:lumMod val="75000"/>
            </a:schemeClr>
          </a:solidFill>
        </p:spPr>
        <p:txBody>
          <a:bodyPr lIns="0" tIns="2628000" rIns="0" anchor="t" anchorCtr="0"/>
          <a:lstStyle>
            <a:lvl1pPr marL="0" indent="0" algn="ctr">
              <a:buNone/>
              <a:defRPr sz="2400" b="0" i="0" baseline="0">
                <a:solidFill>
                  <a:schemeClr val="tx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4161995"/>
            <a:ext cx="11012487" cy="2140380"/>
          </a:xfrm>
          <a:solidFill>
            <a:schemeClr val="bg1">
              <a:alpha val="46000"/>
            </a:schemeClr>
          </a:solidFill>
        </p:spPr>
        <p:txBody>
          <a:bodyPr wrap="square" lIns="252000" tIns="108000" rIns="252000" bIns="0">
            <a:spAutoFit/>
          </a:bodyPr>
          <a:lstStyle>
            <a:lvl1pPr algn="ctr">
              <a:defRPr sz="6600" b="1" cap="all" spc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6DEF25-ACCC-4F90-BF7A-77B4DDE7678A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1727BB-AC18-C435-CD32-52483CA4B110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bg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bg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bg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57327972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 &amp; kommentar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E8B2A5-1DCC-48EA-93B7-A2D65B200BE6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7" name="?">
            <a:extLst>
              <a:ext uri="{FF2B5EF4-FFF2-40B4-BE49-F238E27FC236}">
                <a16:creationId xmlns:a16="http://schemas.microsoft.com/office/drawing/2014/main" id="{C9382B17-B390-C8C0-F5F8-7665434C718C}"/>
              </a:ext>
            </a:extLst>
          </p:cNvPr>
          <p:cNvSpPr/>
          <p:nvPr userDrawn="1"/>
        </p:nvSpPr>
        <p:spPr>
          <a:xfrm>
            <a:off x="3642413" y="900524"/>
            <a:ext cx="4787900" cy="5558804"/>
          </a:xfrm>
          <a:prstGeom prst="rect">
            <a:avLst/>
          </a:prstGeom>
        </p:spPr>
        <p:txBody>
          <a:bodyPr wrap="square" rtlCol="0" anchor="t" anchorCtr="0">
            <a:noAutofit/>
          </a:bodyPr>
          <a:lstStyle/>
          <a:p>
            <a:pPr algn="ctr">
              <a:lnSpc>
                <a:spcPct val="83000"/>
              </a:lnSpc>
            </a:pPr>
            <a:r>
              <a:rPr lang="da-DK" sz="59500" b="1" dirty="0">
                <a:solidFill>
                  <a:schemeClr val="tx1">
                    <a:alpha val="14559"/>
                  </a:schemeClr>
                </a:solidFill>
              </a:rPr>
              <a:t>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E0714F6-6F11-9826-9767-37567B1EC5D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139732" y="1628776"/>
            <a:ext cx="9461718" cy="3999626"/>
          </a:xfrm>
        </p:spPr>
        <p:txBody>
          <a:bodyPr anchor="ctr" anchorCtr="0"/>
          <a:lstStyle>
            <a:lvl1pPr>
              <a:lnSpc>
                <a:spcPct val="83000"/>
              </a:lnSpc>
              <a:defRPr sz="9600" b="1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tekst...</a:t>
            </a: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1861DB2-11FB-99E1-B80B-1463133B9A24}"/>
              </a:ext>
            </a:extLst>
          </p:cNvPr>
          <p:cNvSpPr txBox="1"/>
          <p:nvPr userDrawn="1"/>
        </p:nvSpPr>
        <p:spPr>
          <a:xfrm>
            <a:off x="588964" y="-375558"/>
            <a:ext cx="11012486" cy="306335"/>
          </a:xfrm>
          <a:prstGeom prst="rect">
            <a:avLst/>
          </a:prstGeom>
        </p:spPr>
        <p:txBody>
          <a:bodyPr vert="horz" wrap="square" lIns="0" tIns="0" rIns="0" bIns="0" rtlCol="0" anchor="b" anchorCtr="0">
            <a:no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1400" b="1" dirty="0">
                <a:solidFill>
                  <a:schemeClr val="tx1"/>
                </a:solidFill>
                <a:latin typeface="Microsoft New Tai Lue"/>
              </a:rPr>
              <a:t>Fremhæv ord </a:t>
            </a:r>
            <a:r>
              <a:rPr lang="da-DK" sz="1400" b="0" dirty="0">
                <a:solidFill>
                  <a:schemeClr val="tx1"/>
                </a:solidFill>
                <a:latin typeface="Microsoft New Tai Lue"/>
              </a:rPr>
              <a:t>i overskrift ved at bruge </a:t>
            </a:r>
            <a:r>
              <a:rPr lang="da-DK" sz="1400" b="1" dirty="0">
                <a:solidFill>
                  <a:schemeClr val="tx1"/>
                </a:solidFill>
                <a:latin typeface="Microsoft New Tai Lue"/>
              </a:rPr>
              <a:t>fed skrift</a:t>
            </a:r>
            <a:endParaRPr lang="da-DK" sz="1400" b="0" dirty="0">
              <a:solidFill>
                <a:schemeClr val="tx1"/>
              </a:solidFill>
              <a:latin typeface="Microsoft New Tai Lue"/>
            </a:endParaRPr>
          </a:p>
        </p:txBody>
      </p:sp>
    </p:spTree>
    <p:extLst>
      <p:ext uri="{BB962C8B-B14F-4D97-AF65-F5344CB8AC3E}">
        <p14:creationId xmlns:p14="http://schemas.microsoft.com/office/powerpoint/2010/main" val="3027284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36000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 </a:t>
            </a: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6243638" y="2271092"/>
            <a:ext cx="5948362" cy="3895200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2448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0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6622258" y="2610941"/>
            <a:ext cx="4962920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9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 b="0" i="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6E5195FB-CC23-4662-BC95-6C4057FF490E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967969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1"/>
          <p:cNvSpPr txBox="1">
            <a:spLocks/>
          </p:cNvSpPr>
          <p:nvPr userDrawn="1"/>
        </p:nvSpPr>
        <p:spPr>
          <a:xfrm>
            <a:off x="588964" y="613649"/>
            <a:ext cx="11012486" cy="879921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lnSpc>
                <a:spcPct val="100000"/>
              </a:lnSpc>
              <a:spcBef>
                <a:spcPct val="0"/>
              </a:spcBef>
              <a:buNone/>
              <a:defRPr sz="3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da-DK" sz="3000" dirty="0">
                <a:solidFill>
                  <a:schemeClr val="tx1"/>
                </a:solidFill>
              </a:rPr>
              <a:t>Brugerguide</a:t>
            </a:r>
            <a:r>
              <a:rPr lang="da-DK" baseline="0" dirty="0">
                <a:solidFill>
                  <a:schemeClr val="tx1"/>
                </a:solidFill>
              </a:rPr>
              <a:t> </a:t>
            </a:r>
            <a:r>
              <a:rPr lang="da-DK" sz="1800" baseline="0" dirty="0">
                <a:solidFill>
                  <a:schemeClr val="tx1"/>
                </a:solidFill>
              </a:rPr>
              <a:t>– </a:t>
            </a:r>
            <a:r>
              <a:rPr lang="da-DK" sz="1800" dirty="0">
                <a:solidFill>
                  <a:schemeClr val="tx1"/>
                </a:solidFill>
              </a:rPr>
              <a:t>Slet, før du færdiggør din</a:t>
            </a:r>
            <a:r>
              <a:rPr lang="da-DK" sz="1800" baseline="0" dirty="0">
                <a:solidFill>
                  <a:schemeClr val="tx1"/>
                </a:solidFill>
              </a:rPr>
              <a:t> </a:t>
            </a:r>
            <a:r>
              <a:rPr lang="da-DK" sz="1800" dirty="0">
                <a:solidFill>
                  <a:schemeClr val="tx1"/>
                </a:solidFill>
              </a:rPr>
              <a:t>præsentation</a:t>
            </a:r>
          </a:p>
        </p:txBody>
      </p:sp>
      <p:sp>
        <p:nvSpPr>
          <p:cNvPr id="48" name="Text Box 48"/>
          <p:cNvSpPr txBox="1">
            <a:spLocks noChangeArrowheads="1"/>
          </p:cNvSpPr>
          <p:nvPr userDrawn="1"/>
        </p:nvSpPr>
        <p:spPr bwMode="auto">
          <a:xfrm>
            <a:off x="587376" y="1640495"/>
            <a:ext cx="1750290" cy="3842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KU-skabeloner til PowerPoint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åbner PowerPoint på din KU-pc, åbner en skabelon i 16:9-format og med dansk KU-logo.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Når du klikker på KU-fanen i værktøjslinjen, kan du via knappen ”Vælg Skabelon” vælge mellem skabeloner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på henholdsvis dansk og engelsk </a:t>
            </a:r>
          </a:p>
          <a:p>
            <a:pPr marL="88900" lvl="0" indent="-88900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”fuld” eller ”lille” version (i den fulde version ser du et eksempel på hver diastype i venstrespalten)</a:t>
            </a:r>
          </a:p>
          <a:p>
            <a:pPr marL="88900" lvl="0" indent="-88900">
              <a:lnSpc>
                <a:spcPct val="115000"/>
              </a:lnSpc>
              <a:spcAft>
                <a:spcPts val="1000"/>
              </a:spcAft>
              <a:buFont typeface="Arial" panose="020B0604020202020204" pitchFamily="34" charset="0"/>
              <a:buChar char="•"/>
              <a:tabLst/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samt en demopræsentation med indsat tekst på engelsk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Hvis du bruger en ”fuld” version, skal du slette de dias, du ikke vil bruge.</a:t>
            </a:r>
            <a:b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Mac-brugere m.fl. kan hente PowerPoint-skabelonerne på</a:t>
            </a:r>
            <a:r>
              <a:rPr lang="da-DK" sz="800" baseline="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www.designguide.ku.dk/skabeloner/powerpoint/</a:t>
            </a:r>
            <a:b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</a:br>
            <a:r>
              <a:rPr lang="da-DK" sz="800" dirty="0">
                <a:solidFill>
                  <a:schemeClr val="accent4"/>
                </a:solidFill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praesentationer/</a:t>
            </a:r>
            <a:endParaRPr lang="da-DK" sz="800" dirty="0">
              <a:solidFill>
                <a:schemeClr val="accent4"/>
              </a:solidFill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9" name="Text Box 48"/>
          <p:cNvSpPr txBox="1">
            <a:spLocks noChangeArrowheads="1"/>
          </p:cNvSpPr>
          <p:nvPr userDrawn="1"/>
        </p:nvSpPr>
        <p:spPr bwMode="auto">
          <a:xfrm>
            <a:off x="2576655" y="4237555"/>
            <a:ext cx="1755548" cy="1763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 din enheds navn (fx institut), sidenummer og dato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Indsæt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i topmenuen 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Vælg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Sidehoved og Sidefod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3.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Udfyld felterne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4. Vælg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 på alle 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- eller </a:t>
            </a:r>
            <a:r>
              <a:rPr lang="da-DK" sz="8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Anvend</a:t>
            </a: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, hvis det kun skal være på et enkelt dias/slide</a:t>
            </a:r>
          </a:p>
          <a:p>
            <a:pPr>
              <a:lnSpc>
                <a:spcPct val="90000"/>
              </a:lnSpc>
              <a:spcAft>
                <a:spcPts val="1000"/>
              </a:spcAft>
            </a:pPr>
            <a:r>
              <a:rPr lang="da-DK" sz="8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Oplysningerne placeres i højre side af den grå topbjælke.</a:t>
            </a:r>
          </a:p>
        </p:txBody>
      </p:sp>
      <p:sp>
        <p:nvSpPr>
          <p:cNvPr id="50" name="Text Box 48"/>
          <p:cNvSpPr txBox="1">
            <a:spLocks noChangeArrowheads="1"/>
          </p:cNvSpPr>
          <p:nvPr userDrawn="1"/>
        </p:nvSpPr>
        <p:spPr bwMode="auto">
          <a:xfrm>
            <a:off x="587375" y="5678667"/>
            <a:ext cx="189959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Lav nyt dias/slide (hhv. 2010- + 2013- og 2016-version) 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</p:txBody>
      </p:sp>
      <p:pic>
        <p:nvPicPr>
          <p:cNvPr id="51" name="Billede 40"/>
          <p:cNvPicPr>
            <a:picLocks noChangeAspect="1"/>
          </p:cNvPicPr>
          <p:nvPr userDrawn="1"/>
        </p:nvPicPr>
        <p:blipFill rotWithShape="1">
          <a:blip r:embed="rId3"/>
          <a:srcRect l="36944" r="2272" b="69429"/>
          <a:stretch/>
        </p:blipFill>
        <p:spPr>
          <a:xfrm>
            <a:off x="4157637" y="2940574"/>
            <a:ext cx="395416" cy="126627"/>
          </a:xfrm>
          <a:prstGeom prst="rect">
            <a:avLst/>
          </a:prstGeom>
        </p:spPr>
      </p:pic>
      <p:sp>
        <p:nvSpPr>
          <p:cNvPr id="52" name="Text Box 48"/>
          <p:cNvSpPr txBox="1">
            <a:spLocks noChangeArrowheads="1"/>
          </p:cNvSpPr>
          <p:nvPr userDrawn="1"/>
        </p:nvSpPr>
        <p:spPr bwMode="auto">
          <a:xfrm>
            <a:off x="2587038" y="2582327"/>
            <a:ext cx="1624241" cy="72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Diastype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0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Startside/Hjem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Layout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for at ændre dit nuværende dias/slide til et alternativt layout</a:t>
            </a:r>
          </a:p>
        </p:txBody>
      </p:sp>
      <p:sp>
        <p:nvSpPr>
          <p:cNvPr id="53" name="Text Box 48"/>
          <p:cNvSpPr txBox="1">
            <a:spLocks noChangeArrowheads="1"/>
          </p:cNvSpPr>
          <p:nvPr userDrawn="1"/>
        </p:nvSpPr>
        <p:spPr bwMode="auto">
          <a:xfrm>
            <a:off x="2576655" y="3571524"/>
            <a:ext cx="163462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Skrift</a:t>
            </a:r>
            <a:br>
              <a:rPr lang="da-DK" sz="10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00" b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KU Anvender skriften Microsoft New Tai Lue i PowerPoint.</a:t>
            </a:r>
            <a:endParaRPr lang="da-DK" altLang="da-DK" sz="800" b="0" baseline="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54" name="Text Box 48"/>
          <p:cNvSpPr txBox="1">
            <a:spLocks noChangeArrowheads="1"/>
          </p:cNvSpPr>
          <p:nvPr userDrawn="1"/>
        </p:nvSpPr>
        <p:spPr bwMode="auto">
          <a:xfrm>
            <a:off x="4739114" y="1627125"/>
            <a:ext cx="1634624" cy="2339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se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Klik på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Vis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Gitterlinjer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og/eller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For at etablere flere gitter- og hjælpelinjer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Før musen over en eksisterende hjælpelinje og klik på linjen (koordinater på linjen vises)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Hold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CTRL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nede, mens du flytter placeringen af den eksisterende linje (tilføjer en ny)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Tryk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Alt + F9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hurtig visning af hjælpelinjer</a:t>
            </a:r>
          </a:p>
        </p:txBody>
      </p:sp>
      <p:sp>
        <p:nvSpPr>
          <p:cNvPr id="55" name="Text Box 48"/>
          <p:cNvSpPr txBox="1">
            <a:spLocks noChangeArrowheads="1"/>
          </p:cNvSpPr>
          <p:nvPr userDrawn="1"/>
        </p:nvSpPr>
        <p:spPr bwMode="auto">
          <a:xfrm>
            <a:off x="4728822" y="4141417"/>
            <a:ext cx="1634624" cy="19236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 billede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På layouts med billedholder: Klik på ikon og 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Teksten ”Klik her, hvis du vil udskifte billedet” bliver ikke vist i din præsentation.  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hente KU-billeder, som er tilpasset og minimeret til 16:9-format via dette link:</a:t>
            </a:r>
            <a:b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4"/>
              </a:rPr>
              <a:t>https://image.ku.dk/shared/hWmEPPfgximErBNWW58CxRIZfLkOMC9n</a:t>
            </a:r>
            <a:endParaRPr lang="da-DK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Vælg slideshow-visning for at gøre linket aktivt.</a:t>
            </a:r>
          </a:p>
        </p:txBody>
      </p:sp>
      <p:sp>
        <p:nvSpPr>
          <p:cNvPr id="56" name="Text Box 48"/>
          <p:cNvSpPr txBox="1">
            <a:spLocks noChangeArrowheads="1"/>
          </p:cNvSpPr>
          <p:nvPr userDrawn="1"/>
        </p:nvSpPr>
        <p:spPr bwMode="auto">
          <a:xfrm>
            <a:off x="6691561" y="1640495"/>
            <a:ext cx="1634624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Billedstørrelser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De optimale billedstørrelser 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16:9-format: 1.500 x 818 pixels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Gem billederne i 72 dpi og i ”jpg-medium-kvalitet”</a:t>
            </a:r>
          </a:p>
        </p:txBody>
      </p:sp>
      <p:sp>
        <p:nvSpPr>
          <p:cNvPr id="57" name="Text Box 48"/>
          <p:cNvSpPr txBox="1">
            <a:spLocks noChangeArrowheads="1"/>
          </p:cNvSpPr>
          <p:nvPr userDrawn="1"/>
        </p:nvSpPr>
        <p:spPr bwMode="auto">
          <a:xfrm>
            <a:off x="6691561" y="2720006"/>
            <a:ext cx="1634624" cy="1920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 billede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1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. Klik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Beskær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2.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Ønsker du at skalere billedet, så hold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SHIFT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3.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billedet og vælg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Tip: 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Hvis du sletter billedet og indsætter et nyt, kan billedet lægge sig foran tekst og grafik. Hvis dette sker, skal du vælge billedet, højreklikke og vælge </a:t>
            </a:r>
            <a:r>
              <a:rPr lang="da-DK" sz="8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Placer bagerst</a:t>
            </a:r>
          </a:p>
        </p:txBody>
      </p:sp>
      <p:sp>
        <p:nvSpPr>
          <p:cNvPr id="58" name="Text Box 48"/>
          <p:cNvSpPr txBox="1">
            <a:spLocks noChangeArrowheads="1"/>
          </p:cNvSpPr>
          <p:nvPr userDrawn="1"/>
        </p:nvSpPr>
        <p:spPr bwMode="auto">
          <a:xfrm>
            <a:off x="6691561" y="4765322"/>
            <a:ext cx="1634624" cy="883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Skabelonens farver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Du kan vælge mellem en række farver til baggrunde og grafer.</a:t>
            </a:r>
          </a:p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Højreklik på den flade, du vil skifte farve på, og derefter malerbøtte-ikonet (Fyldfarve til figur)</a:t>
            </a:r>
          </a:p>
        </p:txBody>
      </p:sp>
      <p:sp>
        <p:nvSpPr>
          <p:cNvPr id="59" name="Text Box 48"/>
          <p:cNvSpPr txBox="1">
            <a:spLocks noChangeArrowheads="1"/>
          </p:cNvSpPr>
          <p:nvPr userDrawn="1"/>
        </p:nvSpPr>
        <p:spPr bwMode="auto">
          <a:xfrm>
            <a:off x="6691561" y="5815137"/>
            <a:ext cx="163462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Mere information</a:t>
            </a:r>
            <a:br>
              <a:rPr lang="da-DK" sz="1000" b="1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Se</a:t>
            </a:r>
            <a: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designguiden</a:t>
            </a:r>
            <a:r>
              <a:rPr lang="da-DK" sz="800" b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> på</a:t>
            </a:r>
            <a: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  <a:t/>
            </a:r>
            <a:br>
              <a:rPr lang="da-DK" sz="800" b="0" baseline="0" noProof="1">
                <a:solidFill>
                  <a:schemeClr val="tx1"/>
                </a:solidFill>
                <a:latin typeface="+mj-lt"/>
                <a:cs typeface="Arial" panose="020B0604020202020204" pitchFamily="34" charset="0"/>
              </a:rPr>
            </a:b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www.designguide.ku.dk/skabeloner/powerpoint/</a:t>
            </a:r>
            <a:b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</a:br>
            <a:r>
              <a:rPr lang="da-DK" sz="800" b="0" noProof="1">
                <a:solidFill>
                  <a:schemeClr val="accent4"/>
                </a:solidFill>
                <a:latin typeface="+mj-lt"/>
                <a:cs typeface="Arial" panose="020B0604020202020204" pitchFamily="34" charset="0"/>
                <a:hlinkClick r:id="rId2"/>
              </a:rPr>
              <a:t>praesentationer/</a:t>
            </a:r>
            <a:endParaRPr lang="da-DK" sz="800" b="0" noProof="1">
              <a:solidFill>
                <a:schemeClr val="accent4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60" name="Billed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268044" y="4201412"/>
            <a:ext cx="257327" cy="275280"/>
          </a:xfrm>
          <a:prstGeom prst="rect">
            <a:avLst/>
          </a:prstGeom>
        </p:spPr>
      </p:pic>
      <p:pic>
        <p:nvPicPr>
          <p:cNvPr id="61" name="Billede 36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8223538" y="2795378"/>
            <a:ext cx="288708" cy="275280"/>
          </a:xfrm>
          <a:prstGeom prst="rect">
            <a:avLst/>
          </a:prstGeom>
        </p:spPr>
      </p:pic>
      <p:pic>
        <p:nvPicPr>
          <p:cNvPr id="62" name="Billede 37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8241826" y="3187789"/>
            <a:ext cx="223122" cy="228843"/>
          </a:xfrm>
          <a:prstGeom prst="rect">
            <a:avLst/>
          </a:prstGeom>
        </p:spPr>
      </p:pic>
      <p:sp>
        <p:nvSpPr>
          <p:cNvPr id="63" name="Text Box 48"/>
          <p:cNvSpPr txBox="1">
            <a:spLocks noChangeArrowheads="1"/>
          </p:cNvSpPr>
          <p:nvPr userDrawn="1"/>
        </p:nvSpPr>
        <p:spPr bwMode="auto">
          <a:xfrm>
            <a:off x="2564067" y="1666128"/>
            <a:ext cx="1768136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altLang="da-DK" sz="800" b="1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2.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 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Under knappen </a:t>
            </a:r>
            <a:r>
              <a:rPr lang="da-DK" altLang="da-DK" sz="800" b="1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Nyt dias/Nyt slide</a:t>
            </a:r>
            <a:r>
              <a:rPr lang="da-DK" altLang="da-DK" sz="800" baseline="0" noProof="1">
                <a:solidFill>
                  <a:schemeClr val="tx1"/>
                </a:solidFill>
                <a:latin typeface="+mn-lt"/>
                <a:cs typeface="Arial" panose="020B0604020202020204" pitchFamily="34" charset="0"/>
              </a:rPr>
              <a:t>. Klik på øverste del af knappen for at oprette i et dias/slide magen til det markerede. Klik på nederste del for at se et udvalg af mulige layoutvalg</a:t>
            </a:r>
            <a:endParaRPr lang="da-DK" altLang="da-DK" sz="800" noProof="1">
              <a:solidFill>
                <a:schemeClr val="tx1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64" name="Billede 39"/>
          <p:cNvPicPr>
            <a:picLocks noChangeAspect="1"/>
          </p:cNvPicPr>
          <p:nvPr userDrawn="1"/>
        </p:nvPicPr>
        <p:blipFill rotWithShape="1">
          <a:blip r:embed="rId3"/>
          <a:srcRect l="2931" r="60888"/>
          <a:stretch/>
        </p:blipFill>
        <p:spPr>
          <a:xfrm>
            <a:off x="4231619" y="1844048"/>
            <a:ext cx="235367" cy="418987"/>
          </a:xfrm>
          <a:prstGeom prst="rect">
            <a:avLst/>
          </a:prstGeom>
        </p:spPr>
      </p:pic>
      <p:sp>
        <p:nvSpPr>
          <p:cNvPr id="65" name="Freeform 10"/>
          <p:cNvSpPr>
            <a:spLocks noChangeAspect="1"/>
          </p:cNvSpPr>
          <p:nvPr userDrawn="1"/>
        </p:nvSpPr>
        <p:spPr>
          <a:xfrm rot="19800000">
            <a:off x="4404080" y="1900198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66" name="Freeform 10"/>
          <p:cNvSpPr>
            <a:spLocks noChangeAspect="1"/>
          </p:cNvSpPr>
          <p:nvPr userDrawn="1"/>
        </p:nvSpPr>
        <p:spPr>
          <a:xfrm rot="19800000">
            <a:off x="4416414" y="2138150"/>
            <a:ext cx="69672" cy="124351"/>
          </a:xfrm>
          <a:custGeom>
            <a:avLst/>
            <a:gdLst>
              <a:gd name="connsiteX0" fmla="*/ 381342 w 762684"/>
              <a:gd name="connsiteY0" fmla="*/ 0 h 1361254"/>
              <a:gd name="connsiteX1" fmla="*/ 762684 w 762684"/>
              <a:gd name="connsiteY1" fmla="*/ 823784 h 1361254"/>
              <a:gd name="connsiteX2" fmla="*/ 459602 w 762684"/>
              <a:gd name="connsiteY2" fmla="*/ 823784 h 1361254"/>
              <a:gd name="connsiteX3" fmla="*/ 459601 w 762684"/>
              <a:gd name="connsiteY3" fmla="*/ 1282994 h 1361254"/>
              <a:gd name="connsiteX4" fmla="*/ 381341 w 762684"/>
              <a:gd name="connsiteY4" fmla="*/ 1361254 h 1361254"/>
              <a:gd name="connsiteX5" fmla="*/ 381342 w 762684"/>
              <a:gd name="connsiteY5" fmla="*/ 1361253 h 1361254"/>
              <a:gd name="connsiteX6" fmla="*/ 303082 w 762684"/>
              <a:gd name="connsiteY6" fmla="*/ 1282993 h 1361254"/>
              <a:gd name="connsiteX7" fmla="*/ 303082 w 762684"/>
              <a:gd name="connsiteY7" fmla="*/ 823784 h 1361254"/>
              <a:gd name="connsiteX8" fmla="*/ 0 w 762684"/>
              <a:gd name="connsiteY8" fmla="*/ 823784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81342 w 762684"/>
              <a:gd name="connsiteY10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16886 w 762684"/>
              <a:gd name="connsiteY10" fmla="*/ 123104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100982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6550 w 762684"/>
              <a:gd name="connsiteY10" fmla="*/ 91149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19866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48840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34 h 1361288"/>
              <a:gd name="connsiteX1" fmla="*/ 425041 w 762684"/>
              <a:gd name="connsiteY1" fmla="*/ 27274 h 1361288"/>
              <a:gd name="connsiteX2" fmla="*/ 762684 w 762684"/>
              <a:gd name="connsiteY2" fmla="*/ 823818 h 1361288"/>
              <a:gd name="connsiteX3" fmla="*/ 459602 w 762684"/>
              <a:gd name="connsiteY3" fmla="*/ 823818 h 1361288"/>
              <a:gd name="connsiteX4" fmla="*/ 459601 w 762684"/>
              <a:gd name="connsiteY4" fmla="*/ 1283028 h 1361288"/>
              <a:gd name="connsiteX5" fmla="*/ 381341 w 762684"/>
              <a:gd name="connsiteY5" fmla="*/ 1361288 h 1361288"/>
              <a:gd name="connsiteX6" fmla="*/ 381342 w 762684"/>
              <a:gd name="connsiteY6" fmla="*/ 1361287 h 1361288"/>
              <a:gd name="connsiteX7" fmla="*/ 303082 w 762684"/>
              <a:gd name="connsiteY7" fmla="*/ 1283027 h 1361288"/>
              <a:gd name="connsiteX8" fmla="*/ 303082 w 762684"/>
              <a:gd name="connsiteY8" fmla="*/ 823818 h 1361288"/>
              <a:gd name="connsiteX9" fmla="*/ 0 w 762684"/>
              <a:gd name="connsiteY9" fmla="*/ 823818 h 1361288"/>
              <a:gd name="connsiteX10" fmla="*/ 334092 w 762684"/>
              <a:gd name="connsiteY10" fmla="*/ 27275 h 1361288"/>
              <a:gd name="connsiteX11" fmla="*/ 381342 w 762684"/>
              <a:gd name="connsiteY11" fmla="*/ 34 h 1361288"/>
              <a:gd name="connsiteX0" fmla="*/ 381342 w 762684"/>
              <a:gd name="connsiteY0" fmla="*/ 269 h 1361523"/>
              <a:gd name="connsiteX1" fmla="*/ 425041 w 762684"/>
              <a:gd name="connsiteY1" fmla="*/ 27509 h 1361523"/>
              <a:gd name="connsiteX2" fmla="*/ 762684 w 762684"/>
              <a:gd name="connsiteY2" fmla="*/ 824053 h 1361523"/>
              <a:gd name="connsiteX3" fmla="*/ 459602 w 762684"/>
              <a:gd name="connsiteY3" fmla="*/ 824053 h 1361523"/>
              <a:gd name="connsiteX4" fmla="*/ 459601 w 762684"/>
              <a:gd name="connsiteY4" fmla="*/ 1283263 h 1361523"/>
              <a:gd name="connsiteX5" fmla="*/ 381341 w 762684"/>
              <a:gd name="connsiteY5" fmla="*/ 1361523 h 1361523"/>
              <a:gd name="connsiteX6" fmla="*/ 381342 w 762684"/>
              <a:gd name="connsiteY6" fmla="*/ 1361522 h 1361523"/>
              <a:gd name="connsiteX7" fmla="*/ 303082 w 762684"/>
              <a:gd name="connsiteY7" fmla="*/ 1283262 h 1361523"/>
              <a:gd name="connsiteX8" fmla="*/ 303082 w 762684"/>
              <a:gd name="connsiteY8" fmla="*/ 824053 h 1361523"/>
              <a:gd name="connsiteX9" fmla="*/ 0 w 762684"/>
              <a:gd name="connsiteY9" fmla="*/ 824053 h 1361523"/>
              <a:gd name="connsiteX10" fmla="*/ 334092 w 762684"/>
              <a:gd name="connsiteY10" fmla="*/ 27510 h 1361523"/>
              <a:gd name="connsiteX11" fmla="*/ 381342 w 762684"/>
              <a:gd name="connsiteY11" fmla="*/ 269 h 1361523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414 h 1361668"/>
              <a:gd name="connsiteX1" fmla="*/ 425041 w 762684"/>
              <a:gd name="connsiteY1" fmla="*/ 27654 h 1361668"/>
              <a:gd name="connsiteX2" fmla="*/ 762684 w 762684"/>
              <a:gd name="connsiteY2" fmla="*/ 824198 h 1361668"/>
              <a:gd name="connsiteX3" fmla="*/ 459602 w 762684"/>
              <a:gd name="connsiteY3" fmla="*/ 824198 h 1361668"/>
              <a:gd name="connsiteX4" fmla="*/ 459601 w 762684"/>
              <a:gd name="connsiteY4" fmla="*/ 1283408 h 1361668"/>
              <a:gd name="connsiteX5" fmla="*/ 381341 w 762684"/>
              <a:gd name="connsiteY5" fmla="*/ 1361668 h 1361668"/>
              <a:gd name="connsiteX6" fmla="*/ 381342 w 762684"/>
              <a:gd name="connsiteY6" fmla="*/ 1361667 h 1361668"/>
              <a:gd name="connsiteX7" fmla="*/ 303082 w 762684"/>
              <a:gd name="connsiteY7" fmla="*/ 1283407 h 1361668"/>
              <a:gd name="connsiteX8" fmla="*/ 303082 w 762684"/>
              <a:gd name="connsiteY8" fmla="*/ 824198 h 1361668"/>
              <a:gd name="connsiteX9" fmla="*/ 0 w 762684"/>
              <a:gd name="connsiteY9" fmla="*/ 824198 h 1361668"/>
              <a:gd name="connsiteX10" fmla="*/ 334092 w 762684"/>
              <a:gd name="connsiteY10" fmla="*/ 27655 h 1361668"/>
              <a:gd name="connsiteX11" fmla="*/ 381342 w 762684"/>
              <a:gd name="connsiteY11" fmla="*/ 414 h 1361668"/>
              <a:gd name="connsiteX0" fmla="*/ 381342 w 762684"/>
              <a:gd name="connsiteY0" fmla="*/ 18 h 1361272"/>
              <a:gd name="connsiteX1" fmla="*/ 425041 w 762684"/>
              <a:gd name="connsiteY1" fmla="*/ 27258 h 1361272"/>
              <a:gd name="connsiteX2" fmla="*/ 762684 w 762684"/>
              <a:gd name="connsiteY2" fmla="*/ 823802 h 1361272"/>
              <a:gd name="connsiteX3" fmla="*/ 459602 w 762684"/>
              <a:gd name="connsiteY3" fmla="*/ 823802 h 1361272"/>
              <a:gd name="connsiteX4" fmla="*/ 459601 w 762684"/>
              <a:gd name="connsiteY4" fmla="*/ 1283012 h 1361272"/>
              <a:gd name="connsiteX5" fmla="*/ 381341 w 762684"/>
              <a:gd name="connsiteY5" fmla="*/ 1361272 h 1361272"/>
              <a:gd name="connsiteX6" fmla="*/ 381342 w 762684"/>
              <a:gd name="connsiteY6" fmla="*/ 1361271 h 1361272"/>
              <a:gd name="connsiteX7" fmla="*/ 303082 w 762684"/>
              <a:gd name="connsiteY7" fmla="*/ 1283011 h 1361272"/>
              <a:gd name="connsiteX8" fmla="*/ 303082 w 762684"/>
              <a:gd name="connsiteY8" fmla="*/ 823802 h 1361272"/>
              <a:gd name="connsiteX9" fmla="*/ 0 w 762684"/>
              <a:gd name="connsiteY9" fmla="*/ 823802 h 1361272"/>
              <a:gd name="connsiteX10" fmla="*/ 334092 w 762684"/>
              <a:gd name="connsiteY10" fmla="*/ 27259 h 1361272"/>
              <a:gd name="connsiteX11" fmla="*/ 381342 w 762684"/>
              <a:gd name="connsiteY11" fmla="*/ 18 h 1361272"/>
              <a:gd name="connsiteX0" fmla="*/ 381342 w 762684"/>
              <a:gd name="connsiteY0" fmla="*/ 0 h 1361254"/>
              <a:gd name="connsiteX1" fmla="*/ 425041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  <a:gd name="connsiteX0" fmla="*/ 381342 w 762684"/>
              <a:gd name="connsiteY0" fmla="*/ 0 h 1361254"/>
              <a:gd name="connsiteX1" fmla="*/ 426750 w 762684"/>
              <a:gd name="connsiteY1" fmla="*/ 27240 h 1361254"/>
              <a:gd name="connsiteX2" fmla="*/ 762684 w 762684"/>
              <a:gd name="connsiteY2" fmla="*/ 823784 h 1361254"/>
              <a:gd name="connsiteX3" fmla="*/ 459602 w 762684"/>
              <a:gd name="connsiteY3" fmla="*/ 823784 h 1361254"/>
              <a:gd name="connsiteX4" fmla="*/ 459601 w 762684"/>
              <a:gd name="connsiteY4" fmla="*/ 1282994 h 1361254"/>
              <a:gd name="connsiteX5" fmla="*/ 381341 w 762684"/>
              <a:gd name="connsiteY5" fmla="*/ 1361254 h 1361254"/>
              <a:gd name="connsiteX6" fmla="*/ 381342 w 762684"/>
              <a:gd name="connsiteY6" fmla="*/ 1361253 h 1361254"/>
              <a:gd name="connsiteX7" fmla="*/ 303082 w 762684"/>
              <a:gd name="connsiteY7" fmla="*/ 1282993 h 1361254"/>
              <a:gd name="connsiteX8" fmla="*/ 303082 w 762684"/>
              <a:gd name="connsiteY8" fmla="*/ 823784 h 1361254"/>
              <a:gd name="connsiteX9" fmla="*/ 0 w 762684"/>
              <a:gd name="connsiteY9" fmla="*/ 823784 h 1361254"/>
              <a:gd name="connsiteX10" fmla="*/ 334092 w 762684"/>
              <a:gd name="connsiteY10" fmla="*/ 27241 h 1361254"/>
              <a:gd name="connsiteX11" fmla="*/ 381342 w 762684"/>
              <a:gd name="connsiteY11" fmla="*/ 0 h 13612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762684" h="1361254">
                <a:moveTo>
                  <a:pt x="381342" y="0"/>
                </a:moveTo>
                <a:cubicBezTo>
                  <a:pt x="395908" y="1387"/>
                  <a:pt x="412184" y="3630"/>
                  <a:pt x="426750" y="27240"/>
                </a:cubicBezTo>
                <a:lnTo>
                  <a:pt x="762684" y="823784"/>
                </a:lnTo>
                <a:lnTo>
                  <a:pt x="459602" y="823784"/>
                </a:lnTo>
                <a:cubicBezTo>
                  <a:pt x="459602" y="976854"/>
                  <a:pt x="459601" y="1129924"/>
                  <a:pt x="459601" y="1282994"/>
                </a:cubicBezTo>
                <a:cubicBezTo>
                  <a:pt x="459601" y="1326216"/>
                  <a:pt x="424563" y="1361254"/>
                  <a:pt x="381341" y="1361254"/>
                </a:cubicBezTo>
                <a:lnTo>
                  <a:pt x="381342" y="1361253"/>
                </a:lnTo>
                <a:cubicBezTo>
                  <a:pt x="338120" y="1361253"/>
                  <a:pt x="303082" y="1326215"/>
                  <a:pt x="303082" y="1282993"/>
                </a:cubicBezTo>
                <a:lnTo>
                  <a:pt x="303082" y="823784"/>
                </a:lnTo>
                <a:lnTo>
                  <a:pt x="0" y="823784"/>
                </a:lnTo>
                <a:lnTo>
                  <a:pt x="334092" y="27241"/>
                </a:lnTo>
                <a:cubicBezTo>
                  <a:pt x="343005" y="9615"/>
                  <a:pt x="366447" y="533"/>
                  <a:pt x="381342" y="0"/>
                </a:cubicBezTo>
                <a:close/>
              </a:path>
            </a:pathLst>
          </a:custGeom>
          <a:solidFill>
            <a:schemeClr val="bg1"/>
          </a:solidFill>
          <a:ln w="9525">
            <a:solidFill>
              <a:schemeClr val="accent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22" name="Pladsholder til dato 3" hidden="1">
            <a:extLst>
              <a:ext uri="{FF2B5EF4-FFF2-40B4-BE49-F238E27FC236}">
                <a16:creationId xmlns:a16="http://schemas.microsoft.com/office/drawing/2014/main" id="{79C6BA40-0A49-7673-45A9-7C4D3541BA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FA96AD4B-435A-4D0A-87A0-F4000646B7B6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23" name="Pladsholder til sidefod 4" hidden="1">
            <a:extLst>
              <a:ext uri="{FF2B5EF4-FFF2-40B4-BE49-F238E27FC236}">
                <a16:creationId xmlns:a16="http://schemas.microsoft.com/office/drawing/2014/main" id="{F4D4719E-1E3F-B75D-AF75-C575C79D6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5" hidden="1">
            <a:extLst>
              <a:ext uri="{FF2B5EF4-FFF2-40B4-BE49-F238E27FC236}">
                <a16:creationId xmlns:a16="http://schemas.microsoft.com/office/drawing/2014/main" id="{9434FDBC-E923-AFC0-E942-C956724548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402793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Titel billede stor høj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blipFill>
            <a:blip r:embed="rId2"/>
            <a:stretch>
              <a:fillRect/>
            </a:stretch>
          </a:blipFill>
        </p:spPr>
        <p:txBody>
          <a:bodyPr lIns="1080000" tIns="360000" rIns="6408000" anchor="ctr" anchorCtr="0"/>
          <a:lstStyle>
            <a:lvl1pPr marL="0" indent="0" algn="r">
              <a:buNone/>
              <a:defRPr sz="2400" b="1" i="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 </a:t>
            </a:r>
          </a:p>
        </p:txBody>
      </p:sp>
      <p:sp>
        <p:nvSpPr>
          <p:cNvPr id="11" name="Titel 2">
            <a:extLst>
              <a:ext uri="{FF2B5EF4-FFF2-40B4-BE49-F238E27FC236}">
                <a16:creationId xmlns:a16="http://schemas.microsoft.com/office/drawing/2014/main" id="{9210F5A1-BA4C-C241-930B-E24AB0E141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43638" y="691815"/>
            <a:ext cx="5948362" cy="5474035"/>
          </a:xfrm>
          <a:blipFill>
            <a:blip r:embed="rId3"/>
            <a:stretch>
              <a:fillRect/>
            </a:stretch>
          </a:blipFill>
        </p:spPr>
        <p:txBody>
          <a:bodyPr lIns="360000" tIns="468000" rIns="54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2" name="Pladsholder til tekst 14">
            <a:extLst>
              <a:ext uri="{FF2B5EF4-FFF2-40B4-BE49-F238E27FC236}">
                <a16:creationId xmlns:a16="http://schemas.microsoft.com/office/drawing/2014/main" id="{7AF680B5-5F7B-7C42-BF08-E9B604FEDFF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622257" y="4053600"/>
            <a:ext cx="4979193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="0" i="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3" name="Undertitel 2">
            <a:extLst>
              <a:ext uri="{FF2B5EF4-FFF2-40B4-BE49-F238E27FC236}">
                <a16:creationId xmlns:a16="http://schemas.microsoft.com/office/drawing/2014/main" id="{E8639E81-1331-644F-9855-3A9C253754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622257" y="3007285"/>
            <a:ext cx="4979193" cy="726435"/>
          </a:xfrm>
        </p:spPr>
        <p:txBody>
          <a:bodyPr>
            <a:noAutofit/>
          </a:bodyPr>
          <a:lstStyle>
            <a:lvl1pPr marL="0" indent="0" algn="l">
              <a:lnSpc>
                <a:spcPct val="100000"/>
              </a:lnSpc>
              <a:buNone/>
              <a:defRPr sz="2400" b="0" i="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4" name="Titel 1">
            <a:extLst>
              <a:ext uri="{FF2B5EF4-FFF2-40B4-BE49-F238E27FC236}">
                <a16:creationId xmlns:a16="http://schemas.microsoft.com/office/drawing/2014/main" id="{B7A6A120-00EE-3144-9AB3-0695A4240B4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622257" y="1020200"/>
            <a:ext cx="4977606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="0" i="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5D6F800E-E8DB-D1E9-A292-CDCB828E80A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850C8D61-CF2F-4293-9A1F-6B0C79C373C6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15" name="Pladsholder til sidefod 4" hidden="1">
            <a:extLst>
              <a:ext uri="{FF2B5EF4-FFF2-40B4-BE49-F238E27FC236}">
                <a16:creationId xmlns:a16="http://schemas.microsoft.com/office/drawing/2014/main" id="{75F96715-1FD5-51ED-7CC1-42E30D0821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6" name="Pladsholder til slidenummer 5" hidden="1">
            <a:extLst>
              <a:ext uri="{FF2B5EF4-FFF2-40B4-BE49-F238E27FC236}">
                <a16:creationId xmlns:a16="http://schemas.microsoft.com/office/drawing/2014/main" id="{FF7B57F8-B201-8F25-4597-86F1EE0AF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09872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lille venstr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360000" rIns="720000" anchor="ctr" anchorCtr="0"/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da-DK" sz="240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du vil indsætte et billede</a:t>
            </a:r>
          </a:p>
        </p:txBody>
      </p:sp>
      <p:sp>
        <p:nvSpPr>
          <p:cNvPr id="22" name="Titel 2"/>
          <p:cNvSpPr>
            <a:spLocks noGrp="1"/>
          </p:cNvSpPr>
          <p:nvPr>
            <p:ph type="ctrTitle"/>
          </p:nvPr>
        </p:nvSpPr>
        <p:spPr>
          <a:xfrm>
            <a:off x="0" y="2271092"/>
            <a:ext cx="5959476" cy="3895200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2340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9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2610941"/>
            <a:ext cx="4946649" cy="1109335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26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3" y="4042705"/>
            <a:ext cx="4983162" cy="899766"/>
          </a:xfrm>
        </p:spPr>
        <p:txBody>
          <a:bodyPr rIns="0">
            <a:noAutofit/>
          </a:bodyPr>
          <a:lstStyle>
            <a:lvl1pPr marL="0" indent="0"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0" name="Pladsholder til dato 3" hidden="1">
            <a:extLst>
              <a:ext uri="{FF2B5EF4-FFF2-40B4-BE49-F238E27FC236}">
                <a16:creationId xmlns:a16="http://schemas.microsoft.com/office/drawing/2014/main" id="{1570F19F-11E9-F8A1-DCD4-0B2BD4223DC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34D99FEB-2FC3-4FA6-9F36-280592A4EBA0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11" name="Pladsholder til sidefod 4" hidden="1">
            <a:extLst>
              <a:ext uri="{FF2B5EF4-FFF2-40B4-BE49-F238E27FC236}">
                <a16:creationId xmlns:a16="http://schemas.microsoft.com/office/drawing/2014/main" id="{B7D930ED-6F01-0E90-6740-D9E50AA5B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2" name="Pladsholder til slidenummer 5" hidden="1">
            <a:extLst>
              <a:ext uri="{FF2B5EF4-FFF2-40B4-BE49-F238E27FC236}">
                <a16:creationId xmlns:a16="http://schemas.microsoft.com/office/drawing/2014/main" id="{ADD5A7A0-1930-6FDD-F270-B46368D36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7803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billede stor vens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6408000" tIns="360000" rIns="720000" anchor="ctr" anchorCtr="0"/>
          <a:lstStyle>
            <a:lvl1pPr marL="0" indent="0" algn="l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 Klik på ikonet, hvis du vil indsætte et billede</a:t>
            </a:r>
          </a:p>
        </p:txBody>
      </p:sp>
      <p:sp>
        <p:nvSpPr>
          <p:cNvPr id="2" name="Titel 2"/>
          <p:cNvSpPr>
            <a:spLocks noGrp="1"/>
          </p:cNvSpPr>
          <p:nvPr>
            <p:ph type="ctrTitle"/>
          </p:nvPr>
        </p:nvSpPr>
        <p:spPr>
          <a:xfrm>
            <a:off x="0" y="691815"/>
            <a:ext cx="5959476" cy="5474035"/>
          </a:xfrm>
          <a:blipFill>
            <a:blip r:embed="rId2"/>
            <a:stretch>
              <a:fillRect/>
            </a:stretch>
          </a:blipFill>
        </p:spPr>
        <p:txBody>
          <a:bodyPr lIns="540000" tIns="468000" rIns="360000" bIns="3384000" anchor="b" anchorCtr="0">
            <a:noAutofit/>
          </a:bodyPr>
          <a:lstStyle>
            <a:lvl1pPr algn="l">
              <a:lnSpc>
                <a:spcPts val="4000"/>
              </a:lnSpc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da-DK" dirty="0"/>
          </a:p>
        </p:txBody>
      </p:sp>
      <p:sp>
        <p:nvSpPr>
          <p:cNvPr id="12" name="Titel 1"/>
          <p:cNvSpPr>
            <a:spLocks noGrp="1"/>
          </p:cNvSpPr>
          <p:nvPr>
            <p:ph type="body" sz="quarter" idx="15" hasCustomPrompt="1"/>
          </p:nvPr>
        </p:nvSpPr>
        <p:spPr>
          <a:xfrm>
            <a:off x="587375" y="1020200"/>
            <a:ext cx="4946649" cy="1345417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3600" baseline="0">
                <a:solidFill>
                  <a:schemeClr val="accent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Klik for at tilføje titel</a:t>
            </a:r>
          </a:p>
        </p:txBody>
      </p:sp>
      <p:sp>
        <p:nvSpPr>
          <p:cNvPr id="9" name="Undertitel 2"/>
          <p:cNvSpPr>
            <a:spLocks noGrp="1"/>
          </p:cNvSpPr>
          <p:nvPr>
            <p:ph type="subTitle" idx="1" hasCustomPrompt="1"/>
          </p:nvPr>
        </p:nvSpPr>
        <p:spPr>
          <a:xfrm>
            <a:off x="588962" y="3007285"/>
            <a:ext cx="4946649" cy="726435"/>
          </a:xfrm>
        </p:spPr>
        <p:txBody>
          <a:bodyPr rIns="0">
            <a:noAutofit/>
          </a:bodyPr>
          <a:lstStyle>
            <a:lvl1pPr marL="0" indent="0" algn="l">
              <a:lnSpc>
                <a:spcPct val="100000"/>
              </a:lnSpc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 dirty="0"/>
              <a:t>Klik for at tilføje undertitel</a:t>
            </a:r>
          </a:p>
        </p:txBody>
      </p:sp>
      <p:sp>
        <p:nvSpPr>
          <p:cNvPr id="11" name="Pladsholder til tekst 14"/>
          <p:cNvSpPr>
            <a:spLocks noGrp="1"/>
          </p:cNvSpPr>
          <p:nvPr>
            <p:ph type="body" sz="quarter" idx="13" hasCustomPrompt="1"/>
          </p:nvPr>
        </p:nvSpPr>
        <p:spPr>
          <a:xfrm>
            <a:off x="588962" y="4053600"/>
            <a:ext cx="4946650" cy="899766"/>
          </a:xfrm>
        </p:spPr>
        <p:txBody>
          <a:bodyPr rIns="0">
            <a:no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da-DK" dirty="0"/>
              <a:t>Navn på oplægsholder, KU-enhed, sted og dato</a:t>
            </a:r>
          </a:p>
        </p:txBody>
      </p:sp>
      <p:sp>
        <p:nvSpPr>
          <p:cNvPr id="13" name="Pladsholder til dato 3" hidden="1">
            <a:extLst>
              <a:ext uri="{FF2B5EF4-FFF2-40B4-BE49-F238E27FC236}">
                <a16:creationId xmlns:a16="http://schemas.microsoft.com/office/drawing/2014/main" id="{B280A661-856C-E622-1331-CDB60AB086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A255E55A-4CBD-4745-9CAA-603B15E40F2A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14" name="Pladsholder til sidefod 4" hidden="1">
            <a:extLst>
              <a:ext uri="{FF2B5EF4-FFF2-40B4-BE49-F238E27FC236}">
                <a16:creationId xmlns:a16="http://schemas.microsoft.com/office/drawing/2014/main" id="{82F7776B-57AF-971B-A75B-223AFE263E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Pladsholder til slidenummer 5" hidden="1">
            <a:extLst>
              <a:ext uri="{FF2B5EF4-FFF2-40B4-BE49-F238E27FC236}">
                <a16:creationId xmlns:a16="http://schemas.microsoft.com/office/drawing/2014/main" id="{EFF41101-1901-1836-D8DB-6C08E169D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29081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3" y="620714"/>
            <a:ext cx="11012488" cy="863599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>
          <a:xfrm>
            <a:off x="588963" y="1628775"/>
            <a:ext cx="11012488" cy="46736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968597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el og to indholdsobjekter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4" y="620714"/>
            <a:ext cx="11012486" cy="865186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b="0" i="0" baseline="0" dirty="0" smtClean="0"/>
            </a:lvl4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endParaRPr lang="da-DK" dirty="0"/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 hasCustomPrompt="1"/>
          </p:nvPr>
        </p:nvSpPr>
        <p:spPr>
          <a:xfrm>
            <a:off x="6246000" y="1628776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 marL="719138" indent="0">
              <a:buNone/>
              <a:defRPr lang="da-DK" dirty="0" smtClean="0"/>
            </a:lvl4pPr>
            <a:lvl5pPr>
              <a:defRPr lang="da-DK" dirty="0"/>
            </a:lvl5pPr>
            <a:lvl8pPr marL="719138" indent="0">
              <a:buNone/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B94B7A-445E-4B32-AE33-AE6AFA618291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7549679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34" userDrawn="1">
          <p15:clr>
            <a:srgbClr val="F26B43"/>
          </p15:clr>
        </p15:guide>
        <p15:guide id="2" pos="3746" userDrawn="1">
          <p15:clr>
            <a:srgbClr val="F26B43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, indhold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dsholder til billede 9"/>
          <p:cNvSpPr>
            <a:spLocks noGrp="1"/>
          </p:cNvSpPr>
          <p:nvPr>
            <p:ph type="pic" sz="quarter" idx="14" hasCustomPrompt="1"/>
          </p:nvPr>
        </p:nvSpPr>
        <p:spPr>
          <a:xfrm>
            <a:off x="6244651" y="1628775"/>
            <a:ext cx="5356800" cy="4672800"/>
          </a:xfrm>
          <a:solidFill>
            <a:schemeClr val="bg1">
              <a:lumMod val="75000"/>
            </a:schemeClr>
          </a:solidFill>
        </p:spPr>
        <p:txBody>
          <a:bodyPr lIns="360000" tIns="1080000" rIns="360000" anchor="ctr" anchorCtr="0"/>
          <a:lstStyle>
            <a:lvl1pPr marL="0" indent="0" algn="ctr">
              <a:buNone/>
              <a:defRPr sz="2400" baseline="0">
                <a:solidFill>
                  <a:schemeClr val="bg1"/>
                </a:solidFill>
                <a:sym typeface="Wingdings" panose="05000000000000000000" pitchFamily="2" charset="2"/>
              </a:defRPr>
            </a:lvl1pPr>
          </a:lstStyle>
          <a:p>
            <a:r>
              <a:rPr lang="da-DK" dirty="0"/>
              <a:t>Klik på ikonet, hvis du vil indsætte et billede 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88965" y="620712"/>
            <a:ext cx="11012486" cy="865187"/>
          </a:xfrm>
        </p:spPr>
        <p:txBody>
          <a:bodyPr/>
          <a:lstStyle>
            <a:lvl1pPr>
              <a:defRPr b="0" i="0" baseline="0"/>
            </a:lvl1pPr>
          </a:lstStyle>
          <a:p>
            <a:pPr lvl="0"/>
            <a:r>
              <a:rPr lang="da-DK" dirty="0"/>
              <a:t>Klik for at tilføje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 hasCustomPrompt="1"/>
          </p:nvPr>
        </p:nvSpPr>
        <p:spPr>
          <a:xfrm>
            <a:off x="588964" y="1628775"/>
            <a:ext cx="5356800" cy="4672800"/>
          </a:xfrm>
        </p:spPr>
        <p:txBody>
          <a:bodyPr vert="horz" lIns="0" tIns="0" rIns="0" bIns="0" rtlCol="0">
            <a:noAutofit/>
          </a:bodyPr>
          <a:lstStyle>
            <a:lvl1pPr>
              <a:defRPr lang="da-DK" b="0" i="0" baseline="0" dirty="0" smtClean="0"/>
            </a:lvl1pPr>
            <a:lvl2pPr>
              <a:defRPr lang="da-DK" b="0" i="0" baseline="0" dirty="0" smtClean="0"/>
            </a:lvl2pPr>
            <a:lvl3pPr>
              <a:defRPr lang="da-DK" b="0" i="0" baseline="0" dirty="0" smtClean="0"/>
            </a:lvl3pPr>
            <a:lvl4pPr>
              <a:defRPr lang="da-DK" dirty="0" smtClean="0"/>
            </a:lvl4pPr>
            <a:lvl5pPr>
              <a:defRPr lang="da-DK" dirty="0"/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C1B346-6D22-4E2E-9D8A-0DE526CBF6C5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7783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588965" y="620714"/>
            <a:ext cx="11012486" cy="864858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588964" y="1628775"/>
            <a:ext cx="11012487" cy="46736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4</a:t>
            </a:r>
          </a:p>
          <a:p>
            <a:pPr lvl="4"/>
            <a:r>
              <a:rPr lang="da-DK" dirty="0"/>
              <a:t>5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AF5BBBEC-8DDA-37BC-3B1E-5DB781A5DDC2}"/>
              </a:ext>
            </a:extLst>
          </p:cNvPr>
          <p:cNvSpPr/>
          <p:nvPr userDrawn="1"/>
        </p:nvSpPr>
        <p:spPr>
          <a:xfrm>
            <a:off x="0" y="0"/>
            <a:ext cx="12192000" cy="332655"/>
          </a:xfrm>
          <a:prstGeom prst="rect">
            <a:avLst/>
          </a:prstGeom>
          <a:gradFill flip="none" rotWithShape="1">
            <a:gsLst>
              <a:gs pos="0">
                <a:srgbClr val="FFFFFF"/>
              </a:gs>
              <a:gs pos="100000">
                <a:srgbClr val="EEEFEE">
                  <a:alpha val="92941"/>
                </a:srgbClr>
              </a:gs>
            </a:gsLst>
            <a:lin ang="5400000" scaled="0"/>
            <a:tileRect/>
          </a:gradFill>
          <a:ln w="381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2"/>
          <a:srcRect l="12043" t="11448" r="17199" b="13844"/>
          <a:stretch/>
        </p:blipFill>
        <p:spPr>
          <a:xfrm>
            <a:off x="335534" y="63578"/>
            <a:ext cx="166516" cy="211296"/>
          </a:xfrm>
          <a:prstGeom prst="rect">
            <a:avLst/>
          </a:prstGeom>
        </p:spPr>
      </p:pic>
      <p:pic>
        <p:nvPicPr>
          <p:cNvPr id="9" name="Picture 27"/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698" y="96467"/>
            <a:ext cx="2346641" cy="159521"/>
          </a:xfrm>
          <a:prstGeom prst="rect">
            <a:avLst/>
          </a:prstGeom>
        </p:spPr>
      </p:pic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3236495" y="85745"/>
            <a:ext cx="6981162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11219691" y="85745"/>
            <a:ext cx="381759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091A926C-488A-4E3E-9C21-57CAA120E11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10329111" y="85745"/>
            <a:ext cx="814976" cy="17679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0">
                <a:solidFill>
                  <a:srgbClr val="333333"/>
                </a:solidFill>
              </a:defRPr>
            </a:lvl1pPr>
          </a:lstStyle>
          <a:p>
            <a:fld id="{7A056A0C-BA80-48B5-9C35-4A96F80DBB77}" type="datetime1">
              <a:rPr lang="da-DK" smtClean="0"/>
              <a:t>08-11-2023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036201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59" r:id="rId2"/>
    <p:sldLayoutId id="2147483671" r:id="rId3"/>
    <p:sldLayoutId id="2147483701" r:id="rId4"/>
    <p:sldLayoutId id="2147483674" r:id="rId5"/>
    <p:sldLayoutId id="2147483670" r:id="rId6"/>
    <p:sldLayoutId id="2147483660" r:id="rId7"/>
    <p:sldLayoutId id="2147483662" r:id="rId8"/>
    <p:sldLayoutId id="2147483684" r:id="rId9"/>
    <p:sldLayoutId id="2147483685" r:id="rId10"/>
    <p:sldLayoutId id="2147483664" r:id="rId11"/>
    <p:sldLayoutId id="2147483665" r:id="rId12"/>
    <p:sldLayoutId id="2147483689" r:id="rId13"/>
    <p:sldLayoutId id="2147483702" r:id="rId14"/>
    <p:sldLayoutId id="2147483703" r:id="rId15"/>
    <p:sldLayoutId id="2147483694" r:id="rId16"/>
    <p:sldLayoutId id="2147483692" r:id="rId17"/>
    <p:sldLayoutId id="2147483691" r:id="rId18"/>
    <p:sldLayoutId id="2147483697" r:id="rId19"/>
    <p:sldLayoutId id="2147483704" r:id="rId20"/>
    <p:sldLayoutId id="2147483705" r:id="rId21"/>
    <p:sldLayoutId id="2147483695" r:id="rId22"/>
    <p:sldLayoutId id="2147483698" r:id="rId23"/>
    <p:sldLayoutId id="2147483706" r:id="rId24"/>
    <p:sldLayoutId id="2147483707" r:id="rId25"/>
    <p:sldLayoutId id="2147483708" r:id="rId26"/>
    <p:sldLayoutId id="2147483709" r:id="rId27"/>
    <p:sldLayoutId id="2147483710" r:id="rId28"/>
    <p:sldLayoutId id="2147483693" r:id="rId29"/>
    <p:sldLayoutId id="2147483688" r:id="rId30"/>
  </p:sldLayoutIdLst>
  <p:hf hdr="0" ftr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000" b="0" i="0" kern="1200" spc="60" baseline="0">
          <a:solidFill>
            <a:schemeClr val="accent1"/>
          </a:solidFill>
          <a:latin typeface="+mj-lt"/>
          <a:ea typeface="Open Sans Extrabold" panose="020B0606030504020204" pitchFamily="34" charset="0"/>
          <a:cs typeface="Microsoft New Tai Lue" panose="020B0502040204020203" pitchFamily="34" charset="0"/>
        </a:defRPr>
      </a:lvl1pPr>
    </p:titleStyle>
    <p:bodyStyle>
      <a:lvl1pPr marL="360000" indent="-36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lang="da-DK" sz="24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1pPr>
      <a:lvl2pPr marL="719138" marR="0" indent="-358775" algn="l" defTabSz="914400" rtl="0" eaLnBrk="1" fontAlgn="auto" latinLnBrk="0" hangingPunct="1">
        <a:lnSpc>
          <a:spcPct val="100000"/>
        </a:lnSpc>
        <a:spcBef>
          <a:spcPts val="500"/>
        </a:spcBef>
        <a:spcAft>
          <a:spcPts val="0"/>
        </a:spcAft>
        <a:buClrTx/>
        <a:buSzTx/>
        <a:buFont typeface="Arial" panose="020B0604020202020204" pitchFamily="34" charset="0"/>
        <a:buChar char="•"/>
        <a:tabLst/>
        <a:defRPr lang="da-DK" sz="20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2pPr>
      <a:lvl3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3pPr>
      <a:lvl4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4pPr>
      <a:lvl5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spc="60" baseline="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5pPr>
      <a:lvl6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6pPr>
      <a:lvl7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7pPr>
      <a:lvl8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8pPr>
      <a:lvl9pPr marL="1072800" indent="-3528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da-DK" sz="1800" b="0" i="0" kern="1200" dirty="0" smtClean="0">
          <a:solidFill>
            <a:schemeClr val="tx1"/>
          </a:solidFill>
          <a:latin typeface="+mn-lt"/>
          <a:ea typeface="+mn-ea"/>
          <a:cs typeface="Microsoft New Tai Lue" panose="020B0502040204020203" pitchFamily="34" charset="0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391" userDrawn="1">
          <p15:clr>
            <a:srgbClr val="F26B43"/>
          </p15:clr>
        </p15:guide>
        <p15:guide id="4" orient="horz" pos="935" userDrawn="1">
          <p15:clr>
            <a:srgbClr val="F26B43"/>
          </p15:clr>
        </p15:guide>
        <p15:guide id="5" pos="371" userDrawn="1">
          <p15:clr>
            <a:srgbClr val="F26B43"/>
          </p15:clr>
        </p15:guide>
        <p15:guide id="6" pos="7308" userDrawn="1">
          <p15:clr>
            <a:srgbClr val="F26B43"/>
          </p15:clr>
        </p15:guide>
        <p15:guide id="7" orient="horz" pos="1026" userDrawn="1">
          <p15:clr>
            <a:srgbClr val="F26B43"/>
          </p15:clr>
        </p15:guide>
        <p15:guide id="8" orient="horz" pos="397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bdr@plen.ku.dk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4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3.png"/><Relationship Id="rId5" Type="http://schemas.openxmlformats.org/officeDocument/2006/relationships/image" Target="../media/image52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png"/><Relationship Id="rId5" Type="http://schemas.openxmlformats.org/officeDocument/2006/relationships/hyperlink" Target="plen.ku.dk/english/research/crop_sciences/belowground-crop-ecology" TargetMode="External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e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4" b="9047"/>
          <a:stretch/>
        </p:blipFill>
        <p:spPr>
          <a:xfrm rot="10800000">
            <a:off x="0" y="0"/>
            <a:ext cx="12192000" cy="6995887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864A27-B96F-FF49-952F-8EF3F8AAC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270F0-8F8E-46A3-BFFE-96163F9D413B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E356401-0EC4-5C4E-B05C-BACA002CF4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pPr/>
              <a:t>1</a:t>
            </a:fld>
            <a:endParaRPr lang="da-DK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8EA49827-CE52-FD4B-8399-162D5E1DD02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D2D5F85F-0777-314B-A8CB-A12F7D46B70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b="0" dirty="0" smtClean="0"/>
              <a:t>Dorte Bodin </a:t>
            </a:r>
            <a:r>
              <a:rPr lang="da-DK" b="0" dirty="0" smtClean="0"/>
              <a:t>Dresbøll, </a:t>
            </a:r>
            <a:r>
              <a:rPr lang="da-DK" b="0" dirty="0" smtClean="0">
                <a:hlinkClick r:id="rId4"/>
              </a:rPr>
              <a:t>dbdr@plen.ku.dk</a:t>
            </a:r>
            <a:endParaRPr lang="da-DK" b="0" dirty="0" smtClean="0"/>
          </a:p>
          <a:p>
            <a:r>
              <a:rPr lang="da-DK" dirty="0" smtClean="0"/>
              <a:t>Lektor </a:t>
            </a:r>
            <a:r>
              <a:rPr lang="da-DK" dirty="0" smtClean="0"/>
              <a:t>i Afgrødevidenskab</a:t>
            </a:r>
          </a:p>
          <a:p>
            <a:r>
              <a:rPr lang="da-DK" b="0" dirty="0" smtClean="0"/>
              <a:t>Københavns Universitet</a:t>
            </a:r>
            <a:endParaRPr lang="da-DK" b="0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1218C83D-C112-3B45-B0BC-99E947581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88963" y="1689566"/>
            <a:ext cx="4946649" cy="1345417"/>
          </a:xfrm>
        </p:spPr>
        <p:txBody>
          <a:bodyPr/>
          <a:lstStyle/>
          <a:p>
            <a:r>
              <a:rPr lang="da-DK" sz="4000" b="0" dirty="0" smtClean="0"/>
              <a:t>Bælgsæd og tørke</a:t>
            </a:r>
            <a:endParaRPr lang="da-DK" sz="4000" b="0" dirty="0"/>
          </a:p>
        </p:txBody>
      </p:sp>
    </p:spTree>
    <p:extLst>
      <p:ext uri="{BB962C8B-B14F-4D97-AF65-F5344CB8AC3E}">
        <p14:creationId xmlns:p14="http://schemas.microsoft.com/office/powerpoint/2010/main" val="26097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0363" y="620714"/>
            <a:ext cx="11012488" cy="863599"/>
          </a:xfrm>
        </p:spPr>
        <p:txBody>
          <a:bodyPr/>
          <a:lstStyle/>
          <a:p>
            <a:r>
              <a:rPr lang="da-DK" dirty="0" smtClean="0"/>
              <a:t>Forædling for tørketolerance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363" y="1553241"/>
            <a:ext cx="7622494" cy="4673600"/>
          </a:xfrm>
        </p:spPr>
        <p:txBody>
          <a:bodyPr/>
          <a:lstStyle/>
          <a:p>
            <a:r>
              <a:rPr lang="da-DK" sz="2800" dirty="0" smtClean="0"/>
              <a:t>Ikke en specifik egenskab der skaber tørketolerance</a:t>
            </a:r>
          </a:p>
          <a:p>
            <a:endParaRPr lang="da-DK" sz="2800" dirty="0" smtClean="0"/>
          </a:p>
          <a:p>
            <a:r>
              <a:rPr lang="da-DK" sz="2800" dirty="0" smtClean="0"/>
              <a:t>Tørke påvirker:</a:t>
            </a:r>
          </a:p>
          <a:p>
            <a:pPr lvl="1"/>
            <a:r>
              <a:rPr lang="da-DK" sz="2800" dirty="0" smtClean="0"/>
              <a:t>Fotosyntese og vækst</a:t>
            </a:r>
          </a:p>
          <a:p>
            <a:pPr lvl="1"/>
            <a:r>
              <a:rPr lang="da-DK" sz="2800" dirty="0" smtClean="0"/>
              <a:t>Blomstring</a:t>
            </a:r>
          </a:p>
          <a:p>
            <a:pPr lvl="1"/>
            <a:r>
              <a:rPr lang="da-DK" sz="2800" dirty="0" smtClean="0"/>
              <a:t>Optag af vand og næringsstoffer</a:t>
            </a:r>
          </a:p>
          <a:p>
            <a:pPr lvl="1"/>
            <a:r>
              <a:rPr lang="da-DK" sz="2800" dirty="0" smtClean="0"/>
              <a:t>Kvælstoffiksering</a:t>
            </a:r>
          </a:p>
          <a:p>
            <a:pPr marL="360363" lvl="1" indent="0">
              <a:buNone/>
            </a:pPr>
            <a:r>
              <a:rPr lang="da-DK" sz="2800" dirty="0" smtClean="0"/>
              <a:t>		Udbytte</a:t>
            </a:r>
          </a:p>
          <a:p>
            <a:endParaRPr lang="da-DK" dirty="0" smtClean="0"/>
          </a:p>
          <a:p>
            <a:pPr lvl="1"/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10</a:t>
            </a:fld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882765" y="1548765"/>
            <a:ext cx="6526530" cy="4091940"/>
          </a:xfrm>
          <a:prstGeom prst="rect">
            <a:avLst/>
          </a:prstGeom>
        </p:spPr>
      </p:pic>
      <p:sp>
        <p:nvSpPr>
          <p:cNvPr id="7" name="Right Arrow 6"/>
          <p:cNvSpPr/>
          <p:nvPr/>
        </p:nvSpPr>
        <p:spPr>
          <a:xfrm>
            <a:off x="1178468" y="5560844"/>
            <a:ext cx="766916" cy="344129"/>
          </a:xfrm>
          <a:prstGeom prst="rightArrow">
            <a:avLst/>
          </a:prstGeom>
          <a:solidFill>
            <a:schemeClr val="accent1"/>
          </a:solidFill>
          <a:ln w="635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rgbClr val="042D7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172089" y="6611779"/>
            <a:ext cx="3169920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dirty="0" err="1" smtClean="0">
                <a:solidFill>
                  <a:schemeClr val="bg1"/>
                </a:solidFill>
                <a:latin typeface="+mn-lt"/>
              </a:rPr>
              <a:t>Foto</a:t>
            </a:r>
            <a:r>
              <a:rPr lang="en-GB" sz="1600" b="0" dirty="0" smtClean="0">
                <a:solidFill>
                  <a:schemeClr val="bg1"/>
                </a:solidFill>
                <a:latin typeface="+mn-lt"/>
              </a:rPr>
              <a:t>: Tomke S. Wacker</a:t>
            </a:r>
          </a:p>
        </p:txBody>
      </p:sp>
    </p:spTree>
    <p:extLst>
      <p:ext uri="{BB962C8B-B14F-4D97-AF65-F5344CB8AC3E}">
        <p14:creationId xmlns:p14="http://schemas.microsoft.com/office/powerpoint/2010/main" val="928820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Tørkefølsomme</a:t>
            </a:r>
            <a:r>
              <a:rPr lang="en-GB" dirty="0"/>
              <a:t> – </a:t>
            </a:r>
            <a:r>
              <a:rPr lang="en-GB" dirty="0" err="1"/>
              <a:t>hvorfor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sz="2800" dirty="0" smtClean="0"/>
              <a:t>Roddybde</a:t>
            </a:r>
          </a:p>
          <a:p>
            <a:pPr marL="0" indent="0">
              <a:buNone/>
            </a:pPr>
            <a:endParaRPr lang="da-DK" sz="2800" dirty="0" smtClean="0"/>
          </a:p>
          <a:p>
            <a:pPr marL="0" indent="0">
              <a:buNone/>
            </a:pPr>
            <a:r>
              <a:rPr lang="da-DK" sz="2800" dirty="0" smtClean="0"/>
              <a:t>Hvad kontrollerer roddybden?</a:t>
            </a:r>
          </a:p>
          <a:p>
            <a:r>
              <a:rPr lang="da-DK" sz="2800" dirty="0" smtClean="0"/>
              <a:t>Genetik</a:t>
            </a:r>
          </a:p>
          <a:p>
            <a:r>
              <a:rPr lang="da-DK" sz="2800" dirty="0" smtClean="0"/>
              <a:t>Jordtype</a:t>
            </a:r>
          </a:p>
          <a:p>
            <a:r>
              <a:rPr lang="da-DK" sz="2800" dirty="0" err="1" smtClean="0"/>
              <a:t>Forfrugt</a:t>
            </a:r>
            <a:endParaRPr lang="da-DK" sz="2800" dirty="0" smtClean="0"/>
          </a:p>
          <a:p>
            <a:r>
              <a:rPr lang="da-DK" sz="2800" dirty="0" smtClean="0"/>
              <a:t>Tilgængelighed af vand </a:t>
            </a:r>
          </a:p>
          <a:p>
            <a:pPr marL="0" indent="0">
              <a:buNone/>
            </a:pPr>
            <a:r>
              <a:rPr lang="da-DK" sz="2800" dirty="0" smtClean="0"/>
              <a:t>    og næringsstoffer</a:t>
            </a:r>
            <a:endParaRPr lang="da-DK" sz="2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11</a:t>
            </a:fld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2064" y="380189"/>
            <a:ext cx="6119386" cy="634133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9585539" y="6427113"/>
            <a:ext cx="2586182" cy="43088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0" dirty="0" smtClean="0">
                <a:solidFill>
                  <a:schemeClr val="tx1"/>
                </a:solidFill>
                <a:latin typeface="+mn-lt"/>
              </a:rPr>
              <a:t>Dresbøll &amp; Thorup-Kristensen, </a:t>
            </a:r>
            <a:r>
              <a:rPr lang="en-GB" sz="1400" b="0" dirty="0" err="1" smtClean="0">
                <a:solidFill>
                  <a:schemeClr val="tx1"/>
                </a:solidFill>
                <a:latin typeface="+mn-lt"/>
              </a:rPr>
              <a:t>Aktuel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1400" b="0" dirty="0" err="1" smtClean="0">
                <a:solidFill>
                  <a:schemeClr val="tx1"/>
                </a:solidFill>
                <a:latin typeface="+mn-lt"/>
              </a:rPr>
              <a:t>Naturvidenskab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</a:rPr>
              <a:t>, 2020 (4)</a:t>
            </a:r>
            <a:endParaRPr lang="en-GB" sz="1400" b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96409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Tørkefølsomme</a:t>
            </a:r>
            <a:r>
              <a:rPr lang="en-GB" dirty="0"/>
              <a:t> – </a:t>
            </a:r>
            <a:r>
              <a:rPr lang="en-GB" dirty="0" err="1"/>
              <a:t>hvorfor</a:t>
            </a:r>
            <a:r>
              <a:rPr lang="en-GB" dirty="0"/>
              <a:t>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5724" y="2550659"/>
            <a:ext cx="3470148" cy="4673600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09-11-2023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12</a:t>
            </a:fld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57692" y="1881180"/>
            <a:ext cx="5409598" cy="407310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9595" y="1268414"/>
            <a:ext cx="4881395" cy="172354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b="0" dirty="0" err="1" smtClean="0">
                <a:solidFill>
                  <a:schemeClr val="tx1"/>
                </a:solidFill>
                <a:latin typeface="+mn-lt"/>
              </a:rPr>
              <a:t>Rodarkitektur</a:t>
            </a:r>
            <a:endParaRPr lang="en-GB" sz="2800" dirty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8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800" dirty="0" err="1"/>
              <a:t>H</a:t>
            </a:r>
            <a:r>
              <a:rPr lang="en-GB" sz="2800" b="0" dirty="0" err="1" smtClean="0">
                <a:solidFill>
                  <a:schemeClr val="tx1"/>
                </a:solidFill>
                <a:latin typeface="+mn-lt"/>
              </a:rPr>
              <a:t>vor</a:t>
            </a:r>
            <a:r>
              <a:rPr lang="en-GB" sz="28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800" b="0" dirty="0" err="1" smtClean="0">
                <a:solidFill>
                  <a:schemeClr val="tx1"/>
                </a:solidFill>
                <a:latin typeface="+mn-lt"/>
              </a:rPr>
              <a:t>stort</a:t>
            </a:r>
            <a:r>
              <a:rPr lang="en-GB" sz="2800" b="0" dirty="0" smtClean="0">
                <a:solidFill>
                  <a:schemeClr val="tx1"/>
                </a:solidFill>
                <a:latin typeface="+mn-lt"/>
              </a:rPr>
              <a:t> et </a:t>
            </a:r>
            <a:r>
              <a:rPr lang="en-GB" sz="2800" b="0" dirty="0" err="1" smtClean="0">
                <a:solidFill>
                  <a:schemeClr val="tx1"/>
                </a:solidFill>
                <a:latin typeface="+mn-lt"/>
              </a:rPr>
              <a:t>jordvolumen</a:t>
            </a:r>
            <a:r>
              <a:rPr lang="en-GB" sz="28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800" b="0" dirty="0" err="1" smtClean="0">
                <a:solidFill>
                  <a:schemeClr val="tx1"/>
                </a:solidFill>
                <a:latin typeface="+mn-lt"/>
              </a:rPr>
              <a:t>kan</a:t>
            </a:r>
            <a:r>
              <a:rPr lang="en-GB" sz="2800" b="0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GB" sz="2800" b="0" dirty="0" err="1" smtClean="0">
                <a:solidFill>
                  <a:schemeClr val="tx1"/>
                </a:solidFill>
                <a:latin typeface="+mn-lt"/>
              </a:rPr>
              <a:t>udnyttes</a:t>
            </a:r>
            <a:r>
              <a:rPr lang="en-GB" sz="2800" b="0" dirty="0" smtClean="0">
                <a:solidFill>
                  <a:schemeClr val="tx1"/>
                </a:solidFill>
                <a:latin typeface="+mn-lt"/>
              </a:rPr>
              <a:t>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933224" y="6371903"/>
            <a:ext cx="3169920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dirty="0" err="1" smtClean="0">
                <a:solidFill>
                  <a:schemeClr val="bg1"/>
                </a:solidFill>
                <a:latin typeface="+mn-lt"/>
              </a:rPr>
              <a:t>Foto</a:t>
            </a:r>
            <a:r>
              <a:rPr lang="en-GB" sz="1600" b="0" dirty="0" smtClean="0">
                <a:solidFill>
                  <a:schemeClr val="bg1"/>
                </a:solidFill>
                <a:latin typeface="+mn-lt"/>
              </a:rPr>
              <a:t>: Tomke S. Wacker</a:t>
            </a:r>
          </a:p>
        </p:txBody>
      </p:sp>
    </p:spTree>
    <p:extLst>
      <p:ext uri="{BB962C8B-B14F-4D97-AF65-F5344CB8AC3E}">
        <p14:creationId xmlns:p14="http://schemas.microsoft.com/office/powerpoint/2010/main" val="815041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Tørkefølsomme</a:t>
            </a:r>
            <a:r>
              <a:rPr lang="en-GB" dirty="0" smtClean="0"/>
              <a:t> – </a:t>
            </a:r>
            <a:r>
              <a:rPr lang="en-GB" dirty="0" err="1" smtClean="0"/>
              <a:t>hvorfor</a:t>
            </a:r>
            <a:r>
              <a:rPr lang="en-GB" dirty="0" smtClean="0"/>
              <a:t>?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sz="2800" dirty="0" err="1" smtClean="0"/>
              <a:t>Rodanatomi</a:t>
            </a:r>
            <a:endParaRPr lang="en-GB" sz="2800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13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7671" y="3280229"/>
            <a:ext cx="2764172" cy="1844221"/>
          </a:xfrm>
          <a:prstGeom prst="rect">
            <a:avLst/>
          </a:prstGeom>
        </p:spPr>
      </p:pic>
      <p:pic>
        <p:nvPicPr>
          <p:cNvPr id="11" name="Picture 10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4449" y="1997001"/>
            <a:ext cx="7599957" cy="441067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562638" y="6384887"/>
            <a:ext cx="2674374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1"/>
                </a:solidFill>
                <a:latin typeface="+mn-lt"/>
              </a:rPr>
              <a:t>Corentin Clement</a:t>
            </a:r>
            <a:endParaRPr lang="en-GB" sz="1600" b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6294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Tørkefølsomme</a:t>
            </a:r>
            <a:r>
              <a:rPr lang="en-GB" dirty="0"/>
              <a:t> – </a:t>
            </a:r>
            <a:r>
              <a:rPr lang="en-GB" dirty="0" err="1"/>
              <a:t>hvorfor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Stor</a:t>
            </a:r>
            <a:r>
              <a:rPr lang="en-GB" dirty="0"/>
              <a:t> </a:t>
            </a:r>
            <a:r>
              <a:rPr lang="en-GB" dirty="0" err="1" smtClean="0"/>
              <a:t>biomasse</a:t>
            </a:r>
            <a:r>
              <a:rPr lang="en-GB" dirty="0" smtClean="0"/>
              <a:t> – </a:t>
            </a:r>
            <a:r>
              <a:rPr lang="en-GB" dirty="0" err="1" smtClean="0"/>
              <a:t>stort</a:t>
            </a:r>
            <a:r>
              <a:rPr lang="en-GB" dirty="0" smtClean="0"/>
              <a:t> </a:t>
            </a:r>
            <a:r>
              <a:rPr lang="en-GB" dirty="0" err="1" smtClean="0"/>
              <a:t>bladareal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14</a:t>
            </a:fld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095207" y="2332037"/>
            <a:ext cx="5486400" cy="411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3480144"/>
            <a:ext cx="5298490" cy="29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5875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Tørkefølsomme</a:t>
            </a:r>
            <a:r>
              <a:rPr lang="en-GB" dirty="0"/>
              <a:t> – </a:t>
            </a:r>
            <a:r>
              <a:rPr lang="en-GB" dirty="0" err="1"/>
              <a:t>hvorfor</a:t>
            </a:r>
            <a:r>
              <a:rPr lang="en-GB" dirty="0"/>
              <a:t>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err="1"/>
              <a:t>Stomataantal</a:t>
            </a:r>
            <a:r>
              <a:rPr lang="en-GB" dirty="0"/>
              <a:t> og -</a:t>
            </a:r>
            <a:r>
              <a:rPr lang="en-GB" dirty="0" err="1"/>
              <a:t>tæthed</a:t>
            </a:r>
            <a:endParaRPr lang="en-GB" dirty="0"/>
          </a:p>
          <a:p>
            <a:pPr marL="0" indent="0">
              <a:buNone/>
            </a:pP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15</a:t>
            </a:fld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l="23879" r="9794"/>
          <a:stretch/>
        </p:blipFill>
        <p:spPr>
          <a:xfrm rot="5400000">
            <a:off x="6440802" y="2192841"/>
            <a:ext cx="6325520" cy="276417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968" y="2299910"/>
            <a:ext cx="7126705" cy="422257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496291" y="6225309"/>
            <a:ext cx="2032000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b="0" dirty="0" err="1" smtClean="0">
                <a:solidFill>
                  <a:schemeClr val="tx1"/>
                </a:solidFill>
                <a:latin typeface="+mn-lt"/>
              </a:rPr>
              <a:t>Åben</a:t>
            </a:r>
            <a:r>
              <a:rPr lang="en-GB" b="0" dirty="0" smtClean="0">
                <a:solidFill>
                  <a:schemeClr val="tx1"/>
                </a:solidFill>
                <a:latin typeface="+mn-lt"/>
              </a:rPr>
              <a:t> stomata</a:t>
            </a:r>
            <a:endParaRPr lang="en-GB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18479" y="6225309"/>
            <a:ext cx="2032000" cy="276999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dirty="0" err="1" smtClean="0"/>
              <a:t>Lukket</a:t>
            </a:r>
            <a:r>
              <a:rPr lang="en-GB" b="0" dirty="0" smtClean="0">
                <a:solidFill>
                  <a:schemeClr val="tx1"/>
                </a:solidFill>
                <a:latin typeface="+mn-lt"/>
              </a:rPr>
              <a:t> stomata</a:t>
            </a:r>
            <a:endParaRPr lang="en-GB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56145" y="2299910"/>
            <a:ext cx="5894334" cy="286272"/>
          </a:xfrm>
          <a:prstGeom prst="rect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4232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IMFABA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16</a:t>
            </a:fld>
            <a:endParaRPr lang="da-DK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65802" y="1417698"/>
            <a:ext cx="5363529" cy="4673600"/>
          </a:xfr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834145" y="1674155"/>
            <a:ext cx="2076074" cy="156316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5835" y="1999704"/>
            <a:ext cx="4668262" cy="351492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657768" y="4095303"/>
            <a:ext cx="2429886" cy="156210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10138410" y="6166604"/>
            <a:ext cx="2342123" cy="184666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200" b="0" dirty="0" err="1" smtClean="0">
                <a:solidFill>
                  <a:schemeClr val="tx1"/>
                </a:solidFill>
                <a:latin typeface="+mn-lt"/>
              </a:rPr>
              <a:t>Foto</a:t>
            </a:r>
            <a:r>
              <a:rPr lang="en-GB" sz="1200" b="0" dirty="0" smtClean="0">
                <a:solidFill>
                  <a:schemeClr val="tx1"/>
                </a:solidFill>
                <a:latin typeface="+mn-lt"/>
              </a:rPr>
              <a:t>: Tomke S. Wacker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45122" y="418125"/>
            <a:ext cx="1608641" cy="82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623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4" name="Object 13"/>
          <p:cNvGraphicFramePr>
            <a:graphicFrameLocks noChangeAspect="1"/>
          </p:cNvGraphicFramePr>
          <p:nvPr>
            <p:extLst/>
          </p:nvPr>
        </p:nvGraphicFramePr>
        <p:xfrm>
          <a:off x="5232293" y="2111854"/>
          <a:ext cx="5254197" cy="37367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SPW 14.0 Graph" r:id="rId4" imgW="5809612" imgH="4131558" progId="SigmaPlotGraphicObject.13">
                  <p:embed/>
                </p:oleObj>
              </mc:Choice>
              <mc:Fallback>
                <p:oleObj name="SPW 14.0 Graph" r:id="rId4" imgW="5809612" imgH="4131558" progId="SigmaPlotGraphicObject.13">
                  <p:embed/>
                  <p:pic>
                    <p:nvPicPr>
                      <p:cNvPr id="14" name="Object 13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232293" y="2111854"/>
                        <a:ext cx="5254197" cy="373679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Roddybde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17</a:t>
            </a:fld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86490" y="342686"/>
            <a:ext cx="1705510" cy="651531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1" y="2080695"/>
            <a:ext cx="5297646" cy="37679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066714" y="1554532"/>
            <a:ext cx="4306529" cy="7386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b="0" dirty="0" smtClean="0">
                <a:solidFill>
                  <a:schemeClr val="tx1"/>
                </a:solidFill>
                <a:latin typeface="+mn-lt"/>
              </a:rPr>
              <a:t>Effekt af behandling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941086" y="1605423"/>
            <a:ext cx="4306529" cy="73866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en-GB" sz="2400" b="0" dirty="0" smtClean="0">
              <a:solidFill>
                <a:schemeClr val="tx1"/>
              </a:solidFill>
              <a:latin typeface="+mn-lt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dirty="0" smtClean="0"/>
              <a:t>Sortsforskelle</a:t>
            </a:r>
            <a:endParaRPr lang="da-DK" sz="2400" b="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556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Roddybde</a:t>
            </a:r>
            <a:r>
              <a:rPr lang="en-GB" dirty="0" smtClean="0"/>
              <a:t> (</a:t>
            </a:r>
            <a:r>
              <a:rPr lang="en-GB" dirty="0" err="1" smtClean="0"/>
              <a:t>ærter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18</a:t>
            </a:fld>
            <a:endParaRPr lang="da-DK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4419" y="1189426"/>
            <a:ext cx="9161982" cy="5506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421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Sortsforskelle i udbytte 2022</a:t>
            </a:r>
            <a:endParaRPr lang="da-D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963" y="1237006"/>
            <a:ext cx="9140068" cy="562099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19</a:t>
            </a:fld>
            <a:endParaRPr lang="da-DK" dirty="0"/>
          </a:p>
        </p:txBody>
      </p:sp>
      <p:sp>
        <p:nvSpPr>
          <p:cNvPr id="9" name="Oval 8"/>
          <p:cNvSpPr/>
          <p:nvPr/>
        </p:nvSpPr>
        <p:spPr>
          <a:xfrm rot="19762865">
            <a:off x="6248476" y="1540175"/>
            <a:ext cx="1465007" cy="100289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sp>
        <p:nvSpPr>
          <p:cNvPr id="12" name="Oval 11"/>
          <p:cNvSpPr/>
          <p:nvPr/>
        </p:nvSpPr>
        <p:spPr>
          <a:xfrm rot="19762865">
            <a:off x="1273089" y="3019210"/>
            <a:ext cx="1465007" cy="1002890"/>
          </a:xfrm>
          <a:prstGeom prst="ellipse">
            <a:avLst/>
          </a:prstGeom>
          <a:noFill/>
          <a:ln w="38100">
            <a:solidFill>
              <a:schemeClr val="accent1"/>
            </a:solidFill>
          </a:ln>
        </p:spPr>
        <p:txBody>
          <a:bodyPr wrap="square" rtlCol="0" anchor="ctr">
            <a:noAutofit/>
          </a:bodyPr>
          <a:lstStyle/>
          <a:p>
            <a:pPr algn="l"/>
            <a:endParaRPr lang="en-GB" sz="2400" dirty="0" err="1" smtClean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908990" y="2587012"/>
            <a:ext cx="6515894" cy="20260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239494" y="4047503"/>
            <a:ext cx="914400" cy="24730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1"/>
                </a:solidFill>
                <a:latin typeface="+mn-lt"/>
              </a:rPr>
              <a:t>128 mm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239494" y="3615704"/>
            <a:ext cx="914400" cy="247307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dirty="0" smtClean="0">
                <a:solidFill>
                  <a:schemeClr val="tx1"/>
                </a:solidFill>
                <a:latin typeface="+mn-lt"/>
              </a:rPr>
              <a:t> 54 mm</a:t>
            </a:r>
          </a:p>
        </p:txBody>
      </p:sp>
    </p:spTree>
    <p:extLst>
      <p:ext uri="{BB962C8B-B14F-4D97-AF65-F5344CB8AC3E}">
        <p14:creationId xmlns:p14="http://schemas.microsoft.com/office/powerpoint/2010/main" val="3122019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2" y="1854133"/>
            <a:ext cx="8603347" cy="4673600"/>
          </a:xfrm>
        </p:spPr>
        <p:txBody>
          <a:bodyPr/>
          <a:lstStyle/>
          <a:p>
            <a:pPr marL="0" indent="0">
              <a:buNone/>
            </a:pPr>
            <a:r>
              <a:rPr lang="da-DK" dirty="0" smtClean="0"/>
              <a:t>Fokus på </a:t>
            </a:r>
            <a:r>
              <a:rPr lang="da-DK" dirty="0" smtClean="0">
                <a:solidFill>
                  <a:schemeClr val="accent1"/>
                </a:solidFill>
              </a:rPr>
              <a:t>interaktioner</a:t>
            </a:r>
            <a:r>
              <a:rPr lang="da-DK" dirty="0" smtClean="0"/>
              <a:t> mellem rødder og det omgivende miljø (rod-jord, rod-rod, rod-mikrobiologi). </a:t>
            </a:r>
          </a:p>
          <a:p>
            <a:pPr marL="0" indent="0">
              <a:buNone/>
            </a:pPr>
            <a:r>
              <a:rPr lang="da-DK" dirty="0" smtClean="0"/>
              <a:t>Bidrager til udviklingen af </a:t>
            </a:r>
            <a:r>
              <a:rPr lang="da-DK" dirty="0" smtClean="0">
                <a:solidFill>
                  <a:schemeClr val="accent1"/>
                </a:solidFill>
              </a:rPr>
              <a:t>robuste afgrøder og dyrkningssystemer </a:t>
            </a:r>
            <a:r>
              <a:rPr lang="da-DK" dirty="0" smtClean="0"/>
              <a:t>med effektiv ressource udnyttelse.</a:t>
            </a:r>
          </a:p>
          <a:p>
            <a:pPr marL="0" indent="0">
              <a:buNone/>
            </a:pP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2</a:t>
            </a:fld>
            <a:endParaRPr lang="da-DK" dirty="0"/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/>
              <a:t>Forskergruppe: </a:t>
            </a:r>
            <a:r>
              <a:rPr lang="da-DK" dirty="0" err="1" smtClean="0"/>
              <a:t>Belowground</a:t>
            </a:r>
            <a:r>
              <a:rPr lang="da-DK" dirty="0" smtClean="0"/>
              <a:t> </a:t>
            </a:r>
            <a:r>
              <a:rPr lang="da-DK" dirty="0" err="1" smtClean="0"/>
              <a:t>Crop</a:t>
            </a:r>
            <a:r>
              <a:rPr lang="da-DK" dirty="0" smtClean="0"/>
              <a:t> </a:t>
            </a:r>
            <a:r>
              <a:rPr lang="da-DK" dirty="0" err="1" smtClean="0"/>
              <a:t>Ecology</a:t>
            </a:r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8963" y="4034790"/>
            <a:ext cx="2765866" cy="24929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1645" y="4034790"/>
            <a:ext cx="3321522" cy="24929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22595" y="4322527"/>
            <a:ext cx="2269714" cy="19174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01997" y="4034790"/>
            <a:ext cx="2515321" cy="25645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0448" y="-622666"/>
            <a:ext cx="3918417" cy="554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819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Stomata </a:t>
            </a:r>
            <a:r>
              <a:rPr lang="en-GB" dirty="0" err="1" smtClean="0"/>
              <a:t>plasticitet</a:t>
            </a:r>
            <a:r>
              <a:rPr lang="en-GB" dirty="0"/>
              <a:t> </a:t>
            </a:r>
            <a:r>
              <a:rPr lang="en-GB" dirty="0" smtClean="0"/>
              <a:t>(</a:t>
            </a:r>
            <a:r>
              <a:rPr lang="en-GB" dirty="0" err="1" smtClean="0"/>
              <a:t>hestebønner</a:t>
            </a:r>
            <a:r>
              <a:rPr lang="en-GB" dirty="0" smtClean="0"/>
              <a:t>)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747044" y="1698625"/>
            <a:ext cx="8696325" cy="45339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20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1908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Stomatastørrelse</a:t>
            </a:r>
            <a:r>
              <a:rPr lang="en-GB" dirty="0" smtClean="0"/>
              <a:t> – </a:t>
            </a:r>
            <a:r>
              <a:rPr lang="en-GB" dirty="0" err="1" smtClean="0"/>
              <a:t>forædlingslinjer</a:t>
            </a:r>
            <a:r>
              <a:rPr lang="en-GB" dirty="0" smtClean="0"/>
              <a:t> (</a:t>
            </a:r>
            <a:r>
              <a:rPr lang="en-GB" dirty="0" err="1" smtClean="0"/>
              <a:t>hestebønner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21</a:t>
            </a:fld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2757" y="1628775"/>
            <a:ext cx="8724900" cy="4629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730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smtClean="0">
                <a:solidFill>
                  <a:srgbClr val="042D7E"/>
                </a:solidFill>
              </a:rPr>
              <a:t>Kvælstoffiksering</a:t>
            </a:r>
            <a:endParaRPr lang="da-DK" dirty="0">
              <a:solidFill>
                <a:srgbClr val="042D7E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22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128" y="1627947"/>
            <a:ext cx="5867480" cy="31782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316" y="1510523"/>
            <a:ext cx="5994891" cy="479185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27787" y="5747657"/>
            <a:ext cx="1468017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000" b="0" dirty="0" err="1" smtClean="0">
                <a:solidFill>
                  <a:schemeClr val="tx1"/>
                </a:solidFill>
                <a:latin typeface="+mn-lt"/>
              </a:rPr>
              <a:t>Vandindhold</a:t>
            </a:r>
            <a:endParaRPr lang="en-GB" sz="2000" b="0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058400" y="4826688"/>
            <a:ext cx="2133600" cy="24622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600" b="0" dirty="0" err="1" smtClean="0">
                <a:solidFill>
                  <a:schemeClr val="tx1"/>
                </a:solidFill>
                <a:latin typeface="+mn-lt"/>
              </a:rPr>
              <a:t>Foto</a:t>
            </a:r>
            <a:r>
              <a:rPr lang="en-GB" sz="1600" b="0" dirty="0" smtClean="0">
                <a:solidFill>
                  <a:schemeClr val="tx1"/>
                </a:solidFill>
                <a:latin typeface="+mn-lt"/>
              </a:rPr>
              <a:t>: Simon Andersen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135219" y="6055434"/>
            <a:ext cx="3230880" cy="758335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b="0" dirty="0" smtClean="0">
                <a:solidFill>
                  <a:schemeClr val="tx1"/>
                </a:solidFill>
                <a:latin typeface="+mn-lt"/>
              </a:rPr>
              <a:t>Kristian Holst Laursen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2400" dirty="0" smtClean="0"/>
              <a:t>Simon Andersen</a:t>
            </a:r>
            <a:endParaRPr lang="en-GB" sz="2400" b="0" dirty="0" smtClean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0021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331467"/>
            <a:ext cx="5584723" cy="652653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7711" y="709204"/>
            <a:ext cx="2085411" cy="420109"/>
          </a:xfrm>
          <a:solidFill>
            <a:schemeClr val="bg1"/>
          </a:solidFill>
        </p:spPr>
        <p:txBody>
          <a:bodyPr/>
          <a:lstStyle/>
          <a:p>
            <a:r>
              <a:rPr lang="da-DK" dirty="0" smtClean="0"/>
              <a:t>Opsamling</a:t>
            </a:r>
            <a:endParaRPr lang="da-D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2373" y="1290260"/>
            <a:ext cx="6252703" cy="4673600"/>
          </a:xfrm>
          <a:solidFill>
            <a:schemeClr val="bg1"/>
          </a:solidFill>
        </p:spPr>
        <p:txBody>
          <a:bodyPr/>
          <a:lstStyle/>
          <a:p>
            <a:endParaRPr lang="da-DK" dirty="0" smtClean="0"/>
          </a:p>
          <a:p>
            <a:r>
              <a:rPr lang="da-DK" dirty="0" smtClean="0"/>
              <a:t>Tørketolerance kan skyldes mange faktorer</a:t>
            </a:r>
          </a:p>
          <a:p>
            <a:r>
              <a:rPr lang="da-DK" dirty="0" smtClean="0"/>
              <a:t>Sortsforskelle både over og under jorden</a:t>
            </a:r>
          </a:p>
          <a:p>
            <a:r>
              <a:rPr lang="da-DK" dirty="0" smtClean="0"/>
              <a:t>Kræver mere viden i forhold til hvad der skal forædles for – mange andre krav: </a:t>
            </a:r>
          </a:p>
          <a:p>
            <a:pPr lvl="1"/>
            <a:r>
              <a:rPr lang="da-DK" dirty="0" smtClean="0"/>
              <a:t>Proteinindhold</a:t>
            </a:r>
          </a:p>
          <a:p>
            <a:pPr lvl="1"/>
            <a:r>
              <a:rPr lang="da-DK" dirty="0" smtClean="0"/>
              <a:t>Kvalitet</a:t>
            </a:r>
          </a:p>
          <a:p>
            <a:pPr lvl="1"/>
            <a:r>
              <a:rPr lang="da-DK" dirty="0" smtClean="0"/>
              <a:t>modtagelighed overfor sygdomme og skadedyr</a:t>
            </a:r>
          </a:p>
          <a:p>
            <a:pPr lvl="1"/>
            <a:r>
              <a:rPr lang="da-DK" dirty="0" smtClean="0"/>
              <a:t>…</a:t>
            </a:r>
          </a:p>
          <a:p>
            <a:pPr marL="344125" indent="-342900"/>
            <a:r>
              <a:rPr lang="da-DK" dirty="0" smtClean="0"/>
              <a:t>Management – dyrkningssystemer, sædskifte, </a:t>
            </a:r>
            <a:r>
              <a:rPr lang="da-DK" dirty="0" err="1" smtClean="0"/>
              <a:t>såtid</a:t>
            </a:r>
            <a:r>
              <a:rPr lang="da-DK" dirty="0" smtClean="0"/>
              <a:t> mv.</a:t>
            </a:r>
          </a:p>
          <a:p>
            <a:endParaRPr lang="en-GB" dirty="0" smtClean="0"/>
          </a:p>
          <a:p>
            <a:endParaRPr lang="en-GB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23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88905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Tak</a:t>
            </a:r>
            <a:r>
              <a:rPr lang="en-GB" dirty="0" smtClean="0"/>
              <a:t> for </a:t>
            </a:r>
            <a:r>
              <a:rPr lang="en-GB" dirty="0" err="1" smtClean="0"/>
              <a:t>opmærksomheden</a:t>
            </a:r>
            <a:r>
              <a:rPr lang="en-GB" dirty="0" smtClean="0"/>
              <a:t>!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88963" y="1376599"/>
            <a:ext cx="7037607" cy="46736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24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266" y="-406400"/>
            <a:ext cx="3918417" cy="554266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56379" y="6298549"/>
            <a:ext cx="95965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dirty="0"/>
              <a:t>https://</a:t>
            </a:r>
            <a:r>
              <a:rPr lang="en-GB" dirty="0">
                <a:hlinkClick r:id="rId5" action="ppaction://hlinkfile"/>
              </a:rPr>
              <a:t>plen.ku.dk/english/research/crop_sciences/belowground-crop-ecology</a:t>
            </a:r>
            <a:r>
              <a:rPr lang="en-GB" dirty="0"/>
              <a:t>/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47380" y="4195395"/>
            <a:ext cx="2378438" cy="2378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1511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1867" y="4257796"/>
            <a:ext cx="3541985" cy="2277177"/>
          </a:xfr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3</a:t>
            </a:fld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573764" y="4529859"/>
            <a:ext cx="2284872" cy="1713654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606601" y="1410217"/>
            <a:ext cx="735725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err="1" smtClean="0"/>
              <a:t>Minirhizotroner</a:t>
            </a:r>
            <a:r>
              <a:rPr lang="da-DK" sz="2400" dirty="0" smtClean="0"/>
              <a:t>, rodtårne, </a:t>
            </a:r>
            <a:r>
              <a:rPr lang="da-DK" sz="2400" dirty="0" err="1" smtClean="0"/>
              <a:t>rhizotroner</a:t>
            </a:r>
            <a:r>
              <a:rPr lang="da-DK" sz="2400" dirty="0" smtClean="0"/>
              <a:t>, potter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/>
              <a:t>Tracer studier (</a:t>
            </a:r>
            <a:r>
              <a:rPr lang="da-DK" sz="2400" baseline="30000" dirty="0" smtClean="0"/>
              <a:t>2</a:t>
            </a:r>
            <a:r>
              <a:rPr lang="da-DK" sz="2400" dirty="0" smtClean="0"/>
              <a:t>H</a:t>
            </a:r>
            <a:r>
              <a:rPr lang="da-DK" sz="2400" baseline="-25000" dirty="0" smtClean="0"/>
              <a:t>2</a:t>
            </a:r>
            <a:r>
              <a:rPr lang="da-DK" sz="2400" dirty="0" smtClean="0"/>
              <a:t>O, </a:t>
            </a:r>
            <a:r>
              <a:rPr lang="da-DK" sz="2400" baseline="30000" dirty="0" smtClean="0"/>
              <a:t>15</a:t>
            </a:r>
            <a:r>
              <a:rPr lang="da-DK" sz="2400" dirty="0" smtClean="0"/>
              <a:t>N, </a:t>
            </a:r>
            <a:r>
              <a:rPr lang="da-DK" sz="2400" dirty="0" err="1" smtClean="0"/>
              <a:t>næringsstofanaloger</a:t>
            </a:r>
            <a:r>
              <a:rPr lang="da-DK" sz="2400" dirty="0" smtClean="0"/>
              <a:t>) for at bestemme rodfunktion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/>
              <a:t>CT Scanning for rod arkitektur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2400" dirty="0" smtClean="0"/>
              <a:t>Rod anatomi</a:t>
            </a:r>
            <a:endParaRPr lang="da-DK" sz="2400" dirty="0"/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2445D791-CCB3-1E41-9275-846295D53DCF}"/>
              </a:ext>
            </a:extLst>
          </p:cNvPr>
          <p:cNvSpPr txBox="1">
            <a:spLocks/>
          </p:cNvSpPr>
          <p:nvPr/>
        </p:nvSpPr>
        <p:spPr>
          <a:xfrm>
            <a:off x="588962" y="620713"/>
            <a:ext cx="11012488" cy="863599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000" b="0" i="0" kern="1200" spc="60" baseline="0">
                <a:solidFill>
                  <a:schemeClr val="accent1"/>
                </a:solidFill>
                <a:latin typeface="+mj-lt"/>
                <a:ea typeface="Open Sans Extrabold" panose="020B0606030504020204" pitchFamily="34" charset="0"/>
                <a:cs typeface="Microsoft New Tai Lue" panose="020B0502040204020203" pitchFamily="34" charset="0"/>
              </a:defRPr>
            </a:lvl1pPr>
          </a:lstStyle>
          <a:p>
            <a:r>
              <a:rPr lang="da-DK" dirty="0" smtClean="0"/>
              <a:t>Fra laboratorium til mark</a:t>
            </a:r>
            <a:endParaRPr lang="da-DK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4542" y="1046354"/>
            <a:ext cx="2936908" cy="114833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8548" y="4257796"/>
            <a:ext cx="1721156" cy="2284872"/>
          </a:xfrm>
          <a:prstGeom prst="rect">
            <a:avLst/>
          </a:prstGeom>
        </p:spPr>
      </p:pic>
      <p:pic>
        <p:nvPicPr>
          <p:cNvPr id="15" name="Screen Recording (5-07-2021 13-30-02)_kan_map_incr1_6-convert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505225" y="4244250"/>
            <a:ext cx="4529800" cy="2298418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3852" y="2184089"/>
            <a:ext cx="2847975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792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Eksempler</a:t>
            </a:r>
            <a:r>
              <a:rPr lang="en-GB" dirty="0" smtClean="0"/>
              <a:t> </a:t>
            </a:r>
            <a:r>
              <a:rPr lang="en-GB" dirty="0" err="1" smtClean="0"/>
              <a:t>på</a:t>
            </a:r>
            <a:r>
              <a:rPr lang="en-GB" dirty="0" smtClean="0"/>
              <a:t> </a:t>
            </a:r>
            <a:r>
              <a:rPr lang="en-GB" dirty="0" err="1" smtClean="0"/>
              <a:t>igangværende</a:t>
            </a:r>
            <a:r>
              <a:rPr lang="en-GB" dirty="0" smtClean="0"/>
              <a:t> </a:t>
            </a:r>
            <a:r>
              <a:rPr lang="en-GB" dirty="0" err="1" smtClean="0"/>
              <a:t>projekter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8962" y="1231612"/>
            <a:ext cx="11012488" cy="4673600"/>
          </a:xfrm>
        </p:spPr>
        <p:txBody>
          <a:bodyPr/>
          <a:lstStyle/>
          <a:p>
            <a:endParaRPr lang="en-US" sz="1800" b="1" dirty="0" smtClean="0"/>
          </a:p>
          <a:p>
            <a:r>
              <a:rPr lang="da-DK" sz="1800" b="1" dirty="0" smtClean="0"/>
              <a:t>IMFABA</a:t>
            </a:r>
            <a:r>
              <a:rPr lang="da-DK" sz="1800" dirty="0" smtClean="0"/>
              <a:t> - Tørketolerance og udbyttestabilitet i hestebønner (</a:t>
            </a:r>
            <a:r>
              <a:rPr lang="da-DK" sz="1800" i="1" dirty="0" smtClean="0"/>
              <a:t>Sejet Planteforædling, Nordic </a:t>
            </a:r>
            <a:r>
              <a:rPr lang="da-DK" sz="1800" i="1" dirty="0" err="1" smtClean="0"/>
              <a:t>Seeds</a:t>
            </a:r>
            <a:r>
              <a:rPr lang="da-DK" sz="1800" i="1" dirty="0" smtClean="0"/>
              <a:t>, Aarhus Universitet</a:t>
            </a:r>
            <a:r>
              <a:rPr lang="da-DK" sz="1800" dirty="0" smtClean="0"/>
              <a:t>).</a:t>
            </a:r>
          </a:p>
          <a:p>
            <a:r>
              <a:rPr lang="da-DK" sz="1800" b="1" dirty="0" smtClean="0"/>
              <a:t>PEAS &amp; LOVE</a:t>
            </a:r>
            <a:r>
              <a:rPr lang="da-DK" sz="1800" dirty="0" smtClean="0"/>
              <a:t> - Potentialet i gamle ærteaccessioner til human konsum. Genetisk karakterisering, kvalitet og agronomi(</a:t>
            </a:r>
            <a:r>
              <a:rPr lang="da-DK" sz="1800" i="1" dirty="0" smtClean="0"/>
              <a:t>Pure Dansk, Innovationscenter for økologisk landbrug, Kristian Holst Laursen, Conny Bruun Asmussen Lange</a:t>
            </a:r>
            <a:r>
              <a:rPr lang="da-DK" sz="1800" dirty="0" smtClean="0"/>
              <a:t>). </a:t>
            </a:r>
          </a:p>
          <a:p>
            <a:r>
              <a:rPr lang="da-DK" sz="1800" b="1" dirty="0" smtClean="0"/>
              <a:t>Rodudvikling </a:t>
            </a:r>
            <a:r>
              <a:rPr lang="da-DK" sz="1800" b="1" dirty="0" smtClean="0"/>
              <a:t>i græsmarksbælgplanter</a:t>
            </a:r>
            <a:r>
              <a:rPr lang="da-DK" sz="1800" dirty="0" smtClean="0"/>
              <a:t> Sortsforskelle i rodvækst i rødkløver, hvidkløver og lucerne samt effekten af </a:t>
            </a:r>
            <a:r>
              <a:rPr lang="da-DK" sz="1800" dirty="0" err="1" smtClean="0"/>
              <a:t>samdyrkning</a:t>
            </a:r>
            <a:r>
              <a:rPr lang="da-DK" sz="1800" dirty="0" smtClean="0"/>
              <a:t> på rodudvikling.</a:t>
            </a:r>
          </a:p>
          <a:p>
            <a:r>
              <a:rPr lang="da-DK" sz="1800" b="1" dirty="0" err="1" smtClean="0"/>
              <a:t>RootOutP</a:t>
            </a:r>
            <a:r>
              <a:rPr lang="da-DK" sz="1800" b="1" dirty="0" smtClean="0"/>
              <a:t> </a:t>
            </a:r>
            <a:r>
              <a:rPr lang="da-DK" sz="1800" dirty="0" smtClean="0"/>
              <a:t>Interaktioner mellem planterødder og P i jorden ved hjælp af CT scanning (</a:t>
            </a:r>
            <a:r>
              <a:rPr lang="da-DK" sz="1800" i="1" dirty="0" smtClean="0"/>
              <a:t>DTU</a:t>
            </a:r>
            <a:r>
              <a:rPr lang="da-DK" sz="1800" dirty="0" smtClean="0"/>
              <a:t>)</a:t>
            </a:r>
          </a:p>
          <a:p>
            <a:r>
              <a:rPr lang="da-DK" sz="1800" b="1" dirty="0" smtClean="0"/>
              <a:t>N2CROP – </a:t>
            </a:r>
            <a:r>
              <a:rPr lang="da-DK" sz="1800" dirty="0" err="1" smtClean="0"/>
              <a:t>samdyrkning</a:t>
            </a:r>
            <a:r>
              <a:rPr lang="da-DK" sz="1800" dirty="0" smtClean="0"/>
              <a:t> af vinterhestebønner og vinterhvede, samt hestebønner og vårhvede eller </a:t>
            </a:r>
            <a:r>
              <a:rPr lang="da-DK" sz="1800" dirty="0" smtClean="0"/>
              <a:t>havre (</a:t>
            </a:r>
            <a:r>
              <a:rPr lang="da-DK" sz="1800" i="1" dirty="0" smtClean="0"/>
              <a:t>Aarhus Universitet, SLU, DTU</a:t>
            </a:r>
            <a:r>
              <a:rPr lang="da-DK" sz="1800" dirty="0" smtClean="0"/>
              <a:t>)</a:t>
            </a:r>
            <a:endParaRPr lang="da-DK" sz="180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4</a:t>
            </a:fld>
            <a:endParaRPr lang="da-DK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2776" y="5183488"/>
            <a:ext cx="2358057" cy="15555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5852" y="5184951"/>
            <a:ext cx="2068672" cy="15526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5138" y="5209617"/>
            <a:ext cx="1797435" cy="151848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122435" y="5359397"/>
            <a:ext cx="1555553" cy="116666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63379" y="5110837"/>
            <a:ext cx="1558235" cy="1588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737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Hvorfor</a:t>
            </a:r>
            <a:r>
              <a:rPr lang="en-GB" dirty="0" smtClean="0"/>
              <a:t> </a:t>
            </a:r>
            <a:r>
              <a:rPr lang="en-GB" dirty="0" err="1" smtClean="0"/>
              <a:t>bælgplanter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99886" y="1484313"/>
            <a:ext cx="5517770" cy="5210629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5</a:t>
            </a:fld>
            <a:endParaRPr lang="da-DK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45120" y="620714"/>
            <a:ext cx="4165450" cy="58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677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6</a:t>
            </a:fld>
            <a:endParaRPr lang="da-DK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03939" y="364568"/>
            <a:ext cx="9740148" cy="6493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1264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7</a:t>
            </a:fld>
            <a:endParaRPr lang="da-D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0085" y="413657"/>
            <a:ext cx="9666514" cy="6444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670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 smtClean="0"/>
              <a:t>Tørkefølsomme</a:t>
            </a:r>
            <a:r>
              <a:rPr lang="en-GB" dirty="0" smtClean="0"/>
              <a:t> – </a:t>
            </a:r>
            <a:r>
              <a:rPr lang="en-GB" dirty="0" err="1" smtClean="0"/>
              <a:t>hvornår</a:t>
            </a:r>
            <a:r>
              <a:rPr lang="en-GB" dirty="0" smtClean="0"/>
              <a:t>?</a:t>
            </a:r>
            <a:endParaRPr lang="en-GB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71156" y="1233715"/>
            <a:ext cx="9781960" cy="5500914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8</a:t>
            </a:fld>
            <a:endParaRPr lang="da-DK" dirty="0"/>
          </a:p>
        </p:txBody>
      </p:sp>
      <p:sp>
        <p:nvSpPr>
          <p:cNvPr id="7" name="TextBox 6"/>
          <p:cNvSpPr txBox="1"/>
          <p:nvPr/>
        </p:nvSpPr>
        <p:spPr>
          <a:xfrm>
            <a:off x="7892371" y="6519185"/>
            <a:ext cx="3352800" cy="215444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GB" sz="1400" b="0" dirty="0" smtClean="0">
                <a:solidFill>
                  <a:schemeClr val="tx1"/>
                </a:solidFill>
                <a:latin typeface="+mn-lt"/>
              </a:rPr>
              <a:t>SEGES Innovation, </a:t>
            </a:r>
            <a:r>
              <a:rPr lang="en-GB" sz="1400" b="0" dirty="0" err="1" smtClean="0">
                <a:solidFill>
                  <a:schemeClr val="tx1"/>
                </a:solidFill>
                <a:latin typeface="+mn-lt"/>
              </a:rPr>
              <a:t>Landbrugsinfo</a:t>
            </a:r>
            <a:r>
              <a:rPr lang="en-GB" sz="1400" b="0" dirty="0" smtClean="0">
                <a:solidFill>
                  <a:schemeClr val="tx1"/>
                </a:solidFill>
                <a:latin typeface="+mn-lt"/>
              </a:rPr>
              <a:t> 2021</a:t>
            </a:r>
          </a:p>
        </p:txBody>
      </p:sp>
    </p:spTree>
    <p:extLst>
      <p:ext uri="{BB962C8B-B14F-4D97-AF65-F5344CB8AC3E}">
        <p14:creationId xmlns:p14="http://schemas.microsoft.com/office/powerpoint/2010/main" val="1916407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6433" y="666295"/>
            <a:ext cx="5593418" cy="863599"/>
          </a:xfrm>
        </p:spPr>
        <p:txBody>
          <a:bodyPr/>
          <a:lstStyle/>
          <a:p>
            <a:r>
              <a:rPr lang="da-DK" dirty="0" smtClean="0"/>
              <a:t>Vandoptag i planter – og </a:t>
            </a:r>
            <a:r>
              <a:rPr lang="da-DK" dirty="0" smtClean="0"/>
              <a:t>tørke</a:t>
            </a:r>
            <a:endParaRPr lang="da-DK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0A2488-620E-4717-952D-4163044243D3}" type="datetime1">
              <a:rPr lang="da-DK" smtClean="0"/>
              <a:t>08-11-2023</a:t>
            </a:fld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1A926C-488A-4E3E-9C21-57CAA120E114}" type="slidenum">
              <a:rPr lang="da-DK" smtClean="0"/>
              <a:t>9</a:t>
            </a:fld>
            <a:endParaRPr lang="da-DK" dirty="0"/>
          </a:p>
        </p:txBody>
      </p:sp>
      <p:grpSp>
        <p:nvGrpSpPr>
          <p:cNvPr id="12" name="Group 11"/>
          <p:cNvGrpSpPr/>
          <p:nvPr/>
        </p:nvGrpSpPr>
        <p:grpSpPr>
          <a:xfrm>
            <a:off x="5991984" y="488296"/>
            <a:ext cx="6200016" cy="5982536"/>
            <a:chOff x="5019675" y="720307"/>
            <a:chExt cx="6200016" cy="5982536"/>
          </a:xfrm>
        </p:grpSpPr>
        <p:pic>
          <p:nvPicPr>
            <p:cNvPr id="2050" name="Picture 2" descr="http://www.old-ib.bioninja.com.au/_Media/transpiration-stream_med.jpe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19675" y="720307"/>
              <a:ext cx="5982536" cy="59825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9225381" y="1187212"/>
              <a:ext cx="13843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b="1" dirty="0" err="1" smtClean="0">
                  <a:solidFill>
                    <a:schemeClr val="tx1"/>
                  </a:solidFill>
                </a:rPr>
                <a:t>Blad</a:t>
              </a:r>
              <a:endParaRPr lang="en-GB" sz="1600" b="1" dirty="0" smtClean="0">
                <a:solidFill>
                  <a:schemeClr val="tx1"/>
                </a:solidFill>
              </a:endParaRP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dirty="0" err="1" smtClean="0"/>
                <a:t>Fordampning</a:t>
              </a:r>
              <a:r>
                <a:rPr lang="en-GB" sz="1600" dirty="0" smtClean="0"/>
                <a:t> fra stomata</a:t>
              </a:r>
              <a:endParaRPr lang="en-GB" sz="1600" b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9835391" y="3180120"/>
              <a:ext cx="1384300" cy="984885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b="1" dirty="0" smtClean="0">
                  <a:solidFill>
                    <a:schemeClr val="tx1"/>
                  </a:solidFill>
                </a:rPr>
                <a:t>Xylem</a:t>
              </a: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dirty="0" smtClean="0"/>
                <a:t>Cohesive og adhesive </a:t>
              </a:r>
              <a:r>
                <a:rPr lang="en-GB" sz="1600" dirty="0" err="1" smtClean="0"/>
                <a:t>kræfter</a:t>
              </a:r>
              <a:endParaRPr lang="en-GB" sz="1600" b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9244399" y="5245146"/>
              <a:ext cx="1384300" cy="738664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b="1" dirty="0" err="1" smtClean="0">
                  <a:solidFill>
                    <a:schemeClr val="tx1"/>
                  </a:solidFill>
                </a:rPr>
                <a:t>Rødder</a:t>
              </a:r>
              <a:endParaRPr lang="en-GB" sz="1600" b="1" dirty="0" smtClean="0">
                <a:solidFill>
                  <a:schemeClr val="tx1"/>
                </a:solidFill>
              </a:endParaRPr>
            </a:p>
            <a:p>
              <a:pPr marL="0" marR="0" indent="0" algn="ctr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dirty="0" err="1" smtClean="0"/>
                <a:t>Optag</a:t>
              </a:r>
              <a:r>
                <a:rPr lang="en-GB" sz="1600" dirty="0" smtClean="0"/>
                <a:t> </a:t>
              </a:r>
              <a:r>
                <a:rPr lang="en-GB" sz="1600" dirty="0" err="1" smtClean="0"/>
                <a:t>ved</a:t>
              </a:r>
              <a:r>
                <a:rPr lang="en-GB" sz="1600" dirty="0" smtClean="0"/>
                <a:t> osmose</a:t>
              </a:r>
              <a:endParaRPr lang="en-GB" sz="1600" b="0" dirty="0" smtClean="0">
                <a:solidFill>
                  <a:schemeClr val="tx1"/>
                </a:solidFill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 rot="16200000">
              <a:off x="3893314" y="2940262"/>
              <a:ext cx="3439236" cy="246221"/>
            </a:xfrm>
            <a:prstGeom prst="rect">
              <a:avLst/>
            </a:prstGeom>
            <a:solidFill>
              <a:schemeClr val="bg1"/>
            </a:solidFill>
          </p:spPr>
          <p:txBody>
            <a:bodyPr vert="horz" wrap="square" lIns="0" tIns="0" rIns="0" bIns="0" rtlCol="0" anchor="t" anchorCtr="0">
              <a:spAutoFit/>
            </a:bodyPr>
            <a:lstStyle/>
            <a:p>
              <a:pPr marL="0" marR="0" indent="0" algn="l" defTabSz="9144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r>
                <a:rPr lang="en-GB" sz="1600" b="0" dirty="0" smtClean="0">
                  <a:solidFill>
                    <a:schemeClr val="tx1"/>
                  </a:solidFill>
                  <a:latin typeface="+mn-lt"/>
                </a:rPr>
                <a:t>Gradient </a:t>
              </a:r>
              <a:r>
                <a:rPr lang="en-GB" sz="1600" b="0" dirty="0" err="1" smtClean="0">
                  <a:solidFill>
                    <a:schemeClr val="tx1"/>
                  </a:solidFill>
                  <a:latin typeface="+mn-lt"/>
                </a:rPr>
                <a:t>i</a:t>
              </a:r>
              <a:r>
                <a:rPr lang="en-GB" sz="1600" b="0" dirty="0" smtClean="0">
                  <a:solidFill>
                    <a:schemeClr val="tx1"/>
                  </a:solidFill>
                  <a:latin typeface="+mn-lt"/>
                </a:rPr>
                <a:t> </a:t>
              </a:r>
              <a:r>
                <a:rPr lang="en-GB" sz="1600" b="0" dirty="0" err="1" smtClean="0">
                  <a:solidFill>
                    <a:schemeClr val="tx1"/>
                  </a:solidFill>
                  <a:latin typeface="+mn-lt"/>
                </a:rPr>
                <a:t>vandpotentiale</a:t>
              </a:r>
              <a:endParaRPr lang="en-GB" sz="1600" b="0" dirty="0" smtClean="0">
                <a:solidFill>
                  <a:schemeClr val="tx1"/>
                </a:solidFill>
                <a:latin typeface="+mn-lt"/>
              </a:endParaRP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006582" y="2347415"/>
            <a:ext cx="4203511" cy="3693319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b="0" dirty="0" smtClean="0">
                <a:solidFill>
                  <a:schemeClr val="tx1"/>
                </a:solidFill>
              </a:rPr>
              <a:t>To typer respons på tørke</a:t>
            </a:r>
            <a:r>
              <a:rPr lang="da-DK" sz="2400" dirty="0" smtClean="0"/>
              <a:t>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2400" b="0" dirty="0" smtClean="0">
              <a:solidFill>
                <a:schemeClr val="tx1"/>
              </a:solidFill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dirty="0" smtClean="0"/>
              <a:t> ‘</a:t>
            </a:r>
            <a:r>
              <a:rPr lang="da-DK" sz="2400" dirty="0" err="1" smtClean="0"/>
              <a:t>savers</a:t>
            </a:r>
            <a:r>
              <a:rPr lang="da-DK" sz="2400" dirty="0" smtClean="0"/>
              <a:t>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b="0" dirty="0" smtClean="0">
                <a:solidFill>
                  <a:schemeClr val="tx1"/>
                </a:solidFill>
              </a:rPr>
              <a:t> ‘</a:t>
            </a:r>
            <a:r>
              <a:rPr lang="da-DK" sz="2400" b="0" dirty="0" err="1" smtClean="0">
                <a:solidFill>
                  <a:schemeClr val="tx1"/>
                </a:solidFill>
              </a:rPr>
              <a:t>spenders</a:t>
            </a:r>
            <a:r>
              <a:rPr lang="da-DK" sz="2400" b="0" dirty="0" smtClean="0">
                <a:solidFill>
                  <a:schemeClr val="tx1"/>
                </a:solidFill>
              </a:rPr>
              <a:t>’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lang="da-DK" sz="2400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da-DK" sz="2400" b="0" dirty="0" smtClean="0">
                <a:solidFill>
                  <a:schemeClr val="tx1"/>
                </a:solidFill>
              </a:rPr>
              <a:t>Planter kan regulere evnen til at udnytte vandet bedst muligt (blade og stomata) eller evnen til at optage så meget som muligt (rødderne).</a:t>
            </a:r>
          </a:p>
        </p:txBody>
      </p:sp>
    </p:spTree>
    <p:extLst>
      <p:ext uri="{BB962C8B-B14F-4D97-AF65-F5344CB8AC3E}">
        <p14:creationId xmlns:p14="http://schemas.microsoft.com/office/powerpoint/2010/main" val="1773894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Brugerdefineret design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 w="6350">
          <a:solidFill>
            <a:schemeClr val="accent1"/>
          </a:solidFill>
        </a:ln>
      </a:spPr>
      <a:bodyPr wrap="square" rtlCol="0" anchor="ctr">
        <a:noAutofit/>
      </a:bodyPr>
      <a:lstStyle>
        <a:defPPr algn="l">
          <a:defRPr sz="2400" dirty="0" err="1" smtClean="0">
            <a:solidFill>
              <a:schemeClr val="bg1"/>
            </a:solidFill>
          </a:defRPr>
        </a:defPPr>
      </a:lstStyle>
    </a:spDef>
    <a:txDef>
      <a:spPr/>
      <a:bodyPr vert="horz" wrap="square" lIns="0" tIns="0" rIns="0" bIns="0" rtlCol="0" anchor="t" anchorCtr="0">
        <a:spAutoFit/>
      </a:bodyPr>
      <a:lstStyle>
        <a:defPPr marL="0" marR="0" indent="0" algn="l" defTabSz="914400" rtl="0" eaLnBrk="1" fontAlgn="auto" latinLnBrk="0" hangingPunct="1">
          <a:lnSpc>
            <a:spcPct val="100000"/>
          </a:lnSpc>
          <a:spcBef>
            <a:spcPct val="0"/>
          </a:spcBef>
          <a:spcAft>
            <a:spcPts val="0"/>
          </a:spcAft>
          <a:buClrTx/>
          <a:buSzTx/>
          <a:buFontTx/>
          <a:buNone/>
          <a:tabLst/>
          <a:defRPr sz="2400" b="0" dirty="0" smtClean="0">
            <a:solidFill>
              <a:schemeClr val="tx1"/>
            </a:solidFill>
            <a:latin typeface="+mn-lt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blank.potx" id="{5543F3BF-36F3-4963-802B-107C5B2B2BE9}" vid="{1A6B4748-6059-4D52-A034-550C0EAB7ADD}"/>
    </a:ext>
  </a:extLst>
</a:theme>
</file>

<file path=ppt/theme/theme2.xml><?xml version="1.0" encoding="utf-8"?>
<a:theme xmlns:a="http://schemas.openxmlformats.org/drawingml/2006/main" name="Office Theme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ma">
  <a:themeElements>
    <a:clrScheme name="KU 2023">
      <a:dk1>
        <a:srgbClr val="000000"/>
      </a:dk1>
      <a:lt1>
        <a:srgbClr val="FFFFFF"/>
      </a:lt1>
      <a:dk2>
        <a:srgbClr val="6E6E6E"/>
      </a:dk2>
      <a:lt2>
        <a:srgbClr val="E7E6E6"/>
      </a:lt2>
      <a:accent1>
        <a:srgbClr val="A31D20"/>
      </a:accent1>
      <a:accent2>
        <a:srgbClr val="7B7B7B"/>
      </a:accent2>
      <a:accent3>
        <a:srgbClr val="C73028"/>
      </a:accent3>
      <a:accent4>
        <a:srgbClr val="415570"/>
      </a:accent4>
      <a:accent5>
        <a:srgbClr val="197F8E"/>
      </a:accent5>
      <a:accent6>
        <a:srgbClr val="4B8324"/>
      </a:accent6>
      <a:hlink>
        <a:srgbClr val="A31D20"/>
      </a:hlink>
      <a:folHlink>
        <a:srgbClr val="000000"/>
      </a:folHlink>
    </a:clrScheme>
    <a:fontScheme name="KU 2023">
      <a:majorFont>
        <a:latin typeface="Microsoft New Tai Lue"/>
        <a:ea typeface=""/>
        <a:cs typeface=""/>
      </a:majorFont>
      <a:minorFont>
        <a:latin typeface="Microsoft New Tai Lue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B3002296115C84DAFE4E40E832F07C4" ma:contentTypeVersion="15" ma:contentTypeDescription="Create a new document." ma:contentTypeScope="" ma:versionID="b35b7511e7abe8a1601564031c413b97">
  <xsd:schema xmlns:xsd="http://www.w3.org/2001/XMLSchema" xmlns:xs="http://www.w3.org/2001/XMLSchema" xmlns:p="http://schemas.microsoft.com/office/2006/metadata/properties" xmlns:ns2="4322b65f-3a32-406a-a0e5-c00bf5d5583f" xmlns:ns3="dc0a2613-efc0-40d7-b4c1-7072a97d0552" targetNamespace="http://schemas.microsoft.com/office/2006/metadata/properties" ma:root="true" ma:fieldsID="673ac8945fdbe47a29f1d7b24d23f0b7" ns2:_="" ns3:_="">
    <xsd:import namespace="4322b65f-3a32-406a-a0e5-c00bf5d5583f"/>
    <xsd:import namespace="dc0a2613-efc0-40d7-b4c1-7072a97d055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ObjectDetectorVersions" minOccurs="0"/>
                <xsd:element ref="ns3:SharedWithUsers" minOccurs="0"/>
                <xsd:element ref="ns3:SharedWithDetail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322b65f-3a32-406a-a0e5-c00bf5d5583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dd5578fd-35c2-4d8f-a1bf-4043a6e4e7a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ObjectDetectorVersions" ma:index="2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c0a2613-efc0-40d7-b4c1-7072a97d0552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b3c94305-a3dc-444a-837e-37dea2929b5b}" ma:internalName="TaxCatchAll" ma:showField="CatchAllData" ma:web="dc0a2613-efc0-40d7-b4c1-7072a97d055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A092B6D-9DA7-4921-BDFA-DD5B59D07B86}"/>
</file>

<file path=customXml/itemProps2.xml><?xml version="1.0" encoding="utf-8"?>
<ds:datastoreItem xmlns:ds="http://schemas.openxmlformats.org/officeDocument/2006/customXml" ds:itemID="{B7168E45-2A9D-4A30-9A80-D807E66EFB7D}"/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3780</TotalTime>
  <Words>1330</Words>
  <Application>Microsoft Office PowerPoint</Application>
  <PresentationFormat>Widescreen</PresentationFormat>
  <Paragraphs>195</Paragraphs>
  <Slides>24</Slides>
  <Notes>24</Notes>
  <HiddenSlides>0</HiddenSlides>
  <MMClips>1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Microsoft New Tai Lue</vt:lpstr>
      <vt:lpstr>Open Sans Extrabold</vt:lpstr>
      <vt:lpstr>Times New Roman</vt:lpstr>
      <vt:lpstr>Wingdings</vt:lpstr>
      <vt:lpstr>Brugerdefineret design</vt:lpstr>
      <vt:lpstr>SPW 14.0 Graph</vt:lpstr>
      <vt:lpstr>PowerPoint Presentation</vt:lpstr>
      <vt:lpstr>Forskergruppe: Belowground Crop Ecology</vt:lpstr>
      <vt:lpstr>PowerPoint Presentation</vt:lpstr>
      <vt:lpstr>Eksempler på igangværende projekter</vt:lpstr>
      <vt:lpstr>Hvorfor bælgplanter?</vt:lpstr>
      <vt:lpstr>PowerPoint Presentation</vt:lpstr>
      <vt:lpstr>PowerPoint Presentation</vt:lpstr>
      <vt:lpstr>Tørkefølsomme – hvornår?</vt:lpstr>
      <vt:lpstr>Vandoptag i planter – og tørke</vt:lpstr>
      <vt:lpstr>Forædling for tørketolerance</vt:lpstr>
      <vt:lpstr>Tørkefølsomme – hvorfor?</vt:lpstr>
      <vt:lpstr>Tørkefølsomme – hvorfor?</vt:lpstr>
      <vt:lpstr>Tørkefølsomme – hvorfor?</vt:lpstr>
      <vt:lpstr>Tørkefølsomme – hvorfor?</vt:lpstr>
      <vt:lpstr>Tørkefølsomme – hvorfor?</vt:lpstr>
      <vt:lpstr>IMFABA</vt:lpstr>
      <vt:lpstr>Roddybde</vt:lpstr>
      <vt:lpstr>Roddybde (ærter)</vt:lpstr>
      <vt:lpstr>Sortsforskelle i udbytte 2022</vt:lpstr>
      <vt:lpstr>Stomata plasticitet (hestebønner)</vt:lpstr>
      <vt:lpstr>Stomatastørrelse – forædlingslinjer (hestebønner)</vt:lpstr>
      <vt:lpstr>Kvælstoffiksering</vt:lpstr>
      <vt:lpstr>Opsamling</vt:lpstr>
      <vt:lpstr>Tak for opmærksomheden!</vt:lpstr>
    </vt:vector>
  </TitlesOfParts>
  <Company>SUND - KU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Dorte Bodin Dresbøll</dc:creator>
  <cp:lastModifiedBy>Dorte Bodin Dresbøll</cp:lastModifiedBy>
  <cp:revision>48</cp:revision>
  <dcterms:created xsi:type="dcterms:W3CDTF">2023-11-06T10:43:55Z</dcterms:created>
  <dcterms:modified xsi:type="dcterms:W3CDTF">2023-11-09T07:52:26Z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 by:">
    <vt:lpwstr>www.skabelon.dk</vt:lpwstr>
  </property>
</Properties>
</file>